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59" r:id="rId2"/>
  </p:sldMasterIdLst>
  <p:notesMasterIdLst>
    <p:notesMasterId r:id="rId18"/>
  </p:notesMasterIdLst>
  <p:sldIdLst>
    <p:sldId id="296" r:id="rId3"/>
    <p:sldId id="589" r:id="rId4"/>
    <p:sldId id="583" r:id="rId5"/>
    <p:sldId id="574" r:id="rId6"/>
    <p:sldId id="585" r:id="rId7"/>
    <p:sldId id="579" r:id="rId8"/>
    <p:sldId id="601" r:id="rId9"/>
    <p:sldId id="602" r:id="rId10"/>
    <p:sldId id="593" r:id="rId11"/>
    <p:sldId id="591" r:id="rId12"/>
    <p:sldId id="592" r:id="rId13"/>
    <p:sldId id="598" r:id="rId14"/>
    <p:sldId id="590" r:id="rId15"/>
    <p:sldId id="600" r:id="rId16"/>
    <p:sldId id="595"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5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A8C7"/>
    <a:srgbClr val="CCFF66"/>
    <a:srgbClr val="EEEEEE"/>
    <a:srgbClr val="F2F2F2"/>
    <a:srgbClr val="F7F7F7"/>
    <a:srgbClr val="FBFBFB"/>
    <a:srgbClr val="FFFFFF"/>
    <a:srgbClr val="E2E2E2"/>
    <a:srgbClr val="ECECEC"/>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98" autoAdjust="0"/>
    <p:restoredTop sz="92252" autoAdjust="0"/>
  </p:normalViewPr>
  <p:slideViewPr>
    <p:cSldViewPr>
      <p:cViewPr varScale="1">
        <p:scale>
          <a:sx n="74" d="100"/>
          <a:sy n="74" d="100"/>
        </p:scale>
        <p:origin x="1122" y="66"/>
      </p:cViewPr>
      <p:guideLst>
        <p:guide orient="horz" pos="2160"/>
        <p:guide pos="2850"/>
      </p:guideLst>
    </p:cSldViewPr>
  </p:slideViewPr>
  <p:outlineViewPr>
    <p:cViewPr>
      <p:scale>
        <a:sx n="33" d="100"/>
        <a:sy n="33" d="100"/>
      </p:scale>
      <p:origin x="0" y="-3174"/>
    </p:cViewPr>
  </p:outlineViewPr>
  <p:notesTextViewPr>
    <p:cViewPr>
      <p:scale>
        <a:sx n="3" d="2"/>
        <a:sy n="3" d="2"/>
      </p:scale>
      <p:origin x="0" y="0"/>
    </p:cViewPr>
  </p:notesTextViewPr>
  <p:sorterViewPr>
    <p:cViewPr>
      <p:scale>
        <a:sx n="100" d="100"/>
        <a:sy n="100" d="100"/>
      </p:scale>
      <p:origin x="0" y="-5184"/>
    </p:cViewPr>
  </p:sorterViewPr>
  <p:notesViewPr>
    <p:cSldViewPr>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dgm:t>
        <a:bodyPr/>
        <a:lstStyle/>
        <a:p>
          <a:r>
            <a:rPr lang="en-US" altLang="zh-CN" dirty="0" smtClean="0"/>
            <a:t>1.</a:t>
          </a:r>
          <a:r>
            <a:rPr lang="zh-CN" altLang="en-US" dirty="0" smtClean="0"/>
            <a:t>整体工作计划</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endParaRPr lang="zh-CN" altLang="en-US" dirty="0"/>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chemeClr val="accent3">
            <a:lumMod val="75000"/>
          </a:schemeClr>
        </a:solidFill>
      </dgm:spPr>
      <dgm:t>
        <a:bodyPr/>
        <a:lstStyle/>
        <a:p>
          <a:r>
            <a:rPr lang="en-US" altLang="zh-CN" dirty="0" smtClean="0"/>
            <a:t>2.</a:t>
          </a:r>
          <a:r>
            <a:rPr lang="zh-CN" altLang="en-US" dirty="0" smtClean="0"/>
            <a:t>目前</a:t>
          </a:r>
          <a:r>
            <a:rPr lang="zh-CN" altLang="en-US" smtClean="0"/>
            <a:t>工作</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endParaRPr lang="zh-CN" altLang="en-US" sz="1800" dirty="0"/>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rgbClr val="7030A0"/>
        </a:solidFill>
      </dgm:spPr>
      <dgm:t>
        <a:bodyPr/>
        <a:lstStyle/>
        <a:p>
          <a:r>
            <a:rPr lang="en-US" altLang="zh-CN" dirty="0" smtClean="0"/>
            <a:t>3.</a:t>
          </a:r>
          <a:r>
            <a:rPr lang="zh-CN" altLang="en-US" dirty="0" smtClean="0"/>
            <a:t>进度计划</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72A15A9D-5AA8-48DE-907D-56E9320294A2}">
      <dgm:prSet phldrT="[文本]"/>
      <dgm:spPr/>
      <dgm:t>
        <a:bodyPr/>
        <a:lstStyle/>
        <a:p>
          <a:endParaRPr lang="zh-CN" altLang="en-US" sz="2100" dirty="0"/>
        </a:p>
      </dgm:t>
    </dgm:pt>
    <dgm:pt modelId="{D5CE6AA5-AD01-4790-BF14-30020066C233}" type="parTrans" cxnId="{8EE11C13-4E26-45C7-AB43-2764C01B00D9}">
      <dgm:prSet/>
      <dgm:spPr/>
      <dgm:t>
        <a:bodyPr/>
        <a:lstStyle/>
        <a:p>
          <a:endParaRPr lang="zh-CN" altLang="en-US"/>
        </a:p>
      </dgm:t>
    </dgm:pt>
    <dgm:pt modelId="{220330F9-304B-4D8F-8B03-4061132C9A42}" type="sibTrans" cxnId="{8EE11C13-4E26-45C7-AB43-2764C01B00D9}">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3">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3" custScaleY="59406" custLinFactNeighborX="-392" custLinFactNeighborY="10036">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3">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2" presStyleCnt="3" custLinFactNeighborX="-596" custLinFactNeighborY="25141">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100D0F6B-DB93-45B5-A686-1DA49C5A0CC1}" srcId="{09FEEF98-66D8-4266-9535-59667BCA2E50}" destId="{CB3DFCC2-8358-4E76-B406-E75AFCF91BE7}" srcOrd="0" destOrd="0" parTransId="{4062E495-AE43-44D5-8141-52181DBDF672}" sibTransId="{9109C0EF-F80E-4819-A06C-DB073BC9717C}"/>
    <dgm:cxn modelId="{E7E0008B-929B-4432-8F99-30A13C67DA4F}" srcId="{FE0B8CEE-7931-4C6C-ABAD-786E9B835F96}" destId="{93B1E033-B87A-4F97-9BDA-5DB8FB2C8CC1}" srcOrd="0" destOrd="0" parTransId="{DFBAE609-2348-448B-A8B3-B1E9E6DF45AF}" sibTransId="{7255F286-4648-468C-B598-1A45F1DD8BFD}"/>
    <dgm:cxn modelId="{83549923-A217-4C9A-BC93-ABA8D1910BAF}" type="presOf" srcId="{96546131-4885-47DF-8F75-B5E80A5EB97D}" destId="{CB053569-2367-4401-9257-A2E1BD3CDD98}" srcOrd="0" destOrd="0" presId="urn:microsoft.com/office/officeart/2005/8/layout/vList2"/>
    <dgm:cxn modelId="{C5DBA301-1F51-42A6-8ED0-AEAAD59F5146}" srcId="{ED717D3C-12D7-4C82-9A24-C9144B86E759}" destId="{96546131-4885-47DF-8F75-B5E80A5EB97D}" srcOrd="0" destOrd="0" parTransId="{8CDB7F2A-92BD-48F9-8EAE-1E67711D3F8B}" sibTransId="{36A79C5B-1456-4B3A-917B-079480A8FB11}"/>
    <dgm:cxn modelId="{78A75830-9931-4EF2-9916-86F601E84684}" type="presOf" srcId="{09FEEF98-66D8-4266-9535-59667BCA2E50}" destId="{D7A831F6-224E-4255-B33E-DD2359E3B625}" srcOrd="0" destOrd="0" presId="urn:microsoft.com/office/officeart/2005/8/layout/vList2"/>
    <dgm:cxn modelId="{8ED87733-F724-4F00-A1FD-2E79F00677C3}" type="presOf" srcId="{72A15A9D-5AA8-48DE-907D-56E9320294A2}" destId="{CB053569-2367-4401-9257-A2E1BD3CDD98}" srcOrd="0" destOrd="1" presId="urn:microsoft.com/office/officeart/2005/8/layout/vList2"/>
    <dgm:cxn modelId="{0F990C6C-9560-43AA-AC65-9FB1F5D36641}" type="presOf" srcId="{93B1E033-B87A-4F97-9BDA-5DB8FB2C8CC1}" destId="{470F9343-84EB-47B7-AFB9-4C65E7792209}" srcOrd="0" destOrd="0" presId="urn:microsoft.com/office/officeart/2005/8/layout/vList2"/>
    <dgm:cxn modelId="{CDF8A7EA-DF66-4B92-9C77-0D8C9659F969}" type="presOf" srcId="{A6AD3BAA-9012-48AF-8113-54AD8DB43514}" destId="{E31A7A90-9CD5-4F7D-BB1D-2BA0EB5BD2C5}" srcOrd="0" destOrd="0" presId="urn:microsoft.com/office/officeart/2005/8/layout/vList2"/>
    <dgm:cxn modelId="{3CA316C9-F8CD-46C8-855F-86E7B69CE77D}" type="presOf" srcId="{ED717D3C-12D7-4C82-9A24-C9144B86E759}" destId="{0BD9CFF3-BD5C-4496-A5C0-71614AF6C6BB}" srcOrd="0" destOrd="0" presId="urn:microsoft.com/office/officeart/2005/8/layout/vList2"/>
    <dgm:cxn modelId="{8EE11C13-4E26-45C7-AB43-2764C01B00D9}" srcId="{ED717D3C-12D7-4C82-9A24-C9144B86E759}" destId="{72A15A9D-5AA8-48DE-907D-56E9320294A2}" srcOrd="1" destOrd="0" parTransId="{D5CE6AA5-AD01-4790-BF14-30020066C233}" sibTransId="{220330F9-304B-4D8F-8B03-4061132C9A42}"/>
    <dgm:cxn modelId="{F0835E1B-2744-471F-A7E0-D375508D0963}" srcId="{A6AD3BAA-9012-48AF-8113-54AD8DB43514}" destId="{09FEEF98-66D8-4266-9535-59667BCA2E50}" srcOrd="0" destOrd="0" parTransId="{35E14190-AB40-4262-B0CF-E04C6237AF31}" sibTransId="{966F489E-DF38-4411-A6CE-B582D9B78FDA}"/>
    <dgm:cxn modelId="{EA240084-0594-46E3-80F5-5932897F4814}" type="presOf" srcId="{FE0B8CEE-7931-4C6C-ABAD-786E9B835F96}" destId="{25B85B47-B55F-40A6-95E0-5ED6A9B870BF}" srcOrd="0" destOrd="0" presId="urn:microsoft.com/office/officeart/2005/8/layout/vList2"/>
    <dgm:cxn modelId="{9361C236-3FE3-4BD3-A203-B451EC2AD23D}" type="presOf" srcId="{CB3DFCC2-8358-4E76-B406-E75AFCF91BE7}" destId="{D7227EC1-8280-43E2-A758-CF17242A0E78}" srcOrd="0" destOrd="0" presId="urn:microsoft.com/office/officeart/2005/8/layout/vList2"/>
    <dgm:cxn modelId="{F47B8026-3A9A-40F3-B4A8-FCC0DCA6A730}" srcId="{A6AD3BAA-9012-48AF-8113-54AD8DB43514}" destId="{FE0B8CEE-7931-4C6C-ABAD-786E9B835F96}" srcOrd="2" destOrd="0" parTransId="{7E84AF53-2FA2-4DF4-96A1-DC3CD900E0A3}" sibTransId="{1FA52AE0-DFB7-42CE-A86F-60A71B16BDF1}"/>
    <dgm:cxn modelId="{C3F0FA01-E99C-42A4-A04B-86195E4C68B9}" type="presParOf" srcId="{E31A7A90-9CD5-4F7D-BB1D-2BA0EB5BD2C5}" destId="{D7A831F6-224E-4255-B33E-DD2359E3B625}" srcOrd="0" destOrd="0" presId="urn:microsoft.com/office/officeart/2005/8/layout/vList2"/>
    <dgm:cxn modelId="{A1A928EF-1708-4320-A5D1-5725F7F87BE7}" type="presParOf" srcId="{E31A7A90-9CD5-4F7D-BB1D-2BA0EB5BD2C5}" destId="{D7227EC1-8280-43E2-A758-CF17242A0E78}" srcOrd="1" destOrd="0" presId="urn:microsoft.com/office/officeart/2005/8/layout/vList2"/>
    <dgm:cxn modelId="{F99FE82A-EE3C-47BA-AA3B-21AA4E992A61}" type="presParOf" srcId="{E31A7A90-9CD5-4F7D-BB1D-2BA0EB5BD2C5}" destId="{0BD9CFF3-BD5C-4496-A5C0-71614AF6C6BB}" srcOrd="2" destOrd="0" presId="urn:microsoft.com/office/officeart/2005/8/layout/vList2"/>
    <dgm:cxn modelId="{1569EF0D-2D16-4BB7-8163-1D92DABC1BA8}" type="presParOf" srcId="{E31A7A90-9CD5-4F7D-BB1D-2BA0EB5BD2C5}" destId="{CB053569-2367-4401-9257-A2E1BD3CDD98}" srcOrd="3" destOrd="0" presId="urn:microsoft.com/office/officeart/2005/8/layout/vList2"/>
    <dgm:cxn modelId="{F6D0DF1A-32A4-4A48-ADDB-F0853CBB80EF}" type="presParOf" srcId="{E31A7A90-9CD5-4F7D-BB1D-2BA0EB5BD2C5}" destId="{25B85B47-B55F-40A6-95E0-5ED6A9B870BF}" srcOrd="4" destOrd="0" presId="urn:microsoft.com/office/officeart/2005/8/layout/vList2"/>
    <dgm:cxn modelId="{43405CA6-1B1F-496A-94BF-A8ABB7A8A037}"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dgm:t>
        <a:bodyPr/>
        <a:lstStyle/>
        <a:p>
          <a:r>
            <a:rPr lang="en-US" altLang="zh-CN" dirty="0" smtClean="0"/>
            <a:t>1.</a:t>
          </a:r>
          <a:r>
            <a:rPr lang="zh-CN" altLang="en-US" dirty="0" smtClean="0"/>
            <a:t>整体工作计划</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endParaRPr lang="zh-CN" altLang="en-US" dirty="0"/>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chemeClr val="bg1">
            <a:lumMod val="75000"/>
          </a:schemeClr>
        </a:solidFill>
      </dgm:spPr>
      <dgm:t>
        <a:bodyPr/>
        <a:lstStyle/>
        <a:p>
          <a:r>
            <a:rPr lang="en-US" altLang="zh-CN" dirty="0" smtClean="0"/>
            <a:t>2.</a:t>
          </a:r>
          <a:r>
            <a:rPr lang="zh-CN" altLang="en-US" dirty="0" smtClean="0"/>
            <a:t>目前工作</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endParaRPr lang="zh-CN" altLang="en-US" sz="1800" dirty="0"/>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chemeClr val="bg1">
            <a:lumMod val="75000"/>
          </a:schemeClr>
        </a:solidFill>
      </dgm:spPr>
      <dgm:t>
        <a:bodyPr/>
        <a:lstStyle/>
        <a:p>
          <a:r>
            <a:rPr lang="en-US" altLang="zh-CN" dirty="0" smtClean="0"/>
            <a:t>3.</a:t>
          </a:r>
          <a:r>
            <a:rPr lang="zh-CN" altLang="en-US" dirty="0" smtClean="0"/>
            <a:t>进度计划</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72A15A9D-5AA8-48DE-907D-56E9320294A2}">
      <dgm:prSet phldrT="[文本]"/>
      <dgm:spPr/>
      <dgm:t>
        <a:bodyPr/>
        <a:lstStyle/>
        <a:p>
          <a:endParaRPr lang="zh-CN" altLang="en-US" sz="2100" dirty="0"/>
        </a:p>
      </dgm:t>
    </dgm:pt>
    <dgm:pt modelId="{D5CE6AA5-AD01-4790-BF14-30020066C233}" type="parTrans" cxnId="{8EE11C13-4E26-45C7-AB43-2764C01B00D9}">
      <dgm:prSet/>
      <dgm:spPr/>
      <dgm:t>
        <a:bodyPr/>
        <a:lstStyle/>
        <a:p>
          <a:endParaRPr lang="zh-CN" altLang="en-US"/>
        </a:p>
      </dgm:t>
    </dgm:pt>
    <dgm:pt modelId="{220330F9-304B-4D8F-8B03-4061132C9A42}" type="sibTrans" cxnId="{8EE11C13-4E26-45C7-AB43-2764C01B00D9}">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3">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3" custScaleY="59406" custLinFactNeighborX="-9" custLinFactNeighborY="2393">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3">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2" presStyleCnt="3" custLinFactNeighborX="-596" custLinFactNeighborY="25141">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B661F331-569D-4422-8509-85654DF60950}" type="presOf" srcId="{96546131-4885-47DF-8F75-B5E80A5EB97D}" destId="{CB053569-2367-4401-9257-A2E1BD3CDD98}" srcOrd="0" destOrd="0" presId="urn:microsoft.com/office/officeart/2005/8/layout/vList2"/>
    <dgm:cxn modelId="{100D0F6B-DB93-45B5-A686-1DA49C5A0CC1}" srcId="{09FEEF98-66D8-4266-9535-59667BCA2E50}" destId="{CB3DFCC2-8358-4E76-B406-E75AFCF91BE7}" srcOrd="0" destOrd="0" parTransId="{4062E495-AE43-44D5-8141-52181DBDF672}" sibTransId="{9109C0EF-F80E-4819-A06C-DB073BC9717C}"/>
    <dgm:cxn modelId="{E7E0008B-929B-4432-8F99-30A13C67DA4F}" srcId="{FE0B8CEE-7931-4C6C-ABAD-786E9B835F96}" destId="{93B1E033-B87A-4F97-9BDA-5DB8FB2C8CC1}" srcOrd="0" destOrd="0" parTransId="{DFBAE609-2348-448B-A8B3-B1E9E6DF45AF}" sibTransId="{7255F286-4648-468C-B598-1A45F1DD8BFD}"/>
    <dgm:cxn modelId="{F52B4B33-1505-4F7E-9D71-C3A5337B9DC0}" type="presOf" srcId="{A6AD3BAA-9012-48AF-8113-54AD8DB43514}" destId="{E31A7A90-9CD5-4F7D-BB1D-2BA0EB5BD2C5}" srcOrd="0" destOrd="0" presId="urn:microsoft.com/office/officeart/2005/8/layout/vList2"/>
    <dgm:cxn modelId="{C5DBA301-1F51-42A6-8ED0-AEAAD59F5146}" srcId="{ED717D3C-12D7-4C82-9A24-C9144B86E759}" destId="{96546131-4885-47DF-8F75-B5E80A5EB97D}" srcOrd="0" destOrd="0" parTransId="{8CDB7F2A-92BD-48F9-8EAE-1E67711D3F8B}" sibTransId="{36A79C5B-1456-4B3A-917B-079480A8FB11}"/>
    <dgm:cxn modelId="{AF78103A-4CB8-452D-A257-F39E1CAA823F}" type="presOf" srcId="{93B1E033-B87A-4F97-9BDA-5DB8FB2C8CC1}" destId="{470F9343-84EB-47B7-AFB9-4C65E7792209}" srcOrd="0" destOrd="0" presId="urn:microsoft.com/office/officeart/2005/8/layout/vList2"/>
    <dgm:cxn modelId="{8C68335C-6A0C-4331-AABF-C8E2B9F0F144}" type="presOf" srcId="{72A15A9D-5AA8-48DE-907D-56E9320294A2}" destId="{CB053569-2367-4401-9257-A2E1BD3CDD98}" srcOrd="0" destOrd="1" presId="urn:microsoft.com/office/officeart/2005/8/layout/vList2"/>
    <dgm:cxn modelId="{BAE81D7A-6D95-4107-9684-D8A62708A7D0}" type="presOf" srcId="{09FEEF98-66D8-4266-9535-59667BCA2E50}" destId="{D7A831F6-224E-4255-B33E-DD2359E3B625}" srcOrd="0" destOrd="0" presId="urn:microsoft.com/office/officeart/2005/8/layout/vList2"/>
    <dgm:cxn modelId="{9FE53998-1B2B-4CF7-A064-923073FAB880}" type="presOf" srcId="{CB3DFCC2-8358-4E76-B406-E75AFCF91BE7}" destId="{D7227EC1-8280-43E2-A758-CF17242A0E78}" srcOrd="0" destOrd="0" presId="urn:microsoft.com/office/officeart/2005/8/layout/vList2"/>
    <dgm:cxn modelId="{8EE11C13-4E26-45C7-AB43-2764C01B00D9}" srcId="{ED717D3C-12D7-4C82-9A24-C9144B86E759}" destId="{72A15A9D-5AA8-48DE-907D-56E9320294A2}" srcOrd="1" destOrd="0" parTransId="{D5CE6AA5-AD01-4790-BF14-30020066C233}" sibTransId="{220330F9-304B-4D8F-8B03-4061132C9A42}"/>
    <dgm:cxn modelId="{E646DF3A-2B94-48C1-86CA-5536DB4B7CD7}" type="presOf" srcId="{FE0B8CEE-7931-4C6C-ABAD-786E9B835F96}" destId="{25B85B47-B55F-40A6-95E0-5ED6A9B870BF}"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ECDD9E15-79FA-4DD3-99D2-6304262F12F4}" type="presOf" srcId="{ED717D3C-12D7-4C82-9A24-C9144B86E759}" destId="{0BD9CFF3-BD5C-4496-A5C0-71614AF6C6BB}" srcOrd="0" destOrd="0" presId="urn:microsoft.com/office/officeart/2005/8/layout/vList2"/>
    <dgm:cxn modelId="{F47B8026-3A9A-40F3-B4A8-FCC0DCA6A730}" srcId="{A6AD3BAA-9012-48AF-8113-54AD8DB43514}" destId="{FE0B8CEE-7931-4C6C-ABAD-786E9B835F96}" srcOrd="2" destOrd="0" parTransId="{7E84AF53-2FA2-4DF4-96A1-DC3CD900E0A3}" sibTransId="{1FA52AE0-DFB7-42CE-A86F-60A71B16BDF1}"/>
    <dgm:cxn modelId="{3B30EB43-B6C0-4FBD-99B7-00E1EC51CE96}" type="presParOf" srcId="{E31A7A90-9CD5-4F7D-BB1D-2BA0EB5BD2C5}" destId="{D7A831F6-224E-4255-B33E-DD2359E3B625}" srcOrd="0" destOrd="0" presId="urn:microsoft.com/office/officeart/2005/8/layout/vList2"/>
    <dgm:cxn modelId="{191CD33C-922C-416B-8B70-93B91738562F}" type="presParOf" srcId="{E31A7A90-9CD5-4F7D-BB1D-2BA0EB5BD2C5}" destId="{D7227EC1-8280-43E2-A758-CF17242A0E78}" srcOrd="1" destOrd="0" presId="urn:microsoft.com/office/officeart/2005/8/layout/vList2"/>
    <dgm:cxn modelId="{486C5DCB-C55A-4361-929D-26E4F942C1F8}" type="presParOf" srcId="{E31A7A90-9CD5-4F7D-BB1D-2BA0EB5BD2C5}" destId="{0BD9CFF3-BD5C-4496-A5C0-71614AF6C6BB}" srcOrd="2" destOrd="0" presId="urn:microsoft.com/office/officeart/2005/8/layout/vList2"/>
    <dgm:cxn modelId="{2C62EC69-6C3D-4862-9C95-FDF0B74B3561}" type="presParOf" srcId="{E31A7A90-9CD5-4F7D-BB1D-2BA0EB5BD2C5}" destId="{CB053569-2367-4401-9257-A2E1BD3CDD98}" srcOrd="3" destOrd="0" presId="urn:microsoft.com/office/officeart/2005/8/layout/vList2"/>
    <dgm:cxn modelId="{A676E326-247D-4724-A656-B8A96B9DFC36}" type="presParOf" srcId="{E31A7A90-9CD5-4F7D-BB1D-2BA0EB5BD2C5}" destId="{25B85B47-B55F-40A6-95E0-5ED6A9B870BF}" srcOrd="4" destOrd="0" presId="urn:microsoft.com/office/officeart/2005/8/layout/vList2"/>
    <dgm:cxn modelId="{F2D8D109-2962-43FD-9AC1-02E7A9EF9A54}"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a:solidFill>
          <a:schemeClr val="bg1">
            <a:lumMod val="75000"/>
          </a:schemeClr>
        </a:solidFill>
      </dgm:spPr>
      <dgm:t>
        <a:bodyPr/>
        <a:lstStyle/>
        <a:p>
          <a:r>
            <a:rPr lang="en-US" altLang="zh-CN" dirty="0" smtClean="0"/>
            <a:t>1.</a:t>
          </a:r>
          <a:r>
            <a:rPr lang="zh-CN" altLang="en-US" dirty="0" smtClean="0"/>
            <a:t>整体工作计划</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endParaRPr lang="zh-CN" altLang="en-US" dirty="0"/>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chemeClr val="accent3">
            <a:lumMod val="75000"/>
          </a:schemeClr>
        </a:solidFill>
      </dgm:spPr>
      <dgm:t>
        <a:bodyPr/>
        <a:lstStyle/>
        <a:p>
          <a:r>
            <a:rPr lang="en-US" altLang="zh-CN" dirty="0" smtClean="0"/>
            <a:t>2.</a:t>
          </a:r>
          <a:r>
            <a:rPr lang="zh-CN" altLang="en-US" dirty="0" smtClean="0"/>
            <a:t>目前工作</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endParaRPr lang="zh-CN" altLang="en-US" sz="1800" dirty="0"/>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chemeClr val="bg1">
            <a:lumMod val="65000"/>
          </a:schemeClr>
        </a:solidFill>
      </dgm:spPr>
      <dgm:t>
        <a:bodyPr/>
        <a:lstStyle/>
        <a:p>
          <a:r>
            <a:rPr lang="en-US" altLang="zh-CN" dirty="0" smtClean="0"/>
            <a:t>3.</a:t>
          </a:r>
          <a:r>
            <a:rPr lang="zh-CN" altLang="en-US" dirty="0" smtClean="0"/>
            <a:t>平台集成</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72A15A9D-5AA8-48DE-907D-56E9320294A2}">
      <dgm:prSet phldrT="[文本]"/>
      <dgm:spPr/>
      <dgm:t>
        <a:bodyPr/>
        <a:lstStyle/>
        <a:p>
          <a:endParaRPr lang="zh-CN" altLang="en-US" sz="2100" dirty="0"/>
        </a:p>
      </dgm:t>
    </dgm:pt>
    <dgm:pt modelId="{D5CE6AA5-AD01-4790-BF14-30020066C233}" type="parTrans" cxnId="{8EE11C13-4E26-45C7-AB43-2764C01B00D9}">
      <dgm:prSet/>
      <dgm:spPr/>
      <dgm:t>
        <a:bodyPr/>
        <a:lstStyle/>
        <a:p>
          <a:endParaRPr lang="zh-CN" altLang="en-US"/>
        </a:p>
      </dgm:t>
    </dgm:pt>
    <dgm:pt modelId="{220330F9-304B-4D8F-8B03-4061132C9A42}" type="sibTrans" cxnId="{8EE11C13-4E26-45C7-AB43-2764C01B00D9}">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3">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3" custScaleY="59406" custLinFactNeighborX="-9" custLinFactNeighborY="2393">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3">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2" presStyleCnt="3" custLinFactNeighborX="-596" custLinFactNeighborY="25141">
        <dgm:presLayoutVars>
          <dgm:bulletEnabled val="1"/>
        </dgm:presLayoutVars>
      </dgm:prSet>
      <dgm:spPr/>
      <dgm:t>
        <a:bodyPr/>
        <a:lstStyle/>
        <a:p>
          <a:endParaRPr lang="zh-CN" altLang="en-US"/>
        </a:p>
      </dgm:t>
    </dgm:pt>
  </dgm:ptLst>
  <dgm:cxnLst>
    <dgm:cxn modelId="{1DA6A3A2-CA2E-4BA5-805E-93F3120D51AE}" type="presOf" srcId="{A6AD3BAA-9012-48AF-8113-54AD8DB43514}" destId="{E31A7A90-9CD5-4F7D-BB1D-2BA0EB5BD2C5}" srcOrd="0" destOrd="0" presId="urn:microsoft.com/office/officeart/2005/8/layout/vList2"/>
    <dgm:cxn modelId="{69D1BEAF-5892-4BEC-904B-37D9F3E2D9FE}" type="presOf" srcId="{09FEEF98-66D8-4266-9535-59667BCA2E50}" destId="{D7A831F6-224E-4255-B33E-DD2359E3B625}" srcOrd="0" destOrd="0" presId="urn:microsoft.com/office/officeart/2005/8/layout/vList2"/>
    <dgm:cxn modelId="{354CAF95-23E9-4434-B61B-FB03BDAF7D61}" type="presOf" srcId="{93B1E033-B87A-4F97-9BDA-5DB8FB2C8CC1}" destId="{470F9343-84EB-47B7-AFB9-4C65E7792209}" srcOrd="0" destOrd="0" presId="urn:microsoft.com/office/officeart/2005/8/layout/vList2"/>
    <dgm:cxn modelId="{100D0F6B-DB93-45B5-A686-1DA49C5A0CC1}" srcId="{09FEEF98-66D8-4266-9535-59667BCA2E50}" destId="{CB3DFCC2-8358-4E76-B406-E75AFCF91BE7}" srcOrd="0" destOrd="0" parTransId="{4062E495-AE43-44D5-8141-52181DBDF672}" sibTransId="{9109C0EF-F80E-4819-A06C-DB073BC9717C}"/>
    <dgm:cxn modelId="{EF2C53BA-4336-4F61-B4D2-8AEFCAE94B18}" type="presOf" srcId="{FE0B8CEE-7931-4C6C-ABAD-786E9B835F96}" destId="{25B85B47-B55F-40A6-95E0-5ED6A9B870BF}" srcOrd="0" destOrd="0" presId="urn:microsoft.com/office/officeart/2005/8/layout/vList2"/>
    <dgm:cxn modelId="{8EE11C13-4E26-45C7-AB43-2764C01B00D9}" srcId="{ED717D3C-12D7-4C82-9A24-C9144B86E759}" destId="{72A15A9D-5AA8-48DE-907D-56E9320294A2}" srcOrd="1" destOrd="0" parTransId="{D5CE6AA5-AD01-4790-BF14-30020066C233}" sibTransId="{220330F9-304B-4D8F-8B03-4061132C9A42}"/>
    <dgm:cxn modelId="{C5DBA301-1F51-42A6-8ED0-AEAAD59F5146}" srcId="{ED717D3C-12D7-4C82-9A24-C9144B86E759}" destId="{96546131-4885-47DF-8F75-B5E80A5EB97D}" srcOrd="0" destOrd="0" parTransId="{8CDB7F2A-92BD-48F9-8EAE-1E67711D3F8B}" sibTransId="{36A79C5B-1456-4B3A-917B-079480A8FB11}"/>
    <dgm:cxn modelId="{694A2E82-CEF6-4710-B861-F372659E8B25}" type="presOf" srcId="{96546131-4885-47DF-8F75-B5E80A5EB97D}" destId="{CB053569-2367-4401-9257-A2E1BD3CDD98}" srcOrd="0" destOrd="0" presId="urn:microsoft.com/office/officeart/2005/8/layout/vList2"/>
    <dgm:cxn modelId="{818B9635-9DBD-411E-ACEA-5A3D9E3B0069}" type="presOf" srcId="{CB3DFCC2-8358-4E76-B406-E75AFCF91BE7}" destId="{D7227EC1-8280-43E2-A758-CF17242A0E78}"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E7E0008B-929B-4432-8F99-30A13C67DA4F}" srcId="{FE0B8CEE-7931-4C6C-ABAD-786E9B835F96}" destId="{93B1E033-B87A-4F97-9BDA-5DB8FB2C8CC1}" srcOrd="0" destOrd="0" parTransId="{DFBAE609-2348-448B-A8B3-B1E9E6DF45AF}" sibTransId="{7255F286-4648-468C-B598-1A45F1DD8BFD}"/>
    <dgm:cxn modelId="{78B43E91-9759-4C74-AED9-5D7C2271BC1E}" type="presOf" srcId="{72A15A9D-5AA8-48DE-907D-56E9320294A2}" destId="{CB053569-2367-4401-9257-A2E1BD3CDD98}" srcOrd="0" destOrd="1" presId="urn:microsoft.com/office/officeart/2005/8/layout/vList2"/>
    <dgm:cxn modelId="{F47B8026-3A9A-40F3-B4A8-FCC0DCA6A730}" srcId="{A6AD3BAA-9012-48AF-8113-54AD8DB43514}" destId="{FE0B8CEE-7931-4C6C-ABAD-786E9B835F96}" srcOrd="2" destOrd="0" parTransId="{7E84AF53-2FA2-4DF4-96A1-DC3CD900E0A3}" sibTransId="{1FA52AE0-DFB7-42CE-A86F-60A71B16BDF1}"/>
    <dgm:cxn modelId="{A51E0052-BB92-49BA-A178-3133DF96BDEE}" srcId="{A6AD3BAA-9012-48AF-8113-54AD8DB43514}" destId="{ED717D3C-12D7-4C82-9A24-C9144B86E759}" srcOrd="1" destOrd="0" parTransId="{A96E09E7-A8B9-4432-8311-9A7485920441}" sibTransId="{4ACC2CA2-E383-4FF3-BCA3-C6A799261913}"/>
    <dgm:cxn modelId="{F1F292C6-AF45-477E-A396-76B66B3F1C14}" type="presOf" srcId="{ED717D3C-12D7-4C82-9A24-C9144B86E759}" destId="{0BD9CFF3-BD5C-4496-A5C0-71614AF6C6BB}" srcOrd="0" destOrd="0" presId="urn:microsoft.com/office/officeart/2005/8/layout/vList2"/>
    <dgm:cxn modelId="{67932878-5EEF-45A8-8C1F-55BFAF221E60}" type="presParOf" srcId="{E31A7A90-9CD5-4F7D-BB1D-2BA0EB5BD2C5}" destId="{D7A831F6-224E-4255-B33E-DD2359E3B625}" srcOrd="0" destOrd="0" presId="urn:microsoft.com/office/officeart/2005/8/layout/vList2"/>
    <dgm:cxn modelId="{EFA529A7-CABE-49AE-BA47-055F028CF106}" type="presParOf" srcId="{E31A7A90-9CD5-4F7D-BB1D-2BA0EB5BD2C5}" destId="{D7227EC1-8280-43E2-A758-CF17242A0E78}" srcOrd="1" destOrd="0" presId="urn:microsoft.com/office/officeart/2005/8/layout/vList2"/>
    <dgm:cxn modelId="{A0407571-2673-414C-AB79-6AFCDF494370}" type="presParOf" srcId="{E31A7A90-9CD5-4F7D-BB1D-2BA0EB5BD2C5}" destId="{0BD9CFF3-BD5C-4496-A5C0-71614AF6C6BB}" srcOrd="2" destOrd="0" presId="urn:microsoft.com/office/officeart/2005/8/layout/vList2"/>
    <dgm:cxn modelId="{69BCA6BB-86F3-4D36-BF1F-44D2847D36E1}" type="presParOf" srcId="{E31A7A90-9CD5-4F7D-BB1D-2BA0EB5BD2C5}" destId="{CB053569-2367-4401-9257-A2E1BD3CDD98}" srcOrd="3" destOrd="0" presId="urn:microsoft.com/office/officeart/2005/8/layout/vList2"/>
    <dgm:cxn modelId="{D680917C-236F-46BA-8F19-104BFF7CC3F0}" type="presParOf" srcId="{E31A7A90-9CD5-4F7D-BB1D-2BA0EB5BD2C5}" destId="{25B85B47-B55F-40A6-95E0-5ED6A9B870BF}" srcOrd="4" destOrd="0" presId="urn:microsoft.com/office/officeart/2005/8/layout/vList2"/>
    <dgm:cxn modelId="{0FB6176D-4C8F-4860-BF39-F1CAF33524A9}"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DC5811-FF75-4B6B-8265-5B2DFCED2C91}"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zh-CN" altLang="en-US"/>
        </a:p>
      </dgm:t>
    </dgm:pt>
    <dgm:pt modelId="{8FFE15A3-01FE-4090-9578-034A9DD050A9}">
      <dgm:prSet phldrT="[文本]"/>
      <dgm:spPr/>
      <dgm:t>
        <a:bodyPr/>
        <a:lstStyle/>
        <a:p>
          <a:r>
            <a:rPr lang="zh-CN" altLang="en-US" dirty="0" smtClean="0"/>
            <a:t>算法规范制定</a:t>
          </a:r>
          <a:endParaRPr lang="zh-CN" altLang="en-US" dirty="0"/>
        </a:p>
      </dgm:t>
    </dgm:pt>
    <dgm:pt modelId="{A4476896-FF98-410A-957C-158FAEF84C05}" type="parTrans" cxnId="{A5A3DB1D-1BB5-4DD6-A1CA-93C21669457F}">
      <dgm:prSet/>
      <dgm:spPr/>
      <dgm:t>
        <a:bodyPr/>
        <a:lstStyle/>
        <a:p>
          <a:endParaRPr lang="zh-CN" altLang="en-US"/>
        </a:p>
      </dgm:t>
    </dgm:pt>
    <dgm:pt modelId="{E2BDA6C8-5B76-4C41-8EF8-49B9E4CD653A}" type="sibTrans" cxnId="{A5A3DB1D-1BB5-4DD6-A1CA-93C21669457F}">
      <dgm:prSet/>
      <dgm:spPr/>
      <dgm:t>
        <a:bodyPr/>
        <a:lstStyle/>
        <a:p>
          <a:endParaRPr lang="zh-CN" altLang="en-US"/>
        </a:p>
      </dgm:t>
    </dgm:pt>
    <dgm:pt modelId="{40692303-F7C9-4301-B93E-4620EFA5A8CC}">
      <dgm:prSet phldrT="[文本]"/>
      <dgm:spPr/>
      <dgm:t>
        <a:bodyPr/>
        <a:lstStyle/>
        <a:p>
          <a:r>
            <a:rPr lang="zh-CN" altLang="en-US" dirty="0" smtClean="0"/>
            <a:t>基于主动学习的多层级交互式特征选择方法</a:t>
          </a:r>
          <a:endParaRPr lang="zh-CN" altLang="en-US" dirty="0"/>
        </a:p>
      </dgm:t>
    </dgm:pt>
    <dgm:pt modelId="{187E98B4-9C8C-467B-B01E-1816FA05BAEE}" type="parTrans" cxnId="{EFD114AE-B4CC-4A20-91E3-7DC1185F845B}">
      <dgm:prSet/>
      <dgm:spPr/>
      <dgm:t>
        <a:bodyPr/>
        <a:lstStyle/>
        <a:p>
          <a:endParaRPr lang="zh-CN" altLang="en-US"/>
        </a:p>
      </dgm:t>
    </dgm:pt>
    <dgm:pt modelId="{16D27B75-29AC-4C33-A535-8DF12CE812F1}" type="sibTrans" cxnId="{EFD114AE-B4CC-4A20-91E3-7DC1185F845B}">
      <dgm:prSet/>
      <dgm:spPr/>
      <dgm:t>
        <a:bodyPr/>
        <a:lstStyle/>
        <a:p>
          <a:endParaRPr lang="zh-CN" altLang="en-US"/>
        </a:p>
      </dgm:t>
    </dgm:pt>
    <dgm:pt modelId="{009E460B-9E24-4562-9747-F607BEB8AB9C}">
      <dgm:prSet phldrT="[文本]"/>
      <dgm:spPr/>
      <dgm:t>
        <a:bodyPr/>
        <a:lstStyle/>
        <a:p>
          <a:r>
            <a:rPr lang="zh-CN" altLang="en-US" dirty="0" smtClean="0">
              <a:solidFill>
                <a:schemeClr val="bg1"/>
              </a:solidFill>
            </a:rPr>
            <a:t>基于集成学习的自适应混合式性能预测方法</a:t>
          </a:r>
          <a:endParaRPr lang="zh-CN" altLang="en-US" dirty="0">
            <a:solidFill>
              <a:schemeClr val="bg1"/>
            </a:solidFill>
          </a:endParaRPr>
        </a:p>
      </dgm:t>
    </dgm:pt>
    <dgm:pt modelId="{8A53052D-6FC3-4DF1-BABB-7F75076DBBBC}" type="parTrans" cxnId="{5891442B-CFF6-4CFE-A268-F247EDAE83FB}">
      <dgm:prSet/>
      <dgm:spPr/>
      <dgm:t>
        <a:bodyPr/>
        <a:lstStyle/>
        <a:p>
          <a:endParaRPr lang="zh-CN" altLang="en-US"/>
        </a:p>
      </dgm:t>
    </dgm:pt>
    <dgm:pt modelId="{0258E4A2-1062-4C86-89F5-34D2B945FC4C}" type="sibTrans" cxnId="{5891442B-CFF6-4CFE-A268-F247EDAE83FB}">
      <dgm:prSet/>
      <dgm:spPr/>
      <dgm:t>
        <a:bodyPr/>
        <a:lstStyle/>
        <a:p>
          <a:endParaRPr lang="zh-CN" altLang="en-US"/>
        </a:p>
      </dgm:t>
    </dgm:pt>
    <dgm:pt modelId="{59777D9D-D88E-49B8-9C2D-9505AC3E81A4}">
      <dgm:prSet phldrT="[文本]"/>
      <dgm:spPr/>
      <dgm:t>
        <a:bodyPr/>
        <a:lstStyle/>
        <a:p>
          <a:r>
            <a:rPr lang="zh-CN" altLang="en-US" dirty="0" smtClean="0">
              <a:solidFill>
                <a:schemeClr val="bg1"/>
              </a:solidFill>
            </a:rPr>
            <a:t>基于规则抽取的可解释性方法</a:t>
          </a:r>
          <a:r>
            <a:rPr lang="zh-CN" altLang="en-US" dirty="0" smtClean="0">
              <a:solidFill>
                <a:srgbClr val="FF0000"/>
              </a:solidFill>
            </a:rPr>
            <a:t/>
          </a:r>
          <a:br>
            <a:rPr lang="zh-CN" altLang="en-US" dirty="0" smtClean="0">
              <a:solidFill>
                <a:srgbClr val="FF0000"/>
              </a:solidFill>
            </a:rPr>
          </a:br>
          <a:endParaRPr lang="zh-CN" altLang="en-US" dirty="0"/>
        </a:p>
      </dgm:t>
    </dgm:pt>
    <dgm:pt modelId="{9D4F1910-776B-4665-89A6-05627E58AC22}" type="parTrans" cxnId="{49AEDF4C-D3F4-4E44-8650-8B146534A0BD}">
      <dgm:prSet/>
      <dgm:spPr/>
      <dgm:t>
        <a:bodyPr/>
        <a:lstStyle/>
        <a:p>
          <a:endParaRPr lang="zh-CN" altLang="en-US"/>
        </a:p>
      </dgm:t>
    </dgm:pt>
    <dgm:pt modelId="{82F6B8A0-9F96-4380-A77B-CE37B7614E64}" type="sibTrans" cxnId="{49AEDF4C-D3F4-4E44-8650-8B146534A0BD}">
      <dgm:prSet/>
      <dgm:spPr/>
      <dgm:t>
        <a:bodyPr/>
        <a:lstStyle/>
        <a:p>
          <a:endParaRPr lang="zh-CN" altLang="en-US"/>
        </a:p>
      </dgm:t>
    </dgm:pt>
    <dgm:pt modelId="{1865D4BF-B000-4088-BB1C-B63D65EE131D}" type="pres">
      <dgm:prSet presAssocID="{52DC5811-FF75-4B6B-8265-5B2DFCED2C91}" presName="Name0" presStyleCnt="0">
        <dgm:presLayoutVars>
          <dgm:chMax val="7"/>
          <dgm:chPref val="7"/>
          <dgm:dir/>
        </dgm:presLayoutVars>
      </dgm:prSet>
      <dgm:spPr/>
      <dgm:t>
        <a:bodyPr/>
        <a:lstStyle/>
        <a:p>
          <a:endParaRPr lang="zh-CN" altLang="en-US"/>
        </a:p>
      </dgm:t>
    </dgm:pt>
    <dgm:pt modelId="{24A3A483-604D-48F0-88C9-97E4AC83F00A}" type="pres">
      <dgm:prSet presAssocID="{52DC5811-FF75-4B6B-8265-5B2DFCED2C91}" presName="Name1" presStyleCnt="0"/>
      <dgm:spPr/>
    </dgm:pt>
    <dgm:pt modelId="{4AF85CEC-A860-416C-A867-8DD25E955010}" type="pres">
      <dgm:prSet presAssocID="{52DC5811-FF75-4B6B-8265-5B2DFCED2C91}" presName="cycle" presStyleCnt="0"/>
      <dgm:spPr/>
    </dgm:pt>
    <dgm:pt modelId="{38C86C2F-450D-40D5-BEB1-7D3F86BEB539}" type="pres">
      <dgm:prSet presAssocID="{52DC5811-FF75-4B6B-8265-5B2DFCED2C91}" presName="srcNode" presStyleLbl="node1" presStyleIdx="0" presStyleCnt="4"/>
      <dgm:spPr/>
    </dgm:pt>
    <dgm:pt modelId="{954E3DF6-F8FD-4927-AED6-B637DBBE3181}" type="pres">
      <dgm:prSet presAssocID="{52DC5811-FF75-4B6B-8265-5B2DFCED2C91}" presName="conn" presStyleLbl="parChTrans1D2" presStyleIdx="0" presStyleCnt="1"/>
      <dgm:spPr/>
      <dgm:t>
        <a:bodyPr/>
        <a:lstStyle/>
        <a:p>
          <a:endParaRPr lang="zh-CN" altLang="en-US"/>
        </a:p>
      </dgm:t>
    </dgm:pt>
    <dgm:pt modelId="{EE63B1BD-2140-4F87-83E5-6023788E2D49}" type="pres">
      <dgm:prSet presAssocID="{52DC5811-FF75-4B6B-8265-5B2DFCED2C91}" presName="extraNode" presStyleLbl="node1" presStyleIdx="0" presStyleCnt="4"/>
      <dgm:spPr/>
    </dgm:pt>
    <dgm:pt modelId="{52B5EF12-D985-4469-9D2B-1EAB24EFF1EB}" type="pres">
      <dgm:prSet presAssocID="{52DC5811-FF75-4B6B-8265-5B2DFCED2C91}" presName="dstNode" presStyleLbl="node1" presStyleIdx="0" presStyleCnt="4"/>
      <dgm:spPr/>
    </dgm:pt>
    <dgm:pt modelId="{4B57792E-21BE-4571-B3FF-A068BA763EE2}" type="pres">
      <dgm:prSet presAssocID="{8FFE15A3-01FE-4090-9578-034A9DD050A9}" presName="text_1" presStyleLbl="node1" presStyleIdx="0" presStyleCnt="4">
        <dgm:presLayoutVars>
          <dgm:bulletEnabled val="1"/>
        </dgm:presLayoutVars>
      </dgm:prSet>
      <dgm:spPr/>
      <dgm:t>
        <a:bodyPr/>
        <a:lstStyle/>
        <a:p>
          <a:endParaRPr lang="zh-CN" altLang="en-US"/>
        </a:p>
      </dgm:t>
    </dgm:pt>
    <dgm:pt modelId="{03EF9C35-2A37-4A74-BE66-3CD018B6C32F}" type="pres">
      <dgm:prSet presAssocID="{8FFE15A3-01FE-4090-9578-034A9DD050A9}" presName="accent_1" presStyleCnt="0"/>
      <dgm:spPr/>
    </dgm:pt>
    <dgm:pt modelId="{897CD430-44E5-4EEF-87E3-B0453CACD74D}" type="pres">
      <dgm:prSet presAssocID="{8FFE15A3-01FE-4090-9578-034A9DD050A9}" presName="accentRepeatNode" presStyleLbl="solidFgAcc1" presStyleIdx="0" presStyleCnt="4"/>
      <dgm:spPr/>
    </dgm:pt>
    <dgm:pt modelId="{141D0F00-C9F0-4C2C-8A67-012F47966D19}" type="pres">
      <dgm:prSet presAssocID="{40692303-F7C9-4301-B93E-4620EFA5A8CC}" presName="text_2" presStyleLbl="node1" presStyleIdx="1" presStyleCnt="4">
        <dgm:presLayoutVars>
          <dgm:bulletEnabled val="1"/>
        </dgm:presLayoutVars>
      </dgm:prSet>
      <dgm:spPr/>
      <dgm:t>
        <a:bodyPr/>
        <a:lstStyle/>
        <a:p>
          <a:endParaRPr lang="zh-CN" altLang="en-US"/>
        </a:p>
      </dgm:t>
    </dgm:pt>
    <dgm:pt modelId="{A3615F43-BC0C-4AF8-BCE6-C6B61D64CBDC}" type="pres">
      <dgm:prSet presAssocID="{40692303-F7C9-4301-B93E-4620EFA5A8CC}" presName="accent_2" presStyleCnt="0"/>
      <dgm:spPr/>
    </dgm:pt>
    <dgm:pt modelId="{2014246A-6A05-40D5-A646-C9FC8167E83F}" type="pres">
      <dgm:prSet presAssocID="{40692303-F7C9-4301-B93E-4620EFA5A8CC}" presName="accentRepeatNode" presStyleLbl="solidFgAcc1" presStyleIdx="1" presStyleCnt="4"/>
      <dgm:spPr/>
    </dgm:pt>
    <dgm:pt modelId="{0BA151C3-4B31-4883-86DB-990EC9F6E267}" type="pres">
      <dgm:prSet presAssocID="{009E460B-9E24-4562-9747-F607BEB8AB9C}" presName="text_3" presStyleLbl="node1" presStyleIdx="2" presStyleCnt="4">
        <dgm:presLayoutVars>
          <dgm:bulletEnabled val="1"/>
        </dgm:presLayoutVars>
      </dgm:prSet>
      <dgm:spPr/>
      <dgm:t>
        <a:bodyPr/>
        <a:lstStyle/>
        <a:p>
          <a:endParaRPr lang="zh-CN" altLang="en-US"/>
        </a:p>
      </dgm:t>
    </dgm:pt>
    <dgm:pt modelId="{37FB65FC-197B-4808-BB7E-651C0EA56BE5}" type="pres">
      <dgm:prSet presAssocID="{009E460B-9E24-4562-9747-F607BEB8AB9C}" presName="accent_3" presStyleCnt="0"/>
      <dgm:spPr/>
    </dgm:pt>
    <dgm:pt modelId="{64A967D5-D2A1-42D7-9F0F-D5E21B9085D6}" type="pres">
      <dgm:prSet presAssocID="{009E460B-9E24-4562-9747-F607BEB8AB9C}" presName="accentRepeatNode" presStyleLbl="solidFgAcc1" presStyleIdx="2" presStyleCnt="4"/>
      <dgm:spPr/>
    </dgm:pt>
    <dgm:pt modelId="{3FB15259-95A5-4B6F-991C-9AB0631F9A12}" type="pres">
      <dgm:prSet presAssocID="{59777D9D-D88E-49B8-9C2D-9505AC3E81A4}" presName="text_4" presStyleLbl="node1" presStyleIdx="3" presStyleCnt="4">
        <dgm:presLayoutVars>
          <dgm:bulletEnabled val="1"/>
        </dgm:presLayoutVars>
      </dgm:prSet>
      <dgm:spPr/>
      <dgm:t>
        <a:bodyPr/>
        <a:lstStyle/>
        <a:p>
          <a:endParaRPr lang="zh-CN" altLang="en-US"/>
        </a:p>
      </dgm:t>
    </dgm:pt>
    <dgm:pt modelId="{5AA44C8A-F92A-49C2-8921-105386292DF0}" type="pres">
      <dgm:prSet presAssocID="{59777D9D-D88E-49B8-9C2D-9505AC3E81A4}" presName="accent_4" presStyleCnt="0"/>
      <dgm:spPr/>
    </dgm:pt>
    <dgm:pt modelId="{3315A48A-C32A-476D-B47F-6B749A394B5F}" type="pres">
      <dgm:prSet presAssocID="{59777D9D-D88E-49B8-9C2D-9505AC3E81A4}" presName="accentRepeatNode" presStyleLbl="solidFgAcc1" presStyleIdx="3" presStyleCnt="4"/>
      <dgm:spPr/>
    </dgm:pt>
  </dgm:ptLst>
  <dgm:cxnLst>
    <dgm:cxn modelId="{DBAFFF7C-B9C5-4B78-B82B-3E27995574E4}" type="presOf" srcId="{40692303-F7C9-4301-B93E-4620EFA5A8CC}" destId="{141D0F00-C9F0-4C2C-8A67-012F47966D19}" srcOrd="0" destOrd="0" presId="urn:microsoft.com/office/officeart/2008/layout/VerticalCurvedList"/>
    <dgm:cxn modelId="{56B6D2C7-CFE9-4685-9D60-4447A96CF576}" type="presOf" srcId="{E2BDA6C8-5B76-4C41-8EF8-49B9E4CD653A}" destId="{954E3DF6-F8FD-4927-AED6-B637DBBE3181}" srcOrd="0" destOrd="0" presId="urn:microsoft.com/office/officeart/2008/layout/VerticalCurvedList"/>
    <dgm:cxn modelId="{49AEDF4C-D3F4-4E44-8650-8B146534A0BD}" srcId="{52DC5811-FF75-4B6B-8265-5B2DFCED2C91}" destId="{59777D9D-D88E-49B8-9C2D-9505AC3E81A4}" srcOrd="3" destOrd="0" parTransId="{9D4F1910-776B-4665-89A6-05627E58AC22}" sibTransId="{82F6B8A0-9F96-4380-A77B-CE37B7614E64}"/>
    <dgm:cxn modelId="{5891442B-CFF6-4CFE-A268-F247EDAE83FB}" srcId="{52DC5811-FF75-4B6B-8265-5B2DFCED2C91}" destId="{009E460B-9E24-4562-9747-F607BEB8AB9C}" srcOrd="2" destOrd="0" parTransId="{8A53052D-6FC3-4DF1-BABB-7F75076DBBBC}" sibTransId="{0258E4A2-1062-4C86-89F5-34D2B945FC4C}"/>
    <dgm:cxn modelId="{A254D26F-0FD8-4B97-BC8B-E87BEDD343D9}" type="presOf" srcId="{59777D9D-D88E-49B8-9C2D-9505AC3E81A4}" destId="{3FB15259-95A5-4B6F-991C-9AB0631F9A12}" srcOrd="0" destOrd="0" presId="urn:microsoft.com/office/officeart/2008/layout/VerticalCurvedList"/>
    <dgm:cxn modelId="{E3FCF336-181D-4E1B-AF33-7D4FE830E463}" type="presOf" srcId="{52DC5811-FF75-4B6B-8265-5B2DFCED2C91}" destId="{1865D4BF-B000-4088-BB1C-B63D65EE131D}" srcOrd="0" destOrd="0" presId="urn:microsoft.com/office/officeart/2008/layout/VerticalCurvedList"/>
    <dgm:cxn modelId="{02FD1679-2E13-43ED-8B85-D64F46C15EE4}" type="presOf" srcId="{009E460B-9E24-4562-9747-F607BEB8AB9C}" destId="{0BA151C3-4B31-4883-86DB-990EC9F6E267}" srcOrd="0" destOrd="0" presId="urn:microsoft.com/office/officeart/2008/layout/VerticalCurvedList"/>
    <dgm:cxn modelId="{B8EC09B9-830A-44D5-A736-6945765DF4DC}" type="presOf" srcId="{8FFE15A3-01FE-4090-9578-034A9DD050A9}" destId="{4B57792E-21BE-4571-B3FF-A068BA763EE2}" srcOrd="0" destOrd="0" presId="urn:microsoft.com/office/officeart/2008/layout/VerticalCurvedList"/>
    <dgm:cxn modelId="{EFD114AE-B4CC-4A20-91E3-7DC1185F845B}" srcId="{52DC5811-FF75-4B6B-8265-5B2DFCED2C91}" destId="{40692303-F7C9-4301-B93E-4620EFA5A8CC}" srcOrd="1" destOrd="0" parTransId="{187E98B4-9C8C-467B-B01E-1816FA05BAEE}" sibTransId="{16D27B75-29AC-4C33-A535-8DF12CE812F1}"/>
    <dgm:cxn modelId="{A5A3DB1D-1BB5-4DD6-A1CA-93C21669457F}" srcId="{52DC5811-FF75-4B6B-8265-5B2DFCED2C91}" destId="{8FFE15A3-01FE-4090-9578-034A9DD050A9}" srcOrd="0" destOrd="0" parTransId="{A4476896-FF98-410A-957C-158FAEF84C05}" sibTransId="{E2BDA6C8-5B76-4C41-8EF8-49B9E4CD653A}"/>
    <dgm:cxn modelId="{B5226DBF-1FD9-4399-8554-5AA1B355D6FC}" type="presParOf" srcId="{1865D4BF-B000-4088-BB1C-B63D65EE131D}" destId="{24A3A483-604D-48F0-88C9-97E4AC83F00A}" srcOrd="0" destOrd="0" presId="urn:microsoft.com/office/officeart/2008/layout/VerticalCurvedList"/>
    <dgm:cxn modelId="{409013F2-733B-478F-A576-C2226446A0CC}" type="presParOf" srcId="{24A3A483-604D-48F0-88C9-97E4AC83F00A}" destId="{4AF85CEC-A860-416C-A867-8DD25E955010}" srcOrd="0" destOrd="0" presId="urn:microsoft.com/office/officeart/2008/layout/VerticalCurvedList"/>
    <dgm:cxn modelId="{1AAA1186-688F-4BD8-8A23-C9A55FAA91F6}" type="presParOf" srcId="{4AF85CEC-A860-416C-A867-8DD25E955010}" destId="{38C86C2F-450D-40D5-BEB1-7D3F86BEB539}" srcOrd="0" destOrd="0" presId="urn:microsoft.com/office/officeart/2008/layout/VerticalCurvedList"/>
    <dgm:cxn modelId="{F2B96503-5B86-4403-9CB1-D67E0736445F}" type="presParOf" srcId="{4AF85CEC-A860-416C-A867-8DD25E955010}" destId="{954E3DF6-F8FD-4927-AED6-B637DBBE3181}" srcOrd="1" destOrd="0" presId="urn:microsoft.com/office/officeart/2008/layout/VerticalCurvedList"/>
    <dgm:cxn modelId="{87E16912-1A08-46A8-83EF-836D97FF7790}" type="presParOf" srcId="{4AF85CEC-A860-416C-A867-8DD25E955010}" destId="{EE63B1BD-2140-4F87-83E5-6023788E2D49}" srcOrd="2" destOrd="0" presId="urn:microsoft.com/office/officeart/2008/layout/VerticalCurvedList"/>
    <dgm:cxn modelId="{74376A6A-F0AF-469B-8FEA-2E28C0238678}" type="presParOf" srcId="{4AF85CEC-A860-416C-A867-8DD25E955010}" destId="{52B5EF12-D985-4469-9D2B-1EAB24EFF1EB}" srcOrd="3" destOrd="0" presId="urn:microsoft.com/office/officeart/2008/layout/VerticalCurvedList"/>
    <dgm:cxn modelId="{4D158E55-BC74-41BA-B6B7-59EA87B85740}" type="presParOf" srcId="{24A3A483-604D-48F0-88C9-97E4AC83F00A}" destId="{4B57792E-21BE-4571-B3FF-A068BA763EE2}" srcOrd="1" destOrd="0" presId="urn:microsoft.com/office/officeart/2008/layout/VerticalCurvedList"/>
    <dgm:cxn modelId="{9D200A7B-322D-4BB8-B22A-853D4FDA6E49}" type="presParOf" srcId="{24A3A483-604D-48F0-88C9-97E4AC83F00A}" destId="{03EF9C35-2A37-4A74-BE66-3CD018B6C32F}" srcOrd="2" destOrd="0" presId="urn:microsoft.com/office/officeart/2008/layout/VerticalCurvedList"/>
    <dgm:cxn modelId="{37993207-F209-4FBA-9CA0-033338AD77E7}" type="presParOf" srcId="{03EF9C35-2A37-4A74-BE66-3CD018B6C32F}" destId="{897CD430-44E5-4EEF-87E3-B0453CACD74D}" srcOrd="0" destOrd="0" presId="urn:microsoft.com/office/officeart/2008/layout/VerticalCurvedList"/>
    <dgm:cxn modelId="{D563B579-4291-44DB-9755-4A3A0FA141F7}" type="presParOf" srcId="{24A3A483-604D-48F0-88C9-97E4AC83F00A}" destId="{141D0F00-C9F0-4C2C-8A67-012F47966D19}" srcOrd="3" destOrd="0" presId="urn:microsoft.com/office/officeart/2008/layout/VerticalCurvedList"/>
    <dgm:cxn modelId="{8B9C9EBB-A428-4265-A25F-C916C59FB720}" type="presParOf" srcId="{24A3A483-604D-48F0-88C9-97E4AC83F00A}" destId="{A3615F43-BC0C-4AF8-BCE6-C6B61D64CBDC}" srcOrd="4" destOrd="0" presId="urn:microsoft.com/office/officeart/2008/layout/VerticalCurvedList"/>
    <dgm:cxn modelId="{449EBC32-685D-42E0-BB38-B63C28734A50}" type="presParOf" srcId="{A3615F43-BC0C-4AF8-BCE6-C6B61D64CBDC}" destId="{2014246A-6A05-40D5-A646-C9FC8167E83F}" srcOrd="0" destOrd="0" presId="urn:microsoft.com/office/officeart/2008/layout/VerticalCurvedList"/>
    <dgm:cxn modelId="{0787E5EE-90D3-4799-89C9-A5FDBD4C0249}" type="presParOf" srcId="{24A3A483-604D-48F0-88C9-97E4AC83F00A}" destId="{0BA151C3-4B31-4883-86DB-990EC9F6E267}" srcOrd="5" destOrd="0" presId="urn:microsoft.com/office/officeart/2008/layout/VerticalCurvedList"/>
    <dgm:cxn modelId="{9E1A7258-EC2C-49D1-B29B-B4526114AB15}" type="presParOf" srcId="{24A3A483-604D-48F0-88C9-97E4AC83F00A}" destId="{37FB65FC-197B-4808-BB7E-651C0EA56BE5}" srcOrd="6" destOrd="0" presId="urn:microsoft.com/office/officeart/2008/layout/VerticalCurvedList"/>
    <dgm:cxn modelId="{7560D870-B877-4947-BF43-AAC35F4ED7CA}" type="presParOf" srcId="{37FB65FC-197B-4808-BB7E-651C0EA56BE5}" destId="{64A967D5-D2A1-42D7-9F0F-D5E21B9085D6}" srcOrd="0" destOrd="0" presId="urn:microsoft.com/office/officeart/2008/layout/VerticalCurvedList"/>
    <dgm:cxn modelId="{5610EF1F-8DCD-4EBC-A246-5CB0F503D75E}" type="presParOf" srcId="{24A3A483-604D-48F0-88C9-97E4AC83F00A}" destId="{3FB15259-95A5-4B6F-991C-9AB0631F9A12}" srcOrd="7" destOrd="0" presId="urn:microsoft.com/office/officeart/2008/layout/VerticalCurvedList"/>
    <dgm:cxn modelId="{C7966DF3-3247-42B1-9E63-65ACE9F7CCE1}" type="presParOf" srcId="{24A3A483-604D-48F0-88C9-97E4AC83F00A}" destId="{5AA44C8A-F92A-49C2-8921-105386292DF0}" srcOrd="8" destOrd="0" presId="urn:microsoft.com/office/officeart/2008/layout/VerticalCurvedList"/>
    <dgm:cxn modelId="{77CBEAF6-4DA2-4C13-B13A-84ADB6101BDB}" type="presParOf" srcId="{5AA44C8A-F92A-49C2-8921-105386292DF0}" destId="{3315A48A-C32A-476D-B47F-6B749A394B5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a:solidFill>
          <a:schemeClr val="bg1">
            <a:lumMod val="75000"/>
          </a:schemeClr>
        </a:solidFill>
      </dgm:spPr>
      <dgm:t>
        <a:bodyPr/>
        <a:lstStyle/>
        <a:p>
          <a:r>
            <a:rPr lang="en-US" altLang="zh-CN" dirty="0" smtClean="0"/>
            <a:t>1.</a:t>
          </a:r>
          <a:r>
            <a:rPr lang="zh-CN" altLang="en-US" dirty="0" smtClean="0"/>
            <a:t>整体工作计划</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endParaRPr lang="zh-CN" altLang="en-US" dirty="0"/>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chemeClr val="bg1">
            <a:lumMod val="75000"/>
          </a:schemeClr>
        </a:solidFill>
      </dgm:spPr>
      <dgm:t>
        <a:bodyPr/>
        <a:lstStyle/>
        <a:p>
          <a:r>
            <a:rPr lang="en-US" altLang="zh-CN" dirty="0" smtClean="0"/>
            <a:t>2.</a:t>
          </a:r>
          <a:r>
            <a:rPr lang="zh-CN" altLang="en-US" dirty="0" smtClean="0"/>
            <a:t>目前工作</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endParaRPr lang="zh-CN" altLang="en-US" sz="1800" dirty="0"/>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rgbClr val="7030A0"/>
        </a:solidFill>
      </dgm:spPr>
      <dgm:t>
        <a:bodyPr/>
        <a:lstStyle/>
        <a:p>
          <a:r>
            <a:rPr lang="en-US" altLang="zh-CN" dirty="0" smtClean="0"/>
            <a:t>3.</a:t>
          </a:r>
          <a:r>
            <a:rPr lang="zh-CN" altLang="en-US" dirty="0" smtClean="0"/>
            <a:t>进度计划</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72A15A9D-5AA8-48DE-907D-56E9320294A2}">
      <dgm:prSet phldrT="[文本]"/>
      <dgm:spPr/>
      <dgm:t>
        <a:bodyPr/>
        <a:lstStyle/>
        <a:p>
          <a:endParaRPr lang="zh-CN" altLang="en-US" sz="2100" dirty="0"/>
        </a:p>
      </dgm:t>
    </dgm:pt>
    <dgm:pt modelId="{D5CE6AA5-AD01-4790-BF14-30020066C233}" type="parTrans" cxnId="{8EE11C13-4E26-45C7-AB43-2764C01B00D9}">
      <dgm:prSet/>
      <dgm:spPr/>
      <dgm:t>
        <a:bodyPr/>
        <a:lstStyle/>
        <a:p>
          <a:endParaRPr lang="zh-CN" altLang="en-US"/>
        </a:p>
      </dgm:t>
    </dgm:pt>
    <dgm:pt modelId="{220330F9-304B-4D8F-8B03-4061132C9A42}" type="sibTrans" cxnId="{8EE11C13-4E26-45C7-AB43-2764C01B00D9}">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3">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3" custScaleY="59406" custLinFactNeighborX="-9" custLinFactNeighborY="2393">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3">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2" presStyleCnt="3" custLinFactNeighborX="-596" custLinFactNeighborY="25141">
        <dgm:presLayoutVars>
          <dgm:bulletEnabled val="1"/>
        </dgm:presLayoutVars>
      </dgm:prSet>
      <dgm:spPr/>
      <dgm:t>
        <a:bodyPr/>
        <a:lstStyle/>
        <a:p>
          <a:endParaRPr lang="zh-CN" altLang="en-US"/>
        </a:p>
      </dgm:t>
    </dgm:pt>
  </dgm:ptLst>
  <dgm:cxnLst>
    <dgm:cxn modelId="{5BAE5620-C890-42DD-95EB-8E7F9129183B}" type="presOf" srcId="{09FEEF98-66D8-4266-9535-59667BCA2E50}" destId="{D7A831F6-224E-4255-B33E-DD2359E3B625}" srcOrd="0" destOrd="0" presId="urn:microsoft.com/office/officeart/2005/8/layout/vList2"/>
    <dgm:cxn modelId="{A51E0052-BB92-49BA-A178-3133DF96BDEE}" srcId="{A6AD3BAA-9012-48AF-8113-54AD8DB43514}" destId="{ED717D3C-12D7-4C82-9A24-C9144B86E759}" srcOrd="1" destOrd="0" parTransId="{A96E09E7-A8B9-4432-8311-9A7485920441}" sibTransId="{4ACC2CA2-E383-4FF3-BCA3-C6A799261913}"/>
    <dgm:cxn modelId="{100D0F6B-DB93-45B5-A686-1DA49C5A0CC1}" srcId="{09FEEF98-66D8-4266-9535-59667BCA2E50}" destId="{CB3DFCC2-8358-4E76-B406-E75AFCF91BE7}" srcOrd="0" destOrd="0" parTransId="{4062E495-AE43-44D5-8141-52181DBDF672}" sibTransId="{9109C0EF-F80E-4819-A06C-DB073BC9717C}"/>
    <dgm:cxn modelId="{052B4B96-70E1-4565-A74B-3B40A9E8678E}" type="presOf" srcId="{A6AD3BAA-9012-48AF-8113-54AD8DB43514}" destId="{E31A7A90-9CD5-4F7D-BB1D-2BA0EB5BD2C5}" srcOrd="0" destOrd="0" presId="urn:microsoft.com/office/officeart/2005/8/layout/vList2"/>
    <dgm:cxn modelId="{FE4880C6-0E7F-45A1-8476-CBF5776B7A90}" type="presOf" srcId="{96546131-4885-47DF-8F75-B5E80A5EB97D}" destId="{CB053569-2367-4401-9257-A2E1BD3CDD98}" srcOrd="0" destOrd="0" presId="urn:microsoft.com/office/officeart/2005/8/layout/vList2"/>
    <dgm:cxn modelId="{E7E0008B-929B-4432-8F99-30A13C67DA4F}" srcId="{FE0B8CEE-7931-4C6C-ABAD-786E9B835F96}" destId="{93B1E033-B87A-4F97-9BDA-5DB8FB2C8CC1}" srcOrd="0" destOrd="0" parTransId="{DFBAE609-2348-448B-A8B3-B1E9E6DF45AF}" sibTransId="{7255F286-4648-468C-B598-1A45F1DD8BFD}"/>
    <dgm:cxn modelId="{C5DBA301-1F51-42A6-8ED0-AEAAD59F5146}" srcId="{ED717D3C-12D7-4C82-9A24-C9144B86E759}" destId="{96546131-4885-47DF-8F75-B5E80A5EB97D}" srcOrd="0" destOrd="0" parTransId="{8CDB7F2A-92BD-48F9-8EAE-1E67711D3F8B}" sibTransId="{36A79C5B-1456-4B3A-917B-079480A8FB11}"/>
    <dgm:cxn modelId="{E33906E8-5EF3-4944-AD4E-2B5F7D735C2E}" type="presOf" srcId="{CB3DFCC2-8358-4E76-B406-E75AFCF91BE7}" destId="{D7227EC1-8280-43E2-A758-CF17242A0E78}" srcOrd="0" destOrd="0" presId="urn:microsoft.com/office/officeart/2005/8/layout/vList2"/>
    <dgm:cxn modelId="{6F69828A-B396-4013-A639-EFD7C92D303A}" type="presOf" srcId="{93B1E033-B87A-4F97-9BDA-5DB8FB2C8CC1}" destId="{470F9343-84EB-47B7-AFB9-4C65E7792209}" srcOrd="0" destOrd="0" presId="urn:microsoft.com/office/officeart/2005/8/layout/vList2"/>
    <dgm:cxn modelId="{E010248C-9DF7-4F4E-8764-D7780872BB7B}" type="presOf" srcId="{72A15A9D-5AA8-48DE-907D-56E9320294A2}" destId="{CB053569-2367-4401-9257-A2E1BD3CDD98}" srcOrd="0" destOrd="1" presId="urn:microsoft.com/office/officeart/2005/8/layout/vList2"/>
    <dgm:cxn modelId="{8EE11C13-4E26-45C7-AB43-2764C01B00D9}" srcId="{ED717D3C-12D7-4C82-9A24-C9144B86E759}" destId="{72A15A9D-5AA8-48DE-907D-56E9320294A2}" srcOrd="1" destOrd="0" parTransId="{D5CE6AA5-AD01-4790-BF14-30020066C233}" sibTransId="{220330F9-304B-4D8F-8B03-4061132C9A42}"/>
    <dgm:cxn modelId="{BAE63714-E274-4E53-928C-F1FCE41F4AEC}" type="presOf" srcId="{FE0B8CEE-7931-4C6C-ABAD-786E9B835F96}" destId="{25B85B47-B55F-40A6-95E0-5ED6A9B870BF}"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D437C6BE-8EF0-4588-9F7C-30896AEA38DD}" type="presOf" srcId="{ED717D3C-12D7-4C82-9A24-C9144B86E759}" destId="{0BD9CFF3-BD5C-4496-A5C0-71614AF6C6BB}" srcOrd="0" destOrd="0" presId="urn:microsoft.com/office/officeart/2005/8/layout/vList2"/>
    <dgm:cxn modelId="{F47B8026-3A9A-40F3-B4A8-FCC0DCA6A730}" srcId="{A6AD3BAA-9012-48AF-8113-54AD8DB43514}" destId="{FE0B8CEE-7931-4C6C-ABAD-786E9B835F96}" srcOrd="2" destOrd="0" parTransId="{7E84AF53-2FA2-4DF4-96A1-DC3CD900E0A3}" sibTransId="{1FA52AE0-DFB7-42CE-A86F-60A71B16BDF1}"/>
    <dgm:cxn modelId="{6289027A-AE64-454C-8CB1-F74BEEFFD64F}" type="presParOf" srcId="{E31A7A90-9CD5-4F7D-BB1D-2BA0EB5BD2C5}" destId="{D7A831F6-224E-4255-B33E-DD2359E3B625}" srcOrd="0" destOrd="0" presId="urn:microsoft.com/office/officeart/2005/8/layout/vList2"/>
    <dgm:cxn modelId="{972BF1AE-20A2-4A1E-A6D8-ABB9A7DA11CC}" type="presParOf" srcId="{E31A7A90-9CD5-4F7D-BB1D-2BA0EB5BD2C5}" destId="{D7227EC1-8280-43E2-A758-CF17242A0E78}" srcOrd="1" destOrd="0" presId="urn:microsoft.com/office/officeart/2005/8/layout/vList2"/>
    <dgm:cxn modelId="{F135D831-261C-4643-9B57-D4717B1F3D6A}" type="presParOf" srcId="{E31A7A90-9CD5-4F7D-BB1D-2BA0EB5BD2C5}" destId="{0BD9CFF3-BD5C-4496-A5C0-71614AF6C6BB}" srcOrd="2" destOrd="0" presId="urn:microsoft.com/office/officeart/2005/8/layout/vList2"/>
    <dgm:cxn modelId="{E26CF1BF-4E03-478B-98AD-7B8DF62B9D4D}" type="presParOf" srcId="{E31A7A90-9CD5-4F7D-BB1D-2BA0EB5BD2C5}" destId="{CB053569-2367-4401-9257-A2E1BD3CDD98}" srcOrd="3" destOrd="0" presId="urn:microsoft.com/office/officeart/2005/8/layout/vList2"/>
    <dgm:cxn modelId="{C2D270AA-5C1C-48C0-AE67-AF4602CE5001}" type="presParOf" srcId="{E31A7A90-9CD5-4F7D-BB1D-2BA0EB5BD2C5}" destId="{25B85B47-B55F-40A6-95E0-5ED6A9B870BF}" srcOrd="4" destOrd="0" presId="urn:microsoft.com/office/officeart/2005/8/layout/vList2"/>
    <dgm:cxn modelId="{E81F3390-7DC3-4D3C-8893-3BADAC6A1CE0}"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E3DF6-F8FD-4927-AED6-B637DBBE3181}">
      <dsp:nvSpPr>
        <dsp:cNvPr id="0" name=""/>
        <dsp:cNvSpPr/>
      </dsp:nvSpPr>
      <dsp:spPr>
        <a:xfrm>
          <a:off x="-5454792" y="-835220"/>
          <a:ext cx="6494976" cy="6494976"/>
        </a:xfrm>
        <a:prstGeom prst="blockArc">
          <a:avLst>
            <a:gd name="adj1" fmla="val 18900000"/>
            <a:gd name="adj2" fmla="val 2700000"/>
            <a:gd name="adj3" fmla="val 333"/>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57792E-21BE-4571-B3FF-A068BA763EE2}">
      <dsp:nvSpPr>
        <dsp:cNvPr id="0" name=""/>
        <dsp:cNvSpPr/>
      </dsp:nvSpPr>
      <dsp:spPr>
        <a:xfrm>
          <a:off x="544552" y="370910"/>
          <a:ext cx="6373024" cy="74220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9127"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smtClean="0"/>
            <a:t>算法规范制定</a:t>
          </a:r>
          <a:endParaRPr lang="zh-CN" altLang="en-US" sz="2100" kern="1200" dirty="0"/>
        </a:p>
      </dsp:txBody>
      <dsp:txXfrm>
        <a:off x="544552" y="370910"/>
        <a:ext cx="6373024" cy="742206"/>
      </dsp:txXfrm>
    </dsp:sp>
    <dsp:sp modelId="{897CD430-44E5-4EEF-87E3-B0453CACD74D}">
      <dsp:nvSpPr>
        <dsp:cNvPr id="0" name=""/>
        <dsp:cNvSpPr/>
      </dsp:nvSpPr>
      <dsp:spPr>
        <a:xfrm>
          <a:off x="80673" y="278134"/>
          <a:ext cx="927758" cy="927758"/>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1D0F00-C9F0-4C2C-8A67-012F47966D19}">
      <dsp:nvSpPr>
        <dsp:cNvPr id="0" name=""/>
        <dsp:cNvSpPr/>
      </dsp:nvSpPr>
      <dsp:spPr>
        <a:xfrm>
          <a:off x="970076" y="1484413"/>
          <a:ext cx="5947500" cy="742206"/>
        </a:xfrm>
        <a:prstGeom prst="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9127"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smtClean="0"/>
            <a:t>基于主动学习的多层级交互式特征选择方法</a:t>
          </a:r>
          <a:endParaRPr lang="zh-CN" altLang="en-US" sz="2100" kern="1200" dirty="0"/>
        </a:p>
      </dsp:txBody>
      <dsp:txXfrm>
        <a:off x="970076" y="1484413"/>
        <a:ext cx="5947500" cy="742206"/>
      </dsp:txXfrm>
    </dsp:sp>
    <dsp:sp modelId="{2014246A-6A05-40D5-A646-C9FC8167E83F}">
      <dsp:nvSpPr>
        <dsp:cNvPr id="0" name=""/>
        <dsp:cNvSpPr/>
      </dsp:nvSpPr>
      <dsp:spPr>
        <a:xfrm>
          <a:off x="506197" y="1391637"/>
          <a:ext cx="927758" cy="927758"/>
        </a:xfrm>
        <a:prstGeom prst="ellipse">
          <a:avLst/>
        </a:prstGeom>
        <a:solidFill>
          <a:schemeClr val="lt1">
            <a:hueOff val="0"/>
            <a:satOff val="0"/>
            <a:lumOff val="0"/>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dsp:style>
    </dsp:sp>
    <dsp:sp modelId="{0BA151C3-4B31-4883-86DB-990EC9F6E267}">
      <dsp:nvSpPr>
        <dsp:cNvPr id="0" name=""/>
        <dsp:cNvSpPr/>
      </dsp:nvSpPr>
      <dsp:spPr>
        <a:xfrm>
          <a:off x="970076" y="2597916"/>
          <a:ext cx="5947500" cy="742206"/>
        </a:xfrm>
        <a:prstGeom prst="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9127"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smtClean="0">
              <a:solidFill>
                <a:schemeClr val="bg1"/>
              </a:solidFill>
            </a:rPr>
            <a:t>基于集成学习的自适应混合式性能预测方法</a:t>
          </a:r>
          <a:endParaRPr lang="zh-CN" altLang="en-US" sz="2100" kern="1200" dirty="0">
            <a:solidFill>
              <a:schemeClr val="bg1"/>
            </a:solidFill>
          </a:endParaRPr>
        </a:p>
      </dsp:txBody>
      <dsp:txXfrm>
        <a:off x="970076" y="2597916"/>
        <a:ext cx="5947500" cy="742206"/>
      </dsp:txXfrm>
    </dsp:sp>
    <dsp:sp modelId="{64A967D5-D2A1-42D7-9F0F-D5E21B9085D6}">
      <dsp:nvSpPr>
        <dsp:cNvPr id="0" name=""/>
        <dsp:cNvSpPr/>
      </dsp:nvSpPr>
      <dsp:spPr>
        <a:xfrm>
          <a:off x="506197" y="2505140"/>
          <a:ext cx="927758" cy="927758"/>
        </a:xfrm>
        <a:prstGeom prst="ellipse">
          <a:avLst/>
        </a:prstGeom>
        <a:solidFill>
          <a:schemeClr val="lt1">
            <a:hueOff val="0"/>
            <a:satOff val="0"/>
            <a:lumOff val="0"/>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dsp:style>
    </dsp:sp>
    <dsp:sp modelId="{3FB15259-95A5-4B6F-991C-9AB0631F9A12}">
      <dsp:nvSpPr>
        <dsp:cNvPr id="0" name=""/>
        <dsp:cNvSpPr/>
      </dsp:nvSpPr>
      <dsp:spPr>
        <a:xfrm>
          <a:off x="544552" y="3711419"/>
          <a:ext cx="6373024" cy="742206"/>
        </a:xfrm>
        <a:prstGeom prst="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9127"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smtClean="0">
              <a:solidFill>
                <a:schemeClr val="bg1"/>
              </a:solidFill>
            </a:rPr>
            <a:t>基于规则抽取的可解释性方法</a:t>
          </a:r>
          <a:r>
            <a:rPr lang="zh-CN" altLang="en-US" sz="2100" kern="1200" dirty="0" smtClean="0">
              <a:solidFill>
                <a:srgbClr val="FF0000"/>
              </a:solidFill>
            </a:rPr>
            <a:t/>
          </a:r>
          <a:br>
            <a:rPr lang="zh-CN" altLang="en-US" sz="2100" kern="1200" dirty="0" smtClean="0">
              <a:solidFill>
                <a:srgbClr val="FF0000"/>
              </a:solidFill>
            </a:rPr>
          </a:br>
          <a:endParaRPr lang="zh-CN" altLang="en-US" sz="2100" kern="1200" dirty="0"/>
        </a:p>
      </dsp:txBody>
      <dsp:txXfrm>
        <a:off x="544552" y="3711419"/>
        <a:ext cx="6373024" cy="742206"/>
      </dsp:txXfrm>
    </dsp:sp>
    <dsp:sp modelId="{3315A48A-C32A-476D-B47F-6B749A394B5F}">
      <dsp:nvSpPr>
        <dsp:cNvPr id="0" name=""/>
        <dsp:cNvSpPr/>
      </dsp:nvSpPr>
      <dsp:spPr>
        <a:xfrm>
          <a:off x="80673" y="3618643"/>
          <a:ext cx="927758" cy="927758"/>
        </a:xfrm>
        <a:prstGeom prst="ellipse">
          <a:avLst/>
        </a:prstGeom>
        <a:solidFill>
          <a:schemeClr val="lt1">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876BBD-B8E7-4B0E-8832-C1CC1546A1CA}" type="datetimeFigureOut">
              <a:rPr lang="zh-CN" altLang="en-US" smtClean="0"/>
              <a:t>2018/9/29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EE1B59-1A3C-46A9-9E04-AFBC5E8CA535}" type="slidenum">
              <a:rPr lang="zh-CN" altLang="en-US" smtClean="0"/>
              <a:t>‹#›</a:t>
            </a:fld>
            <a:endParaRPr lang="zh-CN" altLang="en-US"/>
          </a:p>
        </p:txBody>
      </p:sp>
    </p:spTree>
    <p:extLst>
      <p:ext uri="{BB962C8B-B14F-4D97-AF65-F5344CB8AC3E}">
        <p14:creationId xmlns:p14="http://schemas.microsoft.com/office/powerpoint/2010/main" val="2706884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p:sp>
      <p:sp>
        <p:nvSpPr>
          <p:cNvPr id="29699" name="备注占位符 2"/>
          <p:cNvSpPr>
            <a:spLocks noGrp="1"/>
          </p:cNvSpPr>
          <p:nvPr>
            <p:ph type="body" idx="1"/>
          </p:nvPr>
        </p:nvSpPr>
        <p:spPr>
          <a:noFill/>
        </p:spPr>
        <p:txBody>
          <a:bodyPr/>
          <a:lstStyle/>
          <a:p>
            <a:endParaRPr lang="zh-CN" altLang="en-US" dirty="0" smtClean="0">
              <a:ea typeface="宋体" panose="02010600030101010101" pitchFamily="2" charset="-122"/>
            </a:endParaRPr>
          </a:p>
        </p:txBody>
      </p:sp>
      <p:sp>
        <p:nvSpPr>
          <p:cNvPr id="29700" name="灯片编号占位符 3"/>
          <p:cNvSpPr>
            <a:spLocks noGrp="1"/>
          </p:cNvSpPr>
          <p:nvPr>
            <p:ph type="sldNum" sz="quarter" idx="5"/>
          </p:nvPr>
        </p:nvSpPr>
        <p:spPr>
          <a:noFill/>
          <a:ln>
            <a:miter lim="800000"/>
          </a:ln>
        </p:spPr>
        <p:txBody>
          <a:bodyPr/>
          <a:lstStyle/>
          <a:p>
            <a:fld id="{4CBECCBB-217F-421F-A3E1-60ADDCCB3215}" type="slidenum">
              <a:rPr lang="en-US" altLang="zh-CN" smtClean="0">
                <a:solidFill>
                  <a:prstClr val="black"/>
                </a:solidFill>
              </a:rPr>
              <a:t>1</a:t>
            </a:fld>
            <a:endParaRPr lang="en-US" altLang="zh-CN" dirty="0" smtClean="0">
              <a:solidFill>
                <a:prstClr val="black"/>
              </a:solidFill>
            </a:endParaRPr>
          </a:p>
        </p:txBody>
      </p:sp>
    </p:spTree>
    <p:extLst>
      <p:ext uri="{BB962C8B-B14F-4D97-AF65-F5344CB8AC3E}">
        <p14:creationId xmlns:p14="http://schemas.microsoft.com/office/powerpoint/2010/main" val="2535715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14386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639490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3564458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集成学习（</a:t>
            </a:r>
            <a:r>
              <a:rPr lang="en-US" altLang="zh-CN" sz="1200" kern="1200" dirty="0" smtClean="0">
                <a:solidFill>
                  <a:schemeClr val="tx1"/>
                </a:solidFill>
                <a:effectLst/>
                <a:latin typeface="+mn-lt"/>
                <a:ea typeface="+mn-ea"/>
                <a:cs typeface="+mn-cs"/>
              </a:rPr>
              <a:t>Ensemble Learning</a:t>
            </a:r>
            <a:r>
              <a:rPr lang="zh-CN" altLang="zh-CN" sz="1200" kern="1200" dirty="0" smtClean="0">
                <a:solidFill>
                  <a:schemeClr val="tx1"/>
                </a:solidFill>
                <a:effectLst/>
                <a:latin typeface="+mn-lt"/>
                <a:ea typeface="+mn-ea"/>
                <a:cs typeface="+mn-cs"/>
              </a:rPr>
              <a:t>）是指将有限个学习器通过不同集成策略共同处理同一个问题，使集成的模型具有更强的泛化能力</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在机器学习领域已证明基于集成学习的预测优于单模型预测。因此，本课题将采用基于目标最优的选择性集成方法来构建单晶高温合金材料构效关系，“取长补短”，发挥各个算法的优势应对不同的数据类型，最终组合多个模型完成对性能的预测。本课题组的集成策略是对多个模型的组合优化，其主要思想是通过问题驱动自动选择最适合数据特点的模型，利用集成策略完成最优模型对合金数据的性能预测。在模型选择策略方面，机器学习方法按照问题类型不同，可以分为回归（</a:t>
            </a:r>
            <a:r>
              <a:rPr lang="en-US" altLang="zh-CN" sz="1200" kern="1200" dirty="0" smtClean="0">
                <a:solidFill>
                  <a:schemeClr val="tx1"/>
                </a:solidFill>
                <a:effectLst/>
                <a:latin typeface="+mn-lt"/>
                <a:ea typeface="+mn-ea"/>
                <a:cs typeface="+mn-cs"/>
              </a:rPr>
              <a:t>Logistics</a:t>
            </a:r>
            <a:r>
              <a:rPr lang="zh-CN" altLang="zh-CN" sz="1200" kern="1200" dirty="0" smtClean="0">
                <a:solidFill>
                  <a:schemeClr val="tx1"/>
                </a:solidFill>
                <a:effectLst/>
                <a:latin typeface="+mn-lt"/>
                <a:ea typeface="+mn-ea"/>
                <a:cs typeface="+mn-cs"/>
              </a:rPr>
              <a:t>、多元回归、支持向量机回归等）、分类（</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神经网络、支持向量机分类、贝叶斯网络等）、聚类（</a:t>
            </a:r>
            <a:r>
              <a:rPr lang="en-US" altLang="zh-CN" sz="1200" kern="1200" dirty="0" smtClean="0">
                <a:solidFill>
                  <a:schemeClr val="tx1"/>
                </a:solidFill>
                <a:effectLst/>
                <a:latin typeface="+mn-lt"/>
                <a:ea typeface="+mn-ea"/>
                <a:cs typeface="+mn-cs"/>
              </a:rPr>
              <a:t>K-means</a:t>
            </a:r>
            <a:r>
              <a:rPr lang="zh-CN" altLang="zh-CN" sz="1200" kern="1200" dirty="0" smtClean="0">
                <a:solidFill>
                  <a:schemeClr val="tx1"/>
                </a:solidFill>
                <a:effectLst/>
                <a:latin typeface="+mn-lt"/>
                <a:ea typeface="+mn-ea"/>
                <a:cs typeface="+mn-cs"/>
              </a:rPr>
              <a:t>、层次聚类等）等不同的学习方法。每一种学习方法各有特点、适合处理不同问题，如支持向量机适合处理小样本问题，神经网络适合处理非线性问题等，本团队拟使用在验证数据集上找到预测结果优的模型作为最终要集成的模型；在模型集成方面，通过对择优选择出的模型的预测结果进行加权投票或者取平均值。通过以上自适应得到的混合式集成学习模型，建立从成分到性能的预测模型以及高通量计算数据和反应实验数据内在规律的模型，对未知的非线性关系进行逼近，从而找到合金制备过程中成分、组织及性能的变化，可以对单晶高温合金制备过程的参数控制进行优化，以达到指导试验的目的。</a:t>
            </a:r>
          </a:p>
          <a:p>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现有的性能预测方法主要使用单一模型，泛化能力不强。集成学习是机器学习中常用的模型集成方法，可以提高预测精度与泛化能力，但在方法选择与结果集成策略上可解释性较弱。</a:t>
            </a:r>
            <a:r>
              <a:rPr lang="zh-CN" altLang="zh-CN" sz="1200" dirty="0" smtClean="0"/>
              <a:t>通过问题驱动自动选择最适合数据特点的模型，利用集成策略完成最优模型对合金数据的性能预测。</a:t>
            </a:r>
            <a:endParaRPr lang="zh-CN" altLang="en-US" sz="1400" dirty="0" smtClean="0"/>
          </a:p>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10</a:t>
            </a:fld>
            <a:endParaRPr lang="zh-CN" altLang="en-US"/>
          </a:p>
        </p:txBody>
      </p:sp>
    </p:spTree>
    <p:extLst>
      <p:ext uri="{BB962C8B-B14F-4D97-AF65-F5344CB8AC3E}">
        <p14:creationId xmlns:p14="http://schemas.microsoft.com/office/powerpoint/2010/main" val="3649071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使用基于集成学习的单晶高温合金性能预测方法对单晶高温合金进行预测分析，依旧存在机器学习方法的“黑箱”问题，即机器学习获取的知识不易被人理解。而规则提取是建立具有“黑箱性”机器学习系统解释机制的一种途径，其目的是将机器学习中隐含的知识以一种易于理解的方式表达，提高机器学习方法的可解释性。本课题将采用面向结构和面向性能两种方法进行对基于集成学习的自适应混合式性能预测模型学习结果进行规则抽取。</a:t>
            </a:r>
            <a:r>
              <a:rPr lang="zh-CN" altLang="zh-CN" sz="1200" b="1" kern="1200" dirty="0" smtClean="0">
                <a:solidFill>
                  <a:schemeClr val="tx1"/>
                </a:solidFill>
                <a:effectLst/>
                <a:latin typeface="+mn-lt"/>
                <a:ea typeface="+mn-ea"/>
                <a:cs typeface="+mn-cs"/>
              </a:rPr>
              <a:t>采用基于结构的方法</a:t>
            </a:r>
            <a:r>
              <a:rPr lang="zh-CN" altLang="zh-CN" sz="1200" kern="1200" dirty="0" smtClean="0">
                <a:solidFill>
                  <a:schemeClr val="tx1"/>
                </a:solidFill>
                <a:effectLst/>
                <a:latin typeface="+mn-lt"/>
                <a:ea typeface="+mn-ea"/>
                <a:cs typeface="+mn-cs"/>
              </a:rPr>
              <a:t>，将规则抽取视为一个搜索过程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把已训练好的神经网络</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支持向量机等学习器的结构（网络结构、权重或者支持向量）映射成易于理解的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规则；采用基于性能的规则抽取方法，将学习器作为一个整体来处理</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使得抽取出的规则在功能上对学习器有重现能力</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也就是产生一组可以替代原学习器的规则。这里我们拟采用决策树方法如</a:t>
            </a:r>
            <a:r>
              <a:rPr lang="en-US" altLang="zh-CN" sz="1200" kern="1200" dirty="0" smtClean="0">
                <a:solidFill>
                  <a:schemeClr val="tx1"/>
                </a:solidFill>
                <a:effectLst/>
                <a:latin typeface="+mn-lt"/>
                <a:ea typeface="+mn-ea"/>
                <a:cs typeface="+mn-cs"/>
              </a:rPr>
              <a:t>ID3/C4.5</a:t>
            </a:r>
            <a:r>
              <a:rPr lang="zh-CN" altLang="zh-CN" sz="1200" kern="1200" dirty="0" smtClean="0">
                <a:solidFill>
                  <a:schemeClr val="tx1"/>
                </a:solidFill>
                <a:effectLst/>
                <a:latin typeface="+mn-lt"/>
                <a:ea typeface="+mn-ea"/>
                <a:cs typeface="+mn-cs"/>
              </a:rPr>
              <a:t>方法算法对学习器学习结构构建决策树，进而将决策树转换成易于理解的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规则。由于我们采用不同的学习方法从不同的角度对单晶高温合金材料的构效关系进行了建模，通过规则抽取方法必然产生各种不同的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规则。这些规则很可能存在冗余性、不一致性和不确定性。本课题将结合专家经验，采用模糊集等方法实现对规则的约简。</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11</a:t>
            </a:fld>
            <a:endParaRPr lang="zh-CN" altLang="en-US"/>
          </a:p>
        </p:txBody>
      </p:sp>
    </p:spTree>
    <p:extLst>
      <p:ext uri="{BB962C8B-B14F-4D97-AF65-F5344CB8AC3E}">
        <p14:creationId xmlns:p14="http://schemas.microsoft.com/office/powerpoint/2010/main" val="2031873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2606236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2018/9/29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Picture 13" descr="muba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6350"/>
            <a:ext cx="913765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a:spLocks noChangeArrowheads="1"/>
          </p:cNvSpPr>
          <p:nvPr userDrawn="1"/>
        </p:nvSpPr>
        <p:spPr bwMode="auto">
          <a:xfrm>
            <a:off x="7560332" y="366713"/>
            <a:ext cx="169796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defRPr sz="2800">
                <a:solidFill>
                  <a:schemeClr val="tx1"/>
                </a:solidFill>
                <a:latin typeface="Times New Roman" panose="02020603050405020304" pitchFamily="18" charset="0"/>
                <a:ea typeface="仿宋_GB2312" pitchFamily="1" charset="-122"/>
                <a:sym typeface="仿宋_GB2312" pitchFamily="1" charset="-122"/>
              </a:defRPr>
            </a:lvl1pPr>
            <a:lvl2pPr marL="742950" indent="-285750" latinLnBrk="1">
              <a:spcBef>
                <a:spcPct val="20000"/>
              </a:spcBef>
              <a:defRPr sz="2400">
                <a:solidFill>
                  <a:schemeClr val="tx1"/>
                </a:solidFill>
                <a:latin typeface="Times New Roman" panose="02020603050405020304" pitchFamily="18" charset="0"/>
                <a:ea typeface="仿宋_GB2312" pitchFamily="1" charset="-122"/>
                <a:sym typeface="仿宋_GB2312" pitchFamily="1" charset="-122"/>
              </a:defRPr>
            </a:lvl2pPr>
            <a:lvl3pPr marL="1143000" indent="-228600" latinLnBrk="1">
              <a:spcBef>
                <a:spcPct val="20000"/>
              </a:spcBef>
              <a:defRPr sz="2000">
                <a:solidFill>
                  <a:schemeClr val="tx1"/>
                </a:solidFill>
                <a:latin typeface="Times New Roman" panose="02020603050405020304" pitchFamily="18" charset="0"/>
                <a:ea typeface="仿宋_GB2312" pitchFamily="1" charset="-122"/>
                <a:sym typeface="仿宋_GB2312" pitchFamily="1" charset="-122"/>
              </a:defRPr>
            </a:lvl3pPr>
            <a:lvl4pPr marL="1600200" indent="-228600" latinLnBrk="1">
              <a:spcBef>
                <a:spcPct val="20000"/>
              </a:spcBef>
              <a:buFont typeface="Arial" panose="020B0604020202020204" pitchFamily="34" charset="0"/>
              <a:buChar char="–"/>
              <a:defRPr sz="2000">
                <a:solidFill>
                  <a:schemeClr val="tx1"/>
                </a:solidFill>
                <a:latin typeface="Times New Roman" panose="02020603050405020304" pitchFamily="18" charset="0"/>
                <a:ea typeface="仿宋_GB2312" pitchFamily="1" charset="-122"/>
                <a:sym typeface="仿宋_GB2312" pitchFamily="1" charset="-122"/>
              </a:defRPr>
            </a:lvl4pPr>
            <a:lvl5pPr marL="2057400" indent="-228600" latinLnBrk="1">
              <a:spcBef>
                <a:spcPct val="20000"/>
              </a:spcBef>
              <a:buFont typeface="Arial" panose="020B0604020202020204" pitchFamily="34" charset="0"/>
              <a:buChar char="»"/>
              <a:defRPr sz="2000">
                <a:solidFill>
                  <a:schemeClr val="tx1"/>
                </a:solidFill>
                <a:latin typeface="Times New Roman" panose="02020603050405020304" pitchFamily="18" charset="0"/>
                <a:ea typeface="仿宋_GB2312" pitchFamily="1" charset="-122"/>
                <a:sym typeface="仿宋_GB2312" pitchFamily="1" charset="-122"/>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仿宋_GB2312" pitchFamily="1" charset="-122"/>
                <a:sym typeface="仿宋_GB2312" pitchFamily="1" charset="-122"/>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仿宋_GB2312" pitchFamily="1" charset="-122"/>
                <a:sym typeface="仿宋_GB2312" pitchFamily="1" charset="-122"/>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仿宋_GB2312" pitchFamily="1" charset="-122"/>
                <a:sym typeface="仿宋_GB2312" pitchFamily="1" charset="-122"/>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仿宋_GB2312" pitchFamily="1" charset="-122"/>
                <a:sym typeface="仿宋_GB2312" pitchFamily="1" charset="-122"/>
              </a:defRPr>
            </a:lvl9pPr>
          </a:lstStyle>
          <a:p>
            <a:pPr eaLnBrk="1" latinLnBrk="0" hangingPunct="1">
              <a:spcBef>
                <a:spcPct val="0"/>
              </a:spcBef>
            </a:pPr>
            <a:r>
              <a:rPr lang="zh-CN" altLang="zh-CN" sz="1800" b="1" i="1" dirty="0">
                <a:solidFill>
                  <a:srgbClr val="CC0000"/>
                </a:solidFill>
                <a:latin typeface="Monotype Corsiva" pitchFamily="66" charset="0"/>
                <a:ea typeface="宋体" panose="02010600030101010101" pitchFamily="2" charset="-122"/>
                <a:sym typeface="Monotype Corsiva" pitchFamily="66" charset="0"/>
              </a:rPr>
              <a:t>MLA@SHU</a:t>
            </a:r>
            <a:endParaRPr lang="zh-CN" altLang="zh-CN" sz="1800" dirty="0">
              <a:latin typeface="Arial" panose="020B0604020202020204" pitchFamily="34" charset="0"/>
              <a:ea typeface="宋体" panose="02010600030101010101" pitchFamily="2" charset="-122"/>
            </a:endParaRPr>
          </a:p>
        </p:txBody>
      </p:sp>
      <p:sp>
        <p:nvSpPr>
          <p:cNvPr id="9" name="标题 1"/>
          <p:cNvSpPr>
            <a:spLocks noGrp="1" noChangeArrowheads="1"/>
          </p:cNvSpPr>
          <p:nvPr>
            <p:ph type="ctrTitle" idx="4294967295" hasCustomPrompt="1"/>
          </p:nvPr>
        </p:nvSpPr>
        <p:spPr>
          <a:xfrm>
            <a:off x="650875" y="931863"/>
            <a:ext cx="7989888" cy="2001837"/>
          </a:xfrm>
        </p:spPr>
        <p:txBody>
          <a:bodyPr>
            <a:normAutofit/>
          </a:bodyPr>
          <a:lstStyle>
            <a:lvl1pPr algn="ctr" rtl="0" eaLnBrk="1" fontAlgn="base" hangingPunct="1">
              <a:spcBef>
                <a:spcPct val="0"/>
              </a:spcBef>
              <a:spcAft>
                <a:spcPct val="0"/>
              </a:spcAft>
              <a:defRPr lang="zh-CN" altLang="zh-CN" sz="4000" dirty="0" smtClean="0">
                <a:solidFill>
                  <a:schemeClr val="tx2">
                    <a:lumMod val="75000"/>
                  </a:schemeClr>
                </a:solidFill>
                <a:effectLst/>
                <a:latin typeface="方正姚体" panose="02010601030101010101" pitchFamily="2" charset="-122"/>
                <a:ea typeface="方正姚体" panose="02010601030101010101" pitchFamily="2" charset="-122"/>
                <a:cs typeface="+mj-cs"/>
                <a:sym typeface="Times New Roman" panose="02020603050405020304" pitchFamily="18" charset="0"/>
              </a:defRPr>
            </a:lvl1pPr>
          </a:lstStyle>
          <a:p>
            <a:pPr eaLnBrk="1" hangingPunct="1"/>
            <a:r>
              <a:rPr lang="zh-CN" altLang="en-US" dirty="0" smtClean="0"/>
              <a:t>标题</a:t>
            </a:r>
            <a:endParaRPr lang="zh-CN" altLang="zh-CN" dirty="0" smtClean="0"/>
          </a:p>
        </p:txBody>
      </p:sp>
      <p:sp>
        <p:nvSpPr>
          <p:cNvPr id="10" name="矩形 9"/>
          <p:cNvSpPr/>
          <p:nvPr userDrawn="1"/>
        </p:nvSpPr>
        <p:spPr>
          <a:xfrm>
            <a:off x="6535738" y="5181600"/>
            <a:ext cx="2608262" cy="14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400" b="1" dirty="0">
                <a:solidFill>
                  <a:schemeClr val="tx2">
                    <a:lumMod val="75000"/>
                  </a:schemeClr>
                </a:solidFill>
                <a:latin typeface="华文宋体" panose="02010600040101010101" pitchFamily="2" charset="-122"/>
                <a:ea typeface="华文宋体" panose="02010600040101010101" pitchFamily="2" charset="-122"/>
              </a:rPr>
              <a:t>报告人：</a:t>
            </a:r>
            <a:r>
              <a:rPr lang="en-US" altLang="zh-CN" sz="2400" b="1" dirty="0">
                <a:solidFill>
                  <a:schemeClr val="tx2">
                    <a:lumMod val="75000"/>
                  </a:schemeClr>
                </a:solidFill>
                <a:latin typeface="华文宋体" panose="02010600040101010101" pitchFamily="2" charset="-122"/>
                <a:ea typeface="华文宋体" panose="02010600040101010101" pitchFamily="2" charset="-122"/>
              </a:rPr>
              <a:t>XXX</a:t>
            </a:r>
          </a:p>
        </p:txBody>
      </p:sp>
      <p:pic>
        <p:nvPicPr>
          <p:cNvPr id="11" name="Picture 10" descr="bad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muban"/>
          <p:cNvPicPr>
            <a:picLocks noChangeAspect="1" noChangeArrowheads="1"/>
          </p:cNvPicPr>
          <p:nvPr/>
        </p:nvPicPr>
        <p:blipFill>
          <a:blip r:embed="rId2" cstate="print"/>
          <a:srcRect/>
          <a:stretch>
            <a:fillRect/>
          </a:stretch>
        </p:blipFill>
        <p:spPr bwMode="auto">
          <a:xfrm>
            <a:off x="0" y="0"/>
            <a:ext cx="9144000" cy="6870700"/>
          </a:xfrm>
          <a:prstGeom prst="rect">
            <a:avLst/>
          </a:prstGeom>
          <a:noFill/>
          <a:ln w="9525">
            <a:noFill/>
            <a:miter lim="800000"/>
            <a:headEnd/>
            <a:tailEnd/>
          </a:ln>
        </p:spPr>
      </p:pic>
      <p:pic>
        <p:nvPicPr>
          <p:cNvPr id="5" name="Picture 10" descr="badge"/>
          <p:cNvPicPr>
            <a:picLocks noChangeAspect="1" noChangeArrowheads="1"/>
          </p:cNvPicPr>
          <p:nvPr/>
        </p:nvPicPr>
        <p:blipFill>
          <a:blip r:embed="rId3" cstate="print"/>
          <a:srcRect/>
          <a:stretch>
            <a:fillRect/>
          </a:stretch>
        </p:blipFill>
        <p:spPr bwMode="auto">
          <a:xfrm>
            <a:off x="211138" y="15875"/>
            <a:ext cx="611187" cy="793750"/>
          </a:xfrm>
          <a:prstGeom prst="rect">
            <a:avLst/>
          </a:prstGeom>
          <a:noFill/>
          <a:ln w="9525">
            <a:noFill/>
            <a:miter lim="800000"/>
            <a:headEnd/>
            <a:tailEnd/>
          </a:ln>
        </p:spPr>
      </p:pic>
      <p:sp>
        <p:nvSpPr>
          <p:cNvPr id="3075" name="Rectangle 3"/>
          <p:cNvSpPr>
            <a:spLocks noGrp="1" noChangeArrowheads="1"/>
          </p:cNvSpPr>
          <p:nvPr>
            <p:ph type="ctrTitle"/>
          </p:nvPr>
        </p:nvSpPr>
        <p:spPr>
          <a:xfrm>
            <a:off x="381000" y="838200"/>
            <a:ext cx="7772400" cy="1143000"/>
          </a:xfrm>
        </p:spPr>
        <p:txBody>
          <a:bodyPr/>
          <a:lstStyle>
            <a:lvl1pPr>
              <a:defRPr/>
            </a:lvl1pPr>
          </a:lstStyle>
          <a:p>
            <a:pPr lvl="0"/>
            <a:r>
              <a:rPr lang="zh-CN" altLang="en-US" noProof="0" smtClean="0"/>
              <a:t>单击此处编辑母版标题样式</a:t>
            </a:r>
          </a:p>
        </p:txBody>
      </p:sp>
      <p:sp>
        <p:nvSpPr>
          <p:cNvPr id="3076" name="Rectangle 4"/>
          <p:cNvSpPr>
            <a:spLocks noGrp="1" noChangeArrowheads="1"/>
          </p:cNvSpPr>
          <p:nvPr>
            <p:ph type="subTitle" idx="1"/>
          </p:nvPr>
        </p:nvSpPr>
        <p:spPr>
          <a:xfrm>
            <a:off x="1219200" y="2286000"/>
            <a:ext cx="6400800" cy="762000"/>
          </a:xfrm>
        </p:spPr>
        <p:txBody>
          <a:bodyPr/>
          <a:lstStyle>
            <a:lvl1pPr marL="0" indent="0" algn="ctr">
              <a:buFontTx/>
              <a:buNone/>
              <a:defRPr/>
            </a:lvl1pPr>
          </a:lstStyle>
          <a:p>
            <a:pPr lvl="0"/>
            <a:r>
              <a:rPr lang="zh-CN" altLang="en-US" noProof="0" smtClean="0"/>
              <a:t>单击此处编辑母版副标题样式</a:t>
            </a:r>
          </a:p>
        </p:txBody>
      </p:sp>
      <p:sp>
        <p:nvSpPr>
          <p:cNvPr id="6" name="Rectangle 5"/>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solidFill>
                <a:srgbClr val="000000"/>
              </a:solidFill>
            </a:endParaRPr>
          </a:p>
        </p:txBody>
      </p:sp>
      <p:sp>
        <p:nvSpPr>
          <p:cNvPr id="8" name="Rectangle 7"/>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86674296-4520-4ADA-8062-77D8DD342917}" type="slidenum">
              <a:rPr lang="en-US" altLang="zh-CN">
                <a:solidFill>
                  <a:srgbClr val="000000"/>
                </a:solidFill>
              </a:rPr>
              <a:t>‹#›</a:t>
            </a:fld>
            <a:endParaRPr lang="en-US" altLang="zh-CN">
              <a:solidFill>
                <a:srgbClr val="000000"/>
              </a:solidFill>
            </a:endParaRPr>
          </a:p>
        </p:txBody>
      </p:sp>
      <p:sp>
        <p:nvSpPr>
          <p:cNvPr id="9" name="Text Box 10"/>
          <p:cNvSpPr txBox="1">
            <a:spLocks noChangeArrowheads="1"/>
          </p:cNvSpPr>
          <p:nvPr userDrawn="1"/>
        </p:nvSpPr>
        <p:spPr bwMode="auto">
          <a:xfrm>
            <a:off x="7633518" y="409675"/>
            <a:ext cx="20510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dirty="0">
                <a:solidFill>
                  <a:srgbClr val="CC0000"/>
                </a:solidFill>
                <a:latin typeface="Monotype Corsiva" pitchFamily="66" charset="0"/>
                <a:ea typeface="宋体" panose="02010600030101010101" pitchFamily="2" charset="-122"/>
              </a:rPr>
              <a:t>ML@SHU</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eaLnBrk="1" latinLnBrk="1" hangingPunct="1">
              <a:defRPr/>
            </a:lvl1pPr>
            <a:lvl2pPr eaLnBrk="1" latinLnBrk="1" hangingPunct="1">
              <a:defRPr/>
            </a:lvl2pPr>
            <a:lvl3pPr eaLnBrk="1" latinLnBrk="1" hangingPunct="1">
              <a:defRPr/>
            </a:lvl3pPr>
            <a:lvl4pPr eaLnBrk="1" latinLnBrk="1" hangingPunct="1">
              <a:defRPr/>
            </a:lvl4pPr>
            <a:lvl5pPr eaLnBrk="1" latinLnBrk="1" hangingPunct="1">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xfrm>
            <a:off x="7203504" y="6248400"/>
            <a:ext cx="1905000" cy="457200"/>
          </a:xfrm>
        </p:spPr>
        <p:txBody>
          <a:bodyPr/>
          <a:lstStyle>
            <a:lvl1pPr>
              <a:defRPr/>
            </a:lvl1pPr>
          </a:lstStyle>
          <a:p>
            <a:pPr>
              <a:defRPr/>
            </a:pPr>
            <a:fld id="{F2E302E4-BEB6-4312-B792-E7FAFFD715A0}"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4082BF30-B662-4783-AF9A-85AF3C938694}"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482898C9-36E5-43D4-81F6-868388B1D4E5}"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A28C9362-FEB4-4D52-B36B-6FC5F09BEE3C}"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60461889-50F4-4201-9752-B6FA2AC95F51}"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p:txBody>
          <a:bodyPr/>
          <a:lstStyle>
            <a:lvl1pPr>
              <a:defRPr/>
            </a:lvl1pPr>
          </a:lstStyle>
          <a:p>
            <a:pPr>
              <a:defRPr/>
            </a:pPr>
            <a:fld id="{C711C70E-584F-4720-9E7A-EFDA588A6111}"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EE66102-431F-47BF-88CB-7FD0F9A0642C}"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85B3A3D5-05DF-473B-B4D6-8F3ED2B3D578}"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2018/9/29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679EEF80-5236-49C6-9398-2A5B94FD9875}"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02FC3FF-479D-42C6-AE30-88097C97B868}"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76A6F45-D57F-48CD-A9E5-5D0E15731AC9}"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270EDEA5-AB39-4954-B2BC-15C7F3D9781B}"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t>2018/9/29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文本占位符 2"/>
          <p:cNvSpPr>
            <a:spLocks noGrp="1"/>
          </p:cNvSpPr>
          <p:nvPr>
            <p:ph idx="1"/>
          </p:nvPr>
        </p:nvSpPr>
        <p:spPr>
          <a:xfrm>
            <a:off x="611560" y="1844824"/>
            <a:ext cx="8075240" cy="4281339"/>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t>2018/9/29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2018/9/29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7" name="文本占位符 2"/>
          <p:cNvSpPr>
            <a:spLocks noGrp="1"/>
          </p:cNvSpPr>
          <p:nvPr>
            <p:ph idx="1"/>
          </p:nvPr>
        </p:nvSpPr>
        <p:spPr>
          <a:xfrm>
            <a:off x="601216" y="1772816"/>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2018/9/29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标题 1"/>
          <p:cNvSpPr>
            <a:spLocks noGrp="1" noChangeArrowheads="1"/>
          </p:cNvSpPr>
          <p:nvPr>
            <p:ph type="title" idx="4294967295" hasCustomPrompt="1"/>
          </p:nvPr>
        </p:nvSpPr>
        <p:spPr>
          <a:xfrm>
            <a:off x="517525" y="765175"/>
            <a:ext cx="8086725" cy="890588"/>
          </a:xfrm>
        </p:spPr>
        <p:txBody>
          <a:bodyPr>
            <a:normAutofit/>
          </a:bodyPr>
          <a:lstStyle>
            <a:lvl1pPr algn="ctr" rtl="0" eaLnBrk="1" fontAlgn="base" hangingPunct="1">
              <a:spcBef>
                <a:spcPct val="0"/>
              </a:spcBef>
              <a:spcAft>
                <a:spcPct val="0"/>
              </a:spcAft>
              <a:defRPr lang="zh-CN" altLang="en-US" sz="3600" dirty="0" smtClean="0">
                <a:solidFill>
                  <a:schemeClr val="tx2">
                    <a:lumMod val="75000"/>
                  </a:schemeClr>
                </a:solidFill>
                <a:effectLst>
                  <a:outerShdw blurRad="50800" dist="38100" dir="16200000" rotWithShape="0">
                    <a:prstClr val="black">
                      <a:alpha val="40000"/>
                    </a:prstClr>
                  </a:outerShdw>
                </a:effectLst>
                <a:latin typeface="Times New Roman" panose="02020603050405020304" pitchFamily="18" charset="0"/>
                <a:ea typeface="+mj-ea"/>
                <a:cs typeface="Times New Roman" panose="02020603050405020304" pitchFamily="18" charset="0"/>
                <a:sym typeface="Times New Roman" panose="02020603050405020304" pitchFamily="18" charset="0"/>
              </a:defRPr>
            </a:lvl1pPr>
          </a:lstStyle>
          <a:p>
            <a:pPr eaLnBrk="1" hangingPunct="1"/>
            <a:r>
              <a:rPr lang="en-US" altLang="zh-CN" dirty="0" smtClean="0"/>
              <a:t>Thank you!</a:t>
            </a:r>
            <a:endParaRPr lang="zh-CN" altLang="en-US" dirty="0" smtClean="0"/>
          </a:p>
        </p:txBody>
      </p:sp>
      <p:pic>
        <p:nvPicPr>
          <p:cNvPr id="8" name="Picture 3" descr="BD04972_"/>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39752" y="2276475"/>
            <a:ext cx="4610447" cy="345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image" Target="../media/image9.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image" Target="../media/image8.png"/><Relationship Id="rId2" Type="http://schemas.openxmlformats.org/officeDocument/2006/relationships/slideLayout" Target="../slideLayouts/slideLayout12.xml"/><Relationship Id="rId16"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7.jpeg"/><Relationship Id="rId10" Type="http://schemas.openxmlformats.org/officeDocument/2006/relationships/slideLayout" Target="../slideLayouts/slideLayout20.xml"/><Relationship Id="rId19" Type="http://schemas.openxmlformats.org/officeDocument/2006/relationships/image" Target="../media/image10.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30832" y="759842"/>
            <a:ext cx="8229600" cy="79695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51520" y="1600200"/>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13"/>
              </a:buBlip>
            </a:pPr>
            <a:r>
              <a:rPr lang="zh-CN" altLang="en-US" dirty="0" smtClean="0"/>
              <a:t>第二级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2018/9/29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fontAlgn="base" latinLnBrk="0" hangingPunct="1">
        <a:spcBef>
          <a:spcPct val="0"/>
        </a:spcBef>
        <a:spcAft>
          <a:spcPct val="0"/>
        </a:spcAft>
        <a:buNone/>
        <a:defRPr lang="zh-CN" altLang="en-US" sz="3200" b="1" kern="1200" cap="all" dirty="0">
          <a:solidFill>
            <a:schemeClr val="tx2">
              <a:lumMod val="75000"/>
            </a:schemeClr>
          </a:solidFill>
          <a:effectLst>
            <a:reflection blurRad="12700" stA="48000" endA="300" endPos="55000" dir="5400000" sy="-90000" algn="bl" rotWithShape="0"/>
          </a:effectLst>
          <a:latin typeface="微软雅黑" panose="020B0503020204020204" pitchFamily="34" charset="-122"/>
          <a:ea typeface="微软雅黑" panose="020B0503020204020204" pitchFamily="34" charset="-122"/>
          <a:cs typeface="+mj-cs"/>
          <a:sym typeface="Times New Roman" panose="02020603050405020304" pitchFamily="18" charset="0"/>
        </a:defRPr>
      </a:lvl1pPr>
    </p:titleStyle>
    <p:bodyStyle>
      <a:lvl1pPr marL="457200" indent="-457200" algn="l" defTabSz="0" rtl="0" eaLnBrk="0" fontAlgn="base" latinLnBrk="1" hangingPunct="0">
        <a:spcBef>
          <a:spcPct val="20000"/>
        </a:spcBef>
        <a:spcAft>
          <a:spcPct val="0"/>
        </a:spcAft>
        <a:buFontTx/>
        <a:buBlip>
          <a:blip r:embed="rId13"/>
        </a:buBlip>
        <a:defRPr lang="zh-CN" altLang="en-US" sz="2800" kern="1200" dirty="0" smtClean="0">
          <a:solidFill>
            <a:schemeClr val="tx1"/>
          </a:solidFill>
          <a:latin typeface="华文新魏" panose="02010800040101010101" pitchFamily="2" charset="-122"/>
          <a:ea typeface="华文新魏" panose="02010800040101010101" pitchFamily="2" charset="-122"/>
          <a:cs typeface="+mn-cs"/>
          <a:sym typeface="仿宋_GB2312" pitchFamily="1" charset="-122"/>
        </a:defRPr>
      </a:lvl1pPr>
      <a:lvl2pPr marL="457200" indent="-4572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muban copy"/>
          <p:cNvPicPr>
            <a:picLocks noChangeAspect="1" noChangeArrowheads="1"/>
          </p:cNvPicPr>
          <p:nvPr/>
        </p:nvPicPr>
        <p:blipFill>
          <a:blip r:embed="rId15" cstate="print"/>
          <a:srcRect/>
          <a:stretch>
            <a:fillRect/>
          </a:stretch>
        </p:blipFill>
        <p:spPr bwMode="auto">
          <a:xfrm>
            <a:off x="0" y="-4763"/>
            <a:ext cx="9144000" cy="6867526"/>
          </a:xfrm>
          <a:prstGeom prst="rect">
            <a:avLst/>
          </a:prstGeom>
          <a:noFill/>
          <a:ln w="9525">
            <a:noFill/>
            <a:miter lim="800000"/>
            <a:headEnd/>
            <a:tailEnd/>
          </a:ln>
        </p:spPr>
      </p:pic>
      <p:sp>
        <p:nvSpPr>
          <p:cNvPr id="1027" name="Rectangle 2"/>
          <p:cNvSpPr>
            <a:spLocks noGrp="1" noChangeArrowheads="1"/>
          </p:cNvSpPr>
          <p:nvPr>
            <p:ph type="title"/>
          </p:nvPr>
        </p:nvSpPr>
        <p:spPr bwMode="auto">
          <a:xfrm>
            <a:off x="685800" y="609600"/>
            <a:ext cx="7772400" cy="1143000"/>
          </a:xfrm>
          <a:prstGeom prst="rect">
            <a:avLst/>
          </a:prstGeom>
          <a:noFill/>
          <a:ln w="9525">
            <a:noFill/>
            <a:miter lim="800000"/>
          </a:ln>
          <a:effectLst/>
        </p:spPr>
        <p:txBody>
          <a:bodyPr vert="horz" wrap="square" lIns="91440" tIns="45720" rIns="91440" bIns="45720" numCol="1" anchor="ctr" anchorCtr="0" compatLnSpc="1"/>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685800" y="1981200"/>
            <a:ext cx="7772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ea typeface="宋体" panose="02010600030101010101" pitchFamily="2" charset="-122"/>
              </a:defRPr>
            </a:lvl1pPr>
          </a:lstStyle>
          <a:p>
            <a:pPr fontAlgn="base">
              <a:spcBef>
                <a:spcPct val="0"/>
              </a:spcBef>
              <a:spcAft>
                <a:spcPct val="0"/>
              </a:spcAft>
              <a:defRPr/>
            </a:pPr>
            <a:endParaRPr kumimoji="1" lang="en-US" altLang="zh-CN">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ea typeface="宋体" panose="02010600030101010101" pitchFamily="2" charset="-122"/>
              </a:defRPr>
            </a:lvl1pPr>
          </a:lstStyle>
          <a:p>
            <a:pPr fontAlgn="base">
              <a:spcBef>
                <a:spcPct val="0"/>
              </a:spcBef>
              <a:spcAft>
                <a:spcPct val="0"/>
              </a:spcAft>
              <a:defRPr/>
            </a:pPr>
            <a:endParaRPr kumimoji="1" lang="en-US" altLang="zh-CN">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ea typeface="宋体" panose="02010600030101010101" pitchFamily="2" charset="-122"/>
              </a:defRPr>
            </a:lvl1pPr>
          </a:lstStyle>
          <a:p>
            <a:pPr fontAlgn="base">
              <a:spcBef>
                <a:spcPct val="0"/>
              </a:spcBef>
              <a:spcAft>
                <a:spcPct val="0"/>
              </a:spcAft>
              <a:defRPr/>
            </a:pPr>
            <a:fld id="{A1258F3D-7904-47C1-B8D2-4B2F5D2F63EB}" type="slidenum">
              <a:rPr kumimoji="1" lang="en-US" altLang="zh-CN">
                <a:solidFill>
                  <a:srgbClr val="000000"/>
                </a:solidFill>
              </a:rPr>
              <a:t>‹#›</a:t>
            </a:fld>
            <a:endParaRPr kumimoji="1" lang="en-US" altLang="zh-CN">
              <a:solidFill>
                <a:srgbClr val="000000"/>
              </a:solidFill>
            </a:endParaRPr>
          </a:p>
        </p:txBody>
      </p:sp>
      <p:pic>
        <p:nvPicPr>
          <p:cNvPr id="1032" name="Picture 9" descr="badge"/>
          <p:cNvPicPr>
            <a:picLocks noChangeAspect="1" noChangeArrowheads="1"/>
          </p:cNvPicPr>
          <p:nvPr/>
        </p:nvPicPr>
        <p:blipFill>
          <a:blip r:embed="rId16" cstate="print"/>
          <a:srcRect/>
          <a:stretch>
            <a:fillRect/>
          </a:stretch>
        </p:blipFill>
        <p:spPr bwMode="auto">
          <a:xfrm>
            <a:off x="211138" y="15875"/>
            <a:ext cx="611187" cy="793750"/>
          </a:xfrm>
          <a:prstGeom prst="rect">
            <a:avLst/>
          </a:prstGeom>
          <a:noFill/>
          <a:ln w="9525">
            <a:noFill/>
            <a:miter lim="800000"/>
            <a:headEnd/>
            <a:tailEnd/>
          </a:ln>
        </p:spPr>
      </p:pic>
      <p:sp>
        <p:nvSpPr>
          <p:cNvPr id="9" name="Text Box 10"/>
          <p:cNvSpPr txBox="1">
            <a:spLocks noChangeArrowheads="1"/>
          </p:cNvSpPr>
          <p:nvPr userDrawn="1"/>
        </p:nvSpPr>
        <p:spPr bwMode="auto">
          <a:xfrm>
            <a:off x="7633518" y="409675"/>
            <a:ext cx="20510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dirty="0">
                <a:solidFill>
                  <a:srgbClr val="CC0000"/>
                </a:solidFill>
                <a:latin typeface="Monotype Corsiva" pitchFamily="66" charset="0"/>
                <a:ea typeface="宋体" panose="02010600030101010101" pitchFamily="2" charset="-122"/>
              </a:rPr>
              <a:t>ML@SHU</a:t>
            </a: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txStyles>
    <p:titleStyle>
      <a:lvl1pPr algn="ctr" rtl="0" eaLnBrk="0" fontAlgn="base" hangingPunct="0">
        <a:spcBef>
          <a:spcPct val="0"/>
        </a:spcBef>
        <a:spcAft>
          <a:spcPct val="0"/>
        </a:spcAft>
        <a:defRPr kumimoji="1" sz="4000">
          <a:solidFill>
            <a:srgbClr val="00246C"/>
          </a:solidFill>
          <a:latin typeface="+mj-lt"/>
          <a:ea typeface="+mj-ea"/>
          <a:cs typeface="+mj-cs"/>
        </a:defRPr>
      </a:lvl1pPr>
      <a:lvl2pPr algn="ctr" rtl="0" eaLnBrk="0" fontAlgn="base" hangingPunct="0">
        <a:spcBef>
          <a:spcPct val="0"/>
        </a:spcBef>
        <a:spcAft>
          <a:spcPct val="0"/>
        </a:spcAft>
        <a:defRPr kumimoji="1" sz="4000">
          <a:solidFill>
            <a:srgbClr val="00246C"/>
          </a:solidFill>
          <a:latin typeface="Times New Roman" panose="02020603050405020304" pitchFamily="18" charset="0"/>
          <a:ea typeface="方正姚体" panose="02010601030101010101" pitchFamily="2" charset="-122"/>
        </a:defRPr>
      </a:lvl2pPr>
      <a:lvl3pPr algn="ctr" rtl="0" eaLnBrk="0" fontAlgn="base" hangingPunct="0">
        <a:spcBef>
          <a:spcPct val="0"/>
        </a:spcBef>
        <a:spcAft>
          <a:spcPct val="0"/>
        </a:spcAft>
        <a:defRPr kumimoji="1" sz="4000">
          <a:solidFill>
            <a:srgbClr val="00246C"/>
          </a:solidFill>
          <a:latin typeface="Times New Roman" panose="02020603050405020304" pitchFamily="18" charset="0"/>
          <a:ea typeface="方正姚体" panose="02010601030101010101" pitchFamily="2" charset="-122"/>
        </a:defRPr>
      </a:lvl3pPr>
      <a:lvl4pPr algn="ctr" rtl="0" eaLnBrk="0" fontAlgn="base" hangingPunct="0">
        <a:spcBef>
          <a:spcPct val="0"/>
        </a:spcBef>
        <a:spcAft>
          <a:spcPct val="0"/>
        </a:spcAft>
        <a:defRPr kumimoji="1" sz="4000">
          <a:solidFill>
            <a:srgbClr val="00246C"/>
          </a:solidFill>
          <a:latin typeface="Times New Roman" panose="02020603050405020304" pitchFamily="18" charset="0"/>
          <a:ea typeface="方正姚体" panose="02010601030101010101" pitchFamily="2" charset="-122"/>
        </a:defRPr>
      </a:lvl4pPr>
      <a:lvl5pPr algn="ctr" rtl="0" eaLnBrk="0" fontAlgn="base" hangingPunct="0">
        <a:spcBef>
          <a:spcPct val="0"/>
        </a:spcBef>
        <a:spcAft>
          <a:spcPct val="0"/>
        </a:spcAft>
        <a:defRPr kumimoji="1" sz="4000">
          <a:solidFill>
            <a:srgbClr val="00246C"/>
          </a:solidFill>
          <a:latin typeface="Times New Roman" panose="02020603050405020304" pitchFamily="18" charset="0"/>
          <a:ea typeface="方正姚体" panose="02010601030101010101" pitchFamily="2" charset="-122"/>
        </a:defRPr>
      </a:lvl5pPr>
      <a:lvl6pPr marL="457200" algn="ctr" rtl="0" fontAlgn="base">
        <a:spcBef>
          <a:spcPct val="0"/>
        </a:spcBef>
        <a:spcAft>
          <a:spcPct val="0"/>
        </a:spcAft>
        <a:defRPr kumimoji="1" sz="4000">
          <a:solidFill>
            <a:srgbClr val="00246C"/>
          </a:solidFill>
          <a:latin typeface="Times New Roman" panose="02020603050405020304" pitchFamily="18" charset="0"/>
          <a:ea typeface="方正姚体" panose="02010601030101010101" pitchFamily="2" charset="-122"/>
        </a:defRPr>
      </a:lvl6pPr>
      <a:lvl7pPr marL="914400" algn="ctr" rtl="0" fontAlgn="base">
        <a:spcBef>
          <a:spcPct val="0"/>
        </a:spcBef>
        <a:spcAft>
          <a:spcPct val="0"/>
        </a:spcAft>
        <a:defRPr kumimoji="1" sz="4000">
          <a:solidFill>
            <a:srgbClr val="00246C"/>
          </a:solidFill>
          <a:latin typeface="Times New Roman" panose="02020603050405020304" pitchFamily="18" charset="0"/>
          <a:ea typeface="方正姚体" panose="02010601030101010101" pitchFamily="2" charset="-122"/>
        </a:defRPr>
      </a:lvl7pPr>
      <a:lvl8pPr marL="1371600" algn="ctr" rtl="0" fontAlgn="base">
        <a:spcBef>
          <a:spcPct val="0"/>
        </a:spcBef>
        <a:spcAft>
          <a:spcPct val="0"/>
        </a:spcAft>
        <a:defRPr kumimoji="1" sz="4000">
          <a:solidFill>
            <a:srgbClr val="00246C"/>
          </a:solidFill>
          <a:latin typeface="Times New Roman" panose="02020603050405020304" pitchFamily="18" charset="0"/>
          <a:ea typeface="方正姚体" panose="02010601030101010101" pitchFamily="2" charset="-122"/>
        </a:defRPr>
      </a:lvl8pPr>
      <a:lvl9pPr marL="1828800" algn="ctr" rtl="0" fontAlgn="base">
        <a:spcBef>
          <a:spcPct val="0"/>
        </a:spcBef>
        <a:spcAft>
          <a:spcPct val="0"/>
        </a:spcAft>
        <a:defRPr kumimoji="1" sz="4000">
          <a:solidFill>
            <a:srgbClr val="00246C"/>
          </a:solidFill>
          <a:latin typeface="Times New Roman" panose="02020603050405020304" pitchFamily="18" charset="0"/>
          <a:ea typeface="方正姚体" panose="02010601030101010101" pitchFamily="2" charset="-122"/>
        </a:defRPr>
      </a:lvl9pPr>
    </p:titleStyle>
    <p:bodyStyle>
      <a:lvl1pPr marL="342900" indent="-342900" algn="l" rtl="0" eaLnBrk="0" fontAlgn="base" hangingPunct="0">
        <a:spcBef>
          <a:spcPct val="20000"/>
        </a:spcBef>
        <a:spcAft>
          <a:spcPct val="0"/>
        </a:spcAft>
        <a:buBlip>
          <a:blip r:embed="rId17"/>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8"/>
        </a:buBlip>
        <a:defRPr kumimoji="1" sz="2400">
          <a:solidFill>
            <a:schemeClr val="tx1"/>
          </a:solidFill>
          <a:latin typeface="+mn-lt"/>
          <a:ea typeface="+mn-ea"/>
        </a:defRPr>
      </a:lvl2pPr>
      <a:lvl3pPr marL="1143000" indent="-228600" algn="l" rtl="0" eaLnBrk="0" fontAlgn="base" hangingPunct="0">
        <a:spcBef>
          <a:spcPct val="20000"/>
        </a:spcBef>
        <a:spcAft>
          <a:spcPct val="0"/>
        </a:spcAft>
        <a:buBlip>
          <a:blip r:embed="rId19"/>
        </a:buBlip>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62000" y="1600200"/>
            <a:ext cx="7772400" cy="1143000"/>
          </a:xfrm>
        </p:spPr>
        <p:txBody>
          <a:bodyPr/>
          <a:lstStyle/>
          <a:p>
            <a:pPr eaLnBrk="1" hangingPunct="1"/>
            <a:r>
              <a:rPr lang="zh-CN" altLang="en-US" b="1" dirty="0">
                <a:solidFill>
                  <a:schemeClr val="tx1"/>
                </a:solidFill>
              </a:rPr>
              <a:t>基于机器学习的合金材料</a:t>
            </a:r>
            <a:r>
              <a:rPr lang="en-US" altLang="zh-CN" b="1" dirty="0">
                <a:solidFill>
                  <a:schemeClr val="tx1"/>
                </a:solidFill>
              </a:rPr>
              <a:t/>
            </a:r>
            <a:br>
              <a:rPr lang="en-US" altLang="zh-CN" b="1" dirty="0">
                <a:solidFill>
                  <a:schemeClr val="tx1"/>
                </a:solidFill>
              </a:rPr>
            </a:br>
            <a:r>
              <a:rPr lang="zh-CN" altLang="en-US" b="1" dirty="0" smtClean="0">
                <a:solidFill>
                  <a:schemeClr val="tx1"/>
                </a:solidFill>
              </a:rPr>
              <a:t>性能预测</a:t>
            </a:r>
          </a:p>
        </p:txBody>
      </p:sp>
      <p:sp>
        <p:nvSpPr>
          <p:cNvPr id="3075" name="Rectangle 3"/>
          <p:cNvSpPr>
            <a:spLocks noGrp="1" noChangeArrowheads="1"/>
          </p:cNvSpPr>
          <p:nvPr>
            <p:ph type="subTitle" idx="1"/>
          </p:nvPr>
        </p:nvSpPr>
        <p:spPr>
          <a:xfrm>
            <a:off x="2362200" y="5562600"/>
            <a:ext cx="5018112" cy="838200"/>
          </a:xfrm>
        </p:spPr>
        <p:txBody>
          <a:bodyPr/>
          <a:lstStyle/>
          <a:p>
            <a:pPr eaLnBrk="1" hangingPunct="1"/>
            <a:r>
              <a:rPr lang="zh-CN" altLang="en-US" sz="2400" dirty="0" smtClean="0"/>
              <a:t>上海大学  施思齐、刘悦</a:t>
            </a:r>
            <a:endParaRPr lang="en-US" altLang="zh-CN" sz="2400" dirty="0" smtClean="0"/>
          </a:p>
          <a:p>
            <a:pPr eaLnBrk="1" hangingPunct="1"/>
            <a:fld id="{CC69852C-4AA5-48D6-969A-322DEAAD4E07}" type="datetime2">
              <a:rPr lang="zh-CN" altLang="en-US" sz="2400" smtClean="0"/>
              <a:t>2018年9月29日</a:t>
            </a:fld>
            <a:endParaRPr lang="zh-CN" altLang="en-US" sz="2400" dirty="0" smtClean="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560" y="-10194"/>
            <a:ext cx="8229600" cy="796950"/>
          </a:xfrm>
        </p:spPr>
        <p:txBody>
          <a:bodyPr>
            <a:noAutofit/>
          </a:bodyPr>
          <a:lstStyle/>
          <a:p>
            <a:pPr algn="ctr"/>
            <a:r>
              <a:rPr lang="zh-CN" altLang="en-US" sz="2300" dirty="0"/>
              <a:t>基于集成学习的自适应混合式性能预测方法</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7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78"/>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8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AutoShape 21"/>
          <p:cNvSpPr>
            <a:spLocks noChangeArrowheads="1"/>
          </p:cNvSpPr>
          <p:nvPr/>
        </p:nvSpPr>
        <p:spPr bwMode="auto">
          <a:xfrm>
            <a:off x="5486170" y="1202928"/>
            <a:ext cx="2980977" cy="2003772"/>
          </a:xfrm>
          <a:prstGeom prst="flowChartAlternateProcess">
            <a:avLst/>
          </a:prstGeom>
          <a:solidFill>
            <a:schemeClr val="accent5"/>
          </a:solidFill>
          <a:ln>
            <a:headEnd/>
            <a:tailEnd/>
          </a:ln>
        </p:spPr>
        <p:style>
          <a:lnRef idx="2">
            <a:schemeClr val="dk1"/>
          </a:lnRef>
          <a:fillRef idx="1">
            <a:schemeClr val="lt1"/>
          </a:fillRef>
          <a:effectRef idx="0">
            <a:schemeClr val="dk1"/>
          </a:effectRef>
          <a:fontRef idx="minor">
            <a:schemeClr val="dk1"/>
          </a:fontRef>
        </p:style>
        <p:txBody>
          <a:bodyPr wrap="square" anchor="ctr">
            <a:noAutofit/>
          </a:bodyPr>
          <a:lstStyle/>
          <a:p>
            <a:pPr>
              <a:lnSpc>
                <a:spcPct val="130000"/>
              </a:lnSpc>
            </a:pPr>
            <a:r>
              <a:rPr lang="zh-CN" altLang="zh-CN" b="1" dirty="0">
                <a:solidFill>
                  <a:srgbClr val="FF0000"/>
                </a:solidFill>
              </a:rPr>
              <a:t>问题驱动</a:t>
            </a:r>
            <a:r>
              <a:rPr lang="zh-CN" altLang="en-US" b="1" dirty="0">
                <a:solidFill>
                  <a:srgbClr val="FF0000"/>
                </a:solidFill>
              </a:rPr>
              <a:t>的模型自动选择方法</a:t>
            </a:r>
            <a:r>
              <a:rPr lang="zh-CN" altLang="en-US" b="1" dirty="0" smtClean="0">
                <a:solidFill>
                  <a:srgbClr val="FF0000"/>
                </a:solidFill>
              </a:rPr>
              <a:t>：</a:t>
            </a:r>
            <a:r>
              <a:rPr lang="zh-CN" altLang="zh-CN" dirty="0" smtClean="0"/>
              <a:t>根据</a:t>
            </a:r>
            <a:r>
              <a:rPr lang="zh-CN" altLang="zh-CN" dirty="0"/>
              <a:t>不同</a:t>
            </a:r>
            <a:r>
              <a:rPr lang="zh-CN" altLang="zh-CN" dirty="0" smtClean="0"/>
              <a:t>的</a:t>
            </a:r>
            <a:r>
              <a:rPr lang="zh-CN" altLang="en-US" dirty="0" smtClean="0"/>
              <a:t>分析合金性能</a:t>
            </a:r>
            <a:r>
              <a:rPr lang="zh-CN" altLang="zh-CN" dirty="0" smtClean="0"/>
              <a:t>目标</a:t>
            </a:r>
            <a:r>
              <a:rPr lang="zh-CN" altLang="zh-CN" dirty="0"/>
              <a:t>自适应地构造出多种学习器混合</a:t>
            </a:r>
            <a:r>
              <a:rPr lang="zh-CN" altLang="zh-CN" dirty="0" smtClean="0"/>
              <a:t>预测</a:t>
            </a:r>
            <a:r>
              <a:rPr lang="zh-CN" altLang="en-US" dirty="0" smtClean="0"/>
              <a:t>合金</a:t>
            </a:r>
            <a:r>
              <a:rPr lang="zh-CN" altLang="en-US" dirty="0"/>
              <a:t>属性</a:t>
            </a:r>
            <a:r>
              <a:rPr lang="zh-CN" altLang="en-US" dirty="0" smtClean="0"/>
              <a:t>与合金性能</a:t>
            </a:r>
            <a:r>
              <a:rPr lang="zh-CN" altLang="zh-CN" dirty="0" smtClean="0"/>
              <a:t>关系</a:t>
            </a:r>
            <a:r>
              <a:rPr lang="zh-CN" altLang="en-US" dirty="0"/>
              <a:t>。</a:t>
            </a:r>
            <a:endParaRPr lang="zh-CN" altLang="en-US" dirty="0">
              <a:latin typeface="黑体" pitchFamily="49" charset="-122"/>
              <a:ea typeface="黑体" pitchFamily="49" charset="-122"/>
            </a:endParaRPr>
          </a:p>
        </p:txBody>
      </p:sp>
      <p:sp>
        <p:nvSpPr>
          <p:cNvPr id="34" name="左大括号 33"/>
          <p:cNvSpPr/>
          <p:nvPr/>
        </p:nvSpPr>
        <p:spPr>
          <a:xfrm>
            <a:off x="4985144" y="3861048"/>
            <a:ext cx="299461" cy="187220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40" name="直接箭头连接符 39"/>
          <p:cNvCxnSpPr/>
          <p:nvPr/>
        </p:nvCxnSpPr>
        <p:spPr>
          <a:xfrm flipH="1">
            <a:off x="3873181" y="2204864"/>
            <a:ext cx="10269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flipH="1">
            <a:off x="3915643" y="4797152"/>
            <a:ext cx="9845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左大括号 41"/>
          <p:cNvSpPr/>
          <p:nvPr/>
        </p:nvSpPr>
        <p:spPr>
          <a:xfrm>
            <a:off x="4974373" y="1268710"/>
            <a:ext cx="299461" cy="187220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 name="动作按钮: 结束 3">
            <a:hlinkClick r:id="" action="ppaction://noaction" highlightClick="1"/>
          </p:cNvPr>
          <p:cNvSpPr/>
          <p:nvPr/>
        </p:nvSpPr>
        <p:spPr>
          <a:xfrm>
            <a:off x="8436049" y="6586636"/>
            <a:ext cx="710813" cy="260648"/>
          </a:xfrm>
          <a:prstGeom prst="actionButtonE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3" name="AutoShape 21"/>
          <p:cNvSpPr>
            <a:spLocks noChangeArrowheads="1"/>
          </p:cNvSpPr>
          <p:nvPr/>
        </p:nvSpPr>
        <p:spPr bwMode="auto">
          <a:xfrm>
            <a:off x="5486170" y="3795266"/>
            <a:ext cx="2980977" cy="2003772"/>
          </a:xfrm>
          <a:prstGeom prst="flowChartAlternateProcess">
            <a:avLst/>
          </a:prstGeom>
          <a:solidFill>
            <a:schemeClr val="accent5"/>
          </a:solidFill>
          <a:ln>
            <a:headEnd/>
            <a:tailEnd/>
          </a:ln>
        </p:spPr>
        <p:style>
          <a:lnRef idx="2">
            <a:schemeClr val="dk1"/>
          </a:lnRef>
          <a:fillRef idx="1">
            <a:schemeClr val="lt1"/>
          </a:fillRef>
          <a:effectRef idx="0">
            <a:schemeClr val="dk1"/>
          </a:effectRef>
          <a:fontRef idx="minor">
            <a:schemeClr val="dk1"/>
          </a:fontRef>
        </p:style>
        <p:txBody>
          <a:bodyPr wrap="square" anchor="ctr">
            <a:noAutofit/>
          </a:bodyPr>
          <a:lstStyle/>
          <a:p>
            <a:pPr>
              <a:defRPr/>
            </a:pPr>
            <a:r>
              <a:rPr lang="zh-CN" altLang="en-US" b="1" kern="100" dirty="0">
                <a:solidFill>
                  <a:srgbClr val="FF0000"/>
                </a:solidFill>
                <a:cs typeface="宋体" panose="02010600030101010101" pitchFamily="2" charset="-122"/>
              </a:rPr>
              <a:t>基于目标最优的选择性模型集成方法</a:t>
            </a:r>
            <a:r>
              <a:rPr lang="zh-CN" altLang="en-US" b="1" kern="100" dirty="0" smtClean="0">
                <a:solidFill>
                  <a:srgbClr val="FF0000"/>
                </a:solidFill>
                <a:cs typeface="宋体" panose="02010600030101010101" pitchFamily="2" charset="-122"/>
              </a:rPr>
              <a:t>：</a:t>
            </a:r>
            <a:r>
              <a:rPr lang="zh-CN" altLang="zh-CN" dirty="0" smtClean="0"/>
              <a:t>采用</a:t>
            </a:r>
            <a:r>
              <a:rPr lang="zh-CN" altLang="zh-CN" dirty="0"/>
              <a:t>基于目标最优的选择性集成方法</a:t>
            </a:r>
            <a:r>
              <a:rPr lang="zh-CN" altLang="en-US" dirty="0" smtClean="0"/>
              <a:t>，</a:t>
            </a:r>
            <a:r>
              <a:rPr lang="zh-CN" altLang="zh-CN" dirty="0" smtClean="0"/>
              <a:t>完成</a:t>
            </a:r>
            <a:r>
              <a:rPr lang="zh-CN" altLang="zh-CN" dirty="0"/>
              <a:t>最优模型</a:t>
            </a:r>
            <a:r>
              <a:rPr lang="zh-CN" altLang="zh-CN" dirty="0" smtClean="0"/>
              <a:t>对</a:t>
            </a:r>
            <a:r>
              <a:rPr lang="zh-CN" altLang="en-US" dirty="0" smtClean="0"/>
              <a:t>合</a:t>
            </a:r>
            <a:r>
              <a:rPr lang="zh-CN" altLang="en-US" dirty="0"/>
              <a:t>金属性与</a:t>
            </a:r>
            <a:r>
              <a:rPr lang="zh-CN" altLang="zh-CN" dirty="0"/>
              <a:t>性能</a:t>
            </a:r>
            <a:r>
              <a:rPr lang="zh-CN" altLang="en-US" dirty="0"/>
              <a:t>关系</a:t>
            </a:r>
            <a:r>
              <a:rPr lang="zh-CN" altLang="zh-CN" dirty="0"/>
              <a:t>预测</a:t>
            </a:r>
            <a:r>
              <a:rPr lang="zh-CN" altLang="en-US" dirty="0"/>
              <a:t>。</a:t>
            </a:r>
            <a:endParaRPr lang="zh-CN" altLang="en-US" sz="2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06" y="1052736"/>
            <a:ext cx="376237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36658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8983" y="257466"/>
            <a:ext cx="8229600" cy="682302"/>
          </a:xfrm>
        </p:spPr>
        <p:txBody>
          <a:bodyPr>
            <a:noAutofit/>
          </a:bodyPr>
          <a:lstStyle/>
          <a:p>
            <a:r>
              <a:rPr lang="zh-CN" altLang="en-US" sz="2300" dirty="0"/>
              <a:t>基于规则抽取的可解释性方法</a:t>
            </a:r>
            <a:r>
              <a:rPr lang="zh-CN" altLang="en-US" dirty="0">
                <a:solidFill>
                  <a:srgbClr val="FF0000"/>
                </a:solidFill>
              </a:rPr>
              <a:t/>
            </a:r>
            <a:br>
              <a:rPr lang="zh-CN" altLang="en-US" dirty="0">
                <a:solidFill>
                  <a:srgbClr val="FF0000"/>
                </a:solidFill>
              </a:rPr>
            </a:br>
            <a:endParaRPr lang="zh-CN" altLang="en-US" dirty="0">
              <a:solidFill>
                <a:schemeClr val="tx2"/>
              </a:solidFill>
            </a:endParaRPr>
          </a:p>
        </p:txBody>
      </p:sp>
      <p:sp>
        <p:nvSpPr>
          <p:cNvPr id="4" name="立方体 3"/>
          <p:cNvSpPr/>
          <p:nvPr/>
        </p:nvSpPr>
        <p:spPr>
          <a:xfrm>
            <a:off x="3679702" y="1172938"/>
            <a:ext cx="1247503" cy="1212612"/>
          </a:xfrm>
          <a:prstGeom prst="cube">
            <a:avLst/>
          </a:prstGeom>
        </p:spPr>
        <p:style>
          <a:lnRef idx="3">
            <a:schemeClr val="lt1"/>
          </a:lnRef>
          <a:fillRef idx="1">
            <a:schemeClr val="dk1"/>
          </a:fillRef>
          <a:effectRef idx="1">
            <a:schemeClr val="dk1"/>
          </a:effectRef>
          <a:fontRef idx="minor">
            <a:schemeClr val="lt1"/>
          </a:fontRef>
        </p:style>
        <p:txBody>
          <a:bodyPr anchor="ctr"/>
          <a:lstStyle/>
          <a:p>
            <a:pPr algn="ctr">
              <a:defRPr/>
            </a:pPr>
            <a:endParaRPr lang="zh-CN" altLang="en-US"/>
          </a:p>
        </p:txBody>
      </p:sp>
      <p:sp>
        <p:nvSpPr>
          <p:cNvPr id="5" name="右箭头 4"/>
          <p:cNvSpPr/>
          <p:nvPr/>
        </p:nvSpPr>
        <p:spPr>
          <a:xfrm>
            <a:off x="2561990" y="1642932"/>
            <a:ext cx="949918" cy="3958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右箭头 5"/>
          <p:cNvSpPr/>
          <p:nvPr/>
        </p:nvSpPr>
        <p:spPr>
          <a:xfrm>
            <a:off x="5140419" y="1642932"/>
            <a:ext cx="949918" cy="3958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9"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2723" y="1660057"/>
            <a:ext cx="456898" cy="57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虚尾箭头 10"/>
          <p:cNvSpPr/>
          <p:nvPr/>
        </p:nvSpPr>
        <p:spPr bwMode="auto">
          <a:xfrm rot="5400000">
            <a:off x="3784322" y="2483348"/>
            <a:ext cx="761164" cy="702735"/>
          </a:xfrm>
          <a:prstGeom prst="stripedRightArrow">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2" name="文本框 13"/>
          <p:cNvSpPr txBox="1">
            <a:spLocks noChangeArrowheads="1"/>
          </p:cNvSpPr>
          <p:nvPr/>
        </p:nvSpPr>
        <p:spPr bwMode="auto">
          <a:xfrm>
            <a:off x="1188599" y="2651311"/>
            <a:ext cx="2107509" cy="366808"/>
          </a:xfrm>
          <a:prstGeom prst="rect">
            <a:avLst/>
          </a:prstGeom>
          <a:solidFill>
            <a:schemeClr val="tx2">
              <a:lumMod val="40000"/>
              <a:lumOff val="60000"/>
            </a:schemeClr>
          </a:solidFill>
          <a:ln>
            <a:solidFill>
              <a:schemeClr val="bg1"/>
            </a:solidFill>
          </a:ln>
          <a:extLst/>
        </p:spPr>
        <p:style>
          <a:lnRef idx="2">
            <a:schemeClr val="dk1"/>
          </a:lnRef>
          <a:fillRef idx="1">
            <a:schemeClr val="lt1"/>
          </a:fillRef>
          <a:effectRef idx="0">
            <a:schemeClr val="dk1"/>
          </a:effectRef>
          <a:fontRef idx="minor">
            <a:schemeClr val="dk1"/>
          </a:fontRef>
        </p:style>
        <p:txBody>
          <a:bodyPr wrap="none">
            <a:spAutoFit/>
          </a:bodyPr>
          <a:lstStyle>
            <a:lvl1pPr defTabSz="0" latinLnBrk="1">
              <a:spcBef>
                <a:spcPct val="20000"/>
              </a:spcBef>
              <a:buBlip>
                <a:blip r:embed="rId4"/>
              </a:buBlip>
              <a:defRPr sz="2800">
                <a:solidFill>
                  <a:schemeClr val="tx1"/>
                </a:solidFill>
                <a:latin typeface="华文新魏" pitchFamily="2" charset="-122"/>
                <a:ea typeface="华文新魏" pitchFamily="2" charset="-122"/>
                <a:sym typeface="仿宋_GB231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latinLnBrk="0">
              <a:spcBef>
                <a:spcPct val="0"/>
              </a:spcBef>
              <a:buFontTx/>
              <a:buNone/>
            </a:pPr>
            <a:r>
              <a:rPr lang="zh-CN" altLang="en-US" sz="2000" dirty="0" smtClean="0">
                <a:latin typeface="Calibri" pitchFamily="34" charset="0"/>
                <a:ea typeface="宋体" pitchFamily="2" charset="-122"/>
              </a:rPr>
              <a:t>关系的学习</a:t>
            </a:r>
            <a:r>
              <a:rPr lang="zh-CN" altLang="en-US" sz="2000" dirty="0">
                <a:latin typeface="Calibri" pitchFamily="34" charset="0"/>
                <a:ea typeface="宋体" pitchFamily="2" charset="-122"/>
              </a:rPr>
              <a:t>与抽取</a:t>
            </a:r>
          </a:p>
        </p:txBody>
      </p:sp>
      <p:sp>
        <p:nvSpPr>
          <p:cNvPr id="10" name="流程图: 数据 9"/>
          <p:cNvSpPr/>
          <p:nvPr/>
        </p:nvSpPr>
        <p:spPr>
          <a:xfrm>
            <a:off x="303692" y="1370513"/>
            <a:ext cx="2356827" cy="89665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pPr>
            <a:r>
              <a:rPr lang="zh-CN" altLang="en-US">
                <a:latin typeface="Calibri" pitchFamily="34" charset="0"/>
              </a:rPr>
              <a:t>合金类别</a:t>
            </a:r>
            <a:r>
              <a:rPr lang="en-US" altLang="zh-CN">
                <a:latin typeface="Calibri" pitchFamily="34" charset="0"/>
              </a:rPr>
              <a:t>1</a:t>
            </a:r>
          </a:p>
          <a:p>
            <a:pPr algn="ctr">
              <a:spcBef>
                <a:spcPct val="0"/>
              </a:spcBef>
            </a:pPr>
            <a:r>
              <a:rPr lang="zh-CN" altLang="en-US">
                <a:latin typeface="Calibri" pitchFamily="34" charset="0"/>
              </a:rPr>
              <a:t>合金类别</a:t>
            </a:r>
            <a:r>
              <a:rPr lang="en-US" altLang="zh-CN">
                <a:latin typeface="Calibri" pitchFamily="34" charset="0"/>
              </a:rPr>
              <a:t>2</a:t>
            </a:r>
          </a:p>
          <a:p>
            <a:pPr algn="ctr">
              <a:spcBef>
                <a:spcPct val="0"/>
              </a:spcBef>
            </a:pPr>
            <a:r>
              <a:rPr lang="en-US" altLang="zh-CN">
                <a:latin typeface="Calibri" pitchFamily="34" charset="0"/>
              </a:rPr>
              <a:t>……</a:t>
            </a:r>
            <a:endParaRPr lang="en-US" altLang="zh-CN" b="1" dirty="0">
              <a:latin typeface="Calibri" pitchFamily="34" charset="0"/>
            </a:endParaRPr>
          </a:p>
        </p:txBody>
      </p:sp>
      <p:sp>
        <p:nvSpPr>
          <p:cNvPr id="15" name="流程图: 数据 14"/>
          <p:cNvSpPr/>
          <p:nvPr/>
        </p:nvSpPr>
        <p:spPr>
          <a:xfrm>
            <a:off x="5905980" y="1322721"/>
            <a:ext cx="2335457" cy="9922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合金性能</a:t>
            </a:r>
            <a:r>
              <a:rPr lang="en-US" altLang="zh-CN" dirty="0" smtClean="0"/>
              <a:t>1</a:t>
            </a:r>
          </a:p>
          <a:p>
            <a:pPr algn="ctr"/>
            <a:r>
              <a:rPr lang="zh-CN" altLang="en-US" dirty="0"/>
              <a:t>合</a:t>
            </a:r>
            <a:r>
              <a:rPr lang="zh-CN" altLang="en-US" dirty="0" smtClean="0"/>
              <a:t>金性能</a:t>
            </a:r>
            <a:r>
              <a:rPr lang="en-US" altLang="zh-CN" dirty="0" smtClean="0"/>
              <a:t>2</a:t>
            </a:r>
          </a:p>
          <a:p>
            <a:pPr algn="ctr"/>
            <a:r>
              <a:rPr lang="en-US" altLang="zh-CN" dirty="0" smtClean="0"/>
              <a:t>......</a:t>
            </a:r>
            <a:endParaRPr lang="zh-CN" altLang="en-US" dirty="0"/>
          </a:p>
        </p:txBody>
      </p:sp>
      <p:sp>
        <p:nvSpPr>
          <p:cNvPr id="38" name="矩形 37"/>
          <p:cNvSpPr/>
          <p:nvPr/>
        </p:nvSpPr>
        <p:spPr>
          <a:xfrm>
            <a:off x="298570" y="3707213"/>
            <a:ext cx="2467613" cy="2308324"/>
          </a:xfrm>
          <a:prstGeom prst="rect">
            <a:avLst/>
          </a:prstGeom>
          <a:solidFill>
            <a:schemeClr val="accent1">
              <a:lumMod val="20000"/>
              <a:lumOff val="80000"/>
            </a:schemeClr>
          </a:solidFill>
          <a:ln>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pPr lvl="0"/>
            <a:r>
              <a:rPr lang="zh-CN" altLang="en-US" sz="2400" dirty="0" smtClean="0">
                <a:solidFill>
                  <a:srgbClr val="FF0000"/>
                </a:solidFill>
                <a:latin typeface="黑体" pitchFamily="49" charset="-122"/>
                <a:ea typeface="黑体" pitchFamily="49" charset="-122"/>
              </a:rPr>
              <a:t>突破：</a:t>
            </a:r>
            <a:r>
              <a:rPr lang="zh-CN" altLang="zh-CN" sz="2000" dirty="0" smtClean="0"/>
              <a:t>采用面向结构和面向性能两种方法进行对基于集成学习的自适应混合式性能预测模型学习结果进行</a:t>
            </a:r>
            <a:r>
              <a:rPr lang="zh-CN" altLang="en-US" sz="2000" dirty="0" smtClean="0"/>
              <a:t>关系</a:t>
            </a:r>
            <a:r>
              <a:rPr lang="zh-CN" altLang="zh-CN" sz="2000" dirty="0" smtClean="0"/>
              <a:t>规则抽取</a:t>
            </a:r>
            <a:endParaRPr lang="zh-CN" altLang="en-US" sz="2400" dirty="0"/>
          </a:p>
        </p:txBody>
      </p:sp>
      <p:grpSp>
        <p:nvGrpSpPr>
          <p:cNvPr id="51" name="组合 50"/>
          <p:cNvGrpSpPr/>
          <p:nvPr/>
        </p:nvGrpSpPr>
        <p:grpSpPr>
          <a:xfrm>
            <a:off x="3166357" y="2609312"/>
            <a:ext cx="4847511" cy="3716108"/>
            <a:chOff x="3643531" y="2836191"/>
            <a:chExt cx="4847511" cy="3716108"/>
          </a:xfrm>
        </p:grpSpPr>
        <p:sp>
          <p:nvSpPr>
            <p:cNvPr id="13" name="立方体 12"/>
            <p:cNvSpPr/>
            <p:nvPr/>
          </p:nvSpPr>
          <p:spPr bwMode="auto">
            <a:xfrm>
              <a:off x="3643531" y="4209567"/>
              <a:ext cx="1345891" cy="1235012"/>
            </a:xfrm>
            <a:prstGeom prst="cube">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pic>
          <p:nvPicPr>
            <p:cNvPr id="14" name="图片 1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62619" y="4647519"/>
              <a:ext cx="662209" cy="635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6" name="流程图: 磁盘 15"/>
            <p:cNvSpPr/>
            <p:nvPr/>
          </p:nvSpPr>
          <p:spPr>
            <a:xfrm>
              <a:off x="5320513" y="2836191"/>
              <a:ext cx="3165082" cy="648072"/>
            </a:xfrm>
            <a:prstGeom prst="flowChartMagneticDisk">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合</a:t>
              </a:r>
              <a:r>
                <a:rPr lang="zh-CN" altLang="en-US" sz="1600" dirty="0" smtClean="0">
                  <a:solidFill>
                    <a:schemeClr val="tx1"/>
                  </a:solidFill>
                </a:rPr>
                <a:t>金性能和合金属性分析结果</a:t>
              </a:r>
              <a:endParaRPr lang="zh-CN" altLang="en-US" sz="1600" dirty="0">
                <a:solidFill>
                  <a:schemeClr val="tx1"/>
                </a:solidFill>
              </a:endParaRPr>
            </a:p>
          </p:txBody>
        </p:sp>
        <p:sp>
          <p:nvSpPr>
            <p:cNvPr id="17" name="下箭头 16"/>
            <p:cNvSpPr/>
            <p:nvPr/>
          </p:nvSpPr>
          <p:spPr>
            <a:xfrm>
              <a:off x="6716682" y="3484263"/>
              <a:ext cx="450620" cy="494275"/>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过程 17"/>
            <p:cNvSpPr/>
            <p:nvPr/>
          </p:nvSpPr>
          <p:spPr>
            <a:xfrm>
              <a:off x="5400957" y="3978539"/>
              <a:ext cx="3090085" cy="331704"/>
            </a:xfrm>
            <a:prstGeom prst="flowChartProcess">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抽取合金属性与性能关系的模型</a:t>
              </a:r>
              <a:endParaRPr lang="zh-CN" altLang="en-US" sz="1600" dirty="0">
                <a:solidFill>
                  <a:schemeClr val="tx1"/>
                </a:solidFill>
              </a:endParaRPr>
            </a:p>
          </p:txBody>
        </p:sp>
        <p:sp>
          <p:nvSpPr>
            <p:cNvPr id="24" name="流程图: 手动操作 23"/>
            <p:cNvSpPr/>
            <p:nvPr/>
          </p:nvSpPr>
          <p:spPr>
            <a:xfrm>
              <a:off x="5400958" y="4345205"/>
              <a:ext cx="3090084" cy="799460"/>
            </a:xfrm>
            <a:prstGeom prst="flowChartManualOperation">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a:stCxn id="24" idx="0"/>
              <a:endCxn id="24" idx="2"/>
            </p:cNvCxnSpPr>
            <p:nvPr/>
          </p:nvCxnSpPr>
          <p:spPr>
            <a:xfrm>
              <a:off x="6946000" y="4345205"/>
              <a:ext cx="0" cy="79946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
          <p:nvSpPr>
            <p:cNvPr id="30" name="文本框 29"/>
            <p:cNvSpPr txBox="1"/>
            <p:nvPr/>
          </p:nvSpPr>
          <p:spPr>
            <a:xfrm>
              <a:off x="5962628" y="4465887"/>
              <a:ext cx="829067" cy="461665"/>
            </a:xfrm>
            <a:prstGeom prst="rect">
              <a:avLst/>
            </a:prstGeom>
            <a:solidFill>
              <a:srgbClr val="FFFF00"/>
            </a:solidFill>
            <a:ln>
              <a:solidFill>
                <a:schemeClr val="tx2"/>
              </a:solidFill>
            </a:ln>
          </p:spPr>
          <p:txBody>
            <a:bodyPr wrap="square" rtlCol="0">
              <a:spAutoFit/>
            </a:bodyPr>
            <a:lstStyle/>
            <a:p>
              <a:r>
                <a:rPr lang="zh-CN" altLang="en-US" sz="1200" dirty="0" smtClean="0"/>
                <a:t>基于结构的搜索</a:t>
              </a:r>
              <a:endParaRPr lang="zh-CN" altLang="en-US" sz="1200" dirty="0"/>
            </a:p>
          </p:txBody>
        </p:sp>
        <p:sp>
          <p:nvSpPr>
            <p:cNvPr id="36" name="文本框 35"/>
            <p:cNvSpPr txBox="1"/>
            <p:nvPr/>
          </p:nvSpPr>
          <p:spPr>
            <a:xfrm>
              <a:off x="7053963" y="4465887"/>
              <a:ext cx="872379" cy="461665"/>
            </a:xfrm>
            <a:prstGeom prst="rect">
              <a:avLst/>
            </a:prstGeom>
            <a:solidFill>
              <a:srgbClr val="FFFF00"/>
            </a:solidFill>
            <a:ln>
              <a:solidFill>
                <a:schemeClr val="tx2"/>
              </a:solidFill>
            </a:ln>
          </p:spPr>
          <p:txBody>
            <a:bodyPr wrap="square" rtlCol="0">
              <a:spAutoFit/>
            </a:bodyPr>
            <a:lstStyle/>
            <a:p>
              <a:r>
                <a:rPr lang="zh-CN" altLang="en-US" sz="1200" dirty="0" smtClean="0"/>
                <a:t>基于性能的学习</a:t>
              </a:r>
              <a:endParaRPr lang="zh-CN" altLang="en-US" sz="1200" dirty="0"/>
            </a:p>
          </p:txBody>
        </p:sp>
        <p:sp>
          <p:nvSpPr>
            <p:cNvPr id="32" name="下箭头 31"/>
            <p:cNvSpPr/>
            <p:nvPr/>
          </p:nvSpPr>
          <p:spPr>
            <a:xfrm>
              <a:off x="6377161" y="5144665"/>
              <a:ext cx="299379" cy="400589"/>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下箭头 32"/>
            <p:cNvSpPr/>
            <p:nvPr/>
          </p:nvSpPr>
          <p:spPr>
            <a:xfrm>
              <a:off x="7325744" y="5144665"/>
              <a:ext cx="246555" cy="400589"/>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481402" y="5555352"/>
              <a:ext cx="3004193" cy="348875"/>
            </a:xfrm>
            <a:prstGeom prst="rect">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合金属性与性能关系融合模型</a:t>
              </a:r>
              <a:endParaRPr lang="zh-CN" altLang="en-US" sz="1600" dirty="0">
                <a:solidFill>
                  <a:schemeClr val="tx1"/>
                </a:solidFill>
              </a:endParaRPr>
            </a:p>
          </p:txBody>
        </p:sp>
        <p:sp>
          <p:nvSpPr>
            <p:cNvPr id="35" name="流程图: 磁盘 34"/>
            <p:cNvSpPr/>
            <p:nvPr/>
          </p:nvSpPr>
          <p:spPr>
            <a:xfrm>
              <a:off x="5400957" y="6119576"/>
              <a:ext cx="3084638" cy="432723"/>
            </a:xfrm>
            <a:prstGeom prst="flowChartMagneticDisk">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合金性能与属性之间关系规则库</a:t>
              </a:r>
              <a:endParaRPr lang="zh-CN" altLang="en-US" sz="1600" dirty="0">
                <a:solidFill>
                  <a:schemeClr val="tx1"/>
                </a:solidFill>
              </a:endParaRPr>
            </a:p>
          </p:txBody>
        </p:sp>
        <p:sp>
          <p:nvSpPr>
            <p:cNvPr id="37" name="下箭头 36"/>
            <p:cNvSpPr/>
            <p:nvPr/>
          </p:nvSpPr>
          <p:spPr>
            <a:xfrm>
              <a:off x="6892783" y="5904227"/>
              <a:ext cx="234596" cy="360040"/>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p:cNvCxnSpPr>
              <a:stCxn id="13" idx="0"/>
              <a:endCxn id="16" idx="2"/>
            </p:cNvCxnSpPr>
            <p:nvPr/>
          </p:nvCxnSpPr>
          <p:spPr>
            <a:xfrm flipV="1">
              <a:off x="4470853" y="3160227"/>
              <a:ext cx="849660" cy="104934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13" idx="3"/>
              <a:endCxn id="35" idx="2"/>
            </p:cNvCxnSpPr>
            <p:nvPr/>
          </p:nvCxnSpPr>
          <p:spPr>
            <a:xfrm>
              <a:off x="4162100" y="5444579"/>
              <a:ext cx="1238857" cy="89135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53" name="文本框 52"/>
          <p:cNvSpPr txBox="1"/>
          <p:nvPr/>
        </p:nvSpPr>
        <p:spPr>
          <a:xfrm>
            <a:off x="8461593" y="2609312"/>
            <a:ext cx="430887" cy="3716108"/>
          </a:xfrm>
          <a:prstGeom prst="rect">
            <a:avLst/>
          </a:prstGeom>
          <a:solidFill>
            <a:srgbClr val="00B0F0"/>
          </a:solidFill>
        </p:spPr>
        <p:txBody>
          <a:bodyPr vert="eaVert" wrap="square" rtlCol="0">
            <a:spAutoFit/>
          </a:bodyPr>
          <a:lstStyle/>
          <a:p>
            <a:pPr algn="ctr"/>
            <a:r>
              <a:rPr lang="zh-CN" altLang="en-US" sz="1600" dirty="0" smtClean="0"/>
              <a:t>领域专家</a:t>
            </a:r>
            <a:endParaRPr lang="zh-CN" altLang="en-US" sz="1600" dirty="0"/>
          </a:p>
        </p:txBody>
      </p:sp>
      <p:cxnSp>
        <p:nvCxnSpPr>
          <p:cNvPr id="55" name="直接箭头连接符 54"/>
          <p:cNvCxnSpPr/>
          <p:nvPr/>
        </p:nvCxnSpPr>
        <p:spPr>
          <a:xfrm flipH="1">
            <a:off x="6567918" y="3429000"/>
            <a:ext cx="1893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H="1">
            <a:off x="6567918" y="5752207"/>
            <a:ext cx="18722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21" name="直接箭头连接符 5120"/>
          <p:cNvCxnSpPr/>
          <p:nvPr/>
        </p:nvCxnSpPr>
        <p:spPr>
          <a:xfrm flipH="1">
            <a:off x="7073708" y="5118080"/>
            <a:ext cx="13664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23" name="直接箭头连接符 5122"/>
          <p:cNvCxnSpPr>
            <a:stCxn id="34" idx="3"/>
          </p:cNvCxnSpPr>
          <p:nvPr/>
        </p:nvCxnSpPr>
        <p:spPr>
          <a:xfrm flipV="1">
            <a:off x="8008421" y="5502910"/>
            <a:ext cx="43175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24" idx="3"/>
          </p:cNvCxnSpPr>
          <p:nvPr/>
        </p:nvCxnSpPr>
        <p:spPr>
          <a:xfrm>
            <a:off x="7704860" y="4518056"/>
            <a:ext cx="735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3202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0"/>
            <a:ext cx="8229600" cy="796950"/>
          </a:xfrm>
        </p:spPr>
        <p:txBody>
          <a:bodyPr/>
          <a:lstStyle/>
          <a:p>
            <a:r>
              <a:rPr lang="zh-CN" altLang="en-US" dirty="0" smtClean="0"/>
              <a:t>工作三</a:t>
            </a:r>
            <a:r>
              <a:rPr lang="zh-CN" altLang="en-US" dirty="0"/>
              <a:t>：</a:t>
            </a:r>
            <a:r>
              <a:rPr lang="zh-CN" altLang="en-US" dirty="0" smtClean="0"/>
              <a:t>平台</a:t>
            </a:r>
            <a:r>
              <a:rPr lang="zh-CN" altLang="en-US" dirty="0"/>
              <a:t>建设</a:t>
            </a:r>
          </a:p>
        </p:txBody>
      </p:sp>
      <p:pic>
        <p:nvPicPr>
          <p:cNvPr id="24" name="图片 23"/>
          <p:cNvPicPr>
            <a:picLocks noChangeAspect="1"/>
          </p:cNvPicPr>
          <p:nvPr/>
        </p:nvPicPr>
        <p:blipFill>
          <a:blip r:embed="rId2"/>
          <a:stretch>
            <a:fillRect/>
          </a:stretch>
        </p:blipFill>
        <p:spPr>
          <a:xfrm>
            <a:off x="107504" y="1334594"/>
            <a:ext cx="6192688" cy="4864801"/>
          </a:xfrm>
          <a:prstGeom prst="rect">
            <a:avLst/>
          </a:prstGeom>
        </p:spPr>
      </p:pic>
      <p:sp>
        <p:nvSpPr>
          <p:cNvPr id="25" name="右大括号 24"/>
          <p:cNvSpPr/>
          <p:nvPr/>
        </p:nvSpPr>
        <p:spPr>
          <a:xfrm>
            <a:off x="4337497" y="4993262"/>
            <a:ext cx="360040" cy="1296144"/>
          </a:xfrm>
          <a:prstGeom prst="rightBrace">
            <a:avLst/>
          </a:prstGeom>
          <a:ln w="381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p:cNvSpPr txBox="1"/>
          <p:nvPr/>
        </p:nvSpPr>
        <p:spPr>
          <a:xfrm>
            <a:off x="5334159" y="4796764"/>
            <a:ext cx="461665" cy="1656184"/>
          </a:xfrm>
          <a:prstGeom prst="rect">
            <a:avLst/>
          </a:prstGeom>
          <a:solidFill>
            <a:schemeClr val="accent5">
              <a:lumMod val="40000"/>
              <a:lumOff val="60000"/>
            </a:schemeClr>
          </a:solidFill>
        </p:spPr>
        <p:txBody>
          <a:bodyPr vert="eaVert" wrap="square" rtlCol="0">
            <a:spAutoFit/>
          </a:bodyPr>
          <a:lstStyle/>
          <a:p>
            <a:pPr algn="ctr"/>
            <a:r>
              <a:rPr lang="zh-CN" altLang="en-US" dirty="0" smtClean="0"/>
              <a:t>算法的演示</a:t>
            </a:r>
            <a:endParaRPr lang="zh-CN" altLang="en-US" dirty="0"/>
          </a:p>
        </p:txBody>
      </p:sp>
      <p:sp>
        <p:nvSpPr>
          <p:cNvPr id="41" name="右大括号 40"/>
          <p:cNvSpPr/>
          <p:nvPr/>
        </p:nvSpPr>
        <p:spPr>
          <a:xfrm>
            <a:off x="6232464" y="1461370"/>
            <a:ext cx="651600" cy="4864802"/>
          </a:xfrm>
          <a:prstGeom prst="rightBrace">
            <a:avLst/>
          </a:prstGeom>
          <a:ln w="762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文本框 44"/>
          <p:cNvSpPr txBox="1"/>
          <p:nvPr/>
        </p:nvSpPr>
        <p:spPr>
          <a:xfrm>
            <a:off x="7448726" y="2765439"/>
            <a:ext cx="1600616" cy="2031325"/>
          </a:xfrm>
          <a:prstGeom prst="rect">
            <a:avLst/>
          </a:prstGeom>
          <a:solidFill>
            <a:schemeClr val="accent5">
              <a:lumMod val="40000"/>
              <a:lumOff val="60000"/>
            </a:schemeClr>
          </a:solidFill>
          <a:ln>
            <a:noFill/>
          </a:ln>
        </p:spPr>
        <p:txBody>
          <a:bodyPr wrap="square" rtlCol="0">
            <a:spAutoFit/>
          </a:bodyPr>
          <a:lstStyle/>
          <a:p>
            <a:r>
              <a:rPr lang="zh-CN" altLang="en-US" dirty="0" smtClean="0"/>
              <a:t>设计的</a:t>
            </a:r>
            <a:r>
              <a:rPr lang="en-US" altLang="zh-CN" dirty="0" smtClean="0"/>
              <a:t>B/S</a:t>
            </a:r>
            <a:r>
              <a:rPr lang="zh-CN" altLang="en-US" dirty="0" smtClean="0"/>
              <a:t>架构平台注重于算法设计与演示，未来计划将平台集成到课题</a:t>
            </a:r>
            <a:r>
              <a:rPr lang="en-US" altLang="zh-CN" dirty="0" smtClean="0"/>
              <a:t>1</a:t>
            </a:r>
            <a:r>
              <a:rPr lang="zh-CN" altLang="en-US" dirty="0" smtClean="0"/>
              <a:t>的系统中</a:t>
            </a:r>
            <a:endParaRPr lang="zh-CN" altLang="en-US" dirty="0"/>
          </a:p>
        </p:txBody>
      </p:sp>
      <p:cxnSp>
        <p:nvCxnSpPr>
          <p:cNvPr id="9" name="直接箭头连接符 8"/>
          <p:cNvCxnSpPr>
            <a:stCxn id="41" idx="1"/>
          </p:cNvCxnSpPr>
          <p:nvPr/>
        </p:nvCxnSpPr>
        <p:spPr>
          <a:xfrm>
            <a:off x="6884064" y="3893771"/>
            <a:ext cx="56466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4665946" y="5624856"/>
            <a:ext cx="549403" cy="1307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4896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45542383"/>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07113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30608"/>
            <a:ext cx="8229600" cy="796950"/>
          </a:xfrm>
        </p:spPr>
        <p:txBody>
          <a:bodyPr/>
          <a:lstStyle/>
          <a:p>
            <a:r>
              <a:rPr lang="zh-CN" altLang="en-US" dirty="0"/>
              <a:t>研</a:t>
            </a:r>
            <a:r>
              <a:rPr lang="zh-CN" altLang="en-US" dirty="0" smtClean="0"/>
              <a:t>究进度计划</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313950828"/>
              </p:ext>
            </p:extLst>
          </p:nvPr>
        </p:nvGraphicFramePr>
        <p:xfrm>
          <a:off x="107504" y="869505"/>
          <a:ext cx="8820472" cy="5297522"/>
        </p:xfrm>
        <a:graphic>
          <a:graphicData uri="http://schemas.openxmlformats.org/drawingml/2006/table">
            <a:tbl>
              <a:tblPr firstRow="1" bandRow="1">
                <a:tableStyleId>{F5AB1C69-6EDB-4FF4-983F-18BD219EF322}</a:tableStyleId>
              </a:tblPr>
              <a:tblGrid>
                <a:gridCol w="2256968"/>
                <a:gridCol w="2153268"/>
                <a:gridCol w="2205118"/>
                <a:gridCol w="2205118"/>
              </a:tblGrid>
              <a:tr h="345458">
                <a:tc>
                  <a:txBody>
                    <a:bodyPr/>
                    <a:lstStyle/>
                    <a:p>
                      <a:pPr algn="ctr"/>
                      <a:r>
                        <a:rPr lang="zh-CN" altLang="en-US" dirty="0" smtClean="0"/>
                        <a:t>年度</a:t>
                      </a:r>
                      <a:endParaRPr lang="zh-CN" altLang="en-US" dirty="0"/>
                    </a:p>
                  </a:txBody>
                  <a:tcPr/>
                </a:tc>
                <a:tc>
                  <a:txBody>
                    <a:bodyPr/>
                    <a:lstStyle/>
                    <a:p>
                      <a:pPr algn="ctr"/>
                      <a:r>
                        <a:rPr lang="zh-CN" altLang="en-US" dirty="0" smtClean="0"/>
                        <a:t>任务</a:t>
                      </a:r>
                      <a:endParaRPr lang="zh-CN" altLang="en-US" dirty="0"/>
                    </a:p>
                  </a:txBody>
                  <a:tcPr/>
                </a:tc>
                <a:tc>
                  <a:txBody>
                    <a:bodyPr/>
                    <a:lstStyle/>
                    <a:p>
                      <a:pPr algn="ctr"/>
                      <a:r>
                        <a:rPr lang="zh-CN" altLang="en-US" dirty="0" smtClean="0"/>
                        <a:t>考核指标</a:t>
                      </a:r>
                      <a:endParaRPr lang="zh-CN" altLang="en-US" dirty="0"/>
                    </a:p>
                  </a:txBody>
                  <a:tcPr/>
                </a:tc>
                <a:tc>
                  <a:txBody>
                    <a:bodyPr/>
                    <a:lstStyle/>
                    <a:p>
                      <a:pPr algn="ctr"/>
                      <a:r>
                        <a:rPr lang="zh-CN" altLang="en-US" dirty="0" smtClean="0"/>
                        <a:t>成果形式</a:t>
                      </a:r>
                      <a:endParaRPr lang="zh-CN" altLang="en-US" dirty="0"/>
                    </a:p>
                  </a:txBody>
                  <a:tcPr/>
                </a:tc>
              </a:tr>
              <a:tr h="1295467">
                <a:tc>
                  <a:txBody>
                    <a:bodyPr/>
                    <a:lstStyle/>
                    <a:p>
                      <a:r>
                        <a:rPr lang="en-US" altLang="zh-CN" sz="1600" dirty="0" smtClean="0">
                          <a:solidFill>
                            <a:srgbClr val="FF0000"/>
                          </a:solidFill>
                        </a:rPr>
                        <a:t>2017</a:t>
                      </a:r>
                      <a:r>
                        <a:rPr lang="zh-CN" altLang="en-US" sz="1600" dirty="0" smtClean="0">
                          <a:solidFill>
                            <a:srgbClr val="FF0000"/>
                          </a:solidFill>
                        </a:rPr>
                        <a:t>年</a:t>
                      </a:r>
                      <a:r>
                        <a:rPr lang="en-US" altLang="zh-CN" sz="1600" dirty="0" smtClean="0">
                          <a:solidFill>
                            <a:srgbClr val="FF0000"/>
                          </a:solidFill>
                        </a:rPr>
                        <a:t>7</a:t>
                      </a:r>
                      <a:r>
                        <a:rPr lang="zh-CN" altLang="en-US" sz="1600" dirty="0" smtClean="0">
                          <a:solidFill>
                            <a:srgbClr val="FF0000"/>
                          </a:solidFill>
                        </a:rPr>
                        <a:t>月</a:t>
                      </a:r>
                      <a:r>
                        <a:rPr lang="en-US" altLang="zh-CN" sz="1600" dirty="0" smtClean="0">
                          <a:solidFill>
                            <a:srgbClr val="FF0000"/>
                          </a:solidFill>
                        </a:rPr>
                        <a:t>-2018</a:t>
                      </a:r>
                      <a:r>
                        <a:rPr lang="zh-CN" altLang="en-US" sz="1600" dirty="0" smtClean="0">
                          <a:solidFill>
                            <a:srgbClr val="FF0000"/>
                          </a:solidFill>
                        </a:rPr>
                        <a:t>年</a:t>
                      </a:r>
                      <a:r>
                        <a:rPr lang="en-US" altLang="zh-CN" sz="1600" dirty="0" smtClean="0">
                          <a:solidFill>
                            <a:srgbClr val="FF0000"/>
                          </a:solidFill>
                        </a:rPr>
                        <a:t>6</a:t>
                      </a:r>
                      <a:r>
                        <a:rPr lang="zh-CN" altLang="en-US" sz="1600" dirty="0" smtClean="0">
                          <a:solidFill>
                            <a:srgbClr val="FF0000"/>
                          </a:solidFill>
                        </a:rPr>
                        <a:t>月</a:t>
                      </a:r>
                    </a:p>
                    <a:p>
                      <a:endParaRPr lang="zh-CN" altLang="en-US" dirty="0">
                        <a:solidFill>
                          <a:srgbClr val="FF0000"/>
                        </a:solidFill>
                      </a:endParaRPr>
                    </a:p>
                  </a:txBody>
                  <a:tcPr/>
                </a:tc>
                <a:tc>
                  <a:txBody>
                    <a:bodyPr/>
                    <a:lstStyle/>
                    <a:p>
                      <a:r>
                        <a:rPr lang="zh-CN" altLang="zh-CN" sz="1400" kern="1200" dirty="0" smtClean="0">
                          <a:solidFill>
                            <a:srgbClr val="FF0000"/>
                          </a:solidFill>
                          <a:effectLst/>
                        </a:rPr>
                        <a:t>收集</a:t>
                      </a:r>
                      <a:r>
                        <a:rPr lang="zh-CN" altLang="en-US" sz="1400" kern="1200" dirty="0" smtClean="0">
                          <a:solidFill>
                            <a:srgbClr val="FF0000"/>
                          </a:solidFill>
                          <a:effectLst/>
                        </a:rPr>
                        <a:t>与存储</a:t>
                      </a:r>
                      <a:r>
                        <a:rPr lang="zh-CN" altLang="zh-CN" sz="1400" kern="1200" dirty="0" smtClean="0">
                          <a:solidFill>
                            <a:srgbClr val="FF0000"/>
                          </a:solidFill>
                          <a:effectLst/>
                        </a:rPr>
                        <a:t>已有镍基单晶高温合金材料计算数据；开发主动学习的多层级交互式特征选择方法，定性定量分析各种因素对性能的影响程度</a:t>
                      </a:r>
                      <a:endParaRPr lang="zh-CN" altLang="en-US" dirty="0">
                        <a:solidFill>
                          <a:srgbClr val="FF0000"/>
                        </a:solidFill>
                      </a:endParaRPr>
                    </a:p>
                  </a:txBody>
                  <a:tcPr/>
                </a:tc>
                <a:tc>
                  <a:txBody>
                    <a:bodyPr/>
                    <a:lstStyle/>
                    <a:p>
                      <a:r>
                        <a:rPr lang="zh-CN" altLang="zh-CN" sz="1400" kern="1200" dirty="0" smtClean="0">
                          <a:solidFill>
                            <a:srgbClr val="FF0000"/>
                          </a:solidFill>
                          <a:effectLst/>
                        </a:rPr>
                        <a:t>实践机器学习及数据挖掘方法，为提取</a:t>
                      </a:r>
                      <a:r>
                        <a:rPr lang="en-US" altLang="zh-CN" sz="1400" kern="1200" dirty="0" smtClean="0">
                          <a:solidFill>
                            <a:srgbClr val="FF0000"/>
                          </a:solidFill>
                          <a:effectLst/>
                        </a:rPr>
                        <a:t>“</a:t>
                      </a:r>
                      <a:r>
                        <a:rPr lang="zh-CN" altLang="zh-CN" sz="1400" kern="1200" dirty="0" smtClean="0">
                          <a:solidFill>
                            <a:srgbClr val="FF0000"/>
                          </a:solidFill>
                          <a:effectLst/>
                        </a:rPr>
                        <a:t>数据关联</a:t>
                      </a:r>
                      <a:r>
                        <a:rPr lang="en-US" altLang="zh-CN" sz="1400" kern="1200" dirty="0" smtClean="0">
                          <a:solidFill>
                            <a:srgbClr val="FF0000"/>
                          </a:solidFill>
                          <a:effectLst/>
                        </a:rPr>
                        <a:t>”</a:t>
                      </a:r>
                      <a:r>
                        <a:rPr lang="zh-CN" altLang="zh-CN" sz="1400" kern="1200" dirty="0" smtClean="0">
                          <a:solidFill>
                            <a:srgbClr val="FF0000"/>
                          </a:solidFill>
                          <a:effectLst/>
                        </a:rPr>
                        <a:t>规律作准备</a:t>
                      </a:r>
                      <a:endParaRPr lang="zh-CN" altLang="en-US" sz="1400" dirty="0">
                        <a:solidFill>
                          <a:srgbClr val="FF0000"/>
                        </a:solidFill>
                      </a:endParaRPr>
                    </a:p>
                  </a:txBody>
                  <a:tcPr/>
                </a:tc>
                <a:tc>
                  <a:txBody>
                    <a:bodyPr/>
                    <a:lstStyle/>
                    <a:p>
                      <a:r>
                        <a:rPr lang="zh-CN" altLang="zh-CN" sz="1400" kern="1200" dirty="0" smtClean="0">
                          <a:solidFill>
                            <a:srgbClr val="FF0000"/>
                          </a:solidFill>
                          <a:effectLst/>
                        </a:rPr>
                        <a:t>提出一份提取已知单晶高温合金中的数据关联规律的初步报告</a:t>
                      </a:r>
                      <a:endParaRPr lang="zh-CN" altLang="en-US" sz="1400" dirty="0">
                        <a:solidFill>
                          <a:srgbClr val="FF0000"/>
                        </a:solidFill>
                      </a:endParaRPr>
                    </a:p>
                  </a:txBody>
                  <a:tcPr/>
                </a:tc>
              </a:tr>
              <a:tr h="1182722">
                <a:tc>
                  <a:txBody>
                    <a:bodyPr/>
                    <a:lstStyle/>
                    <a:p>
                      <a:r>
                        <a:rPr lang="en-US" altLang="zh-CN" sz="1600" dirty="0" smtClean="0"/>
                        <a:t>2018</a:t>
                      </a:r>
                      <a:r>
                        <a:rPr lang="zh-CN" altLang="en-US" sz="1600" dirty="0" smtClean="0"/>
                        <a:t>年</a:t>
                      </a:r>
                      <a:r>
                        <a:rPr lang="en-US" altLang="zh-CN" sz="1600" dirty="0" smtClean="0"/>
                        <a:t>1</a:t>
                      </a:r>
                      <a:r>
                        <a:rPr lang="zh-CN" altLang="en-US" sz="1600" dirty="0" smtClean="0"/>
                        <a:t>月</a:t>
                      </a:r>
                      <a:r>
                        <a:rPr lang="en-US" altLang="zh-CN" sz="1600" dirty="0" smtClean="0"/>
                        <a:t>-2019</a:t>
                      </a:r>
                      <a:r>
                        <a:rPr lang="zh-CN" altLang="en-US" sz="1600" dirty="0" smtClean="0"/>
                        <a:t>年</a:t>
                      </a:r>
                      <a:r>
                        <a:rPr lang="en-US" altLang="zh-CN" sz="1600" dirty="0" smtClean="0"/>
                        <a:t>6</a:t>
                      </a:r>
                      <a:r>
                        <a:rPr lang="zh-CN" altLang="en-US" sz="1600" dirty="0" smtClean="0"/>
                        <a:t>月</a:t>
                      </a:r>
                    </a:p>
                    <a:p>
                      <a:endParaRPr lang="zh-CN" altLang="en-US" dirty="0"/>
                    </a:p>
                  </a:txBody>
                  <a:tcPr/>
                </a:tc>
                <a:tc>
                  <a:txBody>
                    <a:bodyPr/>
                    <a:lstStyle/>
                    <a:p>
                      <a:r>
                        <a:rPr lang="zh-CN" altLang="zh-CN" sz="1400" kern="1200" dirty="0" smtClean="0">
                          <a:effectLst/>
                        </a:rPr>
                        <a:t>使用机器学习方法挖掘高温合金数据，根据不同的学习目标自适应地构造出多种学习器混合预测模型，提高对性能的预测精度。</a:t>
                      </a:r>
                      <a:endParaRPr lang="zh-CN" altLang="en-US" sz="1400" dirty="0"/>
                    </a:p>
                  </a:txBody>
                  <a:tcPr/>
                </a:tc>
                <a:tc>
                  <a:txBody>
                    <a:bodyPr/>
                    <a:lstStyle/>
                    <a:p>
                      <a:r>
                        <a:rPr lang="zh-CN" altLang="zh-CN" sz="1400" kern="1200" dirty="0" smtClean="0">
                          <a:effectLst/>
                        </a:rPr>
                        <a:t>开展以机器学习及数据挖掘为重点的数据关联分析</a:t>
                      </a:r>
                      <a:endParaRPr lang="zh-CN" altLang="en-US" sz="1400" dirty="0"/>
                    </a:p>
                  </a:txBody>
                  <a:tcPr/>
                </a:tc>
                <a:tc>
                  <a:txBody>
                    <a:bodyPr/>
                    <a:lstStyle/>
                    <a:p>
                      <a:r>
                        <a:rPr lang="zh-CN" altLang="zh-CN" sz="1400" kern="1200" dirty="0" smtClean="0">
                          <a:effectLst/>
                        </a:rPr>
                        <a:t>提出相关数据分析软件</a:t>
                      </a:r>
                      <a:endParaRPr lang="zh-CN" altLang="en-US" sz="1400" dirty="0"/>
                    </a:p>
                  </a:txBody>
                  <a:tcPr/>
                </a:tc>
              </a:tr>
              <a:tr h="864096">
                <a:tc>
                  <a:txBody>
                    <a:bodyPr/>
                    <a:lstStyle/>
                    <a:p>
                      <a:r>
                        <a:rPr lang="en-US" altLang="zh-CN" sz="1600" dirty="0" smtClean="0"/>
                        <a:t>2019</a:t>
                      </a:r>
                      <a:r>
                        <a:rPr lang="zh-CN" altLang="en-US" sz="1600" dirty="0" smtClean="0"/>
                        <a:t>年</a:t>
                      </a:r>
                      <a:r>
                        <a:rPr lang="en-US" altLang="zh-CN" sz="1600" dirty="0" smtClean="0"/>
                        <a:t>7</a:t>
                      </a:r>
                      <a:r>
                        <a:rPr lang="zh-CN" altLang="en-US" sz="1600" dirty="0" smtClean="0"/>
                        <a:t>月</a:t>
                      </a:r>
                      <a:r>
                        <a:rPr lang="en-US" altLang="zh-CN" sz="1600" dirty="0" smtClean="0"/>
                        <a:t>-2020</a:t>
                      </a:r>
                      <a:r>
                        <a:rPr lang="zh-CN" altLang="en-US" sz="1600" dirty="0" smtClean="0"/>
                        <a:t>年</a:t>
                      </a:r>
                      <a:r>
                        <a:rPr lang="en-US" altLang="zh-CN" sz="1600" dirty="0" smtClean="0"/>
                        <a:t>6</a:t>
                      </a:r>
                      <a:r>
                        <a:rPr lang="zh-CN" altLang="en-US" sz="1600" dirty="0" smtClean="0"/>
                        <a:t>月</a:t>
                      </a:r>
                    </a:p>
                    <a:p>
                      <a:endParaRPr lang="zh-CN" altLang="en-US" dirty="0"/>
                    </a:p>
                  </a:txBody>
                  <a:tcPr/>
                </a:tc>
                <a:tc>
                  <a:txBody>
                    <a:bodyPr/>
                    <a:lstStyle/>
                    <a:p>
                      <a:r>
                        <a:rPr lang="zh-CN" altLang="zh-CN" sz="1400" kern="1200" dirty="0" smtClean="0">
                          <a:effectLst/>
                        </a:rPr>
                        <a:t>基于数据关联分析计算，提取规律构建高通量并发式计算数据分析与管理软件</a:t>
                      </a:r>
                      <a:endParaRPr lang="zh-CN" altLang="en-US" sz="1400" dirty="0"/>
                    </a:p>
                  </a:txBody>
                  <a:tcPr/>
                </a:tc>
                <a:tc>
                  <a:txBody>
                    <a:bodyPr/>
                    <a:lstStyle/>
                    <a:p>
                      <a:r>
                        <a:rPr lang="zh-CN" altLang="zh-CN" sz="1400" kern="1200" dirty="0" smtClean="0">
                          <a:effectLst/>
                        </a:rPr>
                        <a:t>重点为发展机器学习及数据挖掘方法提出数据关联规律</a:t>
                      </a:r>
                      <a:endParaRPr lang="zh-CN" altLang="en-US" sz="1400" dirty="0"/>
                    </a:p>
                  </a:txBody>
                  <a:tcPr/>
                </a:tc>
                <a:tc>
                  <a:txBody>
                    <a:bodyPr/>
                    <a:lstStyle/>
                    <a:p>
                      <a:r>
                        <a:rPr lang="zh-CN" altLang="zh-CN" sz="1400" kern="1200" dirty="0" smtClean="0">
                          <a:effectLst/>
                        </a:rPr>
                        <a:t>研究报告及计算软件</a:t>
                      </a:r>
                      <a:endParaRPr lang="zh-CN" altLang="en-US" sz="1400" dirty="0"/>
                    </a:p>
                  </a:txBody>
                  <a:tcPr/>
                </a:tc>
              </a:tr>
              <a:tr h="1353044">
                <a:tc>
                  <a:txBody>
                    <a:bodyPr/>
                    <a:lstStyle/>
                    <a:p>
                      <a:r>
                        <a:rPr lang="en-US" altLang="zh-CN" sz="1600" kern="1200" dirty="0" smtClean="0">
                          <a:effectLst/>
                        </a:rPr>
                        <a:t>2020</a:t>
                      </a:r>
                      <a:r>
                        <a:rPr lang="zh-CN" altLang="zh-CN" sz="1600" kern="1200" dirty="0" smtClean="0">
                          <a:effectLst/>
                        </a:rPr>
                        <a:t>年</a:t>
                      </a:r>
                      <a:r>
                        <a:rPr lang="en-US" altLang="zh-CN" sz="1600" kern="1200" dirty="0" smtClean="0">
                          <a:effectLst/>
                        </a:rPr>
                        <a:t>1</a:t>
                      </a:r>
                      <a:r>
                        <a:rPr lang="zh-CN" altLang="zh-CN" sz="1600" kern="1200" dirty="0" smtClean="0">
                          <a:effectLst/>
                        </a:rPr>
                        <a:t>月</a:t>
                      </a:r>
                      <a:r>
                        <a:rPr lang="en-US" altLang="zh-CN" sz="1600" kern="1200" dirty="0" smtClean="0">
                          <a:effectLst/>
                        </a:rPr>
                        <a:t>-2020</a:t>
                      </a:r>
                      <a:r>
                        <a:rPr lang="zh-CN" altLang="zh-CN" sz="1600" kern="1200" dirty="0" smtClean="0">
                          <a:effectLst/>
                        </a:rPr>
                        <a:t>年</a:t>
                      </a:r>
                      <a:r>
                        <a:rPr lang="en-US" altLang="zh-CN" sz="1600" kern="1200" dirty="0" smtClean="0">
                          <a:effectLst/>
                        </a:rPr>
                        <a:t>12</a:t>
                      </a:r>
                      <a:r>
                        <a:rPr lang="zh-CN" altLang="zh-CN" sz="1600" kern="1200" dirty="0" smtClean="0">
                          <a:effectLst/>
                        </a:rPr>
                        <a:t>月</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研究基于规则抽取的可解释性方法，将机器学习学到的结果转为易于理解的</a:t>
                      </a:r>
                      <a:r>
                        <a:rPr lang="en-US" altLang="zh-CN" sz="1400" dirty="0" smtClean="0"/>
                        <a:t>if-then-else</a:t>
                      </a:r>
                      <a:r>
                        <a:rPr lang="zh-CN" altLang="en-US" sz="1400" dirty="0" smtClean="0"/>
                        <a:t>规则，提高预测方法的可解释性</a:t>
                      </a:r>
                    </a:p>
                    <a:p>
                      <a:endParaRPr lang="zh-CN" altLang="en-US" dirty="0"/>
                    </a:p>
                  </a:txBody>
                  <a:tcPr/>
                </a:tc>
                <a:tc>
                  <a:txBody>
                    <a:bodyPr/>
                    <a:lstStyle/>
                    <a:p>
                      <a:r>
                        <a:rPr lang="zh-CN" altLang="zh-CN" sz="1400" kern="1200" dirty="0" smtClean="0">
                          <a:effectLst/>
                        </a:rPr>
                        <a:t>发展机器学习方法用于解析关联分析</a:t>
                      </a:r>
                      <a:endParaRPr lang="zh-CN" altLang="en-US" sz="1400" dirty="0"/>
                    </a:p>
                  </a:txBody>
                  <a:tcPr/>
                </a:tc>
                <a:tc>
                  <a:txBody>
                    <a:bodyPr/>
                    <a:lstStyle/>
                    <a:p>
                      <a:r>
                        <a:rPr lang="zh-CN" altLang="zh-CN" sz="1400" kern="1200" dirty="0" smtClean="0">
                          <a:effectLst/>
                        </a:rPr>
                        <a:t>研究报告或论文</a:t>
                      </a:r>
                      <a:endParaRPr lang="zh-CN" altLang="en-US" sz="1400" dirty="0"/>
                    </a:p>
                  </a:txBody>
                  <a:tcPr/>
                </a:tc>
              </a:tr>
            </a:tbl>
          </a:graphicData>
        </a:graphic>
      </p:graphicFrame>
    </p:spTree>
    <p:extLst>
      <p:ext uri="{BB962C8B-B14F-4D97-AF65-F5344CB8AC3E}">
        <p14:creationId xmlns:p14="http://schemas.microsoft.com/office/powerpoint/2010/main" val="27081466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75656" y="910461"/>
            <a:ext cx="5904656" cy="646331"/>
          </a:xfrm>
          <a:prstGeom prst="rect">
            <a:avLst/>
          </a:prstGeom>
          <a:noFill/>
        </p:spPr>
        <p:txBody>
          <a:bodyPr wrap="square" rtlCol="0">
            <a:spAutoFit/>
          </a:bodyPr>
          <a:lstStyle/>
          <a:p>
            <a:pPr algn="ctr"/>
            <a:r>
              <a:rPr lang="zh-CN" altLang="en-US" sz="3600" b="1" dirty="0" smtClean="0">
                <a:solidFill>
                  <a:srgbClr val="0033CC"/>
                </a:solidFill>
                <a:latin typeface="Times New Roman" panose="02020603050405020304" pitchFamily="18" charset="0"/>
                <a:cs typeface="Times New Roman" panose="02020603050405020304" pitchFamily="18" charset="0"/>
              </a:rPr>
              <a:t>谢谢！</a:t>
            </a:r>
            <a:endParaRPr lang="zh-CN" altLang="en-US" sz="3600" b="1" dirty="0">
              <a:solidFill>
                <a:srgbClr val="00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6122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2012665396"/>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5880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26786849"/>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2845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365"/>
            <a:ext cx="8229600" cy="796950"/>
          </a:xfrm>
        </p:spPr>
        <p:txBody>
          <a:bodyPr/>
          <a:lstStyle/>
          <a:p>
            <a:r>
              <a:rPr lang="zh-CN" altLang="en-US" dirty="0"/>
              <a:t>整</a:t>
            </a:r>
            <a:r>
              <a:rPr lang="zh-CN" altLang="en-US" dirty="0" smtClean="0"/>
              <a:t>体工作计划</a:t>
            </a:r>
            <a:endParaRPr lang="zh-CN" altLang="en-US" dirty="0"/>
          </a:p>
        </p:txBody>
      </p:sp>
      <p:sp>
        <p:nvSpPr>
          <p:cNvPr id="5" name="圆角矩形 4"/>
          <p:cNvSpPr/>
          <p:nvPr/>
        </p:nvSpPr>
        <p:spPr>
          <a:xfrm>
            <a:off x="179512" y="956912"/>
            <a:ext cx="8877672" cy="5544617"/>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495142" y="1379309"/>
            <a:ext cx="4775029" cy="1298936"/>
          </a:xfrm>
          <a:prstGeom prst="rect">
            <a:avLst/>
          </a:prstGeom>
          <a:solidFill>
            <a:schemeClr val="bg2">
              <a:lumMod val="20000"/>
              <a:lumOff val="80000"/>
            </a:schemeClr>
          </a:solidFill>
          <a:ln w="28575">
            <a:noFill/>
          </a:ln>
        </p:spPr>
        <p:txBody>
          <a:bodyPr wrap="square" rtlCol="0">
            <a:spAutoFit/>
          </a:bodyPr>
          <a:lstStyle/>
          <a:p>
            <a:endParaRPr lang="zh-CN" altLang="en-US" dirty="0"/>
          </a:p>
        </p:txBody>
      </p:sp>
      <p:sp>
        <p:nvSpPr>
          <p:cNvPr id="15" name="文本框 14"/>
          <p:cNvSpPr txBox="1"/>
          <p:nvPr/>
        </p:nvSpPr>
        <p:spPr>
          <a:xfrm>
            <a:off x="1445603" y="5450799"/>
            <a:ext cx="4787402" cy="606775"/>
          </a:xfrm>
          <a:prstGeom prst="rect">
            <a:avLst/>
          </a:prstGeom>
          <a:solidFill>
            <a:schemeClr val="accent2">
              <a:lumMod val="20000"/>
              <a:lumOff val="80000"/>
            </a:schemeClr>
          </a:solidFill>
          <a:ln>
            <a:noFill/>
          </a:ln>
        </p:spPr>
        <p:txBody>
          <a:bodyPr wrap="square" rtlCol="0">
            <a:spAutoFit/>
          </a:bodyPr>
          <a:lstStyle/>
          <a:p>
            <a:endParaRPr lang="zh-CN" altLang="en-US" dirty="0"/>
          </a:p>
        </p:txBody>
      </p:sp>
      <p:sp>
        <p:nvSpPr>
          <p:cNvPr id="17" name="文本框 16"/>
          <p:cNvSpPr txBox="1"/>
          <p:nvPr/>
        </p:nvSpPr>
        <p:spPr>
          <a:xfrm>
            <a:off x="1456811" y="4704725"/>
            <a:ext cx="4800260" cy="658239"/>
          </a:xfrm>
          <a:prstGeom prst="rect">
            <a:avLst/>
          </a:prstGeom>
          <a:solidFill>
            <a:schemeClr val="bg2">
              <a:lumMod val="20000"/>
              <a:lumOff val="80000"/>
            </a:schemeClr>
          </a:solidFill>
          <a:ln>
            <a:noFill/>
          </a:ln>
        </p:spPr>
        <p:txBody>
          <a:bodyPr wrap="square" rtlCol="0">
            <a:spAutoFit/>
          </a:bodyPr>
          <a:lstStyle/>
          <a:p>
            <a:endParaRPr lang="zh-CN" altLang="en-US" dirty="0"/>
          </a:p>
        </p:txBody>
      </p:sp>
      <p:sp>
        <p:nvSpPr>
          <p:cNvPr id="18" name="文本框 17"/>
          <p:cNvSpPr txBox="1"/>
          <p:nvPr/>
        </p:nvSpPr>
        <p:spPr>
          <a:xfrm>
            <a:off x="3309614" y="983789"/>
            <a:ext cx="2520280" cy="369332"/>
          </a:xfrm>
          <a:prstGeom prst="rect">
            <a:avLst/>
          </a:prstGeom>
          <a:noFill/>
        </p:spPr>
        <p:txBody>
          <a:bodyPr wrap="square" rtlCol="0">
            <a:spAutoFit/>
          </a:bodyPr>
          <a:lstStyle/>
          <a:p>
            <a:pPr algn="ctr"/>
            <a:r>
              <a:rPr lang="zh-CN" altLang="en-US" b="1" dirty="0" smtClean="0"/>
              <a:t>高温合金机器学习平台</a:t>
            </a:r>
            <a:endParaRPr lang="zh-CN" altLang="en-US" b="1" dirty="0"/>
          </a:p>
        </p:txBody>
      </p:sp>
      <p:grpSp>
        <p:nvGrpSpPr>
          <p:cNvPr id="62" name="组合 61"/>
          <p:cNvGrpSpPr/>
          <p:nvPr/>
        </p:nvGrpSpPr>
        <p:grpSpPr>
          <a:xfrm>
            <a:off x="369450" y="1397438"/>
            <a:ext cx="782051" cy="4596605"/>
            <a:chOff x="587739" y="1371107"/>
            <a:chExt cx="837371" cy="4710281"/>
          </a:xfrm>
        </p:grpSpPr>
        <p:sp>
          <p:nvSpPr>
            <p:cNvPr id="6" name="文本框 5"/>
            <p:cNvSpPr txBox="1"/>
            <p:nvPr/>
          </p:nvSpPr>
          <p:spPr>
            <a:xfrm>
              <a:off x="587739" y="1400868"/>
              <a:ext cx="815909" cy="4680520"/>
            </a:xfrm>
            <a:prstGeom prst="rect">
              <a:avLst/>
            </a:prstGeom>
            <a:solidFill>
              <a:schemeClr val="bg1"/>
            </a:solidFill>
            <a:ln w="28575">
              <a:solidFill>
                <a:schemeClr val="accent5"/>
              </a:solidFill>
            </a:ln>
          </p:spPr>
          <p:txBody>
            <a:bodyPr vert="eaVert" wrap="square" rtlCol="0">
              <a:spAutoFit/>
            </a:bodyPr>
            <a:lstStyle/>
            <a:p>
              <a:endParaRPr lang="zh-CN" altLang="en-US" dirty="0"/>
            </a:p>
          </p:txBody>
        </p:sp>
        <p:sp>
          <p:nvSpPr>
            <p:cNvPr id="20" name="文本框 19"/>
            <p:cNvSpPr txBox="1"/>
            <p:nvPr/>
          </p:nvSpPr>
          <p:spPr>
            <a:xfrm>
              <a:off x="705030" y="1371107"/>
              <a:ext cx="720080" cy="584775"/>
            </a:xfrm>
            <a:prstGeom prst="rect">
              <a:avLst/>
            </a:prstGeom>
            <a:noFill/>
          </p:spPr>
          <p:txBody>
            <a:bodyPr wrap="square" rtlCol="0">
              <a:spAutoFit/>
            </a:bodyPr>
            <a:lstStyle/>
            <a:p>
              <a:r>
                <a:rPr lang="zh-CN" altLang="en-US" sz="1600" b="1" dirty="0" smtClean="0">
                  <a:solidFill>
                    <a:srgbClr val="00B0F0"/>
                  </a:solidFill>
                </a:rPr>
                <a:t>数据管理</a:t>
              </a:r>
              <a:endParaRPr lang="zh-CN" altLang="en-US" sz="1600" b="1" dirty="0">
                <a:solidFill>
                  <a:srgbClr val="00B0F0"/>
                </a:solidFill>
              </a:endParaRPr>
            </a:p>
          </p:txBody>
        </p:sp>
        <p:sp>
          <p:nvSpPr>
            <p:cNvPr id="22" name="文本框 21"/>
            <p:cNvSpPr txBox="1"/>
            <p:nvPr/>
          </p:nvSpPr>
          <p:spPr>
            <a:xfrm>
              <a:off x="658898" y="1962660"/>
              <a:ext cx="677154" cy="830997"/>
            </a:xfrm>
            <a:prstGeom prst="rect">
              <a:avLst/>
            </a:prstGeom>
            <a:solidFill>
              <a:srgbClr val="00B0F0"/>
            </a:solidFill>
            <a:ln>
              <a:noFill/>
            </a:ln>
          </p:spPr>
          <p:txBody>
            <a:bodyPr wrap="square" rtlCol="0">
              <a:spAutoFit/>
            </a:bodyPr>
            <a:lstStyle/>
            <a:p>
              <a:r>
                <a:rPr lang="zh-CN" altLang="en-US" sz="1600" dirty="0" smtClean="0"/>
                <a:t>基础数据管理</a:t>
              </a:r>
              <a:endParaRPr lang="zh-CN" altLang="en-US" sz="1600" dirty="0"/>
            </a:p>
          </p:txBody>
        </p:sp>
        <p:sp>
          <p:nvSpPr>
            <p:cNvPr id="23" name="文本框 22"/>
            <p:cNvSpPr txBox="1"/>
            <p:nvPr/>
          </p:nvSpPr>
          <p:spPr>
            <a:xfrm>
              <a:off x="657116" y="3154792"/>
              <a:ext cx="677154" cy="830997"/>
            </a:xfrm>
            <a:prstGeom prst="rect">
              <a:avLst/>
            </a:prstGeom>
            <a:solidFill>
              <a:srgbClr val="00B0F0"/>
            </a:solidFill>
          </p:spPr>
          <p:txBody>
            <a:bodyPr wrap="square" rtlCol="0">
              <a:spAutoFit/>
            </a:bodyPr>
            <a:lstStyle/>
            <a:p>
              <a:r>
                <a:rPr lang="zh-CN" altLang="en-US" sz="1600" dirty="0" smtClean="0"/>
                <a:t>数据</a:t>
              </a:r>
              <a:endParaRPr lang="en-US" altLang="zh-CN" sz="1600" dirty="0" smtClean="0"/>
            </a:p>
            <a:p>
              <a:r>
                <a:rPr lang="zh-CN" altLang="en-US" sz="1600" dirty="0"/>
                <a:t>质量</a:t>
              </a:r>
              <a:r>
                <a:rPr lang="zh-CN" altLang="en-US" sz="1600" dirty="0" smtClean="0"/>
                <a:t>管理</a:t>
              </a:r>
              <a:endParaRPr lang="zh-CN" altLang="en-US" sz="1600" dirty="0"/>
            </a:p>
          </p:txBody>
        </p:sp>
        <p:sp>
          <p:nvSpPr>
            <p:cNvPr id="24" name="文本框 23"/>
            <p:cNvSpPr txBox="1"/>
            <p:nvPr/>
          </p:nvSpPr>
          <p:spPr>
            <a:xfrm>
              <a:off x="679049" y="4410341"/>
              <a:ext cx="677154" cy="830997"/>
            </a:xfrm>
            <a:prstGeom prst="rect">
              <a:avLst/>
            </a:prstGeom>
            <a:solidFill>
              <a:srgbClr val="00B0F0"/>
            </a:solidFill>
            <a:ln>
              <a:solidFill>
                <a:srgbClr val="00B0F0"/>
              </a:solidFill>
            </a:ln>
          </p:spPr>
          <p:txBody>
            <a:bodyPr wrap="square" rtlCol="0">
              <a:spAutoFit/>
            </a:bodyPr>
            <a:lstStyle/>
            <a:p>
              <a:r>
                <a:rPr lang="zh-CN" altLang="en-US" sz="1600" dirty="0" smtClean="0"/>
                <a:t>数据</a:t>
              </a:r>
              <a:endParaRPr lang="en-US" altLang="zh-CN" sz="1600" dirty="0" smtClean="0"/>
            </a:p>
            <a:p>
              <a:r>
                <a:rPr lang="zh-CN" altLang="en-US" sz="1600" dirty="0"/>
                <a:t>权限</a:t>
              </a:r>
              <a:r>
                <a:rPr lang="zh-CN" altLang="en-US" sz="1600" dirty="0" smtClean="0"/>
                <a:t>管理</a:t>
              </a:r>
              <a:endParaRPr lang="zh-CN" altLang="en-US" sz="1600" dirty="0"/>
            </a:p>
          </p:txBody>
        </p:sp>
      </p:grpSp>
      <p:sp>
        <p:nvSpPr>
          <p:cNvPr id="25" name="文本框 24"/>
          <p:cNvSpPr txBox="1"/>
          <p:nvPr/>
        </p:nvSpPr>
        <p:spPr>
          <a:xfrm>
            <a:off x="1445603" y="5409268"/>
            <a:ext cx="750133" cy="584775"/>
          </a:xfrm>
          <a:prstGeom prst="rect">
            <a:avLst/>
          </a:prstGeom>
          <a:noFill/>
        </p:spPr>
        <p:txBody>
          <a:bodyPr wrap="square" rtlCol="0">
            <a:spAutoFit/>
          </a:bodyPr>
          <a:lstStyle/>
          <a:p>
            <a:r>
              <a:rPr lang="zh-CN" altLang="en-US" sz="1600" b="1" dirty="0" smtClean="0">
                <a:solidFill>
                  <a:srgbClr val="00B0F0"/>
                </a:solidFill>
              </a:rPr>
              <a:t>数据采集</a:t>
            </a:r>
            <a:endParaRPr lang="zh-CN" altLang="en-US" sz="1600" b="1" dirty="0">
              <a:solidFill>
                <a:srgbClr val="00B0F0"/>
              </a:solidFill>
            </a:endParaRPr>
          </a:p>
        </p:txBody>
      </p:sp>
      <p:sp>
        <p:nvSpPr>
          <p:cNvPr id="26" name="流程图: 磁盘 25"/>
          <p:cNvSpPr/>
          <p:nvPr/>
        </p:nvSpPr>
        <p:spPr>
          <a:xfrm>
            <a:off x="2195735" y="5484425"/>
            <a:ext cx="835571" cy="485731"/>
          </a:xfrm>
          <a:prstGeom prst="flowChartMagneticDisk">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49</a:t>
            </a:r>
            <a:r>
              <a:rPr lang="zh-CN" altLang="en-US" sz="1100" dirty="0" smtClean="0">
                <a:solidFill>
                  <a:schemeClr val="tx1"/>
                </a:solidFill>
              </a:rPr>
              <a:t>篇文献数据</a:t>
            </a:r>
            <a:endParaRPr lang="zh-CN" altLang="en-US" sz="1100" dirty="0">
              <a:solidFill>
                <a:schemeClr val="tx1"/>
              </a:solidFill>
            </a:endParaRPr>
          </a:p>
        </p:txBody>
      </p:sp>
      <p:sp>
        <p:nvSpPr>
          <p:cNvPr id="29" name="流程图: 磁盘 28"/>
          <p:cNvSpPr/>
          <p:nvPr/>
        </p:nvSpPr>
        <p:spPr>
          <a:xfrm>
            <a:off x="3468543" y="5475962"/>
            <a:ext cx="835571" cy="485731"/>
          </a:xfrm>
          <a:prstGeom prst="flowChartMagneticDisk">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蠕变性能数据数据</a:t>
            </a:r>
            <a:endParaRPr lang="zh-CN" altLang="en-US" sz="1100" dirty="0">
              <a:solidFill>
                <a:schemeClr val="tx1"/>
              </a:solidFill>
            </a:endParaRPr>
          </a:p>
        </p:txBody>
      </p:sp>
      <p:sp>
        <p:nvSpPr>
          <p:cNvPr id="30" name="流程图: 磁盘 29"/>
          <p:cNvSpPr/>
          <p:nvPr/>
        </p:nvSpPr>
        <p:spPr>
          <a:xfrm>
            <a:off x="4808347" y="5477937"/>
            <a:ext cx="835571" cy="485731"/>
          </a:xfrm>
          <a:prstGeom prst="flowChartMagneticDisk">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扩散数据</a:t>
            </a:r>
            <a:endParaRPr lang="zh-CN" altLang="en-US" sz="1100" dirty="0">
              <a:solidFill>
                <a:schemeClr val="tx1"/>
              </a:solidFill>
            </a:endParaRPr>
          </a:p>
        </p:txBody>
      </p:sp>
      <p:sp>
        <p:nvSpPr>
          <p:cNvPr id="31" name="文本框 30"/>
          <p:cNvSpPr txBox="1"/>
          <p:nvPr/>
        </p:nvSpPr>
        <p:spPr>
          <a:xfrm>
            <a:off x="5626406" y="5594336"/>
            <a:ext cx="844966" cy="369332"/>
          </a:xfrm>
          <a:prstGeom prst="rect">
            <a:avLst/>
          </a:prstGeom>
          <a:noFill/>
        </p:spPr>
        <p:txBody>
          <a:bodyPr wrap="square" rtlCol="0">
            <a:spAutoFit/>
          </a:bodyPr>
          <a:lstStyle/>
          <a:p>
            <a:r>
              <a:rPr lang="en-US" altLang="zh-CN" dirty="0" smtClean="0"/>
              <a:t>...</a:t>
            </a:r>
            <a:endParaRPr lang="zh-CN" altLang="en-US" dirty="0"/>
          </a:p>
        </p:txBody>
      </p:sp>
      <p:sp>
        <p:nvSpPr>
          <p:cNvPr id="32" name="文本框 31"/>
          <p:cNvSpPr txBox="1"/>
          <p:nvPr/>
        </p:nvSpPr>
        <p:spPr>
          <a:xfrm>
            <a:off x="1445602" y="4800606"/>
            <a:ext cx="750133" cy="584775"/>
          </a:xfrm>
          <a:prstGeom prst="rect">
            <a:avLst/>
          </a:prstGeom>
          <a:noFill/>
        </p:spPr>
        <p:txBody>
          <a:bodyPr wrap="square" rtlCol="0">
            <a:spAutoFit/>
          </a:bodyPr>
          <a:lstStyle/>
          <a:p>
            <a:r>
              <a:rPr lang="zh-CN" altLang="en-US" sz="1600" b="1" dirty="0" smtClean="0">
                <a:solidFill>
                  <a:srgbClr val="00B0F0"/>
                </a:solidFill>
              </a:rPr>
              <a:t>数据存储</a:t>
            </a:r>
            <a:endParaRPr lang="zh-CN" altLang="en-US" sz="1600" b="1" dirty="0">
              <a:solidFill>
                <a:srgbClr val="00B0F0"/>
              </a:solidFill>
            </a:endParaRPr>
          </a:p>
        </p:txBody>
      </p:sp>
      <p:sp>
        <p:nvSpPr>
          <p:cNvPr id="33" name="文本框 32"/>
          <p:cNvSpPr txBox="1"/>
          <p:nvPr/>
        </p:nvSpPr>
        <p:spPr>
          <a:xfrm>
            <a:off x="1997206" y="4943655"/>
            <a:ext cx="1152129" cy="276999"/>
          </a:xfrm>
          <a:prstGeom prst="rect">
            <a:avLst/>
          </a:prstGeom>
          <a:solidFill>
            <a:srgbClr val="00B0F0"/>
          </a:solidFill>
        </p:spPr>
        <p:txBody>
          <a:bodyPr wrap="square" rtlCol="0">
            <a:spAutoFit/>
          </a:bodyPr>
          <a:lstStyle/>
          <a:p>
            <a:r>
              <a:rPr lang="zh-CN" altLang="en-US" sz="1200" dirty="0" smtClean="0"/>
              <a:t>关系型数据库</a:t>
            </a:r>
            <a:endParaRPr lang="zh-CN" altLang="en-US" sz="1200" dirty="0"/>
          </a:p>
        </p:txBody>
      </p:sp>
      <p:sp>
        <p:nvSpPr>
          <p:cNvPr id="34" name="文本框 33"/>
          <p:cNvSpPr txBox="1"/>
          <p:nvPr/>
        </p:nvSpPr>
        <p:spPr>
          <a:xfrm>
            <a:off x="3200905" y="4941648"/>
            <a:ext cx="1332741" cy="276999"/>
          </a:xfrm>
          <a:prstGeom prst="rect">
            <a:avLst/>
          </a:prstGeom>
          <a:solidFill>
            <a:srgbClr val="00B0F0"/>
          </a:solidFill>
        </p:spPr>
        <p:txBody>
          <a:bodyPr wrap="square" rtlCol="0">
            <a:spAutoFit/>
          </a:bodyPr>
          <a:lstStyle/>
          <a:p>
            <a:r>
              <a:rPr lang="zh-CN" altLang="en-US" sz="1200" dirty="0" smtClean="0"/>
              <a:t>非关系型数据库</a:t>
            </a:r>
            <a:endParaRPr lang="zh-CN" altLang="en-US" sz="1200" dirty="0"/>
          </a:p>
        </p:txBody>
      </p:sp>
      <p:sp>
        <p:nvSpPr>
          <p:cNvPr id="35" name="文本框 34"/>
          <p:cNvSpPr txBox="1"/>
          <p:nvPr/>
        </p:nvSpPr>
        <p:spPr>
          <a:xfrm>
            <a:off x="4589528" y="4941648"/>
            <a:ext cx="1581661" cy="276999"/>
          </a:xfrm>
          <a:prstGeom prst="rect">
            <a:avLst/>
          </a:prstGeom>
          <a:solidFill>
            <a:srgbClr val="00B0F0"/>
          </a:solidFill>
        </p:spPr>
        <p:txBody>
          <a:bodyPr wrap="square" rtlCol="0">
            <a:spAutoFit/>
          </a:bodyPr>
          <a:lstStyle/>
          <a:p>
            <a:r>
              <a:rPr lang="zh-CN" altLang="en-US" sz="1200" dirty="0" smtClean="0"/>
              <a:t>分布式文件系统</a:t>
            </a:r>
            <a:r>
              <a:rPr lang="en-US" altLang="zh-CN" sz="1200" dirty="0" smtClean="0"/>
              <a:t>HDFS</a:t>
            </a:r>
            <a:endParaRPr lang="zh-CN" altLang="en-US" sz="1200" dirty="0"/>
          </a:p>
        </p:txBody>
      </p:sp>
      <p:sp>
        <p:nvSpPr>
          <p:cNvPr id="63" name="左右箭头 62"/>
          <p:cNvSpPr/>
          <p:nvPr/>
        </p:nvSpPr>
        <p:spPr>
          <a:xfrm>
            <a:off x="1144404" y="2234747"/>
            <a:ext cx="314145" cy="203716"/>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左右箭头 63"/>
          <p:cNvSpPr/>
          <p:nvPr/>
        </p:nvSpPr>
        <p:spPr>
          <a:xfrm>
            <a:off x="1153481" y="3731238"/>
            <a:ext cx="314145" cy="203716"/>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左右箭头 64"/>
          <p:cNvSpPr/>
          <p:nvPr/>
        </p:nvSpPr>
        <p:spPr>
          <a:xfrm>
            <a:off x="1150142" y="5624707"/>
            <a:ext cx="314145" cy="203716"/>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7" name="组合 66"/>
          <p:cNvGrpSpPr/>
          <p:nvPr/>
        </p:nvGrpSpPr>
        <p:grpSpPr>
          <a:xfrm>
            <a:off x="6834913" y="1610590"/>
            <a:ext cx="1980710" cy="4262085"/>
            <a:chOff x="6412494" y="1367798"/>
            <a:chExt cx="2108380" cy="4713590"/>
          </a:xfrm>
        </p:grpSpPr>
        <p:sp>
          <p:nvSpPr>
            <p:cNvPr id="9" name="文本框 8"/>
            <p:cNvSpPr txBox="1"/>
            <p:nvPr/>
          </p:nvSpPr>
          <p:spPr>
            <a:xfrm>
              <a:off x="6412494" y="1400868"/>
              <a:ext cx="1111834" cy="4656706"/>
            </a:xfrm>
            <a:prstGeom prst="rect">
              <a:avLst/>
            </a:prstGeom>
            <a:noFill/>
            <a:ln>
              <a:solidFill>
                <a:schemeClr val="accent5"/>
              </a:solidFill>
            </a:ln>
          </p:spPr>
          <p:txBody>
            <a:bodyPr vert="eaVert" wrap="square" rtlCol="0">
              <a:spAutoFit/>
            </a:bodyPr>
            <a:lstStyle/>
            <a:p>
              <a:endParaRPr lang="zh-CN" altLang="en-US" dirty="0"/>
            </a:p>
          </p:txBody>
        </p:sp>
        <p:sp>
          <p:nvSpPr>
            <p:cNvPr id="10" name="文本框 9"/>
            <p:cNvSpPr txBox="1"/>
            <p:nvPr/>
          </p:nvSpPr>
          <p:spPr>
            <a:xfrm>
              <a:off x="7659414" y="1367799"/>
              <a:ext cx="861460" cy="4713589"/>
            </a:xfrm>
            <a:prstGeom prst="rect">
              <a:avLst/>
            </a:prstGeom>
            <a:noFill/>
            <a:ln>
              <a:solidFill>
                <a:schemeClr val="accent5"/>
              </a:solidFill>
            </a:ln>
          </p:spPr>
          <p:txBody>
            <a:bodyPr vert="eaVert" wrap="square" rtlCol="0">
              <a:spAutoFit/>
            </a:bodyPr>
            <a:lstStyle/>
            <a:p>
              <a:endParaRPr lang="zh-CN" altLang="en-US" dirty="0"/>
            </a:p>
          </p:txBody>
        </p:sp>
        <p:sp>
          <p:nvSpPr>
            <p:cNvPr id="56" name="文本框 55"/>
            <p:cNvSpPr txBox="1"/>
            <p:nvPr/>
          </p:nvSpPr>
          <p:spPr>
            <a:xfrm>
              <a:off x="6608371" y="1367798"/>
              <a:ext cx="720080" cy="584775"/>
            </a:xfrm>
            <a:prstGeom prst="rect">
              <a:avLst/>
            </a:prstGeom>
            <a:noFill/>
          </p:spPr>
          <p:txBody>
            <a:bodyPr wrap="square" rtlCol="0">
              <a:spAutoFit/>
            </a:bodyPr>
            <a:lstStyle/>
            <a:p>
              <a:r>
                <a:rPr lang="zh-CN" altLang="en-US" sz="1600" b="1" dirty="0">
                  <a:solidFill>
                    <a:srgbClr val="00B0F0"/>
                  </a:solidFill>
                </a:rPr>
                <a:t>用户</a:t>
              </a:r>
              <a:r>
                <a:rPr lang="zh-CN" altLang="en-US" sz="1600" b="1" dirty="0" smtClean="0">
                  <a:solidFill>
                    <a:srgbClr val="00B0F0"/>
                  </a:solidFill>
                </a:rPr>
                <a:t>管理</a:t>
              </a:r>
              <a:endParaRPr lang="zh-CN" altLang="en-US" sz="1600" b="1" dirty="0">
                <a:solidFill>
                  <a:srgbClr val="00B0F0"/>
                </a:solidFill>
              </a:endParaRPr>
            </a:p>
          </p:txBody>
        </p:sp>
        <p:sp>
          <p:nvSpPr>
            <p:cNvPr id="57" name="文本框 56"/>
            <p:cNvSpPr txBox="1"/>
            <p:nvPr/>
          </p:nvSpPr>
          <p:spPr>
            <a:xfrm>
              <a:off x="6569668" y="2085770"/>
              <a:ext cx="706443" cy="646723"/>
            </a:xfrm>
            <a:prstGeom prst="rect">
              <a:avLst/>
            </a:prstGeom>
            <a:solidFill>
              <a:srgbClr val="00B0F0"/>
            </a:solidFill>
            <a:ln>
              <a:noFill/>
            </a:ln>
          </p:spPr>
          <p:txBody>
            <a:bodyPr wrap="square" rtlCol="0">
              <a:spAutoFit/>
            </a:bodyPr>
            <a:lstStyle/>
            <a:p>
              <a:r>
                <a:rPr lang="zh-CN" altLang="en-US" sz="1600" dirty="0"/>
                <a:t>权</a:t>
              </a:r>
              <a:r>
                <a:rPr lang="zh-CN" altLang="en-US" sz="1600" dirty="0" smtClean="0"/>
                <a:t>限</a:t>
              </a:r>
              <a:r>
                <a:rPr lang="zh-CN" altLang="en-US" sz="1600" dirty="0"/>
                <a:t>管理</a:t>
              </a:r>
            </a:p>
          </p:txBody>
        </p:sp>
        <p:sp>
          <p:nvSpPr>
            <p:cNvPr id="58" name="文本框 57"/>
            <p:cNvSpPr txBox="1"/>
            <p:nvPr/>
          </p:nvSpPr>
          <p:spPr>
            <a:xfrm>
              <a:off x="7745235" y="1377885"/>
              <a:ext cx="720080" cy="584775"/>
            </a:xfrm>
            <a:prstGeom prst="rect">
              <a:avLst/>
            </a:prstGeom>
            <a:noFill/>
          </p:spPr>
          <p:txBody>
            <a:bodyPr wrap="square" rtlCol="0">
              <a:spAutoFit/>
            </a:bodyPr>
            <a:lstStyle/>
            <a:p>
              <a:r>
                <a:rPr lang="zh-CN" altLang="en-US" sz="1600" b="1" dirty="0">
                  <a:solidFill>
                    <a:srgbClr val="00B0F0"/>
                  </a:solidFill>
                </a:rPr>
                <a:t>安全</a:t>
              </a:r>
              <a:r>
                <a:rPr lang="zh-CN" altLang="en-US" sz="1600" b="1" dirty="0" smtClean="0">
                  <a:solidFill>
                    <a:srgbClr val="00B0F0"/>
                  </a:solidFill>
                </a:rPr>
                <a:t>管理</a:t>
              </a:r>
              <a:endParaRPr lang="zh-CN" altLang="en-US" sz="1600" b="1" dirty="0">
                <a:solidFill>
                  <a:srgbClr val="00B0F0"/>
                </a:solidFill>
              </a:endParaRPr>
            </a:p>
          </p:txBody>
        </p:sp>
        <p:sp>
          <p:nvSpPr>
            <p:cNvPr id="59" name="文本框 58"/>
            <p:cNvSpPr txBox="1"/>
            <p:nvPr/>
          </p:nvSpPr>
          <p:spPr>
            <a:xfrm>
              <a:off x="7766698" y="2076589"/>
              <a:ext cx="677154" cy="584775"/>
            </a:xfrm>
            <a:prstGeom prst="rect">
              <a:avLst/>
            </a:prstGeom>
            <a:solidFill>
              <a:srgbClr val="00B0F0"/>
            </a:solidFill>
            <a:ln>
              <a:noFill/>
            </a:ln>
          </p:spPr>
          <p:txBody>
            <a:bodyPr wrap="square" rtlCol="0">
              <a:spAutoFit/>
            </a:bodyPr>
            <a:lstStyle/>
            <a:p>
              <a:r>
                <a:rPr lang="zh-CN" altLang="en-US" sz="1600" dirty="0" smtClean="0"/>
                <a:t>存储安全</a:t>
              </a:r>
              <a:endParaRPr lang="zh-CN" altLang="en-US" sz="1600" dirty="0"/>
            </a:p>
          </p:txBody>
        </p:sp>
        <p:sp>
          <p:nvSpPr>
            <p:cNvPr id="60" name="文本框 59"/>
            <p:cNvSpPr txBox="1"/>
            <p:nvPr/>
          </p:nvSpPr>
          <p:spPr>
            <a:xfrm>
              <a:off x="7751566" y="3161647"/>
              <a:ext cx="677154" cy="584776"/>
            </a:xfrm>
            <a:prstGeom prst="rect">
              <a:avLst/>
            </a:prstGeom>
            <a:solidFill>
              <a:srgbClr val="00B0F0"/>
            </a:solidFill>
            <a:ln>
              <a:noFill/>
            </a:ln>
          </p:spPr>
          <p:txBody>
            <a:bodyPr wrap="square" rtlCol="0">
              <a:spAutoFit/>
            </a:bodyPr>
            <a:lstStyle/>
            <a:p>
              <a:r>
                <a:rPr lang="zh-CN" altLang="en-US" sz="1600" dirty="0"/>
                <a:t>权</a:t>
              </a:r>
              <a:r>
                <a:rPr lang="zh-CN" altLang="en-US" sz="1600" dirty="0" smtClean="0"/>
                <a:t>限控制</a:t>
              </a:r>
              <a:endParaRPr lang="zh-CN" altLang="en-US" sz="1600" dirty="0"/>
            </a:p>
          </p:txBody>
        </p:sp>
        <p:sp>
          <p:nvSpPr>
            <p:cNvPr id="61" name="文本框 60"/>
            <p:cNvSpPr txBox="1"/>
            <p:nvPr/>
          </p:nvSpPr>
          <p:spPr>
            <a:xfrm>
              <a:off x="7726643" y="4079639"/>
              <a:ext cx="677154" cy="646723"/>
            </a:xfrm>
            <a:prstGeom prst="rect">
              <a:avLst/>
            </a:prstGeom>
            <a:solidFill>
              <a:srgbClr val="00B0F0"/>
            </a:solidFill>
            <a:ln>
              <a:noFill/>
            </a:ln>
          </p:spPr>
          <p:txBody>
            <a:bodyPr wrap="square" rtlCol="0">
              <a:spAutoFit/>
            </a:bodyPr>
            <a:lstStyle/>
            <a:p>
              <a:r>
                <a:rPr lang="zh-CN" altLang="en-US" sz="1600" dirty="0"/>
                <a:t>数</a:t>
              </a:r>
              <a:r>
                <a:rPr lang="zh-CN" altLang="en-US" sz="1600" dirty="0" smtClean="0"/>
                <a:t>据加密</a:t>
              </a:r>
              <a:endParaRPr lang="zh-CN" altLang="en-US" sz="1600" dirty="0"/>
            </a:p>
          </p:txBody>
        </p:sp>
      </p:grpSp>
      <p:sp>
        <p:nvSpPr>
          <p:cNvPr id="68" name="左右箭头 67"/>
          <p:cNvSpPr/>
          <p:nvPr/>
        </p:nvSpPr>
        <p:spPr>
          <a:xfrm>
            <a:off x="6355892" y="2157931"/>
            <a:ext cx="314145" cy="203716"/>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左右箭头 68"/>
          <p:cNvSpPr/>
          <p:nvPr/>
        </p:nvSpPr>
        <p:spPr>
          <a:xfrm>
            <a:off x="6340645" y="3720245"/>
            <a:ext cx="314145" cy="203716"/>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左右箭头 69"/>
          <p:cNvSpPr/>
          <p:nvPr/>
        </p:nvSpPr>
        <p:spPr>
          <a:xfrm>
            <a:off x="6327395" y="5582449"/>
            <a:ext cx="314145" cy="203716"/>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上下箭头 71"/>
          <p:cNvSpPr/>
          <p:nvPr/>
        </p:nvSpPr>
        <p:spPr>
          <a:xfrm>
            <a:off x="2670784" y="2722697"/>
            <a:ext cx="173024" cy="329581"/>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上下箭头 72"/>
          <p:cNvSpPr/>
          <p:nvPr/>
        </p:nvSpPr>
        <p:spPr>
          <a:xfrm>
            <a:off x="4905190" y="2689579"/>
            <a:ext cx="215450" cy="380192"/>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p:nvPr/>
        </p:nvCxnSpPr>
        <p:spPr>
          <a:xfrm flipV="1">
            <a:off x="1482043" y="1658983"/>
            <a:ext cx="4788128" cy="1128"/>
          </a:xfrm>
          <a:prstGeom prst="line">
            <a:avLst/>
          </a:prstGeom>
          <a:ln w="285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3039700" y="1362816"/>
            <a:ext cx="1599207" cy="307777"/>
          </a:xfrm>
          <a:prstGeom prst="rect">
            <a:avLst/>
          </a:prstGeom>
          <a:noFill/>
        </p:spPr>
        <p:txBody>
          <a:bodyPr wrap="square" rtlCol="0">
            <a:spAutoFit/>
          </a:bodyPr>
          <a:lstStyle/>
          <a:p>
            <a:pPr algn="ctr"/>
            <a:r>
              <a:rPr lang="zh-CN" altLang="en-US" sz="1400" dirty="0" smtClean="0"/>
              <a:t>平台服务</a:t>
            </a:r>
            <a:endParaRPr lang="zh-CN" altLang="en-US" sz="1400" dirty="0"/>
          </a:p>
        </p:txBody>
      </p:sp>
      <p:cxnSp>
        <p:nvCxnSpPr>
          <p:cNvPr id="82" name="直接连接符 81"/>
          <p:cNvCxnSpPr>
            <a:stCxn id="7" idx="1"/>
            <a:endCxn id="7" idx="3"/>
          </p:cNvCxnSpPr>
          <p:nvPr/>
        </p:nvCxnSpPr>
        <p:spPr>
          <a:xfrm>
            <a:off x="1495142" y="2028777"/>
            <a:ext cx="4775029" cy="0"/>
          </a:xfrm>
          <a:prstGeom prst="line">
            <a:avLst/>
          </a:prstGeom>
          <a:ln w="285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4196155" y="1644960"/>
            <a:ext cx="0" cy="415005"/>
          </a:xfrm>
          <a:prstGeom prst="line">
            <a:avLst/>
          </a:prstGeom>
          <a:ln w="285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1629248" y="1698575"/>
            <a:ext cx="1830717" cy="307777"/>
          </a:xfrm>
          <a:prstGeom prst="rect">
            <a:avLst/>
          </a:prstGeom>
          <a:noFill/>
        </p:spPr>
        <p:txBody>
          <a:bodyPr wrap="square" rtlCol="0">
            <a:spAutoFit/>
          </a:bodyPr>
          <a:lstStyle/>
          <a:p>
            <a:pPr algn="ctr"/>
            <a:r>
              <a:rPr lang="zh-CN" altLang="en-US" sz="1400" dirty="0" smtClean="0"/>
              <a:t>传统</a:t>
            </a:r>
            <a:r>
              <a:rPr lang="en-US" altLang="zh-CN" sz="1400" dirty="0" smtClean="0"/>
              <a:t>B/S</a:t>
            </a:r>
            <a:r>
              <a:rPr lang="zh-CN" altLang="en-US" sz="1400" dirty="0" smtClean="0"/>
              <a:t>架构</a:t>
            </a:r>
            <a:endParaRPr lang="zh-CN" altLang="en-US" sz="1400" dirty="0"/>
          </a:p>
        </p:txBody>
      </p:sp>
      <p:grpSp>
        <p:nvGrpSpPr>
          <p:cNvPr id="133" name="组合 132"/>
          <p:cNvGrpSpPr/>
          <p:nvPr/>
        </p:nvGrpSpPr>
        <p:grpSpPr>
          <a:xfrm>
            <a:off x="1456811" y="3086837"/>
            <a:ext cx="4806193" cy="1546119"/>
            <a:chOff x="1456811" y="3166652"/>
            <a:chExt cx="4806193" cy="1546119"/>
          </a:xfrm>
        </p:grpSpPr>
        <p:sp>
          <p:nvSpPr>
            <p:cNvPr id="16" name="文本框 15"/>
            <p:cNvSpPr txBox="1"/>
            <p:nvPr/>
          </p:nvSpPr>
          <p:spPr>
            <a:xfrm>
              <a:off x="1456811" y="3166652"/>
              <a:ext cx="4806193" cy="1546119"/>
            </a:xfrm>
            <a:prstGeom prst="rect">
              <a:avLst/>
            </a:prstGeom>
            <a:solidFill>
              <a:schemeClr val="accent1">
                <a:lumMod val="20000"/>
                <a:lumOff val="80000"/>
              </a:schemeClr>
            </a:solidFill>
            <a:ln>
              <a:noFill/>
            </a:ln>
          </p:spPr>
          <p:txBody>
            <a:bodyPr wrap="square" rtlCol="0">
              <a:spAutoFit/>
            </a:bodyPr>
            <a:lstStyle/>
            <a:p>
              <a:endParaRPr lang="zh-CN" altLang="en-US" dirty="0"/>
            </a:p>
          </p:txBody>
        </p:sp>
        <p:sp>
          <p:nvSpPr>
            <p:cNvPr id="37" name="文本框 36"/>
            <p:cNvSpPr txBox="1"/>
            <p:nvPr/>
          </p:nvSpPr>
          <p:spPr>
            <a:xfrm>
              <a:off x="1515951" y="3496630"/>
              <a:ext cx="595750" cy="830997"/>
            </a:xfrm>
            <a:prstGeom prst="rect">
              <a:avLst/>
            </a:prstGeom>
            <a:noFill/>
          </p:spPr>
          <p:txBody>
            <a:bodyPr wrap="square" rtlCol="0">
              <a:spAutoFit/>
            </a:bodyPr>
            <a:lstStyle/>
            <a:p>
              <a:r>
                <a:rPr lang="zh-CN" altLang="en-US" sz="1600" b="1" dirty="0" smtClean="0">
                  <a:solidFill>
                    <a:srgbClr val="00B0F0"/>
                  </a:solidFill>
                </a:rPr>
                <a:t>算</a:t>
              </a:r>
              <a:endParaRPr lang="en-US" altLang="zh-CN" sz="1600" b="1" dirty="0" smtClean="0">
                <a:solidFill>
                  <a:srgbClr val="00B0F0"/>
                </a:solidFill>
              </a:endParaRPr>
            </a:p>
            <a:p>
              <a:r>
                <a:rPr lang="zh-CN" altLang="en-US" sz="1600" b="1" dirty="0" smtClean="0">
                  <a:solidFill>
                    <a:srgbClr val="00B0F0"/>
                  </a:solidFill>
                </a:rPr>
                <a:t>法</a:t>
              </a:r>
              <a:endParaRPr lang="en-US" altLang="zh-CN" sz="1600" b="1" dirty="0" smtClean="0">
                <a:solidFill>
                  <a:srgbClr val="00B0F0"/>
                </a:solidFill>
              </a:endParaRPr>
            </a:p>
            <a:p>
              <a:r>
                <a:rPr lang="zh-CN" altLang="en-US" sz="1600" b="1" dirty="0" smtClean="0">
                  <a:solidFill>
                    <a:srgbClr val="00B0F0"/>
                  </a:solidFill>
                </a:rPr>
                <a:t>库</a:t>
              </a:r>
              <a:endParaRPr lang="zh-CN" altLang="en-US" sz="1600" b="1" dirty="0">
                <a:solidFill>
                  <a:srgbClr val="00B0F0"/>
                </a:solidFill>
              </a:endParaRPr>
            </a:p>
          </p:txBody>
        </p:sp>
        <p:sp>
          <p:nvSpPr>
            <p:cNvPr id="40" name="圆角矩形 39"/>
            <p:cNvSpPr/>
            <p:nvPr/>
          </p:nvSpPr>
          <p:spPr>
            <a:xfrm>
              <a:off x="4496162" y="3287595"/>
              <a:ext cx="1695424" cy="1317877"/>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40"/>
            <p:cNvSpPr/>
            <p:nvPr/>
          </p:nvSpPr>
          <p:spPr>
            <a:xfrm>
              <a:off x="1907704" y="3299933"/>
              <a:ext cx="2525502" cy="1329964"/>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2449509" y="3276243"/>
              <a:ext cx="1285607" cy="276999"/>
            </a:xfrm>
            <a:prstGeom prst="rect">
              <a:avLst/>
            </a:prstGeom>
            <a:noFill/>
          </p:spPr>
          <p:txBody>
            <a:bodyPr wrap="square" rtlCol="0">
              <a:spAutoFit/>
            </a:bodyPr>
            <a:lstStyle/>
            <a:p>
              <a:pPr algn="ctr"/>
              <a:r>
                <a:rPr lang="zh-CN" altLang="en-US" sz="1200" dirty="0" smtClean="0"/>
                <a:t>基本算法库</a:t>
              </a:r>
              <a:endParaRPr lang="zh-CN" altLang="en-US" sz="1200" dirty="0"/>
            </a:p>
          </p:txBody>
        </p:sp>
        <p:sp>
          <p:nvSpPr>
            <p:cNvPr id="43" name="矩形 42"/>
            <p:cNvSpPr/>
            <p:nvPr/>
          </p:nvSpPr>
          <p:spPr>
            <a:xfrm>
              <a:off x="2015015" y="3553387"/>
              <a:ext cx="516084" cy="94407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2603055" y="3544425"/>
              <a:ext cx="503928" cy="94319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174596" y="3543441"/>
              <a:ext cx="568495" cy="94016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1989005" y="3523062"/>
              <a:ext cx="617040" cy="276999"/>
            </a:xfrm>
            <a:prstGeom prst="rect">
              <a:avLst/>
            </a:prstGeom>
            <a:noFill/>
          </p:spPr>
          <p:txBody>
            <a:bodyPr wrap="square" rtlCol="0">
              <a:spAutoFit/>
            </a:bodyPr>
            <a:lstStyle/>
            <a:p>
              <a:r>
                <a:rPr lang="zh-CN" altLang="en-US" sz="1200" dirty="0"/>
                <a:t>分类</a:t>
              </a:r>
            </a:p>
          </p:txBody>
        </p:sp>
        <p:sp>
          <p:nvSpPr>
            <p:cNvPr id="47" name="文本框 46"/>
            <p:cNvSpPr txBox="1"/>
            <p:nvPr/>
          </p:nvSpPr>
          <p:spPr>
            <a:xfrm>
              <a:off x="2030049" y="3714044"/>
              <a:ext cx="446102" cy="253916"/>
            </a:xfrm>
            <a:prstGeom prst="rect">
              <a:avLst/>
            </a:prstGeom>
            <a:noFill/>
          </p:spPr>
          <p:txBody>
            <a:bodyPr wrap="square" rtlCol="0">
              <a:spAutoFit/>
            </a:bodyPr>
            <a:lstStyle/>
            <a:p>
              <a:r>
                <a:rPr lang="en-US" altLang="zh-CN" sz="1050" dirty="0" smtClean="0"/>
                <a:t>SVM</a:t>
              </a:r>
              <a:endParaRPr lang="zh-CN" altLang="en-US" sz="1050" dirty="0"/>
            </a:p>
          </p:txBody>
        </p:sp>
        <p:sp>
          <p:nvSpPr>
            <p:cNvPr id="48" name="文本框 47"/>
            <p:cNvSpPr txBox="1"/>
            <p:nvPr/>
          </p:nvSpPr>
          <p:spPr>
            <a:xfrm>
              <a:off x="2034667" y="3866332"/>
              <a:ext cx="446102" cy="253916"/>
            </a:xfrm>
            <a:prstGeom prst="rect">
              <a:avLst/>
            </a:prstGeom>
            <a:noFill/>
          </p:spPr>
          <p:txBody>
            <a:bodyPr wrap="square" rtlCol="0">
              <a:spAutoFit/>
            </a:bodyPr>
            <a:lstStyle/>
            <a:p>
              <a:r>
                <a:rPr lang="en-US" altLang="zh-CN" sz="1050" dirty="0"/>
                <a:t>kNN</a:t>
              </a:r>
              <a:endParaRPr lang="zh-CN" altLang="en-US" sz="1050" dirty="0"/>
            </a:p>
          </p:txBody>
        </p:sp>
        <p:sp>
          <p:nvSpPr>
            <p:cNvPr id="49" name="文本框 48"/>
            <p:cNvSpPr txBox="1"/>
            <p:nvPr/>
          </p:nvSpPr>
          <p:spPr>
            <a:xfrm>
              <a:off x="2001493" y="4019374"/>
              <a:ext cx="592063" cy="415498"/>
            </a:xfrm>
            <a:prstGeom prst="rect">
              <a:avLst/>
            </a:prstGeom>
            <a:noFill/>
          </p:spPr>
          <p:txBody>
            <a:bodyPr wrap="square" rtlCol="0">
              <a:spAutoFit/>
            </a:bodyPr>
            <a:lstStyle/>
            <a:p>
              <a:r>
                <a:rPr lang="zh-CN" altLang="en-US" sz="1050" dirty="0"/>
                <a:t>决</a:t>
              </a:r>
              <a:r>
                <a:rPr lang="zh-CN" altLang="en-US" sz="1050" dirty="0" smtClean="0"/>
                <a:t>策树</a:t>
              </a:r>
              <a:endParaRPr lang="en-US" altLang="zh-CN" sz="1050" dirty="0" smtClean="0"/>
            </a:p>
            <a:p>
              <a:r>
                <a:rPr lang="zh-CN" altLang="en-US" sz="1050" dirty="0" smtClean="0"/>
                <a:t>贝叶斯</a:t>
              </a:r>
              <a:endParaRPr lang="en-US" altLang="zh-CN" sz="1050" dirty="0" smtClean="0"/>
            </a:p>
          </p:txBody>
        </p:sp>
        <p:sp>
          <p:nvSpPr>
            <p:cNvPr id="50" name="文本框 49"/>
            <p:cNvSpPr txBox="1"/>
            <p:nvPr/>
          </p:nvSpPr>
          <p:spPr>
            <a:xfrm>
              <a:off x="2603055" y="3524945"/>
              <a:ext cx="624956" cy="276999"/>
            </a:xfrm>
            <a:prstGeom prst="rect">
              <a:avLst/>
            </a:prstGeom>
            <a:noFill/>
          </p:spPr>
          <p:txBody>
            <a:bodyPr wrap="square" rtlCol="0">
              <a:spAutoFit/>
            </a:bodyPr>
            <a:lstStyle/>
            <a:p>
              <a:r>
                <a:rPr lang="zh-CN" altLang="en-US" sz="1200" dirty="0"/>
                <a:t>回归</a:t>
              </a:r>
            </a:p>
          </p:txBody>
        </p:sp>
        <p:sp>
          <p:nvSpPr>
            <p:cNvPr id="51" name="文本框 50"/>
            <p:cNvSpPr txBox="1"/>
            <p:nvPr/>
          </p:nvSpPr>
          <p:spPr>
            <a:xfrm>
              <a:off x="2601532" y="3687499"/>
              <a:ext cx="595381" cy="900246"/>
            </a:xfrm>
            <a:prstGeom prst="rect">
              <a:avLst/>
            </a:prstGeom>
            <a:noFill/>
          </p:spPr>
          <p:txBody>
            <a:bodyPr wrap="square" rtlCol="0">
              <a:spAutoFit/>
            </a:bodyPr>
            <a:lstStyle/>
            <a:p>
              <a:r>
                <a:rPr lang="en-US" altLang="zh-CN" sz="1050" dirty="0" smtClean="0"/>
                <a:t>Logistic</a:t>
              </a:r>
            </a:p>
            <a:p>
              <a:r>
                <a:rPr lang="en-US" altLang="zh-CN" sz="1050" dirty="0" smtClean="0"/>
                <a:t>Lasso</a:t>
              </a:r>
            </a:p>
            <a:p>
              <a:r>
                <a:rPr lang="en-US" altLang="zh-CN" sz="1050" dirty="0" smtClean="0"/>
                <a:t>Ridage</a:t>
              </a:r>
            </a:p>
            <a:p>
              <a:r>
                <a:rPr lang="en-US" altLang="zh-CN" sz="1050" dirty="0" smtClean="0"/>
                <a:t>...</a:t>
              </a:r>
            </a:p>
            <a:p>
              <a:endParaRPr lang="zh-CN" altLang="en-US" sz="1050" dirty="0"/>
            </a:p>
          </p:txBody>
        </p:sp>
        <p:sp>
          <p:nvSpPr>
            <p:cNvPr id="53" name="文本框 52"/>
            <p:cNvSpPr txBox="1"/>
            <p:nvPr/>
          </p:nvSpPr>
          <p:spPr>
            <a:xfrm>
              <a:off x="3106722" y="3532978"/>
              <a:ext cx="778570" cy="923330"/>
            </a:xfrm>
            <a:prstGeom prst="rect">
              <a:avLst/>
            </a:prstGeom>
            <a:noFill/>
          </p:spPr>
          <p:txBody>
            <a:bodyPr wrap="square" rtlCol="0">
              <a:spAutoFit/>
            </a:bodyPr>
            <a:lstStyle/>
            <a:p>
              <a:r>
                <a:rPr lang="zh-CN" altLang="en-US" sz="1200" dirty="0"/>
                <a:t>聚</a:t>
              </a:r>
              <a:r>
                <a:rPr lang="zh-CN" altLang="en-US" sz="1200" dirty="0" smtClean="0"/>
                <a:t>类</a:t>
              </a:r>
              <a:endParaRPr lang="en-US" altLang="zh-CN" sz="1200" dirty="0" smtClean="0"/>
            </a:p>
            <a:p>
              <a:r>
                <a:rPr lang="en-US" altLang="zh-CN" sz="1200" dirty="0" smtClean="0"/>
                <a:t>Kmeans</a:t>
              </a:r>
            </a:p>
            <a:p>
              <a:r>
                <a:rPr lang="zh-CN" altLang="en-US" sz="1000" dirty="0"/>
                <a:t>层次聚</a:t>
              </a:r>
              <a:r>
                <a:rPr lang="zh-CN" altLang="en-US" sz="1000" dirty="0" smtClean="0"/>
                <a:t>类</a:t>
              </a:r>
              <a:endParaRPr lang="en-US" altLang="zh-CN" sz="1000" dirty="0" smtClean="0"/>
            </a:p>
            <a:p>
              <a:r>
                <a:rPr lang="en-US" altLang="zh-CN" sz="1000" dirty="0" smtClean="0"/>
                <a:t> Som</a:t>
              </a:r>
            </a:p>
            <a:p>
              <a:r>
                <a:rPr lang="en-US" altLang="zh-CN" sz="1000" dirty="0" smtClean="0"/>
                <a:t> FCM</a:t>
              </a:r>
            </a:p>
          </p:txBody>
        </p:sp>
        <p:sp>
          <p:nvSpPr>
            <p:cNvPr id="54" name="文本框 53"/>
            <p:cNvSpPr txBox="1"/>
            <p:nvPr/>
          </p:nvSpPr>
          <p:spPr>
            <a:xfrm>
              <a:off x="4569754" y="3289912"/>
              <a:ext cx="1285607" cy="276999"/>
            </a:xfrm>
            <a:prstGeom prst="rect">
              <a:avLst/>
            </a:prstGeom>
            <a:noFill/>
          </p:spPr>
          <p:txBody>
            <a:bodyPr wrap="square" rtlCol="0">
              <a:spAutoFit/>
            </a:bodyPr>
            <a:lstStyle/>
            <a:p>
              <a:pPr algn="ctr"/>
              <a:r>
                <a:rPr lang="zh-CN" altLang="en-US" sz="1200" dirty="0"/>
                <a:t>第</a:t>
              </a:r>
              <a:r>
                <a:rPr lang="zh-CN" altLang="en-US" sz="1200" dirty="0" smtClean="0"/>
                <a:t>三方算法库</a:t>
              </a:r>
              <a:endParaRPr lang="zh-CN" altLang="en-US" sz="1200" dirty="0"/>
            </a:p>
          </p:txBody>
        </p:sp>
        <p:sp>
          <p:nvSpPr>
            <p:cNvPr id="55" name="文本框 54"/>
            <p:cNvSpPr txBox="1"/>
            <p:nvPr/>
          </p:nvSpPr>
          <p:spPr>
            <a:xfrm>
              <a:off x="4631996" y="3549416"/>
              <a:ext cx="582839" cy="830997"/>
            </a:xfrm>
            <a:prstGeom prst="rect">
              <a:avLst/>
            </a:prstGeom>
            <a:noFill/>
            <a:ln w="28575">
              <a:solidFill>
                <a:srgbClr val="33A8C7"/>
              </a:solidFill>
            </a:ln>
          </p:spPr>
          <p:txBody>
            <a:bodyPr wrap="square" rtlCol="0">
              <a:spAutoFit/>
            </a:bodyPr>
            <a:lstStyle/>
            <a:p>
              <a:r>
                <a:rPr lang="en-US" altLang="zh-CN" sz="1200" dirty="0" smtClean="0"/>
                <a:t>Spark</a:t>
              </a:r>
              <a:r>
                <a:rPr lang="zh-CN" altLang="en-US" sz="1200" dirty="0" smtClean="0"/>
                <a:t>机器学习库</a:t>
              </a:r>
              <a:endParaRPr lang="zh-CN" altLang="en-US" sz="1200" dirty="0"/>
            </a:p>
          </p:txBody>
        </p:sp>
        <p:sp>
          <p:nvSpPr>
            <p:cNvPr id="71" name="文本框 70"/>
            <p:cNvSpPr txBox="1"/>
            <p:nvPr/>
          </p:nvSpPr>
          <p:spPr>
            <a:xfrm>
              <a:off x="5330519" y="3569228"/>
              <a:ext cx="798111" cy="461665"/>
            </a:xfrm>
            <a:prstGeom prst="rect">
              <a:avLst/>
            </a:prstGeom>
            <a:noFill/>
            <a:ln w="28575">
              <a:solidFill>
                <a:srgbClr val="33A8C7"/>
              </a:solidFill>
            </a:ln>
          </p:spPr>
          <p:txBody>
            <a:bodyPr wrap="square" rtlCol="0">
              <a:spAutoFit/>
            </a:bodyPr>
            <a:lstStyle/>
            <a:p>
              <a:r>
                <a:rPr lang="zh-CN" altLang="en-US" sz="1200" dirty="0" smtClean="0"/>
                <a:t>用户上传算法包</a:t>
              </a:r>
              <a:endParaRPr lang="zh-CN" altLang="en-US" sz="1200" dirty="0"/>
            </a:p>
          </p:txBody>
        </p:sp>
        <p:sp>
          <p:nvSpPr>
            <p:cNvPr id="93" name="矩形 92"/>
            <p:cNvSpPr/>
            <p:nvPr/>
          </p:nvSpPr>
          <p:spPr>
            <a:xfrm>
              <a:off x="3813827" y="3532978"/>
              <a:ext cx="540892" cy="936348"/>
            </a:xfrm>
            <a:prstGeom prst="rect">
              <a:avLst/>
            </a:prstGeom>
            <a:noFill/>
            <a:ln>
              <a:solidFill>
                <a:srgbClr val="33A8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93"/>
            <p:cNvSpPr txBox="1"/>
            <p:nvPr/>
          </p:nvSpPr>
          <p:spPr>
            <a:xfrm>
              <a:off x="3753286" y="3543441"/>
              <a:ext cx="860994" cy="830997"/>
            </a:xfrm>
            <a:prstGeom prst="rect">
              <a:avLst/>
            </a:prstGeom>
            <a:noFill/>
          </p:spPr>
          <p:txBody>
            <a:bodyPr wrap="square" rtlCol="0">
              <a:spAutoFit/>
            </a:bodyPr>
            <a:lstStyle/>
            <a:p>
              <a:r>
                <a:rPr lang="zh-CN" altLang="en-US" sz="1000" dirty="0" smtClean="0"/>
                <a:t>关联规则</a:t>
              </a:r>
              <a:endParaRPr lang="en-US" altLang="zh-CN" sz="1000" dirty="0" smtClean="0"/>
            </a:p>
            <a:p>
              <a:r>
                <a:rPr lang="en-US" altLang="zh-CN" sz="900" dirty="0" smtClean="0"/>
                <a:t>Apriori</a:t>
              </a:r>
            </a:p>
            <a:p>
              <a:r>
                <a:rPr lang="en-US" altLang="zh-CN" sz="900" dirty="0" smtClean="0"/>
                <a:t>FP-growth</a:t>
              </a:r>
            </a:p>
            <a:p>
              <a:r>
                <a:rPr lang="en-US" altLang="zh-CN" sz="900" dirty="0" smtClean="0"/>
                <a:t>Eclat</a:t>
              </a:r>
            </a:p>
            <a:p>
              <a:r>
                <a:rPr lang="en-US" altLang="zh-CN" sz="1100" dirty="0" smtClean="0"/>
                <a:t>...</a:t>
              </a:r>
              <a:endParaRPr lang="zh-CN" altLang="en-US" sz="1100" dirty="0"/>
            </a:p>
          </p:txBody>
        </p:sp>
        <p:cxnSp>
          <p:nvCxnSpPr>
            <p:cNvPr id="99" name="直接连接符 98"/>
            <p:cNvCxnSpPr/>
            <p:nvPr/>
          </p:nvCxnSpPr>
          <p:spPr>
            <a:xfrm>
              <a:off x="2030049" y="3752625"/>
              <a:ext cx="501050" cy="0"/>
            </a:xfrm>
            <a:prstGeom prst="line">
              <a:avLst/>
            </a:prstGeom>
            <a:ln w="28575">
              <a:solidFill>
                <a:srgbClr val="33A8C7"/>
              </a:solidFill>
              <a:tailEnd type="none"/>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2601532" y="3752625"/>
              <a:ext cx="501050" cy="0"/>
            </a:xfrm>
            <a:prstGeom prst="line">
              <a:avLst/>
            </a:prstGeom>
            <a:ln w="28575">
              <a:solidFill>
                <a:srgbClr val="33A8C7"/>
              </a:solidFill>
              <a:tailEnd type="none"/>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3174596" y="3759999"/>
              <a:ext cx="560520" cy="769"/>
            </a:xfrm>
            <a:prstGeom prst="line">
              <a:avLst/>
            </a:prstGeom>
            <a:ln w="28575">
              <a:solidFill>
                <a:srgbClr val="33A8C7"/>
              </a:solidFill>
              <a:tailEnd type="none"/>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3839303" y="3759999"/>
              <a:ext cx="540893" cy="0"/>
            </a:xfrm>
            <a:prstGeom prst="line">
              <a:avLst/>
            </a:prstGeom>
            <a:ln w="28575">
              <a:solidFill>
                <a:srgbClr val="33A8C7"/>
              </a:solidFill>
              <a:tailEnd type="none"/>
            </a:ln>
          </p:spPr>
          <p:style>
            <a:lnRef idx="1">
              <a:schemeClr val="accent1"/>
            </a:lnRef>
            <a:fillRef idx="0">
              <a:schemeClr val="accent1"/>
            </a:fillRef>
            <a:effectRef idx="0">
              <a:schemeClr val="accent1"/>
            </a:effectRef>
            <a:fontRef idx="minor">
              <a:schemeClr val="tx1"/>
            </a:fontRef>
          </p:style>
        </p:cxnSp>
      </p:grpSp>
      <p:sp>
        <p:nvSpPr>
          <p:cNvPr id="116" name="文本框 115"/>
          <p:cNvSpPr txBox="1"/>
          <p:nvPr/>
        </p:nvSpPr>
        <p:spPr>
          <a:xfrm>
            <a:off x="4219650" y="1708952"/>
            <a:ext cx="2013355" cy="307777"/>
          </a:xfrm>
          <a:prstGeom prst="rect">
            <a:avLst/>
          </a:prstGeom>
          <a:noFill/>
        </p:spPr>
        <p:txBody>
          <a:bodyPr wrap="square" rtlCol="0">
            <a:spAutoFit/>
          </a:bodyPr>
          <a:lstStyle/>
          <a:p>
            <a:r>
              <a:rPr lang="zh-CN" altLang="en-US" sz="1400" dirty="0" smtClean="0"/>
              <a:t>高通量并发式计算平台</a:t>
            </a:r>
            <a:endParaRPr lang="zh-CN" altLang="en-US" sz="1400" dirty="0"/>
          </a:p>
        </p:txBody>
      </p:sp>
      <p:sp>
        <p:nvSpPr>
          <p:cNvPr id="117" name="文本框 116"/>
          <p:cNvSpPr txBox="1"/>
          <p:nvPr/>
        </p:nvSpPr>
        <p:spPr>
          <a:xfrm>
            <a:off x="1629248" y="2132889"/>
            <a:ext cx="566487" cy="430887"/>
          </a:xfrm>
          <a:prstGeom prst="rect">
            <a:avLst/>
          </a:prstGeom>
          <a:noFill/>
          <a:ln w="28575">
            <a:solidFill>
              <a:schemeClr val="accent6">
                <a:lumMod val="75000"/>
              </a:schemeClr>
            </a:solidFill>
          </a:ln>
        </p:spPr>
        <p:txBody>
          <a:bodyPr wrap="square" rtlCol="0">
            <a:spAutoFit/>
          </a:bodyPr>
          <a:lstStyle/>
          <a:p>
            <a:r>
              <a:rPr lang="zh-CN" altLang="en-US" sz="1100" dirty="0" smtClean="0"/>
              <a:t>数据上传</a:t>
            </a:r>
            <a:endParaRPr lang="zh-CN" altLang="en-US" sz="1100" dirty="0"/>
          </a:p>
        </p:txBody>
      </p:sp>
      <p:sp>
        <p:nvSpPr>
          <p:cNvPr id="118" name="文本框 117"/>
          <p:cNvSpPr txBox="1"/>
          <p:nvPr/>
        </p:nvSpPr>
        <p:spPr>
          <a:xfrm>
            <a:off x="2408085" y="2129164"/>
            <a:ext cx="566487" cy="430887"/>
          </a:xfrm>
          <a:prstGeom prst="rect">
            <a:avLst/>
          </a:prstGeom>
          <a:noFill/>
          <a:ln w="28575">
            <a:solidFill>
              <a:schemeClr val="accent6">
                <a:lumMod val="75000"/>
              </a:schemeClr>
            </a:solidFill>
          </a:ln>
        </p:spPr>
        <p:txBody>
          <a:bodyPr wrap="square" rtlCol="0">
            <a:spAutoFit/>
          </a:bodyPr>
          <a:lstStyle/>
          <a:p>
            <a:r>
              <a:rPr lang="zh-CN" altLang="en-US" sz="1100" dirty="0" smtClean="0"/>
              <a:t>算法分析</a:t>
            </a:r>
            <a:endParaRPr lang="zh-CN" altLang="en-US" sz="1100" dirty="0"/>
          </a:p>
        </p:txBody>
      </p:sp>
      <p:sp>
        <p:nvSpPr>
          <p:cNvPr id="119" name="文本框 118"/>
          <p:cNvSpPr txBox="1"/>
          <p:nvPr/>
        </p:nvSpPr>
        <p:spPr>
          <a:xfrm>
            <a:off x="3121398" y="2142944"/>
            <a:ext cx="566487" cy="400110"/>
          </a:xfrm>
          <a:prstGeom prst="rect">
            <a:avLst/>
          </a:prstGeom>
          <a:noFill/>
          <a:ln w="28575">
            <a:solidFill>
              <a:schemeClr val="accent6">
                <a:lumMod val="75000"/>
              </a:schemeClr>
            </a:solidFill>
          </a:ln>
        </p:spPr>
        <p:txBody>
          <a:bodyPr wrap="square" rtlCol="0">
            <a:spAutoFit/>
          </a:bodyPr>
          <a:lstStyle/>
          <a:p>
            <a:r>
              <a:rPr lang="zh-CN" altLang="en-US" sz="1000" dirty="0"/>
              <a:t>可视</a:t>
            </a:r>
            <a:r>
              <a:rPr lang="zh-CN" altLang="en-US" sz="1000" dirty="0" smtClean="0"/>
              <a:t>化分析</a:t>
            </a:r>
            <a:endParaRPr lang="zh-CN" altLang="en-US" sz="1000" dirty="0"/>
          </a:p>
        </p:txBody>
      </p:sp>
      <p:sp>
        <p:nvSpPr>
          <p:cNvPr id="120" name="文本框 119"/>
          <p:cNvSpPr txBox="1"/>
          <p:nvPr/>
        </p:nvSpPr>
        <p:spPr>
          <a:xfrm>
            <a:off x="3768511" y="2138144"/>
            <a:ext cx="566487" cy="430887"/>
          </a:xfrm>
          <a:prstGeom prst="rect">
            <a:avLst/>
          </a:prstGeom>
          <a:noFill/>
          <a:ln w="28575">
            <a:solidFill>
              <a:schemeClr val="accent6">
                <a:lumMod val="75000"/>
              </a:schemeClr>
            </a:solidFill>
          </a:ln>
        </p:spPr>
        <p:txBody>
          <a:bodyPr wrap="square" rtlCol="0">
            <a:spAutoFit/>
          </a:bodyPr>
          <a:lstStyle/>
          <a:p>
            <a:r>
              <a:rPr lang="zh-CN" altLang="en-US" sz="1100" dirty="0" smtClean="0"/>
              <a:t>规则抽取</a:t>
            </a:r>
            <a:endParaRPr lang="zh-CN" altLang="en-US" sz="1100" dirty="0"/>
          </a:p>
        </p:txBody>
      </p:sp>
      <p:sp>
        <p:nvSpPr>
          <p:cNvPr id="122" name="圆角矩形 121"/>
          <p:cNvSpPr/>
          <p:nvPr/>
        </p:nvSpPr>
        <p:spPr>
          <a:xfrm>
            <a:off x="1559340" y="2091546"/>
            <a:ext cx="3067900" cy="552140"/>
          </a:xfrm>
          <a:prstGeom prst="round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圆角矩形 122"/>
          <p:cNvSpPr/>
          <p:nvPr/>
        </p:nvSpPr>
        <p:spPr>
          <a:xfrm>
            <a:off x="5013540" y="2102318"/>
            <a:ext cx="1031984" cy="523753"/>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文本框 128"/>
          <p:cNvSpPr txBox="1"/>
          <p:nvPr/>
        </p:nvSpPr>
        <p:spPr>
          <a:xfrm>
            <a:off x="7008506" y="3913475"/>
            <a:ext cx="632419" cy="830997"/>
          </a:xfrm>
          <a:prstGeom prst="rect">
            <a:avLst/>
          </a:prstGeom>
          <a:solidFill>
            <a:srgbClr val="00B0F0"/>
          </a:solidFill>
        </p:spPr>
        <p:txBody>
          <a:bodyPr wrap="square" rtlCol="0">
            <a:spAutoFit/>
          </a:bodyPr>
          <a:lstStyle/>
          <a:p>
            <a:r>
              <a:rPr lang="zh-CN" altLang="en-US" sz="1600" dirty="0" smtClean="0"/>
              <a:t>用户信息管理</a:t>
            </a:r>
            <a:endParaRPr lang="zh-CN" altLang="en-US" sz="1600" dirty="0"/>
          </a:p>
        </p:txBody>
      </p:sp>
      <p:sp>
        <p:nvSpPr>
          <p:cNvPr id="131" name="文本框 130"/>
          <p:cNvSpPr txBox="1"/>
          <p:nvPr/>
        </p:nvSpPr>
        <p:spPr>
          <a:xfrm>
            <a:off x="5152852" y="2143311"/>
            <a:ext cx="566487" cy="430887"/>
          </a:xfrm>
          <a:prstGeom prst="rect">
            <a:avLst/>
          </a:prstGeom>
          <a:noFill/>
          <a:ln w="28575">
            <a:solidFill>
              <a:schemeClr val="accent6">
                <a:lumMod val="75000"/>
              </a:schemeClr>
            </a:solidFill>
          </a:ln>
        </p:spPr>
        <p:txBody>
          <a:bodyPr wrap="square" rtlCol="0">
            <a:spAutoFit/>
          </a:bodyPr>
          <a:lstStyle/>
          <a:p>
            <a:r>
              <a:rPr lang="zh-CN" altLang="en-US" sz="1100" dirty="0"/>
              <a:t>计</a:t>
            </a:r>
            <a:r>
              <a:rPr lang="zh-CN" altLang="en-US" sz="1100" dirty="0" smtClean="0"/>
              <a:t>算数据</a:t>
            </a:r>
            <a:endParaRPr lang="zh-CN" altLang="en-US" sz="1100" dirty="0"/>
          </a:p>
        </p:txBody>
      </p:sp>
      <p:sp>
        <p:nvSpPr>
          <p:cNvPr id="3" name="文本框 2"/>
          <p:cNvSpPr txBox="1"/>
          <p:nvPr/>
        </p:nvSpPr>
        <p:spPr>
          <a:xfrm>
            <a:off x="4279206" y="2135859"/>
            <a:ext cx="485190" cy="369332"/>
          </a:xfrm>
          <a:prstGeom prst="rect">
            <a:avLst/>
          </a:prstGeom>
          <a:noFill/>
        </p:spPr>
        <p:txBody>
          <a:bodyPr wrap="square" rtlCol="0">
            <a:spAutoFit/>
          </a:bodyPr>
          <a:lstStyle/>
          <a:p>
            <a:r>
              <a:rPr lang="en-US" altLang="zh-CN" dirty="0" smtClean="0">
                <a:solidFill>
                  <a:srgbClr val="C00000"/>
                </a:solidFill>
              </a:rPr>
              <a:t>...</a:t>
            </a:r>
            <a:endParaRPr lang="zh-CN" altLang="en-US" dirty="0">
              <a:solidFill>
                <a:srgbClr val="C00000"/>
              </a:solidFill>
            </a:endParaRPr>
          </a:p>
        </p:txBody>
      </p:sp>
      <p:sp>
        <p:nvSpPr>
          <p:cNvPr id="81" name="文本框 80"/>
          <p:cNvSpPr txBox="1"/>
          <p:nvPr/>
        </p:nvSpPr>
        <p:spPr>
          <a:xfrm>
            <a:off x="5685999" y="2117718"/>
            <a:ext cx="485190" cy="369332"/>
          </a:xfrm>
          <a:prstGeom prst="rect">
            <a:avLst/>
          </a:prstGeom>
          <a:noFill/>
        </p:spPr>
        <p:txBody>
          <a:bodyPr wrap="square" rtlCol="0">
            <a:spAutoFit/>
          </a:bodyPr>
          <a:lstStyle/>
          <a:p>
            <a:r>
              <a:rPr lang="en-US" altLang="zh-CN" dirty="0" smtClean="0">
                <a:solidFill>
                  <a:srgbClr val="C00000"/>
                </a:solidFill>
              </a:rPr>
              <a:t>...</a:t>
            </a:r>
            <a:endParaRPr lang="zh-CN" altLang="en-US" dirty="0">
              <a:solidFill>
                <a:srgbClr val="C00000"/>
              </a:solidFill>
            </a:endParaRPr>
          </a:p>
        </p:txBody>
      </p:sp>
      <p:sp>
        <p:nvSpPr>
          <p:cNvPr id="84" name="文本框 83"/>
          <p:cNvSpPr txBox="1"/>
          <p:nvPr/>
        </p:nvSpPr>
        <p:spPr>
          <a:xfrm>
            <a:off x="6975075" y="3193475"/>
            <a:ext cx="649218" cy="584775"/>
          </a:xfrm>
          <a:prstGeom prst="rect">
            <a:avLst/>
          </a:prstGeom>
          <a:solidFill>
            <a:srgbClr val="00B0F0"/>
          </a:solidFill>
        </p:spPr>
        <p:txBody>
          <a:bodyPr wrap="square" rtlCol="0">
            <a:spAutoFit/>
          </a:bodyPr>
          <a:lstStyle/>
          <a:p>
            <a:r>
              <a:rPr lang="zh-CN" altLang="en-US" sz="1600" dirty="0" smtClean="0"/>
              <a:t>注册管理</a:t>
            </a:r>
            <a:endParaRPr lang="zh-CN" altLang="en-US" sz="1600" dirty="0"/>
          </a:p>
        </p:txBody>
      </p:sp>
      <p:sp>
        <p:nvSpPr>
          <p:cNvPr id="85" name="文本框 84"/>
          <p:cNvSpPr txBox="1"/>
          <p:nvPr/>
        </p:nvSpPr>
        <p:spPr>
          <a:xfrm>
            <a:off x="7006701" y="4915734"/>
            <a:ext cx="632419" cy="830997"/>
          </a:xfrm>
          <a:prstGeom prst="rect">
            <a:avLst/>
          </a:prstGeom>
          <a:solidFill>
            <a:srgbClr val="00B0F0"/>
          </a:solidFill>
        </p:spPr>
        <p:txBody>
          <a:bodyPr wrap="square" rtlCol="0">
            <a:spAutoFit/>
          </a:bodyPr>
          <a:lstStyle/>
          <a:p>
            <a:r>
              <a:rPr lang="zh-CN" altLang="en-US" sz="1600" dirty="0" smtClean="0"/>
              <a:t>操作日志管理</a:t>
            </a:r>
            <a:endParaRPr lang="zh-CN" altLang="en-US" sz="1600" dirty="0"/>
          </a:p>
        </p:txBody>
      </p:sp>
      <p:sp>
        <p:nvSpPr>
          <p:cNvPr id="86" name="文本框 85"/>
          <p:cNvSpPr txBox="1"/>
          <p:nvPr/>
        </p:nvSpPr>
        <p:spPr>
          <a:xfrm>
            <a:off x="8086952" y="5033844"/>
            <a:ext cx="636150" cy="584775"/>
          </a:xfrm>
          <a:prstGeom prst="rect">
            <a:avLst/>
          </a:prstGeom>
          <a:solidFill>
            <a:srgbClr val="00B0F0"/>
          </a:solidFill>
          <a:ln>
            <a:noFill/>
          </a:ln>
        </p:spPr>
        <p:txBody>
          <a:bodyPr wrap="square" rtlCol="0">
            <a:spAutoFit/>
          </a:bodyPr>
          <a:lstStyle/>
          <a:p>
            <a:r>
              <a:rPr lang="zh-CN" altLang="en-US" sz="1600" dirty="0" smtClean="0"/>
              <a:t>隐私保护</a:t>
            </a:r>
            <a:endParaRPr lang="zh-CN" altLang="en-US" sz="1600" dirty="0"/>
          </a:p>
        </p:txBody>
      </p:sp>
      <p:sp>
        <p:nvSpPr>
          <p:cNvPr id="4" name="文本框 3"/>
          <p:cNvSpPr txBox="1"/>
          <p:nvPr/>
        </p:nvSpPr>
        <p:spPr>
          <a:xfrm>
            <a:off x="6735931" y="1516696"/>
            <a:ext cx="2160251" cy="4444997"/>
          </a:xfrm>
          <a:prstGeom prst="rect">
            <a:avLst/>
          </a:prstGeom>
          <a:noFill/>
          <a:ln w="28575">
            <a:solidFill>
              <a:srgbClr val="FF0000"/>
            </a:solidFill>
          </a:ln>
        </p:spPr>
        <p:txBody>
          <a:bodyPr wrap="square" rtlCol="0">
            <a:spAutoFit/>
          </a:bodyPr>
          <a:lstStyle/>
          <a:p>
            <a:endParaRPr lang="zh-CN" altLang="en-US" dirty="0"/>
          </a:p>
        </p:txBody>
      </p:sp>
    </p:spTree>
    <p:extLst>
      <p:ext uri="{BB962C8B-B14F-4D97-AF65-F5344CB8AC3E}">
        <p14:creationId xmlns:p14="http://schemas.microsoft.com/office/powerpoint/2010/main" val="3792949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2137603059"/>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3684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28322"/>
            <a:ext cx="8229600" cy="796950"/>
          </a:xfrm>
        </p:spPr>
        <p:txBody>
          <a:bodyPr/>
          <a:lstStyle/>
          <a:p>
            <a:r>
              <a:rPr lang="zh-CN" altLang="en-US" dirty="0" smtClean="0"/>
              <a:t>工作一</a:t>
            </a:r>
            <a:r>
              <a:rPr lang="zh-CN" altLang="en-US" dirty="0"/>
              <a:t>：</a:t>
            </a:r>
            <a:r>
              <a:rPr lang="zh-CN" altLang="en-US" dirty="0" smtClean="0"/>
              <a:t>数据收集</a:t>
            </a:r>
            <a:endParaRPr lang="zh-CN" altLang="en-US" dirty="0"/>
          </a:p>
        </p:txBody>
      </p:sp>
      <p:grpSp>
        <p:nvGrpSpPr>
          <p:cNvPr id="12" name="组合 11"/>
          <p:cNvGrpSpPr/>
          <p:nvPr/>
        </p:nvGrpSpPr>
        <p:grpSpPr>
          <a:xfrm>
            <a:off x="-255823" y="825272"/>
            <a:ext cx="8788263" cy="5700072"/>
            <a:chOff x="-255823" y="825272"/>
            <a:chExt cx="8788263" cy="5700072"/>
          </a:xfrm>
        </p:grpSpPr>
        <p:grpSp>
          <p:nvGrpSpPr>
            <p:cNvPr id="9" name="组合 8"/>
            <p:cNvGrpSpPr/>
            <p:nvPr/>
          </p:nvGrpSpPr>
          <p:grpSpPr>
            <a:xfrm>
              <a:off x="182513" y="825272"/>
              <a:ext cx="8349927" cy="5700072"/>
              <a:chOff x="182513" y="825272"/>
              <a:chExt cx="8349927" cy="5700072"/>
            </a:xfrm>
          </p:grpSpPr>
          <p:grpSp>
            <p:nvGrpSpPr>
              <p:cNvPr id="5" name="组合 4"/>
              <p:cNvGrpSpPr/>
              <p:nvPr/>
            </p:nvGrpSpPr>
            <p:grpSpPr>
              <a:xfrm>
                <a:off x="182513" y="825272"/>
                <a:ext cx="8349927" cy="5700072"/>
                <a:chOff x="182513" y="825272"/>
                <a:chExt cx="8349927" cy="5700072"/>
              </a:xfrm>
            </p:grpSpPr>
            <p:sp>
              <p:nvSpPr>
                <p:cNvPr id="6" name="椭圆 5"/>
                <p:cNvSpPr/>
                <p:nvPr/>
              </p:nvSpPr>
              <p:spPr>
                <a:xfrm>
                  <a:off x="182513" y="825272"/>
                  <a:ext cx="8349927" cy="570007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6237200" y="3594507"/>
                  <a:ext cx="1224136" cy="1227593"/>
                  <a:chOff x="2516963" y="1917035"/>
                  <a:chExt cx="1303654" cy="1299601"/>
                </a:xfrm>
              </p:grpSpPr>
              <p:sp>
                <p:nvSpPr>
                  <p:cNvPr id="18" name="椭圆 17"/>
                  <p:cNvSpPr/>
                  <p:nvPr/>
                </p:nvSpPr>
                <p:spPr>
                  <a:xfrm>
                    <a:off x="2516963" y="1917035"/>
                    <a:ext cx="1303654" cy="1299601"/>
                  </a:xfrm>
                  <a:prstGeom prst="ellipse">
                    <a:avLst/>
                  </a:prstGeom>
                  <a:noFill/>
                  <a:ln>
                    <a:solidFill>
                      <a:srgbClr val="00B0F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19" name="椭圆 4"/>
                  <p:cNvSpPr/>
                  <p:nvPr/>
                </p:nvSpPr>
                <p:spPr>
                  <a:xfrm>
                    <a:off x="2585508" y="2107358"/>
                    <a:ext cx="1096679" cy="9189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dirty="0" smtClean="0">
                        <a:solidFill>
                          <a:schemeClr val="tx1"/>
                        </a:solidFill>
                      </a:rPr>
                      <a:t>其它数据</a:t>
                    </a:r>
                    <a:r>
                      <a:rPr lang="en-US" altLang="zh-CN" sz="1600" dirty="0">
                        <a:solidFill>
                          <a:schemeClr val="tx1"/>
                        </a:solidFill>
                      </a:rPr>
                      <a:t>1</a:t>
                    </a:r>
                    <a:endParaRPr lang="zh-CN" altLang="en-US" sz="1600" kern="1200" dirty="0">
                      <a:solidFill>
                        <a:schemeClr val="tx1"/>
                      </a:solidFill>
                    </a:endParaRPr>
                  </a:p>
                </p:txBody>
              </p:sp>
            </p:grpSp>
            <p:sp>
              <p:nvSpPr>
                <p:cNvPr id="8" name="文本框 7"/>
                <p:cNvSpPr txBox="1"/>
                <p:nvPr/>
              </p:nvSpPr>
              <p:spPr>
                <a:xfrm>
                  <a:off x="3995936" y="1196752"/>
                  <a:ext cx="2188617" cy="461665"/>
                </a:xfrm>
                <a:prstGeom prst="rect">
                  <a:avLst/>
                </a:prstGeom>
                <a:noFill/>
                <a:ln w="28575">
                  <a:solidFill>
                    <a:srgbClr val="FF0000"/>
                  </a:solidFill>
                </a:ln>
              </p:spPr>
              <p:txBody>
                <a:bodyPr wrap="square" rtlCol="0">
                  <a:spAutoFit/>
                </a:bodyPr>
                <a:lstStyle/>
                <a:p>
                  <a:pPr algn="ctr"/>
                  <a:r>
                    <a:rPr lang="zh-CN" altLang="en-US" sz="2400" dirty="0" smtClean="0"/>
                    <a:t>数据收集</a:t>
                  </a:r>
                  <a:endParaRPr lang="zh-CN" altLang="en-US" sz="2400" dirty="0"/>
                </a:p>
              </p:txBody>
            </p:sp>
            <p:grpSp>
              <p:nvGrpSpPr>
                <p:cNvPr id="13" name="组合 12"/>
                <p:cNvGrpSpPr/>
                <p:nvPr/>
              </p:nvGrpSpPr>
              <p:grpSpPr>
                <a:xfrm>
                  <a:off x="5540495" y="2392659"/>
                  <a:ext cx="1224136" cy="1227593"/>
                  <a:chOff x="2482021" y="1930260"/>
                  <a:chExt cx="1303654" cy="1299601"/>
                </a:xfrm>
              </p:grpSpPr>
              <p:sp>
                <p:nvSpPr>
                  <p:cNvPr id="14" name="椭圆 13"/>
                  <p:cNvSpPr/>
                  <p:nvPr/>
                </p:nvSpPr>
                <p:spPr>
                  <a:xfrm>
                    <a:off x="2482021" y="1930260"/>
                    <a:ext cx="1303654" cy="1299601"/>
                  </a:xfrm>
                  <a:prstGeom prst="ellipse">
                    <a:avLst/>
                  </a:prstGeom>
                  <a:noFill/>
                  <a:ln>
                    <a:solidFill>
                      <a:srgbClr val="00B0F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15" name="椭圆 4"/>
                  <p:cNvSpPr/>
                  <p:nvPr/>
                </p:nvSpPr>
                <p:spPr>
                  <a:xfrm>
                    <a:off x="2672937" y="2120582"/>
                    <a:ext cx="921822" cy="9189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蠕变性能数据</a:t>
                    </a:r>
                    <a:endParaRPr lang="en-US" altLang="zh-CN" sz="1600" kern="1200" dirty="0" smtClean="0">
                      <a:solidFill>
                        <a:schemeClr val="tx1"/>
                      </a:solidFill>
                    </a:endParaRPr>
                  </a:p>
                  <a:p>
                    <a:pPr lvl="0" algn="ctr" defTabSz="711200">
                      <a:lnSpc>
                        <a:spcPct val="90000"/>
                      </a:lnSpc>
                      <a:spcBef>
                        <a:spcPct val="0"/>
                      </a:spcBef>
                      <a:spcAft>
                        <a:spcPct val="35000"/>
                      </a:spcAft>
                    </a:pPr>
                    <a:r>
                      <a:rPr lang="en-US" altLang="zh-CN" sz="1600" dirty="0" smtClean="0">
                        <a:solidFill>
                          <a:schemeClr val="tx1"/>
                        </a:solidFill>
                      </a:rPr>
                      <a:t>453</a:t>
                    </a:r>
                    <a:r>
                      <a:rPr lang="zh-CN" altLang="en-US" sz="1600" dirty="0" smtClean="0">
                        <a:solidFill>
                          <a:schemeClr val="tx1"/>
                        </a:solidFill>
                      </a:rPr>
                      <a:t>条</a:t>
                    </a:r>
                    <a:endParaRPr lang="zh-CN" altLang="en-US" sz="1600" kern="1200" dirty="0">
                      <a:solidFill>
                        <a:schemeClr val="tx1"/>
                      </a:solidFill>
                    </a:endParaRPr>
                  </a:p>
                </p:txBody>
              </p:sp>
            </p:grpSp>
            <p:grpSp>
              <p:nvGrpSpPr>
                <p:cNvPr id="16" name="组合 15"/>
                <p:cNvGrpSpPr/>
                <p:nvPr/>
              </p:nvGrpSpPr>
              <p:grpSpPr>
                <a:xfrm>
                  <a:off x="4980253" y="4920710"/>
                  <a:ext cx="1224136" cy="1227593"/>
                  <a:chOff x="2482021" y="1930260"/>
                  <a:chExt cx="1303654" cy="1299601"/>
                </a:xfrm>
              </p:grpSpPr>
              <p:sp>
                <p:nvSpPr>
                  <p:cNvPr id="20" name="椭圆 19"/>
                  <p:cNvSpPr/>
                  <p:nvPr/>
                </p:nvSpPr>
                <p:spPr>
                  <a:xfrm>
                    <a:off x="2482021" y="1930260"/>
                    <a:ext cx="1303654" cy="1299601"/>
                  </a:xfrm>
                  <a:prstGeom prst="ellipse">
                    <a:avLst/>
                  </a:prstGeom>
                  <a:noFill/>
                  <a:ln>
                    <a:solidFill>
                      <a:srgbClr val="00B0F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21" name="椭圆 4"/>
                  <p:cNvSpPr/>
                  <p:nvPr/>
                </p:nvSpPr>
                <p:spPr>
                  <a:xfrm>
                    <a:off x="2561685" y="2104049"/>
                    <a:ext cx="1112738" cy="9189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dirty="0">
                        <a:solidFill>
                          <a:schemeClr val="tx1"/>
                        </a:solidFill>
                      </a:rPr>
                      <a:t>其</a:t>
                    </a:r>
                    <a:r>
                      <a:rPr lang="zh-CN" altLang="en-US" sz="1600" dirty="0" smtClean="0">
                        <a:solidFill>
                          <a:schemeClr val="tx1"/>
                        </a:solidFill>
                      </a:rPr>
                      <a:t>他数据</a:t>
                    </a:r>
                    <a:r>
                      <a:rPr lang="en-US" altLang="zh-CN" sz="1600" dirty="0">
                        <a:solidFill>
                          <a:schemeClr val="tx1"/>
                        </a:solidFill>
                      </a:rPr>
                      <a:t>2</a:t>
                    </a:r>
                    <a:endParaRPr lang="zh-CN" altLang="en-US" sz="1600" kern="1200" dirty="0">
                      <a:solidFill>
                        <a:schemeClr val="tx1"/>
                      </a:solidFill>
                    </a:endParaRPr>
                  </a:p>
                </p:txBody>
              </p:sp>
            </p:grpSp>
            <p:sp>
              <p:nvSpPr>
                <p:cNvPr id="3" name="文本框 2"/>
                <p:cNvSpPr txBox="1"/>
                <p:nvPr/>
              </p:nvSpPr>
              <p:spPr>
                <a:xfrm>
                  <a:off x="6184553" y="5310636"/>
                  <a:ext cx="934732" cy="461665"/>
                </a:xfrm>
                <a:prstGeom prst="rect">
                  <a:avLst/>
                </a:prstGeom>
                <a:noFill/>
              </p:spPr>
              <p:txBody>
                <a:bodyPr wrap="square" rtlCol="0">
                  <a:spAutoFit/>
                </a:bodyPr>
                <a:lstStyle/>
                <a:p>
                  <a:pPr algn="ctr"/>
                  <a:r>
                    <a:rPr lang="en-US" altLang="zh-CN" sz="2400" dirty="0" smtClean="0"/>
                    <a:t>...</a:t>
                  </a:r>
                  <a:endParaRPr lang="zh-CN" altLang="en-US" sz="2400" dirty="0"/>
                </a:p>
              </p:txBody>
            </p:sp>
          </p:grpSp>
          <p:sp>
            <p:nvSpPr>
              <p:cNvPr id="22" name="椭圆 21"/>
              <p:cNvSpPr/>
              <p:nvPr/>
            </p:nvSpPr>
            <p:spPr>
              <a:xfrm>
                <a:off x="4731955" y="3650058"/>
                <a:ext cx="1224136" cy="1227593"/>
              </a:xfrm>
              <a:prstGeom prst="ellipse">
                <a:avLst/>
              </a:prstGeom>
              <a:solidFill>
                <a:srgbClr val="FFFF00"/>
              </a:solidFill>
              <a:ln>
                <a:solidFill>
                  <a:srgbClr val="00B0F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23" name="椭圆 4"/>
              <p:cNvSpPr/>
              <p:nvPr/>
            </p:nvSpPr>
            <p:spPr>
              <a:xfrm>
                <a:off x="4821590" y="3826043"/>
                <a:ext cx="1044865" cy="86804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dirty="0">
                    <a:solidFill>
                      <a:srgbClr val="FF0000"/>
                    </a:solidFill>
                  </a:rPr>
                  <a:t>国</a:t>
                </a:r>
                <a:r>
                  <a:rPr lang="zh-CN" altLang="en-US" sz="1600" b="1" dirty="0" smtClean="0">
                    <a:solidFill>
                      <a:srgbClr val="FF0000"/>
                    </a:solidFill>
                  </a:rPr>
                  <a:t>际高温合金会议文献数据</a:t>
                </a:r>
                <a:endParaRPr lang="en-US" altLang="zh-CN" sz="1600" b="1" dirty="0" smtClean="0">
                  <a:solidFill>
                    <a:srgbClr val="FF0000"/>
                  </a:solidFill>
                </a:endParaRPr>
              </a:p>
              <a:p>
                <a:pPr lvl="0" algn="ctr" defTabSz="711200">
                  <a:lnSpc>
                    <a:spcPct val="90000"/>
                  </a:lnSpc>
                  <a:spcBef>
                    <a:spcPct val="0"/>
                  </a:spcBef>
                  <a:spcAft>
                    <a:spcPct val="35000"/>
                  </a:spcAft>
                </a:pPr>
                <a:r>
                  <a:rPr lang="en-US" altLang="zh-CN" sz="1600" b="1" kern="1200" dirty="0" smtClean="0">
                    <a:solidFill>
                      <a:srgbClr val="FF0000"/>
                    </a:solidFill>
                  </a:rPr>
                  <a:t>12382</a:t>
                </a:r>
                <a:r>
                  <a:rPr lang="zh-CN" altLang="en-US" sz="1600" b="1" kern="1200" dirty="0" smtClean="0">
                    <a:solidFill>
                      <a:srgbClr val="FF0000"/>
                    </a:solidFill>
                  </a:rPr>
                  <a:t>条</a:t>
                </a:r>
                <a:endParaRPr lang="zh-CN" altLang="en-US" sz="1600" b="1" kern="1200" dirty="0">
                  <a:solidFill>
                    <a:srgbClr val="FF0000"/>
                  </a:solidFill>
                </a:endParaRPr>
              </a:p>
            </p:txBody>
          </p:sp>
        </p:grpSp>
        <p:pic>
          <p:nvPicPr>
            <p:cNvPr id="11" name="图片 10"/>
            <p:cNvPicPr>
              <a:picLocks noChangeAspect="1"/>
            </p:cNvPicPr>
            <p:nvPr/>
          </p:nvPicPr>
          <p:blipFill>
            <a:blip r:embed="rId2"/>
            <a:stretch>
              <a:fillRect/>
            </a:stretch>
          </p:blipFill>
          <p:spPr>
            <a:xfrm>
              <a:off x="-255823" y="1434216"/>
              <a:ext cx="6096528" cy="4084674"/>
            </a:xfrm>
            <a:prstGeom prst="rect">
              <a:avLst/>
            </a:prstGeom>
          </p:spPr>
        </p:pic>
      </p:grpSp>
    </p:spTree>
    <p:extLst>
      <p:ext uri="{BB962C8B-B14F-4D97-AF65-F5344CB8AC3E}">
        <p14:creationId xmlns:p14="http://schemas.microsoft.com/office/powerpoint/2010/main" val="693938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0"/>
            <a:ext cx="8229600" cy="796950"/>
          </a:xfrm>
        </p:spPr>
        <p:txBody>
          <a:bodyPr/>
          <a:lstStyle/>
          <a:p>
            <a:r>
              <a:rPr lang="zh-CN" altLang="en-US" dirty="0"/>
              <a:t>工</a:t>
            </a:r>
            <a:r>
              <a:rPr lang="zh-CN" altLang="en-US" dirty="0" smtClean="0"/>
              <a:t>作二</a:t>
            </a:r>
            <a:r>
              <a:rPr lang="zh-CN" altLang="en-US" dirty="0"/>
              <a:t>：</a:t>
            </a:r>
            <a:r>
              <a:rPr lang="zh-CN" altLang="en-US" dirty="0" smtClean="0"/>
              <a:t>算法研究与实现</a:t>
            </a:r>
            <a:endParaRPr lang="zh-CN" altLang="en-US" dirty="0"/>
          </a:p>
        </p:txBody>
      </p:sp>
      <p:graphicFrame>
        <p:nvGraphicFramePr>
          <p:cNvPr id="5" name="图示 4"/>
          <p:cNvGraphicFramePr/>
          <p:nvPr>
            <p:extLst>
              <p:ext uri="{D42A27DB-BD31-4B8C-83A1-F6EECF244321}">
                <p14:modId xmlns:p14="http://schemas.microsoft.com/office/powerpoint/2010/main" val="1398850391"/>
              </p:ext>
            </p:extLst>
          </p:nvPr>
        </p:nvGraphicFramePr>
        <p:xfrm>
          <a:off x="827584" y="1196752"/>
          <a:ext cx="6984776"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6064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12536"/>
            <a:ext cx="8229600" cy="796950"/>
          </a:xfrm>
        </p:spPr>
        <p:txBody>
          <a:bodyPr/>
          <a:lstStyle/>
          <a:p>
            <a:r>
              <a:rPr lang="zh-CN" altLang="en-US" dirty="0" smtClean="0"/>
              <a:t>算法规范</a:t>
            </a:r>
            <a:endParaRPr lang="zh-CN" altLang="en-US" dirty="0"/>
          </a:p>
        </p:txBody>
      </p:sp>
      <p:grpSp>
        <p:nvGrpSpPr>
          <p:cNvPr id="5" name="组合 4"/>
          <p:cNvGrpSpPr/>
          <p:nvPr/>
        </p:nvGrpSpPr>
        <p:grpSpPr>
          <a:xfrm>
            <a:off x="1939714" y="998795"/>
            <a:ext cx="6889643" cy="5040560"/>
            <a:chOff x="1619672" y="1017110"/>
            <a:chExt cx="7393699" cy="5364218"/>
          </a:xfrm>
        </p:grpSpPr>
        <p:grpSp>
          <p:nvGrpSpPr>
            <p:cNvPr id="3" name="组合 2"/>
            <p:cNvGrpSpPr/>
            <p:nvPr/>
          </p:nvGrpSpPr>
          <p:grpSpPr>
            <a:xfrm>
              <a:off x="1934408" y="1250947"/>
              <a:ext cx="6764225" cy="4896544"/>
              <a:chOff x="756249" y="965942"/>
              <a:chExt cx="7618653" cy="5111393"/>
            </a:xfrm>
          </p:grpSpPr>
          <p:grpSp>
            <p:nvGrpSpPr>
              <p:cNvPr id="14" name="组合 13"/>
              <p:cNvGrpSpPr/>
              <p:nvPr/>
            </p:nvGrpSpPr>
            <p:grpSpPr>
              <a:xfrm>
                <a:off x="756249" y="965942"/>
                <a:ext cx="7618652" cy="2683539"/>
                <a:chOff x="756249" y="1087967"/>
                <a:chExt cx="7618652" cy="2683539"/>
              </a:xfrm>
            </p:grpSpPr>
            <p:sp>
              <p:nvSpPr>
                <p:cNvPr id="15" name="任意多边形 14"/>
                <p:cNvSpPr/>
                <p:nvPr/>
              </p:nvSpPr>
              <p:spPr>
                <a:xfrm>
                  <a:off x="756249" y="1087967"/>
                  <a:ext cx="1698500" cy="907199"/>
                </a:xfrm>
                <a:custGeom>
                  <a:avLst/>
                  <a:gdLst>
                    <a:gd name="connsiteX0" fmla="*/ 0 w 1698500"/>
                    <a:gd name="connsiteY0" fmla="*/ 90720 h 907199"/>
                    <a:gd name="connsiteX1" fmla="*/ 90720 w 1698500"/>
                    <a:gd name="connsiteY1" fmla="*/ 0 h 907199"/>
                    <a:gd name="connsiteX2" fmla="*/ 1607780 w 1698500"/>
                    <a:gd name="connsiteY2" fmla="*/ 0 h 907199"/>
                    <a:gd name="connsiteX3" fmla="*/ 1698500 w 1698500"/>
                    <a:gd name="connsiteY3" fmla="*/ 90720 h 907199"/>
                    <a:gd name="connsiteX4" fmla="*/ 1698500 w 1698500"/>
                    <a:gd name="connsiteY4" fmla="*/ 816479 h 907199"/>
                    <a:gd name="connsiteX5" fmla="*/ 1607780 w 1698500"/>
                    <a:gd name="connsiteY5" fmla="*/ 907199 h 907199"/>
                    <a:gd name="connsiteX6" fmla="*/ 90720 w 1698500"/>
                    <a:gd name="connsiteY6" fmla="*/ 907199 h 907199"/>
                    <a:gd name="connsiteX7" fmla="*/ 0 w 1698500"/>
                    <a:gd name="connsiteY7" fmla="*/ 816479 h 907199"/>
                    <a:gd name="connsiteX8" fmla="*/ 0 w 1698500"/>
                    <a:gd name="connsiteY8" fmla="*/ 90720 h 90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907199">
                      <a:moveTo>
                        <a:pt x="0" y="90720"/>
                      </a:moveTo>
                      <a:cubicBezTo>
                        <a:pt x="0" y="40617"/>
                        <a:pt x="40617" y="0"/>
                        <a:pt x="90720" y="0"/>
                      </a:cubicBezTo>
                      <a:lnTo>
                        <a:pt x="1607780" y="0"/>
                      </a:lnTo>
                      <a:cubicBezTo>
                        <a:pt x="1657883" y="0"/>
                        <a:pt x="1698500" y="40617"/>
                        <a:pt x="1698500" y="90720"/>
                      </a:cubicBezTo>
                      <a:lnTo>
                        <a:pt x="1698500" y="816479"/>
                      </a:lnTo>
                      <a:cubicBezTo>
                        <a:pt x="1698500" y="866582"/>
                        <a:pt x="1657883" y="907199"/>
                        <a:pt x="1607780" y="907199"/>
                      </a:cubicBezTo>
                      <a:lnTo>
                        <a:pt x="90720" y="907199"/>
                      </a:lnTo>
                      <a:cubicBezTo>
                        <a:pt x="40617" y="907199"/>
                        <a:pt x="0" y="866582"/>
                        <a:pt x="0" y="816479"/>
                      </a:cubicBezTo>
                      <a:lnTo>
                        <a:pt x="0" y="907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352" tIns="149352" rIns="149352" bIns="382409" numCol="1" spcCol="1270" anchor="t" anchorCtr="0">
                  <a:noAutofit/>
                </a:bodyPr>
                <a:lstStyle/>
                <a:p>
                  <a:pPr lvl="0" algn="l" defTabSz="933450">
                    <a:lnSpc>
                      <a:spcPct val="90000"/>
                    </a:lnSpc>
                    <a:spcBef>
                      <a:spcPct val="0"/>
                    </a:spcBef>
                    <a:spcAft>
                      <a:spcPct val="35000"/>
                    </a:spcAft>
                  </a:pPr>
                  <a:r>
                    <a:rPr lang="zh-CN" altLang="en-US" sz="1600" kern="1200" dirty="0" smtClean="0"/>
                    <a:t>命名标准化</a:t>
                  </a:r>
                  <a:endParaRPr lang="zh-CN" altLang="en-US" sz="1600" kern="1200" dirty="0"/>
                </a:p>
              </p:txBody>
            </p:sp>
            <p:sp>
              <p:nvSpPr>
                <p:cNvPr id="16" name="任意多边形 15"/>
                <p:cNvSpPr/>
                <p:nvPr/>
              </p:nvSpPr>
              <p:spPr>
                <a:xfrm>
                  <a:off x="988764" y="1692767"/>
                  <a:ext cx="1929242" cy="1426210"/>
                </a:xfrm>
                <a:custGeom>
                  <a:avLst/>
                  <a:gdLst>
                    <a:gd name="connsiteX0" fmla="*/ 0 w 1929242"/>
                    <a:gd name="connsiteY0" fmla="*/ 170100 h 1701000"/>
                    <a:gd name="connsiteX1" fmla="*/ 170100 w 1929242"/>
                    <a:gd name="connsiteY1" fmla="*/ 0 h 1701000"/>
                    <a:gd name="connsiteX2" fmla="*/ 1759142 w 1929242"/>
                    <a:gd name="connsiteY2" fmla="*/ 0 h 1701000"/>
                    <a:gd name="connsiteX3" fmla="*/ 1929242 w 1929242"/>
                    <a:gd name="connsiteY3" fmla="*/ 170100 h 1701000"/>
                    <a:gd name="connsiteX4" fmla="*/ 1929242 w 1929242"/>
                    <a:gd name="connsiteY4" fmla="*/ 1530900 h 1701000"/>
                    <a:gd name="connsiteX5" fmla="*/ 1759142 w 1929242"/>
                    <a:gd name="connsiteY5" fmla="*/ 1701000 h 1701000"/>
                    <a:gd name="connsiteX6" fmla="*/ 170100 w 1929242"/>
                    <a:gd name="connsiteY6" fmla="*/ 1701000 h 1701000"/>
                    <a:gd name="connsiteX7" fmla="*/ 0 w 1929242"/>
                    <a:gd name="connsiteY7" fmla="*/ 1530900 h 1701000"/>
                    <a:gd name="connsiteX8" fmla="*/ 0 w 1929242"/>
                    <a:gd name="connsiteY8" fmla="*/ 170100 h 170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9242" h="1701000">
                      <a:moveTo>
                        <a:pt x="0" y="170100"/>
                      </a:moveTo>
                      <a:cubicBezTo>
                        <a:pt x="0" y="76156"/>
                        <a:pt x="76156" y="0"/>
                        <a:pt x="170100" y="0"/>
                      </a:cubicBezTo>
                      <a:lnTo>
                        <a:pt x="1759142" y="0"/>
                      </a:lnTo>
                      <a:cubicBezTo>
                        <a:pt x="1853086" y="0"/>
                        <a:pt x="1929242" y="76156"/>
                        <a:pt x="1929242" y="170100"/>
                      </a:cubicBezTo>
                      <a:lnTo>
                        <a:pt x="1929242" y="1530900"/>
                      </a:lnTo>
                      <a:cubicBezTo>
                        <a:pt x="1929242" y="1624844"/>
                        <a:pt x="1853086" y="1701000"/>
                        <a:pt x="1759142" y="1701000"/>
                      </a:cubicBezTo>
                      <a:lnTo>
                        <a:pt x="170100" y="1701000"/>
                      </a:lnTo>
                      <a:cubicBezTo>
                        <a:pt x="76156" y="1701000"/>
                        <a:pt x="0" y="1624844"/>
                        <a:pt x="0" y="1530900"/>
                      </a:cubicBezTo>
                      <a:lnTo>
                        <a:pt x="0" y="17010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389" tIns="149389" rIns="149389" bIns="149389" numCol="1" spcCol="1270" anchor="t" anchorCtr="0">
                  <a:noAutofit/>
                </a:bodyPr>
                <a:lstStyle/>
                <a:p>
                  <a:pPr marL="114300" lvl="1" indent="-114300" algn="l" defTabSz="622300">
                    <a:lnSpc>
                      <a:spcPct val="90000"/>
                    </a:lnSpc>
                    <a:spcBef>
                      <a:spcPct val="0"/>
                    </a:spcBef>
                    <a:spcAft>
                      <a:spcPct val="15000"/>
                    </a:spcAft>
                    <a:buChar char="••"/>
                  </a:pPr>
                  <a:r>
                    <a:rPr lang="zh-CN" altLang="en-US" sz="1200" kern="1200" dirty="0" smtClean="0"/>
                    <a:t>包命名</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类、编译单元命名</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成员函数命名</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字段、属性命名</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局部变量命名</a:t>
                  </a:r>
                  <a:endParaRPr lang="zh-CN" altLang="en-US" sz="1200" kern="1200" dirty="0"/>
                </a:p>
              </p:txBody>
            </p:sp>
            <p:sp>
              <p:nvSpPr>
                <p:cNvPr id="17" name="任意多边形 16"/>
                <p:cNvSpPr/>
                <p:nvPr/>
              </p:nvSpPr>
              <p:spPr>
                <a:xfrm rot="5400000">
                  <a:off x="1438437" y="3256558"/>
                  <a:ext cx="607018" cy="422877"/>
                </a:xfrm>
                <a:custGeom>
                  <a:avLst/>
                  <a:gdLst>
                    <a:gd name="connsiteX0" fmla="*/ 0 w 607018"/>
                    <a:gd name="connsiteY0" fmla="*/ 84575 h 422877"/>
                    <a:gd name="connsiteX1" fmla="*/ 395580 w 607018"/>
                    <a:gd name="connsiteY1" fmla="*/ 84575 h 422877"/>
                    <a:gd name="connsiteX2" fmla="*/ 395580 w 607018"/>
                    <a:gd name="connsiteY2" fmla="*/ 0 h 422877"/>
                    <a:gd name="connsiteX3" fmla="*/ 607018 w 607018"/>
                    <a:gd name="connsiteY3" fmla="*/ 211439 h 422877"/>
                    <a:gd name="connsiteX4" fmla="*/ 395580 w 607018"/>
                    <a:gd name="connsiteY4" fmla="*/ 422877 h 422877"/>
                    <a:gd name="connsiteX5" fmla="*/ 395580 w 607018"/>
                    <a:gd name="connsiteY5" fmla="*/ 338302 h 422877"/>
                    <a:gd name="connsiteX6" fmla="*/ 0 w 607018"/>
                    <a:gd name="connsiteY6" fmla="*/ 338302 h 422877"/>
                    <a:gd name="connsiteX7" fmla="*/ 0 w 607018"/>
                    <a:gd name="connsiteY7" fmla="*/ 84575 h 42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7018" h="422877">
                      <a:moveTo>
                        <a:pt x="0" y="84575"/>
                      </a:moveTo>
                      <a:lnTo>
                        <a:pt x="395580" y="84575"/>
                      </a:lnTo>
                      <a:lnTo>
                        <a:pt x="395580" y="0"/>
                      </a:lnTo>
                      <a:lnTo>
                        <a:pt x="607018" y="211439"/>
                      </a:lnTo>
                      <a:lnTo>
                        <a:pt x="395580" y="422877"/>
                      </a:lnTo>
                      <a:lnTo>
                        <a:pt x="395580" y="338302"/>
                      </a:lnTo>
                      <a:lnTo>
                        <a:pt x="0" y="338302"/>
                      </a:lnTo>
                      <a:lnTo>
                        <a:pt x="0" y="8457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84574" rIns="126862" bIns="84576" numCol="1" spcCol="1270" anchor="ctr" anchorCtr="0">
                  <a:noAutofit/>
                </a:bodyPr>
                <a:lstStyle/>
                <a:p>
                  <a:pPr lvl="0" algn="ctr" defTabSz="755650">
                    <a:lnSpc>
                      <a:spcPct val="90000"/>
                    </a:lnSpc>
                    <a:spcBef>
                      <a:spcPct val="0"/>
                    </a:spcBef>
                    <a:spcAft>
                      <a:spcPct val="35000"/>
                    </a:spcAft>
                  </a:pPr>
                  <a:endParaRPr lang="zh-CN" altLang="en-US" sz="1700" kern="1200"/>
                </a:p>
              </p:txBody>
            </p:sp>
            <p:sp>
              <p:nvSpPr>
                <p:cNvPr id="18" name="任意多边形 17"/>
                <p:cNvSpPr/>
                <p:nvPr/>
              </p:nvSpPr>
              <p:spPr>
                <a:xfrm>
                  <a:off x="3600067" y="1087967"/>
                  <a:ext cx="1698500" cy="907199"/>
                </a:xfrm>
                <a:custGeom>
                  <a:avLst/>
                  <a:gdLst>
                    <a:gd name="connsiteX0" fmla="*/ 0 w 1698500"/>
                    <a:gd name="connsiteY0" fmla="*/ 90720 h 907199"/>
                    <a:gd name="connsiteX1" fmla="*/ 90720 w 1698500"/>
                    <a:gd name="connsiteY1" fmla="*/ 0 h 907199"/>
                    <a:gd name="connsiteX2" fmla="*/ 1607780 w 1698500"/>
                    <a:gd name="connsiteY2" fmla="*/ 0 h 907199"/>
                    <a:gd name="connsiteX3" fmla="*/ 1698500 w 1698500"/>
                    <a:gd name="connsiteY3" fmla="*/ 90720 h 907199"/>
                    <a:gd name="connsiteX4" fmla="*/ 1698500 w 1698500"/>
                    <a:gd name="connsiteY4" fmla="*/ 816479 h 907199"/>
                    <a:gd name="connsiteX5" fmla="*/ 1607780 w 1698500"/>
                    <a:gd name="connsiteY5" fmla="*/ 907199 h 907199"/>
                    <a:gd name="connsiteX6" fmla="*/ 90720 w 1698500"/>
                    <a:gd name="connsiteY6" fmla="*/ 907199 h 907199"/>
                    <a:gd name="connsiteX7" fmla="*/ 0 w 1698500"/>
                    <a:gd name="connsiteY7" fmla="*/ 816479 h 907199"/>
                    <a:gd name="connsiteX8" fmla="*/ 0 w 1698500"/>
                    <a:gd name="connsiteY8" fmla="*/ 90720 h 90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907199">
                      <a:moveTo>
                        <a:pt x="0" y="90720"/>
                      </a:moveTo>
                      <a:cubicBezTo>
                        <a:pt x="0" y="40617"/>
                        <a:pt x="40617" y="0"/>
                        <a:pt x="90720" y="0"/>
                      </a:cubicBezTo>
                      <a:lnTo>
                        <a:pt x="1607780" y="0"/>
                      </a:lnTo>
                      <a:cubicBezTo>
                        <a:pt x="1657883" y="0"/>
                        <a:pt x="1698500" y="40617"/>
                        <a:pt x="1698500" y="90720"/>
                      </a:cubicBezTo>
                      <a:lnTo>
                        <a:pt x="1698500" y="816479"/>
                      </a:lnTo>
                      <a:cubicBezTo>
                        <a:pt x="1698500" y="866582"/>
                        <a:pt x="1657883" y="907199"/>
                        <a:pt x="1607780" y="907199"/>
                      </a:cubicBezTo>
                      <a:lnTo>
                        <a:pt x="90720" y="907199"/>
                      </a:lnTo>
                      <a:cubicBezTo>
                        <a:pt x="40617" y="907199"/>
                        <a:pt x="0" y="866582"/>
                        <a:pt x="0" y="816479"/>
                      </a:cubicBezTo>
                      <a:lnTo>
                        <a:pt x="0" y="907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352" tIns="149352" rIns="149352" bIns="382409" numCol="1" spcCol="1270" anchor="t" anchorCtr="0">
                  <a:noAutofit/>
                </a:bodyPr>
                <a:lstStyle/>
                <a:p>
                  <a:pPr lvl="0" algn="l" defTabSz="933450">
                    <a:lnSpc>
                      <a:spcPct val="90000"/>
                    </a:lnSpc>
                    <a:spcBef>
                      <a:spcPct val="0"/>
                    </a:spcBef>
                    <a:spcAft>
                      <a:spcPct val="35000"/>
                    </a:spcAft>
                  </a:pPr>
                  <a:r>
                    <a:rPr lang="zh-CN" altLang="en-US" sz="1600" kern="1200" dirty="0" smtClean="0"/>
                    <a:t>注释规范化</a:t>
                  </a:r>
                  <a:endParaRPr lang="zh-CN" altLang="en-US" sz="1600" kern="1200" dirty="0"/>
                </a:p>
              </p:txBody>
            </p:sp>
            <p:sp>
              <p:nvSpPr>
                <p:cNvPr id="19" name="任意多边形 18"/>
                <p:cNvSpPr/>
                <p:nvPr/>
              </p:nvSpPr>
              <p:spPr>
                <a:xfrm>
                  <a:off x="3779912" y="1692767"/>
                  <a:ext cx="1866541" cy="1426210"/>
                </a:xfrm>
                <a:custGeom>
                  <a:avLst/>
                  <a:gdLst>
                    <a:gd name="connsiteX0" fmla="*/ 0 w 1698500"/>
                    <a:gd name="connsiteY0" fmla="*/ 169850 h 1701000"/>
                    <a:gd name="connsiteX1" fmla="*/ 169850 w 1698500"/>
                    <a:gd name="connsiteY1" fmla="*/ 0 h 1701000"/>
                    <a:gd name="connsiteX2" fmla="*/ 1528650 w 1698500"/>
                    <a:gd name="connsiteY2" fmla="*/ 0 h 1701000"/>
                    <a:gd name="connsiteX3" fmla="*/ 1698500 w 1698500"/>
                    <a:gd name="connsiteY3" fmla="*/ 169850 h 1701000"/>
                    <a:gd name="connsiteX4" fmla="*/ 1698500 w 1698500"/>
                    <a:gd name="connsiteY4" fmla="*/ 1531150 h 1701000"/>
                    <a:gd name="connsiteX5" fmla="*/ 1528650 w 1698500"/>
                    <a:gd name="connsiteY5" fmla="*/ 1701000 h 1701000"/>
                    <a:gd name="connsiteX6" fmla="*/ 169850 w 1698500"/>
                    <a:gd name="connsiteY6" fmla="*/ 1701000 h 1701000"/>
                    <a:gd name="connsiteX7" fmla="*/ 0 w 1698500"/>
                    <a:gd name="connsiteY7" fmla="*/ 1531150 h 1701000"/>
                    <a:gd name="connsiteX8" fmla="*/ 0 w 1698500"/>
                    <a:gd name="connsiteY8" fmla="*/ 169850 h 170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1701000">
                      <a:moveTo>
                        <a:pt x="0" y="169850"/>
                      </a:moveTo>
                      <a:cubicBezTo>
                        <a:pt x="0" y="76044"/>
                        <a:pt x="76044" y="0"/>
                        <a:pt x="169850" y="0"/>
                      </a:cubicBezTo>
                      <a:lnTo>
                        <a:pt x="1528650" y="0"/>
                      </a:lnTo>
                      <a:cubicBezTo>
                        <a:pt x="1622456" y="0"/>
                        <a:pt x="1698500" y="76044"/>
                        <a:pt x="1698500" y="169850"/>
                      </a:cubicBezTo>
                      <a:lnTo>
                        <a:pt x="1698500" y="1531150"/>
                      </a:lnTo>
                      <a:cubicBezTo>
                        <a:pt x="1698500" y="1624956"/>
                        <a:pt x="1622456" y="1701000"/>
                        <a:pt x="1528650" y="1701000"/>
                      </a:cubicBezTo>
                      <a:lnTo>
                        <a:pt x="169850" y="1701000"/>
                      </a:lnTo>
                      <a:cubicBezTo>
                        <a:pt x="76044" y="1701000"/>
                        <a:pt x="0" y="1624956"/>
                        <a:pt x="0" y="1531150"/>
                      </a:cubicBezTo>
                      <a:lnTo>
                        <a:pt x="0" y="16985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315" tIns="149315" rIns="149315" bIns="149315" numCol="1" spcCol="1270" anchor="t" anchorCtr="0">
                  <a:noAutofit/>
                </a:bodyPr>
                <a:lstStyle/>
                <a:p>
                  <a:pPr marL="114300" lvl="1" indent="-114300" algn="l" defTabSz="622300">
                    <a:lnSpc>
                      <a:spcPct val="90000"/>
                    </a:lnSpc>
                    <a:spcBef>
                      <a:spcPct val="0"/>
                    </a:spcBef>
                    <a:spcAft>
                      <a:spcPct val="15000"/>
                    </a:spcAft>
                    <a:buChar char="••"/>
                  </a:pPr>
                  <a:r>
                    <a:rPr lang="zh-CN" altLang="en-US" sz="1200" kern="1200" dirty="0" smtClean="0"/>
                    <a:t>包的注释</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类的注释</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成员函数的注释</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局部变量注释</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成员函数参数注释</a:t>
                  </a:r>
                  <a:endParaRPr lang="zh-CN" altLang="en-US" sz="1200" kern="1200" dirty="0"/>
                </a:p>
              </p:txBody>
            </p:sp>
            <p:sp>
              <p:nvSpPr>
                <p:cNvPr id="20" name="任意多边形 19"/>
                <p:cNvSpPr/>
                <p:nvPr/>
              </p:nvSpPr>
              <p:spPr>
                <a:xfrm rot="5400000">
                  <a:off x="7081018" y="3234445"/>
                  <a:ext cx="616370" cy="422877"/>
                </a:xfrm>
                <a:custGeom>
                  <a:avLst/>
                  <a:gdLst>
                    <a:gd name="connsiteX0" fmla="*/ 0 w 545871"/>
                    <a:gd name="connsiteY0" fmla="*/ 84575 h 422877"/>
                    <a:gd name="connsiteX1" fmla="*/ 334433 w 545871"/>
                    <a:gd name="connsiteY1" fmla="*/ 84575 h 422877"/>
                    <a:gd name="connsiteX2" fmla="*/ 334433 w 545871"/>
                    <a:gd name="connsiteY2" fmla="*/ 0 h 422877"/>
                    <a:gd name="connsiteX3" fmla="*/ 545871 w 545871"/>
                    <a:gd name="connsiteY3" fmla="*/ 211439 h 422877"/>
                    <a:gd name="connsiteX4" fmla="*/ 334433 w 545871"/>
                    <a:gd name="connsiteY4" fmla="*/ 422877 h 422877"/>
                    <a:gd name="connsiteX5" fmla="*/ 334433 w 545871"/>
                    <a:gd name="connsiteY5" fmla="*/ 338302 h 422877"/>
                    <a:gd name="connsiteX6" fmla="*/ 0 w 545871"/>
                    <a:gd name="connsiteY6" fmla="*/ 338302 h 422877"/>
                    <a:gd name="connsiteX7" fmla="*/ 0 w 545871"/>
                    <a:gd name="connsiteY7" fmla="*/ 84575 h 42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871" h="422877">
                      <a:moveTo>
                        <a:pt x="0" y="84575"/>
                      </a:moveTo>
                      <a:lnTo>
                        <a:pt x="334433" y="84575"/>
                      </a:lnTo>
                      <a:lnTo>
                        <a:pt x="334433" y="0"/>
                      </a:lnTo>
                      <a:lnTo>
                        <a:pt x="545871" y="211439"/>
                      </a:lnTo>
                      <a:lnTo>
                        <a:pt x="334433" y="422877"/>
                      </a:lnTo>
                      <a:lnTo>
                        <a:pt x="334433" y="338302"/>
                      </a:lnTo>
                      <a:lnTo>
                        <a:pt x="0" y="338302"/>
                      </a:lnTo>
                      <a:lnTo>
                        <a:pt x="0" y="8457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84573" rIns="126862" bIns="84576" numCol="1" spcCol="1270" anchor="ctr" anchorCtr="0">
                  <a:noAutofit/>
                </a:bodyPr>
                <a:lstStyle/>
                <a:p>
                  <a:pPr lvl="0" algn="ctr" defTabSz="755650">
                    <a:lnSpc>
                      <a:spcPct val="90000"/>
                    </a:lnSpc>
                    <a:spcBef>
                      <a:spcPct val="0"/>
                    </a:spcBef>
                    <a:spcAft>
                      <a:spcPct val="35000"/>
                    </a:spcAft>
                  </a:pPr>
                  <a:endParaRPr lang="zh-CN" altLang="en-US" sz="1700" kern="1200"/>
                </a:p>
              </p:txBody>
            </p:sp>
            <p:sp>
              <p:nvSpPr>
                <p:cNvPr id="21" name="任意多边形 20"/>
                <p:cNvSpPr/>
                <p:nvPr/>
              </p:nvSpPr>
              <p:spPr>
                <a:xfrm>
                  <a:off x="6328515" y="1087967"/>
                  <a:ext cx="1698500" cy="907199"/>
                </a:xfrm>
                <a:custGeom>
                  <a:avLst/>
                  <a:gdLst>
                    <a:gd name="connsiteX0" fmla="*/ 0 w 1698500"/>
                    <a:gd name="connsiteY0" fmla="*/ 90720 h 907199"/>
                    <a:gd name="connsiteX1" fmla="*/ 90720 w 1698500"/>
                    <a:gd name="connsiteY1" fmla="*/ 0 h 907199"/>
                    <a:gd name="connsiteX2" fmla="*/ 1607780 w 1698500"/>
                    <a:gd name="connsiteY2" fmla="*/ 0 h 907199"/>
                    <a:gd name="connsiteX3" fmla="*/ 1698500 w 1698500"/>
                    <a:gd name="connsiteY3" fmla="*/ 90720 h 907199"/>
                    <a:gd name="connsiteX4" fmla="*/ 1698500 w 1698500"/>
                    <a:gd name="connsiteY4" fmla="*/ 816479 h 907199"/>
                    <a:gd name="connsiteX5" fmla="*/ 1607780 w 1698500"/>
                    <a:gd name="connsiteY5" fmla="*/ 907199 h 907199"/>
                    <a:gd name="connsiteX6" fmla="*/ 90720 w 1698500"/>
                    <a:gd name="connsiteY6" fmla="*/ 907199 h 907199"/>
                    <a:gd name="connsiteX7" fmla="*/ 0 w 1698500"/>
                    <a:gd name="connsiteY7" fmla="*/ 816479 h 907199"/>
                    <a:gd name="connsiteX8" fmla="*/ 0 w 1698500"/>
                    <a:gd name="connsiteY8" fmla="*/ 90720 h 90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907199">
                      <a:moveTo>
                        <a:pt x="0" y="90720"/>
                      </a:moveTo>
                      <a:cubicBezTo>
                        <a:pt x="0" y="40617"/>
                        <a:pt x="40617" y="0"/>
                        <a:pt x="90720" y="0"/>
                      </a:cubicBezTo>
                      <a:lnTo>
                        <a:pt x="1607780" y="0"/>
                      </a:lnTo>
                      <a:cubicBezTo>
                        <a:pt x="1657883" y="0"/>
                        <a:pt x="1698500" y="40617"/>
                        <a:pt x="1698500" y="90720"/>
                      </a:cubicBezTo>
                      <a:lnTo>
                        <a:pt x="1698500" y="816479"/>
                      </a:lnTo>
                      <a:cubicBezTo>
                        <a:pt x="1698500" y="866582"/>
                        <a:pt x="1657883" y="907199"/>
                        <a:pt x="1607780" y="907199"/>
                      </a:cubicBezTo>
                      <a:lnTo>
                        <a:pt x="90720" y="907199"/>
                      </a:lnTo>
                      <a:cubicBezTo>
                        <a:pt x="40617" y="907199"/>
                        <a:pt x="0" y="866582"/>
                        <a:pt x="0" y="816479"/>
                      </a:cubicBezTo>
                      <a:lnTo>
                        <a:pt x="0" y="907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352" tIns="149352" rIns="149352" bIns="382409" numCol="1" spcCol="1270" anchor="t" anchorCtr="0">
                  <a:noAutofit/>
                </a:bodyPr>
                <a:lstStyle/>
                <a:p>
                  <a:pPr lvl="0" algn="l" defTabSz="933450">
                    <a:lnSpc>
                      <a:spcPct val="90000"/>
                    </a:lnSpc>
                    <a:spcBef>
                      <a:spcPct val="0"/>
                    </a:spcBef>
                    <a:spcAft>
                      <a:spcPct val="35000"/>
                    </a:spcAft>
                  </a:pPr>
                  <a:r>
                    <a:rPr lang="zh-CN" altLang="en-US" sz="1600" kern="1200" dirty="0" smtClean="0"/>
                    <a:t>编码统一化</a:t>
                  </a:r>
                  <a:endParaRPr lang="zh-CN" altLang="en-US" sz="1600" kern="1200" dirty="0"/>
                </a:p>
              </p:txBody>
            </p:sp>
            <p:sp>
              <p:nvSpPr>
                <p:cNvPr id="22" name="任意多边形 21"/>
                <p:cNvSpPr/>
                <p:nvPr/>
              </p:nvSpPr>
              <p:spPr>
                <a:xfrm>
                  <a:off x="6588224" y="1692767"/>
                  <a:ext cx="1786677" cy="1426210"/>
                </a:xfrm>
                <a:custGeom>
                  <a:avLst/>
                  <a:gdLst>
                    <a:gd name="connsiteX0" fmla="*/ 0 w 1698500"/>
                    <a:gd name="connsiteY0" fmla="*/ 169850 h 1701000"/>
                    <a:gd name="connsiteX1" fmla="*/ 169850 w 1698500"/>
                    <a:gd name="connsiteY1" fmla="*/ 0 h 1701000"/>
                    <a:gd name="connsiteX2" fmla="*/ 1528650 w 1698500"/>
                    <a:gd name="connsiteY2" fmla="*/ 0 h 1701000"/>
                    <a:gd name="connsiteX3" fmla="*/ 1698500 w 1698500"/>
                    <a:gd name="connsiteY3" fmla="*/ 169850 h 1701000"/>
                    <a:gd name="connsiteX4" fmla="*/ 1698500 w 1698500"/>
                    <a:gd name="connsiteY4" fmla="*/ 1531150 h 1701000"/>
                    <a:gd name="connsiteX5" fmla="*/ 1528650 w 1698500"/>
                    <a:gd name="connsiteY5" fmla="*/ 1701000 h 1701000"/>
                    <a:gd name="connsiteX6" fmla="*/ 169850 w 1698500"/>
                    <a:gd name="connsiteY6" fmla="*/ 1701000 h 1701000"/>
                    <a:gd name="connsiteX7" fmla="*/ 0 w 1698500"/>
                    <a:gd name="connsiteY7" fmla="*/ 1531150 h 1701000"/>
                    <a:gd name="connsiteX8" fmla="*/ 0 w 1698500"/>
                    <a:gd name="connsiteY8" fmla="*/ 169850 h 170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1701000">
                      <a:moveTo>
                        <a:pt x="0" y="169850"/>
                      </a:moveTo>
                      <a:cubicBezTo>
                        <a:pt x="0" y="76044"/>
                        <a:pt x="76044" y="0"/>
                        <a:pt x="169850" y="0"/>
                      </a:cubicBezTo>
                      <a:lnTo>
                        <a:pt x="1528650" y="0"/>
                      </a:lnTo>
                      <a:cubicBezTo>
                        <a:pt x="1622456" y="0"/>
                        <a:pt x="1698500" y="76044"/>
                        <a:pt x="1698500" y="169850"/>
                      </a:cubicBezTo>
                      <a:lnTo>
                        <a:pt x="1698500" y="1531150"/>
                      </a:lnTo>
                      <a:cubicBezTo>
                        <a:pt x="1698500" y="1624956"/>
                        <a:pt x="1622456" y="1701000"/>
                        <a:pt x="1528650" y="1701000"/>
                      </a:cubicBezTo>
                      <a:lnTo>
                        <a:pt x="169850" y="1701000"/>
                      </a:lnTo>
                      <a:cubicBezTo>
                        <a:pt x="76044" y="1701000"/>
                        <a:pt x="0" y="1624956"/>
                        <a:pt x="0" y="1531150"/>
                      </a:cubicBezTo>
                      <a:lnTo>
                        <a:pt x="0" y="16985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315" tIns="149315" rIns="149315" bIns="149315" numCol="1" spcCol="1270" anchor="t" anchorCtr="0">
                  <a:noAutofit/>
                </a:bodyPr>
                <a:lstStyle/>
                <a:p>
                  <a:pPr marL="114300" lvl="1" indent="-114300" algn="l" defTabSz="622300">
                    <a:lnSpc>
                      <a:spcPct val="90000"/>
                    </a:lnSpc>
                    <a:spcBef>
                      <a:spcPct val="0"/>
                    </a:spcBef>
                    <a:spcAft>
                      <a:spcPct val="15000"/>
                    </a:spcAft>
                    <a:buChar char="••"/>
                  </a:pPr>
                  <a:r>
                    <a:rPr lang="zh-CN" altLang="en-US" sz="1200" kern="1200" dirty="0" smtClean="0"/>
                    <a:t>存储成员函数的标准</a:t>
                  </a:r>
                  <a:endParaRPr lang="en-US" altLang="zh-CN" sz="1200" kern="1200" dirty="0" smtClean="0"/>
                </a:p>
                <a:p>
                  <a:pPr marL="114300" lvl="1" indent="-114300" algn="l" defTabSz="622300">
                    <a:lnSpc>
                      <a:spcPct val="90000"/>
                    </a:lnSpc>
                    <a:spcBef>
                      <a:spcPct val="0"/>
                    </a:spcBef>
                    <a:spcAft>
                      <a:spcPct val="15000"/>
                    </a:spcAft>
                    <a:buChar char="••"/>
                  </a:pPr>
                  <a:r>
                    <a:rPr lang="zh-CN" altLang="en-US" sz="1200" dirty="0" smtClean="0"/>
                    <a:t>字段属性标准</a:t>
                  </a:r>
                  <a:endParaRPr lang="en-US" altLang="zh-CN" sz="1200" dirty="0" smtClean="0"/>
                </a:p>
                <a:p>
                  <a:pPr marL="114300" lvl="1" indent="-114300" algn="l" defTabSz="622300">
                    <a:lnSpc>
                      <a:spcPct val="90000"/>
                    </a:lnSpc>
                    <a:spcBef>
                      <a:spcPct val="0"/>
                    </a:spcBef>
                    <a:spcAft>
                      <a:spcPct val="15000"/>
                    </a:spcAft>
                    <a:buChar char="••"/>
                  </a:pPr>
                  <a:r>
                    <a:rPr lang="zh-CN" altLang="en-US" sz="1200" kern="1200" dirty="0" smtClean="0"/>
                    <a:t>类成分标准</a:t>
                  </a:r>
                  <a:endParaRPr lang="en-US" altLang="zh-CN" sz="1200" kern="1200" dirty="0" smtClean="0"/>
                </a:p>
                <a:p>
                  <a:pPr marL="114300" lvl="1" indent="-114300" algn="l" defTabSz="622300">
                    <a:lnSpc>
                      <a:spcPct val="90000"/>
                    </a:lnSpc>
                    <a:spcBef>
                      <a:spcPct val="0"/>
                    </a:spcBef>
                    <a:spcAft>
                      <a:spcPct val="15000"/>
                    </a:spcAft>
                    <a:buChar char="••"/>
                  </a:pPr>
                  <a:r>
                    <a:rPr lang="zh-CN" altLang="en-US" sz="1200" dirty="0" smtClean="0"/>
                    <a:t>局部变量标准</a:t>
                  </a:r>
                  <a:endParaRPr lang="en-US" altLang="zh-CN" sz="1200" dirty="0" smtClean="0"/>
                </a:p>
                <a:p>
                  <a:pPr marL="114300" lvl="1" indent="-114300" algn="l" defTabSz="622300">
                    <a:lnSpc>
                      <a:spcPct val="90000"/>
                    </a:lnSpc>
                    <a:spcBef>
                      <a:spcPct val="0"/>
                    </a:spcBef>
                    <a:spcAft>
                      <a:spcPct val="15000"/>
                    </a:spcAft>
                    <a:buChar char="••"/>
                  </a:pPr>
                  <a:endParaRPr lang="zh-CN" altLang="en-US" sz="1200" kern="1200" dirty="0"/>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6586" y="3026125"/>
                <a:ext cx="42068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流程图: 可选过程 22"/>
              <p:cNvSpPr/>
              <p:nvPr/>
            </p:nvSpPr>
            <p:spPr>
              <a:xfrm>
                <a:off x="865539" y="4814727"/>
                <a:ext cx="7509363" cy="126260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可选过程 23"/>
              <p:cNvSpPr/>
              <p:nvPr/>
            </p:nvSpPr>
            <p:spPr>
              <a:xfrm>
                <a:off x="992675" y="4952046"/>
                <a:ext cx="1639020" cy="974575"/>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可读性增强</a:t>
                </a:r>
                <a:endParaRPr lang="zh-CN" altLang="en-US" dirty="0"/>
              </a:p>
            </p:txBody>
          </p:sp>
          <p:sp>
            <p:nvSpPr>
              <p:cNvPr id="26" name="流程图: 可选过程 25"/>
              <p:cNvSpPr/>
              <p:nvPr/>
            </p:nvSpPr>
            <p:spPr>
              <a:xfrm>
                <a:off x="3820706" y="4958743"/>
                <a:ext cx="1639020" cy="974575"/>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可用性增强</a:t>
                </a:r>
                <a:endParaRPr lang="zh-CN" altLang="en-US" dirty="0"/>
              </a:p>
            </p:txBody>
          </p:sp>
          <p:sp>
            <p:nvSpPr>
              <p:cNvPr id="27" name="流程图: 可选过程 26"/>
              <p:cNvSpPr/>
              <p:nvPr/>
            </p:nvSpPr>
            <p:spPr>
              <a:xfrm>
                <a:off x="6535353" y="4956590"/>
                <a:ext cx="1639020" cy="974575"/>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可完善性</a:t>
                </a:r>
                <a:endParaRPr lang="en-US" altLang="zh-CN" dirty="0" smtClean="0"/>
              </a:p>
              <a:p>
                <a:pPr algn="ctr"/>
                <a:r>
                  <a:rPr lang="zh-CN" altLang="en-US" dirty="0" smtClean="0"/>
                  <a:t>增强</a:t>
                </a:r>
                <a:endParaRPr lang="zh-CN" altLang="en-US" dirty="0"/>
              </a:p>
            </p:txBody>
          </p:sp>
          <p:sp>
            <p:nvSpPr>
              <p:cNvPr id="25" name="流程图: 磁盘 24"/>
              <p:cNvSpPr/>
              <p:nvPr/>
            </p:nvSpPr>
            <p:spPr>
              <a:xfrm>
                <a:off x="865539" y="3619387"/>
                <a:ext cx="7178936" cy="623887"/>
              </a:xfrm>
              <a:prstGeom prst="flowChartMagneticDisk">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smtClean="0"/>
                  <a:t>标准</a:t>
                </a:r>
                <a:r>
                  <a:rPr lang="en-US" altLang="zh-CN" dirty="0" smtClean="0"/>
                  <a:t>API</a:t>
                </a:r>
                <a:endParaRPr lang="zh-CN" altLang="en-US" dirty="0"/>
              </a:p>
            </p:txBody>
          </p:sp>
          <p:pic>
            <p:nvPicPr>
              <p:cNvPr id="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872" y="4314305"/>
                <a:ext cx="420687" cy="494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圆角矩形 3"/>
            <p:cNvSpPr/>
            <p:nvPr/>
          </p:nvSpPr>
          <p:spPr>
            <a:xfrm>
              <a:off x="1619672" y="1017110"/>
              <a:ext cx="7393699" cy="5364218"/>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p:cNvPicPr>
            <a:picLocks noChangeAspect="1"/>
          </p:cNvPicPr>
          <p:nvPr/>
        </p:nvPicPr>
        <p:blipFill>
          <a:blip r:embed="rId3"/>
          <a:stretch>
            <a:fillRect/>
          </a:stretch>
        </p:blipFill>
        <p:spPr>
          <a:xfrm rot="5400000">
            <a:off x="-998796" y="2922703"/>
            <a:ext cx="3514725" cy="1162050"/>
          </a:xfrm>
          <a:prstGeom prst="rect">
            <a:avLst/>
          </a:prstGeom>
        </p:spPr>
      </p:pic>
      <p:pic>
        <p:nvPicPr>
          <p:cNvPr id="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454846" y="3122395"/>
            <a:ext cx="348044" cy="445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8603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232" y="22907"/>
            <a:ext cx="8229600" cy="687846"/>
          </a:xfrm>
        </p:spPr>
        <p:txBody>
          <a:bodyPr>
            <a:normAutofit/>
          </a:bodyPr>
          <a:lstStyle/>
          <a:p>
            <a:r>
              <a:rPr lang="zh-CN" altLang="en-US" sz="2300" dirty="0" smtClean="0"/>
              <a:t>基</a:t>
            </a:r>
            <a:r>
              <a:rPr lang="zh-CN" altLang="en-US" sz="2300" dirty="0"/>
              <a:t>于主动学习的多层级交互式特征选择方法</a:t>
            </a:r>
          </a:p>
        </p:txBody>
      </p:sp>
      <p:grpSp>
        <p:nvGrpSpPr>
          <p:cNvPr id="36" name="组合 35"/>
          <p:cNvGrpSpPr/>
          <p:nvPr/>
        </p:nvGrpSpPr>
        <p:grpSpPr>
          <a:xfrm>
            <a:off x="1068152" y="1052736"/>
            <a:ext cx="7906680" cy="4512254"/>
            <a:chOff x="1060021" y="765604"/>
            <a:chExt cx="7906680" cy="4512254"/>
          </a:xfrm>
        </p:grpSpPr>
        <p:sp>
          <p:nvSpPr>
            <p:cNvPr id="11" name="文本框 10"/>
            <p:cNvSpPr txBox="1"/>
            <p:nvPr/>
          </p:nvSpPr>
          <p:spPr>
            <a:xfrm>
              <a:off x="6590437" y="827581"/>
              <a:ext cx="2376264" cy="369332"/>
            </a:xfrm>
            <a:prstGeom prst="rect">
              <a:avLst/>
            </a:prstGeom>
            <a:noFill/>
          </p:spPr>
          <p:txBody>
            <a:bodyPr wrap="square" rtlCol="0">
              <a:spAutoFit/>
            </a:bodyPr>
            <a:lstStyle/>
            <a:p>
              <a:pPr algn="ctr"/>
              <a:r>
                <a:rPr lang="zh-CN" altLang="en-US" dirty="0">
                  <a:solidFill>
                    <a:schemeClr val="accent6">
                      <a:lumMod val="75000"/>
                    </a:schemeClr>
                  </a:solidFill>
                </a:rPr>
                <a:t>结果</a:t>
              </a:r>
            </a:p>
          </p:txBody>
        </p:sp>
        <p:grpSp>
          <p:nvGrpSpPr>
            <p:cNvPr id="35" name="组合 34"/>
            <p:cNvGrpSpPr/>
            <p:nvPr/>
          </p:nvGrpSpPr>
          <p:grpSpPr>
            <a:xfrm>
              <a:off x="1060021" y="765604"/>
              <a:ext cx="7616435" cy="4512254"/>
              <a:chOff x="1060021" y="765604"/>
              <a:chExt cx="7616435" cy="4512254"/>
            </a:xfrm>
          </p:grpSpPr>
          <p:sp>
            <p:nvSpPr>
              <p:cNvPr id="9" name="文本框 8"/>
              <p:cNvSpPr txBox="1"/>
              <p:nvPr/>
            </p:nvSpPr>
            <p:spPr>
              <a:xfrm>
                <a:off x="1060021" y="765604"/>
                <a:ext cx="2376264" cy="369332"/>
              </a:xfrm>
              <a:prstGeom prst="rect">
                <a:avLst/>
              </a:prstGeom>
              <a:noFill/>
            </p:spPr>
            <p:txBody>
              <a:bodyPr wrap="square" rtlCol="0">
                <a:spAutoFit/>
              </a:bodyPr>
              <a:lstStyle/>
              <a:p>
                <a:pPr algn="ctr"/>
                <a:r>
                  <a:rPr lang="zh-CN" altLang="en-US" dirty="0" smtClean="0">
                    <a:solidFill>
                      <a:schemeClr val="accent6">
                        <a:lumMod val="75000"/>
                      </a:schemeClr>
                    </a:solidFill>
                  </a:rPr>
                  <a:t>特征筛</a:t>
                </a:r>
                <a:endParaRPr lang="zh-CN" altLang="en-US" dirty="0">
                  <a:solidFill>
                    <a:schemeClr val="accent6">
                      <a:lumMod val="75000"/>
                    </a:schemeClr>
                  </a:solidFill>
                </a:endParaRPr>
              </a:p>
            </p:txBody>
          </p:sp>
          <p:sp>
            <p:nvSpPr>
              <p:cNvPr id="10" name="文本框 9"/>
              <p:cNvSpPr txBox="1"/>
              <p:nvPr/>
            </p:nvSpPr>
            <p:spPr>
              <a:xfrm>
                <a:off x="4214173" y="827581"/>
                <a:ext cx="2376264" cy="369332"/>
              </a:xfrm>
              <a:prstGeom prst="rect">
                <a:avLst/>
              </a:prstGeom>
              <a:noFill/>
            </p:spPr>
            <p:txBody>
              <a:bodyPr wrap="square" rtlCol="0">
                <a:spAutoFit/>
              </a:bodyPr>
              <a:lstStyle/>
              <a:p>
                <a:pPr algn="ctr"/>
                <a:r>
                  <a:rPr lang="zh-CN" altLang="en-US" dirty="0" smtClean="0">
                    <a:solidFill>
                      <a:schemeClr val="accent6">
                        <a:lumMod val="75000"/>
                      </a:schemeClr>
                    </a:solidFill>
                  </a:rPr>
                  <a:t>数据集</a:t>
                </a:r>
                <a:endParaRPr lang="zh-CN" altLang="en-US" dirty="0">
                  <a:solidFill>
                    <a:schemeClr val="accent6">
                      <a:lumMod val="75000"/>
                    </a:schemeClr>
                  </a:solidFill>
                </a:endParaRPr>
              </a:p>
            </p:txBody>
          </p:sp>
          <p:sp>
            <p:nvSpPr>
              <p:cNvPr id="12" name="矩形 11"/>
              <p:cNvSpPr/>
              <p:nvPr/>
            </p:nvSpPr>
            <p:spPr>
              <a:xfrm>
                <a:off x="5004048" y="1334438"/>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银</a:t>
                </a:r>
                <a:r>
                  <a:rPr lang="zh-CN" altLang="en-US" sz="1600" dirty="0" smtClean="0">
                    <a:solidFill>
                      <a:schemeClr val="tx1"/>
                    </a:solidFill>
                  </a:rPr>
                  <a:t>行数据</a:t>
                </a:r>
                <a:endParaRPr lang="zh-CN" altLang="en-US" sz="1600" dirty="0">
                  <a:solidFill>
                    <a:schemeClr val="tx1"/>
                  </a:solidFill>
                </a:endParaRPr>
              </a:p>
            </p:txBody>
          </p:sp>
          <p:sp>
            <p:nvSpPr>
              <p:cNvPr id="13" name="矩形 12"/>
              <p:cNvSpPr/>
              <p:nvPr/>
            </p:nvSpPr>
            <p:spPr>
              <a:xfrm>
                <a:off x="5004048" y="2149160"/>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Ge</a:t>
                </a:r>
                <a:r>
                  <a:rPr lang="zh-CN" altLang="en-US" sz="1600" dirty="0" smtClean="0">
                    <a:solidFill>
                      <a:schemeClr val="tx1"/>
                    </a:solidFill>
                  </a:rPr>
                  <a:t>玻璃数据</a:t>
                </a:r>
                <a:endParaRPr lang="zh-CN" altLang="en-US" sz="1600" dirty="0">
                  <a:solidFill>
                    <a:schemeClr val="tx1"/>
                  </a:solidFill>
                </a:endParaRPr>
              </a:p>
            </p:txBody>
          </p:sp>
          <p:sp>
            <p:nvSpPr>
              <p:cNvPr id="14" name="矩形 13"/>
              <p:cNvSpPr/>
              <p:nvPr/>
            </p:nvSpPr>
            <p:spPr>
              <a:xfrm>
                <a:off x="5019918" y="2965810"/>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CATL</a:t>
                </a:r>
                <a:r>
                  <a:rPr lang="zh-CN" altLang="en-US" sz="1600" dirty="0" smtClean="0">
                    <a:solidFill>
                      <a:schemeClr val="tx1"/>
                    </a:solidFill>
                  </a:rPr>
                  <a:t>数据</a:t>
                </a:r>
                <a:endParaRPr lang="zh-CN" altLang="en-US" sz="1600" dirty="0">
                  <a:solidFill>
                    <a:schemeClr val="tx1"/>
                  </a:solidFill>
                </a:endParaRPr>
              </a:p>
            </p:txBody>
          </p:sp>
          <p:sp>
            <p:nvSpPr>
              <p:cNvPr id="15" name="矩形 14"/>
              <p:cNvSpPr/>
              <p:nvPr/>
            </p:nvSpPr>
            <p:spPr>
              <a:xfrm>
                <a:off x="5033440" y="3821810"/>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高温合金</a:t>
                </a:r>
                <a:endParaRPr lang="en-US" altLang="zh-CN" sz="1600" dirty="0" smtClean="0">
                  <a:solidFill>
                    <a:schemeClr val="tx1"/>
                  </a:solidFill>
                </a:endParaRPr>
              </a:p>
              <a:p>
                <a:pPr algn="ctr"/>
                <a:r>
                  <a:rPr lang="zh-CN" altLang="en-US" sz="1600" dirty="0" smtClean="0">
                    <a:solidFill>
                      <a:schemeClr val="tx1"/>
                    </a:solidFill>
                  </a:rPr>
                  <a:t>数据</a:t>
                </a:r>
                <a:endParaRPr lang="zh-CN" altLang="en-US" sz="1600" dirty="0">
                  <a:solidFill>
                    <a:schemeClr val="tx1"/>
                  </a:solidFill>
                </a:endParaRPr>
              </a:p>
            </p:txBody>
          </p:sp>
          <p:sp>
            <p:nvSpPr>
              <p:cNvPr id="16" name="矩形 15"/>
              <p:cNvSpPr/>
              <p:nvPr/>
            </p:nvSpPr>
            <p:spPr>
              <a:xfrm>
                <a:off x="5038062" y="4582429"/>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其他数据</a:t>
                </a:r>
                <a:endParaRPr lang="zh-CN" altLang="en-US" sz="1600" dirty="0">
                  <a:solidFill>
                    <a:schemeClr val="tx1"/>
                  </a:solidFill>
                </a:endParaRPr>
              </a:p>
            </p:txBody>
          </p:sp>
          <p:sp>
            <p:nvSpPr>
              <p:cNvPr id="17" name="右箭头 16"/>
              <p:cNvSpPr/>
              <p:nvPr/>
            </p:nvSpPr>
            <p:spPr>
              <a:xfrm>
                <a:off x="6394831" y="1517623"/>
                <a:ext cx="726692" cy="216024"/>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7236296" y="1342352"/>
                <a:ext cx="1296144" cy="6315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264518" y="1363858"/>
                <a:ext cx="1239699" cy="584775"/>
              </a:xfrm>
              <a:prstGeom prst="rect">
                <a:avLst/>
              </a:prstGeom>
            </p:spPr>
            <p:txBody>
              <a:bodyPr wrap="square">
                <a:spAutoFit/>
              </a:bodyPr>
              <a:lstStyle/>
              <a:p>
                <a:r>
                  <a:rPr lang="en-US" altLang="zh-CN" sz="1600" dirty="0"/>
                  <a:t>1024</a:t>
                </a:r>
                <a:r>
                  <a:rPr lang="zh-CN" altLang="en-US" sz="1600" dirty="0"/>
                  <a:t>维降到</a:t>
                </a:r>
                <a:r>
                  <a:rPr lang="en-US" altLang="zh-CN" sz="1600" dirty="0"/>
                  <a:t>106</a:t>
                </a:r>
                <a:r>
                  <a:rPr lang="zh-CN" altLang="en-US" sz="1600" dirty="0"/>
                  <a:t>维</a:t>
                </a:r>
              </a:p>
            </p:txBody>
          </p:sp>
          <p:sp>
            <p:nvSpPr>
              <p:cNvPr id="21" name="圆角矩形 20"/>
              <p:cNvSpPr/>
              <p:nvPr/>
            </p:nvSpPr>
            <p:spPr>
              <a:xfrm>
                <a:off x="7236296" y="2179101"/>
                <a:ext cx="1296144" cy="6315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7</a:t>
                </a:r>
                <a:r>
                  <a:rPr lang="zh-CN" altLang="en-US" sz="1600" dirty="0" smtClean="0">
                    <a:solidFill>
                      <a:schemeClr val="tx1"/>
                    </a:solidFill>
                  </a:rPr>
                  <a:t>维降到</a:t>
                </a:r>
                <a:r>
                  <a:rPr lang="en-US" altLang="zh-CN" sz="1600" dirty="0" smtClean="0">
                    <a:solidFill>
                      <a:schemeClr val="tx1"/>
                    </a:solidFill>
                  </a:rPr>
                  <a:t>3</a:t>
                </a:r>
                <a:r>
                  <a:rPr lang="zh-CN" altLang="en-US" sz="1600" dirty="0" smtClean="0">
                    <a:solidFill>
                      <a:schemeClr val="tx1"/>
                    </a:solidFill>
                  </a:rPr>
                  <a:t>维</a:t>
                </a:r>
                <a:endParaRPr lang="zh-CN" altLang="en-US" sz="1600" dirty="0">
                  <a:solidFill>
                    <a:schemeClr val="tx1"/>
                  </a:solidFill>
                </a:endParaRPr>
              </a:p>
            </p:txBody>
          </p:sp>
          <p:sp>
            <p:nvSpPr>
              <p:cNvPr id="22" name="右箭头 21"/>
              <p:cNvSpPr/>
              <p:nvPr/>
            </p:nvSpPr>
            <p:spPr>
              <a:xfrm>
                <a:off x="6394831" y="2353439"/>
                <a:ext cx="726692" cy="216024"/>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6441978" y="3137021"/>
                <a:ext cx="726692" cy="216024"/>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7236296" y="2965809"/>
                <a:ext cx="1296144" cy="6315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15</a:t>
                </a:r>
                <a:r>
                  <a:rPr lang="zh-CN" altLang="en-US" sz="1600" dirty="0" smtClean="0">
                    <a:solidFill>
                      <a:schemeClr val="tx1"/>
                    </a:solidFill>
                  </a:rPr>
                  <a:t>维降到</a:t>
                </a:r>
                <a:endParaRPr lang="en-US" altLang="zh-CN" sz="1600" dirty="0" smtClean="0">
                  <a:solidFill>
                    <a:schemeClr val="tx1"/>
                  </a:solidFill>
                </a:endParaRPr>
              </a:p>
              <a:p>
                <a:pPr algn="ctr"/>
                <a:r>
                  <a:rPr lang="en-US" altLang="zh-CN" sz="1600" dirty="0" smtClean="0">
                    <a:solidFill>
                      <a:schemeClr val="tx1"/>
                    </a:solidFill>
                  </a:rPr>
                  <a:t>11</a:t>
                </a:r>
                <a:r>
                  <a:rPr lang="zh-CN" altLang="en-US" sz="1600" dirty="0" smtClean="0">
                    <a:solidFill>
                      <a:schemeClr val="tx1"/>
                    </a:solidFill>
                  </a:rPr>
                  <a:t>维</a:t>
                </a:r>
                <a:endParaRPr lang="zh-CN" altLang="en-US" sz="1600" dirty="0">
                  <a:solidFill>
                    <a:schemeClr val="tx1"/>
                  </a:solidFill>
                </a:endParaRPr>
              </a:p>
            </p:txBody>
          </p:sp>
          <p:sp>
            <p:nvSpPr>
              <p:cNvPr id="27" name="右箭头 26"/>
              <p:cNvSpPr/>
              <p:nvPr/>
            </p:nvSpPr>
            <p:spPr>
              <a:xfrm>
                <a:off x="6441978" y="4333520"/>
                <a:ext cx="726692" cy="216024"/>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文本框 27"/>
              <p:cNvSpPr txBox="1"/>
              <p:nvPr/>
            </p:nvSpPr>
            <p:spPr>
              <a:xfrm>
                <a:off x="4860032" y="3743235"/>
                <a:ext cx="1512168" cy="1534622"/>
              </a:xfrm>
              <a:prstGeom prst="rect">
                <a:avLst/>
              </a:prstGeom>
              <a:noFill/>
              <a:ln w="28575">
                <a:solidFill>
                  <a:srgbClr val="FF0000"/>
                </a:solidFill>
              </a:ln>
            </p:spPr>
            <p:txBody>
              <a:bodyPr wrap="square" rtlCol="0">
                <a:spAutoFit/>
              </a:bodyPr>
              <a:lstStyle/>
              <a:p>
                <a:endParaRPr lang="zh-CN" altLang="en-US" dirty="0"/>
              </a:p>
            </p:txBody>
          </p:sp>
          <p:sp>
            <p:nvSpPr>
              <p:cNvPr id="29" name="圆角矩形 28"/>
              <p:cNvSpPr/>
              <p:nvPr/>
            </p:nvSpPr>
            <p:spPr>
              <a:xfrm>
                <a:off x="7264518" y="3821810"/>
                <a:ext cx="1411938" cy="1456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降维后的最优合金性能数据</a:t>
                </a:r>
                <a:r>
                  <a:rPr lang="zh-CN" altLang="en-US" sz="1600" dirty="0">
                    <a:solidFill>
                      <a:schemeClr val="tx1"/>
                    </a:solidFill>
                  </a:rPr>
                  <a:t>子集</a:t>
                </a:r>
                <a:r>
                  <a:rPr lang="zh-CN" altLang="en-US" sz="1600" dirty="0" smtClean="0">
                    <a:solidFill>
                      <a:schemeClr val="tx1"/>
                    </a:solidFill>
                  </a:rPr>
                  <a:t>或降维后的其他数据子集</a:t>
                </a:r>
                <a:endParaRPr lang="zh-CN" altLang="en-US" sz="1600" dirty="0">
                  <a:solidFill>
                    <a:schemeClr val="tx1"/>
                  </a:solidFill>
                </a:endParaRPr>
              </a:p>
            </p:txBody>
          </p:sp>
        </p:grpSp>
      </p:grpSp>
      <p:pic>
        <p:nvPicPr>
          <p:cNvPr id="37" name="图片 36"/>
          <p:cNvPicPr>
            <a:picLocks noChangeAspect="1"/>
          </p:cNvPicPr>
          <p:nvPr/>
        </p:nvPicPr>
        <p:blipFill>
          <a:blip r:embed="rId2"/>
          <a:stretch>
            <a:fillRect/>
          </a:stretch>
        </p:blipFill>
        <p:spPr>
          <a:xfrm>
            <a:off x="371925" y="1432083"/>
            <a:ext cx="4324350" cy="4286250"/>
          </a:xfrm>
          <a:prstGeom prst="rect">
            <a:avLst/>
          </a:prstGeom>
        </p:spPr>
      </p:pic>
    </p:spTree>
    <p:extLst>
      <p:ext uri="{BB962C8B-B14F-4D97-AF65-F5344CB8AC3E}">
        <p14:creationId xmlns:p14="http://schemas.microsoft.com/office/powerpoint/2010/main" val="4228299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my">
      <a:dk1>
        <a:sysClr val="windowText" lastClr="000000"/>
      </a:dk1>
      <a:lt1>
        <a:sysClr val="window" lastClr="FFFFFF"/>
      </a:lt1>
      <a:dk2>
        <a:srgbClr val="0000FF"/>
      </a:dk2>
      <a:lt2>
        <a:srgbClr val="00B05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方正姚体"/>
        <a:cs typeface=""/>
      </a:majorFont>
      <a:minorFont>
        <a:latin typeface="Times New Roman"/>
        <a:ea typeface="方正姚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2370</TotalTime>
  <Words>2623</Words>
  <Application>Microsoft Office PowerPoint</Application>
  <PresentationFormat>全屏显示(4:3)</PresentationFormat>
  <Paragraphs>191</Paragraphs>
  <Slides>15</Slides>
  <Notes>7</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15</vt:i4>
      </vt:variant>
    </vt:vector>
  </HeadingPairs>
  <TitlesOfParts>
    <vt:vector size="28" baseType="lpstr">
      <vt:lpstr>方正姚体</vt:lpstr>
      <vt:lpstr>仿宋_GB2312</vt:lpstr>
      <vt:lpstr>黑体</vt:lpstr>
      <vt:lpstr>华文宋体</vt:lpstr>
      <vt:lpstr>华文新魏</vt:lpstr>
      <vt:lpstr>宋体</vt:lpstr>
      <vt:lpstr>微软雅黑</vt:lpstr>
      <vt:lpstr>Arial</vt:lpstr>
      <vt:lpstr>Calibri</vt:lpstr>
      <vt:lpstr>Monotype Corsiva</vt:lpstr>
      <vt:lpstr>Times New Roman</vt:lpstr>
      <vt:lpstr>Office 主题</vt:lpstr>
      <vt:lpstr>默认设计模板</vt:lpstr>
      <vt:lpstr>基于机器学习的合金材料 性能预测</vt:lpstr>
      <vt:lpstr>内容索引</vt:lpstr>
      <vt:lpstr>内容索引</vt:lpstr>
      <vt:lpstr>整体工作计划</vt:lpstr>
      <vt:lpstr>内容索引</vt:lpstr>
      <vt:lpstr>工作一：数据收集</vt:lpstr>
      <vt:lpstr>工作二：算法研究与实现</vt:lpstr>
      <vt:lpstr>算法规范</vt:lpstr>
      <vt:lpstr>基于主动学习的多层级交互式特征选择方法</vt:lpstr>
      <vt:lpstr>基于集成学习的自适应混合式性能预测方法</vt:lpstr>
      <vt:lpstr>基于规则抽取的可解释性方法 </vt:lpstr>
      <vt:lpstr>工作三：平台建设</vt:lpstr>
      <vt:lpstr>内容索引</vt:lpstr>
      <vt:lpstr>研究进度计划</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用户</cp:lastModifiedBy>
  <cp:revision>1205</cp:revision>
  <dcterms:created xsi:type="dcterms:W3CDTF">2014-12-26T05:35:00Z</dcterms:created>
  <dcterms:modified xsi:type="dcterms:W3CDTF">2018-09-29T05:51:31Z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