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0"/>
  </p:notesMasterIdLst>
  <p:handoutMasterIdLst>
    <p:handoutMasterId r:id="rId71"/>
  </p:handoutMasterIdLst>
  <p:sldIdLst>
    <p:sldId id="264" r:id="rId2"/>
    <p:sldId id="458" r:id="rId3"/>
    <p:sldId id="1207" r:id="rId4"/>
    <p:sldId id="1393" r:id="rId5"/>
    <p:sldId id="1274" r:id="rId6"/>
    <p:sldId id="1233" r:id="rId7"/>
    <p:sldId id="1235" r:id="rId8"/>
    <p:sldId id="1234" r:id="rId9"/>
    <p:sldId id="1275" r:id="rId10"/>
    <p:sldId id="1249" r:id="rId11"/>
    <p:sldId id="1433" r:id="rId12"/>
    <p:sldId id="1438" r:id="rId13"/>
    <p:sldId id="1439" r:id="rId14"/>
    <p:sldId id="1475" r:id="rId15"/>
    <p:sldId id="1476" r:id="rId16"/>
    <p:sldId id="1479" r:id="rId17"/>
    <p:sldId id="1361" r:id="rId18"/>
    <p:sldId id="1483" r:id="rId19"/>
    <p:sldId id="1530" r:id="rId20"/>
    <p:sldId id="1441" r:id="rId21"/>
    <p:sldId id="1529" r:id="rId22"/>
    <p:sldId id="1380" r:id="rId23"/>
    <p:sldId id="1382" r:id="rId24"/>
    <p:sldId id="1394" r:id="rId25"/>
    <p:sldId id="1534" r:id="rId26"/>
    <p:sldId id="1440" r:id="rId27"/>
    <p:sldId id="1522" r:id="rId28"/>
    <p:sldId id="1525" r:id="rId29"/>
    <p:sldId id="1547" r:id="rId30"/>
    <p:sldId id="1544" r:id="rId31"/>
    <p:sldId id="1545" r:id="rId32"/>
    <p:sldId id="1546" r:id="rId33"/>
    <p:sldId id="1555" r:id="rId34"/>
    <p:sldId id="1556" r:id="rId35"/>
    <p:sldId id="1549" r:id="rId36"/>
    <p:sldId id="1553" r:id="rId37"/>
    <p:sldId id="1551" r:id="rId38"/>
    <p:sldId id="1552" r:id="rId39"/>
    <p:sldId id="890" r:id="rId40"/>
    <p:sldId id="1288" r:id="rId41"/>
    <p:sldId id="1434" r:id="rId42"/>
    <p:sldId id="1435" r:id="rId43"/>
    <p:sldId id="1519" r:id="rId44"/>
    <p:sldId id="1520" r:id="rId45"/>
    <p:sldId id="1521" r:id="rId46"/>
    <p:sldId id="1533" r:id="rId47"/>
    <p:sldId id="1437" r:id="rId48"/>
    <p:sldId id="1481" r:id="rId49"/>
    <p:sldId id="1532" r:id="rId50"/>
    <p:sldId id="1480" r:id="rId51"/>
    <p:sldId id="1286" r:id="rId52"/>
    <p:sldId id="1252" r:id="rId53"/>
    <p:sldId id="1250" r:id="rId54"/>
    <p:sldId id="1305" r:id="rId55"/>
    <p:sldId id="1330" r:id="rId56"/>
    <p:sldId id="1550" r:id="rId57"/>
    <p:sldId id="1306" r:id="rId58"/>
    <p:sldId id="1276" r:id="rId59"/>
    <p:sldId id="1287" r:id="rId60"/>
    <p:sldId id="1232" r:id="rId61"/>
    <p:sldId id="1312" r:id="rId62"/>
    <p:sldId id="1536" r:id="rId63"/>
    <p:sldId id="1537" r:id="rId64"/>
    <p:sldId id="1538" r:id="rId65"/>
    <p:sldId id="1539" r:id="rId66"/>
    <p:sldId id="1540" r:id="rId67"/>
    <p:sldId id="1541" r:id="rId68"/>
    <p:sldId id="1542" r:id="rId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8">
          <p15:clr>
            <a:srgbClr val="A4A3A4"/>
          </p15:clr>
        </p15:guide>
        <p15:guide id="2" pos="30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C46"/>
    <a:srgbClr val="F3F9FB"/>
    <a:srgbClr val="4F2270"/>
    <a:srgbClr val="F79646"/>
    <a:srgbClr val="6E6E6E"/>
    <a:srgbClr val="48D491"/>
    <a:srgbClr val="60E146"/>
    <a:srgbClr val="79969B"/>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6" autoAdjust="0"/>
    <p:restoredTop sz="80705" autoAdjust="0"/>
  </p:normalViewPr>
  <p:slideViewPr>
    <p:cSldViewPr>
      <p:cViewPr varScale="1">
        <p:scale>
          <a:sx n="59" d="100"/>
          <a:sy n="59" d="100"/>
        </p:scale>
        <p:origin x="570" y="72"/>
      </p:cViewPr>
      <p:guideLst>
        <p:guide orient="horz" pos="2208"/>
        <p:guide pos="3033"/>
      </p:guideLst>
    </p:cSldViewPr>
  </p:slideViewPr>
  <p:notesTextViewPr>
    <p:cViewPr>
      <p:scale>
        <a:sx n="125" d="100"/>
        <a:sy n="125" d="100"/>
      </p:scale>
      <p:origin x="0" y="0"/>
    </p:cViewPr>
  </p:notesText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394470-87E6-44D3-8E92-52F8C84E091A}" type="doc">
      <dgm:prSet loTypeId="urn:microsoft.com/office/officeart/2005/8/layout/pyramid1#1" loCatId="pyramid" qsTypeId="urn:microsoft.com/office/officeart/2005/8/quickstyle/simple2#1" qsCatId="simple" csTypeId="urn:microsoft.com/office/officeart/2005/8/colors/colorful5#1" csCatId="colorful" phldr="1"/>
      <dgm:spPr/>
    </dgm:pt>
    <dgm:pt modelId="{A7E862DD-22E4-41FB-B660-7FCBE8437D9C}">
      <dgm:prSet phldrT="[文本]" custT="1"/>
      <dgm:spPr/>
      <dgm:t>
        <a:bodyPr/>
        <a:lstStyle/>
        <a:p>
          <a:endParaRPr lang="en-US" altLang="zh-CN" sz="2800" dirty="0" smtClean="0"/>
        </a:p>
        <a:p>
          <a:r>
            <a:rPr lang="zh-CN" altLang="en-US" sz="2800" dirty="0" smtClean="0"/>
            <a:t>专家</a:t>
          </a:r>
          <a:endParaRPr lang="en-US" altLang="zh-CN" sz="2800" dirty="0" smtClean="0"/>
        </a:p>
        <a:p>
          <a:r>
            <a:rPr lang="zh-CN" altLang="en-US" sz="2800" dirty="0" smtClean="0"/>
            <a:t>诊治指南</a:t>
          </a:r>
          <a:endParaRPr lang="zh-CN" altLang="en-US" sz="2800" dirty="0"/>
        </a:p>
      </dgm:t>
    </dgm:pt>
    <dgm:pt modelId="{089E9B6B-926D-4F74-8030-8267D7D51677}" type="parTrans" cxnId="{18C41D57-A70C-4433-BAAC-84DF171EB851}">
      <dgm:prSet/>
      <dgm:spPr/>
      <dgm:t>
        <a:bodyPr/>
        <a:lstStyle/>
        <a:p>
          <a:endParaRPr lang="zh-CN" altLang="en-US"/>
        </a:p>
      </dgm:t>
    </dgm:pt>
    <dgm:pt modelId="{07D43641-9A25-465B-A425-0268F926FA86}" type="sibTrans" cxnId="{18C41D57-A70C-4433-BAAC-84DF171EB851}">
      <dgm:prSet/>
      <dgm:spPr/>
      <dgm:t>
        <a:bodyPr/>
        <a:lstStyle/>
        <a:p>
          <a:endParaRPr lang="zh-CN" altLang="en-US"/>
        </a:p>
      </dgm:t>
    </dgm:pt>
    <dgm:pt modelId="{93A11DC4-9746-4557-8752-7059153ECCB0}">
      <dgm:prSet phldrT="[文本]"/>
      <dgm:spPr/>
      <dgm:t>
        <a:bodyPr/>
        <a:lstStyle/>
        <a:p>
          <a:r>
            <a:rPr lang="en-US" altLang="zh-CN" dirty="0" smtClean="0"/>
            <a:t> </a:t>
          </a:r>
          <a:endParaRPr lang="zh-CN" altLang="en-US" dirty="0"/>
        </a:p>
      </dgm:t>
    </dgm:pt>
    <dgm:pt modelId="{8E482743-3210-4438-AFAC-CC2E38147C98}" type="parTrans" cxnId="{1FB98366-4808-4BBB-88F7-BC9162499810}">
      <dgm:prSet/>
      <dgm:spPr/>
      <dgm:t>
        <a:bodyPr/>
        <a:lstStyle/>
        <a:p>
          <a:endParaRPr lang="zh-CN" altLang="en-US"/>
        </a:p>
      </dgm:t>
    </dgm:pt>
    <dgm:pt modelId="{E5334B7F-E7B6-4116-84DC-DEB252A748CF}" type="sibTrans" cxnId="{1FB98366-4808-4BBB-88F7-BC9162499810}">
      <dgm:prSet/>
      <dgm:spPr/>
      <dgm:t>
        <a:bodyPr/>
        <a:lstStyle/>
        <a:p>
          <a:endParaRPr lang="zh-CN" altLang="en-US"/>
        </a:p>
      </dgm:t>
    </dgm:pt>
    <dgm:pt modelId="{19774490-74B8-4A50-A8E6-0C979FCB2311}">
      <dgm:prSet phldrT="[文本]"/>
      <dgm:spPr/>
      <dgm:t>
        <a:bodyPr/>
        <a:lstStyle/>
        <a:p>
          <a:r>
            <a:rPr lang="en-US" altLang="zh-CN" dirty="0" smtClean="0"/>
            <a:t> </a:t>
          </a:r>
          <a:endParaRPr lang="zh-CN" altLang="en-US" dirty="0"/>
        </a:p>
      </dgm:t>
    </dgm:pt>
    <dgm:pt modelId="{EFED6287-2DDE-4848-91CC-5174A0D5870C}" type="parTrans" cxnId="{6BFE51B8-FAFD-423A-984C-119DF47A903B}">
      <dgm:prSet/>
      <dgm:spPr/>
      <dgm:t>
        <a:bodyPr/>
        <a:lstStyle/>
        <a:p>
          <a:endParaRPr lang="zh-CN" altLang="en-US"/>
        </a:p>
      </dgm:t>
    </dgm:pt>
    <dgm:pt modelId="{EA0926FF-CF02-4E3D-860F-E2334D010ED8}" type="sibTrans" cxnId="{6BFE51B8-FAFD-423A-984C-119DF47A903B}">
      <dgm:prSet/>
      <dgm:spPr/>
      <dgm:t>
        <a:bodyPr/>
        <a:lstStyle/>
        <a:p>
          <a:endParaRPr lang="zh-CN" altLang="en-US"/>
        </a:p>
      </dgm:t>
    </dgm:pt>
    <dgm:pt modelId="{7553E3E5-196D-432E-BF21-ACE6787B96D3}" type="pres">
      <dgm:prSet presAssocID="{B3394470-87E6-44D3-8E92-52F8C84E091A}" presName="Name0" presStyleCnt="0">
        <dgm:presLayoutVars>
          <dgm:dir/>
          <dgm:animLvl val="lvl"/>
          <dgm:resizeHandles val="exact"/>
        </dgm:presLayoutVars>
      </dgm:prSet>
      <dgm:spPr/>
    </dgm:pt>
    <dgm:pt modelId="{AFB38F0B-B66B-4444-97DD-A4F25B58FF1B}" type="pres">
      <dgm:prSet presAssocID="{A7E862DD-22E4-41FB-B660-7FCBE8437D9C}" presName="Name8" presStyleCnt="0"/>
      <dgm:spPr/>
    </dgm:pt>
    <dgm:pt modelId="{2609963E-22BD-4896-9BA7-38A7AF1E5340}" type="pres">
      <dgm:prSet presAssocID="{A7E862DD-22E4-41FB-B660-7FCBE8437D9C}" presName="level" presStyleLbl="node1" presStyleIdx="0" presStyleCnt="3">
        <dgm:presLayoutVars>
          <dgm:chMax val="1"/>
          <dgm:bulletEnabled val="1"/>
        </dgm:presLayoutVars>
      </dgm:prSet>
      <dgm:spPr/>
      <dgm:t>
        <a:bodyPr/>
        <a:lstStyle/>
        <a:p>
          <a:endParaRPr lang="zh-CN" altLang="en-US"/>
        </a:p>
      </dgm:t>
    </dgm:pt>
    <dgm:pt modelId="{C31A5117-2DC5-470A-AF7A-FB5DBFC86C37}" type="pres">
      <dgm:prSet presAssocID="{A7E862DD-22E4-41FB-B660-7FCBE8437D9C}" presName="levelTx" presStyleLbl="revTx" presStyleIdx="0" presStyleCnt="0">
        <dgm:presLayoutVars>
          <dgm:chMax val="1"/>
          <dgm:bulletEnabled val="1"/>
        </dgm:presLayoutVars>
      </dgm:prSet>
      <dgm:spPr/>
      <dgm:t>
        <a:bodyPr/>
        <a:lstStyle/>
        <a:p>
          <a:endParaRPr lang="zh-CN" altLang="en-US"/>
        </a:p>
      </dgm:t>
    </dgm:pt>
    <dgm:pt modelId="{C4FC8F95-247C-4A74-9D83-E44F453F379B}" type="pres">
      <dgm:prSet presAssocID="{93A11DC4-9746-4557-8752-7059153ECCB0}" presName="Name8" presStyleCnt="0"/>
      <dgm:spPr/>
    </dgm:pt>
    <dgm:pt modelId="{159285C4-A625-46D6-87CD-835B6DA92BD3}" type="pres">
      <dgm:prSet presAssocID="{93A11DC4-9746-4557-8752-7059153ECCB0}" presName="level" presStyleLbl="node1" presStyleIdx="1" presStyleCnt="3">
        <dgm:presLayoutVars>
          <dgm:chMax val="1"/>
          <dgm:bulletEnabled val="1"/>
        </dgm:presLayoutVars>
      </dgm:prSet>
      <dgm:spPr/>
      <dgm:t>
        <a:bodyPr/>
        <a:lstStyle/>
        <a:p>
          <a:endParaRPr lang="zh-CN" altLang="en-US"/>
        </a:p>
      </dgm:t>
    </dgm:pt>
    <dgm:pt modelId="{AE26D1FD-4FE0-4B8D-A61E-0AA623135B96}" type="pres">
      <dgm:prSet presAssocID="{93A11DC4-9746-4557-8752-7059153ECCB0}" presName="levelTx" presStyleLbl="revTx" presStyleIdx="0" presStyleCnt="0">
        <dgm:presLayoutVars>
          <dgm:chMax val="1"/>
          <dgm:bulletEnabled val="1"/>
        </dgm:presLayoutVars>
      </dgm:prSet>
      <dgm:spPr/>
      <dgm:t>
        <a:bodyPr/>
        <a:lstStyle/>
        <a:p>
          <a:endParaRPr lang="zh-CN" altLang="en-US"/>
        </a:p>
      </dgm:t>
    </dgm:pt>
    <dgm:pt modelId="{CF50BDE0-30AB-482B-805B-33E1588A5E60}" type="pres">
      <dgm:prSet presAssocID="{19774490-74B8-4A50-A8E6-0C979FCB2311}" presName="Name8" presStyleCnt="0"/>
      <dgm:spPr/>
    </dgm:pt>
    <dgm:pt modelId="{0C9A0654-C26C-49BD-84DB-763D7B085F03}" type="pres">
      <dgm:prSet presAssocID="{19774490-74B8-4A50-A8E6-0C979FCB2311}" presName="level" presStyleLbl="node1" presStyleIdx="2" presStyleCnt="3">
        <dgm:presLayoutVars>
          <dgm:chMax val="1"/>
          <dgm:bulletEnabled val="1"/>
        </dgm:presLayoutVars>
      </dgm:prSet>
      <dgm:spPr/>
      <dgm:t>
        <a:bodyPr/>
        <a:lstStyle/>
        <a:p>
          <a:endParaRPr lang="zh-CN" altLang="en-US"/>
        </a:p>
      </dgm:t>
    </dgm:pt>
    <dgm:pt modelId="{69036FF2-D231-4CB6-AC57-CDA41EDB9C6C}" type="pres">
      <dgm:prSet presAssocID="{19774490-74B8-4A50-A8E6-0C979FCB2311}" presName="levelTx" presStyleLbl="revTx" presStyleIdx="0" presStyleCnt="0">
        <dgm:presLayoutVars>
          <dgm:chMax val="1"/>
          <dgm:bulletEnabled val="1"/>
        </dgm:presLayoutVars>
      </dgm:prSet>
      <dgm:spPr/>
      <dgm:t>
        <a:bodyPr/>
        <a:lstStyle/>
        <a:p>
          <a:endParaRPr lang="zh-CN" altLang="en-US"/>
        </a:p>
      </dgm:t>
    </dgm:pt>
  </dgm:ptLst>
  <dgm:cxnLst>
    <dgm:cxn modelId="{AB1A14EB-CE2E-43F6-9DF0-6D7C8278CE47}" type="presOf" srcId="{93A11DC4-9746-4557-8752-7059153ECCB0}" destId="{AE26D1FD-4FE0-4B8D-A61E-0AA623135B96}" srcOrd="1" destOrd="0" presId="urn:microsoft.com/office/officeart/2005/8/layout/pyramid1#1"/>
    <dgm:cxn modelId="{8AFAA692-7E37-4F26-B47F-27013334E9AD}" type="presOf" srcId="{19774490-74B8-4A50-A8E6-0C979FCB2311}" destId="{0C9A0654-C26C-49BD-84DB-763D7B085F03}" srcOrd="0" destOrd="0" presId="urn:microsoft.com/office/officeart/2005/8/layout/pyramid1#1"/>
    <dgm:cxn modelId="{6BFE51B8-FAFD-423A-984C-119DF47A903B}" srcId="{B3394470-87E6-44D3-8E92-52F8C84E091A}" destId="{19774490-74B8-4A50-A8E6-0C979FCB2311}" srcOrd="2" destOrd="0" parTransId="{EFED6287-2DDE-4848-91CC-5174A0D5870C}" sibTransId="{EA0926FF-CF02-4E3D-860F-E2334D010ED8}"/>
    <dgm:cxn modelId="{3519CB01-08A2-4C61-B8FA-1779AEB744DE}" type="presOf" srcId="{19774490-74B8-4A50-A8E6-0C979FCB2311}" destId="{69036FF2-D231-4CB6-AC57-CDA41EDB9C6C}" srcOrd="1" destOrd="0" presId="urn:microsoft.com/office/officeart/2005/8/layout/pyramid1#1"/>
    <dgm:cxn modelId="{033020B5-4196-4E67-8153-43D0D21E74C2}" type="presOf" srcId="{A7E862DD-22E4-41FB-B660-7FCBE8437D9C}" destId="{C31A5117-2DC5-470A-AF7A-FB5DBFC86C37}" srcOrd="1" destOrd="0" presId="urn:microsoft.com/office/officeart/2005/8/layout/pyramid1#1"/>
    <dgm:cxn modelId="{466F2416-9091-4F79-9E80-26B5F53EE32C}" type="presOf" srcId="{B3394470-87E6-44D3-8E92-52F8C84E091A}" destId="{7553E3E5-196D-432E-BF21-ACE6787B96D3}" srcOrd="0" destOrd="0" presId="urn:microsoft.com/office/officeart/2005/8/layout/pyramid1#1"/>
    <dgm:cxn modelId="{18C41D57-A70C-4433-BAAC-84DF171EB851}" srcId="{B3394470-87E6-44D3-8E92-52F8C84E091A}" destId="{A7E862DD-22E4-41FB-B660-7FCBE8437D9C}" srcOrd="0" destOrd="0" parTransId="{089E9B6B-926D-4F74-8030-8267D7D51677}" sibTransId="{07D43641-9A25-465B-A425-0268F926FA86}"/>
    <dgm:cxn modelId="{D50448E0-1880-4018-A928-F329702596C0}" type="presOf" srcId="{93A11DC4-9746-4557-8752-7059153ECCB0}" destId="{159285C4-A625-46D6-87CD-835B6DA92BD3}" srcOrd="0" destOrd="0" presId="urn:microsoft.com/office/officeart/2005/8/layout/pyramid1#1"/>
    <dgm:cxn modelId="{1FB98366-4808-4BBB-88F7-BC9162499810}" srcId="{B3394470-87E6-44D3-8E92-52F8C84E091A}" destId="{93A11DC4-9746-4557-8752-7059153ECCB0}" srcOrd="1" destOrd="0" parTransId="{8E482743-3210-4438-AFAC-CC2E38147C98}" sibTransId="{E5334B7F-E7B6-4116-84DC-DEB252A748CF}"/>
    <dgm:cxn modelId="{720A9972-A632-4E3B-ADD3-7594A1EFB1E6}" type="presOf" srcId="{A7E862DD-22E4-41FB-B660-7FCBE8437D9C}" destId="{2609963E-22BD-4896-9BA7-38A7AF1E5340}" srcOrd="0" destOrd="0" presId="urn:microsoft.com/office/officeart/2005/8/layout/pyramid1#1"/>
    <dgm:cxn modelId="{48FAA055-0FE5-4312-B062-4985C3C459E8}" type="presParOf" srcId="{7553E3E5-196D-432E-BF21-ACE6787B96D3}" destId="{AFB38F0B-B66B-4444-97DD-A4F25B58FF1B}" srcOrd="0" destOrd="0" presId="urn:microsoft.com/office/officeart/2005/8/layout/pyramid1#1"/>
    <dgm:cxn modelId="{C804F067-4A3D-4FF2-985D-5BEAEEC0AF7C}" type="presParOf" srcId="{AFB38F0B-B66B-4444-97DD-A4F25B58FF1B}" destId="{2609963E-22BD-4896-9BA7-38A7AF1E5340}" srcOrd="0" destOrd="0" presId="urn:microsoft.com/office/officeart/2005/8/layout/pyramid1#1"/>
    <dgm:cxn modelId="{1DDE66A4-1EB7-4698-B29C-CA1ACE6A6726}" type="presParOf" srcId="{AFB38F0B-B66B-4444-97DD-A4F25B58FF1B}" destId="{C31A5117-2DC5-470A-AF7A-FB5DBFC86C37}" srcOrd="1" destOrd="0" presId="urn:microsoft.com/office/officeart/2005/8/layout/pyramid1#1"/>
    <dgm:cxn modelId="{4D3E1007-A4FC-4E07-8ABF-D0A01461DD3C}" type="presParOf" srcId="{7553E3E5-196D-432E-BF21-ACE6787B96D3}" destId="{C4FC8F95-247C-4A74-9D83-E44F453F379B}" srcOrd="1" destOrd="0" presId="urn:microsoft.com/office/officeart/2005/8/layout/pyramid1#1"/>
    <dgm:cxn modelId="{1BDAED95-FBBB-4C75-B41F-80D378B81F8E}" type="presParOf" srcId="{C4FC8F95-247C-4A74-9D83-E44F453F379B}" destId="{159285C4-A625-46D6-87CD-835B6DA92BD3}" srcOrd="0" destOrd="0" presId="urn:microsoft.com/office/officeart/2005/8/layout/pyramid1#1"/>
    <dgm:cxn modelId="{542605C6-C8BD-445E-B798-85A48BA57F36}" type="presParOf" srcId="{C4FC8F95-247C-4A74-9D83-E44F453F379B}" destId="{AE26D1FD-4FE0-4B8D-A61E-0AA623135B96}" srcOrd="1" destOrd="0" presId="urn:microsoft.com/office/officeart/2005/8/layout/pyramid1#1"/>
    <dgm:cxn modelId="{5FF5D79D-EA77-4B00-AA48-BAA24B6BF805}" type="presParOf" srcId="{7553E3E5-196D-432E-BF21-ACE6787B96D3}" destId="{CF50BDE0-30AB-482B-805B-33E1588A5E60}" srcOrd="2" destOrd="0" presId="urn:microsoft.com/office/officeart/2005/8/layout/pyramid1#1"/>
    <dgm:cxn modelId="{8DEC8CEE-0B49-4F2B-95A1-CBE614F7CB27}" type="presParOf" srcId="{CF50BDE0-30AB-482B-805B-33E1588A5E60}" destId="{0C9A0654-C26C-49BD-84DB-763D7B085F03}" srcOrd="0" destOrd="0" presId="urn:microsoft.com/office/officeart/2005/8/layout/pyramid1#1"/>
    <dgm:cxn modelId="{F24A10AD-BEA7-4652-B977-223B004E5FF4}" type="presParOf" srcId="{CF50BDE0-30AB-482B-805B-33E1588A5E60}" destId="{69036FF2-D231-4CB6-AC57-CDA41EDB9C6C}" srcOrd="1" destOrd="0" presId="urn:microsoft.com/office/officeart/2005/8/layout/pyramid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1809E-DCFB-46B0-B62F-238D44A298A4}" type="doc">
      <dgm:prSet loTypeId="urn:microsoft.com/office/officeart/2005/8/layout/vProcess5" loCatId="process" qsTypeId="urn:microsoft.com/office/officeart/2005/8/quickstyle/simple3#1" qsCatId="simple" csTypeId="urn:microsoft.com/office/officeart/2005/8/colors/colorful5#2" csCatId="colorful" phldr="1"/>
      <dgm:spPr/>
      <dgm:t>
        <a:bodyPr/>
        <a:lstStyle/>
        <a:p>
          <a:endParaRPr lang="zh-CN" altLang="en-US"/>
        </a:p>
      </dgm:t>
    </dgm:pt>
    <dgm:pt modelId="{68BB20E2-5566-4B52-BC1E-F8F2C6153ECF}">
      <dgm:prSet phldrT="[文本]"/>
      <dgm:spPr/>
      <dgm:t>
        <a:bodyPr/>
        <a:lstStyle/>
        <a:p>
          <a:r>
            <a:rPr lang="zh-CN" dirty="0" smtClean="0"/>
            <a:t>首先任意选取</a:t>
          </a:r>
          <a:r>
            <a:rPr lang="en-US" dirty="0" smtClean="0"/>
            <a:t>K</a:t>
          </a:r>
          <a:r>
            <a:rPr lang="zh-CN" dirty="0" smtClean="0"/>
            <a:t>个对象作为质心</a:t>
          </a:r>
          <a:endParaRPr lang="zh-CN" altLang="en-US" dirty="0"/>
        </a:p>
      </dgm:t>
    </dgm:pt>
    <dgm:pt modelId="{17A225DC-9CA7-46D1-A2D9-202B487FE76A}" type="parTrans" cxnId="{9D41D9F2-8A74-4149-8A6E-8D9B000B7A0B}">
      <dgm:prSet/>
      <dgm:spPr/>
      <dgm:t>
        <a:bodyPr/>
        <a:lstStyle/>
        <a:p>
          <a:endParaRPr lang="zh-CN" altLang="en-US"/>
        </a:p>
      </dgm:t>
    </dgm:pt>
    <dgm:pt modelId="{572EC153-D870-45EF-9BF1-B83B408B44D1}" type="sibTrans" cxnId="{9D41D9F2-8A74-4149-8A6E-8D9B000B7A0B}">
      <dgm:prSet/>
      <dgm:spPr/>
      <dgm:t>
        <a:bodyPr/>
        <a:lstStyle/>
        <a:p>
          <a:endParaRPr lang="zh-CN" altLang="en-US"/>
        </a:p>
      </dgm:t>
    </dgm:pt>
    <dgm:pt modelId="{D836BE51-D493-48E1-A50C-41F5161ED36D}">
      <dgm:prSet phldrT="[文本]"/>
      <dgm:spPr/>
      <dgm:t>
        <a:bodyPr/>
        <a:lstStyle/>
        <a:p>
          <a:r>
            <a:rPr lang="zh-CN" dirty="0" smtClean="0"/>
            <a:t>计算其余点到每个质心的距离，并将其归到最近的质心的类</a:t>
          </a:r>
          <a:endParaRPr lang="zh-CN" altLang="en-US" dirty="0"/>
        </a:p>
      </dgm:t>
    </dgm:pt>
    <dgm:pt modelId="{295326C5-B760-43A9-A1C0-EB664FAC3E16}" type="parTrans" cxnId="{ADF73887-4EE2-45E1-9569-895900462A73}">
      <dgm:prSet/>
      <dgm:spPr/>
      <dgm:t>
        <a:bodyPr/>
        <a:lstStyle/>
        <a:p>
          <a:endParaRPr lang="zh-CN" altLang="en-US"/>
        </a:p>
      </dgm:t>
    </dgm:pt>
    <dgm:pt modelId="{B8872E56-A742-4EA1-9F53-C2ED5DC330C2}" type="sibTrans" cxnId="{ADF73887-4EE2-45E1-9569-895900462A73}">
      <dgm:prSet/>
      <dgm:spPr/>
      <dgm:t>
        <a:bodyPr/>
        <a:lstStyle/>
        <a:p>
          <a:endParaRPr lang="zh-CN" altLang="en-US"/>
        </a:p>
      </dgm:t>
    </dgm:pt>
    <dgm:pt modelId="{63AB5023-A23D-4FD1-B9FB-056398E3993C}">
      <dgm:prSet phldrT="[文本]"/>
      <dgm:spPr/>
      <dgm:t>
        <a:bodyPr/>
        <a:lstStyle/>
        <a:p>
          <a:r>
            <a:rPr lang="zh-CN" dirty="0" smtClean="0"/>
            <a:t>重新计算各个类的质心</a:t>
          </a:r>
          <a:endParaRPr lang="zh-CN" altLang="en-US" dirty="0"/>
        </a:p>
      </dgm:t>
    </dgm:pt>
    <dgm:pt modelId="{F214C771-E712-4DB4-B823-ADA688361776}" type="parTrans" cxnId="{352C3D37-3D03-4173-B234-9E1465848EA8}">
      <dgm:prSet/>
      <dgm:spPr/>
      <dgm:t>
        <a:bodyPr/>
        <a:lstStyle/>
        <a:p>
          <a:endParaRPr lang="zh-CN" altLang="en-US"/>
        </a:p>
      </dgm:t>
    </dgm:pt>
    <dgm:pt modelId="{C49C1B4A-0023-453A-B22D-56F436D44145}" type="sibTrans" cxnId="{352C3D37-3D03-4173-B234-9E1465848EA8}">
      <dgm:prSet/>
      <dgm:spPr/>
      <dgm:t>
        <a:bodyPr/>
        <a:lstStyle/>
        <a:p>
          <a:endParaRPr lang="zh-CN" altLang="en-US"/>
        </a:p>
      </dgm:t>
    </dgm:pt>
    <dgm:pt modelId="{85A4FC39-57B6-4287-B813-E51CB4FE3BD7}" type="pres">
      <dgm:prSet presAssocID="{B891809E-DCFB-46B0-B62F-238D44A298A4}" presName="outerComposite" presStyleCnt="0">
        <dgm:presLayoutVars>
          <dgm:chMax val="5"/>
          <dgm:dir/>
          <dgm:resizeHandles val="exact"/>
        </dgm:presLayoutVars>
      </dgm:prSet>
      <dgm:spPr/>
      <dgm:t>
        <a:bodyPr/>
        <a:lstStyle/>
        <a:p>
          <a:endParaRPr lang="zh-CN" altLang="en-US"/>
        </a:p>
      </dgm:t>
    </dgm:pt>
    <dgm:pt modelId="{C2E21088-C0E0-40B8-83F6-7BF1BEDE9420}" type="pres">
      <dgm:prSet presAssocID="{B891809E-DCFB-46B0-B62F-238D44A298A4}" presName="dummyMaxCanvas" presStyleCnt="0">
        <dgm:presLayoutVars/>
      </dgm:prSet>
      <dgm:spPr/>
      <dgm:t>
        <a:bodyPr/>
        <a:lstStyle/>
        <a:p>
          <a:endParaRPr lang="zh-CN" altLang="en-US"/>
        </a:p>
      </dgm:t>
    </dgm:pt>
    <dgm:pt modelId="{A5D82205-31C3-4692-BEE9-0A7A8207C002}" type="pres">
      <dgm:prSet presAssocID="{B891809E-DCFB-46B0-B62F-238D44A298A4}" presName="ThreeNodes_1" presStyleLbl="node1" presStyleIdx="0" presStyleCnt="3" custLinFactNeighborX="-5102" custLinFactNeighborY="-28237">
        <dgm:presLayoutVars>
          <dgm:bulletEnabled val="1"/>
        </dgm:presLayoutVars>
      </dgm:prSet>
      <dgm:spPr/>
      <dgm:t>
        <a:bodyPr/>
        <a:lstStyle/>
        <a:p>
          <a:endParaRPr lang="zh-CN" altLang="en-US"/>
        </a:p>
      </dgm:t>
    </dgm:pt>
    <dgm:pt modelId="{83C29D3F-9B5E-4749-B643-352C037714A3}" type="pres">
      <dgm:prSet presAssocID="{B891809E-DCFB-46B0-B62F-238D44A298A4}" presName="ThreeNodes_2" presStyleLbl="node1" presStyleIdx="1" presStyleCnt="3">
        <dgm:presLayoutVars>
          <dgm:bulletEnabled val="1"/>
        </dgm:presLayoutVars>
      </dgm:prSet>
      <dgm:spPr/>
      <dgm:t>
        <a:bodyPr/>
        <a:lstStyle/>
        <a:p>
          <a:endParaRPr lang="zh-CN" altLang="en-US"/>
        </a:p>
      </dgm:t>
    </dgm:pt>
    <dgm:pt modelId="{694E2B9C-BE96-404F-97E7-93D541E73FEB}" type="pres">
      <dgm:prSet presAssocID="{B891809E-DCFB-46B0-B62F-238D44A298A4}" presName="ThreeNodes_3" presStyleLbl="node1" presStyleIdx="2" presStyleCnt="3">
        <dgm:presLayoutVars>
          <dgm:bulletEnabled val="1"/>
        </dgm:presLayoutVars>
      </dgm:prSet>
      <dgm:spPr/>
      <dgm:t>
        <a:bodyPr/>
        <a:lstStyle/>
        <a:p>
          <a:endParaRPr lang="zh-CN" altLang="en-US"/>
        </a:p>
      </dgm:t>
    </dgm:pt>
    <dgm:pt modelId="{7DBB803F-0F85-405A-928F-E5253051FB6B}" type="pres">
      <dgm:prSet presAssocID="{B891809E-DCFB-46B0-B62F-238D44A298A4}" presName="ThreeConn_1-2" presStyleLbl="fgAccFollowNode1" presStyleIdx="0" presStyleCnt="2">
        <dgm:presLayoutVars>
          <dgm:bulletEnabled val="1"/>
        </dgm:presLayoutVars>
      </dgm:prSet>
      <dgm:spPr/>
      <dgm:t>
        <a:bodyPr/>
        <a:lstStyle/>
        <a:p>
          <a:endParaRPr lang="zh-CN" altLang="en-US"/>
        </a:p>
      </dgm:t>
    </dgm:pt>
    <dgm:pt modelId="{19C092C1-BE84-4723-AF7E-C28A0C5ABDDE}" type="pres">
      <dgm:prSet presAssocID="{B891809E-DCFB-46B0-B62F-238D44A298A4}" presName="ThreeConn_2-3" presStyleLbl="fgAccFollowNode1" presStyleIdx="1" presStyleCnt="2">
        <dgm:presLayoutVars>
          <dgm:bulletEnabled val="1"/>
        </dgm:presLayoutVars>
      </dgm:prSet>
      <dgm:spPr/>
      <dgm:t>
        <a:bodyPr/>
        <a:lstStyle/>
        <a:p>
          <a:endParaRPr lang="zh-CN" altLang="en-US"/>
        </a:p>
      </dgm:t>
    </dgm:pt>
    <dgm:pt modelId="{FAB9BFAF-A2EA-49AD-BE2A-B5086D0022A0}" type="pres">
      <dgm:prSet presAssocID="{B891809E-DCFB-46B0-B62F-238D44A298A4}" presName="ThreeNodes_1_text" presStyleLbl="node1" presStyleIdx="2" presStyleCnt="3">
        <dgm:presLayoutVars>
          <dgm:bulletEnabled val="1"/>
        </dgm:presLayoutVars>
      </dgm:prSet>
      <dgm:spPr/>
      <dgm:t>
        <a:bodyPr/>
        <a:lstStyle/>
        <a:p>
          <a:endParaRPr lang="zh-CN" altLang="en-US"/>
        </a:p>
      </dgm:t>
    </dgm:pt>
    <dgm:pt modelId="{1D9C7879-681E-48FA-A6F1-B4D9A209A16A}" type="pres">
      <dgm:prSet presAssocID="{B891809E-DCFB-46B0-B62F-238D44A298A4}" presName="ThreeNodes_2_text" presStyleLbl="node1" presStyleIdx="2" presStyleCnt="3">
        <dgm:presLayoutVars>
          <dgm:bulletEnabled val="1"/>
        </dgm:presLayoutVars>
      </dgm:prSet>
      <dgm:spPr/>
      <dgm:t>
        <a:bodyPr/>
        <a:lstStyle/>
        <a:p>
          <a:endParaRPr lang="zh-CN" altLang="en-US"/>
        </a:p>
      </dgm:t>
    </dgm:pt>
    <dgm:pt modelId="{2B0E1D51-7DE5-4D89-AEF1-CD48FB475593}" type="pres">
      <dgm:prSet presAssocID="{B891809E-DCFB-46B0-B62F-238D44A298A4}" presName="ThreeNodes_3_text" presStyleLbl="node1" presStyleIdx="2" presStyleCnt="3">
        <dgm:presLayoutVars>
          <dgm:bulletEnabled val="1"/>
        </dgm:presLayoutVars>
      </dgm:prSet>
      <dgm:spPr/>
      <dgm:t>
        <a:bodyPr/>
        <a:lstStyle/>
        <a:p>
          <a:endParaRPr lang="zh-CN" altLang="en-US"/>
        </a:p>
      </dgm:t>
    </dgm:pt>
  </dgm:ptLst>
  <dgm:cxnLst>
    <dgm:cxn modelId="{FADC21C5-0BD2-4DAB-A2DA-941DF8E1EFA8}" type="presOf" srcId="{B891809E-DCFB-46B0-B62F-238D44A298A4}" destId="{85A4FC39-57B6-4287-B813-E51CB4FE3BD7}" srcOrd="0" destOrd="0" presId="urn:microsoft.com/office/officeart/2005/8/layout/vProcess5"/>
    <dgm:cxn modelId="{9FA245A3-DCFE-4F28-A759-4005ABFB020B}" type="presOf" srcId="{68BB20E2-5566-4B52-BC1E-F8F2C6153ECF}" destId="{FAB9BFAF-A2EA-49AD-BE2A-B5086D0022A0}" srcOrd="1" destOrd="0" presId="urn:microsoft.com/office/officeart/2005/8/layout/vProcess5"/>
    <dgm:cxn modelId="{2AE5E895-D893-468D-AB3B-3E4B83A44768}" type="presOf" srcId="{B8872E56-A742-4EA1-9F53-C2ED5DC330C2}" destId="{19C092C1-BE84-4723-AF7E-C28A0C5ABDDE}" srcOrd="0" destOrd="0" presId="urn:microsoft.com/office/officeart/2005/8/layout/vProcess5"/>
    <dgm:cxn modelId="{4D7583CF-EC73-4C2F-999B-903A14B34597}" type="presOf" srcId="{68BB20E2-5566-4B52-BC1E-F8F2C6153ECF}" destId="{A5D82205-31C3-4692-BEE9-0A7A8207C002}" srcOrd="0" destOrd="0" presId="urn:microsoft.com/office/officeart/2005/8/layout/vProcess5"/>
    <dgm:cxn modelId="{BC8EF53E-1E21-46EA-A73E-13996A852ECA}" type="presOf" srcId="{63AB5023-A23D-4FD1-B9FB-056398E3993C}" destId="{2B0E1D51-7DE5-4D89-AEF1-CD48FB475593}" srcOrd="1" destOrd="0" presId="urn:microsoft.com/office/officeart/2005/8/layout/vProcess5"/>
    <dgm:cxn modelId="{ADF73887-4EE2-45E1-9569-895900462A73}" srcId="{B891809E-DCFB-46B0-B62F-238D44A298A4}" destId="{D836BE51-D493-48E1-A50C-41F5161ED36D}" srcOrd="1" destOrd="0" parTransId="{295326C5-B760-43A9-A1C0-EB664FAC3E16}" sibTransId="{B8872E56-A742-4EA1-9F53-C2ED5DC330C2}"/>
    <dgm:cxn modelId="{9D41D9F2-8A74-4149-8A6E-8D9B000B7A0B}" srcId="{B891809E-DCFB-46B0-B62F-238D44A298A4}" destId="{68BB20E2-5566-4B52-BC1E-F8F2C6153ECF}" srcOrd="0" destOrd="0" parTransId="{17A225DC-9CA7-46D1-A2D9-202B487FE76A}" sibTransId="{572EC153-D870-45EF-9BF1-B83B408B44D1}"/>
    <dgm:cxn modelId="{9716B322-1CF5-424E-944A-BFB4C12F9F90}" type="presOf" srcId="{63AB5023-A23D-4FD1-B9FB-056398E3993C}" destId="{694E2B9C-BE96-404F-97E7-93D541E73FEB}" srcOrd="0" destOrd="0" presId="urn:microsoft.com/office/officeart/2005/8/layout/vProcess5"/>
    <dgm:cxn modelId="{3A1A8E18-1D8E-4A4E-8EF3-B3AA74BBF806}" type="presOf" srcId="{D836BE51-D493-48E1-A50C-41F5161ED36D}" destId="{1D9C7879-681E-48FA-A6F1-B4D9A209A16A}" srcOrd="1" destOrd="0" presId="urn:microsoft.com/office/officeart/2005/8/layout/vProcess5"/>
    <dgm:cxn modelId="{352C3D37-3D03-4173-B234-9E1465848EA8}" srcId="{B891809E-DCFB-46B0-B62F-238D44A298A4}" destId="{63AB5023-A23D-4FD1-B9FB-056398E3993C}" srcOrd="2" destOrd="0" parTransId="{F214C771-E712-4DB4-B823-ADA688361776}" sibTransId="{C49C1B4A-0023-453A-B22D-56F436D44145}"/>
    <dgm:cxn modelId="{15C11473-F1FE-4754-A5E0-7414114B83E9}" type="presOf" srcId="{D836BE51-D493-48E1-A50C-41F5161ED36D}" destId="{83C29D3F-9B5E-4749-B643-352C037714A3}" srcOrd="0" destOrd="0" presId="urn:microsoft.com/office/officeart/2005/8/layout/vProcess5"/>
    <dgm:cxn modelId="{DA770D57-3FD2-416D-90C7-827566DE6E12}" type="presOf" srcId="{572EC153-D870-45EF-9BF1-B83B408B44D1}" destId="{7DBB803F-0F85-405A-928F-E5253051FB6B}" srcOrd="0" destOrd="0" presId="urn:microsoft.com/office/officeart/2005/8/layout/vProcess5"/>
    <dgm:cxn modelId="{CC122138-33ED-45BD-9216-C56AAB77DD56}" type="presParOf" srcId="{85A4FC39-57B6-4287-B813-E51CB4FE3BD7}" destId="{C2E21088-C0E0-40B8-83F6-7BF1BEDE9420}" srcOrd="0" destOrd="0" presId="urn:microsoft.com/office/officeart/2005/8/layout/vProcess5"/>
    <dgm:cxn modelId="{E12B7C54-8E59-454E-BB63-1D15FC0829D7}" type="presParOf" srcId="{85A4FC39-57B6-4287-B813-E51CB4FE3BD7}" destId="{A5D82205-31C3-4692-BEE9-0A7A8207C002}" srcOrd="1" destOrd="0" presId="urn:microsoft.com/office/officeart/2005/8/layout/vProcess5"/>
    <dgm:cxn modelId="{340CB593-17A3-4D61-BE8E-6C9D57D90A6D}" type="presParOf" srcId="{85A4FC39-57B6-4287-B813-E51CB4FE3BD7}" destId="{83C29D3F-9B5E-4749-B643-352C037714A3}" srcOrd="2" destOrd="0" presId="urn:microsoft.com/office/officeart/2005/8/layout/vProcess5"/>
    <dgm:cxn modelId="{A0954EB8-F854-4AFD-B9BE-BFAD5652AA3A}" type="presParOf" srcId="{85A4FC39-57B6-4287-B813-E51CB4FE3BD7}" destId="{694E2B9C-BE96-404F-97E7-93D541E73FEB}" srcOrd="3" destOrd="0" presId="urn:microsoft.com/office/officeart/2005/8/layout/vProcess5"/>
    <dgm:cxn modelId="{9B1C93BD-2952-493B-9A53-2E0446437C9C}" type="presParOf" srcId="{85A4FC39-57B6-4287-B813-E51CB4FE3BD7}" destId="{7DBB803F-0F85-405A-928F-E5253051FB6B}" srcOrd="4" destOrd="0" presId="urn:microsoft.com/office/officeart/2005/8/layout/vProcess5"/>
    <dgm:cxn modelId="{AA0A4DAD-3157-418C-8C81-526E6E8906DB}" type="presParOf" srcId="{85A4FC39-57B6-4287-B813-E51CB4FE3BD7}" destId="{19C092C1-BE84-4723-AF7E-C28A0C5ABDDE}" srcOrd="5" destOrd="0" presId="urn:microsoft.com/office/officeart/2005/8/layout/vProcess5"/>
    <dgm:cxn modelId="{D91D6996-E573-4E1D-B390-7A800CEC191B}" type="presParOf" srcId="{85A4FC39-57B6-4287-B813-E51CB4FE3BD7}" destId="{FAB9BFAF-A2EA-49AD-BE2A-B5086D0022A0}" srcOrd="6" destOrd="0" presId="urn:microsoft.com/office/officeart/2005/8/layout/vProcess5"/>
    <dgm:cxn modelId="{9CCF5C62-E416-441A-8ABA-00BACB25CC19}" type="presParOf" srcId="{85A4FC39-57B6-4287-B813-E51CB4FE3BD7}" destId="{1D9C7879-681E-48FA-A6F1-B4D9A209A16A}" srcOrd="7" destOrd="0" presId="urn:microsoft.com/office/officeart/2005/8/layout/vProcess5"/>
    <dgm:cxn modelId="{CDB72F1E-8C0D-4AFE-BEE0-446D724570BA}" type="presParOf" srcId="{85A4FC39-57B6-4287-B813-E51CB4FE3BD7}" destId="{2B0E1D51-7DE5-4D89-AEF1-CD48FB47559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71BA0C-4C31-4D84-9AFC-D31BEB5EBC4E}" type="doc">
      <dgm:prSet loTypeId="urn:microsoft.com/office/officeart/2005/8/layout/vList2#1" loCatId="list" qsTypeId="urn:microsoft.com/office/officeart/2005/8/quickstyle/simple2#2" qsCatId="simple" csTypeId="urn:microsoft.com/office/officeart/2005/8/colors/colorful2#1" csCatId="colorful" phldr="1"/>
      <dgm:spPr/>
      <dgm:t>
        <a:bodyPr/>
        <a:lstStyle/>
        <a:p>
          <a:endParaRPr lang="zh-CN" altLang="en-US"/>
        </a:p>
      </dgm:t>
    </dgm:pt>
    <dgm:pt modelId="{CE81EBF4-9696-4936-8B2F-1CF98DC506B4}">
      <dgm:prSet phldrT="[文本]"/>
      <dgm:spPr/>
      <dgm:t>
        <a:bodyPr/>
        <a:lstStyle/>
        <a:p>
          <a:r>
            <a:rPr lang="zh-CN" altLang="en-US" dirty="0" smtClean="0"/>
            <a:t>数据定量化</a:t>
          </a:r>
          <a:endParaRPr lang="zh-CN" altLang="en-US" dirty="0"/>
        </a:p>
      </dgm:t>
    </dgm:pt>
    <dgm:pt modelId="{1C5827E1-0DE9-46CD-A96C-A3A5303BCD67}" type="parTrans" cxnId="{F2DF9655-8FF6-4337-A349-BACFFAECFF78}">
      <dgm:prSet/>
      <dgm:spPr/>
      <dgm:t>
        <a:bodyPr/>
        <a:lstStyle/>
        <a:p>
          <a:endParaRPr lang="zh-CN" altLang="en-US"/>
        </a:p>
      </dgm:t>
    </dgm:pt>
    <dgm:pt modelId="{972FD97B-B590-4061-8355-E8531917F3FC}" type="sibTrans" cxnId="{F2DF9655-8FF6-4337-A349-BACFFAECFF78}">
      <dgm:prSet/>
      <dgm:spPr/>
      <dgm:t>
        <a:bodyPr/>
        <a:lstStyle/>
        <a:p>
          <a:endParaRPr lang="zh-CN" altLang="en-US"/>
        </a:p>
      </dgm:t>
    </dgm:pt>
    <dgm:pt modelId="{7D4044BF-A458-4647-9264-1CCE9A638822}">
      <dgm:prSet phldrT="[文本]"/>
      <dgm:spPr/>
      <dgm:t>
        <a:bodyPr/>
        <a:lstStyle/>
        <a:p>
          <a:r>
            <a:rPr lang="zh-CN" altLang="en-US" dirty="0" smtClean="0"/>
            <a:t>以药物的定量数据表示</a:t>
          </a:r>
          <a:endParaRPr lang="zh-CN" altLang="en-US" dirty="0"/>
        </a:p>
      </dgm:t>
    </dgm:pt>
    <dgm:pt modelId="{EC343007-7EBB-4539-B92C-F5BB0C33C074}" type="parTrans" cxnId="{B995DAB8-F519-4D8C-89B5-FAF1D068424C}">
      <dgm:prSet/>
      <dgm:spPr/>
      <dgm:t>
        <a:bodyPr/>
        <a:lstStyle/>
        <a:p>
          <a:endParaRPr lang="zh-CN" altLang="en-US"/>
        </a:p>
      </dgm:t>
    </dgm:pt>
    <dgm:pt modelId="{E2502A47-BDA4-4985-9D10-4048650C8482}" type="sibTrans" cxnId="{B995DAB8-F519-4D8C-89B5-FAF1D068424C}">
      <dgm:prSet/>
      <dgm:spPr/>
      <dgm:t>
        <a:bodyPr/>
        <a:lstStyle/>
        <a:p>
          <a:endParaRPr lang="zh-CN" altLang="en-US"/>
        </a:p>
      </dgm:t>
    </dgm:pt>
    <dgm:pt modelId="{7C6C7D1F-B199-4733-B3E4-DBBA53B8019C}">
      <dgm:prSet phldrT="[文本]"/>
      <dgm:spPr/>
      <dgm:t>
        <a:bodyPr/>
        <a:lstStyle/>
        <a:p>
          <a:r>
            <a:rPr lang="zh-CN" altLang="en-US" dirty="0" smtClean="0"/>
            <a:t>方法优化</a:t>
          </a:r>
          <a:endParaRPr lang="zh-CN" altLang="en-US" dirty="0"/>
        </a:p>
      </dgm:t>
    </dgm:pt>
    <dgm:pt modelId="{A826E285-A1FC-400D-8342-B78C65C45208}" type="parTrans" cxnId="{4DEC3A34-8D69-4EDD-A828-6D85418F35AA}">
      <dgm:prSet/>
      <dgm:spPr/>
      <dgm:t>
        <a:bodyPr/>
        <a:lstStyle/>
        <a:p>
          <a:endParaRPr lang="zh-CN" altLang="en-US"/>
        </a:p>
      </dgm:t>
    </dgm:pt>
    <dgm:pt modelId="{20866571-8AFD-4A62-9D92-122D29E90E98}" type="sibTrans" cxnId="{4DEC3A34-8D69-4EDD-A828-6D85418F35AA}">
      <dgm:prSet/>
      <dgm:spPr/>
      <dgm:t>
        <a:bodyPr/>
        <a:lstStyle/>
        <a:p>
          <a:endParaRPr lang="zh-CN" altLang="en-US"/>
        </a:p>
      </dgm:t>
    </dgm:pt>
    <dgm:pt modelId="{84588DBD-EDD2-429A-B1B8-7C619548AB49}">
      <dgm:prSet phldrT="[文本]"/>
      <dgm:spPr/>
      <dgm:t>
        <a:bodyPr/>
        <a:lstStyle/>
        <a:p>
          <a:r>
            <a:rPr lang="zh-CN" altLang="en-US" dirty="0" smtClean="0"/>
            <a:t>自动化的参数调优</a:t>
          </a:r>
          <a:endParaRPr lang="zh-CN" altLang="en-US" dirty="0"/>
        </a:p>
      </dgm:t>
    </dgm:pt>
    <dgm:pt modelId="{0FD39FA1-9D40-4400-8B77-E4275FBAF2E1}" type="parTrans" cxnId="{0AD68F36-780E-469E-98C1-C68B5C8F80D2}">
      <dgm:prSet/>
      <dgm:spPr/>
      <dgm:t>
        <a:bodyPr/>
        <a:lstStyle/>
        <a:p>
          <a:endParaRPr lang="zh-CN" altLang="en-US"/>
        </a:p>
      </dgm:t>
    </dgm:pt>
    <dgm:pt modelId="{7A4D1EFD-4D08-4D9F-B5E7-F6A0FF31A3FE}" type="sibTrans" cxnId="{0AD68F36-780E-469E-98C1-C68B5C8F80D2}">
      <dgm:prSet/>
      <dgm:spPr/>
      <dgm:t>
        <a:bodyPr/>
        <a:lstStyle/>
        <a:p>
          <a:endParaRPr lang="zh-CN" altLang="en-US"/>
        </a:p>
      </dgm:t>
    </dgm:pt>
    <dgm:pt modelId="{DB65F96F-2488-4AA2-80A5-C70E8CA14E3B}">
      <dgm:prSet phldrT="[文本]"/>
      <dgm:spPr/>
      <dgm:t>
        <a:bodyPr/>
        <a:lstStyle/>
        <a:p>
          <a:r>
            <a:rPr lang="zh-CN" altLang="en-US" dirty="0" smtClean="0"/>
            <a:t>根据药物的类型，汇总后定量化</a:t>
          </a:r>
          <a:endParaRPr lang="zh-CN" altLang="en-US" dirty="0"/>
        </a:p>
      </dgm:t>
    </dgm:pt>
    <dgm:pt modelId="{B0717DC3-8B98-460B-ADCC-355626EAA67E}" type="parTrans" cxnId="{FC1587EA-9586-4BC8-954F-771536DEDDF8}">
      <dgm:prSet/>
      <dgm:spPr/>
      <dgm:t>
        <a:bodyPr/>
        <a:lstStyle/>
        <a:p>
          <a:endParaRPr lang="zh-CN" altLang="en-US"/>
        </a:p>
      </dgm:t>
    </dgm:pt>
    <dgm:pt modelId="{047A74BF-D9B4-41EF-8341-F553D150B3D4}" type="sibTrans" cxnId="{FC1587EA-9586-4BC8-954F-771536DEDDF8}">
      <dgm:prSet/>
      <dgm:spPr/>
      <dgm:t>
        <a:bodyPr/>
        <a:lstStyle/>
        <a:p>
          <a:endParaRPr lang="zh-CN" altLang="en-US"/>
        </a:p>
      </dgm:t>
    </dgm:pt>
    <dgm:pt modelId="{14972E18-5D6C-40A4-AF3E-A1B44341EC79}">
      <dgm:prSet phldrT="[文本]"/>
      <dgm:spPr/>
      <dgm:t>
        <a:bodyPr/>
        <a:lstStyle/>
        <a:p>
          <a:r>
            <a:rPr lang="zh-CN" altLang="en-US" dirty="0" smtClean="0"/>
            <a:t>以时序方式表征在不同时间段使用的药物</a:t>
          </a:r>
          <a:endParaRPr lang="zh-CN" altLang="en-US" dirty="0"/>
        </a:p>
      </dgm:t>
    </dgm:pt>
    <dgm:pt modelId="{9D3492DD-871E-4C7A-9545-4930BF56708A}" type="parTrans" cxnId="{435E9208-C61D-45EE-AE9F-8C7EE5C38560}">
      <dgm:prSet/>
      <dgm:spPr/>
      <dgm:t>
        <a:bodyPr/>
        <a:lstStyle/>
        <a:p>
          <a:endParaRPr lang="zh-CN" altLang="en-US"/>
        </a:p>
      </dgm:t>
    </dgm:pt>
    <dgm:pt modelId="{F6176E51-546B-495E-8AB4-7BA4B375468B}" type="sibTrans" cxnId="{435E9208-C61D-45EE-AE9F-8C7EE5C38560}">
      <dgm:prSet/>
      <dgm:spPr/>
      <dgm:t>
        <a:bodyPr/>
        <a:lstStyle/>
        <a:p>
          <a:endParaRPr lang="zh-CN" altLang="en-US"/>
        </a:p>
      </dgm:t>
    </dgm:pt>
    <dgm:pt modelId="{A25DE273-DAE3-4747-B4F6-6D097E68CA43}">
      <dgm:prSet phldrT="[文本]"/>
      <dgm:spPr/>
      <dgm:t>
        <a:bodyPr/>
        <a:lstStyle/>
        <a:p>
          <a:r>
            <a:rPr lang="zh-CN" altLang="en-US" dirty="0" smtClean="0"/>
            <a:t>较优模型的筛选</a:t>
          </a:r>
          <a:endParaRPr lang="zh-CN" altLang="en-US" dirty="0"/>
        </a:p>
      </dgm:t>
    </dgm:pt>
    <dgm:pt modelId="{F18D8E9E-C126-41AD-834D-3E6645AA252C}" type="parTrans" cxnId="{924AE17A-4BEF-41A4-ACAE-D10FE20A1FE7}">
      <dgm:prSet/>
      <dgm:spPr/>
      <dgm:t>
        <a:bodyPr/>
        <a:lstStyle/>
        <a:p>
          <a:endParaRPr lang="zh-CN" altLang="en-US"/>
        </a:p>
      </dgm:t>
    </dgm:pt>
    <dgm:pt modelId="{7D38C375-D741-4FC7-8D5B-2887B05E051A}" type="sibTrans" cxnId="{924AE17A-4BEF-41A4-ACAE-D10FE20A1FE7}">
      <dgm:prSet/>
      <dgm:spPr/>
      <dgm:t>
        <a:bodyPr/>
        <a:lstStyle/>
        <a:p>
          <a:endParaRPr lang="zh-CN" altLang="en-US"/>
        </a:p>
      </dgm:t>
    </dgm:pt>
    <dgm:pt modelId="{425BE06A-00F9-46CC-8C52-1868E78AAF8E}">
      <dgm:prSet phldrT="[文本]"/>
      <dgm:spPr/>
      <dgm:t>
        <a:bodyPr/>
        <a:lstStyle/>
        <a:p>
          <a:r>
            <a:rPr lang="zh-CN" altLang="en-US" dirty="0" smtClean="0"/>
            <a:t>专家经验的融入</a:t>
          </a:r>
          <a:endParaRPr lang="zh-CN" altLang="en-US" dirty="0"/>
        </a:p>
      </dgm:t>
    </dgm:pt>
    <dgm:pt modelId="{216A76FE-FEEB-4238-A35C-EDAD1AFB7AC7}" type="parTrans" cxnId="{D2E2CC82-38CF-4BF5-BE54-76FF6D1F1734}">
      <dgm:prSet/>
      <dgm:spPr/>
      <dgm:t>
        <a:bodyPr/>
        <a:lstStyle/>
        <a:p>
          <a:endParaRPr lang="zh-CN" altLang="en-US"/>
        </a:p>
      </dgm:t>
    </dgm:pt>
    <dgm:pt modelId="{E47BD339-031C-4E48-8083-BC65F5B0606B}" type="sibTrans" cxnId="{D2E2CC82-38CF-4BF5-BE54-76FF6D1F1734}">
      <dgm:prSet/>
      <dgm:spPr/>
      <dgm:t>
        <a:bodyPr/>
        <a:lstStyle/>
        <a:p>
          <a:endParaRPr lang="zh-CN" altLang="en-US"/>
        </a:p>
      </dgm:t>
    </dgm:pt>
    <dgm:pt modelId="{2E638ECB-6FBE-4D25-89D8-5E4AB9F867B8}">
      <dgm:prSet phldrT="[文本]"/>
      <dgm:spPr/>
      <dgm:t>
        <a:bodyPr/>
        <a:lstStyle/>
        <a:p>
          <a:endParaRPr lang="zh-CN" altLang="en-US" dirty="0"/>
        </a:p>
      </dgm:t>
    </dgm:pt>
    <dgm:pt modelId="{B03CF2C6-B376-4EF1-9ED0-CDDA011706CD}" type="parTrans" cxnId="{E88FD08B-FFC6-4BF6-8210-C32072EF3975}">
      <dgm:prSet/>
      <dgm:spPr/>
      <dgm:t>
        <a:bodyPr/>
        <a:lstStyle/>
        <a:p>
          <a:endParaRPr lang="zh-CN" altLang="en-US"/>
        </a:p>
      </dgm:t>
    </dgm:pt>
    <dgm:pt modelId="{FCAAAAAC-8135-4322-B778-884114E4448F}" type="sibTrans" cxnId="{E88FD08B-FFC6-4BF6-8210-C32072EF3975}">
      <dgm:prSet/>
      <dgm:spPr/>
      <dgm:t>
        <a:bodyPr/>
        <a:lstStyle/>
        <a:p>
          <a:endParaRPr lang="zh-CN" altLang="en-US"/>
        </a:p>
      </dgm:t>
    </dgm:pt>
    <dgm:pt modelId="{1F3FCD12-78B7-4294-B217-FF2C2813F33A}">
      <dgm:prSet phldrT="[文本]"/>
      <dgm:spPr/>
      <dgm:t>
        <a:bodyPr/>
        <a:lstStyle/>
        <a:p>
          <a:endParaRPr lang="zh-CN" altLang="en-US" dirty="0"/>
        </a:p>
      </dgm:t>
    </dgm:pt>
    <dgm:pt modelId="{E128ACB2-F3A4-4382-BA69-E411367B7CDA}" type="parTrans" cxnId="{8114FFEC-07FD-4AE7-8300-8255A51B5B20}">
      <dgm:prSet/>
      <dgm:spPr/>
      <dgm:t>
        <a:bodyPr/>
        <a:lstStyle/>
        <a:p>
          <a:endParaRPr lang="zh-CN" altLang="en-US"/>
        </a:p>
      </dgm:t>
    </dgm:pt>
    <dgm:pt modelId="{304663D6-3C7F-439A-96C6-3185B34614DD}" type="sibTrans" cxnId="{8114FFEC-07FD-4AE7-8300-8255A51B5B20}">
      <dgm:prSet/>
      <dgm:spPr/>
      <dgm:t>
        <a:bodyPr/>
        <a:lstStyle/>
        <a:p>
          <a:endParaRPr lang="zh-CN" altLang="en-US"/>
        </a:p>
      </dgm:t>
    </dgm:pt>
    <dgm:pt modelId="{5CECE27A-93F3-4097-9695-06D386595772}">
      <dgm:prSet phldrT="[文本]"/>
      <dgm:spPr/>
      <dgm:t>
        <a:bodyPr/>
        <a:lstStyle/>
        <a:p>
          <a:endParaRPr lang="zh-CN" altLang="en-US" dirty="0"/>
        </a:p>
      </dgm:t>
    </dgm:pt>
    <dgm:pt modelId="{04047A89-B53D-4A61-9C6F-30D09F430D72}" type="parTrans" cxnId="{8CDBFD9B-12F3-482B-88BE-33773EEABF3F}">
      <dgm:prSet/>
      <dgm:spPr/>
      <dgm:t>
        <a:bodyPr/>
        <a:lstStyle/>
        <a:p>
          <a:endParaRPr lang="zh-CN" altLang="en-US"/>
        </a:p>
      </dgm:t>
    </dgm:pt>
    <dgm:pt modelId="{CCC41643-9FCC-4380-A157-D76C37183DD0}" type="sibTrans" cxnId="{8CDBFD9B-12F3-482B-88BE-33773EEABF3F}">
      <dgm:prSet/>
      <dgm:spPr/>
      <dgm:t>
        <a:bodyPr/>
        <a:lstStyle/>
        <a:p>
          <a:endParaRPr lang="zh-CN" altLang="en-US"/>
        </a:p>
      </dgm:t>
    </dgm:pt>
    <dgm:pt modelId="{29CC3AEA-AC16-4978-99CD-1D67A2ACBAB2}">
      <dgm:prSet phldrT="[文本]"/>
      <dgm:spPr/>
      <dgm:t>
        <a:bodyPr/>
        <a:lstStyle/>
        <a:p>
          <a:endParaRPr lang="zh-CN" altLang="en-US" dirty="0"/>
        </a:p>
      </dgm:t>
    </dgm:pt>
    <dgm:pt modelId="{7E72F2B7-31F4-4F21-A97C-800E9CE7F088}" type="parTrans" cxnId="{E8D1646F-46D0-4ADD-BAB9-3AA7AE9EA722}">
      <dgm:prSet/>
      <dgm:spPr/>
      <dgm:t>
        <a:bodyPr/>
        <a:lstStyle/>
        <a:p>
          <a:endParaRPr lang="zh-CN" altLang="en-US"/>
        </a:p>
      </dgm:t>
    </dgm:pt>
    <dgm:pt modelId="{99CC6B45-2194-478F-B1CD-84646108A3FC}" type="sibTrans" cxnId="{E8D1646F-46D0-4ADD-BAB9-3AA7AE9EA722}">
      <dgm:prSet/>
      <dgm:spPr/>
      <dgm:t>
        <a:bodyPr/>
        <a:lstStyle/>
        <a:p>
          <a:endParaRPr lang="zh-CN" altLang="en-US"/>
        </a:p>
      </dgm:t>
    </dgm:pt>
    <dgm:pt modelId="{D2124235-78C9-420D-B430-30E9231F318E}">
      <dgm:prSet phldrT="[文本]"/>
      <dgm:spPr/>
      <dgm:t>
        <a:bodyPr/>
        <a:lstStyle/>
        <a:p>
          <a:endParaRPr lang="zh-CN" altLang="en-US" dirty="0"/>
        </a:p>
      </dgm:t>
    </dgm:pt>
    <dgm:pt modelId="{C7A362C4-103B-4653-B53F-CE1AF0A76375}" type="parTrans" cxnId="{1457F7E1-13ED-48C6-A525-59D572590024}">
      <dgm:prSet/>
      <dgm:spPr/>
      <dgm:t>
        <a:bodyPr/>
        <a:lstStyle/>
        <a:p>
          <a:endParaRPr lang="zh-CN" altLang="en-US"/>
        </a:p>
      </dgm:t>
    </dgm:pt>
    <dgm:pt modelId="{6ABA55CE-C42D-4B49-8888-AB48CAB34524}" type="sibTrans" cxnId="{1457F7E1-13ED-48C6-A525-59D572590024}">
      <dgm:prSet/>
      <dgm:spPr/>
      <dgm:t>
        <a:bodyPr/>
        <a:lstStyle/>
        <a:p>
          <a:endParaRPr lang="zh-CN" altLang="en-US"/>
        </a:p>
      </dgm:t>
    </dgm:pt>
    <dgm:pt modelId="{9C0F902F-3E48-4CDC-9BFA-6F4CFC678671}">
      <dgm:prSet phldrT="[文本]"/>
      <dgm:spPr/>
      <dgm:t>
        <a:bodyPr/>
        <a:lstStyle/>
        <a:p>
          <a:endParaRPr lang="zh-CN" altLang="en-US" dirty="0"/>
        </a:p>
      </dgm:t>
    </dgm:pt>
    <dgm:pt modelId="{E8F40C17-95BB-43F0-BA8B-D7BD5166B569}" type="sibTrans" cxnId="{768752B7-6883-46B0-AE67-74D4DC33BD45}">
      <dgm:prSet/>
      <dgm:spPr/>
      <dgm:t>
        <a:bodyPr/>
        <a:lstStyle/>
        <a:p>
          <a:endParaRPr lang="zh-CN" altLang="en-US"/>
        </a:p>
      </dgm:t>
    </dgm:pt>
    <dgm:pt modelId="{2FAB5B05-ACAB-4F49-8F22-BF5E7B4A18CD}" type="parTrans" cxnId="{768752B7-6883-46B0-AE67-74D4DC33BD45}">
      <dgm:prSet/>
      <dgm:spPr/>
      <dgm:t>
        <a:bodyPr/>
        <a:lstStyle/>
        <a:p>
          <a:endParaRPr lang="zh-CN" altLang="en-US"/>
        </a:p>
      </dgm:t>
    </dgm:pt>
    <dgm:pt modelId="{6EB8906B-C652-443D-AD3B-DD3E33909842}" type="pres">
      <dgm:prSet presAssocID="{5371BA0C-4C31-4D84-9AFC-D31BEB5EBC4E}" presName="linear" presStyleCnt="0">
        <dgm:presLayoutVars>
          <dgm:animLvl val="lvl"/>
          <dgm:resizeHandles val="exact"/>
        </dgm:presLayoutVars>
      </dgm:prSet>
      <dgm:spPr/>
      <dgm:t>
        <a:bodyPr/>
        <a:lstStyle/>
        <a:p>
          <a:endParaRPr lang="zh-CN" altLang="en-US"/>
        </a:p>
      </dgm:t>
    </dgm:pt>
    <dgm:pt modelId="{5BA63A35-D928-47EB-BFC8-9D3BC89E9DC5}" type="pres">
      <dgm:prSet presAssocID="{CE81EBF4-9696-4936-8B2F-1CF98DC506B4}" presName="parentText" presStyleLbl="node1" presStyleIdx="0" presStyleCnt="2">
        <dgm:presLayoutVars>
          <dgm:chMax val="0"/>
          <dgm:bulletEnabled val="1"/>
        </dgm:presLayoutVars>
      </dgm:prSet>
      <dgm:spPr/>
      <dgm:t>
        <a:bodyPr/>
        <a:lstStyle/>
        <a:p>
          <a:endParaRPr lang="zh-CN" altLang="en-US"/>
        </a:p>
      </dgm:t>
    </dgm:pt>
    <dgm:pt modelId="{2468A36E-EB9B-4799-9343-AB5832F6E1DE}" type="pres">
      <dgm:prSet presAssocID="{CE81EBF4-9696-4936-8B2F-1CF98DC506B4}" presName="childText" presStyleLbl="revTx" presStyleIdx="0" presStyleCnt="2" custLinFactNeighborY="1491">
        <dgm:presLayoutVars>
          <dgm:bulletEnabled val="1"/>
        </dgm:presLayoutVars>
      </dgm:prSet>
      <dgm:spPr/>
      <dgm:t>
        <a:bodyPr/>
        <a:lstStyle/>
        <a:p>
          <a:endParaRPr lang="zh-CN" altLang="en-US"/>
        </a:p>
      </dgm:t>
    </dgm:pt>
    <dgm:pt modelId="{09639887-0307-48FA-B298-39ED94830448}" type="pres">
      <dgm:prSet presAssocID="{7C6C7D1F-B199-4733-B3E4-DBBA53B8019C}" presName="parentText" presStyleLbl="node1" presStyleIdx="1" presStyleCnt="2">
        <dgm:presLayoutVars>
          <dgm:chMax val="0"/>
          <dgm:bulletEnabled val="1"/>
        </dgm:presLayoutVars>
      </dgm:prSet>
      <dgm:spPr/>
      <dgm:t>
        <a:bodyPr/>
        <a:lstStyle/>
        <a:p>
          <a:endParaRPr lang="zh-CN" altLang="en-US"/>
        </a:p>
      </dgm:t>
    </dgm:pt>
    <dgm:pt modelId="{6DD9BF83-814D-45B0-89D0-E7F7F5954EFD}" type="pres">
      <dgm:prSet presAssocID="{7C6C7D1F-B199-4733-B3E4-DBBA53B8019C}" presName="childText" presStyleLbl="revTx" presStyleIdx="1" presStyleCnt="2">
        <dgm:presLayoutVars>
          <dgm:bulletEnabled val="1"/>
        </dgm:presLayoutVars>
      </dgm:prSet>
      <dgm:spPr/>
      <dgm:t>
        <a:bodyPr/>
        <a:lstStyle/>
        <a:p>
          <a:endParaRPr lang="zh-CN" altLang="en-US"/>
        </a:p>
      </dgm:t>
    </dgm:pt>
  </dgm:ptLst>
  <dgm:cxnLst>
    <dgm:cxn modelId="{C483A27A-98CA-46F7-B681-17A34813C434}" type="presOf" srcId="{DB65F96F-2488-4AA2-80A5-C70E8CA14E3B}" destId="{2468A36E-EB9B-4799-9343-AB5832F6E1DE}" srcOrd="0" destOrd="3" presId="urn:microsoft.com/office/officeart/2005/8/layout/vList2#1"/>
    <dgm:cxn modelId="{B8213547-66C6-4193-83E0-E52CCC6F01DA}" type="presOf" srcId="{2E638ECB-6FBE-4D25-89D8-5E4AB9F867B8}" destId="{2468A36E-EB9B-4799-9343-AB5832F6E1DE}" srcOrd="0" destOrd="5" presId="urn:microsoft.com/office/officeart/2005/8/layout/vList2#1"/>
    <dgm:cxn modelId="{768752B7-6883-46B0-AE67-74D4DC33BD45}" srcId="{CE81EBF4-9696-4936-8B2F-1CF98DC506B4}" destId="{9C0F902F-3E48-4CDC-9BFA-6F4CFC678671}" srcOrd="2" destOrd="0" parTransId="{2FAB5B05-ACAB-4F49-8F22-BF5E7B4A18CD}" sibTransId="{E8F40C17-95BB-43F0-BA8B-D7BD5166B569}"/>
    <dgm:cxn modelId="{924AE17A-4BEF-41A4-ACAE-D10FE20A1FE7}" srcId="{7C6C7D1F-B199-4733-B3E4-DBBA53B8019C}" destId="{A25DE273-DAE3-4747-B4F6-6D097E68CA43}" srcOrd="1" destOrd="0" parTransId="{F18D8E9E-C126-41AD-834D-3E6645AA252C}" sibTransId="{7D38C375-D741-4FC7-8D5B-2887B05E051A}"/>
    <dgm:cxn modelId="{38C64105-F3AC-44DA-8F88-9BE7BFB02A47}" type="presOf" srcId="{84588DBD-EDD2-429A-B1B8-7C619548AB49}" destId="{6DD9BF83-814D-45B0-89D0-E7F7F5954EFD}" srcOrd="0" destOrd="0" presId="urn:microsoft.com/office/officeart/2005/8/layout/vList2#1"/>
    <dgm:cxn modelId="{8380CDB0-9893-4279-900C-C762F0834D4C}" type="presOf" srcId="{CE81EBF4-9696-4936-8B2F-1CF98DC506B4}" destId="{5BA63A35-D928-47EB-BFC8-9D3BC89E9DC5}" srcOrd="0" destOrd="0" presId="urn:microsoft.com/office/officeart/2005/8/layout/vList2#1"/>
    <dgm:cxn modelId="{1457F7E1-13ED-48C6-A525-59D572590024}" srcId="{CE81EBF4-9696-4936-8B2F-1CF98DC506B4}" destId="{D2124235-78C9-420D-B430-30E9231F318E}" srcOrd="7" destOrd="0" parTransId="{C7A362C4-103B-4653-B53F-CE1AF0A76375}" sibTransId="{6ABA55CE-C42D-4B49-8888-AB48CAB34524}"/>
    <dgm:cxn modelId="{4DEC3A34-8D69-4EDD-A828-6D85418F35AA}" srcId="{5371BA0C-4C31-4D84-9AFC-D31BEB5EBC4E}" destId="{7C6C7D1F-B199-4733-B3E4-DBBA53B8019C}" srcOrd="1" destOrd="0" parTransId="{A826E285-A1FC-400D-8342-B78C65C45208}" sibTransId="{20866571-8AFD-4A62-9D92-122D29E90E98}"/>
    <dgm:cxn modelId="{8CDBFD9B-12F3-482B-88BE-33773EEABF3F}" srcId="{CE81EBF4-9696-4936-8B2F-1CF98DC506B4}" destId="{5CECE27A-93F3-4097-9695-06D386595772}" srcOrd="4" destOrd="0" parTransId="{04047A89-B53D-4A61-9C6F-30D09F430D72}" sibTransId="{CCC41643-9FCC-4380-A157-D76C37183DD0}"/>
    <dgm:cxn modelId="{75729434-AF05-4B10-91D7-F01A3A7091FB}" type="presOf" srcId="{7C6C7D1F-B199-4733-B3E4-DBBA53B8019C}" destId="{09639887-0307-48FA-B298-39ED94830448}" srcOrd="0" destOrd="0" presId="urn:microsoft.com/office/officeart/2005/8/layout/vList2#1"/>
    <dgm:cxn modelId="{E8D1646F-46D0-4ADD-BAB9-3AA7AE9EA722}" srcId="{CE81EBF4-9696-4936-8B2F-1CF98DC506B4}" destId="{29CC3AEA-AC16-4978-99CD-1D67A2ACBAB2}" srcOrd="8" destOrd="0" parTransId="{7E72F2B7-31F4-4F21-A97C-800E9CE7F088}" sibTransId="{99CC6B45-2194-478F-B1CD-84646108A3FC}"/>
    <dgm:cxn modelId="{FC1587EA-9586-4BC8-954F-771536DEDDF8}" srcId="{CE81EBF4-9696-4936-8B2F-1CF98DC506B4}" destId="{DB65F96F-2488-4AA2-80A5-C70E8CA14E3B}" srcOrd="3" destOrd="0" parTransId="{B0717DC3-8B98-460B-ADCC-355626EAA67E}" sibTransId="{047A74BF-D9B4-41EF-8341-F553D150B3D4}"/>
    <dgm:cxn modelId="{E3E547EC-7826-4E8C-AD4F-B34484F63B2D}" type="presOf" srcId="{425BE06A-00F9-46CC-8C52-1868E78AAF8E}" destId="{6DD9BF83-814D-45B0-89D0-E7F7F5954EFD}" srcOrd="0" destOrd="2" presId="urn:microsoft.com/office/officeart/2005/8/layout/vList2#1"/>
    <dgm:cxn modelId="{982C2BBF-9671-49C7-A67E-32A5E6A0DF1E}" type="presOf" srcId="{7D4044BF-A458-4647-9264-1CCE9A638822}" destId="{2468A36E-EB9B-4799-9343-AB5832F6E1DE}" srcOrd="0" destOrd="0" presId="urn:microsoft.com/office/officeart/2005/8/layout/vList2#1"/>
    <dgm:cxn modelId="{07B7903A-FF77-44C6-9C97-29327E07F774}" type="presOf" srcId="{5CECE27A-93F3-4097-9695-06D386595772}" destId="{2468A36E-EB9B-4799-9343-AB5832F6E1DE}" srcOrd="0" destOrd="4" presId="urn:microsoft.com/office/officeart/2005/8/layout/vList2#1"/>
    <dgm:cxn modelId="{8114FFEC-07FD-4AE7-8300-8255A51B5B20}" srcId="{CE81EBF4-9696-4936-8B2F-1CF98DC506B4}" destId="{1F3FCD12-78B7-4294-B217-FF2C2813F33A}" srcOrd="1" destOrd="0" parTransId="{E128ACB2-F3A4-4382-BA69-E411367B7CDA}" sibTransId="{304663D6-3C7F-439A-96C6-3185B34614DD}"/>
    <dgm:cxn modelId="{D2E2CC82-38CF-4BF5-BE54-76FF6D1F1734}" srcId="{7C6C7D1F-B199-4733-B3E4-DBBA53B8019C}" destId="{425BE06A-00F9-46CC-8C52-1868E78AAF8E}" srcOrd="2" destOrd="0" parTransId="{216A76FE-FEEB-4238-A35C-EDAD1AFB7AC7}" sibTransId="{E47BD339-031C-4E48-8083-BC65F5B0606B}"/>
    <dgm:cxn modelId="{DC4D4618-6645-4503-AE03-CA1889ADD824}" type="presOf" srcId="{1F3FCD12-78B7-4294-B217-FF2C2813F33A}" destId="{2468A36E-EB9B-4799-9343-AB5832F6E1DE}" srcOrd="0" destOrd="1" presId="urn:microsoft.com/office/officeart/2005/8/layout/vList2#1"/>
    <dgm:cxn modelId="{C85C7923-FA44-47AF-AD76-0EB31E515E5B}" type="presOf" srcId="{14972E18-5D6C-40A4-AF3E-A1B44341EC79}" destId="{2468A36E-EB9B-4799-9343-AB5832F6E1DE}" srcOrd="0" destOrd="6" presId="urn:microsoft.com/office/officeart/2005/8/layout/vList2#1"/>
    <dgm:cxn modelId="{B995DAB8-F519-4D8C-89B5-FAF1D068424C}" srcId="{CE81EBF4-9696-4936-8B2F-1CF98DC506B4}" destId="{7D4044BF-A458-4647-9264-1CCE9A638822}" srcOrd="0" destOrd="0" parTransId="{EC343007-7EBB-4539-B92C-F5BB0C33C074}" sibTransId="{E2502A47-BDA4-4985-9D10-4048650C8482}"/>
    <dgm:cxn modelId="{B7C7C8BF-5126-4916-9908-32E34C7EF990}" type="presOf" srcId="{9C0F902F-3E48-4CDC-9BFA-6F4CFC678671}" destId="{2468A36E-EB9B-4799-9343-AB5832F6E1DE}" srcOrd="0" destOrd="2" presId="urn:microsoft.com/office/officeart/2005/8/layout/vList2#1"/>
    <dgm:cxn modelId="{FD0CDFD5-675A-4F25-99E0-7448E918EC17}" type="presOf" srcId="{A25DE273-DAE3-4747-B4F6-6D097E68CA43}" destId="{6DD9BF83-814D-45B0-89D0-E7F7F5954EFD}" srcOrd="0" destOrd="1" presId="urn:microsoft.com/office/officeart/2005/8/layout/vList2#1"/>
    <dgm:cxn modelId="{0AD68F36-780E-469E-98C1-C68B5C8F80D2}" srcId="{7C6C7D1F-B199-4733-B3E4-DBBA53B8019C}" destId="{84588DBD-EDD2-429A-B1B8-7C619548AB49}" srcOrd="0" destOrd="0" parTransId="{0FD39FA1-9D40-4400-8B77-E4275FBAF2E1}" sibTransId="{7A4D1EFD-4D08-4D9F-B5E7-F6A0FF31A3FE}"/>
    <dgm:cxn modelId="{435E9208-C61D-45EE-AE9F-8C7EE5C38560}" srcId="{CE81EBF4-9696-4936-8B2F-1CF98DC506B4}" destId="{14972E18-5D6C-40A4-AF3E-A1B44341EC79}" srcOrd="6" destOrd="0" parTransId="{9D3492DD-871E-4C7A-9545-4930BF56708A}" sibTransId="{F6176E51-546B-495E-8AB4-7BA4B375468B}"/>
    <dgm:cxn modelId="{D06BE5B0-57B7-4D78-826E-2A8E9F291F65}" type="presOf" srcId="{D2124235-78C9-420D-B430-30E9231F318E}" destId="{2468A36E-EB9B-4799-9343-AB5832F6E1DE}" srcOrd="0" destOrd="7" presId="urn:microsoft.com/office/officeart/2005/8/layout/vList2#1"/>
    <dgm:cxn modelId="{E88FD08B-FFC6-4BF6-8210-C32072EF3975}" srcId="{CE81EBF4-9696-4936-8B2F-1CF98DC506B4}" destId="{2E638ECB-6FBE-4D25-89D8-5E4AB9F867B8}" srcOrd="5" destOrd="0" parTransId="{B03CF2C6-B376-4EF1-9ED0-CDDA011706CD}" sibTransId="{FCAAAAAC-8135-4322-B778-884114E4448F}"/>
    <dgm:cxn modelId="{F2DF9655-8FF6-4337-A349-BACFFAECFF78}" srcId="{5371BA0C-4C31-4D84-9AFC-D31BEB5EBC4E}" destId="{CE81EBF4-9696-4936-8B2F-1CF98DC506B4}" srcOrd="0" destOrd="0" parTransId="{1C5827E1-0DE9-46CD-A96C-A3A5303BCD67}" sibTransId="{972FD97B-B590-4061-8355-E8531917F3FC}"/>
    <dgm:cxn modelId="{8466D4C8-B7AE-4BEE-BC29-D46134BCD9B0}" type="presOf" srcId="{5371BA0C-4C31-4D84-9AFC-D31BEB5EBC4E}" destId="{6EB8906B-C652-443D-AD3B-DD3E33909842}" srcOrd="0" destOrd="0" presId="urn:microsoft.com/office/officeart/2005/8/layout/vList2#1"/>
    <dgm:cxn modelId="{9316D555-72ED-4D8C-A1C1-6EC9D28A3252}" type="presOf" srcId="{29CC3AEA-AC16-4978-99CD-1D67A2ACBAB2}" destId="{2468A36E-EB9B-4799-9343-AB5832F6E1DE}" srcOrd="0" destOrd="8" presId="urn:microsoft.com/office/officeart/2005/8/layout/vList2#1"/>
    <dgm:cxn modelId="{BBFF5546-5FFC-42D9-82CE-6EC31052714A}" type="presParOf" srcId="{6EB8906B-C652-443D-AD3B-DD3E33909842}" destId="{5BA63A35-D928-47EB-BFC8-9D3BC89E9DC5}" srcOrd="0" destOrd="0" presId="urn:microsoft.com/office/officeart/2005/8/layout/vList2#1"/>
    <dgm:cxn modelId="{45382BFE-52D4-4B1C-B8A2-2F46BBC371F0}" type="presParOf" srcId="{6EB8906B-C652-443D-AD3B-DD3E33909842}" destId="{2468A36E-EB9B-4799-9343-AB5832F6E1DE}" srcOrd="1" destOrd="0" presId="urn:microsoft.com/office/officeart/2005/8/layout/vList2#1"/>
    <dgm:cxn modelId="{A91178B0-4F85-4C7F-A666-B79738A3B2E3}" type="presParOf" srcId="{6EB8906B-C652-443D-AD3B-DD3E33909842}" destId="{09639887-0307-48FA-B298-39ED94830448}" srcOrd="2" destOrd="0" presId="urn:microsoft.com/office/officeart/2005/8/layout/vList2#1"/>
    <dgm:cxn modelId="{F488E1B9-D05C-4333-BB74-17747F3669BB}" type="presParOf" srcId="{6EB8906B-C652-443D-AD3B-DD3E33909842}" destId="{6DD9BF83-814D-45B0-89D0-E7F7F5954EFD}" srcOrd="3"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9963E-22BD-4896-9BA7-38A7AF1E5340}">
      <dsp:nvSpPr>
        <dsp:cNvPr id="0" name=""/>
        <dsp:cNvSpPr/>
      </dsp:nvSpPr>
      <dsp:spPr>
        <a:xfrm>
          <a:off x="2681296" y="0"/>
          <a:ext cx="2681296" cy="1739371"/>
        </a:xfrm>
        <a:prstGeom prst="trapezoid">
          <a:avLst>
            <a:gd name="adj" fmla="val 77077"/>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2800" kern="1200" dirty="0" smtClean="0"/>
            <a:t>专家</a:t>
          </a:r>
          <a:endParaRPr lang="en-US" altLang="zh-CN" sz="2800" kern="1200" dirty="0" smtClean="0"/>
        </a:p>
        <a:p>
          <a:pPr lvl="0" algn="ctr" defTabSz="1244600">
            <a:lnSpc>
              <a:spcPct val="90000"/>
            </a:lnSpc>
            <a:spcBef>
              <a:spcPct val="0"/>
            </a:spcBef>
            <a:spcAft>
              <a:spcPct val="35000"/>
            </a:spcAft>
          </a:pPr>
          <a:r>
            <a:rPr lang="zh-CN" altLang="en-US" sz="2800" kern="1200" dirty="0" smtClean="0"/>
            <a:t>诊治指南</a:t>
          </a:r>
          <a:endParaRPr lang="zh-CN" altLang="en-US" sz="2800" kern="1200" dirty="0"/>
        </a:p>
      </dsp:txBody>
      <dsp:txXfrm>
        <a:off x="2681296" y="0"/>
        <a:ext cx="2681296" cy="1739371"/>
      </dsp:txXfrm>
    </dsp:sp>
    <dsp:sp modelId="{159285C4-A625-46D6-87CD-835B6DA92BD3}">
      <dsp:nvSpPr>
        <dsp:cNvPr id="0" name=""/>
        <dsp:cNvSpPr/>
      </dsp:nvSpPr>
      <dsp:spPr>
        <a:xfrm>
          <a:off x="1340648" y="1739371"/>
          <a:ext cx="5362593" cy="1739371"/>
        </a:xfrm>
        <a:prstGeom prst="trapezoid">
          <a:avLst>
            <a:gd name="adj" fmla="val 77077"/>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2279102" y="1739371"/>
        <a:ext cx="3485685" cy="1739371"/>
      </dsp:txXfrm>
    </dsp:sp>
    <dsp:sp modelId="{0C9A0654-C26C-49BD-84DB-763D7B085F03}">
      <dsp:nvSpPr>
        <dsp:cNvPr id="0" name=""/>
        <dsp:cNvSpPr/>
      </dsp:nvSpPr>
      <dsp:spPr>
        <a:xfrm>
          <a:off x="0" y="3478741"/>
          <a:ext cx="8043890" cy="1739371"/>
        </a:xfrm>
        <a:prstGeom prst="trapezoid">
          <a:avLst>
            <a:gd name="adj" fmla="val 77077"/>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1407680" y="3478741"/>
        <a:ext cx="5228528" cy="173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82205-31C3-4692-BEE9-0A7A8207C002}">
      <dsp:nvSpPr>
        <dsp:cNvPr id="0" name=""/>
        <dsp:cNvSpPr/>
      </dsp:nvSpPr>
      <dsp:spPr>
        <a:xfrm>
          <a:off x="0" y="0"/>
          <a:ext cx="5814646" cy="95050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sz="2300" kern="1200" dirty="0" smtClean="0"/>
            <a:t>首先任意选取</a:t>
          </a:r>
          <a:r>
            <a:rPr lang="en-US" sz="2300" kern="1200" dirty="0" smtClean="0"/>
            <a:t>K</a:t>
          </a:r>
          <a:r>
            <a:rPr lang="zh-CN" sz="2300" kern="1200" dirty="0" smtClean="0"/>
            <a:t>个对象作为质心</a:t>
          </a:r>
          <a:endParaRPr lang="zh-CN" altLang="en-US" sz="2300" kern="1200" dirty="0"/>
        </a:p>
      </dsp:txBody>
      <dsp:txXfrm>
        <a:off x="27839" y="27839"/>
        <a:ext cx="4788977" cy="894827"/>
      </dsp:txXfrm>
    </dsp:sp>
    <dsp:sp modelId="{83C29D3F-9B5E-4749-B643-352C037714A3}">
      <dsp:nvSpPr>
        <dsp:cNvPr id="0" name=""/>
        <dsp:cNvSpPr/>
      </dsp:nvSpPr>
      <dsp:spPr>
        <a:xfrm>
          <a:off x="513056" y="1108923"/>
          <a:ext cx="5814646" cy="950505"/>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sz="2300" kern="1200" dirty="0" smtClean="0"/>
            <a:t>计算其余点到每个质心的距离，并将其归到最近的质心的类</a:t>
          </a:r>
          <a:endParaRPr lang="zh-CN" altLang="en-US" sz="2300" kern="1200" dirty="0"/>
        </a:p>
      </dsp:txBody>
      <dsp:txXfrm>
        <a:off x="540895" y="1136762"/>
        <a:ext cx="4628082" cy="894827"/>
      </dsp:txXfrm>
    </dsp:sp>
    <dsp:sp modelId="{694E2B9C-BE96-404F-97E7-93D541E73FEB}">
      <dsp:nvSpPr>
        <dsp:cNvPr id="0" name=""/>
        <dsp:cNvSpPr/>
      </dsp:nvSpPr>
      <dsp:spPr>
        <a:xfrm>
          <a:off x="1026113" y="2217846"/>
          <a:ext cx="5814646" cy="950505"/>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sz="2300" kern="1200" dirty="0" smtClean="0"/>
            <a:t>重新计算各个类的质心</a:t>
          </a:r>
          <a:endParaRPr lang="zh-CN" altLang="en-US" sz="2300" kern="1200" dirty="0"/>
        </a:p>
      </dsp:txBody>
      <dsp:txXfrm>
        <a:off x="1053952" y="2245685"/>
        <a:ext cx="4628082" cy="894827"/>
      </dsp:txXfrm>
    </dsp:sp>
    <dsp:sp modelId="{7DBB803F-0F85-405A-928F-E5253051FB6B}">
      <dsp:nvSpPr>
        <dsp:cNvPr id="0" name=""/>
        <dsp:cNvSpPr/>
      </dsp:nvSpPr>
      <dsp:spPr>
        <a:xfrm>
          <a:off x="5196817" y="720800"/>
          <a:ext cx="617828" cy="617828"/>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5335828" y="720800"/>
        <a:ext cx="339806" cy="464916"/>
      </dsp:txXfrm>
    </dsp:sp>
    <dsp:sp modelId="{19C092C1-BE84-4723-AF7E-C28A0C5ABDDE}">
      <dsp:nvSpPr>
        <dsp:cNvPr id="0" name=""/>
        <dsp:cNvSpPr/>
      </dsp:nvSpPr>
      <dsp:spPr>
        <a:xfrm>
          <a:off x="5709874" y="1823386"/>
          <a:ext cx="617828" cy="617828"/>
        </a:xfrm>
        <a:prstGeom prst="downArrow">
          <a:avLst>
            <a:gd name="adj1" fmla="val 55000"/>
            <a:gd name="adj2" fmla="val 45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5848885" y="1823386"/>
        <a:ext cx="339806" cy="464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63A35-D928-47EB-BFC8-9D3BC89E9DC5}">
      <dsp:nvSpPr>
        <dsp:cNvPr id="0" name=""/>
        <dsp:cNvSpPr/>
      </dsp:nvSpPr>
      <dsp:spPr>
        <a:xfrm>
          <a:off x="0" y="16149"/>
          <a:ext cx="8280920" cy="628875"/>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smtClean="0"/>
            <a:t>数据定量化</a:t>
          </a:r>
          <a:endParaRPr lang="zh-CN" altLang="en-US" sz="2500" kern="1200" dirty="0"/>
        </a:p>
      </dsp:txBody>
      <dsp:txXfrm>
        <a:off x="30699" y="46848"/>
        <a:ext cx="8219522" cy="567477"/>
      </dsp:txXfrm>
    </dsp:sp>
    <dsp:sp modelId="{2468A36E-EB9B-4799-9343-AB5832F6E1DE}">
      <dsp:nvSpPr>
        <dsp:cNvPr id="0" name=""/>
        <dsp:cNvSpPr/>
      </dsp:nvSpPr>
      <dsp:spPr>
        <a:xfrm>
          <a:off x="0" y="654401"/>
          <a:ext cx="8280920" cy="31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以药物的定量数据表示</a:t>
          </a: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根据药物的类型，汇总后定量化</a:t>
          </a: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以时序方式表征在不同时间段使用的药物</a:t>
          </a: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a:p>
          <a:pPr marL="228600" lvl="1" indent="-228600" algn="l" defTabSz="889000">
            <a:lnSpc>
              <a:spcPct val="90000"/>
            </a:lnSpc>
            <a:spcBef>
              <a:spcPct val="0"/>
            </a:spcBef>
            <a:spcAft>
              <a:spcPct val="20000"/>
            </a:spcAft>
            <a:buChar char="••"/>
          </a:pPr>
          <a:endParaRPr lang="zh-CN" altLang="en-US" sz="2000" kern="1200" dirty="0"/>
        </a:p>
      </dsp:txBody>
      <dsp:txXfrm>
        <a:off x="0" y="654401"/>
        <a:ext cx="8280920" cy="3156750"/>
      </dsp:txXfrm>
    </dsp:sp>
    <dsp:sp modelId="{09639887-0307-48FA-B298-39ED94830448}">
      <dsp:nvSpPr>
        <dsp:cNvPr id="0" name=""/>
        <dsp:cNvSpPr/>
      </dsp:nvSpPr>
      <dsp:spPr>
        <a:xfrm>
          <a:off x="0" y="3801775"/>
          <a:ext cx="8280920" cy="628875"/>
        </a:xfrm>
        <a:prstGeom prst="roundRect">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smtClean="0"/>
            <a:t>方法优化</a:t>
          </a:r>
          <a:endParaRPr lang="zh-CN" altLang="en-US" sz="2500" kern="1200" dirty="0"/>
        </a:p>
      </dsp:txBody>
      <dsp:txXfrm>
        <a:off x="30699" y="3832474"/>
        <a:ext cx="8219522" cy="567477"/>
      </dsp:txXfrm>
    </dsp:sp>
    <dsp:sp modelId="{6DD9BF83-814D-45B0-89D0-E7F7F5954EFD}">
      <dsp:nvSpPr>
        <dsp:cNvPr id="0" name=""/>
        <dsp:cNvSpPr/>
      </dsp:nvSpPr>
      <dsp:spPr>
        <a:xfrm>
          <a:off x="0" y="4430650"/>
          <a:ext cx="8280920" cy="1112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自动化的参数调优</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较优模型的筛选</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专家经验的融入</a:t>
          </a:r>
          <a:endParaRPr lang="zh-CN" altLang="en-US" sz="2000" kern="1200" dirty="0"/>
        </a:p>
      </dsp:txBody>
      <dsp:txXfrm>
        <a:off x="0" y="4430650"/>
        <a:ext cx="8280920" cy="11126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6C503C-C676-48A8-8AE8-9876EF0F9696}" type="datetimeFigureOut">
              <a:rPr lang="zh-CN" altLang="en-US"/>
              <a:t>2018/1/10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0D28D00A-5378-4A3E-8CE1-69B52B98CEF4}" type="slidenum">
              <a:rPr lang="zh-CN" altLang="en-US"/>
              <a:t>‹#›</a:t>
            </a:fld>
            <a:endParaRPr lang="zh-CN" altLang="en-US"/>
          </a:p>
        </p:txBody>
      </p:sp>
    </p:spTree>
    <p:extLst>
      <p:ext uri="{BB962C8B-B14F-4D97-AF65-F5344CB8AC3E}">
        <p14:creationId xmlns:p14="http://schemas.microsoft.com/office/powerpoint/2010/main" val="843701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E0842BD-0303-443C-BBFB-C696F2E6A949}" type="datetimeFigureOut">
              <a:rPr lang="zh-CN" altLang="en-US"/>
              <a:t>2018/1/10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791E1F30-DC44-4099-BA14-FDACF560AB15}" type="slidenum">
              <a:rPr lang="zh-CN" altLang="en-US"/>
              <a:t>‹#›</a:t>
            </a:fld>
            <a:endParaRPr lang="zh-CN" altLang="en-US"/>
          </a:p>
        </p:txBody>
      </p:sp>
    </p:spTree>
    <p:extLst>
      <p:ext uri="{BB962C8B-B14F-4D97-AF65-F5344CB8AC3E}">
        <p14:creationId xmlns:p14="http://schemas.microsoft.com/office/powerpoint/2010/main" val="32093740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BBBE21-39A0-4F37-B238-E39F85391C88}" type="slidenum">
              <a:rPr lang="zh-CN" altLang="en-US" smtClean="0"/>
              <a:t>1</a:t>
            </a:fld>
            <a:endParaRPr lang="zh-CN" altLang="en-US" smtClean="0"/>
          </a:p>
        </p:txBody>
      </p:sp>
    </p:spTree>
    <p:extLst>
      <p:ext uri="{BB962C8B-B14F-4D97-AF65-F5344CB8AC3E}">
        <p14:creationId xmlns:p14="http://schemas.microsoft.com/office/powerpoint/2010/main" val="396347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病人临床路径表</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19</a:t>
            </a:fld>
            <a:endParaRPr lang="zh-CN" altLang="en-US"/>
          </a:p>
        </p:txBody>
      </p:sp>
    </p:spTree>
    <p:extLst>
      <p:ext uri="{BB962C8B-B14F-4D97-AF65-F5344CB8AC3E}">
        <p14:creationId xmlns:p14="http://schemas.microsoft.com/office/powerpoint/2010/main" val="228531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无麻醉病人中是否为麻醉（查询）</a:t>
            </a:r>
            <a:endParaRPr lang="en-US" altLang="zh-CN" dirty="0" smtClean="0"/>
          </a:p>
          <a:p>
            <a:endParaRPr lang="en-US" altLang="zh-CN" dirty="0" smtClean="0"/>
          </a:p>
          <a:p>
            <a:r>
              <a:rPr lang="zh-CN" altLang="en-US" dirty="0" smtClean="0"/>
              <a:t>画时间轴</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20</a:t>
            </a:fld>
            <a:endParaRPr lang="zh-CN" altLang="en-US"/>
          </a:p>
        </p:txBody>
      </p:sp>
    </p:spTree>
    <p:extLst>
      <p:ext uri="{BB962C8B-B14F-4D97-AF65-F5344CB8AC3E}">
        <p14:creationId xmlns:p14="http://schemas.microsoft.com/office/powerpoint/2010/main" val="406076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无麻醉病人中是否为麻醉（查询）</a:t>
            </a:r>
            <a:endParaRPr lang="en-US" altLang="zh-CN" dirty="0" smtClean="0"/>
          </a:p>
          <a:p>
            <a:endParaRPr lang="en-US" altLang="zh-CN" dirty="0" smtClean="0"/>
          </a:p>
          <a:p>
            <a:r>
              <a:rPr lang="zh-CN" altLang="en-US" dirty="0" smtClean="0"/>
              <a:t>画时间轴</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21</a:t>
            </a:fld>
            <a:endParaRPr lang="zh-CN" altLang="en-US"/>
          </a:p>
        </p:txBody>
      </p:sp>
    </p:spTree>
    <p:extLst>
      <p:ext uri="{BB962C8B-B14F-4D97-AF65-F5344CB8AC3E}">
        <p14:creationId xmlns:p14="http://schemas.microsoft.com/office/powerpoint/2010/main" val="102050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连续二次正常（查询）</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22</a:t>
            </a:fld>
            <a:endParaRPr lang="zh-CN" altLang="en-US"/>
          </a:p>
        </p:txBody>
      </p:sp>
    </p:spTree>
    <p:extLst>
      <p:ext uri="{BB962C8B-B14F-4D97-AF65-F5344CB8AC3E}">
        <p14:creationId xmlns:p14="http://schemas.microsoft.com/office/powerpoint/2010/main" val="277456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42</a:t>
            </a:fld>
            <a:endParaRPr lang="zh-CN" altLang="en-US"/>
          </a:p>
        </p:txBody>
      </p:sp>
    </p:spTree>
    <p:extLst>
      <p:ext uri="{BB962C8B-B14F-4D97-AF65-F5344CB8AC3E}">
        <p14:creationId xmlns:p14="http://schemas.microsoft.com/office/powerpoint/2010/main" val="72429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sz="2000" b="1" dirty="0" smtClean="0">
                <a:sym typeface="+mn-ea"/>
              </a:rPr>
              <a:t>划分思路</a:t>
            </a:r>
          </a:p>
          <a:p>
            <a:pPr lvl="1">
              <a:buFont typeface="Wingdings" panose="05000000000000000000" charset="0"/>
              <a:buChar char="p"/>
            </a:pPr>
            <a:r>
              <a:rPr lang="zh-CN" altLang="en-US" sz="2000" dirty="0" smtClean="0"/>
              <a:t>根据病历表所给项目中的手术费，治疗费和特殊治疗费构建胆总管结石手术字典。</a:t>
            </a:r>
          </a:p>
          <a:p>
            <a:pPr lvl="1">
              <a:buFont typeface="Wingdings" panose="05000000000000000000" charset="0"/>
              <a:buChar char="p"/>
            </a:pPr>
            <a:r>
              <a:rPr lang="zh-CN" altLang="en-US" sz="2000" dirty="0" smtClean="0"/>
              <a:t>根据字典对病人数据进行扫描判断病人是否手术从而将病人分为有手术病人和无手术病人。</a:t>
            </a:r>
            <a:endParaRPr lang="en-US" altLang="zh-CN" sz="2000" dirty="0" smtClean="0"/>
          </a:p>
          <a:p>
            <a:pPr lvl="1">
              <a:buFont typeface="Wingdings" panose="05000000000000000000" charset="0"/>
              <a:buChar char="p"/>
            </a:pPr>
            <a:endParaRPr lang="en-US" altLang="zh-CN" sz="2000" dirty="0" smtClean="0"/>
          </a:p>
          <a:p>
            <a:pPr lvl="1">
              <a:buFont typeface="Wingdings" panose="05000000000000000000" charset="0"/>
              <a:buNone/>
            </a:pPr>
            <a:r>
              <a:rPr lang="zh-CN" altLang="en-US" sz="2000" dirty="0" smtClean="0"/>
              <a:t>手术特征库</a:t>
            </a:r>
          </a:p>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46</a:t>
            </a:fld>
            <a:endParaRPr lang="zh-CN" altLang="en-US"/>
          </a:p>
        </p:txBody>
      </p:sp>
    </p:spTree>
    <p:extLst>
      <p:ext uri="{BB962C8B-B14F-4D97-AF65-F5344CB8AC3E}">
        <p14:creationId xmlns:p14="http://schemas.microsoft.com/office/powerpoint/2010/main" val="60790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gn="l">
              <a:buFont typeface="Wingdings" panose="05000000000000000000" charset="0"/>
              <a:buChar char="p"/>
            </a:pPr>
            <a:r>
              <a:rPr lang="zh-CN" altLang="en-US" sz="1200" b="1" dirty="0" smtClean="0">
                <a:latin typeface="楷体" panose="02010609060101010101" charset="-122"/>
                <a:ea typeface="楷体" panose="02010609060101010101" charset="-122"/>
              </a:rPr>
              <a:t>手术病人中的手术类型划分</a:t>
            </a:r>
          </a:p>
          <a:p>
            <a:pPr marL="342900" indent="-342900" algn="l">
              <a:buFont typeface="Wingdings" panose="05000000000000000000" charset="0"/>
              <a:buChar char="p"/>
            </a:pPr>
            <a:r>
              <a:rPr lang="zh-CN" altLang="en-US" sz="1200" b="1" dirty="0" smtClean="0">
                <a:latin typeface="楷体" panose="02010609060101010101" charset="-122"/>
                <a:ea typeface="楷体" panose="02010609060101010101" charset="-122"/>
              </a:rPr>
              <a:t>某一类手术病人中是否使用了麻醉划分</a:t>
            </a:r>
          </a:p>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47</a:t>
            </a:fld>
            <a:endParaRPr lang="zh-CN" altLang="en-US"/>
          </a:p>
        </p:txBody>
      </p:sp>
    </p:spTree>
    <p:extLst>
      <p:ext uri="{BB962C8B-B14F-4D97-AF65-F5344CB8AC3E}">
        <p14:creationId xmlns:p14="http://schemas.microsoft.com/office/powerpoint/2010/main" val="318820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无麻醉病人中是否为麻醉（查询）</a:t>
            </a:r>
            <a:endParaRPr lang="en-US" altLang="zh-CN" dirty="0" smtClean="0"/>
          </a:p>
          <a:p>
            <a:endParaRPr lang="en-US" altLang="zh-CN" dirty="0" smtClean="0"/>
          </a:p>
          <a:p>
            <a:r>
              <a:rPr lang="zh-CN" altLang="en-US" dirty="0" smtClean="0"/>
              <a:t>画时间轴</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49</a:t>
            </a:fld>
            <a:endParaRPr lang="zh-CN" altLang="en-US"/>
          </a:p>
        </p:txBody>
      </p:sp>
    </p:spTree>
    <p:extLst>
      <p:ext uri="{BB962C8B-B14F-4D97-AF65-F5344CB8AC3E}">
        <p14:creationId xmlns:p14="http://schemas.microsoft.com/office/powerpoint/2010/main" val="285895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手术类型的分类</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50</a:t>
            </a:fld>
            <a:endParaRPr lang="zh-CN" altLang="en-US"/>
          </a:p>
        </p:txBody>
      </p:sp>
    </p:spTree>
    <p:extLst>
      <p:ext uri="{BB962C8B-B14F-4D97-AF65-F5344CB8AC3E}">
        <p14:creationId xmlns:p14="http://schemas.microsoft.com/office/powerpoint/2010/main" val="1586200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dirty="0" smtClean="0"/>
              <a:t>人免疫缺陷病毒抗体测定(Anti-HIV)</a:t>
            </a:r>
            <a:endParaRPr lang="en-US" altLang="zh-CN" dirty="0" smtClean="0"/>
          </a:p>
          <a:p>
            <a:r>
              <a:rPr lang="zh-CN" altLang="en-US" dirty="0" smtClean="0"/>
              <a:t>频繁</a:t>
            </a:r>
            <a:r>
              <a:rPr lang="zh-CN" altLang="en-US" dirty="0"/>
              <a:t>项集暂时还没有完成，这部分会继续完善的</a:t>
            </a:r>
          </a:p>
        </p:txBody>
      </p:sp>
    </p:spTree>
    <p:extLst>
      <p:ext uri="{BB962C8B-B14F-4D97-AF65-F5344CB8AC3E}">
        <p14:creationId xmlns:p14="http://schemas.microsoft.com/office/powerpoint/2010/main" val="22814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经内镜</a:t>
            </a:r>
            <a:r>
              <a:rPr lang="en-US" altLang="zh-CN" dirty="0" err="1" smtClean="0">
                <a:sym typeface="+mn-ea"/>
              </a:rPr>
              <a:t>Oddi</a:t>
            </a:r>
            <a:r>
              <a:rPr lang="zh-CN" altLang="en-US" dirty="0" smtClean="0">
                <a:sym typeface="+mn-ea"/>
              </a:rPr>
              <a:t>括约肌切开术（</a:t>
            </a:r>
            <a:r>
              <a:rPr lang="en-US" altLang="zh-CN" dirty="0" smtClean="0">
                <a:sym typeface="+mn-ea"/>
              </a:rPr>
              <a:t>EST</a:t>
            </a:r>
            <a:r>
              <a:rPr lang="zh-CN" altLang="en-US" dirty="0" smtClean="0">
                <a:sym typeface="+mn-ea"/>
              </a:rPr>
              <a:t>）或经内镜乳头切开术（</a:t>
            </a:r>
            <a:r>
              <a:rPr lang="en-US" altLang="zh-CN" dirty="0" smtClean="0">
                <a:sym typeface="+mn-ea"/>
              </a:rPr>
              <a:t>EPT</a:t>
            </a:r>
            <a:r>
              <a:rPr lang="zh-CN" altLang="en-US" dirty="0" smtClean="0">
                <a:sym typeface="+mn-ea"/>
              </a:rPr>
              <a:t>）</a:t>
            </a:r>
            <a:endParaRPr lang="zh-CN" altLang="en-US"/>
          </a:p>
        </p:txBody>
      </p:sp>
    </p:spTree>
    <p:extLst>
      <p:ext uri="{BB962C8B-B14F-4D97-AF65-F5344CB8AC3E}">
        <p14:creationId xmlns:p14="http://schemas.microsoft.com/office/powerpoint/2010/main" val="313467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频繁项集暂时还没有完成，这部分会继续完善的</a:t>
            </a:r>
          </a:p>
        </p:txBody>
      </p:sp>
    </p:spTree>
    <p:extLst>
      <p:ext uri="{BB962C8B-B14F-4D97-AF65-F5344CB8AC3E}">
        <p14:creationId xmlns:p14="http://schemas.microsoft.com/office/powerpoint/2010/main" val="2958736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频繁项集暂时还没有完成，这部分会继续完善的</a:t>
            </a:r>
          </a:p>
        </p:txBody>
      </p:sp>
    </p:spTree>
    <p:extLst>
      <p:ext uri="{BB962C8B-B14F-4D97-AF65-F5344CB8AC3E}">
        <p14:creationId xmlns:p14="http://schemas.microsoft.com/office/powerpoint/2010/main" val="375849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在麻醉记录病人数据集先从时间维度上划分为术前，术中，术后然后根据项目类型的不同分别用关联规则挖掘出相应的频繁项集</a:t>
            </a:r>
          </a:p>
        </p:txBody>
      </p:sp>
    </p:spTree>
    <p:extLst>
      <p:ext uri="{BB962C8B-B14F-4D97-AF65-F5344CB8AC3E}">
        <p14:creationId xmlns:p14="http://schemas.microsoft.com/office/powerpoint/2010/main" val="16822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000" dirty="0" smtClean="0">
                <a:sym typeface="+mn-ea"/>
              </a:rPr>
              <a:t>将1259个胆总管结石病人原有</a:t>
            </a:r>
            <a:r>
              <a:rPr lang="en-US" altLang="zh-CN" sz="2000" dirty="0" smtClean="0">
                <a:sym typeface="+mn-ea"/>
              </a:rPr>
              <a:t>1276</a:t>
            </a:r>
            <a:r>
              <a:rPr lang="zh-CN" altLang="en-US" sz="2000" dirty="0" smtClean="0">
                <a:sym typeface="+mn-ea"/>
              </a:rPr>
              <a:t>条</a:t>
            </a:r>
            <a:r>
              <a:rPr lang="en-US" altLang="zh-CN" sz="2000" dirty="0" err="1" smtClean="0">
                <a:sym typeface="+mn-ea"/>
              </a:rPr>
              <a:t>item_name</a:t>
            </a:r>
            <a:r>
              <a:rPr lang="zh-CN" altLang="en-US" sz="2000" dirty="0" smtClean="0">
                <a:sym typeface="+mn-ea"/>
              </a:rPr>
              <a:t>存在的冗余</a:t>
            </a:r>
            <a:r>
              <a:rPr lang="en-US" altLang="zh-CN" sz="2000" dirty="0" smtClean="0">
                <a:sym typeface="+mn-ea"/>
              </a:rPr>
              <a:t>/</a:t>
            </a:r>
            <a:r>
              <a:rPr lang="zh-CN" altLang="en-US" sz="2000" dirty="0" smtClean="0">
                <a:sym typeface="+mn-ea"/>
              </a:rPr>
              <a:t>同类属性进行合并</a:t>
            </a:r>
          </a:p>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5</a:t>
            </a:fld>
            <a:endParaRPr lang="zh-CN" altLang="en-US"/>
          </a:p>
        </p:txBody>
      </p:sp>
    </p:spTree>
    <p:extLst>
      <p:ext uri="{BB962C8B-B14F-4D97-AF65-F5344CB8AC3E}">
        <p14:creationId xmlns:p14="http://schemas.microsoft.com/office/powerpoint/2010/main" val="10200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8</a:t>
            </a:fld>
            <a:endParaRPr lang="zh-CN" altLang="en-US"/>
          </a:p>
        </p:txBody>
      </p:sp>
    </p:spTree>
    <p:extLst>
      <p:ext uri="{BB962C8B-B14F-4D97-AF65-F5344CB8AC3E}">
        <p14:creationId xmlns:p14="http://schemas.microsoft.com/office/powerpoint/2010/main" val="160362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gn="l">
              <a:buFont typeface="Wingdings" panose="05000000000000000000" charset="0"/>
              <a:buChar char="p"/>
            </a:pPr>
            <a:r>
              <a:rPr lang="zh-CN" altLang="en-US" sz="1200" b="1" dirty="0" smtClean="0">
                <a:latin typeface="楷体" panose="02010609060101010101" charset="-122"/>
                <a:ea typeface="楷体" panose="02010609060101010101" charset="-122"/>
              </a:rPr>
              <a:t>手术病人中的手术类型划分</a:t>
            </a:r>
          </a:p>
          <a:p>
            <a:pPr marL="342900" indent="-342900" algn="l">
              <a:buFont typeface="Wingdings" panose="05000000000000000000" charset="0"/>
              <a:buChar char="p"/>
            </a:pPr>
            <a:r>
              <a:rPr lang="zh-CN" altLang="en-US" sz="1200" b="1" dirty="0" smtClean="0">
                <a:latin typeface="楷体" panose="02010609060101010101" charset="-122"/>
                <a:ea typeface="楷体" panose="02010609060101010101" charset="-122"/>
              </a:rPr>
              <a:t>某一类手术病人中是否使用了麻醉划分</a:t>
            </a:r>
          </a:p>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11</a:t>
            </a:fld>
            <a:endParaRPr lang="zh-CN" altLang="en-US"/>
          </a:p>
        </p:txBody>
      </p:sp>
    </p:spTree>
    <p:extLst>
      <p:ext uri="{BB962C8B-B14F-4D97-AF65-F5344CB8AC3E}">
        <p14:creationId xmlns:p14="http://schemas.microsoft.com/office/powerpoint/2010/main" val="372787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sz="2000" b="1" dirty="0" smtClean="0">
                <a:sym typeface="+mn-ea"/>
              </a:rPr>
              <a:t>划分思路</a:t>
            </a:r>
          </a:p>
          <a:p>
            <a:pPr lvl="1">
              <a:buFont typeface="Wingdings" panose="05000000000000000000" charset="0"/>
              <a:buChar char="p"/>
            </a:pPr>
            <a:r>
              <a:rPr lang="zh-CN" altLang="en-US" sz="2000" dirty="0" smtClean="0"/>
              <a:t>根据病历表所给项目中的手术费，治疗费和特殊治疗费构建胆总管结石手术字典。</a:t>
            </a:r>
          </a:p>
          <a:p>
            <a:pPr lvl="1">
              <a:buFont typeface="Wingdings" panose="05000000000000000000" charset="0"/>
              <a:buChar char="p"/>
            </a:pPr>
            <a:r>
              <a:rPr lang="zh-CN" altLang="en-US" sz="2000" dirty="0" smtClean="0"/>
              <a:t>根据字典对病人数据进行扫描判断病人是否手术从而将病人分为有手术病人和无手术病人。</a:t>
            </a:r>
            <a:endParaRPr lang="en-US" altLang="zh-CN" sz="2000" dirty="0" smtClean="0"/>
          </a:p>
          <a:p>
            <a:pPr lvl="1">
              <a:buFont typeface="Wingdings" panose="05000000000000000000" charset="0"/>
              <a:buChar char="p"/>
            </a:pPr>
            <a:endParaRPr lang="en-US" altLang="zh-CN" sz="2000" dirty="0" smtClean="0"/>
          </a:p>
          <a:p>
            <a:pPr lvl="1">
              <a:buFont typeface="Wingdings" panose="05000000000000000000" charset="0"/>
              <a:buNone/>
            </a:pPr>
            <a:r>
              <a:rPr lang="zh-CN" altLang="en-US" sz="2000" dirty="0" smtClean="0"/>
              <a:t>手术特征库</a:t>
            </a:r>
          </a:p>
          <a:p>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12</a:t>
            </a:fld>
            <a:endParaRPr lang="zh-CN" altLang="en-US"/>
          </a:p>
        </p:txBody>
      </p:sp>
    </p:spTree>
    <p:extLst>
      <p:ext uri="{BB962C8B-B14F-4D97-AF65-F5344CB8AC3E}">
        <p14:creationId xmlns:p14="http://schemas.microsoft.com/office/powerpoint/2010/main" val="307976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手术类型的分类</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16</a:t>
            </a:fld>
            <a:endParaRPr lang="zh-CN" altLang="en-US"/>
          </a:p>
        </p:txBody>
      </p:sp>
    </p:spTree>
    <p:extLst>
      <p:ext uri="{BB962C8B-B14F-4D97-AF65-F5344CB8AC3E}">
        <p14:creationId xmlns:p14="http://schemas.microsoft.com/office/powerpoint/2010/main" val="198507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将不确定手术类型划分为其他</a:t>
            </a:r>
            <a:endParaRPr lang="zh-CN" altLang="en-US" dirty="0"/>
          </a:p>
        </p:txBody>
      </p:sp>
      <p:sp>
        <p:nvSpPr>
          <p:cNvPr id="4" name="灯片编号占位符 3"/>
          <p:cNvSpPr>
            <a:spLocks noGrp="1"/>
          </p:cNvSpPr>
          <p:nvPr>
            <p:ph type="sldNum" sz="quarter" idx="10"/>
          </p:nvPr>
        </p:nvSpPr>
        <p:spPr/>
        <p:txBody>
          <a:bodyPr/>
          <a:lstStyle/>
          <a:p>
            <a:pPr>
              <a:defRPr/>
            </a:pPr>
            <a:fld id="{791E1F30-DC44-4099-BA14-FDACF560AB15}" type="slidenum">
              <a:rPr lang="zh-CN" altLang="en-US" smtClean="0"/>
              <a:t>17</a:t>
            </a:fld>
            <a:endParaRPr lang="zh-CN" altLang="en-US"/>
          </a:p>
        </p:txBody>
      </p:sp>
    </p:spTree>
    <p:extLst>
      <p:ext uri="{BB962C8B-B14F-4D97-AF65-F5344CB8AC3E}">
        <p14:creationId xmlns:p14="http://schemas.microsoft.com/office/powerpoint/2010/main" val="36419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3313FD9-B2DC-4D45-B30A-63BDA9ADE274}" type="datetime1">
              <a:rPr lang="zh-CN" altLang="en-US"/>
              <a:t>2018/1/10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283D99-5CFC-4459-B2FC-DA7A36F7AC47}"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p:cNvSpPr>
            <a:spLocks noChangeArrowheads="1"/>
          </p:cNvSpPr>
          <p:nvPr userDrawn="1"/>
        </p:nvSpPr>
        <p:spPr bwMode="auto">
          <a:xfrm>
            <a:off x="7559675" y="366713"/>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defRPr sz="2800">
                <a:solidFill>
                  <a:schemeClr val="tx1"/>
                </a:solidFill>
                <a:latin typeface="Times New Roman" panose="02020603050405020304"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anose="02020603050405020304"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anose="02020603050405020304" pitchFamily="18" charset="0"/>
                <a:ea typeface="仿宋_GB2312" pitchFamily="1" charset="-122"/>
                <a:sym typeface="仿宋_GB2312" pitchFamily="1" charset="-122"/>
              </a:defRPr>
            </a:lvl3pPr>
            <a:lvl4pPr marL="1600200" indent="-228600" latinLnBrk="1">
              <a:spcBef>
                <a:spcPct val="20000"/>
              </a:spcBef>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4pPr>
            <a:lvl5pPr marL="2057400" indent="-228600" latinLnBrk="1">
              <a:spcBef>
                <a:spcPct val="20000"/>
              </a:spcBef>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9pPr>
          </a:lstStyle>
          <a:p>
            <a:pPr eaLnBrk="1" fontAlgn="auto" latinLnBrk="0" hangingPunct="1">
              <a:spcBef>
                <a:spcPct val="0"/>
              </a:spcBef>
              <a:spcAft>
                <a:spcPts val="0"/>
              </a:spcAft>
              <a:defRPr/>
            </a:pPr>
            <a:r>
              <a:rPr lang="zh-CN" altLang="zh-CN" sz="1800" b="1" i="1" dirty="0">
                <a:solidFill>
                  <a:srgbClr val="CC0000"/>
                </a:solidFill>
                <a:latin typeface="Monotype Corsiva" panose="03010101010201010101" pitchFamily="66" charset="0"/>
                <a:ea typeface="宋体" panose="02010600030101010101" pitchFamily="2" charset="-122"/>
                <a:sym typeface="Monotype Corsiva" panose="03010101010201010101" pitchFamily="66" charset="0"/>
              </a:rPr>
              <a:t>MLA@SHU</a:t>
            </a:r>
            <a:endParaRPr lang="zh-CN" altLang="zh-CN" sz="1800" dirty="0">
              <a:latin typeface="Arial" panose="020B0604020202020204" pitchFamily="34" charset="0"/>
              <a:ea typeface="宋体" panose="02010600030101010101" pitchFamily="2" charset="-122"/>
            </a:endParaRPr>
          </a:p>
        </p:txBody>
      </p:sp>
      <p:pic>
        <p:nvPicPr>
          <p:cNvPr id="5"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ctrTitle" idx="4294967295" hasCustomPrompt="1"/>
          </p:nvPr>
        </p:nvSpPr>
        <p:spPr>
          <a:xfrm>
            <a:off x="650875" y="931863"/>
            <a:ext cx="7989888" cy="2001837"/>
          </a:xfrm>
        </p:spPr>
        <p:txBody>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anose="02020603050405020304" pitchFamily="18" charset="0"/>
              </a:defRPr>
            </a:lvl1pPr>
          </a:lstStyle>
          <a:p>
            <a:r>
              <a:rPr lang="zh-CN" altLang="en-US" dirty="0" smtClean="0"/>
              <a:t>标题</a:t>
            </a:r>
            <a:endParaRPr lang="zh-CN" altLang="zh-CN" dirty="0" smtClean="0"/>
          </a:p>
        </p:txBody>
      </p:sp>
      <p:sp>
        <p:nvSpPr>
          <p:cNvPr id="6" name="日期占位符 3"/>
          <p:cNvSpPr>
            <a:spLocks noGrp="1"/>
          </p:cNvSpPr>
          <p:nvPr>
            <p:ph type="dt" sz="half" idx="10"/>
          </p:nvPr>
        </p:nvSpPr>
        <p:spPr/>
        <p:txBody>
          <a:bodyPr/>
          <a:lstStyle>
            <a:lvl1pPr>
              <a:defRPr/>
            </a:lvl1pPr>
          </a:lstStyle>
          <a:p>
            <a:pPr>
              <a:defRPr/>
            </a:pPr>
            <a:fld id="{FDD591E9-ACFA-4640-9862-AE5678F6EF7C}" type="datetime1">
              <a:rPr lang="zh-CN" altLang="en-US"/>
              <a:t>2018/1/10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9E7F763-063C-4114-8E9A-A4D8B4268F5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5" y="908720"/>
            <a:ext cx="8435975" cy="521744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7DC162C-1659-4E4C-9CF5-3DE60348257D}" type="datetime1">
              <a:rPr lang="zh-CN" altLang="en-US"/>
              <a:t>2018/1/10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E4615B-E24A-433E-80BC-3B1F966429DC}" type="slidenum">
              <a:rPr lang="zh-CN" altLang="en-US"/>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6" name="文本占位符 2"/>
          <p:cNvSpPr>
            <a:spLocks noGrp="1"/>
          </p:cNvSpPr>
          <p:nvPr>
            <p:ph idx="1"/>
          </p:nvPr>
        </p:nvSpPr>
        <p:spPr>
          <a:xfrm>
            <a:off x="611560" y="1844824"/>
            <a:ext cx="8075240" cy="4281339"/>
          </a:xfrm>
          <a:prstGeom prst="rect">
            <a:avLst/>
          </a:prstGeom>
        </p:spPr>
        <p:txBody>
          <a:bodyPr rtlCol="0">
            <a:normAutofit/>
          </a:bodyPr>
          <a:lstStyle/>
          <a:p>
            <a:pPr lvl="0"/>
            <a:r>
              <a:rPr lang="zh-CN" altLang="en-US" dirty="0" smtClean="0"/>
              <a:t>单击此处编辑母版文本样式</a:t>
            </a:r>
          </a:p>
          <a:p>
            <a:pPr lvl="0"/>
            <a:r>
              <a:rPr lang="zh-CN" altLang="en-US" dirty="0" smtClean="0"/>
              <a:t>第二级</a:t>
            </a:r>
          </a:p>
        </p:txBody>
      </p:sp>
      <p:sp>
        <p:nvSpPr>
          <p:cNvPr id="4" name="日期占位符 2"/>
          <p:cNvSpPr>
            <a:spLocks noGrp="1"/>
          </p:cNvSpPr>
          <p:nvPr>
            <p:ph type="dt" sz="half" idx="10"/>
          </p:nvPr>
        </p:nvSpPr>
        <p:spPr/>
        <p:txBody>
          <a:bodyPr/>
          <a:lstStyle>
            <a:lvl1pPr>
              <a:defRPr/>
            </a:lvl1pPr>
          </a:lstStyle>
          <a:p>
            <a:pPr>
              <a:defRPr/>
            </a:pPr>
            <a:fld id="{EE786B9C-9E78-4202-87BB-3EC0C98D92AF}" type="datetime1">
              <a:rPr lang="zh-CN" altLang="en-US"/>
              <a:t>2018/1/10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A789EE0B-CFF3-43E4-9452-7ACCFB0AA67E}"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EA05186-0477-4DD1-B57A-DC167FB37E31}" type="datetime1">
              <a:rPr lang="zh-CN" altLang="en-US"/>
              <a:t>2018/1/10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CBFF46-638D-4EA0-BFE3-92468A6F91E3}"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5F04E29-733C-4762-AA41-8C5E86F48898}" type="datetime1">
              <a:rPr lang="zh-CN" altLang="en-US"/>
              <a:t>2018/1/10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906B3A4-93B4-49D0-95F3-97DDB7648E0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CCD53067-E1A3-4F3B-9EA8-F586F0E59CF8}" type="datetime1">
              <a:rPr lang="zh-CN" altLang="en-US"/>
              <a:t>2018/1/10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D98524D-7037-48FB-A042-CAEC4FFE590C}"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896803" y="0"/>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896803" y="1052736"/>
            <a:ext cx="8435280" cy="4525963"/>
          </a:xfrm>
          <a:prstGeom prst="rect">
            <a:avLst/>
          </a:prstGeom>
        </p:spPr>
        <p:txBody>
          <a:bodyPr rtlCol="0">
            <a:normAutofit/>
          </a:bodyPr>
          <a:lstStyle/>
          <a:p>
            <a:pPr lvl="0"/>
            <a:r>
              <a:rPr lang="zh-CN" altLang="en-US" dirty="0" smtClean="0"/>
              <a:t>单击此处编辑母版文本样式</a:t>
            </a:r>
          </a:p>
          <a:p>
            <a:pPr lvl="0"/>
            <a:r>
              <a:rPr lang="zh-CN" altLang="en-US" dirty="0" smtClean="0"/>
              <a:t>第二级</a:t>
            </a:r>
          </a:p>
        </p:txBody>
      </p:sp>
      <p:sp>
        <p:nvSpPr>
          <p:cNvPr id="4" name="日期占位符 1"/>
          <p:cNvSpPr>
            <a:spLocks noGrp="1"/>
          </p:cNvSpPr>
          <p:nvPr>
            <p:ph type="dt" sz="half" idx="10"/>
          </p:nvPr>
        </p:nvSpPr>
        <p:spPr/>
        <p:txBody>
          <a:bodyPr/>
          <a:lstStyle>
            <a:lvl1pPr>
              <a:defRPr/>
            </a:lvl1pPr>
          </a:lstStyle>
          <a:p>
            <a:pPr>
              <a:defRPr/>
            </a:pPr>
            <a:fld id="{D962D468-1D12-4396-822F-DB5F8DA37E4F}" type="datetime1">
              <a:rPr lang="zh-CN" altLang="en-US"/>
              <a:t>2018/1/10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698645D5-31E4-44CA-BB3B-9925B15E6120}"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975" y="2276475"/>
            <a:ext cx="46101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noChangeArrowheads="1"/>
          </p:cNvSpPr>
          <p:nvPr>
            <p:ph type="title" idx="4294967295" hasCustomPrompt="1"/>
          </p:nvPr>
        </p:nvSpPr>
        <p:spPr>
          <a:xfrm>
            <a:off x="517525" y="765175"/>
            <a:ext cx="8086725" cy="890588"/>
          </a:xfrm>
        </p:spPr>
        <p:txBody>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anose="02020603050405020304" pitchFamily="18" charset="0"/>
              </a:defRPr>
            </a:lvl1pPr>
          </a:lstStyle>
          <a:p>
            <a:r>
              <a:rPr lang="en-US" altLang="zh-CN" dirty="0" smtClean="0"/>
              <a:t>Thank you!</a:t>
            </a:r>
            <a:endParaRPr lang="zh-CN" altLang="en-US" dirty="0" smtClean="0"/>
          </a:p>
        </p:txBody>
      </p:sp>
      <p:sp>
        <p:nvSpPr>
          <p:cNvPr id="4" name="日期占位符 1"/>
          <p:cNvSpPr>
            <a:spLocks noGrp="1"/>
          </p:cNvSpPr>
          <p:nvPr>
            <p:ph type="dt" sz="half" idx="10"/>
          </p:nvPr>
        </p:nvSpPr>
        <p:spPr/>
        <p:txBody>
          <a:bodyPr/>
          <a:lstStyle>
            <a:lvl1pPr>
              <a:defRPr/>
            </a:lvl1pPr>
          </a:lstStyle>
          <a:p>
            <a:pPr>
              <a:defRPr/>
            </a:pPr>
            <a:fld id="{668216ED-0BFE-46A7-8C46-5ECE50434FA4}" type="datetime1">
              <a:rPr lang="zh-CN" altLang="en-US"/>
              <a:t>2018/1/10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91642234-DAB0-404D-BB87-96317110384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9408076-778F-4DB8-8566-112DDCDB0AA7}" type="datetime1">
              <a:rPr lang="zh-CN" altLang="en-US"/>
              <a:t>2018/1/10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7879BA-6A4D-4BE4-AA21-C917F3B686A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188" y="760413"/>
            <a:ext cx="8229600" cy="79692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27" name="文本占位符 2"/>
          <p:cNvSpPr>
            <a:spLocks noGrp="1"/>
          </p:cNvSpPr>
          <p:nvPr>
            <p:ph type="body" idx="1"/>
          </p:nvPr>
        </p:nvSpPr>
        <p:spPr bwMode="auto">
          <a:xfrm>
            <a:off x="250825" y="1600200"/>
            <a:ext cx="843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sym typeface="仿宋_GB2312"/>
              </a:rPr>
              <a:t>单击此处编辑母版文本样式</a:t>
            </a:r>
          </a:p>
          <a:p>
            <a:pPr lvl="0"/>
            <a:r>
              <a:rPr lang="zh-CN" altLang="en-US" smtClean="0">
                <a:sym typeface="仿宋_GB2312"/>
              </a:rPr>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8528FEA-30C3-4D92-A632-5DFB05352855}" type="datetime1">
              <a:rPr lang="zh-CN" altLang="en-US"/>
              <a:t>2018/1/10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5CFAE16F-9453-47FF-8231-77F2C2C3985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rtl="0" eaLnBrk="0" fontAlgn="base" hangingPunct="0">
        <a:spcBef>
          <a:spcPct val="0"/>
        </a:spcBef>
        <a:spcAft>
          <a:spcPct val="0"/>
        </a:spcAft>
        <a:defRPr lang="zh-CN" altLang="en-US" sz="3200" b="1" kern="1200" cap="all" dirty="0">
          <a:solidFill>
            <a:srgbClr val="0000BF"/>
          </a:solidFill>
          <a:effectLst>
            <a:reflection blurRad="12700" stA="48000" endA="300" endPos="55000" dir="5400000" sy="-90000" algn="bl" rotWithShape="0"/>
          </a:effectLst>
          <a:latin typeface="微软雅黑" panose="020B0503020204020204" pitchFamily="34" charset="-122"/>
          <a:ea typeface="微软雅黑" panose="020B0503020204020204" pitchFamily="34" charset="-122"/>
          <a:cs typeface="+mj-cs"/>
          <a:sym typeface="Times New Roman" panose="02020603050405020304" pitchFamily="18" charset="0"/>
        </a:defRPr>
      </a:lvl1pPr>
      <a:lvl2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2pPr>
      <a:lvl3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3pPr>
      <a:lvl4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4pPr>
      <a:lvl5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5pPr>
      <a:lvl6pPr marL="4572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6pPr>
      <a:lvl7pPr marL="9144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7pPr>
      <a:lvl8pPr marL="13716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8pPr>
      <a:lvl9pPr marL="18288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9pPr>
    </p:titleStyle>
    <p:bodyStyle>
      <a:lvl1pPr marL="457200" indent="-457200" algn="l" defTabSz="0" rtl="0" eaLnBrk="0" fontAlgn="base" latinLnBrk="1" hangingPunct="0">
        <a:spcBef>
          <a:spcPct val="20000"/>
        </a:spcBef>
        <a:spcAft>
          <a:spcPct val="0"/>
        </a:spcAft>
        <a:buBlip>
          <a:blip r:embed="rId1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2.jpeg"/></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9.wmf"/><Relationship Id="rId4" Type="http://schemas.openxmlformats.org/officeDocument/2006/relationships/image" Target="../media/image22.png"/><Relationship Id="rId9" Type="http://schemas.openxmlformats.org/officeDocument/2006/relationships/oleObject" Target="../embeddings/oleObject3.bin"/><Relationship Id="rId14" Type="http://schemas.openxmlformats.org/officeDocument/2006/relationships/image" Target="../media/image21.w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388" y="1844675"/>
            <a:ext cx="8567737" cy="1200150"/>
          </a:xfrm>
          <a:prstGeom prst="rect">
            <a:avLst/>
          </a:prstGeom>
          <a:noFill/>
        </p:spPr>
        <p:txBody>
          <a:bodyPr>
            <a:spAutoFit/>
          </a:bodyPr>
          <a:lstStyle/>
          <a:p>
            <a:pPr algn="ctr" eaLnBrk="1" fontAlgn="auto" hangingPunct="1">
              <a:spcBef>
                <a:spcPts val="0"/>
              </a:spcBef>
              <a:spcAft>
                <a:spcPts val="0"/>
              </a:spcAft>
              <a:defRPr/>
            </a:pPr>
            <a:r>
              <a:rPr lang="zh-CN" altLang="en-US" sz="4000" dirty="0" smtClean="0">
                <a:solidFill>
                  <a:schemeClr val="tx2">
                    <a:lumMod val="75000"/>
                  </a:schemeClr>
                </a:solidFill>
                <a:latin typeface="方正姚体" panose="02010601030101010101" pitchFamily="2" charset="-122"/>
                <a:ea typeface="方正姚体" panose="02010601030101010101" pitchFamily="2" charset="-122"/>
              </a:rPr>
              <a:t>多维度多粒度医疗数据分析</a:t>
            </a:r>
            <a:endParaRPr lang="en-US" altLang="zh-CN" sz="4000" dirty="0">
              <a:solidFill>
                <a:schemeClr val="tx2">
                  <a:lumMod val="75000"/>
                </a:schemeClr>
              </a:solidFill>
              <a:latin typeface="方正姚体" panose="02010601030101010101" pitchFamily="2" charset="-122"/>
              <a:ea typeface="方正姚体" panose="02010601030101010101" pitchFamily="2" charset="-122"/>
            </a:endParaRPr>
          </a:p>
          <a:p>
            <a:pPr algn="r" eaLnBrk="1" fontAlgn="auto" hangingPunct="1">
              <a:spcBef>
                <a:spcPts val="0"/>
              </a:spcBef>
              <a:spcAft>
                <a:spcPts val="0"/>
              </a:spcAft>
              <a:defRPr/>
            </a:pPr>
            <a:endParaRPr lang="en-US" altLang="zh-CN" sz="3200" dirty="0">
              <a:solidFill>
                <a:schemeClr val="tx2">
                  <a:lumMod val="75000"/>
                </a:schemeClr>
              </a:solidFill>
              <a:latin typeface="方正姚体" panose="02010601030101010101" pitchFamily="2" charset="-122"/>
              <a:ea typeface="方正姚体" panose="02010601030101010101" pitchFamily="2" charset="-122"/>
            </a:endParaRPr>
          </a:p>
        </p:txBody>
      </p:sp>
      <p:sp>
        <p:nvSpPr>
          <p:cNvPr id="8196" name="TextBox 3"/>
          <p:cNvSpPr txBox="1">
            <a:spLocks noChangeArrowheads="1"/>
          </p:cNvSpPr>
          <p:nvPr/>
        </p:nvSpPr>
        <p:spPr bwMode="auto">
          <a:xfrm>
            <a:off x="1285852" y="5500702"/>
            <a:ext cx="6408737"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lnSpc>
                <a:spcPts val="2800"/>
              </a:lnSpc>
              <a:spcBef>
                <a:spcPct val="0"/>
              </a:spcBef>
              <a:buFontTx/>
              <a:buNone/>
            </a:pPr>
            <a:r>
              <a:rPr lang="zh-CN" altLang="en-US" sz="2400" b="1" dirty="0" smtClean="0">
                <a:latin typeface="Calibri" panose="020F0502020204030204" pitchFamily="34" charset="0"/>
                <a:ea typeface="宋体" panose="02010600030101010101" pitchFamily="2" charset="-122"/>
              </a:rPr>
              <a:t>上海</a:t>
            </a:r>
            <a:r>
              <a:rPr lang="zh-CN" altLang="en-US" sz="2400" b="1" dirty="0">
                <a:latin typeface="Calibri" panose="020F0502020204030204" pitchFamily="34" charset="0"/>
                <a:ea typeface="宋体" panose="02010600030101010101" pitchFamily="2" charset="-122"/>
              </a:rPr>
              <a:t>大学      </a:t>
            </a:r>
            <a:r>
              <a:rPr lang="zh-CN" altLang="en-US" sz="2400" b="1" dirty="0" smtClean="0">
                <a:latin typeface="Calibri" panose="020F0502020204030204" pitchFamily="34" charset="0"/>
                <a:ea typeface="宋体" panose="02010600030101010101" pitchFamily="2" charset="-122"/>
              </a:rPr>
              <a:t>刘悦</a:t>
            </a:r>
            <a:endParaRPr lang="en-US" altLang="zh-CN" sz="2400" b="1" dirty="0" smtClean="0">
              <a:latin typeface="Calibri" panose="020F0502020204030204" pitchFamily="34" charset="0"/>
              <a:ea typeface="宋体" panose="02010600030101010101" pitchFamily="2" charset="-122"/>
            </a:endParaRPr>
          </a:p>
          <a:p>
            <a:pPr algn="ctr" latinLnBrk="0">
              <a:lnSpc>
                <a:spcPts val="2800"/>
              </a:lnSpc>
              <a:spcBef>
                <a:spcPct val="0"/>
              </a:spcBef>
              <a:buFontTx/>
              <a:buNone/>
            </a:pPr>
            <a:fld id="{D68A8B1E-645F-47D8-A58D-8D480C99FEDB}" type="datetime2">
              <a:rPr lang="zh-CN" altLang="en-US" sz="2400" smtClean="0">
                <a:latin typeface="Calibri" panose="020F0502020204030204" pitchFamily="34" charset="0"/>
                <a:ea typeface="宋体" panose="02010600030101010101" pitchFamily="2" charset="-122"/>
              </a:rPr>
              <a:t>2018年1月10日</a:t>
            </a:fld>
            <a:endParaRPr lang="zh-CN" altLang="en-US" sz="2400" dirty="0">
              <a:latin typeface="Calibri" panose="020F0502020204030204" pitchFamily="34" charset="0"/>
              <a:ea typeface="宋体" panose="02010600030101010101" pitchFamily="2" charset="-122"/>
            </a:endParaRPr>
          </a:p>
        </p:txBody>
      </p:sp>
      <p:sp>
        <p:nvSpPr>
          <p:cNvPr id="819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44688787-2730-473F-8D03-901F14E06643}" type="slidenum">
              <a:rPr lang="zh-CN" altLang="en-US" sz="1200" smtClean="0">
                <a:solidFill>
                  <a:srgbClr val="898989"/>
                </a:solidFill>
                <a:latin typeface="Calibri" panose="020F0502020204030204" pitchFamily="34" charset="0"/>
                <a:ea typeface="宋体" panose="02010600030101010101" pitchFamily="2" charset="-122"/>
              </a:rPr>
              <a:t>1</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10</a:t>
            </a:fld>
            <a:endParaRPr lang="zh-CN" altLang="en-US" dirty="0"/>
          </a:p>
        </p:txBody>
      </p:sp>
      <p:pic>
        <p:nvPicPr>
          <p:cNvPr id="6" name="图片 5" descr="clustering-auto6"/>
          <p:cNvPicPr>
            <a:picLocks noChangeAspect="1"/>
          </p:cNvPicPr>
          <p:nvPr/>
        </p:nvPicPr>
        <p:blipFill rotWithShape="1">
          <a:blip r:embed="rId2"/>
          <a:srcRect t="7836"/>
          <a:stretch>
            <a:fillRect/>
          </a:stretch>
        </p:blipFill>
        <p:spPr>
          <a:xfrm>
            <a:off x="1177655" y="1246993"/>
            <a:ext cx="3906819" cy="2700903"/>
          </a:xfrm>
          <a:prstGeom prst="rect">
            <a:avLst/>
          </a:prstGeom>
        </p:spPr>
      </p:pic>
      <p:pic>
        <p:nvPicPr>
          <p:cNvPr id="7" name="图片 6" descr="$(OIEZYZP_ZB[F3K%TA1QN3"/>
          <p:cNvPicPr>
            <a:picLocks noChangeAspect="1"/>
          </p:cNvPicPr>
          <p:nvPr/>
        </p:nvPicPr>
        <p:blipFill>
          <a:blip r:embed="rId3"/>
          <a:stretch>
            <a:fillRect/>
          </a:stretch>
        </p:blipFill>
        <p:spPr>
          <a:xfrm>
            <a:off x="6228184" y="796925"/>
            <a:ext cx="2152650" cy="5619115"/>
          </a:xfrm>
          <a:prstGeom prst="rect">
            <a:avLst/>
          </a:prstGeom>
        </p:spPr>
      </p:pic>
      <p:sp>
        <p:nvSpPr>
          <p:cNvPr id="8" name="右箭头 7"/>
          <p:cNvSpPr/>
          <p:nvPr/>
        </p:nvSpPr>
        <p:spPr>
          <a:xfrm>
            <a:off x="5220072" y="3177723"/>
            <a:ext cx="882483" cy="79184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aphicFrame>
        <p:nvGraphicFramePr>
          <p:cNvPr id="9" name="表格 8"/>
          <p:cNvGraphicFramePr/>
          <p:nvPr/>
        </p:nvGraphicFramePr>
        <p:xfrm>
          <a:off x="1330600" y="3969568"/>
          <a:ext cx="3661410" cy="2578100"/>
        </p:xfrm>
        <a:graphic>
          <a:graphicData uri="http://schemas.openxmlformats.org/drawingml/2006/table">
            <a:tbl>
              <a:tblPr firstRow="1" bandRow="1">
                <a:tableStyleId>{5C22544A-7EE6-4342-B048-85BDC9FD1C3A}</a:tableStyleId>
              </a:tblPr>
              <a:tblGrid>
                <a:gridCol w="1221105"/>
                <a:gridCol w="1219200"/>
                <a:gridCol w="1221105"/>
              </a:tblGrid>
              <a:tr h="368300">
                <a:tc>
                  <a:txBody>
                    <a:bodyPr/>
                    <a:lstStyle/>
                    <a:p>
                      <a:pPr>
                        <a:buNone/>
                      </a:pPr>
                      <a:r>
                        <a:rPr lang="zh-CN" altLang="en-US" dirty="0"/>
                        <a:t>病人类型</a:t>
                      </a:r>
                    </a:p>
                  </a:txBody>
                  <a:tcPr/>
                </a:tc>
                <a:tc>
                  <a:txBody>
                    <a:bodyPr/>
                    <a:lstStyle/>
                    <a:p>
                      <a:pPr>
                        <a:buNone/>
                      </a:pPr>
                      <a:r>
                        <a:rPr lang="zh-CN" altLang="en-US"/>
                        <a:t>有手术</a:t>
                      </a:r>
                    </a:p>
                  </a:txBody>
                  <a:tcPr/>
                </a:tc>
                <a:tc>
                  <a:txBody>
                    <a:bodyPr/>
                    <a:lstStyle/>
                    <a:p>
                      <a:pPr>
                        <a:buNone/>
                      </a:pPr>
                      <a:r>
                        <a:rPr lang="zh-CN" altLang="en-US" dirty="0"/>
                        <a:t>无手术</a:t>
                      </a:r>
                    </a:p>
                  </a:txBody>
                  <a:tcPr/>
                </a:tc>
              </a:tr>
              <a:tr h="368300">
                <a:tc>
                  <a:txBody>
                    <a:bodyPr/>
                    <a:lstStyle/>
                    <a:p>
                      <a:pPr algn="ctr">
                        <a:buNone/>
                      </a:pPr>
                      <a:r>
                        <a:rPr lang="en-US" altLang="zh-CN" dirty="0" smtClean="0"/>
                        <a:t>A</a:t>
                      </a:r>
                      <a:endParaRPr lang="zh-CN" altLang="en-US" dirty="0"/>
                    </a:p>
                  </a:txBody>
                  <a:tcPr/>
                </a:tc>
                <a:tc>
                  <a:txBody>
                    <a:bodyPr/>
                    <a:lstStyle/>
                    <a:p>
                      <a:pPr algn="ctr">
                        <a:buNone/>
                      </a:pPr>
                      <a:r>
                        <a:rPr lang="en-US" altLang="zh-CN" dirty="0" smtClean="0"/>
                        <a:t>319</a:t>
                      </a:r>
                      <a:endParaRPr lang="zh-CN" altLang="en-US" dirty="0"/>
                    </a:p>
                  </a:txBody>
                  <a:tcPr/>
                </a:tc>
                <a:tc>
                  <a:txBody>
                    <a:bodyPr/>
                    <a:lstStyle/>
                    <a:p>
                      <a:pPr algn="ctr">
                        <a:buNone/>
                      </a:pPr>
                      <a:r>
                        <a:rPr lang="en-US" altLang="zh-CN" dirty="0" smtClean="0"/>
                        <a:t>237</a:t>
                      </a:r>
                      <a:endParaRPr lang="zh-CN" altLang="en-US" dirty="0"/>
                    </a:p>
                  </a:txBody>
                  <a:tcPr/>
                </a:tc>
              </a:tr>
              <a:tr h="368300">
                <a:tc>
                  <a:txBody>
                    <a:bodyPr/>
                    <a:lstStyle/>
                    <a:p>
                      <a:pPr algn="ctr">
                        <a:buNone/>
                      </a:pPr>
                      <a:r>
                        <a:rPr lang="en-US" altLang="zh-CN" dirty="0" smtClean="0"/>
                        <a:t>B</a:t>
                      </a:r>
                      <a:endParaRPr lang="zh-CN" altLang="en-US" dirty="0"/>
                    </a:p>
                  </a:txBody>
                  <a:tcPr/>
                </a:tc>
                <a:tc>
                  <a:txBody>
                    <a:bodyPr/>
                    <a:lstStyle/>
                    <a:p>
                      <a:pPr algn="ctr">
                        <a:buNone/>
                      </a:pPr>
                      <a:r>
                        <a:rPr lang="en-US" altLang="zh-CN" dirty="0" smtClean="0"/>
                        <a:t>4</a:t>
                      </a:r>
                      <a:endParaRPr lang="zh-CN" altLang="en-US" dirty="0"/>
                    </a:p>
                  </a:txBody>
                  <a:tcPr/>
                </a:tc>
                <a:tc>
                  <a:txBody>
                    <a:bodyPr/>
                    <a:lstStyle/>
                    <a:p>
                      <a:pPr algn="ctr">
                        <a:buNone/>
                      </a:pPr>
                      <a:r>
                        <a:rPr lang="en-US" altLang="zh-CN" dirty="0" smtClean="0"/>
                        <a:t>1</a:t>
                      </a:r>
                      <a:endParaRPr lang="zh-CN" altLang="en-US" dirty="0"/>
                    </a:p>
                  </a:txBody>
                  <a:tcPr/>
                </a:tc>
              </a:tr>
              <a:tr h="368300">
                <a:tc>
                  <a:txBody>
                    <a:bodyPr/>
                    <a:lstStyle/>
                    <a:p>
                      <a:pPr algn="ctr">
                        <a:buNone/>
                      </a:pPr>
                      <a:r>
                        <a:rPr lang="en-US" altLang="zh-CN" dirty="0" smtClean="0"/>
                        <a:t>C</a:t>
                      </a:r>
                      <a:endParaRPr lang="zh-CN" altLang="en-US" dirty="0"/>
                    </a:p>
                  </a:txBody>
                  <a:tcPr/>
                </a:tc>
                <a:tc>
                  <a:txBody>
                    <a:bodyPr/>
                    <a:lstStyle/>
                    <a:p>
                      <a:pPr algn="ctr">
                        <a:buNone/>
                      </a:pPr>
                      <a:r>
                        <a:rPr lang="en-US" altLang="zh-CN" dirty="0" smtClean="0"/>
                        <a:t>600</a:t>
                      </a:r>
                      <a:endParaRPr lang="zh-CN" altLang="en-US" dirty="0"/>
                    </a:p>
                  </a:txBody>
                  <a:tcPr/>
                </a:tc>
                <a:tc>
                  <a:txBody>
                    <a:bodyPr/>
                    <a:lstStyle/>
                    <a:p>
                      <a:pPr algn="ctr">
                        <a:buNone/>
                      </a:pPr>
                      <a:r>
                        <a:rPr lang="en-US" altLang="zh-CN" dirty="0" smtClean="0"/>
                        <a:t>8</a:t>
                      </a:r>
                      <a:endParaRPr lang="zh-CN" altLang="en-US" dirty="0"/>
                    </a:p>
                  </a:txBody>
                  <a:tcPr/>
                </a:tc>
              </a:tr>
              <a:tr h="368300">
                <a:tc>
                  <a:txBody>
                    <a:bodyPr/>
                    <a:lstStyle/>
                    <a:p>
                      <a:pPr algn="ctr">
                        <a:buNone/>
                      </a:pPr>
                      <a:r>
                        <a:rPr lang="en-US" altLang="zh-CN" dirty="0" smtClean="0"/>
                        <a:t>D</a:t>
                      </a:r>
                      <a:endParaRPr lang="zh-CN" altLang="en-US" dirty="0"/>
                    </a:p>
                  </a:txBody>
                  <a:tcPr/>
                </a:tc>
                <a:tc>
                  <a:txBody>
                    <a:bodyPr/>
                    <a:lstStyle/>
                    <a:p>
                      <a:pPr algn="ctr">
                        <a:buNone/>
                      </a:pPr>
                      <a:r>
                        <a:rPr lang="en-US" altLang="zh-CN" dirty="0" smtClean="0"/>
                        <a:t>1</a:t>
                      </a:r>
                      <a:endParaRPr lang="zh-CN" altLang="en-US" dirty="0"/>
                    </a:p>
                  </a:txBody>
                  <a:tcPr/>
                </a:tc>
                <a:tc>
                  <a:txBody>
                    <a:bodyPr/>
                    <a:lstStyle/>
                    <a:p>
                      <a:pPr algn="ctr">
                        <a:buNone/>
                      </a:pPr>
                      <a:r>
                        <a:rPr lang="en-US" altLang="zh-CN" dirty="0" smtClean="0"/>
                        <a:t>0</a:t>
                      </a:r>
                      <a:endParaRPr lang="zh-CN" altLang="en-US" dirty="0"/>
                    </a:p>
                  </a:txBody>
                  <a:tcPr/>
                </a:tc>
              </a:tr>
              <a:tr h="368300">
                <a:tc>
                  <a:txBody>
                    <a:bodyPr/>
                    <a:lstStyle/>
                    <a:p>
                      <a:pPr algn="ctr">
                        <a:buNone/>
                      </a:pPr>
                      <a:r>
                        <a:rPr lang="en-US" altLang="zh-CN" dirty="0" smtClean="0"/>
                        <a:t>E</a:t>
                      </a:r>
                      <a:endParaRPr lang="zh-CN" altLang="en-US" dirty="0"/>
                    </a:p>
                  </a:txBody>
                  <a:tcPr/>
                </a:tc>
                <a:tc>
                  <a:txBody>
                    <a:bodyPr/>
                    <a:lstStyle/>
                    <a:p>
                      <a:pPr algn="ctr">
                        <a:buNone/>
                      </a:pPr>
                      <a:r>
                        <a:rPr lang="en-US" altLang="zh-CN" dirty="0" smtClean="0"/>
                        <a:t>1</a:t>
                      </a:r>
                      <a:endParaRPr lang="zh-CN" altLang="en-US" dirty="0"/>
                    </a:p>
                  </a:txBody>
                  <a:tcPr/>
                </a:tc>
                <a:tc>
                  <a:txBody>
                    <a:bodyPr/>
                    <a:lstStyle/>
                    <a:p>
                      <a:pPr algn="ctr">
                        <a:buNone/>
                      </a:pPr>
                      <a:r>
                        <a:rPr lang="en-US" altLang="zh-CN" dirty="0" smtClean="0"/>
                        <a:t>0</a:t>
                      </a:r>
                      <a:endParaRPr lang="zh-CN" altLang="en-US" dirty="0"/>
                    </a:p>
                  </a:txBody>
                  <a:tcPr/>
                </a:tc>
              </a:tr>
              <a:tr h="368300">
                <a:tc>
                  <a:txBody>
                    <a:bodyPr/>
                    <a:lstStyle/>
                    <a:p>
                      <a:pPr algn="ctr">
                        <a:buNone/>
                      </a:pPr>
                      <a:r>
                        <a:rPr lang="en-US" altLang="zh-CN" dirty="0" smtClean="0"/>
                        <a:t>F</a:t>
                      </a:r>
                      <a:endParaRPr lang="zh-CN" altLang="en-US" dirty="0"/>
                    </a:p>
                  </a:txBody>
                  <a:tcPr/>
                </a:tc>
                <a:tc>
                  <a:txBody>
                    <a:bodyPr/>
                    <a:lstStyle/>
                    <a:p>
                      <a:pPr algn="ctr">
                        <a:buNone/>
                      </a:pPr>
                      <a:r>
                        <a:rPr lang="en-US" altLang="zh-CN" dirty="0" smtClean="0"/>
                        <a:t>68</a:t>
                      </a:r>
                      <a:endParaRPr lang="zh-CN" altLang="en-US" dirty="0"/>
                    </a:p>
                  </a:txBody>
                  <a:tcPr/>
                </a:tc>
                <a:tc>
                  <a:txBody>
                    <a:bodyPr/>
                    <a:lstStyle/>
                    <a:p>
                      <a:pPr algn="ctr">
                        <a:buNone/>
                      </a:pPr>
                      <a:r>
                        <a:rPr lang="en-US" altLang="zh-CN" dirty="0" smtClean="0"/>
                        <a:t>20</a:t>
                      </a:r>
                      <a:endParaRPr lang="zh-CN" altLang="en-US" dirty="0"/>
                    </a:p>
                  </a:txBody>
                  <a:tcPr/>
                </a:tc>
              </a:tr>
            </a:tbl>
          </a:graphicData>
        </a:graphic>
      </p:graphicFrame>
      <p:sp>
        <p:nvSpPr>
          <p:cNvPr id="3" name="文本框 2"/>
          <p:cNvSpPr txBox="1"/>
          <p:nvPr/>
        </p:nvSpPr>
        <p:spPr>
          <a:xfrm>
            <a:off x="6956914" y="6123652"/>
            <a:ext cx="1195858" cy="584775"/>
          </a:xfrm>
          <a:prstGeom prst="rect">
            <a:avLst/>
          </a:prstGeom>
          <a:noFill/>
        </p:spPr>
        <p:txBody>
          <a:bodyPr wrap="square" rtlCol="0">
            <a:spAutoFit/>
          </a:bodyPr>
          <a:lstStyle/>
          <a:p>
            <a:r>
              <a:rPr lang="en-US" altLang="zh-CN" sz="3200" dirty="0" smtClean="0"/>
              <a:t>……</a:t>
            </a:r>
            <a:endParaRPr lang="zh-CN" altLang="en-US" sz="3200" dirty="0"/>
          </a:p>
        </p:txBody>
      </p:sp>
      <p:sp>
        <p:nvSpPr>
          <p:cNvPr id="5" name="矩形 12"/>
          <p:cNvSpPr/>
          <p:nvPr/>
        </p:nvSpPr>
        <p:spPr>
          <a:xfrm>
            <a:off x="500034" y="857232"/>
            <a:ext cx="3484880" cy="518160"/>
          </a:xfrm>
          <a:prstGeom prst="rect">
            <a:avLst/>
          </a:prstGeom>
          <a:noFill/>
          <a:ln w="9525">
            <a:noFill/>
          </a:ln>
        </p:spPr>
        <p:txBody>
          <a:bodyPr wrap="none">
            <a:spAutoFit/>
          </a:bodyPr>
          <a:lstStyle>
            <a:lvl1pPr marL="457200" indent="-457200" algn="l" defTabSz="0" rtl="0" eaLnBrk="0" fontAlgn="base" latinLnBrk="1" hangingPunct="0">
              <a:spcBef>
                <a:spcPct val="20000"/>
              </a:spcBef>
              <a:spcAft>
                <a:spcPct val="0"/>
              </a:spcAft>
              <a:buBlip>
                <a:blip r:embed="rId4"/>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r>
              <a:rPr dirty="0" smtClean="0"/>
              <a:t>深度学习聚类结果</a:t>
            </a:r>
            <a:endParaRPr dirty="0"/>
          </a:p>
        </p:txBody>
      </p:sp>
      <p:sp>
        <p:nvSpPr>
          <p:cNvPr id="11" name="标题 10"/>
          <p:cNvSpPr>
            <a:spLocks noGrp="1"/>
          </p:cNvSpPr>
          <p:nvPr>
            <p:ph type="title"/>
          </p:nvPr>
        </p:nvSpPr>
        <p:spPr/>
        <p:txBody>
          <a:bodyPr>
            <a:noAutofit/>
          </a:bodyPr>
          <a:lstStyle/>
          <a:p>
            <a:r>
              <a:rPr sz="2400" dirty="0" smtClean="0">
                <a:sym typeface="+mn-ea"/>
              </a:rPr>
              <a:t/>
            </a:r>
            <a:br>
              <a:rPr sz="2400" dirty="0" smtClean="0">
                <a:sym typeface="+mn-ea"/>
              </a:rPr>
            </a:br>
            <a:r>
              <a:rPr sz="2400" dirty="0" smtClean="0">
                <a:sym typeface="+mn-ea"/>
              </a:rPr>
              <a:t>分析</a:t>
            </a:r>
            <a:r>
              <a:rPr lang="en-US" altLang="zh-CN" sz="2400" dirty="0" smtClean="0">
                <a:sym typeface="+mn-ea"/>
              </a:rPr>
              <a:t>2</a:t>
            </a:r>
            <a:r>
              <a:rPr sz="2400" dirty="0" smtClean="0">
                <a:sym typeface="+mn-ea"/>
              </a:rPr>
              <a:t>：</a:t>
            </a:r>
            <a:r>
              <a:rPr sz="2400" dirty="0" smtClean="0">
                <a:solidFill>
                  <a:schemeClr val="tx2">
                    <a:lumMod val="75000"/>
                  </a:schemeClr>
                </a:solidFill>
                <a:sym typeface="+mn-ea"/>
              </a:rPr>
              <a:t>全</a:t>
            </a:r>
            <a:r>
              <a:rPr sz="2400" dirty="0" smtClean="0">
                <a:sym typeface="+mn-ea"/>
              </a:rPr>
              <a:t>属性聚类</a:t>
            </a:r>
            <a:r>
              <a:rPr lang="en-US" altLang="zh-CN" sz="2400" dirty="0" smtClean="0">
                <a:solidFill>
                  <a:srgbClr val="FFFF00"/>
                </a:solidFill>
                <a:sym typeface="+mn-ea"/>
              </a:rPr>
              <a:t>——</a:t>
            </a:r>
            <a:r>
              <a:rPr sz="2400" dirty="0" smtClean="0">
                <a:solidFill>
                  <a:srgbClr val="FFFF00"/>
                </a:solidFill>
                <a:sym typeface="+mn-ea"/>
              </a:rPr>
              <a:t>深度学习聚类（</a:t>
            </a:r>
            <a:r>
              <a:rPr lang="en-US" altLang="zh-CN" sz="2400" dirty="0" smtClean="0">
                <a:solidFill>
                  <a:srgbClr val="FFFF00"/>
                </a:solidFill>
                <a:sym typeface="+mn-ea"/>
              </a:rPr>
              <a:t>3</a:t>
            </a:r>
            <a:r>
              <a:rPr sz="2400" dirty="0" smtClean="0">
                <a:solidFill>
                  <a:srgbClr val="FFFF00"/>
                </a:solidFill>
                <a:sym typeface="+mn-ea"/>
              </a:rPr>
              <a:t>）</a:t>
            </a:r>
            <a:r>
              <a:rPr sz="2400" dirty="0" smtClean="0"/>
              <a:t/>
            </a:r>
            <a:br>
              <a:rPr sz="2400" dirty="0" smtClean="0"/>
            </a:b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11</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sz="2400" dirty="0" smtClean="0">
                <a:sym typeface="+mn-ea"/>
              </a:rPr>
              <a:t>分析</a:t>
            </a:r>
            <a:r>
              <a:rPr lang="en-US" altLang="zh-CN" sz="2400" dirty="0" smtClean="0">
                <a:sym typeface="+mn-ea"/>
              </a:rPr>
              <a:t>3</a:t>
            </a:r>
            <a:r>
              <a:rPr sz="2400" dirty="0" smtClean="0">
                <a:sym typeface="+mn-ea"/>
              </a:rPr>
              <a:t>：</a:t>
            </a:r>
            <a:r>
              <a:rPr lang="zh-CN" altLang="en-US" sz="2400" dirty="0" smtClean="0">
                <a:sym typeface="+mn-ea"/>
              </a:rPr>
              <a:t>多维</a:t>
            </a:r>
            <a:r>
              <a:rPr lang="zh-CN" altLang="en-US" sz="2400" dirty="0">
                <a:sym typeface="+mn-ea"/>
              </a:rPr>
              <a:t>度多粒度分析</a:t>
            </a:r>
            <a:r>
              <a:rPr lang="en-US" altLang="zh-CN" sz="2400" dirty="0">
                <a:solidFill>
                  <a:srgbClr val="FFFF00"/>
                </a:solidFill>
                <a:sym typeface="+mn-ea"/>
              </a:rPr>
              <a:t>——</a:t>
            </a:r>
            <a:r>
              <a:rPr lang="zh-CN" altLang="en-US" sz="2400" dirty="0">
                <a:solidFill>
                  <a:srgbClr val="FFFF00"/>
                </a:solidFill>
                <a:sym typeface="+mn-ea"/>
              </a:rPr>
              <a:t>样本构造</a:t>
            </a:r>
            <a:r>
              <a:rPr lang="zh-CN" altLang="en-US" dirty="0"/>
              <a:t/>
            </a:r>
            <a:br>
              <a:rPr lang="zh-CN" altLang="en-US" dirty="0"/>
            </a:br>
            <a:endParaRPr lang="zh-CN" altLang="en-US" dirty="0"/>
          </a:p>
        </p:txBody>
      </p:sp>
      <p:sp>
        <p:nvSpPr>
          <p:cNvPr id="3" name="内容占位符 2"/>
          <p:cNvSpPr>
            <a:spLocks noGrp="1"/>
          </p:cNvSpPr>
          <p:nvPr>
            <p:ph idx="1"/>
          </p:nvPr>
        </p:nvSpPr>
        <p:spPr>
          <a:xfrm>
            <a:off x="257175" y="786765"/>
            <a:ext cx="8435975" cy="1147445"/>
          </a:xfrm>
        </p:spPr>
        <p:txBody>
          <a:bodyPr/>
          <a:lstStyle/>
          <a:p>
            <a:r>
              <a:rPr lang="zh-CN" altLang="en-US" dirty="0" smtClean="0"/>
              <a:t>样本构造</a:t>
            </a:r>
          </a:p>
          <a:p>
            <a:pPr marL="0" indent="0">
              <a:buNone/>
            </a:pPr>
            <a:r>
              <a:rPr lang="en-US" altLang="zh-CN" sz="2000" dirty="0"/>
              <a:t> </a:t>
            </a:r>
            <a:r>
              <a:rPr lang="en-US" altLang="zh-CN" sz="2000" dirty="0" smtClean="0"/>
              <a:t>      </a:t>
            </a:r>
            <a:r>
              <a:rPr lang="en-US" altLang="zh-CN" sz="2000" dirty="0" smtClean="0">
                <a:latin typeface="+mn-ea"/>
                <a:ea typeface="+mn-ea"/>
              </a:rPr>
              <a:t>在多维度多粒度分析中，样本构造是通过一种多层次的人工划分方法对病人的类型进行手动划分从而构造出所需要的数据集。</a:t>
            </a:r>
            <a:endParaRPr sz="2000" dirty="0" smtClean="0">
              <a:latin typeface="+mn-ea"/>
              <a:ea typeface="+mn-ea"/>
            </a:endParaRPr>
          </a:p>
          <a:p>
            <a:pPr marL="0" lvl="1" indent="0">
              <a:buNone/>
            </a:pPr>
            <a:endParaRPr lang="zh-CN" altLang="en-US" sz="2000" dirty="0"/>
          </a:p>
          <a:p>
            <a:pPr marL="0" indent="0">
              <a:buNone/>
            </a:pPr>
            <a:endParaRPr lang="en-US" altLang="zh-CN" sz="2000" dirty="0" smtClean="0">
              <a:latin typeface="+mn-ea"/>
              <a:ea typeface="+mn-ea"/>
            </a:endParaRPr>
          </a:p>
          <a:p>
            <a:pPr marL="0" lvl="1" indent="0" defTabSz="0" latinLnBrk="1">
              <a:buNone/>
            </a:pPr>
            <a:endParaRPr lang="zh-CN" altLang="en-US" dirty="0"/>
          </a:p>
        </p:txBody>
      </p:sp>
      <p:sp>
        <p:nvSpPr>
          <p:cNvPr id="2" name="圆角矩形 1"/>
          <p:cNvSpPr/>
          <p:nvPr/>
        </p:nvSpPr>
        <p:spPr>
          <a:xfrm>
            <a:off x="406691" y="3552190"/>
            <a:ext cx="953770" cy="1086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病人</a:t>
            </a:r>
            <a:r>
              <a:rPr lang="en-US" altLang="zh-CN"/>
              <a:t>1259</a:t>
            </a:r>
            <a:r>
              <a:rPr lang="zh-CN" altLang="en-US"/>
              <a:t>人</a:t>
            </a:r>
          </a:p>
        </p:txBody>
      </p:sp>
      <p:sp>
        <p:nvSpPr>
          <p:cNvPr id="6" name="左大括号 5"/>
          <p:cNvSpPr/>
          <p:nvPr/>
        </p:nvSpPr>
        <p:spPr>
          <a:xfrm>
            <a:off x="1475740" y="2708275"/>
            <a:ext cx="308610" cy="29184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圆角矩形 6"/>
          <p:cNvSpPr/>
          <p:nvPr/>
        </p:nvSpPr>
        <p:spPr>
          <a:xfrm>
            <a:off x="1962150" y="2708275"/>
            <a:ext cx="2012950" cy="5899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无手术病人</a:t>
            </a:r>
            <a:r>
              <a:rPr lang="en-US" altLang="zh-CN"/>
              <a:t>256</a:t>
            </a:r>
            <a:r>
              <a:rPr lang="zh-CN" altLang="en-US"/>
              <a:t>人</a:t>
            </a:r>
          </a:p>
        </p:txBody>
      </p:sp>
      <p:sp>
        <p:nvSpPr>
          <p:cNvPr id="8" name="圆角矩形 7"/>
          <p:cNvSpPr/>
          <p:nvPr/>
        </p:nvSpPr>
        <p:spPr>
          <a:xfrm>
            <a:off x="1962150" y="4638675"/>
            <a:ext cx="2012950" cy="5899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手术病人</a:t>
            </a:r>
            <a:r>
              <a:rPr lang="en-US" altLang="zh-CN"/>
              <a:t>1003</a:t>
            </a:r>
            <a:r>
              <a:rPr lang="zh-CN" altLang="en-US"/>
              <a:t>人</a:t>
            </a:r>
          </a:p>
        </p:txBody>
      </p:sp>
      <p:sp>
        <p:nvSpPr>
          <p:cNvPr id="9" name="矩形标注 8"/>
          <p:cNvSpPr/>
          <p:nvPr/>
        </p:nvSpPr>
        <p:spPr>
          <a:xfrm>
            <a:off x="737235" y="2065020"/>
            <a:ext cx="1786255" cy="512445"/>
          </a:xfrm>
          <a:prstGeom prst="wedgeRectCallout">
            <a:avLst>
              <a:gd name="adj1" fmla="val -88"/>
              <a:gd name="adj2" fmla="val 8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latin typeface="楷体" panose="02010609060101010101" charset="-122"/>
              <a:ea typeface="楷体" panose="02010609060101010101" charset="-122"/>
            </a:endParaRPr>
          </a:p>
          <a:p>
            <a:pPr algn="ctr"/>
            <a:r>
              <a:rPr lang="zh-CN" altLang="en-US" b="1" dirty="0" smtClean="0">
                <a:latin typeface="楷体" panose="02010609060101010101" charset="-122"/>
                <a:ea typeface="楷体" panose="02010609060101010101" charset="-122"/>
              </a:rPr>
              <a:t>有无手术</a:t>
            </a:r>
          </a:p>
          <a:p>
            <a:pPr algn="ctr"/>
            <a:endParaRPr lang="zh-CN" altLang="en-US" dirty="0"/>
          </a:p>
        </p:txBody>
      </p:sp>
      <p:sp>
        <p:nvSpPr>
          <p:cNvPr id="10" name="左大括号 9"/>
          <p:cNvSpPr/>
          <p:nvPr/>
        </p:nvSpPr>
        <p:spPr>
          <a:xfrm>
            <a:off x="4185920" y="3187700"/>
            <a:ext cx="308610" cy="328358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标注 10"/>
          <p:cNvSpPr/>
          <p:nvPr/>
        </p:nvSpPr>
        <p:spPr>
          <a:xfrm>
            <a:off x="3678555" y="2065020"/>
            <a:ext cx="1786255" cy="512445"/>
          </a:xfrm>
          <a:prstGeom prst="wedgeRectCallout">
            <a:avLst>
              <a:gd name="adj1" fmla="val -8869"/>
              <a:gd name="adj2" fmla="val 165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latin typeface="楷体" panose="02010609060101010101" charset="-122"/>
              <a:ea typeface="楷体" panose="02010609060101010101" charset="-122"/>
            </a:endParaRPr>
          </a:p>
          <a:p>
            <a:pPr algn="ctr"/>
            <a:r>
              <a:rPr lang="zh-CN" altLang="en-US" b="1" dirty="0" smtClean="0">
                <a:latin typeface="楷体" panose="02010609060101010101" charset="-122"/>
                <a:ea typeface="楷体" panose="02010609060101010101" charset="-122"/>
              </a:rPr>
              <a:t>手术类型</a:t>
            </a:r>
          </a:p>
          <a:p>
            <a:pPr algn="ctr"/>
            <a:endParaRPr lang="zh-CN" altLang="en-US" dirty="0"/>
          </a:p>
        </p:txBody>
      </p:sp>
      <p:grpSp>
        <p:nvGrpSpPr>
          <p:cNvPr id="44" name="组合 43"/>
          <p:cNvGrpSpPr/>
          <p:nvPr/>
        </p:nvGrpSpPr>
        <p:grpSpPr>
          <a:xfrm>
            <a:off x="4834255" y="2828290"/>
            <a:ext cx="2134870" cy="3642995"/>
            <a:chOff x="5893" y="4175"/>
            <a:chExt cx="3362" cy="5737"/>
          </a:xfrm>
        </p:grpSpPr>
        <p:sp>
          <p:nvSpPr>
            <p:cNvPr id="66" name="TextBox 65"/>
            <p:cNvSpPr txBox="1"/>
            <p:nvPr/>
          </p:nvSpPr>
          <p:spPr>
            <a:xfrm>
              <a:off x="5893" y="7301"/>
              <a:ext cx="3361" cy="58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经内镜手术</a:t>
              </a:r>
              <a:r>
                <a:rPr lang="en-US" altLang="zh-CN" dirty="0" smtClean="0"/>
                <a:t>636</a:t>
              </a:r>
              <a:r>
                <a:rPr lang="zh-CN" altLang="en-US" dirty="0" smtClean="0"/>
                <a:t>人</a:t>
              </a:r>
            </a:p>
          </p:txBody>
        </p:sp>
        <p:sp>
          <p:nvSpPr>
            <p:cNvPr id="69" name="TextBox 68"/>
            <p:cNvSpPr txBox="1"/>
            <p:nvPr/>
          </p:nvSpPr>
          <p:spPr>
            <a:xfrm>
              <a:off x="5893" y="6068"/>
              <a:ext cx="3362" cy="100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kern="100">
                  <a:latin typeface="+mn-ea"/>
                  <a:cs typeface="Times New Roman" panose="02020603050405020304"/>
                  <a:sym typeface="Times New Roman" panose="02020603050405020304"/>
                </a:rPr>
                <a:t>经内镜手术+经十二指肠镜手术24</a:t>
              </a:r>
              <a:r>
                <a:rPr lang="zh-CN" altLang="en-US" kern="100">
                  <a:latin typeface="+mn-ea"/>
                  <a:cs typeface="Times New Roman" panose="02020603050405020304"/>
                  <a:sym typeface="Times New Roman" panose="02020603050405020304"/>
                </a:rPr>
                <a:t>人</a:t>
              </a:r>
              <a:endParaRPr lang="zh-CN" altLang="en-US" kern="100" dirty="0">
                <a:latin typeface="+mn-ea"/>
                <a:cs typeface="Times New Roman" panose="02020603050405020304"/>
                <a:sym typeface="Times New Roman" panose="02020603050405020304"/>
              </a:endParaRPr>
            </a:p>
          </p:txBody>
        </p:sp>
        <p:sp>
          <p:nvSpPr>
            <p:cNvPr id="31" name="矩形 30"/>
            <p:cNvSpPr/>
            <p:nvPr/>
          </p:nvSpPr>
          <p:spPr>
            <a:xfrm>
              <a:off x="5893" y="4175"/>
              <a:ext cx="3361" cy="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kern="100" dirty="0" err="1" smtClean="0">
                  <a:latin typeface="+mn-ea"/>
                  <a:cs typeface="Times New Roman" panose="02020603050405020304"/>
                  <a:sym typeface="Times New Roman" panose="02020603050405020304"/>
                </a:rPr>
                <a:t>经胆道镜手术50</a:t>
              </a:r>
              <a:r>
                <a:rPr lang="zh-CN" altLang="en-US" kern="100" dirty="0" err="1" smtClean="0">
                  <a:latin typeface="+mn-ea"/>
                  <a:cs typeface="Times New Roman" panose="02020603050405020304"/>
                  <a:sym typeface="Times New Roman" panose="02020603050405020304"/>
                </a:rPr>
                <a:t>人</a:t>
              </a:r>
            </a:p>
          </p:txBody>
        </p:sp>
        <p:sp>
          <p:nvSpPr>
            <p:cNvPr id="13" name="矩形 12"/>
            <p:cNvSpPr/>
            <p:nvPr/>
          </p:nvSpPr>
          <p:spPr>
            <a:xfrm>
              <a:off x="5893" y="4978"/>
              <a:ext cx="3361" cy="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kern="100" dirty="0" err="1" smtClean="0">
                  <a:latin typeface="+mn-ea"/>
                  <a:cs typeface="Times New Roman" panose="02020603050405020304"/>
                  <a:sym typeface="Times New Roman" panose="02020603050405020304"/>
                </a:rPr>
                <a:t>经十二指</a:t>
              </a:r>
            </a:p>
            <a:p>
              <a:pPr algn="ctr"/>
              <a:r>
                <a:rPr lang="en-US" altLang="zh-CN" kern="100" dirty="0" err="1" smtClean="0">
                  <a:latin typeface="+mn-ea"/>
                  <a:cs typeface="Times New Roman" panose="02020603050405020304"/>
                  <a:sym typeface="Times New Roman" panose="02020603050405020304"/>
                </a:rPr>
                <a:t>肠镜手术180</a:t>
              </a:r>
              <a:r>
                <a:rPr lang="zh-CN" altLang="en-US" kern="100" dirty="0" err="1" smtClean="0">
                  <a:latin typeface="+mn-ea"/>
                  <a:cs typeface="Times New Roman" panose="02020603050405020304"/>
                  <a:sym typeface="Times New Roman" panose="02020603050405020304"/>
                </a:rPr>
                <a:t>人</a:t>
              </a:r>
            </a:p>
          </p:txBody>
        </p:sp>
        <p:sp>
          <p:nvSpPr>
            <p:cNvPr id="14" name="矩形 13"/>
            <p:cNvSpPr/>
            <p:nvPr/>
          </p:nvSpPr>
          <p:spPr>
            <a:xfrm>
              <a:off x="5893" y="9334"/>
              <a:ext cx="3362" cy="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sym typeface="+mn-ea"/>
                </a:rPr>
                <a:t>其他</a:t>
              </a:r>
              <a:r>
                <a:rPr lang="en-US" altLang="zh-CN" dirty="0">
                  <a:sym typeface="+mn-ea"/>
                </a:rPr>
                <a:t>112</a:t>
              </a:r>
              <a:r>
                <a:rPr lang="zh-CN" altLang="en-US" dirty="0">
                  <a:sym typeface="+mn-ea"/>
                </a:rPr>
                <a:t>人</a:t>
              </a:r>
            </a:p>
          </p:txBody>
        </p:sp>
        <p:sp>
          <p:nvSpPr>
            <p:cNvPr id="15" name="矩形 14"/>
            <p:cNvSpPr/>
            <p:nvPr/>
          </p:nvSpPr>
          <p:spPr>
            <a:xfrm>
              <a:off x="5893" y="8102"/>
              <a:ext cx="3362" cy="1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endParaRPr lang="en-US" altLang="zh-CN" kern="100">
                <a:latin typeface="+mn-ea"/>
                <a:cs typeface="Times New Roman" panose="02020603050405020304"/>
                <a:sym typeface="Times New Roman" panose="02020603050405020304"/>
              </a:endParaRPr>
            </a:p>
            <a:p>
              <a:pPr algn="ctr"/>
              <a:r>
                <a:rPr lang="en-US" altLang="zh-CN" kern="100">
                  <a:latin typeface="+mn-ea"/>
                  <a:cs typeface="Times New Roman" panose="02020603050405020304"/>
                  <a:sym typeface="Times New Roman" panose="02020603050405020304"/>
                </a:rPr>
                <a:t>经皮肾盂</a:t>
              </a:r>
            </a:p>
            <a:p>
              <a:pPr algn="ctr"/>
              <a:r>
                <a:rPr lang="en-US" altLang="zh-CN" kern="100">
                  <a:latin typeface="+mn-ea"/>
                  <a:cs typeface="Times New Roman" panose="02020603050405020304"/>
                  <a:sym typeface="Times New Roman" panose="02020603050405020304"/>
                </a:rPr>
                <a:t>镜取石术1</a:t>
              </a:r>
              <a:r>
                <a:rPr lang="zh-CN" altLang="en-US" kern="100">
                  <a:latin typeface="+mn-ea"/>
                  <a:cs typeface="Times New Roman" panose="02020603050405020304"/>
                  <a:sym typeface="Times New Roman" panose="02020603050405020304"/>
                </a:rPr>
                <a:t>人</a:t>
              </a:r>
              <a:endParaRPr lang="zh-CN" altLang="en-US" kern="100" dirty="0">
                <a:latin typeface="+mn-ea"/>
                <a:cs typeface="Times New Roman" panose="02020603050405020304"/>
                <a:sym typeface="Times New Roman" panose="02020603050405020304"/>
              </a:endParaRPr>
            </a:p>
            <a:p>
              <a:pPr algn="l"/>
              <a:endParaRPr lang="zh-CN" altLang="en-US"/>
            </a:p>
          </p:txBody>
        </p:sp>
      </p:grpSp>
      <p:sp>
        <p:nvSpPr>
          <p:cNvPr id="16" name="左大括号 15"/>
          <p:cNvSpPr/>
          <p:nvPr/>
        </p:nvSpPr>
        <p:spPr>
          <a:xfrm>
            <a:off x="7178040" y="4229735"/>
            <a:ext cx="308610" cy="1936750"/>
          </a:xfrm>
          <a:prstGeom prst="leftBrace">
            <a:avLst>
              <a:gd name="adj1" fmla="val 0"/>
              <a:gd name="adj2" fmla="val 411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圆角矩形 16"/>
          <p:cNvSpPr/>
          <p:nvPr/>
        </p:nvSpPr>
        <p:spPr>
          <a:xfrm>
            <a:off x="7601585" y="3993515"/>
            <a:ext cx="1370965" cy="5899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麻醉记录病人</a:t>
            </a:r>
            <a:r>
              <a:rPr lang="en-US" altLang="zh-CN"/>
              <a:t>492</a:t>
            </a:r>
            <a:r>
              <a:rPr lang="zh-CN" altLang="en-US"/>
              <a:t>人</a:t>
            </a:r>
          </a:p>
        </p:txBody>
      </p:sp>
      <p:sp>
        <p:nvSpPr>
          <p:cNvPr id="18" name="圆角矩形 17"/>
          <p:cNvSpPr/>
          <p:nvPr/>
        </p:nvSpPr>
        <p:spPr>
          <a:xfrm>
            <a:off x="7601585" y="5521325"/>
            <a:ext cx="1456055" cy="7823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无麻醉记录病人</a:t>
            </a:r>
            <a:r>
              <a:rPr lang="en-US" altLang="zh-CN"/>
              <a:t>144</a:t>
            </a:r>
            <a:r>
              <a:rPr lang="zh-CN" altLang="en-US"/>
              <a:t>人</a:t>
            </a:r>
          </a:p>
        </p:txBody>
      </p:sp>
      <p:sp>
        <p:nvSpPr>
          <p:cNvPr id="19" name="矩形标注 18"/>
          <p:cNvSpPr/>
          <p:nvPr/>
        </p:nvSpPr>
        <p:spPr>
          <a:xfrm>
            <a:off x="6553200" y="2065020"/>
            <a:ext cx="1786255" cy="512445"/>
          </a:xfrm>
          <a:prstGeom prst="wedgeRectCallout">
            <a:avLst>
              <a:gd name="adj1" fmla="val -4603"/>
              <a:gd name="adj2" fmla="val 348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latin typeface="楷体" panose="02010609060101010101" charset="-122"/>
              <a:ea typeface="楷体" panose="02010609060101010101" charset="-122"/>
            </a:endParaRPr>
          </a:p>
          <a:p>
            <a:pPr algn="ctr"/>
            <a:r>
              <a:rPr lang="zh-CN" altLang="en-US" b="1" dirty="0" smtClean="0">
                <a:latin typeface="楷体" panose="02010609060101010101" charset="-122"/>
                <a:ea typeface="楷体" panose="02010609060101010101" charset="-122"/>
              </a:rPr>
              <a:t>有无麻醉记录</a:t>
            </a:r>
          </a:p>
          <a:p>
            <a:pPr algn="ctr"/>
            <a:endParaRPr lang="zh-CN" altLang="en-US" dirty="0"/>
          </a:p>
        </p:txBody>
      </p:sp>
      <p:grpSp>
        <p:nvGrpSpPr>
          <p:cNvPr id="37" name="组合 36"/>
          <p:cNvGrpSpPr/>
          <p:nvPr/>
        </p:nvGrpSpPr>
        <p:grpSpPr>
          <a:xfrm>
            <a:off x="323850" y="4639945"/>
            <a:ext cx="8496935" cy="903605"/>
            <a:chOff x="510" y="7307"/>
            <a:chExt cx="13381" cy="1423"/>
          </a:xfrm>
        </p:grpSpPr>
        <p:cxnSp>
          <p:nvCxnSpPr>
            <p:cNvPr id="29" name="直接连接符 28"/>
            <p:cNvCxnSpPr/>
            <p:nvPr/>
          </p:nvCxnSpPr>
          <p:spPr>
            <a:xfrm>
              <a:off x="510" y="7668"/>
              <a:ext cx="181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接连接符 29"/>
            <p:cNvCxnSpPr/>
            <p:nvPr/>
          </p:nvCxnSpPr>
          <p:spPr>
            <a:xfrm flipH="1">
              <a:off x="2320" y="7668"/>
              <a:ext cx="4" cy="1062"/>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直接连接符 31"/>
            <p:cNvCxnSpPr/>
            <p:nvPr/>
          </p:nvCxnSpPr>
          <p:spPr>
            <a:xfrm flipV="1">
              <a:off x="2350" y="8689"/>
              <a:ext cx="4170" cy="18"/>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接连接符 32"/>
            <p:cNvCxnSpPr/>
            <p:nvPr/>
          </p:nvCxnSpPr>
          <p:spPr>
            <a:xfrm>
              <a:off x="6520" y="8008"/>
              <a:ext cx="0" cy="722"/>
            </a:xfrm>
            <a:prstGeom prst="line">
              <a:avLst/>
            </a:prstGeom>
          </p:spPr>
          <p:style>
            <a:lnRef idx="3">
              <a:schemeClr val="accent6"/>
            </a:lnRef>
            <a:fillRef idx="0">
              <a:schemeClr val="accent6"/>
            </a:fillRef>
            <a:effectRef idx="2">
              <a:schemeClr val="accent6"/>
            </a:effectRef>
            <a:fontRef idx="minor">
              <a:schemeClr val="tx1"/>
            </a:fontRef>
          </p:style>
        </p:cxnSp>
        <p:cxnSp>
          <p:nvCxnSpPr>
            <p:cNvPr id="34" name="直接连接符 33"/>
            <p:cNvCxnSpPr/>
            <p:nvPr/>
          </p:nvCxnSpPr>
          <p:spPr>
            <a:xfrm flipV="1">
              <a:off x="6520" y="8008"/>
              <a:ext cx="5330" cy="18"/>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直接连接符 34"/>
            <p:cNvCxnSpPr/>
            <p:nvPr/>
          </p:nvCxnSpPr>
          <p:spPr>
            <a:xfrm>
              <a:off x="11790" y="7307"/>
              <a:ext cx="0" cy="722"/>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接箭头连接符 35"/>
            <p:cNvCxnSpPr/>
            <p:nvPr/>
          </p:nvCxnSpPr>
          <p:spPr>
            <a:xfrm flipV="1">
              <a:off x="11800" y="7327"/>
              <a:ext cx="2091" cy="3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grpSp>
      <p:sp>
        <p:nvSpPr>
          <p:cNvPr id="12" name="文本框 11"/>
          <p:cNvSpPr txBox="1"/>
          <p:nvPr/>
        </p:nvSpPr>
        <p:spPr>
          <a:xfrm>
            <a:off x="1962150" y="5668010"/>
            <a:ext cx="1745615" cy="365760"/>
          </a:xfrm>
          <a:prstGeom prst="rect">
            <a:avLst/>
          </a:prstGeom>
          <a:noFill/>
        </p:spPr>
        <p:txBody>
          <a:bodyPr wrap="square" rtlCol="0">
            <a:spAutoFit/>
          </a:bodyPr>
          <a:lstStyle/>
          <a:p>
            <a:r>
              <a:rPr lang="zh-CN" altLang="en-US" b="1">
                <a:latin typeface="楷体" panose="02010609060101010101" charset="-122"/>
                <a:ea typeface="楷体" panose="02010609060101010101" charset="-122"/>
              </a:rPr>
              <a:t>样本构造轨迹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clickPar">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blinds(horizontal)">
                                      <p:cBhvr>
                                        <p:cTn id="28" dur="500"/>
                                        <p:tgtEl>
                                          <p:spTgt spid="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additive="base">
                                        <p:cTn id="54" dur="500" fill="hold"/>
                                        <p:tgtEl>
                                          <p:spTgt spid="37"/>
                                        </p:tgtEl>
                                        <p:attrNameLst>
                                          <p:attrName>ppt_x</p:attrName>
                                        </p:attrNameLst>
                                      </p:cBhvr>
                                      <p:tavLst>
                                        <p:tav tm="0">
                                          <p:val>
                                            <p:strVal val="#ppt_x"/>
                                          </p:val>
                                        </p:tav>
                                        <p:tav tm="100000">
                                          <p:val>
                                            <p:strVal val="#ppt_x"/>
                                          </p:val>
                                        </p:tav>
                                      </p:tavLst>
                                    </p:anim>
                                    <p:anim calcmode="lin" valueType="num">
                                      <p:cBhvr additive="base">
                                        <p:cTn id="5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animBg="1"/>
      <p:bldP spid="10" grpId="0" animBg="1"/>
      <p:bldP spid="11"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stretch>
            <a:fillRect/>
          </a:stretch>
        </p:blipFill>
        <p:spPr>
          <a:xfrm>
            <a:off x="3488055" y="1571625"/>
            <a:ext cx="2404110" cy="4014470"/>
          </a:xfrm>
          <a:prstGeom prst="rect">
            <a:avLst/>
          </a:prstGeom>
        </p:spPr>
      </p:pic>
      <p:sp>
        <p:nvSpPr>
          <p:cNvPr id="3" name="内容占位符 2"/>
          <p:cNvSpPr>
            <a:spLocks noGrp="1"/>
          </p:cNvSpPr>
          <p:nvPr>
            <p:ph idx="1"/>
          </p:nvPr>
        </p:nvSpPr>
        <p:spPr>
          <a:xfrm>
            <a:off x="250825" y="908685"/>
            <a:ext cx="8435975" cy="651510"/>
          </a:xfrm>
        </p:spPr>
        <p:txBody>
          <a:bodyPr/>
          <a:lstStyle/>
          <a:p>
            <a:pPr algn="l">
              <a:buBlip>
                <a:blip r:embed="rId5"/>
              </a:buBlip>
            </a:pPr>
            <a:r>
              <a:rPr lang="zh-CN" altLang="en-US" dirty="0" smtClean="0"/>
              <a:t>病人</a:t>
            </a:r>
            <a:r>
              <a:rPr altLang="en-US" dirty="0" smtClean="0"/>
              <a:t>有无</a:t>
            </a:r>
            <a:r>
              <a:rPr lang="zh-CN" altLang="en-US" dirty="0" smtClean="0"/>
              <a:t>手术</a:t>
            </a:r>
            <a:r>
              <a:rPr lang="zh-CN" altLang="en-US" dirty="0"/>
              <a:t>划分</a:t>
            </a:r>
          </a:p>
          <a:p>
            <a:pPr marL="0" indent="0" algn="l">
              <a:buNone/>
            </a:pPr>
            <a:endParaRPr lang="zh-CN" altLang="en-US"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12</a:t>
            </a:fld>
            <a:endParaRPr lang="zh-CN" altLang="en-US" dirty="0"/>
          </a:p>
        </p:txBody>
      </p:sp>
      <p:pic>
        <p:nvPicPr>
          <p:cNvPr id="17" name="图片 16" descr=")2S7)F]OM%31QNHF[[FK)BG"/>
          <p:cNvPicPr>
            <a:picLocks noChangeAspect="1"/>
          </p:cNvPicPr>
          <p:nvPr/>
        </p:nvPicPr>
        <p:blipFill>
          <a:blip r:embed="rId6"/>
          <a:stretch>
            <a:fillRect/>
          </a:stretch>
        </p:blipFill>
        <p:spPr>
          <a:xfrm>
            <a:off x="250825" y="1570990"/>
            <a:ext cx="2502535" cy="3982085"/>
          </a:xfrm>
          <a:prstGeom prst="rect">
            <a:avLst/>
          </a:prstGeom>
        </p:spPr>
      </p:pic>
      <p:sp>
        <p:nvSpPr>
          <p:cNvPr id="18" name="右箭头 17"/>
          <p:cNvSpPr/>
          <p:nvPr/>
        </p:nvSpPr>
        <p:spPr>
          <a:xfrm>
            <a:off x="2861945" y="2969895"/>
            <a:ext cx="625475" cy="62357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8" name="文本框 27"/>
          <p:cNvSpPr txBox="1"/>
          <p:nvPr/>
        </p:nvSpPr>
        <p:spPr>
          <a:xfrm>
            <a:off x="1316844" y="5307042"/>
            <a:ext cx="1195858" cy="584775"/>
          </a:xfrm>
          <a:prstGeom prst="rect">
            <a:avLst/>
          </a:prstGeom>
          <a:noFill/>
        </p:spPr>
        <p:txBody>
          <a:bodyPr wrap="square" rtlCol="0">
            <a:spAutoFit/>
          </a:bodyPr>
          <a:lstStyle/>
          <a:p>
            <a:r>
              <a:rPr lang="en-US" altLang="zh-CN" sz="3200" dirty="0" smtClean="0"/>
              <a:t>……</a:t>
            </a:r>
            <a:endParaRPr lang="zh-CN" altLang="en-US" sz="3200" dirty="0"/>
          </a:p>
        </p:txBody>
      </p:sp>
      <p:sp>
        <p:nvSpPr>
          <p:cNvPr id="29" name="文本框 28"/>
          <p:cNvSpPr txBox="1"/>
          <p:nvPr/>
        </p:nvSpPr>
        <p:spPr>
          <a:xfrm>
            <a:off x="4234669" y="5307042"/>
            <a:ext cx="1195858" cy="584775"/>
          </a:xfrm>
          <a:prstGeom prst="rect">
            <a:avLst/>
          </a:prstGeom>
          <a:noFill/>
        </p:spPr>
        <p:txBody>
          <a:bodyPr wrap="square" rtlCol="0">
            <a:spAutoFit/>
          </a:bodyPr>
          <a:lstStyle/>
          <a:p>
            <a:r>
              <a:rPr lang="en-US" altLang="zh-CN" sz="3200" dirty="0" smtClean="0"/>
              <a:t>……</a:t>
            </a:r>
            <a:endParaRPr lang="zh-CN" altLang="en-US" sz="3200" dirty="0"/>
          </a:p>
        </p:txBody>
      </p:sp>
      <p:sp>
        <p:nvSpPr>
          <p:cNvPr id="31" name="标题 30"/>
          <p:cNvSpPr>
            <a:spLocks noGrp="1"/>
          </p:cNvSpPr>
          <p:nvPr>
            <p:ph type="title"/>
          </p:nvPr>
        </p:nvSpPr>
        <p:spPr/>
        <p:txBody>
          <a:bodyPr>
            <a:normAutofit/>
          </a:bodyPr>
          <a:lstStyle/>
          <a:p>
            <a:r>
              <a:rPr altLang="en-US" sz="2400" dirty="0" smtClean="0">
                <a:sym typeface="+mn-ea"/>
              </a:rPr>
              <a:t>有无手术的判定方法与技术</a:t>
            </a:r>
            <a:r>
              <a:rPr lang="en-US" altLang="zh-CN" sz="2400" dirty="0" smtClean="0">
                <a:sym typeface="+mn-ea"/>
              </a:rPr>
              <a:t>(1)</a:t>
            </a:r>
          </a:p>
        </p:txBody>
      </p:sp>
      <p:sp>
        <p:nvSpPr>
          <p:cNvPr id="33" name="文本框 32"/>
          <p:cNvSpPr txBox="1"/>
          <p:nvPr/>
        </p:nvSpPr>
        <p:spPr>
          <a:xfrm>
            <a:off x="588645" y="5794375"/>
            <a:ext cx="1826895" cy="365760"/>
          </a:xfrm>
          <a:prstGeom prst="rect">
            <a:avLst/>
          </a:prstGeom>
          <a:noFill/>
        </p:spPr>
        <p:txBody>
          <a:bodyPr wrap="square" rtlCol="0">
            <a:spAutoFit/>
          </a:bodyPr>
          <a:lstStyle/>
          <a:p>
            <a:r>
              <a:rPr lang="en-US" altLang="zh-CN" sz="1800" b="1">
                <a:latin typeface="楷体" panose="02010609060101010101" charset="-122"/>
                <a:ea typeface="楷体" panose="02010609060101010101" charset="-122"/>
              </a:rPr>
              <a:t>item_name</a:t>
            </a:r>
            <a:r>
              <a:rPr lang="zh-CN" altLang="en-US" sz="1800" b="1">
                <a:latin typeface="楷体" panose="02010609060101010101" charset="-122"/>
                <a:ea typeface="楷体" panose="02010609060101010101" charset="-122"/>
              </a:rPr>
              <a:t>列表</a:t>
            </a:r>
          </a:p>
        </p:txBody>
      </p:sp>
      <p:sp>
        <p:nvSpPr>
          <p:cNvPr id="35" name="文本框 34"/>
          <p:cNvSpPr txBox="1"/>
          <p:nvPr/>
        </p:nvSpPr>
        <p:spPr>
          <a:xfrm>
            <a:off x="3919220" y="5794375"/>
            <a:ext cx="182689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三费记录表</a:t>
            </a:r>
          </a:p>
        </p:txBody>
      </p:sp>
      <p:sp>
        <p:nvSpPr>
          <p:cNvPr id="2" name="右箭头 1"/>
          <p:cNvSpPr/>
          <p:nvPr/>
        </p:nvSpPr>
        <p:spPr>
          <a:xfrm>
            <a:off x="6053455" y="2969895"/>
            <a:ext cx="625475" cy="62357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 name="下箭头 8"/>
          <p:cNvSpPr/>
          <p:nvPr/>
        </p:nvSpPr>
        <p:spPr>
          <a:xfrm rot="16200000">
            <a:off x="4305935" y="2107565"/>
            <a:ext cx="533400" cy="837755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dirty="0" smtClean="0"/>
              <a:t>多次筛选法</a:t>
            </a:r>
            <a:endParaRPr lang="zh-CN" altLang="en-US" dirty="0"/>
          </a:p>
        </p:txBody>
      </p:sp>
      <p:pic>
        <p:nvPicPr>
          <p:cNvPr id="5" name="图片 4"/>
          <p:cNvPicPr>
            <a:picLocks noChangeAspect="1"/>
          </p:cNvPicPr>
          <p:nvPr/>
        </p:nvPicPr>
        <p:blipFill>
          <a:blip r:embed="rId7"/>
          <a:stretch>
            <a:fillRect/>
          </a:stretch>
        </p:blipFill>
        <p:spPr>
          <a:xfrm>
            <a:off x="6798945" y="1553210"/>
            <a:ext cx="1962785" cy="3456940"/>
          </a:xfrm>
          <a:prstGeom prst="rect">
            <a:avLst/>
          </a:prstGeom>
        </p:spPr>
      </p:pic>
      <p:sp>
        <p:nvSpPr>
          <p:cNvPr id="6" name="文本框 5"/>
          <p:cNvSpPr txBox="1"/>
          <p:nvPr/>
        </p:nvSpPr>
        <p:spPr>
          <a:xfrm>
            <a:off x="6866890" y="5187315"/>
            <a:ext cx="182689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手术特征库</a:t>
            </a:r>
            <a:endParaRPr lang="en-US" altLang="zh-CN" sz="1800" b="1">
              <a:latin typeface="楷体" panose="02010609060101010101" charset="-122"/>
              <a:ea typeface="楷体" panose="02010609060101010101" charset="-122"/>
            </a:endParaRPr>
          </a:p>
        </p:txBody>
      </p:sp>
      <p:sp>
        <p:nvSpPr>
          <p:cNvPr id="7" name="矩形标注 6"/>
          <p:cNvSpPr/>
          <p:nvPr/>
        </p:nvSpPr>
        <p:spPr>
          <a:xfrm>
            <a:off x="1974850" y="715010"/>
            <a:ext cx="3290570" cy="1039495"/>
          </a:xfrm>
          <a:prstGeom prst="wedgeRectCallout">
            <a:avLst>
              <a:gd name="adj1" fmla="val -14203"/>
              <a:gd name="adj2" fmla="val 167593"/>
            </a:avLst>
          </a:prstGeom>
        </p:spPr>
        <p:style>
          <a:lnRef idx="3">
            <a:schemeClr val="lt1"/>
          </a:lnRef>
          <a:fillRef idx="1">
            <a:schemeClr val="accent6"/>
          </a:fillRef>
          <a:effectRef idx="1">
            <a:schemeClr val="accent6"/>
          </a:effectRef>
          <a:fontRef idx="minor">
            <a:schemeClr val="lt1"/>
          </a:fontRef>
        </p:style>
        <p:txBody>
          <a:bodyPr rtlCol="0" anchor="ctr"/>
          <a:lstStyle/>
          <a:p>
            <a:pPr algn="l"/>
            <a:r>
              <a:rPr lang="zh-CN" altLang="en-US"/>
              <a:t>从原有的</a:t>
            </a:r>
            <a:r>
              <a:rPr lang="en-US" altLang="zh-CN"/>
              <a:t>1036</a:t>
            </a:r>
            <a:r>
              <a:rPr lang="zh-CN" altLang="en-US"/>
              <a:t>个</a:t>
            </a:r>
            <a:r>
              <a:rPr lang="en-US" altLang="zh-CN"/>
              <a:t>item_name</a:t>
            </a:r>
            <a:r>
              <a:rPr lang="zh-CN" altLang="en-US"/>
              <a:t>中筛选出手术费，治疗费，特殊治疗费类型的</a:t>
            </a:r>
            <a:r>
              <a:rPr lang="en-US" altLang="zh-CN"/>
              <a:t>item_name</a:t>
            </a:r>
          </a:p>
        </p:txBody>
      </p:sp>
      <p:sp>
        <p:nvSpPr>
          <p:cNvPr id="12" name="矩形标注 11"/>
          <p:cNvSpPr/>
          <p:nvPr/>
        </p:nvSpPr>
        <p:spPr>
          <a:xfrm>
            <a:off x="5555615" y="715010"/>
            <a:ext cx="3206115" cy="1039495"/>
          </a:xfrm>
          <a:prstGeom prst="wedgeRectCallout">
            <a:avLst>
              <a:gd name="adj1" fmla="val -23083"/>
              <a:gd name="adj2" fmla="val 160629"/>
            </a:avLst>
          </a:prstGeom>
        </p:spPr>
        <p:style>
          <a:lnRef idx="3">
            <a:schemeClr val="lt1"/>
          </a:lnRef>
          <a:fillRef idx="1">
            <a:schemeClr val="accent6"/>
          </a:fillRef>
          <a:effectRef idx="1">
            <a:schemeClr val="accent6"/>
          </a:effectRef>
          <a:fontRef idx="minor">
            <a:schemeClr val="lt1"/>
          </a:fontRef>
        </p:style>
        <p:txBody>
          <a:bodyPr rtlCol="0" anchor="ctr"/>
          <a:lstStyle/>
          <a:p>
            <a:pPr algn="l"/>
            <a:r>
              <a:rPr lang="zh-CN" altLang="en-US"/>
              <a:t>从</a:t>
            </a:r>
            <a:r>
              <a:rPr lang="en-US" altLang="zh-CN"/>
              <a:t>127</a:t>
            </a:r>
            <a:r>
              <a:rPr lang="zh-CN" altLang="en-US"/>
              <a:t>个</a:t>
            </a:r>
            <a:r>
              <a:rPr lang="zh-CN" altLang="en-US">
                <a:sym typeface="+mn-ea"/>
              </a:rPr>
              <a:t>手术费，治疗费，特殊治疗费类型的</a:t>
            </a:r>
            <a:r>
              <a:rPr lang="en-US" altLang="zh-CN">
                <a:sym typeface="+mn-ea"/>
              </a:rPr>
              <a:t>item_name</a:t>
            </a:r>
            <a:r>
              <a:rPr lang="zh-CN" altLang="en-US"/>
              <a:t>筛选出与手术相关的</a:t>
            </a:r>
            <a:r>
              <a:rPr lang="en-US" altLang="zh-CN"/>
              <a:t>item_name</a:t>
            </a:r>
          </a:p>
        </p:txBody>
      </p:sp>
      <p:sp>
        <p:nvSpPr>
          <p:cNvPr id="13" name="文本框 12"/>
          <p:cNvSpPr txBox="1"/>
          <p:nvPr/>
        </p:nvSpPr>
        <p:spPr>
          <a:xfrm>
            <a:off x="7182339" y="4722207"/>
            <a:ext cx="1195858" cy="584775"/>
          </a:xfrm>
          <a:prstGeom prst="rect">
            <a:avLst/>
          </a:prstGeom>
          <a:noFill/>
        </p:spPr>
        <p:txBody>
          <a:bodyPr wrap="square" rtlCol="0">
            <a:spAutoFit/>
          </a:bodyPr>
          <a:lstStyle/>
          <a:p>
            <a:r>
              <a:rPr lang="en-US" altLang="zh-CN" sz="3200" dirty="0" smtClean="0"/>
              <a:t>……</a:t>
            </a:r>
            <a:endParaRPr lang="zh-CN" altLang="en-US" sz="3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p:bldP spid="35" grpId="0"/>
      <p:bldP spid="2" grpId="0" animBg="1"/>
      <p:bldP spid="9" grpId="0" animBg="1"/>
      <p:bldP spid="6" grpId="0"/>
      <p:bldP spid="7"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556260"/>
          </a:xfrm>
        </p:spPr>
        <p:txBody>
          <a:bodyPr/>
          <a:lstStyle/>
          <a:p>
            <a:r>
              <a:rPr smtClean="0">
                <a:sym typeface="+mn-ea"/>
              </a:rPr>
              <a:t>病人有无手术</a:t>
            </a:r>
            <a:r>
              <a:rPr>
                <a:sym typeface="+mn-ea"/>
              </a:rPr>
              <a:t>划分</a:t>
            </a:r>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13</a:t>
            </a:fld>
            <a:endParaRPr lang="zh-CN" altLang="en-US" dirty="0"/>
          </a:p>
        </p:txBody>
      </p:sp>
      <p:sp>
        <p:nvSpPr>
          <p:cNvPr id="5" name="标题 4"/>
          <p:cNvSpPr>
            <a:spLocks noGrp="1"/>
          </p:cNvSpPr>
          <p:nvPr>
            <p:ph type="title"/>
          </p:nvPr>
        </p:nvSpPr>
        <p:spPr/>
        <p:txBody>
          <a:bodyPr>
            <a:normAutofit/>
          </a:bodyPr>
          <a:lstStyle/>
          <a:p>
            <a:r>
              <a:rPr altLang="en-US" sz="2400" dirty="0" smtClean="0">
                <a:sym typeface="+mn-ea"/>
              </a:rPr>
              <a:t>有无手术的判定方法与技术</a:t>
            </a:r>
            <a:r>
              <a:rPr lang="en-US" altLang="zh-CN" sz="2400" dirty="0" smtClean="0">
                <a:sym typeface="+mn-ea"/>
              </a:rPr>
              <a:t>(2)</a:t>
            </a:r>
          </a:p>
        </p:txBody>
      </p:sp>
      <p:grpSp>
        <p:nvGrpSpPr>
          <p:cNvPr id="22" name="组合 21"/>
          <p:cNvGrpSpPr/>
          <p:nvPr/>
        </p:nvGrpSpPr>
        <p:grpSpPr>
          <a:xfrm>
            <a:off x="177165" y="2118360"/>
            <a:ext cx="8056880" cy="3952240"/>
            <a:chOff x="279" y="2545"/>
            <a:chExt cx="12688" cy="6224"/>
          </a:xfrm>
        </p:grpSpPr>
        <p:pic>
          <p:nvPicPr>
            <p:cNvPr id="43" name="图片 42" descr="NYF]T1M04)3FZ@OIX9{JHZJ"/>
            <p:cNvPicPr>
              <a:picLocks noChangeAspect="1"/>
            </p:cNvPicPr>
            <p:nvPr/>
          </p:nvPicPr>
          <p:blipFill>
            <a:blip r:embed="rId2"/>
            <a:stretch>
              <a:fillRect/>
            </a:stretch>
          </p:blipFill>
          <p:spPr>
            <a:xfrm>
              <a:off x="1303" y="3255"/>
              <a:ext cx="3578" cy="3256"/>
            </a:xfrm>
            <a:prstGeom prst="rect">
              <a:avLst/>
            </a:prstGeom>
          </p:spPr>
        </p:pic>
        <p:pic>
          <p:nvPicPr>
            <p:cNvPr id="2" name="图片 1"/>
            <p:cNvPicPr>
              <a:picLocks noChangeAspect="1"/>
            </p:cNvPicPr>
            <p:nvPr/>
          </p:nvPicPr>
          <p:blipFill>
            <a:blip r:embed="rId3"/>
            <a:stretch>
              <a:fillRect/>
            </a:stretch>
          </p:blipFill>
          <p:spPr>
            <a:xfrm>
              <a:off x="8700" y="2545"/>
              <a:ext cx="3091" cy="5444"/>
            </a:xfrm>
            <a:prstGeom prst="rect">
              <a:avLst/>
            </a:prstGeom>
          </p:spPr>
        </p:pic>
        <p:sp>
          <p:nvSpPr>
            <p:cNvPr id="6" name="上弧形箭头 5"/>
            <p:cNvSpPr/>
            <p:nvPr/>
          </p:nvSpPr>
          <p:spPr>
            <a:xfrm>
              <a:off x="5159" y="3245"/>
              <a:ext cx="3402" cy="124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上弧形箭头 7"/>
            <p:cNvSpPr/>
            <p:nvPr/>
          </p:nvSpPr>
          <p:spPr>
            <a:xfrm rot="10800000">
              <a:off x="5159" y="4963"/>
              <a:ext cx="3402" cy="124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矩形 15"/>
            <p:cNvSpPr/>
            <p:nvPr/>
          </p:nvSpPr>
          <p:spPr>
            <a:xfrm>
              <a:off x="279" y="3593"/>
              <a:ext cx="1372" cy="1584"/>
            </a:xfrm>
            <a:prstGeom prst="rect">
              <a:avLst/>
            </a:prstGeom>
          </p:spPr>
          <p:txBody>
            <a:bodyPr wrap="square">
              <a:spAutoFit/>
            </a:bodyPr>
            <a:lstStyle/>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病</a:t>
              </a:r>
              <a:endParaRPr lang="en-US" altLang="zh-CN" sz="2000" dirty="0" smtClean="0">
                <a:solidFill>
                  <a:prstClr val="black"/>
                </a:solidFill>
                <a:latin typeface="华文新魏" panose="02010800040101010101" pitchFamily="2" charset="-122"/>
                <a:ea typeface="华文新魏" panose="02010800040101010101" pitchFamily="2" charset="-122"/>
                <a:sym typeface="仿宋_GB2312"/>
              </a:endParaRP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人</a:t>
              </a:r>
            </a:p>
            <a:p>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1259</a:t>
              </a:r>
            </a:p>
          </p:txBody>
        </p:sp>
        <p:sp>
          <p:nvSpPr>
            <p:cNvPr id="17" name="矩形 16"/>
            <p:cNvSpPr/>
            <p:nvPr/>
          </p:nvSpPr>
          <p:spPr>
            <a:xfrm>
              <a:off x="1466" y="2631"/>
              <a:ext cx="2044" cy="624"/>
            </a:xfrm>
            <a:prstGeom prst="rect">
              <a:avLst/>
            </a:prstGeom>
          </p:spPr>
          <p:txBody>
            <a:bodyPr wrap="square">
              <a:spAutoFit/>
            </a:bodyPr>
            <a:lstStyle/>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项目</a:t>
              </a:r>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1236</a:t>
              </a:r>
            </a:p>
          </p:txBody>
        </p:sp>
        <p:cxnSp>
          <p:nvCxnSpPr>
            <p:cNvPr id="20" name="直接箭头连接符 19"/>
            <p:cNvCxnSpPr/>
            <p:nvPr/>
          </p:nvCxnSpPr>
          <p:spPr>
            <a:xfrm rot="5400000">
              <a:off x="809" y="3986"/>
              <a:ext cx="788"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66" y="6886"/>
              <a:ext cx="3252" cy="576"/>
            </a:xfrm>
            <a:prstGeom prst="rect">
              <a:avLst/>
            </a:prstGeom>
            <a:noFill/>
          </p:spPr>
          <p:txBody>
            <a:bodyPr wrap="square" rtlCol="0">
              <a:spAutoFit/>
            </a:bodyPr>
            <a:lstStyle/>
            <a:p>
              <a:pPr algn="ctr"/>
              <a:r>
                <a:rPr lang="zh-CN" altLang="en-US" b="1">
                  <a:latin typeface="楷体" panose="02010609060101010101" charset="-122"/>
                  <a:ea typeface="楷体" panose="02010609060101010101" charset="-122"/>
                </a:rPr>
                <a:t>病人</a:t>
              </a:r>
              <a:r>
                <a:rPr lang="en-US" altLang="zh-CN" b="1">
                  <a:latin typeface="楷体" panose="02010609060101010101" charset="-122"/>
                  <a:ea typeface="楷体" panose="02010609060101010101" charset="-122"/>
                </a:rPr>
                <a:t>—</a:t>
              </a:r>
              <a:r>
                <a:rPr lang="zh-CN" altLang="en-US" b="1">
                  <a:latin typeface="楷体" panose="02010609060101010101" charset="-122"/>
                  <a:ea typeface="楷体" panose="02010609060101010101" charset="-122"/>
                </a:rPr>
                <a:t>项目矩阵</a:t>
              </a:r>
            </a:p>
          </p:txBody>
        </p:sp>
        <p:cxnSp>
          <p:nvCxnSpPr>
            <p:cNvPr id="19" name="直接箭头连接符 18"/>
            <p:cNvCxnSpPr/>
            <p:nvPr/>
          </p:nvCxnSpPr>
          <p:spPr>
            <a:xfrm>
              <a:off x="1466" y="3242"/>
              <a:ext cx="1463"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953" y="4152"/>
              <a:ext cx="1814" cy="1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查找比较法</a:t>
              </a:r>
            </a:p>
          </p:txBody>
        </p:sp>
        <p:sp>
          <p:nvSpPr>
            <p:cNvPr id="29" name="文本框 28"/>
            <p:cNvSpPr txBox="1"/>
            <p:nvPr/>
          </p:nvSpPr>
          <p:spPr>
            <a:xfrm>
              <a:off x="9304" y="7462"/>
              <a:ext cx="1883" cy="921"/>
            </a:xfrm>
            <a:prstGeom prst="rect">
              <a:avLst/>
            </a:prstGeom>
            <a:noFill/>
          </p:spPr>
          <p:txBody>
            <a:bodyPr wrap="square" rtlCol="0">
              <a:spAutoFit/>
            </a:bodyPr>
            <a:lstStyle/>
            <a:p>
              <a:r>
                <a:rPr lang="en-US" altLang="zh-CN" sz="3200" dirty="0" smtClean="0"/>
                <a:t>……</a:t>
              </a:r>
              <a:endParaRPr lang="zh-CN" altLang="en-US" sz="3200" dirty="0"/>
            </a:p>
          </p:txBody>
        </p:sp>
        <p:sp>
          <p:nvSpPr>
            <p:cNvPr id="11" name="文本框 10"/>
            <p:cNvSpPr txBox="1"/>
            <p:nvPr/>
          </p:nvSpPr>
          <p:spPr>
            <a:xfrm>
              <a:off x="9304" y="7462"/>
              <a:ext cx="1883" cy="921"/>
            </a:xfrm>
            <a:prstGeom prst="rect">
              <a:avLst/>
            </a:prstGeom>
            <a:noFill/>
          </p:spPr>
          <p:txBody>
            <a:bodyPr wrap="square" rtlCol="0">
              <a:spAutoFit/>
            </a:bodyPr>
            <a:lstStyle/>
            <a:p>
              <a:r>
                <a:rPr lang="en-US" altLang="zh-CN" sz="3200" dirty="0" smtClean="0"/>
                <a:t>……</a:t>
              </a:r>
              <a:endParaRPr lang="zh-CN" altLang="en-US" sz="3200" dirty="0"/>
            </a:p>
          </p:txBody>
        </p:sp>
        <p:sp>
          <p:nvSpPr>
            <p:cNvPr id="13" name="文本框 12"/>
            <p:cNvSpPr txBox="1"/>
            <p:nvPr/>
          </p:nvSpPr>
          <p:spPr>
            <a:xfrm>
              <a:off x="8914" y="8193"/>
              <a:ext cx="2877" cy="576"/>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手术特征库</a:t>
              </a:r>
              <a:endParaRPr lang="en-US" altLang="zh-CN" sz="1800" b="1">
                <a:latin typeface="楷体" panose="02010609060101010101" charset="-122"/>
                <a:ea typeface="楷体" panose="02010609060101010101" charset="-122"/>
              </a:endParaRPr>
            </a:p>
          </p:txBody>
        </p:sp>
        <p:sp>
          <p:nvSpPr>
            <p:cNvPr id="15" name="矩形 14"/>
            <p:cNvSpPr/>
            <p:nvPr/>
          </p:nvSpPr>
          <p:spPr>
            <a:xfrm>
              <a:off x="12208" y="2545"/>
              <a:ext cx="759" cy="3504"/>
            </a:xfrm>
            <a:prstGeom prst="rect">
              <a:avLst/>
            </a:prstGeom>
          </p:spPr>
          <p:txBody>
            <a:bodyPr wrap="square">
              <a:spAutoFit/>
            </a:bodyPr>
            <a:lstStyle/>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手</a:t>
              </a:r>
            </a:p>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术</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项</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目</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名</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称</a:t>
              </a:r>
            </a:p>
            <a:p>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32</a:t>
              </a:r>
            </a:p>
          </p:txBody>
        </p:sp>
        <p:cxnSp>
          <p:nvCxnSpPr>
            <p:cNvPr id="18" name="直接箭头连接符 17"/>
            <p:cNvCxnSpPr/>
            <p:nvPr/>
          </p:nvCxnSpPr>
          <p:spPr>
            <a:xfrm rot="5400000">
              <a:off x="11607" y="3243"/>
              <a:ext cx="788"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椭圆形标注 22"/>
          <p:cNvSpPr/>
          <p:nvPr/>
        </p:nvSpPr>
        <p:spPr>
          <a:xfrm>
            <a:off x="3719830" y="1464945"/>
            <a:ext cx="3088640" cy="965835"/>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判断每个病人是否手术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5221605"/>
          </a:xfrm>
        </p:spPr>
        <p:txBody>
          <a:bodyPr/>
          <a:lstStyle/>
          <a:p>
            <a:r>
              <a:rPr lang="zh-CN" altLang="en-US"/>
              <a:t>手术划分结果</a:t>
            </a:r>
          </a:p>
          <a:p>
            <a:pPr marL="0" indent="0">
              <a:buNone/>
            </a:pPr>
            <a:endParaRPr lang="zh-CN" altLang="en-US"/>
          </a:p>
          <a:p>
            <a:pPr marL="0" indent="0">
              <a:buNone/>
            </a:pPr>
            <a:endParaRPr lang="zh-CN" altLang="en-US"/>
          </a:p>
          <a:p>
            <a:pPr marL="0" indent="0">
              <a:buNone/>
            </a:pPr>
            <a:endParaRPr lang="zh-CN" altLang="en-US"/>
          </a:p>
          <a:p>
            <a:r>
              <a:rPr lang="zh-CN" altLang="en-US"/>
              <a:t>面临的问题</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14</a:t>
            </a:fld>
            <a:endParaRPr lang="zh-CN" altLang="en-US" dirty="0"/>
          </a:p>
        </p:txBody>
      </p:sp>
      <p:sp>
        <p:nvSpPr>
          <p:cNvPr id="5" name="标题 4"/>
          <p:cNvSpPr>
            <a:spLocks noGrp="1"/>
          </p:cNvSpPr>
          <p:nvPr>
            <p:ph type="title"/>
          </p:nvPr>
        </p:nvSpPr>
        <p:spPr/>
        <p:txBody>
          <a:bodyPr>
            <a:normAutofit/>
          </a:bodyPr>
          <a:lstStyle/>
          <a:p>
            <a:r>
              <a:rPr altLang="en-US" sz="2400" dirty="0" smtClean="0">
                <a:sym typeface="+mn-ea"/>
              </a:rPr>
              <a:t>有无手术的判定方法与技术</a:t>
            </a:r>
            <a:r>
              <a:rPr lang="en-US" altLang="zh-CN" sz="2400" dirty="0" smtClean="0">
                <a:sym typeface="+mn-ea"/>
              </a:rPr>
              <a:t>(3)</a:t>
            </a:r>
          </a:p>
        </p:txBody>
      </p:sp>
      <p:grpSp>
        <p:nvGrpSpPr>
          <p:cNvPr id="46" name="组合 45"/>
          <p:cNvGrpSpPr/>
          <p:nvPr/>
        </p:nvGrpSpPr>
        <p:grpSpPr>
          <a:xfrm>
            <a:off x="450850" y="1677670"/>
            <a:ext cx="7659370" cy="744220"/>
            <a:chOff x="1077" y="3339"/>
            <a:chExt cx="12062" cy="1172"/>
          </a:xfrm>
        </p:grpSpPr>
        <p:sp>
          <p:nvSpPr>
            <p:cNvPr id="48" name="圆角矩形 47"/>
            <p:cNvSpPr/>
            <p:nvPr/>
          </p:nvSpPr>
          <p:spPr>
            <a:xfrm>
              <a:off x="1077"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病人</a:t>
              </a:r>
              <a:r>
                <a:rPr lang="en-US" altLang="zh-CN">
                  <a:solidFill>
                    <a:srgbClr val="F3F9FB"/>
                  </a:solidFill>
                </a:rPr>
                <a:t>1259</a:t>
              </a:r>
              <a:r>
                <a:rPr lang="zh-CN" altLang="en-US">
                  <a:solidFill>
                    <a:srgbClr val="F3F9FB"/>
                  </a:solidFill>
                </a:rPr>
                <a:t>人</a:t>
              </a:r>
            </a:p>
          </p:txBody>
        </p:sp>
        <p:sp>
          <p:nvSpPr>
            <p:cNvPr id="49" name="圆角矩形 48"/>
            <p:cNvSpPr/>
            <p:nvPr/>
          </p:nvSpPr>
          <p:spPr>
            <a:xfrm>
              <a:off x="5669"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手术</a:t>
              </a:r>
              <a:r>
                <a:rPr lang="en-US" altLang="zh-CN">
                  <a:solidFill>
                    <a:srgbClr val="F3F9FB"/>
                  </a:solidFill>
                </a:rPr>
                <a:t>1003</a:t>
              </a:r>
              <a:r>
                <a:rPr lang="zh-CN" altLang="en-US">
                  <a:solidFill>
                    <a:srgbClr val="F3F9FB"/>
                  </a:solidFill>
                </a:rPr>
                <a:t>人</a:t>
              </a:r>
            </a:p>
          </p:txBody>
        </p:sp>
        <p:sp>
          <p:nvSpPr>
            <p:cNvPr id="50" name="圆角矩形 49"/>
            <p:cNvSpPr/>
            <p:nvPr/>
          </p:nvSpPr>
          <p:spPr>
            <a:xfrm>
              <a:off x="10077" y="3472"/>
              <a:ext cx="3062" cy="9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solidFill>
                    <a:srgbClr val="F3F9FB"/>
                  </a:solidFill>
                </a:rPr>
                <a:t>无手术</a:t>
              </a:r>
              <a:r>
                <a:rPr lang="en-US" altLang="zh-CN">
                  <a:solidFill>
                    <a:srgbClr val="F3F9FB"/>
                  </a:solidFill>
                </a:rPr>
                <a:t>256</a:t>
              </a:r>
              <a:r>
                <a:rPr lang="zh-CN" altLang="en-US">
                  <a:solidFill>
                    <a:srgbClr val="F3F9FB"/>
                  </a:solidFill>
                </a:rPr>
                <a:t>人</a:t>
              </a:r>
            </a:p>
          </p:txBody>
        </p:sp>
        <p:sp>
          <p:nvSpPr>
            <p:cNvPr id="51" name="等于号 50"/>
            <p:cNvSpPr/>
            <p:nvPr/>
          </p:nvSpPr>
          <p:spPr>
            <a:xfrm>
              <a:off x="4365" y="3585"/>
              <a:ext cx="1134" cy="681"/>
            </a:xfrm>
            <a:prstGeom prst="mathEqua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solidFill>
                  <a:schemeClr val="tx1"/>
                </a:solidFill>
              </a:endParaRPr>
            </a:p>
          </p:txBody>
        </p:sp>
        <p:sp>
          <p:nvSpPr>
            <p:cNvPr id="52" name="加号 51"/>
            <p:cNvSpPr/>
            <p:nvPr/>
          </p:nvSpPr>
          <p:spPr>
            <a:xfrm>
              <a:off x="8891" y="3339"/>
              <a:ext cx="1026" cy="117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54" name="圆角矩形 53"/>
          <p:cNvSpPr/>
          <p:nvPr/>
        </p:nvSpPr>
        <p:spPr>
          <a:xfrm>
            <a:off x="333375" y="3884930"/>
            <a:ext cx="7776845" cy="10083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800" b="1">
                <a:latin typeface="+mn-ea"/>
              </a:rPr>
              <a:t>人工筛选手术特征误差大，需专家经验的融入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手术类型划分的方法与技术</a:t>
            </a:r>
            <a:r>
              <a:rPr lang="en-US" altLang="zh-CN"/>
              <a:t>(1)</a:t>
            </a:r>
          </a:p>
        </p:txBody>
      </p:sp>
      <p:sp>
        <p:nvSpPr>
          <p:cNvPr id="3" name="内容占位符 2"/>
          <p:cNvSpPr>
            <a:spLocks noGrp="1"/>
          </p:cNvSpPr>
          <p:nvPr>
            <p:ph idx="1"/>
          </p:nvPr>
        </p:nvSpPr>
        <p:spPr>
          <a:xfrm>
            <a:off x="250825" y="908685"/>
            <a:ext cx="8435975" cy="444500"/>
          </a:xfrm>
        </p:spPr>
        <p:txBody>
          <a:bodyPr/>
          <a:lstStyle/>
          <a:p>
            <a:r>
              <a:rPr lang="zh-CN" altLang="en-US"/>
              <a:t>病人</a:t>
            </a:r>
            <a:r>
              <a:rPr lang="en-US" altLang="zh-CN"/>
              <a:t>—</a:t>
            </a:r>
            <a:r>
              <a:rPr lang="zh-CN" altLang="en-US"/>
              <a:t>手术项目列表建立</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15</a:t>
            </a:fld>
            <a:endParaRPr lang="zh-CN" altLang="en-US" dirty="0"/>
          </a:p>
        </p:txBody>
      </p:sp>
      <p:sp>
        <p:nvSpPr>
          <p:cNvPr id="16" name="矩形 15"/>
          <p:cNvSpPr/>
          <p:nvPr/>
        </p:nvSpPr>
        <p:spPr>
          <a:xfrm>
            <a:off x="165100" y="1905000"/>
            <a:ext cx="871220" cy="1005840"/>
          </a:xfrm>
          <a:prstGeom prst="rect">
            <a:avLst/>
          </a:prstGeom>
        </p:spPr>
        <p:txBody>
          <a:bodyPr wrap="square">
            <a:spAutoFit/>
          </a:bodyPr>
          <a:lstStyle/>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病</a:t>
            </a:r>
            <a:endParaRPr lang="en-US" altLang="zh-CN" sz="2000" dirty="0" smtClean="0">
              <a:solidFill>
                <a:prstClr val="black"/>
              </a:solidFill>
              <a:latin typeface="华文新魏" panose="02010800040101010101" pitchFamily="2" charset="-122"/>
              <a:ea typeface="华文新魏" panose="02010800040101010101" pitchFamily="2" charset="-122"/>
              <a:sym typeface="仿宋_GB2312"/>
            </a:endParaRP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人</a:t>
            </a:r>
          </a:p>
          <a:p>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1003</a:t>
            </a:r>
          </a:p>
        </p:txBody>
      </p:sp>
      <p:grpSp>
        <p:nvGrpSpPr>
          <p:cNvPr id="9" name="组合 8"/>
          <p:cNvGrpSpPr/>
          <p:nvPr/>
        </p:nvGrpSpPr>
        <p:grpSpPr>
          <a:xfrm>
            <a:off x="5436235" y="1295400"/>
            <a:ext cx="2526030" cy="3430270"/>
            <a:chOff x="920" y="2467"/>
            <a:chExt cx="3978" cy="5402"/>
          </a:xfrm>
        </p:grpSpPr>
        <p:pic>
          <p:nvPicPr>
            <p:cNvPr id="5" name="图片 4"/>
            <p:cNvPicPr>
              <a:picLocks noChangeAspect="1"/>
            </p:cNvPicPr>
            <p:nvPr/>
          </p:nvPicPr>
          <p:blipFill>
            <a:blip r:embed="rId2"/>
            <a:stretch>
              <a:fillRect/>
            </a:stretch>
          </p:blipFill>
          <p:spPr>
            <a:xfrm>
              <a:off x="1807" y="2704"/>
              <a:ext cx="3091" cy="4309"/>
            </a:xfrm>
            <a:prstGeom prst="rect">
              <a:avLst/>
            </a:prstGeom>
          </p:spPr>
        </p:pic>
        <p:sp>
          <p:nvSpPr>
            <p:cNvPr id="13" name="文本框 12"/>
            <p:cNvSpPr txBox="1"/>
            <p:nvPr/>
          </p:nvSpPr>
          <p:spPr>
            <a:xfrm>
              <a:off x="2021" y="7293"/>
              <a:ext cx="2877" cy="576"/>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手术特征库</a:t>
              </a:r>
              <a:endParaRPr lang="en-US" altLang="zh-CN" sz="1800" b="1">
                <a:latin typeface="楷体" panose="02010609060101010101" charset="-122"/>
                <a:ea typeface="楷体" panose="02010609060101010101" charset="-122"/>
              </a:endParaRPr>
            </a:p>
          </p:txBody>
        </p:sp>
        <p:sp>
          <p:nvSpPr>
            <p:cNvPr id="15" name="矩形 14"/>
            <p:cNvSpPr/>
            <p:nvPr/>
          </p:nvSpPr>
          <p:spPr>
            <a:xfrm>
              <a:off x="920" y="2467"/>
              <a:ext cx="759" cy="3504"/>
            </a:xfrm>
            <a:prstGeom prst="rect">
              <a:avLst/>
            </a:prstGeom>
          </p:spPr>
          <p:txBody>
            <a:bodyPr wrap="square">
              <a:spAutoFit/>
            </a:bodyPr>
            <a:lstStyle/>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手</a:t>
              </a:r>
            </a:p>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术</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项</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目</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名</a:t>
              </a: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称</a:t>
              </a:r>
            </a:p>
            <a:p>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32</a:t>
              </a:r>
            </a:p>
          </p:txBody>
        </p:sp>
        <p:cxnSp>
          <p:nvCxnSpPr>
            <p:cNvPr id="18" name="直接箭头连接符 17"/>
            <p:cNvCxnSpPr/>
            <p:nvPr/>
          </p:nvCxnSpPr>
          <p:spPr>
            <a:xfrm rot="5400000">
              <a:off x="1097" y="3032"/>
              <a:ext cx="788"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11" y="6486"/>
              <a:ext cx="1883" cy="921"/>
            </a:xfrm>
            <a:prstGeom prst="rect">
              <a:avLst/>
            </a:prstGeom>
            <a:noFill/>
          </p:spPr>
          <p:txBody>
            <a:bodyPr wrap="square" rtlCol="0">
              <a:spAutoFit/>
            </a:bodyPr>
            <a:lstStyle/>
            <a:p>
              <a:r>
                <a:rPr lang="en-US" altLang="zh-CN" sz="3200" dirty="0" smtClean="0"/>
                <a:t>……</a:t>
              </a:r>
              <a:endParaRPr lang="zh-CN" altLang="en-US" sz="3200" dirty="0"/>
            </a:p>
          </p:txBody>
        </p:sp>
      </p:grpSp>
      <p:pic>
        <p:nvPicPr>
          <p:cNvPr id="43" name="图片 42" descr="NYF]T1M04)3FZ@OIX9{JHZJ"/>
          <p:cNvPicPr>
            <a:picLocks noChangeAspect="1"/>
          </p:cNvPicPr>
          <p:nvPr/>
        </p:nvPicPr>
        <p:blipFill>
          <a:blip r:embed="rId3"/>
          <a:stretch>
            <a:fillRect/>
          </a:stretch>
        </p:blipFill>
        <p:spPr>
          <a:xfrm>
            <a:off x="827405" y="1779905"/>
            <a:ext cx="2272030" cy="2067560"/>
          </a:xfrm>
          <a:prstGeom prst="rect">
            <a:avLst/>
          </a:prstGeom>
        </p:spPr>
      </p:pic>
      <p:sp>
        <p:nvSpPr>
          <p:cNvPr id="17" name="矩形 16"/>
          <p:cNvSpPr/>
          <p:nvPr/>
        </p:nvSpPr>
        <p:spPr>
          <a:xfrm>
            <a:off x="930910" y="1383665"/>
            <a:ext cx="1297940" cy="396240"/>
          </a:xfrm>
          <a:prstGeom prst="rect">
            <a:avLst/>
          </a:prstGeom>
        </p:spPr>
        <p:txBody>
          <a:bodyPr wrap="square">
            <a:spAutoFit/>
          </a:bodyPr>
          <a:lstStyle/>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项目</a:t>
            </a:r>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1036</a:t>
            </a:r>
          </a:p>
        </p:txBody>
      </p:sp>
      <p:cxnSp>
        <p:nvCxnSpPr>
          <p:cNvPr id="20" name="直接箭头连接符 19"/>
          <p:cNvCxnSpPr/>
          <p:nvPr/>
        </p:nvCxnSpPr>
        <p:spPr>
          <a:xfrm rot="5400000">
            <a:off x="513715" y="2244090"/>
            <a:ext cx="50038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30910" y="4085590"/>
            <a:ext cx="2065020" cy="640080"/>
          </a:xfrm>
          <a:prstGeom prst="rect">
            <a:avLst/>
          </a:prstGeom>
          <a:noFill/>
        </p:spPr>
        <p:txBody>
          <a:bodyPr wrap="square" rtlCol="0">
            <a:spAutoFit/>
          </a:bodyPr>
          <a:lstStyle/>
          <a:p>
            <a:pPr algn="ctr"/>
            <a:r>
              <a:rPr lang="zh-CN" altLang="en-US" b="1">
                <a:latin typeface="楷体" panose="02010609060101010101" charset="-122"/>
                <a:ea typeface="楷体" panose="02010609060101010101" charset="-122"/>
              </a:rPr>
              <a:t>有手术病人</a:t>
            </a:r>
            <a:r>
              <a:rPr lang="en-US" altLang="zh-CN" b="1">
                <a:latin typeface="楷体" panose="02010609060101010101" charset="-122"/>
                <a:ea typeface="楷体" panose="02010609060101010101" charset="-122"/>
              </a:rPr>
              <a:t>—</a:t>
            </a:r>
            <a:r>
              <a:rPr lang="zh-CN" altLang="en-US" b="1">
                <a:latin typeface="楷体" panose="02010609060101010101" charset="-122"/>
                <a:ea typeface="楷体" panose="02010609060101010101" charset="-122"/>
              </a:rPr>
              <a:t>项目矩阵</a:t>
            </a:r>
          </a:p>
        </p:txBody>
      </p:sp>
      <p:cxnSp>
        <p:nvCxnSpPr>
          <p:cNvPr id="19" name="直接箭头连接符 18"/>
          <p:cNvCxnSpPr/>
          <p:nvPr/>
        </p:nvCxnSpPr>
        <p:spPr>
          <a:xfrm>
            <a:off x="930910" y="1771650"/>
            <a:ext cx="92900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上弧形箭头 10"/>
          <p:cNvSpPr/>
          <p:nvPr/>
        </p:nvSpPr>
        <p:spPr>
          <a:xfrm>
            <a:off x="3275965" y="2275840"/>
            <a:ext cx="2160270" cy="7918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上弧形箭头 11"/>
          <p:cNvSpPr/>
          <p:nvPr/>
        </p:nvSpPr>
        <p:spPr>
          <a:xfrm rot="10800000">
            <a:off x="3275965" y="3366770"/>
            <a:ext cx="2160270" cy="7918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3780155" y="2851785"/>
            <a:ext cx="1151890" cy="7200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查找比较法</a:t>
            </a:r>
          </a:p>
        </p:txBody>
      </p:sp>
      <p:sp>
        <p:nvSpPr>
          <p:cNvPr id="23" name="椭圆形标注 22"/>
          <p:cNvSpPr/>
          <p:nvPr/>
        </p:nvSpPr>
        <p:spPr>
          <a:xfrm>
            <a:off x="3780155" y="1099185"/>
            <a:ext cx="3088640" cy="965835"/>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构造一个</a:t>
            </a:r>
            <a:r>
              <a:rPr lang="en-US" altLang="zh-CN"/>
              <a:t>[</a:t>
            </a:r>
            <a:r>
              <a:rPr lang="zh-CN" altLang="en-US"/>
              <a:t>病人</a:t>
            </a:r>
            <a:r>
              <a:rPr lang="en-US" altLang="zh-CN"/>
              <a:t>,</a:t>
            </a:r>
            <a:r>
              <a:rPr lang="zh-CN" altLang="en-US"/>
              <a:t>手术项目</a:t>
            </a:r>
            <a:r>
              <a:rPr lang="en-US" altLang="zh-CN"/>
              <a:t>]</a:t>
            </a:r>
            <a:r>
              <a:rPr lang="zh-CN" altLang="en-US"/>
              <a:t>列表</a:t>
            </a:r>
          </a:p>
        </p:txBody>
      </p:sp>
      <p:sp>
        <p:nvSpPr>
          <p:cNvPr id="22" name="右箭头 21"/>
          <p:cNvSpPr/>
          <p:nvPr/>
        </p:nvSpPr>
        <p:spPr>
          <a:xfrm rot="5400000">
            <a:off x="4133215" y="4182745"/>
            <a:ext cx="671830" cy="72009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a:stretch>
            <a:fillRect/>
          </a:stretch>
        </p:blipFill>
        <p:spPr>
          <a:xfrm>
            <a:off x="165100" y="5041265"/>
            <a:ext cx="8521700" cy="1095375"/>
          </a:xfrm>
          <a:prstGeom prst="rect">
            <a:avLst/>
          </a:prstGeom>
        </p:spPr>
      </p:pic>
      <p:sp>
        <p:nvSpPr>
          <p:cNvPr id="26" name="文本框 25"/>
          <p:cNvSpPr txBox="1"/>
          <p:nvPr/>
        </p:nvSpPr>
        <p:spPr>
          <a:xfrm>
            <a:off x="3758419" y="5887432"/>
            <a:ext cx="1195858" cy="584775"/>
          </a:xfrm>
          <a:prstGeom prst="rect">
            <a:avLst/>
          </a:prstGeom>
          <a:noFill/>
        </p:spPr>
        <p:txBody>
          <a:bodyPr wrap="square" rtlCol="0">
            <a:spAutoFit/>
          </a:bodyPr>
          <a:lstStyle/>
          <a:p>
            <a:r>
              <a:rPr lang="en-US" altLang="zh-CN" sz="3200" dirty="0" smtClean="0"/>
              <a:t>……</a:t>
            </a:r>
            <a:endParaRPr lang="zh-CN" altLang="en-US" sz="3200" dirty="0"/>
          </a:p>
        </p:txBody>
      </p:sp>
      <p:sp>
        <p:nvSpPr>
          <p:cNvPr id="27" name="文本框 26"/>
          <p:cNvSpPr txBox="1"/>
          <p:nvPr/>
        </p:nvSpPr>
        <p:spPr>
          <a:xfrm>
            <a:off x="5315585" y="6136640"/>
            <a:ext cx="226377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病人</a:t>
            </a:r>
            <a:r>
              <a:rPr lang="en-US" altLang="zh-CN" sz="1800" b="1">
                <a:latin typeface="楷体" panose="02010609060101010101" charset="-122"/>
                <a:ea typeface="楷体" panose="02010609060101010101" charset="-122"/>
              </a:rPr>
              <a:t>—</a:t>
            </a:r>
            <a:r>
              <a:rPr lang="zh-CN" altLang="en-US" sz="1800" b="1">
                <a:latin typeface="楷体" panose="02010609060101010101" charset="-122"/>
                <a:ea typeface="楷体" panose="02010609060101010101" charset="-122"/>
              </a:rPr>
              <a:t>手术项目列表</a:t>
            </a:r>
            <a:endParaRPr lang="en-US" altLang="zh-CN" sz="18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2"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1206500"/>
          </a:xfrm>
        </p:spPr>
        <p:txBody>
          <a:bodyPr/>
          <a:lstStyle/>
          <a:p>
            <a:pPr algn="l">
              <a:buBlip>
                <a:blip r:embed="rId3"/>
              </a:buBlip>
            </a:pPr>
            <a:r>
              <a:rPr dirty="0">
                <a:sym typeface="+mn-ea"/>
              </a:rPr>
              <a:t>划分手术类型</a:t>
            </a:r>
          </a:p>
          <a:p>
            <a:pPr lvl="1"/>
            <a:r>
              <a:rPr sz="2000" b="1" dirty="0" smtClean="0">
                <a:sym typeface="+mn-ea"/>
              </a:rPr>
              <a:t>划分思路</a:t>
            </a:r>
            <a:endParaRPr lang="zh-CN" sz="2000" b="1" dirty="0" smtClean="0">
              <a:sym typeface="+mn-ea"/>
            </a:endParaRPr>
          </a:p>
          <a:p>
            <a:pPr lvl="1">
              <a:buFont typeface="Wingdings" panose="05000000000000000000" charset="0"/>
              <a:buChar char="p"/>
            </a:pPr>
            <a:r>
              <a:rPr sz="2000" dirty="0" smtClean="0">
                <a:sym typeface="+mn-ea"/>
              </a:rPr>
              <a:t>对</a:t>
            </a:r>
            <a:r>
              <a:rPr lang="en-US" sz="2000" dirty="0" smtClean="0">
                <a:sym typeface="+mn-ea"/>
              </a:rPr>
              <a:t>“</a:t>
            </a:r>
            <a:r>
              <a:rPr lang="zh-CN" altLang="en-US" sz="2000" dirty="0" smtClean="0">
                <a:sym typeface="+mn-ea"/>
              </a:rPr>
              <a:t>取石术</a:t>
            </a:r>
            <a:r>
              <a:rPr lang="en-US" sz="2000" dirty="0" smtClean="0">
                <a:sym typeface="+mn-ea"/>
              </a:rPr>
              <a:t>”</a:t>
            </a:r>
            <a:r>
              <a:rPr sz="2000" dirty="0" smtClean="0">
                <a:sym typeface="+mn-ea"/>
              </a:rPr>
              <a:t>手术类型病人的手术类型进行</a:t>
            </a:r>
            <a:r>
              <a:rPr lang="zh-CN" sz="2000" dirty="0" smtClean="0">
                <a:sym typeface="+mn-ea"/>
              </a:rPr>
              <a:t>划分</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16</a:t>
            </a:fld>
            <a:endParaRPr lang="zh-CN" altLang="en-US" dirty="0"/>
          </a:p>
        </p:txBody>
      </p:sp>
      <p:sp>
        <p:nvSpPr>
          <p:cNvPr id="5" name="标题 4"/>
          <p:cNvSpPr>
            <a:spLocks noGrp="1"/>
          </p:cNvSpPr>
          <p:nvPr>
            <p:ph type="title"/>
          </p:nvPr>
        </p:nvSpPr>
        <p:spPr/>
        <p:txBody>
          <a:bodyPr>
            <a:normAutofit fontScale="90000"/>
          </a:bodyPr>
          <a:lstStyle/>
          <a:p>
            <a:r>
              <a:rPr>
                <a:sym typeface="+mn-ea"/>
              </a:rPr>
              <a:t/>
            </a:r>
            <a:br>
              <a:rPr>
                <a:sym typeface="+mn-ea"/>
              </a:rPr>
            </a:br>
            <a:r>
              <a:rPr>
                <a:sym typeface="+mn-ea"/>
              </a:rPr>
              <a:t/>
            </a:r>
            <a:br>
              <a:rPr>
                <a:sym typeface="+mn-ea"/>
              </a:rPr>
            </a:br>
            <a:r>
              <a:rPr>
                <a:sym typeface="+mn-ea"/>
              </a:rPr>
              <a:t>手术类型划分的方法与技术</a:t>
            </a:r>
            <a:r>
              <a:rPr lang="en-US" altLang="zh-CN">
                <a:sym typeface="+mn-ea"/>
              </a:rPr>
              <a:t>(2)</a:t>
            </a:r>
            <a:r>
              <a:rPr lang="en-US" altLang="zh-CN"/>
              <a:t/>
            </a:r>
            <a:br>
              <a:rPr lang="en-US" altLang="zh-CN"/>
            </a:br>
            <a:r>
              <a:rPr lang="zh-CN" altLang="en-US" dirty="0"/>
              <a:t/>
            </a:r>
            <a:br>
              <a:rPr lang="zh-CN" altLang="en-US" dirty="0"/>
            </a:br>
            <a:endParaRPr lang="zh-CN" altLang="en-US" dirty="0"/>
          </a:p>
        </p:txBody>
      </p:sp>
      <p:grpSp>
        <p:nvGrpSpPr>
          <p:cNvPr id="7" name="组合 6"/>
          <p:cNvGrpSpPr/>
          <p:nvPr/>
        </p:nvGrpSpPr>
        <p:grpSpPr>
          <a:xfrm>
            <a:off x="289560" y="1137285"/>
            <a:ext cx="8779510" cy="5358765"/>
            <a:chOff x="230" y="1318"/>
            <a:chExt cx="13826" cy="8439"/>
          </a:xfrm>
        </p:grpSpPr>
        <p:pic>
          <p:nvPicPr>
            <p:cNvPr id="16" name="图片 16" descr="IMG_256"/>
            <p:cNvPicPr>
              <a:picLocks noChangeAspect="1"/>
            </p:cNvPicPr>
            <p:nvPr/>
          </p:nvPicPr>
          <p:blipFill>
            <a:blip r:embed="rId4"/>
            <a:stretch>
              <a:fillRect/>
            </a:stretch>
          </p:blipFill>
          <p:spPr>
            <a:xfrm>
              <a:off x="395" y="3583"/>
              <a:ext cx="13059" cy="6174"/>
            </a:xfrm>
            <a:prstGeom prst="rect">
              <a:avLst/>
            </a:prstGeom>
            <a:noFill/>
            <a:ln w="9525">
              <a:noFill/>
            </a:ln>
          </p:spPr>
        </p:pic>
        <p:sp>
          <p:nvSpPr>
            <p:cNvPr id="29" name="圆角矩形 28"/>
            <p:cNvSpPr/>
            <p:nvPr/>
          </p:nvSpPr>
          <p:spPr>
            <a:xfrm>
              <a:off x="230" y="3406"/>
              <a:ext cx="8845" cy="6351"/>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0" name="圆角矩形 29"/>
            <p:cNvSpPr/>
            <p:nvPr/>
          </p:nvSpPr>
          <p:spPr>
            <a:xfrm>
              <a:off x="9264" y="3406"/>
              <a:ext cx="4793" cy="6351"/>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4" name="矩形 33"/>
            <p:cNvSpPr/>
            <p:nvPr/>
          </p:nvSpPr>
          <p:spPr>
            <a:xfrm>
              <a:off x="1190" y="1318"/>
              <a:ext cx="4082" cy="10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病人出现的手术类型</a:t>
              </a:r>
            </a:p>
          </p:txBody>
        </p:sp>
        <p:sp>
          <p:nvSpPr>
            <p:cNvPr id="35" name="矩形 34"/>
            <p:cNvSpPr/>
            <p:nvPr/>
          </p:nvSpPr>
          <p:spPr>
            <a:xfrm>
              <a:off x="9763" y="1431"/>
              <a:ext cx="4082" cy="10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zh-CN"/>
                <a:t>划分的手术类型</a:t>
              </a:r>
            </a:p>
          </p:txBody>
        </p:sp>
        <p:cxnSp>
          <p:nvCxnSpPr>
            <p:cNvPr id="2" name="直接连接符 1"/>
            <p:cNvCxnSpPr>
              <a:stCxn id="35" idx="2"/>
              <a:endCxn id="30" idx="0"/>
            </p:cNvCxnSpPr>
            <p:nvPr/>
          </p:nvCxnSpPr>
          <p:spPr>
            <a:xfrm flipH="1">
              <a:off x="11661" y="2451"/>
              <a:ext cx="143" cy="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34" idx="2"/>
              <a:endCxn id="29" idx="0"/>
            </p:cNvCxnSpPr>
            <p:nvPr/>
          </p:nvCxnSpPr>
          <p:spPr>
            <a:xfrm>
              <a:off x="3231" y="2338"/>
              <a:ext cx="1422" cy="106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1206500"/>
          </a:xfrm>
        </p:spPr>
        <p:txBody>
          <a:bodyPr/>
          <a:lstStyle/>
          <a:p>
            <a:pPr algn="l">
              <a:buBlip>
                <a:blip r:embed="rId3"/>
              </a:buBlip>
            </a:pPr>
            <a:r>
              <a:rPr dirty="0">
                <a:sym typeface="+mn-ea"/>
              </a:rPr>
              <a:t>划分手术类型</a:t>
            </a:r>
          </a:p>
          <a:p>
            <a:pPr lvl="1"/>
            <a:r>
              <a:rPr sz="2000" b="1" dirty="0" smtClean="0">
                <a:sym typeface="+mn-ea"/>
              </a:rPr>
              <a:t>划分思路</a:t>
            </a:r>
            <a:endParaRPr lang="zh-CN" sz="2000" b="1" dirty="0" smtClean="0">
              <a:sym typeface="+mn-ea"/>
            </a:endParaRPr>
          </a:p>
          <a:p>
            <a:pPr lvl="1">
              <a:buFont typeface="Wingdings" panose="05000000000000000000" charset="0"/>
              <a:buChar char="p"/>
            </a:pPr>
            <a:r>
              <a:rPr sz="2000" dirty="0" smtClean="0">
                <a:sym typeface="+mn-ea"/>
              </a:rPr>
              <a:t>对</a:t>
            </a:r>
            <a:r>
              <a:rPr lang="en-US" sz="2000" dirty="0" smtClean="0">
                <a:sym typeface="+mn-ea"/>
              </a:rPr>
              <a:t>“</a:t>
            </a:r>
            <a:r>
              <a:rPr lang="zh-CN" altLang="en-US" sz="2000" dirty="0" smtClean="0">
                <a:sym typeface="+mn-ea"/>
              </a:rPr>
              <a:t>非取石术</a:t>
            </a:r>
            <a:r>
              <a:rPr lang="en-US" sz="2000" dirty="0" smtClean="0">
                <a:sym typeface="+mn-ea"/>
              </a:rPr>
              <a:t>”</a:t>
            </a:r>
            <a:r>
              <a:rPr lang="zh-CN" altLang="en-US" sz="2000" dirty="0" smtClean="0">
                <a:sym typeface="+mn-ea"/>
              </a:rPr>
              <a:t>其他</a:t>
            </a:r>
            <a:r>
              <a:rPr sz="2000" dirty="0" smtClean="0">
                <a:sym typeface="+mn-ea"/>
              </a:rPr>
              <a:t>手术类型病人的手术类型进行统计</a:t>
            </a:r>
            <a:endParaRPr lang="zh-CN" sz="2000" dirty="0">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17</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dirty="0" smtClean="0">
                <a:sym typeface="+mn-ea"/>
              </a:rPr>
              <a:t/>
            </a:r>
            <a:br>
              <a:rPr dirty="0" smtClean="0">
                <a:sym typeface="+mn-ea"/>
              </a:rPr>
            </a:br>
            <a:r>
              <a:rPr>
                <a:sym typeface="+mn-ea"/>
              </a:rPr>
              <a:t>手术类型划分的方法与技术</a:t>
            </a:r>
            <a:r>
              <a:rPr lang="en-US" altLang="zh-CN">
                <a:sym typeface="+mn-ea"/>
              </a:rPr>
              <a:t>(3)</a:t>
            </a:r>
            <a:r>
              <a:rPr lang="en-US" altLang="zh-CN"/>
              <a:t/>
            </a:r>
            <a:br>
              <a:rPr lang="en-US" altLang="zh-CN"/>
            </a:br>
            <a:r>
              <a:rPr lang="zh-CN" altLang="en-US" dirty="0"/>
              <a:t/>
            </a:r>
            <a:br>
              <a:rPr lang="zh-CN" altLang="en-US" dirty="0"/>
            </a:br>
            <a:endParaRPr lang="zh-CN" altLang="en-US" dirty="0"/>
          </a:p>
        </p:txBody>
      </p:sp>
      <p:graphicFrame>
        <p:nvGraphicFramePr>
          <p:cNvPr id="2" name="表格 1"/>
          <p:cNvGraphicFramePr/>
          <p:nvPr/>
        </p:nvGraphicFramePr>
        <p:xfrm>
          <a:off x="1045210" y="2243455"/>
          <a:ext cx="6399530" cy="4069080"/>
        </p:xfrm>
        <a:graphic>
          <a:graphicData uri="http://schemas.openxmlformats.org/drawingml/2006/table">
            <a:tbl>
              <a:tblPr firstRow="1" bandRow="1">
                <a:tableStyleId>{5C22544A-7EE6-4342-B048-85BDC9FD1C3A}</a:tableStyleId>
              </a:tblPr>
              <a:tblGrid>
                <a:gridCol w="3199765"/>
                <a:gridCol w="3199765"/>
              </a:tblGrid>
              <a:tr h="381000">
                <a:tc>
                  <a:txBody>
                    <a:bodyPr/>
                    <a:lstStyle/>
                    <a:p>
                      <a:pPr>
                        <a:buNone/>
                      </a:pPr>
                      <a:r>
                        <a:rPr lang="zh-CN" altLang="en-US" dirty="0" smtClean="0"/>
                        <a:t>其他手术</a:t>
                      </a:r>
                      <a:r>
                        <a:rPr lang="zh-CN" altLang="en-US" dirty="0"/>
                        <a:t>类型</a:t>
                      </a:r>
                    </a:p>
                  </a:txBody>
                  <a:tcPr/>
                </a:tc>
                <a:tc>
                  <a:txBody>
                    <a:bodyPr/>
                    <a:lstStyle/>
                    <a:p>
                      <a:pPr>
                        <a:buNone/>
                      </a:pPr>
                      <a:r>
                        <a:rPr lang="zh-CN" altLang="en-US"/>
                        <a:t>人数</a:t>
                      </a:r>
                    </a:p>
                  </a:txBody>
                  <a:tcPr/>
                </a:tc>
              </a:tr>
              <a:tr h="381000">
                <a:tc>
                  <a:txBody>
                    <a:bodyPr/>
                    <a:lstStyle/>
                    <a:p>
                      <a:pPr>
                        <a:buNone/>
                      </a:pPr>
                      <a:r>
                        <a:rPr lang="zh-CN" sz="1800">
                          <a:sym typeface="+mn-ea"/>
                        </a:rPr>
                        <a:t>消化道造瘘管换管术</a:t>
                      </a:r>
                      <a:endParaRPr lang="zh-CN" altLang="en-US"/>
                    </a:p>
                  </a:txBody>
                  <a:tcPr/>
                </a:tc>
                <a:tc>
                  <a:txBody>
                    <a:bodyPr/>
                    <a:lstStyle/>
                    <a:p>
                      <a:pPr>
                        <a:buNone/>
                      </a:pPr>
                      <a:r>
                        <a:rPr lang="en-US" altLang="zh-CN"/>
                        <a:t>5</a:t>
                      </a:r>
                      <a:r>
                        <a:rPr lang="zh-CN" altLang="en-US"/>
                        <a:t>人</a:t>
                      </a:r>
                    </a:p>
                  </a:txBody>
                  <a:tcPr/>
                </a:tc>
              </a:tr>
              <a:tr h="381000">
                <a:tc>
                  <a:txBody>
                    <a:bodyPr/>
                    <a:lstStyle/>
                    <a:p>
                      <a:pPr>
                        <a:buNone/>
                      </a:pPr>
                      <a:r>
                        <a:rPr lang="zh-CN" sz="1800">
                          <a:sym typeface="+mn-ea"/>
                        </a:rPr>
                        <a:t>经皮肝穿胆道引流术</a:t>
                      </a:r>
                      <a:endParaRPr lang="zh-CN" altLang="en-US"/>
                    </a:p>
                  </a:txBody>
                  <a:tcPr/>
                </a:tc>
                <a:tc>
                  <a:txBody>
                    <a:bodyPr/>
                    <a:lstStyle/>
                    <a:p>
                      <a:pPr>
                        <a:buNone/>
                      </a:pPr>
                      <a:r>
                        <a:rPr lang="en-US" altLang="zh-CN"/>
                        <a:t>15</a:t>
                      </a:r>
                      <a:r>
                        <a:rPr lang="zh-CN" altLang="en-US"/>
                        <a:t>人</a:t>
                      </a:r>
                    </a:p>
                  </a:txBody>
                  <a:tcPr/>
                </a:tc>
              </a:tr>
              <a:tr h="381000">
                <a:tc>
                  <a:txBody>
                    <a:bodyPr/>
                    <a:lstStyle/>
                    <a:p>
                      <a:pPr>
                        <a:buNone/>
                      </a:pPr>
                      <a:r>
                        <a:rPr lang="zh-CN" sz="1800">
                          <a:sym typeface="+mn-ea"/>
                        </a:rPr>
                        <a:t>胆总管探查T管引流术</a:t>
                      </a:r>
                      <a:endParaRPr lang="zh-CN" altLang="en-US"/>
                    </a:p>
                  </a:txBody>
                  <a:tcPr/>
                </a:tc>
                <a:tc>
                  <a:txBody>
                    <a:bodyPr/>
                    <a:lstStyle/>
                    <a:p>
                      <a:pPr>
                        <a:buNone/>
                      </a:pPr>
                      <a:r>
                        <a:rPr lang="en-US" altLang="zh-CN"/>
                        <a:t>20</a:t>
                      </a:r>
                      <a:r>
                        <a:rPr lang="zh-CN" altLang="en-US"/>
                        <a:t>人</a:t>
                      </a:r>
                    </a:p>
                  </a:txBody>
                  <a:tcPr/>
                </a:tc>
              </a:tr>
              <a:tr h="381000">
                <a:tc>
                  <a:txBody>
                    <a:bodyPr/>
                    <a:lstStyle/>
                    <a:p>
                      <a:pPr>
                        <a:buNone/>
                      </a:pPr>
                      <a:r>
                        <a:rPr lang="zh-CN" sz="1800">
                          <a:sym typeface="+mn-ea"/>
                        </a:rPr>
                        <a:t>经内镜鼻胆管引流术</a:t>
                      </a:r>
                      <a:endParaRPr lang="zh-CN" altLang="en-US"/>
                    </a:p>
                  </a:txBody>
                  <a:tcPr/>
                </a:tc>
                <a:tc>
                  <a:txBody>
                    <a:bodyPr/>
                    <a:lstStyle/>
                    <a:p>
                      <a:pPr>
                        <a:buNone/>
                      </a:pPr>
                      <a:r>
                        <a:rPr lang="zh-CN" sz="1800">
                          <a:sym typeface="+mn-ea"/>
                        </a:rPr>
                        <a:t>36人</a:t>
                      </a:r>
                      <a:endParaRPr lang="zh-CN" altLang="en-US"/>
                    </a:p>
                  </a:txBody>
                  <a:tcPr/>
                </a:tc>
              </a:tr>
              <a:tr h="381000">
                <a:tc>
                  <a:txBody>
                    <a:bodyPr/>
                    <a:lstStyle/>
                    <a:p>
                      <a:pPr>
                        <a:buNone/>
                      </a:pPr>
                      <a:r>
                        <a:rPr lang="zh-CN" sz="1800">
                          <a:sym typeface="+mn-ea"/>
                        </a:rPr>
                        <a:t>经内镜胰管内引流术</a:t>
                      </a:r>
                      <a:endParaRPr lang="zh-CN" altLang="en-US"/>
                    </a:p>
                  </a:txBody>
                  <a:tcPr/>
                </a:tc>
                <a:tc>
                  <a:txBody>
                    <a:bodyPr/>
                    <a:lstStyle/>
                    <a:p>
                      <a:pPr>
                        <a:buNone/>
                      </a:pPr>
                      <a:r>
                        <a:rPr lang="zh-CN" sz="1800">
                          <a:sym typeface="+mn-ea"/>
                        </a:rPr>
                        <a:t>2人</a:t>
                      </a:r>
                      <a:endParaRPr lang="zh-CN" altLang="en-US"/>
                    </a:p>
                  </a:txBody>
                  <a:tcPr/>
                </a:tc>
              </a:tr>
              <a:tr h="381000">
                <a:tc>
                  <a:txBody>
                    <a:bodyPr/>
                    <a:lstStyle/>
                    <a:p>
                      <a:pPr>
                        <a:buNone/>
                      </a:pPr>
                      <a:r>
                        <a:rPr lang="zh-CN" sz="1800">
                          <a:sym typeface="+mn-ea"/>
                        </a:rPr>
                        <a:t>经电子胃镜胃肠置管术</a:t>
                      </a:r>
                      <a:endParaRPr lang="zh-CN" altLang="en-US"/>
                    </a:p>
                  </a:txBody>
                  <a:tcPr/>
                </a:tc>
                <a:tc>
                  <a:txBody>
                    <a:bodyPr/>
                    <a:lstStyle/>
                    <a:p>
                      <a:pPr>
                        <a:buNone/>
                      </a:pPr>
                      <a:r>
                        <a:rPr lang="zh-CN" sz="1800">
                          <a:sym typeface="+mn-ea"/>
                        </a:rPr>
                        <a:t>2人</a:t>
                      </a:r>
                      <a:endParaRPr lang="zh-CN" altLang="en-US"/>
                    </a:p>
                  </a:txBody>
                  <a:tcPr/>
                </a:tc>
              </a:tr>
              <a:tr h="381000">
                <a:tc>
                  <a:txBody>
                    <a:bodyPr/>
                    <a:lstStyle/>
                    <a:p>
                      <a:pPr>
                        <a:buNone/>
                      </a:pPr>
                      <a:r>
                        <a:rPr lang="zh-CN" sz="1800">
                          <a:sym typeface="+mn-ea"/>
                        </a:rPr>
                        <a:t>经内镜胆管内引流术＋支架置入术</a:t>
                      </a:r>
                      <a:endParaRPr lang="zh-CN" altLang="en-US"/>
                    </a:p>
                  </a:txBody>
                  <a:tcPr/>
                </a:tc>
                <a:tc>
                  <a:txBody>
                    <a:bodyPr/>
                    <a:lstStyle/>
                    <a:p>
                      <a:pPr>
                        <a:buNone/>
                      </a:pPr>
                      <a:r>
                        <a:rPr lang="zh-CN" sz="1800">
                          <a:sym typeface="+mn-ea"/>
                        </a:rPr>
                        <a:t>28人</a:t>
                      </a:r>
                      <a:endParaRPr lang="zh-CN" altLang="en-US"/>
                    </a:p>
                  </a:txBody>
                  <a:tcPr/>
                </a:tc>
              </a:tr>
              <a:tr h="381000">
                <a:tc>
                  <a:txBody>
                    <a:bodyPr/>
                    <a:lstStyle/>
                    <a:p>
                      <a:pPr>
                        <a:buNone/>
                      </a:pPr>
                      <a:r>
                        <a:rPr lang="zh-CN" sz="1800">
                          <a:sym typeface="+mn-ea"/>
                        </a:rPr>
                        <a:t>胆囊造瘘术</a:t>
                      </a:r>
                      <a:endParaRPr lang="zh-CN" altLang="en-US"/>
                    </a:p>
                  </a:txBody>
                  <a:tcPr/>
                </a:tc>
                <a:tc>
                  <a:txBody>
                    <a:bodyPr/>
                    <a:lstStyle/>
                    <a:p>
                      <a:pPr>
                        <a:buNone/>
                      </a:pPr>
                      <a:r>
                        <a:rPr lang="zh-CN" sz="1800">
                          <a:sym typeface="+mn-ea"/>
                        </a:rPr>
                        <a:t>1人</a:t>
                      </a:r>
                      <a:endParaRPr lang="zh-CN" altLang="en-US"/>
                    </a:p>
                  </a:txBody>
                  <a:tcPr/>
                </a:tc>
              </a:tr>
              <a:tr h="381000">
                <a:tc>
                  <a:txBody>
                    <a:bodyPr/>
                    <a:lstStyle/>
                    <a:p>
                      <a:pPr>
                        <a:buNone/>
                      </a:pPr>
                      <a:r>
                        <a:rPr lang="zh-CN" sz="1800" dirty="0">
                          <a:sym typeface="+mn-ea"/>
                        </a:rPr>
                        <a:t>胆道球囊扩张术</a:t>
                      </a:r>
                      <a:endParaRPr lang="zh-CN" altLang="en-US" dirty="0"/>
                    </a:p>
                  </a:txBody>
                  <a:tcPr/>
                </a:tc>
                <a:tc>
                  <a:txBody>
                    <a:bodyPr/>
                    <a:lstStyle/>
                    <a:p>
                      <a:pPr>
                        <a:buNone/>
                      </a:pPr>
                      <a:r>
                        <a:rPr lang="zh-CN" sz="1800">
                          <a:sym typeface="+mn-ea"/>
                        </a:rPr>
                        <a:t>1人</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866775"/>
          </a:xfrm>
        </p:spPr>
        <p:txBody>
          <a:bodyPr/>
          <a:lstStyle/>
          <a:p>
            <a:pPr algn="l">
              <a:buBlip>
                <a:blip r:embed="rId2"/>
              </a:buBlip>
            </a:pPr>
            <a:r>
              <a:rPr>
                <a:sym typeface="+mn-ea"/>
              </a:rPr>
              <a:t>手术病人中的手术类型划分</a:t>
            </a:r>
          </a:p>
          <a:p>
            <a:pPr lvl="1"/>
            <a:r>
              <a:rPr lang="zh-CN" sz="2000" b="1" dirty="0" smtClean="0">
                <a:sym typeface="+mn-ea"/>
              </a:rPr>
              <a:t>整体结构</a:t>
            </a:r>
            <a:endParaRPr lang="zh-CN" sz="2000">
              <a:sym typeface="+mn-ea"/>
            </a:endParaRPr>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dirty="0" smtClean="0">
                <a:sym typeface="+mn-ea"/>
              </a:rPr>
              <a:t/>
            </a:r>
            <a:br>
              <a:rPr dirty="0" smtClean="0">
                <a:sym typeface="+mn-ea"/>
              </a:rPr>
            </a:br>
            <a:r>
              <a:rPr>
                <a:sym typeface="+mn-ea"/>
              </a:rPr>
              <a:t>手术类型划分的方法与技术</a:t>
            </a:r>
            <a:r>
              <a:rPr lang="en-US" altLang="zh-CN">
                <a:sym typeface="+mn-ea"/>
              </a:rPr>
              <a:t>(3)</a:t>
            </a:r>
            <a:r>
              <a:rPr lang="en-US" altLang="zh-CN"/>
              <a:t/>
            </a:r>
            <a:br>
              <a:rPr lang="en-US" altLang="zh-CN"/>
            </a:br>
            <a:r>
              <a:rPr lang="zh-CN" altLang="en-US" dirty="0"/>
              <a:t/>
            </a:r>
            <a:br>
              <a:rPr lang="zh-CN" altLang="en-US" dirty="0"/>
            </a:br>
            <a:endParaRPr lang="zh-CN" altLang="en-US" dirty="0"/>
          </a:p>
        </p:txBody>
      </p:sp>
      <p:sp>
        <p:nvSpPr>
          <p:cNvPr id="6" name="圆角矩形 5"/>
          <p:cNvSpPr/>
          <p:nvPr/>
        </p:nvSpPr>
        <p:spPr>
          <a:xfrm>
            <a:off x="250825" y="3133725"/>
            <a:ext cx="2012950" cy="5899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手术病人</a:t>
            </a:r>
            <a:r>
              <a:rPr lang="en-US" altLang="zh-CN"/>
              <a:t>1003</a:t>
            </a:r>
            <a:r>
              <a:rPr lang="zh-CN" altLang="en-US"/>
              <a:t>人</a:t>
            </a:r>
          </a:p>
        </p:txBody>
      </p:sp>
      <p:sp>
        <p:nvSpPr>
          <p:cNvPr id="11" name="左大括号 10"/>
          <p:cNvSpPr/>
          <p:nvPr/>
        </p:nvSpPr>
        <p:spPr>
          <a:xfrm>
            <a:off x="2392045" y="1896110"/>
            <a:ext cx="308610" cy="31730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3084195" y="3528060"/>
            <a:ext cx="2134235" cy="3683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经内镜手术</a:t>
            </a:r>
            <a:r>
              <a:rPr lang="en-US" altLang="zh-CN" dirty="0" smtClean="0"/>
              <a:t>636</a:t>
            </a:r>
            <a:r>
              <a:rPr lang="zh-CN" altLang="en-US" dirty="0" smtClean="0"/>
              <a:t>人</a:t>
            </a:r>
          </a:p>
        </p:txBody>
      </p:sp>
      <p:sp>
        <p:nvSpPr>
          <p:cNvPr id="69" name="TextBox 68"/>
          <p:cNvSpPr txBox="1"/>
          <p:nvPr/>
        </p:nvSpPr>
        <p:spPr>
          <a:xfrm>
            <a:off x="3084195" y="2705735"/>
            <a:ext cx="2134870" cy="64008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kern="100">
                <a:latin typeface="+mn-ea"/>
                <a:cs typeface="Times New Roman" panose="02020603050405020304"/>
                <a:sym typeface="Times New Roman" panose="02020603050405020304"/>
              </a:rPr>
              <a:t>经内镜手术+经十二指肠镜手术24</a:t>
            </a:r>
            <a:r>
              <a:rPr lang="zh-CN" altLang="en-US" kern="100">
                <a:latin typeface="+mn-ea"/>
                <a:cs typeface="Times New Roman" panose="02020603050405020304"/>
                <a:sym typeface="Times New Roman" panose="02020603050405020304"/>
              </a:rPr>
              <a:t>人</a:t>
            </a:r>
            <a:endParaRPr lang="zh-CN" altLang="en-US" kern="100" dirty="0">
              <a:latin typeface="+mn-ea"/>
              <a:cs typeface="Times New Roman" panose="02020603050405020304"/>
              <a:sym typeface="Times New Roman" panose="02020603050405020304"/>
            </a:endParaRPr>
          </a:p>
        </p:txBody>
      </p:sp>
      <p:sp>
        <p:nvSpPr>
          <p:cNvPr id="12" name="矩形 11"/>
          <p:cNvSpPr/>
          <p:nvPr/>
        </p:nvSpPr>
        <p:spPr>
          <a:xfrm>
            <a:off x="3084195" y="1607185"/>
            <a:ext cx="2134235" cy="367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kern="100" dirty="0" err="1" smtClean="0">
                <a:latin typeface="+mn-ea"/>
                <a:cs typeface="Times New Roman" panose="02020603050405020304"/>
                <a:sym typeface="Times New Roman" panose="02020603050405020304"/>
              </a:rPr>
              <a:t>经胆道镜手术50</a:t>
            </a:r>
            <a:r>
              <a:rPr lang="zh-CN" altLang="en-US" kern="100" dirty="0" err="1" smtClean="0">
                <a:latin typeface="+mn-ea"/>
                <a:cs typeface="Times New Roman" panose="02020603050405020304"/>
                <a:sym typeface="Times New Roman" panose="02020603050405020304"/>
              </a:rPr>
              <a:t>人</a:t>
            </a:r>
          </a:p>
        </p:txBody>
      </p:sp>
      <p:sp>
        <p:nvSpPr>
          <p:cNvPr id="13" name="矩形 12"/>
          <p:cNvSpPr/>
          <p:nvPr/>
        </p:nvSpPr>
        <p:spPr>
          <a:xfrm>
            <a:off x="3084830" y="4900295"/>
            <a:ext cx="2134235" cy="549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kern="100" dirty="0" err="1" smtClean="0">
                <a:latin typeface="+mn-ea"/>
                <a:cs typeface="Times New Roman" panose="02020603050405020304"/>
                <a:sym typeface="Times New Roman" panose="02020603050405020304"/>
              </a:rPr>
              <a:t>经十二指</a:t>
            </a:r>
          </a:p>
          <a:p>
            <a:pPr algn="ctr"/>
            <a:r>
              <a:rPr lang="en-US" altLang="zh-CN" kern="100" dirty="0" err="1" smtClean="0">
                <a:latin typeface="+mn-ea"/>
                <a:cs typeface="Times New Roman" panose="02020603050405020304"/>
                <a:sym typeface="Times New Roman" panose="02020603050405020304"/>
              </a:rPr>
              <a:t>肠镜手术180</a:t>
            </a:r>
            <a:r>
              <a:rPr lang="zh-CN" altLang="en-US" kern="100" dirty="0" err="1" smtClean="0">
                <a:latin typeface="+mn-ea"/>
                <a:cs typeface="Times New Roman" panose="02020603050405020304"/>
                <a:sym typeface="Times New Roman" panose="02020603050405020304"/>
              </a:rPr>
              <a:t>人</a:t>
            </a:r>
          </a:p>
        </p:txBody>
      </p:sp>
      <p:sp>
        <p:nvSpPr>
          <p:cNvPr id="14" name="矩形 13"/>
          <p:cNvSpPr/>
          <p:nvPr/>
        </p:nvSpPr>
        <p:spPr>
          <a:xfrm>
            <a:off x="3084830" y="2156460"/>
            <a:ext cx="2134870" cy="367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sym typeface="+mn-ea"/>
              </a:rPr>
              <a:t>其他</a:t>
            </a:r>
            <a:r>
              <a:rPr lang="en-US" altLang="zh-CN" dirty="0">
                <a:sym typeface="+mn-ea"/>
              </a:rPr>
              <a:t>112</a:t>
            </a:r>
            <a:r>
              <a:rPr lang="zh-CN" altLang="en-US" dirty="0">
                <a:sym typeface="+mn-ea"/>
              </a:rPr>
              <a:t>人</a:t>
            </a:r>
          </a:p>
        </p:txBody>
      </p:sp>
      <p:sp>
        <p:nvSpPr>
          <p:cNvPr id="15" name="矩形 14"/>
          <p:cNvSpPr/>
          <p:nvPr/>
        </p:nvSpPr>
        <p:spPr>
          <a:xfrm>
            <a:off x="3084195" y="4078605"/>
            <a:ext cx="2134870" cy="639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endParaRPr lang="en-US" altLang="zh-CN" kern="100">
              <a:latin typeface="+mn-ea"/>
              <a:cs typeface="Times New Roman" panose="02020603050405020304"/>
              <a:sym typeface="Times New Roman" panose="02020603050405020304"/>
            </a:endParaRPr>
          </a:p>
          <a:p>
            <a:pPr algn="ctr"/>
            <a:r>
              <a:rPr lang="en-US" altLang="zh-CN" kern="100">
                <a:latin typeface="+mn-ea"/>
                <a:cs typeface="Times New Roman" panose="02020603050405020304"/>
                <a:sym typeface="Times New Roman" panose="02020603050405020304"/>
              </a:rPr>
              <a:t>经皮肾盂</a:t>
            </a:r>
          </a:p>
          <a:p>
            <a:pPr algn="ctr"/>
            <a:r>
              <a:rPr lang="en-US" altLang="zh-CN" kern="100">
                <a:latin typeface="+mn-ea"/>
                <a:cs typeface="Times New Roman" panose="02020603050405020304"/>
                <a:sym typeface="Times New Roman" panose="02020603050405020304"/>
              </a:rPr>
              <a:t>镜取石术1</a:t>
            </a:r>
            <a:r>
              <a:rPr lang="zh-CN" altLang="en-US" kern="100">
                <a:latin typeface="+mn-ea"/>
                <a:cs typeface="Times New Roman" panose="02020603050405020304"/>
                <a:sym typeface="Times New Roman" panose="02020603050405020304"/>
              </a:rPr>
              <a:t>人</a:t>
            </a:r>
            <a:endParaRPr lang="zh-CN" altLang="en-US" kern="100" dirty="0">
              <a:latin typeface="+mn-ea"/>
              <a:cs typeface="Times New Roman" panose="02020603050405020304"/>
              <a:sym typeface="Times New Roman" panose="02020603050405020304"/>
            </a:endParaRPr>
          </a:p>
          <a:p>
            <a:pPr algn="l"/>
            <a:endParaRPr lang="zh-CN" altLang="en-US"/>
          </a:p>
        </p:txBody>
      </p:sp>
      <p:sp>
        <p:nvSpPr>
          <p:cNvPr id="18" name="圆角矩形 17"/>
          <p:cNvSpPr/>
          <p:nvPr/>
        </p:nvSpPr>
        <p:spPr>
          <a:xfrm>
            <a:off x="2900045" y="3437255"/>
            <a:ext cx="2505075" cy="5499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大括号 18"/>
          <p:cNvSpPr/>
          <p:nvPr/>
        </p:nvSpPr>
        <p:spPr>
          <a:xfrm>
            <a:off x="5405120" y="1205865"/>
            <a:ext cx="423545" cy="4482465"/>
          </a:xfrm>
          <a:prstGeom prst="leftBrace">
            <a:avLst>
              <a:gd name="adj1" fmla="val 0"/>
              <a:gd name="adj2" fmla="val 252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5939790" y="908685"/>
            <a:ext cx="2930525" cy="4844415"/>
            <a:chOff x="9354" y="1558"/>
            <a:chExt cx="4615" cy="7629"/>
          </a:xfrm>
        </p:grpSpPr>
        <p:sp>
          <p:nvSpPr>
            <p:cNvPr id="4" name="矩形 3"/>
            <p:cNvSpPr/>
            <p:nvPr/>
          </p:nvSpPr>
          <p:spPr>
            <a:xfrm>
              <a:off x="9355" y="1558"/>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None/>
              </a:pPr>
              <a:r>
                <a:rPr lang="zh-CN">
                  <a:sym typeface="+mn-ea"/>
                </a:rPr>
                <a:t>消化道造瘘管换管术</a:t>
              </a:r>
              <a:r>
                <a:rPr lang="en-US" altLang="zh-CN">
                  <a:sym typeface="+mn-ea"/>
                </a:rPr>
                <a:t>5</a:t>
              </a:r>
              <a:r>
                <a:rPr lang="zh-CN" altLang="zh-CN">
                  <a:sym typeface="+mn-ea"/>
                </a:rPr>
                <a:t>人</a:t>
              </a:r>
            </a:p>
          </p:txBody>
        </p:sp>
        <p:sp>
          <p:nvSpPr>
            <p:cNvPr id="23" name="矩形 22"/>
            <p:cNvSpPr/>
            <p:nvPr/>
          </p:nvSpPr>
          <p:spPr>
            <a:xfrm>
              <a:off x="9354" y="2392"/>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en-US" altLang="zh-CN" kern="100">
                  <a:latin typeface="+mn-ea"/>
                  <a:ea typeface="宋体" panose="02010600030101010101" pitchFamily="2" charset="-122"/>
                  <a:cs typeface="Times New Roman" panose="02020603050405020304"/>
                  <a:sym typeface="Times New Roman" panose="02020603050405020304"/>
                </a:rPr>
                <a:t>胆道球囊扩张术1人</a:t>
              </a:r>
              <a:endParaRPr lang="zh-CN" altLang="zh-CN">
                <a:sym typeface="+mn-ea"/>
              </a:endParaRPr>
            </a:p>
          </p:txBody>
        </p:sp>
        <p:sp>
          <p:nvSpPr>
            <p:cNvPr id="24" name="矩形 23"/>
            <p:cNvSpPr/>
            <p:nvPr/>
          </p:nvSpPr>
          <p:spPr>
            <a:xfrm>
              <a:off x="9355" y="3226"/>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zh-CN">
                  <a:sym typeface="+mn-ea"/>
                </a:rPr>
                <a:t>经皮肝穿胆道引流术</a:t>
              </a:r>
              <a:r>
                <a:rPr lang="en-US" altLang="zh-CN">
                  <a:sym typeface="+mn-ea"/>
                </a:rPr>
                <a:t>15</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sp>
          <p:nvSpPr>
            <p:cNvPr id="25" name="矩形 24"/>
            <p:cNvSpPr/>
            <p:nvPr/>
          </p:nvSpPr>
          <p:spPr>
            <a:xfrm>
              <a:off x="9355" y="4060"/>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胆总管探查T管引流术</a:t>
              </a:r>
              <a:r>
                <a:rPr lang="en-US" altLang="zh-CN">
                  <a:sym typeface="+mn-ea"/>
                </a:rPr>
                <a:t>20</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sp>
          <p:nvSpPr>
            <p:cNvPr id="26" name="矩形 25"/>
            <p:cNvSpPr/>
            <p:nvPr/>
          </p:nvSpPr>
          <p:spPr>
            <a:xfrm>
              <a:off x="9354" y="4894"/>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经内镜鼻胆管引流术</a:t>
              </a:r>
              <a:r>
                <a:rPr lang="en-US" altLang="zh-CN" kern="100">
                  <a:latin typeface="+mn-ea"/>
                  <a:ea typeface="宋体" panose="02010600030101010101" pitchFamily="2" charset="-122"/>
                  <a:cs typeface="Times New Roman" panose="02020603050405020304"/>
                  <a:sym typeface="Times New Roman" panose="02020603050405020304"/>
                </a:rPr>
                <a:t>36人</a:t>
              </a:r>
              <a:endParaRPr lang="zh-CN" altLang="zh-CN">
                <a:sym typeface="+mn-ea"/>
              </a:endParaRPr>
            </a:p>
          </p:txBody>
        </p:sp>
        <p:sp>
          <p:nvSpPr>
            <p:cNvPr id="27" name="矩形 26"/>
            <p:cNvSpPr/>
            <p:nvPr/>
          </p:nvSpPr>
          <p:spPr>
            <a:xfrm>
              <a:off x="9354" y="5728"/>
              <a:ext cx="4615" cy="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经内镜胆管内引流术＋支架置入术</a:t>
              </a:r>
              <a:r>
                <a:rPr lang="en-US" altLang="zh-CN">
                  <a:sym typeface="+mn-ea"/>
                </a:rPr>
                <a:t>28</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sp>
          <p:nvSpPr>
            <p:cNvPr id="28" name="矩形 27"/>
            <p:cNvSpPr/>
            <p:nvPr/>
          </p:nvSpPr>
          <p:spPr>
            <a:xfrm>
              <a:off x="9354" y="6911"/>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经内镜胰管内引流术</a:t>
              </a:r>
              <a:r>
                <a:rPr lang="en-US" altLang="zh-CN">
                  <a:sym typeface="+mn-ea"/>
                </a:rPr>
                <a:t>2</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sp>
          <p:nvSpPr>
            <p:cNvPr id="29" name="矩形 28"/>
            <p:cNvSpPr/>
            <p:nvPr/>
          </p:nvSpPr>
          <p:spPr>
            <a:xfrm>
              <a:off x="9355" y="7745"/>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经电子胃镜胃肠置管术</a:t>
              </a:r>
              <a:r>
                <a:rPr lang="en-US" altLang="zh-CN">
                  <a:sym typeface="+mn-ea"/>
                </a:rPr>
                <a:t>2</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sp>
          <p:nvSpPr>
            <p:cNvPr id="30" name="矩形 29"/>
            <p:cNvSpPr/>
            <p:nvPr/>
          </p:nvSpPr>
          <p:spPr>
            <a:xfrm>
              <a:off x="9354" y="8579"/>
              <a:ext cx="4615" cy="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zh-CN">
                  <a:sym typeface="+mn-ea"/>
                </a:rPr>
                <a:t>胆囊造瘘术</a:t>
              </a:r>
              <a:r>
                <a:rPr lang="en-US" altLang="zh-CN">
                  <a:sym typeface="+mn-ea"/>
                </a:rPr>
                <a:t>1</a:t>
              </a:r>
              <a:r>
                <a:rPr lang="en-US" altLang="zh-CN" kern="100">
                  <a:latin typeface="+mn-ea"/>
                  <a:ea typeface="宋体" panose="02010600030101010101" pitchFamily="2" charset="-122"/>
                  <a:cs typeface="Times New Roman" panose="02020603050405020304"/>
                  <a:sym typeface="Times New Roman" panose="02020603050405020304"/>
                </a:rPr>
                <a:t>人</a:t>
              </a:r>
              <a:endParaRPr lang="zh-CN" altLang="zh-CN">
                <a:sym typeface="+mn-ea"/>
              </a:endParaRPr>
            </a:p>
          </p:txBody>
        </p:sp>
      </p:grpSp>
      <p:sp>
        <p:nvSpPr>
          <p:cNvPr id="33" name="圆角矩形 32"/>
          <p:cNvSpPr/>
          <p:nvPr/>
        </p:nvSpPr>
        <p:spPr>
          <a:xfrm>
            <a:off x="467995" y="5844540"/>
            <a:ext cx="7908290" cy="68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人工手术类型划分误差大，需专家经验融入</a:t>
            </a:r>
          </a:p>
        </p:txBody>
      </p:sp>
      <p:sp>
        <p:nvSpPr>
          <p:cNvPr id="34" name="五角星 33"/>
          <p:cNvSpPr/>
          <p:nvPr/>
        </p:nvSpPr>
        <p:spPr>
          <a:xfrm>
            <a:off x="2700020" y="3140710"/>
            <a:ext cx="575945" cy="576580"/>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t>手术病人时间划分方法与技术</a:t>
            </a:r>
            <a:r>
              <a:rPr lang="en-US" altLang="zh-CN" sz="2800"/>
              <a:t>(1)</a:t>
            </a:r>
          </a:p>
        </p:txBody>
      </p:sp>
      <p:sp>
        <p:nvSpPr>
          <p:cNvPr id="3" name="内容占位符 2"/>
          <p:cNvSpPr>
            <a:spLocks noGrp="1"/>
          </p:cNvSpPr>
          <p:nvPr>
            <p:ph idx="1"/>
          </p:nvPr>
        </p:nvSpPr>
        <p:spPr>
          <a:xfrm>
            <a:off x="250825" y="820455"/>
            <a:ext cx="8435975" cy="5217443"/>
          </a:xfrm>
        </p:spPr>
        <p:txBody>
          <a:bodyPr/>
          <a:lstStyle/>
          <a:p>
            <a:r>
              <a:rPr smtClean="0">
                <a:sym typeface="+mn-ea"/>
              </a:rPr>
              <a:t>经内镜手术病人中是否使用了麻醉划分</a:t>
            </a:r>
          </a:p>
          <a:p>
            <a:r>
              <a:rPr sz="2000"/>
              <a:t>麻醉划分原因</a:t>
            </a:r>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19</a:t>
            </a:fld>
            <a:endParaRPr lang="zh-CN" altLang="en-US" dirty="0"/>
          </a:p>
        </p:txBody>
      </p:sp>
      <p:pic>
        <p:nvPicPr>
          <p:cNvPr id="26" name="图片 25"/>
          <p:cNvPicPr>
            <a:picLocks noChangeAspect="1"/>
          </p:cNvPicPr>
          <p:nvPr/>
        </p:nvPicPr>
        <p:blipFill>
          <a:blip r:embed="rId3"/>
          <a:stretch>
            <a:fillRect/>
          </a:stretch>
        </p:blipFill>
        <p:spPr>
          <a:xfrm>
            <a:off x="106045" y="1698625"/>
            <a:ext cx="4576445" cy="4124325"/>
          </a:xfrm>
          <a:prstGeom prst="rect">
            <a:avLst/>
          </a:prstGeom>
        </p:spPr>
      </p:pic>
      <p:pic>
        <p:nvPicPr>
          <p:cNvPr id="28" name="图片 27"/>
          <p:cNvPicPr>
            <a:picLocks noChangeAspect="1"/>
          </p:cNvPicPr>
          <p:nvPr/>
        </p:nvPicPr>
        <p:blipFill>
          <a:blip r:embed="rId4"/>
          <a:stretch>
            <a:fillRect/>
          </a:stretch>
        </p:blipFill>
        <p:spPr>
          <a:xfrm>
            <a:off x="4810760" y="1698625"/>
            <a:ext cx="3623945" cy="4066540"/>
          </a:xfrm>
          <a:prstGeom prst="rect">
            <a:avLst/>
          </a:prstGeom>
        </p:spPr>
      </p:pic>
      <p:sp>
        <p:nvSpPr>
          <p:cNvPr id="29" name="圆角矩形 28"/>
          <p:cNvSpPr/>
          <p:nvPr/>
        </p:nvSpPr>
        <p:spPr>
          <a:xfrm>
            <a:off x="250825" y="1528445"/>
            <a:ext cx="3025775" cy="4756150"/>
          </a:xfrm>
          <a:prstGeom prst="roundRect">
            <a:avLst/>
          </a:prstGeom>
          <a:noFill/>
          <a:ln>
            <a:prstDash val="sys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圆角矩形 29"/>
          <p:cNvSpPr/>
          <p:nvPr/>
        </p:nvSpPr>
        <p:spPr>
          <a:xfrm>
            <a:off x="4810760" y="1528445"/>
            <a:ext cx="4011295" cy="4735830"/>
          </a:xfrm>
          <a:prstGeom prst="roundRect">
            <a:avLst/>
          </a:prstGeom>
          <a:noFill/>
          <a:ln>
            <a:prstDash val="sys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圆角矩形 31"/>
          <p:cNvSpPr/>
          <p:nvPr/>
        </p:nvSpPr>
        <p:spPr>
          <a:xfrm>
            <a:off x="971550" y="5822950"/>
            <a:ext cx="1542415" cy="4406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手术前</a:t>
            </a:r>
          </a:p>
        </p:txBody>
      </p:sp>
      <p:sp>
        <p:nvSpPr>
          <p:cNvPr id="33" name="圆角矩形 32"/>
          <p:cNvSpPr/>
          <p:nvPr/>
        </p:nvSpPr>
        <p:spPr>
          <a:xfrm>
            <a:off x="6045200" y="5822950"/>
            <a:ext cx="1542415" cy="4406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手术后</a:t>
            </a:r>
          </a:p>
        </p:txBody>
      </p:sp>
      <p:sp>
        <p:nvSpPr>
          <p:cNvPr id="34" name="圆角矩形 33"/>
          <p:cNvSpPr/>
          <p:nvPr/>
        </p:nvSpPr>
        <p:spPr>
          <a:xfrm>
            <a:off x="3204210" y="1485265"/>
            <a:ext cx="1656080" cy="4824095"/>
          </a:xfrm>
          <a:prstGeom prst="roundRect">
            <a:avLst/>
          </a:prstGeom>
          <a:noFill/>
          <a:ln>
            <a:prstDash val="sys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5" name="圆角矩形 34"/>
          <p:cNvSpPr/>
          <p:nvPr/>
        </p:nvSpPr>
        <p:spPr>
          <a:xfrm>
            <a:off x="3317875" y="5822950"/>
            <a:ext cx="1542415" cy="4406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手术期间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P spid="33" grpId="0" animBg="1"/>
      <p:bldP spid="34"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p:spPr>
        <p:txBody>
          <a:bodyPr/>
          <a:lstStyle/>
          <a:p>
            <a:pPr eaLnBrk="1" hangingPunct="1">
              <a:defRPr/>
            </a:pPr>
            <a:r>
              <a:rPr smtClean="0">
                <a:solidFill>
                  <a:srgbClr val="0033CC"/>
                </a:solidFill>
              </a:rPr>
              <a:t>内容索引</a:t>
            </a:r>
            <a:endParaRPr altLang="zh-CN" smtClean="0">
              <a:solidFill>
                <a:srgbClr val="0033CC"/>
              </a:solidFill>
            </a:endParaRPr>
          </a:p>
        </p:txBody>
      </p:sp>
      <p:sp>
        <p:nvSpPr>
          <p:cNvPr id="10" name="AutoShape 6"/>
          <p:cNvSpPr>
            <a:spLocks noChangeArrowheads="1"/>
          </p:cNvSpPr>
          <p:nvPr/>
        </p:nvSpPr>
        <p:spPr bwMode="auto">
          <a:xfrm>
            <a:off x="2051720" y="1927646"/>
            <a:ext cx="5181600" cy="533400"/>
          </a:xfrm>
          <a:prstGeom prst="roundRect">
            <a:avLst>
              <a:gd name="adj" fmla="val 16667"/>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wrap="none" anchor="ctr"/>
          <a:lstStyle/>
          <a:p>
            <a:pPr>
              <a:defRPr/>
            </a:pPr>
            <a:r>
              <a:rPr lang="en-US" altLang="zh-CN" sz="2400" b="1" dirty="0" smtClean="0">
                <a:solidFill>
                  <a:srgbClr val="FFFFFF"/>
                </a:solidFill>
                <a:effectLst>
                  <a:outerShdw blurRad="38100" dist="38100" dir="2700000" algn="tl">
                    <a:srgbClr val="000000"/>
                  </a:outerShdw>
                </a:effectLst>
                <a:latin typeface="Arial" panose="020B0604020202020204" pitchFamily="34" charset="0"/>
              </a:rPr>
              <a:t>1. </a:t>
            </a:r>
            <a:r>
              <a:rPr lang="zh-CN" altLang="en-US" sz="2400" b="1" dirty="0" smtClean="0">
                <a:solidFill>
                  <a:srgbClr val="FFFFFF"/>
                </a:solidFill>
                <a:effectLst>
                  <a:outerShdw blurRad="38100" dist="38100" dir="2700000" algn="tl">
                    <a:srgbClr val="000000"/>
                  </a:outerShdw>
                </a:effectLst>
                <a:latin typeface="Arial" panose="020B0604020202020204" pitchFamily="34" charset="0"/>
              </a:rPr>
              <a:t>研究动因</a:t>
            </a:r>
            <a:endParaRPr lang="en-US" altLang="zh-CN" sz="2400" b="1" dirty="0">
              <a:solidFill>
                <a:srgbClr val="FFFFFF"/>
              </a:solidFill>
              <a:effectLst>
                <a:outerShdw blurRad="38100" dist="38100" dir="2700000" algn="tl">
                  <a:srgbClr val="000000"/>
                </a:outerShdw>
              </a:effectLst>
              <a:latin typeface="Arial" panose="020B0604020202020204" pitchFamily="34" charset="0"/>
            </a:endParaRPr>
          </a:p>
        </p:txBody>
      </p:sp>
      <p:sp>
        <p:nvSpPr>
          <p:cNvPr id="11" name="AutoShape 6"/>
          <p:cNvSpPr>
            <a:spLocks noChangeArrowheads="1"/>
          </p:cNvSpPr>
          <p:nvPr/>
        </p:nvSpPr>
        <p:spPr bwMode="auto">
          <a:xfrm>
            <a:off x="2042448" y="2710852"/>
            <a:ext cx="5181600" cy="533400"/>
          </a:xfrm>
          <a:prstGeom prst="roundRect">
            <a:avLst>
              <a:gd name="adj" fmla="val 16667"/>
            </a:avLst>
          </a:prstGeom>
          <a:solidFill>
            <a:srgbClr val="9BBB59"/>
          </a:solidFill>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wrap="none" anchor="ctr"/>
          <a:lstStyle/>
          <a:p>
            <a:pPr>
              <a:defRPr/>
            </a:pPr>
            <a:r>
              <a:rPr lang="en-US" altLang="zh-CN" sz="2400" b="1" dirty="0">
                <a:solidFill>
                  <a:srgbClr val="FFFFFF"/>
                </a:solidFill>
                <a:effectLst>
                  <a:outerShdw blurRad="38100" dist="38100" dir="2700000" algn="tl">
                    <a:srgbClr val="000000"/>
                  </a:outerShdw>
                </a:effectLst>
                <a:latin typeface="Arial" panose="020B0604020202020204" pitchFamily="34" charset="0"/>
              </a:rPr>
              <a:t>2</a:t>
            </a:r>
            <a:r>
              <a:rPr lang="en-US" altLang="zh-CN" sz="2400" b="1" dirty="0" smtClean="0">
                <a:solidFill>
                  <a:srgbClr val="FFFFFF"/>
                </a:solidFill>
                <a:effectLst>
                  <a:outerShdw blurRad="38100" dist="38100" dir="2700000" algn="tl">
                    <a:srgbClr val="000000"/>
                  </a:outerShdw>
                </a:effectLst>
                <a:latin typeface="Arial" panose="020B0604020202020204" pitchFamily="34" charset="0"/>
              </a:rPr>
              <a:t>. </a:t>
            </a:r>
            <a:r>
              <a:rPr lang="zh-CN" altLang="en-US" sz="2400" b="1" dirty="0" smtClean="0">
                <a:solidFill>
                  <a:srgbClr val="FFFFFF"/>
                </a:solidFill>
                <a:effectLst>
                  <a:outerShdw blurRad="38100" dist="38100" dir="2700000" algn="tl">
                    <a:srgbClr val="000000"/>
                  </a:outerShdw>
                </a:effectLst>
                <a:latin typeface="Arial" panose="020B0604020202020204" pitchFamily="34" charset="0"/>
              </a:rPr>
              <a:t>研究思路</a:t>
            </a:r>
            <a:endParaRPr lang="en-US" altLang="zh-CN" sz="2400" b="1" dirty="0">
              <a:solidFill>
                <a:srgbClr val="FFFFFF"/>
              </a:solidFill>
              <a:effectLst>
                <a:outerShdw blurRad="38100" dist="38100" dir="2700000" algn="tl">
                  <a:srgbClr val="000000"/>
                </a:outerShdw>
              </a:effectLst>
              <a:latin typeface="Arial" panose="020B0604020202020204" pitchFamily="34" charset="0"/>
            </a:endParaRPr>
          </a:p>
        </p:txBody>
      </p:sp>
      <p:sp>
        <p:nvSpPr>
          <p:cNvPr id="12" name="AutoShape 6"/>
          <p:cNvSpPr>
            <a:spLocks noChangeArrowheads="1"/>
          </p:cNvSpPr>
          <p:nvPr/>
        </p:nvSpPr>
        <p:spPr bwMode="auto">
          <a:xfrm>
            <a:off x="2051720" y="3528819"/>
            <a:ext cx="5181600" cy="533400"/>
          </a:xfrm>
          <a:prstGeom prst="roundRect">
            <a:avLst>
              <a:gd name="adj" fmla="val 16667"/>
            </a:avLst>
          </a:prstGeom>
          <a:solidFill>
            <a:srgbClr val="8064A2"/>
          </a:solidFill>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wrap="none" anchor="ctr"/>
          <a:lstStyle/>
          <a:p>
            <a:pPr>
              <a:defRPr/>
            </a:pPr>
            <a:r>
              <a:rPr lang="en-US" altLang="zh-CN" sz="2400" b="1" dirty="0">
                <a:solidFill>
                  <a:srgbClr val="FFFFFF"/>
                </a:solidFill>
                <a:effectLst>
                  <a:outerShdw blurRad="38100" dist="38100" dir="2700000" algn="tl">
                    <a:srgbClr val="000000"/>
                  </a:outerShdw>
                </a:effectLst>
                <a:latin typeface="Arial" panose="020B0604020202020204" pitchFamily="34" charset="0"/>
              </a:rPr>
              <a:t>3. </a:t>
            </a:r>
            <a:r>
              <a:rPr lang="zh-CN" altLang="en-US" sz="2400" b="1" dirty="0" smtClean="0">
                <a:solidFill>
                  <a:srgbClr val="FFFFFF"/>
                </a:solidFill>
                <a:effectLst>
                  <a:outerShdw blurRad="38100" dist="38100" dir="2700000" algn="tl">
                    <a:srgbClr val="000000"/>
                  </a:outerShdw>
                </a:effectLst>
                <a:latin typeface="Arial" panose="020B0604020202020204" pitchFamily="34" charset="0"/>
              </a:rPr>
              <a:t>初步分析与研究结果</a:t>
            </a:r>
            <a:endParaRPr lang="en-US" altLang="zh-CN" sz="2400" b="1" dirty="0">
              <a:solidFill>
                <a:srgbClr val="FFFFFF"/>
              </a:solidFill>
              <a:effectLst>
                <a:outerShdw blurRad="38100" dist="38100" dir="2700000" algn="tl">
                  <a:srgbClr val="000000"/>
                </a:outerShdw>
              </a:effectLst>
              <a:latin typeface="Arial" panose="020B0604020202020204" pitchFamily="34" charset="0"/>
            </a:endParaRPr>
          </a:p>
        </p:txBody>
      </p:sp>
      <p:sp>
        <p:nvSpPr>
          <p:cNvPr id="13" name="AutoShape 6"/>
          <p:cNvSpPr>
            <a:spLocks noChangeArrowheads="1"/>
          </p:cNvSpPr>
          <p:nvPr/>
        </p:nvSpPr>
        <p:spPr bwMode="auto">
          <a:xfrm>
            <a:off x="2042448" y="4335760"/>
            <a:ext cx="5181600" cy="533400"/>
          </a:xfrm>
          <a:prstGeom prst="roundRect">
            <a:avLst>
              <a:gd name="adj" fmla="val 16667"/>
            </a:avLst>
          </a:prstGeom>
          <a:solidFill>
            <a:srgbClr val="4BACC6"/>
          </a:solidFill>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wrap="none" anchor="ctr"/>
          <a:lstStyle/>
          <a:p>
            <a:pPr>
              <a:defRPr/>
            </a:pPr>
            <a:r>
              <a:rPr lang="en-US" altLang="zh-CN" sz="2400" b="1" dirty="0">
                <a:solidFill>
                  <a:srgbClr val="FFFFFF"/>
                </a:solidFill>
                <a:effectLst>
                  <a:outerShdw blurRad="38100" dist="38100" dir="2700000" algn="tl">
                    <a:srgbClr val="000000"/>
                  </a:outerShdw>
                </a:effectLst>
                <a:latin typeface="Arial" panose="020B0604020202020204" pitchFamily="34" charset="0"/>
              </a:rPr>
              <a:t>4. </a:t>
            </a:r>
            <a:r>
              <a:rPr lang="zh-CN" altLang="en-US" sz="2400" b="1" dirty="0" smtClean="0">
                <a:solidFill>
                  <a:srgbClr val="FFFFFF"/>
                </a:solidFill>
                <a:effectLst>
                  <a:outerShdw blurRad="38100" dist="38100" dir="2700000" algn="tl">
                    <a:srgbClr val="000000"/>
                  </a:outerShdw>
                </a:effectLst>
                <a:latin typeface="Arial" panose="020B0604020202020204" pitchFamily="34" charset="0"/>
              </a:rPr>
              <a:t>总结与展望</a:t>
            </a:r>
            <a:endParaRPr lang="en-US" altLang="zh-CN" sz="2400" b="1" dirty="0">
              <a:solidFill>
                <a:srgbClr val="FFFFFF"/>
              </a:solidFill>
              <a:effectLst>
                <a:outerShdw blurRad="38100" dist="38100" dir="2700000" algn="tl">
                  <a:srgbClr val="00000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800">
                <a:sym typeface="+mn-ea"/>
              </a:rPr>
              <a:t>手术病人时间划分方法与技术</a:t>
            </a:r>
            <a:r>
              <a:rPr lang="en-US" altLang="zh-CN" sz="2800">
                <a:sym typeface="+mn-ea"/>
              </a:rPr>
              <a:t>(2)</a:t>
            </a:r>
            <a:endParaRPr lang="zh-CN" altLang="en-US" sz="2800"/>
          </a:p>
        </p:txBody>
      </p:sp>
      <p:sp>
        <p:nvSpPr>
          <p:cNvPr id="3" name="内容占位符 2"/>
          <p:cNvSpPr>
            <a:spLocks noGrp="1"/>
          </p:cNvSpPr>
          <p:nvPr>
            <p:ph idx="1"/>
          </p:nvPr>
        </p:nvSpPr>
        <p:spPr>
          <a:xfrm>
            <a:off x="250825" y="820455"/>
            <a:ext cx="8435975" cy="5217443"/>
          </a:xfrm>
        </p:spPr>
        <p:txBody>
          <a:bodyPr/>
          <a:lstStyle/>
          <a:p>
            <a:r>
              <a:rPr smtClean="0">
                <a:sym typeface="+mn-ea"/>
              </a:rPr>
              <a:t>经内镜手术病人中是否使用了麻醉划分</a:t>
            </a:r>
          </a:p>
          <a:p>
            <a:r>
              <a:rPr sz="2000">
                <a:sym typeface="+mn-ea"/>
              </a:rPr>
              <a:t>对经内镜有麻醉记录手术病人单独分析</a:t>
            </a:r>
          </a:p>
          <a:p>
            <a:endParaRPr sz="2000">
              <a:sym typeface="+mn-ea"/>
            </a:endParaRPr>
          </a:p>
          <a:p>
            <a:endParaRPr sz="2000">
              <a:sym typeface="+mn-ea"/>
            </a:endParaRPr>
          </a:p>
          <a:p>
            <a:endParaRPr sz="2000">
              <a:sym typeface="+mn-ea"/>
            </a:endParaRPr>
          </a:p>
          <a:p>
            <a:endParaRPr sz="2000">
              <a:sym typeface="+mn-ea"/>
            </a:endParaRPr>
          </a:p>
          <a:p>
            <a:endParaRPr sz="2000">
              <a:sym typeface="+mn-ea"/>
            </a:endParaRPr>
          </a:p>
          <a:p>
            <a:endParaRPr sz="2000">
              <a:sym typeface="+mn-ea"/>
            </a:endParaRPr>
          </a:p>
          <a:p>
            <a:pPr marL="0" indent="0">
              <a:buNone/>
            </a:pPr>
            <a:endParaRPr sz="2000">
              <a:sym typeface="+mn-ea"/>
            </a:endParaRPr>
          </a:p>
          <a:p>
            <a:r>
              <a:rPr sz="2000">
                <a:sym typeface="+mn-ea"/>
              </a:rPr>
              <a:t>时间轴划分</a:t>
            </a:r>
          </a:p>
          <a:p>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20</a:t>
            </a:fld>
            <a:endParaRPr lang="zh-CN" altLang="en-US" dirty="0"/>
          </a:p>
        </p:txBody>
      </p:sp>
      <p:pic>
        <p:nvPicPr>
          <p:cNvPr id="17" name="图片 16"/>
          <p:cNvPicPr>
            <a:picLocks noChangeAspect="1"/>
          </p:cNvPicPr>
          <p:nvPr/>
        </p:nvPicPr>
        <p:blipFill>
          <a:blip r:embed="rId3"/>
          <a:stretch>
            <a:fillRect/>
          </a:stretch>
        </p:blipFill>
        <p:spPr>
          <a:xfrm>
            <a:off x="661670" y="1877695"/>
            <a:ext cx="5038090" cy="2114550"/>
          </a:xfrm>
          <a:prstGeom prst="rect">
            <a:avLst/>
          </a:prstGeom>
        </p:spPr>
      </p:pic>
      <p:sp>
        <p:nvSpPr>
          <p:cNvPr id="18" name="圆角矩形 17"/>
          <p:cNvSpPr/>
          <p:nvPr/>
        </p:nvSpPr>
        <p:spPr>
          <a:xfrm>
            <a:off x="638810" y="2110105"/>
            <a:ext cx="5184775" cy="21590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文本框 18"/>
          <p:cNvSpPr txBox="1"/>
          <p:nvPr/>
        </p:nvSpPr>
        <p:spPr>
          <a:xfrm>
            <a:off x="5823585" y="2741295"/>
            <a:ext cx="2475865" cy="646430"/>
          </a:xfrm>
          <a:prstGeom prst="rect">
            <a:avLst/>
          </a:prstGeom>
          <a:noFill/>
        </p:spPr>
        <p:txBody>
          <a:bodyPr wrap="square" rtlCol="0">
            <a:spAutoFit/>
          </a:bodyPr>
          <a:lstStyle/>
          <a:p>
            <a:r>
              <a:rPr lang="zh-CN" altLang="en-US" b="1" dirty="0" smtClean="0">
                <a:latin typeface="楷体" panose="02010609060101010101" charset="-122"/>
                <a:ea typeface="楷体" panose="02010609060101010101" charset="-122"/>
              </a:rPr>
              <a:t>麻醉消费记录手术</a:t>
            </a:r>
            <a:r>
              <a:rPr lang="zh-CN" altLang="en-US" b="1" dirty="0">
                <a:latin typeface="楷体" panose="02010609060101010101" charset="-122"/>
                <a:ea typeface="楷体" panose="02010609060101010101" charset="-122"/>
              </a:rPr>
              <a:t>病人</a:t>
            </a:r>
          </a:p>
        </p:txBody>
      </p:sp>
      <p:sp>
        <p:nvSpPr>
          <p:cNvPr id="5" name="文本框 4"/>
          <p:cNvSpPr txBox="1"/>
          <p:nvPr/>
        </p:nvSpPr>
        <p:spPr>
          <a:xfrm>
            <a:off x="3670935" y="5857240"/>
            <a:ext cx="2028825" cy="365760"/>
          </a:xfrm>
          <a:prstGeom prst="rect">
            <a:avLst/>
          </a:prstGeom>
          <a:noFill/>
        </p:spPr>
        <p:txBody>
          <a:bodyPr wrap="square" rtlCol="0">
            <a:spAutoFit/>
          </a:bodyPr>
          <a:lstStyle/>
          <a:p>
            <a:r>
              <a:rPr lang="zh-CN" altLang="en-US" b="1">
                <a:latin typeface="楷体" panose="02010609060101010101" charset="-122"/>
                <a:ea typeface="楷体" panose="02010609060101010101" charset="-122"/>
              </a:rPr>
              <a:t>麻醉病人时间轴</a:t>
            </a:r>
          </a:p>
        </p:txBody>
      </p:sp>
      <p:grpSp>
        <p:nvGrpSpPr>
          <p:cNvPr id="29" name="组合 28"/>
          <p:cNvGrpSpPr/>
          <p:nvPr/>
        </p:nvGrpSpPr>
        <p:grpSpPr>
          <a:xfrm>
            <a:off x="383540" y="4577080"/>
            <a:ext cx="8376920" cy="1198880"/>
            <a:chOff x="604" y="7494"/>
            <a:chExt cx="13192" cy="1888"/>
          </a:xfrm>
        </p:grpSpPr>
        <p:grpSp>
          <p:nvGrpSpPr>
            <p:cNvPr id="7" name="组合 6"/>
            <p:cNvGrpSpPr/>
            <p:nvPr/>
          </p:nvGrpSpPr>
          <p:grpSpPr>
            <a:xfrm>
              <a:off x="604" y="8542"/>
              <a:ext cx="13192" cy="840"/>
              <a:chOff x="604" y="8086"/>
              <a:chExt cx="13192" cy="840"/>
            </a:xfrm>
          </p:grpSpPr>
          <p:grpSp>
            <p:nvGrpSpPr>
              <p:cNvPr id="8" name="组合 7"/>
              <p:cNvGrpSpPr/>
              <p:nvPr/>
            </p:nvGrpSpPr>
            <p:grpSpPr>
              <a:xfrm>
                <a:off x="604" y="8086"/>
                <a:ext cx="13193" cy="840"/>
                <a:chOff x="659548" y="843888"/>
                <a:chExt cx="8377535" cy="596305"/>
              </a:xfrm>
            </p:grpSpPr>
            <p:sp>
              <p:nvSpPr>
                <p:cNvPr id="9" name="下箭头 8"/>
                <p:cNvSpPr/>
                <p:nvPr/>
              </p:nvSpPr>
              <p:spPr>
                <a:xfrm rot="16200000">
                  <a:off x="4550163" y="-3046727"/>
                  <a:ext cx="596305" cy="837753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dirty="0"/>
                    <a:t>全身麻醉</a:t>
                  </a:r>
                </a:p>
              </p:txBody>
            </p:sp>
            <p:sp>
              <p:nvSpPr>
                <p:cNvPr id="11" name="TextBox 10"/>
                <p:cNvSpPr txBox="1"/>
                <p:nvPr/>
              </p:nvSpPr>
              <p:spPr>
                <a:xfrm>
                  <a:off x="8111908" y="962418"/>
                  <a:ext cx="755650" cy="408824"/>
                </a:xfrm>
                <a:prstGeom prst="rect">
                  <a:avLst/>
                </a:prstGeom>
                <a:noFill/>
              </p:spPr>
              <p:txBody>
                <a:bodyPr wrap="square" rtlCol="0">
                  <a:spAutoFit/>
                </a:bodyPr>
                <a:lstStyle/>
                <a:p>
                  <a:pPr algn="ctr"/>
                  <a:r>
                    <a:rPr lang="zh-CN" altLang="en-US" dirty="0"/>
                    <a:t>出院</a:t>
                  </a:r>
                </a:p>
              </p:txBody>
            </p:sp>
          </p:grpSp>
          <p:sp>
            <p:nvSpPr>
              <p:cNvPr id="6" name="TextBox 10"/>
              <p:cNvSpPr txBox="1"/>
              <p:nvPr/>
            </p:nvSpPr>
            <p:spPr>
              <a:xfrm>
                <a:off x="766" y="8218"/>
                <a:ext cx="1169" cy="576"/>
              </a:xfrm>
              <a:prstGeom prst="rect">
                <a:avLst/>
              </a:prstGeom>
              <a:noFill/>
            </p:spPr>
            <p:txBody>
              <a:bodyPr wrap="square" rtlCol="0">
                <a:spAutoFit/>
              </a:bodyPr>
              <a:lstStyle/>
              <a:p>
                <a:pPr algn="ctr"/>
                <a:r>
                  <a:rPr lang="zh-CN" altLang="en-US" dirty="0"/>
                  <a:t>住院</a:t>
                </a:r>
              </a:p>
            </p:txBody>
          </p:sp>
        </p:grpSp>
        <p:sp>
          <p:nvSpPr>
            <p:cNvPr id="12" name="左大括号 11"/>
            <p:cNvSpPr/>
            <p:nvPr/>
          </p:nvSpPr>
          <p:spPr>
            <a:xfrm rot="5400000">
              <a:off x="6881" y="7071"/>
              <a:ext cx="637" cy="2638"/>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5400000">
              <a:off x="10704" y="5883"/>
              <a:ext cx="637" cy="5015"/>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圆角矩形 15"/>
            <p:cNvSpPr/>
            <p:nvPr/>
          </p:nvSpPr>
          <p:spPr>
            <a:xfrm>
              <a:off x="6267"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术中</a:t>
              </a:r>
            </a:p>
          </p:txBody>
        </p:sp>
        <p:sp>
          <p:nvSpPr>
            <p:cNvPr id="21" name="圆角矩形 20"/>
            <p:cNvSpPr/>
            <p:nvPr/>
          </p:nvSpPr>
          <p:spPr>
            <a:xfrm>
              <a:off x="10089"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术后</a:t>
              </a:r>
            </a:p>
          </p:txBody>
        </p:sp>
        <p:sp>
          <p:nvSpPr>
            <p:cNvPr id="22" name="左大括号 21"/>
            <p:cNvSpPr/>
            <p:nvPr/>
          </p:nvSpPr>
          <p:spPr>
            <a:xfrm rot="5400000">
              <a:off x="3055" y="5883"/>
              <a:ext cx="637" cy="5015"/>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2441"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800">
                <a:sym typeface="+mn-ea"/>
              </a:rPr>
              <a:t>手术病人时间划分方法与技术</a:t>
            </a:r>
            <a:r>
              <a:rPr lang="en-US" altLang="zh-CN" sz="2800">
                <a:sym typeface="+mn-ea"/>
              </a:rPr>
              <a:t>(3)</a:t>
            </a:r>
            <a:endParaRPr lang="zh-CN" altLang="en-US" sz="2800"/>
          </a:p>
        </p:txBody>
      </p:sp>
      <p:sp>
        <p:nvSpPr>
          <p:cNvPr id="3" name="内容占位符 2"/>
          <p:cNvSpPr>
            <a:spLocks noGrp="1"/>
          </p:cNvSpPr>
          <p:nvPr>
            <p:ph idx="1"/>
          </p:nvPr>
        </p:nvSpPr>
        <p:spPr>
          <a:xfrm>
            <a:off x="250825" y="820455"/>
            <a:ext cx="8435975" cy="5217443"/>
          </a:xfrm>
        </p:spPr>
        <p:txBody>
          <a:bodyPr/>
          <a:lstStyle/>
          <a:p>
            <a:r>
              <a:rPr smtClean="0">
                <a:sym typeface="+mn-ea"/>
              </a:rPr>
              <a:t>经内镜手术病人中是否包含麻醉记录划分</a:t>
            </a:r>
          </a:p>
          <a:p>
            <a:r>
              <a:rPr sz="2000">
                <a:sym typeface="+mn-ea"/>
              </a:rPr>
              <a:t>对经内镜无麻醉记录手术病人单独分析</a:t>
            </a:r>
          </a:p>
          <a:p>
            <a:endParaRPr sz="2000">
              <a:sym typeface="+mn-ea"/>
            </a:endParaRPr>
          </a:p>
          <a:p>
            <a:endParaRPr sz="2000">
              <a:sym typeface="+mn-ea"/>
            </a:endParaRPr>
          </a:p>
          <a:p>
            <a:endParaRPr sz="2000">
              <a:sym typeface="+mn-ea"/>
            </a:endParaRPr>
          </a:p>
          <a:p>
            <a:endParaRPr sz="2000">
              <a:sym typeface="+mn-ea"/>
            </a:endParaRPr>
          </a:p>
          <a:p>
            <a:endParaRPr sz="2000">
              <a:sym typeface="+mn-ea"/>
            </a:endParaRPr>
          </a:p>
          <a:p>
            <a:pPr marL="0" indent="0">
              <a:buNone/>
            </a:pPr>
            <a:endParaRPr sz="2000">
              <a:sym typeface="+mn-ea"/>
            </a:endParaRPr>
          </a:p>
          <a:p>
            <a:r>
              <a:rPr sz="2000">
                <a:sym typeface="+mn-ea"/>
              </a:rPr>
              <a:t>时间轴划分</a:t>
            </a:r>
          </a:p>
          <a:p>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21</a:t>
            </a:fld>
            <a:endParaRPr lang="zh-CN" altLang="en-US" dirty="0"/>
          </a:p>
        </p:txBody>
      </p:sp>
      <p:pic>
        <p:nvPicPr>
          <p:cNvPr id="22" name="图片 21"/>
          <p:cNvPicPr>
            <a:picLocks noChangeAspect="1"/>
          </p:cNvPicPr>
          <p:nvPr/>
        </p:nvPicPr>
        <p:blipFill>
          <a:blip r:embed="rId3"/>
          <a:stretch>
            <a:fillRect/>
          </a:stretch>
        </p:blipFill>
        <p:spPr>
          <a:xfrm>
            <a:off x="634365" y="2070100"/>
            <a:ext cx="5065395" cy="1228725"/>
          </a:xfrm>
          <a:prstGeom prst="rect">
            <a:avLst/>
          </a:prstGeom>
        </p:spPr>
      </p:pic>
      <p:sp>
        <p:nvSpPr>
          <p:cNvPr id="23" name="文本框 22"/>
          <p:cNvSpPr txBox="1"/>
          <p:nvPr/>
        </p:nvSpPr>
        <p:spPr>
          <a:xfrm>
            <a:off x="5970905" y="2361565"/>
            <a:ext cx="2475865" cy="646430"/>
          </a:xfrm>
          <a:prstGeom prst="rect">
            <a:avLst/>
          </a:prstGeom>
          <a:noFill/>
        </p:spPr>
        <p:txBody>
          <a:bodyPr wrap="square" rtlCol="0">
            <a:spAutoFit/>
          </a:bodyPr>
          <a:lstStyle/>
          <a:p>
            <a:r>
              <a:rPr lang="zh-CN" altLang="en-US" b="1" dirty="0">
                <a:latin typeface="楷体" panose="02010609060101010101" charset="-122"/>
                <a:ea typeface="楷体" panose="02010609060101010101" charset="-122"/>
              </a:rPr>
              <a:t>无</a:t>
            </a:r>
            <a:r>
              <a:rPr lang="zh-CN" altLang="en-US" b="1" dirty="0" smtClean="0">
                <a:latin typeface="楷体" panose="02010609060101010101" charset="-122"/>
                <a:ea typeface="楷体" panose="02010609060101010101" charset="-122"/>
              </a:rPr>
              <a:t>麻醉消费记录手术</a:t>
            </a:r>
            <a:r>
              <a:rPr lang="zh-CN" altLang="en-US" b="1" dirty="0">
                <a:latin typeface="楷体" panose="02010609060101010101" charset="-122"/>
                <a:ea typeface="楷体" panose="02010609060101010101" charset="-122"/>
              </a:rPr>
              <a:t>病人</a:t>
            </a:r>
          </a:p>
        </p:txBody>
      </p:sp>
      <p:sp>
        <p:nvSpPr>
          <p:cNvPr id="24" name="圆角矩形 23"/>
          <p:cNvSpPr/>
          <p:nvPr/>
        </p:nvSpPr>
        <p:spPr>
          <a:xfrm>
            <a:off x="514985" y="2892425"/>
            <a:ext cx="5184775" cy="21590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9" name="组合 28"/>
          <p:cNvGrpSpPr/>
          <p:nvPr/>
        </p:nvGrpSpPr>
        <p:grpSpPr>
          <a:xfrm>
            <a:off x="383540" y="4577080"/>
            <a:ext cx="8376920" cy="1198880"/>
            <a:chOff x="604" y="7494"/>
            <a:chExt cx="13192" cy="1888"/>
          </a:xfrm>
        </p:grpSpPr>
        <p:grpSp>
          <p:nvGrpSpPr>
            <p:cNvPr id="30" name="组合 29"/>
            <p:cNvGrpSpPr/>
            <p:nvPr/>
          </p:nvGrpSpPr>
          <p:grpSpPr>
            <a:xfrm>
              <a:off x="604" y="8542"/>
              <a:ext cx="13192" cy="840"/>
              <a:chOff x="604" y="8086"/>
              <a:chExt cx="13192" cy="840"/>
            </a:xfrm>
          </p:grpSpPr>
          <p:grpSp>
            <p:nvGrpSpPr>
              <p:cNvPr id="31" name="组合 30"/>
              <p:cNvGrpSpPr/>
              <p:nvPr/>
            </p:nvGrpSpPr>
            <p:grpSpPr>
              <a:xfrm>
                <a:off x="604" y="8086"/>
                <a:ext cx="13193" cy="840"/>
                <a:chOff x="659548" y="843888"/>
                <a:chExt cx="8377535" cy="596305"/>
              </a:xfrm>
            </p:grpSpPr>
            <p:sp>
              <p:nvSpPr>
                <p:cNvPr id="32" name="下箭头 31"/>
                <p:cNvSpPr/>
                <p:nvPr/>
              </p:nvSpPr>
              <p:spPr>
                <a:xfrm rot="16200000">
                  <a:off x="4550163" y="-3046727"/>
                  <a:ext cx="596305" cy="837753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en-US" altLang="zh-CN" dirty="0"/>
                    <a:t>ECT</a:t>
                  </a:r>
                </a:p>
              </p:txBody>
            </p:sp>
            <p:sp>
              <p:nvSpPr>
                <p:cNvPr id="33" name="TextBox 10"/>
                <p:cNvSpPr txBox="1"/>
                <p:nvPr/>
              </p:nvSpPr>
              <p:spPr>
                <a:xfrm>
                  <a:off x="8111908" y="962418"/>
                  <a:ext cx="755650" cy="408824"/>
                </a:xfrm>
                <a:prstGeom prst="rect">
                  <a:avLst/>
                </a:prstGeom>
                <a:noFill/>
              </p:spPr>
              <p:txBody>
                <a:bodyPr wrap="square" rtlCol="0">
                  <a:spAutoFit/>
                </a:bodyPr>
                <a:lstStyle/>
                <a:p>
                  <a:pPr algn="ctr"/>
                  <a:r>
                    <a:rPr lang="zh-CN" altLang="en-US" dirty="0"/>
                    <a:t>出院</a:t>
                  </a:r>
                </a:p>
              </p:txBody>
            </p:sp>
          </p:grpSp>
          <p:sp>
            <p:nvSpPr>
              <p:cNvPr id="34" name="TextBox 10"/>
              <p:cNvSpPr txBox="1"/>
              <p:nvPr/>
            </p:nvSpPr>
            <p:spPr>
              <a:xfrm>
                <a:off x="766" y="8218"/>
                <a:ext cx="1169" cy="576"/>
              </a:xfrm>
              <a:prstGeom prst="rect">
                <a:avLst/>
              </a:prstGeom>
              <a:noFill/>
            </p:spPr>
            <p:txBody>
              <a:bodyPr wrap="square" rtlCol="0">
                <a:spAutoFit/>
              </a:bodyPr>
              <a:lstStyle/>
              <a:p>
                <a:pPr algn="ctr"/>
                <a:r>
                  <a:rPr lang="zh-CN" altLang="en-US" dirty="0"/>
                  <a:t>住院</a:t>
                </a:r>
              </a:p>
            </p:txBody>
          </p:sp>
        </p:grpSp>
        <p:sp>
          <p:nvSpPr>
            <p:cNvPr id="35" name="左大括号 34"/>
            <p:cNvSpPr/>
            <p:nvPr/>
          </p:nvSpPr>
          <p:spPr>
            <a:xfrm rot="5400000">
              <a:off x="6881" y="7071"/>
              <a:ext cx="637" cy="2638"/>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大括号 35"/>
            <p:cNvSpPr/>
            <p:nvPr/>
          </p:nvSpPr>
          <p:spPr>
            <a:xfrm rot="5400000">
              <a:off x="10704" y="5883"/>
              <a:ext cx="637" cy="5015"/>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圆角矩形 36"/>
            <p:cNvSpPr/>
            <p:nvPr/>
          </p:nvSpPr>
          <p:spPr>
            <a:xfrm>
              <a:off x="6267"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术中</a:t>
              </a:r>
            </a:p>
          </p:txBody>
        </p:sp>
        <p:sp>
          <p:nvSpPr>
            <p:cNvPr id="38" name="圆角矩形 37"/>
            <p:cNvSpPr/>
            <p:nvPr/>
          </p:nvSpPr>
          <p:spPr>
            <a:xfrm>
              <a:off x="10089"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术后</a:t>
              </a:r>
            </a:p>
          </p:txBody>
        </p:sp>
        <p:sp>
          <p:nvSpPr>
            <p:cNvPr id="39" name="左大括号 38"/>
            <p:cNvSpPr/>
            <p:nvPr/>
          </p:nvSpPr>
          <p:spPr>
            <a:xfrm rot="5400000">
              <a:off x="3055" y="5883"/>
              <a:ext cx="637" cy="5015"/>
            </a:xfrm>
            <a:prstGeom prst="leftBrace">
              <a:avLst>
                <a:gd name="adj1" fmla="val 0"/>
                <a:gd name="adj2" fmla="val 48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圆角矩形 39"/>
            <p:cNvSpPr/>
            <p:nvPr/>
          </p:nvSpPr>
          <p:spPr>
            <a:xfrm>
              <a:off x="2441" y="7494"/>
              <a:ext cx="1866" cy="57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术前</a:t>
              </a:r>
            </a:p>
          </p:txBody>
        </p:sp>
      </p:grpSp>
      <p:sp>
        <p:nvSpPr>
          <p:cNvPr id="41" name="文本框 40"/>
          <p:cNvSpPr txBox="1"/>
          <p:nvPr/>
        </p:nvSpPr>
        <p:spPr>
          <a:xfrm>
            <a:off x="3670935" y="5857240"/>
            <a:ext cx="2028825" cy="365760"/>
          </a:xfrm>
          <a:prstGeom prst="rect">
            <a:avLst/>
          </a:prstGeom>
          <a:noFill/>
        </p:spPr>
        <p:txBody>
          <a:bodyPr wrap="square" rtlCol="0">
            <a:spAutoFit/>
          </a:bodyPr>
          <a:lstStyle/>
          <a:p>
            <a:r>
              <a:rPr lang="zh-CN" altLang="en-US" b="1">
                <a:latin typeface="楷体" panose="02010609060101010101" charset="-122"/>
                <a:ea typeface="楷体" panose="02010609060101010101" charset="-122"/>
              </a:rPr>
              <a:t>无麻醉病人时间轴</a:t>
            </a:r>
          </a:p>
        </p:txBody>
      </p:sp>
      <p:grpSp>
        <p:nvGrpSpPr>
          <p:cNvPr id="45" name="组合 44"/>
          <p:cNvGrpSpPr/>
          <p:nvPr/>
        </p:nvGrpSpPr>
        <p:grpSpPr>
          <a:xfrm>
            <a:off x="2555875" y="1484630"/>
            <a:ext cx="4740910" cy="791210"/>
            <a:chOff x="4025" y="2338"/>
            <a:chExt cx="7466" cy="1246"/>
          </a:xfrm>
        </p:grpSpPr>
        <p:sp>
          <p:nvSpPr>
            <p:cNvPr id="42" name="圆角矩形 41"/>
            <p:cNvSpPr/>
            <p:nvPr/>
          </p:nvSpPr>
          <p:spPr>
            <a:xfrm>
              <a:off x="4025" y="3132"/>
              <a:ext cx="1701" cy="453"/>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3" name="圆角矩形 42"/>
            <p:cNvSpPr/>
            <p:nvPr/>
          </p:nvSpPr>
          <p:spPr>
            <a:xfrm>
              <a:off x="7767" y="2338"/>
              <a:ext cx="3725" cy="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腔道表面润滑麻醉剂</a:t>
              </a:r>
            </a:p>
          </p:txBody>
        </p:sp>
        <p:cxnSp>
          <p:nvCxnSpPr>
            <p:cNvPr id="44" name="直接连接符 43"/>
            <p:cNvCxnSpPr>
              <a:endCxn id="43" idx="1"/>
            </p:cNvCxnSpPr>
            <p:nvPr/>
          </p:nvCxnSpPr>
          <p:spPr>
            <a:xfrm flipV="1">
              <a:off x="5654" y="2678"/>
              <a:ext cx="2113" cy="431"/>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5447665"/>
          </a:xfrm>
        </p:spPr>
        <p:txBody>
          <a:bodyPr/>
          <a:lstStyle/>
          <a:p>
            <a:r>
              <a:rPr smtClean="0">
                <a:sym typeface="+mn-ea"/>
              </a:rPr>
              <a:t>经内镜手术病人中是否使用了麻醉划分</a:t>
            </a:r>
            <a:endParaRPr sz="2000" smtClean="0">
              <a:sym typeface="+mn-ea"/>
            </a:endParaRPr>
          </a:p>
          <a:p>
            <a:pPr marL="0" lvl="1"/>
            <a:r>
              <a:rPr lang="zh-CN" sz="2000" b="1">
                <a:sym typeface="+mn-ea"/>
              </a:rPr>
              <a:t>经内镜手术中麻醉病人存在一次麻醉或多次麻醉的情况</a:t>
            </a:r>
          </a:p>
          <a:p>
            <a:pPr marL="0" indent="0">
              <a:buNone/>
            </a:pPr>
            <a:endParaRPr sz="200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22</a:t>
            </a:fld>
            <a:endParaRPr lang="zh-CN" altLang="en-US" dirty="0"/>
          </a:p>
        </p:txBody>
      </p:sp>
      <p:grpSp>
        <p:nvGrpSpPr>
          <p:cNvPr id="10" name="组合 9"/>
          <p:cNvGrpSpPr/>
          <p:nvPr/>
        </p:nvGrpSpPr>
        <p:grpSpPr>
          <a:xfrm>
            <a:off x="533400" y="1918335"/>
            <a:ext cx="7659370" cy="744220"/>
            <a:chOff x="1077" y="3339"/>
            <a:chExt cx="12062" cy="1172"/>
          </a:xfrm>
        </p:grpSpPr>
        <p:sp>
          <p:nvSpPr>
            <p:cNvPr id="13" name="圆角矩形 12"/>
            <p:cNvSpPr/>
            <p:nvPr/>
          </p:nvSpPr>
          <p:spPr>
            <a:xfrm>
              <a:off x="1077"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sym typeface="+mn-ea"/>
                </a:rPr>
                <a:t>麻醉</a:t>
              </a:r>
              <a:r>
                <a:rPr lang="en-US" altLang="zh-CN">
                  <a:solidFill>
                    <a:srgbClr val="F3F9FB"/>
                  </a:solidFill>
                  <a:sym typeface="+mn-ea"/>
                </a:rPr>
                <a:t>492</a:t>
              </a:r>
              <a:r>
                <a:rPr lang="zh-CN" altLang="en-US">
                  <a:solidFill>
                    <a:srgbClr val="F3F9FB"/>
                  </a:solidFill>
                  <a:sym typeface="+mn-ea"/>
                </a:rPr>
                <a:t>人</a:t>
              </a:r>
              <a:endParaRPr lang="zh-CN" altLang="en-US">
                <a:solidFill>
                  <a:schemeClr val="tx1"/>
                </a:solidFill>
              </a:endParaRPr>
            </a:p>
          </p:txBody>
        </p:sp>
        <p:sp>
          <p:nvSpPr>
            <p:cNvPr id="14" name="圆角矩形 13"/>
            <p:cNvSpPr/>
            <p:nvPr/>
          </p:nvSpPr>
          <p:spPr>
            <a:xfrm>
              <a:off x="5669"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一次麻醉</a:t>
              </a:r>
              <a:r>
                <a:rPr lang="en-US" altLang="zh-CN">
                  <a:solidFill>
                    <a:srgbClr val="F3F9FB"/>
                  </a:solidFill>
                </a:rPr>
                <a:t>481</a:t>
              </a:r>
              <a:r>
                <a:rPr lang="zh-CN" altLang="en-US">
                  <a:solidFill>
                    <a:srgbClr val="F3F9FB"/>
                  </a:solidFill>
                </a:rPr>
                <a:t>人</a:t>
              </a:r>
            </a:p>
          </p:txBody>
        </p:sp>
        <p:sp>
          <p:nvSpPr>
            <p:cNvPr id="15" name="圆角矩形 14"/>
            <p:cNvSpPr/>
            <p:nvPr/>
          </p:nvSpPr>
          <p:spPr>
            <a:xfrm>
              <a:off x="10077" y="3472"/>
              <a:ext cx="3062" cy="9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solidFill>
                    <a:srgbClr val="F3F9FB"/>
                  </a:solidFill>
                </a:rPr>
                <a:t>二次麻醉</a:t>
              </a:r>
              <a:r>
                <a:rPr lang="en-US" altLang="zh-CN">
                  <a:solidFill>
                    <a:srgbClr val="F3F9FB"/>
                  </a:solidFill>
                </a:rPr>
                <a:t>11</a:t>
              </a:r>
              <a:r>
                <a:rPr lang="zh-CN" altLang="en-US">
                  <a:solidFill>
                    <a:srgbClr val="F3F9FB"/>
                  </a:solidFill>
                </a:rPr>
                <a:t>人</a:t>
              </a:r>
            </a:p>
          </p:txBody>
        </p:sp>
        <p:sp>
          <p:nvSpPr>
            <p:cNvPr id="16" name="等于号 15"/>
            <p:cNvSpPr/>
            <p:nvPr/>
          </p:nvSpPr>
          <p:spPr>
            <a:xfrm>
              <a:off x="4365" y="3585"/>
              <a:ext cx="1134" cy="681"/>
            </a:xfrm>
            <a:prstGeom prst="mathEqua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solidFill>
                  <a:schemeClr val="tx1"/>
                </a:solidFill>
              </a:endParaRPr>
            </a:p>
          </p:txBody>
        </p:sp>
        <p:sp>
          <p:nvSpPr>
            <p:cNvPr id="17" name="加号 16"/>
            <p:cNvSpPr/>
            <p:nvPr/>
          </p:nvSpPr>
          <p:spPr>
            <a:xfrm>
              <a:off x="8891" y="3339"/>
              <a:ext cx="1026" cy="117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aphicFrame>
        <p:nvGraphicFramePr>
          <p:cNvPr id="18" name="表格 17"/>
          <p:cNvGraphicFramePr/>
          <p:nvPr/>
        </p:nvGraphicFramePr>
        <p:xfrm>
          <a:off x="721360" y="3071495"/>
          <a:ext cx="7058660" cy="3033395"/>
        </p:xfrm>
        <a:graphic>
          <a:graphicData uri="http://schemas.openxmlformats.org/drawingml/2006/table">
            <a:tbl>
              <a:tblPr firstRow="1" bandRow="1">
                <a:tableStyleId>{5C22544A-7EE6-4342-B048-85BDC9FD1C3A}</a:tableStyleId>
              </a:tblPr>
              <a:tblGrid>
                <a:gridCol w="2352675"/>
                <a:gridCol w="2353310"/>
                <a:gridCol w="2352675"/>
              </a:tblGrid>
              <a:tr h="786130">
                <a:tc>
                  <a:txBody>
                    <a:bodyPr/>
                    <a:lstStyle/>
                    <a:p>
                      <a:pPr>
                        <a:buNone/>
                      </a:pPr>
                      <a:r>
                        <a:rPr lang="zh-CN" altLang="en-US"/>
                        <a:t>病人2次麻醉原因类型</a:t>
                      </a:r>
                    </a:p>
                  </a:txBody>
                  <a:tcPr/>
                </a:tc>
                <a:tc>
                  <a:txBody>
                    <a:bodyPr/>
                    <a:lstStyle/>
                    <a:p>
                      <a:pPr>
                        <a:buNone/>
                      </a:pPr>
                      <a:r>
                        <a:rPr lang="zh-CN" altLang="en-US"/>
                        <a:t>第一次全身麻醉原因</a:t>
                      </a:r>
                    </a:p>
                  </a:txBody>
                  <a:tcPr/>
                </a:tc>
                <a:tc>
                  <a:txBody>
                    <a:bodyPr/>
                    <a:lstStyle/>
                    <a:p>
                      <a:pPr>
                        <a:buNone/>
                      </a:pPr>
                      <a:r>
                        <a:rPr lang="zh-CN" altLang="en-US"/>
                        <a:t>第二次全身麻醉原因</a:t>
                      </a:r>
                    </a:p>
                  </a:txBody>
                  <a:tcPr/>
                </a:tc>
              </a:tr>
              <a:tr h="967105">
                <a:tc>
                  <a:txBody>
                    <a:bodyPr/>
                    <a:lstStyle/>
                    <a:p>
                      <a:pPr>
                        <a:buNone/>
                      </a:pPr>
                      <a:r>
                        <a:rPr lang="zh-CN" altLang="en-US"/>
                        <a:t>病人在住院期间做了两种不同的手术</a:t>
                      </a:r>
                    </a:p>
                  </a:txBody>
                  <a:tcPr/>
                </a:tc>
                <a:tc>
                  <a:txBody>
                    <a:bodyPr/>
                    <a:lstStyle/>
                    <a:p>
                      <a:pPr>
                        <a:buNone/>
                      </a:pPr>
                      <a:r>
                        <a:rPr lang="zh-CN" altLang="en-US"/>
                        <a:t>经内镜奥狄氏括约肌切开取石术(ECT)</a:t>
                      </a:r>
                    </a:p>
                  </a:txBody>
                  <a:tcPr/>
                </a:tc>
                <a:tc>
                  <a:txBody>
                    <a:bodyPr/>
                    <a:lstStyle/>
                    <a:p>
                      <a:pPr>
                        <a:buNone/>
                      </a:pPr>
                      <a:r>
                        <a:rPr lang="zh-CN" altLang="en-US"/>
                        <a:t>经内镜胆管内引流术＋支架置入术（或胆囊切除术）</a:t>
                      </a:r>
                    </a:p>
                  </a:txBody>
                  <a:tcPr/>
                </a:tc>
              </a:tr>
              <a:tr h="466090">
                <a:tc>
                  <a:txBody>
                    <a:bodyPr/>
                    <a:lstStyle/>
                    <a:p>
                      <a:pPr>
                        <a:buNone/>
                      </a:pPr>
                      <a:r>
                        <a:rPr lang="zh-CN" altLang="en-US"/>
                        <a:t>病人连续两天做了相同同手术</a:t>
                      </a:r>
                    </a:p>
                  </a:txBody>
                  <a:tcPr/>
                </a:tc>
                <a:tc>
                  <a:txBody>
                    <a:bodyPr/>
                    <a:lstStyle/>
                    <a:p>
                      <a:pPr>
                        <a:buNone/>
                      </a:pPr>
                      <a:r>
                        <a:rPr lang="zh-CN" altLang="en-US"/>
                        <a:t>经内镜奥狄氏括约肌切开取石术(ECT)</a:t>
                      </a:r>
                    </a:p>
                  </a:txBody>
                  <a:tcPr/>
                </a:tc>
                <a:tc>
                  <a:txBody>
                    <a:bodyPr/>
                    <a:lstStyle/>
                    <a:p>
                      <a:pPr>
                        <a:buNone/>
                      </a:pPr>
                      <a:r>
                        <a:rPr lang="zh-CN" altLang="en-US"/>
                        <a:t>经内镜奥狄氏括约肌切开取石术(ECT)</a:t>
                      </a:r>
                    </a:p>
                  </a:txBody>
                  <a:tcPr/>
                </a:tc>
              </a:tr>
              <a:tr h="466090">
                <a:tc>
                  <a:txBody>
                    <a:bodyPr/>
                    <a:lstStyle/>
                    <a:p>
                      <a:pPr>
                        <a:buNone/>
                      </a:pPr>
                      <a:r>
                        <a:rPr lang="zh-CN" altLang="en-US"/>
                        <a:t>病人的全身麻醉原因未知</a:t>
                      </a:r>
                    </a:p>
                  </a:txBody>
                  <a:tcPr/>
                </a:tc>
                <a:tc>
                  <a:txBody>
                    <a:bodyPr/>
                    <a:lstStyle/>
                    <a:p>
                      <a:pPr>
                        <a:buNone/>
                      </a:pPr>
                      <a:r>
                        <a:rPr lang="zh-CN" altLang="en-US"/>
                        <a:t>经内镜奥狄氏括约肌切开取石术(ECT)</a:t>
                      </a:r>
                    </a:p>
                  </a:txBody>
                  <a:tcPr/>
                </a:tc>
                <a:tc>
                  <a:txBody>
                    <a:bodyPr/>
                    <a:lstStyle/>
                    <a:p>
                      <a:pPr>
                        <a:buNone/>
                      </a:pPr>
                      <a:r>
                        <a:rPr lang="zh-CN" altLang="en-US"/>
                        <a:t>未知原因全身麻醉</a:t>
                      </a:r>
                    </a:p>
                  </a:txBody>
                  <a:tcPr/>
                </a:tc>
              </a:tr>
            </a:tbl>
          </a:graphicData>
        </a:graphic>
      </p:graphicFrame>
      <p:sp>
        <p:nvSpPr>
          <p:cNvPr id="20" name="文本框 19"/>
          <p:cNvSpPr txBox="1"/>
          <p:nvPr/>
        </p:nvSpPr>
        <p:spPr>
          <a:xfrm>
            <a:off x="2654300" y="6104890"/>
            <a:ext cx="3192780" cy="396240"/>
          </a:xfrm>
          <a:prstGeom prst="rect">
            <a:avLst/>
          </a:prstGeom>
          <a:noFill/>
        </p:spPr>
        <p:txBody>
          <a:bodyPr wrap="square" rtlCol="0">
            <a:spAutoFit/>
          </a:bodyPr>
          <a:lstStyle/>
          <a:p>
            <a:pPr algn="ctr"/>
            <a:r>
              <a:rPr lang="zh-CN" altLang="en-US" sz="2000">
                <a:latin typeface="楷体" panose="02010609060101010101" charset="-122"/>
                <a:ea typeface="楷体" panose="02010609060101010101" charset="-122"/>
              </a:rPr>
              <a:t>二次麻醉的原因表格</a:t>
            </a:r>
          </a:p>
        </p:txBody>
      </p:sp>
      <p:sp>
        <p:nvSpPr>
          <p:cNvPr id="22" name="乘号 21"/>
          <p:cNvSpPr/>
          <p:nvPr/>
        </p:nvSpPr>
        <p:spPr>
          <a:xfrm>
            <a:off x="6716395" y="1822450"/>
            <a:ext cx="1008380" cy="935990"/>
          </a:xfrm>
          <a:prstGeom prst="mathMultiply">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lstStyle/>
          <a:p>
            <a:r>
              <a:rPr sz="2800">
                <a:sym typeface="+mn-ea"/>
              </a:rPr>
              <a:t>手术病人时间划分方法与技术</a:t>
            </a:r>
            <a:r>
              <a:rPr lang="en-US" altLang="zh-CN" sz="2800">
                <a:sym typeface="+mn-ea"/>
              </a:rPr>
              <a:t>(4)</a:t>
            </a:r>
            <a:endParaRPr lang="zh-CN" altLang="en-US" sz="2800"/>
          </a:p>
        </p:txBody>
      </p:sp>
      <p:cxnSp>
        <p:nvCxnSpPr>
          <p:cNvPr id="2" name="直接箭头连接符 1"/>
          <p:cNvCxnSpPr>
            <a:stCxn id="15" idx="2"/>
            <a:endCxn id="18" idx="0"/>
          </p:cNvCxnSpPr>
          <p:nvPr/>
        </p:nvCxnSpPr>
        <p:spPr>
          <a:xfrm flipH="1">
            <a:off x="4250690" y="2578735"/>
            <a:ext cx="2969895" cy="49276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smtClean="0">
                <a:sym typeface="+mn-ea"/>
              </a:rPr>
              <a:t>经内镜手术病人中是否使用了麻醉划分</a:t>
            </a:r>
          </a:p>
          <a:p>
            <a:pPr lvl="1" algn="l"/>
            <a:r>
              <a:rPr lang="zh-CN" sz="2000" b="1" dirty="0" smtClean="0">
                <a:sym typeface="+mn-ea"/>
              </a:rPr>
              <a:t>整体结构</a:t>
            </a:r>
            <a:endParaRPr lang="zh-CN" sz="2000">
              <a:sym typeface="+mn-ea"/>
            </a:endParaRPr>
          </a:p>
          <a:p>
            <a:pPr marL="0" lvl="1" indent="0">
              <a:buNone/>
            </a:pPr>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23</a:t>
            </a:fld>
            <a:endParaRPr lang="zh-CN" altLang="en-US" dirty="0"/>
          </a:p>
        </p:txBody>
      </p:sp>
      <p:sp>
        <p:nvSpPr>
          <p:cNvPr id="6" name="圆角矩形 5"/>
          <p:cNvSpPr/>
          <p:nvPr/>
        </p:nvSpPr>
        <p:spPr>
          <a:xfrm>
            <a:off x="553720" y="3435985"/>
            <a:ext cx="1454150" cy="719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经内镜手术病人636人</a:t>
            </a:r>
          </a:p>
        </p:txBody>
      </p:sp>
      <p:sp>
        <p:nvSpPr>
          <p:cNvPr id="7" name="圆角矩形 6"/>
          <p:cNvSpPr/>
          <p:nvPr/>
        </p:nvSpPr>
        <p:spPr>
          <a:xfrm>
            <a:off x="2442210" y="2334260"/>
            <a:ext cx="1454150" cy="719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有麻醉记录病人492人</a:t>
            </a:r>
          </a:p>
        </p:txBody>
      </p:sp>
      <p:sp>
        <p:nvSpPr>
          <p:cNvPr id="8" name="圆角矩形 7"/>
          <p:cNvSpPr/>
          <p:nvPr/>
        </p:nvSpPr>
        <p:spPr>
          <a:xfrm>
            <a:off x="2442210" y="4718050"/>
            <a:ext cx="1454150" cy="719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无麻醉记录病人144人</a:t>
            </a:r>
          </a:p>
        </p:txBody>
      </p:sp>
      <p:sp>
        <p:nvSpPr>
          <p:cNvPr id="9" name="圆角矩形 8"/>
          <p:cNvSpPr/>
          <p:nvPr/>
        </p:nvSpPr>
        <p:spPr>
          <a:xfrm>
            <a:off x="4852670" y="1686560"/>
            <a:ext cx="2075815" cy="6477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t>全身麻醉次数为2次病人11人</a:t>
            </a:r>
          </a:p>
        </p:txBody>
      </p:sp>
      <p:sp>
        <p:nvSpPr>
          <p:cNvPr id="10" name="圆角矩形 9"/>
          <p:cNvSpPr/>
          <p:nvPr/>
        </p:nvSpPr>
        <p:spPr>
          <a:xfrm>
            <a:off x="4852670" y="2788285"/>
            <a:ext cx="2075815" cy="6477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t>全身麻醉次数为1次病人481人</a:t>
            </a:r>
          </a:p>
        </p:txBody>
      </p:sp>
      <p:grpSp>
        <p:nvGrpSpPr>
          <p:cNvPr id="14" name="组合 13"/>
          <p:cNvGrpSpPr/>
          <p:nvPr/>
        </p:nvGrpSpPr>
        <p:grpSpPr>
          <a:xfrm>
            <a:off x="7463155" y="1830070"/>
            <a:ext cx="1223010" cy="2325370"/>
            <a:chOff x="11753" y="2882"/>
            <a:chExt cx="1926" cy="3662"/>
          </a:xfrm>
        </p:grpSpPr>
        <p:sp>
          <p:nvSpPr>
            <p:cNvPr id="11" name="圆角矩形 10"/>
            <p:cNvSpPr/>
            <p:nvPr/>
          </p:nvSpPr>
          <p:spPr>
            <a:xfrm>
              <a:off x="11753" y="2882"/>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术前</a:t>
              </a:r>
            </a:p>
          </p:txBody>
        </p:sp>
        <p:sp>
          <p:nvSpPr>
            <p:cNvPr id="12" name="圆角矩形 11"/>
            <p:cNvSpPr/>
            <p:nvPr/>
          </p:nvSpPr>
          <p:spPr>
            <a:xfrm>
              <a:off x="11753" y="5750"/>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术后</a:t>
              </a:r>
            </a:p>
          </p:txBody>
        </p:sp>
        <p:sp>
          <p:nvSpPr>
            <p:cNvPr id="13" name="圆角矩形 12"/>
            <p:cNvSpPr/>
            <p:nvPr/>
          </p:nvSpPr>
          <p:spPr>
            <a:xfrm>
              <a:off x="11753" y="4232"/>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术中</a:t>
              </a:r>
            </a:p>
          </p:txBody>
        </p:sp>
      </p:grpSp>
      <p:grpSp>
        <p:nvGrpSpPr>
          <p:cNvPr id="15" name="组合 14"/>
          <p:cNvGrpSpPr/>
          <p:nvPr/>
        </p:nvGrpSpPr>
        <p:grpSpPr>
          <a:xfrm>
            <a:off x="4554220" y="3924935"/>
            <a:ext cx="1223010" cy="2325370"/>
            <a:chOff x="11753" y="2882"/>
            <a:chExt cx="1926" cy="3662"/>
          </a:xfrm>
        </p:grpSpPr>
        <p:sp>
          <p:nvSpPr>
            <p:cNvPr id="16" name="圆角矩形 15"/>
            <p:cNvSpPr/>
            <p:nvPr/>
          </p:nvSpPr>
          <p:spPr>
            <a:xfrm>
              <a:off x="11753" y="2882"/>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术前</a:t>
              </a:r>
            </a:p>
          </p:txBody>
        </p:sp>
        <p:sp>
          <p:nvSpPr>
            <p:cNvPr id="17" name="圆角矩形 16"/>
            <p:cNvSpPr/>
            <p:nvPr/>
          </p:nvSpPr>
          <p:spPr>
            <a:xfrm>
              <a:off x="11753" y="5750"/>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术后</a:t>
              </a:r>
            </a:p>
          </p:txBody>
        </p:sp>
        <p:sp>
          <p:nvSpPr>
            <p:cNvPr id="18" name="圆角矩形 17"/>
            <p:cNvSpPr/>
            <p:nvPr/>
          </p:nvSpPr>
          <p:spPr>
            <a:xfrm>
              <a:off x="11753" y="4232"/>
              <a:ext cx="1927" cy="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术中</a:t>
              </a:r>
            </a:p>
          </p:txBody>
        </p:sp>
      </p:grpSp>
      <p:sp>
        <p:nvSpPr>
          <p:cNvPr id="19" name="左大括号 18"/>
          <p:cNvSpPr/>
          <p:nvPr/>
        </p:nvSpPr>
        <p:spPr>
          <a:xfrm>
            <a:off x="2051685" y="2708910"/>
            <a:ext cx="360045" cy="2304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a:off x="4194175" y="1938020"/>
            <a:ext cx="360045" cy="1512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p:cNvSpPr/>
          <p:nvPr/>
        </p:nvSpPr>
        <p:spPr>
          <a:xfrm>
            <a:off x="4194175" y="4109085"/>
            <a:ext cx="360045" cy="2103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大括号 21"/>
          <p:cNvSpPr/>
          <p:nvPr/>
        </p:nvSpPr>
        <p:spPr>
          <a:xfrm>
            <a:off x="7103110" y="1938020"/>
            <a:ext cx="360045" cy="2103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标题 22"/>
          <p:cNvSpPr>
            <a:spLocks noGrp="1"/>
          </p:cNvSpPr>
          <p:nvPr>
            <p:ph type="title"/>
          </p:nvPr>
        </p:nvSpPr>
        <p:spPr/>
        <p:txBody>
          <a:bodyPr/>
          <a:lstStyle/>
          <a:p>
            <a:r>
              <a:rPr sz="2800">
                <a:sym typeface="+mn-ea"/>
              </a:rPr>
              <a:t>手术病人时间划分方法与技术</a:t>
            </a:r>
            <a:r>
              <a:rPr lang="en-US" altLang="zh-CN" sz="2800">
                <a:sym typeface="+mn-ea"/>
              </a:rPr>
              <a:t>(5)</a:t>
            </a:r>
            <a:endParaRPr lang="zh-CN" altLang="en-US" sz="2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smtClean="0"/>
              <a:t>24</a:t>
            </a:fld>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340768"/>
            <a:ext cx="2592288" cy="203010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06" y="1168891"/>
            <a:ext cx="5217622" cy="2548141"/>
          </a:xfrm>
          <a:prstGeom prst="rect">
            <a:avLst/>
          </a:prstGeom>
        </p:spPr>
      </p:pic>
      <p:sp>
        <p:nvSpPr>
          <p:cNvPr id="14" name="圆角矩形 13"/>
          <p:cNvSpPr/>
          <p:nvPr/>
        </p:nvSpPr>
        <p:spPr>
          <a:xfrm>
            <a:off x="269675" y="4118764"/>
            <a:ext cx="8569325" cy="150971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zh-CN" altLang="en-US" sz="2400" dirty="0" smtClean="0"/>
              <a:t>关联规则：在数据集中找出项与项之间的关系，即在配方数据中挖掘出成分之间的联系</a:t>
            </a:r>
            <a:endParaRPr lang="en-US" altLang="zh-CN" sz="2400" dirty="0">
              <a:latin typeface="+mn-ea"/>
            </a:endParaRPr>
          </a:p>
        </p:txBody>
      </p:sp>
      <p:sp>
        <p:nvSpPr>
          <p:cNvPr id="5" name="标题 4"/>
          <p:cNvSpPr>
            <a:spLocks noGrp="1"/>
          </p:cNvSpPr>
          <p:nvPr>
            <p:ph type="title"/>
          </p:nvPr>
        </p:nvSpPr>
        <p:spPr/>
        <p:txBody>
          <a:bodyPr/>
          <a:lstStyle/>
          <a:p>
            <a:r>
              <a:rPr lang="zh-CN" altLang="en-US" sz="2800"/>
              <a:t>频繁项集挖掘</a:t>
            </a:r>
            <a:endParaRPr lang="en-US" altLang="zh-CN"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smtClean="0"/>
              <a:t>25</a:t>
            </a:fld>
            <a:endParaRPr lang="zh-CN" altLang="en-US" dirty="0"/>
          </a:p>
        </p:txBody>
      </p:sp>
      <p:sp>
        <p:nvSpPr>
          <p:cNvPr id="5" name="标题 4"/>
          <p:cNvSpPr>
            <a:spLocks noGrp="1"/>
          </p:cNvSpPr>
          <p:nvPr>
            <p:ph type="title"/>
          </p:nvPr>
        </p:nvSpPr>
        <p:spPr/>
        <p:txBody>
          <a:bodyPr/>
          <a:lstStyle/>
          <a:p>
            <a:r>
              <a:rPr lang="zh-CN" altLang="en-US" sz="2800"/>
              <a:t>频繁项集挖掘</a:t>
            </a:r>
            <a:endParaRPr lang="en-US" altLang="zh-CN" sz="2800"/>
          </a:p>
        </p:txBody>
      </p:sp>
      <p:sp>
        <p:nvSpPr>
          <p:cNvPr id="3" name="内容占位符 2"/>
          <p:cNvSpPr>
            <a:spLocks noGrp="1"/>
          </p:cNvSpPr>
          <p:nvPr>
            <p:ph idx="1"/>
          </p:nvPr>
        </p:nvSpPr>
        <p:spPr>
          <a:xfrm>
            <a:off x="250825" y="908685"/>
            <a:ext cx="8435975" cy="603250"/>
          </a:xfrm>
        </p:spPr>
        <p:txBody>
          <a:bodyPr/>
          <a:lstStyle/>
          <a:p>
            <a:r>
              <a:rPr lang="en-US" altLang="zh-CN" sz="2400">
                <a:sym typeface="+mn-ea"/>
              </a:rPr>
              <a:t>经内镜手术病人中的频繁项集</a:t>
            </a:r>
            <a:r>
              <a:rPr sz="2400">
                <a:sym typeface="+mn-ea"/>
              </a:rPr>
              <a:t>样本构造</a:t>
            </a:r>
          </a:p>
          <a:p>
            <a:pPr marL="0" indent="0">
              <a:buFont typeface="Wingdings" panose="05000000000000000000" charset="0"/>
              <a:buNone/>
            </a:pPr>
            <a:endParaRPr lang="zh-CN" altLang="en-US">
              <a:latin typeface="+mn-ea"/>
              <a:ea typeface="+mn-ea"/>
            </a:endParaRPr>
          </a:p>
        </p:txBody>
      </p:sp>
      <p:sp>
        <p:nvSpPr>
          <p:cNvPr id="9" name="圆角矩形 8"/>
          <p:cNvSpPr/>
          <p:nvPr/>
        </p:nvSpPr>
        <p:spPr>
          <a:xfrm>
            <a:off x="92710" y="3370580"/>
            <a:ext cx="1615440" cy="118554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t>全身麻醉次数为1次病人481人</a:t>
            </a:r>
          </a:p>
        </p:txBody>
      </p:sp>
      <p:sp>
        <p:nvSpPr>
          <p:cNvPr id="12" name="圆角矩形 11"/>
          <p:cNvSpPr/>
          <p:nvPr/>
        </p:nvSpPr>
        <p:spPr>
          <a:xfrm>
            <a:off x="2069465" y="1802765"/>
            <a:ext cx="1824355" cy="604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术前</a:t>
            </a:r>
            <a:r>
              <a:rPr lang="en-US" altLang="zh-CN"/>
              <a:t>[</a:t>
            </a:r>
            <a:r>
              <a:rPr lang="zh-CN" altLang="en-US"/>
              <a:t>病人</a:t>
            </a:r>
            <a:r>
              <a:rPr lang="en-US" altLang="zh-CN"/>
              <a:t>,</a:t>
            </a:r>
            <a:r>
              <a:rPr lang="zh-CN" altLang="en-US"/>
              <a:t>项目</a:t>
            </a:r>
            <a:r>
              <a:rPr lang="en-US" altLang="zh-CN"/>
              <a:t>]</a:t>
            </a:r>
          </a:p>
          <a:p>
            <a:pPr algn="ctr"/>
            <a:r>
              <a:rPr lang="zh-CN" altLang="en-US"/>
              <a:t>数据集</a:t>
            </a:r>
            <a:endParaRPr lang="en-US" altLang="zh-CN"/>
          </a:p>
        </p:txBody>
      </p:sp>
      <p:sp>
        <p:nvSpPr>
          <p:cNvPr id="13" name="圆角矩形 12"/>
          <p:cNvSpPr/>
          <p:nvPr/>
        </p:nvSpPr>
        <p:spPr>
          <a:xfrm>
            <a:off x="2068195" y="5770880"/>
            <a:ext cx="1824990" cy="575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ym typeface="+mn-ea"/>
            </a:endParaRPr>
          </a:p>
          <a:p>
            <a:pPr algn="ctr"/>
            <a:r>
              <a:rPr lang="zh-CN" altLang="en-US">
                <a:sym typeface="+mn-ea"/>
              </a:rPr>
              <a:t>术后</a:t>
            </a:r>
            <a:r>
              <a:rPr lang="en-US" altLang="zh-CN">
                <a:sym typeface="+mn-ea"/>
              </a:rPr>
              <a:t>[</a:t>
            </a:r>
            <a:r>
              <a:rPr lang="zh-CN" altLang="en-US">
                <a:sym typeface="+mn-ea"/>
              </a:rPr>
              <a:t>病人</a:t>
            </a:r>
            <a:r>
              <a:rPr lang="en-US" altLang="zh-CN">
                <a:sym typeface="+mn-ea"/>
              </a:rPr>
              <a:t>,</a:t>
            </a:r>
            <a:r>
              <a:rPr lang="zh-CN" altLang="en-US">
                <a:sym typeface="+mn-ea"/>
              </a:rPr>
              <a:t>项目</a:t>
            </a:r>
            <a:r>
              <a:rPr lang="en-US" altLang="zh-CN">
                <a:sym typeface="+mn-ea"/>
              </a:rPr>
              <a:t>]</a:t>
            </a:r>
            <a:endParaRPr lang="en-US" altLang="zh-CN"/>
          </a:p>
          <a:p>
            <a:pPr algn="ctr"/>
            <a:r>
              <a:rPr lang="zh-CN" altLang="zh-CN">
                <a:sym typeface="+mn-ea"/>
              </a:rPr>
              <a:t>数据集</a:t>
            </a:r>
            <a:endParaRPr lang="zh-CN" altLang="zh-CN"/>
          </a:p>
          <a:p>
            <a:pPr algn="ctr"/>
            <a:endParaRPr lang="zh-CN" altLang="en-US"/>
          </a:p>
        </p:txBody>
      </p:sp>
      <p:sp>
        <p:nvSpPr>
          <p:cNvPr id="15" name="圆角矩形 14"/>
          <p:cNvSpPr/>
          <p:nvPr/>
        </p:nvSpPr>
        <p:spPr>
          <a:xfrm>
            <a:off x="2069465" y="3643630"/>
            <a:ext cx="1824355" cy="6203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术中</a:t>
            </a:r>
            <a:r>
              <a:rPr lang="en-US" altLang="zh-CN"/>
              <a:t>[</a:t>
            </a:r>
            <a:r>
              <a:rPr lang="zh-CN" altLang="en-US"/>
              <a:t>病人</a:t>
            </a:r>
            <a:r>
              <a:rPr lang="en-US" altLang="zh-CN"/>
              <a:t>,</a:t>
            </a:r>
            <a:r>
              <a:rPr lang="zh-CN" altLang="en-US"/>
              <a:t>项目</a:t>
            </a:r>
            <a:r>
              <a:rPr lang="en-US" altLang="zh-CN"/>
              <a:t>]</a:t>
            </a:r>
          </a:p>
          <a:p>
            <a:pPr algn="ctr"/>
            <a:r>
              <a:rPr lang="zh-CN" altLang="zh-CN"/>
              <a:t>数据集</a:t>
            </a:r>
          </a:p>
        </p:txBody>
      </p:sp>
      <p:sp>
        <p:nvSpPr>
          <p:cNvPr id="22" name="左大括号 21"/>
          <p:cNvSpPr/>
          <p:nvPr/>
        </p:nvSpPr>
        <p:spPr>
          <a:xfrm>
            <a:off x="1708150" y="1718310"/>
            <a:ext cx="360045" cy="4476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a:off x="4067810" y="1356360"/>
            <a:ext cx="431800" cy="14979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a:off x="4084955" y="3022600"/>
            <a:ext cx="431800" cy="1923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a:off x="4084320" y="5082540"/>
            <a:ext cx="431800" cy="15430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 name="组合 24"/>
          <p:cNvGrpSpPr/>
          <p:nvPr/>
        </p:nvGrpSpPr>
        <p:grpSpPr>
          <a:xfrm>
            <a:off x="4498975" y="5017770"/>
            <a:ext cx="1674495" cy="1607820"/>
            <a:chOff x="8262" y="2180"/>
            <a:chExt cx="2637" cy="2532"/>
          </a:xfrm>
        </p:grpSpPr>
        <p:sp>
          <p:nvSpPr>
            <p:cNvPr id="2" name="矩形 1"/>
            <p:cNvSpPr/>
            <p:nvPr/>
          </p:nvSpPr>
          <p:spPr>
            <a:xfrm>
              <a:off x="8289" y="2180"/>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zh-CN" sz="1600"/>
                <a:t>西药数据集</a:t>
              </a:r>
            </a:p>
          </p:txBody>
        </p:sp>
        <p:sp>
          <p:nvSpPr>
            <p:cNvPr id="21" name="矩形 20"/>
            <p:cNvSpPr/>
            <p:nvPr/>
          </p:nvSpPr>
          <p:spPr>
            <a:xfrm>
              <a:off x="8289" y="2855"/>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检查费数据集</a:t>
              </a:r>
              <a:endParaRPr lang="zh-CN" altLang="zh-CN" sz="1600"/>
            </a:p>
          </p:txBody>
        </p:sp>
        <p:sp>
          <p:nvSpPr>
            <p:cNvPr id="23" name="矩形 22"/>
            <p:cNvSpPr/>
            <p:nvPr/>
          </p:nvSpPr>
          <p:spPr>
            <a:xfrm>
              <a:off x="8262" y="4172"/>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化验费数据集</a:t>
              </a:r>
              <a:endParaRPr lang="zh-CN" altLang="zh-CN" sz="1600"/>
            </a:p>
          </p:txBody>
        </p:sp>
        <p:sp>
          <p:nvSpPr>
            <p:cNvPr id="24" name="矩形 23"/>
            <p:cNvSpPr/>
            <p:nvPr/>
          </p:nvSpPr>
          <p:spPr>
            <a:xfrm>
              <a:off x="8289" y="3457"/>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治疗费数据集</a:t>
              </a:r>
              <a:endParaRPr lang="zh-CN" altLang="zh-CN" sz="1600"/>
            </a:p>
          </p:txBody>
        </p:sp>
      </p:grpSp>
      <p:grpSp>
        <p:nvGrpSpPr>
          <p:cNvPr id="26" name="组合 25"/>
          <p:cNvGrpSpPr/>
          <p:nvPr/>
        </p:nvGrpSpPr>
        <p:grpSpPr>
          <a:xfrm>
            <a:off x="4499610" y="1301750"/>
            <a:ext cx="1674495" cy="1607820"/>
            <a:chOff x="8262" y="2180"/>
            <a:chExt cx="2637" cy="2532"/>
          </a:xfrm>
        </p:grpSpPr>
        <p:sp>
          <p:nvSpPr>
            <p:cNvPr id="27" name="矩形 26"/>
            <p:cNvSpPr/>
            <p:nvPr/>
          </p:nvSpPr>
          <p:spPr>
            <a:xfrm>
              <a:off x="8289" y="2180"/>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zh-CN" sz="1600"/>
                <a:t>西药数据集</a:t>
              </a:r>
            </a:p>
          </p:txBody>
        </p:sp>
        <p:sp>
          <p:nvSpPr>
            <p:cNvPr id="28" name="矩形 27"/>
            <p:cNvSpPr/>
            <p:nvPr/>
          </p:nvSpPr>
          <p:spPr>
            <a:xfrm>
              <a:off x="8289" y="2855"/>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检查费数据集</a:t>
              </a:r>
              <a:endParaRPr lang="zh-CN" altLang="zh-CN" sz="1600"/>
            </a:p>
          </p:txBody>
        </p:sp>
        <p:sp>
          <p:nvSpPr>
            <p:cNvPr id="29" name="矩形 28"/>
            <p:cNvSpPr/>
            <p:nvPr/>
          </p:nvSpPr>
          <p:spPr>
            <a:xfrm>
              <a:off x="8262" y="4172"/>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化验费数据集</a:t>
              </a:r>
              <a:endParaRPr lang="zh-CN" altLang="zh-CN" sz="1600"/>
            </a:p>
          </p:txBody>
        </p:sp>
        <p:sp>
          <p:nvSpPr>
            <p:cNvPr id="30" name="矩形 29"/>
            <p:cNvSpPr/>
            <p:nvPr/>
          </p:nvSpPr>
          <p:spPr>
            <a:xfrm>
              <a:off x="8289" y="3457"/>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治疗费数据集</a:t>
              </a:r>
              <a:endParaRPr lang="zh-CN" altLang="zh-CN" sz="1600"/>
            </a:p>
          </p:txBody>
        </p:sp>
      </p:grpSp>
      <p:grpSp>
        <p:nvGrpSpPr>
          <p:cNvPr id="42" name="组合 41"/>
          <p:cNvGrpSpPr/>
          <p:nvPr/>
        </p:nvGrpSpPr>
        <p:grpSpPr>
          <a:xfrm>
            <a:off x="4516120" y="3022600"/>
            <a:ext cx="1657350" cy="1922780"/>
            <a:chOff x="8263" y="4888"/>
            <a:chExt cx="2610" cy="3028"/>
          </a:xfrm>
        </p:grpSpPr>
        <p:sp>
          <p:nvSpPr>
            <p:cNvPr id="32" name="矩形 31"/>
            <p:cNvSpPr/>
            <p:nvPr/>
          </p:nvSpPr>
          <p:spPr>
            <a:xfrm>
              <a:off x="8263" y="4888"/>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zh-CN" sz="1600"/>
                <a:t>西药数据集</a:t>
              </a:r>
            </a:p>
          </p:txBody>
        </p:sp>
        <p:sp>
          <p:nvSpPr>
            <p:cNvPr id="33" name="矩形 32"/>
            <p:cNvSpPr/>
            <p:nvPr/>
          </p:nvSpPr>
          <p:spPr>
            <a:xfrm>
              <a:off x="8263" y="5510"/>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检查费数据集</a:t>
              </a:r>
              <a:endParaRPr lang="zh-CN" altLang="zh-CN" sz="1600"/>
            </a:p>
          </p:txBody>
        </p:sp>
        <p:sp>
          <p:nvSpPr>
            <p:cNvPr id="34" name="矩形 33"/>
            <p:cNvSpPr/>
            <p:nvPr/>
          </p:nvSpPr>
          <p:spPr>
            <a:xfrm>
              <a:off x="8263" y="7376"/>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化验费数据集</a:t>
              </a:r>
              <a:endParaRPr lang="zh-CN" altLang="zh-CN" sz="1600"/>
            </a:p>
          </p:txBody>
        </p:sp>
        <p:sp>
          <p:nvSpPr>
            <p:cNvPr id="35" name="矩形 34"/>
            <p:cNvSpPr/>
            <p:nvPr/>
          </p:nvSpPr>
          <p:spPr>
            <a:xfrm>
              <a:off x="8263" y="6754"/>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治疗费数据集</a:t>
              </a:r>
              <a:endParaRPr lang="zh-CN" altLang="zh-CN" sz="1600"/>
            </a:p>
          </p:txBody>
        </p:sp>
        <p:sp>
          <p:nvSpPr>
            <p:cNvPr id="41" name="矩形 40"/>
            <p:cNvSpPr/>
            <p:nvPr/>
          </p:nvSpPr>
          <p:spPr>
            <a:xfrm>
              <a:off x="8263" y="6132"/>
              <a:ext cx="2611" cy="5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a:sym typeface="+mn-ea"/>
                </a:rPr>
                <a:t>手术费数据集</a:t>
              </a:r>
              <a:endParaRPr lang="zh-CN" altLang="zh-CN" sz="1600"/>
            </a:p>
          </p:txBody>
        </p:sp>
      </p:grpSp>
      <p:grpSp>
        <p:nvGrpSpPr>
          <p:cNvPr id="81" name="组合 80"/>
          <p:cNvGrpSpPr/>
          <p:nvPr/>
        </p:nvGrpSpPr>
        <p:grpSpPr>
          <a:xfrm>
            <a:off x="6257925" y="2705100"/>
            <a:ext cx="1892300" cy="2231390"/>
            <a:chOff x="9855" y="4260"/>
            <a:chExt cx="2980" cy="3514"/>
          </a:xfrm>
        </p:grpSpPr>
        <p:sp>
          <p:nvSpPr>
            <p:cNvPr id="43" name="右箭头 42"/>
            <p:cNvSpPr/>
            <p:nvPr/>
          </p:nvSpPr>
          <p:spPr>
            <a:xfrm>
              <a:off x="9855" y="5394"/>
              <a:ext cx="661" cy="124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4" name="圆角矩形 43"/>
            <p:cNvSpPr/>
            <p:nvPr/>
          </p:nvSpPr>
          <p:spPr>
            <a:xfrm>
              <a:off x="10516" y="4373"/>
              <a:ext cx="1588" cy="10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Aprior</a:t>
              </a:r>
              <a:r>
                <a:rPr lang="zh-CN" altLang="en-US"/>
                <a:t>算法</a:t>
              </a:r>
            </a:p>
          </p:txBody>
        </p:sp>
        <p:sp>
          <p:nvSpPr>
            <p:cNvPr id="45" name="圆角矩形 44"/>
            <p:cNvSpPr/>
            <p:nvPr/>
          </p:nvSpPr>
          <p:spPr>
            <a:xfrm>
              <a:off x="10516" y="6641"/>
              <a:ext cx="1588" cy="10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FP-tree</a:t>
              </a:r>
              <a:r>
                <a:rPr lang="zh-CN" altLang="en-US"/>
                <a:t>算法</a:t>
              </a:r>
            </a:p>
          </p:txBody>
        </p:sp>
        <p:sp>
          <p:nvSpPr>
            <p:cNvPr id="47" name="右箭头 46"/>
            <p:cNvSpPr/>
            <p:nvPr/>
          </p:nvSpPr>
          <p:spPr>
            <a:xfrm>
              <a:off x="12237" y="4260"/>
              <a:ext cx="598" cy="124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9" name="右箭头 78"/>
            <p:cNvSpPr/>
            <p:nvPr/>
          </p:nvSpPr>
          <p:spPr>
            <a:xfrm>
              <a:off x="12174" y="6528"/>
              <a:ext cx="661" cy="124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sp>
        <p:nvSpPr>
          <p:cNvPr id="80" name="圆角矩形 79"/>
          <p:cNvSpPr/>
          <p:nvPr/>
        </p:nvSpPr>
        <p:spPr>
          <a:xfrm>
            <a:off x="8277225" y="2633345"/>
            <a:ext cx="779780" cy="9359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频繁项集</a:t>
            </a:r>
          </a:p>
        </p:txBody>
      </p:sp>
      <p:sp>
        <p:nvSpPr>
          <p:cNvPr id="82" name="圆角矩形 81"/>
          <p:cNvSpPr/>
          <p:nvPr/>
        </p:nvSpPr>
        <p:spPr>
          <a:xfrm>
            <a:off x="8277225" y="4081780"/>
            <a:ext cx="779780" cy="9359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sym typeface="+mn-ea"/>
              </a:rPr>
              <a:t>频繁项集</a:t>
            </a:r>
            <a:endParaRPr lang="zh-CN" altLang="en-US"/>
          </a:p>
        </p:txBody>
      </p:sp>
      <p:sp>
        <p:nvSpPr>
          <p:cNvPr id="83" name="圆角矩形 82"/>
          <p:cNvSpPr/>
          <p:nvPr/>
        </p:nvSpPr>
        <p:spPr>
          <a:xfrm>
            <a:off x="6444615" y="2204720"/>
            <a:ext cx="1511935" cy="3456305"/>
          </a:xfrm>
          <a:prstGeom prst="roundRect">
            <a:avLst/>
          </a:prstGeom>
          <a:noFill/>
          <a:ln>
            <a:prstDash val="sys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4" name="文本框 83"/>
          <p:cNvSpPr txBox="1"/>
          <p:nvPr/>
        </p:nvSpPr>
        <p:spPr>
          <a:xfrm>
            <a:off x="6444615" y="5186045"/>
            <a:ext cx="1596390" cy="365760"/>
          </a:xfrm>
          <a:prstGeom prst="rect">
            <a:avLst/>
          </a:prstGeom>
          <a:noFill/>
        </p:spPr>
        <p:txBody>
          <a:bodyPr wrap="square" rtlCol="0">
            <a:spAutoFit/>
          </a:bodyPr>
          <a:lstStyle/>
          <a:p>
            <a:r>
              <a:rPr lang="zh-CN" altLang="en-US" b="1">
                <a:latin typeface="楷体" panose="02010609060101010101" charset="-122"/>
                <a:ea typeface="楷体" panose="02010609060101010101" charset="-122"/>
              </a:rPr>
              <a:t>关联规则算法</a:t>
            </a:r>
          </a:p>
        </p:txBody>
      </p:sp>
      <p:sp>
        <p:nvSpPr>
          <p:cNvPr id="85" name="矩形标注 84"/>
          <p:cNvSpPr/>
          <p:nvPr/>
        </p:nvSpPr>
        <p:spPr>
          <a:xfrm>
            <a:off x="3397250" y="718185"/>
            <a:ext cx="2519680" cy="584200"/>
          </a:xfrm>
          <a:prstGeom prst="wedgeRectCallout">
            <a:avLst>
              <a:gd name="adj1" fmla="val -18220"/>
              <a:gd name="adj2" fmla="val 12955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根据项目类型对数据集进行划分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ppt_x"/>
                                          </p:val>
                                        </p:tav>
                                        <p:tav tm="100000">
                                          <p:val>
                                            <p:strVal val="#ppt_x"/>
                                          </p:val>
                                        </p:tav>
                                      </p:tavLst>
                                    </p:anim>
                                    <p:anim calcmode="lin" valueType="num">
                                      <p:cBhvr additive="base">
                                        <p:cTn id="38" dur="500" fill="hold"/>
                                        <p:tgtEl>
                                          <p:spTgt spid="8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ppt_x"/>
                                          </p:val>
                                        </p:tav>
                                        <p:tav tm="100000">
                                          <p:val>
                                            <p:strVal val="#ppt_x"/>
                                          </p:val>
                                        </p:tav>
                                      </p:tavLst>
                                    </p:anim>
                                    <p:anim calcmode="lin" valueType="num">
                                      <p:cBhvr additive="base">
                                        <p:cTn id="42" dur="500" fill="hold"/>
                                        <p:tgtEl>
                                          <p:spTgt spid="8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 calcmode="lin" valueType="num">
                                      <p:cBhvr additive="base">
                                        <p:cTn id="45" dur="500" fill="hold"/>
                                        <p:tgtEl>
                                          <p:spTgt spid="81"/>
                                        </p:tgtEl>
                                        <p:attrNameLst>
                                          <p:attrName>ppt_x</p:attrName>
                                        </p:attrNameLst>
                                      </p:cBhvr>
                                      <p:tavLst>
                                        <p:tav tm="0">
                                          <p:val>
                                            <p:strVal val="#ppt_x"/>
                                          </p:val>
                                        </p:tav>
                                        <p:tav tm="100000">
                                          <p:val>
                                            <p:strVal val="#ppt_x"/>
                                          </p:val>
                                        </p:tav>
                                      </p:tavLst>
                                    </p:anim>
                                    <p:anim calcmode="lin" valueType="num">
                                      <p:cBhvr additive="base">
                                        <p:cTn id="46" dur="500" fill="hold"/>
                                        <p:tgtEl>
                                          <p:spTgt spid="8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 calcmode="lin" valueType="num">
                                      <p:cBhvr additive="base">
                                        <p:cTn id="49" dur="500" fill="hold"/>
                                        <p:tgtEl>
                                          <p:spTgt spid="84"/>
                                        </p:tgtEl>
                                        <p:attrNameLst>
                                          <p:attrName>ppt_x</p:attrName>
                                        </p:attrNameLst>
                                      </p:cBhvr>
                                      <p:tavLst>
                                        <p:tav tm="0">
                                          <p:val>
                                            <p:strVal val="#ppt_x"/>
                                          </p:val>
                                        </p:tav>
                                        <p:tav tm="100000">
                                          <p:val>
                                            <p:strVal val="#ppt_x"/>
                                          </p:val>
                                        </p:tav>
                                      </p:tavLst>
                                    </p:anim>
                                    <p:anim calcmode="lin" valueType="num">
                                      <p:cBhvr additive="base">
                                        <p:cTn id="50" dur="500" fill="hold"/>
                                        <p:tgtEl>
                                          <p:spTgt spid="8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ppt_x"/>
                                          </p:val>
                                        </p:tav>
                                        <p:tav tm="100000">
                                          <p:val>
                                            <p:strVal val="#ppt_x"/>
                                          </p:val>
                                        </p:tav>
                                      </p:tavLst>
                                    </p:anim>
                                    <p:anim calcmode="lin" valueType="num">
                                      <p:cBhvr additive="base">
                                        <p:cTn id="5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80" grpId="0" animBg="1"/>
      <p:bldP spid="82" grpId="0" animBg="1"/>
      <p:bldP spid="83" grpId="0" animBg="1"/>
      <p:bldP spid="84" grpId="0"/>
      <p:bldP spid="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26</a:t>
            </a:fld>
            <a:endParaRPr lang="zh-CN" altLang="en-US" dirty="0"/>
          </a:p>
        </p:txBody>
      </p:sp>
      <p:graphicFrame>
        <p:nvGraphicFramePr>
          <p:cNvPr id="9" name="表格 8"/>
          <p:cNvGraphicFramePr/>
          <p:nvPr/>
        </p:nvGraphicFramePr>
        <p:xfrm>
          <a:off x="278130" y="1844675"/>
          <a:ext cx="8588375" cy="4117975"/>
        </p:xfrm>
        <a:graphic>
          <a:graphicData uri="http://schemas.openxmlformats.org/drawingml/2006/table">
            <a:tbl>
              <a:tblPr firstRow="1" bandRow="1">
                <a:tableStyleId>{5C22544A-7EE6-4342-B048-85BDC9FD1C3A}</a:tableStyleId>
              </a:tblPr>
              <a:tblGrid>
                <a:gridCol w="874395"/>
                <a:gridCol w="1928495"/>
                <a:gridCol w="1928495"/>
                <a:gridCol w="1928495"/>
                <a:gridCol w="1928495"/>
              </a:tblGrid>
              <a:tr h="1202055">
                <a:tc gridSpan="5">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=0.41</a:t>
                      </a:r>
                      <a:r>
                        <a:rPr lang="zh-CN" altLang="en-US" sz="1800" dirty="0">
                          <a:sym typeface="+mn-ea"/>
                        </a:rPr>
                        <a:t>，时间</a:t>
                      </a:r>
                      <a:r>
                        <a:rPr lang="en-US" altLang="zh-CN" sz="1800" dirty="0">
                          <a:sym typeface="+mn-ea"/>
                        </a:rPr>
                        <a:t>=0.53s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=0.41</a:t>
                      </a:r>
                      <a:r>
                        <a:rPr lang="zh-CN" altLang="en-US" sz="1800" dirty="0">
                          <a:sym typeface="+mn-ea"/>
                        </a:rPr>
                        <a:t>，时间</a:t>
                      </a:r>
                      <a:r>
                        <a:rPr lang="en-US" altLang="zh-CN" sz="1800" dirty="0">
                          <a:sym typeface="+mn-ea"/>
                        </a:rPr>
                        <a:t>=0.41s</a:t>
                      </a:r>
                      <a:endParaRPr lang="zh-CN" altLang="en-US" dirty="0"/>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r>
              <a:tr h="511810">
                <a:tc rowSpan="3">
                  <a:txBody>
                    <a:bodyPr/>
                    <a:lstStyle/>
                    <a:p>
                      <a:pPr algn="ctr">
                        <a:buNone/>
                      </a:pPr>
                      <a:r>
                        <a:rPr lang="zh-CN" altLang="en-US" b="1" dirty="0"/>
                        <a:t>西药</a:t>
                      </a:r>
                    </a:p>
                  </a:txBody>
                  <a:tcPr anchor="ctr"/>
                </a:tc>
                <a:tc gridSpan="4">
                  <a:txBody>
                    <a:bodyPr/>
                    <a:lstStyle/>
                    <a:p>
                      <a:pPr>
                        <a:buNone/>
                      </a:pPr>
                      <a:r>
                        <a:rPr lang="zh-CN" altLang="en-US" dirty="0"/>
                        <a:t>氯化钾注射液，葡萄糖注射液，氯化钠注射液，复方氨基酸注射液</a:t>
                      </a: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841375">
                <a:tc vMerge="1">
                  <a:txBody>
                    <a:bodyPr/>
                    <a:lstStyle/>
                    <a:p>
                      <a:endParaRPr lang="zh-CN"/>
                    </a:p>
                  </a:txBody>
                  <a:tcPr anchor="ctr"/>
                </a:tc>
                <a:tc>
                  <a:txBody>
                    <a:bodyPr/>
                    <a:lstStyle/>
                    <a:p>
                      <a:pPr>
                        <a:buNone/>
                      </a:pPr>
                      <a:r>
                        <a:rPr lang="zh-CN" altLang="en-US" dirty="0"/>
                        <a:t>注射用脂溶性维生素(Ⅱ)</a:t>
                      </a:r>
                    </a:p>
                  </a:txBody>
                  <a:tcPr/>
                </a:tc>
                <a:tc>
                  <a:txBody>
                    <a:bodyPr/>
                    <a:lstStyle/>
                    <a:p>
                      <a:pPr>
                        <a:buNone/>
                      </a:pPr>
                      <a:r>
                        <a:rPr lang="zh-CN" altLang="en-US" dirty="0"/>
                        <a:t>碘海醇注射液</a:t>
                      </a:r>
                    </a:p>
                  </a:txBody>
                  <a:tcPr/>
                </a:tc>
                <a:tc>
                  <a:txBody>
                    <a:bodyPr/>
                    <a:lstStyle/>
                    <a:p>
                      <a:pPr>
                        <a:buNone/>
                      </a:pPr>
                      <a:r>
                        <a:rPr lang="zh-CN" altLang="en-US" dirty="0"/>
                        <a:t>丙氨酰谷氨酰胺注射液</a:t>
                      </a:r>
                    </a:p>
                  </a:txBody>
                  <a:tcPr/>
                </a:tc>
                <a:tc>
                  <a:txBody>
                    <a:bodyPr/>
                    <a:lstStyle/>
                    <a:p>
                      <a:pPr>
                        <a:buNone/>
                      </a:pPr>
                      <a:r>
                        <a:rPr lang="zh-CN" altLang="en-US" dirty="0"/>
                        <a:t>注射用头孢哌酮钠舒巴坦钠</a:t>
                      </a:r>
                    </a:p>
                  </a:txBody>
                  <a:tcPr/>
                </a:tc>
              </a:tr>
              <a:tr h="1562735">
                <a:tc vMerge="1">
                  <a:txBody>
                    <a:bodyPr/>
                    <a:lstStyle/>
                    <a:p>
                      <a:endParaRPr lang="zh-CN"/>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——2282.5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——327.77</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——92.19</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——1754.2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——412.5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——193.8</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——1529.8</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——340.52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——110.66</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——4936.2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——697.21</a:t>
                      </a:r>
                      <a:r>
                        <a:rPr lang="zh-CN" altLang="en-US" sz="1800" kern="1200" dirty="0" smtClean="0">
                          <a:solidFill>
                            <a:schemeClr val="dk1"/>
                          </a:solidFill>
                          <a:latin typeface="+mn-lt"/>
                          <a:ea typeface="+mn-ea"/>
                          <a:cs typeface="+mn-cs"/>
                        </a:rPr>
                        <a:t>元</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——88.6</a:t>
                      </a:r>
                      <a:r>
                        <a:rPr lang="zh-CN" altLang="en-US" sz="1800" kern="1200" dirty="0" smtClean="0">
                          <a:solidFill>
                            <a:schemeClr val="dk1"/>
                          </a:solidFill>
                          <a:latin typeface="+mn-lt"/>
                          <a:ea typeface="+mn-ea"/>
                          <a:cs typeface="+mn-cs"/>
                        </a:rPr>
                        <a:t>元</a:t>
                      </a:r>
                    </a:p>
                  </a:txBody>
                  <a:tcPr/>
                </a:tc>
              </a:tr>
            </a:tbl>
          </a:graphicData>
        </a:graphic>
      </p:graphicFrame>
      <p:sp>
        <p:nvSpPr>
          <p:cNvPr id="5" name="圆角矩形 4"/>
          <p:cNvSpPr/>
          <p:nvPr/>
        </p:nvSpPr>
        <p:spPr>
          <a:xfrm>
            <a:off x="3160395" y="2217420"/>
            <a:ext cx="1152525" cy="648335"/>
          </a:xfrm>
          <a:prstGeom prst="round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27</a:t>
            </a:fld>
            <a:endParaRPr lang="zh-CN" altLang="en-US" dirty="0"/>
          </a:p>
        </p:txBody>
      </p:sp>
      <p:graphicFrame>
        <p:nvGraphicFramePr>
          <p:cNvPr id="9" name="表格 8"/>
          <p:cNvGraphicFramePr/>
          <p:nvPr/>
        </p:nvGraphicFramePr>
        <p:xfrm>
          <a:off x="278130" y="1844675"/>
          <a:ext cx="8588375" cy="4281170"/>
        </p:xfrm>
        <a:graphic>
          <a:graphicData uri="http://schemas.openxmlformats.org/drawingml/2006/table">
            <a:tbl>
              <a:tblPr firstRow="1" bandRow="1">
                <a:tableStyleId>{5C22544A-7EE6-4342-B048-85BDC9FD1C3A}</a:tableStyleId>
              </a:tblPr>
              <a:tblGrid>
                <a:gridCol w="874395"/>
                <a:gridCol w="3419475"/>
                <a:gridCol w="4294505"/>
              </a:tblGrid>
              <a:tr h="127063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=0.26s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=0.25s</a:t>
                      </a:r>
                      <a:endParaRPr lang="en-US" altLang="zh-CN" dirty="0"/>
                    </a:p>
                  </a:txBody>
                  <a:tcPr anchor="ctr"/>
                </a:tc>
                <a:tc hMerge="1">
                  <a:txBody>
                    <a:bodyPr/>
                    <a:lstStyle/>
                    <a:p>
                      <a:endParaRPr lang="zh-CN"/>
                    </a:p>
                  </a:txBody>
                  <a:tcPr anchor="ctr"/>
                </a:tc>
                <a:tc hMerge="1">
                  <a:txBody>
                    <a:bodyPr/>
                    <a:lstStyle/>
                    <a:p>
                      <a:endParaRPr lang="zh-CN"/>
                    </a:p>
                  </a:txBody>
                  <a:tcPr anchor="ctr"/>
                </a:tc>
              </a:tr>
              <a:tr h="3010535">
                <a:tc>
                  <a:txBody>
                    <a:bodyPr/>
                    <a:lstStyle/>
                    <a:p>
                      <a:pPr algn="ctr">
                        <a:buNone/>
                      </a:pPr>
                      <a:r>
                        <a:rPr lang="zh-CN" altLang="en-US" b="1" dirty="0"/>
                        <a:t>检查费</a:t>
                      </a:r>
                    </a:p>
                  </a:txBody>
                  <a:tcPr anchor="ctr"/>
                </a:tc>
                <a:tc>
                  <a:txBody>
                    <a:bodyPr/>
                    <a:lstStyle/>
                    <a:p>
                      <a:pPr marL="285750" indent="-285750">
                        <a:buFont typeface="Wingdings" panose="05000000000000000000" charset="0"/>
                        <a:buChar char="p"/>
                      </a:pPr>
                      <a:r>
                        <a:rPr lang="zh-CN" altLang="en-US" sz="1800" dirty="0">
                          <a:sym typeface="+mn-ea"/>
                        </a:rPr>
                        <a:t>超声计算机图文报告</a:t>
                      </a:r>
                      <a:endParaRPr lang="zh-CN" altLang="en-US" sz="1800" b="0" dirty="0">
                        <a:sym typeface="+mn-ea"/>
                      </a:endParaRPr>
                    </a:p>
                    <a:p>
                      <a:pPr marL="285750" indent="-285750">
                        <a:buFont typeface="Wingdings" panose="05000000000000000000" charset="0"/>
                        <a:buChar char="p"/>
                      </a:pPr>
                      <a:r>
                        <a:rPr lang="zh-CN" altLang="en-US" sz="1800" dirty="0">
                          <a:sym typeface="+mn-ea"/>
                        </a:rPr>
                        <a:t>左心功能测定心脏彩色多普勒超声</a:t>
                      </a:r>
                    </a:p>
                    <a:p>
                      <a:pPr marL="285750" indent="-285750">
                        <a:buFont typeface="Wingdings" panose="05000000000000000000" charset="0"/>
                        <a:buChar char="p"/>
                      </a:pPr>
                      <a:r>
                        <a:rPr lang="zh-CN" altLang="en-US" sz="1800" b="1" dirty="0">
                          <a:sym typeface="+mn-ea"/>
                        </a:rPr>
                        <a:t>心电图：</a:t>
                      </a:r>
                      <a:r>
                        <a:rPr lang="zh-CN" altLang="en-US" sz="1800" dirty="0">
                          <a:sym typeface="+mn-ea"/>
                        </a:rPr>
                        <a:t>常规心电图检查</a:t>
                      </a:r>
                    </a:p>
                    <a:p>
                      <a:pPr marL="285750" indent="-285750">
                        <a:buFont typeface="Wingdings" panose="05000000000000000000" charset="0"/>
                        <a:buChar char="p"/>
                      </a:pPr>
                      <a:r>
                        <a:rPr lang="zh-CN" altLang="en-US" sz="1800" dirty="0">
                          <a:sym typeface="+mn-ea"/>
                        </a:rPr>
                        <a:t>数字化摄影(DR)</a:t>
                      </a:r>
                      <a:endParaRPr lang="zh-CN" altLang="en-US" dirty="0"/>
                    </a:p>
                  </a:txBody>
                  <a:tcPr anchor="ct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最高</a:t>
                      </a:r>
                      <a:r>
                        <a:rPr lang="en-US" altLang="zh-CN" sz="1800" dirty="0" smtClean="0">
                          <a:sym typeface="+mn-ea"/>
                        </a:rPr>
                        <a:t>——517.0</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平均</a:t>
                      </a:r>
                      <a:r>
                        <a:rPr lang="en-US" altLang="zh-CN" sz="1800" dirty="0" smtClean="0">
                          <a:sym typeface="+mn-ea"/>
                        </a:rPr>
                        <a:t>——355.39</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最低</a:t>
                      </a:r>
                      <a:r>
                        <a:rPr lang="en-US" altLang="zh-CN" sz="1800" dirty="0" smtClean="0">
                          <a:sym typeface="+mn-ea"/>
                        </a:rPr>
                        <a:t>——253.0</a:t>
                      </a:r>
                      <a:r>
                        <a:rPr lang="zh-CN" altLang="en-US" sz="1800" dirty="0" smtClean="0">
                          <a:sym typeface="+mn-ea"/>
                        </a:rPr>
                        <a:t>元</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28</a:t>
            </a:fld>
            <a:endParaRPr lang="zh-CN" altLang="en-US" dirty="0"/>
          </a:p>
        </p:txBody>
      </p:sp>
      <p:graphicFrame>
        <p:nvGraphicFramePr>
          <p:cNvPr id="9" name="表格 8"/>
          <p:cNvGraphicFramePr/>
          <p:nvPr/>
        </p:nvGraphicFramePr>
        <p:xfrm>
          <a:off x="278130" y="1844675"/>
          <a:ext cx="8588375" cy="4368165"/>
        </p:xfrm>
        <a:graphic>
          <a:graphicData uri="http://schemas.openxmlformats.org/drawingml/2006/table">
            <a:tbl>
              <a:tblPr firstRow="1" bandRow="1">
                <a:tableStyleId>{5C22544A-7EE6-4342-B048-85BDC9FD1C3A}</a:tableStyleId>
              </a:tblPr>
              <a:tblGrid>
                <a:gridCol w="874395"/>
                <a:gridCol w="3419475"/>
                <a:gridCol w="4294505"/>
              </a:tblGrid>
              <a:tr h="1457960">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=0.72s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=0.33s</a:t>
                      </a:r>
                      <a:endParaRPr lang="en-US" altLang="zh-CN" dirty="0"/>
                    </a:p>
                  </a:txBody>
                  <a:tcPr anchor="ctr"/>
                </a:tc>
                <a:tc hMerge="1">
                  <a:txBody>
                    <a:bodyPr/>
                    <a:lstStyle/>
                    <a:p>
                      <a:endParaRPr lang="zh-CN"/>
                    </a:p>
                  </a:txBody>
                  <a:tcPr anchor="ctr"/>
                </a:tc>
                <a:tc hMerge="1">
                  <a:txBody>
                    <a:bodyPr/>
                    <a:lstStyle/>
                    <a:p>
                      <a:endParaRPr lang="zh-CN"/>
                    </a:p>
                  </a:txBody>
                  <a:tcPr anchor="ctr"/>
                </a:tc>
              </a:tr>
              <a:tr h="2910205">
                <a:tc>
                  <a:txBody>
                    <a:bodyPr/>
                    <a:lstStyle/>
                    <a:p>
                      <a:pPr algn="ctr">
                        <a:buNone/>
                      </a:pPr>
                      <a:r>
                        <a:rPr lang="zh-CN" altLang="en-US" b="1" dirty="0"/>
                        <a:t>治疗费+特殊治疗费</a:t>
                      </a:r>
                    </a:p>
                  </a:txBody>
                  <a:tcPr anchor="ctr"/>
                </a:tc>
                <a:tc>
                  <a:txBody>
                    <a:bodyPr/>
                    <a:lstStyle/>
                    <a:p>
                      <a:pPr marL="285750" indent="-285750">
                        <a:buFont typeface="Wingdings" panose="05000000000000000000" charset="0"/>
                        <a:buChar char="p"/>
                      </a:pPr>
                      <a:r>
                        <a:rPr lang="zh-CN" altLang="en-US" dirty="0"/>
                        <a:t>经内镜鼻胆管引流术（ENBD）(特殊治疗费)</a:t>
                      </a:r>
                    </a:p>
                    <a:p>
                      <a:pPr marL="285750" indent="-285750">
                        <a:buFont typeface="Wingdings" panose="05000000000000000000" charset="0"/>
                        <a:buChar char="p"/>
                      </a:pPr>
                      <a:r>
                        <a:rPr lang="zh-CN" altLang="en-US" dirty="0"/>
                        <a:t>静脉注射(治疗费)</a:t>
                      </a:r>
                    </a:p>
                    <a:p>
                      <a:pPr marL="285750" indent="-285750">
                        <a:buFont typeface="Wingdings" panose="05000000000000000000" charset="0"/>
                        <a:buChar char="p"/>
                      </a:pPr>
                      <a:r>
                        <a:rPr lang="zh-CN" altLang="en-US" dirty="0"/>
                        <a:t>静脉高营养治疗(治疗费)</a:t>
                      </a:r>
                    </a:p>
                    <a:p>
                      <a:pPr marL="285750" indent="-285750">
                        <a:buFont typeface="Wingdings" panose="05000000000000000000" charset="0"/>
                        <a:buChar char="p"/>
                      </a:pPr>
                      <a:r>
                        <a:rPr lang="zh-CN" altLang="en-US" dirty="0"/>
                        <a:t>静脉输液(治疗费)</a:t>
                      </a:r>
                    </a:p>
                    <a:p>
                      <a:pPr marL="285750" indent="-285750">
                        <a:buFont typeface="Wingdings" panose="05000000000000000000" charset="0"/>
                        <a:buChar char="p"/>
                      </a:pPr>
                      <a:r>
                        <a:rPr lang="zh-CN" altLang="en-US" dirty="0"/>
                        <a:t>肌肉注射(治疗费)</a:t>
                      </a:r>
                    </a:p>
                  </a:txBody>
                  <a:tcPr anchor="ctr"/>
                </a:tc>
                <a:tc>
                  <a:txBody>
                    <a:bodyPr/>
                    <a:lstStyle/>
                    <a:p>
                      <a:pPr algn="ctr"/>
                      <a:r>
                        <a:rPr lang="zh-CN" altLang="en-US" sz="1800" b="1" dirty="0" smtClean="0">
                          <a:sym typeface="+mn-ea"/>
                        </a:rPr>
                        <a:t>费用：</a:t>
                      </a:r>
                    </a:p>
                    <a:p>
                      <a:pPr algn="ctr"/>
                      <a:r>
                        <a:rPr lang="zh-CN" altLang="en-US" sz="1800" b="0" dirty="0" smtClean="0">
                          <a:sym typeface="+mn-ea"/>
                        </a:rPr>
                        <a:t>最高——2058.1元</a:t>
                      </a:r>
                    </a:p>
                    <a:p>
                      <a:pPr algn="ctr"/>
                      <a:r>
                        <a:rPr lang="zh-CN" altLang="en-US" sz="1800" b="0" dirty="0" smtClean="0">
                          <a:sym typeface="+mn-ea"/>
                        </a:rPr>
                        <a:t>平均——1612.39元</a:t>
                      </a:r>
                    </a:p>
                    <a:p>
                      <a:pPr algn="ctr"/>
                      <a:r>
                        <a:rPr lang="zh-CN" altLang="en-US" sz="1800" b="0" dirty="0" smtClean="0">
                          <a:sym typeface="+mn-ea"/>
                        </a:rPr>
                        <a:t>最低——1565.3元</a:t>
                      </a:r>
                    </a:p>
                  </a:txBody>
                  <a:tcPr anchor="ctr"/>
                </a:tc>
              </a:tr>
            </a:tbl>
          </a:graphicData>
        </a:graphic>
      </p:graphicFrame>
      <p:sp>
        <p:nvSpPr>
          <p:cNvPr id="5" name="圆角矩形 4"/>
          <p:cNvSpPr/>
          <p:nvPr/>
        </p:nvSpPr>
        <p:spPr>
          <a:xfrm>
            <a:off x="3046095" y="2388870"/>
            <a:ext cx="1152525" cy="648335"/>
          </a:xfrm>
          <a:prstGeom prst="round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29</a:t>
            </a:fld>
            <a:endParaRPr lang="zh-CN" altLang="en-US" dirty="0"/>
          </a:p>
        </p:txBody>
      </p:sp>
      <p:graphicFrame>
        <p:nvGraphicFramePr>
          <p:cNvPr id="9" name="表格 8"/>
          <p:cNvGraphicFramePr/>
          <p:nvPr/>
        </p:nvGraphicFramePr>
        <p:xfrm>
          <a:off x="322580" y="1781810"/>
          <a:ext cx="8364220" cy="4234815"/>
        </p:xfrm>
        <a:graphic>
          <a:graphicData uri="http://schemas.openxmlformats.org/drawingml/2006/table">
            <a:tbl>
              <a:tblPr firstRow="1" bandRow="1">
                <a:tableStyleId>{5C22544A-7EE6-4342-B048-85BDC9FD1C3A}</a:tableStyleId>
              </a:tblPr>
              <a:tblGrid>
                <a:gridCol w="951865"/>
                <a:gridCol w="2099310"/>
                <a:gridCol w="1991995"/>
                <a:gridCol w="3321050"/>
              </a:tblGrid>
              <a:tr h="914400">
                <a:tc gridSpan="4">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=0.68</a:t>
                      </a:r>
                      <a:r>
                        <a:rPr lang="zh-CN" altLang="en-US" sz="1800" dirty="0">
                          <a:sym typeface="+mn-ea"/>
                        </a:rPr>
                        <a:t>，时间</a:t>
                      </a:r>
                      <a:r>
                        <a:rPr lang="en-US" altLang="zh-CN" sz="1800" dirty="0">
                          <a:sym typeface="+mn-ea"/>
                        </a:rPr>
                        <a:t>=7.5s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=0.65</a:t>
                      </a:r>
                      <a:r>
                        <a:rPr lang="zh-CN" altLang="en-US" sz="1800" dirty="0">
                          <a:sym typeface="+mn-ea"/>
                        </a:rPr>
                        <a:t>，时间</a:t>
                      </a:r>
                      <a:r>
                        <a:rPr lang="en-US" altLang="zh-CN" sz="1800" dirty="0">
                          <a:sym typeface="+mn-ea"/>
                        </a:rPr>
                        <a:t>=0.86s</a:t>
                      </a:r>
                      <a:endParaRPr lang="en-US" altLang="zh-CN" dirty="0"/>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r>
              <a:tr h="3320415">
                <a:tc>
                  <a:txBody>
                    <a:bodyPr/>
                    <a:lstStyle/>
                    <a:p>
                      <a:pPr algn="ctr">
                        <a:buNone/>
                      </a:pPr>
                      <a:r>
                        <a:rPr lang="zh-CN" altLang="en-US" sz="1800" b="1" dirty="0">
                          <a:sym typeface="+mn-ea"/>
                        </a:rPr>
                        <a:t>化验费</a:t>
                      </a:r>
                      <a:endParaRPr lang="zh-CN" altLang="en-US" b="1" dirty="0"/>
                    </a:p>
                  </a:txBody>
                  <a:tcPr anchor="ctr"/>
                </a:tc>
                <a:tc gridSpan="2">
                  <a:txBody>
                    <a:bodyPr/>
                    <a:lstStyle/>
                    <a:p>
                      <a:pPr marL="285750" indent="-285750">
                        <a:buFont typeface="Wingdings" panose="05000000000000000000" charset="0"/>
                        <a:buChar char="p"/>
                      </a:pPr>
                      <a:r>
                        <a:rPr lang="zh-CN" altLang="en-US" sz="1800" b="1" dirty="0" smtClean="0">
                          <a:sym typeface="+mn-ea"/>
                        </a:rPr>
                        <a:t>电解质：</a:t>
                      </a:r>
                      <a:r>
                        <a:rPr lang="zh-CN" altLang="en-US" sz="1800" dirty="0" smtClean="0">
                          <a:sym typeface="+mn-ea"/>
                        </a:rPr>
                        <a:t>氯测定，钾测定，钠测定</a:t>
                      </a:r>
                    </a:p>
                    <a:p>
                      <a:pPr marL="285750" indent="-285750">
                        <a:buFont typeface="Wingdings" panose="05000000000000000000" charset="0"/>
                        <a:buChar char="p"/>
                      </a:pPr>
                      <a:r>
                        <a:rPr lang="zh-CN" altLang="en-US" sz="1800" b="1" dirty="0" smtClean="0">
                          <a:sym typeface="+mn-ea"/>
                        </a:rPr>
                        <a:t>肝功能：</a:t>
                      </a:r>
                      <a:r>
                        <a:rPr lang="zh-CN" altLang="en-US" sz="1800" dirty="0" smtClean="0">
                          <a:sym typeface="+mn-ea"/>
                        </a:rPr>
                        <a:t>血清总胆红素测定，血清直接胆红素测定，血清丙氨酸氨基转移酶测定，血清天门冬氨酸氨基转移酶测定，血清γ-谷氨酰基转移酶测定，血清碱性磷酸酶测定，血清α-L-岩藻糖苷酶测定</a:t>
                      </a:r>
                    </a:p>
                    <a:p>
                      <a:pPr marL="285750" indent="-285750">
                        <a:buFont typeface="Wingdings" panose="05000000000000000000" charset="0"/>
                        <a:buChar char="p"/>
                      </a:pPr>
                      <a:r>
                        <a:rPr lang="zh-CN" altLang="en-US" sz="1800" b="1" dirty="0" smtClean="0">
                          <a:sym typeface="+mn-ea"/>
                        </a:rPr>
                        <a:t>酸碱平衡：</a:t>
                      </a:r>
                      <a:r>
                        <a:rPr lang="zh-CN" altLang="en-US" sz="1800" dirty="0" smtClean="0">
                          <a:sym typeface="+mn-ea"/>
                        </a:rPr>
                        <a:t>血清碳酸氢盐(HCO3)测定</a:t>
                      </a:r>
                    </a:p>
                    <a:p>
                      <a:pPr marL="285750" indent="-285750">
                        <a:buFont typeface="Wingdings" panose="05000000000000000000" charset="0"/>
                        <a:buChar char="p"/>
                      </a:pPr>
                      <a:r>
                        <a:rPr lang="zh-CN" altLang="en-US" sz="1800" b="1" dirty="0" smtClean="0">
                          <a:sym typeface="+mn-ea"/>
                        </a:rPr>
                        <a:t>血常规：</a:t>
                      </a:r>
                      <a:r>
                        <a:rPr lang="zh-CN" altLang="en-US" sz="1800" dirty="0" smtClean="0">
                          <a:sym typeface="+mn-ea"/>
                        </a:rPr>
                        <a:t>血细胞分析</a:t>
                      </a:r>
                    </a:p>
                  </a:txBody>
                  <a:tcPr anchor="ctr"/>
                </a:tc>
                <a:tc hMerge="1">
                  <a:txBody>
                    <a:bodyPr/>
                    <a:lstStyle/>
                    <a:p>
                      <a:endParaRPr lang="zh-CN"/>
                    </a:p>
                  </a:txBody>
                  <a:tcP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sz="1800" dirty="0" smtClean="0">
                          <a:sym typeface="+mn-ea"/>
                        </a:rPr>
                        <a:t>最高——1249.6元</a:t>
                      </a:r>
                    </a:p>
                    <a:p>
                      <a:pPr algn="ctr"/>
                      <a:r>
                        <a:rPr sz="1800" dirty="0" smtClean="0">
                          <a:sym typeface="+mn-ea"/>
                        </a:rPr>
                        <a:t>平均——237.07</a:t>
                      </a:r>
                    </a:p>
                    <a:p>
                      <a:pPr algn="ctr"/>
                      <a:r>
                        <a:rPr sz="1800" dirty="0" smtClean="0">
                          <a:sym typeface="+mn-ea"/>
                        </a:rPr>
                        <a:t>最低——103.4元</a:t>
                      </a:r>
                    </a:p>
                  </a:txBody>
                  <a:tcPr anchor="ctr"/>
                </a:tc>
              </a:tr>
            </a:tbl>
          </a:graphicData>
        </a:graphic>
      </p:graphicFrame>
      <p:sp>
        <p:nvSpPr>
          <p:cNvPr id="5" name="圆角矩形 4"/>
          <p:cNvSpPr/>
          <p:nvPr/>
        </p:nvSpPr>
        <p:spPr>
          <a:xfrm>
            <a:off x="3150235" y="1917065"/>
            <a:ext cx="1223645" cy="791845"/>
          </a:xfrm>
          <a:prstGeom prst="round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研究动因</a:t>
            </a:r>
          </a:p>
        </p:txBody>
      </p:sp>
      <p:sp>
        <p:nvSpPr>
          <p:cNvPr id="3" name="内容占位符 2"/>
          <p:cNvSpPr>
            <a:spLocks noGrp="1"/>
          </p:cNvSpPr>
          <p:nvPr>
            <p:ph idx="1"/>
          </p:nvPr>
        </p:nvSpPr>
        <p:spPr/>
        <p:txBody>
          <a:bodyPr/>
          <a:lstStyle/>
          <a:p>
            <a:r>
              <a:rPr altLang="zh-CN"/>
              <a:t>胆总管结石</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a:t>
            </a:fld>
            <a:endParaRPr lang="zh-CN" altLang="en-US" dirty="0"/>
          </a:p>
        </p:txBody>
      </p:sp>
      <p:graphicFrame>
        <p:nvGraphicFramePr>
          <p:cNvPr id="6" name="图示 5"/>
          <p:cNvGraphicFramePr>
            <a:graphicFrameLocks noGrp="1"/>
          </p:cNvGraphicFramePr>
          <p:nvPr/>
        </p:nvGraphicFramePr>
        <p:xfrm>
          <a:off x="642910" y="908050"/>
          <a:ext cx="8043890" cy="521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下箭头 9"/>
          <p:cNvSpPr/>
          <p:nvPr/>
        </p:nvSpPr>
        <p:spPr>
          <a:xfrm>
            <a:off x="119893" y="1484784"/>
            <a:ext cx="857256" cy="4629102"/>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粒度</a:t>
            </a:r>
            <a:endParaRPr lang="zh-CN" altLang="en-US" dirty="0"/>
          </a:p>
        </p:txBody>
      </p:sp>
      <p:sp>
        <p:nvSpPr>
          <p:cNvPr id="13" name="左大括号 12"/>
          <p:cNvSpPr/>
          <p:nvPr/>
        </p:nvSpPr>
        <p:spPr>
          <a:xfrm>
            <a:off x="6035054" y="1061839"/>
            <a:ext cx="276225" cy="1409824"/>
          </a:xfrm>
          <a:prstGeom prst="leftBrac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6" name="TextBox 15"/>
          <p:cNvSpPr txBox="1"/>
          <p:nvPr/>
        </p:nvSpPr>
        <p:spPr>
          <a:xfrm>
            <a:off x="6315744" y="1028087"/>
            <a:ext cx="2860933" cy="1477328"/>
          </a:xfrm>
          <a:prstGeom prst="rect">
            <a:avLst/>
          </a:prstGeom>
          <a:noFill/>
        </p:spPr>
        <p:txBody>
          <a:bodyPr wrap="square" rtlCol="0">
            <a:spAutoFit/>
          </a:bodyPr>
          <a:lstStyle/>
          <a:p>
            <a:pPr marL="342900" indent="-342900">
              <a:buFont typeface="+mj-ea"/>
              <a:buAutoNum type="circleNumDbPlain"/>
            </a:pPr>
            <a:r>
              <a:rPr lang="zh-CN" altLang="en-US" dirty="0">
                <a:latin typeface="Times New Roman" panose="02020603050405020304" pitchFamily="18" charset="0"/>
                <a:cs typeface="Times New Roman" panose="02020603050405020304" pitchFamily="18" charset="0"/>
                <a:sym typeface="+mn-ea"/>
              </a:rPr>
              <a:t>保守</a:t>
            </a:r>
            <a:r>
              <a:rPr lang="zh-CN" altLang="en-US" dirty="0" smtClean="0">
                <a:latin typeface="Times New Roman" panose="02020603050405020304" pitchFamily="18" charset="0"/>
                <a:cs typeface="Times New Roman" panose="02020603050405020304" pitchFamily="18" charset="0"/>
                <a:sym typeface="+mn-ea"/>
              </a:rPr>
              <a:t>治疗</a:t>
            </a:r>
            <a:endParaRPr lang="en-US" altLang="zh-CN" dirty="0" smtClean="0">
              <a:latin typeface="Times New Roman" panose="02020603050405020304" pitchFamily="18" charset="0"/>
              <a:cs typeface="Times New Roman" panose="02020603050405020304" pitchFamily="18" charset="0"/>
              <a:sym typeface="+mn-ea"/>
            </a:endParaRPr>
          </a:p>
          <a:p>
            <a:pPr marL="342900" indent="-342900">
              <a:buFont typeface="+mj-ea"/>
              <a:buAutoNum type="circleNumDbPlain"/>
            </a:pPr>
            <a:r>
              <a:rPr lang="zh-CN" altLang="en-US" dirty="0" smtClean="0">
                <a:latin typeface="Times New Roman" panose="02020603050405020304" pitchFamily="18" charset="0"/>
                <a:cs typeface="Times New Roman" panose="02020603050405020304" pitchFamily="18" charset="0"/>
                <a:sym typeface="+mn-ea"/>
              </a:rPr>
              <a:t>EST</a:t>
            </a:r>
            <a:r>
              <a:rPr lang="zh-CN" altLang="en-US" dirty="0">
                <a:latin typeface="Times New Roman" panose="02020603050405020304" pitchFamily="18" charset="0"/>
                <a:cs typeface="Times New Roman" panose="02020603050405020304" pitchFamily="18" charset="0"/>
                <a:sym typeface="+mn-ea"/>
              </a:rPr>
              <a:t>或</a:t>
            </a:r>
            <a:r>
              <a:rPr lang="zh-CN" altLang="en-US" dirty="0" smtClean="0">
                <a:latin typeface="Times New Roman" panose="02020603050405020304" pitchFamily="18" charset="0"/>
                <a:cs typeface="Times New Roman" panose="02020603050405020304" pitchFamily="18" charset="0"/>
                <a:sym typeface="+mn-ea"/>
              </a:rPr>
              <a:t>EPT</a:t>
            </a:r>
            <a:endParaRPr lang="en-US" altLang="zh-CN" dirty="0">
              <a:latin typeface="Times New Roman" panose="02020603050405020304" pitchFamily="18" charset="0"/>
              <a:cs typeface="Times New Roman" panose="02020603050405020304" pitchFamily="18" charset="0"/>
              <a:sym typeface="+mn-ea"/>
            </a:endParaRPr>
          </a:p>
          <a:p>
            <a:pPr marL="342900" indent="-342900">
              <a:buFont typeface="+mj-ea"/>
              <a:buAutoNum type="circleNumDbPlain"/>
            </a:pPr>
            <a:r>
              <a:rPr lang="zh-CN" altLang="en-US" dirty="0" smtClean="0">
                <a:latin typeface="Times New Roman" panose="02020603050405020304" pitchFamily="18" charset="0"/>
                <a:cs typeface="Times New Roman" panose="02020603050405020304" pitchFamily="18" charset="0"/>
                <a:sym typeface="+mn-ea"/>
              </a:rPr>
              <a:t>开腹胆总管探查取石</a:t>
            </a:r>
            <a:endParaRPr lang="en-US" altLang="zh-CN" dirty="0">
              <a:latin typeface="Times New Roman" panose="02020603050405020304" pitchFamily="18" charset="0"/>
              <a:cs typeface="Times New Roman" panose="02020603050405020304" pitchFamily="18" charset="0"/>
              <a:sym typeface="+mn-ea"/>
            </a:endParaRPr>
          </a:p>
          <a:p>
            <a:pPr marL="342900" indent="-342900">
              <a:buFont typeface="+mj-ea"/>
              <a:buAutoNum type="circleNumDbPlain"/>
            </a:pPr>
            <a:r>
              <a:rPr lang="zh-CN" altLang="en-US" dirty="0" smtClean="0">
                <a:latin typeface="Times New Roman" panose="02020603050405020304" pitchFamily="18" charset="0"/>
                <a:cs typeface="Times New Roman" panose="02020603050405020304" pitchFamily="18" charset="0"/>
                <a:sym typeface="+mn-ea"/>
              </a:rPr>
              <a:t>腹腔镜胆总管探查取石</a:t>
            </a:r>
            <a:endParaRPr lang="en-US" altLang="zh-CN" dirty="0">
              <a:latin typeface="Times New Roman" panose="02020603050405020304" pitchFamily="18" charset="0"/>
              <a:cs typeface="Times New Roman" panose="02020603050405020304" pitchFamily="18" charset="0"/>
              <a:sym typeface="+mn-ea"/>
            </a:endParaRPr>
          </a:p>
          <a:p>
            <a:pPr marL="342900" indent="-342900">
              <a:buFont typeface="+mj-ea"/>
              <a:buAutoNum type="circleNumDbPlain"/>
            </a:pPr>
            <a:r>
              <a:rPr lang="zh-CN" altLang="en-US" dirty="0" smtClean="0">
                <a:latin typeface="Times New Roman" panose="02020603050405020304" pitchFamily="18" charset="0"/>
                <a:cs typeface="Times New Roman" panose="02020603050405020304" pitchFamily="18" charset="0"/>
                <a:sym typeface="+mn-ea"/>
              </a:rPr>
              <a:t>中药治疗</a:t>
            </a:r>
            <a:endParaRPr lang="zh-CN" altLang="en-US" dirty="0" smtClean="0">
              <a:latin typeface="Times New Roman" panose="02020603050405020304" pitchFamily="18" charset="0"/>
              <a:cs typeface="Times New Roman" panose="02020603050405020304" pitchFamily="18" charset="0"/>
            </a:endParaRPr>
          </a:p>
        </p:txBody>
      </p:sp>
      <p:sp>
        <p:nvSpPr>
          <p:cNvPr id="7" name="TextBox 5"/>
          <p:cNvSpPr txBox="1"/>
          <p:nvPr/>
        </p:nvSpPr>
        <p:spPr>
          <a:xfrm>
            <a:off x="3571868" y="3286124"/>
            <a:ext cx="2286016" cy="646331"/>
          </a:xfrm>
          <a:prstGeom prst="rect">
            <a:avLst/>
          </a:prstGeom>
          <a:noFill/>
        </p:spPr>
        <p:txBody>
          <a:bodyPr wrap="square" rtlCol="0">
            <a:spAutoFit/>
          </a:bodyPr>
          <a:lstStyle/>
          <a:p>
            <a:r>
              <a:rPr lang="zh-CN" altLang="en-US" sz="3600" dirty="0" smtClean="0"/>
              <a:t>同病异治</a:t>
            </a:r>
            <a:endParaRPr lang="zh-CN" altLang="en-US" sz="3600" dirty="0"/>
          </a:p>
        </p:txBody>
      </p:sp>
      <p:sp>
        <p:nvSpPr>
          <p:cNvPr id="8" name="TextBox 6"/>
          <p:cNvSpPr txBox="1"/>
          <p:nvPr/>
        </p:nvSpPr>
        <p:spPr>
          <a:xfrm>
            <a:off x="2406387" y="4482670"/>
            <a:ext cx="1714512" cy="1631216"/>
          </a:xfrm>
          <a:prstGeom prst="rect">
            <a:avLst/>
          </a:prstGeom>
          <a:noFill/>
        </p:spPr>
        <p:txBody>
          <a:bodyPr wrap="square" rtlCol="0">
            <a:spAutoFit/>
          </a:bodyPr>
          <a:lstStyle/>
          <a:p>
            <a:r>
              <a:rPr lang="zh-CN" altLang="en-US" sz="2000" dirty="0" smtClean="0">
                <a:latin typeface="Times New Roman" panose="02020603050405020304" pitchFamily="18" charset="0"/>
                <a:cs typeface="Times New Roman" panose="02020603050405020304" pitchFamily="18" charset="0"/>
              </a:rPr>
              <a:t>病人</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en-US" altLang="zh-CN" sz="2000" dirty="0" smtClean="0">
                <a:latin typeface="Times New Roman" panose="02020603050405020304" pitchFamily="18" charset="0"/>
                <a:cs typeface="Times New Roman" panose="02020603050405020304" pitchFamily="18" charset="0"/>
              </a:rPr>
              <a:t>ECT</a:t>
            </a:r>
          </a:p>
          <a:p>
            <a:pPr>
              <a:buFont typeface="Wingdings" panose="05000000000000000000" pitchFamily="2" charset="2"/>
              <a:buChar char="p"/>
            </a:pPr>
            <a:r>
              <a:rPr lang="en-US" altLang="zh-CN" sz="2000" dirty="0" smtClean="0">
                <a:latin typeface="Times New Roman" panose="02020603050405020304" pitchFamily="18" charset="0"/>
                <a:cs typeface="Times New Roman" panose="02020603050405020304" pitchFamily="18" charset="0"/>
              </a:rPr>
              <a:t>ENBD</a:t>
            </a: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9" name="TextBox 7"/>
          <p:cNvSpPr txBox="1"/>
          <p:nvPr/>
        </p:nvSpPr>
        <p:spPr>
          <a:xfrm>
            <a:off x="3822193" y="4482670"/>
            <a:ext cx="1741338" cy="1938992"/>
          </a:xfrm>
          <a:prstGeom prst="rect">
            <a:avLst/>
          </a:prstGeom>
          <a:noFill/>
        </p:spPr>
        <p:txBody>
          <a:bodyPr wrap="square" rtlCol="0">
            <a:spAutoFit/>
          </a:bodyPr>
          <a:lstStyle/>
          <a:p>
            <a:r>
              <a:rPr lang="zh-CN" altLang="en-US" sz="2000" dirty="0" smtClean="0">
                <a:latin typeface="Times New Roman" panose="02020603050405020304" pitchFamily="18" charset="0"/>
                <a:cs typeface="Times New Roman" panose="02020603050405020304" pitchFamily="18" charset="0"/>
              </a:rPr>
              <a:t>病人</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抗炎</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静脉输液保持水</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11" name="TextBox 8"/>
          <p:cNvSpPr txBox="1"/>
          <p:nvPr/>
        </p:nvSpPr>
        <p:spPr>
          <a:xfrm>
            <a:off x="5625468" y="4482670"/>
            <a:ext cx="1625164" cy="1631216"/>
          </a:xfrm>
          <a:prstGeom prst="rect">
            <a:avLst/>
          </a:prstGeom>
          <a:noFill/>
        </p:spPr>
        <p:txBody>
          <a:bodyPr wrap="square" rtlCol="0">
            <a:spAutoFit/>
          </a:bodyPr>
          <a:lstStyle/>
          <a:p>
            <a:r>
              <a:rPr lang="zh-CN" altLang="en-US" sz="2000" dirty="0" smtClean="0">
                <a:latin typeface="Times New Roman" panose="02020603050405020304" pitchFamily="18" charset="0"/>
                <a:cs typeface="Times New Roman" panose="02020603050405020304" pitchFamily="18" charset="0"/>
              </a:rPr>
              <a:t>病人</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舒肝、利胆等方剂</a:t>
            </a:r>
            <a:endParaRPr lang="en-US" altLang="zh-C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p"/>
            </a:pP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pic>
        <p:nvPicPr>
          <p:cNvPr id="17" name="图片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61825" y="2805550"/>
            <a:ext cx="813229" cy="1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10"/>
          <p:cNvSpPr txBox="1"/>
          <p:nvPr/>
        </p:nvSpPr>
        <p:spPr>
          <a:xfrm>
            <a:off x="8388424" y="962529"/>
            <a:ext cx="479252" cy="368300"/>
          </a:xfrm>
          <a:prstGeom prst="rect">
            <a:avLst/>
          </a:prstGeom>
          <a:noFill/>
        </p:spPr>
        <p:txBody>
          <a:bodyPr wrap="square" rtlCol="0">
            <a:spAutoFit/>
          </a:bodyPr>
          <a:lstStyle/>
          <a:p>
            <a:pPr algn="ctr"/>
            <a:endParaRPr lang="zh-CN" altLang="en-US" dirty="0"/>
          </a:p>
        </p:txBody>
      </p:sp>
      <p:sp>
        <p:nvSpPr>
          <p:cNvPr id="5" name="文本框 4"/>
          <p:cNvSpPr txBox="1"/>
          <p:nvPr/>
        </p:nvSpPr>
        <p:spPr>
          <a:xfrm>
            <a:off x="350268" y="1583871"/>
            <a:ext cx="532130" cy="365760"/>
          </a:xfrm>
          <a:prstGeom prst="rect">
            <a:avLst/>
          </a:prstGeom>
          <a:noFill/>
        </p:spPr>
        <p:txBody>
          <a:bodyPr wrap="square" rtlCol="0">
            <a:spAutoFit/>
          </a:bodyPr>
          <a:lstStyle/>
          <a:p>
            <a:r>
              <a:rPr lang="zh-CN" altLang="zh-CN" dirty="0"/>
              <a:t>粗</a:t>
            </a:r>
          </a:p>
        </p:txBody>
      </p:sp>
      <p:sp>
        <p:nvSpPr>
          <p:cNvPr id="15" name="文本框 14"/>
          <p:cNvSpPr txBox="1"/>
          <p:nvPr/>
        </p:nvSpPr>
        <p:spPr>
          <a:xfrm>
            <a:off x="350268" y="5570162"/>
            <a:ext cx="532130" cy="365760"/>
          </a:xfrm>
          <a:prstGeom prst="rect">
            <a:avLst/>
          </a:prstGeom>
          <a:noFill/>
        </p:spPr>
        <p:txBody>
          <a:bodyPr wrap="square" rtlCol="0">
            <a:spAutoFit/>
          </a:bodyPr>
          <a:lstStyle/>
          <a:p>
            <a:r>
              <a:rPr lang="zh-CN" altLang="zh-CN"/>
              <a:t>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sz="2800">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30</a:t>
            </a:fld>
            <a:endParaRPr lang="zh-CN" altLang="en-US" dirty="0"/>
          </a:p>
        </p:txBody>
      </p:sp>
      <p:graphicFrame>
        <p:nvGraphicFramePr>
          <p:cNvPr id="9" name="表格 8"/>
          <p:cNvGraphicFramePr/>
          <p:nvPr/>
        </p:nvGraphicFramePr>
        <p:xfrm>
          <a:off x="278130" y="1844675"/>
          <a:ext cx="8704898" cy="3580765"/>
        </p:xfrm>
        <a:graphic>
          <a:graphicData uri="http://schemas.openxmlformats.org/drawingml/2006/table">
            <a:tbl>
              <a:tblPr firstRow="1" bandRow="1">
                <a:tableStyleId>{5C22544A-7EE6-4342-B048-85BDC9FD1C3A}</a:tableStyleId>
              </a:tblPr>
              <a:tblGrid>
                <a:gridCol w="874395"/>
                <a:gridCol w="3856990"/>
                <a:gridCol w="116840"/>
                <a:gridCol w="3856673"/>
              </a:tblGrid>
              <a:tr h="914400">
                <a:tc gridSpan="4">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=0.7</a:t>
                      </a:r>
                      <a:r>
                        <a:rPr lang="zh-CN" altLang="en-US" sz="1800" dirty="0">
                          <a:sym typeface="+mn-ea"/>
                        </a:rPr>
                        <a:t>，时间</a:t>
                      </a:r>
                      <a:r>
                        <a:rPr lang="en-US" altLang="zh-CN" sz="1800" dirty="0">
                          <a:sym typeface="+mn-ea"/>
                        </a:rPr>
                        <a:t>=1.38s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=0.7</a:t>
                      </a:r>
                      <a:r>
                        <a:rPr lang="zh-CN" altLang="en-US" sz="1800" dirty="0">
                          <a:sym typeface="+mn-ea"/>
                        </a:rPr>
                        <a:t>，时间</a:t>
                      </a:r>
                      <a:r>
                        <a:rPr lang="en-US" altLang="zh-CN" sz="1800" dirty="0">
                          <a:sym typeface="+mn-ea"/>
                        </a:rPr>
                        <a:t>=1.29s</a:t>
                      </a:r>
                      <a:endParaRPr lang="zh-CN" altLang="en-US" dirty="0"/>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r>
              <a:tr h="2666365">
                <a:tc>
                  <a:txBody>
                    <a:bodyPr/>
                    <a:lstStyle/>
                    <a:p>
                      <a:pPr algn="ctr">
                        <a:buNone/>
                      </a:pPr>
                      <a:r>
                        <a:rPr lang="zh-CN" altLang="en-US" b="1" dirty="0"/>
                        <a:t>西药</a:t>
                      </a:r>
                    </a:p>
                  </a:txBody>
                  <a:tcPr anchor="ctr"/>
                </a:tc>
                <a:tc gridSpan="2">
                  <a:txBody>
                    <a:bodyPr/>
                    <a:lstStyle/>
                    <a:p>
                      <a:pPr marL="285750" indent="-285750">
                        <a:buFont typeface="Wingdings" panose="05000000000000000000" charset="0"/>
                        <a:buChar char="p"/>
                      </a:pPr>
                      <a:r>
                        <a:rPr lang="zh-CN" altLang="en-US" sz="1800" b="1" kern="1200" dirty="0" smtClean="0">
                          <a:solidFill>
                            <a:schemeClr val="dk1"/>
                          </a:solidFill>
                          <a:latin typeface="+mn-lt"/>
                          <a:ea typeface="+mn-ea"/>
                          <a:cs typeface="+mn-cs"/>
                        </a:rPr>
                        <a:t>诱导和维持全身麻醉：</a:t>
                      </a:r>
                      <a:r>
                        <a:rPr lang="zh-CN" altLang="en-US" sz="1800" kern="1200" dirty="0" smtClean="0">
                          <a:solidFill>
                            <a:schemeClr val="dk1"/>
                          </a:solidFill>
                          <a:latin typeface="+mn-lt"/>
                          <a:ea typeface="+mn-ea"/>
                          <a:cs typeface="+mn-cs"/>
                        </a:rPr>
                        <a:t>丙泊酚注射液，</a:t>
                      </a:r>
                      <a:r>
                        <a:rPr lang="zh-CN" altLang="en-US" sz="1800" dirty="0" smtClean="0">
                          <a:sym typeface="+mn-ea"/>
                        </a:rPr>
                        <a:t>注射用泮托拉唑钠</a:t>
                      </a:r>
                      <a:endParaRPr lang="zh-CN" altLang="en-US" sz="1800" kern="1200" dirty="0" smtClean="0">
                        <a:solidFill>
                          <a:schemeClr val="dk1"/>
                        </a:solidFill>
                        <a:latin typeface="+mn-lt"/>
                        <a:ea typeface="+mn-ea"/>
                        <a:cs typeface="+mn-cs"/>
                      </a:endParaRPr>
                    </a:p>
                    <a:p>
                      <a:pPr marL="285750" indent="-285750">
                        <a:buFont typeface="Wingdings" panose="05000000000000000000" charset="0"/>
                        <a:buChar char="p"/>
                      </a:pPr>
                      <a:r>
                        <a:rPr lang="zh-CN" altLang="en-US" sz="1800" b="1" kern="1200" dirty="0" smtClean="0">
                          <a:solidFill>
                            <a:schemeClr val="dk1"/>
                          </a:solidFill>
                          <a:latin typeface="+mn-lt"/>
                          <a:ea typeface="+mn-ea"/>
                          <a:cs typeface="+mn-cs"/>
                        </a:rPr>
                        <a:t>消化系统用药：</a:t>
                      </a:r>
                      <a:r>
                        <a:rPr lang="zh-CN" altLang="en-US" sz="1800" kern="1200" dirty="0" smtClean="0">
                          <a:solidFill>
                            <a:schemeClr val="dk1"/>
                          </a:solidFill>
                          <a:latin typeface="+mn-lt"/>
                          <a:ea typeface="+mn-ea"/>
                          <a:cs typeface="+mn-cs"/>
                        </a:rPr>
                        <a:t>注射用乌司他丁</a:t>
                      </a:r>
                    </a:p>
                    <a:p>
                      <a:pPr marL="285750" indent="-285750">
                        <a:buFont typeface="Wingdings" panose="05000000000000000000" charset="0"/>
                        <a:buChar char="p"/>
                      </a:pPr>
                      <a:r>
                        <a:rPr lang="zh-CN" altLang="en-US" sz="1800" b="1" kern="1200" dirty="0" smtClean="0">
                          <a:solidFill>
                            <a:schemeClr val="dk1"/>
                          </a:solidFill>
                          <a:latin typeface="+mn-lt"/>
                          <a:ea typeface="+mn-ea"/>
                          <a:cs typeface="+mn-cs"/>
                        </a:rPr>
                        <a:t>电解质平衡调节药：</a:t>
                      </a:r>
                      <a:r>
                        <a:rPr lang="zh-CN" altLang="en-US" sz="1800" kern="1200" dirty="0" smtClean="0">
                          <a:solidFill>
                            <a:schemeClr val="dk1"/>
                          </a:solidFill>
                          <a:latin typeface="+mn-lt"/>
                          <a:ea typeface="+mn-ea"/>
                          <a:cs typeface="+mn-cs"/>
                        </a:rPr>
                        <a:t>氯化钠注射液</a:t>
                      </a:r>
                    </a:p>
                    <a:p>
                      <a:pPr marL="285750" indent="-285750">
                        <a:buFont typeface="Wingdings" panose="05000000000000000000" charset="0"/>
                        <a:buChar char="p"/>
                      </a:pPr>
                      <a:r>
                        <a:rPr lang="zh-CN" altLang="en-US" sz="1800" b="1" kern="1200" dirty="0" smtClean="0">
                          <a:solidFill>
                            <a:schemeClr val="dk1"/>
                          </a:solidFill>
                          <a:latin typeface="+mn-lt"/>
                          <a:ea typeface="+mn-ea"/>
                          <a:cs typeface="+mn-cs"/>
                        </a:rPr>
                        <a:t>抑制胃酸分泌药：</a:t>
                      </a:r>
                      <a:r>
                        <a:rPr lang="zh-CN" altLang="en-US" sz="1800" kern="1200" dirty="0" smtClean="0">
                          <a:solidFill>
                            <a:schemeClr val="dk1"/>
                          </a:solidFill>
                          <a:latin typeface="+mn-lt"/>
                          <a:ea typeface="+mn-ea"/>
                          <a:cs typeface="+mn-cs"/>
                        </a:rPr>
                        <a:t>盐酸右美托咪定注射液</a:t>
                      </a:r>
                    </a:p>
                  </a:txBody>
                  <a:tcPr anchor="ctr"/>
                </a:tc>
                <a:tc hMerge="1">
                  <a:txBody>
                    <a:bodyPr/>
                    <a:lstStyle/>
                    <a:p>
                      <a:endParaRPr lang="zh-CN"/>
                    </a:p>
                  </a:txBody>
                  <a:tcP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sz="1800" dirty="0" smtClean="0">
                          <a:sym typeface="+mn-ea"/>
                        </a:rPr>
                        <a:t>最高——2332.68元</a:t>
                      </a:r>
                    </a:p>
                    <a:p>
                      <a:pPr algn="ctr"/>
                      <a:r>
                        <a:rPr sz="1800" dirty="0" smtClean="0">
                          <a:sym typeface="+mn-ea"/>
                        </a:rPr>
                        <a:t>平均——1089.31</a:t>
                      </a:r>
                      <a:r>
                        <a:rPr lang="zh-CN" sz="1800" dirty="0" smtClean="0">
                          <a:sym typeface="+mn-ea"/>
                        </a:rPr>
                        <a:t>元</a:t>
                      </a:r>
                    </a:p>
                    <a:p>
                      <a:pPr algn="ctr"/>
                      <a:r>
                        <a:rPr sz="1800" dirty="0" smtClean="0">
                          <a:sym typeface="+mn-ea"/>
                        </a:rPr>
                        <a:t>最低——685.97元</a:t>
                      </a:r>
                      <a:endParaRPr lang="zh-CN" altLang="en-US" sz="1800" kern="1200" dirty="0" smtClean="0">
                        <a:solidFill>
                          <a:schemeClr val="dk1"/>
                        </a:solidFill>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31</a:t>
            </a:fld>
            <a:endParaRPr lang="zh-CN" altLang="en-US" dirty="0"/>
          </a:p>
        </p:txBody>
      </p:sp>
      <p:graphicFrame>
        <p:nvGraphicFramePr>
          <p:cNvPr id="9" name="表格 8"/>
          <p:cNvGraphicFramePr/>
          <p:nvPr/>
        </p:nvGraphicFramePr>
        <p:xfrm>
          <a:off x="278130" y="1844675"/>
          <a:ext cx="8616950" cy="3695700"/>
        </p:xfrm>
        <a:graphic>
          <a:graphicData uri="http://schemas.openxmlformats.org/drawingml/2006/table">
            <a:tbl>
              <a:tblPr firstRow="1" bandRow="1">
                <a:tableStyleId>{5C22544A-7EE6-4342-B048-85BDC9FD1C3A}</a:tableStyleId>
              </a:tblPr>
              <a:tblGrid>
                <a:gridCol w="877570"/>
                <a:gridCol w="3430270"/>
                <a:gridCol w="4309110"/>
              </a:tblGrid>
              <a:tr h="1247140">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=0.42</a:t>
                      </a:r>
                      <a:r>
                        <a:rPr lang="zh-CN" altLang="en-US" sz="1800" dirty="0">
                          <a:sym typeface="+mn-ea"/>
                        </a:rPr>
                        <a:t>，时间</a:t>
                      </a:r>
                      <a:r>
                        <a:rPr lang="en-US" altLang="zh-CN" sz="1800" dirty="0">
                          <a:sym typeface="+mn-ea"/>
                        </a:rPr>
                        <a:t>=0.48s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=0.24s</a:t>
                      </a:r>
                      <a:endParaRPr lang="en-US" altLang="zh-CN" dirty="0"/>
                    </a:p>
                  </a:txBody>
                  <a:tcPr anchor="ctr"/>
                </a:tc>
                <a:tc hMerge="1">
                  <a:txBody>
                    <a:bodyPr/>
                    <a:lstStyle/>
                    <a:p>
                      <a:endParaRPr lang="zh-CN"/>
                    </a:p>
                  </a:txBody>
                  <a:tcPr anchor="ctr"/>
                </a:tc>
                <a:tc hMerge="1">
                  <a:txBody>
                    <a:bodyPr/>
                    <a:lstStyle/>
                    <a:p>
                      <a:endParaRPr lang="zh-CN"/>
                    </a:p>
                  </a:txBody>
                  <a:tcPr anchor="ctr"/>
                </a:tc>
              </a:tr>
              <a:tr h="2448560">
                <a:tc>
                  <a:txBody>
                    <a:bodyPr/>
                    <a:lstStyle/>
                    <a:p>
                      <a:pPr algn="ctr">
                        <a:buNone/>
                      </a:pPr>
                      <a:r>
                        <a:rPr lang="zh-CN" altLang="en-US" b="1" dirty="0">
                          <a:solidFill>
                            <a:schemeClr val="tx1"/>
                          </a:solidFill>
                        </a:rPr>
                        <a:t>检查费</a:t>
                      </a:r>
                    </a:p>
                  </a:txBody>
                  <a:tcPr anchor="ctr"/>
                </a:tc>
                <a:tc>
                  <a:txBody>
                    <a:bodyPr/>
                    <a:lstStyle/>
                    <a:p>
                      <a:pPr marL="285750" indent="-285750">
                        <a:buFont typeface="Wingdings" panose="05000000000000000000" charset="0"/>
                        <a:buChar char="p"/>
                      </a:pPr>
                      <a:endParaRPr lang="zh-CN" altLang="en-US" sz="1800" dirty="0">
                        <a:solidFill>
                          <a:schemeClr val="tx1"/>
                        </a:solidFill>
                        <a:sym typeface="+mn-ea"/>
                      </a:endParaRPr>
                    </a:p>
                    <a:p>
                      <a:pPr marL="285750" indent="-285750">
                        <a:buFont typeface="Wingdings" panose="05000000000000000000" charset="0"/>
                        <a:buChar char="p"/>
                      </a:pPr>
                      <a:r>
                        <a:rPr lang="zh-CN" altLang="en-US" sz="1800" dirty="0">
                          <a:solidFill>
                            <a:schemeClr val="tx1"/>
                          </a:solidFill>
                          <a:sym typeface="+mn-ea"/>
                        </a:rPr>
                        <a:t>超声计算机图文报告</a:t>
                      </a:r>
                    </a:p>
                    <a:p>
                      <a:pPr marL="285750" indent="-285750">
                        <a:buFont typeface="Wingdings" panose="05000000000000000000" charset="0"/>
                        <a:buChar char="p"/>
                      </a:pPr>
                      <a:r>
                        <a:rPr lang="zh-CN" altLang="en-US" sz="1800" dirty="0">
                          <a:solidFill>
                            <a:schemeClr val="tx1"/>
                          </a:solidFill>
                          <a:sym typeface="+mn-ea"/>
                        </a:rPr>
                        <a:t>数字化摄影(DR)</a:t>
                      </a:r>
                    </a:p>
                    <a:p>
                      <a:pPr marL="285750" indent="-285750">
                        <a:buFont typeface="Wingdings" panose="05000000000000000000" charset="0"/>
                        <a:buChar char="p"/>
                      </a:pPr>
                      <a:r>
                        <a:rPr lang="zh-CN" altLang="en-US" sz="1800" dirty="0">
                          <a:solidFill>
                            <a:schemeClr val="tx1"/>
                          </a:solidFill>
                          <a:sym typeface="+mn-ea"/>
                        </a:rPr>
                        <a:t>经内镜逆行胰胆管造影(ERCP)</a:t>
                      </a:r>
                    </a:p>
                  </a:txBody>
                  <a:tcPr anchor="ctr"/>
                </a:tc>
                <a:tc>
                  <a:txBody>
                    <a:bodyPr/>
                    <a:lstStyle/>
                    <a:p>
                      <a:pPr algn="ctr"/>
                      <a:r>
                        <a:rPr lang="zh-CN" altLang="en-US" sz="1800" b="1" dirty="0" smtClean="0">
                          <a:solidFill>
                            <a:schemeClr val="tx1"/>
                          </a:solidFill>
                          <a:sym typeface="+mn-ea"/>
                        </a:rPr>
                        <a:t>费用：</a:t>
                      </a:r>
                      <a:endParaRPr lang="zh-CN" altLang="en-US" sz="1800" b="1" kern="1200" dirty="0" smtClean="0">
                        <a:solidFill>
                          <a:schemeClr val="tx1"/>
                        </a:solidFill>
                        <a:latin typeface="+mn-lt"/>
                        <a:ea typeface="+mn-ea"/>
                        <a:cs typeface="+mn-cs"/>
                        <a:sym typeface="+mn-ea"/>
                      </a:endParaRPr>
                    </a:p>
                    <a:p>
                      <a:pPr algn="ctr"/>
                      <a:r>
                        <a:rPr lang="zh-CN" altLang="en-US" sz="1800" dirty="0" smtClean="0">
                          <a:solidFill>
                            <a:schemeClr val="tx1"/>
                          </a:solidFill>
                          <a:sym typeface="+mn-ea"/>
                        </a:rPr>
                        <a:t>最高</a:t>
                      </a:r>
                      <a:r>
                        <a:rPr lang="en-US" altLang="zh-CN" sz="1800" dirty="0" smtClean="0">
                          <a:solidFill>
                            <a:schemeClr val="tx1"/>
                          </a:solidFill>
                          <a:sym typeface="+mn-ea"/>
                        </a:rPr>
                        <a:t>——1391.5</a:t>
                      </a:r>
                      <a:r>
                        <a:rPr lang="zh-CN" altLang="en-US" sz="1800" dirty="0" smtClean="0">
                          <a:solidFill>
                            <a:schemeClr val="tx1"/>
                          </a:solidFill>
                          <a:sym typeface="+mn-ea"/>
                        </a:rPr>
                        <a:t>元</a:t>
                      </a:r>
                      <a:endParaRPr lang="zh-CN" altLang="en-US" sz="1800" kern="1200" dirty="0" smtClean="0">
                        <a:solidFill>
                          <a:schemeClr val="tx1"/>
                        </a:solidFill>
                        <a:latin typeface="+mn-lt"/>
                        <a:ea typeface="+mn-ea"/>
                        <a:cs typeface="+mn-cs"/>
                        <a:sym typeface="+mn-ea"/>
                      </a:endParaRPr>
                    </a:p>
                    <a:p>
                      <a:pPr algn="ctr"/>
                      <a:r>
                        <a:rPr lang="zh-CN" altLang="en-US" sz="1800" dirty="0" smtClean="0">
                          <a:solidFill>
                            <a:schemeClr val="tx1"/>
                          </a:solidFill>
                          <a:sym typeface="+mn-ea"/>
                        </a:rPr>
                        <a:t>平均</a:t>
                      </a:r>
                      <a:r>
                        <a:rPr lang="en-US" altLang="zh-CN" sz="1800" dirty="0" smtClean="0">
                          <a:solidFill>
                            <a:schemeClr val="tx1"/>
                          </a:solidFill>
                          <a:sym typeface="+mn-ea"/>
                        </a:rPr>
                        <a:t>——1247.16</a:t>
                      </a:r>
                      <a:r>
                        <a:rPr lang="zh-CN" altLang="en-US" sz="1800" dirty="0" smtClean="0">
                          <a:solidFill>
                            <a:schemeClr val="tx1"/>
                          </a:solidFill>
                          <a:sym typeface="+mn-ea"/>
                        </a:rPr>
                        <a:t>元</a:t>
                      </a:r>
                      <a:endParaRPr lang="zh-CN" altLang="en-US" sz="1800" kern="1200" dirty="0" smtClean="0">
                        <a:solidFill>
                          <a:schemeClr val="tx1"/>
                        </a:solidFill>
                        <a:latin typeface="+mn-lt"/>
                        <a:ea typeface="+mn-ea"/>
                        <a:cs typeface="+mn-cs"/>
                        <a:sym typeface="+mn-ea"/>
                      </a:endParaRPr>
                    </a:p>
                    <a:p>
                      <a:pPr algn="ctr"/>
                      <a:r>
                        <a:rPr lang="zh-CN" altLang="en-US" sz="1800" dirty="0" smtClean="0">
                          <a:solidFill>
                            <a:schemeClr val="tx1"/>
                          </a:solidFill>
                          <a:sym typeface="+mn-ea"/>
                        </a:rPr>
                        <a:t>最低</a:t>
                      </a:r>
                      <a:r>
                        <a:rPr lang="en-US" altLang="zh-CN" sz="1800" dirty="0" smtClean="0">
                          <a:solidFill>
                            <a:schemeClr val="tx1"/>
                          </a:solidFill>
                          <a:sym typeface="+mn-ea"/>
                        </a:rPr>
                        <a:t>——1160.5</a:t>
                      </a:r>
                      <a:r>
                        <a:rPr lang="zh-CN" altLang="en-US" sz="1800" dirty="0" smtClean="0">
                          <a:solidFill>
                            <a:schemeClr val="tx1"/>
                          </a:solidFill>
                          <a:sym typeface="+mn-ea"/>
                        </a:rPr>
                        <a:t>元</a:t>
                      </a:r>
                    </a:p>
                  </a:txBody>
                  <a:tcPr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en-US" altLang="zh-CN" sz="2000" b="1">
              <a:latin typeface="+mn-ea"/>
              <a:ea typeface="+mn-ea"/>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32</a:t>
            </a:fld>
            <a:endParaRPr lang="zh-CN" altLang="en-US" dirty="0"/>
          </a:p>
        </p:txBody>
      </p:sp>
      <p:graphicFrame>
        <p:nvGraphicFramePr>
          <p:cNvPr id="9" name="表格 8"/>
          <p:cNvGraphicFramePr/>
          <p:nvPr/>
        </p:nvGraphicFramePr>
        <p:xfrm>
          <a:off x="278130" y="1844675"/>
          <a:ext cx="8588375" cy="3891915"/>
        </p:xfrm>
        <a:graphic>
          <a:graphicData uri="http://schemas.openxmlformats.org/drawingml/2006/table">
            <a:tbl>
              <a:tblPr firstRow="1" bandRow="1">
                <a:tableStyleId>{5C22544A-7EE6-4342-B048-85BDC9FD1C3A}</a:tableStyleId>
              </a:tblPr>
              <a:tblGrid>
                <a:gridCol w="874395"/>
                <a:gridCol w="3419792"/>
                <a:gridCol w="4294188"/>
              </a:tblGrid>
              <a:tr h="105727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=0.67s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=0.36</a:t>
                      </a:r>
                      <a:r>
                        <a:rPr lang="zh-CN" altLang="en-US" sz="1800" dirty="0">
                          <a:sym typeface="+mn-ea"/>
                        </a:rPr>
                        <a:t>，时间</a:t>
                      </a:r>
                      <a:r>
                        <a:rPr lang="en-US" altLang="zh-CN" sz="1800" dirty="0">
                          <a:sym typeface="+mn-ea"/>
                        </a:rPr>
                        <a:t>=0.61s</a:t>
                      </a:r>
                      <a:endParaRPr lang="en-US" altLang="zh-CN" dirty="0"/>
                    </a:p>
                  </a:txBody>
                  <a:tcPr anchor="ctr"/>
                </a:tc>
                <a:tc hMerge="1">
                  <a:txBody>
                    <a:bodyPr/>
                    <a:lstStyle/>
                    <a:p>
                      <a:endParaRPr lang="zh-CN"/>
                    </a:p>
                  </a:txBody>
                  <a:tcPr anchor="ctr"/>
                </a:tc>
                <a:tc hMerge="1">
                  <a:txBody>
                    <a:bodyPr/>
                    <a:lstStyle/>
                    <a:p>
                      <a:endParaRPr lang="zh-CN"/>
                    </a:p>
                  </a:txBody>
                  <a:tcPr anchor="ctr"/>
                </a:tc>
              </a:tr>
              <a:tr h="1824990">
                <a:tc>
                  <a:txBody>
                    <a:bodyPr/>
                    <a:lstStyle/>
                    <a:p>
                      <a:pPr algn="ctr">
                        <a:buNone/>
                      </a:pPr>
                      <a:r>
                        <a:rPr lang="zh-CN" altLang="en-US" b="1" dirty="0">
                          <a:solidFill>
                            <a:schemeClr val="tx1"/>
                          </a:solidFill>
                        </a:rPr>
                        <a:t>治疗费+特殊治疗费</a:t>
                      </a:r>
                    </a:p>
                  </a:txBody>
                  <a:tcPr anchor="ctr"/>
                </a:tc>
                <a:tc>
                  <a:txBody>
                    <a:bodyPr/>
                    <a:lstStyle/>
                    <a:p>
                      <a:pPr marL="285750" indent="-285750">
                        <a:buFont typeface="Wingdings" panose="05000000000000000000" charset="0"/>
                        <a:buChar char="p"/>
                      </a:pPr>
                      <a:endParaRPr lang="zh-CN" altLang="en-US" dirty="0"/>
                    </a:p>
                    <a:p>
                      <a:pPr marL="285750" indent="-285750">
                        <a:buFont typeface="Wingdings" panose="05000000000000000000" charset="0"/>
                        <a:buChar char="p"/>
                      </a:pPr>
                      <a:endParaRPr lang="zh-CN" altLang="en-US" dirty="0"/>
                    </a:p>
                    <a:p>
                      <a:pPr marL="285750" indent="-285750">
                        <a:buFont typeface="Wingdings" panose="05000000000000000000" charset="0"/>
                        <a:buChar char="p"/>
                      </a:pPr>
                      <a:endParaRPr lang="zh-CN" altLang="en-US" dirty="0"/>
                    </a:p>
                    <a:p>
                      <a:pPr marL="285750" indent="-285750">
                        <a:buFont typeface="Wingdings" panose="05000000000000000000" charset="0"/>
                        <a:buChar char="p"/>
                      </a:pPr>
                      <a:r>
                        <a:rPr lang="zh-CN" altLang="en-US" dirty="0"/>
                        <a:t>动脉穿刺置管术(治疗费)</a:t>
                      </a:r>
                    </a:p>
                    <a:p>
                      <a:pPr marL="285750" indent="-285750">
                        <a:buFont typeface="Wingdings" panose="05000000000000000000" charset="0"/>
                        <a:buChar char="p"/>
                      </a:pPr>
                      <a:r>
                        <a:rPr lang="zh-CN" altLang="en-US" dirty="0"/>
                        <a:t>静脉高营养治疗(治疗费)</a:t>
                      </a:r>
                    </a:p>
                    <a:p>
                      <a:pPr marL="285750" indent="-285750">
                        <a:buFont typeface="Wingdings" panose="05000000000000000000" charset="0"/>
                        <a:buChar char="p"/>
                      </a:pPr>
                      <a:r>
                        <a:rPr lang="zh-CN" altLang="en-US" dirty="0"/>
                        <a:t>静脉输液(治疗费)</a:t>
                      </a:r>
                    </a:p>
                    <a:p>
                      <a:pPr marL="285750" indent="-285750">
                        <a:buFont typeface="Wingdings" panose="05000000000000000000" charset="0"/>
                        <a:buChar char="p"/>
                      </a:pPr>
                      <a:r>
                        <a:rPr lang="zh-CN" altLang="en-US" dirty="0"/>
                        <a:t>动脉加压注射(治疗费)</a:t>
                      </a:r>
                    </a:p>
                    <a:p>
                      <a:pPr marL="285750" indent="-285750">
                        <a:buFont typeface="Wingdings" panose="05000000000000000000" charset="0"/>
                        <a:buChar char="p"/>
                      </a:pPr>
                      <a:r>
                        <a:rPr lang="zh-CN" altLang="en-US" dirty="0"/>
                        <a:t>肌肉注射(治疗费)</a:t>
                      </a:r>
                    </a:p>
                    <a:p>
                      <a:pPr marL="285750" indent="-285750">
                        <a:buFont typeface="Wingdings" panose="05000000000000000000" charset="0"/>
                        <a:buChar char="p"/>
                      </a:pPr>
                      <a:endParaRPr lang="zh-CN" altLang="en-US" dirty="0"/>
                    </a:p>
                    <a:p>
                      <a:pPr indent="0">
                        <a:buFont typeface="Wingdings" panose="05000000000000000000" charset="0"/>
                        <a:buNone/>
                      </a:pPr>
                      <a:endParaRPr lang="zh-CN" altLang="en-US" dirty="0"/>
                    </a:p>
                  </a:txBody>
                  <a:tcPr anchor="ctr"/>
                </a:tc>
                <a:tc>
                  <a:txBody>
                    <a:bodyPr/>
                    <a:lstStyle/>
                    <a:p>
                      <a:pPr algn="ctr"/>
                      <a:r>
                        <a:rPr lang="zh-CN" altLang="en-US" sz="1800" b="1" dirty="0" smtClean="0">
                          <a:sym typeface="+mn-ea"/>
                        </a:rPr>
                        <a:t>费用：</a:t>
                      </a:r>
                    </a:p>
                    <a:p>
                      <a:pPr algn="ctr"/>
                      <a:r>
                        <a:rPr lang="zh-CN" altLang="en-US" sz="1800" b="0" dirty="0" smtClean="0">
                          <a:sym typeface="+mn-ea"/>
                        </a:rPr>
                        <a:t>最高——265.1元</a:t>
                      </a:r>
                    </a:p>
                    <a:p>
                      <a:pPr algn="ctr"/>
                      <a:r>
                        <a:rPr lang="zh-CN" altLang="en-US" sz="1800" b="0" dirty="0" smtClean="0">
                          <a:sym typeface="+mn-ea"/>
                        </a:rPr>
                        <a:t>平均——121.59元</a:t>
                      </a:r>
                    </a:p>
                    <a:p>
                      <a:pPr algn="ctr"/>
                      <a:r>
                        <a:rPr lang="zh-CN" altLang="en-US" sz="1800" b="0" dirty="0" smtClean="0">
                          <a:sym typeface="+mn-ea"/>
                        </a:rPr>
                        <a:t>最低——104.5元</a:t>
                      </a:r>
                    </a:p>
                  </a:txBody>
                  <a:tcPr anchor="ct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33</a:t>
            </a:fld>
            <a:endParaRPr lang="zh-CN" altLang="en-US" dirty="0"/>
          </a:p>
        </p:txBody>
      </p:sp>
      <p:graphicFrame>
        <p:nvGraphicFramePr>
          <p:cNvPr id="9" name="表格 8"/>
          <p:cNvGraphicFramePr/>
          <p:nvPr/>
        </p:nvGraphicFramePr>
        <p:xfrm>
          <a:off x="278130" y="1787525"/>
          <a:ext cx="8602345" cy="3738880"/>
        </p:xfrm>
        <a:graphic>
          <a:graphicData uri="http://schemas.openxmlformats.org/drawingml/2006/table">
            <a:tbl>
              <a:tblPr firstRow="1" bandRow="1">
                <a:tableStyleId>{5C22544A-7EE6-4342-B048-85BDC9FD1C3A}</a:tableStyleId>
              </a:tblPr>
              <a:tblGrid>
                <a:gridCol w="875665"/>
                <a:gridCol w="4470400"/>
                <a:gridCol w="3256280"/>
              </a:tblGrid>
              <a:tr h="1300480">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=0.45</a:t>
                      </a:r>
                      <a:r>
                        <a:rPr lang="zh-CN" altLang="en-US" sz="1800" dirty="0">
                          <a:sym typeface="+mn-ea"/>
                        </a:rPr>
                        <a:t>，时间</a:t>
                      </a:r>
                      <a:r>
                        <a:rPr lang="en-US" altLang="zh-CN" sz="1800" dirty="0">
                          <a:sym typeface="+mn-ea"/>
                        </a:rPr>
                        <a:t>=0.28s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=0.45</a:t>
                      </a:r>
                      <a:r>
                        <a:rPr lang="zh-CN" altLang="en-US" sz="1800" dirty="0">
                          <a:sym typeface="+mn-ea"/>
                        </a:rPr>
                        <a:t>，时间</a:t>
                      </a:r>
                      <a:r>
                        <a:rPr lang="en-US" altLang="zh-CN" sz="1800" dirty="0">
                          <a:sym typeface="+mn-ea"/>
                        </a:rPr>
                        <a:t>=0.26s</a:t>
                      </a:r>
                      <a:endParaRPr lang="en-US" altLang="zh-CN" dirty="0"/>
                    </a:p>
                  </a:txBody>
                  <a:tcPr anchor="ctr"/>
                </a:tc>
                <a:tc hMerge="1">
                  <a:txBody>
                    <a:bodyPr/>
                    <a:lstStyle/>
                    <a:p>
                      <a:endParaRPr lang="zh-CN"/>
                    </a:p>
                  </a:txBody>
                  <a:tcPr anchor="ctr"/>
                </a:tc>
                <a:tc hMerge="1">
                  <a:txBody>
                    <a:bodyPr/>
                    <a:lstStyle/>
                    <a:p>
                      <a:endParaRPr lang="zh-CN"/>
                    </a:p>
                  </a:txBody>
                  <a:tcPr anchor="ctr"/>
                </a:tc>
              </a:tr>
              <a:tr h="2438400">
                <a:tc>
                  <a:txBody>
                    <a:bodyPr/>
                    <a:lstStyle/>
                    <a:p>
                      <a:pPr algn="ctr">
                        <a:buNone/>
                      </a:pPr>
                      <a:r>
                        <a:rPr lang="zh-CN" altLang="en-US" b="1" dirty="0"/>
                        <a:t>手术费</a:t>
                      </a:r>
                    </a:p>
                  </a:txBody>
                  <a:tcPr anchor="ctr"/>
                </a:tc>
                <a:tc>
                  <a:txBody>
                    <a:bodyPr/>
                    <a:lstStyle/>
                    <a:p>
                      <a:pPr marL="285750" indent="-285750" algn="l">
                        <a:buFont typeface="Wingdings" panose="05000000000000000000" charset="0"/>
                        <a:buChar char="p"/>
                      </a:pPr>
                      <a:r>
                        <a:rPr lang="zh-CN" altLang="en-US" sz="1800" dirty="0">
                          <a:sym typeface="+mn-ea"/>
                        </a:rPr>
                        <a:t>全身麻醉</a:t>
                      </a:r>
                    </a:p>
                    <a:p>
                      <a:pPr marL="285750" indent="-285750" algn="l">
                        <a:buFont typeface="Wingdings" panose="05000000000000000000" charset="0"/>
                        <a:buChar char="p"/>
                      </a:pPr>
                      <a:r>
                        <a:rPr lang="zh-CN" altLang="en-US" sz="1800" dirty="0">
                          <a:sym typeface="+mn-ea"/>
                        </a:rPr>
                        <a:t>经内镜奥狄氏括约肌切开取石术(ECT)</a:t>
                      </a:r>
                    </a:p>
                    <a:p>
                      <a:pPr marL="285750" indent="-285750" algn="l">
                        <a:buFont typeface="Wingdings" panose="05000000000000000000" charset="0"/>
                        <a:buChar char="p"/>
                      </a:pPr>
                      <a:r>
                        <a:rPr lang="zh-CN" altLang="en-US" sz="1800" dirty="0">
                          <a:sym typeface="+mn-ea"/>
                        </a:rPr>
                        <a:t>麻醉中监测</a:t>
                      </a:r>
                    </a:p>
                    <a:p>
                      <a:pPr indent="0" algn="l">
                        <a:buFont typeface="Wingdings" panose="05000000000000000000" charset="0"/>
                        <a:buNone/>
                      </a:pPr>
                      <a:endParaRPr lang="zh-CN" altLang="en-US" sz="1800" dirty="0">
                        <a:sym typeface="+mn-ea"/>
                      </a:endParaRPr>
                    </a:p>
                  </a:txBody>
                  <a:tcPr anchor="ctr"/>
                </a:tc>
                <a:tc>
                  <a:txBody>
                    <a:bodyPr/>
                    <a:lstStyle/>
                    <a:p>
                      <a:pPr algn="ctr"/>
                      <a:r>
                        <a:rPr lang="zh-CN" altLang="en-US" sz="1800" b="1" dirty="0" smtClean="0">
                          <a:sym typeface="+mn-ea"/>
                        </a:rPr>
                        <a:t>费用：</a:t>
                      </a:r>
                    </a:p>
                    <a:p>
                      <a:pPr algn="ctr"/>
                      <a:r>
                        <a:rPr lang="zh-CN" altLang="en-US" sz="1800" b="0" dirty="0" smtClean="0">
                          <a:sym typeface="+mn-ea"/>
                        </a:rPr>
                        <a:t>最高——5063.3元</a:t>
                      </a:r>
                    </a:p>
                    <a:p>
                      <a:pPr algn="ctr"/>
                      <a:r>
                        <a:rPr lang="zh-CN" altLang="en-US" sz="1800" b="0" dirty="0" smtClean="0">
                          <a:sym typeface="+mn-ea"/>
                        </a:rPr>
                        <a:t>平均——4052.64元</a:t>
                      </a:r>
                    </a:p>
                    <a:p>
                      <a:pPr algn="ctr"/>
                      <a:r>
                        <a:rPr lang="zh-CN" altLang="en-US" sz="1800" b="0" dirty="0" smtClean="0">
                          <a:sym typeface="+mn-ea"/>
                        </a:rPr>
                        <a:t>最低——3840.32元</a:t>
                      </a:r>
                    </a:p>
                  </a:txBody>
                  <a:tcPr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34</a:t>
            </a:fld>
            <a:endParaRPr lang="zh-CN" altLang="en-US" dirty="0"/>
          </a:p>
        </p:txBody>
      </p:sp>
      <p:graphicFrame>
        <p:nvGraphicFramePr>
          <p:cNvPr id="9" name="表格 8"/>
          <p:cNvGraphicFramePr/>
          <p:nvPr/>
        </p:nvGraphicFramePr>
        <p:xfrm>
          <a:off x="278130" y="1844675"/>
          <a:ext cx="8588375" cy="4679315"/>
        </p:xfrm>
        <a:graphic>
          <a:graphicData uri="http://schemas.openxmlformats.org/drawingml/2006/table">
            <a:tbl>
              <a:tblPr firstRow="1" bandRow="1">
                <a:tableStyleId>{5C22544A-7EE6-4342-B048-85BDC9FD1C3A}</a:tableStyleId>
              </a:tblPr>
              <a:tblGrid>
                <a:gridCol w="874395"/>
                <a:gridCol w="3856990"/>
                <a:gridCol w="3856990"/>
              </a:tblGrid>
              <a:tr h="129476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=0.53</a:t>
                      </a:r>
                      <a:r>
                        <a:rPr lang="zh-CN" altLang="en-US" sz="1800" dirty="0">
                          <a:sym typeface="+mn-ea"/>
                        </a:rPr>
                        <a:t>，时间</a:t>
                      </a:r>
                      <a:r>
                        <a:rPr lang="en-US" altLang="zh-CN" sz="1800" dirty="0">
                          <a:sym typeface="+mn-ea"/>
                        </a:rPr>
                        <a:t>=7.07s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=3.26s</a:t>
                      </a:r>
                      <a:endParaRPr lang="en-US" altLang="zh-CN" dirty="0"/>
                    </a:p>
                  </a:txBody>
                  <a:tcPr anchor="ctr"/>
                </a:tc>
                <a:tc hMerge="1">
                  <a:txBody>
                    <a:bodyPr/>
                    <a:lstStyle/>
                    <a:p>
                      <a:endParaRPr lang="zh-CN"/>
                    </a:p>
                  </a:txBody>
                  <a:tcPr anchor="ctr"/>
                </a:tc>
                <a:tc hMerge="1">
                  <a:txBody>
                    <a:bodyPr/>
                    <a:lstStyle/>
                    <a:p>
                      <a:endParaRPr lang="zh-CN"/>
                    </a:p>
                  </a:txBody>
                  <a:tcPr anchor="ctr"/>
                </a:tc>
              </a:tr>
              <a:tr h="1414780">
                <a:tc rowSpan="3">
                  <a:txBody>
                    <a:bodyPr/>
                    <a:lstStyle/>
                    <a:p>
                      <a:pPr algn="ctr">
                        <a:buNone/>
                      </a:pPr>
                      <a:r>
                        <a:rPr lang="zh-CN" altLang="en-US" b="1" dirty="0"/>
                        <a:t>化验费</a:t>
                      </a:r>
                    </a:p>
                  </a:txBody>
                  <a:tcPr anchor="ctr"/>
                </a:tc>
                <a:tc gridSpan="2">
                  <a:txBody>
                    <a:bodyPr/>
                    <a:lstStyle/>
                    <a:p>
                      <a:pPr indent="0" algn="l">
                        <a:buFont typeface="Wingdings" panose="05000000000000000000" charset="0"/>
                        <a:buNone/>
                      </a:pPr>
                      <a:r>
                        <a:rPr lang="zh-CN" altLang="en-US" sz="1800" b="1" dirty="0" smtClean="0">
                          <a:sym typeface="+mn-ea"/>
                        </a:rPr>
                        <a:t>肝功能：</a:t>
                      </a:r>
                      <a:r>
                        <a:rPr lang="zh-CN" altLang="en-US" sz="1800" b="0" dirty="0" smtClean="0">
                          <a:sym typeface="+mn-ea"/>
                        </a:rPr>
                        <a:t>血清总胆红素测定，血清直接胆红素测定，血清天门冬氨酸氨基转移酶测定，血清碱性磷酸酶测定，</a:t>
                      </a:r>
                      <a:r>
                        <a:rPr lang="zh-CN" altLang="en-US" sz="1800" dirty="0" smtClean="0">
                          <a:sym typeface="+mn-ea"/>
                        </a:rPr>
                        <a:t>血清γ-谷氨酰基转移酶测定，血清丙氨酸氨基转移酶测定，血清总胆汁酸测定</a:t>
                      </a:r>
                      <a:endParaRPr lang="zh-CN" altLang="en-US" sz="1800" b="0" dirty="0" smtClean="0">
                        <a:sym typeface="+mn-ea"/>
                      </a:endParaRPr>
                    </a:p>
                    <a:p>
                      <a:pPr indent="0" algn="l">
                        <a:buFont typeface="Wingdings" panose="05000000000000000000" charset="0"/>
                        <a:buNone/>
                      </a:pPr>
                      <a:r>
                        <a:rPr lang="zh-CN" altLang="en-US" sz="1800" b="1" dirty="0" smtClean="0">
                          <a:sym typeface="+mn-ea"/>
                        </a:rPr>
                        <a:t>血常规：</a:t>
                      </a:r>
                      <a:r>
                        <a:rPr lang="zh-CN" altLang="en-US" sz="1800" b="0" dirty="0" smtClean="0">
                          <a:sym typeface="+mn-ea"/>
                        </a:rPr>
                        <a:t>血细胞分析</a:t>
                      </a:r>
                    </a:p>
                    <a:p>
                      <a:pPr indent="0" algn="l">
                        <a:buFont typeface="Wingdings" panose="05000000000000000000" charset="0"/>
                        <a:buNone/>
                      </a:pPr>
                      <a:r>
                        <a:rPr lang="zh-CN" altLang="en-US" sz="1800" b="1" dirty="0" smtClean="0">
                          <a:sym typeface="+mn-ea"/>
                        </a:rPr>
                        <a:t>电解质：</a:t>
                      </a:r>
                      <a:r>
                        <a:rPr lang="zh-CN" altLang="en-US" sz="1800" b="0" dirty="0" smtClean="0">
                          <a:sym typeface="+mn-ea"/>
                        </a:rPr>
                        <a:t>钾测定，</a:t>
                      </a:r>
                      <a:r>
                        <a:rPr lang="zh-CN" altLang="en-US" sz="1800" dirty="0" smtClean="0">
                          <a:sym typeface="+mn-ea"/>
                        </a:rPr>
                        <a:t>钠测定</a:t>
                      </a:r>
                      <a:endParaRPr lang="zh-CN" altLang="en-US" sz="1800" b="0" dirty="0" smtClean="0">
                        <a:sym typeface="+mn-ea"/>
                      </a:endParaRPr>
                    </a:p>
                  </a:txBody>
                  <a:tcPr anchor="ctr"/>
                </a:tc>
                <a:tc hMerge="1">
                  <a:txBody>
                    <a:bodyPr/>
                    <a:lstStyle/>
                    <a:p>
                      <a:endParaRPr lang="zh-CN"/>
                    </a:p>
                  </a:txBody>
                  <a:tcPr anchor="ctr"/>
                </a:tc>
              </a:tr>
              <a:tr h="732790">
                <a:tc vMerge="1">
                  <a:txBody>
                    <a:bodyPr/>
                    <a:lstStyle/>
                    <a:p>
                      <a:endParaRPr lang="zh-CN"/>
                    </a:p>
                  </a:txBody>
                  <a:tcPr anchor="ctr"/>
                </a:tc>
                <a:tc>
                  <a:txBody>
                    <a:bodyPr/>
                    <a:lstStyle/>
                    <a:p>
                      <a:pPr algn="ctr"/>
                      <a:r>
                        <a:rPr lang="zh-CN" altLang="en-US" sz="1800" b="0" dirty="0">
                          <a:sym typeface="宋体" panose="02010600030101010101" pitchFamily="2" charset="-122"/>
                        </a:rPr>
                        <a:t>葡萄糖测定</a:t>
                      </a:r>
                      <a:endParaRPr lang="zh-CN" altLang="en-US" sz="1800" b="0" dirty="0" smtClean="0">
                        <a:sym typeface="+mn-ea"/>
                      </a:endParaRPr>
                    </a:p>
                  </a:txBody>
                  <a:tcPr anchor="ctr"/>
                </a:tc>
                <a:tc>
                  <a:txBody>
                    <a:bodyPr/>
                    <a:lstStyle/>
                    <a:p>
                      <a:pPr algn="ctr">
                        <a:buNone/>
                      </a:pPr>
                      <a:r>
                        <a:rPr lang="zh-CN" altLang="en-US" sz="1800" b="0" dirty="0" smtClean="0">
                          <a:sym typeface="+mn-ea"/>
                        </a:rPr>
                        <a:t>淀粉酶测定</a:t>
                      </a:r>
                    </a:p>
                  </a:txBody>
                  <a:tcPr anchor="ctr"/>
                </a:tc>
              </a:tr>
              <a:tr h="1188720">
                <a:tc vMerge="1">
                  <a:txBody>
                    <a:bodyPr/>
                    <a:lstStyle/>
                    <a:p>
                      <a:endParaRPr lang="zh-CN"/>
                    </a:p>
                  </a:txBody>
                  <a:tcPr anchor="ctr"/>
                </a:tc>
                <a:tc>
                  <a:txBody>
                    <a:bodyPr/>
                    <a:lstStyle/>
                    <a:p>
                      <a:pPr algn="ctr"/>
                      <a:r>
                        <a:rPr lang="zh-CN" altLang="en-US" sz="1800" b="1" dirty="0">
                          <a:sym typeface="宋体" panose="02010600030101010101" pitchFamily="2" charset="-122"/>
                        </a:rPr>
                        <a:t>费用：</a:t>
                      </a:r>
                    </a:p>
                    <a:p>
                      <a:pPr algn="ctr"/>
                      <a:r>
                        <a:rPr lang="zh-CN" altLang="en-US" sz="1800" dirty="0">
                          <a:sym typeface="宋体" panose="02010600030101010101" pitchFamily="2" charset="-122"/>
                        </a:rPr>
                        <a:t>最高——1122.0元</a:t>
                      </a:r>
                      <a:endParaRPr lang="zh-CN" altLang="en-US" sz="1800" b="0" dirty="0">
                        <a:sym typeface="宋体" panose="02010600030101010101" pitchFamily="2" charset="-122"/>
                      </a:endParaRPr>
                    </a:p>
                    <a:p>
                      <a:pPr algn="ctr"/>
                      <a:r>
                        <a:rPr lang="zh-CN" altLang="en-US" sz="1800" dirty="0">
                          <a:sym typeface="宋体" panose="02010600030101010101" pitchFamily="2" charset="-122"/>
                        </a:rPr>
                        <a:t>平均——199.1</a:t>
                      </a:r>
                      <a:r>
                        <a:rPr lang="en-US" altLang="zh-CN" sz="1800" dirty="0">
                          <a:sym typeface="宋体" panose="02010600030101010101" pitchFamily="2" charset="-122"/>
                        </a:rPr>
                        <a:t>6</a:t>
                      </a:r>
                      <a:r>
                        <a:rPr lang="zh-CN" altLang="en-US" sz="1800" dirty="0">
                          <a:sym typeface="宋体" panose="02010600030101010101" pitchFamily="2" charset="-122"/>
                        </a:rPr>
                        <a:t>元</a:t>
                      </a:r>
                      <a:endParaRPr lang="zh-CN" altLang="en-US" sz="1800" b="0" dirty="0">
                        <a:sym typeface="宋体" panose="02010600030101010101" pitchFamily="2" charset="-122"/>
                      </a:endParaRPr>
                    </a:p>
                    <a:p>
                      <a:pPr algn="ctr"/>
                      <a:r>
                        <a:rPr lang="zh-CN" altLang="en-US" sz="1800" dirty="0">
                          <a:sym typeface="宋体" panose="02010600030101010101" pitchFamily="2" charset="-122"/>
                        </a:rPr>
                        <a:t>最低——15.4元</a:t>
                      </a:r>
                      <a:endParaRPr lang="zh-CN" altLang="en-US" sz="1800" b="0" dirty="0" smtClean="0">
                        <a:sym typeface="+mn-ea"/>
                      </a:endParaRPr>
                    </a:p>
                  </a:txBody>
                  <a:tcPr anchor="ctr"/>
                </a:tc>
                <a:tc>
                  <a:txBody>
                    <a:bodyPr/>
                    <a:lstStyle/>
                    <a:p>
                      <a:pPr algn="ctr"/>
                      <a:r>
                        <a:rPr lang="zh-CN" altLang="en-US" sz="1800" b="1" dirty="0">
                          <a:sym typeface="宋体" panose="02010600030101010101" pitchFamily="2" charset="-122"/>
                        </a:rPr>
                        <a:t>费用：</a:t>
                      </a:r>
                    </a:p>
                    <a:p>
                      <a:pPr algn="ctr"/>
                      <a:r>
                        <a:rPr lang="zh-CN" altLang="en-US" sz="1800" dirty="0">
                          <a:sym typeface="宋体" panose="02010600030101010101" pitchFamily="2" charset="-122"/>
                        </a:rPr>
                        <a:t>最高——1031.0元</a:t>
                      </a:r>
                      <a:endParaRPr lang="zh-CN" altLang="en-US" sz="1800" b="0" dirty="0">
                        <a:sym typeface="宋体" panose="02010600030101010101" pitchFamily="2" charset="-122"/>
                      </a:endParaRPr>
                    </a:p>
                    <a:p>
                      <a:pPr algn="ctr"/>
                      <a:r>
                        <a:rPr lang="zh-CN" altLang="en-US" sz="1800" dirty="0">
                          <a:sym typeface="宋体" panose="02010600030101010101" pitchFamily="2" charset="-122"/>
                        </a:rPr>
                        <a:t>平均——11.0元</a:t>
                      </a:r>
                      <a:endParaRPr lang="zh-CN" altLang="en-US" sz="1800" b="0" dirty="0">
                        <a:sym typeface="宋体" panose="02010600030101010101" pitchFamily="2" charset="-122"/>
                      </a:endParaRPr>
                    </a:p>
                    <a:p>
                      <a:pPr algn="ctr"/>
                      <a:r>
                        <a:rPr lang="zh-CN" altLang="en-US" sz="1800" dirty="0">
                          <a:sym typeface="宋体" panose="02010600030101010101" pitchFamily="2" charset="-122"/>
                        </a:rPr>
                        <a:t>最低——187.85元</a:t>
                      </a:r>
                      <a:endParaRPr lang="zh-CN" altLang="en-US" sz="1800" b="0" dirty="0" smtClean="0">
                        <a:sym typeface="+mn-ea"/>
                      </a:endParaRPr>
                    </a:p>
                  </a:txBody>
                  <a:tcPr anchor="ctr"/>
                </a:tc>
              </a:tr>
            </a:tbl>
          </a:graphicData>
        </a:graphic>
      </p:graphicFrame>
      <p:sp>
        <p:nvSpPr>
          <p:cNvPr id="5" name="圆角矩形 4"/>
          <p:cNvSpPr/>
          <p:nvPr/>
        </p:nvSpPr>
        <p:spPr>
          <a:xfrm>
            <a:off x="3048635" y="2237740"/>
            <a:ext cx="1223645" cy="791845"/>
          </a:xfrm>
          <a:prstGeom prst="round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手术后</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35</a:t>
            </a:fld>
            <a:endParaRPr lang="zh-CN" altLang="en-US" dirty="0"/>
          </a:p>
        </p:txBody>
      </p:sp>
      <p:graphicFrame>
        <p:nvGraphicFramePr>
          <p:cNvPr id="9" name="表格 8"/>
          <p:cNvGraphicFramePr/>
          <p:nvPr/>
        </p:nvGraphicFramePr>
        <p:xfrm>
          <a:off x="278130" y="1844675"/>
          <a:ext cx="8588375" cy="4081145"/>
        </p:xfrm>
        <a:graphic>
          <a:graphicData uri="http://schemas.openxmlformats.org/drawingml/2006/table">
            <a:tbl>
              <a:tblPr firstRow="1" bandRow="1">
                <a:tableStyleId>{5C22544A-7EE6-4342-B048-85BDC9FD1C3A}</a:tableStyleId>
              </a:tblPr>
              <a:tblGrid>
                <a:gridCol w="874395"/>
                <a:gridCol w="3419475"/>
                <a:gridCol w="4294505"/>
              </a:tblGrid>
              <a:tr h="125158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=1.12s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=1.07s</a:t>
                      </a:r>
                      <a:endParaRPr lang="en-US" altLang="zh-CN" dirty="0"/>
                    </a:p>
                  </a:txBody>
                  <a:tcPr anchor="ctr"/>
                </a:tc>
                <a:tc hMerge="1">
                  <a:txBody>
                    <a:bodyPr/>
                    <a:lstStyle/>
                    <a:p>
                      <a:endParaRPr lang="zh-CN"/>
                    </a:p>
                  </a:txBody>
                  <a:tcPr anchor="ctr"/>
                </a:tc>
                <a:tc hMerge="1">
                  <a:txBody>
                    <a:bodyPr/>
                    <a:lstStyle/>
                    <a:p>
                      <a:endParaRPr lang="zh-CN"/>
                    </a:p>
                  </a:txBody>
                  <a:tcPr anchor="ctr"/>
                </a:tc>
              </a:tr>
              <a:tr h="2829560">
                <a:tc>
                  <a:txBody>
                    <a:bodyPr/>
                    <a:lstStyle/>
                    <a:p>
                      <a:pPr algn="ctr">
                        <a:buNone/>
                      </a:pPr>
                      <a:r>
                        <a:rPr lang="zh-CN" altLang="en-US" b="1" dirty="0"/>
                        <a:t>西药</a:t>
                      </a:r>
                    </a:p>
                  </a:txBody>
                  <a:tcPr anchor="ctr"/>
                </a:tc>
                <a:tc>
                  <a:txBody>
                    <a:bodyPr/>
                    <a:lstStyle/>
                    <a:p>
                      <a:pPr marL="285750" indent="-285750" algn="l">
                        <a:buFont typeface="Wingdings" panose="05000000000000000000" charset="0"/>
                        <a:buChar char="p"/>
                      </a:pPr>
                      <a:r>
                        <a:rPr lang="zh-CN" altLang="en-US" sz="1800" b="1" dirty="0">
                          <a:sym typeface="+mn-ea"/>
                        </a:rPr>
                        <a:t>电解质平衡调节药：</a:t>
                      </a:r>
                      <a:r>
                        <a:rPr lang="zh-CN" altLang="en-US" sz="1800" dirty="0">
                          <a:sym typeface="+mn-ea"/>
                        </a:rPr>
                        <a:t>氯化钠注射液，氯化钾注射液</a:t>
                      </a:r>
                    </a:p>
                    <a:p>
                      <a:pPr marL="285750" indent="-285750" algn="l">
                        <a:buFont typeface="Wingdings" panose="05000000000000000000" charset="0"/>
                        <a:buChar char="p"/>
                      </a:pPr>
                      <a:r>
                        <a:rPr lang="zh-CN" altLang="en-US" sz="1800" b="1" dirty="0">
                          <a:sym typeface="+mn-ea"/>
                        </a:rPr>
                        <a:t>葡萄糖及其他：</a:t>
                      </a:r>
                      <a:r>
                        <a:rPr lang="zh-CN" altLang="en-US" sz="1800" dirty="0">
                          <a:sym typeface="+mn-ea"/>
                        </a:rPr>
                        <a:t>葡萄糖注射液</a:t>
                      </a:r>
                    </a:p>
                    <a:p>
                      <a:pPr marL="285750" indent="-285750" algn="l">
                        <a:buFont typeface="Wingdings" panose="05000000000000000000" charset="0"/>
                        <a:buChar char="p"/>
                      </a:pPr>
                      <a:r>
                        <a:rPr lang="zh-CN" altLang="en-US" sz="1800" b="1" dirty="0">
                          <a:sym typeface="+mn-ea"/>
                        </a:rPr>
                        <a:t>化学药品：</a:t>
                      </a:r>
                      <a:r>
                        <a:rPr lang="zh-CN" altLang="en-US" sz="1800" dirty="0">
                          <a:sym typeface="+mn-ea"/>
                        </a:rPr>
                        <a:t>复方氨基酸注射液</a:t>
                      </a:r>
                    </a:p>
                  </a:txBody>
                  <a:tcPr anchor="ct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最高</a:t>
                      </a:r>
                      <a:r>
                        <a:rPr lang="en-US" altLang="zh-CN" sz="1800" dirty="0" smtClean="0">
                          <a:sym typeface="+mn-ea"/>
                        </a:rPr>
                        <a:t>——3086.42</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平均</a:t>
                      </a:r>
                      <a:r>
                        <a:rPr lang="en-US" altLang="zh-CN" sz="1800" dirty="0" smtClean="0">
                          <a:sym typeface="+mn-ea"/>
                        </a:rPr>
                        <a:t>——355.39</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最低</a:t>
                      </a:r>
                      <a:r>
                        <a:rPr lang="en-US" altLang="zh-CN" sz="1800" dirty="0" smtClean="0">
                          <a:sym typeface="+mn-ea"/>
                        </a:rPr>
                        <a:t>——8.74</a:t>
                      </a:r>
                      <a:r>
                        <a:rPr lang="zh-CN" altLang="en-US" sz="1800" dirty="0" smtClean="0">
                          <a:sym typeface="+mn-ea"/>
                        </a:rPr>
                        <a:t>元</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手术后</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36</a:t>
            </a:fld>
            <a:endParaRPr lang="zh-CN" altLang="en-US" dirty="0"/>
          </a:p>
        </p:txBody>
      </p:sp>
      <p:graphicFrame>
        <p:nvGraphicFramePr>
          <p:cNvPr id="9" name="表格 8"/>
          <p:cNvGraphicFramePr/>
          <p:nvPr/>
        </p:nvGraphicFramePr>
        <p:xfrm>
          <a:off x="278130" y="1844675"/>
          <a:ext cx="8588375" cy="4081145"/>
        </p:xfrm>
        <a:graphic>
          <a:graphicData uri="http://schemas.openxmlformats.org/drawingml/2006/table">
            <a:tbl>
              <a:tblPr firstRow="1" bandRow="1">
                <a:tableStyleId>{5C22544A-7EE6-4342-B048-85BDC9FD1C3A}</a:tableStyleId>
              </a:tblPr>
              <a:tblGrid>
                <a:gridCol w="874395"/>
                <a:gridCol w="3419475"/>
                <a:gridCol w="4294505"/>
              </a:tblGrid>
              <a:tr h="125158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=0.45</a:t>
                      </a:r>
                      <a:r>
                        <a:rPr lang="zh-CN" altLang="en-US" sz="1800" dirty="0">
                          <a:sym typeface="+mn-ea"/>
                        </a:rPr>
                        <a:t>，时间</a:t>
                      </a:r>
                      <a:r>
                        <a:rPr lang="en-US" altLang="zh-CN" sz="1800" dirty="0">
                          <a:sym typeface="+mn-ea"/>
                        </a:rPr>
                        <a:t>=0.51s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=0.30s</a:t>
                      </a:r>
                      <a:endParaRPr lang="en-US" altLang="zh-CN" dirty="0"/>
                    </a:p>
                  </a:txBody>
                  <a:tcPr anchor="ctr"/>
                </a:tc>
                <a:tc hMerge="1">
                  <a:txBody>
                    <a:bodyPr/>
                    <a:lstStyle/>
                    <a:p>
                      <a:endParaRPr lang="zh-CN"/>
                    </a:p>
                  </a:txBody>
                  <a:tcPr anchor="ctr"/>
                </a:tc>
                <a:tc hMerge="1">
                  <a:txBody>
                    <a:bodyPr/>
                    <a:lstStyle/>
                    <a:p>
                      <a:endParaRPr lang="zh-CN"/>
                    </a:p>
                  </a:txBody>
                  <a:tcPr anchor="ctr"/>
                </a:tc>
              </a:tr>
              <a:tr h="2829560">
                <a:tc>
                  <a:txBody>
                    <a:bodyPr/>
                    <a:lstStyle/>
                    <a:p>
                      <a:pPr algn="ctr">
                        <a:buNone/>
                      </a:pPr>
                      <a:r>
                        <a:rPr lang="zh-CN" altLang="en-US" b="1" dirty="0"/>
                        <a:t>检查</a:t>
                      </a:r>
                    </a:p>
                  </a:txBody>
                  <a:tcPr anchor="ctr"/>
                </a:tc>
                <a:tc>
                  <a:txBody>
                    <a:bodyPr/>
                    <a:lstStyle/>
                    <a:p>
                      <a:pPr marL="285750" indent="-285750" algn="l">
                        <a:buFont typeface="Wingdings" panose="05000000000000000000" charset="0"/>
                        <a:buChar char="p"/>
                      </a:pPr>
                      <a:r>
                        <a:rPr lang="zh-CN" altLang="en-US" sz="1800" dirty="0">
                          <a:sym typeface="+mn-ea"/>
                        </a:rPr>
                        <a:t>检查费甲类加收------T管造影(DSA下).</a:t>
                      </a:r>
                    </a:p>
                    <a:p>
                      <a:pPr indent="0" algn="l">
                        <a:buFont typeface="Wingdings" panose="05000000000000000000" charset="0"/>
                        <a:buNone/>
                      </a:pPr>
                      <a:endParaRPr lang="zh-CN" altLang="en-US" sz="1800" dirty="0">
                        <a:sym typeface="+mn-ea"/>
                      </a:endParaRPr>
                    </a:p>
                    <a:p>
                      <a:pPr marL="285750" indent="-285750" algn="l">
                        <a:buFont typeface="Wingdings" panose="05000000000000000000" charset="0"/>
                        <a:buChar char="p"/>
                      </a:pPr>
                      <a:r>
                        <a:rPr lang="zh-CN" altLang="en-US" sz="1800" dirty="0">
                          <a:sym typeface="+mn-ea"/>
                        </a:rPr>
                        <a:t>超声计算机图文报告</a:t>
                      </a:r>
                    </a:p>
                  </a:txBody>
                  <a:tcPr anchor="ct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最高</a:t>
                      </a:r>
                      <a:r>
                        <a:rPr lang="en-US" altLang="zh-CN" sz="1800" dirty="0" smtClean="0">
                          <a:sym typeface="+mn-ea"/>
                        </a:rPr>
                        <a:t>——335.5</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平均</a:t>
                      </a:r>
                      <a:r>
                        <a:rPr lang="en-US" altLang="zh-CN" sz="1800" dirty="0" smtClean="0">
                          <a:sym typeface="+mn-ea"/>
                        </a:rPr>
                        <a:t>——314.5</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最低</a:t>
                      </a:r>
                      <a:r>
                        <a:rPr lang="en-US" altLang="zh-CN" sz="1800" dirty="0" smtClean="0">
                          <a:sym typeface="+mn-ea"/>
                        </a:rPr>
                        <a:t>——313.5</a:t>
                      </a:r>
                      <a:r>
                        <a:rPr lang="zh-CN" altLang="en-US" sz="1800" dirty="0" smtClean="0">
                          <a:sym typeface="+mn-ea"/>
                        </a:rPr>
                        <a:t>元</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手术后</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37</a:t>
            </a:fld>
            <a:endParaRPr lang="zh-CN" altLang="en-US" dirty="0"/>
          </a:p>
        </p:txBody>
      </p:sp>
      <p:graphicFrame>
        <p:nvGraphicFramePr>
          <p:cNvPr id="9" name="表格 8"/>
          <p:cNvGraphicFramePr/>
          <p:nvPr/>
        </p:nvGraphicFramePr>
        <p:xfrm>
          <a:off x="278130" y="1844675"/>
          <a:ext cx="8588375" cy="4081145"/>
        </p:xfrm>
        <a:graphic>
          <a:graphicData uri="http://schemas.openxmlformats.org/drawingml/2006/table">
            <a:tbl>
              <a:tblPr firstRow="1" bandRow="1">
                <a:tableStyleId>{5C22544A-7EE6-4342-B048-85BDC9FD1C3A}</a:tableStyleId>
              </a:tblPr>
              <a:tblGrid>
                <a:gridCol w="874395"/>
                <a:gridCol w="3419475"/>
                <a:gridCol w="4294505"/>
              </a:tblGrid>
              <a:tr h="1251585">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=0.55</a:t>
                      </a:r>
                      <a:r>
                        <a:rPr lang="zh-CN" altLang="en-US" sz="1800" dirty="0">
                          <a:sym typeface="+mn-ea"/>
                        </a:rPr>
                        <a:t>，时间</a:t>
                      </a:r>
                      <a:r>
                        <a:rPr lang="en-US" altLang="zh-CN" sz="1800" dirty="0">
                          <a:sym typeface="+mn-ea"/>
                        </a:rPr>
                        <a:t>=0.43s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=0.5</a:t>
                      </a:r>
                      <a:r>
                        <a:rPr lang="zh-CN" altLang="en-US" sz="1800" dirty="0">
                          <a:sym typeface="+mn-ea"/>
                        </a:rPr>
                        <a:t>，时间</a:t>
                      </a:r>
                      <a:r>
                        <a:rPr lang="en-US" altLang="zh-CN" sz="1800" dirty="0">
                          <a:sym typeface="+mn-ea"/>
                        </a:rPr>
                        <a:t>=0.42s</a:t>
                      </a:r>
                      <a:endParaRPr lang="en-US" altLang="zh-CN" dirty="0"/>
                    </a:p>
                  </a:txBody>
                  <a:tcPr anchor="ctr"/>
                </a:tc>
                <a:tc hMerge="1">
                  <a:txBody>
                    <a:bodyPr/>
                    <a:lstStyle/>
                    <a:p>
                      <a:endParaRPr lang="zh-CN"/>
                    </a:p>
                  </a:txBody>
                  <a:tcPr anchor="ctr"/>
                </a:tc>
                <a:tc hMerge="1">
                  <a:txBody>
                    <a:bodyPr/>
                    <a:lstStyle/>
                    <a:p>
                      <a:endParaRPr lang="zh-CN"/>
                    </a:p>
                  </a:txBody>
                  <a:tcPr anchor="ctr"/>
                </a:tc>
              </a:tr>
              <a:tr h="2829560">
                <a:tc>
                  <a:txBody>
                    <a:bodyPr/>
                    <a:lstStyle/>
                    <a:p>
                      <a:pPr algn="ctr">
                        <a:buNone/>
                      </a:pPr>
                      <a:r>
                        <a:rPr lang="zh-CN" altLang="en-US" b="1" dirty="0"/>
                        <a:t>治疗费</a:t>
                      </a:r>
                      <a:r>
                        <a:rPr lang="en-US" altLang="zh-CN" b="1" dirty="0"/>
                        <a:t>+</a:t>
                      </a:r>
                      <a:r>
                        <a:rPr lang="zh-CN" altLang="en-US" b="1" dirty="0"/>
                        <a:t>特殊治疗费</a:t>
                      </a:r>
                    </a:p>
                  </a:txBody>
                  <a:tcPr anchor="ctr"/>
                </a:tc>
                <a:tc>
                  <a:txBody>
                    <a:bodyPr/>
                    <a:lstStyle/>
                    <a:p>
                      <a:pPr marL="285750" indent="-285750" algn="l">
                        <a:buFont typeface="Wingdings" panose="05000000000000000000" charset="0"/>
                        <a:buChar char="p"/>
                      </a:pPr>
                      <a:r>
                        <a:rPr lang="zh-CN" altLang="en-US" sz="1800" dirty="0">
                          <a:sym typeface="+mn-ea"/>
                        </a:rPr>
                        <a:t>静脉输液</a:t>
                      </a:r>
                    </a:p>
                    <a:p>
                      <a:pPr marL="285750" indent="-285750" algn="l">
                        <a:buFont typeface="Wingdings" panose="05000000000000000000" charset="0"/>
                        <a:buChar char="p"/>
                      </a:pPr>
                      <a:r>
                        <a:rPr lang="zh-CN" altLang="en-US" sz="1800" dirty="0">
                          <a:sym typeface="+mn-ea"/>
                        </a:rPr>
                        <a:t>静脉注射</a:t>
                      </a:r>
                    </a:p>
                    <a:p>
                      <a:pPr marL="285750" indent="-285750" algn="l">
                        <a:buFont typeface="Wingdings" panose="05000000000000000000" charset="0"/>
                        <a:buChar char="p"/>
                      </a:pPr>
                      <a:r>
                        <a:rPr lang="zh-CN" altLang="en-US" sz="1800" dirty="0">
                          <a:sym typeface="+mn-ea"/>
                        </a:rPr>
                        <a:t>肌肉注射</a:t>
                      </a:r>
                    </a:p>
                  </a:txBody>
                  <a:tcPr anchor="ct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最高</a:t>
                      </a:r>
                      <a:r>
                        <a:rPr lang="en-US" altLang="zh-CN" sz="1800" dirty="0" smtClean="0">
                          <a:sym typeface="+mn-ea"/>
                        </a:rPr>
                        <a:t>——2314.4</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平均</a:t>
                      </a:r>
                      <a:r>
                        <a:rPr lang="en-US" altLang="zh-CN" sz="1800" dirty="0" smtClean="0">
                          <a:sym typeface="+mn-ea"/>
                        </a:rPr>
                        <a:t>——134.03</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最低</a:t>
                      </a:r>
                      <a:r>
                        <a:rPr lang="en-US" altLang="zh-CN" sz="1800" dirty="0" smtClean="0">
                          <a:sym typeface="+mn-ea"/>
                        </a:rPr>
                        <a:t>——9.9</a:t>
                      </a:r>
                      <a:r>
                        <a:rPr lang="zh-CN" altLang="en-US" sz="1800" dirty="0" smtClean="0">
                          <a:sym typeface="+mn-ea"/>
                        </a:rPr>
                        <a:t>元</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手术后</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38</a:t>
            </a:fld>
            <a:endParaRPr lang="zh-CN" altLang="en-US" dirty="0"/>
          </a:p>
        </p:txBody>
      </p:sp>
      <p:graphicFrame>
        <p:nvGraphicFramePr>
          <p:cNvPr id="9" name="表格 8"/>
          <p:cNvGraphicFramePr/>
          <p:nvPr/>
        </p:nvGraphicFramePr>
        <p:xfrm>
          <a:off x="278130" y="1844675"/>
          <a:ext cx="8588375" cy="4338320"/>
        </p:xfrm>
        <a:graphic>
          <a:graphicData uri="http://schemas.openxmlformats.org/drawingml/2006/table">
            <a:tbl>
              <a:tblPr firstRow="1" bandRow="1">
                <a:tableStyleId>{5C22544A-7EE6-4342-B048-85BDC9FD1C3A}</a:tableStyleId>
              </a:tblPr>
              <a:tblGrid>
                <a:gridCol w="874395"/>
                <a:gridCol w="4462780"/>
                <a:gridCol w="3251200"/>
              </a:tblGrid>
              <a:tr h="1508760">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=0.7</a:t>
                      </a:r>
                      <a:r>
                        <a:rPr lang="zh-CN" altLang="en-US" sz="1800" dirty="0">
                          <a:sym typeface="+mn-ea"/>
                        </a:rPr>
                        <a:t>，时间</a:t>
                      </a:r>
                      <a:r>
                        <a:rPr lang="en-US" altLang="zh-CN" sz="1800" dirty="0">
                          <a:sym typeface="+mn-ea"/>
                        </a:rPr>
                        <a:t>=22.7s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=0.7</a:t>
                      </a:r>
                      <a:r>
                        <a:rPr lang="zh-CN" altLang="en-US" sz="1800" dirty="0">
                          <a:sym typeface="+mn-ea"/>
                        </a:rPr>
                        <a:t>，时间</a:t>
                      </a:r>
                      <a:r>
                        <a:rPr lang="en-US" altLang="zh-CN" sz="1800" dirty="0">
                          <a:sym typeface="+mn-ea"/>
                        </a:rPr>
                        <a:t>=1.43s</a:t>
                      </a:r>
                      <a:endParaRPr lang="en-US" altLang="zh-CN" dirty="0"/>
                    </a:p>
                  </a:txBody>
                  <a:tcPr anchor="ctr"/>
                </a:tc>
                <a:tc hMerge="1">
                  <a:txBody>
                    <a:bodyPr/>
                    <a:lstStyle/>
                    <a:p>
                      <a:endParaRPr lang="zh-CN"/>
                    </a:p>
                  </a:txBody>
                  <a:tcPr anchor="ctr"/>
                </a:tc>
                <a:tc hMerge="1">
                  <a:txBody>
                    <a:bodyPr/>
                    <a:lstStyle/>
                    <a:p>
                      <a:endParaRPr lang="zh-CN"/>
                    </a:p>
                  </a:txBody>
                  <a:tcPr anchor="ctr"/>
                </a:tc>
              </a:tr>
              <a:tr h="2829560">
                <a:tc>
                  <a:txBody>
                    <a:bodyPr/>
                    <a:lstStyle/>
                    <a:p>
                      <a:pPr algn="ctr">
                        <a:buNone/>
                      </a:pPr>
                      <a:r>
                        <a:rPr lang="zh-CN" altLang="en-US" b="1" dirty="0"/>
                        <a:t>化验费</a:t>
                      </a:r>
                    </a:p>
                  </a:txBody>
                  <a:tcPr anchor="ctr"/>
                </a:tc>
                <a:tc>
                  <a:txBody>
                    <a:bodyPr/>
                    <a:lstStyle/>
                    <a:p>
                      <a:pPr marL="285750" indent="-285750" algn="l">
                        <a:buFont typeface="Wingdings" panose="05000000000000000000" charset="0"/>
                        <a:buChar char="p"/>
                      </a:pPr>
                      <a:r>
                        <a:rPr lang="zh-CN" altLang="en-US" sz="1800" b="1" dirty="0">
                          <a:sym typeface="+mn-ea"/>
                        </a:rPr>
                        <a:t>肝功能：</a:t>
                      </a:r>
                      <a:r>
                        <a:rPr lang="zh-CN" altLang="en-US" sz="1800" dirty="0">
                          <a:sym typeface="+mn-ea"/>
                        </a:rPr>
                        <a:t>血清总胆红素测定，血清直接胆红素测定，血清天门冬氨酸氨基转移酶测定，血清γ-谷氨酰基转移酶测定，血清丙氨酸氨基转移酶测定，血清总胆汁酸测定，血清碱性磷酸酶测定</a:t>
                      </a:r>
                    </a:p>
                    <a:p>
                      <a:pPr marL="285750" indent="-285750" algn="l">
                        <a:buFont typeface="Wingdings" panose="05000000000000000000" charset="0"/>
                        <a:buChar char="p"/>
                      </a:pPr>
                      <a:r>
                        <a:rPr lang="zh-CN" altLang="en-US" sz="1800" b="1" dirty="0">
                          <a:sym typeface="+mn-ea"/>
                        </a:rPr>
                        <a:t>电解质：</a:t>
                      </a:r>
                      <a:r>
                        <a:rPr lang="zh-CN" altLang="en-US" sz="1800" dirty="0">
                          <a:sym typeface="+mn-ea"/>
                        </a:rPr>
                        <a:t>钠测定，钾测定，氯测定</a:t>
                      </a:r>
                    </a:p>
                    <a:p>
                      <a:pPr marL="285750" indent="-285750" algn="l">
                        <a:buFont typeface="Wingdings" panose="05000000000000000000" charset="0"/>
                        <a:buChar char="p"/>
                      </a:pPr>
                      <a:r>
                        <a:rPr lang="zh-CN" altLang="en-US" sz="1800" b="1" dirty="0">
                          <a:sym typeface="+mn-ea"/>
                        </a:rPr>
                        <a:t>血常规：</a:t>
                      </a:r>
                      <a:r>
                        <a:rPr lang="zh-CN" altLang="en-US" sz="1800" dirty="0">
                          <a:sym typeface="+mn-ea"/>
                        </a:rPr>
                        <a:t>血细胞分析</a:t>
                      </a:r>
                    </a:p>
                    <a:p>
                      <a:pPr marL="285750" indent="-285750" algn="l">
                        <a:buFont typeface="Wingdings" panose="05000000000000000000" charset="0"/>
                        <a:buChar char="p"/>
                      </a:pPr>
                      <a:r>
                        <a:rPr lang="zh-CN" altLang="en-US" sz="1800" b="1" dirty="0">
                          <a:sym typeface="+mn-ea"/>
                        </a:rPr>
                        <a:t>其它：</a:t>
                      </a:r>
                      <a:r>
                        <a:rPr lang="zh-CN" altLang="en-US" sz="1800" dirty="0">
                          <a:sym typeface="+mn-ea"/>
                        </a:rPr>
                        <a:t>血清α-L-岩藻糖苷酶测定，血清碳酸氢盐(HCO3)测定</a:t>
                      </a:r>
                    </a:p>
                  </a:txBody>
                  <a:tcPr anchor="ctr"/>
                </a:tc>
                <a:tc>
                  <a:txBody>
                    <a:bodyPr/>
                    <a:lstStyle/>
                    <a:p>
                      <a:pPr algn="ctr"/>
                      <a:r>
                        <a:rPr lang="zh-CN" altLang="en-US" sz="1800" b="1" dirty="0" smtClean="0">
                          <a:sym typeface="+mn-ea"/>
                        </a:rPr>
                        <a:t>费用：</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最高</a:t>
                      </a:r>
                      <a:r>
                        <a:rPr lang="en-US" altLang="zh-CN" sz="1800" dirty="0" smtClean="0">
                          <a:sym typeface="+mn-ea"/>
                        </a:rPr>
                        <a:t>——3533.2</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平均</a:t>
                      </a:r>
                      <a:r>
                        <a:rPr lang="en-US" altLang="zh-CN" sz="1800" dirty="0" smtClean="0">
                          <a:sym typeface="+mn-ea"/>
                        </a:rPr>
                        <a:t>——416.89</a:t>
                      </a:r>
                      <a:r>
                        <a:rPr lang="zh-CN" altLang="en-US" sz="1800" dirty="0" smtClean="0">
                          <a:sym typeface="+mn-ea"/>
                        </a:rPr>
                        <a:t>元</a:t>
                      </a:r>
                      <a:endParaRPr lang="zh-CN" altLang="en-US" sz="1800" kern="1200" dirty="0" smtClean="0">
                        <a:solidFill>
                          <a:schemeClr val="dk1"/>
                        </a:solidFill>
                        <a:latin typeface="+mn-lt"/>
                        <a:ea typeface="+mn-ea"/>
                        <a:cs typeface="+mn-cs"/>
                        <a:sym typeface="+mn-ea"/>
                      </a:endParaRPr>
                    </a:p>
                    <a:p>
                      <a:pPr algn="ctr"/>
                      <a:r>
                        <a:rPr lang="zh-CN" altLang="en-US" sz="1800" dirty="0" smtClean="0">
                          <a:sym typeface="+mn-ea"/>
                        </a:rPr>
                        <a:t>最低</a:t>
                      </a:r>
                      <a:r>
                        <a:rPr lang="en-US" altLang="zh-CN" sz="1800" dirty="0" smtClean="0">
                          <a:sym typeface="+mn-ea"/>
                        </a:rPr>
                        <a:t>——119.9</a:t>
                      </a:r>
                      <a:r>
                        <a:rPr lang="zh-CN" altLang="en-US" sz="1800" dirty="0" smtClean="0">
                          <a:sym typeface="+mn-ea"/>
                        </a:rPr>
                        <a:t>元</a:t>
                      </a:r>
                      <a:endParaRPr lang="zh-CN" altLang="en-US" dirty="0"/>
                    </a:p>
                  </a:txBody>
                  <a:tcPr anchor="ctr"/>
                </a:tc>
              </a:tr>
            </a:tbl>
          </a:graphicData>
        </a:graphic>
      </p:graphicFrame>
      <p:sp>
        <p:nvSpPr>
          <p:cNvPr id="5" name="圆角矩形 4"/>
          <p:cNvSpPr/>
          <p:nvPr/>
        </p:nvSpPr>
        <p:spPr>
          <a:xfrm>
            <a:off x="3002915" y="2320290"/>
            <a:ext cx="1296035" cy="791845"/>
          </a:xfrm>
          <a:prstGeom prst="round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总结与展望</a:t>
            </a:r>
          </a:p>
        </p:txBody>
      </p:sp>
      <p:graphicFrame>
        <p:nvGraphicFramePr>
          <p:cNvPr id="5" name="内容占位符 4"/>
          <p:cNvGraphicFramePr>
            <a:graphicFrameLocks noGrp="1"/>
          </p:cNvGraphicFramePr>
          <p:nvPr>
            <p:ph idx="1"/>
          </p:nvPr>
        </p:nvGraphicFramePr>
        <p:xfrm>
          <a:off x="467544" y="893911"/>
          <a:ext cx="8280920" cy="5559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08E4615B-E24A-433E-80BC-3B1F966429DC}" type="slidenum">
              <a:rPr lang="zh-CN" altLang="en-US"/>
              <a:t>39</a:t>
            </a:fld>
            <a:endParaRPr lang="zh-CN" altLang="en-US" dirty="0"/>
          </a:p>
        </p:txBody>
      </p:sp>
      <p:graphicFrame>
        <p:nvGraphicFramePr>
          <p:cNvPr id="7" name="表格 6"/>
          <p:cNvGraphicFramePr>
            <a:graphicFrameLocks noGrp="1"/>
          </p:cNvGraphicFramePr>
          <p:nvPr/>
        </p:nvGraphicFramePr>
        <p:xfrm>
          <a:off x="1547664" y="1869803"/>
          <a:ext cx="1728192" cy="741680"/>
        </p:xfrm>
        <a:graphic>
          <a:graphicData uri="http://schemas.openxmlformats.org/drawingml/2006/table">
            <a:tbl>
              <a:tblPr firstRow="1" bandRow="1">
                <a:tableStyleId>{5C22544A-7EE6-4342-B048-85BDC9FD1C3A}</a:tableStyleId>
              </a:tblPr>
              <a:tblGrid>
                <a:gridCol w="864096"/>
                <a:gridCol w="864096"/>
              </a:tblGrid>
              <a:tr h="3708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solidFill>
                      <a:schemeClr val="bg2">
                        <a:lumMod val="20000"/>
                        <a:lumOff val="80000"/>
                      </a:schemeClr>
                    </a:solidFill>
                  </a:tcPr>
                </a:tc>
              </a:tr>
            </a:tbl>
          </a:graphicData>
        </a:graphic>
      </p:graphicFrame>
      <p:graphicFrame>
        <p:nvGraphicFramePr>
          <p:cNvPr id="8" name="表格 7"/>
          <p:cNvGraphicFramePr>
            <a:graphicFrameLocks noGrp="1"/>
          </p:cNvGraphicFramePr>
          <p:nvPr/>
        </p:nvGraphicFramePr>
        <p:xfrm>
          <a:off x="4572000" y="1869803"/>
          <a:ext cx="1728192" cy="741680"/>
        </p:xfrm>
        <a:graphic>
          <a:graphicData uri="http://schemas.openxmlformats.org/drawingml/2006/table">
            <a:tbl>
              <a:tblPr firstRow="1" bandRow="1">
                <a:tableStyleId>{5C22544A-7EE6-4342-B048-85BDC9FD1C3A}</a:tableStyleId>
              </a:tblPr>
              <a:tblGrid>
                <a:gridCol w="864096"/>
                <a:gridCol w="864096"/>
              </a:tblGrid>
              <a:tr h="3708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123</a:t>
                      </a:r>
                      <a:endParaRPr lang="zh-CN" altLang="en-US" dirty="0"/>
                    </a:p>
                  </a:txBody>
                  <a:tcPr/>
                </a:tc>
                <a:tc>
                  <a:txBody>
                    <a:bodyPr/>
                    <a:lstStyle/>
                    <a:p>
                      <a:r>
                        <a:rPr lang="en-US" altLang="zh-CN" dirty="0" smtClean="0"/>
                        <a:t>312</a:t>
                      </a:r>
                      <a:endParaRPr lang="zh-CN" altLang="en-US" dirty="0"/>
                    </a:p>
                  </a:txBody>
                  <a:tcPr>
                    <a:solidFill>
                      <a:schemeClr val="bg2">
                        <a:lumMod val="20000"/>
                        <a:lumOff val="80000"/>
                      </a:schemeClr>
                    </a:solidFill>
                  </a:tcPr>
                </a:tc>
              </a:tr>
            </a:tbl>
          </a:graphicData>
        </a:graphic>
      </p:graphicFrame>
      <p:sp>
        <p:nvSpPr>
          <p:cNvPr id="9" name="右箭头 8"/>
          <p:cNvSpPr/>
          <p:nvPr/>
        </p:nvSpPr>
        <p:spPr>
          <a:xfrm>
            <a:off x="4644008" y="3182775"/>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1547664" y="2931944"/>
          <a:ext cx="2880320" cy="741680"/>
        </p:xfrm>
        <a:graphic>
          <a:graphicData uri="http://schemas.openxmlformats.org/drawingml/2006/table">
            <a:tbl>
              <a:tblPr firstRow="1" bandRow="1">
                <a:tableStyleId>{5C22544A-7EE6-4342-B048-85BDC9FD1C3A}</a:tableStyleId>
              </a:tblPr>
              <a:tblGrid>
                <a:gridCol w="720080"/>
                <a:gridCol w="720080"/>
                <a:gridCol w="720080"/>
                <a:gridCol w="720080"/>
              </a:tblGrid>
              <a:tr h="3708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12</a:t>
                      </a:r>
                      <a:endParaRPr lang="zh-CN" altLang="en-US" dirty="0"/>
                    </a:p>
                  </a:txBody>
                  <a:tcPr/>
                </a:tc>
                <a:tc>
                  <a:txBody>
                    <a:bodyPr/>
                    <a:lstStyle/>
                    <a:p>
                      <a:r>
                        <a:rPr lang="en-US" altLang="zh-CN" dirty="0" smtClean="0"/>
                        <a:t>21</a:t>
                      </a:r>
                      <a:endParaRPr lang="zh-CN" altLang="en-US" dirty="0"/>
                    </a:p>
                  </a:txBody>
                  <a:tcPr/>
                </a:tc>
                <a:tc>
                  <a:txBody>
                    <a:bodyPr/>
                    <a:lstStyle/>
                    <a:p>
                      <a:r>
                        <a:rPr lang="en-US" altLang="zh-CN" dirty="0" smtClean="0"/>
                        <a:t>33</a:t>
                      </a:r>
                      <a:endParaRPr lang="zh-CN" altLang="en-US" dirty="0"/>
                    </a:p>
                  </a:txBody>
                  <a:tcPr/>
                </a:tc>
                <a:tc>
                  <a:txBody>
                    <a:bodyPr/>
                    <a:lstStyle/>
                    <a:p>
                      <a:r>
                        <a:rPr lang="en-US" altLang="zh-CN" dirty="0" smtClean="0"/>
                        <a:t>44</a:t>
                      </a:r>
                      <a:endParaRPr lang="zh-CN" altLang="en-US" dirty="0"/>
                    </a:p>
                  </a:txBody>
                  <a:tcPr>
                    <a:solidFill>
                      <a:schemeClr val="bg2">
                        <a:lumMod val="20000"/>
                        <a:lumOff val="80000"/>
                      </a:schemeClr>
                    </a:solidFill>
                  </a:tcPr>
                </a:tc>
              </a:tr>
            </a:tbl>
          </a:graphicData>
        </a:graphic>
      </p:graphicFrame>
      <p:graphicFrame>
        <p:nvGraphicFramePr>
          <p:cNvPr id="11" name="表格 10"/>
          <p:cNvGraphicFramePr>
            <a:graphicFrameLocks noGrp="1"/>
          </p:cNvGraphicFramePr>
          <p:nvPr/>
        </p:nvGraphicFramePr>
        <p:xfrm>
          <a:off x="5761112" y="2937024"/>
          <a:ext cx="1440160" cy="736600"/>
        </p:xfrm>
        <a:graphic>
          <a:graphicData uri="http://schemas.openxmlformats.org/drawingml/2006/table">
            <a:tbl>
              <a:tblPr firstRow="1" bandRow="1">
                <a:tableStyleId>{5C22544A-7EE6-4342-B048-85BDC9FD1C3A}</a:tableStyleId>
              </a:tblPr>
              <a:tblGrid>
                <a:gridCol w="720080"/>
                <a:gridCol w="720080"/>
              </a:tblGrid>
              <a:tr h="3600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66</a:t>
                      </a:r>
                      <a:endParaRPr lang="zh-CN" altLang="en-US" dirty="0"/>
                    </a:p>
                  </a:txBody>
                  <a:tcPr/>
                </a:tc>
                <a:tc>
                  <a:txBody>
                    <a:bodyPr/>
                    <a:lstStyle/>
                    <a:p>
                      <a:r>
                        <a:rPr lang="en-US" altLang="zh-CN" dirty="0" smtClean="0"/>
                        <a:t>44</a:t>
                      </a:r>
                      <a:endParaRPr lang="zh-CN" altLang="en-US" dirty="0"/>
                    </a:p>
                  </a:txBody>
                  <a:tcPr>
                    <a:solidFill>
                      <a:schemeClr val="bg2">
                        <a:lumMod val="20000"/>
                        <a:lumOff val="80000"/>
                      </a:schemeClr>
                    </a:solidFill>
                  </a:tcPr>
                </a:tc>
              </a:tr>
            </a:tbl>
          </a:graphicData>
        </a:graphic>
      </p:graphicFrame>
      <p:sp>
        <p:nvSpPr>
          <p:cNvPr id="12" name="右箭头 11"/>
          <p:cNvSpPr/>
          <p:nvPr/>
        </p:nvSpPr>
        <p:spPr>
          <a:xfrm>
            <a:off x="3419872" y="2085827"/>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5"/>
          <p:cNvGraphicFramePr>
            <a:graphicFrameLocks noGrp="1"/>
          </p:cNvGraphicFramePr>
          <p:nvPr/>
        </p:nvGraphicFramePr>
        <p:xfrm>
          <a:off x="1547664" y="3958035"/>
          <a:ext cx="1728192" cy="741680"/>
        </p:xfrm>
        <a:graphic>
          <a:graphicData uri="http://schemas.openxmlformats.org/drawingml/2006/table">
            <a:tbl>
              <a:tblPr firstRow="1" bandRow="1">
                <a:tableStyleId>{5C22544A-7EE6-4342-B048-85BDC9FD1C3A}</a:tableStyleId>
              </a:tblPr>
              <a:tblGrid>
                <a:gridCol w="864096"/>
                <a:gridCol w="864096"/>
              </a:tblGrid>
              <a:tr h="3708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solidFill>
                      <a:schemeClr val="bg2">
                        <a:lumMod val="20000"/>
                        <a:lumOff val="80000"/>
                      </a:schemeClr>
                    </a:solidFill>
                  </a:tcPr>
                </a:tc>
              </a:tr>
            </a:tbl>
          </a:graphicData>
        </a:graphic>
      </p:graphicFrame>
      <p:graphicFrame>
        <p:nvGraphicFramePr>
          <p:cNvPr id="17" name="表格 16"/>
          <p:cNvGraphicFramePr>
            <a:graphicFrameLocks noGrp="1"/>
          </p:cNvGraphicFramePr>
          <p:nvPr/>
        </p:nvGraphicFramePr>
        <p:xfrm>
          <a:off x="4572000" y="3958035"/>
          <a:ext cx="2160240" cy="741680"/>
        </p:xfrm>
        <a:graphic>
          <a:graphicData uri="http://schemas.openxmlformats.org/drawingml/2006/table">
            <a:tbl>
              <a:tblPr firstRow="1" bandRow="1">
                <a:tableStyleId>{5C22544A-7EE6-4342-B048-85BDC9FD1C3A}</a:tableStyleId>
              </a:tblPr>
              <a:tblGrid>
                <a:gridCol w="1080120"/>
                <a:gridCol w="1080120"/>
              </a:tblGrid>
              <a:tr h="370840">
                <a:tc>
                  <a:txBody>
                    <a:bodyPr/>
                    <a:lstStyle/>
                    <a:p>
                      <a:r>
                        <a:rPr lang="en-US" altLang="zh-CN" dirty="0" smtClean="0"/>
                        <a:t>XX</a:t>
                      </a:r>
                      <a:r>
                        <a:rPr lang="zh-CN" altLang="en-US" dirty="0" smtClean="0"/>
                        <a:t>药</a:t>
                      </a:r>
                      <a:endParaRPr lang="zh-CN" altLang="en-US" dirty="0"/>
                    </a:p>
                  </a:txBody>
                  <a:tcPr/>
                </a:tc>
                <a:tc>
                  <a:txBody>
                    <a:bodyPr/>
                    <a:lstStyle/>
                    <a:p>
                      <a:r>
                        <a:rPr lang="en-US" altLang="zh-CN" dirty="0" smtClean="0"/>
                        <a:t>XX</a:t>
                      </a:r>
                      <a:r>
                        <a:rPr lang="zh-CN" altLang="en-US" dirty="0" smtClean="0"/>
                        <a:t>药</a:t>
                      </a:r>
                      <a:endParaRPr lang="zh-CN" altLang="en-US" dirty="0"/>
                    </a:p>
                  </a:txBody>
                  <a:tcPr>
                    <a:solidFill>
                      <a:schemeClr val="bg2"/>
                    </a:solidFill>
                  </a:tcPr>
                </a:tc>
              </a:tr>
              <a:tr h="370840">
                <a:tc>
                  <a:txBody>
                    <a:bodyPr/>
                    <a:lstStyle/>
                    <a:p>
                      <a:r>
                        <a:rPr lang="en-US" altLang="zh-CN" dirty="0" smtClean="0"/>
                        <a:t>1001001</a:t>
                      </a:r>
                      <a:endParaRPr lang="zh-CN" altLang="en-US" dirty="0"/>
                    </a:p>
                  </a:txBody>
                  <a:tcPr/>
                </a:tc>
                <a:tc>
                  <a:txBody>
                    <a:bodyPr/>
                    <a:lstStyle/>
                    <a:p>
                      <a:r>
                        <a:rPr lang="en-US" altLang="zh-CN" dirty="0" smtClean="0"/>
                        <a:t>1110000</a:t>
                      </a:r>
                      <a:endParaRPr lang="zh-CN" altLang="en-US" dirty="0"/>
                    </a:p>
                  </a:txBody>
                  <a:tcPr>
                    <a:solidFill>
                      <a:schemeClr val="bg2">
                        <a:lumMod val="20000"/>
                        <a:lumOff val="80000"/>
                      </a:schemeClr>
                    </a:solidFill>
                  </a:tcPr>
                </a:tc>
              </a:tr>
            </a:tbl>
          </a:graphicData>
        </a:graphic>
      </p:graphicFrame>
      <p:sp>
        <p:nvSpPr>
          <p:cNvPr id="18" name="右箭头 17"/>
          <p:cNvSpPr/>
          <p:nvPr/>
        </p:nvSpPr>
        <p:spPr>
          <a:xfrm>
            <a:off x="3419872" y="4174059"/>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smtClean="0"/>
              <a:t>4</a:t>
            </a:fld>
            <a:endParaRPr lang="zh-CN" altLang="en-US" dirty="0"/>
          </a:p>
        </p:txBody>
      </p:sp>
      <p:sp>
        <p:nvSpPr>
          <p:cNvPr id="5" name="标题 1"/>
          <p:cNvSpPr>
            <a:spLocks noGrp="1"/>
          </p:cNvSpPr>
          <p:nvPr>
            <p:ph type="title"/>
          </p:nvPr>
        </p:nvSpPr>
        <p:spPr>
          <a:xfrm>
            <a:off x="827584" y="0"/>
            <a:ext cx="8229600" cy="796925"/>
          </a:xfrm>
        </p:spPr>
        <p:txBody>
          <a:bodyPr/>
          <a:lstStyle/>
          <a:p>
            <a:r>
              <a:rPr dirty="0" smtClean="0">
                <a:sym typeface="+mn-ea"/>
              </a:rPr>
              <a:t>研究思路</a:t>
            </a:r>
            <a:endParaRPr lang="zh-CN" altLang="en-US" dirty="0"/>
          </a:p>
        </p:txBody>
      </p:sp>
      <p:sp>
        <p:nvSpPr>
          <p:cNvPr id="6" name="矩形 5"/>
          <p:cNvSpPr/>
          <p:nvPr/>
        </p:nvSpPr>
        <p:spPr>
          <a:xfrm>
            <a:off x="3386187" y="913502"/>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zh-CN" altLang="en-US" dirty="0"/>
              <a:t>深度学习聚类</a:t>
            </a:r>
          </a:p>
        </p:txBody>
      </p:sp>
      <p:sp>
        <p:nvSpPr>
          <p:cNvPr id="7" name="矩形 6"/>
          <p:cNvSpPr/>
          <p:nvPr/>
        </p:nvSpPr>
        <p:spPr>
          <a:xfrm>
            <a:off x="3386187" y="1809001"/>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dirty="0" smtClean="0"/>
              <a:t>K</a:t>
            </a:r>
            <a:r>
              <a:rPr lang="zh-CN" altLang="en-US" dirty="0" smtClean="0"/>
              <a:t>均值聚类</a:t>
            </a:r>
            <a:endParaRPr lang="zh-CN" altLang="en-US" dirty="0"/>
          </a:p>
        </p:txBody>
      </p:sp>
      <p:grpSp>
        <p:nvGrpSpPr>
          <p:cNvPr id="8" name="组合 7"/>
          <p:cNvGrpSpPr/>
          <p:nvPr/>
        </p:nvGrpSpPr>
        <p:grpSpPr>
          <a:xfrm>
            <a:off x="314554" y="6169638"/>
            <a:ext cx="8449125" cy="533493"/>
            <a:chOff x="587958" y="843888"/>
            <a:chExt cx="8449125" cy="596305"/>
          </a:xfrm>
        </p:grpSpPr>
        <p:sp>
          <p:nvSpPr>
            <p:cNvPr id="9" name="下箭头 8"/>
            <p:cNvSpPr/>
            <p:nvPr/>
          </p:nvSpPr>
          <p:spPr>
            <a:xfrm rot="16200000">
              <a:off x="4550163" y="-3046727"/>
              <a:ext cx="596305" cy="837753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dirty="0" smtClean="0"/>
                <a:t>粒度</a:t>
              </a:r>
              <a:endParaRPr lang="zh-CN" altLang="en-US" dirty="0"/>
            </a:p>
          </p:txBody>
        </p:sp>
        <p:sp>
          <p:nvSpPr>
            <p:cNvPr id="10" name="TextBox 10"/>
            <p:cNvSpPr txBox="1"/>
            <p:nvPr/>
          </p:nvSpPr>
          <p:spPr>
            <a:xfrm>
              <a:off x="587958" y="953615"/>
              <a:ext cx="479252" cy="369332"/>
            </a:xfrm>
            <a:prstGeom prst="rect">
              <a:avLst/>
            </a:prstGeom>
            <a:noFill/>
          </p:spPr>
          <p:txBody>
            <a:bodyPr wrap="square" rtlCol="0">
              <a:spAutoFit/>
            </a:bodyPr>
            <a:lstStyle/>
            <a:p>
              <a:pPr algn="ctr"/>
              <a:r>
                <a:rPr lang="zh-CN" altLang="en-US" dirty="0" smtClean="0"/>
                <a:t>粗</a:t>
              </a:r>
              <a:endParaRPr lang="zh-CN" altLang="en-US" dirty="0"/>
            </a:p>
          </p:txBody>
        </p:sp>
        <p:sp>
          <p:nvSpPr>
            <p:cNvPr id="11" name="TextBox 10"/>
            <p:cNvSpPr txBox="1"/>
            <p:nvPr/>
          </p:nvSpPr>
          <p:spPr>
            <a:xfrm>
              <a:off x="8388424" y="962529"/>
              <a:ext cx="479252" cy="369332"/>
            </a:xfrm>
            <a:prstGeom prst="rect">
              <a:avLst/>
            </a:prstGeom>
            <a:noFill/>
          </p:spPr>
          <p:txBody>
            <a:bodyPr wrap="square" rtlCol="0">
              <a:spAutoFit/>
            </a:bodyPr>
            <a:lstStyle/>
            <a:p>
              <a:pPr algn="ctr"/>
              <a:r>
                <a:rPr lang="zh-CN" altLang="en-US" dirty="0" smtClean="0"/>
                <a:t>细</a:t>
              </a:r>
              <a:endParaRPr lang="zh-CN" altLang="en-US" dirty="0"/>
            </a:p>
          </p:txBody>
        </p:sp>
      </p:grpSp>
      <p:grpSp>
        <p:nvGrpSpPr>
          <p:cNvPr id="12" name="组合 11"/>
          <p:cNvGrpSpPr/>
          <p:nvPr/>
        </p:nvGrpSpPr>
        <p:grpSpPr>
          <a:xfrm>
            <a:off x="8466477" y="796925"/>
            <a:ext cx="646948" cy="5656357"/>
            <a:chOff x="37534" y="1486082"/>
            <a:chExt cx="596305" cy="5108387"/>
          </a:xfrm>
        </p:grpSpPr>
        <p:sp>
          <p:nvSpPr>
            <p:cNvPr id="13" name="下箭头 12"/>
            <p:cNvSpPr/>
            <p:nvPr/>
          </p:nvSpPr>
          <p:spPr>
            <a:xfrm>
              <a:off x="37534" y="1486082"/>
              <a:ext cx="596305" cy="5108387"/>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维度</a:t>
              </a:r>
              <a:endParaRPr lang="zh-CN" altLang="en-US" dirty="0"/>
            </a:p>
          </p:txBody>
        </p:sp>
        <p:sp>
          <p:nvSpPr>
            <p:cNvPr id="14" name="TextBox 10"/>
            <p:cNvSpPr txBox="1"/>
            <p:nvPr/>
          </p:nvSpPr>
          <p:spPr>
            <a:xfrm>
              <a:off x="96060" y="1486082"/>
              <a:ext cx="479252" cy="369332"/>
            </a:xfrm>
            <a:prstGeom prst="rect">
              <a:avLst/>
            </a:prstGeom>
            <a:noFill/>
          </p:spPr>
          <p:txBody>
            <a:bodyPr wrap="square" rtlCol="0">
              <a:spAutoFit/>
            </a:bodyPr>
            <a:lstStyle/>
            <a:p>
              <a:pPr algn="ctr"/>
              <a:r>
                <a:rPr lang="zh-CN" altLang="en-US" dirty="0" smtClean="0"/>
                <a:t>少</a:t>
              </a:r>
              <a:endParaRPr lang="zh-CN" altLang="en-US" dirty="0"/>
            </a:p>
          </p:txBody>
        </p:sp>
        <p:sp>
          <p:nvSpPr>
            <p:cNvPr id="15" name="TextBox 10"/>
            <p:cNvSpPr txBox="1"/>
            <p:nvPr/>
          </p:nvSpPr>
          <p:spPr>
            <a:xfrm>
              <a:off x="101609" y="6120703"/>
              <a:ext cx="479252" cy="369332"/>
            </a:xfrm>
            <a:prstGeom prst="rect">
              <a:avLst/>
            </a:prstGeom>
            <a:noFill/>
          </p:spPr>
          <p:txBody>
            <a:bodyPr wrap="square" rtlCol="0">
              <a:spAutoFit/>
            </a:bodyPr>
            <a:lstStyle/>
            <a:p>
              <a:pPr algn="ctr"/>
              <a:r>
                <a:rPr lang="zh-CN" altLang="en-US" dirty="0" smtClean="0"/>
                <a:t>多</a:t>
              </a:r>
              <a:endParaRPr lang="zh-CN" altLang="en-US" dirty="0"/>
            </a:p>
          </p:txBody>
        </p:sp>
      </p:grpSp>
      <p:sp>
        <p:nvSpPr>
          <p:cNvPr id="16" name="矩形 15"/>
          <p:cNvSpPr/>
          <p:nvPr/>
        </p:nvSpPr>
        <p:spPr>
          <a:xfrm>
            <a:off x="237438" y="841215"/>
            <a:ext cx="1330257" cy="73602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全</a:t>
            </a:r>
            <a:r>
              <a:rPr lang="zh-CN" altLang="en-US" dirty="0" smtClean="0"/>
              <a:t>属性</a:t>
            </a:r>
            <a:endParaRPr lang="en-US" altLang="zh-CN" dirty="0" smtClean="0"/>
          </a:p>
          <a:p>
            <a:pPr algn="ctr"/>
            <a:r>
              <a:rPr lang="zh-CN" altLang="en-US" dirty="0" smtClean="0"/>
              <a:t>聚类</a:t>
            </a:r>
            <a:endParaRPr lang="zh-CN" altLang="en-US" dirty="0"/>
          </a:p>
        </p:txBody>
      </p:sp>
      <p:cxnSp>
        <p:nvCxnSpPr>
          <p:cNvPr id="17" name="肘形连接符 16"/>
          <p:cNvCxnSpPr>
            <a:endCxn id="6" idx="1"/>
          </p:cNvCxnSpPr>
          <p:nvPr/>
        </p:nvCxnSpPr>
        <p:spPr>
          <a:xfrm flipV="1">
            <a:off x="1499908" y="1200840"/>
            <a:ext cx="1886279" cy="440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7" idx="1"/>
          </p:cNvCxnSpPr>
          <p:nvPr/>
        </p:nvCxnSpPr>
        <p:spPr>
          <a:xfrm>
            <a:off x="1499908" y="1641365"/>
            <a:ext cx="1886279" cy="4549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1809966" y="845663"/>
            <a:ext cx="6755417" cy="1635696"/>
          </a:xfrm>
          <a:prstGeom prst="roundRect">
            <a:avLst/>
          </a:prstGeom>
          <a:noFill/>
          <a:ln>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0" name="TextBox 19"/>
          <p:cNvSpPr txBox="1"/>
          <p:nvPr/>
        </p:nvSpPr>
        <p:spPr>
          <a:xfrm>
            <a:off x="80098" y="2320543"/>
            <a:ext cx="468913" cy="1200329"/>
          </a:xfrm>
          <a:prstGeom prst="rect">
            <a:avLst/>
          </a:prstGeom>
          <a:noFill/>
        </p:spPr>
        <p:txBody>
          <a:bodyPr wrap="square" rtlCol="0">
            <a:spAutoFit/>
          </a:bodyPr>
          <a:lstStyle/>
          <a:p>
            <a:r>
              <a:rPr lang="zh-CN" altLang="en-US" dirty="0" smtClean="0"/>
              <a:t>样本数据</a:t>
            </a:r>
            <a:endParaRPr lang="zh-CN" altLang="en-US" dirty="0"/>
          </a:p>
        </p:txBody>
      </p:sp>
      <p:grpSp>
        <p:nvGrpSpPr>
          <p:cNvPr id="21" name="组合 20"/>
          <p:cNvGrpSpPr/>
          <p:nvPr/>
        </p:nvGrpSpPr>
        <p:grpSpPr>
          <a:xfrm>
            <a:off x="447164" y="2439725"/>
            <a:ext cx="1288438" cy="1139770"/>
            <a:chOff x="323528" y="2348554"/>
            <a:chExt cx="1547559" cy="1486556"/>
          </a:xfrm>
        </p:grpSpPr>
        <p:pic>
          <p:nvPicPr>
            <p:cNvPr id="22" name="Picture 2"/>
            <p:cNvPicPr>
              <a:picLocks noChangeAspect="1" noChangeArrowheads="1"/>
            </p:cNvPicPr>
            <p:nvPr/>
          </p:nvPicPr>
          <p:blipFill>
            <a:blip r:embed="rId3" cstate="print"/>
            <a:srcRect/>
            <a:stretch>
              <a:fillRect/>
            </a:stretch>
          </p:blipFill>
          <p:spPr bwMode="auto">
            <a:xfrm>
              <a:off x="323528" y="2348554"/>
              <a:ext cx="1428760" cy="1030036"/>
            </a:xfrm>
            <a:prstGeom prst="rect">
              <a:avLst/>
            </a:prstGeom>
            <a:noFill/>
            <a:ln w="9525">
              <a:noFill/>
              <a:miter lim="800000"/>
              <a:headEnd/>
              <a:tailEnd/>
            </a:ln>
            <a:effectLst/>
          </p:spPr>
        </p:pic>
        <p:pic>
          <p:nvPicPr>
            <p:cNvPr id="23" name="Picture 3"/>
            <p:cNvPicPr>
              <a:picLocks noChangeAspect="1" noChangeArrowheads="1"/>
            </p:cNvPicPr>
            <p:nvPr/>
          </p:nvPicPr>
          <p:blipFill>
            <a:blip r:embed="rId4" cstate="print"/>
            <a:srcRect/>
            <a:stretch>
              <a:fillRect/>
            </a:stretch>
          </p:blipFill>
          <p:spPr bwMode="auto">
            <a:xfrm>
              <a:off x="513766" y="2863572"/>
              <a:ext cx="1357321" cy="971538"/>
            </a:xfrm>
            <a:prstGeom prst="rect">
              <a:avLst/>
            </a:prstGeom>
            <a:noFill/>
            <a:ln w="9525">
              <a:noFill/>
              <a:miter lim="800000"/>
              <a:headEnd/>
              <a:tailEnd/>
            </a:ln>
            <a:effectLst/>
          </p:spPr>
        </p:pic>
      </p:grpSp>
      <p:sp>
        <p:nvSpPr>
          <p:cNvPr id="24" name="文本框 34"/>
          <p:cNvSpPr txBox="1"/>
          <p:nvPr/>
        </p:nvSpPr>
        <p:spPr>
          <a:xfrm>
            <a:off x="164173" y="1633668"/>
            <a:ext cx="1137650" cy="646331"/>
          </a:xfrm>
          <a:prstGeom prst="rect">
            <a:avLst/>
          </a:prstGeom>
          <a:noFill/>
        </p:spPr>
        <p:txBody>
          <a:bodyPr wrap="square" rtlCol="0">
            <a:spAutoFit/>
          </a:bodyPr>
          <a:lstStyle/>
          <a:p>
            <a:pPr algn="ctr"/>
            <a:r>
              <a:rPr lang="zh-CN" altLang="en-US" dirty="0" smtClean="0"/>
              <a:t>保留原有</a:t>
            </a:r>
            <a:endParaRPr lang="en-US" altLang="zh-CN" dirty="0" smtClean="0"/>
          </a:p>
          <a:p>
            <a:pPr algn="ctr"/>
            <a:r>
              <a:rPr lang="zh-CN" altLang="en-US" dirty="0" smtClean="0"/>
              <a:t>属性</a:t>
            </a:r>
            <a:endParaRPr lang="zh-CN" altLang="en-US" dirty="0"/>
          </a:p>
        </p:txBody>
      </p:sp>
      <p:sp>
        <p:nvSpPr>
          <p:cNvPr id="25" name="椭圆 24"/>
          <p:cNvSpPr/>
          <p:nvPr/>
        </p:nvSpPr>
        <p:spPr>
          <a:xfrm>
            <a:off x="2714929" y="846119"/>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1</a:t>
            </a:r>
            <a:endParaRPr lang="zh-CN" altLang="en-US" dirty="0"/>
          </a:p>
        </p:txBody>
      </p:sp>
      <p:cxnSp>
        <p:nvCxnSpPr>
          <p:cNvPr id="26" name="肘形连接符 9"/>
          <p:cNvCxnSpPr/>
          <p:nvPr/>
        </p:nvCxnSpPr>
        <p:spPr>
          <a:xfrm rot="5400000" flipH="1" flipV="1">
            <a:off x="972643" y="1391005"/>
            <a:ext cx="1052337" cy="155305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11"/>
          <p:cNvCxnSpPr>
            <a:endCxn id="39" idx="3"/>
          </p:cNvCxnSpPr>
          <p:nvPr/>
        </p:nvCxnSpPr>
        <p:spPr>
          <a:xfrm rot="10800000" flipH="1" flipV="1">
            <a:off x="605548" y="3207047"/>
            <a:ext cx="1308155" cy="1268826"/>
          </a:xfrm>
          <a:prstGeom prst="bentConnector5">
            <a:avLst>
              <a:gd name="adj1" fmla="val 2391"/>
              <a:gd name="adj2" fmla="val 52499"/>
              <a:gd name="adj3" fmla="val 269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文本框 16"/>
          <p:cNvSpPr txBox="1"/>
          <p:nvPr/>
        </p:nvSpPr>
        <p:spPr>
          <a:xfrm>
            <a:off x="1950060" y="3369919"/>
            <a:ext cx="410064" cy="369332"/>
          </a:xfrm>
          <a:prstGeom prst="rect">
            <a:avLst/>
          </a:prstGeom>
          <a:noFill/>
        </p:spPr>
        <p:txBody>
          <a:bodyPr wrap="square" rtlCol="0">
            <a:spAutoFit/>
          </a:bodyPr>
          <a:lstStyle/>
          <a:p>
            <a:pPr algn="ctr"/>
            <a:r>
              <a:rPr lang="zh-CN" altLang="en-US" dirty="0" smtClean="0"/>
              <a:t>无</a:t>
            </a:r>
            <a:endParaRPr lang="en-US" altLang="zh-CN" dirty="0" smtClean="0"/>
          </a:p>
        </p:txBody>
      </p:sp>
      <p:sp>
        <p:nvSpPr>
          <p:cNvPr id="37" name="矩形 36"/>
          <p:cNvSpPr/>
          <p:nvPr/>
        </p:nvSpPr>
        <p:spPr>
          <a:xfrm>
            <a:off x="247381" y="5057122"/>
            <a:ext cx="1320314" cy="93731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t>多维度多</a:t>
            </a:r>
            <a:r>
              <a:rPr lang="zh-CN" altLang="en-US" dirty="0" smtClean="0"/>
              <a:t>粒度分析</a:t>
            </a:r>
            <a:endParaRPr lang="zh-CN" altLang="en-US" dirty="0"/>
          </a:p>
        </p:txBody>
      </p:sp>
      <p:sp>
        <p:nvSpPr>
          <p:cNvPr id="38" name="圆角矩形 37"/>
          <p:cNvSpPr/>
          <p:nvPr/>
        </p:nvSpPr>
        <p:spPr>
          <a:xfrm>
            <a:off x="1789171" y="2597037"/>
            <a:ext cx="6776213" cy="3657265"/>
          </a:xfrm>
          <a:prstGeom prst="roundRect">
            <a:avLst>
              <a:gd name="adj" fmla="val 5544"/>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9" name="圆角矩形 38"/>
          <p:cNvSpPr/>
          <p:nvPr/>
        </p:nvSpPr>
        <p:spPr>
          <a:xfrm>
            <a:off x="1187624" y="4166830"/>
            <a:ext cx="726080"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有无手术</a:t>
            </a:r>
            <a:endParaRPr lang="en-US" altLang="zh-CN" dirty="0"/>
          </a:p>
        </p:txBody>
      </p:sp>
      <p:sp>
        <p:nvSpPr>
          <p:cNvPr id="40" name="文本框 4"/>
          <p:cNvSpPr txBox="1"/>
          <p:nvPr/>
        </p:nvSpPr>
        <p:spPr>
          <a:xfrm>
            <a:off x="79718" y="3687258"/>
            <a:ext cx="1137650" cy="646331"/>
          </a:xfrm>
          <a:prstGeom prst="rect">
            <a:avLst/>
          </a:prstGeom>
          <a:noFill/>
        </p:spPr>
        <p:txBody>
          <a:bodyPr wrap="square" rtlCol="0">
            <a:spAutoFit/>
          </a:bodyPr>
          <a:lstStyle/>
          <a:p>
            <a:pPr algn="ctr"/>
            <a:r>
              <a:rPr lang="zh-CN" altLang="en-US" dirty="0" smtClean="0"/>
              <a:t>保留原有</a:t>
            </a:r>
            <a:endParaRPr lang="en-US" altLang="zh-CN" dirty="0" smtClean="0"/>
          </a:p>
          <a:p>
            <a:pPr algn="ctr"/>
            <a:r>
              <a:rPr lang="zh-CN" altLang="en-US" dirty="0" smtClean="0"/>
              <a:t>属性</a:t>
            </a:r>
            <a:endParaRPr lang="zh-CN" altLang="en-US" dirty="0"/>
          </a:p>
        </p:txBody>
      </p:sp>
      <p:sp>
        <p:nvSpPr>
          <p:cNvPr id="41" name="椭圆 40"/>
          <p:cNvSpPr/>
          <p:nvPr/>
        </p:nvSpPr>
        <p:spPr>
          <a:xfrm>
            <a:off x="785786" y="4143380"/>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3</a:t>
            </a:r>
            <a:endParaRPr lang="zh-CN" altLang="en-US" dirty="0"/>
          </a:p>
        </p:txBody>
      </p:sp>
      <p:sp>
        <p:nvSpPr>
          <p:cNvPr id="42" name="左大括号 41"/>
          <p:cNvSpPr/>
          <p:nvPr/>
        </p:nvSpPr>
        <p:spPr>
          <a:xfrm>
            <a:off x="1886510" y="3477612"/>
            <a:ext cx="165210" cy="2016760"/>
          </a:xfrm>
          <a:prstGeom prst="leftBrace">
            <a:avLst>
              <a:gd name="adj1" fmla="val 8333"/>
              <a:gd name="adj2" fmla="val 5021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49" name="文本框 17"/>
          <p:cNvSpPr txBox="1"/>
          <p:nvPr/>
        </p:nvSpPr>
        <p:spPr>
          <a:xfrm>
            <a:off x="1928270" y="5256104"/>
            <a:ext cx="391604" cy="369332"/>
          </a:xfrm>
          <a:prstGeom prst="rect">
            <a:avLst/>
          </a:prstGeom>
          <a:noFill/>
        </p:spPr>
        <p:txBody>
          <a:bodyPr wrap="square" rtlCol="0">
            <a:spAutoFit/>
          </a:bodyPr>
          <a:lstStyle/>
          <a:p>
            <a:pPr algn="ctr"/>
            <a:r>
              <a:rPr lang="zh-CN" altLang="en-US" dirty="0" smtClean="0"/>
              <a:t>有</a:t>
            </a:r>
            <a:endParaRPr lang="en-US" altLang="zh-CN" dirty="0" smtClean="0"/>
          </a:p>
        </p:txBody>
      </p:sp>
      <p:grpSp>
        <p:nvGrpSpPr>
          <p:cNvPr id="55" name="组合 54"/>
          <p:cNvGrpSpPr/>
          <p:nvPr/>
        </p:nvGrpSpPr>
        <p:grpSpPr>
          <a:xfrm>
            <a:off x="2214245" y="2694305"/>
            <a:ext cx="711200" cy="3492500"/>
            <a:chOff x="3487" y="4243"/>
            <a:chExt cx="2025" cy="5500"/>
          </a:xfrm>
        </p:grpSpPr>
        <p:sp>
          <p:nvSpPr>
            <p:cNvPr id="50" name="左大括号 49"/>
            <p:cNvSpPr/>
            <p:nvPr/>
          </p:nvSpPr>
          <p:spPr>
            <a:xfrm>
              <a:off x="4950" y="4243"/>
              <a:ext cx="563" cy="5500"/>
            </a:xfrm>
            <a:prstGeom prst="leftBrace">
              <a:avLst>
                <a:gd name="adj1" fmla="val 0"/>
                <a:gd name="adj2" fmla="val 76981"/>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cxnSp>
          <p:nvCxnSpPr>
            <p:cNvPr id="51" name="肘形连接符 106"/>
            <p:cNvCxnSpPr>
              <a:stCxn id="52" idx="1"/>
              <a:endCxn id="50" idx="1"/>
            </p:cNvCxnSpPr>
            <p:nvPr/>
          </p:nvCxnSpPr>
          <p:spPr>
            <a:xfrm flipV="1">
              <a:off x="3487" y="8477"/>
              <a:ext cx="1463" cy="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2" name="圆角矩形 51"/>
          <p:cNvSpPr/>
          <p:nvPr/>
        </p:nvSpPr>
        <p:spPr>
          <a:xfrm>
            <a:off x="2214245" y="4643755"/>
            <a:ext cx="455930" cy="1500505"/>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手术类型</a:t>
            </a:r>
            <a:endParaRPr lang="en-US" altLang="zh-CN" dirty="0"/>
          </a:p>
          <a:p>
            <a:pPr algn="ctr"/>
            <a:endParaRPr lang="zh-CN" altLang="en-US" dirty="0"/>
          </a:p>
        </p:txBody>
      </p:sp>
      <p:sp>
        <p:nvSpPr>
          <p:cNvPr id="96" name="椭圆 95"/>
          <p:cNvSpPr/>
          <p:nvPr/>
        </p:nvSpPr>
        <p:spPr>
          <a:xfrm>
            <a:off x="2699372" y="1655115"/>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2</a:t>
            </a:r>
            <a:endParaRPr lang="zh-CN" altLang="en-US" dirty="0"/>
          </a:p>
        </p:txBody>
      </p:sp>
      <p:grpSp>
        <p:nvGrpSpPr>
          <p:cNvPr id="44" name="组合 43"/>
          <p:cNvGrpSpPr/>
          <p:nvPr/>
        </p:nvGrpSpPr>
        <p:grpSpPr>
          <a:xfrm>
            <a:off x="2925445" y="2597150"/>
            <a:ext cx="1626870" cy="3644265"/>
            <a:chOff x="5893" y="4175"/>
            <a:chExt cx="2562" cy="5739"/>
          </a:xfrm>
        </p:grpSpPr>
        <p:sp>
          <p:nvSpPr>
            <p:cNvPr id="66" name="TextBox 65"/>
            <p:cNvSpPr txBox="1"/>
            <p:nvPr/>
          </p:nvSpPr>
          <p:spPr>
            <a:xfrm>
              <a:off x="5893" y="7475"/>
              <a:ext cx="2561" cy="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t>经内镜手术</a:t>
              </a:r>
              <a:endParaRPr lang="zh-CN" altLang="en-US" dirty="0"/>
            </a:p>
          </p:txBody>
        </p:sp>
        <p:sp>
          <p:nvSpPr>
            <p:cNvPr id="69" name="TextBox 68"/>
            <p:cNvSpPr txBox="1"/>
            <p:nvPr/>
          </p:nvSpPr>
          <p:spPr>
            <a:xfrm>
              <a:off x="5893" y="5896"/>
              <a:ext cx="2561" cy="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kern="100">
                  <a:latin typeface="+mn-ea"/>
                  <a:cs typeface="Times New Roman" panose="02020603050405020304"/>
                  <a:sym typeface="Times New Roman" panose="02020603050405020304"/>
                </a:rPr>
                <a:t>经内镜手术+经十二指肠镜手术</a:t>
              </a:r>
              <a:endParaRPr lang="zh-CN" altLang="en-US" dirty="0"/>
            </a:p>
          </p:txBody>
        </p:sp>
        <p:sp>
          <p:nvSpPr>
            <p:cNvPr id="31" name="矩形 30"/>
            <p:cNvSpPr/>
            <p:nvPr/>
          </p:nvSpPr>
          <p:spPr>
            <a:xfrm>
              <a:off x="5893" y="4175"/>
              <a:ext cx="2559" cy="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err="1" smtClean="0">
                  <a:latin typeface="+mn-ea"/>
                  <a:cs typeface="Times New Roman" panose="02020603050405020304"/>
                  <a:sym typeface="Times New Roman" panose="02020603050405020304"/>
                </a:rPr>
                <a:t>经胆道镜手术</a:t>
              </a:r>
              <a:endParaRPr lang="zh-CN" altLang="en-US"/>
            </a:p>
          </p:txBody>
        </p:sp>
        <p:sp>
          <p:nvSpPr>
            <p:cNvPr id="32" name="矩形 31"/>
            <p:cNvSpPr/>
            <p:nvPr/>
          </p:nvSpPr>
          <p:spPr>
            <a:xfrm>
              <a:off x="5893" y="4892"/>
              <a:ext cx="2562" cy="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err="1" smtClean="0">
                  <a:latin typeface="+mn-ea"/>
                  <a:cs typeface="Times New Roman" panose="02020603050405020304"/>
                  <a:sym typeface="Times New Roman" panose="02020603050405020304"/>
                </a:rPr>
                <a:t>经十二指</a:t>
              </a:r>
            </a:p>
            <a:p>
              <a:pPr algn="ctr"/>
              <a:r>
                <a:rPr lang="en-US" altLang="zh-CN" kern="100" dirty="0" err="1" smtClean="0">
                  <a:latin typeface="+mn-ea"/>
                  <a:cs typeface="Times New Roman" panose="02020603050405020304"/>
                  <a:sym typeface="Times New Roman" panose="02020603050405020304"/>
                </a:rPr>
                <a:t>肠镜手术</a:t>
              </a:r>
              <a:endParaRPr lang="zh-CN" altLang="en-US"/>
            </a:p>
          </p:txBody>
        </p:sp>
        <p:sp>
          <p:nvSpPr>
            <p:cNvPr id="33" name="矩形 32"/>
            <p:cNvSpPr/>
            <p:nvPr/>
          </p:nvSpPr>
          <p:spPr>
            <a:xfrm>
              <a:off x="5893" y="9336"/>
              <a:ext cx="2563" cy="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ym typeface="+mn-ea"/>
                </a:rPr>
                <a:t>其他</a:t>
              </a:r>
              <a:endParaRPr lang="zh-CN" altLang="en-US"/>
            </a:p>
          </p:txBody>
        </p:sp>
        <p:sp>
          <p:nvSpPr>
            <p:cNvPr id="34" name="矩形 33"/>
            <p:cNvSpPr/>
            <p:nvPr/>
          </p:nvSpPr>
          <p:spPr>
            <a:xfrm>
              <a:off x="5893" y="8198"/>
              <a:ext cx="2561" cy="1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kern="100">
                <a:latin typeface="+mn-ea"/>
                <a:cs typeface="Times New Roman" panose="02020603050405020304"/>
                <a:sym typeface="Times New Roman" panose="02020603050405020304"/>
              </a:endParaRPr>
            </a:p>
            <a:p>
              <a:pPr algn="ctr"/>
              <a:r>
                <a:rPr lang="en-US" altLang="zh-CN" kern="100">
                  <a:latin typeface="+mn-ea"/>
                  <a:cs typeface="Times New Roman" panose="02020603050405020304"/>
                  <a:sym typeface="Times New Roman" panose="02020603050405020304"/>
                </a:rPr>
                <a:t>经皮肾盂</a:t>
              </a:r>
            </a:p>
            <a:p>
              <a:pPr algn="ctr"/>
              <a:r>
                <a:rPr lang="en-US" altLang="zh-CN" kern="100">
                  <a:latin typeface="+mn-ea"/>
                  <a:cs typeface="Times New Roman" panose="02020603050405020304"/>
                  <a:sym typeface="Times New Roman" panose="02020603050405020304"/>
                </a:rPr>
                <a:t>镜取石术</a:t>
              </a:r>
              <a:endParaRPr lang="zh-CN" altLang="zh-CN" dirty="0"/>
            </a:p>
            <a:p>
              <a:pPr algn="l"/>
              <a:endParaRPr lang="zh-CN" altLang="en-US"/>
            </a:p>
          </p:txBody>
        </p:sp>
      </p:grpSp>
      <p:grpSp>
        <p:nvGrpSpPr>
          <p:cNvPr id="56" name="组合 55"/>
          <p:cNvGrpSpPr/>
          <p:nvPr/>
        </p:nvGrpSpPr>
        <p:grpSpPr>
          <a:xfrm>
            <a:off x="4592320" y="2670810"/>
            <a:ext cx="988060" cy="3706495"/>
            <a:chOff x="8588" y="4319"/>
            <a:chExt cx="2095" cy="5837"/>
          </a:xfrm>
        </p:grpSpPr>
        <p:cxnSp>
          <p:nvCxnSpPr>
            <p:cNvPr id="29" name="肘形连接符 106"/>
            <p:cNvCxnSpPr>
              <a:endCxn id="30" idx="3"/>
            </p:cNvCxnSpPr>
            <p:nvPr/>
          </p:nvCxnSpPr>
          <p:spPr>
            <a:xfrm flipV="1">
              <a:off x="8588" y="7950"/>
              <a:ext cx="738" cy="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8588" y="6347"/>
              <a:ext cx="738" cy="3205"/>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a:p>
              <a:pPr algn="ctr"/>
              <a:r>
                <a:rPr lang="zh-CN" altLang="en-US" dirty="0"/>
                <a:t>是否有麻醉</a:t>
              </a:r>
            </a:p>
            <a:p>
              <a:pPr algn="ctr"/>
              <a:r>
                <a:rPr lang="zh-CN" altLang="en-US" dirty="0"/>
                <a:t>记录</a:t>
              </a:r>
            </a:p>
            <a:p>
              <a:pPr algn="ctr"/>
              <a:endParaRPr lang="zh-CN" altLang="en-US" dirty="0"/>
            </a:p>
          </p:txBody>
        </p:sp>
        <p:sp>
          <p:nvSpPr>
            <p:cNvPr id="45" name="左大括号 44"/>
            <p:cNvSpPr/>
            <p:nvPr/>
          </p:nvSpPr>
          <p:spPr>
            <a:xfrm>
              <a:off x="9326" y="6418"/>
              <a:ext cx="563" cy="2918"/>
            </a:xfrm>
            <a:prstGeom prst="leftBrace">
              <a:avLst>
                <a:gd name="adj1" fmla="val 0"/>
                <a:gd name="adj2" fmla="val 50171"/>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46" name="矩形 45"/>
            <p:cNvSpPr/>
            <p:nvPr/>
          </p:nvSpPr>
          <p:spPr>
            <a:xfrm>
              <a:off x="9889" y="4319"/>
              <a:ext cx="794" cy="2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麻醉记录病人</a:t>
              </a:r>
            </a:p>
          </p:txBody>
        </p:sp>
        <p:sp>
          <p:nvSpPr>
            <p:cNvPr id="48" name="矩形 47"/>
            <p:cNvSpPr/>
            <p:nvPr/>
          </p:nvSpPr>
          <p:spPr>
            <a:xfrm>
              <a:off x="9889" y="7042"/>
              <a:ext cx="794" cy="3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无麻醉记录病人</a:t>
              </a:r>
            </a:p>
          </p:txBody>
        </p:sp>
      </p:grpSp>
      <p:sp>
        <p:nvSpPr>
          <p:cNvPr id="125" name="流程图: 可选过程 124"/>
          <p:cNvSpPr/>
          <p:nvPr/>
        </p:nvSpPr>
        <p:spPr>
          <a:xfrm>
            <a:off x="6866890" y="3122930"/>
            <a:ext cx="799465" cy="2972435"/>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250000"/>
              </a:lnSpc>
              <a:buFont typeface="Wingdings" panose="05000000000000000000" charset="0"/>
              <a:buChar char="p"/>
            </a:pPr>
            <a:r>
              <a:rPr lang="zh-CN" altLang="en-US" sz="1400" dirty="0"/>
              <a:t>西药</a:t>
            </a:r>
          </a:p>
          <a:p>
            <a:pPr marL="171450" indent="-171450" algn="l">
              <a:lnSpc>
                <a:spcPct val="250000"/>
              </a:lnSpc>
              <a:buFont typeface="Wingdings" panose="05000000000000000000" charset="0"/>
              <a:buChar char="p"/>
            </a:pPr>
            <a:r>
              <a:rPr lang="zh-CN" altLang="en-US" sz="1400" dirty="0" smtClean="0"/>
              <a:t>手术</a:t>
            </a:r>
          </a:p>
          <a:p>
            <a:pPr marL="171450" indent="-171450" algn="l">
              <a:lnSpc>
                <a:spcPct val="250000"/>
              </a:lnSpc>
              <a:buFont typeface="Wingdings" panose="05000000000000000000" charset="0"/>
              <a:buChar char="p"/>
            </a:pPr>
            <a:r>
              <a:rPr lang="zh-CN" altLang="en-US" sz="1400" dirty="0" smtClean="0"/>
              <a:t>治疗</a:t>
            </a:r>
          </a:p>
          <a:p>
            <a:pPr marL="171450" indent="-171450" algn="l">
              <a:lnSpc>
                <a:spcPct val="250000"/>
              </a:lnSpc>
              <a:buFont typeface="Wingdings" panose="05000000000000000000" charset="0"/>
              <a:buChar char="p"/>
            </a:pPr>
            <a:r>
              <a:rPr lang="zh-CN" altLang="en-US" sz="1400" dirty="0" smtClean="0"/>
              <a:t>化验</a:t>
            </a:r>
          </a:p>
          <a:p>
            <a:pPr marL="171450" indent="-171450" algn="l">
              <a:lnSpc>
                <a:spcPct val="250000"/>
              </a:lnSpc>
              <a:buFont typeface="Wingdings" panose="05000000000000000000" charset="0"/>
              <a:buChar char="p"/>
            </a:pPr>
            <a:r>
              <a:rPr lang="zh-CN" altLang="en-US" sz="1400" dirty="0"/>
              <a:t>检查</a:t>
            </a:r>
          </a:p>
        </p:txBody>
      </p:sp>
      <p:pic>
        <p:nvPicPr>
          <p:cNvPr id="53"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6860" y="3052445"/>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6860" y="4196715"/>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矩形 115"/>
          <p:cNvSpPr/>
          <p:nvPr/>
        </p:nvSpPr>
        <p:spPr>
          <a:xfrm>
            <a:off x="7906385" y="2629535"/>
            <a:ext cx="419735" cy="3456305"/>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17"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6355" y="5233035"/>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6355" y="3339465"/>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左大括号 58"/>
          <p:cNvSpPr/>
          <p:nvPr/>
        </p:nvSpPr>
        <p:spPr>
          <a:xfrm>
            <a:off x="5981700" y="3168015"/>
            <a:ext cx="276225" cy="2457450"/>
          </a:xfrm>
          <a:prstGeom prst="leftBrace">
            <a:avLst>
              <a:gd name="adj1" fmla="val 8333"/>
              <a:gd name="adj2" fmla="val 30852"/>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grpSp>
        <p:nvGrpSpPr>
          <p:cNvPr id="3" name="组合 2"/>
          <p:cNvGrpSpPr/>
          <p:nvPr/>
        </p:nvGrpSpPr>
        <p:grpSpPr>
          <a:xfrm>
            <a:off x="5613037" y="3242310"/>
            <a:ext cx="1197215" cy="2548652"/>
            <a:chOff x="11551" y="4733"/>
            <a:chExt cx="1885" cy="4014"/>
          </a:xfrm>
        </p:grpSpPr>
        <p:sp>
          <p:nvSpPr>
            <p:cNvPr id="60" name="圆角矩形 59"/>
            <p:cNvSpPr/>
            <p:nvPr/>
          </p:nvSpPr>
          <p:spPr>
            <a:xfrm>
              <a:off x="11551" y="5344"/>
              <a:ext cx="581" cy="973"/>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时</a:t>
              </a:r>
              <a:endParaRPr lang="en-US" altLang="zh-CN" dirty="0" smtClean="0"/>
            </a:p>
            <a:p>
              <a:pPr algn="ctr"/>
              <a:r>
                <a:rPr lang="zh-CN" altLang="en-US" dirty="0" smtClean="0"/>
                <a:t>间</a:t>
              </a:r>
              <a:endParaRPr lang="zh-CN" altLang="en-US" dirty="0"/>
            </a:p>
          </p:txBody>
        </p:sp>
        <p:cxnSp>
          <p:nvCxnSpPr>
            <p:cNvPr id="61" name="肘形连接符 106"/>
            <p:cNvCxnSpPr/>
            <p:nvPr/>
          </p:nvCxnSpPr>
          <p:spPr>
            <a:xfrm>
              <a:off x="11574" y="5828"/>
              <a:ext cx="612" cy="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 name="TextBox 22"/>
            <p:cNvSpPr txBox="1"/>
            <p:nvPr/>
          </p:nvSpPr>
          <p:spPr>
            <a:xfrm>
              <a:off x="12160" y="8165"/>
              <a:ext cx="1257" cy="582"/>
            </a:xfrm>
            <a:prstGeom prst="rect">
              <a:avLst/>
            </a:prstGeom>
            <a:noFill/>
          </p:spPr>
          <p:txBody>
            <a:bodyPr wrap="square" rtlCol="0">
              <a:spAutoFit/>
            </a:bodyPr>
            <a:lstStyle/>
            <a:p>
              <a:pPr algn="ctr"/>
              <a:r>
                <a:rPr lang="zh-CN" altLang="en-US" dirty="0" smtClean="0"/>
                <a:t>术后</a:t>
              </a:r>
              <a:endParaRPr lang="en-US" altLang="zh-CN" dirty="0" smtClean="0"/>
            </a:p>
          </p:txBody>
        </p:sp>
        <p:sp>
          <p:nvSpPr>
            <p:cNvPr id="63" name="TextBox 20"/>
            <p:cNvSpPr txBox="1"/>
            <p:nvPr/>
          </p:nvSpPr>
          <p:spPr>
            <a:xfrm>
              <a:off x="12132" y="4733"/>
              <a:ext cx="1237" cy="580"/>
            </a:xfrm>
            <a:prstGeom prst="rect">
              <a:avLst/>
            </a:prstGeom>
            <a:noFill/>
          </p:spPr>
          <p:txBody>
            <a:bodyPr wrap="square" rtlCol="0">
              <a:spAutoFit/>
            </a:bodyPr>
            <a:lstStyle/>
            <a:p>
              <a:pPr algn="ctr"/>
              <a:r>
                <a:rPr lang="zh-CN" altLang="en-US" dirty="0" smtClean="0"/>
                <a:t>术前</a:t>
              </a:r>
              <a:endParaRPr lang="en-US" altLang="zh-CN" dirty="0" smtClean="0"/>
            </a:p>
          </p:txBody>
        </p:sp>
        <p:sp>
          <p:nvSpPr>
            <p:cNvPr id="64" name="TextBox 22"/>
            <p:cNvSpPr txBox="1"/>
            <p:nvPr/>
          </p:nvSpPr>
          <p:spPr>
            <a:xfrm>
              <a:off x="12180" y="6358"/>
              <a:ext cx="1257" cy="582"/>
            </a:xfrm>
            <a:prstGeom prst="rect">
              <a:avLst/>
            </a:prstGeom>
            <a:noFill/>
          </p:spPr>
          <p:txBody>
            <a:bodyPr wrap="square" rtlCol="0">
              <a:spAutoFit/>
            </a:bodyPr>
            <a:lstStyle/>
            <a:p>
              <a:pPr algn="ctr"/>
              <a:r>
                <a:rPr lang="zh-CN" altLang="en-US" dirty="0" smtClean="0"/>
                <a:t>术中</a:t>
              </a:r>
              <a:endParaRPr lang="en-US" altLang="zh-CN" dirty="0" smtClean="0"/>
            </a:p>
          </p:txBody>
        </p:sp>
      </p:grpSp>
      <p:sp>
        <p:nvSpPr>
          <p:cNvPr id="65" name="矩形标注 64"/>
          <p:cNvSpPr/>
          <p:nvPr/>
        </p:nvSpPr>
        <p:spPr>
          <a:xfrm>
            <a:off x="7145466" y="2280192"/>
            <a:ext cx="760637" cy="504056"/>
          </a:xfrm>
          <a:prstGeom prst="wedgeRectCallout">
            <a:avLst>
              <a:gd name="adj1" fmla="val -57531"/>
              <a:gd name="adj2" fmla="val 131245"/>
            </a:avLst>
          </a:prstGeom>
          <a:solidFill>
            <a:schemeClr val="bg1"/>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项目类型</a:t>
            </a:r>
            <a:endParaRPr lang="zh-CN" altLang="en-US" dirty="0">
              <a:solidFill>
                <a:schemeClr val="tx1"/>
              </a:solidFill>
            </a:endParaRPr>
          </a:p>
        </p:txBody>
      </p:sp>
      <p:pic>
        <p:nvPicPr>
          <p:cNvPr id="28"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6860" y="5300345"/>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 descr="http://img.sootuu.com/vector/2007-07-01/068/3/05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6355" y="4226560"/>
            <a:ext cx="24003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2"/>
          <p:cNvSpPr txBox="1">
            <a:spLocks noChangeArrowheads="1"/>
          </p:cNvSpPr>
          <p:nvPr/>
        </p:nvSpPr>
        <p:spPr bwMode="auto">
          <a:xfrm>
            <a:off x="1476375" y="911225"/>
            <a:ext cx="5903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en-US" altLang="zh-CN" sz="36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Thank You</a:t>
            </a:r>
            <a:r>
              <a:rPr lang="zh-CN" altLang="en-US" sz="36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933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48C59922-171B-4E1E-9AB6-17B4C6EC8ECD}" type="slidenum">
              <a:rPr lang="zh-CN" altLang="en-US" sz="1200" smtClean="0">
                <a:solidFill>
                  <a:srgbClr val="898989"/>
                </a:solidFill>
                <a:latin typeface="Calibri" panose="020F0502020204030204" pitchFamily="34" charset="0"/>
                <a:ea typeface="宋体" panose="02010600030101010101" pitchFamily="2" charset="-122"/>
              </a:rPr>
              <a:t>40</a:t>
            </a:fld>
            <a:endParaRPr lang="zh-CN" altLang="en-US" sz="120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873125"/>
          </a:xfrm>
        </p:spPr>
        <p:txBody>
          <a:bodyPr/>
          <a:lstStyle/>
          <a:p>
            <a:r>
              <a:rPr>
                <a:sym typeface="+mn-ea"/>
              </a:rPr>
              <a:t>病人是否手术划分</a:t>
            </a:r>
          </a:p>
          <a:p>
            <a:pPr lvl="1" algn="l"/>
            <a:r>
              <a:rPr lang="zh-CN" altLang="zh-CN" sz="2000" b="1" dirty="0" smtClean="0">
                <a:sym typeface="+mn-ea"/>
              </a:rPr>
              <a:t>伪代码</a:t>
            </a:r>
          </a:p>
          <a:p>
            <a:pPr marL="0" indent="0">
              <a:buNone/>
            </a:pPr>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41</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sp>
        <p:nvSpPr>
          <p:cNvPr id="2" name="矩形 1"/>
          <p:cNvSpPr/>
          <p:nvPr/>
        </p:nvSpPr>
        <p:spPr>
          <a:xfrm>
            <a:off x="539750" y="1772920"/>
            <a:ext cx="7849235" cy="864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zh-CN" altLang="en-US" sz="1800">
                <a:latin typeface="楷体" panose="02010609060101010101" charset="-122"/>
                <a:ea typeface="楷体" panose="02010609060101010101" charset="-122"/>
              </a:rPr>
              <a:t>输入：病历表手术费类型L1，治疗费类型L2，特殊治疗费类型L3，字典库M,病人用物数据矩阵N =n*m(n为病人数目，m为病人用物数目)                        </a:t>
            </a:r>
          </a:p>
          <a:p>
            <a:pPr algn="l"/>
            <a:r>
              <a:rPr lang="zh-CN" altLang="en-US" sz="1800">
                <a:latin typeface="楷体" panose="02010609060101010101" charset="-122"/>
                <a:ea typeface="楷体" panose="02010609060101010101" charset="-122"/>
              </a:rPr>
              <a:t>输出：病人是否手术标签.</a:t>
            </a:r>
          </a:p>
        </p:txBody>
      </p:sp>
      <p:sp>
        <p:nvSpPr>
          <p:cNvPr id="8" name="矩形 7"/>
          <p:cNvSpPr/>
          <p:nvPr/>
        </p:nvSpPr>
        <p:spPr>
          <a:xfrm>
            <a:off x="539750" y="2853055"/>
            <a:ext cx="7849235" cy="36442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r>
              <a:rPr lang="zh-CN" altLang="en-US" b="1" dirty="0">
                <a:latin typeface="楷体" panose="02010609060101010101" charset="-122"/>
                <a:ea typeface="楷体" panose="02010609060101010101" charset="-122"/>
              </a:rPr>
              <a:t>    </a:t>
            </a:r>
          </a:p>
          <a:p>
            <a:pPr algn="l"/>
            <a:endParaRPr lang="zh-CN" altLang="en-US" b="1" dirty="0">
              <a:latin typeface="楷体" panose="02010609060101010101" charset="-122"/>
              <a:ea typeface="楷体" panose="02010609060101010101" charset="-122"/>
            </a:endParaRPr>
          </a:p>
          <a:p>
            <a:pPr algn="l"/>
            <a:r>
              <a:rPr lang="zh-CN" altLang="en-US" b="1" dirty="0">
                <a:latin typeface="楷体" panose="02010609060101010101" charset="-122"/>
                <a:ea typeface="楷体" panose="02010609060101010101" charset="-122"/>
              </a:rPr>
              <a:t>算法流程：</a:t>
            </a:r>
          </a:p>
          <a:p>
            <a:pPr algn="l"/>
            <a:r>
              <a:rPr lang="zh-CN" altLang="en-US" dirty="0">
                <a:latin typeface="楷体" panose="02010609060101010101" charset="-122"/>
                <a:ea typeface="楷体" panose="02010609060101010101" charset="-122"/>
              </a:rPr>
              <a:t>1. for each i in L1:                                           </a:t>
            </a:r>
          </a:p>
          <a:p>
            <a:pPr algn="l"/>
            <a:r>
              <a:rPr lang="zh-CN" altLang="en-US" dirty="0">
                <a:latin typeface="楷体" panose="02010609060101010101" charset="-122"/>
                <a:ea typeface="楷体" panose="02010609060101010101" charset="-122"/>
              </a:rPr>
              <a:t>       if i =='手术类型'     //判断L1中的第i项是否为手术类型                                            </a:t>
            </a:r>
          </a:p>
          <a:p>
            <a:pPr algn="l"/>
            <a:r>
              <a:rPr lang="zh-CN" altLang="en-US" dirty="0">
                <a:latin typeface="楷体" panose="02010609060101010101" charset="-122"/>
                <a:ea typeface="楷体" panose="02010609060101010101" charset="-122"/>
              </a:rPr>
              <a:t>       M.append(i)                                                      </a:t>
            </a:r>
          </a:p>
          <a:p>
            <a:pPr algn="l"/>
            <a:r>
              <a:rPr lang="zh-CN" altLang="en-US" dirty="0">
                <a:latin typeface="楷体" panose="02010609060101010101" charset="-122"/>
                <a:ea typeface="楷体" panose="02010609060101010101" charset="-122"/>
              </a:rPr>
              <a:t>  end for</a:t>
            </a:r>
          </a:p>
          <a:p>
            <a:pPr algn="l"/>
            <a:r>
              <a:rPr lang="zh-CN" altLang="en-US" dirty="0">
                <a:latin typeface="楷体" panose="02010609060101010101" charset="-122"/>
                <a:ea typeface="楷体" panose="02010609060101010101" charset="-122"/>
              </a:rPr>
              <a:t>  for each i in L2:</a:t>
            </a:r>
          </a:p>
          <a:p>
            <a:pPr algn="l"/>
            <a:r>
              <a:rPr lang="zh-CN" altLang="en-US" dirty="0">
                <a:latin typeface="楷体" panose="02010609060101010101" charset="-122"/>
                <a:ea typeface="楷体" panose="02010609060101010101" charset="-122"/>
              </a:rPr>
              <a:t>        if i =='手术类型'    //判断L2中的第i项是否为手术类型</a:t>
            </a:r>
          </a:p>
          <a:p>
            <a:pPr algn="l"/>
            <a:r>
              <a:rPr lang="zh-CN" altLang="en-US" dirty="0">
                <a:latin typeface="楷体" panose="02010609060101010101" charset="-122"/>
                <a:ea typeface="楷体" panose="02010609060101010101" charset="-122"/>
              </a:rPr>
              <a:t>        M.append(i)</a:t>
            </a:r>
          </a:p>
          <a:p>
            <a:pPr algn="l"/>
            <a:r>
              <a:rPr lang="zh-CN" altLang="en-US" dirty="0">
                <a:latin typeface="楷体" panose="02010609060101010101" charset="-122"/>
                <a:ea typeface="楷体" panose="02010609060101010101" charset="-122"/>
              </a:rPr>
              <a:t>  end for</a:t>
            </a:r>
          </a:p>
          <a:p>
            <a:pPr algn="l"/>
            <a:r>
              <a:rPr lang="zh-CN" altLang="en-US" dirty="0">
                <a:latin typeface="楷体" panose="02010609060101010101" charset="-122"/>
                <a:ea typeface="楷体" panose="02010609060101010101" charset="-122"/>
              </a:rPr>
              <a:t>  for each i in L3:</a:t>
            </a:r>
          </a:p>
          <a:p>
            <a:pPr algn="l"/>
            <a:r>
              <a:rPr lang="zh-CN" altLang="en-US" dirty="0">
                <a:latin typeface="楷体" panose="02010609060101010101" charset="-122"/>
                <a:ea typeface="楷体" panose="02010609060101010101" charset="-122"/>
              </a:rPr>
              <a:t>         if i =='手术类型'   //判断L3中的第i项是否为手术类型</a:t>
            </a:r>
          </a:p>
          <a:p>
            <a:pPr algn="l"/>
            <a:r>
              <a:rPr lang="zh-CN" altLang="en-US" dirty="0">
                <a:latin typeface="楷体" panose="02010609060101010101" charset="-122"/>
                <a:ea typeface="楷体" panose="02010609060101010101" charset="-122"/>
              </a:rPr>
              <a:t>         M.append(i)</a:t>
            </a:r>
          </a:p>
          <a:p>
            <a:pPr algn="l"/>
            <a:r>
              <a:rPr lang="zh-CN" altLang="en-US" dirty="0">
                <a:latin typeface="楷体" panose="02010609060101010101" charset="-122"/>
                <a:ea typeface="楷体" panose="02010609060101010101" charset="-122"/>
              </a:rPr>
              <a:t>  end for</a:t>
            </a:r>
          </a:p>
          <a:p>
            <a:pPr algn="l"/>
            <a:endParaRPr lang="zh-CN" altLang="en-US"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a:p>
            <a:pPr algn="l"/>
            <a:endParaRPr lang="zh-CN" altLang="en-US"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5447030"/>
          </a:xfrm>
        </p:spPr>
        <p:txBody>
          <a:bodyPr/>
          <a:lstStyle/>
          <a:p>
            <a:r>
              <a:rPr>
                <a:sym typeface="+mn-ea"/>
              </a:rPr>
              <a:t>病人是否手术划分</a:t>
            </a:r>
          </a:p>
          <a:p>
            <a:pPr lvl="1" algn="l"/>
            <a:r>
              <a:rPr lang="zh-CN" altLang="zh-CN" sz="2000" b="1" dirty="0" smtClean="0">
                <a:sym typeface="+mn-ea"/>
              </a:rPr>
              <a:t>伪代码</a:t>
            </a:r>
          </a:p>
          <a:p>
            <a:pPr lvl="1" algn="l"/>
            <a:endParaRPr lang="zh-CN" altLang="en-US"/>
          </a:p>
          <a:p>
            <a:pPr lvl="1" algn="l"/>
            <a:endParaRPr lang="zh-CN" altLang="en-US"/>
          </a:p>
          <a:p>
            <a:pPr lvl="1" algn="l"/>
            <a:endParaRPr lang="zh-CN" altLang="en-US"/>
          </a:p>
          <a:p>
            <a:pPr lvl="1" algn="l"/>
            <a:endParaRPr lang="zh-CN" altLang="en-US"/>
          </a:p>
          <a:p>
            <a:pPr lvl="1" algn="l"/>
            <a:endParaRPr lang="zh-CN" altLang="en-US"/>
          </a:p>
          <a:p>
            <a:pPr lvl="1" algn="l"/>
            <a:endParaRPr lang="zh-CN" altLang="en-US"/>
          </a:p>
          <a:p>
            <a:pPr lvl="1" algn="l"/>
            <a:r>
              <a:rPr lang="zh-CN" altLang="en-US" sz="2000" b="1"/>
              <a:t>输出结果</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42</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sp>
        <p:nvSpPr>
          <p:cNvPr id="8" name="矩形 7"/>
          <p:cNvSpPr/>
          <p:nvPr/>
        </p:nvSpPr>
        <p:spPr>
          <a:xfrm>
            <a:off x="544195" y="1915160"/>
            <a:ext cx="7849235" cy="2605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r>
              <a:rPr lang="zh-CN" altLang="en-US" b="1">
                <a:latin typeface="楷体" panose="02010609060101010101" charset="-122"/>
                <a:ea typeface="楷体" panose="02010609060101010101" charset="-122"/>
              </a:rPr>
              <a:t>    </a:t>
            </a:r>
          </a:p>
          <a:p>
            <a:pPr algn="l"/>
            <a:endParaRPr lang="zh-CN" altLang="en-US" b="1">
              <a:latin typeface="楷体" panose="02010609060101010101" charset="-122"/>
              <a:ea typeface="楷体" panose="02010609060101010101" charset="-122"/>
            </a:endParaRPr>
          </a:p>
          <a:p>
            <a:pPr algn="l"/>
            <a:r>
              <a:rPr lang="zh-CN" altLang="en-US">
                <a:latin typeface="楷体" panose="02010609060101010101" charset="-122"/>
                <a:ea typeface="楷体" panose="02010609060101010101" charset="-122"/>
              </a:rPr>
              <a:t>2. for each j in N:           //对每一个病人进行循环</a:t>
            </a:r>
          </a:p>
          <a:p>
            <a:pPr algn="l"/>
            <a:r>
              <a:rPr lang="zh-CN" altLang="en-US">
                <a:latin typeface="楷体" panose="02010609060101010101" charset="-122"/>
                <a:ea typeface="楷体" panose="02010609060101010101" charset="-122"/>
              </a:rPr>
              <a:t>     for each k in j：     //对每个病人的用物数据进行循环    </a:t>
            </a:r>
          </a:p>
          <a:p>
            <a:pPr algn="l"/>
            <a:r>
              <a:rPr lang="zh-CN" altLang="en-US">
                <a:latin typeface="楷体" panose="02010609060101010101" charset="-122"/>
                <a:ea typeface="楷体" panose="02010609060101010101" charset="-122"/>
              </a:rPr>
              <a:t>         if k in M:</a:t>
            </a:r>
          </a:p>
          <a:p>
            <a:pPr algn="l"/>
            <a:r>
              <a:rPr lang="zh-CN" altLang="en-US">
                <a:latin typeface="楷体" panose="02010609060101010101" charset="-122"/>
                <a:ea typeface="楷体" panose="02010609060101010101" charset="-122"/>
              </a:rPr>
              <a:t>            j 有手术病人</a:t>
            </a:r>
          </a:p>
          <a:p>
            <a:pPr algn="l"/>
            <a:r>
              <a:rPr lang="zh-CN" altLang="en-US">
                <a:latin typeface="楷体" panose="02010609060101010101" charset="-122"/>
                <a:ea typeface="楷体" panose="02010609060101010101" charset="-122"/>
              </a:rPr>
              <a:t>         else：</a:t>
            </a:r>
          </a:p>
          <a:p>
            <a:pPr algn="l"/>
            <a:r>
              <a:rPr lang="zh-CN" altLang="en-US">
                <a:latin typeface="楷体" panose="02010609060101010101" charset="-122"/>
                <a:ea typeface="楷体" panose="02010609060101010101" charset="-122"/>
              </a:rPr>
              <a:t>            j 无手术病人</a:t>
            </a:r>
          </a:p>
          <a:p>
            <a:pPr algn="l"/>
            <a:r>
              <a:rPr lang="zh-CN" altLang="en-US">
                <a:latin typeface="楷体" panose="02010609060101010101" charset="-122"/>
                <a:ea typeface="楷体" panose="02010609060101010101" charset="-122"/>
              </a:rPr>
              <a:t>     end for</a:t>
            </a:r>
          </a:p>
          <a:p>
            <a:pPr algn="l"/>
            <a:r>
              <a:rPr lang="zh-CN" altLang="en-US">
                <a:latin typeface="楷体" panose="02010609060101010101" charset="-122"/>
                <a:ea typeface="楷体" panose="02010609060101010101" charset="-122"/>
              </a:rPr>
              <a:t>  end for </a:t>
            </a:r>
          </a:p>
          <a:p>
            <a:pPr algn="l"/>
            <a:endParaRPr lang="zh-CN" altLang="en-US">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p:txBody>
      </p:sp>
      <p:grpSp>
        <p:nvGrpSpPr>
          <p:cNvPr id="11" name="组合 10"/>
          <p:cNvGrpSpPr/>
          <p:nvPr/>
        </p:nvGrpSpPr>
        <p:grpSpPr>
          <a:xfrm>
            <a:off x="544195" y="5347335"/>
            <a:ext cx="7659370" cy="744220"/>
            <a:chOff x="1077" y="3339"/>
            <a:chExt cx="12062" cy="1172"/>
          </a:xfrm>
        </p:grpSpPr>
        <p:sp>
          <p:nvSpPr>
            <p:cNvPr id="6" name="圆角矩形 5"/>
            <p:cNvSpPr/>
            <p:nvPr/>
          </p:nvSpPr>
          <p:spPr>
            <a:xfrm>
              <a:off x="1077"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病人</a:t>
              </a:r>
              <a:r>
                <a:rPr lang="en-US" altLang="zh-CN">
                  <a:solidFill>
                    <a:srgbClr val="F3F9FB"/>
                  </a:solidFill>
                </a:rPr>
                <a:t>1259</a:t>
              </a:r>
              <a:r>
                <a:rPr lang="zh-CN" altLang="en-US">
                  <a:solidFill>
                    <a:srgbClr val="F3F9FB"/>
                  </a:solidFill>
                </a:rPr>
                <a:t>人</a:t>
              </a:r>
            </a:p>
          </p:txBody>
        </p:sp>
        <p:sp>
          <p:nvSpPr>
            <p:cNvPr id="7" name="圆角矩形 6"/>
            <p:cNvSpPr/>
            <p:nvPr/>
          </p:nvSpPr>
          <p:spPr>
            <a:xfrm>
              <a:off x="5669"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手术</a:t>
              </a:r>
              <a:r>
                <a:rPr lang="en-US" altLang="zh-CN">
                  <a:solidFill>
                    <a:srgbClr val="F3F9FB"/>
                  </a:solidFill>
                </a:rPr>
                <a:t>1003</a:t>
              </a:r>
              <a:r>
                <a:rPr lang="zh-CN" altLang="en-US">
                  <a:solidFill>
                    <a:srgbClr val="F3F9FB"/>
                  </a:solidFill>
                </a:rPr>
                <a:t>人</a:t>
              </a:r>
            </a:p>
          </p:txBody>
        </p:sp>
        <p:sp>
          <p:nvSpPr>
            <p:cNvPr id="9" name="圆角矩形 8"/>
            <p:cNvSpPr/>
            <p:nvPr/>
          </p:nvSpPr>
          <p:spPr>
            <a:xfrm>
              <a:off x="10077" y="3472"/>
              <a:ext cx="3062" cy="9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solidFill>
                    <a:srgbClr val="F3F9FB"/>
                  </a:solidFill>
                </a:rPr>
                <a:t>无手术</a:t>
              </a:r>
              <a:r>
                <a:rPr lang="en-US" altLang="zh-CN">
                  <a:solidFill>
                    <a:srgbClr val="F3F9FB"/>
                  </a:solidFill>
                </a:rPr>
                <a:t>256</a:t>
              </a:r>
              <a:r>
                <a:rPr lang="zh-CN" altLang="en-US">
                  <a:solidFill>
                    <a:srgbClr val="F3F9FB"/>
                  </a:solidFill>
                </a:rPr>
                <a:t>人</a:t>
              </a:r>
            </a:p>
          </p:txBody>
        </p:sp>
        <p:sp>
          <p:nvSpPr>
            <p:cNvPr id="10" name="等于号 9"/>
            <p:cNvSpPr/>
            <p:nvPr/>
          </p:nvSpPr>
          <p:spPr>
            <a:xfrm>
              <a:off x="4365" y="3585"/>
              <a:ext cx="1134" cy="681"/>
            </a:xfrm>
            <a:prstGeom prst="mathEqua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solidFill>
                  <a:schemeClr val="tx1"/>
                </a:solidFill>
              </a:endParaRPr>
            </a:p>
          </p:txBody>
        </p:sp>
        <p:sp>
          <p:nvSpPr>
            <p:cNvPr id="12" name="加号 11"/>
            <p:cNvSpPr/>
            <p:nvPr/>
          </p:nvSpPr>
          <p:spPr>
            <a:xfrm>
              <a:off x="8891" y="3339"/>
              <a:ext cx="1026" cy="117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smtClean="0">
                <a:sym typeface="+mn-ea"/>
              </a:rPr>
              <a:t>经内镜手术病人中是否使用了麻醉划分</a:t>
            </a:r>
          </a:p>
          <a:p>
            <a:pPr lvl="1" algn="l"/>
            <a:r>
              <a:rPr lang="zh-CN" sz="2000" b="1">
                <a:sym typeface="+mn-ea"/>
              </a:rPr>
              <a:t>伪代码</a:t>
            </a:r>
          </a:p>
          <a:p>
            <a:pPr marL="0" lvl="1" indent="0">
              <a:buNone/>
            </a:pPr>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43</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样本构造</a:t>
            </a:r>
            <a:endParaRPr lang="zh-CN" altLang="en-US"/>
          </a:p>
        </p:txBody>
      </p:sp>
      <p:sp>
        <p:nvSpPr>
          <p:cNvPr id="2" name="矩形 1"/>
          <p:cNvSpPr/>
          <p:nvPr/>
        </p:nvSpPr>
        <p:spPr>
          <a:xfrm>
            <a:off x="539750" y="1916430"/>
            <a:ext cx="7849235" cy="864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zh-CN" altLang="en-US" sz="1800" b="1">
                <a:latin typeface="楷体" panose="02010609060101010101" charset="-122"/>
                <a:ea typeface="楷体" panose="02010609060101010101" charset="-122"/>
              </a:rPr>
              <a:t>输入：</a:t>
            </a:r>
            <a:r>
              <a:rPr lang="zh-CN" altLang="en-US" sz="1800">
                <a:latin typeface="楷体" panose="02010609060101010101" charset="-122"/>
                <a:ea typeface="楷体" panose="02010609060101010101" charset="-122"/>
              </a:rPr>
              <a:t>经内镜手术病人病历表L，麻醉时间T</a:t>
            </a:r>
          </a:p>
          <a:p>
            <a:pPr algn="l"/>
            <a:r>
              <a:rPr lang="zh-CN" altLang="en-US" sz="1800" b="1">
                <a:latin typeface="楷体" panose="02010609060101010101" charset="-122"/>
                <a:ea typeface="楷体" panose="02010609060101010101" charset="-122"/>
              </a:rPr>
              <a:t>输出：</a:t>
            </a:r>
            <a:r>
              <a:rPr lang="zh-CN" altLang="en-US" sz="1800">
                <a:latin typeface="楷体" panose="02010609060101010101" charset="-122"/>
                <a:ea typeface="楷体" panose="02010609060101010101" charset="-122"/>
              </a:rPr>
              <a:t>将病人从住院到出院这段时间划分为手术前L1，手术中L2和手术后L3.</a:t>
            </a:r>
          </a:p>
        </p:txBody>
      </p:sp>
      <p:sp>
        <p:nvSpPr>
          <p:cNvPr id="8" name="矩形 7"/>
          <p:cNvSpPr/>
          <p:nvPr/>
        </p:nvSpPr>
        <p:spPr>
          <a:xfrm>
            <a:off x="539750" y="2996565"/>
            <a:ext cx="7849235" cy="34575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r>
              <a:rPr lang="zh-CN" altLang="en-US" b="1">
                <a:latin typeface="楷体" panose="02010609060101010101" charset="-122"/>
                <a:ea typeface="楷体" panose="02010609060101010101" charset="-122"/>
              </a:rPr>
              <a:t>算法流程：</a:t>
            </a:r>
          </a:p>
          <a:p>
            <a:pPr algn="l"/>
            <a:r>
              <a:rPr lang="zh-CN" altLang="en-US" sz="1600">
                <a:latin typeface="楷体" panose="02010609060101010101" charset="-122"/>
                <a:ea typeface="楷体" panose="02010609060101010101" charset="-122"/>
              </a:rPr>
              <a:t>for each order_id in L:         //取病人的编号</a:t>
            </a:r>
          </a:p>
          <a:p>
            <a:pPr algn="l"/>
            <a:r>
              <a:rPr lang="zh-CN" altLang="en-US" sz="1600">
                <a:latin typeface="楷体" panose="02010609060101010101" charset="-122"/>
                <a:ea typeface="楷体" panose="02010609060101010101" charset="-122"/>
              </a:rPr>
              <a:t>  for each item_name in order_id:        //取病人的用物名称</a:t>
            </a:r>
          </a:p>
          <a:p>
            <a:pPr algn="l"/>
            <a:r>
              <a:rPr lang="zh-CN" altLang="en-US" sz="1600">
                <a:latin typeface="楷体" panose="02010609060101010101" charset="-122"/>
                <a:ea typeface="楷体" panose="02010609060101010101" charset="-122"/>
              </a:rPr>
              <a:t>    If  item_name==“全身麻醉”</a:t>
            </a:r>
          </a:p>
          <a:p>
            <a:pPr algn="l"/>
            <a:r>
              <a:rPr lang="zh-CN" altLang="en-US" sz="1600">
                <a:latin typeface="楷体" panose="02010609060101010101" charset="-122"/>
                <a:ea typeface="楷体" panose="02010609060101010101" charset="-122"/>
              </a:rPr>
              <a:t>       order_id   麻醉手术病人</a:t>
            </a:r>
          </a:p>
          <a:p>
            <a:pPr algn="l"/>
            <a:r>
              <a:rPr lang="zh-CN" altLang="en-US" sz="1600">
                <a:latin typeface="楷体" panose="02010609060101010101" charset="-122"/>
                <a:ea typeface="楷体" panose="02010609060101010101" charset="-122"/>
              </a:rPr>
              <a:t>     If  count(item_name) &gt;1</a:t>
            </a:r>
          </a:p>
          <a:p>
            <a:pPr algn="l"/>
            <a:r>
              <a:rPr lang="zh-CN" altLang="en-US" sz="1600">
                <a:latin typeface="楷体" panose="02010609060101010101" charset="-122"/>
                <a:ea typeface="楷体" panose="02010609060101010101" charset="-122"/>
              </a:rPr>
              <a:t>        order_id   全身麻醉次数为2次病人K2   //将病人放入K2中</a:t>
            </a:r>
          </a:p>
          <a:p>
            <a:pPr algn="l"/>
            <a:r>
              <a:rPr lang="zh-CN" altLang="en-US" sz="1600">
                <a:latin typeface="楷体" panose="02010609060101010101" charset="-122"/>
                <a:ea typeface="楷体" panose="02010609060101010101" charset="-122"/>
              </a:rPr>
              <a:t>    else</a:t>
            </a:r>
          </a:p>
          <a:p>
            <a:pPr algn="l"/>
            <a:r>
              <a:rPr lang="zh-CN" altLang="en-US" sz="1600">
                <a:latin typeface="楷体" panose="02010609060101010101" charset="-122"/>
                <a:ea typeface="楷体" panose="02010609060101010101" charset="-122"/>
              </a:rPr>
              <a:t>       order_id   全身麻醉次数为1次病人K1</a:t>
            </a:r>
          </a:p>
          <a:p>
            <a:pPr algn="l"/>
            <a:r>
              <a:rPr lang="zh-CN" altLang="en-US" sz="1600">
                <a:latin typeface="楷体" panose="02010609060101010101" charset="-122"/>
                <a:ea typeface="楷体" panose="02010609060101010101" charset="-122"/>
              </a:rPr>
              <a:t>  end for</a:t>
            </a:r>
          </a:p>
          <a:p>
            <a:pPr algn="l"/>
            <a:r>
              <a:rPr lang="zh-CN" altLang="en-US" sz="1600">
                <a:latin typeface="楷体" panose="02010609060101010101" charset="-122"/>
                <a:ea typeface="楷体" panose="02010609060101010101" charset="-122"/>
              </a:rPr>
              <a:t>If order_id not in 麻醉手术病人</a:t>
            </a:r>
          </a:p>
          <a:p>
            <a:pPr algn="l"/>
            <a:r>
              <a:rPr lang="zh-CN" altLang="en-US" sz="1600">
                <a:latin typeface="楷体" panose="02010609060101010101" charset="-122"/>
                <a:ea typeface="楷体" panose="02010609060101010101" charset="-122"/>
              </a:rPr>
              <a:t>     order_id   无麻醉手术病人 </a:t>
            </a:r>
          </a:p>
          <a:p>
            <a:pPr algn="l"/>
            <a:r>
              <a:rPr lang="zh-CN" altLang="en-US" sz="1600">
                <a:latin typeface="楷体" panose="02010609060101010101" charset="-122"/>
                <a:ea typeface="楷体" panose="02010609060101010101" charset="-122"/>
              </a:rPr>
              <a:t>End for</a:t>
            </a:r>
          </a:p>
          <a:p>
            <a:pPr algn="l"/>
            <a:endParaRPr lang="zh-CN" altLang="en-US" sz="1600">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smtClean="0">
                <a:sym typeface="+mn-ea"/>
              </a:rPr>
              <a:t>经内镜手术病人中是否使用了麻醉划分</a:t>
            </a:r>
          </a:p>
          <a:p>
            <a:pPr lvl="1" algn="l"/>
            <a:r>
              <a:rPr lang="zh-CN" sz="2000" b="1">
                <a:sym typeface="+mn-ea"/>
              </a:rPr>
              <a:t>伪代码</a:t>
            </a:r>
          </a:p>
          <a:p>
            <a:pPr marL="0" lvl="1" indent="0">
              <a:buNone/>
            </a:pPr>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44</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样本构造</a:t>
            </a:r>
            <a:endParaRPr lang="zh-CN" altLang="en-US"/>
          </a:p>
        </p:txBody>
      </p:sp>
      <p:sp>
        <p:nvSpPr>
          <p:cNvPr id="8" name="矩形 7"/>
          <p:cNvSpPr/>
          <p:nvPr/>
        </p:nvSpPr>
        <p:spPr>
          <a:xfrm>
            <a:off x="539750" y="1972310"/>
            <a:ext cx="7849235" cy="38900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zh-CN" altLang="en-US">
                <a:latin typeface="楷体" panose="02010609060101010101" charset="-122"/>
                <a:ea typeface="楷体" panose="02010609060101010101" charset="-122"/>
              </a:rPr>
              <a:t>For each order_id in K1:</a:t>
            </a:r>
          </a:p>
          <a:p>
            <a:pPr algn="l"/>
            <a:r>
              <a:rPr lang="zh-CN" altLang="en-US">
                <a:latin typeface="楷体" panose="02010609060101010101" charset="-122"/>
                <a:ea typeface="楷体" panose="02010609060101010101" charset="-122"/>
              </a:rPr>
              <a:t>   for each item_name,start_time in order_id:   //遍历每个病人的用物类型和时间</a:t>
            </a:r>
          </a:p>
          <a:p>
            <a:pPr algn="l"/>
            <a:r>
              <a:rPr lang="zh-CN" altLang="en-US">
                <a:latin typeface="楷体" panose="02010609060101010101" charset="-122"/>
                <a:ea typeface="楷体" panose="02010609060101010101" charset="-122"/>
              </a:rPr>
              <a:t>      If start_time&lt;T ：</a:t>
            </a:r>
          </a:p>
          <a:p>
            <a:pPr algn="l"/>
            <a:r>
              <a:rPr lang="zh-CN" altLang="en-US">
                <a:latin typeface="楷体" panose="02010609060101010101" charset="-122"/>
                <a:ea typeface="楷体" panose="02010609060101010101" charset="-122"/>
              </a:rPr>
              <a:t>         L1.append(item_name)           //将在麻醉日期之前的用物放入手术前</a:t>
            </a:r>
          </a:p>
          <a:p>
            <a:pPr algn="l"/>
            <a:r>
              <a:rPr lang="zh-CN" altLang="en-US">
                <a:latin typeface="楷体" panose="02010609060101010101" charset="-122"/>
                <a:ea typeface="楷体" panose="02010609060101010101" charset="-122"/>
              </a:rPr>
              <a:t>       else if start_time&gt;=T and start_time&lt;T+1    //将在麻醉日期之内的用物放入手术中</a:t>
            </a:r>
          </a:p>
          <a:p>
            <a:pPr algn="l"/>
            <a:r>
              <a:rPr lang="zh-CN" altLang="en-US">
                <a:latin typeface="楷体" panose="02010609060101010101" charset="-122"/>
                <a:ea typeface="楷体" panose="02010609060101010101" charset="-122"/>
              </a:rPr>
              <a:t>          L2.append(item_name)</a:t>
            </a:r>
          </a:p>
          <a:p>
            <a:pPr algn="l"/>
            <a:r>
              <a:rPr lang="zh-CN" altLang="en-US">
                <a:latin typeface="楷体" panose="02010609060101010101" charset="-122"/>
                <a:ea typeface="楷体" panose="02010609060101010101" charset="-122"/>
              </a:rPr>
              <a:t>      else if start_time&gt;=T+1   //将在麻醉日期之后的第一天的用物放入手术后一天</a:t>
            </a:r>
          </a:p>
          <a:p>
            <a:pPr algn="l"/>
            <a:r>
              <a:rPr lang="zh-CN" altLang="en-US">
                <a:latin typeface="楷体" panose="02010609060101010101" charset="-122"/>
                <a:ea typeface="楷体" panose="02010609060101010101" charset="-122"/>
              </a:rPr>
              <a:t>          L3.append(item_name)</a:t>
            </a:r>
          </a:p>
          <a:p>
            <a:pPr algn="l"/>
            <a:r>
              <a:rPr lang="zh-CN" altLang="en-US">
                <a:latin typeface="楷体" panose="02010609060101010101" charset="-122"/>
                <a:ea typeface="楷体" panose="02010609060101010101" charset="-122"/>
              </a:rPr>
              <a:t>   End for</a:t>
            </a:r>
          </a:p>
          <a:p>
            <a:pPr algn="l"/>
            <a:r>
              <a:rPr lang="zh-CN" altLang="en-US">
                <a:latin typeface="楷体" panose="02010609060101010101" charset="-122"/>
                <a:ea typeface="楷体" panose="02010609060101010101" charset="-122"/>
              </a:rPr>
              <a:t>End for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904875"/>
          </a:xfrm>
        </p:spPr>
        <p:txBody>
          <a:bodyPr/>
          <a:lstStyle/>
          <a:p>
            <a:pPr algn="l">
              <a:buBlip>
                <a:blip r:embed="rId2"/>
              </a:buBlip>
            </a:pPr>
            <a:r>
              <a:rPr>
                <a:sym typeface="+mn-ea"/>
              </a:rPr>
              <a:t>手术病人中的手术类型划分</a:t>
            </a:r>
          </a:p>
          <a:p>
            <a:pPr lvl="1"/>
            <a:r>
              <a:rPr lang="zh-CN" sz="2000" b="1" dirty="0" smtClean="0">
                <a:sym typeface="+mn-ea"/>
              </a:rPr>
              <a:t>伪代码</a:t>
            </a:r>
            <a:endParaRPr lang="zh-CN" sz="2000">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45</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sp>
        <p:nvSpPr>
          <p:cNvPr id="6" name="矩形 5"/>
          <p:cNvSpPr/>
          <p:nvPr/>
        </p:nvSpPr>
        <p:spPr>
          <a:xfrm>
            <a:off x="539750" y="1699895"/>
            <a:ext cx="7849235" cy="734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zh-CN" altLang="en-US" sz="1800" b="1">
                <a:latin typeface="楷体" panose="02010609060101010101" charset="-122"/>
                <a:ea typeface="楷体" panose="02010609060101010101" charset="-122"/>
              </a:rPr>
              <a:t>输入：</a:t>
            </a:r>
            <a:r>
              <a:rPr lang="zh-CN" altLang="en-US" sz="1800">
                <a:latin typeface="楷体" panose="02010609060101010101" charset="-122"/>
                <a:ea typeface="楷体" panose="02010609060101010101" charset="-122"/>
              </a:rPr>
              <a:t>确定手术类型表格L，手术病人病历表M      </a:t>
            </a:r>
          </a:p>
          <a:p>
            <a:pPr algn="l"/>
            <a:r>
              <a:rPr lang="zh-CN" altLang="en-US" sz="1800" b="1">
                <a:latin typeface="楷体" panose="02010609060101010101" charset="-122"/>
                <a:ea typeface="楷体" panose="02010609060101010101" charset="-122"/>
              </a:rPr>
              <a:t>输出：</a:t>
            </a:r>
            <a:r>
              <a:rPr lang="zh-CN" altLang="en-US" sz="1800">
                <a:latin typeface="楷体" panose="02010609060101010101" charset="-122"/>
                <a:ea typeface="楷体" panose="02010609060101010101" charset="-122"/>
              </a:rPr>
              <a:t>病人所属的5个类别，分别为K1,K2,K3,K4,K5</a:t>
            </a:r>
          </a:p>
        </p:txBody>
      </p:sp>
      <p:sp>
        <p:nvSpPr>
          <p:cNvPr id="8" name="矩形 7"/>
          <p:cNvSpPr/>
          <p:nvPr/>
        </p:nvSpPr>
        <p:spPr>
          <a:xfrm>
            <a:off x="544195" y="2548890"/>
            <a:ext cx="7849235" cy="4756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a:latin typeface="楷体" panose="02010609060101010101" charset="-122"/>
              <a:ea typeface="楷体" panose="02010609060101010101" charset="-122"/>
            </a:endParaRPr>
          </a:p>
          <a:p>
            <a:pPr algn="l"/>
            <a:endParaRPr lang="zh-CN" altLang="en-US">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r>
              <a:rPr lang="zh-CN" altLang="en-US" b="1">
                <a:latin typeface="楷体" panose="02010609060101010101" charset="-122"/>
                <a:ea typeface="楷体" panose="02010609060101010101" charset="-122"/>
              </a:rPr>
              <a:t>算法流程：</a:t>
            </a:r>
          </a:p>
          <a:p>
            <a:pPr algn="l"/>
            <a:r>
              <a:rPr lang="zh-CN" altLang="en-US" sz="1400">
                <a:latin typeface="楷体" panose="02010609060101010101" charset="-122"/>
                <a:ea typeface="楷体" panose="02010609060101010101" charset="-122"/>
              </a:rPr>
              <a:t>For order_id in M:</a:t>
            </a:r>
          </a:p>
          <a:p>
            <a:pPr algn="l"/>
            <a:r>
              <a:rPr lang="zh-CN" altLang="en-US" sz="1400">
                <a:latin typeface="楷体" panose="02010609060101010101" charset="-122"/>
                <a:ea typeface="楷体" panose="02010609060101010101" charset="-122"/>
              </a:rPr>
              <a:t>   For item_name in order_id:</a:t>
            </a:r>
          </a:p>
          <a:p>
            <a:pPr algn="l"/>
            <a:r>
              <a:rPr lang="zh-CN" altLang="en-US" sz="1400">
                <a:latin typeface="楷体" panose="02010609060101010101" charset="-122"/>
                <a:ea typeface="楷体" panose="02010609060101010101" charset="-122"/>
              </a:rPr>
              <a:t>      If item_name in L and quantity &gt;=1: //判断病人的手术类型是否在确定手术类型表格中以及病人是否执行手术</a:t>
            </a:r>
          </a:p>
          <a:p>
            <a:pPr algn="l"/>
            <a:r>
              <a:rPr lang="zh-CN" altLang="en-US" sz="1400">
                <a:latin typeface="楷体" panose="02010609060101010101" charset="-122"/>
                <a:ea typeface="楷体" panose="02010609060101010101" charset="-122"/>
              </a:rPr>
              <a:t>         order_id 确定手术类型病人</a:t>
            </a:r>
          </a:p>
          <a:p>
            <a:pPr algn="l"/>
            <a:r>
              <a:rPr lang="zh-CN" altLang="en-US" sz="1400">
                <a:latin typeface="楷体" panose="02010609060101010101" charset="-122"/>
                <a:ea typeface="楷体" panose="02010609060101010101" charset="-122"/>
              </a:rPr>
              <a:t>          If item_name ==’经内镜’:    //判断病人的手术类型属于哪一个手术类型</a:t>
            </a:r>
          </a:p>
          <a:p>
            <a:pPr algn="l"/>
            <a:r>
              <a:rPr lang="zh-CN" altLang="en-US" sz="1400">
                <a:latin typeface="楷体" panose="02010609060101010101" charset="-122"/>
                <a:ea typeface="楷体" panose="02010609060101010101" charset="-122"/>
              </a:rPr>
              <a:t>              order_id 经内镜手术病人K1</a:t>
            </a:r>
          </a:p>
          <a:p>
            <a:pPr algn="l"/>
            <a:r>
              <a:rPr lang="zh-CN" altLang="en-US" sz="1400">
                <a:latin typeface="楷体" panose="02010609060101010101" charset="-122"/>
                <a:ea typeface="楷体" panose="02010609060101010101" charset="-122"/>
              </a:rPr>
              <a:t>          Else if item_name==‘经十二指肠镜’:</a:t>
            </a:r>
          </a:p>
          <a:p>
            <a:pPr algn="l"/>
            <a:r>
              <a:rPr lang="zh-CN" altLang="en-US" sz="1400">
                <a:latin typeface="楷体" panose="02010609060101010101" charset="-122"/>
                <a:ea typeface="楷体" panose="02010609060101010101" charset="-122"/>
              </a:rPr>
              <a:t>              order_id 经十二指肠镜手术病人K2</a:t>
            </a:r>
          </a:p>
          <a:p>
            <a:pPr algn="l"/>
            <a:r>
              <a:rPr lang="zh-CN" altLang="en-US" sz="1400">
                <a:latin typeface="楷体" panose="02010609060101010101" charset="-122"/>
                <a:ea typeface="楷体" panose="02010609060101010101" charset="-122"/>
              </a:rPr>
              <a:t>          Else if item_name==‘经胆道镜’:</a:t>
            </a:r>
          </a:p>
          <a:p>
            <a:pPr algn="l"/>
            <a:r>
              <a:rPr lang="zh-CN" altLang="en-US" sz="1400">
                <a:latin typeface="楷体" panose="02010609060101010101" charset="-122"/>
                <a:ea typeface="楷体" panose="02010609060101010101" charset="-122"/>
              </a:rPr>
              <a:t>              order_id 经胆道镜手术病人K3</a:t>
            </a:r>
          </a:p>
          <a:p>
            <a:pPr algn="l"/>
            <a:r>
              <a:rPr lang="zh-CN" altLang="en-US" sz="1400">
                <a:latin typeface="楷体" panose="02010609060101010101" charset="-122"/>
                <a:ea typeface="楷体" panose="02010609060101010101" charset="-122"/>
              </a:rPr>
              <a:t>          Else if item_name==‘经皮肾盂镜’:</a:t>
            </a:r>
          </a:p>
          <a:p>
            <a:pPr algn="l"/>
            <a:r>
              <a:rPr lang="zh-CN" altLang="en-US" sz="1400">
                <a:latin typeface="楷体" panose="02010609060101010101" charset="-122"/>
                <a:ea typeface="楷体" panose="02010609060101010101" charset="-122"/>
              </a:rPr>
              <a:t>              order_id 经皮肾盂镜手术病人K4</a:t>
            </a:r>
          </a:p>
          <a:p>
            <a:pPr algn="l"/>
            <a:r>
              <a:rPr lang="zh-CN" altLang="en-US" sz="1400">
                <a:latin typeface="楷体" panose="02010609060101010101" charset="-122"/>
                <a:ea typeface="楷体" panose="02010609060101010101" charset="-122"/>
              </a:rPr>
              <a:t>          Else if item_name in (‘经内镜’,’经十二指肠镜’):</a:t>
            </a:r>
          </a:p>
          <a:p>
            <a:pPr algn="l"/>
            <a:r>
              <a:rPr lang="zh-CN" altLang="en-US" sz="1400">
                <a:latin typeface="楷体" panose="02010609060101010101" charset="-122"/>
                <a:ea typeface="楷体" panose="02010609060101010101" charset="-122"/>
              </a:rPr>
              <a:t>              order_id 经内镜手术+经十二指肠镜手术病人K5</a:t>
            </a:r>
          </a:p>
          <a:p>
            <a:pPr algn="l"/>
            <a:r>
              <a:rPr lang="zh-CN" altLang="en-US" sz="1400">
                <a:latin typeface="楷体" panose="02010609060101010101" charset="-122"/>
                <a:ea typeface="楷体" panose="02010609060101010101" charset="-122"/>
              </a:rPr>
              <a:t>       Else：</a:t>
            </a:r>
          </a:p>
          <a:p>
            <a:pPr algn="l"/>
            <a:r>
              <a:rPr lang="zh-CN" altLang="en-US" sz="1400">
                <a:latin typeface="楷体" panose="02010609060101010101" charset="-122"/>
                <a:ea typeface="楷体" panose="02010609060101010101" charset="-122"/>
              </a:rPr>
              <a:t>          order_id 不确定手术类型病人</a:t>
            </a:r>
          </a:p>
          <a:p>
            <a:pPr algn="l"/>
            <a:r>
              <a:rPr lang="zh-CN" altLang="en-US" sz="1400">
                <a:latin typeface="楷体" panose="02010609060101010101" charset="-122"/>
                <a:ea typeface="楷体" panose="02010609060101010101" charset="-122"/>
              </a:rPr>
              <a:t>   End for</a:t>
            </a:r>
          </a:p>
          <a:p>
            <a:pPr algn="l"/>
            <a:r>
              <a:rPr lang="zh-CN" altLang="en-US" sz="1400">
                <a:latin typeface="楷体" panose="02010609060101010101" charset="-122"/>
                <a:ea typeface="楷体" panose="02010609060101010101" charset="-122"/>
              </a:rPr>
              <a:t>End for</a:t>
            </a:r>
          </a:p>
          <a:p>
            <a:pPr algn="l"/>
            <a:endParaRPr lang="zh-CN" altLang="en-US" sz="1400">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a:p>
            <a:pPr algn="l"/>
            <a:endParaRPr lang="zh-CN" altLang="en-US" b="1">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2281555"/>
          </a:xfrm>
        </p:spPr>
        <p:txBody>
          <a:bodyPr/>
          <a:lstStyle/>
          <a:p>
            <a:pPr algn="l">
              <a:buBlip>
                <a:blip r:embed="rId4"/>
              </a:buBlip>
            </a:pPr>
            <a:r>
              <a:rPr lang="zh-CN" altLang="en-US" dirty="0" smtClean="0"/>
              <a:t>病人</a:t>
            </a:r>
            <a:r>
              <a:rPr altLang="en-US" dirty="0" smtClean="0"/>
              <a:t>有无</a:t>
            </a:r>
            <a:r>
              <a:rPr lang="zh-CN" altLang="en-US" dirty="0" smtClean="0"/>
              <a:t>手术</a:t>
            </a:r>
            <a:r>
              <a:rPr lang="zh-CN" altLang="en-US" dirty="0"/>
              <a:t>划分</a:t>
            </a:r>
          </a:p>
          <a:p>
            <a:pPr marL="0" indent="0" algn="l">
              <a:buNone/>
            </a:pPr>
            <a:endParaRPr lang="zh-CN" altLang="en-US"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46</a:t>
            </a:fld>
            <a:endParaRPr lang="zh-CN" altLang="en-US" dirty="0"/>
          </a:p>
        </p:txBody>
      </p:sp>
      <p:sp>
        <p:nvSpPr>
          <p:cNvPr id="5" name="标题 4"/>
          <p:cNvSpPr>
            <a:spLocks noGrp="1"/>
          </p:cNvSpPr>
          <p:nvPr>
            <p:ph type="title"/>
          </p:nvPr>
        </p:nvSpPr>
        <p:spPr/>
        <p:txBody>
          <a:bodyPr>
            <a:normAutofit/>
          </a:bodyPr>
          <a:lstStyle/>
          <a:p>
            <a:r>
              <a:rPr altLang="en-US" sz="2400" dirty="0" smtClean="0">
                <a:sym typeface="+mn-ea"/>
              </a:rPr>
              <a:t>有无手术的判定方法与技术</a:t>
            </a:r>
            <a:endParaRPr lang="zh-CN" altLang="en-US" sz="2400" dirty="0"/>
          </a:p>
        </p:txBody>
      </p:sp>
      <p:pic>
        <p:nvPicPr>
          <p:cNvPr id="6" name="图片 18" descr="胆总管结石手术相关类型名称"/>
          <p:cNvPicPr>
            <a:picLocks noChangeAspect="1"/>
          </p:cNvPicPr>
          <p:nvPr/>
        </p:nvPicPr>
        <p:blipFill>
          <a:blip r:embed="rId5" cstate="print"/>
          <a:stretch>
            <a:fillRect/>
          </a:stretch>
        </p:blipFill>
        <p:spPr>
          <a:xfrm>
            <a:off x="3000364" y="1428736"/>
            <a:ext cx="3891685" cy="4643470"/>
          </a:xfrm>
          <a:prstGeom prst="rect">
            <a:avLst/>
          </a:prstGeom>
        </p:spPr>
      </p:pic>
      <p:pic>
        <p:nvPicPr>
          <p:cNvPr id="8" name="图片 7"/>
          <p:cNvPicPr>
            <a:picLocks noChangeAspect="1"/>
          </p:cNvPicPr>
          <p:nvPr/>
        </p:nvPicPr>
        <p:blipFill>
          <a:blip r:embed="rId6"/>
          <a:stretch>
            <a:fillRect/>
          </a:stretch>
        </p:blipFill>
        <p:spPr>
          <a:xfrm>
            <a:off x="214282" y="1500174"/>
            <a:ext cx="2473179" cy="4357718"/>
          </a:xfrm>
          <a:prstGeom prst="rect">
            <a:avLst/>
          </a:prstGeom>
        </p:spPr>
      </p:pic>
      <p:sp>
        <p:nvSpPr>
          <p:cNvPr id="13" name="右箭头 12"/>
          <p:cNvSpPr/>
          <p:nvPr/>
        </p:nvSpPr>
        <p:spPr>
          <a:xfrm>
            <a:off x="2571736" y="3000372"/>
            <a:ext cx="557530"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 name="文本框 8"/>
          <p:cNvSpPr txBox="1"/>
          <p:nvPr/>
        </p:nvSpPr>
        <p:spPr>
          <a:xfrm>
            <a:off x="3075940" y="5624830"/>
            <a:ext cx="129222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手术字典</a:t>
            </a:r>
          </a:p>
        </p:txBody>
      </p:sp>
      <p:sp>
        <p:nvSpPr>
          <p:cNvPr id="10" name="文本框 9"/>
          <p:cNvSpPr txBox="1"/>
          <p:nvPr/>
        </p:nvSpPr>
        <p:spPr>
          <a:xfrm>
            <a:off x="379095" y="5990590"/>
            <a:ext cx="1826895" cy="365760"/>
          </a:xfrm>
          <a:prstGeom prst="rect">
            <a:avLst/>
          </a:prstGeom>
          <a:noFill/>
        </p:spPr>
        <p:txBody>
          <a:bodyPr wrap="square" rtlCol="0">
            <a:spAutoFit/>
          </a:bodyPr>
          <a:lstStyle/>
          <a:p>
            <a:r>
              <a:rPr lang="en-US" altLang="zh-CN" sz="1800" b="1">
                <a:latin typeface="楷体" panose="02010609060101010101" charset="-122"/>
                <a:ea typeface="楷体" panose="02010609060101010101" charset="-122"/>
              </a:rPr>
              <a:t>item_name</a:t>
            </a:r>
            <a:r>
              <a:rPr lang="zh-CN" altLang="en-US" sz="1800" b="1">
                <a:latin typeface="楷体" panose="02010609060101010101" charset="-122"/>
                <a:ea typeface="楷体" panose="02010609060101010101" charset="-122"/>
              </a:rPr>
              <a:t>列表</a:t>
            </a:r>
          </a:p>
        </p:txBody>
      </p:sp>
      <p:pic>
        <p:nvPicPr>
          <p:cNvPr id="43" name="图片 42" descr="NYF]T1M04)3FZ@OIX9{JHZJ"/>
          <p:cNvPicPr>
            <a:picLocks noChangeAspect="1"/>
          </p:cNvPicPr>
          <p:nvPr/>
        </p:nvPicPr>
        <p:blipFill>
          <a:blip r:embed="rId7"/>
          <a:stretch>
            <a:fillRect/>
          </a:stretch>
        </p:blipFill>
        <p:spPr>
          <a:xfrm>
            <a:off x="5191125" y="3942080"/>
            <a:ext cx="1614805" cy="1469390"/>
          </a:xfrm>
          <a:prstGeom prst="rect">
            <a:avLst/>
          </a:prstGeom>
        </p:spPr>
      </p:pic>
      <p:sp>
        <p:nvSpPr>
          <p:cNvPr id="11" name="右箭头 10"/>
          <p:cNvSpPr/>
          <p:nvPr/>
        </p:nvSpPr>
        <p:spPr>
          <a:xfrm>
            <a:off x="4469765" y="4371975"/>
            <a:ext cx="557530"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右箭头 13"/>
          <p:cNvSpPr/>
          <p:nvPr/>
        </p:nvSpPr>
        <p:spPr>
          <a:xfrm rot="19740000">
            <a:off x="6991350" y="3939540"/>
            <a:ext cx="755015"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2" name="右箭头 11"/>
          <p:cNvSpPr/>
          <p:nvPr/>
        </p:nvSpPr>
        <p:spPr>
          <a:xfrm rot="1680000">
            <a:off x="6987540" y="4813935"/>
            <a:ext cx="755015"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7" name="文本框 46"/>
          <p:cNvSpPr txBox="1"/>
          <p:nvPr/>
        </p:nvSpPr>
        <p:spPr>
          <a:xfrm>
            <a:off x="5714365" y="5196840"/>
            <a:ext cx="686435" cy="368300"/>
          </a:xfrm>
          <a:prstGeom prst="rect">
            <a:avLst/>
          </a:prstGeom>
          <a:noFill/>
        </p:spPr>
        <p:txBody>
          <a:bodyPr wrap="square" rtlCol="0">
            <a:spAutoFit/>
          </a:bodyPr>
          <a:lstStyle/>
          <a:p>
            <a:pPr algn="ctr"/>
            <a:r>
              <a:rPr lang="en-US" altLang="zh-CN" dirty="0"/>
              <a:t>1036</a:t>
            </a:r>
          </a:p>
        </p:txBody>
      </p:sp>
      <p:sp>
        <p:nvSpPr>
          <p:cNvPr id="32" name="文本框 31"/>
          <p:cNvSpPr txBox="1"/>
          <p:nvPr/>
        </p:nvSpPr>
        <p:spPr>
          <a:xfrm>
            <a:off x="5191126" y="4492744"/>
            <a:ext cx="676393" cy="368300"/>
          </a:xfrm>
          <a:prstGeom prst="rect">
            <a:avLst/>
          </a:prstGeom>
          <a:noFill/>
        </p:spPr>
        <p:txBody>
          <a:bodyPr wrap="square" rtlCol="0">
            <a:spAutoFit/>
          </a:bodyPr>
          <a:lstStyle/>
          <a:p>
            <a:r>
              <a:rPr lang="en-US" altLang="zh-CN" dirty="0"/>
              <a:t>1259</a:t>
            </a:r>
          </a:p>
        </p:txBody>
      </p:sp>
      <p:pic>
        <p:nvPicPr>
          <p:cNvPr id="15" name="图片 14" descr="NYF]T1M04)3FZ@OIX9{JHZJ"/>
          <p:cNvPicPr>
            <a:picLocks noChangeAspect="1"/>
          </p:cNvPicPr>
          <p:nvPr/>
        </p:nvPicPr>
        <p:blipFill>
          <a:blip r:embed="rId8" cstate="print"/>
          <a:stretch>
            <a:fillRect/>
          </a:stretch>
        </p:blipFill>
        <p:spPr>
          <a:xfrm>
            <a:off x="7737475" y="3440430"/>
            <a:ext cx="949325" cy="864235"/>
          </a:xfrm>
          <a:prstGeom prst="rect">
            <a:avLst/>
          </a:prstGeom>
        </p:spPr>
      </p:pic>
      <p:pic>
        <p:nvPicPr>
          <p:cNvPr id="16" name="图片 15" descr="NYF]T1M04)3FZ@OIX9{JHZJ"/>
          <p:cNvPicPr>
            <a:picLocks noChangeAspect="1"/>
          </p:cNvPicPr>
          <p:nvPr/>
        </p:nvPicPr>
        <p:blipFill>
          <a:blip r:embed="rId8" cstate="print"/>
          <a:stretch>
            <a:fillRect/>
          </a:stretch>
        </p:blipFill>
        <p:spPr>
          <a:xfrm>
            <a:off x="7737475" y="4948555"/>
            <a:ext cx="949325" cy="864235"/>
          </a:xfrm>
          <a:prstGeom prst="rect">
            <a:avLst/>
          </a:prstGeom>
        </p:spPr>
      </p:pic>
      <p:sp>
        <p:nvSpPr>
          <p:cNvPr id="19" name="文本框 18"/>
          <p:cNvSpPr txBox="1"/>
          <p:nvPr/>
        </p:nvSpPr>
        <p:spPr>
          <a:xfrm>
            <a:off x="7849870" y="5622290"/>
            <a:ext cx="686435" cy="368300"/>
          </a:xfrm>
          <a:prstGeom prst="rect">
            <a:avLst/>
          </a:prstGeom>
          <a:noFill/>
        </p:spPr>
        <p:txBody>
          <a:bodyPr wrap="square" rtlCol="0">
            <a:spAutoFit/>
          </a:bodyPr>
          <a:lstStyle/>
          <a:p>
            <a:pPr algn="ctr"/>
            <a:r>
              <a:rPr lang="en-US" altLang="zh-CN" dirty="0"/>
              <a:t>1036</a:t>
            </a:r>
          </a:p>
        </p:txBody>
      </p:sp>
      <p:sp>
        <p:nvSpPr>
          <p:cNvPr id="20" name="文本框 19"/>
          <p:cNvSpPr txBox="1"/>
          <p:nvPr/>
        </p:nvSpPr>
        <p:spPr>
          <a:xfrm>
            <a:off x="7841615" y="4060190"/>
            <a:ext cx="686435" cy="368300"/>
          </a:xfrm>
          <a:prstGeom prst="rect">
            <a:avLst/>
          </a:prstGeom>
          <a:noFill/>
        </p:spPr>
        <p:txBody>
          <a:bodyPr wrap="square" rtlCol="0">
            <a:spAutoFit/>
          </a:bodyPr>
          <a:lstStyle/>
          <a:p>
            <a:pPr algn="ctr"/>
            <a:r>
              <a:rPr lang="en-US" altLang="zh-CN" dirty="0"/>
              <a:t>1036</a:t>
            </a:r>
          </a:p>
        </p:txBody>
      </p:sp>
      <p:sp>
        <p:nvSpPr>
          <p:cNvPr id="21" name="文本框 20"/>
          <p:cNvSpPr txBox="1"/>
          <p:nvPr/>
        </p:nvSpPr>
        <p:spPr>
          <a:xfrm>
            <a:off x="7608571" y="3692009"/>
            <a:ext cx="676393" cy="368300"/>
          </a:xfrm>
          <a:prstGeom prst="rect">
            <a:avLst/>
          </a:prstGeom>
          <a:noFill/>
        </p:spPr>
        <p:txBody>
          <a:bodyPr wrap="square" rtlCol="0">
            <a:spAutoFit/>
          </a:bodyPr>
          <a:lstStyle/>
          <a:p>
            <a:r>
              <a:rPr lang="en-US" altLang="zh-CN" dirty="0"/>
              <a:t>1003</a:t>
            </a:r>
          </a:p>
        </p:txBody>
      </p:sp>
      <p:sp>
        <p:nvSpPr>
          <p:cNvPr id="22" name="文本框 21"/>
          <p:cNvSpPr txBox="1"/>
          <p:nvPr/>
        </p:nvSpPr>
        <p:spPr>
          <a:xfrm>
            <a:off x="7608571" y="5196959"/>
            <a:ext cx="676393" cy="368300"/>
          </a:xfrm>
          <a:prstGeom prst="rect">
            <a:avLst/>
          </a:prstGeom>
          <a:noFill/>
        </p:spPr>
        <p:txBody>
          <a:bodyPr wrap="square" rtlCol="0">
            <a:spAutoFit/>
          </a:bodyPr>
          <a:lstStyle/>
          <a:p>
            <a:r>
              <a:rPr lang="en-US" altLang="zh-CN" dirty="0"/>
              <a:t>256</a:t>
            </a:r>
          </a:p>
        </p:txBody>
      </p:sp>
      <p:sp>
        <p:nvSpPr>
          <p:cNvPr id="24" name="文本框 23"/>
          <p:cNvSpPr txBox="1"/>
          <p:nvPr/>
        </p:nvSpPr>
        <p:spPr>
          <a:xfrm>
            <a:off x="4793615" y="5624830"/>
            <a:ext cx="2330450" cy="365760"/>
          </a:xfrm>
          <a:prstGeom prst="rect">
            <a:avLst/>
          </a:prstGeom>
          <a:noFill/>
        </p:spPr>
        <p:txBody>
          <a:bodyPr wrap="square" rtlCol="0">
            <a:spAutoFit/>
          </a:bodyPr>
          <a:lstStyle/>
          <a:p>
            <a:pPr algn="ctr"/>
            <a:r>
              <a:rPr lang="zh-CN" altLang="en-US" sz="1800" b="1" dirty="0" smtClean="0">
                <a:latin typeface="楷体" panose="02010609060101010101" charset="-122"/>
                <a:ea typeface="楷体" panose="02010609060101010101" charset="-122"/>
                <a:sym typeface="+mn-ea"/>
              </a:rPr>
              <a:t>病人项目样本</a:t>
            </a:r>
            <a:endParaRPr lang="zh-CN" altLang="en-US" sz="1800" b="1">
              <a:latin typeface="楷体" panose="02010609060101010101" charset="-122"/>
              <a:ea typeface="楷体" panose="02010609060101010101" charset="-122"/>
            </a:endParaRPr>
          </a:p>
        </p:txBody>
      </p:sp>
      <p:sp>
        <p:nvSpPr>
          <p:cNvPr id="25" name="文本框 24"/>
          <p:cNvSpPr txBox="1"/>
          <p:nvPr/>
        </p:nvSpPr>
        <p:spPr>
          <a:xfrm>
            <a:off x="7566025" y="4428490"/>
            <a:ext cx="138366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有手术病人</a:t>
            </a:r>
          </a:p>
        </p:txBody>
      </p:sp>
      <p:sp>
        <p:nvSpPr>
          <p:cNvPr id="26" name="文本框 25"/>
          <p:cNvSpPr txBox="1"/>
          <p:nvPr/>
        </p:nvSpPr>
        <p:spPr>
          <a:xfrm>
            <a:off x="7673340" y="5913120"/>
            <a:ext cx="138366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无手术病人</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47</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sz="2400" dirty="0" smtClean="0">
                <a:sym typeface="+mn-ea"/>
              </a:rPr>
              <a:t>分析</a:t>
            </a:r>
            <a:r>
              <a:rPr lang="en-US" altLang="zh-CN" sz="2400" dirty="0" smtClean="0">
                <a:sym typeface="+mn-ea"/>
              </a:rPr>
              <a:t>3</a:t>
            </a:r>
            <a:r>
              <a:rPr sz="2400" dirty="0" smtClean="0">
                <a:sym typeface="+mn-ea"/>
              </a:rPr>
              <a:t>：</a:t>
            </a:r>
            <a:r>
              <a:rPr lang="zh-CN" altLang="en-US" sz="2400" dirty="0" smtClean="0">
                <a:sym typeface="+mn-ea"/>
              </a:rPr>
              <a:t>多维</a:t>
            </a:r>
            <a:r>
              <a:rPr lang="zh-CN" altLang="en-US" sz="2400" dirty="0">
                <a:sym typeface="+mn-ea"/>
              </a:rPr>
              <a:t>度多粒度聚类</a:t>
            </a:r>
            <a:r>
              <a:rPr lang="en-US" altLang="zh-CN" sz="2400" dirty="0">
                <a:solidFill>
                  <a:srgbClr val="FFFF00"/>
                </a:solidFill>
                <a:sym typeface="+mn-ea"/>
              </a:rPr>
              <a:t>——</a:t>
            </a:r>
            <a:r>
              <a:rPr lang="zh-CN" altLang="en-US" sz="2400" dirty="0">
                <a:solidFill>
                  <a:srgbClr val="FFFF00"/>
                </a:solidFill>
                <a:sym typeface="+mn-ea"/>
              </a:rPr>
              <a:t>样本构造</a:t>
            </a:r>
            <a:r>
              <a:rPr lang="zh-CN" altLang="en-US" sz="2400" dirty="0"/>
              <a:t/>
            </a:r>
            <a:br>
              <a:rPr lang="zh-CN" altLang="en-US" sz="2400" dirty="0"/>
            </a:br>
            <a:endParaRPr lang="zh-CN" altLang="en-US" sz="2400" dirty="0"/>
          </a:p>
        </p:txBody>
      </p:sp>
      <p:sp>
        <p:nvSpPr>
          <p:cNvPr id="3" name="内容占位符 2"/>
          <p:cNvSpPr>
            <a:spLocks noGrp="1"/>
          </p:cNvSpPr>
          <p:nvPr>
            <p:ph idx="1"/>
          </p:nvPr>
        </p:nvSpPr>
        <p:spPr>
          <a:xfrm>
            <a:off x="257175" y="786765"/>
            <a:ext cx="8435975" cy="2336165"/>
          </a:xfrm>
        </p:spPr>
        <p:txBody>
          <a:bodyPr/>
          <a:lstStyle/>
          <a:p>
            <a:r>
              <a:rPr lang="zh-CN" altLang="en-US" dirty="0" smtClean="0"/>
              <a:t>样本构造</a:t>
            </a:r>
          </a:p>
          <a:p>
            <a:pPr marL="0" indent="0">
              <a:buNone/>
            </a:pPr>
            <a:r>
              <a:rPr lang="en-US" altLang="zh-CN" sz="2000" dirty="0"/>
              <a:t> </a:t>
            </a:r>
            <a:r>
              <a:rPr lang="en-US" altLang="zh-CN" sz="2000" dirty="0" smtClean="0"/>
              <a:t>      </a:t>
            </a:r>
            <a:r>
              <a:rPr lang="en-US" altLang="zh-CN" sz="2000" dirty="0" smtClean="0">
                <a:latin typeface="+mn-ea"/>
                <a:ea typeface="+mn-ea"/>
              </a:rPr>
              <a:t>在多维度多粒度分析中，样本构造是通过一种多层次的人工划分方法对病人的类型进行手动划分从而构造出所需要的数据集。</a:t>
            </a:r>
            <a:r>
              <a:rPr sz="2000" dirty="0" smtClean="0">
                <a:latin typeface="+mn-ea"/>
                <a:ea typeface="+mn-ea"/>
              </a:rPr>
              <a:t>划分原则如下：</a:t>
            </a:r>
          </a:p>
          <a:p>
            <a:pPr marL="0" lvl="1" indent="0">
              <a:buNone/>
            </a:pPr>
            <a:endParaRPr lang="zh-CN" altLang="en-US" sz="2000" dirty="0"/>
          </a:p>
          <a:p>
            <a:pPr marL="0" indent="0">
              <a:buNone/>
            </a:pPr>
            <a:endParaRPr lang="en-US" altLang="zh-CN" sz="2000" dirty="0" smtClean="0">
              <a:latin typeface="+mn-ea"/>
              <a:ea typeface="+mn-ea"/>
            </a:endParaRPr>
          </a:p>
          <a:p>
            <a:pPr marL="0" lvl="1" indent="0" defTabSz="0" latinLnBrk="1">
              <a:buNone/>
            </a:pPr>
            <a:endParaRPr lang="zh-CN" altLang="en-US" dirty="0"/>
          </a:p>
        </p:txBody>
      </p:sp>
      <p:sp>
        <p:nvSpPr>
          <p:cNvPr id="21" name="圆角矩形 20"/>
          <p:cNvSpPr/>
          <p:nvPr/>
        </p:nvSpPr>
        <p:spPr>
          <a:xfrm>
            <a:off x="785786" y="4145280"/>
            <a:ext cx="953770" cy="10864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病人</a:t>
            </a:r>
            <a:r>
              <a:rPr lang="en-US" altLang="zh-CN"/>
              <a:t>1259</a:t>
            </a:r>
            <a:r>
              <a:rPr lang="zh-CN" altLang="en-US"/>
              <a:t>人</a:t>
            </a:r>
          </a:p>
        </p:txBody>
      </p:sp>
      <p:sp>
        <p:nvSpPr>
          <p:cNvPr id="22" name="左大括号 21"/>
          <p:cNvSpPr/>
          <p:nvPr/>
        </p:nvSpPr>
        <p:spPr>
          <a:xfrm>
            <a:off x="1739556" y="3163570"/>
            <a:ext cx="288290" cy="3070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2027846" y="3357245"/>
            <a:ext cx="1033780" cy="9867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无手术病人</a:t>
            </a:r>
            <a:r>
              <a:rPr lang="en-US" altLang="zh-CN"/>
              <a:t>256</a:t>
            </a:r>
            <a:r>
              <a:rPr lang="zh-CN" altLang="en-US"/>
              <a:t>人</a:t>
            </a:r>
          </a:p>
        </p:txBody>
      </p:sp>
      <p:sp>
        <p:nvSpPr>
          <p:cNvPr id="24" name="圆角矩形 23"/>
          <p:cNvSpPr/>
          <p:nvPr/>
        </p:nvSpPr>
        <p:spPr>
          <a:xfrm>
            <a:off x="2027846" y="4746625"/>
            <a:ext cx="1034415" cy="1082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手术病人</a:t>
            </a:r>
            <a:r>
              <a:rPr lang="en-US" altLang="zh-CN"/>
              <a:t>1003</a:t>
            </a:r>
            <a:r>
              <a:rPr lang="zh-CN" altLang="en-US"/>
              <a:t>人</a:t>
            </a:r>
          </a:p>
        </p:txBody>
      </p:sp>
      <p:sp>
        <p:nvSpPr>
          <p:cNvPr id="25" name="左大括号 24"/>
          <p:cNvSpPr/>
          <p:nvPr/>
        </p:nvSpPr>
        <p:spPr>
          <a:xfrm>
            <a:off x="3193706" y="3858260"/>
            <a:ext cx="327025" cy="26257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圆角矩形 25"/>
          <p:cNvSpPr/>
          <p:nvPr/>
        </p:nvSpPr>
        <p:spPr>
          <a:xfrm>
            <a:off x="3520731" y="4097655"/>
            <a:ext cx="1322070" cy="648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确定手术</a:t>
            </a:r>
            <a:r>
              <a:rPr lang="en-US" altLang="zh-CN"/>
              <a:t>891</a:t>
            </a:r>
            <a:r>
              <a:rPr lang="zh-CN" altLang="en-US"/>
              <a:t>人</a:t>
            </a:r>
          </a:p>
        </p:txBody>
      </p:sp>
      <p:sp>
        <p:nvSpPr>
          <p:cNvPr id="27" name="圆角矩形 26"/>
          <p:cNvSpPr/>
          <p:nvPr/>
        </p:nvSpPr>
        <p:spPr>
          <a:xfrm>
            <a:off x="3520731" y="5585460"/>
            <a:ext cx="1322070" cy="648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不确定手术</a:t>
            </a:r>
            <a:r>
              <a:rPr lang="en-US" altLang="zh-CN"/>
              <a:t>112</a:t>
            </a:r>
            <a:r>
              <a:rPr lang="zh-CN" altLang="en-US"/>
              <a:t>人</a:t>
            </a:r>
          </a:p>
        </p:txBody>
      </p:sp>
      <p:sp>
        <p:nvSpPr>
          <p:cNvPr id="28" name="左大括号 27"/>
          <p:cNvSpPr/>
          <p:nvPr/>
        </p:nvSpPr>
        <p:spPr>
          <a:xfrm>
            <a:off x="5007901" y="3027680"/>
            <a:ext cx="293370" cy="3024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圆角矩形 28"/>
          <p:cNvSpPr/>
          <p:nvPr/>
        </p:nvSpPr>
        <p:spPr>
          <a:xfrm>
            <a:off x="5301271" y="4097655"/>
            <a:ext cx="1222375" cy="648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经内镜手术</a:t>
            </a:r>
            <a:r>
              <a:rPr lang="en-US" altLang="zh-CN"/>
              <a:t>636</a:t>
            </a:r>
            <a:r>
              <a:rPr lang="zh-CN" altLang="en-US"/>
              <a:t>人</a:t>
            </a:r>
          </a:p>
        </p:txBody>
      </p:sp>
      <p:sp>
        <p:nvSpPr>
          <p:cNvPr id="30" name="圆角矩形 29"/>
          <p:cNvSpPr/>
          <p:nvPr/>
        </p:nvSpPr>
        <p:spPr>
          <a:xfrm>
            <a:off x="5301271" y="2969260"/>
            <a:ext cx="1222375" cy="8566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经十二指肠镜手术</a:t>
            </a:r>
            <a:r>
              <a:rPr lang="en-US" altLang="zh-CN"/>
              <a:t>180</a:t>
            </a:r>
            <a:r>
              <a:rPr lang="zh-CN" altLang="en-US"/>
              <a:t>人</a:t>
            </a:r>
          </a:p>
        </p:txBody>
      </p:sp>
      <p:sp>
        <p:nvSpPr>
          <p:cNvPr id="32" name="文本框 31"/>
          <p:cNvSpPr txBox="1"/>
          <p:nvPr/>
        </p:nvSpPr>
        <p:spPr>
          <a:xfrm>
            <a:off x="5683541" y="4959350"/>
            <a:ext cx="457200" cy="1092835"/>
          </a:xfrm>
          <a:prstGeom prst="rect">
            <a:avLst/>
          </a:prstGeom>
          <a:noFill/>
        </p:spPr>
        <p:txBody>
          <a:bodyPr vert="eaVert" wrap="square" rtlCol="0">
            <a:spAutoFit/>
          </a:bodyPr>
          <a:lstStyle/>
          <a:p>
            <a:r>
              <a:rPr lang="zh-CN" altLang="en-US"/>
              <a:t>。。。。</a:t>
            </a:r>
          </a:p>
        </p:txBody>
      </p:sp>
      <p:sp>
        <p:nvSpPr>
          <p:cNvPr id="33" name="左大括号 32"/>
          <p:cNvSpPr/>
          <p:nvPr/>
        </p:nvSpPr>
        <p:spPr>
          <a:xfrm>
            <a:off x="6629056" y="2969260"/>
            <a:ext cx="293370" cy="29063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圆角矩形 33"/>
          <p:cNvSpPr/>
          <p:nvPr/>
        </p:nvSpPr>
        <p:spPr>
          <a:xfrm>
            <a:off x="6922426" y="3122930"/>
            <a:ext cx="1222375" cy="648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麻醉手术</a:t>
            </a:r>
            <a:r>
              <a:rPr lang="en-US" altLang="zh-CN"/>
              <a:t>492</a:t>
            </a:r>
            <a:r>
              <a:rPr lang="zh-CN" altLang="en-US"/>
              <a:t>人</a:t>
            </a:r>
          </a:p>
        </p:txBody>
      </p:sp>
      <p:sp>
        <p:nvSpPr>
          <p:cNvPr id="35" name="圆角矩形 34"/>
          <p:cNvSpPr/>
          <p:nvPr/>
        </p:nvSpPr>
        <p:spPr>
          <a:xfrm>
            <a:off x="7046886" y="5180330"/>
            <a:ext cx="1222375" cy="648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无麻醉手术</a:t>
            </a:r>
            <a:r>
              <a:rPr lang="en-US" altLang="zh-CN"/>
              <a:t>144</a:t>
            </a:r>
            <a:r>
              <a:rPr lang="zh-CN" altLang="en-US"/>
              <a:t>人</a:t>
            </a:r>
          </a:p>
        </p:txBody>
      </p:sp>
      <p:sp>
        <p:nvSpPr>
          <p:cNvPr id="20" name="矩形标注 19"/>
          <p:cNvSpPr/>
          <p:nvPr/>
        </p:nvSpPr>
        <p:spPr>
          <a:xfrm>
            <a:off x="1214414" y="2214554"/>
            <a:ext cx="1785950" cy="785818"/>
          </a:xfrm>
          <a:prstGeom prst="wedgeRectCallout">
            <a:avLst>
              <a:gd name="adj1" fmla="val -4071"/>
              <a:gd name="adj2" fmla="val 81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楷体" panose="02010609060101010101" charset="-122"/>
                <a:ea typeface="楷体" panose="02010609060101010101" charset="-122"/>
              </a:rPr>
              <a:t>有无手术</a:t>
            </a:r>
          </a:p>
          <a:p>
            <a:pPr algn="ct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2539365"/>
          </a:xfrm>
        </p:spPr>
        <p:txBody>
          <a:bodyPr/>
          <a:lstStyle/>
          <a:p>
            <a:pPr algn="l">
              <a:buBlip>
                <a:blip r:embed="rId2"/>
              </a:buBlip>
            </a:pPr>
            <a:r>
              <a:rPr>
                <a:sym typeface="+mn-ea"/>
              </a:rPr>
              <a:t>手术病人中的手术类型划分</a:t>
            </a:r>
          </a:p>
          <a:p>
            <a:pPr lvl="1"/>
            <a:r>
              <a:rPr sz="2000" b="1" smtClean="0">
                <a:sym typeface="+mn-ea"/>
              </a:rPr>
              <a:t>划分思路</a:t>
            </a:r>
            <a:endParaRPr lang="zh-CN" sz="2000" b="1" dirty="0" smtClean="0">
              <a:sym typeface="+mn-ea"/>
            </a:endParaRPr>
          </a:p>
          <a:p>
            <a:pPr lvl="1">
              <a:buFont typeface="Wingdings" panose="05000000000000000000" charset="0"/>
              <a:buChar char="p"/>
            </a:pPr>
            <a:r>
              <a:rPr sz="2000">
                <a:sym typeface="+mn-ea"/>
              </a:rPr>
              <a:t>将有手术病人中根据诊治指南和临床路径划分为确定手术类型病人（907人）和不确定手术类型病人</a:t>
            </a:r>
            <a:r>
              <a:rPr lang="zh-CN" sz="2000">
                <a:sym typeface="+mn-ea"/>
              </a:rPr>
              <a:t>（96人）</a:t>
            </a:r>
          </a:p>
          <a:p>
            <a:pPr lvl="1">
              <a:buFont typeface="Wingdings" panose="05000000000000000000" charset="0"/>
              <a:buChar char="p"/>
            </a:pPr>
            <a:r>
              <a:rPr sz="2000">
                <a:sym typeface="+mn-ea"/>
              </a:rPr>
              <a:t>因为每个病人病历表中都有关于手术是否执行的标签quantity，如果quantity=1表明该病人实施了该手术，否则没有执行，将有手术病人中quantity=0的病人（16人）放入不确定手术类型病人。</a:t>
            </a:r>
          </a:p>
          <a:p>
            <a:pPr marL="0" lvl="1" indent="0">
              <a:buFont typeface="Wingdings" panose="05000000000000000000" charset="0"/>
              <a:buNone/>
            </a:pPr>
            <a:endParaRPr lang="zh-CN" sz="2000">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48</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pic>
        <p:nvPicPr>
          <p:cNvPr id="15" name="图片 14" descr="NYF]T1M04)3FZ@OIX9{JHZJ"/>
          <p:cNvPicPr>
            <a:picLocks noChangeAspect="1"/>
          </p:cNvPicPr>
          <p:nvPr/>
        </p:nvPicPr>
        <p:blipFill>
          <a:blip r:embed="rId3"/>
          <a:stretch>
            <a:fillRect/>
          </a:stretch>
        </p:blipFill>
        <p:spPr>
          <a:xfrm>
            <a:off x="35560" y="3942080"/>
            <a:ext cx="1746250" cy="1590040"/>
          </a:xfrm>
          <a:prstGeom prst="rect">
            <a:avLst/>
          </a:prstGeom>
        </p:spPr>
      </p:pic>
      <p:sp>
        <p:nvSpPr>
          <p:cNvPr id="20" name="文本框 19"/>
          <p:cNvSpPr txBox="1"/>
          <p:nvPr/>
        </p:nvSpPr>
        <p:spPr>
          <a:xfrm>
            <a:off x="565785" y="5260975"/>
            <a:ext cx="686435" cy="368300"/>
          </a:xfrm>
          <a:prstGeom prst="rect">
            <a:avLst/>
          </a:prstGeom>
          <a:noFill/>
        </p:spPr>
        <p:txBody>
          <a:bodyPr wrap="square" rtlCol="0">
            <a:spAutoFit/>
          </a:bodyPr>
          <a:lstStyle/>
          <a:p>
            <a:pPr algn="ctr"/>
            <a:r>
              <a:rPr lang="en-US" altLang="zh-CN" dirty="0"/>
              <a:t>1036</a:t>
            </a:r>
          </a:p>
        </p:txBody>
      </p:sp>
      <p:sp>
        <p:nvSpPr>
          <p:cNvPr id="21" name="文本框 20"/>
          <p:cNvSpPr txBox="1"/>
          <p:nvPr/>
        </p:nvSpPr>
        <p:spPr>
          <a:xfrm>
            <a:off x="-64134" y="4553069"/>
            <a:ext cx="676393" cy="368300"/>
          </a:xfrm>
          <a:prstGeom prst="rect">
            <a:avLst/>
          </a:prstGeom>
          <a:noFill/>
        </p:spPr>
        <p:txBody>
          <a:bodyPr wrap="square" rtlCol="0">
            <a:spAutoFit/>
          </a:bodyPr>
          <a:lstStyle/>
          <a:p>
            <a:r>
              <a:rPr lang="en-US" altLang="zh-CN" dirty="0"/>
              <a:t>1003</a:t>
            </a:r>
          </a:p>
        </p:txBody>
      </p:sp>
      <p:sp>
        <p:nvSpPr>
          <p:cNvPr id="25" name="文本框 24"/>
          <p:cNvSpPr txBox="1"/>
          <p:nvPr/>
        </p:nvSpPr>
        <p:spPr>
          <a:xfrm>
            <a:off x="216535" y="5629275"/>
            <a:ext cx="138366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有手术病人</a:t>
            </a:r>
          </a:p>
        </p:txBody>
      </p:sp>
      <p:sp>
        <p:nvSpPr>
          <p:cNvPr id="13" name="右箭头 12"/>
          <p:cNvSpPr/>
          <p:nvPr/>
        </p:nvSpPr>
        <p:spPr>
          <a:xfrm>
            <a:off x="1942465" y="4371975"/>
            <a:ext cx="557530"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 name="左大括号 1"/>
          <p:cNvSpPr/>
          <p:nvPr/>
        </p:nvSpPr>
        <p:spPr>
          <a:xfrm>
            <a:off x="2615565" y="3704590"/>
            <a:ext cx="536575" cy="1943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855470" y="4981575"/>
            <a:ext cx="760095" cy="914400"/>
          </a:xfrm>
          <a:prstGeom prst="rect">
            <a:avLst/>
          </a:prstGeom>
          <a:noFill/>
        </p:spPr>
        <p:txBody>
          <a:bodyPr wrap="square" rtlCol="0">
            <a:spAutoFit/>
          </a:bodyPr>
          <a:lstStyle/>
          <a:p>
            <a:r>
              <a:rPr lang="zh-CN" altLang="zh-CN"/>
              <a:t>专家诊治指南</a:t>
            </a:r>
          </a:p>
        </p:txBody>
      </p:sp>
      <p:pic>
        <p:nvPicPr>
          <p:cNvPr id="7" name="图片 6" descr="NYF]T1M04)3FZ@OIX9{JHZJ"/>
          <p:cNvPicPr>
            <a:picLocks noChangeAspect="1"/>
          </p:cNvPicPr>
          <p:nvPr/>
        </p:nvPicPr>
        <p:blipFill>
          <a:blip r:embed="rId3"/>
          <a:stretch>
            <a:fillRect/>
          </a:stretch>
        </p:blipFill>
        <p:spPr>
          <a:xfrm>
            <a:off x="3380105" y="3640455"/>
            <a:ext cx="1002030" cy="912495"/>
          </a:xfrm>
          <a:prstGeom prst="rect">
            <a:avLst/>
          </a:prstGeom>
        </p:spPr>
      </p:pic>
      <p:pic>
        <p:nvPicPr>
          <p:cNvPr id="8" name="图片 7" descr="NYF]T1M04)3FZ@OIX9{JHZJ"/>
          <p:cNvPicPr>
            <a:picLocks noChangeAspect="1"/>
          </p:cNvPicPr>
          <p:nvPr/>
        </p:nvPicPr>
        <p:blipFill>
          <a:blip r:embed="rId3"/>
          <a:stretch>
            <a:fillRect/>
          </a:stretch>
        </p:blipFill>
        <p:spPr>
          <a:xfrm>
            <a:off x="3380105" y="5082540"/>
            <a:ext cx="1002030" cy="912495"/>
          </a:xfrm>
          <a:prstGeom prst="rect">
            <a:avLst/>
          </a:prstGeom>
        </p:spPr>
      </p:pic>
      <p:sp>
        <p:nvSpPr>
          <p:cNvPr id="9" name="文本框 8"/>
          <p:cNvSpPr txBox="1"/>
          <p:nvPr/>
        </p:nvSpPr>
        <p:spPr>
          <a:xfrm>
            <a:off x="2954655" y="4615815"/>
            <a:ext cx="1905635"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不确定手术病人</a:t>
            </a:r>
          </a:p>
        </p:txBody>
      </p:sp>
      <p:sp>
        <p:nvSpPr>
          <p:cNvPr id="10" name="文本框 9"/>
          <p:cNvSpPr txBox="1"/>
          <p:nvPr/>
        </p:nvSpPr>
        <p:spPr>
          <a:xfrm>
            <a:off x="3189605" y="6101080"/>
            <a:ext cx="1852930"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确定手术病人</a:t>
            </a:r>
          </a:p>
        </p:txBody>
      </p:sp>
      <p:sp>
        <p:nvSpPr>
          <p:cNvPr id="11" name="文本框 10"/>
          <p:cNvSpPr txBox="1"/>
          <p:nvPr/>
        </p:nvSpPr>
        <p:spPr>
          <a:xfrm>
            <a:off x="3538220" y="5732780"/>
            <a:ext cx="686435" cy="368300"/>
          </a:xfrm>
          <a:prstGeom prst="rect">
            <a:avLst/>
          </a:prstGeom>
          <a:noFill/>
        </p:spPr>
        <p:txBody>
          <a:bodyPr wrap="square" rtlCol="0">
            <a:spAutoFit/>
          </a:bodyPr>
          <a:lstStyle/>
          <a:p>
            <a:pPr algn="ctr"/>
            <a:r>
              <a:rPr lang="en-US" altLang="zh-CN" dirty="0"/>
              <a:t>1036</a:t>
            </a:r>
          </a:p>
        </p:txBody>
      </p:sp>
      <p:sp>
        <p:nvSpPr>
          <p:cNvPr id="12" name="文本框 11"/>
          <p:cNvSpPr txBox="1"/>
          <p:nvPr/>
        </p:nvSpPr>
        <p:spPr>
          <a:xfrm>
            <a:off x="3289301" y="5364599"/>
            <a:ext cx="676393" cy="368300"/>
          </a:xfrm>
          <a:prstGeom prst="rect">
            <a:avLst/>
          </a:prstGeom>
          <a:noFill/>
        </p:spPr>
        <p:txBody>
          <a:bodyPr wrap="square" rtlCol="0">
            <a:spAutoFit/>
          </a:bodyPr>
          <a:lstStyle/>
          <a:p>
            <a:r>
              <a:rPr lang="en-US" altLang="zh-CN" dirty="0"/>
              <a:t>907</a:t>
            </a:r>
          </a:p>
        </p:txBody>
      </p:sp>
      <p:sp>
        <p:nvSpPr>
          <p:cNvPr id="14" name="文本框 13"/>
          <p:cNvSpPr txBox="1"/>
          <p:nvPr/>
        </p:nvSpPr>
        <p:spPr>
          <a:xfrm>
            <a:off x="3289301" y="4003794"/>
            <a:ext cx="676393" cy="368300"/>
          </a:xfrm>
          <a:prstGeom prst="rect">
            <a:avLst/>
          </a:prstGeom>
          <a:noFill/>
        </p:spPr>
        <p:txBody>
          <a:bodyPr wrap="square" rtlCol="0">
            <a:spAutoFit/>
          </a:bodyPr>
          <a:lstStyle/>
          <a:p>
            <a:r>
              <a:rPr lang="en-US" altLang="zh-CN" dirty="0"/>
              <a:t>96</a:t>
            </a:r>
          </a:p>
        </p:txBody>
      </p:sp>
      <p:pic>
        <p:nvPicPr>
          <p:cNvPr id="17" name="图片 16"/>
          <p:cNvPicPr>
            <a:picLocks noChangeAspect="1"/>
          </p:cNvPicPr>
          <p:nvPr/>
        </p:nvPicPr>
        <p:blipFill>
          <a:blip r:embed="rId4"/>
          <a:stretch>
            <a:fillRect/>
          </a:stretch>
        </p:blipFill>
        <p:spPr>
          <a:xfrm>
            <a:off x="5042535" y="3768090"/>
            <a:ext cx="3647440" cy="657225"/>
          </a:xfrm>
          <a:prstGeom prst="rect">
            <a:avLst/>
          </a:prstGeom>
        </p:spPr>
      </p:pic>
      <p:sp>
        <p:nvSpPr>
          <p:cNvPr id="18" name="文本框 17"/>
          <p:cNvSpPr txBox="1"/>
          <p:nvPr/>
        </p:nvSpPr>
        <p:spPr>
          <a:xfrm>
            <a:off x="3537585" y="4247515"/>
            <a:ext cx="686435" cy="368300"/>
          </a:xfrm>
          <a:prstGeom prst="rect">
            <a:avLst/>
          </a:prstGeom>
          <a:noFill/>
        </p:spPr>
        <p:txBody>
          <a:bodyPr wrap="square" rtlCol="0">
            <a:spAutoFit/>
          </a:bodyPr>
          <a:lstStyle/>
          <a:p>
            <a:pPr algn="ctr"/>
            <a:r>
              <a:rPr lang="en-US" altLang="zh-CN" dirty="0"/>
              <a:t>1036</a:t>
            </a:r>
          </a:p>
        </p:txBody>
      </p:sp>
      <p:sp>
        <p:nvSpPr>
          <p:cNvPr id="19" name="圆角矩形 18"/>
          <p:cNvSpPr/>
          <p:nvPr/>
        </p:nvSpPr>
        <p:spPr>
          <a:xfrm>
            <a:off x="3341370" y="5260975"/>
            <a:ext cx="1080135" cy="144145"/>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2" name="直接连接符 21"/>
          <p:cNvCxnSpPr>
            <a:stCxn id="19" idx="3"/>
            <a:endCxn id="17" idx="1"/>
          </p:cNvCxnSpPr>
          <p:nvPr/>
        </p:nvCxnSpPr>
        <p:spPr>
          <a:xfrm flipV="1">
            <a:off x="4421505" y="4097020"/>
            <a:ext cx="621030" cy="12363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右箭头 22"/>
          <p:cNvSpPr/>
          <p:nvPr/>
        </p:nvSpPr>
        <p:spPr>
          <a:xfrm>
            <a:off x="4564380" y="5286375"/>
            <a:ext cx="557530"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24" name="图片 23" descr="NYF]T1M04)3FZ@OIX9{JHZJ"/>
          <p:cNvPicPr>
            <a:picLocks noChangeAspect="1"/>
          </p:cNvPicPr>
          <p:nvPr/>
        </p:nvPicPr>
        <p:blipFill>
          <a:blip r:embed="rId3"/>
          <a:stretch>
            <a:fillRect/>
          </a:stretch>
        </p:blipFill>
        <p:spPr>
          <a:xfrm>
            <a:off x="5407660" y="5134610"/>
            <a:ext cx="1002030" cy="912495"/>
          </a:xfrm>
          <a:prstGeom prst="rect">
            <a:avLst/>
          </a:prstGeom>
        </p:spPr>
      </p:pic>
      <p:sp>
        <p:nvSpPr>
          <p:cNvPr id="26" name="文本框 25"/>
          <p:cNvSpPr txBox="1"/>
          <p:nvPr/>
        </p:nvSpPr>
        <p:spPr>
          <a:xfrm>
            <a:off x="5314950" y="6101080"/>
            <a:ext cx="1852930"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确定手术病人</a:t>
            </a:r>
          </a:p>
        </p:txBody>
      </p:sp>
      <p:sp>
        <p:nvSpPr>
          <p:cNvPr id="27" name="文本框 26"/>
          <p:cNvSpPr txBox="1"/>
          <p:nvPr/>
        </p:nvSpPr>
        <p:spPr>
          <a:xfrm>
            <a:off x="5565775" y="5732780"/>
            <a:ext cx="686435" cy="368300"/>
          </a:xfrm>
          <a:prstGeom prst="rect">
            <a:avLst/>
          </a:prstGeom>
          <a:noFill/>
        </p:spPr>
        <p:txBody>
          <a:bodyPr wrap="square" rtlCol="0">
            <a:spAutoFit/>
          </a:bodyPr>
          <a:lstStyle/>
          <a:p>
            <a:pPr algn="ctr"/>
            <a:r>
              <a:rPr lang="en-US" altLang="zh-CN" dirty="0"/>
              <a:t>1036</a:t>
            </a:r>
          </a:p>
        </p:txBody>
      </p:sp>
      <p:sp>
        <p:nvSpPr>
          <p:cNvPr id="28" name="文本框 27"/>
          <p:cNvSpPr txBox="1"/>
          <p:nvPr/>
        </p:nvSpPr>
        <p:spPr>
          <a:xfrm>
            <a:off x="5314951" y="5407144"/>
            <a:ext cx="676393" cy="368300"/>
          </a:xfrm>
          <a:prstGeom prst="rect">
            <a:avLst/>
          </a:prstGeom>
          <a:noFill/>
        </p:spPr>
        <p:txBody>
          <a:bodyPr wrap="square" rtlCol="0">
            <a:spAutoFit/>
          </a:bodyPr>
          <a:lstStyle/>
          <a:p>
            <a:r>
              <a:rPr lang="en-US" altLang="zh-CN" dirty="0"/>
              <a:t>891</a:t>
            </a:r>
          </a:p>
        </p:txBody>
      </p:sp>
      <p:pic>
        <p:nvPicPr>
          <p:cNvPr id="31" name="图片 30" descr="NYF]T1M04)3FZ@OIX9{JHZJ"/>
          <p:cNvPicPr>
            <a:picLocks noChangeAspect="1"/>
          </p:cNvPicPr>
          <p:nvPr/>
        </p:nvPicPr>
        <p:blipFill>
          <a:blip r:embed="rId3"/>
          <a:stretch>
            <a:fillRect/>
          </a:stretch>
        </p:blipFill>
        <p:spPr>
          <a:xfrm>
            <a:off x="3363595" y="3623945"/>
            <a:ext cx="1002030" cy="912495"/>
          </a:xfrm>
          <a:prstGeom prst="rect">
            <a:avLst/>
          </a:prstGeom>
        </p:spPr>
      </p:pic>
      <p:sp>
        <p:nvSpPr>
          <p:cNvPr id="32" name="文本框 31"/>
          <p:cNvSpPr txBox="1"/>
          <p:nvPr/>
        </p:nvSpPr>
        <p:spPr>
          <a:xfrm>
            <a:off x="3272791" y="3987284"/>
            <a:ext cx="676393" cy="368300"/>
          </a:xfrm>
          <a:prstGeom prst="rect">
            <a:avLst/>
          </a:prstGeom>
          <a:noFill/>
        </p:spPr>
        <p:txBody>
          <a:bodyPr wrap="square" rtlCol="0">
            <a:spAutoFit/>
          </a:bodyPr>
          <a:lstStyle/>
          <a:p>
            <a:r>
              <a:rPr lang="en-US" altLang="zh-CN" dirty="0"/>
              <a:t>107</a:t>
            </a:r>
          </a:p>
        </p:txBody>
      </p:sp>
      <p:sp>
        <p:nvSpPr>
          <p:cNvPr id="33" name="文本框 32"/>
          <p:cNvSpPr txBox="1"/>
          <p:nvPr/>
        </p:nvSpPr>
        <p:spPr>
          <a:xfrm>
            <a:off x="3521075" y="4231005"/>
            <a:ext cx="686435" cy="368300"/>
          </a:xfrm>
          <a:prstGeom prst="rect">
            <a:avLst/>
          </a:prstGeom>
          <a:noFill/>
        </p:spPr>
        <p:txBody>
          <a:bodyPr wrap="square" rtlCol="0">
            <a:spAutoFit/>
          </a:bodyPr>
          <a:lstStyle/>
          <a:p>
            <a:pPr algn="ctr"/>
            <a:r>
              <a:rPr lang="en-US" altLang="zh-CN" dirty="0"/>
              <a:t>1036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6" grpId="0"/>
      <p:bldP spid="27" grpId="0"/>
      <p:bldP spid="28" grpId="0"/>
      <p:bldP spid="32" grpId="0"/>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样本构造</a:t>
            </a:r>
            <a:endParaRPr lang="zh-CN" altLang="en-US"/>
          </a:p>
        </p:txBody>
      </p:sp>
      <p:sp>
        <p:nvSpPr>
          <p:cNvPr id="3" name="内容占位符 2"/>
          <p:cNvSpPr>
            <a:spLocks noGrp="1"/>
          </p:cNvSpPr>
          <p:nvPr>
            <p:ph idx="1"/>
          </p:nvPr>
        </p:nvSpPr>
        <p:spPr>
          <a:xfrm>
            <a:off x="250825" y="820455"/>
            <a:ext cx="8435975" cy="5217443"/>
          </a:xfrm>
        </p:spPr>
        <p:txBody>
          <a:bodyPr/>
          <a:lstStyle/>
          <a:p>
            <a:r>
              <a:rPr smtClean="0">
                <a:sym typeface="+mn-ea"/>
              </a:rPr>
              <a:t>经内镜手术病人中是否使用了麻醉划分</a:t>
            </a:r>
          </a:p>
          <a:p>
            <a:r>
              <a:rPr sz="2000"/>
              <a:t>麻醉划分原因</a:t>
            </a:r>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a:p>
            <a:pPr marL="0" indent="0">
              <a:buNone/>
            </a:pPr>
            <a:endParaRPr sz="200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49</a:t>
            </a:fld>
            <a:endParaRPr lang="zh-CN" altLang="en-US" dirty="0"/>
          </a:p>
        </p:txBody>
      </p:sp>
      <p:grpSp>
        <p:nvGrpSpPr>
          <p:cNvPr id="11" name="组合 10"/>
          <p:cNvGrpSpPr/>
          <p:nvPr/>
        </p:nvGrpSpPr>
        <p:grpSpPr>
          <a:xfrm>
            <a:off x="727710" y="1814195"/>
            <a:ext cx="7659370" cy="744220"/>
            <a:chOff x="1077" y="3339"/>
            <a:chExt cx="12062" cy="1172"/>
          </a:xfrm>
        </p:grpSpPr>
        <p:sp>
          <p:nvSpPr>
            <p:cNvPr id="5" name="圆角矩形 4"/>
            <p:cNvSpPr/>
            <p:nvPr/>
          </p:nvSpPr>
          <p:spPr>
            <a:xfrm>
              <a:off x="1077"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经内镜</a:t>
              </a:r>
              <a:r>
                <a:rPr lang="en-US" altLang="zh-CN">
                  <a:solidFill>
                    <a:srgbClr val="F3F9FB"/>
                  </a:solidFill>
                </a:rPr>
                <a:t>639</a:t>
              </a:r>
              <a:r>
                <a:rPr lang="zh-CN" altLang="en-US">
                  <a:solidFill>
                    <a:srgbClr val="F3F9FB"/>
                  </a:solidFill>
                </a:rPr>
                <a:t>人</a:t>
              </a:r>
            </a:p>
          </p:txBody>
        </p:sp>
        <p:sp>
          <p:nvSpPr>
            <p:cNvPr id="6" name="圆角矩形 5"/>
            <p:cNvSpPr/>
            <p:nvPr/>
          </p:nvSpPr>
          <p:spPr>
            <a:xfrm>
              <a:off x="5669" y="3472"/>
              <a:ext cx="3062" cy="90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a:solidFill>
                    <a:srgbClr val="F3F9FB"/>
                  </a:solidFill>
                </a:rPr>
                <a:t>麻醉</a:t>
              </a:r>
              <a:r>
                <a:rPr lang="en-US" altLang="zh-CN">
                  <a:solidFill>
                    <a:srgbClr val="F3F9FB"/>
                  </a:solidFill>
                </a:rPr>
                <a:t>492</a:t>
              </a:r>
              <a:r>
                <a:rPr lang="zh-CN" altLang="en-US">
                  <a:solidFill>
                    <a:srgbClr val="F3F9FB"/>
                  </a:solidFill>
                </a:rPr>
                <a:t>人</a:t>
              </a:r>
            </a:p>
          </p:txBody>
        </p:sp>
        <p:sp>
          <p:nvSpPr>
            <p:cNvPr id="7" name="圆角矩形 6"/>
            <p:cNvSpPr/>
            <p:nvPr/>
          </p:nvSpPr>
          <p:spPr>
            <a:xfrm>
              <a:off x="10077" y="3472"/>
              <a:ext cx="3062" cy="9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solidFill>
                    <a:srgbClr val="F3F9FB"/>
                  </a:solidFill>
                </a:rPr>
                <a:t>无麻醉</a:t>
              </a:r>
              <a:r>
                <a:rPr lang="en-US" altLang="zh-CN" dirty="0">
                  <a:solidFill>
                    <a:srgbClr val="F3F9FB"/>
                  </a:solidFill>
                </a:rPr>
                <a:t>144</a:t>
              </a:r>
              <a:r>
                <a:rPr lang="zh-CN" altLang="en-US" dirty="0">
                  <a:solidFill>
                    <a:srgbClr val="F3F9FB"/>
                  </a:solidFill>
                </a:rPr>
                <a:t>人</a:t>
              </a:r>
            </a:p>
          </p:txBody>
        </p:sp>
        <p:sp>
          <p:nvSpPr>
            <p:cNvPr id="8" name="等于号 7"/>
            <p:cNvSpPr/>
            <p:nvPr/>
          </p:nvSpPr>
          <p:spPr>
            <a:xfrm>
              <a:off x="4365" y="3585"/>
              <a:ext cx="1134" cy="681"/>
            </a:xfrm>
            <a:prstGeom prst="mathEqua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solidFill>
                  <a:schemeClr val="tx1"/>
                </a:solidFill>
              </a:endParaRPr>
            </a:p>
          </p:txBody>
        </p:sp>
        <p:sp>
          <p:nvSpPr>
            <p:cNvPr id="9" name="加号 8"/>
            <p:cNvSpPr/>
            <p:nvPr/>
          </p:nvSpPr>
          <p:spPr>
            <a:xfrm>
              <a:off x="8891" y="3339"/>
              <a:ext cx="1026" cy="1173"/>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827405" y="2920365"/>
            <a:ext cx="7660005" cy="2114550"/>
            <a:chOff x="850" y="3670"/>
            <a:chExt cx="12063" cy="3330"/>
          </a:xfrm>
        </p:grpSpPr>
        <p:pic>
          <p:nvPicPr>
            <p:cNvPr id="14" name="图片 13"/>
            <p:cNvPicPr>
              <a:picLocks noChangeAspect="1"/>
            </p:cNvPicPr>
            <p:nvPr/>
          </p:nvPicPr>
          <p:blipFill>
            <a:blip r:embed="rId3"/>
            <a:stretch>
              <a:fillRect/>
            </a:stretch>
          </p:blipFill>
          <p:spPr>
            <a:xfrm>
              <a:off x="886" y="3670"/>
              <a:ext cx="7934" cy="3330"/>
            </a:xfrm>
            <a:prstGeom prst="rect">
              <a:avLst/>
            </a:prstGeom>
          </p:spPr>
        </p:pic>
        <p:sp>
          <p:nvSpPr>
            <p:cNvPr id="15" name="圆角矩形 14"/>
            <p:cNvSpPr/>
            <p:nvPr/>
          </p:nvSpPr>
          <p:spPr>
            <a:xfrm>
              <a:off x="850" y="4036"/>
              <a:ext cx="8165" cy="34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p:cNvSpPr txBox="1"/>
            <p:nvPr/>
          </p:nvSpPr>
          <p:spPr>
            <a:xfrm>
              <a:off x="9015" y="5030"/>
              <a:ext cx="3899" cy="1018"/>
            </a:xfrm>
            <a:prstGeom prst="rect">
              <a:avLst/>
            </a:prstGeom>
            <a:noFill/>
          </p:spPr>
          <p:txBody>
            <a:bodyPr wrap="square" rtlCol="0">
              <a:spAutoFit/>
            </a:bodyPr>
            <a:lstStyle/>
            <a:p>
              <a:r>
                <a:rPr lang="zh-CN" altLang="en-US" b="1" dirty="0" smtClean="0">
                  <a:latin typeface="楷体" panose="02010609060101010101" charset="-122"/>
                  <a:ea typeface="楷体" panose="02010609060101010101" charset="-122"/>
                </a:rPr>
                <a:t>麻醉消费记录手术</a:t>
              </a:r>
              <a:r>
                <a:rPr lang="zh-CN" altLang="en-US" b="1" dirty="0">
                  <a:latin typeface="楷体" panose="02010609060101010101" charset="-122"/>
                  <a:ea typeface="楷体" panose="02010609060101010101" charset="-122"/>
                </a:rPr>
                <a:t>病人</a:t>
              </a:r>
            </a:p>
          </p:txBody>
        </p:sp>
      </p:grpSp>
      <p:cxnSp>
        <p:nvCxnSpPr>
          <p:cNvPr id="12" name="直接箭头连接符 11"/>
          <p:cNvCxnSpPr/>
          <p:nvPr/>
        </p:nvCxnSpPr>
        <p:spPr>
          <a:xfrm>
            <a:off x="683260" y="5859145"/>
            <a:ext cx="7776845" cy="18415"/>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800100"/>
            <a:ext cx="8806815" cy="2199640"/>
          </a:xfrm>
        </p:spPr>
        <p:txBody>
          <a:bodyPr/>
          <a:lstStyle/>
          <a:p>
            <a:r>
              <a:rPr lang="zh-CN" altLang="en-US" dirty="0"/>
              <a:t>样本构造</a:t>
            </a:r>
          </a:p>
          <a:p>
            <a:pPr marL="0" lvl="1" indent="0">
              <a:buNone/>
            </a:pPr>
            <a:r>
              <a:rPr lang="en-US" altLang="zh-CN" sz="2000" dirty="0" smtClean="0"/>
              <a:t>        </a:t>
            </a:r>
            <a:r>
              <a:rPr lang="zh-CN" altLang="zh-CN" sz="2000" dirty="0" smtClean="0"/>
              <a:t>在全属性聚类中，样本构造步骤为以下两步：</a:t>
            </a:r>
          </a:p>
          <a:p>
            <a:pPr lvl="1" algn="l">
              <a:buFont typeface="Wingdings" panose="05000000000000000000" charset="0"/>
              <a:buChar char="p"/>
            </a:pPr>
            <a:r>
              <a:rPr lang="zh-CN" altLang="en-US" sz="2000" dirty="0" smtClean="0">
                <a:sym typeface="+mn-ea"/>
              </a:rPr>
              <a:t>将1259个胆总管结石病人原有</a:t>
            </a:r>
            <a:r>
              <a:rPr lang="en-US" altLang="zh-CN" sz="2000" dirty="0" smtClean="0">
                <a:sym typeface="+mn-ea"/>
              </a:rPr>
              <a:t>1276</a:t>
            </a:r>
            <a:r>
              <a:rPr lang="zh-CN" altLang="en-US" sz="2000" dirty="0" smtClean="0">
                <a:sym typeface="+mn-ea"/>
              </a:rPr>
              <a:t>条</a:t>
            </a:r>
            <a:r>
              <a:rPr lang="en-US" altLang="zh-CN" sz="2000" dirty="0" err="1" smtClean="0">
                <a:sym typeface="+mn-ea"/>
              </a:rPr>
              <a:t>item_name</a:t>
            </a:r>
            <a:r>
              <a:rPr lang="zh-CN" altLang="en-US" sz="2000" dirty="0" smtClean="0">
                <a:sym typeface="+mn-ea"/>
              </a:rPr>
              <a:t>，进行冗余</a:t>
            </a:r>
            <a:r>
              <a:rPr lang="en-US" altLang="zh-CN" sz="2000" dirty="0" smtClean="0">
                <a:sym typeface="+mn-ea"/>
              </a:rPr>
              <a:t>/</a:t>
            </a:r>
            <a:r>
              <a:rPr lang="zh-CN" altLang="en-US" sz="2000" dirty="0" smtClean="0">
                <a:sym typeface="+mn-ea"/>
              </a:rPr>
              <a:t>同类属性删减</a:t>
            </a:r>
            <a:r>
              <a:rPr lang="en-US" altLang="zh-CN" sz="2000" dirty="0" smtClean="0">
                <a:sym typeface="+mn-ea"/>
              </a:rPr>
              <a:t>/</a:t>
            </a:r>
            <a:r>
              <a:rPr lang="zh-CN" altLang="en-US" sz="2000" dirty="0" smtClean="0">
                <a:sym typeface="+mn-ea"/>
              </a:rPr>
              <a:t>合并，得到</a:t>
            </a:r>
            <a:r>
              <a:rPr lang="zh-CN" altLang="zh-CN" sz="2000" dirty="0" smtClean="0"/>
              <a:t>1036个item_name</a:t>
            </a:r>
            <a:r>
              <a:rPr lang="zh-CN" altLang="en-US" sz="2000" dirty="0" smtClean="0"/>
              <a:t>；</a:t>
            </a:r>
            <a:endParaRPr lang="en-US" altLang="zh-CN" sz="2000" dirty="0" smtClean="0"/>
          </a:p>
          <a:p>
            <a:pPr lvl="1" algn="l">
              <a:buFont typeface="Wingdings" panose="05000000000000000000" charset="0"/>
              <a:buChar char="p"/>
            </a:pPr>
            <a:r>
              <a:rPr lang="zh-CN" altLang="en-US" sz="2000" dirty="0" smtClean="0"/>
              <a:t>为每一个病人进行每一个</a:t>
            </a:r>
            <a:r>
              <a:rPr lang="en-US" altLang="zh-CN" sz="2000" dirty="0" smtClean="0"/>
              <a:t>item</a:t>
            </a:r>
            <a:r>
              <a:rPr lang="zh-CN" altLang="en-US" sz="2000" dirty="0" smtClean="0"/>
              <a:t>的</a:t>
            </a:r>
            <a:r>
              <a:rPr lang="zh-CN" altLang="zh-CN" sz="2000" dirty="0" smtClean="0"/>
              <a:t>统计，</a:t>
            </a:r>
            <a:r>
              <a:rPr lang="zh-CN" altLang="en-US" sz="2000" dirty="0" smtClean="0"/>
              <a:t>从而</a:t>
            </a:r>
            <a:r>
              <a:rPr lang="zh-CN" altLang="zh-CN" sz="2000" dirty="0" smtClean="0"/>
              <a:t>构造</a:t>
            </a:r>
            <a:r>
              <a:rPr lang="en-US" altLang="zh-CN" sz="2000" dirty="0" smtClean="0"/>
              <a:t>[</a:t>
            </a:r>
            <a:r>
              <a:rPr lang="zh-CN" altLang="zh-CN" sz="2000" dirty="0" smtClean="0"/>
              <a:t>病人，项目名称</a:t>
            </a:r>
            <a:r>
              <a:rPr lang="en-US" altLang="zh-CN" sz="2000" dirty="0" smtClean="0"/>
              <a:t>]</a:t>
            </a:r>
            <a:r>
              <a:rPr lang="zh-CN" altLang="zh-CN" sz="2000" dirty="0" smtClean="0"/>
              <a:t>矩阵</a:t>
            </a:r>
          </a:p>
          <a:p>
            <a:pPr lvl="1">
              <a:buNone/>
            </a:pPr>
            <a:endParaRPr lang="en-US" altLang="zh-CN" sz="2000" dirty="0" smtClean="0"/>
          </a:p>
          <a:p>
            <a:pPr marL="0" lvl="1" indent="0">
              <a:buNone/>
            </a:pPr>
            <a:endParaRPr lang="en-US" altLang="zh-CN" sz="2000"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a:t>
            </a:fld>
            <a:endParaRPr lang="zh-CN" altLang="en-US" dirty="0"/>
          </a:p>
        </p:txBody>
      </p:sp>
      <p:pic>
        <p:nvPicPr>
          <p:cNvPr id="15" name="图片 14" descr="NYF]T1M04)3FZ@OIX9{JHZJ"/>
          <p:cNvPicPr>
            <a:picLocks noChangeAspect="1"/>
          </p:cNvPicPr>
          <p:nvPr/>
        </p:nvPicPr>
        <p:blipFill>
          <a:blip r:embed="rId3"/>
          <a:stretch>
            <a:fillRect/>
          </a:stretch>
        </p:blipFill>
        <p:spPr>
          <a:xfrm>
            <a:off x="6120764" y="3140074"/>
            <a:ext cx="2863207" cy="2646379"/>
          </a:xfrm>
          <a:prstGeom prst="rect">
            <a:avLst/>
          </a:prstGeom>
        </p:spPr>
      </p:pic>
      <p:sp>
        <p:nvSpPr>
          <p:cNvPr id="7" name="右箭头 6"/>
          <p:cNvSpPr/>
          <p:nvPr/>
        </p:nvSpPr>
        <p:spPr>
          <a:xfrm>
            <a:off x="4926965" y="4102100"/>
            <a:ext cx="755015"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0" name="文本框 9"/>
          <p:cNvSpPr txBox="1"/>
          <p:nvPr/>
        </p:nvSpPr>
        <p:spPr>
          <a:xfrm>
            <a:off x="6621145" y="5788025"/>
            <a:ext cx="2065020" cy="365760"/>
          </a:xfrm>
          <a:prstGeom prst="rect">
            <a:avLst/>
          </a:prstGeom>
          <a:noFill/>
        </p:spPr>
        <p:txBody>
          <a:bodyPr wrap="square" rtlCol="0">
            <a:spAutoFit/>
          </a:bodyPr>
          <a:lstStyle/>
          <a:p>
            <a:pPr algn="ctr"/>
            <a:r>
              <a:rPr lang="zh-CN" altLang="en-US" b="1">
                <a:latin typeface="楷体" panose="02010609060101010101" charset="-122"/>
                <a:ea typeface="楷体" panose="02010609060101010101" charset="-122"/>
              </a:rPr>
              <a:t>病人</a:t>
            </a:r>
            <a:r>
              <a:rPr lang="en-US" altLang="zh-CN" b="1">
                <a:latin typeface="楷体" panose="02010609060101010101" charset="-122"/>
                <a:ea typeface="楷体" panose="02010609060101010101" charset="-122"/>
              </a:rPr>
              <a:t>—</a:t>
            </a:r>
            <a:r>
              <a:rPr lang="zh-CN" altLang="en-US" b="1">
                <a:latin typeface="楷体" panose="02010609060101010101" charset="-122"/>
                <a:ea typeface="楷体" panose="02010609060101010101" charset="-122"/>
              </a:rPr>
              <a:t>项目矩阵</a:t>
            </a:r>
          </a:p>
        </p:txBody>
      </p:sp>
      <p:grpSp>
        <p:nvGrpSpPr>
          <p:cNvPr id="13" name="组合 12"/>
          <p:cNvGrpSpPr/>
          <p:nvPr/>
        </p:nvGrpSpPr>
        <p:grpSpPr>
          <a:xfrm>
            <a:off x="35560" y="2773045"/>
            <a:ext cx="4749800" cy="3583305"/>
            <a:chOff x="395" y="4367"/>
            <a:chExt cx="7480" cy="5643"/>
          </a:xfrm>
        </p:grpSpPr>
        <p:pic>
          <p:nvPicPr>
            <p:cNvPr id="5" name="Picture 3"/>
            <p:cNvPicPr>
              <a:picLocks noChangeAspect="1" noChangeArrowheads="1"/>
            </p:cNvPicPr>
            <p:nvPr/>
          </p:nvPicPr>
          <p:blipFill>
            <a:blip r:embed="rId4" cstate="print"/>
            <a:srcRect/>
            <a:stretch>
              <a:fillRect/>
            </a:stretch>
          </p:blipFill>
          <p:spPr bwMode="auto">
            <a:xfrm>
              <a:off x="395" y="5719"/>
              <a:ext cx="2749" cy="2383"/>
            </a:xfrm>
            <a:prstGeom prst="rect">
              <a:avLst/>
            </a:prstGeom>
            <a:noFill/>
            <a:ln w="9525">
              <a:noFill/>
              <a:miter lim="800000"/>
              <a:headEnd/>
              <a:tailEnd/>
            </a:ln>
            <a:effectLst/>
          </p:spPr>
        </p:pic>
        <p:sp>
          <p:nvSpPr>
            <p:cNvPr id="14" name="右箭头 13"/>
            <p:cNvSpPr/>
            <p:nvPr/>
          </p:nvSpPr>
          <p:spPr>
            <a:xfrm>
              <a:off x="3546" y="6431"/>
              <a:ext cx="1189" cy="96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4930" y="4367"/>
              <a:ext cx="2945" cy="5067"/>
            </a:xfrm>
            <a:prstGeom prst="rect">
              <a:avLst/>
            </a:prstGeom>
          </p:spPr>
        </p:pic>
        <p:sp>
          <p:nvSpPr>
            <p:cNvPr id="8" name="文本框 7"/>
            <p:cNvSpPr txBox="1"/>
            <p:nvPr/>
          </p:nvSpPr>
          <p:spPr>
            <a:xfrm>
              <a:off x="395" y="8299"/>
              <a:ext cx="2928" cy="576"/>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病人住院病历表</a:t>
              </a:r>
            </a:p>
          </p:txBody>
        </p:sp>
        <p:sp>
          <p:nvSpPr>
            <p:cNvPr id="9" name="文本框 8"/>
            <p:cNvSpPr txBox="1"/>
            <p:nvPr/>
          </p:nvSpPr>
          <p:spPr>
            <a:xfrm>
              <a:off x="5064" y="9434"/>
              <a:ext cx="2677" cy="576"/>
            </a:xfrm>
            <a:prstGeom prst="rect">
              <a:avLst/>
            </a:prstGeom>
            <a:noFill/>
          </p:spPr>
          <p:txBody>
            <a:bodyPr wrap="square" rtlCol="0">
              <a:spAutoFit/>
            </a:bodyPr>
            <a:lstStyle/>
            <a:p>
              <a:r>
                <a:rPr lang="en-US" altLang="zh-CN" b="1">
                  <a:latin typeface="楷体" panose="02010609060101010101" charset="-122"/>
                  <a:ea typeface="楷体" panose="02010609060101010101" charset="-122"/>
                </a:rPr>
                <a:t>item_name</a:t>
              </a:r>
              <a:r>
                <a:rPr lang="zh-CN" altLang="en-US" b="1">
                  <a:latin typeface="楷体" panose="02010609060101010101" charset="-122"/>
                  <a:ea typeface="楷体" panose="02010609060101010101" charset="-122"/>
                </a:rPr>
                <a:t>表</a:t>
              </a:r>
            </a:p>
          </p:txBody>
        </p:sp>
        <p:sp>
          <p:nvSpPr>
            <p:cNvPr id="11" name="文本框 10"/>
            <p:cNvSpPr txBox="1"/>
            <p:nvPr/>
          </p:nvSpPr>
          <p:spPr>
            <a:xfrm>
              <a:off x="3478" y="7420"/>
              <a:ext cx="1114" cy="576"/>
            </a:xfrm>
            <a:prstGeom prst="rect">
              <a:avLst/>
            </a:prstGeom>
            <a:noFill/>
          </p:spPr>
          <p:txBody>
            <a:bodyPr wrap="square" rtlCol="0">
              <a:spAutoFit/>
            </a:bodyPr>
            <a:lstStyle/>
            <a:p>
              <a:r>
                <a:rPr lang="zh-CN" altLang="en-US"/>
                <a:t>统计</a:t>
              </a:r>
            </a:p>
          </p:txBody>
        </p:sp>
      </p:grpSp>
      <p:sp>
        <p:nvSpPr>
          <p:cNvPr id="12" name="文本框 11"/>
          <p:cNvSpPr txBox="1"/>
          <p:nvPr/>
        </p:nvSpPr>
        <p:spPr>
          <a:xfrm>
            <a:off x="4926965" y="4711700"/>
            <a:ext cx="707390" cy="365760"/>
          </a:xfrm>
          <a:prstGeom prst="rect">
            <a:avLst/>
          </a:prstGeom>
          <a:noFill/>
        </p:spPr>
        <p:txBody>
          <a:bodyPr wrap="square" rtlCol="0">
            <a:spAutoFit/>
          </a:bodyPr>
          <a:lstStyle/>
          <a:p>
            <a:r>
              <a:rPr lang="zh-CN" altLang="en-US"/>
              <a:t>整理</a:t>
            </a:r>
          </a:p>
        </p:txBody>
      </p:sp>
      <p:sp>
        <p:nvSpPr>
          <p:cNvPr id="16" name="矩形 15"/>
          <p:cNvSpPr/>
          <p:nvPr/>
        </p:nvSpPr>
        <p:spPr>
          <a:xfrm>
            <a:off x="5415280" y="3286125"/>
            <a:ext cx="871220" cy="1005840"/>
          </a:xfrm>
          <a:prstGeom prst="rect">
            <a:avLst/>
          </a:prstGeom>
        </p:spPr>
        <p:txBody>
          <a:bodyPr wrap="square">
            <a:spAutoFit/>
          </a:bodyPr>
          <a:lstStyle/>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病</a:t>
            </a:r>
            <a:endParaRPr lang="en-US" altLang="zh-CN" sz="2000" dirty="0" smtClean="0">
              <a:solidFill>
                <a:prstClr val="black"/>
              </a:solidFill>
              <a:latin typeface="华文新魏" panose="02010800040101010101" pitchFamily="2" charset="-122"/>
              <a:ea typeface="华文新魏" panose="02010800040101010101" pitchFamily="2" charset="-122"/>
              <a:sym typeface="仿宋_GB2312"/>
            </a:endParaRPr>
          </a:p>
          <a:p>
            <a:r>
              <a:rPr lang="zh-CN" altLang="zh-CN" sz="2000" dirty="0" smtClean="0">
                <a:solidFill>
                  <a:prstClr val="black"/>
                </a:solidFill>
                <a:latin typeface="华文新魏" panose="02010800040101010101" pitchFamily="2" charset="-122"/>
                <a:ea typeface="华文新魏" panose="02010800040101010101" pitchFamily="2" charset="-122"/>
                <a:sym typeface="仿宋_GB2312"/>
              </a:rPr>
              <a:t>人</a:t>
            </a:r>
          </a:p>
          <a:p>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1259</a:t>
            </a:r>
          </a:p>
        </p:txBody>
      </p:sp>
      <p:sp>
        <p:nvSpPr>
          <p:cNvPr id="17" name="矩形 16"/>
          <p:cNvSpPr/>
          <p:nvPr/>
        </p:nvSpPr>
        <p:spPr>
          <a:xfrm>
            <a:off x="6120765" y="2773045"/>
            <a:ext cx="1297940" cy="396240"/>
          </a:xfrm>
          <a:prstGeom prst="rect">
            <a:avLst/>
          </a:prstGeom>
        </p:spPr>
        <p:txBody>
          <a:bodyPr wrap="square">
            <a:spAutoFit/>
          </a:bodyPr>
          <a:lstStyle/>
          <a:p>
            <a:r>
              <a:rPr lang="zh-CN" altLang="en-US" sz="2000" dirty="0" smtClean="0">
                <a:solidFill>
                  <a:prstClr val="black"/>
                </a:solidFill>
                <a:latin typeface="华文新魏" panose="02010800040101010101" pitchFamily="2" charset="-122"/>
                <a:ea typeface="华文新魏" panose="02010800040101010101" pitchFamily="2" charset="-122"/>
                <a:sym typeface="仿宋_GB2312"/>
              </a:rPr>
              <a:t>项目</a:t>
            </a:r>
            <a:r>
              <a:rPr lang="en-US" altLang="zh-CN" sz="2000" dirty="0" smtClean="0">
                <a:solidFill>
                  <a:prstClr val="black"/>
                </a:solidFill>
                <a:latin typeface="华文新魏" panose="02010800040101010101" pitchFamily="2" charset="-122"/>
                <a:ea typeface="华文新魏" panose="02010800040101010101" pitchFamily="2" charset="-122"/>
                <a:sym typeface="仿宋_GB2312"/>
              </a:rPr>
              <a:t>1036</a:t>
            </a:r>
          </a:p>
        </p:txBody>
      </p:sp>
      <p:cxnSp>
        <p:nvCxnSpPr>
          <p:cNvPr id="19" name="直接箭头连接符 18"/>
          <p:cNvCxnSpPr/>
          <p:nvPr/>
        </p:nvCxnSpPr>
        <p:spPr>
          <a:xfrm>
            <a:off x="6286512" y="307181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5751521" y="3535363"/>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标题 20"/>
          <p:cNvSpPr>
            <a:spLocks noGrp="1"/>
          </p:cNvSpPr>
          <p:nvPr>
            <p:ph type="title"/>
          </p:nvPr>
        </p:nvSpPr>
        <p:spPr/>
        <p:txBody>
          <a:bodyPr/>
          <a:lstStyle/>
          <a:p>
            <a:r>
              <a:rPr sz="2400" smtClean="0">
                <a:sym typeface="+mn-ea"/>
              </a:rPr>
              <a:t>分析</a:t>
            </a:r>
            <a:r>
              <a:rPr lang="en-US" sz="2400" smtClean="0">
                <a:sym typeface="+mn-ea"/>
              </a:rPr>
              <a:t>1</a:t>
            </a:r>
            <a:r>
              <a:rPr sz="2400" smtClean="0">
                <a:sym typeface="+mn-ea"/>
              </a:rPr>
              <a:t>：</a:t>
            </a:r>
            <a:r>
              <a:rPr sz="2400" smtClean="0">
                <a:solidFill>
                  <a:schemeClr val="tx2">
                    <a:lumMod val="75000"/>
                  </a:schemeClr>
                </a:solidFill>
                <a:sym typeface="+mn-ea"/>
              </a:rPr>
              <a:t>全</a:t>
            </a:r>
            <a:r>
              <a:rPr sz="2400">
                <a:solidFill>
                  <a:schemeClr val="tx2">
                    <a:lumMod val="75000"/>
                  </a:schemeClr>
                </a:solidFill>
                <a:sym typeface="+mn-ea"/>
              </a:rPr>
              <a:t>属性聚类</a:t>
            </a:r>
            <a:r>
              <a:rPr lang="en-US" altLang="zh-CN" sz="2400" smtClean="0">
                <a:solidFill>
                  <a:srgbClr val="FFFF00"/>
                </a:solidFill>
                <a:sym typeface="+mn-ea"/>
              </a:rPr>
              <a:t>——</a:t>
            </a:r>
            <a:r>
              <a:rPr sz="2400" smtClean="0">
                <a:solidFill>
                  <a:srgbClr val="FFFF00"/>
                </a:solidFill>
                <a:sym typeface="+mn-ea"/>
              </a:rPr>
              <a:t>样本构造</a:t>
            </a:r>
            <a:endParaRPr lang="zh-CN" altLang="en-US" sz="2400" dirty="0" smtClean="0">
              <a:solidFill>
                <a:srgbClr val="FFFF00"/>
              </a:solidFill>
              <a:sym typeface="+mn-ea"/>
            </a:endParaRPr>
          </a:p>
        </p:txBody>
      </p:sp>
      <p:pic>
        <p:nvPicPr>
          <p:cNvPr id="33804" name="图片 1">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5673" y="4398161"/>
            <a:ext cx="313604" cy="31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p:nvPr/>
        </p:nvGraphicFramePr>
        <p:xfrm>
          <a:off x="140499" y="1665630"/>
          <a:ext cx="8949676" cy="4106886"/>
        </p:xfrm>
        <a:graphic>
          <a:graphicData uri="http://schemas.openxmlformats.org/drawingml/2006/table">
            <a:tbl>
              <a:tblPr firstRow="1" bandRow="1">
                <a:tableStyleId>{5C22544A-7EE6-4342-B048-85BDC9FD1C3A}</a:tableStyleId>
              </a:tblPr>
              <a:tblGrid>
                <a:gridCol w="2160239"/>
                <a:gridCol w="1368152"/>
                <a:gridCol w="1084257"/>
                <a:gridCol w="1084257"/>
                <a:gridCol w="1084257"/>
                <a:gridCol w="1084257"/>
                <a:gridCol w="1084257"/>
              </a:tblGrid>
              <a:tr h="816610">
                <a:tc>
                  <a:txBody>
                    <a:bodyPr/>
                    <a:lstStyle/>
                    <a:p>
                      <a:pPr algn="r">
                        <a:buNone/>
                      </a:pPr>
                      <a:r>
                        <a:rPr lang="en-US" altLang="zh-CN" sz="1800" dirty="0">
                          <a:sym typeface="+mn-ea"/>
                        </a:rPr>
                        <a:t>item_name</a:t>
                      </a:r>
                    </a:p>
                    <a:p>
                      <a:pPr algn="ctr">
                        <a:buNone/>
                      </a:pPr>
                      <a:endParaRPr lang="en-US" altLang="zh-CN" dirty="0" err="1"/>
                    </a:p>
                    <a:p>
                      <a:pPr algn="l">
                        <a:buNone/>
                      </a:pPr>
                      <a:r>
                        <a:rPr lang="en-US" altLang="zh-CN" dirty="0" err="1"/>
                        <a:t>order_id</a:t>
                      </a:r>
                      <a:endParaRPr lang="en-US" altLang="zh-CN" dirty="0"/>
                    </a:p>
                  </a:txBody>
                  <a:tcPr anchor="ctr"/>
                </a:tc>
                <a:tc>
                  <a:txBody>
                    <a:bodyPr/>
                    <a:lstStyle/>
                    <a:p>
                      <a:pPr marL="0" algn="ctr">
                        <a:buNone/>
                      </a:pPr>
                      <a:r>
                        <a:rPr lang="en-US" altLang="zh-CN" sz="1800" u="none" dirty="0"/>
                        <a:t>1-3-β-</a:t>
                      </a:r>
                      <a:r>
                        <a:rPr lang="en-US" altLang="zh-CN" sz="1800" u="none" dirty="0" err="1"/>
                        <a:t>D葡聚糖定量检测</a:t>
                      </a:r>
                      <a:endParaRPr lang="en-US" altLang="zh-CN" sz="1800" u="none" dirty="0"/>
                    </a:p>
                  </a:txBody>
                  <a:tcPr marL="0" marR="0" marT="0" marB="0" anchor="ctr"/>
                </a:tc>
                <a:tc>
                  <a:txBody>
                    <a:bodyPr/>
                    <a:lstStyle/>
                    <a:p>
                      <a:pPr marL="0" algn="ctr">
                        <a:buNone/>
                      </a:pPr>
                      <a:r>
                        <a:rPr lang="en-US" altLang="zh-CN" sz="1800" u="none"/>
                        <a:t>13碳尿素呼气试验</a:t>
                      </a:r>
                    </a:p>
                  </a:txBody>
                  <a:tcPr marL="0" marR="0" marT="0" marB="0" anchor="ctr"/>
                </a:tc>
                <a:tc>
                  <a:txBody>
                    <a:bodyPr/>
                    <a:lstStyle/>
                    <a:p>
                      <a:pPr marL="0" algn="ctr">
                        <a:buNone/>
                      </a:pPr>
                      <a:r>
                        <a:rPr lang="en-US" altLang="zh-CN" sz="1800" u="none" dirty="0"/>
                        <a:t>18种氨基酸注射液</a:t>
                      </a:r>
                    </a:p>
                  </a:txBody>
                  <a:tcPr marL="0" marR="0" marT="0" marB="0" anchor="ctr"/>
                </a:tc>
                <a:tc>
                  <a:txBody>
                    <a:bodyPr/>
                    <a:lstStyle/>
                    <a:p>
                      <a:pPr marL="0" algn="ctr">
                        <a:buNone/>
                      </a:pPr>
                      <a:r>
                        <a:rPr lang="en-US" altLang="zh-CN" sz="1800" u="none"/>
                        <a:t>25羟维生素D测定</a:t>
                      </a:r>
                    </a:p>
                  </a:txBody>
                  <a:tcPr marL="0" marR="0" marT="0" marB="0" anchor="ctr"/>
                </a:tc>
                <a:tc>
                  <a:txBody>
                    <a:bodyPr/>
                    <a:lstStyle/>
                    <a:p>
                      <a:pPr algn="ctr">
                        <a:buNone/>
                      </a:pPr>
                      <a:r>
                        <a:rPr lang="en-US" altLang="zh-CN"/>
                        <a:t>……</a:t>
                      </a:r>
                    </a:p>
                  </a:txBody>
                  <a:tcPr anchor="ctr"/>
                </a:tc>
                <a:tc>
                  <a:txBody>
                    <a:bodyPr/>
                    <a:lstStyle/>
                    <a:p>
                      <a:pPr marL="0" indent="0" algn="ctr">
                        <a:buNone/>
                      </a:pPr>
                      <a:r>
                        <a:rPr lang="en-US" altLang="zh-CN" sz="1800" u="none"/>
                        <a:t>龙骨颗粒</a:t>
                      </a:r>
                    </a:p>
                  </a:txBody>
                  <a:tcPr marL="0" marR="0" marT="0" marB="0" anchor="ctr"/>
                </a:tc>
              </a:tr>
              <a:tr h="690489">
                <a:tc>
                  <a:txBody>
                    <a:bodyPr/>
                    <a:lstStyle/>
                    <a:p>
                      <a:pPr algn="ctr">
                        <a:buNone/>
                      </a:pPr>
                      <a:r>
                        <a:rPr lang="zh-CN" altLang="en-US" dirty="0"/>
                        <a:t>2004#ZY010001111964#010000076953#1</a:t>
                      </a:r>
                    </a:p>
                  </a:txBody>
                  <a:tcPr anchor="ctr"/>
                </a:tc>
                <a:tc>
                  <a:txBody>
                    <a:bodyPr/>
                    <a:lstStyle/>
                    <a:p>
                      <a:pPr algn="ctr">
                        <a:buNone/>
                      </a:pPr>
                      <a:r>
                        <a:rPr lang="en-US" altLang="zh-CN" dirty="0"/>
                        <a:t>0</a:t>
                      </a:r>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dirty="0" smtClean="0"/>
                        <a:t>1</a:t>
                      </a:r>
                      <a:endParaRPr lang="en-US" altLang="zh-CN" dirty="0"/>
                    </a:p>
                  </a:txBody>
                  <a:tcPr anchor="ctr"/>
                </a:tc>
                <a:tc>
                  <a:txBody>
                    <a:bodyPr/>
                    <a:lstStyle/>
                    <a:p>
                      <a:pPr algn="ctr">
                        <a:buNone/>
                      </a:pPr>
                      <a:r>
                        <a:rPr lang="en-US" altLang="zh-CN"/>
                        <a:t>......</a:t>
                      </a:r>
                    </a:p>
                  </a:txBody>
                  <a:tcPr anchor="ctr"/>
                </a:tc>
                <a:tc>
                  <a:txBody>
                    <a:bodyPr/>
                    <a:lstStyle/>
                    <a:p>
                      <a:pPr algn="ctr">
                        <a:buNone/>
                      </a:pPr>
                      <a:r>
                        <a:rPr lang="en-US" altLang="zh-CN"/>
                        <a:t>0</a:t>
                      </a:r>
                    </a:p>
                  </a:txBody>
                  <a:tcPr anchor="ctr"/>
                </a:tc>
              </a:tr>
              <a:tr h="687759">
                <a:tc>
                  <a:txBody>
                    <a:bodyPr/>
                    <a:lstStyle/>
                    <a:p>
                      <a:pPr algn="ctr">
                        <a:buNone/>
                      </a:pPr>
                      <a:r>
                        <a:rPr lang="zh-CN" altLang="en-US" dirty="0"/>
                        <a:t>2189#ZY113759#ZB157880#1</a:t>
                      </a:r>
                    </a:p>
                  </a:txBody>
                  <a:tcPr anchor="ctr"/>
                </a:tc>
                <a:tc>
                  <a:txBody>
                    <a:bodyPr/>
                    <a:lstStyle/>
                    <a:p>
                      <a:pPr algn="ctr">
                        <a:buNone/>
                      </a:pPr>
                      <a:r>
                        <a:rPr lang="en-US" altLang="zh-CN"/>
                        <a:t>0</a:t>
                      </a:r>
                    </a:p>
                  </a:txBody>
                  <a:tcPr anchor="ctr"/>
                </a:tc>
                <a:tc>
                  <a:txBody>
                    <a:bodyPr/>
                    <a:lstStyle/>
                    <a:p>
                      <a:pPr algn="ctr">
                        <a:buNone/>
                      </a:pPr>
                      <a:r>
                        <a:rPr lang="en-US" altLang="zh-CN" dirty="0" smtClean="0"/>
                        <a:t>1</a:t>
                      </a:r>
                      <a:endParaRPr lang="en-US" altLang="zh-CN" dirty="0"/>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a:t>......</a:t>
                      </a:r>
                    </a:p>
                  </a:txBody>
                  <a:tcPr anchor="ctr"/>
                </a:tc>
                <a:tc>
                  <a:txBody>
                    <a:bodyPr/>
                    <a:lstStyle/>
                    <a:p>
                      <a:pPr algn="ctr">
                        <a:buNone/>
                      </a:pPr>
                      <a:r>
                        <a:rPr lang="en-US" altLang="zh-CN" dirty="0" smtClean="0"/>
                        <a:t>1</a:t>
                      </a:r>
                      <a:endParaRPr lang="en-US" altLang="zh-CN" dirty="0"/>
                    </a:p>
                  </a:txBody>
                  <a:tcPr anchor="ctr"/>
                </a:tc>
              </a:tr>
              <a:tr h="687759">
                <a:tc>
                  <a:txBody>
                    <a:bodyPr/>
                    <a:lstStyle/>
                    <a:p>
                      <a:pPr algn="ctr">
                        <a:buNone/>
                      </a:pPr>
                      <a:r>
                        <a:rPr lang="zh-CN" altLang="en-US" dirty="0"/>
                        <a:t>2005#201312239040#304000209880#1</a:t>
                      </a:r>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dirty="0" smtClean="0"/>
                        <a:t>1</a:t>
                      </a:r>
                      <a:endParaRPr lang="en-US" altLang="zh-CN" dirty="0"/>
                    </a:p>
                  </a:txBody>
                  <a:tcPr anchor="ctr"/>
                </a:tc>
                <a:tc>
                  <a:txBody>
                    <a:bodyPr/>
                    <a:lstStyle/>
                    <a:p>
                      <a:pPr algn="ctr">
                        <a:buNone/>
                      </a:pPr>
                      <a:r>
                        <a:rPr lang="en-US" altLang="zh-CN"/>
                        <a:t>0</a:t>
                      </a:r>
                    </a:p>
                  </a:txBody>
                  <a:tcPr anchor="ctr"/>
                </a:tc>
                <a:tc>
                  <a:txBody>
                    <a:bodyPr/>
                    <a:lstStyle/>
                    <a:p>
                      <a:pPr algn="ctr">
                        <a:buNone/>
                      </a:pPr>
                      <a:r>
                        <a:rPr lang="en-US" altLang="zh-CN"/>
                        <a:t>......</a:t>
                      </a:r>
                    </a:p>
                  </a:txBody>
                  <a:tcPr anchor="ctr"/>
                </a:tc>
                <a:tc>
                  <a:txBody>
                    <a:bodyPr/>
                    <a:lstStyle/>
                    <a:p>
                      <a:pPr algn="ctr">
                        <a:buNone/>
                      </a:pPr>
                      <a:r>
                        <a:rPr lang="en-US" altLang="zh-CN"/>
                        <a:t>0</a:t>
                      </a:r>
                    </a:p>
                  </a:txBody>
                  <a:tcPr anchor="ctr"/>
                </a:tc>
              </a:tr>
              <a:tr h="438720">
                <a:tc>
                  <a:txBody>
                    <a:bodyPr/>
                    <a:lstStyle/>
                    <a:p>
                      <a:pPr algn="ctr">
                        <a:buNone/>
                      </a:pPr>
                      <a:r>
                        <a:rPr lang="en-US" altLang="zh-CN"/>
                        <a:t>......</a:t>
                      </a:r>
                    </a:p>
                  </a:txBody>
                  <a:tcPr anchor="ctr"/>
                </a:tc>
                <a:tc>
                  <a:txBody>
                    <a:bodyPr/>
                    <a:lstStyle/>
                    <a:p>
                      <a:pPr algn="ctr">
                        <a:buNone/>
                      </a:pPr>
                      <a:r>
                        <a:rPr lang="en-US" altLang="zh-CN"/>
                        <a:t>......</a:t>
                      </a:r>
                    </a:p>
                  </a:txBody>
                  <a:tcPr anchor="ctr"/>
                </a:tc>
                <a:tc>
                  <a:txBody>
                    <a:bodyPr/>
                    <a:lstStyle/>
                    <a:p>
                      <a:pPr algn="ctr">
                        <a:buNone/>
                      </a:pPr>
                      <a:r>
                        <a:rPr lang="en-US" altLang="zh-CN" sz="1800">
                          <a:sym typeface="+mn-ea"/>
                        </a:rPr>
                        <a:t>......</a:t>
                      </a:r>
                      <a:endParaRPr lang="zh-CN" altLang="en-US"/>
                    </a:p>
                  </a:txBody>
                  <a:tcPr anchor="ctr"/>
                </a:tc>
                <a:tc>
                  <a:txBody>
                    <a:bodyPr/>
                    <a:lstStyle/>
                    <a:p>
                      <a:pPr algn="ctr">
                        <a:buNone/>
                      </a:pPr>
                      <a:r>
                        <a:rPr lang="en-US" altLang="zh-CN" sz="1800">
                          <a:sym typeface="+mn-ea"/>
                        </a:rPr>
                        <a:t>......</a:t>
                      </a:r>
                      <a:endParaRPr lang="zh-CN" altLang="en-US"/>
                    </a:p>
                  </a:txBody>
                  <a:tcPr anchor="ctr"/>
                </a:tc>
                <a:tc>
                  <a:txBody>
                    <a:bodyPr/>
                    <a:lstStyle/>
                    <a:p>
                      <a:pPr algn="ctr">
                        <a:buNone/>
                      </a:pPr>
                      <a:r>
                        <a:rPr lang="en-US" altLang="zh-CN" sz="1800">
                          <a:sym typeface="+mn-ea"/>
                        </a:rPr>
                        <a:t>......</a:t>
                      </a:r>
                      <a:endParaRPr lang="zh-CN" altLang="en-US"/>
                    </a:p>
                  </a:txBody>
                  <a:tcPr anchor="ctr"/>
                </a:tc>
                <a:tc>
                  <a:txBody>
                    <a:bodyPr/>
                    <a:lstStyle/>
                    <a:p>
                      <a:pPr algn="ctr">
                        <a:buNone/>
                      </a:pPr>
                      <a:r>
                        <a:rPr lang="en-US" altLang="zh-CN"/>
                        <a:t>......</a:t>
                      </a:r>
                    </a:p>
                  </a:txBody>
                  <a:tcPr anchor="ctr"/>
                </a:tc>
                <a:tc>
                  <a:txBody>
                    <a:bodyPr/>
                    <a:lstStyle/>
                    <a:p>
                      <a:pPr algn="ctr">
                        <a:buNone/>
                      </a:pPr>
                      <a:r>
                        <a:rPr lang="en-US" altLang="zh-CN"/>
                        <a:t>......</a:t>
                      </a:r>
                    </a:p>
                  </a:txBody>
                  <a:tcPr anchor="ctr"/>
                </a:tc>
              </a:tr>
              <a:tr h="687759">
                <a:tc>
                  <a:txBody>
                    <a:bodyPr/>
                    <a:lstStyle/>
                    <a:p>
                      <a:pPr algn="ctr">
                        <a:buNone/>
                      </a:pPr>
                      <a:r>
                        <a:rPr lang="zh-CN" altLang="en-US" dirty="0"/>
                        <a:t>2002#1000654896-2#44028672#1:</a:t>
                      </a:r>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a:t>0</a:t>
                      </a:r>
                    </a:p>
                  </a:txBody>
                  <a:tcPr anchor="ctr"/>
                </a:tc>
                <a:tc>
                  <a:txBody>
                    <a:bodyPr/>
                    <a:lstStyle/>
                    <a:p>
                      <a:pPr algn="ctr">
                        <a:buNone/>
                      </a:pPr>
                      <a:r>
                        <a:rPr lang="en-US" altLang="zh-CN" sz="1800">
                          <a:sym typeface="+mn-ea"/>
                        </a:rPr>
                        <a:t>......</a:t>
                      </a:r>
                    </a:p>
                    <a:p>
                      <a:pPr algn="ctr">
                        <a:buNone/>
                      </a:pPr>
                      <a:endParaRPr lang="zh-CN" altLang="en-US"/>
                    </a:p>
                  </a:txBody>
                  <a:tcPr anchor="ctr"/>
                </a:tc>
                <a:tc>
                  <a:txBody>
                    <a:bodyPr/>
                    <a:lstStyle/>
                    <a:p>
                      <a:pPr algn="ctr">
                        <a:buNone/>
                      </a:pPr>
                      <a:r>
                        <a:rPr lang="en-US" altLang="zh-CN" dirty="0"/>
                        <a:t>0</a:t>
                      </a:r>
                    </a:p>
                  </a:txBody>
                  <a:tcPr anchor="ctr"/>
                </a:tc>
              </a:tr>
            </a:tbl>
          </a:graphicData>
        </a:graphic>
      </p:graphicFrame>
      <p:cxnSp>
        <p:nvCxnSpPr>
          <p:cNvPr id="18" name="直接连接符 17"/>
          <p:cNvCxnSpPr/>
          <p:nvPr/>
        </p:nvCxnSpPr>
        <p:spPr>
          <a:xfrm flipH="1" flipV="1">
            <a:off x="140499" y="1662455"/>
            <a:ext cx="2128520" cy="899795"/>
          </a:xfrm>
          <a:prstGeom prst="line">
            <a:avLst/>
          </a:prstGeom>
          <a:ln>
            <a:solidFill>
              <a:schemeClr val="bg1"/>
            </a:solidFill>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0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33804"/>
                                        </p:tgtEl>
                                      </p:cBhvr>
                                      <p:by x="400000" y="400000"/>
                                    </p:animScale>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3380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1206500"/>
          </a:xfrm>
        </p:spPr>
        <p:txBody>
          <a:bodyPr/>
          <a:lstStyle/>
          <a:p>
            <a:pPr algn="l">
              <a:buBlip>
                <a:blip r:embed="rId3"/>
              </a:buBlip>
            </a:pPr>
            <a:r>
              <a:rPr dirty="0">
                <a:sym typeface="+mn-ea"/>
              </a:rPr>
              <a:t>手术病人中的手术类型划分</a:t>
            </a:r>
          </a:p>
          <a:p>
            <a:pPr lvl="1"/>
            <a:r>
              <a:rPr sz="2000" b="1" dirty="0" smtClean="0">
                <a:sym typeface="+mn-ea"/>
              </a:rPr>
              <a:t>划分思路</a:t>
            </a:r>
            <a:endParaRPr lang="zh-CN" sz="2000" b="1" dirty="0" smtClean="0">
              <a:sym typeface="+mn-ea"/>
            </a:endParaRPr>
          </a:p>
          <a:p>
            <a:pPr lvl="1">
              <a:buFont typeface="Wingdings" panose="05000000000000000000" charset="0"/>
              <a:buChar char="p"/>
            </a:pPr>
            <a:r>
              <a:rPr sz="2000" dirty="0" smtClean="0">
                <a:sym typeface="+mn-ea"/>
              </a:rPr>
              <a:t>对手术类型</a:t>
            </a:r>
            <a:r>
              <a:rPr lang="zh-CN" altLang="en-US" sz="2000" dirty="0" smtClean="0">
                <a:sym typeface="+mn-ea"/>
              </a:rPr>
              <a:t>确定</a:t>
            </a:r>
            <a:r>
              <a:rPr sz="2000" dirty="0" smtClean="0">
                <a:sym typeface="+mn-ea"/>
              </a:rPr>
              <a:t>病人的手术类型进行统计</a:t>
            </a:r>
            <a:endParaRPr lang="zh-CN" sz="2000" dirty="0">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50</a:t>
            </a:fld>
            <a:endParaRPr lang="zh-CN" altLang="en-US" dirty="0"/>
          </a:p>
        </p:txBody>
      </p:sp>
      <p:sp>
        <p:nvSpPr>
          <p:cNvPr id="5" name="标题 4"/>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pic>
        <p:nvPicPr>
          <p:cNvPr id="16" name="图片 16" descr="IMG_256"/>
          <p:cNvPicPr>
            <a:picLocks noChangeAspect="1"/>
          </p:cNvPicPr>
          <p:nvPr/>
        </p:nvPicPr>
        <p:blipFill>
          <a:blip r:embed="rId4"/>
          <a:stretch>
            <a:fillRect/>
          </a:stretch>
        </p:blipFill>
        <p:spPr>
          <a:xfrm>
            <a:off x="250825" y="2275205"/>
            <a:ext cx="8292465" cy="3920490"/>
          </a:xfrm>
          <a:prstGeom prst="rect">
            <a:avLst/>
          </a:prstGeom>
          <a:noFill/>
          <a:ln w="9525">
            <a:noFill/>
          </a:ln>
        </p:spPr>
      </p:pic>
      <p:sp>
        <p:nvSpPr>
          <p:cNvPr id="29" name="圆角矩形 28"/>
          <p:cNvSpPr/>
          <p:nvPr/>
        </p:nvSpPr>
        <p:spPr>
          <a:xfrm>
            <a:off x="146050" y="2162810"/>
            <a:ext cx="5616575" cy="4032885"/>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30" name="圆角矩形 29"/>
          <p:cNvSpPr/>
          <p:nvPr/>
        </p:nvSpPr>
        <p:spPr>
          <a:xfrm>
            <a:off x="5882640" y="2162810"/>
            <a:ext cx="3043555" cy="4032885"/>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4" name="矩形 33"/>
          <p:cNvSpPr/>
          <p:nvPr/>
        </p:nvSpPr>
        <p:spPr>
          <a:xfrm>
            <a:off x="755650" y="836930"/>
            <a:ext cx="2592070" cy="6477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病人出现的手术类型</a:t>
            </a:r>
          </a:p>
        </p:txBody>
      </p:sp>
      <p:sp>
        <p:nvSpPr>
          <p:cNvPr id="35" name="矩形 34"/>
          <p:cNvSpPr/>
          <p:nvPr/>
        </p:nvSpPr>
        <p:spPr>
          <a:xfrm>
            <a:off x="6199505" y="908685"/>
            <a:ext cx="2592070" cy="6477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zh-CN"/>
              <a:t>统计的手术类型</a:t>
            </a:r>
          </a:p>
        </p:txBody>
      </p:sp>
      <p:cxnSp>
        <p:nvCxnSpPr>
          <p:cNvPr id="2" name="直接连接符 1"/>
          <p:cNvCxnSpPr>
            <a:stCxn id="35" idx="2"/>
            <a:endCxn id="30" idx="0"/>
          </p:cNvCxnSpPr>
          <p:nvPr/>
        </p:nvCxnSpPr>
        <p:spPr>
          <a:xfrm flipH="1">
            <a:off x="7404735" y="1556385"/>
            <a:ext cx="90805" cy="60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34" idx="2"/>
            <a:endCxn id="29" idx="0"/>
          </p:cNvCxnSpPr>
          <p:nvPr/>
        </p:nvCxnSpPr>
        <p:spPr>
          <a:xfrm>
            <a:off x="2051685" y="1484630"/>
            <a:ext cx="902970" cy="6781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4" grpId="0" bldLvl="0" animBg="1"/>
      <p:bldP spid="3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2950" y="2693702"/>
            <a:ext cx="638664" cy="7290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dirty="0" smtClean="0">
                <a:sym typeface="+mn-ea"/>
              </a:rPr>
              <a:t>研究思路</a:t>
            </a:r>
            <a:endParaRPr lang="zh-CN" altLang="en-US" dirty="0"/>
          </a:p>
        </p:txBody>
      </p:sp>
      <p:sp>
        <p:nvSpPr>
          <p:cNvPr id="4" name="灯片编号占位符 3"/>
          <p:cNvSpPr>
            <a:spLocks noGrp="1"/>
          </p:cNvSpPr>
          <p:nvPr>
            <p:ph type="sldNum" sz="quarter" idx="12"/>
          </p:nvPr>
        </p:nvSpPr>
        <p:spPr>
          <a:xfrm>
            <a:off x="7010717" y="6474888"/>
            <a:ext cx="2133600" cy="365125"/>
          </a:xfrm>
        </p:spPr>
        <p:txBody>
          <a:bodyPr/>
          <a:lstStyle/>
          <a:p>
            <a:pPr>
              <a:defRPr/>
            </a:pPr>
            <a:fld id="{08E4615B-E24A-433E-80BC-3B1F966429DC}" type="slidenum">
              <a:rPr lang="zh-CN" altLang="en-US"/>
              <a:t>51</a:t>
            </a:fld>
            <a:endParaRPr lang="zh-CN" altLang="en-US" dirty="0"/>
          </a:p>
        </p:txBody>
      </p:sp>
      <p:cxnSp>
        <p:nvCxnSpPr>
          <p:cNvPr id="10" name="肘形连接符 9"/>
          <p:cNvCxnSpPr>
            <a:stCxn id="6" idx="0"/>
          </p:cNvCxnSpPr>
          <p:nvPr/>
        </p:nvCxnSpPr>
        <p:spPr>
          <a:xfrm rot="5400000" flipH="1" flipV="1">
            <a:off x="972643" y="1391005"/>
            <a:ext cx="1052337" cy="155305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386187" y="913502"/>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zh-CN" altLang="en-US" dirty="0"/>
              <a:t>深度学习聚类</a:t>
            </a:r>
          </a:p>
        </p:txBody>
      </p:sp>
      <p:sp>
        <p:nvSpPr>
          <p:cNvPr id="16" name="矩形 15"/>
          <p:cNvSpPr/>
          <p:nvPr/>
        </p:nvSpPr>
        <p:spPr>
          <a:xfrm>
            <a:off x="3386187" y="1809001"/>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dirty="0" smtClean="0"/>
              <a:t>K</a:t>
            </a:r>
            <a:r>
              <a:rPr lang="zh-CN" altLang="en-US" dirty="0" smtClean="0"/>
              <a:t>均值聚类</a:t>
            </a:r>
            <a:endParaRPr lang="zh-CN" altLang="en-US" dirty="0"/>
          </a:p>
        </p:txBody>
      </p:sp>
      <p:cxnSp>
        <p:nvCxnSpPr>
          <p:cNvPr id="12" name="肘形连接符 11"/>
          <p:cNvCxnSpPr>
            <a:stCxn id="9" idx="1"/>
            <a:endCxn id="54" idx="3"/>
          </p:cNvCxnSpPr>
          <p:nvPr/>
        </p:nvCxnSpPr>
        <p:spPr>
          <a:xfrm rot="10800000" flipH="1" flipV="1">
            <a:off x="605548" y="3207047"/>
            <a:ext cx="1308155" cy="1268826"/>
          </a:xfrm>
          <a:prstGeom prst="bentConnector5">
            <a:avLst>
              <a:gd name="adj1" fmla="val 2391"/>
              <a:gd name="adj2" fmla="val 52499"/>
              <a:gd name="adj3" fmla="val 269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左大括号 12"/>
          <p:cNvSpPr/>
          <p:nvPr/>
        </p:nvSpPr>
        <p:spPr>
          <a:xfrm>
            <a:off x="1886510" y="3477612"/>
            <a:ext cx="165210" cy="2016760"/>
          </a:xfrm>
          <a:prstGeom prst="leftBrace">
            <a:avLst>
              <a:gd name="adj1" fmla="val 8333"/>
              <a:gd name="adj2" fmla="val 5021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7" name="文本框 16"/>
          <p:cNvSpPr txBox="1"/>
          <p:nvPr/>
        </p:nvSpPr>
        <p:spPr>
          <a:xfrm>
            <a:off x="1950060" y="3369919"/>
            <a:ext cx="410064" cy="369332"/>
          </a:xfrm>
          <a:prstGeom prst="rect">
            <a:avLst/>
          </a:prstGeom>
          <a:noFill/>
        </p:spPr>
        <p:txBody>
          <a:bodyPr wrap="square" rtlCol="0">
            <a:spAutoFit/>
          </a:bodyPr>
          <a:lstStyle/>
          <a:p>
            <a:pPr algn="ctr"/>
            <a:r>
              <a:rPr lang="zh-CN" altLang="en-US" dirty="0" smtClean="0"/>
              <a:t>无</a:t>
            </a:r>
            <a:endParaRPr lang="en-US" altLang="zh-CN" dirty="0" smtClean="0"/>
          </a:p>
        </p:txBody>
      </p:sp>
      <p:sp>
        <p:nvSpPr>
          <p:cNvPr id="18" name="文本框 17"/>
          <p:cNvSpPr txBox="1"/>
          <p:nvPr/>
        </p:nvSpPr>
        <p:spPr>
          <a:xfrm>
            <a:off x="1928270" y="5256104"/>
            <a:ext cx="391604" cy="369332"/>
          </a:xfrm>
          <a:prstGeom prst="rect">
            <a:avLst/>
          </a:prstGeom>
          <a:noFill/>
        </p:spPr>
        <p:txBody>
          <a:bodyPr wrap="square" rtlCol="0">
            <a:spAutoFit/>
          </a:bodyPr>
          <a:lstStyle/>
          <a:p>
            <a:pPr algn="ctr"/>
            <a:r>
              <a:rPr lang="zh-CN" altLang="en-US" dirty="0" smtClean="0"/>
              <a:t>有</a:t>
            </a:r>
            <a:endParaRPr lang="en-US" altLang="zh-CN" dirty="0" smtClean="0"/>
          </a:p>
        </p:txBody>
      </p:sp>
      <p:pic>
        <p:nvPicPr>
          <p:cNvPr id="19"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245" y="4642485"/>
            <a:ext cx="483870" cy="55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组合 81"/>
          <p:cNvGrpSpPr/>
          <p:nvPr/>
        </p:nvGrpSpPr>
        <p:grpSpPr>
          <a:xfrm>
            <a:off x="314554" y="6169638"/>
            <a:ext cx="8449125" cy="533493"/>
            <a:chOff x="587958" y="843888"/>
            <a:chExt cx="8449125" cy="596305"/>
          </a:xfrm>
        </p:grpSpPr>
        <p:sp>
          <p:nvSpPr>
            <p:cNvPr id="85" name="下箭头 84"/>
            <p:cNvSpPr/>
            <p:nvPr/>
          </p:nvSpPr>
          <p:spPr>
            <a:xfrm rot="16200000">
              <a:off x="4550163" y="-3046727"/>
              <a:ext cx="596305" cy="837753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dirty="0" smtClean="0"/>
                <a:t>粒度</a:t>
              </a:r>
              <a:endParaRPr lang="zh-CN" altLang="en-US" dirty="0"/>
            </a:p>
          </p:txBody>
        </p:sp>
        <p:sp>
          <p:nvSpPr>
            <p:cNvPr id="86" name="TextBox 10"/>
            <p:cNvSpPr txBox="1"/>
            <p:nvPr/>
          </p:nvSpPr>
          <p:spPr>
            <a:xfrm>
              <a:off x="587958" y="953615"/>
              <a:ext cx="479252" cy="369332"/>
            </a:xfrm>
            <a:prstGeom prst="rect">
              <a:avLst/>
            </a:prstGeom>
            <a:noFill/>
          </p:spPr>
          <p:txBody>
            <a:bodyPr wrap="square" rtlCol="0">
              <a:spAutoFit/>
            </a:bodyPr>
            <a:lstStyle/>
            <a:p>
              <a:pPr algn="ctr"/>
              <a:r>
                <a:rPr lang="zh-CN" altLang="en-US" dirty="0" smtClean="0"/>
                <a:t>粗</a:t>
              </a:r>
              <a:endParaRPr lang="zh-CN" altLang="en-US" dirty="0"/>
            </a:p>
          </p:txBody>
        </p:sp>
        <p:sp>
          <p:nvSpPr>
            <p:cNvPr id="90" name="TextBox 10"/>
            <p:cNvSpPr txBox="1"/>
            <p:nvPr/>
          </p:nvSpPr>
          <p:spPr>
            <a:xfrm>
              <a:off x="8388424" y="962529"/>
              <a:ext cx="479252" cy="369332"/>
            </a:xfrm>
            <a:prstGeom prst="rect">
              <a:avLst/>
            </a:prstGeom>
            <a:noFill/>
          </p:spPr>
          <p:txBody>
            <a:bodyPr wrap="square" rtlCol="0">
              <a:spAutoFit/>
            </a:bodyPr>
            <a:lstStyle/>
            <a:p>
              <a:pPr algn="ctr"/>
              <a:r>
                <a:rPr lang="zh-CN" altLang="en-US" dirty="0" smtClean="0"/>
                <a:t>细</a:t>
              </a:r>
              <a:endParaRPr lang="zh-CN" altLang="en-US" dirty="0"/>
            </a:p>
          </p:txBody>
        </p:sp>
      </p:grpSp>
      <p:grpSp>
        <p:nvGrpSpPr>
          <p:cNvPr id="83" name="组合 82"/>
          <p:cNvGrpSpPr/>
          <p:nvPr/>
        </p:nvGrpSpPr>
        <p:grpSpPr>
          <a:xfrm>
            <a:off x="8466477" y="796925"/>
            <a:ext cx="646948" cy="5656357"/>
            <a:chOff x="37534" y="1486082"/>
            <a:chExt cx="596305" cy="5108387"/>
          </a:xfrm>
        </p:grpSpPr>
        <p:sp>
          <p:nvSpPr>
            <p:cNvPr id="84" name="下箭头 83"/>
            <p:cNvSpPr/>
            <p:nvPr/>
          </p:nvSpPr>
          <p:spPr>
            <a:xfrm>
              <a:off x="37534" y="1486082"/>
              <a:ext cx="596305" cy="5108387"/>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维度</a:t>
              </a:r>
              <a:endParaRPr lang="zh-CN" altLang="en-US" dirty="0"/>
            </a:p>
          </p:txBody>
        </p:sp>
        <p:sp>
          <p:nvSpPr>
            <p:cNvPr id="88" name="TextBox 10"/>
            <p:cNvSpPr txBox="1"/>
            <p:nvPr/>
          </p:nvSpPr>
          <p:spPr>
            <a:xfrm>
              <a:off x="96060" y="1486082"/>
              <a:ext cx="479252" cy="369332"/>
            </a:xfrm>
            <a:prstGeom prst="rect">
              <a:avLst/>
            </a:prstGeom>
            <a:noFill/>
          </p:spPr>
          <p:txBody>
            <a:bodyPr wrap="square" rtlCol="0">
              <a:spAutoFit/>
            </a:bodyPr>
            <a:lstStyle/>
            <a:p>
              <a:pPr algn="ctr"/>
              <a:r>
                <a:rPr lang="zh-CN" altLang="en-US" dirty="0" smtClean="0"/>
                <a:t>少</a:t>
              </a:r>
              <a:endParaRPr lang="zh-CN" altLang="en-US" dirty="0"/>
            </a:p>
          </p:txBody>
        </p:sp>
        <p:sp>
          <p:nvSpPr>
            <p:cNvPr id="89" name="TextBox 10"/>
            <p:cNvSpPr txBox="1"/>
            <p:nvPr/>
          </p:nvSpPr>
          <p:spPr>
            <a:xfrm>
              <a:off x="101609" y="6120703"/>
              <a:ext cx="479252" cy="369332"/>
            </a:xfrm>
            <a:prstGeom prst="rect">
              <a:avLst/>
            </a:prstGeom>
            <a:noFill/>
          </p:spPr>
          <p:txBody>
            <a:bodyPr wrap="square" rtlCol="0">
              <a:spAutoFit/>
            </a:bodyPr>
            <a:lstStyle/>
            <a:p>
              <a:pPr algn="ctr"/>
              <a:r>
                <a:rPr lang="zh-CN" altLang="en-US" dirty="0" smtClean="0"/>
                <a:t>多</a:t>
              </a:r>
              <a:endParaRPr lang="zh-CN" altLang="en-US" dirty="0"/>
            </a:p>
          </p:txBody>
        </p:sp>
      </p:grpSp>
      <p:sp>
        <p:nvSpPr>
          <p:cNvPr id="40" name="矩形 39"/>
          <p:cNvSpPr/>
          <p:nvPr/>
        </p:nvSpPr>
        <p:spPr>
          <a:xfrm>
            <a:off x="237438" y="841215"/>
            <a:ext cx="1330257" cy="73602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全</a:t>
            </a:r>
            <a:r>
              <a:rPr lang="zh-CN" altLang="en-US" dirty="0" smtClean="0"/>
              <a:t>属性</a:t>
            </a:r>
            <a:endParaRPr lang="en-US" altLang="zh-CN" dirty="0" smtClean="0"/>
          </a:p>
          <a:p>
            <a:pPr algn="ctr"/>
            <a:r>
              <a:rPr lang="zh-CN" altLang="en-US" dirty="0" smtClean="0"/>
              <a:t>聚类</a:t>
            </a:r>
            <a:endParaRPr lang="zh-CN" altLang="en-US" dirty="0"/>
          </a:p>
        </p:txBody>
      </p:sp>
      <p:sp>
        <p:nvSpPr>
          <p:cNvPr id="74" name="矩形 73"/>
          <p:cNvSpPr/>
          <p:nvPr/>
        </p:nvSpPr>
        <p:spPr>
          <a:xfrm>
            <a:off x="247381" y="5057122"/>
            <a:ext cx="1320314" cy="93731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t>多维度多</a:t>
            </a:r>
            <a:r>
              <a:rPr lang="zh-CN" altLang="en-US" dirty="0" smtClean="0"/>
              <a:t>粒度分析</a:t>
            </a:r>
            <a:endParaRPr lang="zh-CN" altLang="en-US" dirty="0"/>
          </a:p>
        </p:txBody>
      </p:sp>
      <p:cxnSp>
        <p:nvCxnSpPr>
          <p:cNvPr id="75" name="肘形连接符 74"/>
          <p:cNvCxnSpPr>
            <a:endCxn id="15" idx="1"/>
          </p:cNvCxnSpPr>
          <p:nvPr/>
        </p:nvCxnSpPr>
        <p:spPr>
          <a:xfrm flipV="1">
            <a:off x="1499908" y="1200840"/>
            <a:ext cx="1886279" cy="440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endCxn id="16" idx="1"/>
          </p:cNvCxnSpPr>
          <p:nvPr/>
        </p:nvCxnSpPr>
        <p:spPr>
          <a:xfrm>
            <a:off x="1499908" y="1641365"/>
            <a:ext cx="1886279" cy="4549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0" name="左大括号 79"/>
          <p:cNvSpPr/>
          <p:nvPr/>
        </p:nvSpPr>
        <p:spPr>
          <a:xfrm>
            <a:off x="2625041" y="4642371"/>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59" name="圆角矩形 58"/>
          <p:cNvSpPr/>
          <p:nvPr/>
        </p:nvSpPr>
        <p:spPr>
          <a:xfrm>
            <a:off x="1809966" y="845663"/>
            <a:ext cx="6755417" cy="1635696"/>
          </a:xfrm>
          <a:prstGeom prst="roundRect">
            <a:avLst/>
          </a:prstGeom>
          <a:noFill/>
          <a:ln>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4" name="圆角矩形 103"/>
          <p:cNvSpPr/>
          <p:nvPr/>
        </p:nvSpPr>
        <p:spPr>
          <a:xfrm>
            <a:off x="1789171" y="2597037"/>
            <a:ext cx="6776213" cy="3657265"/>
          </a:xfrm>
          <a:prstGeom prst="roundRect">
            <a:avLst>
              <a:gd name="adj" fmla="val 5544"/>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25" name="流程图: 可选过程 124"/>
          <p:cNvSpPr/>
          <p:nvPr/>
        </p:nvSpPr>
        <p:spPr>
          <a:xfrm>
            <a:off x="5852652" y="4506137"/>
            <a:ext cx="799726" cy="1731175"/>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250000"/>
              </a:lnSpc>
              <a:buFont typeface="Wingdings" panose="05000000000000000000" charset="0"/>
              <a:buChar char="p"/>
            </a:pPr>
            <a:r>
              <a:rPr lang="zh-CN" altLang="en-US" sz="1400" dirty="0" smtClean="0"/>
              <a:t>药品</a:t>
            </a:r>
            <a:endParaRPr lang="zh-CN" altLang="en-US" sz="1400" dirty="0"/>
          </a:p>
          <a:p>
            <a:pPr marL="171450" indent="-171450" algn="l">
              <a:lnSpc>
                <a:spcPct val="250000"/>
              </a:lnSpc>
              <a:buFont typeface="Wingdings" panose="05000000000000000000" charset="0"/>
              <a:buChar char="p"/>
            </a:pPr>
            <a:r>
              <a:rPr lang="zh-CN" altLang="en-US" sz="1400" dirty="0" smtClean="0"/>
              <a:t>服务</a:t>
            </a:r>
            <a:endParaRPr lang="en-US" altLang="zh-CN" sz="1400" dirty="0" smtClean="0"/>
          </a:p>
          <a:p>
            <a:pPr marL="171450" indent="-171450" algn="l">
              <a:lnSpc>
                <a:spcPct val="250000"/>
              </a:lnSpc>
              <a:buFont typeface="Wingdings" panose="05000000000000000000" charset="0"/>
              <a:buChar char="p"/>
            </a:pPr>
            <a:r>
              <a:rPr lang="zh-CN" altLang="en-US" sz="1400" dirty="0" smtClean="0"/>
              <a:t>材料</a:t>
            </a:r>
            <a:endParaRPr lang="zh-CN" altLang="en-US" sz="1400" dirty="0"/>
          </a:p>
        </p:txBody>
      </p:sp>
      <p:sp>
        <p:nvSpPr>
          <p:cNvPr id="20" name="TextBox 19"/>
          <p:cNvSpPr txBox="1"/>
          <p:nvPr/>
        </p:nvSpPr>
        <p:spPr>
          <a:xfrm>
            <a:off x="80098" y="2320543"/>
            <a:ext cx="468913" cy="1200329"/>
          </a:xfrm>
          <a:prstGeom prst="rect">
            <a:avLst/>
          </a:prstGeom>
          <a:noFill/>
        </p:spPr>
        <p:txBody>
          <a:bodyPr wrap="square" rtlCol="0">
            <a:spAutoFit/>
          </a:bodyPr>
          <a:lstStyle/>
          <a:p>
            <a:r>
              <a:rPr lang="zh-CN" altLang="en-US" dirty="0" smtClean="0"/>
              <a:t>样本数据</a:t>
            </a:r>
            <a:endParaRPr lang="zh-CN" altLang="en-US" dirty="0"/>
          </a:p>
        </p:txBody>
      </p:sp>
      <p:grpSp>
        <p:nvGrpSpPr>
          <p:cNvPr id="3" name="组合 2"/>
          <p:cNvGrpSpPr/>
          <p:nvPr/>
        </p:nvGrpSpPr>
        <p:grpSpPr>
          <a:xfrm>
            <a:off x="447164" y="2439725"/>
            <a:ext cx="1288438" cy="1139770"/>
            <a:chOff x="323528" y="2348554"/>
            <a:chExt cx="1547559" cy="1486556"/>
          </a:xfrm>
        </p:grpSpPr>
        <p:pic>
          <p:nvPicPr>
            <p:cNvPr id="8" name="Picture 2"/>
            <p:cNvPicPr>
              <a:picLocks noChangeAspect="1" noChangeArrowheads="1"/>
            </p:cNvPicPr>
            <p:nvPr/>
          </p:nvPicPr>
          <p:blipFill>
            <a:blip r:embed="rId3" cstate="print"/>
            <a:srcRect/>
            <a:stretch>
              <a:fillRect/>
            </a:stretch>
          </p:blipFill>
          <p:spPr bwMode="auto">
            <a:xfrm>
              <a:off x="323528" y="2348554"/>
              <a:ext cx="1428760" cy="1030036"/>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513766" y="2863572"/>
              <a:ext cx="1357321" cy="971538"/>
            </a:xfrm>
            <a:prstGeom prst="rect">
              <a:avLst/>
            </a:prstGeom>
            <a:noFill/>
            <a:ln w="9525">
              <a:noFill/>
              <a:miter lim="800000"/>
              <a:headEnd/>
              <a:tailEnd/>
            </a:ln>
            <a:effectLst/>
          </p:spPr>
        </p:pic>
      </p:grpSp>
      <p:sp>
        <p:nvSpPr>
          <p:cNvPr id="35" name="文本框 34"/>
          <p:cNvSpPr txBox="1"/>
          <p:nvPr/>
        </p:nvSpPr>
        <p:spPr>
          <a:xfrm>
            <a:off x="1643042" y="1643050"/>
            <a:ext cx="1137650" cy="646331"/>
          </a:xfrm>
          <a:prstGeom prst="rect">
            <a:avLst/>
          </a:prstGeom>
          <a:noFill/>
        </p:spPr>
        <p:txBody>
          <a:bodyPr wrap="square" rtlCol="0">
            <a:spAutoFit/>
          </a:bodyPr>
          <a:lstStyle/>
          <a:p>
            <a:pPr algn="ctr"/>
            <a:r>
              <a:rPr lang="zh-CN" altLang="en-US" dirty="0" smtClean="0"/>
              <a:t>保留原有</a:t>
            </a:r>
            <a:endParaRPr lang="en-US" altLang="zh-CN" dirty="0" smtClean="0"/>
          </a:p>
          <a:p>
            <a:pPr algn="ctr"/>
            <a:r>
              <a:rPr lang="zh-CN" altLang="en-US" dirty="0" smtClean="0"/>
              <a:t>属性</a:t>
            </a:r>
            <a:endParaRPr lang="zh-CN" altLang="en-US" dirty="0"/>
          </a:p>
        </p:txBody>
      </p:sp>
      <p:cxnSp>
        <p:nvCxnSpPr>
          <p:cNvPr id="91" name="肘形连接符 106"/>
          <p:cNvCxnSpPr>
            <a:stCxn id="115" idx="1"/>
            <a:endCxn id="80" idx="1"/>
          </p:cNvCxnSpPr>
          <p:nvPr/>
        </p:nvCxnSpPr>
        <p:spPr>
          <a:xfrm rot="10800000" flipH="1" flipV="1">
            <a:off x="2210435" y="5393544"/>
            <a:ext cx="414606" cy="118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7" name="TextBox 22"/>
          <p:cNvSpPr txBox="1"/>
          <p:nvPr/>
        </p:nvSpPr>
        <p:spPr>
          <a:xfrm>
            <a:off x="2699385" y="5994400"/>
            <a:ext cx="1074420" cy="365760"/>
          </a:xfrm>
          <a:prstGeom prst="rect">
            <a:avLst/>
          </a:prstGeom>
          <a:noFill/>
        </p:spPr>
        <p:txBody>
          <a:bodyPr wrap="square" rtlCol="0">
            <a:spAutoFit/>
          </a:bodyPr>
          <a:lstStyle/>
          <a:p>
            <a:pPr algn="ctr"/>
            <a:r>
              <a:rPr lang="zh-CN" altLang="en-US" dirty="0" smtClean="0"/>
              <a:t>不确定</a:t>
            </a:r>
          </a:p>
        </p:txBody>
      </p:sp>
      <p:sp>
        <p:nvSpPr>
          <p:cNvPr id="98" name="TextBox 20"/>
          <p:cNvSpPr txBox="1"/>
          <p:nvPr/>
        </p:nvSpPr>
        <p:spPr>
          <a:xfrm>
            <a:off x="2809955" y="4719691"/>
            <a:ext cx="785503" cy="365760"/>
          </a:xfrm>
          <a:prstGeom prst="rect">
            <a:avLst/>
          </a:prstGeom>
          <a:noFill/>
        </p:spPr>
        <p:txBody>
          <a:bodyPr wrap="square" rtlCol="0">
            <a:spAutoFit/>
          </a:bodyPr>
          <a:lstStyle/>
          <a:p>
            <a:pPr algn="ctr"/>
            <a:r>
              <a:rPr lang="zh-CN" altLang="zh-CN" dirty="0" smtClean="0"/>
              <a:t>确定</a:t>
            </a:r>
          </a:p>
        </p:txBody>
      </p:sp>
      <p:sp>
        <p:nvSpPr>
          <p:cNvPr id="100" name="椭圆 99"/>
          <p:cNvSpPr/>
          <p:nvPr/>
        </p:nvSpPr>
        <p:spPr>
          <a:xfrm>
            <a:off x="2856100" y="4687145"/>
            <a:ext cx="692715"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9" name="TextBox 20"/>
          <p:cNvSpPr txBox="1"/>
          <p:nvPr/>
        </p:nvSpPr>
        <p:spPr>
          <a:xfrm>
            <a:off x="4227981" y="4697683"/>
            <a:ext cx="785503" cy="368300"/>
          </a:xfrm>
          <a:prstGeom prst="rect">
            <a:avLst/>
          </a:prstGeom>
          <a:noFill/>
        </p:spPr>
        <p:txBody>
          <a:bodyPr wrap="square" rtlCol="0">
            <a:spAutoFit/>
          </a:bodyPr>
          <a:lstStyle/>
          <a:p>
            <a:pPr algn="ctr"/>
            <a:r>
              <a:rPr lang="en-US" altLang="zh-CN" dirty="0" smtClean="0"/>
              <a:t>ECT</a:t>
            </a:r>
          </a:p>
        </p:txBody>
      </p:sp>
      <p:sp>
        <p:nvSpPr>
          <p:cNvPr id="110" name="文本框 109"/>
          <p:cNvSpPr txBox="1"/>
          <p:nvPr/>
        </p:nvSpPr>
        <p:spPr>
          <a:xfrm>
            <a:off x="4343679" y="5325904"/>
            <a:ext cx="457200" cy="824865"/>
          </a:xfrm>
          <a:prstGeom prst="rect">
            <a:avLst/>
          </a:prstGeom>
          <a:noFill/>
        </p:spPr>
        <p:txBody>
          <a:bodyPr vert="eaVert" wrap="square" rtlCol="0">
            <a:spAutoFit/>
          </a:bodyPr>
          <a:lstStyle/>
          <a:p>
            <a:r>
              <a:rPr lang="zh-CN" altLang="en-US" dirty="0"/>
              <a:t>。。。</a:t>
            </a:r>
          </a:p>
        </p:txBody>
      </p:sp>
      <p:sp>
        <p:nvSpPr>
          <p:cNvPr id="111" name="椭圆 110"/>
          <p:cNvSpPr/>
          <p:nvPr/>
        </p:nvSpPr>
        <p:spPr>
          <a:xfrm>
            <a:off x="4274191" y="4642500"/>
            <a:ext cx="692972"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2" name="左大括号 111"/>
          <p:cNvSpPr/>
          <p:nvPr/>
        </p:nvSpPr>
        <p:spPr>
          <a:xfrm>
            <a:off x="4112333" y="4626595"/>
            <a:ext cx="276225" cy="1543050"/>
          </a:xfrm>
          <a:prstGeom prst="leftBrace">
            <a:avLst>
              <a:gd name="adj1" fmla="val 8333"/>
              <a:gd name="adj2" fmla="val 18049"/>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15" name="圆角矩形 114"/>
          <p:cNvSpPr/>
          <p:nvPr/>
        </p:nvSpPr>
        <p:spPr>
          <a:xfrm>
            <a:off x="2210435" y="4214818"/>
            <a:ext cx="488950" cy="2357454"/>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手术类型</a:t>
            </a:r>
            <a:endParaRPr lang="en-US" altLang="zh-CN" dirty="0"/>
          </a:p>
          <a:p>
            <a:pPr algn="ctr"/>
            <a:r>
              <a:rPr lang="zh-CN" altLang="en-US" dirty="0"/>
              <a:t>是否确定</a:t>
            </a:r>
          </a:p>
        </p:txBody>
      </p:sp>
      <p:sp>
        <p:nvSpPr>
          <p:cNvPr id="116" name="矩形 115"/>
          <p:cNvSpPr/>
          <p:nvPr/>
        </p:nvSpPr>
        <p:spPr>
          <a:xfrm>
            <a:off x="6896620" y="2708919"/>
            <a:ext cx="419574" cy="3456384"/>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17"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4608" y="5147573"/>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 name="肘形连接符 106"/>
          <p:cNvCxnSpPr>
            <a:stCxn id="17" idx="3"/>
            <a:endCxn id="62" idx="1"/>
          </p:cNvCxnSpPr>
          <p:nvPr/>
        </p:nvCxnSpPr>
        <p:spPr>
          <a:xfrm>
            <a:off x="2360295" y="3554730"/>
            <a:ext cx="2002790" cy="69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53"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4330" y="4516726"/>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圆角矩形 53"/>
          <p:cNvSpPr/>
          <p:nvPr/>
        </p:nvSpPr>
        <p:spPr>
          <a:xfrm>
            <a:off x="1187624" y="4166830"/>
            <a:ext cx="726080"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有无手术</a:t>
            </a:r>
            <a:endParaRPr lang="en-US" altLang="zh-CN" dirty="0"/>
          </a:p>
        </p:txBody>
      </p:sp>
      <p:pic>
        <p:nvPicPr>
          <p:cNvPr id="62"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3159" y="3282479"/>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流程图: 可选过程 62"/>
          <p:cNvSpPr/>
          <p:nvPr/>
        </p:nvSpPr>
        <p:spPr>
          <a:xfrm>
            <a:off x="5834556" y="2696155"/>
            <a:ext cx="809159" cy="1731175"/>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250000"/>
              </a:lnSpc>
              <a:buFont typeface="Wingdings" panose="05000000000000000000" charset="0"/>
              <a:buChar char="p"/>
            </a:pPr>
            <a:r>
              <a:rPr lang="zh-CN" altLang="en-US" sz="1400" dirty="0" smtClean="0"/>
              <a:t>药品</a:t>
            </a:r>
            <a:endParaRPr lang="zh-CN" altLang="en-US" sz="1400" dirty="0"/>
          </a:p>
          <a:p>
            <a:pPr marL="171450" indent="-171450" algn="l">
              <a:lnSpc>
                <a:spcPct val="250000"/>
              </a:lnSpc>
              <a:buFont typeface="Wingdings" panose="05000000000000000000" charset="0"/>
              <a:buChar char="p"/>
            </a:pPr>
            <a:r>
              <a:rPr lang="zh-CN" altLang="en-US" sz="1400" dirty="0" smtClean="0"/>
              <a:t>服务</a:t>
            </a:r>
            <a:endParaRPr lang="en-US" altLang="zh-CN" sz="1400" dirty="0" smtClean="0"/>
          </a:p>
          <a:p>
            <a:pPr marL="171450" indent="-171450" algn="l">
              <a:lnSpc>
                <a:spcPct val="250000"/>
              </a:lnSpc>
              <a:buFont typeface="Wingdings" panose="05000000000000000000" charset="0"/>
              <a:buChar char="p"/>
            </a:pPr>
            <a:r>
              <a:rPr lang="zh-CN" altLang="en-US" sz="1400" dirty="0" smtClean="0"/>
              <a:t>材料</a:t>
            </a:r>
            <a:endParaRPr lang="zh-CN" altLang="en-US" sz="1400" dirty="0"/>
          </a:p>
        </p:txBody>
      </p:sp>
      <p:sp>
        <p:nvSpPr>
          <p:cNvPr id="64" name="TextBox 22"/>
          <p:cNvSpPr txBox="1"/>
          <p:nvPr/>
        </p:nvSpPr>
        <p:spPr>
          <a:xfrm>
            <a:off x="4895304" y="4012347"/>
            <a:ext cx="881052" cy="368300"/>
          </a:xfrm>
          <a:prstGeom prst="rect">
            <a:avLst/>
          </a:prstGeom>
          <a:noFill/>
        </p:spPr>
        <p:txBody>
          <a:bodyPr wrap="square" rtlCol="0">
            <a:spAutoFit/>
          </a:bodyPr>
          <a:lstStyle/>
          <a:p>
            <a:r>
              <a:rPr lang="zh-CN" altLang="en-US" dirty="0" smtClean="0"/>
              <a:t>病人</a:t>
            </a:r>
            <a:r>
              <a:rPr lang="en-US" altLang="zh-CN" dirty="0" smtClean="0"/>
              <a:t>m</a:t>
            </a:r>
          </a:p>
        </p:txBody>
      </p:sp>
      <p:sp>
        <p:nvSpPr>
          <p:cNvPr id="65" name="TextBox 20"/>
          <p:cNvSpPr txBox="1"/>
          <p:nvPr/>
        </p:nvSpPr>
        <p:spPr>
          <a:xfrm>
            <a:off x="4848061" y="2783561"/>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sp>
        <p:nvSpPr>
          <p:cNvPr id="66" name="文本框 65"/>
          <p:cNvSpPr txBox="1"/>
          <p:nvPr/>
        </p:nvSpPr>
        <p:spPr>
          <a:xfrm>
            <a:off x="4947884" y="3307007"/>
            <a:ext cx="457200" cy="824865"/>
          </a:xfrm>
          <a:prstGeom prst="rect">
            <a:avLst/>
          </a:prstGeom>
          <a:noFill/>
        </p:spPr>
        <p:txBody>
          <a:bodyPr vert="eaVert" wrap="square" rtlCol="0">
            <a:spAutoFit/>
          </a:bodyPr>
          <a:lstStyle/>
          <a:p>
            <a:r>
              <a:rPr lang="zh-CN" altLang="en-US" dirty="0"/>
              <a:t>。。。</a:t>
            </a:r>
          </a:p>
        </p:txBody>
      </p:sp>
      <p:sp>
        <p:nvSpPr>
          <p:cNvPr id="68" name="左大括号 67"/>
          <p:cNvSpPr/>
          <p:nvPr/>
        </p:nvSpPr>
        <p:spPr>
          <a:xfrm>
            <a:off x="4705108" y="2790578"/>
            <a:ext cx="276225" cy="1543050"/>
          </a:xfrm>
          <a:prstGeom prst="leftBrace">
            <a:avLst>
              <a:gd name="adj1" fmla="val 8333"/>
              <a:gd name="adj2" fmla="val 49645"/>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69"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6513" y="3337591"/>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990" y="3283324"/>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左大括号 91"/>
          <p:cNvSpPr/>
          <p:nvPr/>
        </p:nvSpPr>
        <p:spPr>
          <a:xfrm>
            <a:off x="7793402" y="4607331"/>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cxnSp>
        <p:nvCxnSpPr>
          <p:cNvPr id="93" name="肘形连接符 106"/>
          <p:cNvCxnSpPr>
            <a:stCxn id="102" idx="1"/>
            <a:endCxn id="92" idx="1"/>
          </p:cNvCxnSpPr>
          <p:nvPr/>
        </p:nvCxnSpPr>
        <p:spPr>
          <a:xfrm>
            <a:off x="7424692" y="4774395"/>
            <a:ext cx="368935" cy="5962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4" name="TextBox 22"/>
          <p:cNvSpPr txBox="1"/>
          <p:nvPr/>
        </p:nvSpPr>
        <p:spPr>
          <a:xfrm>
            <a:off x="7865206" y="5816197"/>
            <a:ext cx="798072" cy="369332"/>
          </a:xfrm>
          <a:prstGeom prst="rect">
            <a:avLst/>
          </a:prstGeom>
          <a:noFill/>
        </p:spPr>
        <p:txBody>
          <a:bodyPr wrap="square" rtlCol="0">
            <a:spAutoFit/>
          </a:bodyPr>
          <a:lstStyle/>
          <a:p>
            <a:pPr algn="ctr"/>
            <a:r>
              <a:rPr lang="zh-CN" altLang="en-US" dirty="0" smtClean="0"/>
              <a:t>术后</a:t>
            </a:r>
            <a:endParaRPr lang="en-US" altLang="zh-CN" dirty="0" smtClean="0"/>
          </a:p>
        </p:txBody>
      </p:sp>
      <p:sp>
        <p:nvSpPr>
          <p:cNvPr id="95" name="TextBox 20"/>
          <p:cNvSpPr txBox="1"/>
          <p:nvPr/>
        </p:nvSpPr>
        <p:spPr>
          <a:xfrm>
            <a:off x="7861227" y="4590671"/>
            <a:ext cx="785503" cy="368300"/>
          </a:xfrm>
          <a:prstGeom prst="rect">
            <a:avLst/>
          </a:prstGeom>
          <a:noFill/>
        </p:spPr>
        <p:txBody>
          <a:bodyPr wrap="square" rtlCol="0">
            <a:spAutoFit/>
          </a:bodyPr>
          <a:lstStyle/>
          <a:p>
            <a:pPr algn="ctr"/>
            <a:r>
              <a:rPr lang="zh-CN" altLang="en-US" dirty="0" smtClean="0"/>
              <a:t>术前</a:t>
            </a:r>
            <a:endParaRPr lang="en-US" altLang="zh-CN" dirty="0" smtClean="0"/>
          </a:p>
        </p:txBody>
      </p:sp>
      <p:sp>
        <p:nvSpPr>
          <p:cNvPr id="102" name="圆角矩形 101"/>
          <p:cNvSpPr/>
          <p:nvPr/>
        </p:nvSpPr>
        <p:spPr>
          <a:xfrm>
            <a:off x="7424692" y="4465352"/>
            <a:ext cx="368978"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时</a:t>
            </a:r>
            <a:endParaRPr lang="en-US" altLang="zh-CN" dirty="0" smtClean="0"/>
          </a:p>
          <a:p>
            <a:pPr algn="ctr"/>
            <a:r>
              <a:rPr lang="zh-CN" altLang="en-US" dirty="0" smtClean="0"/>
              <a:t>间</a:t>
            </a:r>
            <a:endParaRPr lang="zh-CN" altLang="en-US" dirty="0"/>
          </a:p>
        </p:txBody>
      </p:sp>
      <p:sp>
        <p:nvSpPr>
          <p:cNvPr id="25" name="矩形标注 24"/>
          <p:cNvSpPr/>
          <p:nvPr/>
        </p:nvSpPr>
        <p:spPr>
          <a:xfrm>
            <a:off x="6249481" y="1879507"/>
            <a:ext cx="760637" cy="504056"/>
          </a:xfrm>
          <a:prstGeom prst="wedgeRectCallout">
            <a:avLst>
              <a:gd name="adj1" fmla="val -57531"/>
              <a:gd name="adj2" fmla="val 131245"/>
            </a:avLst>
          </a:prstGeom>
          <a:solidFill>
            <a:schemeClr val="bg1"/>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项目类型</a:t>
            </a:r>
            <a:endParaRPr lang="zh-CN" altLang="en-US" dirty="0">
              <a:solidFill>
                <a:schemeClr val="tx1"/>
              </a:solidFill>
            </a:endParaRPr>
          </a:p>
        </p:txBody>
      </p:sp>
      <p:sp>
        <p:nvSpPr>
          <p:cNvPr id="103" name="TextBox 22"/>
          <p:cNvSpPr txBox="1"/>
          <p:nvPr/>
        </p:nvSpPr>
        <p:spPr>
          <a:xfrm>
            <a:off x="7842106" y="5199382"/>
            <a:ext cx="798072" cy="369332"/>
          </a:xfrm>
          <a:prstGeom prst="rect">
            <a:avLst/>
          </a:prstGeom>
          <a:noFill/>
        </p:spPr>
        <p:txBody>
          <a:bodyPr wrap="square" rtlCol="0">
            <a:spAutoFit/>
          </a:bodyPr>
          <a:lstStyle/>
          <a:p>
            <a:pPr algn="ctr"/>
            <a:r>
              <a:rPr lang="zh-CN" altLang="en-US" dirty="0" smtClean="0"/>
              <a:t>术中</a:t>
            </a:r>
            <a:endParaRPr lang="en-US" altLang="zh-CN" dirty="0" smtClean="0"/>
          </a:p>
        </p:txBody>
      </p:sp>
      <p:sp>
        <p:nvSpPr>
          <p:cNvPr id="105" name="左大括号 104"/>
          <p:cNvSpPr/>
          <p:nvPr/>
        </p:nvSpPr>
        <p:spPr>
          <a:xfrm>
            <a:off x="7793402" y="2824186"/>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cxnSp>
        <p:nvCxnSpPr>
          <p:cNvPr id="106" name="肘形连接符 106"/>
          <p:cNvCxnSpPr>
            <a:stCxn id="118" idx="1"/>
            <a:endCxn id="105" idx="1"/>
          </p:cNvCxnSpPr>
          <p:nvPr/>
        </p:nvCxnSpPr>
        <p:spPr>
          <a:xfrm flipV="1">
            <a:off x="7333887" y="3587163"/>
            <a:ext cx="459515" cy="47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7" name="TextBox 22"/>
          <p:cNvSpPr txBox="1"/>
          <p:nvPr/>
        </p:nvSpPr>
        <p:spPr>
          <a:xfrm>
            <a:off x="7865206" y="4033052"/>
            <a:ext cx="798072" cy="369332"/>
          </a:xfrm>
          <a:prstGeom prst="rect">
            <a:avLst/>
          </a:prstGeom>
          <a:noFill/>
        </p:spPr>
        <p:txBody>
          <a:bodyPr wrap="square" rtlCol="0">
            <a:spAutoFit/>
          </a:bodyPr>
          <a:lstStyle/>
          <a:p>
            <a:pPr algn="ctr"/>
            <a:r>
              <a:rPr lang="zh-CN" altLang="en-US" dirty="0" smtClean="0"/>
              <a:t>后期</a:t>
            </a:r>
            <a:endParaRPr lang="en-US" altLang="zh-CN" dirty="0" smtClean="0"/>
          </a:p>
        </p:txBody>
      </p:sp>
      <p:sp>
        <p:nvSpPr>
          <p:cNvPr id="113" name="TextBox 20"/>
          <p:cNvSpPr txBox="1"/>
          <p:nvPr/>
        </p:nvSpPr>
        <p:spPr>
          <a:xfrm>
            <a:off x="7861227" y="2807526"/>
            <a:ext cx="785503" cy="368300"/>
          </a:xfrm>
          <a:prstGeom prst="rect">
            <a:avLst/>
          </a:prstGeom>
          <a:noFill/>
        </p:spPr>
        <p:txBody>
          <a:bodyPr wrap="square" rtlCol="0">
            <a:spAutoFit/>
          </a:bodyPr>
          <a:lstStyle/>
          <a:p>
            <a:pPr algn="ctr"/>
            <a:r>
              <a:rPr lang="zh-CN" altLang="en-US" dirty="0" smtClean="0"/>
              <a:t>前期</a:t>
            </a:r>
            <a:endParaRPr lang="en-US" altLang="zh-CN" dirty="0" smtClean="0"/>
          </a:p>
        </p:txBody>
      </p:sp>
      <p:sp>
        <p:nvSpPr>
          <p:cNvPr id="118" name="圆角矩形 117"/>
          <p:cNvSpPr/>
          <p:nvPr/>
        </p:nvSpPr>
        <p:spPr>
          <a:xfrm>
            <a:off x="7333887" y="3282917"/>
            <a:ext cx="368978"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时</a:t>
            </a:r>
            <a:endParaRPr lang="en-US" altLang="zh-CN" dirty="0" smtClean="0"/>
          </a:p>
          <a:p>
            <a:pPr algn="ctr"/>
            <a:r>
              <a:rPr lang="zh-CN" altLang="en-US" dirty="0" smtClean="0"/>
              <a:t>间</a:t>
            </a:r>
            <a:endParaRPr lang="zh-CN" altLang="en-US" dirty="0"/>
          </a:p>
        </p:txBody>
      </p:sp>
      <p:sp>
        <p:nvSpPr>
          <p:cNvPr id="119" name="TextBox 22"/>
          <p:cNvSpPr txBox="1"/>
          <p:nvPr/>
        </p:nvSpPr>
        <p:spPr>
          <a:xfrm>
            <a:off x="7842106" y="3416237"/>
            <a:ext cx="798072" cy="369332"/>
          </a:xfrm>
          <a:prstGeom prst="rect">
            <a:avLst/>
          </a:prstGeom>
          <a:noFill/>
        </p:spPr>
        <p:txBody>
          <a:bodyPr wrap="square" rtlCol="0">
            <a:spAutoFit/>
          </a:bodyPr>
          <a:lstStyle/>
          <a:p>
            <a:pPr algn="ctr"/>
            <a:r>
              <a:rPr lang="zh-CN" altLang="en-US" dirty="0" smtClean="0"/>
              <a:t>持续</a:t>
            </a:r>
            <a:endParaRPr lang="en-US" altLang="zh-CN" dirty="0" smtClean="0"/>
          </a:p>
        </p:txBody>
      </p:sp>
      <p:sp>
        <p:nvSpPr>
          <p:cNvPr id="5" name="文本框 4"/>
          <p:cNvSpPr txBox="1"/>
          <p:nvPr/>
        </p:nvSpPr>
        <p:spPr>
          <a:xfrm>
            <a:off x="79718" y="3687258"/>
            <a:ext cx="1137650" cy="646331"/>
          </a:xfrm>
          <a:prstGeom prst="rect">
            <a:avLst/>
          </a:prstGeom>
          <a:noFill/>
        </p:spPr>
        <p:txBody>
          <a:bodyPr wrap="square" rtlCol="0">
            <a:spAutoFit/>
          </a:bodyPr>
          <a:lstStyle/>
          <a:p>
            <a:pPr algn="ctr"/>
            <a:r>
              <a:rPr lang="zh-CN" altLang="en-US" dirty="0" smtClean="0"/>
              <a:t>保留原有</a:t>
            </a:r>
            <a:endParaRPr lang="en-US" altLang="zh-CN" dirty="0" smtClean="0"/>
          </a:p>
          <a:p>
            <a:pPr algn="ctr"/>
            <a:r>
              <a:rPr lang="zh-CN" altLang="en-US" dirty="0" smtClean="0"/>
              <a:t>属性</a:t>
            </a:r>
            <a:endParaRPr lang="zh-CN" altLang="en-US" dirty="0"/>
          </a:p>
        </p:txBody>
      </p:sp>
      <p:sp>
        <p:nvSpPr>
          <p:cNvPr id="7" name="圆角矩形 6"/>
          <p:cNvSpPr/>
          <p:nvPr/>
        </p:nvSpPr>
        <p:spPr>
          <a:xfrm>
            <a:off x="3386336" y="4642632"/>
            <a:ext cx="726080"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手术</a:t>
            </a:r>
            <a:endParaRPr lang="en-US" altLang="zh-CN" dirty="0"/>
          </a:p>
          <a:p>
            <a:pPr algn="ctr"/>
            <a:r>
              <a:rPr lang="zh-CN" altLang="en-US" dirty="0" smtClean="0"/>
              <a:t>类型</a:t>
            </a:r>
            <a:endParaRPr lang="zh-CN" altLang="en-US" dirty="0"/>
          </a:p>
        </p:txBody>
      </p:sp>
      <p:sp>
        <p:nvSpPr>
          <p:cNvPr id="11" name="左大括号 10"/>
          <p:cNvSpPr/>
          <p:nvPr/>
        </p:nvSpPr>
        <p:spPr>
          <a:xfrm>
            <a:off x="4895215" y="4475480"/>
            <a:ext cx="212725" cy="1122045"/>
          </a:xfrm>
          <a:prstGeom prst="leftBrace">
            <a:avLst>
              <a:gd name="adj1" fmla="val 8333"/>
              <a:gd name="adj2" fmla="val 4623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4" name="文本框 13"/>
          <p:cNvSpPr txBox="1"/>
          <p:nvPr/>
        </p:nvSpPr>
        <p:spPr>
          <a:xfrm>
            <a:off x="4981575" y="4613275"/>
            <a:ext cx="659130" cy="365760"/>
          </a:xfrm>
          <a:prstGeom prst="rect">
            <a:avLst/>
          </a:prstGeom>
          <a:noFill/>
        </p:spPr>
        <p:txBody>
          <a:bodyPr wrap="square" rtlCol="0">
            <a:spAutoFit/>
          </a:bodyPr>
          <a:lstStyle/>
          <a:p>
            <a:r>
              <a:rPr lang="zh-CN" altLang="zh-CN"/>
              <a:t>麻醉</a:t>
            </a:r>
          </a:p>
        </p:txBody>
      </p:sp>
      <p:sp>
        <p:nvSpPr>
          <p:cNvPr id="21" name="文本框 20"/>
          <p:cNvSpPr txBox="1"/>
          <p:nvPr/>
        </p:nvSpPr>
        <p:spPr>
          <a:xfrm>
            <a:off x="5013325" y="5354320"/>
            <a:ext cx="659130" cy="640080"/>
          </a:xfrm>
          <a:prstGeom prst="rect">
            <a:avLst/>
          </a:prstGeom>
          <a:noFill/>
        </p:spPr>
        <p:txBody>
          <a:bodyPr wrap="square" rtlCol="0">
            <a:spAutoFit/>
          </a:bodyPr>
          <a:lstStyle/>
          <a:p>
            <a:r>
              <a:rPr lang="zh-CN" altLang="zh-CN"/>
              <a:t>无麻醉</a:t>
            </a:r>
          </a:p>
        </p:txBody>
      </p:sp>
      <p:pic>
        <p:nvPicPr>
          <p:cNvPr id="22"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45" y="5354291"/>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椭圆 86"/>
          <p:cNvSpPr/>
          <p:nvPr/>
        </p:nvSpPr>
        <p:spPr>
          <a:xfrm>
            <a:off x="2643174" y="785794"/>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1</a:t>
            </a:r>
            <a:endParaRPr lang="zh-CN" altLang="en-US" dirty="0"/>
          </a:p>
        </p:txBody>
      </p:sp>
      <p:sp>
        <p:nvSpPr>
          <p:cNvPr id="96" name="椭圆 95"/>
          <p:cNvSpPr/>
          <p:nvPr/>
        </p:nvSpPr>
        <p:spPr>
          <a:xfrm>
            <a:off x="2699372" y="1655115"/>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2</a:t>
            </a:r>
            <a:endParaRPr lang="zh-CN" altLang="en-US" dirty="0"/>
          </a:p>
        </p:txBody>
      </p:sp>
      <p:sp>
        <p:nvSpPr>
          <p:cNvPr id="99" name="椭圆 98"/>
          <p:cNvSpPr/>
          <p:nvPr/>
        </p:nvSpPr>
        <p:spPr>
          <a:xfrm>
            <a:off x="785786" y="4143380"/>
            <a:ext cx="42862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3</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ym typeface="+mn-ea"/>
              </a:rPr>
              <a:t>研究思路</a:t>
            </a:r>
            <a:r>
              <a:rPr lang="en-US" altLang="zh-CN" dirty="0" smtClean="0">
                <a:sym typeface="+mn-ea"/>
              </a:rPr>
              <a:t>——</a:t>
            </a:r>
            <a:r>
              <a:rPr lang="zh-CN" altLang="en-US" dirty="0">
                <a:solidFill>
                  <a:srgbClr val="FF0000"/>
                </a:solidFill>
                <a:sym typeface="+mn-ea"/>
              </a:rPr>
              <a:t>多维度多</a:t>
            </a:r>
            <a:r>
              <a:rPr lang="zh-CN" altLang="en-US" dirty="0" smtClean="0">
                <a:solidFill>
                  <a:srgbClr val="FF0000"/>
                </a:solidFill>
                <a:sym typeface="+mn-ea"/>
              </a:rPr>
              <a:t>粒度聚类</a:t>
            </a:r>
            <a:endParaRPr lang="zh-CN" altLang="en-US"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smtClean="0"/>
              <a:t>52</a:t>
            </a:fld>
            <a:endParaRPr lang="zh-CN" altLang="en-US" dirty="0"/>
          </a:p>
        </p:txBody>
      </p:sp>
      <p:sp>
        <p:nvSpPr>
          <p:cNvPr id="131" name="矩形 130"/>
          <p:cNvSpPr/>
          <p:nvPr/>
        </p:nvSpPr>
        <p:spPr>
          <a:xfrm>
            <a:off x="4462005" y="1268761"/>
            <a:ext cx="457518" cy="5040559"/>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dirty="0" smtClean="0"/>
              <a:t>K</a:t>
            </a:r>
            <a:r>
              <a:rPr lang="zh-CN" altLang="en-US" dirty="0" smtClean="0"/>
              <a:t>均值聚类</a:t>
            </a:r>
            <a:endParaRPr lang="zh-CN" altLang="en-US" dirty="0"/>
          </a:p>
        </p:txBody>
      </p:sp>
      <p:cxnSp>
        <p:nvCxnSpPr>
          <p:cNvPr id="133" name="肘形连接符 132"/>
          <p:cNvCxnSpPr>
            <a:stCxn id="169" idx="2"/>
            <a:endCxn id="173" idx="0"/>
          </p:cNvCxnSpPr>
          <p:nvPr/>
        </p:nvCxnSpPr>
        <p:spPr>
          <a:xfrm>
            <a:off x="908548" y="2636912"/>
            <a:ext cx="1456" cy="8164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 name="左大括号 133"/>
          <p:cNvSpPr/>
          <p:nvPr/>
        </p:nvSpPr>
        <p:spPr>
          <a:xfrm>
            <a:off x="2167426" y="2366846"/>
            <a:ext cx="172326" cy="2983520"/>
          </a:xfrm>
          <a:prstGeom prst="leftBrace">
            <a:avLst>
              <a:gd name="adj1" fmla="val 8333"/>
              <a:gd name="adj2" fmla="val 5021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35" name="文本框 134"/>
          <p:cNvSpPr txBox="1"/>
          <p:nvPr/>
        </p:nvSpPr>
        <p:spPr>
          <a:xfrm>
            <a:off x="2324314" y="2187808"/>
            <a:ext cx="315550" cy="365760"/>
          </a:xfrm>
          <a:prstGeom prst="rect">
            <a:avLst/>
          </a:prstGeom>
          <a:noFill/>
        </p:spPr>
        <p:txBody>
          <a:bodyPr wrap="square" rtlCol="0">
            <a:spAutoFit/>
          </a:bodyPr>
          <a:lstStyle/>
          <a:p>
            <a:pPr algn="r"/>
            <a:r>
              <a:rPr lang="zh-CN" altLang="en-US" dirty="0" smtClean="0"/>
              <a:t>无</a:t>
            </a:r>
            <a:endParaRPr lang="zh-CN" altLang="en-US" dirty="0"/>
          </a:p>
        </p:txBody>
      </p:sp>
      <p:sp>
        <p:nvSpPr>
          <p:cNvPr id="136" name="文本框 135"/>
          <p:cNvSpPr txBox="1"/>
          <p:nvPr/>
        </p:nvSpPr>
        <p:spPr>
          <a:xfrm>
            <a:off x="2267744" y="5157139"/>
            <a:ext cx="342274" cy="369332"/>
          </a:xfrm>
          <a:prstGeom prst="rect">
            <a:avLst/>
          </a:prstGeom>
          <a:noFill/>
        </p:spPr>
        <p:txBody>
          <a:bodyPr wrap="square" rtlCol="0">
            <a:spAutoFit/>
          </a:bodyPr>
          <a:lstStyle/>
          <a:p>
            <a:pPr algn="r"/>
            <a:r>
              <a:rPr lang="zh-CN" altLang="en-US" dirty="0" smtClean="0"/>
              <a:t>有</a:t>
            </a:r>
            <a:endParaRPr lang="zh-CN" altLang="en-US" dirty="0"/>
          </a:p>
        </p:txBody>
      </p:sp>
      <p:pic>
        <p:nvPicPr>
          <p:cNvPr id="137"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5374" y="3322093"/>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514" y="4499828"/>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左大括号 139"/>
          <p:cNvSpPr/>
          <p:nvPr/>
        </p:nvSpPr>
        <p:spPr>
          <a:xfrm>
            <a:off x="3293868" y="4587106"/>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41" name="流程图: 可选过程 140"/>
          <p:cNvSpPr/>
          <p:nvPr/>
        </p:nvSpPr>
        <p:spPr>
          <a:xfrm>
            <a:off x="6387126" y="2722411"/>
            <a:ext cx="799726" cy="1731175"/>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250000"/>
              </a:lnSpc>
              <a:buFont typeface="Wingdings" panose="05000000000000000000" charset="0"/>
              <a:buChar char="p"/>
            </a:pPr>
            <a:r>
              <a:rPr lang="zh-CN" altLang="en-US" sz="1400" dirty="0" smtClean="0"/>
              <a:t>药品</a:t>
            </a:r>
            <a:endParaRPr lang="zh-CN" altLang="en-US" sz="1400" dirty="0"/>
          </a:p>
          <a:p>
            <a:pPr marL="171450" indent="-171450" algn="l">
              <a:lnSpc>
                <a:spcPct val="250000"/>
              </a:lnSpc>
              <a:buFont typeface="Wingdings" panose="05000000000000000000" charset="0"/>
              <a:buChar char="p"/>
            </a:pPr>
            <a:r>
              <a:rPr lang="zh-CN" altLang="en-US" sz="1400" dirty="0" smtClean="0"/>
              <a:t>服务</a:t>
            </a:r>
            <a:endParaRPr lang="en-US" altLang="zh-CN" sz="1400" dirty="0" smtClean="0"/>
          </a:p>
          <a:p>
            <a:pPr marL="171450" indent="-171450" algn="l">
              <a:lnSpc>
                <a:spcPct val="250000"/>
              </a:lnSpc>
              <a:buFont typeface="Wingdings" panose="05000000000000000000" charset="0"/>
              <a:buChar char="p"/>
            </a:pPr>
            <a:r>
              <a:rPr lang="zh-CN" altLang="en-US" sz="1400" dirty="0" smtClean="0"/>
              <a:t>材料</a:t>
            </a:r>
            <a:endParaRPr lang="zh-CN" altLang="en-US" sz="1400" dirty="0"/>
          </a:p>
        </p:txBody>
      </p:sp>
      <p:cxnSp>
        <p:nvCxnSpPr>
          <p:cNvPr id="143" name="肘形连接符 106"/>
          <p:cNvCxnSpPr>
            <a:stCxn id="136" idx="3"/>
            <a:endCxn id="140" idx="1"/>
          </p:cNvCxnSpPr>
          <p:nvPr/>
        </p:nvCxnSpPr>
        <p:spPr>
          <a:xfrm>
            <a:off x="2610018" y="5341805"/>
            <a:ext cx="683850" cy="82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TextBox 22"/>
          <p:cNvSpPr txBox="1"/>
          <p:nvPr/>
        </p:nvSpPr>
        <p:spPr>
          <a:xfrm>
            <a:off x="3430056" y="5795972"/>
            <a:ext cx="798072" cy="369332"/>
          </a:xfrm>
          <a:prstGeom prst="rect">
            <a:avLst/>
          </a:prstGeom>
          <a:noFill/>
        </p:spPr>
        <p:txBody>
          <a:bodyPr wrap="square" rtlCol="0">
            <a:spAutoFit/>
          </a:bodyPr>
          <a:lstStyle/>
          <a:p>
            <a:pPr algn="ctr"/>
            <a:r>
              <a:rPr lang="zh-CN" altLang="en-US" dirty="0" smtClean="0"/>
              <a:t>类型</a:t>
            </a:r>
            <a:r>
              <a:rPr lang="en-US" altLang="zh-CN" dirty="0" smtClean="0"/>
              <a:t>n</a:t>
            </a:r>
          </a:p>
        </p:txBody>
      </p:sp>
      <p:sp>
        <p:nvSpPr>
          <p:cNvPr id="145" name="TextBox 20"/>
          <p:cNvSpPr txBox="1"/>
          <p:nvPr/>
        </p:nvSpPr>
        <p:spPr>
          <a:xfrm>
            <a:off x="3426077" y="4570446"/>
            <a:ext cx="785503" cy="368300"/>
          </a:xfrm>
          <a:prstGeom prst="rect">
            <a:avLst/>
          </a:prstGeom>
          <a:noFill/>
        </p:spPr>
        <p:txBody>
          <a:bodyPr wrap="square" rtlCol="0">
            <a:spAutoFit/>
          </a:bodyPr>
          <a:lstStyle/>
          <a:p>
            <a:pPr algn="ctr"/>
            <a:r>
              <a:rPr lang="en-US" altLang="zh-CN" dirty="0" smtClean="0"/>
              <a:t>ETC</a:t>
            </a:r>
          </a:p>
        </p:txBody>
      </p:sp>
      <p:sp>
        <p:nvSpPr>
          <p:cNvPr id="146" name="文本框 145"/>
          <p:cNvSpPr txBox="1"/>
          <p:nvPr/>
        </p:nvSpPr>
        <p:spPr>
          <a:xfrm>
            <a:off x="3548424" y="5094698"/>
            <a:ext cx="457200" cy="824865"/>
          </a:xfrm>
          <a:prstGeom prst="rect">
            <a:avLst/>
          </a:prstGeom>
          <a:noFill/>
        </p:spPr>
        <p:txBody>
          <a:bodyPr vert="eaVert" wrap="square" rtlCol="0">
            <a:spAutoFit/>
          </a:bodyPr>
          <a:lstStyle/>
          <a:p>
            <a:r>
              <a:rPr lang="zh-CN" altLang="en-US" dirty="0"/>
              <a:t>。。。</a:t>
            </a:r>
          </a:p>
        </p:txBody>
      </p:sp>
      <p:sp>
        <p:nvSpPr>
          <p:cNvPr id="147" name="椭圆 146"/>
          <p:cNvSpPr/>
          <p:nvPr/>
        </p:nvSpPr>
        <p:spPr>
          <a:xfrm>
            <a:off x="3462062" y="4534725"/>
            <a:ext cx="692715"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8" name="TextBox 22"/>
          <p:cNvSpPr txBox="1"/>
          <p:nvPr/>
        </p:nvSpPr>
        <p:spPr>
          <a:xfrm>
            <a:off x="5295811" y="4017440"/>
            <a:ext cx="881052" cy="368300"/>
          </a:xfrm>
          <a:prstGeom prst="rect">
            <a:avLst/>
          </a:prstGeom>
          <a:noFill/>
        </p:spPr>
        <p:txBody>
          <a:bodyPr wrap="square" rtlCol="0">
            <a:spAutoFit/>
          </a:bodyPr>
          <a:lstStyle/>
          <a:p>
            <a:r>
              <a:rPr lang="zh-CN" altLang="en-US" dirty="0" smtClean="0"/>
              <a:t>病人</a:t>
            </a:r>
            <a:r>
              <a:rPr lang="en-US" altLang="zh-CN" dirty="0" smtClean="0"/>
              <a:t>m</a:t>
            </a:r>
          </a:p>
        </p:txBody>
      </p:sp>
      <p:sp>
        <p:nvSpPr>
          <p:cNvPr id="149" name="TextBox 20"/>
          <p:cNvSpPr txBox="1"/>
          <p:nvPr/>
        </p:nvSpPr>
        <p:spPr>
          <a:xfrm>
            <a:off x="5316485" y="2788654"/>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sp>
        <p:nvSpPr>
          <p:cNvPr id="150" name="文本框 149"/>
          <p:cNvSpPr txBox="1"/>
          <p:nvPr/>
        </p:nvSpPr>
        <p:spPr>
          <a:xfrm>
            <a:off x="5416308" y="3312100"/>
            <a:ext cx="457200" cy="824865"/>
          </a:xfrm>
          <a:prstGeom prst="rect">
            <a:avLst/>
          </a:prstGeom>
          <a:noFill/>
        </p:spPr>
        <p:txBody>
          <a:bodyPr vert="eaVert" wrap="square" rtlCol="0">
            <a:spAutoFit/>
          </a:bodyPr>
          <a:lstStyle/>
          <a:p>
            <a:r>
              <a:rPr lang="zh-CN" altLang="en-US" dirty="0"/>
              <a:t>。。。</a:t>
            </a:r>
          </a:p>
        </p:txBody>
      </p:sp>
      <p:sp>
        <p:nvSpPr>
          <p:cNvPr id="151" name="椭圆 150"/>
          <p:cNvSpPr/>
          <p:nvPr/>
        </p:nvSpPr>
        <p:spPr>
          <a:xfrm>
            <a:off x="5361425" y="2753791"/>
            <a:ext cx="692972"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2" name="左大括号 151"/>
          <p:cNvSpPr/>
          <p:nvPr/>
        </p:nvSpPr>
        <p:spPr>
          <a:xfrm>
            <a:off x="5196014" y="2795671"/>
            <a:ext cx="276225" cy="1543050"/>
          </a:xfrm>
          <a:prstGeom prst="leftBrace">
            <a:avLst>
              <a:gd name="adj1" fmla="val 8333"/>
              <a:gd name="adj2" fmla="val 5048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53" name="圆角矩形 152"/>
          <p:cNvSpPr/>
          <p:nvPr/>
        </p:nvSpPr>
        <p:spPr>
          <a:xfrm>
            <a:off x="2614576" y="5043831"/>
            <a:ext cx="726080"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手术</a:t>
            </a:r>
            <a:endParaRPr lang="en-US" altLang="zh-CN" dirty="0"/>
          </a:p>
          <a:p>
            <a:pPr algn="ctr"/>
            <a:r>
              <a:rPr lang="zh-CN" altLang="en-US" dirty="0"/>
              <a:t>类型</a:t>
            </a:r>
          </a:p>
        </p:txBody>
      </p:sp>
      <p:sp>
        <p:nvSpPr>
          <p:cNvPr id="154" name="矩形 153"/>
          <p:cNvSpPr/>
          <p:nvPr/>
        </p:nvSpPr>
        <p:spPr>
          <a:xfrm>
            <a:off x="7578642" y="2467084"/>
            <a:ext cx="538842" cy="2258060"/>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55"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2881" y="3367895"/>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8" name="肘形连接符 106"/>
          <p:cNvCxnSpPr/>
          <p:nvPr/>
        </p:nvCxnSpPr>
        <p:spPr>
          <a:xfrm flipV="1">
            <a:off x="2656205" y="2368699"/>
            <a:ext cx="1773091" cy="271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65"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2984" y="2734905"/>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TextBox 19"/>
          <p:cNvSpPr txBox="1"/>
          <p:nvPr/>
        </p:nvSpPr>
        <p:spPr>
          <a:xfrm>
            <a:off x="134017" y="1019379"/>
            <a:ext cx="1424015" cy="369332"/>
          </a:xfrm>
          <a:prstGeom prst="rect">
            <a:avLst/>
          </a:prstGeom>
          <a:noFill/>
        </p:spPr>
        <p:txBody>
          <a:bodyPr wrap="square" rtlCol="0">
            <a:spAutoFit/>
          </a:bodyPr>
          <a:lstStyle/>
          <a:p>
            <a:pPr algn="ctr"/>
            <a:r>
              <a:rPr lang="zh-CN" altLang="en-US" dirty="0" smtClean="0"/>
              <a:t>病人病历表</a:t>
            </a:r>
            <a:endParaRPr lang="zh-CN" altLang="en-US" dirty="0"/>
          </a:p>
        </p:txBody>
      </p:sp>
      <p:grpSp>
        <p:nvGrpSpPr>
          <p:cNvPr id="167" name="组合 166"/>
          <p:cNvGrpSpPr/>
          <p:nvPr/>
        </p:nvGrpSpPr>
        <p:grpSpPr>
          <a:xfrm>
            <a:off x="237850" y="1389843"/>
            <a:ext cx="1194552" cy="1247069"/>
            <a:chOff x="323528" y="2348554"/>
            <a:chExt cx="1547559" cy="1486556"/>
          </a:xfrm>
        </p:grpSpPr>
        <p:pic>
          <p:nvPicPr>
            <p:cNvPr id="168" name="Picture 2"/>
            <p:cNvPicPr>
              <a:picLocks noChangeAspect="1" noChangeArrowheads="1"/>
            </p:cNvPicPr>
            <p:nvPr/>
          </p:nvPicPr>
          <p:blipFill>
            <a:blip r:embed="rId3" cstate="print"/>
            <a:srcRect/>
            <a:stretch>
              <a:fillRect/>
            </a:stretch>
          </p:blipFill>
          <p:spPr bwMode="auto">
            <a:xfrm>
              <a:off x="323528" y="2348554"/>
              <a:ext cx="1428760" cy="1030036"/>
            </a:xfrm>
            <a:prstGeom prst="rect">
              <a:avLst/>
            </a:prstGeom>
            <a:noFill/>
            <a:ln w="9525">
              <a:noFill/>
              <a:miter lim="800000"/>
              <a:headEnd/>
              <a:tailEnd/>
            </a:ln>
            <a:effectLst/>
          </p:spPr>
        </p:pic>
        <p:pic>
          <p:nvPicPr>
            <p:cNvPr id="169" name="Picture 3"/>
            <p:cNvPicPr>
              <a:picLocks noChangeAspect="1" noChangeArrowheads="1"/>
            </p:cNvPicPr>
            <p:nvPr/>
          </p:nvPicPr>
          <p:blipFill>
            <a:blip r:embed="rId4" cstate="print"/>
            <a:srcRect/>
            <a:stretch>
              <a:fillRect/>
            </a:stretch>
          </p:blipFill>
          <p:spPr bwMode="auto">
            <a:xfrm>
              <a:off x="513766" y="2863572"/>
              <a:ext cx="1357321" cy="971538"/>
            </a:xfrm>
            <a:prstGeom prst="rect">
              <a:avLst/>
            </a:prstGeom>
            <a:noFill/>
            <a:ln w="9525">
              <a:noFill/>
              <a:miter lim="800000"/>
              <a:headEnd/>
              <a:tailEnd/>
            </a:ln>
            <a:effectLst/>
          </p:spPr>
        </p:pic>
      </p:grpSp>
      <p:sp>
        <p:nvSpPr>
          <p:cNvPr id="170" name="文本框 169"/>
          <p:cNvSpPr txBox="1"/>
          <p:nvPr/>
        </p:nvSpPr>
        <p:spPr>
          <a:xfrm>
            <a:off x="949241" y="2750448"/>
            <a:ext cx="726695" cy="646331"/>
          </a:xfrm>
          <a:prstGeom prst="rect">
            <a:avLst/>
          </a:prstGeom>
          <a:noFill/>
        </p:spPr>
        <p:txBody>
          <a:bodyPr wrap="square" rtlCol="0">
            <a:spAutoFit/>
          </a:bodyPr>
          <a:lstStyle/>
          <a:p>
            <a:r>
              <a:rPr lang="zh-CN" altLang="en-US" dirty="0" smtClean="0"/>
              <a:t>高频</a:t>
            </a:r>
            <a:endParaRPr lang="en-US" altLang="zh-CN" dirty="0" smtClean="0"/>
          </a:p>
          <a:p>
            <a:r>
              <a:rPr lang="zh-CN" altLang="en-US" dirty="0" smtClean="0"/>
              <a:t>属性</a:t>
            </a:r>
            <a:endParaRPr lang="zh-CN" altLang="en-US" dirty="0"/>
          </a:p>
        </p:txBody>
      </p:sp>
      <p:sp>
        <p:nvSpPr>
          <p:cNvPr id="172" name="文本框 171"/>
          <p:cNvSpPr txBox="1"/>
          <p:nvPr/>
        </p:nvSpPr>
        <p:spPr>
          <a:xfrm>
            <a:off x="213068" y="2750449"/>
            <a:ext cx="720395" cy="646331"/>
          </a:xfrm>
          <a:prstGeom prst="rect">
            <a:avLst/>
          </a:prstGeom>
          <a:noFill/>
        </p:spPr>
        <p:txBody>
          <a:bodyPr wrap="square" rtlCol="0">
            <a:spAutoFit/>
          </a:bodyPr>
          <a:lstStyle/>
          <a:p>
            <a:r>
              <a:rPr lang="zh-CN" altLang="en-US" dirty="0" smtClean="0"/>
              <a:t>低频</a:t>
            </a:r>
            <a:endParaRPr lang="en-US" altLang="zh-CN" dirty="0" smtClean="0"/>
          </a:p>
          <a:p>
            <a:r>
              <a:rPr lang="zh-CN" altLang="en-US" dirty="0" smtClean="0"/>
              <a:t>属性</a:t>
            </a:r>
            <a:endParaRPr lang="zh-CN" altLang="en-US" dirty="0"/>
          </a:p>
        </p:txBody>
      </p:sp>
      <p:pic>
        <p:nvPicPr>
          <p:cNvPr id="173" name="图片 172" descr="NYF]T1M04)3FZ@OIX9{JHZJ"/>
          <p:cNvPicPr>
            <a:picLocks noChangeAspect="1"/>
          </p:cNvPicPr>
          <p:nvPr/>
        </p:nvPicPr>
        <p:blipFill>
          <a:blip r:embed="rId5"/>
          <a:stretch>
            <a:fillRect/>
          </a:stretch>
        </p:blipFill>
        <p:spPr>
          <a:xfrm>
            <a:off x="312638" y="3453348"/>
            <a:ext cx="1194732" cy="814240"/>
          </a:xfrm>
          <a:prstGeom prst="rect">
            <a:avLst/>
          </a:prstGeom>
        </p:spPr>
      </p:pic>
      <p:cxnSp>
        <p:nvCxnSpPr>
          <p:cNvPr id="174" name="肘形连接符 132"/>
          <p:cNvCxnSpPr>
            <a:stCxn id="173" idx="3"/>
            <a:endCxn id="134" idx="1"/>
          </p:cNvCxnSpPr>
          <p:nvPr/>
        </p:nvCxnSpPr>
        <p:spPr>
          <a:xfrm>
            <a:off x="1507370" y="3860468"/>
            <a:ext cx="660056" cy="45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3" name="圆角矩形 182"/>
          <p:cNvSpPr/>
          <p:nvPr/>
        </p:nvSpPr>
        <p:spPr>
          <a:xfrm>
            <a:off x="179512" y="2749809"/>
            <a:ext cx="1426267"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sp>
        <p:nvSpPr>
          <p:cNvPr id="185" name="矩形 184"/>
          <p:cNvSpPr/>
          <p:nvPr/>
        </p:nvSpPr>
        <p:spPr>
          <a:xfrm>
            <a:off x="8495973" y="1925955"/>
            <a:ext cx="571827" cy="333946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dirty="0" smtClean="0"/>
              <a:t>诊疗方案</a:t>
            </a:r>
            <a:endParaRPr lang="zh-CN" altLang="en-US" dirty="0"/>
          </a:p>
        </p:txBody>
      </p:sp>
      <p:cxnSp>
        <p:nvCxnSpPr>
          <p:cNvPr id="186" name="肘形连接符 132"/>
          <p:cNvCxnSpPr>
            <a:stCxn id="172" idx="1"/>
            <a:endCxn id="185" idx="2"/>
          </p:cNvCxnSpPr>
          <p:nvPr/>
        </p:nvCxnSpPr>
        <p:spPr>
          <a:xfrm rot="10800000" flipH="1" flipV="1">
            <a:off x="213067" y="3073614"/>
            <a:ext cx="8568819" cy="2191805"/>
          </a:xfrm>
          <a:prstGeom prst="bentConnector4">
            <a:avLst>
              <a:gd name="adj1" fmla="val -1671"/>
              <a:gd name="adj2" fmla="val 152929"/>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pic>
        <p:nvPicPr>
          <p:cNvPr id="63"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5766" y="3396779"/>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圆角矩形 40"/>
          <p:cNvSpPr/>
          <p:nvPr/>
        </p:nvSpPr>
        <p:spPr>
          <a:xfrm>
            <a:off x="1488157" y="3541079"/>
            <a:ext cx="726080" cy="618086"/>
          </a:xfrm>
          <a:prstGeom prst="roundRect">
            <a:avLst>
              <a:gd name="adj" fmla="val 23374"/>
            </a:avLst>
          </a:prstGeom>
          <a:noFill/>
          <a:ln>
            <a:solidFill>
              <a:schemeClr val="bg1">
                <a:lumMod val="6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有无手术</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NYF]T1M04)3FZ@OIX9{JHZJ"/>
          <p:cNvPicPr>
            <a:picLocks noChangeAspect="1"/>
          </p:cNvPicPr>
          <p:nvPr/>
        </p:nvPicPr>
        <p:blipFill>
          <a:blip r:embed="rId2"/>
          <a:stretch>
            <a:fillRect/>
          </a:stretch>
        </p:blipFill>
        <p:spPr>
          <a:xfrm>
            <a:off x="176680" y="3920092"/>
            <a:ext cx="1389757" cy="1278415"/>
          </a:xfrm>
          <a:prstGeom prst="rect">
            <a:avLst/>
          </a:prstGeom>
        </p:spPr>
      </p:pic>
      <p:sp>
        <p:nvSpPr>
          <p:cNvPr id="2" name="标题 1"/>
          <p:cNvSpPr>
            <a:spLocks noGrp="1"/>
          </p:cNvSpPr>
          <p:nvPr>
            <p:ph type="title"/>
          </p:nvPr>
        </p:nvSpPr>
        <p:spPr/>
        <p:txBody>
          <a:bodyPr>
            <a:normAutofit fontScale="90000"/>
          </a:bodyPr>
          <a:lstStyle/>
          <a:p>
            <a:r>
              <a:rPr dirty="0" smtClean="0">
                <a:sym typeface="+mn-ea"/>
              </a:rPr>
              <a:t/>
            </a:r>
            <a:br>
              <a:rPr dirty="0" smtClean="0">
                <a:sym typeface="+mn-ea"/>
              </a:rPr>
            </a:br>
            <a:r>
              <a:rPr lang="zh-CN" altLang="en-US" sz="3600" dirty="0">
                <a:sym typeface="+mn-ea"/>
              </a:rPr>
              <a:t>多维度多粒度聚类</a:t>
            </a:r>
            <a:r>
              <a:rPr lang="en-US" altLang="zh-CN" sz="3600" dirty="0">
                <a:sym typeface="+mn-ea"/>
              </a:rPr>
              <a:t>——</a:t>
            </a:r>
            <a:r>
              <a:rPr lang="zh-CN" altLang="en-US" sz="3600" dirty="0">
                <a:solidFill>
                  <a:srgbClr val="FF0000"/>
                </a:solidFill>
                <a:sym typeface="+mn-ea"/>
              </a:rPr>
              <a:t>样本构造</a:t>
            </a:r>
            <a:r>
              <a:rPr lang="zh-CN" altLang="en-US" dirty="0"/>
              <a:t/>
            </a:r>
            <a:br>
              <a:rPr lang="zh-CN" altLang="en-US" dirty="0"/>
            </a:br>
            <a:endParaRPr lang="zh-CN" altLang="en-US" dirty="0"/>
          </a:p>
        </p:txBody>
      </p:sp>
      <p:sp>
        <p:nvSpPr>
          <p:cNvPr id="3" name="内容占位符 2"/>
          <p:cNvSpPr>
            <a:spLocks noGrp="1"/>
          </p:cNvSpPr>
          <p:nvPr>
            <p:ph idx="1"/>
          </p:nvPr>
        </p:nvSpPr>
        <p:spPr>
          <a:xfrm>
            <a:off x="257175" y="786765"/>
            <a:ext cx="8435975" cy="2409825"/>
          </a:xfrm>
        </p:spPr>
        <p:txBody>
          <a:bodyPr/>
          <a:lstStyle/>
          <a:p>
            <a:r>
              <a:rPr lang="zh-CN" altLang="en-US" dirty="0" smtClean="0"/>
              <a:t>样本构造</a:t>
            </a:r>
            <a:endParaRPr lang="en-US" altLang="zh-CN" dirty="0" smtClean="0"/>
          </a:p>
          <a:p>
            <a:pPr marL="0" lvl="1" indent="0" defTabSz="0" latinLnBrk="1">
              <a:buNone/>
            </a:pPr>
            <a:r>
              <a:rPr lang="en-US" altLang="zh-CN" sz="2000" dirty="0"/>
              <a:t> </a:t>
            </a:r>
            <a:r>
              <a:rPr lang="en-US" altLang="zh-CN" sz="2000" dirty="0" smtClean="0"/>
              <a:t>      </a:t>
            </a:r>
            <a:r>
              <a:rPr lang="zh-CN" altLang="en-US" sz="2000" dirty="0" smtClean="0">
                <a:latin typeface="+mn-lt"/>
                <a:ea typeface="+mn-ea"/>
              </a:rPr>
              <a:t>将全属性样本中经常使用（</a:t>
            </a:r>
            <a:r>
              <a:rPr lang="en-US" altLang="zh-CN" sz="2000" dirty="0" smtClean="0">
                <a:latin typeface="+mn-lt"/>
                <a:ea typeface="+mn-ea"/>
              </a:rPr>
              <a:t>&gt;1000</a:t>
            </a:r>
            <a:r>
              <a:rPr lang="zh-CN" altLang="en-US" sz="2000" dirty="0" smtClean="0">
                <a:latin typeface="+mn-lt"/>
                <a:ea typeface="+mn-ea"/>
              </a:rPr>
              <a:t>人）</a:t>
            </a:r>
            <a:r>
              <a:rPr lang="en-US" altLang="zh-CN" sz="2000" dirty="0" smtClean="0">
                <a:latin typeface="+mn-lt"/>
                <a:ea typeface="+mn-ea"/>
              </a:rPr>
              <a:t>/</a:t>
            </a:r>
            <a:r>
              <a:rPr lang="zh-CN" altLang="en-US" sz="2000" dirty="0" smtClean="0">
                <a:latin typeface="+mn-lt"/>
                <a:ea typeface="+mn-ea"/>
              </a:rPr>
              <a:t>较少使用（</a:t>
            </a:r>
            <a:r>
              <a:rPr lang="en-US" altLang="zh-CN" sz="2000" dirty="0" smtClean="0">
                <a:latin typeface="+mn-lt"/>
                <a:ea typeface="+mn-ea"/>
              </a:rPr>
              <a:t>&lt;10</a:t>
            </a:r>
            <a:r>
              <a:rPr lang="zh-CN" altLang="en-US" sz="2000" dirty="0" smtClean="0">
                <a:latin typeface="+mn-lt"/>
                <a:ea typeface="+mn-ea"/>
              </a:rPr>
              <a:t>）的</a:t>
            </a:r>
            <a:r>
              <a:rPr lang="en-US" altLang="zh-CN" sz="2000" dirty="0" err="1"/>
              <a:t>item_name</a:t>
            </a:r>
            <a:endParaRPr lang="zh-CN" altLang="en-US" dirty="0"/>
          </a:p>
          <a:p>
            <a:pPr marL="0" indent="0">
              <a:buNone/>
            </a:pPr>
            <a:r>
              <a:rPr lang="zh-CN" altLang="en-US" sz="2000" dirty="0" smtClean="0">
                <a:latin typeface="+mn-lt"/>
                <a:ea typeface="+mn-ea"/>
              </a:rPr>
              <a:t>去除，进一步按照是否进行手术，划分为有手术</a:t>
            </a:r>
            <a:r>
              <a:rPr lang="en-US" altLang="zh-CN" sz="2000" dirty="0" smtClean="0">
                <a:latin typeface="+mn-lt"/>
                <a:ea typeface="+mn-ea"/>
              </a:rPr>
              <a:t>/</a:t>
            </a:r>
            <a:r>
              <a:rPr lang="zh-CN" altLang="en-US" sz="2000" dirty="0" smtClean="0">
                <a:latin typeface="+mn-lt"/>
                <a:ea typeface="+mn-ea"/>
              </a:rPr>
              <a:t>无手术样本，有手术样本中，按照手术类型进行划分，选取人数较多的数据样本。</a:t>
            </a:r>
            <a:endParaRPr lang="en-US" altLang="zh-CN" sz="2000" dirty="0" smtClean="0">
              <a:latin typeface="+mn-lt"/>
              <a:ea typeface="+mn-ea"/>
            </a:endParaRPr>
          </a:p>
          <a:p>
            <a:pPr lvl="1"/>
            <a:r>
              <a:rPr lang="zh-CN" altLang="en-US" sz="2000" dirty="0" smtClean="0"/>
              <a:t>样本数：</a:t>
            </a:r>
            <a:r>
              <a:rPr lang="en-US" altLang="zh-CN" sz="2000" dirty="0" smtClean="0"/>
              <a:t>1259</a:t>
            </a:r>
            <a:r>
              <a:rPr lang="zh-CN" altLang="en-US" sz="2000" dirty="0" smtClean="0"/>
              <a:t>条病人用物情况（</a:t>
            </a:r>
            <a:r>
              <a:rPr lang="en-US" altLang="zh-CN" sz="2000" dirty="0" smtClean="0"/>
              <a:t>0:</a:t>
            </a:r>
            <a:r>
              <a:rPr lang="zh-CN" altLang="en-US" sz="2000" dirty="0" smtClean="0"/>
              <a:t>未使用 </a:t>
            </a:r>
            <a:r>
              <a:rPr lang="en-US" altLang="zh-CN" sz="2000" dirty="0" smtClean="0"/>
              <a:t>/ </a:t>
            </a:r>
            <a:r>
              <a:rPr lang="zh-CN" altLang="en-US" sz="2000" dirty="0" smtClean="0"/>
              <a:t> </a:t>
            </a:r>
            <a:r>
              <a:rPr lang="en-US" altLang="zh-CN" sz="2000" dirty="0" smtClean="0"/>
              <a:t>1:</a:t>
            </a:r>
            <a:r>
              <a:rPr lang="zh-CN" altLang="en-US" sz="2000" dirty="0" smtClean="0"/>
              <a:t>使用）</a:t>
            </a:r>
          </a:p>
          <a:p>
            <a:pPr lvl="1"/>
            <a:r>
              <a:rPr lang="zh-CN" altLang="en-US" sz="2000" dirty="0" smtClean="0"/>
              <a:t>属性</a:t>
            </a:r>
            <a:r>
              <a:rPr lang="zh-CN" altLang="en-US" sz="2000" dirty="0"/>
              <a:t>数：用户</a:t>
            </a:r>
            <a:r>
              <a:rPr lang="en-US" altLang="zh-CN" sz="2000" dirty="0"/>
              <a:t>id + 1087</a:t>
            </a:r>
            <a:r>
              <a:rPr lang="zh-CN" altLang="en-US" sz="2000" dirty="0"/>
              <a:t>条</a:t>
            </a:r>
            <a:r>
              <a:rPr lang="en-US" altLang="zh-CN" sz="2000" dirty="0" err="1"/>
              <a:t>item_name</a:t>
            </a:r>
            <a:endParaRPr lang="zh-CN" altLang="en-US" dirty="0"/>
          </a:p>
        </p:txBody>
      </p:sp>
      <p:sp>
        <p:nvSpPr>
          <p:cNvPr id="4" name="灯片编号占位符 3"/>
          <p:cNvSpPr>
            <a:spLocks noGrp="1"/>
          </p:cNvSpPr>
          <p:nvPr>
            <p:ph type="sldNum" sz="quarter" idx="12"/>
          </p:nvPr>
        </p:nvSpPr>
        <p:spPr>
          <a:xfrm>
            <a:off x="6988500" y="6476034"/>
            <a:ext cx="2133600" cy="365125"/>
          </a:xfrm>
        </p:spPr>
        <p:txBody>
          <a:bodyPr/>
          <a:lstStyle/>
          <a:p>
            <a:pPr>
              <a:defRPr/>
            </a:pPr>
            <a:fld id="{08E4615B-E24A-433E-80BC-3B1F966429DC}" type="slidenum">
              <a:rPr lang="zh-CN" altLang="en-US"/>
              <a:t>53</a:t>
            </a:fld>
            <a:endParaRPr lang="zh-CN" altLang="en-US" dirty="0"/>
          </a:p>
        </p:txBody>
      </p:sp>
      <p:sp>
        <p:nvSpPr>
          <p:cNvPr id="31" name="文本框 30"/>
          <p:cNvSpPr txBox="1"/>
          <p:nvPr/>
        </p:nvSpPr>
        <p:spPr>
          <a:xfrm>
            <a:off x="527006" y="4868233"/>
            <a:ext cx="725805" cy="368300"/>
          </a:xfrm>
          <a:prstGeom prst="rect">
            <a:avLst/>
          </a:prstGeom>
          <a:noFill/>
        </p:spPr>
        <p:txBody>
          <a:bodyPr wrap="square" rtlCol="0">
            <a:spAutoFit/>
          </a:bodyPr>
          <a:lstStyle/>
          <a:p>
            <a:r>
              <a:rPr lang="en-US" altLang="zh-CN" dirty="0"/>
              <a:t>1087</a:t>
            </a:r>
          </a:p>
        </p:txBody>
      </p:sp>
      <p:pic>
        <p:nvPicPr>
          <p:cNvPr id="43" name="图片 42" descr="NYF]T1M04)3FZ@OIX9{JHZJ"/>
          <p:cNvPicPr>
            <a:picLocks noChangeAspect="1"/>
          </p:cNvPicPr>
          <p:nvPr/>
        </p:nvPicPr>
        <p:blipFill>
          <a:blip r:embed="rId2"/>
          <a:stretch>
            <a:fillRect/>
          </a:stretch>
        </p:blipFill>
        <p:spPr>
          <a:xfrm>
            <a:off x="2664151" y="3920975"/>
            <a:ext cx="1403793" cy="1277532"/>
          </a:xfrm>
          <a:prstGeom prst="rect">
            <a:avLst/>
          </a:prstGeom>
        </p:spPr>
      </p:pic>
      <p:sp>
        <p:nvSpPr>
          <p:cNvPr id="47" name="文本框 46"/>
          <p:cNvSpPr txBox="1"/>
          <p:nvPr/>
        </p:nvSpPr>
        <p:spPr>
          <a:xfrm>
            <a:off x="3082308" y="4874478"/>
            <a:ext cx="568960" cy="368300"/>
          </a:xfrm>
          <a:prstGeom prst="rect">
            <a:avLst/>
          </a:prstGeom>
          <a:noFill/>
        </p:spPr>
        <p:txBody>
          <a:bodyPr wrap="square" rtlCol="0">
            <a:spAutoFit/>
          </a:bodyPr>
          <a:lstStyle/>
          <a:p>
            <a:pPr algn="ctr"/>
            <a:r>
              <a:rPr lang="en-US" altLang="zh-CN" dirty="0"/>
              <a:t>390</a:t>
            </a:r>
          </a:p>
        </p:txBody>
      </p:sp>
      <p:pic>
        <p:nvPicPr>
          <p:cNvPr id="48" name="图片 47" descr="NYF]T1M04)3FZ@OIX9{JHZJ"/>
          <p:cNvPicPr>
            <a:picLocks noChangeAspect="1"/>
          </p:cNvPicPr>
          <p:nvPr/>
        </p:nvPicPr>
        <p:blipFill>
          <a:blip r:embed="rId2"/>
          <a:stretch>
            <a:fillRect/>
          </a:stretch>
        </p:blipFill>
        <p:spPr>
          <a:xfrm>
            <a:off x="5981973" y="4827807"/>
            <a:ext cx="1199480" cy="1027430"/>
          </a:xfrm>
          <a:prstGeom prst="rect">
            <a:avLst/>
          </a:prstGeom>
        </p:spPr>
      </p:pic>
      <p:pic>
        <p:nvPicPr>
          <p:cNvPr id="49" name="图片 48" descr="NYF]T1M04)3FZ@OIX9{JHZJ"/>
          <p:cNvPicPr>
            <a:picLocks noChangeAspect="1"/>
          </p:cNvPicPr>
          <p:nvPr/>
        </p:nvPicPr>
        <p:blipFill>
          <a:blip r:embed="rId2"/>
          <a:stretch>
            <a:fillRect/>
          </a:stretch>
        </p:blipFill>
        <p:spPr>
          <a:xfrm>
            <a:off x="5981767" y="3196502"/>
            <a:ext cx="1199686" cy="1027430"/>
          </a:xfrm>
          <a:prstGeom prst="rect">
            <a:avLst/>
          </a:prstGeom>
        </p:spPr>
      </p:pic>
      <p:sp>
        <p:nvSpPr>
          <p:cNvPr id="50" name="文本框 49"/>
          <p:cNvSpPr txBox="1"/>
          <p:nvPr/>
        </p:nvSpPr>
        <p:spPr>
          <a:xfrm>
            <a:off x="367894" y="5242778"/>
            <a:ext cx="1444022" cy="365760"/>
          </a:xfrm>
          <a:prstGeom prst="rect">
            <a:avLst/>
          </a:prstGeom>
          <a:noFill/>
        </p:spPr>
        <p:txBody>
          <a:bodyPr wrap="square" rtlCol="0">
            <a:spAutoFit/>
          </a:bodyPr>
          <a:lstStyle/>
          <a:p>
            <a:pPr algn="ctr"/>
            <a:r>
              <a:rPr lang="zh-CN" altLang="en-US" dirty="0"/>
              <a:t>全属性样本</a:t>
            </a:r>
          </a:p>
        </p:txBody>
      </p:sp>
      <p:sp>
        <p:nvSpPr>
          <p:cNvPr id="51" name="文本框 50"/>
          <p:cNvSpPr txBox="1"/>
          <p:nvPr/>
        </p:nvSpPr>
        <p:spPr>
          <a:xfrm>
            <a:off x="2271296" y="5250249"/>
            <a:ext cx="2114783" cy="369332"/>
          </a:xfrm>
          <a:prstGeom prst="rect">
            <a:avLst/>
          </a:prstGeom>
          <a:noFill/>
        </p:spPr>
        <p:txBody>
          <a:bodyPr wrap="square" rtlCol="0">
            <a:spAutoFit/>
          </a:bodyPr>
          <a:lstStyle/>
          <a:p>
            <a:pPr algn="ctr"/>
            <a:r>
              <a:rPr lang="zh-CN" altLang="en-US" dirty="0">
                <a:sym typeface="+mn-ea"/>
              </a:rPr>
              <a:t>多维度多粒度</a:t>
            </a:r>
            <a:r>
              <a:rPr lang="zh-CN" altLang="en-US" dirty="0" smtClean="0"/>
              <a:t>样本</a:t>
            </a:r>
            <a:endParaRPr lang="zh-CN" altLang="en-US" dirty="0"/>
          </a:p>
        </p:txBody>
      </p:sp>
      <p:sp>
        <p:nvSpPr>
          <p:cNvPr id="55" name="文本框 54"/>
          <p:cNvSpPr txBox="1"/>
          <p:nvPr/>
        </p:nvSpPr>
        <p:spPr>
          <a:xfrm>
            <a:off x="5965096" y="5157372"/>
            <a:ext cx="725805" cy="368300"/>
          </a:xfrm>
          <a:prstGeom prst="rect">
            <a:avLst/>
          </a:prstGeom>
          <a:noFill/>
        </p:spPr>
        <p:txBody>
          <a:bodyPr wrap="square" rtlCol="0">
            <a:spAutoFit/>
          </a:bodyPr>
          <a:lstStyle/>
          <a:p>
            <a:r>
              <a:rPr lang="en-US" altLang="zh-CN" dirty="0"/>
              <a:t>1099</a:t>
            </a:r>
          </a:p>
        </p:txBody>
      </p:sp>
      <p:sp>
        <p:nvSpPr>
          <p:cNvPr id="56" name="文本框 55"/>
          <p:cNvSpPr txBox="1"/>
          <p:nvPr/>
        </p:nvSpPr>
        <p:spPr>
          <a:xfrm>
            <a:off x="5873484" y="5855237"/>
            <a:ext cx="1416251" cy="365760"/>
          </a:xfrm>
          <a:prstGeom prst="rect">
            <a:avLst/>
          </a:prstGeom>
          <a:noFill/>
        </p:spPr>
        <p:txBody>
          <a:bodyPr wrap="square" rtlCol="0">
            <a:spAutoFit/>
          </a:bodyPr>
          <a:lstStyle/>
          <a:p>
            <a:pPr algn="ctr"/>
            <a:r>
              <a:rPr lang="zh-CN" altLang="en-US"/>
              <a:t>有手术样本</a:t>
            </a:r>
          </a:p>
        </p:txBody>
      </p:sp>
      <p:sp>
        <p:nvSpPr>
          <p:cNvPr id="57" name="文本框 56"/>
          <p:cNvSpPr txBox="1"/>
          <p:nvPr/>
        </p:nvSpPr>
        <p:spPr>
          <a:xfrm>
            <a:off x="5892399" y="4233641"/>
            <a:ext cx="1343375" cy="365760"/>
          </a:xfrm>
          <a:prstGeom prst="rect">
            <a:avLst/>
          </a:prstGeom>
          <a:noFill/>
        </p:spPr>
        <p:txBody>
          <a:bodyPr wrap="square" rtlCol="0">
            <a:spAutoFit/>
          </a:bodyPr>
          <a:lstStyle/>
          <a:p>
            <a:pPr algn="ctr"/>
            <a:r>
              <a:rPr lang="zh-CN" altLang="en-US" dirty="0"/>
              <a:t>无手术样本</a:t>
            </a:r>
          </a:p>
        </p:txBody>
      </p:sp>
      <p:sp>
        <p:nvSpPr>
          <p:cNvPr id="59" name="文本框 58"/>
          <p:cNvSpPr txBox="1"/>
          <p:nvPr/>
        </p:nvSpPr>
        <p:spPr>
          <a:xfrm>
            <a:off x="5908149" y="3541832"/>
            <a:ext cx="725805" cy="368300"/>
          </a:xfrm>
          <a:prstGeom prst="rect">
            <a:avLst/>
          </a:prstGeom>
          <a:noFill/>
        </p:spPr>
        <p:txBody>
          <a:bodyPr wrap="square" rtlCol="0">
            <a:spAutoFit/>
          </a:bodyPr>
          <a:lstStyle/>
          <a:p>
            <a:r>
              <a:rPr lang="en-US" altLang="zh-CN" dirty="0"/>
              <a:t>160</a:t>
            </a:r>
          </a:p>
        </p:txBody>
      </p:sp>
      <p:sp>
        <p:nvSpPr>
          <p:cNvPr id="32" name="文本框 31"/>
          <p:cNvSpPr txBox="1"/>
          <p:nvPr/>
        </p:nvSpPr>
        <p:spPr>
          <a:xfrm>
            <a:off x="2571751" y="4373364"/>
            <a:ext cx="676393" cy="368300"/>
          </a:xfrm>
          <a:prstGeom prst="rect">
            <a:avLst/>
          </a:prstGeom>
          <a:noFill/>
        </p:spPr>
        <p:txBody>
          <a:bodyPr wrap="square" rtlCol="0">
            <a:spAutoFit/>
          </a:bodyPr>
          <a:lstStyle/>
          <a:p>
            <a:r>
              <a:rPr lang="en-US" altLang="zh-CN" dirty="0"/>
              <a:t>1259</a:t>
            </a:r>
          </a:p>
        </p:txBody>
      </p:sp>
      <p:sp>
        <p:nvSpPr>
          <p:cNvPr id="29" name="文本框 28"/>
          <p:cNvSpPr txBox="1"/>
          <p:nvPr/>
        </p:nvSpPr>
        <p:spPr>
          <a:xfrm>
            <a:off x="108534" y="4373364"/>
            <a:ext cx="676393" cy="368300"/>
          </a:xfrm>
          <a:prstGeom prst="rect">
            <a:avLst/>
          </a:prstGeom>
          <a:noFill/>
        </p:spPr>
        <p:txBody>
          <a:bodyPr wrap="square" rtlCol="0">
            <a:spAutoFit/>
          </a:bodyPr>
          <a:lstStyle/>
          <a:p>
            <a:r>
              <a:rPr lang="en-US" altLang="zh-CN" dirty="0"/>
              <a:t>1259</a:t>
            </a:r>
          </a:p>
        </p:txBody>
      </p:sp>
      <p:pic>
        <p:nvPicPr>
          <p:cNvPr id="33" name="图片 32" descr="NYF]T1M04)3FZ@OIX9{JHZJ"/>
          <p:cNvPicPr>
            <a:picLocks noChangeAspect="1"/>
          </p:cNvPicPr>
          <p:nvPr/>
        </p:nvPicPr>
        <p:blipFill>
          <a:blip r:embed="rId2"/>
          <a:stretch>
            <a:fillRect/>
          </a:stretch>
        </p:blipFill>
        <p:spPr>
          <a:xfrm>
            <a:off x="7619201" y="4063671"/>
            <a:ext cx="1057255" cy="720572"/>
          </a:xfrm>
          <a:prstGeom prst="rect">
            <a:avLst/>
          </a:prstGeom>
        </p:spPr>
      </p:pic>
      <p:pic>
        <p:nvPicPr>
          <p:cNvPr id="34" name="图片 33" descr="NYF]T1M04)3FZ@OIX9{JHZJ"/>
          <p:cNvPicPr>
            <a:picLocks noChangeAspect="1"/>
          </p:cNvPicPr>
          <p:nvPr/>
        </p:nvPicPr>
        <p:blipFill>
          <a:blip r:embed="rId2"/>
          <a:stretch>
            <a:fillRect/>
          </a:stretch>
        </p:blipFill>
        <p:spPr>
          <a:xfrm>
            <a:off x="7619201" y="5057494"/>
            <a:ext cx="1057255" cy="720572"/>
          </a:xfrm>
          <a:prstGeom prst="rect">
            <a:avLst/>
          </a:prstGeom>
        </p:spPr>
      </p:pic>
      <p:sp>
        <p:nvSpPr>
          <p:cNvPr id="6" name="文本框 5"/>
          <p:cNvSpPr txBox="1"/>
          <p:nvPr/>
        </p:nvSpPr>
        <p:spPr>
          <a:xfrm>
            <a:off x="7844571" y="6220997"/>
            <a:ext cx="607342" cy="369332"/>
          </a:xfrm>
          <a:prstGeom prst="rect">
            <a:avLst/>
          </a:prstGeom>
          <a:noFill/>
        </p:spPr>
        <p:txBody>
          <a:bodyPr wrap="square" rtlCol="0">
            <a:spAutoFit/>
          </a:bodyPr>
          <a:lstStyle/>
          <a:p>
            <a:pPr algn="ctr"/>
            <a:r>
              <a:rPr lang="en-US" altLang="zh-CN" dirty="0"/>
              <a:t>……</a:t>
            </a:r>
            <a:endParaRPr lang="zh-CN" altLang="en-US" dirty="0"/>
          </a:p>
        </p:txBody>
      </p:sp>
      <p:cxnSp>
        <p:nvCxnSpPr>
          <p:cNvPr id="8" name="直接箭头连接符 7"/>
          <p:cNvCxnSpPr>
            <a:stCxn id="27" idx="3"/>
            <a:endCxn id="43" idx="1"/>
          </p:cNvCxnSpPr>
          <p:nvPr/>
        </p:nvCxnSpPr>
        <p:spPr>
          <a:xfrm>
            <a:off x="1566437" y="4559300"/>
            <a:ext cx="1097714" cy="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左大括号 17"/>
          <p:cNvSpPr/>
          <p:nvPr/>
        </p:nvSpPr>
        <p:spPr>
          <a:xfrm>
            <a:off x="7235774" y="4365919"/>
            <a:ext cx="216024" cy="2024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菱形 23"/>
          <p:cNvSpPr/>
          <p:nvPr/>
        </p:nvSpPr>
        <p:spPr>
          <a:xfrm>
            <a:off x="4483712" y="3700419"/>
            <a:ext cx="1080120" cy="170893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9" name="直接箭头连接符 68"/>
          <p:cNvCxnSpPr>
            <a:stCxn id="43" idx="3"/>
            <a:endCxn id="24" idx="1"/>
          </p:cNvCxnSpPr>
          <p:nvPr/>
        </p:nvCxnSpPr>
        <p:spPr>
          <a:xfrm flipV="1">
            <a:off x="4067944" y="4554886"/>
            <a:ext cx="415768" cy="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24" idx="0"/>
          </p:cNvCxnSpPr>
          <p:nvPr/>
        </p:nvCxnSpPr>
        <p:spPr>
          <a:xfrm rot="5400000" flipH="1" flipV="1">
            <a:off x="5348464" y="3091269"/>
            <a:ext cx="284459" cy="933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4" idx="2"/>
          </p:cNvCxnSpPr>
          <p:nvPr/>
        </p:nvCxnSpPr>
        <p:spPr>
          <a:xfrm rot="16200000" flipH="1">
            <a:off x="5363565" y="5069559"/>
            <a:ext cx="276243" cy="955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736524" y="4164097"/>
            <a:ext cx="758825" cy="368300"/>
          </a:xfrm>
          <a:prstGeom prst="rect">
            <a:avLst/>
          </a:prstGeom>
        </p:spPr>
        <p:txBody>
          <a:bodyPr wrap="none">
            <a:spAutoFit/>
          </a:bodyPr>
          <a:lstStyle/>
          <a:p>
            <a:r>
              <a:rPr lang="en-US" altLang="zh-CN" dirty="0"/>
              <a:t>&gt;1000</a:t>
            </a:r>
            <a:endParaRPr lang="zh-CN" altLang="en-US" dirty="0"/>
          </a:p>
        </p:txBody>
      </p:sp>
      <p:sp>
        <p:nvSpPr>
          <p:cNvPr id="71" name="矩形 70"/>
          <p:cNvSpPr/>
          <p:nvPr/>
        </p:nvSpPr>
        <p:spPr>
          <a:xfrm>
            <a:off x="1842375" y="4592514"/>
            <a:ext cx="534121" cy="369332"/>
          </a:xfrm>
          <a:prstGeom prst="rect">
            <a:avLst/>
          </a:prstGeom>
        </p:spPr>
        <p:txBody>
          <a:bodyPr wrap="none">
            <a:spAutoFit/>
          </a:bodyPr>
          <a:lstStyle/>
          <a:p>
            <a:r>
              <a:rPr lang="en-US" altLang="zh-CN" dirty="0"/>
              <a:t>&lt;10</a:t>
            </a:r>
            <a:endParaRPr lang="zh-CN" altLang="en-US" dirty="0"/>
          </a:p>
        </p:txBody>
      </p:sp>
      <p:sp>
        <p:nvSpPr>
          <p:cNvPr id="75" name="文本框 74"/>
          <p:cNvSpPr txBox="1"/>
          <p:nvPr/>
        </p:nvSpPr>
        <p:spPr>
          <a:xfrm>
            <a:off x="7814687" y="4767294"/>
            <a:ext cx="666281" cy="365760"/>
          </a:xfrm>
          <a:prstGeom prst="rect">
            <a:avLst/>
          </a:prstGeom>
          <a:noFill/>
        </p:spPr>
        <p:txBody>
          <a:bodyPr wrap="square" rtlCol="0">
            <a:spAutoFit/>
          </a:bodyPr>
          <a:lstStyle/>
          <a:p>
            <a:pPr algn="ctr"/>
            <a:r>
              <a:rPr lang="en-US" altLang="zh-CN" dirty="0" smtClean="0"/>
              <a:t>ECT</a:t>
            </a:r>
            <a:endParaRPr lang="zh-CN" altLang="en-US" dirty="0"/>
          </a:p>
        </p:txBody>
      </p:sp>
      <p:sp>
        <p:nvSpPr>
          <p:cNvPr id="76" name="文本框 75"/>
          <p:cNvSpPr txBox="1"/>
          <p:nvPr/>
        </p:nvSpPr>
        <p:spPr>
          <a:xfrm>
            <a:off x="7392035" y="5724525"/>
            <a:ext cx="1512570" cy="579120"/>
          </a:xfrm>
          <a:prstGeom prst="rect">
            <a:avLst/>
          </a:prstGeom>
          <a:noFill/>
        </p:spPr>
        <p:txBody>
          <a:bodyPr wrap="square" rtlCol="0">
            <a:spAutoFit/>
          </a:bodyPr>
          <a:lstStyle/>
          <a:p>
            <a:pPr algn="ctr"/>
            <a:r>
              <a:rPr lang="zh-CN" altLang="en-US" sz="1600" dirty="0"/>
              <a:t>经十二指肠镜</a:t>
            </a:r>
          </a:p>
          <a:p>
            <a:pPr algn="ctr"/>
            <a:r>
              <a:rPr lang="zh-CN" altLang="en-US" sz="1600" dirty="0"/>
              <a:t>乳头扩张术</a:t>
            </a:r>
          </a:p>
        </p:txBody>
      </p:sp>
      <p:sp>
        <p:nvSpPr>
          <p:cNvPr id="5" name="文本框 4"/>
          <p:cNvSpPr txBox="1"/>
          <p:nvPr/>
        </p:nvSpPr>
        <p:spPr>
          <a:xfrm>
            <a:off x="4312285" y="4047490"/>
            <a:ext cx="1423670" cy="914400"/>
          </a:xfrm>
          <a:prstGeom prst="rect">
            <a:avLst/>
          </a:prstGeom>
          <a:noFill/>
        </p:spPr>
        <p:txBody>
          <a:bodyPr wrap="square" rtlCol="0">
            <a:spAutoFit/>
          </a:bodyPr>
          <a:lstStyle/>
          <a:p>
            <a:pPr algn="ctr"/>
            <a:r>
              <a:rPr lang="zh-CN" altLang="en-US"/>
              <a:t>手术费</a:t>
            </a:r>
          </a:p>
          <a:p>
            <a:pPr algn="ctr"/>
            <a:r>
              <a:rPr lang="zh-CN" altLang="en-US"/>
              <a:t>治疗费</a:t>
            </a:r>
          </a:p>
          <a:p>
            <a:pPr algn="ctr"/>
            <a:r>
              <a:rPr lang="zh-CN" altLang="en-US"/>
              <a:t>特殊治疗费</a:t>
            </a:r>
          </a:p>
        </p:txBody>
      </p:sp>
      <p:sp>
        <p:nvSpPr>
          <p:cNvPr id="7" name="文本框 6"/>
          <p:cNvSpPr txBox="1"/>
          <p:nvPr/>
        </p:nvSpPr>
        <p:spPr>
          <a:xfrm>
            <a:off x="6297313" y="5553928"/>
            <a:ext cx="568960" cy="368300"/>
          </a:xfrm>
          <a:prstGeom prst="rect">
            <a:avLst/>
          </a:prstGeom>
          <a:noFill/>
        </p:spPr>
        <p:txBody>
          <a:bodyPr wrap="square" rtlCol="0">
            <a:spAutoFit/>
          </a:bodyPr>
          <a:lstStyle/>
          <a:p>
            <a:r>
              <a:rPr lang="en-US" altLang="zh-CN" dirty="0"/>
              <a:t>390</a:t>
            </a:r>
          </a:p>
        </p:txBody>
      </p:sp>
      <p:sp>
        <p:nvSpPr>
          <p:cNvPr id="9" name="文本框 8"/>
          <p:cNvSpPr txBox="1"/>
          <p:nvPr/>
        </p:nvSpPr>
        <p:spPr>
          <a:xfrm>
            <a:off x="6279533" y="3920073"/>
            <a:ext cx="568960" cy="368300"/>
          </a:xfrm>
          <a:prstGeom prst="rect">
            <a:avLst/>
          </a:prstGeom>
          <a:noFill/>
        </p:spPr>
        <p:txBody>
          <a:bodyPr wrap="square" rtlCol="0">
            <a:spAutoFit/>
          </a:bodyPr>
          <a:lstStyle/>
          <a:p>
            <a:r>
              <a:rPr lang="en-US" altLang="zh-CN" dirty="0"/>
              <a:t>390</a:t>
            </a:r>
          </a:p>
        </p:txBody>
      </p:sp>
      <p:sp>
        <p:nvSpPr>
          <p:cNvPr id="11" name="文本框 10"/>
          <p:cNvSpPr txBox="1"/>
          <p:nvPr/>
        </p:nvSpPr>
        <p:spPr>
          <a:xfrm>
            <a:off x="7451834" y="4233347"/>
            <a:ext cx="725805" cy="368300"/>
          </a:xfrm>
          <a:prstGeom prst="rect">
            <a:avLst/>
          </a:prstGeom>
          <a:noFill/>
        </p:spPr>
        <p:txBody>
          <a:bodyPr wrap="square" rtlCol="0">
            <a:spAutoFit/>
          </a:bodyPr>
          <a:lstStyle/>
          <a:p>
            <a:r>
              <a:rPr lang="en-US" altLang="zh-CN" dirty="0"/>
              <a:t>680</a:t>
            </a:r>
          </a:p>
        </p:txBody>
      </p:sp>
      <p:sp>
        <p:nvSpPr>
          <p:cNvPr id="12" name="文本框 11"/>
          <p:cNvSpPr txBox="1"/>
          <p:nvPr/>
        </p:nvSpPr>
        <p:spPr>
          <a:xfrm>
            <a:off x="7912118" y="4459823"/>
            <a:ext cx="568960" cy="368300"/>
          </a:xfrm>
          <a:prstGeom prst="rect">
            <a:avLst/>
          </a:prstGeom>
          <a:noFill/>
        </p:spPr>
        <p:txBody>
          <a:bodyPr wrap="square" rtlCol="0">
            <a:spAutoFit/>
          </a:bodyPr>
          <a:lstStyle/>
          <a:p>
            <a:r>
              <a:rPr lang="en-US" altLang="zh-CN" dirty="0"/>
              <a:t>390</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9484" y="10370"/>
            <a:ext cx="8229600" cy="796925"/>
          </a:xfrm>
        </p:spPr>
        <p:txBody>
          <a:bodyPr>
            <a:normAutofit/>
          </a:bodyPr>
          <a:lstStyle/>
          <a:p>
            <a:r>
              <a:rPr lang="zh-CN" altLang="en-US" sz="2400" dirty="0">
                <a:sym typeface="+mn-ea"/>
              </a:rPr>
              <a:t>多维度多粒度聚类</a:t>
            </a:r>
            <a:r>
              <a:rPr lang="en-US" altLang="zh-CN" sz="2400" dirty="0" smtClean="0">
                <a:sym typeface="+mn-ea"/>
              </a:rPr>
              <a:t>——</a:t>
            </a:r>
            <a:r>
              <a:rPr lang="zh-CN" altLang="en-US" sz="2400" dirty="0" smtClean="0">
                <a:solidFill>
                  <a:srgbClr val="FF0000"/>
                </a:solidFill>
                <a:sym typeface="+mn-ea"/>
              </a:rPr>
              <a:t>频繁项集</a:t>
            </a:r>
            <a:r>
              <a:rPr sz="2400" dirty="0" smtClean="0">
                <a:solidFill>
                  <a:srgbClr val="FF0000"/>
                </a:solidFill>
                <a:sym typeface="+mn-ea"/>
              </a:rPr>
              <a:t>结果</a:t>
            </a:r>
            <a:r>
              <a:rPr lang="zh-CN" altLang="en-US" sz="2400" dirty="0" smtClean="0">
                <a:solidFill>
                  <a:srgbClr val="FF0000"/>
                </a:solidFill>
                <a:sym typeface="+mn-ea"/>
              </a:rPr>
              <a:t>与分析（</a:t>
            </a:r>
            <a:r>
              <a:rPr lang="en-US" altLang="zh-CN" sz="2400" dirty="0" smtClean="0">
                <a:solidFill>
                  <a:srgbClr val="FF0000"/>
                </a:solidFill>
                <a:sym typeface="+mn-ea"/>
              </a:rPr>
              <a:t>1</a:t>
            </a:r>
            <a:r>
              <a:rPr lang="zh-CN" altLang="en-US" sz="2400" dirty="0" smtClean="0">
                <a:solidFill>
                  <a:srgbClr val="FF0000"/>
                </a:solidFill>
                <a:sym typeface="+mn-ea"/>
              </a:rPr>
              <a:t>）</a:t>
            </a:r>
            <a:endParaRPr sz="2400" dirty="0" smtClean="0">
              <a:solidFill>
                <a:srgbClr val="FF0000"/>
              </a:solidFill>
              <a:sym typeface="+mn-ea"/>
            </a:endParaRPr>
          </a:p>
        </p:txBody>
      </p:sp>
      <p:sp>
        <p:nvSpPr>
          <p:cNvPr id="4" name="灯片编号占位符 3"/>
          <p:cNvSpPr>
            <a:spLocks noGrp="1"/>
          </p:cNvSpPr>
          <p:nvPr>
            <p:ph type="sldNum" sz="quarter" idx="12"/>
          </p:nvPr>
        </p:nvSpPr>
        <p:spPr>
          <a:xfrm>
            <a:off x="6986051" y="6492875"/>
            <a:ext cx="2133600" cy="365125"/>
          </a:xfrm>
        </p:spPr>
        <p:txBody>
          <a:bodyPr/>
          <a:lstStyle/>
          <a:p>
            <a:pPr>
              <a:defRPr/>
            </a:pPr>
            <a:fld id="{08E4615B-E24A-433E-80BC-3B1F966429DC}" type="slidenum">
              <a:rPr lang="zh-CN" altLang="en-US"/>
              <a:t>54</a:t>
            </a:fld>
            <a:endParaRPr lang="zh-CN" altLang="en-US" dirty="0"/>
          </a:p>
        </p:txBody>
      </p:sp>
      <p:sp>
        <p:nvSpPr>
          <p:cNvPr id="5" name="内容占位符 4"/>
          <p:cNvSpPr>
            <a:spLocks noGrp="1"/>
          </p:cNvSpPr>
          <p:nvPr>
            <p:ph idx="1"/>
          </p:nvPr>
        </p:nvSpPr>
        <p:spPr>
          <a:xfrm>
            <a:off x="247329" y="829071"/>
            <a:ext cx="8435975" cy="501890"/>
          </a:xfrm>
        </p:spPr>
        <p:txBody>
          <a:bodyPr/>
          <a:lstStyle/>
          <a:p>
            <a:r>
              <a:rPr altLang="zh-CN" dirty="0"/>
              <a:t>有手术频繁项集如下</a:t>
            </a:r>
          </a:p>
        </p:txBody>
      </p:sp>
      <p:sp>
        <p:nvSpPr>
          <p:cNvPr id="13" name="文本框 12"/>
          <p:cNvSpPr txBox="1"/>
          <p:nvPr/>
        </p:nvSpPr>
        <p:spPr>
          <a:xfrm>
            <a:off x="1906270" y="2824108"/>
            <a:ext cx="1256030" cy="369332"/>
          </a:xfrm>
          <a:prstGeom prst="rect">
            <a:avLst/>
          </a:prstGeom>
          <a:noFill/>
        </p:spPr>
        <p:txBody>
          <a:bodyPr wrap="square" rtlCol="0">
            <a:spAutoFit/>
          </a:bodyPr>
          <a:lstStyle/>
          <a:p>
            <a:r>
              <a:rPr lang="zh-CN" altLang="en-US" dirty="0" smtClean="0"/>
              <a:t>病人类型</a:t>
            </a:r>
            <a:r>
              <a:rPr lang="en-US" altLang="zh-CN" dirty="0" smtClean="0"/>
              <a:t>A</a:t>
            </a:r>
            <a:endParaRPr lang="en-US" altLang="zh-CN" dirty="0"/>
          </a:p>
        </p:txBody>
      </p:sp>
      <p:sp>
        <p:nvSpPr>
          <p:cNvPr id="14" name="文本框 13"/>
          <p:cNvSpPr txBox="1"/>
          <p:nvPr/>
        </p:nvSpPr>
        <p:spPr>
          <a:xfrm>
            <a:off x="5035118" y="2824108"/>
            <a:ext cx="1325473" cy="369332"/>
          </a:xfrm>
          <a:prstGeom prst="rect">
            <a:avLst/>
          </a:prstGeom>
          <a:noFill/>
        </p:spPr>
        <p:txBody>
          <a:bodyPr wrap="square" rtlCol="0">
            <a:spAutoFit/>
          </a:bodyPr>
          <a:lstStyle/>
          <a:p>
            <a:r>
              <a:rPr lang="zh-CN" altLang="en-US" dirty="0"/>
              <a:t>病人类型</a:t>
            </a:r>
            <a:r>
              <a:rPr lang="en-US" altLang="zh-CN" dirty="0" smtClean="0"/>
              <a:t>B</a:t>
            </a:r>
            <a:endParaRPr lang="en-US" altLang="zh-CN" dirty="0"/>
          </a:p>
        </p:txBody>
      </p:sp>
      <p:sp>
        <p:nvSpPr>
          <p:cNvPr id="15" name="文本框 14"/>
          <p:cNvSpPr txBox="1"/>
          <p:nvPr/>
        </p:nvSpPr>
        <p:spPr>
          <a:xfrm>
            <a:off x="7881560" y="2824108"/>
            <a:ext cx="1262440" cy="369332"/>
          </a:xfrm>
          <a:prstGeom prst="rect">
            <a:avLst/>
          </a:prstGeom>
          <a:noFill/>
        </p:spPr>
        <p:txBody>
          <a:bodyPr wrap="square" rtlCol="0">
            <a:spAutoFit/>
          </a:bodyPr>
          <a:lstStyle/>
          <a:p>
            <a:r>
              <a:rPr lang="zh-CN" altLang="en-US" dirty="0"/>
              <a:t>病人类型</a:t>
            </a:r>
            <a:r>
              <a:rPr lang="en-US" altLang="zh-CN" dirty="0" smtClean="0"/>
              <a:t>C</a:t>
            </a:r>
            <a:endParaRPr lang="en-US" altLang="zh-CN" dirty="0"/>
          </a:p>
        </p:txBody>
      </p:sp>
      <p:sp>
        <p:nvSpPr>
          <p:cNvPr id="19" name="十字形 18"/>
          <p:cNvSpPr/>
          <p:nvPr/>
        </p:nvSpPr>
        <p:spPr>
          <a:xfrm>
            <a:off x="1347787" y="2802518"/>
            <a:ext cx="433070" cy="41148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十字形 19"/>
          <p:cNvSpPr/>
          <p:nvPr/>
        </p:nvSpPr>
        <p:spPr>
          <a:xfrm>
            <a:off x="4424680" y="2780928"/>
            <a:ext cx="443230" cy="41021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9" name="圆角矩形 28"/>
          <p:cNvSpPr/>
          <p:nvPr/>
        </p:nvSpPr>
        <p:spPr>
          <a:xfrm>
            <a:off x="395535" y="5059300"/>
            <a:ext cx="690643"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a:t>丙泊酚注射液</a:t>
            </a:r>
          </a:p>
        </p:txBody>
      </p:sp>
      <p:sp>
        <p:nvSpPr>
          <p:cNvPr id="33" name="圆角矩形 32"/>
          <p:cNvSpPr/>
          <p:nvPr/>
        </p:nvSpPr>
        <p:spPr>
          <a:xfrm>
            <a:off x="1238097" y="5059300"/>
            <a:ext cx="683895"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a:t>Anti-HIV</a:t>
            </a:r>
          </a:p>
        </p:txBody>
      </p:sp>
      <p:sp>
        <p:nvSpPr>
          <p:cNvPr id="34" name="圆角矩形 33"/>
          <p:cNvSpPr/>
          <p:nvPr/>
        </p:nvSpPr>
        <p:spPr>
          <a:xfrm>
            <a:off x="2073910" y="5059301"/>
            <a:ext cx="913914"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a:t>盐酸消旋山莨菪碱注射液</a:t>
            </a:r>
          </a:p>
        </p:txBody>
      </p:sp>
      <p:cxnSp>
        <p:nvCxnSpPr>
          <p:cNvPr id="35" name="直接箭头连接符 34"/>
          <p:cNvCxnSpPr>
            <a:stCxn id="25" idx="2"/>
            <a:endCxn id="29" idx="0"/>
          </p:cNvCxnSpPr>
          <p:nvPr/>
        </p:nvCxnSpPr>
        <p:spPr>
          <a:xfrm flipH="1">
            <a:off x="740857" y="4747119"/>
            <a:ext cx="839187" cy="312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5" idx="2"/>
            <a:endCxn id="33" idx="0"/>
          </p:cNvCxnSpPr>
          <p:nvPr/>
        </p:nvCxnSpPr>
        <p:spPr>
          <a:xfrm>
            <a:off x="1580044" y="4747119"/>
            <a:ext cx="1" cy="312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5" idx="2"/>
            <a:endCxn id="34" idx="0"/>
          </p:cNvCxnSpPr>
          <p:nvPr/>
        </p:nvCxnSpPr>
        <p:spPr>
          <a:xfrm>
            <a:off x="1580044" y="4747119"/>
            <a:ext cx="950823" cy="31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十字形 37"/>
          <p:cNvSpPr/>
          <p:nvPr/>
        </p:nvSpPr>
        <p:spPr>
          <a:xfrm>
            <a:off x="7403465" y="2797547"/>
            <a:ext cx="433070" cy="41148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aphicFrame>
        <p:nvGraphicFramePr>
          <p:cNvPr id="25" name="表格 24"/>
          <p:cNvGraphicFramePr>
            <a:graphicFrameLocks noGrp="1"/>
          </p:cNvGraphicFramePr>
          <p:nvPr/>
        </p:nvGraphicFramePr>
        <p:xfrm>
          <a:off x="134472" y="3263759"/>
          <a:ext cx="2891144" cy="1483360"/>
        </p:xfrm>
        <a:graphic>
          <a:graphicData uri="http://schemas.openxmlformats.org/drawingml/2006/table">
            <a:tbl>
              <a:tblPr firstRow="1" bandRow="1">
                <a:tableStyleId>{5C22544A-7EE6-4342-B048-85BDC9FD1C3A}</a:tableStyleId>
              </a:tblPr>
              <a:tblGrid>
                <a:gridCol w="1445572"/>
                <a:gridCol w="1445572"/>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乙型肝炎测定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丙型肝炎测定</a:t>
                      </a:r>
                    </a:p>
                  </a:txBody>
                  <a:tcPr/>
                </a:tc>
              </a:tr>
              <a:tr h="370840">
                <a:tc>
                  <a:txBody>
                    <a:bodyPr/>
                    <a:lstStyle/>
                    <a:p>
                      <a:pPr algn="ctr"/>
                      <a:r>
                        <a:rPr lang="zh-CN" altLang="en-US" sz="1600" b="1" dirty="0" smtClean="0"/>
                        <a:t>静脉采血</a:t>
                      </a:r>
                      <a:endParaRPr lang="zh-CN" altLang="en-US" sz="1600" b="1" dirty="0"/>
                    </a:p>
                  </a:txBody>
                  <a:tcPr/>
                </a:tc>
                <a:tc>
                  <a:txBody>
                    <a:bodyPr/>
                    <a:lstStyle/>
                    <a:p>
                      <a:pPr algn="ctr"/>
                      <a:r>
                        <a:rPr lang="zh-CN" altLang="en-US" sz="1600" b="1" dirty="0" smtClean="0"/>
                        <a:t>全身麻醉</a:t>
                      </a:r>
                      <a:endParaRPr lang="zh-CN" altLang="en-US" sz="1600" b="1" dirty="0"/>
                    </a:p>
                  </a:txBody>
                  <a:tcPr/>
                </a:tc>
              </a:tr>
              <a:tr h="370840">
                <a:tc>
                  <a:txBody>
                    <a:bodyPr/>
                    <a:lstStyle/>
                    <a:p>
                      <a:pPr marL="0" algn="ctr" defTabSz="914400" rtl="0" eaLnBrk="1" latinLnBrk="0" hangingPunct="1"/>
                      <a:r>
                        <a:rPr lang="en-US" altLang="zh-CN" sz="1600" b="1" kern="1200" dirty="0" smtClean="0">
                          <a:solidFill>
                            <a:schemeClr val="dk1"/>
                          </a:solidFill>
                          <a:latin typeface="+mn-lt"/>
                          <a:ea typeface="+mn-ea"/>
                          <a:cs typeface="+mn-cs"/>
                        </a:rPr>
                        <a:t>ECT</a:t>
                      </a:r>
                      <a:endParaRPr lang="zh-CN" altLang="en-US" sz="16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600" b="1" kern="1200" dirty="0" smtClean="0">
                          <a:solidFill>
                            <a:schemeClr val="dk1"/>
                          </a:solidFill>
                          <a:latin typeface="+mn-lt"/>
                          <a:ea typeface="+mn-ea"/>
                          <a:cs typeface="+mn-cs"/>
                        </a:rPr>
                        <a:t>HCO3</a:t>
                      </a:r>
                      <a:r>
                        <a:rPr lang="zh-CN" altLang="en-US" sz="1600" b="1" kern="1200" dirty="0" smtClean="0">
                          <a:solidFill>
                            <a:schemeClr val="dk1"/>
                          </a:solidFill>
                          <a:latin typeface="+mn-lt"/>
                          <a:ea typeface="+mn-ea"/>
                          <a:cs typeface="+mn-cs"/>
                        </a:rPr>
                        <a:t>测定</a:t>
                      </a:r>
                      <a:endParaRPr lang="zh-CN" altLang="en-US" sz="1600" b="1" kern="1200" dirty="0">
                        <a:solidFill>
                          <a:schemeClr val="dk1"/>
                        </a:solidFill>
                        <a:latin typeface="+mn-lt"/>
                        <a:ea typeface="+mn-ea"/>
                        <a:cs typeface="+mn-cs"/>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dirty="0" smtClean="0"/>
                        <a:t>Ⅰ</a:t>
                      </a:r>
                      <a:r>
                        <a:rPr lang="zh-CN" altLang="en-US" sz="1600" b="1" dirty="0" smtClean="0"/>
                        <a:t>级护理</a:t>
                      </a:r>
                    </a:p>
                  </a:txBody>
                  <a:tcPr/>
                </a:tc>
                <a:tc>
                  <a:txBody>
                    <a:bodyPr/>
                    <a:lstStyle/>
                    <a:p>
                      <a:pPr algn="ctr"/>
                      <a:endParaRPr lang="zh-CN" altLang="en-US" sz="1600" b="1" dirty="0"/>
                    </a:p>
                  </a:txBody>
                  <a:tcPr/>
                </a:tc>
              </a:tr>
            </a:tbl>
          </a:graphicData>
        </a:graphic>
      </p:graphicFrame>
      <p:graphicFrame>
        <p:nvGraphicFramePr>
          <p:cNvPr id="48" name="表格 47"/>
          <p:cNvGraphicFramePr>
            <a:graphicFrameLocks noGrp="1"/>
          </p:cNvGraphicFramePr>
          <p:nvPr/>
        </p:nvGraphicFramePr>
        <p:xfrm>
          <a:off x="3200723" y="3263758"/>
          <a:ext cx="2891144" cy="949960"/>
        </p:xfrm>
        <a:graphic>
          <a:graphicData uri="http://schemas.openxmlformats.org/drawingml/2006/table">
            <a:tbl>
              <a:tblPr firstRow="1" bandRow="1">
                <a:tableStyleId>{5C22544A-7EE6-4342-B048-85BDC9FD1C3A}</a:tableStyleId>
              </a:tblPr>
              <a:tblGrid>
                <a:gridCol w="1445572"/>
                <a:gridCol w="1445572"/>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乙型肝炎测定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丙型肝炎测定</a:t>
                      </a:r>
                    </a:p>
                  </a:txBody>
                  <a:tcPr/>
                </a:tc>
              </a:tr>
              <a:tr h="370840">
                <a:tc>
                  <a:txBody>
                    <a:bodyPr/>
                    <a:lstStyle/>
                    <a:p>
                      <a:pPr algn="ctr"/>
                      <a:r>
                        <a:rPr lang="zh-CN" altLang="en-US" sz="1600" b="1" dirty="0" smtClean="0"/>
                        <a:t>梅毒螺旋体特异抗体测定</a:t>
                      </a:r>
                      <a:endParaRPr lang="zh-CN" altLang="en-US" sz="1600" b="1" dirty="0"/>
                    </a:p>
                  </a:txBody>
                  <a:tcPr/>
                </a:tc>
                <a:tc>
                  <a:txBody>
                    <a:bodyPr/>
                    <a:lstStyle/>
                    <a:p>
                      <a:pPr marL="0" algn="ctr" defTabSz="914400" rtl="0" eaLnBrk="1" latinLnBrk="0" hangingPunct="1"/>
                      <a:r>
                        <a:rPr lang="en-US" altLang="zh-CN" sz="1600" b="1" kern="1200" dirty="0" smtClean="0">
                          <a:solidFill>
                            <a:schemeClr val="dk1"/>
                          </a:solidFill>
                          <a:latin typeface="+mn-lt"/>
                          <a:ea typeface="+mn-ea"/>
                          <a:cs typeface="+mn-cs"/>
                        </a:rPr>
                        <a:t>ECT</a:t>
                      </a:r>
                      <a:endParaRPr lang="zh-CN" altLang="en-US" sz="1600" b="1" kern="1200" dirty="0">
                        <a:solidFill>
                          <a:schemeClr val="dk1"/>
                        </a:solidFill>
                        <a:latin typeface="+mn-lt"/>
                        <a:ea typeface="+mn-ea"/>
                        <a:cs typeface="+mn-cs"/>
                      </a:endParaRPr>
                    </a:p>
                  </a:txBody>
                  <a:tcPr/>
                </a:tc>
              </a:tr>
            </a:tbl>
          </a:graphicData>
        </a:graphic>
      </p:graphicFrame>
      <p:graphicFrame>
        <p:nvGraphicFramePr>
          <p:cNvPr id="49" name="表格 48"/>
          <p:cNvGraphicFramePr>
            <a:graphicFrameLocks noGrp="1"/>
          </p:cNvGraphicFramePr>
          <p:nvPr/>
        </p:nvGraphicFramePr>
        <p:xfrm>
          <a:off x="6174428" y="3265274"/>
          <a:ext cx="2891144" cy="949960"/>
        </p:xfrm>
        <a:graphic>
          <a:graphicData uri="http://schemas.openxmlformats.org/drawingml/2006/table">
            <a:tbl>
              <a:tblPr firstRow="1" bandRow="1">
                <a:tableStyleId>{5C22544A-7EE6-4342-B048-85BDC9FD1C3A}</a:tableStyleId>
              </a:tblPr>
              <a:tblGrid>
                <a:gridCol w="1445572"/>
                <a:gridCol w="1445572"/>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血清</a:t>
                      </a:r>
                      <a:r>
                        <a:rPr lang="en-US" altLang="zh-CN" sz="1600" kern="1200" dirty="0" smtClean="0">
                          <a:solidFill>
                            <a:schemeClr val="dk1"/>
                          </a:solidFill>
                          <a:latin typeface="+mn-lt"/>
                          <a:ea typeface="+mn-ea"/>
                          <a:cs typeface="+mn-cs"/>
                        </a:rPr>
                        <a:t>α-L-</a:t>
                      </a:r>
                      <a:r>
                        <a:rPr lang="zh-CN" altLang="en-US" sz="1600" kern="1200" dirty="0" smtClean="0">
                          <a:solidFill>
                            <a:schemeClr val="dk1"/>
                          </a:solidFill>
                          <a:latin typeface="+mn-lt"/>
                          <a:ea typeface="+mn-ea"/>
                          <a:cs typeface="+mn-cs"/>
                        </a:rPr>
                        <a:t>岩藻糖苷酶测定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麻醉中</a:t>
                      </a:r>
                      <a:endParaRPr lang="en-US" altLang="zh-CN" sz="1600" kern="1200" dirty="0" smtClean="0">
                        <a:solidFill>
                          <a:schemeClr val="dk1"/>
                        </a:solidFill>
                        <a:latin typeface="+mn-lt"/>
                        <a:ea typeface="+mn-ea"/>
                        <a:cs typeface="+mn-cs"/>
                      </a:endParaRPr>
                    </a:p>
                    <a:p>
                      <a:pPr marL="0" algn="ctr" defTabSz="914400" rtl="0" eaLnBrk="1" latinLnBrk="0" hangingPunct="1"/>
                      <a:r>
                        <a:rPr lang="zh-CN" altLang="en-US" sz="1600" kern="1200" dirty="0" smtClean="0">
                          <a:solidFill>
                            <a:schemeClr val="dk1"/>
                          </a:solidFill>
                          <a:latin typeface="+mn-lt"/>
                          <a:ea typeface="+mn-ea"/>
                          <a:cs typeface="+mn-cs"/>
                        </a:rPr>
                        <a:t>监测</a:t>
                      </a:r>
                    </a:p>
                  </a:txBody>
                  <a:tcPr/>
                </a:tc>
              </a:tr>
              <a:tr h="370840">
                <a:tc>
                  <a:txBody>
                    <a:bodyPr/>
                    <a:lstStyle/>
                    <a:p>
                      <a:pPr marL="0" algn="ctr" defTabSz="914400" rtl="0" eaLnBrk="1" latinLnBrk="0" hangingPunct="1"/>
                      <a:r>
                        <a:rPr lang="en-US" altLang="zh-CN" sz="1600" b="1" kern="1200" dirty="0" smtClean="0">
                          <a:solidFill>
                            <a:schemeClr val="dk1"/>
                          </a:solidFill>
                          <a:latin typeface="+mn-lt"/>
                          <a:ea typeface="+mn-ea"/>
                          <a:cs typeface="+mn-cs"/>
                        </a:rPr>
                        <a:t>ECT</a:t>
                      </a:r>
                      <a:endParaRPr lang="zh-CN" altLang="en-US" sz="1600" b="1"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全身麻醉</a:t>
                      </a:r>
                      <a:endParaRPr lang="zh-CN" altLang="en-US" sz="1600" b="1" kern="1200" dirty="0">
                        <a:solidFill>
                          <a:schemeClr val="dk1"/>
                        </a:solidFill>
                        <a:latin typeface="+mn-lt"/>
                        <a:ea typeface="+mn-ea"/>
                        <a:cs typeface="+mn-cs"/>
                      </a:endParaRPr>
                    </a:p>
                  </a:txBody>
                  <a:tcPr/>
                </a:tc>
              </a:tr>
            </a:tbl>
          </a:graphicData>
        </a:graphic>
      </p:graphicFrame>
      <p:graphicFrame>
        <p:nvGraphicFramePr>
          <p:cNvPr id="50" name="表格 49"/>
          <p:cNvGraphicFramePr>
            <a:graphicFrameLocks noGrp="1"/>
          </p:cNvGraphicFramePr>
          <p:nvPr/>
        </p:nvGraphicFramePr>
        <p:xfrm>
          <a:off x="395535" y="1338449"/>
          <a:ext cx="8404932" cy="1402080"/>
        </p:xfrm>
        <a:graphic>
          <a:graphicData uri="http://schemas.openxmlformats.org/drawingml/2006/table">
            <a:tbl>
              <a:tblPr firstRow="1" bandRow="1">
                <a:tableStyleId>{F5AB1C69-6EDB-4FF4-983F-18BD219EF322}</a:tableStyleId>
              </a:tblPr>
              <a:tblGrid>
                <a:gridCol w="1555373"/>
                <a:gridCol w="1555373"/>
                <a:gridCol w="1555373"/>
                <a:gridCol w="1555373"/>
                <a:gridCol w="1555373"/>
                <a:gridCol w="628067"/>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凝血酶时间测定</a:t>
                      </a:r>
                      <a:r>
                        <a:rPr lang="en-US" altLang="zh-CN" sz="1600" kern="1200" dirty="0" smtClean="0">
                          <a:solidFill>
                            <a:schemeClr val="dk1"/>
                          </a:solidFill>
                          <a:latin typeface="+mn-lt"/>
                          <a:ea typeface="+mn-ea"/>
                          <a:cs typeface="+mn-cs"/>
                        </a:rPr>
                        <a:t>(TT)</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活化部分凝血活酶时间测定</a:t>
                      </a:r>
                      <a:r>
                        <a:rPr lang="en-US" altLang="zh-CN" sz="1600" kern="1200" dirty="0" smtClean="0">
                          <a:solidFill>
                            <a:schemeClr val="dk1"/>
                          </a:solidFill>
                          <a:latin typeface="+mn-lt"/>
                          <a:ea typeface="+mn-ea"/>
                          <a:cs typeface="+mn-cs"/>
                        </a:rPr>
                        <a:t>(APTT)</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血浆凝血酶原时间测定(PT)/手工法</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仪器法</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血浆纤维蛋白原测定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600" kern="1200" dirty="0" smtClean="0">
                          <a:solidFill>
                            <a:schemeClr val="dk1"/>
                          </a:solidFill>
                          <a:latin typeface="+mn-lt"/>
                          <a:ea typeface="+mn-ea"/>
                          <a:cs typeface="+mn-cs"/>
                        </a:rPr>
                        <a:t>……</a:t>
                      </a:r>
                      <a:endParaRPr lang="zh-CN" altLang="en-US" sz="1600" kern="1200" dirty="0">
                        <a:solidFill>
                          <a:schemeClr val="dk1"/>
                        </a:solidFill>
                        <a:latin typeface="+mn-lt"/>
                        <a:ea typeface="+mn-ea"/>
                        <a:cs typeface="+mn-cs"/>
                      </a:endParaRPr>
                    </a:p>
                  </a:txBody>
                  <a:tcPr/>
                </a:tc>
              </a:tr>
              <a:tr h="370840">
                <a:tc>
                  <a:txBody>
                    <a:bodyPr/>
                    <a:lstStyle/>
                    <a:p>
                      <a:pPr algn="ctr"/>
                      <a:r>
                        <a:rPr lang="zh-CN" altLang="en-US" sz="1600" b="1" dirty="0" smtClean="0"/>
                        <a:t>血清胱抑素(CystatinC)测定</a:t>
                      </a:r>
                      <a:endParaRPr lang="zh-CN" altLang="en-US" sz="1600" b="1" dirty="0"/>
                    </a:p>
                  </a:txBody>
                  <a:tcPr/>
                </a:tc>
                <a:tc>
                  <a:txBody>
                    <a:bodyPr/>
                    <a:lstStyle/>
                    <a:p>
                      <a:pPr algn="ctr"/>
                      <a:r>
                        <a:rPr lang="zh-CN" altLang="en-US" sz="1600" b="1" dirty="0" smtClean="0"/>
                        <a:t>葡萄糖注射液</a:t>
                      </a:r>
                      <a:endParaRPr lang="zh-CN" altLang="en-US" sz="1600" b="1" dirty="0"/>
                    </a:p>
                  </a:txBody>
                  <a:tcPr/>
                </a:tc>
                <a:tc>
                  <a:txBody>
                    <a:bodyPr/>
                    <a:lstStyle/>
                    <a:p>
                      <a:pPr algn="ctr"/>
                      <a:r>
                        <a:rPr lang="zh-CN" altLang="en-US" sz="1600" b="1" dirty="0" smtClean="0"/>
                        <a:t>血清总蛋白测定</a:t>
                      </a:r>
                      <a:endParaRPr lang="zh-CN" altLang="en-US" sz="1600" b="1" dirty="0"/>
                    </a:p>
                  </a:txBody>
                  <a:tcPr/>
                </a:tc>
                <a:tc>
                  <a:txBody>
                    <a:bodyPr/>
                    <a:lstStyle/>
                    <a:p>
                      <a:pPr algn="ctr"/>
                      <a:r>
                        <a:rPr lang="zh-CN" altLang="en-US" sz="1600" b="1" dirty="0" smtClean="0"/>
                        <a:t>氯化钠注射液</a:t>
                      </a:r>
                      <a:endParaRPr lang="zh-CN" altLang="en-US" sz="1600" b="1" dirty="0"/>
                    </a:p>
                  </a:txBody>
                  <a:tcPr/>
                </a:tc>
                <a:tc>
                  <a:txBody>
                    <a:bodyPr/>
                    <a:lstStyle/>
                    <a:p>
                      <a:pPr algn="ctr"/>
                      <a:r>
                        <a:rPr lang="zh-CN" altLang="en-US" sz="1600" b="1" dirty="0" smtClean="0"/>
                        <a:t>血清总胆汁酸测定</a:t>
                      </a:r>
                      <a:endParaRPr lang="zh-CN" altLang="en-US" sz="1600" b="1" dirty="0"/>
                    </a:p>
                  </a:txBody>
                  <a:tcPr/>
                </a:tc>
                <a:tc>
                  <a:txBody>
                    <a:bodyPr/>
                    <a:lstStyle/>
                    <a:p>
                      <a:pPr algn="ctr"/>
                      <a:r>
                        <a:rPr lang="en-US" altLang="zh-CN" sz="1600" b="1" dirty="0" smtClean="0"/>
                        <a:t>……</a:t>
                      </a:r>
                      <a:endParaRPr lang="zh-CN" altLang="en-US" sz="1600" b="1" dirty="0"/>
                    </a:p>
                  </a:txBody>
                  <a:tcPr/>
                </a:tc>
              </a:tr>
            </a:tbl>
          </a:graphicData>
        </a:graphic>
      </p:graphicFrame>
      <p:sp>
        <p:nvSpPr>
          <p:cNvPr id="21" name="圆角矩形 20"/>
          <p:cNvSpPr/>
          <p:nvPr/>
        </p:nvSpPr>
        <p:spPr>
          <a:xfrm>
            <a:off x="8425110" y="5055712"/>
            <a:ext cx="673974"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丙泊酚注射液</a:t>
            </a:r>
          </a:p>
        </p:txBody>
      </p:sp>
      <p:sp>
        <p:nvSpPr>
          <p:cNvPr id="22" name="圆角矩形 21"/>
          <p:cNvSpPr/>
          <p:nvPr/>
        </p:nvSpPr>
        <p:spPr>
          <a:xfrm>
            <a:off x="7653001" y="5059300"/>
            <a:ext cx="669445"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血清脂肪酶测定</a:t>
            </a:r>
          </a:p>
        </p:txBody>
      </p:sp>
      <p:sp>
        <p:nvSpPr>
          <p:cNvPr id="23" name="圆角矩形 22"/>
          <p:cNvSpPr/>
          <p:nvPr/>
        </p:nvSpPr>
        <p:spPr>
          <a:xfrm>
            <a:off x="6597295" y="5055712"/>
            <a:ext cx="953042"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血清碳酸氢盐</a:t>
            </a:r>
            <a:r>
              <a:rPr lang="en-US" altLang="zh-CN" sz="1600" dirty="0"/>
              <a:t>(HCO3)</a:t>
            </a:r>
            <a:r>
              <a:rPr lang="zh-CN" altLang="en-US" sz="1600" dirty="0"/>
              <a:t>测定</a:t>
            </a:r>
          </a:p>
        </p:txBody>
      </p:sp>
      <p:sp>
        <p:nvSpPr>
          <p:cNvPr id="24" name="圆角矩形 23"/>
          <p:cNvSpPr/>
          <p:nvPr/>
        </p:nvSpPr>
        <p:spPr>
          <a:xfrm>
            <a:off x="5785279" y="5055712"/>
            <a:ext cx="710118"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氯化钾注射液</a:t>
            </a:r>
          </a:p>
        </p:txBody>
      </p:sp>
      <p:cxnSp>
        <p:nvCxnSpPr>
          <p:cNvPr id="26" name="直接箭头连接符 25"/>
          <p:cNvCxnSpPr>
            <a:stCxn id="49" idx="2"/>
            <a:endCxn id="21" idx="0"/>
          </p:cNvCxnSpPr>
          <p:nvPr/>
        </p:nvCxnSpPr>
        <p:spPr>
          <a:xfrm>
            <a:off x="7620000" y="4215234"/>
            <a:ext cx="1142097" cy="840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9" idx="2"/>
            <a:endCxn id="22" idx="0"/>
          </p:cNvCxnSpPr>
          <p:nvPr/>
        </p:nvCxnSpPr>
        <p:spPr>
          <a:xfrm>
            <a:off x="7620000" y="4215234"/>
            <a:ext cx="367724" cy="84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9" idx="2"/>
            <a:endCxn id="23" idx="0"/>
          </p:cNvCxnSpPr>
          <p:nvPr/>
        </p:nvCxnSpPr>
        <p:spPr>
          <a:xfrm flipH="1">
            <a:off x="7073816" y="4215234"/>
            <a:ext cx="546184" cy="840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9" idx="2"/>
            <a:endCxn id="24" idx="0"/>
          </p:cNvCxnSpPr>
          <p:nvPr/>
        </p:nvCxnSpPr>
        <p:spPr>
          <a:xfrm flipH="1">
            <a:off x="6140338" y="4215234"/>
            <a:ext cx="1479662" cy="840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55</a:t>
            </a:fld>
            <a:endParaRPr lang="zh-CN" altLang="en-US" dirty="0"/>
          </a:p>
        </p:txBody>
      </p:sp>
      <p:graphicFrame>
        <p:nvGraphicFramePr>
          <p:cNvPr id="7" name="表格 6"/>
          <p:cNvGraphicFramePr/>
          <p:nvPr/>
        </p:nvGraphicFramePr>
        <p:xfrm>
          <a:off x="827405" y="1685925"/>
          <a:ext cx="6398895" cy="5516880"/>
        </p:xfrm>
        <a:graphic>
          <a:graphicData uri="http://schemas.openxmlformats.org/drawingml/2006/table">
            <a:tbl>
              <a:tblPr firstRow="1" bandRow="1">
                <a:tableStyleId>{5C22544A-7EE6-4342-B048-85BDC9FD1C3A}</a:tableStyleId>
              </a:tblPr>
              <a:tblGrid>
                <a:gridCol w="1599724"/>
                <a:gridCol w="1599724"/>
                <a:gridCol w="1599723"/>
                <a:gridCol w="1599724"/>
              </a:tblGrid>
              <a:tr h="381000">
                <a:tc>
                  <a:txBody>
                    <a:bodyPr/>
                    <a:lstStyle/>
                    <a:p>
                      <a:pPr>
                        <a:buNone/>
                      </a:pPr>
                      <a:r>
                        <a:rPr lang="zh-CN" altLang="en-US"/>
                        <a:t>时间</a:t>
                      </a:r>
                    </a:p>
                  </a:txBody>
                  <a:tcPr/>
                </a:tc>
                <a:tc>
                  <a:txBody>
                    <a:bodyPr/>
                    <a:lstStyle/>
                    <a:p>
                      <a:pPr>
                        <a:buNone/>
                      </a:pPr>
                      <a:r>
                        <a:rPr lang="zh-CN" altLang="en-US"/>
                        <a:t>手术前</a:t>
                      </a:r>
                    </a:p>
                  </a:txBody>
                  <a:tcPr/>
                </a:tc>
                <a:tc>
                  <a:txBody>
                    <a:bodyPr/>
                    <a:lstStyle/>
                    <a:p>
                      <a:pPr>
                        <a:buNone/>
                      </a:pPr>
                      <a:r>
                        <a:rPr lang="zh-CN" altLang="en-US"/>
                        <a:t>手术中</a:t>
                      </a:r>
                    </a:p>
                  </a:txBody>
                  <a:tcPr/>
                </a:tc>
                <a:tc>
                  <a:txBody>
                    <a:bodyPr/>
                    <a:lstStyle/>
                    <a:p>
                      <a:pPr>
                        <a:buNone/>
                      </a:pPr>
                      <a:r>
                        <a:rPr lang="zh-CN" altLang="en-US"/>
                        <a:t>手术后</a:t>
                      </a:r>
                    </a:p>
                  </a:txBody>
                  <a:tcPr/>
                </a:tc>
              </a:tr>
              <a:tr h="381000">
                <a:tc>
                  <a:txBody>
                    <a:bodyPr/>
                    <a:lstStyle/>
                    <a:p>
                      <a:pPr>
                        <a:buNone/>
                      </a:pPr>
                      <a:r>
                        <a:rPr lang="zh-CN" altLang="en-US"/>
                        <a:t>西药</a:t>
                      </a:r>
                    </a:p>
                  </a:txBody>
                  <a:tcPr/>
                </a:tc>
                <a:tc>
                  <a:txBody>
                    <a:bodyPr/>
                    <a:lstStyle/>
                    <a:p>
                      <a:pPr marL="285750" indent="-285750">
                        <a:buFont typeface="Wingdings" panose="05000000000000000000" charset="0"/>
                        <a:buChar char="p"/>
                      </a:pPr>
                      <a:r>
                        <a:rPr lang="zh-CN" altLang="en-US"/>
                        <a:t>电解质平衡调节药：氯化钠注射液，氯化钾注射液</a:t>
                      </a:r>
                    </a:p>
                    <a:p>
                      <a:pPr marL="285750" indent="-285750">
                        <a:buFont typeface="Wingdings" panose="05000000000000000000" charset="0"/>
                        <a:buChar char="p"/>
                      </a:pPr>
                      <a:r>
                        <a:rPr lang="zh-CN" altLang="en-US"/>
                        <a:t>化学药品：复方氨基酸注射液</a:t>
                      </a:r>
                    </a:p>
                    <a:p>
                      <a:pPr marL="285750" indent="-285750">
                        <a:buFont typeface="Wingdings" panose="05000000000000000000" charset="0"/>
                        <a:buChar char="p"/>
                      </a:pPr>
                      <a:r>
                        <a:rPr lang="zh-CN" altLang="en-US"/>
                        <a:t>葡萄糖及其他：葡萄糖注射液</a:t>
                      </a:r>
                    </a:p>
                    <a:p>
                      <a:pPr marL="285750" indent="-285750">
                        <a:buFont typeface="Wingdings" panose="05000000000000000000" charset="0"/>
                        <a:buChar char="p"/>
                      </a:pPr>
                      <a:r>
                        <a:rPr lang="zh-CN" altLang="en-US"/>
                        <a:t>抗菌药物：注射用头孢哌酮钠舒巴坦钠</a:t>
                      </a:r>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56</a:t>
            </a:fld>
            <a:endParaRPr lang="zh-CN" altLang="en-US" dirty="0"/>
          </a:p>
        </p:txBody>
      </p:sp>
      <p:graphicFrame>
        <p:nvGraphicFramePr>
          <p:cNvPr id="9" name="表格 8"/>
          <p:cNvGraphicFramePr/>
          <p:nvPr/>
        </p:nvGraphicFramePr>
        <p:xfrm>
          <a:off x="278130" y="1844675"/>
          <a:ext cx="8588375" cy="6013450"/>
        </p:xfrm>
        <a:graphic>
          <a:graphicData uri="http://schemas.openxmlformats.org/drawingml/2006/table">
            <a:tbl>
              <a:tblPr firstRow="1" bandRow="1">
                <a:tableStyleId>{5C22544A-7EE6-4342-B048-85BDC9FD1C3A}</a:tableStyleId>
              </a:tblPr>
              <a:tblGrid>
                <a:gridCol w="874395"/>
                <a:gridCol w="1928495"/>
                <a:gridCol w="1490980"/>
                <a:gridCol w="2366010"/>
                <a:gridCol w="1928495"/>
              </a:tblGrid>
              <a:tr h="838200">
                <a:tc gridSpan="3">
                  <a:txBody>
                    <a:bodyPr/>
                    <a:lstStyle/>
                    <a:p>
                      <a:pPr algn="l">
                        <a:buNone/>
                      </a:pPr>
                      <a:r>
                        <a:rPr lang="zh-CN" altLang="en-US" sz="1800" dirty="0">
                          <a:sym typeface="+mn-ea"/>
                        </a:rPr>
                        <a:t>麻醉记录病人：</a:t>
                      </a:r>
                      <a:endParaRPr lang="zh-CN" altLang="en-US" sz="1800" dirty="0"/>
                    </a:p>
                    <a:p>
                      <a:pPr algn="l">
                        <a:buNone/>
                      </a:pPr>
                      <a:r>
                        <a:rPr lang="en-US" altLang="zh-CN" sz="1800" dirty="0">
                          <a:sym typeface="+mn-ea"/>
                        </a:rPr>
                        <a:t>Apriori</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=0.72s</a:t>
                      </a:r>
                      <a:endParaRPr lang="en-US" altLang="zh-CN" sz="1800" dirty="0"/>
                    </a:p>
                    <a:p>
                      <a:pPr algn="l">
                        <a:buNone/>
                      </a:pPr>
                      <a:r>
                        <a:rPr lang="en-US" altLang="zh-CN" sz="1800" dirty="0">
                          <a:sym typeface="+mn-ea"/>
                        </a:rPr>
                        <a:t>FP-tree</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=0.33s</a:t>
                      </a:r>
                      <a:endParaRPr lang="en-US" altLang="zh-CN" dirty="0"/>
                    </a:p>
                  </a:txBody>
                  <a:tcPr anchor="ctr"/>
                </a:tc>
                <a:tc hMerge="1">
                  <a:txBody>
                    <a:bodyPr/>
                    <a:lstStyle/>
                    <a:p>
                      <a:endParaRPr lang="zh-CN"/>
                    </a:p>
                  </a:txBody>
                  <a:tcPr anchor="ctr"/>
                </a:tc>
                <a:tc hMerge="1">
                  <a:txBody>
                    <a:bodyPr/>
                    <a:lstStyle/>
                    <a:p>
                      <a:endParaRPr lang="zh-CN"/>
                    </a:p>
                  </a:txBody>
                  <a:tcPr anchor="ctr"/>
                </a:tc>
                <a:tc gridSpan="2">
                  <a:txBody>
                    <a:bodyPr/>
                    <a:lstStyle/>
                    <a:p>
                      <a:pPr algn="l">
                        <a:buNone/>
                      </a:pPr>
                      <a:r>
                        <a:rPr lang="zh-CN" altLang="en-US" sz="1800" dirty="0">
                          <a:sym typeface="+mn-ea"/>
                        </a:rPr>
                        <a:t>无麻醉记录病人：</a:t>
                      </a:r>
                    </a:p>
                    <a:p>
                      <a:pPr algn="l">
                        <a:buNone/>
                      </a:pPr>
                      <a:r>
                        <a:rPr lang="en-US" altLang="zh-CN" sz="1800" dirty="0">
                          <a:sym typeface="+mn-ea"/>
                        </a:rPr>
                        <a:t>Apriori</a:t>
                      </a:r>
                      <a:r>
                        <a:rPr lang="zh-CN" altLang="en-US" sz="1800" dirty="0">
                          <a:sym typeface="+mn-ea"/>
                        </a:rPr>
                        <a:t>算法：支持度</a:t>
                      </a:r>
                      <a:r>
                        <a:rPr lang="en-US" altLang="zh-CN" sz="1800" dirty="0">
                          <a:sym typeface="+mn-ea"/>
                        </a:rPr>
                        <a:t>=0.86</a:t>
                      </a:r>
                      <a:r>
                        <a:rPr lang="zh-CN" altLang="en-US" sz="1800" dirty="0">
                          <a:sym typeface="+mn-ea"/>
                        </a:rPr>
                        <a:t>，时间</a:t>
                      </a:r>
                      <a:r>
                        <a:rPr lang="en-US" altLang="zh-CN" sz="1800" dirty="0">
                          <a:sym typeface="+mn-ea"/>
                        </a:rPr>
                        <a:t>=1.55s</a:t>
                      </a:r>
                    </a:p>
                    <a:p>
                      <a:pPr algn="l">
                        <a:buNone/>
                      </a:pPr>
                      <a:r>
                        <a:rPr lang="en-US" altLang="zh-CN" sz="1800" dirty="0">
                          <a:sym typeface="+mn-ea"/>
                        </a:rPr>
                        <a:t>FP-tree</a:t>
                      </a:r>
                      <a:r>
                        <a:rPr lang="zh-CN" altLang="en-US" sz="1800" dirty="0">
                          <a:sym typeface="+mn-ea"/>
                        </a:rPr>
                        <a:t>算法：支持度</a:t>
                      </a:r>
                      <a:r>
                        <a:rPr lang="en-US" altLang="zh-CN" sz="1800" dirty="0">
                          <a:sym typeface="+mn-ea"/>
                        </a:rPr>
                        <a:t>=0.4</a:t>
                      </a:r>
                      <a:r>
                        <a:rPr lang="zh-CN" altLang="en-US" sz="1800" dirty="0">
                          <a:sym typeface="+mn-ea"/>
                        </a:rPr>
                        <a:t>，时间</a:t>
                      </a:r>
                      <a:r>
                        <a:rPr lang="en-US" altLang="zh-CN" sz="1800" dirty="0">
                          <a:sym typeface="+mn-ea"/>
                        </a:rPr>
                        <a:t>=0.23s</a:t>
                      </a:r>
                      <a:endParaRPr lang="zh-CN" altLang="en-US" dirty="0"/>
                    </a:p>
                  </a:txBody>
                  <a:tcPr anchor="ctr"/>
                </a:tc>
                <a:tc hMerge="1">
                  <a:txBody>
                    <a:bodyPr/>
                    <a:lstStyle/>
                    <a:p>
                      <a:endParaRPr lang="zh-CN"/>
                    </a:p>
                  </a:txBody>
                  <a:tcPr anchor="ctr"/>
                </a:tc>
              </a:tr>
              <a:tr h="1677670">
                <a:tc>
                  <a:txBody>
                    <a:bodyPr/>
                    <a:lstStyle/>
                    <a:p>
                      <a:pPr algn="ctr">
                        <a:buNone/>
                      </a:pPr>
                      <a:r>
                        <a:rPr lang="zh-CN" altLang="en-US" sz="1800" dirty="0">
                          <a:sym typeface="+mn-ea"/>
                        </a:rPr>
                        <a:t>有麻醉病人化验费</a:t>
                      </a:r>
                      <a:endParaRPr lang="zh-CN" altLang="en-US" dirty="0"/>
                    </a:p>
                  </a:txBody>
                  <a:tcPr anchor="ctr"/>
                </a:tc>
                <a:tc gridSpan="2">
                  <a:txBody>
                    <a:bodyPr/>
                    <a:lstStyle/>
                    <a:p>
                      <a:pPr indent="0">
                        <a:buFont typeface="Wingdings" panose="05000000000000000000" charset="0"/>
                        <a:buNone/>
                      </a:pPr>
                      <a:r>
                        <a:rPr lang="zh-CN" altLang="en-US" sz="1800" dirty="0" smtClean="0">
                          <a:sym typeface="+mn-ea"/>
                        </a:rPr>
                        <a:t>电解质：氯测定(化验费)，钾测定(化验费)，钠测定(化验费)</a:t>
                      </a:r>
                    </a:p>
                    <a:p>
                      <a:pPr indent="0">
                        <a:buFont typeface="Wingdings" panose="05000000000000000000" charset="0"/>
                        <a:buNone/>
                      </a:pPr>
                      <a:r>
                        <a:rPr lang="zh-CN" altLang="en-US" sz="1800" dirty="0" smtClean="0">
                          <a:sym typeface="+mn-ea"/>
                        </a:rPr>
                        <a:t>肝功能：血清总胆红素测定(化验费)，血清直接胆红素测定(化验费)，血清丙氨酸氨基转移酶测定(化验费)，血清天门冬氨酸氨基转移酶测定(化验费)，血清γ-谷氨酰基转移酶测定(化验费)，血清碱性磷酸酶测定(化验费)，血清α-L-岩藻糖苷酶测定</a:t>
                      </a:r>
                    </a:p>
                    <a:p>
                      <a:pPr indent="0">
                        <a:buFont typeface="Wingdings" panose="05000000000000000000" charset="0"/>
                        <a:buNone/>
                      </a:pPr>
                      <a:r>
                        <a:rPr lang="zh-CN" altLang="en-US" sz="1800" dirty="0" smtClean="0">
                          <a:sym typeface="+mn-ea"/>
                        </a:rPr>
                        <a:t>酸碱平衡：血清碳酸氢盐(HCO3)测定(化验费)</a:t>
                      </a:r>
                    </a:p>
                    <a:p>
                      <a:pPr indent="0">
                        <a:buFont typeface="Wingdings" panose="05000000000000000000" charset="0"/>
                        <a:buNone/>
                      </a:pPr>
                      <a:r>
                        <a:rPr lang="zh-CN" altLang="en-US" sz="1800" dirty="0" smtClean="0">
                          <a:sym typeface="+mn-ea"/>
                        </a:rPr>
                        <a:t>血常规：血细胞分析(化验费)</a:t>
                      </a:r>
                    </a:p>
                  </a:txBody>
                  <a:tcPr/>
                </a:tc>
                <a:tc hMerge="1">
                  <a:txBody>
                    <a:bodyPr/>
                    <a:lstStyle/>
                    <a:p>
                      <a:endParaRPr lang="zh-CN"/>
                    </a:p>
                  </a:txBody>
                  <a:tcPr/>
                </a:tc>
                <a:tc gridSpan="2">
                  <a:txBody>
                    <a:bodyPr/>
                    <a:lstStyle/>
                    <a:p>
                      <a:pPr algn="ctr">
                        <a:buNone/>
                      </a:pPr>
                      <a:endParaRPr lang="zh-CN" altLang="en-US" sz="1800" b="0" dirty="0" smtClean="0">
                        <a:sym typeface="+mn-ea"/>
                      </a:endParaRPr>
                    </a:p>
                  </a:txBody>
                  <a:tcPr/>
                </a:tc>
                <a:tc hMerge="1">
                  <a:txBody>
                    <a:bodyPr/>
                    <a:lstStyle/>
                    <a:p>
                      <a:endParaRPr lang="zh-CN"/>
                    </a:p>
                  </a:txBody>
                  <a:tcPr/>
                </a:tc>
              </a:tr>
              <a:tr h="3421380">
                <a:tc>
                  <a:txBody>
                    <a:bodyPr/>
                    <a:lstStyle/>
                    <a:p>
                      <a:pPr algn="ctr">
                        <a:buNone/>
                      </a:pPr>
                      <a:r>
                        <a:rPr lang="zh-CN" altLang="en-US" dirty="0"/>
                        <a:t>无麻醉记录病人化验费</a:t>
                      </a:r>
                    </a:p>
                  </a:txBody>
                  <a:tcPr anchor="ctr"/>
                </a:tc>
                <a:tc gridSpan="2">
                  <a:txBody>
                    <a:bodyPr/>
                    <a:lstStyle/>
                    <a:p>
                      <a:pPr indent="0">
                        <a:buFont typeface="Wingdings" panose="05000000000000000000" charset="0"/>
                        <a:buNone/>
                      </a:pPr>
                      <a:r>
                        <a:rPr lang="zh-CN" altLang="en-US" sz="1800" b="1" dirty="0" smtClean="0">
                          <a:sym typeface="+mn-ea"/>
                        </a:rPr>
                        <a:t>电解质</a:t>
                      </a:r>
                      <a:r>
                        <a:rPr lang="zh-CN" altLang="en-US" sz="1800" dirty="0" smtClean="0">
                          <a:sym typeface="+mn-ea"/>
                        </a:rPr>
                        <a:t>：氯测定，钾测定，钠测定</a:t>
                      </a:r>
                    </a:p>
                    <a:p>
                      <a:pPr indent="0">
                        <a:buFont typeface="Wingdings" panose="05000000000000000000" charset="0"/>
                        <a:buNone/>
                      </a:pPr>
                      <a:r>
                        <a:rPr lang="zh-CN" altLang="en-US" sz="1800" b="1" dirty="0" smtClean="0">
                          <a:sym typeface="+mn-ea"/>
                        </a:rPr>
                        <a:t>肝功能：</a:t>
                      </a:r>
                      <a:r>
                        <a:rPr lang="zh-CN" altLang="en-US" sz="1800" dirty="0" smtClean="0">
                          <a:sym typeface="+mn-ea"/>
                        </a:rPr>
                        <a:t>血清总胆红素测定，血清直接胆红素测定，血清丙氨酸氨基转移酶测定，血清白蛋白测定，血清总蛋白测定</a:t>
                      </a:r>
                    </a:p>
                    <a:p>
                      <a:pPr indent="0">
                        <a:buFont typeface="Wingdings" panose="05000000000000000000" charset="0"/>
                        <a:buNone/>
                      </a:pPr>
                      <a:r>
                        <a:rPr lang="zh-CN" altLang="en-US" sz="1800" b="1" dirty="0" smtClean="0">
                          <a:sym typeface="+mn-ea"/>
                        </a:rPr>
                        <a:t>肾功能：</a:t>
                      </a:r>
                      <a:r>
                        <a:rPr lang="zh-CN" altLang="en-US" sz="1800" dirty="0" smtClean="0">
                          <a:sym typeface="+mn-ea"/>
                        </a:rPr>
                        <a:t>肌酐测定</a:t>
                      </a:r>
                    </a:p>
                    <a:p>
                      <a:pPr indent="0">
                        <a:buFont typeface="Wingdings" panose="05000000000000000000" charset="0"/>
                        <a:buNone/>
                      </a:pPr>
                      <a:r>
                        <a:rPr lang="zh-CN" altLang="en-US" sz="1800" b="1" dirty="0" smtClean="0">
                          <a:sym typeface="+mn-ea"/>
                        </a:rPr>
                        <a:t>其他：</a:t>
                      </a:r>
                      <a:r>
                        <a:rPr lang="zh-CN" altLang="en-US" sz="1800" b="0" dirty="0" smtClean="0">
                          <a:sym typeface="+mn-ea"/>
                        </a:rPr>
                        <a:t>尿素测定</a:t>
                      </a:r>
                      <a:endParaRPr lang="zh-CN" altLang="en-US" dirty="0"/>
                    </a:p>
                  </a:txBody>
                  <a:tcPr/>
                </a:tc>
                <a:tc hMerge="1">
                  <a:txBody>
                    <a:bodyPr/>
                    <a:lstStyle/>
                    <a:p>
                      <a:endParaRPr lang="zh-CN"/>
                    </a:p>
                  </a:txBody>
                  <a:tcPr/>
                </a:tc>
                <a:tc gridSpan="2">
                  <a:txBody>
                    <a:bodyPr/>
                    <a:lstStyle/>
                    <a:p>
                      <a:pPr algn="ctr"/>
                      <a:r>
                        <a:rPr lang="zh-CN" altLang="en-US" sz="1800" b="1" dirty="0" smtClean="0">
                          <a:sym typeface="+mn-ea"/>
                        </a:rPr>
                        <a:t>费用：</a:t>
                      </a:r>
                    </a:p>
                    <a:p>
                      <a:pPr algn="ctr"/>
                      <a:r>
                        <a:rPr lang="zh-CN" altLang="en-US" sz="1800" b="0" dirty="0" smtClean="0">
                          <a:sym typeface="+mn-ea"/>
                        </a:rPr>
                        <a:t>最高——2058.1元</a:t>
                      </a:r>
                    </a:p>
                    <a:p>
                      <a:pPr algn="ctr"/>
                      <a:r>
                        <a:rPr lang="zh-CN" altLang="en-US" sz="1800" b="0" dirty="0" smtClean="0">
                          <a:sym typeface="+mn-ea"/>
                        </a:rPr>
                        <a:t>平均——1612.39元</a:t>
                      </a:r>
                    </a:p>
                    <a:p>
                      <a:pPr algn="ctr"/>
                      <a:r>
                        <a:rPr lang="zh-CN" altLang="en-US" sz="1800" b="0" dirty="0" smtClean="0">
                          <a:sym typeface="+mn-ea"/>
                        </a:rPr>
                        <a:t>最低——1565.3元</a:t>
                      </a:r>
                    </a:p>
                  </a:txBody>
                  <a:tcPr/>
                </a:tc>
                <a:tc hMerge="1">
                  <a:txBody>
                    <a:bodyPr/>
                    <a:lstStyle/>
                    <a:p>
                      <a:endParaRPr lang="zh-CN"/>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sym typeface="+mn-ea"/>
              </a:rPr>
              <a:t>多维度多粒度聚类</a:t>
            </a:r>
            <a:r>
              <a:rPr lang="en-US" altLang="zh-CN" sz="2400" dirty="0">
                <a:sym typeface="+mn-ea"/>
              </a:rPr>
              <a:t>——</a:t>
            </a:r>
            <a:r>
              <a:rPr lang="zh-CN" altLang="en-US" sz="2400" dirty="0">
                <a:solidFill>
                  <a:srgbClr val="FF0000"/>
                </a:solidFill>
                <a:sym typeface="+mn-ea"/>
              </a:rPr>
              <a:t>频繁项集结果与分析</a:t>
            </a:r>
            <a:r>
              <a:rPr lang="zh-CN" altLang="en-US" sz="2400" dirty="0" smtClean="0">
                <a:solidFill>
                  <a:srgbClr val="FF0000"/>
                </a:solidFill>
                <a:sym typeface="+mn-ea"/>
              </a:rPr>
              <a:t>（</a:t>
            </a:r>
            <a:r>
              <a:rPr lang="en-US" altLang="zh-CN" sz="2400" dirty="0" smtClean="0">
                <a:solidFill>
                  <a:srgbClr val="FF0000"/>
                </a:solidFill>
                <a:sym typeface="+mn-ea"/>
              </a:rPr>
              <a:t>2</a:t>
            </a:r>
            <a:r>
              <a:rPr lang="zh-CN" altLang="en-US" sz="2400" dirty="0" smtClean="0">
                <a:solidFill>
                  <a:srgbClr val="FF0000"/>
                </a:solidFill>
                <a:sym typeface="+mn-ea"/>
              </a:rPr>
              <a:t>）</a:t>
            </a:r>
            <a:endParaRPr sz="2400" dirty="0" smtClean="0">
              <a:solidFill>
                <a:srgbClr val="FF0000"/>
              </a:solidFill>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57</a:t>
            </a:fld>
            <a:endParaRPr lang="zh-CN" altLang="en-US" dirty="0"/>
          </a:p>
        </p:txBody>
      </p:sp>
      <p:sp>
        <p:nvSpPr>
          <p:cNvPr id="5" name="内容占位符 4"/>
          <p:cNvSpPr>
            <a:spLocks noGrp="1"/>
          </p:cNvSpPr>
          <p:nvPr>
            <p:ph idx="1"/>
          </p:nvPr>
        </p:nvSpPr>
        <p:spPr>
          <a:xfrm>
            <a:off x="250825" y="831190"/>
            <a:ext cx="8435975" cy="5217443"/>
          </a:xfrm>
        </p:spPr>
        <p:txBody>
          <a:bodyPr/>
          <a:lstStyle/>
          <a:p>
            <a:r>
              <a:rPr altLang="zh-CN" dirty="0"/>
              <a:t>无手术频繁项集如下</a:t>
            </a:r>
          </a:p>
        </p:txBody>
      </p:sp>
      <p:sp>
        <p:nvSpPr>
          <p:cNvPr id="19" name="十字形 18"/>
          <p:cNvSpPr/>
          <p:nvPr/>
        </p:nvSpPr>
        <p:spPr>
          <a:xfrm>
            <a:off x="1341120" y="2856865"/>
            <a:ext cx="433070" cy="41148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十字形 19"/>
          <p:cNvSpPr/>
          <p:nvPr/>
        </p:nvSpPr>
        <p:spPr>
          <a:xfrm>
            <a:off x="4139952" y="2857500"/>
            <a:ext cx="443230" cy="41021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8" name="十字形 37"/>
          <p:cNvSpPr/>
          <p:nvPr/>
        </p:nvSpPr>
        <p:spPr>
          <a:xfrm>
            <a:off x="7301865" y="2856230"/>
            <a:ext cx="433070" cy="411480"/>
          </a:xfrm>
          <a:prstGeom prst="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aphicFrame>
        <p:nvGraphicFramePr>
          <p:cNvPr id="18" name="表格 17"/>
          <p:cNvGraphicFramePr>
            <a:graphicFrameLocks noGrp="1"/>
          </p:cNvGraphicFramePr>
          <p:nvPr/>
        </p:nvGraphicFramePr>
        <p:xfrm>
          <a:off x="395536" y="1412776"/>
          <a:ext cx="8404932" cy="1402080"/>
        </p:xfrm>
        <a:graphic>
          <a:graphicData uri="http://schemas.openxmlformats.org/drawingml/2006/table">
            <a:tbl>
              <a:tblPr firstRow="1" bandRow="1">
                <a:tableStyleId>{F5AB1C69-6EDB-4FF4-983F-18BD219EF322}</a:tableStyleId>
              </a:tblPr>
              <a:tblGrid>
                <a:gridCol w="1555373"/>
                <a:gridCol w="1555373"/>
                <a:gridCol w="1497766"/>
                <a:gridCol w="1612980"/>
                <a:gridCol w="1555373"/>
                <a:gridCol w="628067"/>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凝血酶时间测定</a:t>
                      </a:r>
                      <a:r>
                        <a:rPr lang="en-US" altLang="zh-CN" sz="1600" kern="1200" dirty="0" smtClean="0">
                          <a:solidFill>
                            <a:schemeClr val="dk1"/>
                          </a:solidFill>
                          <a:latin typeface="+mn-lt"/>
                          <a:ea typeface="+mn-ea"/>
                          <a:cs typeface="+mn-cs"/>
                        </a:rPr>
                        <a:t>(TT)</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活化部分凝血活酶时间测定</a:t>
                      </a:r>
                      <a:r>
                        <a:rPr lang="en-US" altLang="zh-CN" sz="1600" kern="1200" dirty="0" smtClean="0">
                          <a:solidFill>
                            <a:schemeClr val="dk1"/>
                          </a:solidFill>
                          <a:latin typeface="+mn-lt"/>
                          <a:ea typeface="+mn-ea"/>
                          <a:cs typeface="+mn-cs"/>
                        </a:rPr>
                        <a:t>(APTT)</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血浆凝血酶原时间测定(PT)/手工法</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仪器法</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血浆纤维蛋白原测定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600" kern="1200" dirty="0" smtClean="0">
                          <a:solidFill>
                            <a:schemeClr val="dk1"/>
                          </a:solidFill>
                          <a:latin typeface="+mn-lt"/>
                          <a:ea typeface="+mn-ea"/>
                          <a:cs typeface="+mn-cs"/>
                        </a:rPr>
                        <a:t>……</a:t>
                      </a:r>
                      <a:endParaRPr lang="zh-CN" altLang="en-US" sz="1600" kern="1200" dirty="0">
                        <a:solidFill>
                          <a:schemeClr val="dk1"/>
                        </a:solidFill>
                        <a:latin typeface="+mn-lt"/>
                        <a:ea typeface="+mn-ea"/>
                        <a:cs typeface="+mn-cs"/>
                      </a:endParaRPr>
                    </a:p>
                  </a:txBody>
                  <a:tcPr/>
                </a:tc>
              </a:tr>
              <a:tr h="370840">
                <a:tc>
                  <a:txBody>
                    <a:bodyPr/>
                    <a:lstStyle/>
                    <a:p>
                      <a:pPr algn="ctr"/>
                      <a:r>
                        <a:rPr lang="zh-CN" altLang="en-US" sz="1600" b="1" dirty="0" smtClean="0"/>
                        <a:t>血清胱抑素(CystatinC)测定</a:t>
                      </a:r>
                      <a:endParaRPr lang="zh-CN" altLang="en-US" sz="1600" b="1" dirty="0"/>
                    </a:p>
                  </a:txBody>
                  <a:tcPr/>
                </a:tc>
                <a:tc>
                  <a:txBody>
                    <a:bodyPr/>
                    <a:lstStyle/>
                    <a:p>
                      <a:pPr algn="ctr"/>
                      <a:r>
                        <a:rPr lang="zh-CN" altLang="en-US" sz="1600" b="1" dirty="0" smtClean="0"/>
                        <a:t>葡萄糖注射液</a:t>
                      </a:r>
                      <a:endParaRPr lang="zh-CN" altLang="en-US" sz="1600" b="1" dirty="0"/>
                    </a:p>
                  </a:txBody>
                  <a:tcPr/>
                </a:tc>
                <a:tc>
                  <a:txBody>
                    <a:bodyPr/>
                    <a:lstStyle/>
                    <a:p>
                      <a:pPr algn="ctr"/>
                      <a:r>
                        <a:rPr lang="zh-CN" altLang="en-US" sz="1600" b="1" dirty="0" smtClean="0"/>
                        <a:t>血清总蛋白测定</a:t>
                      </a:r>
                      <a:endParaRPr lang="zh-CN" altLang="en-US" sz="1600" b="1" dirty="0"/>
                    </a:p>
                  </a:txBody>
                  <a:tcPr/>
                </a:tc>
                <a:tc>
                  <a:txBody>
                    <a:bodyPr/>
                    <a:lstStyle/>
                    <a:p>
                      <a:pPr algn="ctr"/>
                      <a:r>
                        <a:rPr lang="zh-CN" altLang="en-US" sz="1600" b="1" dirty="0" smtClean="0"/>
                        <a:t>氯化钠注射液</a:t>
                      </a:r>
                      <a:endParaRPr lang="zh-CN" altLang="en-US" sz="1600" b="1" dirty="0"/>
                    </a:p>
                  </a:txBody>
                  <a:tcPr/>
                </a:tc>
                <a:tc>
                  <a:txBody>
                    <a:bodyPr/>
                    <a:lstStyle/>
                    <a:p>
                      <a:pPr algn="ctr"/>
                      <a:r>
                        <a:rPr lang="zh-CN" altLang="en-US" sz="1600" b="1" dirty="0" smtClean="0"/>
                        <a:t>血清总胆汁酸测定</a:t>
                      </a:r>
                      <a:endParaRPr lang="zh-CN" altLang="en-US" sz="1600" b="1" dirty="0"/>
                    </a:p>
                  </a:txBody>
                  <a:tcPr/>
                </a:tc>
                <a:tc>
                  <a:txBody>
                    <a:bodyPr/>
                    <a:lstStyle/>
                    <a:p>
                      <a:pPr algn="ctr"/>
                      <a:r>
                        <a:rPr lang="en-US" altLang="zh-CN" sz="1600" b="1" dirty="0" smtClean="0"/>
                        <a:t>……</a:t>
                      </a:r>
                      <a:endParaRPr lang="zh-CN" altLang="en-US" sz="1600" b="1" dirty="0"/>
                    </a:p>
                  </a:txBody>
                  <a:tcPr/>
                </a:tc>
              </a:tr>
            </a:tbl>
          </a:graphicData>
        </a:graphic>
      </p:graphicFrame>
      <p:graphicFrame>
        <p:nvGraphicFramePr>
          <p:cNvPr id="21" name="表格 20"/>
          <p:cNvGraphicFramePr>
            <a:graphicFrameLocks noGrp="1"/>
          </p:cNvGraphicFramePr>
          <p:nvPr/>
        </p:nvGraphicFramePr>
        <p:xfrm>
          <a:off x="64303" y="3337660"/>
          <a:ext cx="2891144" cy="949960"/>
        </p:xfrm>
        <a:graphic>
          <a:graphicData uri="http://schemas.openxmlformats.org/drawingml/2006/table">
            <a:tbl>
              <a:tblPr firstRow="1" bandRow="1">
                <a:tableStyleId>{5C22544A-7EE6-4342-B048-85BDC9FD1C3A}</a:tableStyleId>
              </a:tblPr>
              <a:tblGrid>
                <a:gridCol w="1445572"/>
                <a:gridCol w="1445572"/>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人免疫缺陷病毒抗体测定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梅毒螺旋体特异抗体测定</a:t>
                      </a:r>
                    </a:p>
                  </a:txBody>
                  <a:tcPr/>
                </a:tc>
              </a:tr>
              <a:tr h="370840">
                <a:tc>
                  <a:txBody>
                    <a:bodyPr/>
                    <a:lstStyle/>
                    <a:p>
                      <a:pPr algn="ctr"/>
                      <a:r>
                        <a:rPr lang="zh-CN" altLang="en-US" sz="1600" b="1" dirty="0" smtClean="0"/>
                        <a:t>乙型肝炎测定</a:t>
                      </a:r>
                      <a:endParaRPr lang="zh-CN" altLang="en-US" sz="1600" b="1" dirty="0"/>
                    </a:p>
                  </a:txBody>
                  <a:tcPr/>
                </a:tc>
                <a:tc>
                  <a:txBody>
                    <a:bodyPr/>
                    <a:lstStyle/>
                    <a:p>
                      <a:pPr algn="ctr"/>
                      <a:r>
                        <a:rPr lang="zh-CN" altLang="en-US" sz="1600" b="1" dirty="0" smtClean="0"/>
                        <a:t>丙型肝炎测定</a:t>
                      </a:r>
                    </a:p>
                  </a:txBody>
                  <a:tcPr/>
                </a:tc>
              </a:tr>
            </a:tbl>
          </a:graphicData>
        </a:graphic>
      </p:graphicFrame>
      <p:graphicFrame>
        <p:nvGraphicFramePr>
          <p:cNvPr id="23" name="表格 22"/>
          <p:cNvGraphicFramePr>
            <a:graphicFrameLocks noGrp="1"/>
          </p:cNvGraphicFramePr>
          <p:nvPr/>
        </p:nvGraphicFramePr>
        <p:xfrm>
          <a:off x="3001384" y="3333391"/>
          <a:ext cx="3031106" cy="2479040"/>
        </p:xfrm>
        <a:graphic>
          <a:graphicData uri="http://schemas.openxmlformats.org/drawingml/2006/table">
            <a:tbl>
              <a:tblPr firstRow="1" bandRow="1">
                <a:tableStyleId>{5C22544A-7EE6-4342-B048-85BDC9FD1C3A}</a:tableStyleId>
              </a:tblPr>
              <a:tblGrid>
                <a:gridCol w="1373121"/>
                <a:gridCol w="1657985"/>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血清尿酸</a:t>
                      </a:r>
                      <a:endParaRPr lang="en-US" altLang="zh-CN" sz="1600" kern="1200" dirty="0" smtClean="0">
                        <a:solidFill>
                          <a:schemeClr val="dk1"/>
                        </a:solidFill>
                        <a:latin typeface="+mn-lt"/>
                        <a:ea typeface="+mn-ea"/>
                        <a:cs typeface="+mn-cs"/>
                      </a:endParaRPr>
                    </a:p>
                    <a:p>
                      <a:pPr marL="0" algn="ctr" defTabSz="914400" rtl="0" eaLnBrk="1" latinLnBrk="0" hangingPunct="1"/>
                      <a:r>
                        <a:rPr lang="zh-CN" altLang="en-US" sz="1600" kern="1200" dirty="0" smtClean="0">
                          <a:solidFill>
                            <a:schemeClr val="dk1"/>
                          </a:solidFill>
                          <a:latin typeface="+mn-lt"/>
                          <a:ea typeface="+mn-ea"/>
                          <a:cs typeface="+mn-cs"/>
                        </a:rPr>
                        <a:t>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血清低密度脂蛋白胆固醇测定</a:t>
                      </a:r>
                    </a:p>
                  </a:txBody>
                  <a:tcPr/>
                </a:tc>
              </a:tr>
              <a:tr h="370840">
                <a:tc>
                  <a:txBody>
                    <a:bodyPr/>
                    <a:lstStyle/>
                    <a:p>
                      <a:pPr algn="ctr"/>
                      <a:r>
                        <a:rPr lang="zh-CN" altLang="en-US" sz="1600" b="1" dirty="0" smtClean="0"/>
                        <a:t>无机磷测定</a:t>
                      </a:r>
                      <a:endParaRPr lang="zh-CN" alt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t>镁测定</a:t>
                      </a:r>
                    </a:p>
                  </a:txBody>
                  <a:tcPr/>
                </a:tc>
              </a:tr>
              <a:tr h="370840">
                <a:tc>
                  <a:txBody>
                    <a:bodyPr/>
                    <a:lstStyle/>
                    <a:p>
                      <a:pPr algn="ctr"/>
                      <a:r>
                        <a:rPr lang="zh-CN" altLang="en-US" sz="1600" b="1" dirty="0" smtClean="0"/>
                        <a:t>钙测定</a:t>
                      </a:r>
                    </a:p>
                  </a:txBody>
                  <a:tcPr/>
                </a:tc>
                <a:tc>
                  <a:txBody>
                    <a:bodyPr/>
                    <a:lstStyle/>
                    <a:p>
                      <a:pPr algn="ctr"/>
                      <a:r>
                        <a:rPr lang="zh-CN" altLang="en-US" sz="1600" b="1" dirty="0" smtClean="0"/>
                        <a:t>静脉采血</a:t>
                      </a:r>
                    </a:p>
                  </a:txBody>
                  <a:tcPr/>
                </a:tc>
              </a:tr>
              <a:tr h="370840">
                <a:tc>
                  <a:txBody>
                    <a:bodyPr/>
                    <a:lstStyle/>
                    <a:p>
                      <a:pPr algn="ctr"/>
                      <a:r>
                        <a:rPr lang="zh-CN" altLang="en-US" sz="1600" b="1" dirty="0" smtClean="0"/>
                        <a:t>血清碳酸氢盐测定</a:t>
                      </a:r>
                    </a:p>
                  </a:txBody>
                  <a:tcPr/>
                </a:tc>
                <a:tc>
                  <a:txBody>
                    <a:bodyPr/>
                    <a:lstStyle/>
                    <a:p>
                      <a:pPr algn="ctr"/>
                      <a:r>
                        <a:rPr lang="zh-CN" altLang="en-US" sz="1600" b="1" dirty="0" smtClean="0"/>
                        <a:t>血清总胆固醇</a:t>
                      </a:r>
                      <a:endParaRPr lang="en-US" altLang="zh-CN" sz="1600" b="1" dirty="0" smtClean="0"/>
                    </a:p>
                    <a:p>
                      <a:pPr algn="ctr"/>
                      <a:r>
                        <a:rPr lang="zh-CN" altLang="en-US" sz="1600" b="1" dirty="0" smtClean="0"/>
                        <a:t>测定</a:t>
                      </a:r>
                      <a:endParaRPr lang="en-US" altLang="zh-CN" sz="1600" b="1" dirty="0" smtClean="0"/>
                    </a:p>
                  </a:txBody>
                  <a:tcPr/>
                </a:tc>
              </a:tr>
              <a:tr h="370840">
                <a:tc>
                  <a:txBody>
                    <a:bodyPr/>
                    <a:lstStyle/>
                    <a:p>
                      <a:pPr algn="ctr"/>
                      <a:r>
                        <a:rPr lang="zh-CN" altLang="en-US" sz="1600" b="1" dirty="0" smtClean="0"/>
                        <a:t>血清甘油三酯测定</a:t>
                      </a:r>
                    </a:p>
                  </a:txBody>
                  <a:tcPr/>
                </a:tc>
                <a:tc>
                  <a:txBody>
                    <a:bodyPr/>
                    <a:lstStyle/>
                    <a:p>
                      <a:pPr algn="ctr"/>
                      <a:r>
                        <a:rPr lang="zh-CN" altLang="en-US" sz="1600" b="1" dirty="0" smtClean="0"/>
                        <a:t>血清高密度脂蛋白胆固醇测定</a:t>
                      </a:r>
                    </a:p>
                  </a:txBody>
                  <a:tcPr/>
                </a:tc>
              </a:tr>
            </a:tbl>
          </a:graphicData>
        </a:graphic>
      </p:graphicFrame>
      <p:graphicFrame>
        <p:nvGraphicFramePr>
          <p:cNvPr id="24" name="表格 23"/>
          <p:cNvGraphicFramePr>
            <a:graphicFrameLocks noGrp="1"/>
          </p:cNvGraphicFramePr>
          <p:nvPr/>
        </p:nvGraphicFramePr>
        <p:xfrm>
          <a:off x="6087172" y="3328988"/>
          <a:ext cx="3031106" cy="1529080"/>
        </p:xfrm>
        <a:graphic>
          <a:graphicData uri="http://schemas.openxmlformats.org/drawingml/2006/table">
            <a:tbl>
              <a:tblPr firstRow="1" bandRow="1">
                <a:tableStyleId>{5C22544A-7EE6-4342-B048-85BDC9FD1C3A}</a:tableStyleId>
              </a:tblPr>
              <a:tblGrid>
                <a:gridCol w="1509164"/>
                <a:gridCol w="1521942"/>
              </a:tblGrid>
              <a:tr h="370840">
                <a:tc>
                  <a:txBody>
                    <a:bodyPr/>
                    <a:lstStyle/>
                    <a:p>
                      <a:pPr marL="0" algn="ctr" defTabSz="914400" rtl="0" eaLnBrk="1" latinLnBrk="0" hangingPunct="1"/>
                      <a:r>
                        <a:rPr lang="zh-CN" altLang="en-US" sz="1600" kern="1200" dirty="0" smtClean="0">
                          <a:solidFill>
                            <a:schemeClr val="dk1"/>
                          </a:solidFill>
                          <a:latin typeface="+mn-lt"/>
                          <a:ea typeface="+mn-ea"/>
                          <a:cs typeface="+mn-cs"/>
                        </a:rPr>
                        <a:t>乙型肝炎测定</a:t>
                      </a:r>
                      <a:endParaRPr lang="zh-CN" altLang="en-US" sz="1600" kern="1200" dirty="0">
                        <a:solidFill>
                          <a:schemeClr val="dk1"/>
                        </a:solidFill>
                        <a:latin typeface="+mn-lt"/>
                        <a:ea typeface="+mn-ea"/>
                        <a:cs typeface="+mn-cs"/>
                      </a:endParaRPr>
                    </a:p>
                  </a:txBody>
                  <a:tcPr/>
                </a:tc>
                <a:tc>
                  <a:txBody>
                    <a:bodyPr/>
                    <a:lstStyle/>
                    <a:p>
                      <a:pPr marL="0" algn="ctr" defTabSz="914400" rtl="0" eaLnBrk="1" latinLnBrk="0" hangingPunct="1"/>
                      <a:r>
                        <a:rPr lang="zh-CN" altLang="en-US" sz="1600" kern="1200" dirty="0" smtClean="0">
                          <a:solidFill>
                            <a:schemeClr val="dk1"/>
                          </a:solidFill>
                          <a:latin typeface="+mn-lt"/>
                          <a:ea typeface="+mn-ea"/>
                          <a:cs typeface="+mn-cs"/>
                        </a:rPr>
                        <a:t>丙型肝炎测定</a:t>
                      </a:r>
                    </a:p>
                  </a:txBody>
                  <a:tcPr/>
                </a:tc>
              </a:tr>
              <a:tr h="370840">
                <a:tc>
                  <a:txBody>
                    <a:bodyPr/>
                    <a:lstStyle/>
                    <a:p>
                      <a:pPr algn="ctr"/>
                      <a:r>
                        <a:rPr lang="zh-CN" altLang="en-US" sz="1600" b="1" dirty="0" smtClean="0"/>
                        <a:t>血清总胆固醇测定</a:t>
                      </a:r>
                      <a:endParaRPr lang="zh-CN" altLang="en-US" sz="1600" b="1" dirty="0"/>
                    </a:p>
                  </a:txBody>
                  <a:tcPr/>
                </a:tc>
                <a:tc>
                  <a:txBody>
                    <a:bodyPr/>
                    <a:lstStyle/>
                    <a:p>
                      <a:pPr algn="ctr"/>
                      <a:r>
                        <a:rPr lang="zh-CN" altLang="en-US" sz="1600" b="1" dirty="0" smtClean="0"/>
                        <a:t>血清甘油三酯测定</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t>血清脂蛋白胆固醇测定</a:t>
                      </a:r>
                    </a:p>
                  </a:txBody>
                  <a:tcPr/>
                </a:tc>
                <a:tc>
                  <a:txBody>
                    <a:bodyPr/>
                    <a:lstStyle/>
                    <a:p>
                      <a:pPr algn="ctr"/>
                      <a:endParaRPr lang="zh-CN" altLang="en-US" sz="1600" b="1" dirty="0" smtClean="0"/>
                    </a:p>
                  </a:txBody>
                  <a:tcPr/>
                </a:tc>
              </a:tr>
            </a:tbl>
          </a:graphicData>
        </a:graphic>
      </p:graphicFrame>
      <p:sp>
        <p:nvSpPr>
          <p:cNvPr id="16" name="圆角矩形 15"/>
          <p:cNvSpPr/>
          <p:nvPr/>
        </p:nvSpPr>
        <p:spPr>
          <a:xfrm>
            <a:off x="6135094" y="5125314"/>
            <a:ext cx="954709"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梅毒螺旋体特异抗体测定</a:t>
            </a:r>
          </a:p>
        </p:txBody>
      </p:sp>
      <p:sp>
        <p:nvSpPr>
          <p:cNvPr id="17" name="圆角矩形 16"/>
          <p:cNvSpPr/>
          <p:nvPr/>
        </p:nvSpPr>
        <p:spPr>
          <a:xfrm>
            <a:off x="7260777" y="5126393"/>
            <a:ext cx="683895"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尿液分析</a:t>
            </a:r>
          </a:p>
        </p:txBody>
      </p:sp>
      <p:sp>
        <p:nvSpPr>
          <p:cNvPr id="22" name="圆角矩形 21"/>
          <p:cNvSpPr/>
          <p:nvPr/>
        </p:nvSpPr>
        <p:spPr>
          <a:xfrm>
            <a:off x="8081925" y="5126393"/>
            <a:ext cx="810334" cy="1426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尿沉渣定量</a:t>
            </a:r>
          </a:p>
        </p:txBody>
      </p:sp>
      <p:cxnSp>
        <p:nvCxnSpPr>
          <p:cNvPr id="25" name="直接箭头连接符 24"/>
          <p:cNvCxnSpPr>
            <a:stCxn id="24" idx="2"/>
            <a:endCxn id="16" idx="0"/>
          </p:cNvCxnSpPr>
          <p:nvPr/>
        </p:nvCxnSpPr>
        <p:spPr>
          <a:xfrm flipH="1">
            <a:off x="6612449" y="4858068"/>
            <a:ext cx="990276" cy="267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4" idx="2"/>
            <a:endCxn id="17" idx="0"/>
          </p:cNvCxnSpPr>
          <p:nvPr/>
        </p:nvCxnSpPr>
        <p:spPr>
          <a:xfrm>
            <a:off x="7602725" y="4858068"/>
            <a:ext cx="0" cy="26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2"/>
            <a:endCxn id="22" idx="0"/>
          </p:cNvCxnSpPr>
          <p:nvPr/>
        </p:nvCxnSpPr>
        <p:spPr>
          <a:xfrm>
            <a:off x="7602725" y="4858068"/>
            <a:ext cx="884367" cy="26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783539" y="2898378"/>
            <a:ext cx="1256030" cy="369332"/>
          </a:xfrm>
          <a:prstGeom prst="rect">
            <a:avLst/>
          </a:prstGeom>
          <a:noFill/>
        </p:spPr>
        <p:txBody>
          <a:bodyPr wrap="square" rtlCol="0">
            <a:spAutoFit/>
          </a:bodyPr>
          <a:lstStyle/>
          <a:p>
            <a:r>
              <a:rPr lang="zh-CN" altLang="en-US" dirty="0" smtClean="0"/>
              <a:t>病人类型</a:t>
            </a:r>
            <a:r>
              <a:rPr lang="en-US" altLang="zh-CN" dirty="0" smtClean="0"/>
              <a:t>A</a:t>
            </a:r>
            <a:endParaRPr lang="en-US" altLang="zh-CN" dirty="0"/>
          </a:p>
        </p:txBody>
      </p:sp>
      <p:sp>
        <p:nvSpPr>
          <p:cNvPr id="32" name="文本框 31"/>
          <p:cNvSpPr txBox="1"/>
          <p:nvPr/>
        </p:nvSpPr>
        <p:spPr>
          <a:xfrm>
            <a:off x="4627659" y="2898378"/>
            <a:ext cx="1325473" cy="369332"/>
          </a:xfrm>
          <a:prstGeom prst="rect">
            <a:avLst/>
          </a:prstGeom>
          <a:noFill/>
        </p:spPr>
        <p:txBody>
          <a:bodyPr wrap="square" rtlCol="0">
            <a:spAutoFit/>
          </a:bodyPr>
          <a:lstStyle/>
          <a:p>
            <a:r>
              <a:rPr lang="zh-CN" altLang="en-US" dirty="0"/>
              <a:t>病人类型</a:t>
            </a:r>
            <a:r>
              <a:rPr lang="en-US" altLang="zh-CN" dirty="0" smtClean="0"/>
              <a:t>B</a:t>
            </a:r>
            <a:endParaRPr lang="en-US" altLang="zh-CN" dirty="0"/>
          </a:p>
        </p:txBody>
      </p:sp>
      <p:sp>
        <p:nvSpPr>
          <p:cNvPr id="33" name="文本框 32"/>
          <p:cNvSpPr txBox="1"/>
          <p:nvPr/>
        </p:nvSpPr>
        <p:spPr>
          <a:xfrm>
            <a:off x="7758829" y="2898378"/>
            <a:ext cx="1262440" cy="369332"/>
          </a:xfrm>
          <a:prstGeom prst="rect">
            <a:avLst/>
          </a:prstGeom>
          <a:noFill/>
        </p:spPr>
        <p:txBody>
          <a:bodyPr wrap="square" rtlCol="0">
            <a:spAutoFit/>
          </a:bodyPr>
          <a:lstStyle/>
          <a:p>
            <a:r>
              <a:rPr lang="zh-CN" altLang="en-US" dirty="0"/>
              <a:t>病人类型</a:t>
            </a:r>
            <a:r>
              <a:rPr lang="en-US" altLang="zh-CN" dirty="0" smtClean="0"/>
              <a:t>C</a:t>
            </a:r>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ym typeface="+mn-ea"/>
              </a:rPr>
              <a:t>多维度多粒度聚类</a:t>
            </a:r>
            <a:r>
              <a:rPr lang="en-US" altLang="zh-CN" sz="2800" dirty="0" smtClean="0">
                <a:sym typeface="+mn-ea"/>
              </a:rPr>
              <a:t>——</a:t>
            </a:r>
            <a:r>
              <a:rPr lang="zh-CN" altLang="en-US" sz="2800" dirty="0" smtClean="0">
                <a:solidFill>
                  <a:srgbClr val="FF0000"/>
                </a:solidFill>
                <a:sym typeface="+mn-ea"/>
              </a:rPr>
              <a:t>聚类</a:t>
            </a:r>
            <a:r>
              <a:rPr sz="2800" dirty="0" smtClean="0">
                <a:solidFill>
                  <a:srgbClr val="FF0000"/>
                </a:solidFill>
                <a:sym typeface="+mn-ea"/>
              </a:rPr>
              <a:t>结果</a:t>
            </a:r>
            <a:r>
              <a:rPr lang="zh-CN" altLang="en-US" sz="2800" dirty="0" smtClean="0">
                <a:solidFill>
                  <a:srgbClr val="FF0000"/>
                </a:solidFill>
                <a:sym typeface="+mn-ea"/>
              </a:rPr>
              <a:t>与分析</a:t>
            </a:r>
            <a:endParaRPr sz="2800" dirty="0" smtClean="0">
              <a:solidFill>
                <a:srgbClr val="FF0000"/>
              </a:solidFill>
              <a:sym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58</a:t>
            </a:fld>
            <a:endParaRPr lang="zh-CN" altLang="en-US" dirty="0"/>
          </a:p>
        </p:txBody>
      </p:sp>
      <p:sp>
        <p:nvSpPr>
          <p:cNvPr id="26631" name="矩形 12"/>
          <p:cNvSpPr/>
          <p:nvPr/>
        </p:nvSpPr>
        <p:spPr>
          <a:xfrm>
            <a:off x="611560" y="863227"/>
            <a:ext cx="2316480" cy="457200"/>
          </a:xfrm>
          <a:prstGeom prst="rect">
            <a:avLst/>
          </a:prstGeom>
          <a:noFill/>
          <a:ln w="9525">
            <a:noFill/>
          </a:ln>
        </p:spPr>
        <p:txBody>
          <a:bodyPr wrap="none">
            <a:spAutoFit/>
          </a:bodyPr>
          <a:lstStyle>
            <a:lvl1pPr marL="457200" indent="-457200" algn="l" defTabSz="0" rtl="0" eaLnBrk="0" fontAlgn="base" latinLnBrk="1" hangingPunct="0">
              <a:spcBef>
                <a:spcPct val="20000"/>
              </a:spcBef>
              <a:spcAft>
                <a:spcPct val="0"/>
              </a:spcAft>
              <a:buBlip>
                <a:blip r:embed="rId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latinLnBrk="0">
              <a:spcBef>
                <a:spcPct val="0"/>
              </a:spcBef>
              <a:buNone/>
            </a:pPr>
            <a:r>
              <a:rPr lang="zh-CN" altLang="en-US" sz="2400" dirty="0">
                <a:latin typeface="Calibri" panose="020F0502020204030204" pitchFamily="34" charset="0"/>
                <a:ea typeface="宋体" panose="02010600030101010101" pitchFamily="2" charset="-122"/>
              </a:rPr>
              <a:t>聚类结果如下：</a:t>
            </a:r>
          </a:p>
        </p:txBody>
      </p:sp>
      <p:sp>
        <p:nvSpPr>
          <p:cNvPr id="56" name="文本框 55"/>
          <p:cNvSpPr txBox="1"/>
          <p:nvPr/>
        </p:nvSpPr>
        <p:spPr>
          <a:xfrm>
            <a:off x="1350055" y="4389270"/>
            <a:ext cx="1894205" cy="365760"/>
          </a:xfrm>
          <a:prstGeom prst="rect">
            <a:avLst/>
          </a:prstGeom>
          <a:noFill/>
        </p:spPr>
        <p:txBody>
          <a:bodyPr wrap="square" rtlCol="0">
            <a:spAutoFit/>
          </a:bodyPr>
          <a:lstStyle/>
          <a:p>
            <a:pPr algn="ctr"/>
            <a:r>
              <a:rPr lang="zh-CN" altLang="en-US" b="1"/>
              <a:t>有手术聚类结果</a:t>
            </a:r>
          </a:p>
        </p:txBody>
      </p:sp>
      <p:pic>
        <p:nvPicPr>
          <p:cNvPr id="3" name="图片 2" descr="clustering-k-6_3"/>
          <p:cNvPicPr>
            <a:picLocks noChangeAspect="1"/>
          </p:cNvPicPr>
          <p:nvPr/>
        </p:nvPicPr>
        <p:blipFill>
          <a:blip r:embed="rId4"/>
          <a:stretch>
            <a:fillRect/>
          </a:stretch>
        </p:blipFill>
        <p:spPr>
          <a:xfrm>
            <a:off x="240981" y="1302225"/>
            <a:ext cx="4281749" cy="3147530"/>
          </a:xfrm>
          <a:prstGeom prst="rect">
            <a:avLst/>
          </a:prstGeom>
        </p:spPr>
      </p:pic>
      <p:sp>
        <p:nvSpPr>
          <p:cNvPr id="9" name="文本框 8"/>
          <p:cNvSpPr txBox="1"/>
          <p:nvPr/>
        </p:nvSpPr>
        <p:spPr>
          <a:xfrm>
            <a:off x="1331640" y="4955055"/>
            <a:ext cx="2400300" cy="916940"/>
          </a:xfrm>
          <a:prstGeom prst="rect">
            <a:avLst/>
          </a:prstGeom>
          <a:noFill/>
        </p:spPr>
        <p:txBody>
          <a:bodyPr wrap="square" rtlCol="0">
            <a:spAutoFit/>
          </a:bodyPr>
          <a:lstStyle/>
          <a:p>
            <a:r>
              <a:rPr lang="zh-CN" altLang="en-US"/>
              <a:t>病人类型</a:t>
            </a:r>
            <a:r>
              <a:rPr lang="en-US" altLang="zh-CN"/>
              <a:t>A</a:t>
            </a:r>
            <a:r>
              <a:rPr lang="zh-CN" altLang="en-US"/>
              <a:t>：</a:t>
            </a:r>
            <a:r>
              <a:rPr lang="en-US" altLang="zh-CN"/>
              <a:t>64</a:t>
            </a:r>
            <a:r>
              <a:rPr lang="zh-CN" altLang="en-US"/>
              <a:t>人</a:t>
            </a:r>
          </a:p>
          <a:p>
            <a:r>
              <a:rPr lang="zh-CN" altLang="en-US"/>
              <a:t>病人类型</a:t>
            </a:r>
            <a:r>
              <a:rPr lang="en-US" altLang="zh-CN"/>
              <a:t>B</a:t>
            </a:r>
            <a:r>
              <a:rPr lang="zh-CN" altLang="en-US"/>
              <a:t>：</a:t>
            </a:r>
            <a:r>
              <a:rPr lang="en-US" altLang="zh-CN"/>
              <a:t>160</a:t>
            </a:r>
            <a:r>
              <a:rPr lang="zh-CN" altLang="en-US"/>
              <a:t>人</a:t>
            </a:r>
          </a:p>
          <a:p>
            <a:r>
              <a:rPr lang="zh-CN" altLang="en-US"/>
              <a:t>病人类型</a:t>
            </a:r>
            <a:r>
              <a:rPr lang="en-US" altLang="zh-CN"/>
              <a:t>C</a:t>
            </a:r>
            <a:r>
              <a:rPr lang="zh-CN" altLang="en-US"/>
              <a:t>：</a:t>
            </a:r>
            <a:r>
              <a:rPr lang="en-US" altLang="zh-CN"/>
              <a:t>456</a:t>
            </a:r>
            <a:r>
              <a:rPr lang="zh-CN" altLang="en-US"/>
              <a:t>人</a:t>
            </a:r>
          </a:p>
        </p:txBody>
      </p:sp>
      <p:sp>
        <p:nvSpPr>
          <p:cNvPr id="13" name="文本框 12"/>
          <p:cNvSpPr txBox="1"/>
          <p:nvPr/>
        </p:nvSpPr>
        <p:spPr>
          <a:xfrm>
            <a:off x="5606097" y="4411583"/>
            <a:ext cx="1894205" cy="365760"/>
          </a:xfrm>
          <a:prstGeom prst="rect">
            <a:avLst/>
          </a:prstGeom>
          <a:noFill/>
        </p:spPr>
        <p:txBody>
          <a:bodyPr wrap="square" rtlCol="0">
            <a:spAutoFit/>
          </a:bodyPr>
          <a:lstStyle/>
          <a:p>
            <a:pPr algn="ctr"/>
            <a:r>
              <a:rPr lang="zh-CN" altLang="en-US" b="1"/>
              <a:t>无手术聚类结果</a:t>
            </a:r>
          </a:p>
        </p:txBody>
      </p:sp>
      <p:sp>
        <p:nvSpPr>
          <p:cNvPr id="14" name="文本框 13"/>
          <p:cNvSpPr txBox="1"/>
          <p:nvPr/>
        </p:nvSpPr>
        <p:spPr>
          <a:xfrm>
            <a:off x="5606097" y="4977368"/>
            <a:ext cx="2400300" cy="916940"/>
          </a:xfrm>
          <a:prstGeom prst="rect">
            <a:avLst/>
          </a:prstGeom>
          <a:noFill/>
        </p:spPr>
        <p:txBody>
          <a:bodyPr wrap="square" rtlCol="0">
            <a:spAutoFit/>
          </a:bodyPr>
          <a:lstStyle/>
          <a:p>
            <a:r>
              <a:rPr lang="zh-CN" altLang="en-US"/>
              <a:t>病人类型</a:t>
            </a:r>
            <a:r>
              <a:rPr lang="en-US" altLang="zh-CN"/>
              <a:t>A</a:t>
            </a:r>
            <a:r>
              <a:rPr lang="zh-CN" altLang="en-US"/>
              <a:t>：</a:t>
            </a:r>
            <a:r>
              <a:rPr lang="en-US" altLang="zh-CN"/>
              <a:t>83</a:t>
            </a:r>
            <a:r>
              <a:rPr lang="zh-CN" altLang="en-US"/>
              <a:t>人</a:t>
            </a:r>
          </a:p>
          <a:p>
            <a:r>
              <a:rPr lang="zh-CN" altLang="en-US"/>
              <a:t>病人类型</a:t>
            </a:r>
            <a:r>
              <a:rPr lang="en-US" altLang="zh-CN"/>
              <a:t>B</a:t>
            </a:r>
            <a:r>
              <a:rPr lang="zh-CN" altLang="en-US"/>
              <a:t>：</a:t>
            </a:r>
            <a:r>
              <a:rPr lang="en-US" altLang="zh-CN"/>
              <a:t>19</a:t>
            </a:r>
            <a:r>
              <a:rPr lang="zh-CN" altLang="en-US"/>
              <a:t>人</a:t>
            </a:r>
          </a:p>
          <a:p>
            <a:r>
              <a:rPr lang="zh-CN" altLang="en-US"/>
              <a:t>病人类型</a:t>
            </a:r>
            <a:r>
              <a:rPr lang="en-US" altLang="zh-CN"/>
              <a:t>C</a:t>
            </a:r>
            <a:r>
              <a:rPr lang="zh-CN" altLang="en-US"/>
              <a:t>：</a:t>
            </a:r>
            <a:r>
              <a:rPr lang="en-US" altLang="zh-CN"/>
              <a:t>58</a:t>
            </a:r>
            <a:r>
              <a:rPr lang="zh-CN" altLang="en-US"/>
              <a:t>人</a:t>
            </a:r>
          </a:p>
        </p:txBody>
      </p:sp>
      <p:pic>
        <p:nvPicPr>
          <p:cNvPr id="15" name="图片 14" descr="无手术"/>
          <p:cNvPicPr>
            <a:picLocks noChangeAspect="1"/>
          </p:cNvPicPr>
          <p:nvPr/>
        </p:nvPicPr>
        <p:blipFill>
          <a:blip r:embed="rId5"/>
          <a:stretch>
            <a:fillRect/>
          </a:stretch>
        </p:blipFill>
        <p:spPr>
          <a:xfrm>
            <a:off x="4522731" y="1302225"/>
            <a:ext cx="4194948" cy="314753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ym typeface="+mn-ea"/>
              </a:rPr>
              <a:t>研究思路</a:t>
            </a:r>
            <a:r>
              <a:rPr lang="en-US" altLang="zh-CN" dirty="0" smtClean="0">
                <a:sym typeface="+mn-ea"/>
              </a:rPr>
              <a:t>——</a:t>
            </a:r>
            <a:r>
              <a:rPr lang="zh-CN" altLang="en-US" dirty="0">
                <a:solidFill>
                  <a:srgbClr val="FF0000"/>
                </a:solidFill>
                <a:sym typeface="+mn-ea"/>
              </a:rPr>
              <a:t>多维度多</a:t>
            </a:r>
            <a:r>
              <a:rPr lang="zh-CN" altLang="en-US" dirty="0" smtClean="0">
                <a:solidFill>
                  <a:srgbClr val="FF0000"/>
                </a:solidFill>
                <a:sym typeface="+mn-ea"/>
              </a:rPr>
              <a:t>粒度聚类分析</a:t>
            </a:r>
            <a:endParaRPr lang="zh-CN" altLang="en-US"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smtClean="0"/>
              <a:t>59</a:t>
            </a:fld>
            <a:endParaRPr lang="zh-CN" altLang="en-US" dirty="0"/>
          </a:p>
        </p:txBody>
      </p:sp>
      <p:sp>
        <p:nvSpPr>
          <p:cNvPr id="84" name="左大括号 83"/>
          <p:cNvSpPr/>
          <p:nvPr/>
        </p:nvSpPr>
        <p:spPr>
          <a:xfrm>
            <a:off x="1363847" y="2705394"/>
            <a:ext cx="165210" cy="2016760"/>
          </a:xfrm>
          <a:prstGeom prst="leftBrace">
            <a:avLst>
              <a:gd name="adj1" fmla="val 8333"/>
              <a:gd name="adj2" fmla="val 50216"/>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85" name="文本框 84"/>
          <p:cNvSpPr txBox="1"/>
          <p:nvPr/>
        </p:nvSpPr>
        <p:spPr>
          <a:xfrm>
            <a:off x="1431820" y="2522514"/>
            <a:ext cx="869725" cy="365760"/>
          </a:xfrm>
          <a:prstGeom prst="rect">
            <a:avLst/>
          </a:prstGeom>
          <a:noFill/>
        </p:spPr>
        <p:txBody>
          <a:bodyPr wrap="square" rtlCol="0">
            <a:spAutoFit/>
          </a:bodyPr>
          <a:lstStyle/>
          <a:p>
            <a:r>
              <a:rPr lang="zh-CN" altLang="en-US"/>
              <a:t>无手术</a:t>
            </a:r>
          </a:p>
        </p:txBody>
      </p:sp>
      <p:sp>
        <p:nvSpPr>
          <p:cNvPr id="86" name="文本框 85"/>
          <p:cNvSpPr txBox="1"/>
          <p:nvPr/>
        </p:nvSpPr>
        <p:spPr>
          <a:xfrm>
            <a:off x="1433060" y="4497380"/>
            <a:ext cx="962813" cy="369332"/>
          </a:xfrm>
          <a:prstGeom prst="rect">
            <a:avLst/>
          </a:prstGeom>
          <a:noFill/>
        </p:spPr>
        <p:txBody>
          <a:bodyPr wrap="square" rtlCol="0">
            <a:spAutoFit/>
          </a:bodyPr>
          <a:lstStyle/>
          <a:p>
            <a:r>
              <a:rPr lang="zh-CN" altLang="en-US" dirty="0"/>
              <a:t>有手术</a:t>
            </a:r>
          </a:p>
        </p:txBody>
      </p:sp>
      <p:pic>
        <p:nvPicPr>
          <p:cNvPr id="87"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1044" y="4481663"/>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圆角矩形 87"/>
          <p:cNvSpPr/>
          <p:nvPr/>
        </p:nvSpPr>
        <p:spPr>
          <a:xfrm>
            <a:off x="2483768" y="2492896"/>
            <a:ext cx="558194" cy="233290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000" dirty="0" smtClean="0"/>
              <a:t>K</a:t>
            </a:r>
            <a:r>
              <a:rPr lang="zh-CN" altLang="en-US" dirty="0" smtClean="0"/>
              <a:t>均值</a:t>
            </a:r>
            <a:endParaRPr lang="en-US" altLang="zh-CN" dirty="0" smtClean="0"/>
          </a:p>
          <a:p>
            <a:pPr algn="ctr"/>
            <a:r>
              <a:rPr lang="zh-CN" altLang="zh-CN" b="1" dirty="0" smtClean="0"/>
              <a:t>聚类</a:t>
            </a:r>
            <a:endParaRPr lang="zh-CN" altLang="zh-CN" b="1" dirty="0"/>
          </a:p>
        </p:txBody>
      </p:sp>
      <p:sp>
        <p:nvSpPr>
          <p:cNvPr id="89" name="TextBox 22"/>
          <p:cNvSpPr txBox="1"/>
          <p:nvPr/>
        </p:nvSpPr>
        <p:spPr>
          <a:xfrm>
            <a:off x="3561791" y="3388416"/>
            <a:ext cx="887207" cy="368300"/>
          </a:xfrm>
          <a:prstGeom prst="rect">
            <a:avLst/>
          </a:prstGeom>
          <a:noFill/>
        </p:spPr>
        <p:txBody>
          <a:bodyPr wrap="square" rtlCol="0">
            <a:spAutoFit/>
          </a:bodyPr>
          <a:lstStyle/>
          <a:p>
            <a:r>
              <a:rPr lang="zh-CN" altLang="en-US" dirty="0" smtClean="0"/>
              <a:t>病人</a:t>
            </a:r>
            <a:r>
              <a:rPr lang="en-US" altLang="zh-CN" dirty="0" smtClean="0"/>
              <a:t>M</a:t>
            </a:r>
          </a:p>
        </p:txBody>
      </p:sp>
      <p:sp>
        <p:nvSpPr>
          <p:cNvPr id="90" name="TextBox 20"/>
          <p:cNvSpPr txBox="1"/>
          <p:nvPr/>
        </p:nvSpPr>
        <p:spPr>
          <a:xfrm>
            <a:off x="3574360" y="2175046"/>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pic>
        <p:nvPicPr>
          <p:cNvPr id="91"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039" y="2444894"/>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9475" y="2657512"/>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文本框 92"/>
          <p:cNvSpPr txBox="1"/>
          <p:nvPr/>
        </p:nvSpPr>
        <p:spPr>
          <a:xfrm>
            <a:off x="3680160" y="2699298"/>
            <a:ext cx="457200" cy="824865"/>
          </a:xfrm>
          <a:prstGeom prst="rect">
            <a:avLst/>
          </a:prstGeom>
          <a:noFill/>
        </p:spPr>
        <p:txBody>
          <a:bodyPr vert="eaVert" wrap="square" rtlCol="0">
            <a:spAutoFit/>
          </a:bodyPr>
          <a:lstStyle/>
          <a:p>
            <a:r>
              <a:rPr lang="zh-CN" altLang="en-US" dirty="0"/>
              <a:t>。。。</a:t>
            </a:r>
          </a:p>
        </p:txBody>
      </p:sp>
      <p:sp>
        <p:nvSpPr>
          <p:cNvPr id="94" name="TextBox 22"/>
          <p:cNvSpPr txBox="1"/>
          <p:nvPr/>
        </p:nvSpPr>
        <p:spPr>
          <a:xfrm>
            <a:off x="3545281" y="5094026"/>
            <a:ext cx="887207" cy="368300"/>
          </a:xfrm>
          <a:prstGeom prst="rect">
            <a:avLst/>
          </a:prstGeom>
          <a:noFill/>
        </p:spPr>
        <p:txBody>
          <a:bodyPr wrap="square" rtlCol="0">
            <a:spAutoFit/>
          </a:bodyPr>
          <a:lstStyle/>
          <a:p>
            <a:r>
              <a:rPr lang="zh-CN" altLang="en-US" dirty="0" smtClean="0"/>
              <a:t>病人</a:t>
            </a:r>
            <a:r>
              <a:rPr lang="en-US" altLang="zh-CN" dirty="0" smtClean="0"/>
              <a:t>N</a:t>
            </a:r>
          </a:p>
        </p:txBody>
      </p:sp>
      <p:sp>
        <p:nvSpPr>
          <p:cNvPr id="95" name="TextBox 20"/>
          <p:cNvSpPr txBox="1"/>
          <p:nvPr/>
        </p:nvSpPr>
        <p:spPr>
          <a:xfrm>
            <a:off x="3549350" y="3879798"/>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sp>
        <p:nvSpPr>
          <p:cNvPr id="96" name="文本框 95"/>
          <p:cNvSpPr txBox="1"/>
          <p:nvPr/>
        </p:nvSpPr>
        <p:spPr>
          <a:xfrm>
            <a:off x="3675773" y="4371572"/>
            <a:ext cx="457200" cy="824865"/>
          </a:xfrm>
          <a:prstGeom prst="rect">
            <a:avLst/>
          </a:prstGeom>
          <a:noFill/>
        </p:spPr>
        <p:txBody>
          <a:bodyPr vert="eaVert" wrap="square" rtlCol="0">
            <a:spAutoFit/>
          </a:bodyPr>
          <a:lstStyle/>
          <a:p>
            <a:r>
              <a:rPr lang="zh-CN" altLang="en-US"/>
              <a:t>。。。</a:t>
            </a:r>
          </a:p>
        </p:txBody>
      </p:sp>
      <p:sp>
        <p:nvSpPr>
          <p:cNvPr id="97" name="椭圆 96"/>
          <p:cNvSpPr/>
          <p:nvPr/>
        </p:nvSpPr>
        <p:spPr>
          <a:xfrm>
            <a:off x="3593798" y="2139325"/>
            <a:ext cx="692715"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8" name="流程图: 可选过程 97"/>
          <p:cNvSpPr/>
          <p:nvPr/>
        </p:nvSpPr>
        <p:spPr>
          <a:xfrm>
            <a:off x="5777529" y="2012886"/>
            <a:ext cx="799726" cy="1576881"/>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150000"/>
              </a:lnSpc>
              <a:buFont typeface="Wingdings" panose="05000000000000000000" charset="0"/>
              <a:buChar char="p"/>
            </a:pPr>
            <a:r>
              <a:rPr lang="zh-CN" altLang="en-US" sz="1400" dirty="0" smtClean="0"/>
              <a:t>药品</a:t>
            </a:r>
            <a:endParaRPr lang="zh-CN" altLang="en-US" sz="1400" dirty="0"/>
          </a:p>
          <a:p>
            <a:pPr marL="171450" indent="-171450" algn="l">
              <a:lnSpc>
                <a:spcPct val="150000"/>
              </a:lnSpc>
              <a:buFont typeface="Wingdings" panose="05000000000000000000" charset="0"/>
              <a:buChar char="p"/>
            </a:pPr>
            <a:r>
              <a:rPr lang="zh-CN" altLang="en-US" sz="1400" dirty="0" smtClean="0"/>
              <a:t>服务</a:t>
            </a:r>
            <a:endParaRPr lang="en-US" altLang="zh-CN" sz="1400" dirty="0" smtClean="0"/>
          </a:p>
          <a:p>
            <a:pPr marL="171450" indent="-171450" algn="l">
              <a:lnSpc>
                <a:spcPct val="150000"/>
              </a:lnSpc>
              <a:buFont typeface="Wingdings" panose="05000000000000000000" charset="0"/>
              <a:buChar char="p"/>
            </a:pPr>
            <a:r>
              <a:rPr lang="zh-CN" altLang="en-US" sz="1400" dirty="0" smtClean="0"/>
              <a:t>材料</a:t>
            </a:r>
            <a:endParaRPr lang="zh-CN" altLang="en-US" sz="1400" dirty="0"/>
          </a:p>
        </p:txBody>
      </p:sp>
      <p:pic>
        <p:nvPicPr>
          <p:cNvPr id="99"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97" y="2076762"/>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左大括号 99"/>
          <p:cNvSpPr/>
          <p:nvPr/>
        </p:nvSpPr>
        <p:spPr>
          <a:xfrm>
            <a:off x="4717769" y="2134164"/>
            <a:ext cx="213975" cy="1563630"/>
          </a:xfrm>
          <a:prstGeom prst="leftBrace">
            <a:avLst>
              <a:gd name="adj1" fmla="val 14046"/>
              <a:gd name="adj2" fmla="val 14140"/>
            </a:avLst>
          </a:prstGeom>
          <a:ln w="28575"/>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a:p>
        </p:txBody>
      </p:sp>
      <p:sp>
        <p:nvSpPr>
          <p:cNvPr id="101" name="文本框 100"/>
          <p:cNvSpPr txBox="1"/>
          <p:nvPr/>
        </p:nvSpPr>
        <p:spPr>
          <a:xfrm>
            <a:off x="4868734" y="2127284"/>
            <a:ext cx="645507" cy="365760"/>
          </a:xfrm>
          <a:prstGeom prst="rect">
            <a:avLst/>
          </a:prstGeom>
          <a:noFill/>
        </p:spPr>
        <p:txBody>
          <a:bodyPr wrap="square" rtlCol="0">
            <a:spAutoFit/>
          </a:bodyPr>
          <a:lstStyle/>
          <a:p>
            <a:r>
              <a:rPr lang="zh-CN" altLang="zh-CN" dirty="0"/>
              <a:t>前期</a:t>
            </a:r>
          </a:p>
        </p:txBody>
      </p:sp>
      <p:sp>
        <p:nvSpPr>
          <p:cNvPr id="102" name="文本框 101"/>
          <p:cNvSpPr txBox="1"/>
          <p:nvPr/>
        </p:nvSpPr>
        <p:spPr>
          <a:xfrm>
            <a:off x="4877793" y="2711602"/>
            <a:ext cx="699613" cy="365760"/>
          </a:xfrm>
          <a:prstGeom prst="rect">
            <a:avLst/>
          </a:prstGeom>
          <a:noFill/>
        </p:spPr>
        <p:txBody>
          <a:bodyPr wrap="square" rtlCol="0">
            <a:spAutoFit/>
          </a:bodyPr>
          <a:lstStyle/>
          <a:p>
            <a:r>
              <a:rPr lang="zh-CN" altLang="zh-CN" dirty="0"/>
              <a:t>后期</a:t>
            </a:r>
          </a:p>
        </p:txBody>
      </p:sp>
      <p:sp>
        <p:nvSpPr>
          <p:cNvPr id="103" name="文本框 102"/>
          <p:cNvSpPr txBox="1"/>
          <p:nvPr/>
        </p:nvSpPr>
        <p:spPr>
          <a:xfrm>
            <a:off x="4915760" y="3104640"/>
            <a:ext cx="663250" cy="646331"/>
          </a:xfrm>
          <a:prstGeom prst="rect">
            <a:avLst/>
          </a:prstGeom>
          <a:noFill/>
        </p:spPr>
        <p:txBody>
          <a:bodyPr wrap="square" rtlCol="0">
            <a:spAutoFit/>
          </a:bodyPr>
          <a:lstStyle/>
          <a:p>
            <a:r>
              <a:rPr lang="zh-CN" altLang="zh-CN" dirty="0" smtClean="0"/>
              <a:t>一直</a:t>
            </a:r>
            <a:endParaRPr lang="en-US" altLang="zh-CN" dirty="0" smtClean="0"/>
          </a:p>
          <a:p>
            <a:r>
              <a:rPr lang="zh-CN" altLang="zh-CN" dirty="0" smtClean="0"/>
              <a:t>需要</a:t>
            </a:r>
            <a:endParaRPr lang="zh-CN" altLang="zh-CN" dirty="0"/>
          </a:p>
        </p:txBody>
      </p:sp>
      <p:sp>
        <p:nvSpPr>
          <p:cNvPr id="104" name="椭圆 103"/>
          <p:cNvSpPr/>
          <p:nvPr/>
        </p:nvSpPr>
        <p:spPr>
          <a:xfrm>
            <a:off x="3594290" y="3844935"/>
            <a:ext cx="692972"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左大括号 104"/>
          <p:cNvSpPr/>
          <p:nvPr/>
        </p:nvSpPr>
        <p:spPr>
          <a:xfrm>
            <a:off x="3374266" y="3814076"/>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06" name="左大括号 105"/>
          <p:cNvSpPr/>
          <p:nvPr/>
        </p:nvSpPr>
        <p:spPr>
          <a:xfrm>
            <a:off x="3332144" y="2156108"/>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07"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368" y="4315480"/>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矩形 107"/>
          <p:cNvSpPr/>
          <p:nvPr/>
        </p:nvSpPr>
        <p:spPr>
          <a:xfrm>
            <a:off x="6937282" y="2002750"/>
            <a:ext cx="547204" cy="1587018"/>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09"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074" y="2026544"/>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9419" y="2544720"/>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0337" y="3176256"/>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 name="肘形连接符 106"/>
          <p:cNvCxnSpPr>
            <a:stCxn id="97" idx="6"/>
            <a:endCxn id="100" idx="1"/>
          </p:cNvCxnSpPr>
          <p:nvPr/>
        </p:nvCxnSpPr>
        <p:spPr>
          <a:xfrm flipV="1">
            <a:off x="4286513" y="2355261"/>
            <a:ext cx="431256" cy="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265361" y="1939762"/>
            <a:ext cx="640482" cy="830997"/>
          </a:xfrm>
          <a:prstGeom prst="rect">
            <a:avLst/>
          </a:prstGeom>
          <a:noFill/>
        </p:spPr>
        <p:txBody>
          <a:bodyPr wrap="square" rtlCol="0">
            <a:spAutoFit/>
          </a:bodyPr>
          <a:lstStyle/>
          <a:p>
            <a:pPr>
              <a:lnSpc>
                <a:spcPct val="150000"/>
              </a:lnSpc>
            </a:pPr>
            <a:r>
              <a:rPr lang="zh-CN" altLang="en-US" sz="1600" dirty="0" smtClean="0"/>
              <a:t>用户记录</a:t>
            </a:r>
            <a:endParaRPr lang="zh-CN" altLang="en-US" sz="1600" dirty="0"/>
          </a:p>
        </p:txBody>
      </p:sp>
      <p:sp>
        <p:nvSpPr>
          <p:cNvPr id="114" name="椭圆 113"/>
          <p:cNvSpPr/>
          <p:nvPr/>
        </p:nvSpPr>
        <p:spPr>
          <a:xfrm>
            <a:off x="4902014" y="2126311"/>
            <a:ext cx="581957" cy="363454"/>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5" name="流程图: 可选过程 114"/>
          <p:cNvSpPr/>
          <p:nvPr/>
        </p:nvSpPr>
        <p:spPr>
          <a:xfrm>
            <a:off x="5784469" y="3720552"/>
            <a:ext cx="799726" cy="1576881"/>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150000"/>
              </a:lnSpc>
              <a:buFont typeface="Wingdings" panose="05000000000000000000" charset="0"/>
              <a:buChar char="p"/>
            </a:pPr>
            <a:r>
              <a:rPr lang="zh-CN" altLang="en-US" sz="1400" dirty="0" smtClean="0"/>
              <a:t>药品</a:t>
            </a:r>
            <a:endParaRPr lang="zh-CN" altLang="en-US" sz="1400" dirty="0"/>
          </a:p>
          <a:p>
            <a:pPr marL="171450" indent="-171450" algn="l">
              <a:lnSpc>
                <a:spcPct val="150000"/>
              </a:lnSpc>
              <a:buFont typeface="Wingdings" panose="05000000000000000000" charset="0"/>
              <a:buChar char="p"/>
            </a:pPr>
            <a:r>
              <a:rPr lang="zh-CN" altLang="en-US" sz="1400" dirty="0" smtClean="0"/>
              <a:t>服务</a:t>
            </a:r>
            <a:endParaRPr lang="en-US" altLang="zh-CN" sz="1400" dirty="0" smtClean="0"/>
          </a:p>
          <a:p>
            <a:pPr marL="171450" indent="-171450" algn="l">
              <a:lnSpc>
                <a:spcPct val="150000"/>
              </a:lnSpc>
              <a:buFont typeface="Wingdings" panose="05000000000000000000" charset="0"/>
              <a:buChar char="p"/>
            </a:pPr>
            <a:r>
              <a:rPr lang="zh-CN" altLang="en-US" sz="1400" dirty="0" smtClean="0"/>
              <a:t>材料</a:t>
            </a:r>
            <a:endParaRPr lang="zh-CN" altLang="en-US" sz="1400" dirty="0"/>
          </a:p>
        </p:txBody>
      </p:sp>
      <p:pic>
        <p:nvPicPr>
          <p:cNvPr id="116"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6437" y="3776808"/>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左大括号 116"/>
          <p:cNvSpPr/>
          <p:nvPr/>
        </p:nvSpPr>
        <p:spPr>
          <a:xfrm>
            <a:off x="4724709" y="3841830"/>
            <a:ext cx="213975" cy="1563630"/>
          </a:xfrm>
          <a:prstGeom prst="leftBrace">
            <a:avLst>
              <a:gd name="adj1" fmla="val 14046"/>
              <a:gd name="adj2" fmla="val 14140"/>
            </a:avLst>
          </a:prstGeom>
          <a:ln w="28575"/>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a:p>
        </p:txBody>
      </p:sp>
      <p:sp>
        <p:nvSpPr>
          <p:cNvPr id="118" name="文本框 117"/>
          <p:cNvSpPr txBox="1"/>
          <p:nvPr/>
        </p:nvSpPr>
        <p:spPr>
          <a:xfrm>
            <a:off x="4875674" y="3847595"/>
            <a:ext cx="645507" cy="369332"/>
          </a:xfrm>
          <a:prstGeom prst="rect">
            <a:avLst/>
          </a:prstGeom>
          <a:noFill/>
        </p:spPr>
        <p:txBody>
          <a:bodyPr wrap="square" rtlCol="0">
            <a:spAutoFit/>
          </a:bodyPr>
          <a:lstStyle/>
          <a:p>
            <a:r>
              <a:rPr lang="zh-CN" altLang="en-US" dirty="0" smtClean="0"/>
              <a:t>术</a:t>
            </a:r>
            <a:r>
              <a:rPr lang="zh-CN" altLang="en-US" dirty="0"/>
              <a:t>前</a:t>
            </a:r>
          </a:p>
        </p:txBody>
      </p:sp>
      <p:sp>
        <p:nvSpPr>
          <p:cNvPr id="119" name="文本框 118"/>
          <p:cNvSpPr txBox="1"/>
          <p:nvPr/>
        </p:nvSpPr>
        <p:spPr>
          <a:xfrm>
            <a:off x="4868554" y="4413303"/>
            <a:ext cx="645865" cy="365760"/>
          </a:xfrm>
          <a:prstGeom prst="rect">
            <a:avLst/>
          </a:prstGeom>
          <a:noFill/>
        </p:spPr>
        <p:txBody>
          <a:bodyPr wrap="square" rtlCol="0">
            <a:spAutoFit/>
          </a:bodyPr>
          <a:lstStyle/>
          <a:p>
            <a:r>
              <a:rPr lang="zh-CN" altLang="en-US" dirty="0" smtClean="0"/>
              <a:t>术</a:t>
            </a:r>
            <a:r>
              <a:rPr lang="zh-CN" altLang="en-US" dirty="0"/>
              <a:t>中</a:t>
            </a:r>
          </a:p>
        </p:txBody>
      </p:sp>
      <p:sp>
        <p:nvSpPr>
          <p:cNvPr id="120" name="文本框 119"/>
          <p:cNvSpPr txBox="1"/>
          <p:nvPr/>
        </p:nvSpPr>
        <p:spPr>
          <a:xfrm>
            <a:off x="4863422" y="4957677"/>
            <a:ext cx="648874" cy="369332"/>
          </a:xfrm>
          <a:prstGeom prst="rect">
            <a:avLst/>
          </a:prstGeom>
          <a:noFill/>
        </p:spPr>
        <p:txBody>
          <a:bodyPr wrap="square" rtlCol="0">
            <a:spAutoFit/>
          </a:bodyPr>
          <a:lstStyle/>
          <a:p>
            <a:r>
              <a:rPr lang="zh-CN" altLang="en-US" dirty="0" smtClean="0"/>
              <a:t>术后</a:t>
            </a:r>
            <a:endParaRPr lang="zh-CN" altLang="en-US" dirty="0"/>
          </a:p>
        </p:txBody>
      </p:sp>
      <p:sp>
        <p:nvSpPr>
          <p:cNvPr id="121" name="矩形 120"/>
          <p:cNvSpPr/>
          <p:nvPr/>
        </p:nvSpPr>
        <p:spPr>
          <a:xfrm>
            <a:off x="6944222" y="3710416"/>
            <a:ext cx="547204" cy="1587018"/>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22"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014" y="3734210"/>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6359" y="4252386"/>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2" descr="http://img.sootuu.com/vector/2007-07-01/068/3/05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277" y="4883922"/>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5" name="肘形连接符 106"/>
          <p:cNvCxnSpPr>
            <a:endCxn id="117" idx="1"/>
          </p:cNvCxnSpPr>
          <p:nvPr/>
        </p:nvCxnSpPr>
        <p:spPr>
          <a:xfrm flipV="1">
            <a:off x="4293453" y="4062927"/>
            <a:ext cx="431256" cy="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4272301" y="3647428"/>
            <a:ext cx="640482" cy="830997"/>
          </a:xfrm>
          <a:prstGeom prst="rect">
            <a:avLst/>
          </a:prstGeom>
          <a:noFill/>
        </p:spPr>
        <p:txBody>
          <a:bodyPr wrap="square" rtlCol="0">
            <a:spAutoFit/>
          </a:bodyPr>
          <a:lstStyle/>
          <a:p>
            <a:pPr>
              <a:lnSpc>
                <a:spcPct val="150000"/>
              </a:lnSpc>
            </a:pPr>
            <a:r>
              <a:rPr lang="zh-CN" altLang="en-US" sz="1600" dirty="0" smtClean="0"/>
              <a:t>用户记录</a:t>
            </a:r>
            <a:endParaRPr lang="zh-CN" altLang="en-US" sz="1600" dirty="0"/>
          </a:p>
        </p:txBody>
      </p:sp>
      <p:sp>
        <p:nvSpPr>
          <p:cNvPr id="127" name="椭圆 126"/>
          <p:cNvSpPr/>
          <p:nvPr/>
        </p:nvSpPr>
        <p:spPr>
          <a:xfrm>
            <a:off x="4908954" y="3846622"/>
            <a:ext cx="581957" cy="363454"/>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sz="2400" dirty="0" smtClean="0">
                <a:sym typeface="+mn-ea"/>
              </a:rPr>
              <a:t/>
            </a:r>
            <a:br>
              <a:rPr sz="2400" dirty="0" smtClean="0">
                <a:sym typeface="+mn-ea"/>
              </a:rPr>
            </a:br>
            <a:r>
              <a:rPr sz="2400" dirty="0" smtClean="0">
                <a:sym typeface="+mn-ea"/>
              </a:rPr>
              <a:t>分析</a:t>
            </a:r>
            <a:r>
              <a:rPr lang="en-US" altLang="zh-CN" sz="2400" dirty="0" smtClean="0">
                <a:sym typeface="+mn-ea"/>
              </a:rPr>
              <a:t>1</a:t>
            </a:r>
            <a:r>
              <a:rPr sz="2400" dirty="0" smtClean="0">
                <a:sym typeface="+mn-ea"/>
              </a:rPr>
              <a:t>：</a:t>
            </a:r>
            <a:r>
              <a:rPr sz="2400" dirty="0" smtClean="0">
                <a:solidFill>
                  <a:schemeClr val="tx2">
                    <a:lumMod val="75000"/>
                  </a:schemeClr>
                </a:solidFill>
                <a:sym typeface="+mn-ea"/>
              </a:rPr>
              <a:t>全属性聚类</a:t>
            </a:r>
            <a:r>
              <a:rPr lang="en-US" altLang="zh-CN" sz="2400" dirty="0" smtClean="0">
                <a:solidFill>
                  <a:srgbClr val="FFFF00"/>
                </a:solidFill>
                <a:sym typeface="+mn-ea"/>
              </a:rPr>
              <a:t>——K-means</a:t>
            </a:r>
            <a:r>
              <a:rPr lang="zh-CN" altLang="en-US" sz="2400" dirty="0" smtClean="0">
                <a:solidFill>
                  <a:srgbClr val="FFFF00"/>
                </a:solidFill>
                <a:sym typeface="+mn-ea"/>
              </a:rPr>
              <a:t>聚类</a:t>
            </a:r>
            <a:r>
              <a:rPr altLang="en-US" sz="2400" dirty="0" smtClean="0">
                <a:solidFill>
                  <a:srgbClr val="FFFF00"/>
                </a:solidFill>
                <a:sym typeface="+mn-ea"/>
              </a:rPr>
              <a:t>（</a:t>
            </a:r>
            <a:r>
              <a:rPr lang="en-US" altLang="en-US" sz="2400" dirty="0" smtClean="0">
                <a:solidFill>
                  <a:srgbClr val="FFFF00"/>
                </a:solidFill>
                <a:sym typeface="+mn-ea"/>
              </a:rPr>
              <a:t>1</a:t>
            </a:r>
            <a:r>
              <a:rPr altLang="en-US" sz="2400" dirty="0" smtClean="0">
                <a:solidFill>
                  <a:srgbClr val="FFFF00"/>
                </a:solidFill>
                <a:sym typeface="+mn-ea"/>
              </a:rPr>
              <a:t>）</a:t>
            </a:r>
            <a:r>
              <a:rPr lang="zh-CN" altLang="en-US" sz="2400" dirty="0" smtClean="0"/>
              <a:t/>
            </a:r>
            <a:br>
              <a:rPr lang="zh-CN" altLang="en-US" sz="2400" dirty="0" smtClean="0"/>
            </a:br>
            <a:endParaRPr lang="zh-CN" altLang="en-US" sz="2400" dirty="0"/>
          </a:p>
        </p:txBody>
      </p:sp>
      <p:sp>
        <p:nvSpPr>
          <p:cNvPr id="3" name="内容占位符 2"/>
          <p:cNvSpPr>
            <a:spLocks noGrp="1"/>
          </p:cNvSpPr>
          <p:nvPr>
            <p:ph idx="1"/>
          </p:nvPr>
        </p:nvSpPr>
        <p:spPr/>
        <p:txBody>
          <a:bodyPr/>
          <a:lstStyle/>
          <a:p>
            <a:r>
              <a:rPr lang="en-US" altLang="zh-CN" dirty="0" smtClean="0"/>
              <a:t>K-means</a:t>
            </a:r>
            <a:r>
              <a:rPr dirty="0" smtClean="0"/>
              <a:t>聚类简介</a:t>
            </a:r>
            <a:endParaRPr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a:t>
            </a:fld>
            <a:endParaRPr lang="zh-CN" altLang="en-US" dirty="0"/>
          </a:p>
        </p:txBody>
      </p:sp>
      <p:sp>
        <p:nvSpPr>
          <p:cNvPr id="25603" name="文本框 8"/>
          <p:cNvSpPr txBox="1"/>
          <p:nvPr/>
        </p:nvSpPr>
        <p:spPr>
          <a:xfrm>
            <a:off x="827088" y="5230178"/>
            <a:ext cx="7672387" cy="830262"/>
          </a:xfrm>
          <a:prstGeom prst="rect">
            <a:avLst/>
          </a:prstGeom>
          <a:noFill/>
          <a:ln w="9525" cap="flat" cmpd="sng">
            <a:solidFill>
              <a:srgbClr val="FFC000"/>
            </a:solidFill>
            <a:prstDash val="solid"/>
            <a:miter/>
            <a:headEnd type="none" w="med" len="med"/>
            <a:tailEnd type="none" w="med" len="med"/>
          </a:ln>
        </p:spPr>
        <p:txBody>
          <a:bodyPr>
            <a:spAutoFit/>
          </a:bodyPr>
          <a:lstStyle>
            <a:lvl1pPr marL="457200" indent="-457200" algn="l" defTabSz="0" rtl="0" eaLnBrk="0" fontAlgn="base" latinLnBrk="1" hangingPunct="0">
              <a:spcBef>
                <a:spcPct val="20000"/>
              </a:spcBef>
              <a:spcAft>
                <a:spcPct val="0"/>
              </a:spcAft>
              <a:buBlip>
                <a:blip r:embed="rId2"/>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0" latinLnBrk="0">
              <a:spcBef>
                <a:spcPct val="0"/>
              </a:spcBef>
              <a:buNone/>
            </a:pPr>
            <a:r>
              <a:rPr lang="zh-CN" altLang="en-US" sz="2400" dirty="0">
                <a:latin typeface="Calibri" panose="020F0502020204030204" pitchFamily="34" charset="0"/>
                <a:ea typeface="宋体" panose="02010600030101010101" pitchFamily="2" charset="-122"/>
              </a:rPr>
              <a:t>实现较简单，效果较好，结果好坏依赖于初始聚类中心选择、对噪音和孤立点数据比较敏感。</a:t>
            </a:r>
          </a:p>
        </p:txBody>
      </p:sp>
      <p:graphicFrame>
        <p:nvGraphicFramePr>
          <p:cNvPr id="5" name="图示 4"/>
          <p:cNvGraphicFramePr/>
          <p:nvPr/>
        </p:nvGraphicFramePr>
        <p:xfrm>
          <a:off x="1115616" y="1700808"/>
          <a:ext cx="684076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6879" y="2688621"/>
            <a:ext cx="638664" cy="729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dirty="0" smtClean="0">
                <a:sym typeface="+mn-ea"/>
              </a:rPr>
              <a:t>研究思路</a:t>
            </a:r>
            <a:endParaRPr lang="zh-CN" altLang="en-US" dirty="0"/>
          </a:p>
        </p:txBody>
      </p:sp>
      <p:sp>
        <p:nvSpPr>
          <p:cNvPr id="4" name="灯片编号占位符 3"/>
          <p:cNvSpPr>
            <a:spLocks noGrp="1"/>
          </p:cNvSpPr>
          <p:nvPr>
            <p:ph type="sldNum" sz="quarter" idx="12"/>
          </p:nvPr>
        </p:nvSpPr>
        <p:spPr>
          <a:xfrm>
            <a:off x="7010717" y="6474888"/>
            <a:ext cx="2133600" cy="365125"/>
          </a:xfrm>
        </p:spPr>
        <p:txBody>
          <a:bodyPr/>
          <a:lstStyle/>
          <a:p>
            <a:pPr>
              <a:defRPr/>
            </a:pPr>
            <a:fld id="{08E4615B-E24A-433E-80BC-3B1F966429DC}" type="slidenum">
              <a:rPr lang="zh-CN" altLang="en-US"/>
              <a:t>60</a:t>
            </a:fld>
            <a:endParaRPr lang="zh-CN" altLang="en-US" dirty="0"/>
          </a:p>
        </p:txBody>
      </p:sp>
      <p:pic>
        <p:nvPicPr>
          <p:cNvPr id="7" name="图片 6" descr="NYF]T1M04)3FZ@OIX9{JHZJ"/>
          <p:cNvPicPr>
            <a:picLocks noChangeAspect="1"/>
          </p:cNvPicPr>
          <p:nvPr/>
        </p:nvPicPr>
        <p:blipFill>
          <a:blip r:embed="rId2"/>
          <a:stretch>
            <a:fillRect/>
          </a:stretch>
        </p:blipFill>
        <p:spPr>
          <a:xfrm>
            <a:off x="2229059" y="908720"/>
            <a:ext cx="2165350" cy="1475740"/>
          </a:xfrm>
          <a:prstGeom prst="rect">
            <a:avLst/>
          </a:prstGeom>
        </p:spPr>
      </p:pic>
      <p:cxnSp>
        <p:nvCxnSpPr>
          <p:cNvPr id="10" name="肘形连接符 9"/>
          <p:cNvCxnSpPr>
            <a:stCxn id="6" idx="0"/>
            <a:endCxn id="7" idx="1"/>
          </p:cNvCxnSpPr>
          <p:nvPr/>
        </p:nvCxnSpPr>
        <p:spPr>
          <a:xfrm rot="5400000" flipH="1" flipV="1">
            <a:off x="1101620" y="1561182"/>
            <a:ext cx="1042031" cy="121284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23817" y="913502"/>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zh-CN" altLang="en-US" dirty="0"/>
              <a:t>深度学习聚类</a:t>
            </a:r>
          </a:p>
        </p:txBody>
      </p:sp>
      <p:sp>
        <p:nvSpPr>
          <p:cNvPr id="16" name="矩形 15"/>
          <p:cNvSpPr/>
          <p:nvPr/>
        </p:nvSpPr>
        <p:spPr>
          <a:xfrm>
            <a:off x="5323817" y="1809001"/>
            <a:ext cx="2193925" cy="574675"/>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zh-CN" dirty="0" smtClean="0"/>
              <a:t>K</a:t>
            </a:r>
            <a:r>
              <a:rPr lang="zh-CN" altLang="en-US" dirty="0" smtClean="0"/>
              <a:t>均值聚类</a:t>
            </a:r>
            <a:endParaRPr lang="zh-CN" altLang="en-US" dirty="0"/>
          </a:p>
        </p:txBody>
      </p:sp>
      <p:cxnSp>
        <p:nvCxnSpPr>
          <p:cNvPr id="12" name="肘形连接符 11"/>
          <p:cNvCxnSpPr>
            <a:stCxn id="6" idx="2"/>
            <a:endCxn id="13" idx="1"/>
          </p:cNvCxnSpPr>
          <p:nvPr/>
        </p:nvCxnSpPr>
        <p:spPr>
          <a:xfrm rot="16200000" flipH="1">
            <a:off x="1138074" y="3295794"/>
            <a:ext cx="986613" cy="123033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左大括号 12"/>
          <p:cNvSpPr/>
          <p:nvPr/>
        </p:nvSpPr>
        <p:spPr>
          <a:xfrm>
            <a:off x="2246550" y="3391535"/>
            <a:ext cx="165210" cy="2016760"/>
          </a:xfrm>
          <a:prstGeom prst="leftBrace">
            <a:avLst>
              <a:gd name="adj1" fmla="val 8333"/>
              <a:gd name="adj2" fmla="val 50216"/>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7" name="文本框 16"/>
          <p:cNvSpPr txBox="1"/>
          <p:nvPr/>
        </p:nvSpPr>
        <p:spPr>
          <a:xfrm>
            <a:off x="2314523" y="3208655"/>
            <a:ext cx="869725" cy="365760"/>
          </a:xfrm>
          <a:prstGeom prst="rect">
            <a:avLst/>
          </a:prstGeom>
          <a:noFill/>
        </p:spPr>
        <p:txBody>
          <a:bodyPr wrap="square" rtlCol="0">
            <a:spAutoFit/>
          </a:bodyPr>
          <a:lstStyle/>
          <a:p>
            <a:r>
              <a:rPr lang="zh-CN" altLang="en-US"/>
              <a:t>无手术</a:t>
            </a:r>
          </a:p>
        </p:txBody>
      </p:sp>
      <p:sp>
        <p:nvSpPr>
          <p:cNvPr id="18" name="文本框 17"/>
          <p:cNvSpPr txBox="1"/>
          <p:nvPr/>
        </p:nvSpPr>
        <p:spPr>
          <a:xfrm>
            <a:off x="2315763" y="5183521"/>
            <a:ext cx="962813" cy="369332"/>
          </a:xfrm>
          <a:prstGeom prst="rect">
            <a:avLst/>
          </a:prstGeom>
          <a:noFill/>
        </p:spPr>
        <p:txBody>
          <a:bodyPr wrap="square" rtlCol="0">
            <a:spAutoFit/>
          </a:bodyPr>
          <a:lstStyle/>
          <a:p>
            <a:r>
              <a:rPr lang="zh-CN" altLang="en-US" dirty="0"/>
              <a:t>有手术</a:t>
            </a:r>
          </a:p>
        </p:txBody>
      </p:sp>
      <p:pic>
        <p:nvPicPr>
          <p:cNvPr id="19"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3747" y="5167804"/>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圆角矩形 21"/>
          <p:cNvSpPr/>
          <p:nvPr/>
        </p:nvSpPr>
        <p:spPr>
          <a:xfrm>
            <a:off x="3366471" y="3179037"/>
            <a:ext cx="558194" cy="233290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000" dirty="0" smtClean="0"/>
              <a:t>K</a:t>
            </a:r>
            <a:r>
              <a:rPr lang="zh-CN" altLang="en-US" dirty="0" smtClean="0"/>
              <a:t>均值</a:t>
            </a:r>
            <a:endParaRPr lang="en-US" altLang="zh-CN" dirty="0" smtClean="0"/>
          </a:p>
          <a:p>
            <a:pPr algn="ctr"/>
            <a:r>
              <a:rPr lang="zh-CN" altLang="zh-CN" b="1" dirty="0" smtClean="0"/>
              <a:t>聚类</a:t>
            </a:r>
            <a:endParaRPr lang="zh-CN" altLang="zh-CN" b="1" dirty="0"/>
          </a:p>
        </p:txBody>
      </p:sp>
      <p:sp>
        <p:nvSpPr>
          <p:cNvPr id="24" name="TextBox 22"/>
          <p:cNvSpPr txBox="1"/>
          <p:nvPr/>
        </p:nvSpPr>
        <p:spPr>
          <a:xfrm>
            <a:off x="4444494" y="4074557"/>
            <a:ext cx="887207" cy="368300"/>
          </a:xfrm>
          <a:prstGeom prst="rect">
            <a:avLst/>
          </a:prstGeom>
          <a:noFill/>
        </p:spPr>
        <p:txBody>
          <a:bodyPr wrap="square" rtlCol="0">
            <a:spAutoFit/>
          </a:bodyPr>
          <a:lstStyle/>
          <a:p>
            <a:r>
              <a:rPr lang="zh-CN" altLang="en-US" dirty="0" smtClean="0"/>
              <a:t>病人</a:t>
            </a:r>
            <a:r>
              <a:rPr lang="en-US" altLang="zh-CN" dirty="0" smtClean="0"/>
              <a:t>M</a:t>
            </a:r>
          </a:p>
        </p:txBody>
      </p:sp>
      <p:sp>
        <p:nvSpPr>
          <p:cNvPr id="25" name="TextBox 20"/>
          <p:cNvSpPr txBox="1"/>
          <p:nvPr/>
        </p:nvSpPr>
        <p:spPr>
          <a:xfrm>
            <a:off x="4457063" y="2861187"/>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pic>
        <p:nvPicPr>
          <p:cNvPr id="51"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2742" y="3131035"/>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2178" y="3343653"/>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562863" y="3385439"/>
            <a:ext cx="457200" cy="824865"/>
          </a:xfrm>
          <a:prstGeom prst="rect">
            <a:avLst/>
          </a:prstGeom>
          <a:noFill/>
        </p:spPr>
        <p:txBody>
          <a:bodyPr vert="eaVert" wrap="square" rtlCol="0">
            <a:spAutoFit/>
          </a:bodyPr>
          <a:lstStyle/>
          <a:p>
            <a:r>
              <a:rPr lang="zh-CN" altLang="en-US" dirty="0"/>
              <a:t>。。。</a:t>
            </a:r>
          </a:p>
        </p:txBody>
      </p:sp>
      <p:sp>
        <p:nvSpPr>
          <p:cNvPr id="27" name="TextBox 22"/>
          <p:cNvSpPr txBox="1"/>
          <p:nvPr/>
        </p:nvSpPr>
        <p:spPr>
          <a:xfrm>
            <a:off x="4427984" y="5780167"/>
            <a:ext cx="887207" cy="368300"/>
          </a:xfrm>
          <a:prstGeom prst="rect">
            <a:avLst/>
          </a:prstGeom>
          <a:noFill/>
        </p:spPr>
        <p:txBody>
          <a:bodyPr wrap="square" rtlCol="0">
            <a:spAutoFit/>
          </a:bodyPr>
          <a:lstStyle/>
          <a:p>
            <a:r>
              <a:rPr lang="zh-CN" altLang="en-US" dirty="0" smtClean="0"/>
              <a:t>病人</a:t>
            </a:r>
            <a:r>
              <a:rPr lang="en-US" altLang="zh-CN" dirty="0" smtClean="0"/>
              <a:t>N</a:t>
            </a:r>
          </a:p>
        </p:txBody>
      </p:sp>
      <p:sp>
        <p:nvSpPr>
          <p:cNvPr id="28" name="TextBox 20"/>
          <p:cNvSpPr txBox="1"/>
          <p:nvPr/>
        </p:nvSpPr>
        <p:spPr>
          <a:xfrm>
            <a:off x="4432053" y="4565939"/>
            <a:ext cx="785503" cy="368300"/>
          </a:xfrm>
          <a:prstGeom prst="rect">
            <a:avLst/>
          </a:prstGeom>
          <a:noFill/>
        </p:spPr>
        <p:txBody>
          <a:bodyPr wrap="square" rtlCol="0">
            <a:spAutoFit/>
          </a:bodyPr>
          <a:lstStyle/>
          <a:p>
            <a:pPr algn="ctr"/>
            <a:r>
              <a:rPr lang="zh-CN" altLang="en-US" dirty="0" smtClean="0"/>
              <a:t>病人</a:t>
            </a:r>
            <a:r>
              <a:rPr lang="en-US" altLang="zh-CN" dirty="0" smtClean="0"/>
              <a:t>1</a:t>
            </a:r>
          </a:p>
        </p:txBody>
      </p:sp>
      <p:sp>
        <p:nvSpPr>
          <p:cNvPr id="31" name="文本框 30"/>
          <p:cNvSpPr txBox="1"/>
          <p:nvPr/>
        </p:nvSpPr>
        <p:spPr>
          <a:xfrm>
            <a:off x="4558476" y="5057713"/>
            <a:ext cx="457200" cy="824865"/>
          </a:xfrm>
          <a:prstGeom prst="rect">
            <a:avLst/>
          </a:prstGeom>
          <a:noFill/>
        </p:spPr>
        <p:txBody>
          <a:bodyPr vert="eaVert" wrap="square" rtlCol="0">
            <a:spAutoFit/>
          </a:bodyPr>
          <a:lstStyle/>
          <a:p>
            <a:r>
              <a:rPr lang="zh-CN" altLang="en-US"/>
              <a:t>。。。</a:t>
            </a:r>
          </a:p>
        </p:txBody>
      </p:sp>
      <p:grpSp>
        <p:nvGrpSpPr>
          <p:cNvPr id="82" name="组合 81"/>
          <p:cNvGrpSpPr/>
          <p:nvPr/>
        </p:nvGrpSpPr>
        <p:grpSpPr>
          <a:xfrm>
            <a:off x="237438" y="6043268"/>
            <a:ext cx="8449125" cy="596305"/>
            <a:chOff x="587958" y="843888"/>
            <a:chExt cx="8449125" cy="596305"/>
          </a:xfrm>
        </p:grpSpPr>
        <p:sp>
          <p:nvSpPr>
            <p:cNvPr id="85" name="下箭头 84"/>
            <p:cNvSpPr/>
            <p:nvPr/>
          </p:nvSpPr>
          <p:spPr>
            <a:xfrm rot="16200000">
              <a:off x="4550163" y="-3046727"/>
              <a:ext cx="596305" cy="8377535"/>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dirty="0" smtClean="0"/>
                <a:t>粒度</a:t>
              </a:r>
              <a:endParaRPr lang="zh-CN" altLang="en-US" dirty="0"/>
            </a:p>
          </p:txBody>
        </p:sp>
        <p:sp>
          <p:nvSpPr>
            <p:cNvPr id="86" name="TextBox 10"/>
            <p:cNvSpPr txBox="1"/>
            <p:nvPr/>
          </p:nvSpPr>
          <p:spPr>
            <a:xfrm>
              <a:off x="587958" y="953615"/>
              <a:ext cx="479252" cy="369332"/>
            </a:xfrm>
            <a:prstGeom prst="rect">
              <a:avLst/>
            </a:prstGeom>
            <a:noFill/>
          </p:spPr>
          <p:txBody>
            <a:bodyPr wrap="square" rtlCol="0">
              <a:spAutoFit/>
            </a:bodyPr>
            <a:lstStyle/>
            <a:p>
              <a:pPr algn="ctr"/>
              <a:r>
                <a:rPr lang="zh-CN" altLang="en-US" dirty="0" smtClean="0"/>
                <a:t>粗</a:t>
              </a:r>
              <a:endParaRPr lang="zh-CN" altLang="en-US" dirty="0"/>
            </a:p>
          </p:txBody>
        </p:sp>
        <p:sp>
          <p:nvSpPr>
            <p:cNvPr id="90" name="TextBox 10"/>
            <p:cNvSpPr txBox="1"/>
            <p:nvPr/>
          </p:nvSpPr>
          <p:spPr>
            <a:xfrm>
              <a:off x="8388424" y="962529"/>
              <a:ext cx="479252" cy="369332"/>
            </a:xfrm>
            <a:prstGeom prst="rect">
              <a:avLst/>
            </a:prstGeom>
            <a:noFill/>
          </p:spPr>
          <p:txBody>
            <a:bodyPr wrap="square" rtlCol="0">
              <a:spAutoFit/>
            </a:bodyPr>
            <a:lstStyle/>
            <a:p>
              <a:pPr algn="ctr"/>
              <a:r>
                <a:rPr lang="zh-CN" altLang="en-US" dirty="0" smtClean="0"/>
                <a:t>细</a:t>
              </a:r>
              <a:endParaRPr lang="zh-CN" altLang="en-US" dirty="0"/>
            </a:p>
          </p:txBody>
        </p:sp>
      </p:grpSp>
      <p:sp>
        <p:nvSpPr>
          <p:cNvPr id="32" name="椭圆 31"/>
          <p:cNvSpPr/>
          <p:nvPr/>
        </p:nvSpPr>
        <p:spPr>
          <a:xfrm>
            <a:off x="4476501" y="2825466"/>
            <a:ext cx="692715"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流程图: 可选过程 41"/>
          <p:cNvSpPr/>
          <p:nvPr/>
        </p:nvSpPr>
        <p:spPr>
          <a:xfrm>
            <a:off x="6660232" y="2699027"/>
            <a:ext cx="799726" cy="1576881"/>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150000"/>
              </a:lnSpc>
              <a:buFont typeface="Wingdings" panose="05000000000000000000" charset="0"/>
              <a:buChar char="p"/>
            </a:pPr>
            <a:r>
              <a:rPr lang="zh-CN" altLang="en-US" sz="1400" dirty="0" smtClean="0"/>
              <a:t>药品</a:t>
            </a:r>
            <a:endParaRPr lang="zh-CN" altLang="en-US" sz="1400" dirty="0"/>
          </a:p>
          <a:p>
            <a:pPr marL="171450" indent="-171450" algn="l">
              <a:lnSpc>
                <a:spcPct val="150000"/>
              </a:lnSpc>
              <a:buFont typeface="Wingdings" panose="05000000000000000000" charset="0"/>
              <a:buChar char="p"/>
            </a:pPr>
            <a:r>
              <a:rPr lang="zh-CN" altLang="en-US" sz="1400" dirty="0" smtClean="0"/>
              <a:t>服务</a:t>
            </a:r>
            <a:endParaRPr lang="en-US" altLang="zh-CN" sz="1400" dirty="0" smtClean="0"/>
          </a:p>
          <a:p>
            <a:pPr marL="171450" indent="-171450" algn="l">
              <a:lnSpc>
                <a:spcPct val="150000"/>
              </a:lnSpc>
              <a:buFont typeface="Wingdings" panose="05000000000000000000" charset="0"/>
              <a:buChar char="p"/>
            </a:pPr>
            <a:r>
              <a:rPr lang="zh-CN" altLang="en-US" sz="1400" dirty="0" smtClean="0"/>
              <a:t>材料</a:t>
            </a:r>
            <a:endParaRPr lang="zh-CN" altLang="en-US" sz="1400" dirty="0"/>
          </a:p>
        </p:txBody>
      </p:sp>
      <p:pic>
        <p:nvPicPr>
          <p:cNvPr id="68"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762903"/>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左大括号 59"/>
          <p:cNvSpPr/>
          <p:nvPr/>
        </p:nvSpPr>
        <p:spPr>
          <a:xfrm>
            <a:off x="5600472" y="2820305"/>
            <a:ext cx="213975" cy="1563630"/>
          </a:xfrm>
          <a:prstGeom prst="leftBrace">
            <a:avLst>
              <a:gd name="adj1" fmla="val 14046"/>
              <a:gd name="adj2" fmla="val 14140"/>
            </a:avLst>
          </a:prstGeom>
          <a:ln w="28575"/>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a:p>
        </p:txBody>
      </p:sp>
      <p:sp>
        <p:nvSpPr>
          <p:cNvPr id="61" name="文本框 60"/>
          <p:cNvSpPr txBox="1"/>
          <p:nvPr/>
        </p:nvSpPr>
        <p:spPr>
          <a:xfrm>
            <a:off x="5751437" y="2813425"/>
            <a:ext cx="645507" cy="365760"/>
          </a:xfrm>
          <a:prstGeom prst="rect">
            <a:avLst/>
          </a:prstGeom>
          <a:noFill/>
        </p:spPr>
        <p:txBody>
          <a:bodyPr wrap="square" rtlCol="0">
            <a:spAutoFit/>
          </a:bodyPr>
          <a:lstStyle/>
          <a:p>
            <a:r>
              <a:rPr lang="zh-CN" altLang="zh-CN" dirty="0"/>
              <a:t>前期</a:t>
            </a:r>
          </a:p>
        </p:txBody>
      </p:sp>
      <p:sp>
        <p:nvSpPr>
          <p:cNvPr id="62" name="文本框 61"/>
          <p:cNvSpPr txBox="1"/>
          <p:nvPr/>
        </p:nvSpPr>
        <p:spPr>
          <a:xfrm>
            <a:off x="5760496" y="3397743"/>
            <a:ext cx="699613" cy="365760"/>
          </a:xfrm>
          <a:prstGeom prst="rect">
            <a:avLst/>
          </a:prstGeom>
          <a:noFill/>
        </p:spPr>
        <p:txBody>
          <a:bodyPr wrap="square" rtlCol="0">
            <a:spAutoFit/>
          </a:bodyPr>
          <a:lstStyle/>
          <a:p>
            <a:r>
              <a:rPr lang="zh-CN" altLang="zh-CN" dirty="0"/>
              <a:t>后期</a:t>
            </a:r>
          </a:p>
        </p:txBody>
      </p:sp>
      <p:sp>
        <p:nvSpPr>
          <p:cNvPr id="63" name="文本框 62"/>
          <p:cNvSpPr txBox="1"/>
          <p:nvPr/>
        </p:nvSpPr>
        <p:spPr>
          <a:xfrm>
            <a:off x="5798463" y="3790781"/>
            <a:ext cx="663250" cy="646331"/>
          </a:xfrm>
          <a:prstGeom prst="rect">
            <a:avLst/>
          </a:prstGeom>
          <a:noFill/>
        </p:spPr>
        <p:txBody>
          <a:bodyPr wrap="square" rtlCol="0">
            <a:spAutoFit/>
          </a:bodyPr>
          <a:lstStyle/>
          <a:p>
            <a:r>
              <a:rPr lang="zh-CN" altLang="zh-CN" dirty="0" smtClean="0"/>
              <a:t>一直</a:t>
            </a:r>
            <a:endParaRPr lang="en-US" altLang="zh-CN" dirty="0" smtClean="0"/>
          </a:p>
          <a:p>
            <a:r>
              <a:rPr lang="zh-CN" altLang="zh-CN" dirty="0" smtClean="0"/>
              <a:t>需要</a:t>
            </a:r>
            <a:endParaRPr lang="zh-CN" altLang="zh-CN" dirty="0"/>
          </a:p>
        </p:txBody>
      </p:sp>
      <p:sp>
        <p:nvSpPr>
          <p:cNvPr id="64" name="椭圆 63"/>
          <p:cNvSpPr/>
          <p:nvPr/>
        </p:nvSpPr>
        <p:spPr>
          <a:xfrm>
            <a:off x="4476993" y="4531076"/>
            <a:ext cx="692972" cy="432621"/>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83" name="组合 82"/>
          <p:cNvGrpSpPr/>
          <p:nvPr/>
        </p:nvGrpSpPr>
        <p:grpSpPr>
          <a:xfrm>
            <a:off x="8382796" y="1207758"/>
            <a:ext cx="646948" cy="5108387"/>
            <a:chOff x="37534" y="1486082"/>
            <a:chExt cx="596305" cy="5108387"/>
          </a:xfrm>
        </p:grpSpPr>
        <p:sp>
          <p:nvSpPr>
            <p:cNvPr id="84" name="下箭头 83"/>
            <p:cNvSpPr/>
            <p:nvPr/>
          </p:nvSpPr>
          <p:spPr>
            <a:xfrm>
              <a:off x="37534" y="1486082"/>
              <a:ext cx="596305" cy="5108387"/>
            </a:xfrm>
            <a:prstGeom prst="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维度</a:t>
              </a:r>
              <a:endParaRPr lang="zh-CN" altLang="en-US" dirty="0"/>
            </a:p>
          </p:txBody>
        </p:sp>
        <p:sp>
          <p:nvSpPr>
            <p:cNvPr id="88" name="TextBox 10"/>
            <p:cNvSpPr txBox="1"/>
            <p:nvPr/>
          </p:nvSpPr>
          <p:spPr>
            <a:xfrm>
              <a:off x="96060" y="1486082"/>
              <a:ext cx="479252" cy="369332"/>
            </a:xfrm>
            <a:prstGeom prst="rect">
              <a:avLst/>
            </a:prstGeom>
            <a:noFill/>
          </p:spPr>
          <p:txBody>
            <a:bodyPr wrap="square" rtlCol="0">
              <a:spAutoFit/>
            </a:bodyPr>
            <a:lstStyle/>
            <a:p>
              <a:pPr algn="ctr"/>
              <a:r>
                <a:rPr lang="zh-CN" altLang="en-US" dirty="0" smtClean="0"/>
                <a:t>少</a:t>
              </a:r>
              <a:endParaRPr lang="zh-CN" altLang="en-US" dirty="0"/>
            </a:p>
          </p:txBody>
        </p:sp>
        <p:sp>
          <p:nvSpPr>
            <p:cNvPr id="89" name="TextBox 10"/>
            <p:cNvSpPr txBox="1"/>
            <p:nvPr/>
          </p:nvSpPr>
          <p:spPr>
            <a:xfrm>
              <a:off x="101609" y="6120703"/>
              <a:ext cx="479252" cy="369332"/>
            </a:xfrm>
            <a:prstGeom prst="rect">
              <a:avLst/>
            </a:prstGeom>
            <a:noFill/>
          </p:spPr>
          <p:txBody>
            <a:bodyPr wrap="square" rtlCol="0">
              <a:spAutoFit/>
            </a:bodyPr>
            <a:lstStyle/>
            <a:p>
              <a:pPr algn="ctr"/>
              <a:r>
                <a:rPr lang="zh-CN" altLang="en-US" dirty="0" smtClean="0"/>
                <a:t>多</a:t>
              </a:r>
              <a:endParaRPr lang="zh-CN" altLang="en-US" dirty="0"/>
            </a:p>
          </p:txBody>
        </p:sp>
      </p:grpSp>
      <p:sp>
        <p:nvSpPr>
          <p:cNvPr id="40" name="矩形 39"/>
          <p:cNvSpPr/>
          <p:nvPr/>
        </p:nvSpPr>
        <p:spPr>
          <a:xfrm>
            <a:off x="335606" y="943776"/>
            <a:ext cx="1652616" cy="65788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a:t>全属性聚类</a:t>
            </a:r>
            <a:endParaRPr lang="zh-CN" altLang="en-US" dirty="0"/>
          </a:p>
        </p:txBody>
      </p:sp>
      <p:sp>
        <p:nvSpPr>
          <p:cNvPr id="74" name="矩形 73"/>
          <p:cNvSpPr/>
          <p:nvPr/>
        </p:nvSpPr>
        <p:spPr>
          <a:xfrm>
            <a:off x="335606" y="4444053"/>
            <a:ext cx="1652616" cy="65408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t>多维度多粒度</a:t>
            </a:r>
            <a:endParaRPr lang="en-US" altLang="zh-CN" dirty="0"/>
          </a:p>
          <a:p>
            <a:pPr algn="ctr"/>
            <a:r>
              <a:rPr lang="zh-CN" altLang="en-US" dirty="0"/>
              <a:t>聚类分析</a:t>
            </a:r>
          </a:p>
        </p:txBody>
      </p:sp>
      <p:cxnSp>
        <p:nvCxnSpPr>
          <p:cNvPr id="75" name="肘形连接符 74"/>
          <p:cNvCxnSpPr>
            <a:stCxn id="7" idx="3"/>
            <a:endCxn id="15" idx="1"/>
          </p:cNvCxnSpPr>
          <p:nvPr/>
        </p:nvCxnSpPr>
        <p:spPr>
          <a:xfrm flipV="1">
            <a:off x="4394409" y="1200840"/>
            <a:ext cx="929408" cy="4457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7" idx="3"/>
            <a:endCxn id="16" idx="1"/>
          </p:cNvCxnSpPr>
          <p:nvPr/>
        </p:nvCxnSpPr>
        <p:spPr>
          <a:xfrm>
            <a:off x="4394409" y="1646590"/>
            <a:ext cx="929408" cy="449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左大括号 78"/>
          <p:cNvSpPr/>
          <p:nvPr/>
        </p:nvSpPr>
        <p:spPr>
          <a:xfrm>
            <a:off x="4256969" y="4500217"/>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80" name="左大括号 79"/>
          <p:cNvSpPr/>
          <p:nvPr/>
        </p:nvSpPr>
        <p:spPr>
          <a:xfrm>
            <a:off x="4214847" y="2842249"/>
            <a:ext cx="276225" cy="1543050"/>
          </a:xfrm>
          <a:prstGeom prst="leftBrace">
            <a:avLst>
              <a:gd name="adj1" fmla="val 8333"/>
              <a:gd name="adj2" fmla="val 49446"/>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81"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071" y="5001621"/>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矩形 92"/>
          <p:cNvSpPr/>
          <p:nvPr/>
        </p:nvSpPr>
        <p:spPr>
          <a:xfrm>
            <a:off x="7819985" y="2688891"/>
            <a:ext cx="547204" cy="1587018"/>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94"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0777" y="2712685"/>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122" y="3230861"/>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3040" y="3862397"/>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圆角矩形 58"/>
          <p:cNvSpPr/>
          <p:nvPr/>
        </p:nvSpPr>
        <p:spPr>
          <a:xfrm>
            <a:off x="2086802" y="845663"/>
            <a:ext cx="6359490" cy="1635696"/>
          </a:xfrm>
          <a:prstGeom prst="roundRect">
            <a:avLst/>
          </a:prstGeom>
          <a:noFill/>
          <a:ln>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4" name="圆角矩形 103"/>
          <p:cNvSpPr/>
          <p:nvPr/>
        </p:nvSpPr>
        <p:spPr>
          <a:xfrm>
            <a:off x="2073644" y="2597038"/>
            <a:ext cx="6359490" cy="3534082"/>
          </a:xfrm>
          <a:prstGeom prst="roundRect">
            <a:avLst>
              <a:gd name="adj" fmla="val 5544"/>
            </a:avLst>
          </a:prstGeom>
          <a:noFill/>
          <a:ln>
            <a:solidFill>
              <a:srgbClr val="C00000"/>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cxnSp>
        <p:nvCxnSpPr>
          <p:cNvPr id="107" name="肘形连接符 106"/>
          <p:cNvCxnSpPr>
            <a:stCxn id="32" idx="6"/>
            <a:endCxn id="60" idx="1"/>
          </p:cNvCxnSpPr>
          <p:nvPr/>
        </p:nvCxnSpPr>
        <p:spPr>
          <a:xfrm flipV="1">
            <a:off x="5169216" y="3041402"/>
            <a:ext cx="431256" cy="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5148064" y="2625903"/>
            <a:ext cx="640482" cy="830997"/>
          </a:xfrm>
          <a:prstGeom prst="rect">
            <a:avLst/>
          </a:prstGeom>
          <a:noFill/>
        </p:spPr>
        <p:txBody>
          <a:bodyPr wrap="square" rtlCol="0">
            <a:spAutoFit/>
          </a:bodyPr>
          <a:lstStyle/>
          <a:p>
            <a:pPr>
              <a:lnSpc>
                <a:spcPct val="150000"/>
              </a:lnSpc>
            </a:pPr>
            <a:r>
              <a:rPr lang="zh-CN" altLang="en-US" sz="1600" dirty="0" smtClean="0"/>
              <a:t>用户记录</a:t>
            </a:r>
            <a:endParaRPr lang="zh-CN" altLang="en-US" sz="1600" dirty="0"/>
          </a:p>
        </p:txBody>
      </p:sp>
      <p:sp>
        <p:nvSpPr>
          <p:cNvPr id="120" name="椭圆 119"/>
          <p:cNvSpPr/>
          <p:nvPr/>
        </p:nvSpPr>
        <p:spPr>
          <a:xfrm>
            <a:off x="5784717" y="2812452"/>
            <a:ext cx="581957" cy="363454"/>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5" name="流程图: 可选过程 124"/>
          <p:cNvSpPr/>
          <p:nvPr/>
        </p:nvSpPr>
        <p:spPr>
          <a:xfrm>
            <a:off x="6667172" y="4406693"/>
            <a:ext cx="799726" cy="1576881"/>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marL="171450" indent="-171450" algn="l">
              <a:lnSpc>
                <a:spcPct val="150000"/>
              </a:lnSpc>
              <a:buFont typeface="Wingdings" panose="05000000000000000000" charset="0"/>
              <a:buChar char="p"/>
            </a:pPr>
            <a:r>
              <a:rPr lang="zh-CN" altLang="en-US" sz="1400" dirty="0" smtClean="0"/>
              <a:t>药品</a:t>
            </a:r>
            <a:endParaRPr lang="zh-CN" altLang="en-US" sz="1400" dirty="0"/>
          </a:p>
          <a:p>
            <a:pPr marL="171450" indent="-171450" algn="l">
              <a:lnSpc>
                <a:spcPct val="150000"/>
              </a:lnSpc>
              <a:buFont typeface="Wingdings" panose="05000000000000000000" charset="0"/>
              <a:buChar char="p"/>
            </a:pPr>
            <a:r>
              <a:rPr lang="zh-CN" altLang="en-US" sz="1400" dirty="0" smtClean="0"/>
              <a:t>服务</a:t>
            </a:r>
            <a:endParaRPr lang="en-US" altLang="zh-CN" sz="1400" dirty="0" smtClean="0"/>
          </a:p>
          <a:p>
            <a:pPr marL="171450" indent="-171450" algn="l">
              <a:lnSpc>
                <a:spcPct val="150000"/>
              </a:lnSpc>
              <a:buFont typeface="Wingdings" panose="05000000000000000000" charset="0"/>
              <a:buChar char="p"/>
            </a:pPr>
            <a:r>
              <a:rPr lang="zh-CN" altLang="en-US" sz="1400" dirty="0" smtClean="0"/>
              <a:t>材料</a:t>
            </a:r>
            <a:endParaRPr lang="zh-CN" altLang="en-US" sz="1400" dirty="0"/>
          </a:p>
        </p:txBody>
      </p:sp>
      <p:pic>
        <p:nvPicPr>
          <p:cNvPr id="126"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140" y="4462949"/>
            <a:ext cx="239782" cy="55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左大括号 126"/>
          <p:cNvSpPr/>
          <p:nvPr/>
        </p:nvSpPr>
        <p:spPr>
          <a:xfrm>
            <a:off x="5607412" y="4527971"/>
            <a:ext cx="213975" cy="1563630"/>
          </a:xfrm>
          <a:prstGeom prst="leftBrace">
            <a:avLst>
              <a:gd name="adj1" fmla="val 14046"/>
              <a:gd name="adj2" fmla="val 14140"/>
            </a:avLst>
          </a:prstGeom>
          <a:ln w="28575"/>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a:p>
        </p:txBody>
      </p:sp>
      <p:sp>
        <p:nvSpPr>
          <p:cNvPr id="128" name="文本框 127"/>
          <p:cNvSpPr txBox="1"/>
          <p:nvPr/>
        </p:nvSpPr>
        <p:spPr>
          <a:xfrm>
            <a:off x="5758377" y="4533736"/>
            <a:ext cx="645507" cy="369332"/>
          </a:xfrm>
          <a:prstGeom prst="rect">
            <a:avLst/>
          </a:prstGeom>
          <a:noFill/>
        </p:spPr>
        <p:txBody>
          <a:bodyPr wrap="square" rtlCol="0">
            <a:spAutoFit/>
          </a:bodyPr>
          <a:lstStyle/>
          <a:p>
            <a:r>
              <a:rPr lang="zh-CN" altLang="en-US" dirty="0" smtClean="0"/>
              <a:t>术</a:t>
            </a:r>
            <a:r>
              <a:rPr lang="zh-CN" altLang="en-US" dirty="0"/>
              <a:t>前</a:t>
            </a:r>
          </a:p>
        </p:txBody>
      </p:sp>
      <p:sp>
        <p:nvSpPr>
          <p:cNvPr id="129" name="文本框 128"/>
          <p:cNvSpPr txBox="1"/>
          <p:nvPr/>
        </p:nvSpPr>
        <p:spPr>
          <a:xfrm>
            <a:off x="5751257" y="5099444"/>
            <a:ext cx="645865" cy="365760"/>
          </a:xfrm>
          <a:prstGeom prst="rect">
            <a:avLst/>
          </a:prstGeom>
          <a:noFill/>
        </p:spPr>
        <p:txBody>
          <a:bodyPr wrap="square" rtlCol="0">
            <a:spAutoFit/>
          </a:bodyPr>
          <a:lstStyle/>
          <a:p>
            <a:r>
              <a:rPr lang="zh-CN" altLang="en-US" dirty="0" smtClean="0"/>
              <a:t>术</a:t>
            </a:r>
            <a:r>
              <a:rPr lang="zh-CN" altLang="en-US" dirty="0"/>
              <a:t>中</a:t>
            </a:r>
          </a:p>
        </p:txBody>
      </p:sp>
      <p:sp>
        <p:nvSpPr>
          <p:cNvPr id="130" name="文本框 129"/>
          <p:cNvSpPr txBox="1"/>
          <p:nvPr/>
        </p:nvSpPr>
        <p:spPr>
          <a:xfrm>
            <a:off x="5746125" y="5643818"/>
            <a:ext cx="648874" cy="369332"/>
          </a:xfrm>
          <a:prstGeom prst="rect">
            <a:avLst/>
          </a:prstGeom>
          <a:noFill/>
        </p:spPr>
        <p:txBody>
          <a:bodyPr wrap="square" rtlCol="0">
            <a:spAutoFit/>
          </a:bodyPr>
          <a:lstStyle/>
          <a:p>
            <a:r>
              <a:rPr lang="zh-CN" altLang="en-US" dirty="0" smtClean="0"/>
              <a:t>术后</a:t>
            </a:r>
            <a:endParaRPr lang="zh-CN" altLang="en-US" dirty="0"/>
          </a:p>
        </p:txBody>
      </p:sp>
      <p:sp>
        <p:nvSpPr>
          <p:cNvPr id="131" name="矩形 130"/>
          <p:cNvSpPr/>
          <p:nvPr/>
        </p:nvSpPr>
        <p:spPr>
          <a:xfrm>
            <a:off x="7826925" y="4396557"/>
            <a:ext cx="547204" cy="1587018"/>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zh-CN" altLang="en-US" dirty="0" smtClean="0"/>
              <a:t>频</a:t>
            </a:r>
            <a:endParaRPr lang="en-US" altLang="zh-CN" dirty="0" smtClean="0"/>
          </a:p>
          <a:p>
            <a:pPr algn="ctr">
              <a:defRPr/>
            </a:pPr>
            <a:r>
              <a:rPr lang="zh-CN" altLang="en-US" dirty="0" smtClean="0"/>
              <a:t>繁</a:t>
            </a:r>
            <a:endParaRPr lang="en-US" altLang="zh-CN" dirty="0" smtClean="0"/>
          </a:p>
          <a:p>
            <a:pPr algn="ctr">
              <a:defRPr/>
            </a:pPr>
            <a:r>
              <a:rPr lang="zh-CN" altLang="en-US" dirty="0" smtClean="0"/>
              <a:t>项</a:t>
            </a:r>
            <a:endParaRPr lang="en-US" altLang="zh-CN" dirty="0" smtClean="0"/>
          </a:p>
          <a:p>
            <a:pPr algn="ctr">
              <a:defRPr/>
            </a:pPr>
            <a:r>
              <a:rPr lang="zh-CN" altLang="en-US" dirty="0" smtClean="0"/>
              <a:t>集</a:t>
            </a:r>
            <a:endParaRPr lang="zh-CN" altLang="en-US" dirty="0"/>
          </a:p>
        </p:txBody>
      </p:sp>
      <p:pic>
        <p:nvPicPr>
          <p:cNvPr id="132"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717" y="4420351"/>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062" y="4938527"/>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Picture 2" descr="http://img.sootuu.com/vector/2007-07-01/068/3/05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980" y="5570063"/>
            <a:ext cx="303747" cy="35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5" name="肘形连接符 106"/>
          <p:cNvCxnSpPr>
            <a:endCxn id="127" idx="1"/>
          </p:cNvCxnSpPr>
          <p:nvPr/>
        </p:nvCxnSpPr>
        <p:spPr>
          <a:xfrm flipV="1">
            <a:off x="5176156" y="4749068"/>
            <a:ext cx="431256" cy="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5155004" y="4333569"/>
            <a:ext cx="640482" cy="830997"/>
          </a:xfrm>
          <a:prstGeom prst="rect">
            <a:avLst/>
          </a:prstGeom>
          <a:noFill/>
        </p:spPr>
        <p:txBody>
          <a:bodyPr wrap="square" rtlCol="0">
            <a:spAutoFit/>
          </a:bodyPr>
          <a:lstStyle/>
          <a:p>
            <a:pPr>
              <a:lnSpc>
                <a:spcPct val="150000"/>
              </a:lnSpc>
            </a:pPr>
            <a:r>
              <a:rPr lang="zh-CN" altLang="en-US" sz="1600" dirty="0" smtClean="0"/>
              <a:t>用户记录</a:t>
            </a:r>
            <a:endParaRPr lang="zh-CN" altLang="en-US" sz="1600" dirty="0"/>
          </a:p>
        </p:txBody>
      </p:sp>
      <p:sp>
        <p:nvSpPr>
          <p:cNvPr id="137" name="椭圆 136"/>
          <p:cNvSpPr/>
          <p:nvPr/>
        </p:nvSpPr>
        <p:spPr>
          <a:xfrm>
            <a:off x="5791657" y="4532763"/>
            <a:ext cx="581957" cy="363454"/>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TextBox 19"/>
          <p:cNvSpPr txBox="1"/>
          <p:nvPr/>
        </p:nvSpPr>
        <p:spPr>
          <a:xfrm>
            <a:off x="41809" y="2320543"/>
            <a:ext cx="468913" cy="1477328"/>
          </a:xfrm>
          <a:prstGeom prst="rect">
            <a:avLst/>
          </a:prstGeom>
          <a:noFill/>
        </p:spPr>
        <p:txBody>
          <a:bodyPr wrap="square" rtlCol="0">
            <a:spAutoFit/>
          </a:bodyPr>
          <a:lstStyle/>
          <a:p>
            <a:r>
              <a:rPr lang="zh-CN" altLang="en-US" dirty="0" smtClean="0"/>
              <a:t>病人病历表</a:t>
            </a:r>
            <a:endParaRPr lang="zh-CN" altLang="en-US" dirty="0"/>
          </a:p>
        </p:txBody>
      </p:sp>
      <p:grpSp>
        <p:nvGrpSpPr>
          <p:cNvPr id="3" name="组合 2"/>
          <p:cNvGrpSpPr/>
          <p:nvPr/>
        </p:nvGrpSpPr>
        <p:grpSpPr>
          <a:xfrm>
            <a:off x="406937" y="2339527"/>
            <a:ext cx="1547559" cy="1486556"/>
            <a:chOff x="323528" y="2348554"/>
            <a:chExt cx="1547559" cy="1486556"/>
          </a:xfrm>
        </p:grpSpPr>
        <p:pic>
          <p:nvPicPr>
            <p:cNvPr id="8" name="Picture 2"/>
            <p:cNvPicPr>
              <a:picLocks noChangeAspect="1" noChangeArrowheads="1"/>
            </p:cNvPicPr>
            <p:nvPr/>
          </p:nvPicPr>
          <p:blipFill>
            <a:blip r:embed="rId4" cstate="print"/>
            <a:srcRect/>
            <a:stretch>
              <a:fillRect/>
            </a:stretch>
          </p:blipFill>
          <p:spPr bwMode="auto">
            <a:xfrm>
              <a:off x="323528" y="2348554"/>
              <a:ext cx="1428760" cy="1030036"/>
            </a:xfrm>
            <a:prstGeom prst="rect">
              <a:avLst/>
            </a:prstGeom>
            <a:noFill/>
            <a:ln w="9525">
              <a:noFill/>
              <a:miter lim="800000"/>
              <a:headEnd/>
              <a:tailEnd/>
            </a:ln>
            <a:effectLst/>
          </p:spPr>
        </p:pic>
        <p:pic>
          <p:nvPicPr>
            <p:cNvPr id="9" name="Picture 3"/>
            <p:cNvPicPr>
              <a:picLocks noChangeAspect="1" noChangeArrowheads="1"/>
            </p:cNvPicPr>
            <p:nvPr/>
          </p:nvPicPr>
          <p:blipFill>
            <a:blip r:embed="rId5" cstate="print"/>
            <a:srcRect/>
            <a:stretch>
              <a:fillRect/>
            </a:stretch>
          </p:blipFill>
          <p:spPr bwMode="auto">
            <a:xfrm>
              <a:off x="513766" y="2863572"/>
              <a:ext cx="1357321" cy="971538"/>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61</a:t>
            </a:fld>
            <a:endParaRPr lang="zh-CN" altLang="en-US" dirty="0"/>
          </a:p>
        </p:txBody>
      </p:sp>
      <p:graphicFrame>
        <p:nvGraphicFramePr>
          <p:cNvPr id="6" name="表格 5"/>
          <p:cNvGraphicFramePr/>
          <p:nvPr/>
        </p:nvGraphicFramePr>
        <p:xfrm>
          <a:off x="923925" y="1310640"/>
          <a:ext cx="6398260" cy="762000"/>
        </p:xfrm>
        <a:graphic>
          <a:graphicData uri="http://schemas.openxmlformats.org/drawingml/2006/table">
            <a:tbl>
              <a:tblPr firstRow="1" bandRow="1">
                <a:tableStyleId>{5C22544A-7EE6-4342-B048-85BDC9FD1C3A}</a:tableStyleId>
              </a:tblPr>
              <a:tblGrid>
                <a:gridCol w="1599565"/>
                <a:gridCol w="1599565"/>
                <a:gridCol w="1599565"/>
                <a:gridCol w="1599565"/>
              </a:tblGrid>
              <a:tr h="381000">
                <a:tc>
                  <a:txBody>
                    <a:bodyPr/>
                    <a:lstStyle/>
                    <a:p>
                      <a:pPr>
                        <a:buNone/>
                      </a:pPr>
                      <a:r>
                        <a:rPr lang="zh-CN" altLang="en-US"/>
                        <a:t>时间</a:t>
                      </a:r>
                    </a:p>
                  </a:txBody>
                  <a:tcPr/>
                </a:tc>
                <a:tc>
                  <a:txBody>
                    <a:bodyPr/>
                    <a:lstStyle/>
                    <a:p>
                      <a:pPr>
                        <a:buNone/>
                      </a:pPr>
                      <a:r>
                        <a:rPr lang="zh-CN" altLang="en-US"/>
                        <a:t>西药</a:t>
                      </a:r>
                    </a:p>
                  </a:txBody>
                  <a:tcPr/>
                </a:tc>
                <a:tc>
                  <a:txBody>
                    <a:bodyPr/>
                    <a:lstStyle/>
                    <a:p>
                      <a:pPr>
                        <a:buNone/>
                      </a:pPr>
                      <a:r>
                        <a:rPr lang="zh-CN" altLang="en-US"/>
                        <a:t>检查</a:t>
                      </a:r>
                    </a:p>
                  </a:txBody>
                  <a:tcPr/>
                </a:tc>
                <a:tc>
                  <a:txBody>
                    <a:bodyPr/>
                    <a:lstStyle/>
                    <a:p>
                      <a:pPr>
                        <a:buNone/>
                      </a:pPr>
                      <a:r>
                        <a:rPr lang="zh-CN" altLang="en-US"/>
                        <a:t>其他</a:t>
                      </a:r>
                    </a:p>
                  </a:txBody>
                  <a:tcPr/>
                </a:tc>
              </a:tr>
              <a:tr h="381000">
                <a:tc>
                  <a:txBody>
                    <a:bodyPr/>
                    <a:lstStyle/>
                    <a:p>
                      <a:pPr>
                        <a:buNone/>
                      </a:pPr>
                      <a:r>
                        <a:rPr lang="zh-CN" altLang="en-US"/>
                        <a:t>手术前</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3" name="Picture 3"/>
          <p:cNvPicPr>
            <a:picLocks noChangeAspect="1" noChangeArrowheads="1"/>
          </p:cNvPicPr>
          <p:nvPr/>
        </p:nvPicPr>
        <p:blipFill>
          <a:blip r:embed="rId2" cstate="print"/>
          <a:srcRect/>
          <a:stretch>
            <a:fillRect/>
          </a:stretch>
        </p:blipFill>
        <p:spPr bwMode="auto">
          <a:xfrm>
            <a:off x="537845" y="3631565"/>
            <a:ext cx="1745615" cy="1513205"/>
          </a:xfrm>
          <a:prstGeom prst="rect">
            <a:avLst/>
          </a:prstGeom>
          <a:noFill/>
          <a:ln w="9525">
            <a:noFill/>
            <a:miter lim="800000"/>
            <a:headEnd/>
            <a:tailEnd/>
          </a:ln>
          <a:effectLst/>
        </p:spPr>
      </p:pic>
      <p:sp>
        <p:nvSpPr>
          <p:cNvPr id="8" name="文本框 7"/>
          <p:cNvSpPr txBox="1"/>
          <p:nvPr/>
        </p:nvSpPr>
        <p:spPr>
          <a:xfrm>
            <a:off x="537845" y="5269865"/>
            <a:ext cx="1859280" cy="365760"/>
          </a:xfrm>
          <a:prstGeom prst="rect">
            <a:avLst/>
          </a:prstGeom>
          <a:noFill/>
        </p:spPr>
        <p:txBody>
          <a:bodyPr wrap="square" rtlCol="0">
            <a:spAutoFit/>
          </a:bodyPr>
          <a:lstStyle/>
          <a:p>
            <a:r>
              <a:rPr lang="zh-CN" altLang="en-US" sz="1800" b="1">
                <a:latin typeface="楷体" panose="02010609060101010101" charset="-122"/>
                <a:ea typeface="楷体" panose="02010609060101010101" charset="-122"/>
              </a:rPr>
              <a:t>病人住院病历表</a:t>
            </a:r>
          </a:p>
        </p:txBody>
      </p:sp>
      <p:sp>
        <p:nvSpPr>
          <p:cNvPr id="14" name="右箭头 13"/>
          <p:cNvSpPr/>
          <p:nvPr/>
        </p:nvSpPr>
        <p:spPr>
          <a:xfrm rot="19740000">
            <a:off x="2499995" y="3676015"/>
            <a:ext cx="755015"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 name="右箭头 6"/>
          <p:cNvSpPr/>
          <p:nvPr/>
        </p:nvSpPr>
        <p:spPr>
          <a:xfrm rot="1680000">
            <a:off x="2496185" y="4518660"/>
            <a:ext cx="755015"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p:nvPicPr>
        <p:blipFill>
          <a:blip r:embed="rId2" cstate="print"/>
          <a:srcRect/>
          <a:stretch>
            <a:fillRect/>
          </a:stretch>
        </p:blipFill>
        <p:spPr bwMode="auto">
          <a:xfrm>
            <a:off x="3495040" y="3122930"/>
            <a:ext cx="1179830" cy="1022985"/>
          </a:xfrm>
          <a:prstGeom prst="rect">
            <a:avLst/>
          </a:prstGeom>
          <a:noFill/>
          <a:ln w="9525">
            <a:noFill/>
            <a:miter lim="800000"/>
            <a:headEnd/>
            <a:tailEnd/>
          </a:ln>
          <a:effectLst/>
        </p:spPr>
      </p:pic>
      <p:pic>
        <p:nvPicPr>
          <p:cNvPr id="10" name="Picture 3"/>
          <p:cNvPicPr>
            <a:picLocks noChangeAspect="1" noChangeArrowheads="1"/>
          </p:cNvPicPr>
          <p:nvPr/>
        </p:nvPicPr>
        <p:blipFill>
          <a:blip r:embed="rId2" cstate="print"/>
          <a:srcRect/>
          <a:stretch>
            <a:fillRect/>
          </a:stretch>
        </p:blipFill>
        <p:spPr bwMode="auto">
          <a:xfrm>
            <a:off x="3495040" y="4763770"/>
            <a:ext cx="1179830" cy="1022985"/>
          </a:xfrm>
          <a:prstGeom prst="rect">
            <a:avLst/>
          </a:prstGeom>
          <a:noFill/>
          <a:ln w="9525">
            <a:noFill/>
            <a:miter lim="800000"/>
            <a:headEnd/>
            <a:tailEnd/>
          </a:ln>
          <a:effectLst/>
        </p:spPr>
      </p:pic>
      <p:sp>
        <p:nvSpPr>
          <p:cNvPr id="11" name="文本框 10"/>
          <p:cNvSpPr txBox="1"/>
          <p:nvPr/>
        </p:nvSpPr>
        <p:spPr>
          <a:xfrm>
            <a:off x="3155315" y="4205605"/>
            <a:ext cx="1859280" cy="365760"/>
          </a:xfrm>
          <a:prstGeom prst="rect">
            <a:avLst/>
          </a:prstGeom>
          <a:noFill/>
        </p:spPr>
        <p:txBody>
          <a:bodyPr wrap="square" rtlCol="0">
            <a:spAutoFit/>
          </a:bodyPr>
          <a:lstStyle/>
          <a:p>
            <a:pPr algn="ctr"/>
            <a:r>
              <a:rPr lang="zh-CN" altLang="en-US" sz="1800" b="1">
                <a:latin typeface="楷体" panose="02010609060101010101" charset="-122"/>
                <a:ea typeface="楷体" panose="02010609060101010101" charset="-122"/>
              </a:rPr>
              <a:t>无手术病人</a:t>
            </a:r>
          </a:p>
        </p:txBody>
      </p:sp>
      <p:sp>
        <p:nvSpPr>
          <p:cNvPr id="12" name="文本框 11"/>
          <p:cNvSpPr txBox="1"/>
          <p:nvPr/>
        </p:nvSpPr>
        <p:spPr>
          <a:xfrm>
            <a:off x="3155315" y="5786755"/>
            <a:ext cx="1859280" cy="365760"/>
          </a:xfrm>
          <a:prstGeom prst="rect">
            <a:avLst/>
          </a:prstGeom>
          <a:noFill/>
        </p:spPr>
        <p:txBody>
          <a:bodyPr wrap="square" rtlCol="0">
            <a:spAutoFit/>
          </a:bodyPr>
          <a:lstStyle/>
          <a:p>
            <a:pPr algn="ctr"/>
            <a:r>
              <a:rPr lang="zh-CN" altLang="en-US" sz="1800" b="1">
                <a:latin typeface="楷体" panose="02010609060101010101" charset="-122"/>
                <a:ea typeface="楷体" panose="02010609060101010101" charset="-122"/>
              </a:rPr>
              <a:t>手术病人</a:t>
            </a:r>
          </a:p>
        </p:txBody>
      </p:sp>
      <p:sp>
        <p:nvSpPr>
          <p:cNvPr id="13" name="右箭头 12"/>
          <p:cNvSpPr/>
          <p:nvPr/>
        </p:nvSpPr>
        <p:spPr>
          <a:xfrm>
            <a:off x="4779645" y="5026025"/>
            <a:ext cx="557530" cy="6096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6" name="左大括号 15"/>
          <p:cNvSpPr/>
          <p:nvPr/>
        </p:nvSpPr>
        <p:spPr>
          <a:xfrm>
            <a:off x="5358936" y="3373321"/>
            <a:ext cx="172326" cy="2983520"/>
          </a:xfrm>
          <a:prstGeom prst="leftBrace">
            <a:avLst>
              <a:gd name="adj1" fmla="val 237189"/>
              <a:gd name="adj2" fmla="val 66525"/>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7" name="图片 16"/>
          <p:cNvPicPr>
            <a:picLocks noChangeAspect="1"/>
          </p:cNvPicPr>
          <p:nvPr/>
        </p:nvPicPr>
        <p:blipFill>
          <a:blip r:embed="rId3"/>
          <a:stretch>
            <a:fillRect/>
          </a:stretch>
        </p:blipFill>
        <p:spPr>
          <a:xfrm>
            <a:off x="5675630" y="5144770"/>
            <a:ext cx="1379855" cy="984885"/>
          </a:xfrm>
          <a:prstGeom prst="rect">
            <a:avLst/>
          </a:prstGeom>
        </p:spPr>
      </p:pic>
      <p:pic>
        <p:nvPicPr>
          <p:cNvPr id="19" name="图片 18"/>
          <p:cNvPicPr>
            <a:picLocks noChangeAspect="1"/>
          </p:cNvPicPr>
          <p:nvPr/>
        </p:nvPicPr>
        <p:blipFill>
          <a:blip r:embed="rId4"/>
          <a:stretch>
            <a:fillRect/>
          </a:stretch>
        </p:blipFill>
        <p:spPr>
          <a:xfrm>
            <a:off x="5594985" y="3122930"/>
            <a:ext cx="1139825" cy="61150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手术前</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62</a:t>
            </a:fld>
            <a:endParaRPr lang="zh-CN" altLang="en-US" dirty="0"/>
          </a:p>
        </p:txBody>
      </p:sp>
      <p:graphicFrame>
        <p:nvGraphicFramePr>
          <p:cNvPr id="9" name="表格 8"/>
          <p:cNvGraphicFramePr/>
          <p:nvPr/>
        </p:nvGraphicFramePr>
        <p:xfrm>
          <a:off x="278130" y="1844675"/>
          <a:ext cx="8588375" cy="3936365"/>
        </p:xfrm>
        <a:graphic>
          <a:graphicData uri="http://schemas.openxmlformats.org/drawingml/2006/table">
            <a:tbl>
              <a:tblPr firstRow="1" bandRow="1">
                <a:tableStyleId>{5C22544A-7EE6-4342-B048-85BDC9FD1C3A}</a:tableStyleId>
              </a:tblPr>
              <a:tblGrid>
                <a:gridCol w="874395"/>
                <a:gridCol w="1928495"/>
                <a:gridCol w="1490980"/>
                <a:gridCol w="2366010"/>
                <a:gridCol w="1928495"/>
              </a:tblGrid>
              <a:tr h="838200">
                <a:tc gridSpan="3">
                  <a:txBody>
                    <a:bodyPr/>
                    <a:lstStyle/>
                    <a:p>
                      <a:pPr algn="ctr">
                        <a:buNone/>
                      </a:pPr>
                      <a:r>
                        <a:rPr lang="en-US" altLang="zh-CN" dirty="0"/>
                        <a:t>Apriori</a:t>
                      </a:r>
                      <a:r>
                        <a:rPr lang="zh-CN" altLang="en-US" dirty="0"/>
                        <a:t>算法：支持度</a:t>
                      </a:r>
                      <a:r>
                        <a:rPr lang="en-US" altLang="zh-CN" dirty="0"/>
                        <a:t>=</a:t>
                      </a:r>
                    </a:p>
                  </a:txBody>
                  <a:tcPr anchor="ctr"/>
                </a:tc>
                <a:tc hMerge="1">
                  <a:txBody>
                    <a:bodyPr/>
                    <a:lstStyle/>
                    <a:p>
                      <a:endParaRPr lang="zh-CN"/>
                    </a:p>
                  </a:txBody>
                  <a:tcPr anchor="ctr"/>
                </a:tc>
                <a:tc hMerge="1">
                  <a:txBody>
                    <a:bodyPr/>
                    <a:lstStyle/>
                    <a:p>
                      <a:endParaRPr lang="zh-CN"/>
                    </a:p>
                  </a:txBody>
                  <a:tcPr anchor="ctr"/>
                </a:tc>
                <a:tc gridSpan="2">
                  <a:txBody>
                    <a:bodyPr/>
                    <a:lstStyle/>
                    <a:p>
                      <a:pPr algn="ctr">
                        <a:buNone/>
                      </a:pPr>
                      <a:r>
                        <a:rPr lang="en-US" altLang="zh-CN" dirty="0"/>
                        <a:t>FP-tree</a:t>
                      </a:r>
                      <a:r>
                        <a:rPr lang="zh-CN" altLang="en-US" dirty="0"/>
                        <a:t>算法</a:t>
                      </a:r>
                    </a:p>
                  </a:txBody>
                  <a:tcPr anchor="ctr"/>
                </a:tc>
                <a:tc hMerge="1">
                  <a:txBody>
                    <a:bodyPr/>
                    <a:lstStyle/>
                    <a:p>
                      <a:endParaRPr lang="zh-CN"/>
                    </a:p>
                  </a:txBody>
                  <a:tcPr anchor="ctr"/>
                </a:tc>
              </a:tr>
              <a:tr h="3421380">
                <a:tc>
                  <a:txBody>
                    <a:bodyPr/>
                    <a:lstStyle/>
                    <a:p>
                      <a:pPr algn="ctr">
                        <a:buNone/>
                      </a:pPr>
                      <a:r>
                        <a:rPr lang="zh-CN" altLang="en-US" dirty="0"/>
                        <a:t>有麻醉病人化验费</a:t>
                      </a:r>
                    </a:p>
                  </a:txBody>
                  <a:tcPr anchor="ctr"/>
                </a:tc>
                <a:tc gridSpan="2">
                  <a:txBody>
                    <a:bodyPr/>
                    <a:lstStyle/>
                    <a:p>
                      <a:pPr indent="0">
                        <a:buFont typeface="Wingdings" panose="05000000000000000000" charset="0"/>
                        <a:buNone/>
                      </a:pPr>
                      <a:r>
                        <a:rPr lang="zh-CN" altLang="en-US" sz="1800" b="1" dirty="0" smtClean="0">
                          <a:sym typeface="+mn-ea"/>
                        </a:rPr>
                        <a:t>电解质</a:t>
                      </a:r>
                      <a:r>
                        <a:rPr lang="zh-CN" altLang="en-US" sz="1800" dirty="0" smtClean="0">
                          <a:sym typeface="+mn-ea"/>
                        </a:rPr>
                        <a:t>：氯测定，钾测定</a:t>
                      </a:r>
                      <a:r>
                        <a:rPr lang="en-US" altLang="zh-CN" sz="1800" dirty="0" smtClean="0">
                          <a:sym typeface="+mn-ea"/>
                        </a:rPr>
                        <a:t>(</a:t>
                      </a:r>
                      <a:r>
                        <a:rPr lang="zh-CN" altLang="en-US" sz="1800" dirty="0" smtClean="0">
                          <a:sym typeface="+mn-ea"/>
                        </a:rPr>
                        <a:t>化验费</a:t>
                      </a:r>
                      <a:r>
                        <a:rPr lang="en-US" altLang="zh-CN" sz="1800" dirty="0" smtClean="0">
                          <a:sym typeface="+mn-ea"/>
                        </a:rPr>
                        <a:t>)</a:t>
                      </a:r>
                      <a:r>
                        <a:rPr lang="zh-CN" altLang="en-US" sz="1800" dirty="0" smtClean="0">
                          <a:sym typeface="+mn-ea"/>
                        </a:rPr>
                        <a:t>，钠测定</a:t>
                      </a:r>
                      <a:r>
                        <a:rPr lang="en-US" altLang="zh-CN" sz="1800" dirty="0" smtClean="0">
                          <a:sym typeface="+mn-ea"/>
                        </a:rPr>
                        <a:t>(</a:t>
                      </a:r>
                      <a:r>
                        <a:rPr lang="zh-CN" altLang="en-US" sz="1800" dirty="0" smtClean="0">
                          <a:sym typeface="+mn-ea"/>
                        </a:rPr>
                        <a:t>化验费</a:t>
                      </a:r>
                      <a:r>
                        <a:rPr lang="en-US" altLang="zh-CN" sz="1800" dirty="0" smtClean="0">
                          <a:sym typeface="+mn-ea"/>
                        </a:rPr>
                        <a:t>)</a:t>
                      </a:r>
                      <a:endParaRPr lang="zh-CN" altLang="en-US" sz="1800" kern="1200" dirty="0" smtClean="0">
                        <a:solidFill>
                          <a:schemeClr val="dk1"/>
                        </a:solidFill>
                        <a:latin typeface="+mn-lt"/>
                        <a:ea typeface="+mn-ea"/>
                        <a:cs typeface="+mn-cs"/>
                        <a:sym typeface="+mn-ea"/>
                      </a:endParaRPr>
                    </a:p>
                    <a:p>
                      <a:pPr indent="0">
                        <a:buFont typeface="Wingdings" panose="05000000000000000000" charset="0"/>
                        <a:buNone/>
                      </a:pPr>
                      <a:r>
                        <a:rPr lang="zh-CN" altLang="en-US" sz="1800" b="1" dirty="0" smtClean="0">
                          <a:sym typeface="+mn-ea"/>
                        </a:rPr>
                        <a:t>肝功能：</a:t>
                      </a:r>
                      <a:r>
                        <a:rPr lang="zh-CN" altLang="en-US" sz="1800" dirty="0" smtClean="0">
                          <a:sym typeface="+mn-ea"/>
                        </a:rPr>
                        <a:t>血清总胆红素测定，血清直接胆红素测定，血清丙氨酸氨基转移酶测定，血清天门冬氨酸氨基转移酶测定，血清</a:t>
                      </a:r>
                      <a:r>
                        <a:rPr lang="en-US" altLang="zh-CN" sz="1800" dirty="0" smtClean="0">
                          <a:sym typeface="+mn-ea"/>
                        </a:rPr>
                        <a:t>γ-</a:t>
                      </a:r>
                      <a:r>
                        <a:rPr lang="zh-CN" altLang="en-US" sz="1800" dirty="0" smtClean="0">
                          <a:sym typeface="+mn-ea"/>
                        </a:rPr>
                        <a:t>谷氨酰基转移酶测定，血清碱性磷酸酶测定，血清</a:t>
                      </a:r>
                      <a:r>
                        <a:rPr lang="en-US" altLang="zh-CN" sz="1800" dirty="0" smtClean="0">
                          <a:sym typeface="+mn-ea"/>
                        </a:rPr>
                        <a:t>α-L-</a:t>
                      </a:r>
                      <a:r>
                        <a:rPr lang="zh-CN" altLang="en-US" sz="1800" dirty="0" smtClean="0">
                          <a:sym typeface="+mn-ea"/>
                        </a:rPr>
                        <a:t>岩藻糖苷酶测定</a:t>
                      </a:r>
                      <a:endParaRPr lang="zh-CN" altLang="en-US" sz="1800" kern="1200" dirty="0" smtClean="0">
                        <a:solidFill>
                          <a:schemeClr val="dk1"/>
                        </a:solidFill>
                        <a:latin typeface="+mn-lt"/>
                        <a:ea typeface="+mn-ea"/>
                        <a:cs typeface="+mn-cs"/>
                        <a:sym typeface="+mn-ea"/>
                      </a:endParaRPr>
                    </a:p>
                    <a:p>
                      <a:pPr indent="0">
                        <a:buFont typeface="Wingdings" panose="05000000000000000000" charset="0"/>
                        <a:buNone/>
                      </a:pPr>
                      <a:r>
                        <a:rPr lang="zh-CN" altLang="en-US" sz="1800" b="1" dirty="0" smtClean="0">
                          <a:sym typeface="+mn-ea"/>
                        </a:rPr>
                        <a:t>酸碱平衡：</a:t>
                      </a:r>
                      <a:r>
                        <a:rPr lang="zh-CN" altLang="en-US" sz="1800" dirty="0" smtClean="0">
                          <a:sym typeface="+mn-ea"/>
                        </a:rPr>
                        <a:t>血清碳酸氢盐</a:t>
                      </a:r>
                      <a:r>
                        <a:rPr lang="en-US" altLang="zh-CN" sz="1800" dirty="0" smtClean="0">
                          <a:sym typeface="+mn-ea"/>
                        </a:rPr>
                        <a:t>(HCO3)</a:t>
                      </a:r>
                      <a:r>
                        <a:rPr lang="zh-CN" altLang="en-US" sz="1800" dirty="0" smtClean="0">
                          <a:sym typeface="+mn-ea"/>
                        </a:rPr>
                        <a:t>测定</a:t>
                      </a:r>
                      <a:r>
                        <a:rPr lang="en-US" altLang="zh-CN" sz="1800" dirty="0" smtClean="0">
                          <a:sym typeface="+mn-ea"/>
                        </a:rPr>
                        <a:t>(</a:t>
                      </a:r>
                      <a:r>
                        <a:rPr lang="zh-CN" altLang="en-US" sz="1800" dirty="0" smtClean="0">
                          <a:sym typeface="+mn-ea"/>
                        </a:rPr>
                        <a:t>化验费</a:t>
                      </a:r>
                      <a:r>
                        <a:rPr lang="en-US" altLang="zh-CN" sz="1800" dirty="0" smtClean="0">
                          <a:sym typeface="+mn-ea"/>
                        </a:rPr>
                        <a:t>)</a:t>
                      </a:r>
                      <a:endParaRPr lang="zh-CN" altLang="en-US" sz="1800" kern="1200" dirty="0" smtClean="0">
                        <a:solidFill>
                          <a:schemeClr val="dk1"/>
                        </a:solidFill>
                        <a:latin typeface="+mn-lt"/>
                        <a:ea typeface="+mn-ea"/>
                        <a:cs typeface="+mn-cs"/>
                        <a:sym typeface="+mn-ea"/>
                      </a:endParaRPr>
                    </a:p>
                    <a:p>
                      <a:pPr indent="0">
                        <a:buFont typeface="Wingdings" panose="05000000000000000000" charset="0"/>
                        <a:buNone/>
                      </a:pPr>
                      <a:r>
                        <a:rPr lang="zh-CN" altLang="en-US" sz="1800" b="1" dirty="0" smtClean="0">
                          <a:sym typeface="+mn-ea"/>
                        </a:rPr>
                        <a:t>血常规：</a:t>
                      </a:r>
                      <a:r>
                        <a:rPr lang="zh-CN" altLang="en-US" sz="1800" dirty="0" smtClean="0">
                          <a:sym typeface="+mn-ea"/>
                        </a:rPr>
                        <a:t>血细胞分析</a:t>
                      </a:r>
                      <a:r>
                        <a:rPr lang="en-US" altLang="zh-CN" sz="1800" dirty="0" smtClean="0">
                          <a:sym typeface="+mn-ea"/>
                        </a:rPr>
                        <a:t>(</a:t>
                      </a:r>
                      <a:r>
                        <a:rPr lang="zh-CN" altLang="en-US" sz="1800" dirty="0" smtClean="0">
                          <a:sym typeface="+mn-ea"/>
                        </a:rPr>
                        <a:t>化验费</a:t>
                      </a:r>
                      <a:r>
                        <a:rPr lang="en-US" altLang="zh-CN" sz="1800" dirty="0" smtClean="0">
                          <a:sym typeface="+mn-ea"/>
                        </a:rPr>
                        <a:t>)</a:t>
                      </a:r>
                      <a:endParaRPr lang="zh-CN" altLang="en-US" dirty="0"/>
                    </a:p>
                  </a:txBody>
                  <a:tcPr/>
                </a:tc>
                <a:tc hMerge="1">
                  <a:txBody>
                    <a:bodyPr/>
                    <a:lstStyle/>
                    <a:p>
                      <a:endParaRPr lang="zh-CN"/>
                    </a:p>
                  </a:txBody>
                  <a:tcPr/>
                </a:tc>
                <a:tc gridSpan="2">
                  <a:txBody>
                    <a:bodyPr/>
                    <a:lstStyle/>
                    <a:p>
                      <a:pPr algn="ctr"/>
                      <a:r>
                        <a:rPr lang="zh-CN" altLang="en-US" sz="1800" b="1" dirty="0" smtClean="0">
                          <a:sym typeface="+mn-ea"/>
                        </a:rPr>
                        <a:t>费用：</a:t>
                      </a:r>
                    </a:p>
                    <a:p>
                      <a:pPr algn="ctr"/>
                      <a:r>
                        <a:rPr lang="zh-CN" altLang="en-US" sz="1800" b="0" dirty="0" smtClean="0">
                          <a:sym typeface="+mn-ea"/>
                        </a:rPr>
                        <a:t>最高——2058.1元</a:t>
                      </a:r>
                    </a:p>
                    <a:p>
                      <a:pPr algn="ctr"/>
                      <a:r>
                        <a:rPr lang="zh-CN" altLang="en-US" sz="1800" b="0" dirty="0" smtClean="0">
                          <a:sym typeface="+mn-ea"/>
                        </a:rPr>
                        <a:t>平均——1612.39元</a:t>
                      </a:r>
                    </a:p>
                    <a:p>
                      <a:pPr algn="ctr"/>
                      <a:r>
                        <a:rPr lang="zh-CN" altLang="en-US" sz="1800" b="0" dirty="0" smtClean="0">
                          <a:sym typeface="+mn-ea"/>
                        </a:rPr>
                        <a:t>最低——1565.3元</a:t>
                      </a:r>
                    </a:p>
                  </a:txBody>
                  <a:tcPr/>
                </a:tc>
                <a:tc hMerge="1">
                  <a:txBody>
                    <a:bodyPr/>
                    <a:lstStyle/>
                    <a:p>
                      <a:endParaRPr lang="zh-CN"/>
                    </a:p>
                  </a:txBody>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63</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频繁项集挖掘</a:t>
            </a:r>
          </a:p>
        </p:txBody>
      </p:sp>
      <p:sp>
        <p:nvSpPr>
          <p:cNvPr id="8" name="内容占位符 7"/>
          <p:cNvSpPr>
            <a:spLocks noGrp="1"/>
          </p:cNvSpPr>
          <p:nvPr>
            <p:ph idx="1"/>
          </p:nvPr>
        </p:nvSpPr>
        <p:spPr/>
        <p:txBody>
          <a:bodyPr/>
          <a:lstStyle/>
          <a:p>
            <a:r>
              <a:rPr lang="en-US" altLang="zh-CN">
                <a:sym typeface="+mn-ea"/>
              </a:rPr>
              <a:t>经内镜手术病人中麻醉次数为1次的频繁项集</a:t>
            </a:r>
            <a:endParaRPr smtClean="0">
              <a:sym typeface="+mn-ea"/>
            </a:endParaRPr>
          </a:p>
          <a:p>
            <a:pPr lvl="1" algn="l"/>
            <a:r>
              <a:rPr lang="zh-CN" sz="2000" b="1">
                <a:sym typeface="+mn-ea"/>
              </a:rPr>
              <a:t>手术前</a:t>
            </a:r>
          </a:p>
          <a:p>
            <a:pPr marL="0" lvl="1" indent="0">
              <a:buNone/>
            </a:pPr>
            <a:endParaRPr lang="zh-CN" altLang="en-US"/>
          </a:p>
        </p:txBody>
      </p:sp>
      <p:graphicFrame>
        <p:nvGraphicFramePr>
          <p:cNvPr id="9" name="表格 8"/>
          <p:cNvGraphicFramePr/>
          <p:nvPr/>
        </p:nvGraphicFramePr>
        <p:xfrm>
          <a:off x="250825" y="1914525"/>
          <a:ext cx="8588375" cy="4443433"/>
        </p:xfrm>
        <a:graphic>
          <a:graphicData uri="http://schemas.openxmlformats.org/drawingml/2006/table">
            <a:tbl>
              <a:tblPr firstRow="1" bandRow="1">
                <a:tableStyleId>{5C22544A-7EE6-4342-B048-85BDC9FD1C3A}</a:tableStyleId>
              </a:tblPr>
              <a:tblGrid>
                <a:gridCol w="874395"/>
                <a:gridCol w="1928495"/>
                <a:gridCol w="1928495"/>
                <a:gridCol w="1928495"/>
                <a:gridCol w="1928495"/>
              </a:tblGrid>
              <a:tr h="389355">
                <a:tc rowSpan="3">
                  <a:txBody>
                    <a:bodyPr/>
                    <a:lstStyle/>
                    <a:p>
                      <a:pPr algn="ctr">
                        <a:buNone/>
                      </a:pPr>
                      <a:r>
                        <a:rPr lang="zh-CN" altLang="en-US" dirty="0"/>
                        <a:t>西药</a:t>
                      </a:r>
                    </a:p>
                  </a:txBody>
                  <a:tcPr anchor="ctr"/>
                </a:tc>
                <a:tc gridSpan="4">
                  <a:txBody>
                    <a:bodyPr/>
                    <a:lstStyle/>
                    <a:p>
                      <a:pPr>
                        <a:buNone/>
                      </a:pPr>
                      <a:r>
                        <a:rPr lang="zh-CN" altLang="en-US" dirty="0"/>
                        <a:t>氯化钾注射液，葡萄糖注射液，氯化钠注射液，复方氨基酸注射液</a:t>
                      </a: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839582">
                <a:tc vMerge="1">
                  <a:txBody>
                    <a:bodyPr/>
                    <a:lstStyle/>
                    <a:p>
                      <a:endParaRPr lang="zh-CN"/>
                    </a:p>
                  </a:txBody>
                  <a:tcPr anchor="ctr"/>
                </a:tc>
                <a:tc>
                  <a:txBody>
                    <a:bodyPr/>
                    <a:lstStyle/>
                    <a:p>
                      <a:pPr>
                        <a:buNone/>
                      </a:pPr>
                      <a:r>
                        <a:rPr lang="zh-CN" altLang="en-US" dirty="0"/>
                        <a:t>注射用脂溶性维生素(Ⅱ)</a:t>
                      </a:r>
                    </a:p>
                  </a:txBody>
                  <a:tcPr/>
                </a:tc>
                <a:tc>
                  <a:txBody>
                    <a:bodyPr/>
                    <a:lstStyle/>
                    <a:p>
                      <a:pPr>
                        <a:buNone/>
                      </a:pPr>
                      <a:r>
                        <a:rPr lang="zh-CN" altLang="en-US" dirty="0"/>
                        <a:t>碘海醇注射液</a:t>
                      </a:r>
                    </a:p>
                  </a:txBody>
                  <a:tcPr/>
                </a:tc>
                <a:tc>
                  <a:txBody>
                    <a:bodyPr/>
                    <a:lstStyle/>
                    <a:p>
                      <a:pPr>
                        <a:buNone/>
                      </a:pPr>
                      <a:r>
                        <a:rPr lang="zh-CN" altLang="en-US" dirty="0"/>
                        <a:t>丙氨酰谷氨酰胺注射液</a:t>
                      </a:r>
                    </a:p>
                  </a:txBody>
                  <a:tcPr/>
                </a:tc>
                <a:tc>
                  <a:txBody>
                    <a:bodyPr/>
                    <a:lstStyle/>
                    <a:p>
                      <a:pPr>
                        <a:buNone/>
                      </a:pPr>
                      <a:r>
                        <a:rPr lang="zh-CN" altLang="en-US" dirty="0"/>
                        <a:t>注射用头孢哌酮钠舒巴坦钠</a:t>
                      </a:r>
                    </a:p>
                  </a:txBody>
                  <a:tcPr/>
                </a:tc>
              </a:tr>
              <a:tr h="1188720">
                <a:tc vMerge="1">
                  <a:txBody>
                    <a:bodyPr/>
                    <a:lstStyle/>
                    <a:p>
                      <a:endParaRPr lang="zh-CN"/>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——2282.5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——327.77</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——92.19</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——1754.2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——412.5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——193.8</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——1529.8</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——340.52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——110.66</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——4936.2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——697.21</a:t>
                      </a:r>
                      <a:r>
                        <a:rPr lang="zh-CN" altLang="en-US" sz="1800" kern="1200" dirty="0" smtClean="0">
                          <a:solidFill>
                            <a:schemeClr val="dk1"/>
                          </a:solidFill>
                          <a:latin typeface="+mn-lt"/>
                          <a:ea typeface="+mn-ea"/>
                          <a:cs typeface="+mn-cs"/>
                        </a:rPr>
                        <a:t>元</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——88.6</a:t>
                      </a:r>
                      <a:r>
                        <a:rPr lang="zh-CN" altLang="en-US" sz="1800" kern="1200" dirty="0" smtClean="0">
                          <a:solidFill>
                            <a:schemeClr val="dk1"/>
                          </a:solidFill>
                          <a:latin typeface="+mn-lt"/>
                          <a:ea typeface="+mn-ea"/>
                          <a:cs typeface="+mn-cs"/>
                        </a:rPr>
                        <a:t>元</a:t>
                      </a:r>
                    </a:p>
                  </a:txBody>
                  <a:tcPr/>
                </a:tc>
              </a:tr>
              <a:tr h="1392278">
                <a:tc>
                  <a:txBody>
                    <a:bodyPr/>
                    <a:lstStyle/>
                    <a:p>
                      <a:pPr algn="ctr">
                        <a:buNone/>
                      </a:pPr>
                      <a:r>
                        <a:rPr lang="zh-CN" altLang="en-US" b="1">
                          <a:solidFill>
                            <a:schemeClr val="tx1"/>
                          </a:solidFill>
                        </a:rPr>
                        <a:t>检查</a:t>
                      </a:r>
                    </a:p>
                  </a:txBody>
                  <a:tcPr anchor="ctr"/>
                </a:tc>
                <a:tc gridSpan="2">
                  <a:txBody>
                    <a:bodyPr/>
                    <a:lstStyle/>
                    <a:p>
                      <a:pPr marL="285750" indent="-285750">
                        <a:buFont typeface="Wingdings" panose="05000000000000000000" charset="0"/>
                        <a:buChar char="p"/>
                      </a:pPr>
                      <a:r>
                        <a:rPr lang="zh-CN" altLang="en-US" b="0" dirty="0"/>
                        <a:t>超声计算机图文报告(检查费)</a:t>
                      </a:r>
                    </a:p>
                    <a:p>
                      <a:pPr marL="285750" indent="-285750">
                        <a:buFont typeface="Wingdings" panose="05000000000000000000" charset="0"/>
                        <a:buChar char="p"/>
                      </a:pPr>
                      <a:r>
                        <a:rPr lang="zh-CN" altLang="en-US" b="0" dirty="0"/>
                        <a:t>左心功能测定(检查费)</a:t>
                      </a:r>
                    </a:p>
                    <a:p>
                      <a:pPr marL="285750" indent="-285750">
                        <a:buFont typeface="Wingdings" panose="05000000000000000000" charset="0"/>
                        <a:buChar char="p"/>
                      </a:pPr>
                      <a:r>
                        <a:rPr lang="zh-CN" altLang="en-US" b="0" dirty="0"/>
                        <a:t>心脏彩色多普勒超声(特殊检查费)</a:t>
                      </a:r>
                    </a:p>
                    <a:p>
                      <a:pPr marL="285750" indent="-285750">
                        <a:buFont typeface="Wingdings" panose="05000000000000000000" charset="0"/>
                        <a:buChar char="p"/>
                      </a:pPr>
                      <a:r>
                        <a:rPr lang="zh-CN" altLang="en-US" b="1" dirty="0"/>
                        <a:t>心电图：</a:t>
                      </a:r>
                      <a:r>
                        <a:rPr lang="zh-CN" altLang="en-US" b="0" dirty="0"/>
                        <a:t>常规心电图检查(检查费)</a:t>
                      </a:r>
                    </a:p>
                    <a:p>
                      <a:pPr marL="285750" indent="-285750">
                        <a:buFont typeface="Wingdings" panose="05000000000000000000" charset="0"/>
                        <a:buChar char="p"/>
                      </a:pPr>
                      <a:r>
                        <a:rPr lang="zh-CN" altLang="en-US" b="0" dirty="0"/>
                        <a:t>数字化摄影(DR)(特殊检查费)</a:t>
                      </a:r>
                    </a:p>
                  </a:txBody>
                  <a:tcPr/>
                </a:tc>
                <a:tc hMerge="1">
                  <a:txBody>
                    <a:bodyPr/>
                    <a:lstStyle/>
                    <a:p>
                      <a:endParaRPr lang="zh-CN"/>
                    </a:p>
                  </a:txBody>
                  <a:tcPr/>
                </a:tc>
                <a:tc gridSpan="2">
                  <a:txBody>
                    <a:bodyPr/>
                    <a:lstStyle/>
                    <a:p>
                      <a:pPr algn="ctr"/>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pPr algn="ctr"/>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——517.0</a:t>
                      </a:r>
                      <a:r>
                        <a:rPr lang="zh-CN" altLang="en-US" sz="1800" kern="1200" dirty="0" smtClean="0">
                          <a:solidFill>
                            <a:schemeClr val="dk1"/>
                          </a:solidFill>
                          <a:latin typeface="+mn-lt"/>
                          <a:ea typeface="+mn-ea"/>
                          <a:cs typeface="+mn-cs"/>
                        </a:rPr>
                        <a:t>元</a:t>
                      </a:r>
                    </a:p>
                    <a:p>
                      <a:pPr algn="ctr"/>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——355.39</a:t>
                      </a:r>
                      <a:r>
                        <a:rPr lang="zh-CN" altLang="en-US" sz="1800" kern="1200" dirty="0" smtClean="0">
                          <a:solidFill>
                            <a:schemeClr val="dk1"/>
                          </a:solidFill>
                          <a:latin typeface="+mn-lt"/>
                          <a:ea typeface="+mn-ea"/>
                          <a:cs typeface="+mn-cs"/>
                        </a:rPr>
                        <a:t>元</a:t>
                      </a:r>
                    </a:p>
                    <a:p>
                      <a:pPr algn="ct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——253.0</a:t>
                      </a:r>
                      <a:r>
                        <a:rPr lang="zh-CN" altLang="en-US" sz="1800" kern="1200" dirty="0" smtClean="0">
                          <a:solidFill>
                            <a:schemeClr val="dk1"/>
                          </a:solidFill>
                          <a:latin typeface="+mn-lt"/>
                          <a:ea typeface="+mn-ea"/>
                          <a:cs typeface="+mn-cs"/>
                        </a:rPr>
                        <a:t>元</a:t>
                      </a:r>
                    </a:p>
                    <a:p>
                      <a:pPr indent="0">
                        <a:buFont typeface="Wingdings" panose="05000000000000000000" charset="0"/>
                        <a:buNone/>
                      </a:pPr>
                      <a:endParaRPr lang="zh-CN" altLang="en-US" b="0" dirty="0"/>
                    </a:p>
                  </a:txBody>
                  <a:tcPr/>
                </a:tc>
                <a:tc hMerge="1">
                  <a:txBody>
                    <a:bodyPr/>
                    <a:lstStyle/>
                    <a:p>
                      <a:endParaRPr lang="zh-CN"/>
                    </a:p>
                  </a:txBody>
                  <a:tcPr/>
                </a:tc>
              </a:tr>
              <a:tr h="562736">
                <a:tc>
                  <a:txBody>
                    <a:bodyPr/>
                    <a:lstStyle/>
                    <a:p>
                      <a:pPr algn="ctr">
                        <a:buNone/>
                      </a:pPr>
                      <a:r>
                        <a:rPr lang="zh-CN" altLang="en-US" b="1" dirty="0" smtClean="0">
                          <a:solidFill>
                            <a:schemeClr val="tx1"/>
                          </a:solidFill>
                        </a:rPr>
                        <a:t>手术费</a:t>
                      </a:r>
                      <a:endParaRPr lang="zh-CN" altLang="en-US" b="1" dirty="0">
                        <a:solidFill>
                          <a:schemeClr val="tx1"/>
                        </a:solidFill>
                      </a:endParaRPr>
                    </a:p>
                  </a:txBody>
                  <a:tcPr marL="0" marR="0" marT="0" marB="0" anchor="ctr"/>
                </a:tc>
                <a:tc gridSpan="4">
                  <a:txBody>
                    <a:bodyPr/>
                    <a:lstStyle/>
                    <a:p>
                      <a:pPr indent="0" algn="ctr">
                        <a:buFont typeface="Wingdings" panose="05000000000000000000" charset="0"/>
                        <a:buNone/>
                      </a:pPr>
                      <a:r>
                        <a:rPr lang="zh-CN" altLang="en-US" b="0" dirty="0"/>
                        <a:t>无</a:t>
                      </a:r>
                    </a:p>
                  </a:txBody>
                  <a:tcPr marL="0" marR="0" marT="0" marB="0" anchor="ct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
        <p:nvSpPr>
          <p:cNvPr id="6" name="圆角矩形 5"/>
          <p:cNvSpPr/>
          <p:nvPr/>
        </p:nvSpPr>
        <p:spPr>
          <a:xfrm>
            <a:off x="9644098" y="2857496"/>
            <a:ext cx="2428892"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b="1" dirty="0" smtClean="0"/>
          </a:p>
          <a:p>
            <a:r>
              <a:rPr lang="zh-CN" altLang="en-US" b="1" dirty="0" smtClean="0"/>
              <a:t>算法时间：</a:t>
            </a:r>
            <a:endParaRPr lang="zh-CN" altLang="en-US" dirty="0" smtClean="0"/>
          </a:p>
          <a:p>
            <a:r>
              <a:rPr lang="en-US" dirty="0" err="1" smtClean="0"/>
              <a:t>Apriori</a:t>
            </a:r>
            <a:r>
              <a:rPr lang="en-US" dirty="0" smtClean="0"/>
              <a:t>——0.53s</a:t>
            </a:r>
          </a:p>
          <a:p>
            <a:r>
              <a:rPr lang="en-US" dirty="0" smtClean="0"/>
              <a:t>FP-tree——</a:t>
            </a:r>
          </a:p>
          <a:p>
            <a:pPr algn="ctr"/>
            <a:endParaRPr lang="zh-CN" altLang="en-US" dirty="0"/>
          </a:p>
        </p:txBody>
      </p:sp>
      <p:sp>
        <p:nvSpPr>
          <p:cNvPr id="7" name="圆角矩形 6"/>
          <p:cNvSpPr/>
          <p:nvPr/>
        </p:nvSpPr>
        <p:spPr>
          <a:xfrm>
            <a:off x="9501222" y="4572008"/>
            <a:ext cx="2500330"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b="1" dirty="0" smtClean="0"/>
              <a:t>算法时间：</a:t>
            </a:r>
            <a:endParaRPr lang="zh-CN" altLang="en-US" dirty="0" smtClean="0"/>
          </a:p>
          <a:p>
            <a:r>
              <a:rPr lang="en-US" dirty="0" err="1" smtClean="0"/>
              <a:t>Apriori</a:t>
            </a:r>
            <a:r>
              <a:rPr lang="en-US" dirty="0" smtClean="0"/>
              <a:t>——0.26s</a:t>
            </a:r>
          </a:p>
          <a:p>
            <a:r>
              <a:rPr lang="en-US" dirty="0" smtClean="0"/>
              <a:t>FP-tree——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a:r>
            <a:br>
              <a:rPr>
                <a:sym typeface="+mn-ea"/>
              </a:rPr>
            </a:br>
            <a:r>
              <a:rPr sz="2800">
                <a:sym typeface="+mn-ea"/>
              </a:rPr>
              <a:t>频繁项集挖掘</a:t>
            </a:r>
            <a:r>
              <a:rPr lang="zh-CN" altLang="en-US"/>
              <a:t/>
            </a:r>
            <a:br>
              <a:rPr lang="zh-CN" altLang="en-US"/>
            </a:br>
            <a:endParaRPr lang="zh-CN" altLang="en-US"/>
          </a:p>
        </p:txBody>
      </p:sp>
      <p:sp>
        <p:nvSpPr>
          <p:cNvPr id="3" name="内容占位符 2"/>
          <p:cNvSpPr>
            <a:spLocks noGrp="1"/>
          </p:cNvSpPr>
          <p:nvPr>
            <p:ph idx="1"/>
          </p:nvPr>
        </p:nvSpPr>
        <p:spPr/>
        <p:txBody>
          <a:bodyPr/>
          <a:lstStyle/>
          <a:p>
            <a:r>
              <a:rPr lang="en-US" altLang="zh-CN">
                <a:sym typeface="+mn-ea"/>
              </a:rPr>
              <a:t>经内镜手术病人中的频繁项集</a:t>
            </a:r>
          </a:p>
          <a:p>
            <a:pPr marL="342900" indent="-342900">
              <a:buFont typeface="Wingdings" panose="05000000000000000000" charset="0"/>
              <a:buChar char="Ø"/>
            </a:pPr>
            <a:r>
              <a:rPr sz="2000" b="1">
                <a:latin typeface="+mn-ea"/>
                <a:ea typeface="+mn-ea"/>
                <a:sym typeface="+mn-ea"/>
              </a:rPr>
              <a:t>手术中</a:t>
            </a:r>
            <a:endParaRPr lang="zh-CN" altLang="en-US">
              <a:latin typeface="+mn-ea"/>
              <a:ea typeface="+mn-ea"/>
            </a:endParaRP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64</a:t>
            </a:fld>
            <a:endParaRPr lang="zh-CN" altLang="en-US" dirty="0"/>
          </a:p>
        </p:txBody>
      </p:sp>
      <p:graphicFrame>
        <p:nvGraphicFramePr>
          <p:cNvPr id="9" name="表格 8"/>
          <p:cNvGraphicFramePr/>
          <p:nvPr/>
        </p:nvGraphicFramePr>
        <p:xfrm>
          <a:off x="278130" y="1844675"/>
          <a:ext cx="8588375" cy="4140200"/>
        </p:xfrm>
        <a:graphic>
          <a:graphicData uri="http://schemas.openxmlformats.org/drawingml/2006/table">
            <a:tbl>
              <a:tblPr firstRow="1" bandRow="1">
                <a:tableStyleId>{5C22544A-7EE6-4342-B048-85BDC9FD1C3A}</a:tableStyleId>
              </a:tblPr>
              <a:tblGrid>
                <a:gridCol w="874395"/>
                <a:gridCol w="1928495"/>
                <a:gridCol w="1491297"/>
                <a:gridCol w="437198"/>
                <a:gridCol w="1928495"/>
                <a:gridCol w="1928495"/>
              </a:tblGrid>
              <a:tr h="733425">
                <a:tc gridSpan="3">
                  <a:txBody>
                    <a:bodyPr/>
                    <a:lstStyle/>
                    <a:p>
                      <a:pPr algn="ctr">
                        <a:buNone/>
                      </a:pPr>
                      <a:r>
                        <a:rPr lang="en-US" altLang="zh-CN" dirty="0"/>
                        <a:t>Apriori</a:t>
                      </a:r>
                      <a:r>
                        <a:rPr lang="zh-CN" altLang="en-US" dirty="0"/>
                        <a:t>算法</a:t>
                      </a:r>
                    </a:p>
                  </a:txBody>
                  <a:tcPr anchor="ctr"/>
                </a:tc>
                <a:tc hMerge="1">
                  <a:txBody>
                    <a:bodyPr/>
                    <a:lstStyle/>
                    <a:p>
                      <a:endParaRPr lang="zh-CN"/>
                    </a:p>
                  </a:txBody>
                  <a:tcPr anchor="ctr"/>
                </a:tc>
                <a:tc hMerge="1">
                  <a:txBody>
                    <a:bodyPr/>
                    <a:lstStyle/>
                    <a:p>
                      <a:endParaRPr lang="zh-CN"/>
                    </a:p>
                  </a:txBody>
                  <a:tcPr anchor="ctr"/>
                </a:tc>
                <a:tc gridSpan="3">
                  <a:txBody>
                    <a:bodyPr/>
                    <a:lstStyle/>
                    <a:p>
                      <a:pPr algn="ctr">
                        <a:buNone/>
                      </a:pPr>
                      <a:r>
                        <a:rPr lang="en-US" altLang="zh-CN" dirty="0"/>
                        <a:t>FP-tree</a:t>
                      </a:r>
                      <a:r>
                        <a:rPr lang="zh-CN" altLang="en-US" dirty="0"/>
                        <a:t>算法</a:t>
                      </a:r>
                    </a:p>
                  </a:txBody>
                  <a:tcPr anchor="ctr"/>
                </a:tc>
                <a:tc hMerge="1">
                  <a:txBody>
                    <a:bodyPr/>
                    <a:lstStyle/>
                    <a:p>
                      <a:endParaRPr lang="zh-CN"/>
                    </a:p>
                  </a:txBody>
                  <a:tcPr anchor="ctr"/>
                </a:tc>
                <a:tc hMerge="1">
                  <a:txBody>
                    <a:bodyPr/>
                    <a:lstStyle/>
                    <a:p>
                      <a:endParaRPr lang="zh-CN"/>
                    </a:p>
                  </a:txBody>
                  <a:tcPr anchor="ctr"/>
                </a:tc>
              </a:tr>
              <a:tr h="389355">
                <a:tc rowSpan="3">
                  <a:txBody>
                    <a:bodyPr/>
                    <a:lstStyle/>
                    <a:p>
                      <a:pPr algn="ctr">
                        <a:buNone/>
                      </a:pPr>
                      <a:r>
                        <a:rPr lang="zh-CN" altLang="en-US" dirty="0"/>
                        <a:t>麻醉病人西药</a:t>
                      </a:r>
                    </a:p>
                  </a:txBody>
                  <a:tcPr anchor="ctr"/>
                </a:tc>
                <a:tc gridSpan="5">
                  <a:txBody>
                    <a:bodyPr/>
                    <a:lstStyle/>
                    <a:p>
                      <a:pPr>
                        <a:buNone/>
                      </a:pPr>
                      <a:r>
                        <a:rPr lang="zh-CN" altLang="en-US" dirty="0"/>
                        <a:t>氯化钾注射液，葡萄糖注射液，氯化钠注射液，复方氨基酸注射液</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89280">
                <a:tc vMerge="1">
                  <a:txBody>
                    <a:bodyPr/>
                    <a:lstStyle/>
                    <a:p>
                      <a:endParaRPr lang="zh-CN"/>
                    </a:p>
                  </a:txBody>
                  <a:tcPr anchor="ctr"/>
                </a:tc>
                <a:tc>
                  <a:txBody>
                    <a:bodyPr/>
                    <a:lstStyle/>
                    <a:p>
                      <a:pPr>
                        <a:buNone/>
                      </a:pPr>
                      <a:r>
                        <a:rPr lang="zh-CN" altLang="en-US" dirty="0"/>
                        <a:t>注射用脂溶性维生素(Ⅱ)</a:t>
                      </a:r>
                    </a:p>
                  </a:txBody>
                  <a:tcPr/>
                </a:tc>
                <a:tc gridSpan="2">
                  <a:txBody>
                    <a:bodyPr/>
                    <a:lstStyle/>
                    <a:p>
                      <a:pPr>
                        <a:buNone/>
                      </a:pPr>
                      <a:r>
                        <a:rPr lang="zh-CN" altLang="en-US" dirty="0"/>
                        <a:t>碘海醇注射液</a:t>
                      </a:r>
                    </a:p>
                  </a:txBody>
                  <a:tcPr/>
                </a:tc>
                <a:tc hMerge="1">
                  <a:txBody>
                    <a:bodyPr/>
                    <a:lstStyle/>
                    <a:p>
                      <a:endParaRPr lang="zh-CN"/>
                    </a:p>
                  </a:txBody>
                  <a:tcPr/>
                </a:tc>
                <a:tc>
                  <a:txBody>
                    <a:bodyPr/>
                    <a:lstStyle/>
                    <a:p>
                      <a:pPr>
                        <a:buNone/>
                      </a:pPr>
                      <a:r>
                        <a:rPr lang="zh-CN" altLang="en-US" dirty="0"/>
                        <a:t>丙氨酰谷氨酰胺注射液</a:t>
                      </a:r>
                    </a:p>
                  </a:txBody>
                  <a:tcPr/>
                </a:tc>
                <a:tc>
                  <a:txBody>
                    <a:bodyPr/>
                    <a:lstStyle/>
                    <a:p>
                      <a:pPr>
                        <a:buNone/>
                      </a:pPr>
                      <a:r>
                        <a:rPr lang="zh-CN" altLang="en-US" dirty="0"/>
                        <a:t>注射用头孢哌酮钠舒巴坦钠</a:t>
                      </a:r>
                    </a:p>
                  </a:txBody>
                  <a:tcPr/>
                </a:tc>
              </a:tr>
              <a:tr h="1188720">
                <a:tc vMerge="1">
                  <a:txBody>
                    <a:bodyPr/>
                    <a:lstStyle/>
                    <a:p>
                      <a:endParaRPr lang="zh-CN"/>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——2282.5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——327.77</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——92.19</a:t>
                      </a:r>
                      <a:r>
                        <a:rPr lang="zh-CN" altLang="en-US" sz="1800" kern="1200" dirty="0" smtClean="0">
                          <a:solidFill>
                            <a:schemeClr val="dk1"/>
                          </a:solidFill>
                          <a:latin typeface="+mn-lt"/>
                          <a:ea typeface="+mn-ea"/>
                          <a:cs typeface="+mn-cs"/>
                        </a:rPr>
                        <a:t>元</a:t>
                      </a:r>
                    </a:p>
                  </a:txBody>
                  <a:tcPr/>
                </a:tc>
                <a:tc gridSpan="2">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——1754.2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——412.5</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——193.8</a:t>
                      </a:r>
                      <a:r>
                        <a:rPr lang="zh-CN" altLang="en-US" sz="1800" kern="1200" dirty="0" smtClean="0">
                          <a:solidFill>
                            <a:schemeClr val="dk1"/>
                          </a:solidFill>
                          <a:latin typeface="+mn-lt"/>
                          <a:ea typeface="+mn-ea"/>
                          <a:cs typeface="+mn-cs"/>
                        </a:rPr>
                        <a:t>元</a:t>
                      </a:r>
                    </a:p>
                  </a:txBody>
                  <a:tcPr/>
                </a:tc>
                <a:tc hMerge="1">
                  <a:txBody>
                    <a:bodyPr/>
                    <a:lstStyle/>
                    <a:p>
                      <a:endParaRPr lang="zh-CN"/>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——1529.8</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——340.52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——110.66</a:t>
                      </a:r>
                      <a:r>
                        <a:rPr lang="zh-CN" altLang="en-US" sz="1800" kern="1200" dirty="0" smtClean="0">
                          <a:solidFill>
                            <a:schemeClr val="dk1"/>
                          </a:solidFill>
                          <a:latin typeface="+mn-lt"/>
                          <a:ea typeface="+mn-ea"/>
                          <a:cs typeface="+mn-cs"/>
                        </a:rPr>
                        <a:t>元</a:t>
                      </a:r>
                    </a:p>
                  </a:txBody>
                  <a:tcPr/>
                </a:tc>
                <a:tc>
                  <a:txBody>
                    <a:bodyPr/>
                    <a:lstStyle/>
                    <a:p>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——4936.2</a:t>
                      </a:r>
                      <a:r>
                        <a:rPr lang="zh-CN" altLang="en-US" sz="1800" kern="1200" dirty="0" smtClean="0">
                          <a:solidFill>
                            <a:schemeClr val="dk1"/>
                          </a:solidFill>
                          <a:latin typeface="+mn-lt"/>
                          <a:ea typeface="+mn-ea"/>
                          <a:cs typeface="+mn-cs"/>
                        </a:rPr>
                        <a:t>元</a:t>
                      </a:r>
                    </a:p>
                    <a:p>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——697.21</a:t>
                      </a:r>
                      <a:r>
                        <a:rPr lang="zh-CN" altLang="en-US" sz="1800" kern="1200" dirty="0" smtClean="0">
                          <a:solidFill>
                            <a:schemeClr val="dk1"/>
                          </a:solidFill>
                          <a:latin typeface="+mn-lt"/>
                          <a:ea typeface="+mn-ea"/>
                          <a:cs typeface="+mn-cs"/>
                        </a:rPr>
                        <a:t>元</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——88.6</a:t>
                      </a:r>
                      <a:r>
                        <a:rPr lang="zh-CN" altLang="en-US" sz="1800" kern="1200" dirty="0" smtClean="0">
                          <a:solidFill>
                            <a:schemeClr val="dk1"/>
                          </a:solidFill>
                          <a:latin typeface="+mn-lt"/>
                          <a:ea typeface="+mn-ea"/>
                          <a:cs typeface="+mn-cs"/>
                        </a:rPr>
                        <a:t>元</a:t>
                      </a:r>
                    </a:p>
                  </a:txBody>
                  <a:tcPr/>
                </a:tc>
              </a:tr>
              <a:tr h="1188720">
                <a:tc>
                  <a:txBody>
                    <a:bodyPr/>
                    <a:lstStyle/>
                    <a:p>
                      <a:pPr algn="ctr">
                        <a:lnSpc>
                          <a:spcPct val="100000"/>
                        </a:lnSpc>
                        <a:buNone/>
                      </a:pPr>
                      <a:r>
                        <a:rPr lang="zh-CN" altLang="en-US" dirty="0"/>
                        <a:t>无麻醉病人西药</a:t>
                      </a:r>
                    </a:p>
                  </a:txBody>
                  <a:tcPr anchor="ctr"/>
                </a:tc>
                <a:tc>
                  <a:txBody>
                    <a:bodyPr/>
                    <a:lstStyle/>
                    <a:p>
                      <a:pPr>
                        <a:buNone/>
                      </a:pPr>
                      <a:endParaRPr lang="zh-CN" altLang="en-US" sz="1800" kern="1200" dirty="0" smtClean="0">
                        <a:solidFill>
                          <a:schemeClr val="dk1"/>
                        </a:solidFill>
                        <a:latin typeface="+mn-lt"/>
                        <a:ea typeface="+mn-ea"/>
                        <a:cs typeface="+mn-cs"/>
                      </a:endParaRPr>
                    </a:p>
                  </a:txBody>
                  <a:tcPr/>
                </a:tc>
                <a:tc gridSpan="2">
                  <a:txBody>
                    <a:bodyPr/>
                    <a:lstStyle/>
                    <a:p>
                      <a:pPr>
                        <a:buNone/>
                      </a:pPr>
                      <a:endParaRPr lang="zh-CN" altLang="en-US" sz="1800" kern="1200" dirty="0" smtClean="0">
                        <a:solidFill>
                          <a:schemeClr val="dk1"/>
                        </a:solidFill>
                        <a:latin typeface="+mn-lt"/>
                        <a:ea typeface="+mn-ea"/>
                        <a:cs typeface="+mn-cs"/>
                      </a:endParaRPr>
                    </a:p>
                  </a:txBody>
                  <a:tcPr/>
                </a:tc>
                <a:tc hMerge="1">
                  <a:txBody>
                    <a:bodyPr/>
                    <a:lstStyle/>
                    <a:p>
                      <a:endParaRPr lang="zh-CN"/>
                    </a:p>
                  </a:txBody>
                  <a:tcPr/>
                </a:tc>
                <a:tc>
                  <a:txBody>
                    <a:bodyPr/>
                    <a:lstStyle/>
                    <a:p>
                      <a:pPr>
                        <a:buNone/>
                      </a:pPr>
                      <a:endParaRPr lang="zh-CN" altLang="en-US"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452120"/>
          </a:xfrm>
        </p:spPr>
        <p:txBody>
          <a:bodyPr/>
          <a:lstStyle/>
          <a:p>
            <a:r>
              <a:rPr lang="en-US" altLang="zh-CN"/>
              <a:t>经内镜手术病人中麻醉次数为1次的频繁项集</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65</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频繁项集挖掘</a:t>
            </a:r>
          </a:p>
        </p:txBody>
      </p:sp>
      <p:sp>
        <p:nvSpPr>
          <p:cNvPr id="8" name="圆角矩形 7"/>
          <p:cNvSpPr/>
          <p:nvPr/>
        </p:nvSpPr>
        <p:spPr>
          <a:xfrm>
            <a:off x="250825" y="3650615"/>
            <a:ext cx="1452245" cy="517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 </a:t>
            </a:r>
            <a:r>
              <a:rPr lang="zh-CN" altLang="en-US"/>
              <a:t>病人</a:t>
            </a:r>
          </a:p>
        </p:txBody>
      </p:sp>
      <p:sp>
        <p:nvSpPr>
          <p:cNvPr id="9" name="圆角矩形 8"/>
          <p:cNvSpPr/>
          <p:nvPr/>
        </p:nvSpPr>
        <p:spPr>
          <a:xfrm>
            <a:off x="2207895" y="1720215"/>
            <a:ext cx="1452245" cy="517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 </a:t>
            </a:r>
            <a:r>
              <a:rPr lang="zh-CN" altLang="en-US"/>
              <a:t>手术前</a:t>
            </a:r>
          </a:p>
        </p:txBody>
      </p:sp>
      <p:sp>
        <p:nvSpPr>
          <p:cNvPr id="10" name="圆角矩形 9"/>
          <p:cNvSpPr/>
          <p:nvPr/>
        </p:nvSpPr>
        <p:spPr>
          <a:xfrm>
            <a:off x="2207895" y="3693795"/>
            <a:ext cx="1452245" cy="517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 </a:t>
            </a:r>
            <a:r>
              <a:rPr lang="zh-CN" altLang="en-US"/>
              <a:t>手术中</a:t>
            </a:r>
          </a:p>
        </p:txBody>
      </p:sp>
      <p:sp>
        <p:nvSpPr>
          <p:cNvPr id="11" name="圆角矩形 10"/>
          <p:cNvSpPr/>
          <p:nvPr/>
        </p:nvSpPr>
        <p:spPr>
          <a:xfrm>
            <a:off x="2207895" y="5630545"/>
            <a:ext cx="1452245" cy="517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 </a:t>
            </a:r>
            <a:r>
              <a:rPr lang="zh-CN" altLang="en-US"/>
              <a:t>手术后</a:t>
            </a:r>
          </a:p>
        </p:txBody>
      </p:sp>
      <p:sp>
        <p:nvSpPr>
          <p:cNvPr id="12" name="左大括号 11"/>
          <p:cNvSpPr/>
          <p:nvPr/>
        </p:nvSpPr>
        <p:spPr>
          <a:xfrm>
            <a:off x="1811655" y="1720215"/>
            <a:ext cx="287655" cy="4336415"/>
          </a:xfrm>
          <a:prstGeom prst="leftBrace">
            <a:avLst>
              <a:gd name="adj1" fmla="val 8333"/>
              <a:gd name="adj2" fmla="val 536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箭头 15"/>
          <p:cNvSpPr/>
          <p:nvPr/>
        </p:nvSpPr>
        <p:spPr>
          <a:xfrm>
            <a:off x="3823335" y="1805940"/>
            <a:ext cx="287655" cy="431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7" name="右箭头 16"/>
          <p:cNvSpPr/>
          <p:nvPr/>
        </p:nvSpPr>
        <p:spPr>
          <a:xfrm>
            <a:off x="3823335" y="3736340"/>
            <a:ext cx="287655" cy="431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8" name="右箭头 17"/>
          <p:cNvSpPr/>
          <p:nvPr/>
        </p:nvSpPr>
        <p:spPr>
          <a:xfrm>
            <a:off x="3823335" y="5716270"/>
            <a:ext cx="287655" cy="431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9" name="文本框 18"/>
          <p:cNvSpPr txBox="1"/>
          <p:nvPr/>
        </p:nvSpPr>
        <p:spPr>
          <a:xfrm>
            <a:off x="7533005" y="1657985"/>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0" name="文本框 19"/>
          <p:cNvSpPr txBox="1"/>
          <p:nvPr/>
        </p:nvSpPr>
        <p:spPr>
          <a:xfrm>
            <a:off x="7533005" y="3494405"/>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1" name="文本框 20"/>
          <p:cNvSpPr txBox="1"/>
          <p:nvPr/>
        </p:nvSpPr>
        <p:spPr>
          <a:xfrm>
            <a:off x="7533005" y="5473700"/>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2" name="圆角矩形 21"/>
          <p:cNvSpPr/>
          <p:nvPr/>
        </p:nvSpPr>
        <p:spPr>
          <a:xfrm>
            <a:off x="4275455" y="1360805"/>
            <a:ext cx="3256915"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b="1"/>
              <a:t>西药：</a:t>
            </a:r>
            <a:r>
              <a:rPr lang="zh-CN" altLang="en-US" sz="1400"/>
              <a:t>注射用头孢哌酮钠舒巴坦钠，葡萄糖注射液。。。</a:t>
            </a:r>
          </a:p>
          <a:p>
            <a:pPr algn="l"/>
            <a:r>
              <a:rPr lang="zh-CN" altLang="en-US" sz="1600" b="1"/>
              <a:t>检查：</a:t>
            </a:r>
            <a:r>
              <a:rPr lang="zh-CN" altLang="en-US" sz="1600"/>
              <a:t>常规心电图检查。。。</a:t>
            </a:r>
          </a:p>
          <a:p>
            <a:pPr algn="l"/>
            <a:r>
              <a:rPr lang="zh-CN" altLang="en-US" sz="1600" b="1"/>
              <a:t>手术费：</a:t>
            </a:r>
            <a:r>
              <a:rPr lang="zh-CN" altLang="en-US" sz="1600"/>
              <a:t>无</a:t>
            </a:r>
          </a:p>
          <a:p>
            <a:pPr algn="l"/>
            <a:r>
              <a:rPr lang="zh-CN" altLang="en-US" sz="1600" b="1"/>
              <a:t>治疗费：</a:t>
            </a:r>
            <a:r>
              <a:rPr lang="en-US" altLang="zh-CN" sz="1600"/>
              <a:t>ENBD</a:t>
            </a:r>
            <a:r>
              <a:rPr lang="zh-CN" altLang="en-US" sz="1600"/>
              <a:t>。。。</a:t>
            </a:r>
          </a:p>
          <a:p>
            <a:pPr algn="l"/>
            <a:r>
              <a:rPr lang="zh-CN" altLang="en-US" sz="1600" b="1"/>
              <a:t>化验费：</a:t>
            </a:r>
            <a:r>
              <a:rPr lang="zh-CN" altLang="en-US" sz="1600"/>
              <a:t>血细胞分析。。。</a:t>
            </a:r>
          </a:p>
        </p:txBody>
      </p:sp>
      <p:sp>
        <p:nvSpPr>
          <p:cNvPr id="23" name="圆角矩形 22"/>
          <p:cNvSpPr/>
          <p:nvPr/>
        </p:nvSpPr>
        <p:spPr>
          <a:xfrm>
            <a:off x="4275455" y="5019040"/>
            <a:ext cx="3257550"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defTabSz="914400" eaLnBrk="1" hangingPunct="1"/>
            <a:r>
              <a:rPr lang="zh-CN" altLang="en-US" sz="1600" b="1">
                <a:sym typeface="+mn-ea"/>
              </a:rPr>
              <a:t>西药：</a:t>
            </a:r>
            <a:r>
              <a:rPr lang="zh-CN" altLang="en-US" sz="1600">
                <a:sym typeface="+mn-ea"/>
              </a:rPr>
              <a:t>复方氨基酸注射液</a:t>
            </a:r>
            <a:r>
              <a:rPr lang="en-US" altLang="zh-CN" sz="1600">
                <a:sym typeface="+mn-ea"/>
              </a:rPr>
              <a:t>,氯化钠注射液</a:t>
            </a:r>
            <a:r>
              <a:rPr lang="zh-CN" altLang="en-US" sz="1600">
                <a:sym typeface="+mn-ea"/>
              </a:rPr>
              <a:t>。。。</a:t>
            </a:r>
          </a:p>
          <a:p>
            <a:pPr algn="l" defTabSz="914400" eaLnBrk="1" hangingPunct="1"/>
            <a:r>
              <a:rPr lang="zh-CN" altLang="en-US" sz="1600" b="1">
                <a:sym typeface="+mn-ea"/>
              </a:rPr>
              <a:t>检查：</a:t>
            </a:r>
            <a:r>
              <a:rPr lang="zh-CN" altLang="en-US" sz="1600">
                <a:sym typeface="+mn-ea"/>
              </a:rPr>
              <a:t>检查费甲类加收。。。</a:t>
            </a:r>
          </a:p>
          <a:p>
            <a:pPr algn="l" defTabSz="914400" eaLnBrk="1" hangingPunct="1"/>
            <a:r>
              <a:rPr lang="zh-CN" altLang="en-US" sz="1600" b="1">
                <a:sym typeface="+mn-ea"/>
              </a:rPr>
              <a:t>手术费：</a:t>
            </a:r>
            <a:r>
              <a:rPr lang="zh-CN" altLang="en-US" sz="1600">
                <a:sym typeface="+mn-ea"/>
              </a:rPr>
              <a:t>无</a:t>
            </a:r>
          </a:p>
          <a:p>
            <a:pPr algn="l" defTabSz="914400" eaLnBrk="1" hangingPunct="1"/>
            <a:r>
              <a:rPr lang="zh-CN" altLang="en-US" sz="1600" b="1">
                <a:sym typeface="+mn-ea"/>
              </a:rPr>
              <a:t>治疗费：</a:t>
            </a:r>
            <a:r>
              <a:rPr lang="zh-CN" altLang="en-US" sz="1600">
                <a:sym typeface="+mn-ea"/>
              </a:rPr>
              <a:t>静脉输液。。。</a:t>
            </a:r>
          </a:p>
          <a:p>
            <a:pPr algn="l" defTabSz="914400" eaLnBrk="1" hangingPunct="1"/>
            <a:r>
              <a:rPr lang="zh-CN" altLang="en-US" sz="1600" b="1">
                <a:sym typeface="+mn-ea"/>
              </a:rPr>
              <a:t>化验费：</a:t>
            </a:r>
            <a:r>
              <a:rPr lang="zh-CN" altLang="en-US" sz="1600">
                <a:sym typeface="+mn-ea"/>
              </a:rPr>
              <a:t>血清总胆红素测定。。。</a:t>
            </a:r>
            <a:endParaRPr lang="zh-CN" altLang="en-US"/>
          </a:p>
        </p:txBody>
      </p:sp>
      <p:sp>
        <p:nvSpPr>
          <p:cNvPr id="24" name="圆角矩形 23"/>
          <p:cNvSpPr/>
          <p:nvPr/>
        </p:nvSpPr>
        <p:spPr>
          <a:xfrm>
            <a:off x="4275455" y="3196590"/>
            <a:ext cx="3256915"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b="1">
                <a:sym typeface="+mn-ea"/>
              </a:rPr>
              <a:t>西药：</a:t>
            </a:r>
            <a:r>
              <a:rPr lang="zh-CN" altLang="en-US" sz="1600">
                <a:sym typeface="+mn-ea"/>
              </a:rPr>
              <a:t>丙泊酚注射液</a:t>
            </a:r>
            <a:r>
              <a:rPr lang="en-US" altLang="zh-CN" sz="1600">
                <a:sym typeface="+mn-ea"/>
              </a:rPr>
              <a:t>,盐酸右美托咪定注射液</a:t>
            </a:r>
            <a:r>
              <a:rPr lang="zh-CN" altLang="en-US" sz="1600">
                <a:sym typeface="+mn-ea"/>
              </a:rPr>
              <a:t>。。。</a:t>
            </a:r>
          </a:p>
          <a:p>
            <a:pPr algn="l"/>
            <a:r>
              <a:rPr lang="zh-CN" altLang="en-US" sz="1600" b="1">
                <a:sym typeface="+mn-ea"/>
              </a:rPr>
              <a:t>检查：</a:t>
            </a:r>
            <a:r>
              <a:rPr lang="zh-CN" altLang="en-US" sz="1600">
                <a:sym typeface="+mn-ea"/>
              </a:rPr>
              <a:t>血气分析。。。</a:t>
            </a:r>
          </a:p>
          <a:p>
            <a:pPr algn="l"/>
            <a:r>
              <a:rPr lang="zh-CN" altLang="en-US" sz="1600" b="1">
                <a:sym typeface="+mn-ea"/>
              </a:rPr>
              <a:t>手术费：</a:t>
            </a:r>
            <a:r>
              <a:rPr lang="zh-CN" altLang="en-US" sz="1600">
                <a:sym typeface="+mn-ea"/>
              </a:rPr>
              <a:t>全身麻醉，</a:t>
            </a:r>
            <a:r>
              <a:rPr lang="en-US" altLang="zh-CN" sz="1600">
                <a:sym typeface="+mn-ea"/>
              </a:rPr>
              <a:t>ect</a:t>
            </a:r>
            <a:r>
              <a:rPr lang="zh-CN" altLang="en-US" sz="1600">
                <a:sym typeface="+mn-ea"/>
              </a:rPr>
              <a:t>。。。</a:t>
            </a:r>
          </a:p>
          <a:p>
            <a:pPr algn="l"/>
            <a:r>
              <a:rPr lang="zh-CN" altLang="en-US" sz="1600" b="1">
                <a:sym typeface="+mn-ea"/>
              </a:rPr>
              <a:t>治疗费：</a:t>
            </a:r>
            <a:r>
              <a:rPr lang="zh-CN" altLang="en-US" sz="1600">
                <a:sym typeface="+mn-ea"/>
              </a:rPr>
              <a:t>静脉输液。。。</a:t>
            </a:r>
          </a:p>
          <a:p>
            <a:pPr algn="l"/>
            <a:r>
              <a:rPr lang="zh-CN" altLang="en-US" sz="1600" b="1">
                <a:sym typeface="+mn-ea"/>
              </a:rPr>
              <a:t>化验费：</a:t>
            </a:r>
            <a:r>
              <a:rPr lang="zh-CN" altLang="en-US" sz="1600">
                <a:sym typeface="+mn-ea"/>
              </a:rPr>
              <a:t>钠测定。。。</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66</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频繁项集挖掘</a:t>
            </a:r>
          </a:p>
        </p:txBody>
      </p:sp>
      <p:sp>
        <p:nvSpPr>
          <p:cNvPr id="8" name="内容占位符 7"/>
          <p:cNvSpPr>
            <a:spLocks noGrp="1"/>
          </p:cNvSpPr>
          <p:nvPr>
            <p:ph idx="1"/>
          </p:nvPr>
        </p:nvSpPr>
        <p:spPr/>
        <p:txBody>
          <a:bodyPr/>
          <a:lstStyle/>
          <a:p>
            <a:r>
              <a:rPr lang="en-US" altLang="zh-CN" dirty="0">
                <a:sym typeface="+mn-ea"/>
              </a:rPr>
              <a:t>经内镜手术病人中麻醉次数为1次的频繁项集</a:t>
            </a:r>
            <a:endParaRPr dirty="0" smtClean="0">
              <a:sym typeface="+mn-ea"/>
            </a:endParaRPr>
          </a:p>
          <a:p>
            <a:pPr lvl="1" algn="l"/>
            <a:r>
              <a:rPr lang="zh-CN" sz="2000" b="1" dirty="0">
                <a:sym typeface="+mn-ea"/>
              </a:rPr>
              <a:t>手术前</a:t>
            </a:r>
          </a:p>
          <a:p>
            <a:pPr marL="0" lvl="1" indent="0">
              <a:buNone/>
            </a:pPr>
            <a:endParaRPr lang="zh-CN" altLang="en-US" dirty="0"/>
          </a:p>
        </p:txBody>
      </p:sp>
      <p:graphicFrame>
        <p:nvGraphicFramePr>
          <p:cNvPr id="6" name="表格 5"/>
          <p:cNvGraphicFramePr/>
          <p:nvPr/>
        </p:nvGraphicFramePr>
        <p:xfrm>
          <a:off x="214282" y="1857364"/>
          <a:ext cx="8588375" cy="4754880"/>
        </p:xfrm>
        <a:graphic>
          <a:graphicData uri="http://schemas.openxmlformats.org/drawingml/2006/table">
            <a:tbl>
              <a:tblPr firstRow="1" bandRow="1">
                <a:tableStyleId>{5C22544A-7EE6-4342-B048-85BDC9FD1C3A}</a:tableStyleId>
              </a:tblPr>
              <a:tblGrid>
                <a:gridCol w="874395"/>
                <a:gridCol w="3856990"/>
                <a:gridCol w="3856990"/>
              </a:tblGrid>
              <a:tr h="1357322">
                <a:tc>
                  <a:txBody>
                    <a:bodyPr/>
                    <a:lstStyle/>
                    <a:p>
                      <a:pPr algn="ctr">
                        <a:buNone/>
                      </a:pPr>
                      <a:endParaRPr lang="en-US" altLang="zh-CN" dirty="0" smtClean="0"/>
                    </a:p>
                    <a:p>
                      <a:pPr algn="ctr">
                        <a:buNone/>
                      </a:pPr>
                      <a:r>
                        <a:rPr lang="zh-CN" altLang="en-US" dirty="0" smtClean="0"/>
                        <a:t>治疗费</a:t>
                      </a:r>
                    </a:p>
                    <a:p>
                      <a:pPr algn="ctr">
                        <a:buNone/>
                      </a:pPr>
                      <a:endParaRPr lang="zh-CN" altLang="en-US" dirty="0"/>
                    </a:p>
                  </a:txBody>
                  <a:tcPr anchor="ctr"/>
                </a:tc>
                <a:tc>
                  <a:txBody>
                    <a:bodyPr/>
                    <a:lstStyle/>
                    <a:p>
                      <a:r>
                        <a:rPr lang="zh-CN" altLang="en-US" sz="1800" b="1" kern="1200" dirty="0" smtClean="0">
                          <a:solidFill>
                            <a:schemeClr val="lt1"/>
                          </a:solidFill>
                          <a:latin typeface="+mn-lt"/>
                          <a:ea typeface="+mn-ea"/>
                          <a:cs typeface="+mn-cs"/>
                        </a:rPr>
                        <a:t>经内镜鼻胆管引流术（</a:t>
                      </a:r>
                      <a:r>
                        <a:rPr lang="en-US" altLang="zh-CN" sz="1800" b="1" kern="1200" dirty="0" smtClean="0">
                          <a:solidFill>
                            <a:schemeClr val="lt1"/>
                          </a:solidFill>
                          <a:latin typeface="+mn-lt"/>
                          <a:ea typeface="+mn-ea"/>
                          <a:cs typeface="+mn-cs"/>
                        </a:rPr>
                        <a:t>ENBD</a:t>
                      </a:r>
                      <a:r>
                        <a:rPr lang="zh-CN" altLang="en-US" sz="1800" b="1" kern="1200" dirty="0" smtClean="0">
                          <a:solidFill>
                            <a:schemeClr val="lt1"/>
                          </a:solidFill>
                          <a:latin typeface="+mn-lt"/>
                          <a:ea typeface="+mn-ea"/>
                          <a:cs typeface="+mn-cs"/>
                        </a:rPr>
                        <a:t>）</a:t>
                      </a:r>
                    </a:p>
                    <a:p>
                      <a:r>
                        <a:rPr lang="zh-CN" altLang="en-US" sz="1800" b="1" kern="1200" dirty="0" smtClean="0">
                          <a:solidFill>
                            <a:schemeClr val="lt1"/>
                          </a:solidFill>
                          <a:latin typeface="+mn-lt"/>
                          <a:ea typeface="+mn-ea"/>
                          <a:cs typeface="+mn-cs"/>
                        </a:rPr>
                        <a:t>静脉注射</a:t>
                      </a:r>
                    </a:p>
                    <a:p>
                      <a:r>
                        <a:rPr lang="zh-CN" altLang="en-US" sz="1800" b="1" kern="1200" dirty="0" smtClean="0">
                          <a:solidFill>
                            <a:schemeClr val="lt1"/>
                          </a:solidFill>
                          <a:latin typeface="+mn-lt"/>
                          <a:ea typeface="+mn-ea"/>
                          <a:cs typeface="+mn-cs"/>
                        </a:rPr>
                        <a:t>静脉高营养治疗</a:t>
                      </a:r>
                    </a:p>
                    <a:p>
                      <a:r>
                        <a:rPr lang="zh-CN" altLang="en-US" sz="1800" b="1" kern="1200" dirty="0" smtClean="0">
                          <a:solidFill>
                            <a:schemeClr val="lt1"/>
                          </a:solidFill>
                          <a:latin typeface="+mn-lt"/>
                          <a:ea typeface="+mn-ea"/>
                          <a:cs typeface="+mn-cs"/>
                        </a:rPr>
                        <a:t>静脉输液</a:t>
                      </a:r>
                    </a:p>
                    <a:p>
                      <a:r>
                        <a:rPr lang="zh-CN" altLang="en-US" sz="1800" b="1" kern="1200" dirty="0" smtClean="0">
                          <a:solidFill>
                            <a:schemeClr val="lt1"/>
                          </a:solidFill>
                          <a:latin typeface="+mn-lt"/>
                          <a:ea typeface="+mn-ea"/>
                          <a:cs typeface="+mn-cs"/>
                        </a:rPr>
                        <a:t>肌肉注射</a:t>
                      </a:r>
                    </a:p>
                  </a:txBody>
                  <a:tcPr/>
                </a:tc>
                <a:tc>
                  <a:txBody>
                    <a:bodyPr/>
                    <a:lstStyle/>
                    <a:p>
                      <a:pPr algn="ctr"/>
                      <a:r>
                        <a:rPr lang="zh-CN" altLang="en-US" sz="1800" b="1" kern="1200" dirty="0" smtClean="0">
                          <a:solidFill>
                            <a:schemeClr val="lt1"/>
                          </a:solidFill>
                          <a:latin typeface="+mn-lt"/>
                          <a:ea typeface="+mn-ea"/>
                          <a:cs typeface="+mn-cs"/>
                        </a:rPr>
                        <a:t>费用：</a:t>
                      </a:r>
                    </a:p>
                    <a:p>
                      <a:pPr algn="ctr"/>
                      <a:r>
                        <a:rPr lang="zh-CN" altLang="en-US" sz="1800" b="1" kern="1200" dirty="0" smtClean="0">
                          <a:solidFill>
                            <a:schemeClr val="lt1"/>
                          </a:solidFill>
                          <a:latin typeface="+mn-lt"/>
                          <a:ea typeface="+mn-ea"/>
                          <a:cs typeface="+mn-cs"/>
                        </a:rPr>
                        <a:t>最高</a:t>
                      </a:r>
                      <a:r>
                        <a:rPr lang="en-US" altLang="zh-CN" sz="1800" b="1" kern="1200" dirty="0" smtClean="0">
                          <a:solidFill>
                            <a:schemeClr val="lt1"/>
                          </a:solidFill>
                          <a:latin typeface="+mn-lt"/>
                          <a:ea typeface="+mn-ea"/>
                          <a:cs typeface="+mn-cs"/>
                        </a:rPr>
                        <a:t>——2058.1</a:t>
                      </a:r>
                      <a:r>
                        <a:rPr lang="zh-CN" altLang="en-US" sz="1800" b="1" kern="1200" dirty="0" smtClean="0">
                          <a:solidFill>
                            <a:schemeClr val="lt1"/>
                          </a:solidFill>
                          <a:latin typeface="+mn-lt"/>
                          <a:ea typeface="+mn-ea"/>
                          <a:cs typeface="+mn-cs"/>
                        </a:rPr>
                        <a:t>元</a:t>
                      </a:r>
                    </a:p>
                    <a:p>
                      <a:pPr algn="ctr"/>
                      <a:r>
                        <a:rPr lang="zh-CN" altLang="en-US" sz="1800" b="1" kern="1200" dirty="0" smtClean="0">
                          <a:solidFill>
                            <a:schemeClr val="lt1"/>
                          </a:solidFill>
                          <a:latin typeface="+mn-lt"/>
                          <a:ea typeface="+mn-ea"/>
                          <a:cs typeface="+mn-cs"/>
                        </a:rPr>
                        <a:t>平均</a:t>
                      </a:r>
                      <a:r>
                        <a:rPr lang="en-US" altLang="zh-CN" sz="1800" b="1" kern="1200" dirty="0" smtClean="0">
                          <a:solidFill>
                            <a:schemeClr val="lt1"/>
                          </a:solidFill>
                          <a:latin typeface="+mn-lt"/>
                          <a:ea typeface="+mn-ea"/>
                          <a:cs typeface="+mn-cs"/>
                        </a:rPr>
                        <a:t>——1612.39</a:t>
                      </a:r>
                      <a:r>
                        <a:rPr lang="zh-CN" altLang="en-US" sz="1800" b="1" kern="1200" dirty="0" smtClean="0">
                          <a:solidFill>
                            <a:schemeClr val="lt1"/>
                          </a:solidFill>
                          <a:latin typeface="+mn-lt"/>
                          <a:ea typeface="+mn-ea"/>
                          <a:cs typeface="+mn-cs"/>
                        </a:rPr>
                        <a:t>元</a:t>
                      </a:r>
                    </a:p>
                    <a:p>
                      <a:pPr algn="ctr"/>
                      <a:r>
                        <a:rPr lang="zh-CN" altLang="en-US" sz="1800" b="1" kern="1200" dirty="0" smtClean="0">
                          <a:solidFill>
                            <a:schemeClr val="lt1"/>
                          </a:solidFill>
                          <a:latin typeface="+mn-lt"/>
                          <a:ea typeface="+mn-ea"/>
                          <a:cs typeface="+mn-cs"/>
                        </a:rPr>
                        <a:t>最低</a:t>
                      </a:r>
                      <a:r>
                        <a:rPr lang="en-US" altLang="zh-CN" sz="1800" b="1" kern="1200" dirty="0" smtClean="0">
                          <a:solidFill>
                            <a:schemeClr val="lt1"/>
                          </a:solidFill>
                          <a:latin typeface="+mn-lt"/>
                          <a:ea typeface="+mn-ea"/>
                          <a:cs typeface="+mn-cs"/>
                        </a:rPr>
                        <a:t>——1565.3</a:t>
                      </a:r>
                      <a:r>
                        <a:rPr lang="zh-CN" altLang="en-US" sz="1800" b="1" kern="1200" dirty="0" smtClean="0">
                          <a:solidFill>
                            <a:schemeClr val="lt1"/>
                          </a:solidFill>
                          <a:latin typeface="+mn-lt"/>
                          <a:ea typeface="+mn-ea"/>
                          <a:cs typeface="+mn-cs"/>
                        </a:rPr>
                        <a:t>元</a:t>
                      </a:r>
                    </a:p>
                    <a:p>
                      <a:endParaRPr lang="zh-CN" altLang="en-US" sz="1800" b="1" kern="1200" dirty="0" smtClean="0">
                        <a:solidFill>
                          <a:schemeClr val="lt1"/>
                        </a:solidFill>
                        <a:latin typeface="+mn-lt"/>
                        <a:ea typeface="+mn-ea"/>
                        <a:cs typeface="+mn-cs"/>
                      </a:endParaRPr>
                    </a:p>
                  </a:txBody>
                  <a:tcPr/>
                </a:tc>
              </a:tr>
              <a:tr h="3136843">
                <a:tc>
                  <a:txBody>
                    <a:bodyPr/>
                    <a:lstStyle/>
                    <a:p>
                      <a:pPr algn="ctr">
                        <a:buNone/>
                      </a:pPr>
                      <a:r>
                        <a:rPr lang="zh-CN" altLang="en-US" b="1" dirty="0" smtClean="0">
                          <a:solidFill>
                            <a:schemeClr val="tx1"/>
                          </a:solidFill>
                        </a:rPr>
                        <a:t>化验费</a:t>
                      </a:r>
                      <a:endParaRPr lang="zh-CN" altLang="en-US" b="1" dirty="0">
                        <a:solidFill>
                          <a:schemeClr val="tx1"/>
                        </a:solidFill>
                      </a:endParaRPr>
                    </a:p>
                  </a:txBody>
                  <a:tcPr marL="0" marR="0" marT="0" marB="0" anchor="ctr"/>
                </a:tc>
                <a:tc>
                  <a:txBody>
                    <a:bodyPr/>
                    <a:lstStyle/>
                    <a:p>
                      <a:r>
                        <a:rPr lang="zh-CN" altLang="en-US" sz="1800" b="1" kern="1200" dirty="0" smtClean="0">
                          <a:solidFill>
                            <a:schemeClr val="dk1"/>
                          </a:solidFill>
                          <a:latin typeface="+mn-lt"/>
                          <a:ea typeface="+mn-ea"/>
                          <a:cs typeface="+mn-cs"/>
                        </a:rPr>
                        <a:t>电解质</a:t>
                      </a:r>
                      <a:r>
                        <a:rPr lang="zh-CN" altLang="en-US" sz="1800" kern="1200" dirty="0" smtClean="0">
                          <a:solidFill>
                            <a:schemeClr val="dk1"/>
                          </a:solidFill>
                          <a:latin typeface="+mn-lt"/>
                          <a:ea typeface="+mn-ea"/>
                          <a:cs typeface="+mn-cs"/>
                        </a:rPr>
                        <a:t>：氯测定，钾测定</a:t>
                      </a:r>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化验费</a:t>
                      </a:r>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，钠测定</a:t>
                      </a:r>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化验费</a:t>
                      </a:r>
                      <a:r>
                        <a:rPr lang="en-US" altLang="zh-CN" sz="1800" kern="1200" dirty="0" smtClean="0">
                          <a:solidFill>
                            <a:schemeClr val="dk1"/>
                          </a:solidFill>
                          <a:latin typeface="+mn-lt"/>
                          <a:ea typeface="+mn-ea"/>
                          <a:cs typeface="+mn-cs"/>
                        </a:rPr>
                        <a:t>)</a:t>
                      </a:r>
                      <a:endParaRPr lang="zh-CN" altLang="en-US" sz="1800" kern="1200" dirty="0" smtClean="0">
                        <a:solidFill>
                          <a:schemeClr val="dk1"/>
                        </a:solidFill>
                        <a:latin typeface="+mn-lt"/>
                        <a:ea typeface="+mn-ea"/>
                        <a:cs typeface="+mn-cs"/>
                      </a:endParaRPr>
                    </a:p>
                    <a:p>
                      <a:r>
                        <a:rPr lang="zh-CN" altLang="en-US" sz="1800" b="1" kern="1200" dirty="0" smtClean="0">
                          <a:solidFill>
                            <a:schemeClr val="dk1"/>
                          </a:solidFill>
                          <a:latin typeface="+mn-lt"/>
                          <a:ea typeface="+mn-ea"/>
                          <a:cs typeface="+mn-cs"/>
                        </a:rPr>
                        <a:t>肝功能：</a:t>
                      </a:r>
                      <a:r>
                        <a:rPr lang="zh-CN" altLang="en-US" sz="1800" kern="1200" dirty="0" smtClean="0">
                          <a:solidFill>
                            <a:schemeClr val="dk1"/>
                          </a:solidFill>
                          <a:latin typeface="+mn-lt"/>
                          <a:ea typeface="+mn-ea"/>
                          <a:cs typeface="+mn-cs"/>
                        </a:rPr>
                        <a:t>血清总胆红素测定，血清直接胆红素测定，血清丙氨酸氨基转移酶测定，血清天门冬氨酸氨基转移酶测定，血清</a:t>
                      </a:r>
                      <a:r>
                        <a:rPr lang="en-US" altLang="zh-CN" sz="1800" kern="1200" dirty="0" smtClean="0">
                          <a:solidFill>
                            <a:schemeClr val="dk1"/>
                          </a:solidFill>
                          <a:latin typeface="+mn-lt"/>
                          <a:ea typeface="+mn-ea"/>
                          <a:cs typeface="+mn-cs"/>
                        </a:rPr>
                        <a:t>γ-</a:t>
                      </a:r>
                      <a:r>
                        <a:rPr lang="zh-CN" altLang="en-US" sz="1800" kern="1200" dirty="0" smtClean="0">
                          <a:solidFill>
                            <a:schemeClr val="dk1"/>
                          </a:solidFill>
                          <a:latin typeface="+mn-lt"/>
                          <a:ea typeface="+mn-ea"/>
                          <a:cs typeface="+mn-cs"/>
                        </a:rPr>
                        <a:t>谷氨酰基转移酶测定，血清碱性磷酸酶测定，血清</a:t>
                      </a:r>
                      <a:r>
                        <a:rPr lang="en-US" altLang="zh-CN" sz="1800" kern="1200" dirty="0" smtClean="0">
                          <a:solidFill>
                            <a:schemeClr val="dk1"/>
                          </a:solidFill>
                          <a:latin typeface="+mn-lt"/>
                          <a:ea typeface="+mn-ea"/>
                          <a:cs typeface="+mn-cs"/>
                        </a:rPr>
                        <a:t>α-L-</a:t>
                      </a:r>
                      <a:r>
                        <a:rPr lang="zh-CN" altLang="en-US" sz="1800" kern="1200" dirty="0" smtClean="0">
                          <a:solidFill>
                            <a:schemeClr val="dk1"/>
                          </a:solidFill>
                          <a:latin typeface="+mn-lt"/>
                          <a:ea typeface="+mn-ea"/>
                          <a:cs typeface="+mn-cs"/>
                        </a:rPr>
                        <a:t>岩藻糖苷酶测定</a:t>
                      </a:r>
                    </a:p>
                    <a:p>
                      <a:r>
                        <a:rPr lang="zh-CN" altLang="en-US" sz="1800" b="1" i="0" kern="1200" dirty="0" smtClean="0">
                          <a:solidFill>
                            <a:schemeClr val="dk1"/>
                          </a:solidFill>
                          <a:latin typeface="+mn-lt"/>
                          <a:ea typeface="+mn-ea"/>
                          <a:cs typeface="+mn-cs"/>
                        </a:rPr>
                        <a:t>酸碱平衡：</a:t>
                      </a:r>
                      <a:r>
                        <a:rPr lang="zh-CN" altLang="en-US" sz="1800" b="0" kern="1200" dirty="0" smtClean="0">
                          <a:solidFill>
                            <a:schemeClr val="dk1"/>
                          </a:solidFill>
                          <a:latin typeface="+mn-lt"/>
                          <a:ea typeface="+mn-ea"/>
                          <a:cs typeface="+mn-cs"/>
                        </a:rPr>
                        <a:t>血清碳酸氢盐</a:t>
                      </a:r>
                      <a:r>
                        <a:rPr lang="en-US" altLang="zh-CN" sz="1800" b="0" kern="1200" dirty="0" smtClean="0">
                          <a:solidFill>
                            <a:schemeClr val="dk1"/>
                          </a:solidFill>
                          <a:latin typeface="+mn-lt"/>
                          <a:ea typeface="+mn-ea"/>
                          <a:cs typeface="+mn-cs"/>
                        </a:rPr>
                        <a:t>(HCO3)</a:t>
                      </a:r>
                      <a:r>
                        <a:rPr lang="zh-CN" altLang="en-US" sz="1800" b="0" kern="1200" dirty="0" smtClean="0">
                          <a:solidFill>
                            <a:schemeClr val="dk1"/>
                          </a:solidFill>
                          <a:latin typeface="+mn-lt"/>
                          <a:ea typeface="+mn-ea"/>
                          <a:cs typeface="+mn-cs"/>
                        </a:rPr>
                        <a:t>测定</a:t>
                      </a:r>
                      <a:r>
                        <a:rPr lang="en-US" altLang="zh-CN" sz="1800" b="0" kern="1200" dirty="0" smtClean="0">
                          <a:solidFill>
                            <a:schemeClr val="dk1"/>
                          </a:solidFill>
                          <a:latin typeface="+mn-lt"/>
                          <a:ea typeface="+mn-ea"/>
                          <a:cs typeface="+mn-cs"/>
                        </a:rPr>
                        <a:t>(</a:t>
                      </a:r>
                      <a:r>
                        <a:rPr lang="zh-CN" altLang="en-US" sz="1800" b="0" kern="1200" dirty="0" smtClean="0">
                          <a:solidFill>
                            <a:schemeClr val="dk1"/>
                          </a:solidFill>
                          <a:latin typeface="+mn-lt"/>
                          <a:ea typeface="+mn-ea"/>
                          <a:cs typeface="+mn-cs"/>
                        </a:rPr>
                        <a:t>化验费</a:t>
                      </a:r>
                      <a:r>
                        <a:rPr lang="en-US" altLang="zh-CN" sz="1800" b="0" kern="1200" dirty="0" smtClean="0">
                          <a:solidFill>
                            <a:schemeClr val="dk1"/>
                          </a:solidFill>
                          <a:latin typeface="+mn-lt"/>
                          <a:ea typeface="+mn-ea"/>
                          <a:cs typeface="+mn-cs"/>
                        </a:rPr>
                        <a:t>)</a:t>
                      </a:r>
                      <a:endParaRPr lang="zh-CN" altLang="en-US" sz="1800" kern="1200" dirty="0" smtClean="0">
                        <a:solidFill>
                          <a:schemeClr val="dk1"/>
                        </a:solidFill>
                        <a:latin typeface="+mn-lt"/>
                        <a:ea typeface="+mn-ea"/>
                        <a:cs typeface="+mn-cs"/>
                      </a:endParaRPr>
                    </a:p>
                    <a:p>
                      <a:r>
                        <a:rPr lang="zh-CN" altLang="en-US" sz="1800" b="1" kern="1200" dirty="0" smtClean="0">
                          <a:solidFill>
                            <a:schemeClr val="dk1"/>
                          </a:solidFill>
                          <a:latin typeface="+mn-lt"/>
                          <a:ea typeface="+mn-ea"/>
                          <a:cs typeface="+mn-cs"/>
                        </a:rPr>
                        <a:t>血常规：</a:t>
                      </a:r>
                      <a:r>
                        <a:rPr lang="zh-CN" altLang="en-US" sz="1800" kern="1200" dirty="0" smtClean="0">
                          <a:solidFill>
                            <a:schemeClr val="dk1"/>
                          </a:solidFill>
                          <a:latin typeface="+mn-lt"/>
                          <a:ea typeface="+mn-ea"/>
                          <a:cs typeface="+mn-cs"/>
                        </a:rPr>
                        <a:t>血细胞分析</a:t>
                      </a:r>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化验费</a:t>
                      </a:r>
                      <a:r>
                        <a:rPr lang="en-US" altLang="zh-CN" sz="1800" kern="1200" dirty="0" smtClean="0">
                          <a:solidFill>
                            <a:schemeClr val="dk1"/>
                          </a:solidFill>
                          <a:latin typeface="+mn-lt"/>
                          <a:ea typeface="+mn-ea"/>
                          <a:cs typeface="+mn-cs"/>
                        </a:rPr>
                        <a:t>)</a:t>
                      </a:r>
                      <a:endParaRPr lang="zh-CN" altLang="en-US" sz="1800" kern="1200" dirty="0" smtClean="0">
                        <a:solidFill>
                          <a:schemeClr val="dk1"/>
                        </a:solidFill>
                        <a:latin typeface="+mn-lt"/>
                        <a:ea typeface="+mn-ea"/>
                        <a:cs typeface="+mn-cs"/>
                      </a:endParaRPr>
                    </a:p>
                    <a:p>
                      <a:pPr indent="0">
                        <a:buFont typeface="Wingdings" panose="05000000000000000000" charset="0"/>
                        <a:buNone/>
                      </a:pPr>
                      <a:endParaRPr lang="zh-CN" altLang="en-US" b="0" dirty="0"/>
                    </a:p>
                  </a:txBody>
                  <a:tcPr marL="0" marR="0" marT="0" marB="0" anchor="ctr"/>
                </a:tc>
                <a:tc>
                  <a:txBody>
                    <a:bodyPr/>
                    <a:lstStyle/>
                    <a:p>
                      <a:pPr algn="ctr"/>
                      <a:r>
                        <a:rPr lang="zh-CN" altLang="en-US" sz="1800" b="1" kern="1200" dirty="0" smtClean="0">
                          <a:solidFill>
                            <a:schemeClr val="dk1"/>
                          </a:solidFill>
                          <a:latin typeface="+mn-lt"/>
                          <a:ea typeface="+mn-ea"/>
                          <a:cs typeface="+mn-cs"/>
                        </a:rPr>
                        <a:t>费用：</a:t>
                      </a:r>
                      <a:endParaRPr lang="zh-CN" altLang="en-US" sz="1400" kern="1200" dirty="0" smtClean="0">
                        <a:solidFill>
                          <a:schemeClr val="dk1"/>
                        </a:solidFill>
                        <a:latin typeface="+mn-lt"/>
                        <a:ea typeface="+mn-ea"/>
                        <a:cs typeface="+mn-cs"/>
                      </a:endParaRPr>
                    </a:p>
                    <a:p>
                      <a:pPr algn="ctr"/>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——1249.6</a:t>
                      </a:r>
                      <a:r>
                        <a:rPr lang="zh-CN" altLang="en-US" sz="1800" kern="1200" dirty="0" smtClean="0">
                          <a:solidFill>
                            <a:schemeClr val="dk1"/>
                          </a:solidFill>
                          <a:latin typeface="+mn-lt"/>
                          <a:ea typeface="+mn-ea"/>
                          <a:cs typeface="+mn-cs"/>
                        </a:rPr>
                        <a:t>元</a:t>
                      </a:r>
                      <a:endParaRPr lang="zh-CN" altLang="en-US" sz="1400" kern="1200" dirty="0" smtClean="0">
                        <a:solidFill>
                          <a:schemeClr val="dk1"/>
                        </a:solidFill>
                        <a:latin typeface="+mn-lt"/>
                        <a:ea typeface="+mn-ea"/>
                        <a:cs typeface="+mn-cs"/>
                      </a:endParaRPr>
                    </a:p>
                    <a:p>
                      <a:pPr algn="ctr"/>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——237.07</a:t>
                      </a:r>
                      <a:r>
                        <a:rPr lang="zh-CN" altLang="en-US" sz="1800" kern="1200" dirty="0" smtClean="0">
                          <a:solidFill>
                            <a:schemeClr val="dk1"/>
                          </a:solidFill>
                          <a:latin typeface="+mn-lt"/>
                          <a:ea typeface="+mn-ea"/>
                          <a:cs typeface="+mn-cs"/>
                        </a:rPr>
                        <a:t>元</a:t>
                      </a:r>
                      <a:endParaRPr lang="zh-CN" altLang="en-US" sz="1400" kern="1200" dirty="0" smtClean="0">
                        <a:solidFill>
                          <a:schemeClr val="dk1"/>
                        </a:solidFill>
                        <a:latin typeface="+mn-lt"/>
                        <a:ea typeface="+mn-ea"/>
                        <a:cs typeface="+mn-cs"/>
                      </a:endParaRPr>
                    </a:p>
                    <a:p>
                      <a:pPr algn="ct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——103.4</a:t>
                      </a:r>
                      <a:r>
                        <a:rPr lang="zh-CN" altLang="en-US" sz="1800" kern="1200" dirty="0" smtClean="0">
                          <a:solidFill>
                            <a:schemeClr val="dk1"/>
                          </a:solidFill>
                          <a:latin typeface="+mn-lt"/>
                          <a:ea typeface="+mn-ea"/>
                          <a:cs typeface="+mn-cs"/>
                        </a:rPr>
                        <a:t>元</a:t>
                      </a:r>
                    </a:p>
                    <a:p>
                      <a:pPr indent="0" algn="ctr">
                        <a:buFont typeface="Wingdings" panose="05000000000000000000" charset="0"/>
                        <a:buNone/>
                      </a:pPr>
                      <a:endParaRPr lang="zh-CN" altLang="en-US" b="0" dirty="0"/>
                    </a:p>
                  </a:txBody>
                  <a:tcPr marL="0" marR="0" marT="0" marB="0" anchor="ctr"/>
                </a:tc>
              </a:tr>
            </a:tbl>
          </a:graphicData>
        </a:graphic>
      </p:graphicFrame>
      <p:sp>
        <p:nvSpPr>
          <p:cNvPr id="9" name="圆角矩形 8"/>
          <p:cNvSpPr/>
          <p:nvPr/>
        </p:nvSpPr>
        <p:spPr>
          <a:xfrm>
            <a:off x="3500430" y="2071678"/>
            <a:ext cx="2428892"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b="1" dirty="0" smtClean="0"/>
          </a:p>
          <a:p>
            <a:r>
              <a:rPr lang="zh-CN" altLang="en-US" b="1" dirty="0" smtClean="0"/>
              <a:t>算法时间：</a:t>
            </a:r>
            <a:endParaRPr lang="zh-CN" altLang="en-US" dirty="0" smtClean="0"/>
          </a:p>
          <a:p>
            <a:r>
              <a:rPr lang="en-US" dirty="0" err="1" smtClean="0"/>
              <a:t>Apriori</a:t>
            </a:r>
            <a:r>
              <a:rPr lang="en-US" dirty="0" smtClean="0"/>
              <a:t>——0.72s</a:t>
            </a:r>
          </a:p>
          <a:p>
            <a:r>
              <a:rPr lang="en-US" dirty="0" smtClean="0"/>
              <a:t>FP-tree——</a:t>
            </a:r>
          </a:p>
          <a:p>
            <a:pPr algn="ctr"/>
            <a:endParaRPr lang="zh-CN" altLang="en-US" dirty="0"/>
          </a:p>
        </p:txBody>
      </p:sp>
      <p:sp>
        <p:nvSpPr>
          <p:cNvPr id="10" name="圆角矩形 9"/>
          <p:cNvSpPr/>
          <p:nvPr/>
        </p:nvSpPr>
        <p:spPr>
          <a:xfrm>
            <a:off x="6405238" y="3701421"/>
            <a:ext cx="2428892"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b="1" dirty="0" smtClean="0"/>
          </a:p>
          <a:p>
            <a:r>
              <a:rPr lang="zh-CN" altLang="en-US" b="1" dirty="0" smtClean="0"/>
              <a:t>算法时间：</a:t>
            </a:r>
            <a:endParaRPr lang="zh-CN" altLang="en-US" dirty="0" smtClean="0"/>
          </a:p>
          <a:p>
            <a:r>
              <a:rPr lang="en-US" dirty="0" err="1" smtClean="0"/>
              <a:t>Apriori</a:t>
            </a:r>
            <a:r>
              <a:rPr lang="en-US" dirty="0" smtClean="0"/>
              <a:t>——7.5s</a:t>
            </a:r>
          </a:p>
          <a:p>
            <a:r>
              <a:rPr lang="en-US" dirty="0" smtClean="0"/>
              <a:t>FP-tree——</a:t>
            </a:r>
          </a:p>
          <a:p>
            <a:pPr algn="ct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67</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频繁项集挖掘</a:t>
            </a:r>
          </a:p>
        </p:txBody>
      </p:sp>
      <p:sp>
        <p:nvSpPr>
          <p:cNvPr id="8" name="内容占位符 7"/>
          <p:cNvSpPr>
            <a:spLocks noGrp="1"/>
          </p:cNvSpPr>
          <p:nvPr>
            <p:ph idx="1"/>
          </p:nvPr>
        </p:nvSpPr>
        <p:spPr/>
        <p:txBody>
          <a:bodyPr/>
          <a:lstStyle/>
          <a:p>
            <a:r>
              <a:rPr lang="en-US" altLang="zh-CN" dirty="0">
                <a:sym typeface="+mn-ea"/>
              </a:rPr>
              <a:t>经内镜手术病人中麻醉次数为1次的频繁项集</a:t>
            </a:r>
            <a:endParaRPr dirty="0" smtClean="0">
              <a:sym typeface="+mn-ea"/>
            </a:endParaRPr>
          </a:p>
          <a:p>
            <a:pPr lvl="1" algn="l"/>
            <a:r>
              <a:rPr lang="zh-CN" sz="2000" b="1" dirty="0" smtClean="0">
                <a:sym typeface="+mn-ea"/>
              </a:rPr>
              <a:t>手术</a:t>
            </a:r>
            <a:r>
              <a:rPr lang="zh-CN" altLang="en-US" sz="2000" b="1" dirty="0" smtClean="0">
                <a:sym typeface="+mn-ea"/>
              </a:rPr>
              <a:t>中</a:t>
            </a:r>
            <a:endParaRPr lang="zh-CN" sz="2000" b="1" dirty="0">
              <a:sym typeface="+mn-ea"/>
            </a:endParaRPr>
          </a:p>
          <a:p>
            <a:pPr marL="0" lvl="1" indent="0">
              <a:buNone/>
            </a:pPr>
            <a:endParaRPr lang="zh-CN" altLang="en-US" dirty="0"/>
          </a:p>
        </p:txBody>
      </p:sp>
      <p:graphicFrame>
        <p:nvGraphicFramePr>
          <p:cNvPr id="9" name="表格 8"/>
          <p:cNvGraphicFramePr/>
          <p:nvPr/>
        </p:nvGraphicFramePr>
        <p:xfrm>
          <a:off x="250825" y="1914525"/>
          <a:ext cx="8588375" cy="4606312"/>
        </p:xfrm>
        <a:graphic>
          <a:graphicData uri="http://schemas.openxmlformats.org/drawingml/2006/table">
            <a:tbl>
              <a:tblPr firstRow="1" bandRow="1">
                <a:tableStyleId>{5C22544A-7EE6-4342-B048-85BDC9FD1C3A}</a:tableStyleId>
              </a:tblPr>
              <a:tblGrid>
                <a:gridCol w="874395"/>
                <a:gridCol w="3856990"/>
                <a:gridCol w="3856990"/>
              </a:tblGrid>
              <a:tr h="1228723">
                <a:tc>
                  <a:txBody>
                    <a:bodyPr/>
                    <a:lstStyle/>
                    <a:p>
                      <a:pPr algn="ctr">
                        <a:buNone/>
                      </a:pPr>
                      <a:r>
                        <a:rPr lang="zh-CN" altLang="en-US" dirty="0"/>
                        <a:t>西药</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smtClean="0">
                          <a:solidFill>
                            <a:schemeClr val="lt1"/>
                          </a:solidFill>
                          <a:latin typeface="+mn-lt"/>
                          <a:ea typeface="+mn-ea"/>
                          <a:cs typeface="+mn-cs"/>
                        </a:rPr>
                        <a:t>电解质平衡调节药</a:t>
                      </a:r>
                      <a:r>
                        <a:rPr lang="zh-CN" altLang="en-US" sz="1800" b="0" i="0" kern="1200" dirty="0" smtClean="0">
                          <a:solidFill>
                            <a:schemeClr val="lt1"/>
                          </a:solidFill>
                          <a:latin typeface="+mn-lt"/>
                          <a:ea typeface="+mn-ea"/>
                          <a:cs typeface="+mn-cs"/>
                        </a:rPr>
                        <a:t>：</a:t>
                      </a:r>
                      <a:r>
                        <a:rPr lang="zh-CN" altLang="en-US" sz="1800" b="0" kern="1200" dirty="0" smtClean="0">
                          <a:solidFill>
                            <a:schemeClr val="lt1"/>
                          </a:solidFill>
                          <a:latin typeface="+mn-lt"/>
                          <a:ea typeface="+mn-ea"/>
                          <a:cs typeface="+mn-cs"/>
                        </a:rPr>
                        <a:t>氯化钠注射液</a:t>
                      </a:r>
                      <a:endParaRPr lang="en-US" altLang="zh-CN" sz="1800" b="0" kern="1200" dirty="0" smtClean="0">
                        <a:solidFill>
                          <a:schemeClr val="lt1"/>
                        </a:solidFill>
                        <a:latin typeface="+mn-lt"/>
                        <a:ea typeface="+mn-ea"/>
                        <a:cs typeface="+mn-cs"/>
                      </a:endParaRPr>
                    </a:p>
                    <a:p>
                      <a:pPr lvl="0"/>
                      <a:r>
                        <a:rPr lang="zh-CN" altLang="en-US" sz="1800" b="1" i="0" kern="1200" dirty="0" smtClean="0">
                          <a:solidFill>
                            <a:schemeClr val="lt1"/>
                          </a:solidFill>
                          <a:latin typeface="+mn-lt"/>
                          <a:ea typeface="+mn-ea"/>
                          <a:cs typeface="+mn-cs"/>
                        </a:rPr>
                        <a:t>抑制胃酸分泌药：</a:t>
                      </a:r>
                      <a:r>
                        <a:rPr lang="zh-CN" altLang="en-US" sz="1800" b="0" i="0" kern="1200" dirty="0" smtClean="0">
                          <a:solidFill>
                            <a:schemeClr val="lt1"/>
                          </a:solidFill>
                          <a:latin typeface="+mn-lt"/>
                          <a:ea typeface="+mn-ea"/>
                          <a:cs typeface="+mn-cs"/>
                        </a:rPr>
                        <a:t>注射用泮托拉唑钠</a:t>
                      </a:r>
                      <a:endParaRPr lang="en-US" altLang="zh-CN" sz="1800" b="0" i="0" kern="1200" dirty="0" smtClean="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smtClean="0">
                          <a:solidFill>
                            <a:schemeClr val="lt1"/>
                          </a:solidFill>
                          <a:latin typeface="+mn-lt"/>
                          <a:ea typeface="+mn-ea"/>
                          <a:cs typeface="+mn-cs"/>
                        </a:rPr>
                        <a:t>消化系统用药：</a:t>
                      </a:r>
                      <a:r>
                        <a:rPr lang="zh-CN" altLang="en-US" sz="1800" b="1" kern="1200" dirty="0" smtClean="0">
                          <a:solidFill>
                            <a:schemeClr val="lt1"/>
                          </a:solidFill>
                          <a:latin typeface="+mn-lt"/>
                          <a:ea typeface="+mn-ea"/>
                          <a:cs typeface="+mn-cs"/>
                        </a:rPr>
                        <a:t>注射用乌司他丁</a:t>
                      </a:r>
                    </a:p>
                    <a:p>
                      <a:r>
                        <a:rPr lang="zh-CN" altLang="en-US" sz="1800" b="1" i="0" kern="1200" dirty="0" smtClean="0">
                          <a:solidFill>
                            <a:schemeClr val="lt1"/>
                          </a:solidFill>
                          <a:latin typeface="+mn-lt"/>
                          <a:ea typeface="+mn-ea"/>
                          <a:cs typeface="+mn-cs"/>
                        </a:rPr>
                        <a:t>诱导和维持全身麻醉：</a:t>
                      </a:r>
                      <a:r>
                        <a:rPr lang="zh-CN" altLang="en-US" sz="1800" b="0" i="0" kern="1200" dirty="0" smtClean="0">
                          <a:solidFill>
                            <a:schemeClr val="lt1"/>
                          </a:solidFill>
                          <a:latin typeface="+mn-lt"/>
                          <a:ea typeface="+mn-ea"/>
                          <a:cs typeface="+mn-cs"/>
                        </a:rPr>
                        <a:t>丙泊酚注射液，盐酸右美托咪定注射液</a:t>
                      </a:r>
                      <a:endParaRPr lang="zh-CN" altLang="en-US" sz="1800" b="1" kern="1200" dirty="0" smtClean="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chemeClr val="bg1"/>
                          </a:solidFill>
                          <a:effectLst/>
                          <a:uLnTx/>
                          <a:uFillTx/>
                          <a:latin typeface="+mn-lt"/>
                          <a:ea typeface="+mn-ea"/>
                          <a:cs typeface="+mn-cs"/>
                        </a:rPr>
                        <a:t>费用：</a:t>
                      </a:r>
                      <a:endParaRPr kumimoji="0" lang="zh-CN" altLang="en-U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最高</a:t>
                      </a: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rPr>
                        <a:t>——2332.68</a:t>
                      </a: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元</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平均</a:t>
                      </a: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rPr>
                        <a:t>——1089.31</a:t>
                      </a: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元</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最低</a:t>
                      </a: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rPr>
                        <a:t>——685.97</a:t>
                      </a:r>
                      <a:r>
                        <a:rPr kumimoji="0" lang="zh-CN" altLang="en-US" sz="1800" b="0" i="0" u="none" strike="noStrike" kern="1200" cap="none" spc="0" normalizeH="0" baseline="0" noProof="0" dirty="0" smtClean="0">
                          <a:ln>
                            <a:noFill/>
                          </a:ln>
                          <a:solidFill>
                            <a:schemeClr val="bg1"/>
                          </a:solidFill>
                          <a:effectLst/>
                          <a:uLnTx/>
                          <a:uFillTx/>
                          <a:latin typeface="+mn-lt"/>
                          <a:ea typeface="+mn-ea"/>
                          <a:cs typeface="+mn-cs"/>
                        </a:rPr>
                        <a:t>元</a:t>
                      </a:r>
                      <a:endParaRPr lang="zh-CN" altLang="en-US" dirty="0">
                        <a:solidFill>
                          <a:schemeClr val="bg1"/>
                        </a:solidFill>
                      </a:endParaRPr>
                    </a:p>
                  </a:txBody>
                  <a:tcPr/>
                </a:tc>
              </a:tr>
              <a:tr h="1392278">
                <a:tc>
                  <a:txBody>
                    <a:bodyPr/>
                    <a:lstStyle/>
                    <a:p>
                      <a:pPr algn="ctr">
                        <a:buNone/>
                      </a:pPr>
                      <a:r>
                        <a:rPr lang="zh-CN" altLang="en-US" b="1">
                          <a:solidFill>
                            <a:schemeClr val="tx1"/>
                          </a:solidFill>
                        </a:rPr>
                        <a:t>检查</a:t>
                      </a:r>
                    </a:p>
                  </a:txBody>
                  <a:tcPr anchor="ctr"/>
                </a:tc>
                <a:tc>
                  <a:txBody>
                    <a:bodyPr/>
                    <a:lstStyle/>
                    <a:p>
                      <a:pPr marL="285750" indent="-285750">
                        <a:buFont typeface="Wingdings" panose="05000000000000000000" charset="0"/>
                        <a:buChar char="p"/>
                      </a:pPr>
                      <a:r>
                        <a:rPr lang="zh-CN" altLang="en-US" b="0" dirty="0"/>
                        <a:t>超声计算机图文报告(检查费)</a:t>
                      </a:r>
                    </a:p>
                    <a:p>
                      <a:pPr marL="285750" indent="-285750">
                        <a:buFont typeface="Wingdings" panose="05000000000000000000" charset="0"/>
                        <a:buChar char="p"/>
                      </a:pPr>
                      <a:r>
                        <a:rPr lang="zh-CN" altLang="en-US" b="0" dirty="0"/>
                        <a:t>左心功能测定(检查费)</a:t>
                      </a:r>
                    </a:p>
                    <a:p>
                      <a:pPr marL="285750" indent="-285750">
                        <a:buFont typeface="Wingdings" panose="05000000000000000000" charset="0"/>
                        <a:buChar char="p"/>
                      </a:pPr>
                      <a:r>
                        <a:rPr lang="zh-CN" altLang="en-US" b="0" dirty="0"/>
                        <a:t>心脏彩色多普勒超声(特殊检查费)</a:t>
                      </a:r>
                    </a:p>
                    <a:p>
                      <a:pPr marL="285750" indent="-285750">
                        <a:buFont typeface="Wingdings" panose="05000000000000000000" charset="0"/>
                        <a:buChar char="p"/>
                      </a:pPr>
                      <a:r>
                        <a:rPr lang="zh-CN" altLang="en-US" b="1" dirty="0"/>
                        <a:t>心电图：</a:t>
                      </a:r>
                      <a:r>
                        <a:rPr lang="zh-CN" altLang="en-US" b="0" dirty="0"/>
                        <a:t>常规心电图检查(检查费)</a:t>
                      </a:r>
                    </a:p>
                    <a:p>
                      <a:pPr marL="285750" indent="-285750">
                        <a:buFont typeface="Wingdings" panose="05000000000000000000" charset="0"/>
                        <a:buChar char="p"/>
                      </a:pPr>
                      <a:r>
                        <a:rPr lang="zh-CN" altLang="en-US" b="0" dirty="0"/>
                        <a:t>数字化摄影(DR)(特殊检查费)</a:t>
                      </a:r>
                    </a:p>
                  </a:txBody>
                  <a:tcPr/>
                </a:tc>
                <a:tc>
                  <a:txBody>
                    <a:bodyPr/>
                    <a:lstStyle/>
                    <a:p>
                      <a:pPr algn="ctr"/>
                      <a:r>
                        <a:rPr lang="zh-CN" altLang="en-US" sz="1800" b="1" kern="1200" dirty="0" smtClean="0">
                          <a:solidFill>
                            <a:schemeClr val="dk1"/>
                          </a:solidFill>
                          <a:latin typeface="+mn-lt"/>
                          <a:ea typeface="+mn-ea"/>
                          <a:cs typeface="+mn-cs"/>
                        </a:rPr>
                        <a:t>费用：</a:t>
                      </a:r>
                      <a:endParaRPr lang="zh-CN" altLang="en-US" sz="1800" kern="1200" dirty="0" smtClean="0">
                        <a:solidFill>
                          <a:schemeClr val="dk1"/>
                        </a:solidFill>
                        <a:latin typeface="+mn-lt"/>
                        <a:ea typeface="+mn-ea"/>
                        <a:cs typeface="+mn-cs"/>
                      </a:endParaRPr>
                    </a:p>
                    <a:p>
                      <a:pPr algn="ctr"/>
                      <a:r>
                        <a:rPr lang="zh-CN" altLang="en-US" sz="1800" kern="1200" dirty="0" smtClean="0">
                          <a:solidFill>
                            <a:schemeClr val="dk1"/>
                          </a:solidFill>
                          <a:latin typeface="+mn-lt"/>
                          <a:ea typeface="+mn-ea"/>
                          <a:cs typeface="+mn-cs"/>
                        </a:rPr>
                        <a:t>最高</a:t>
                      </a:r>
                      <a:r>
                        <a:rPr lang="en-US" altLang="zh-CN" sz="1800" kern="1200" dirty="0" smtClean="0">
                          <a:solidFill>
                            <a:schemeClr val="dk1"/>
                          </a:solidFill>
                          <a:latin typeface="+mn-lt"/>
                          <a:ea typeface="+mn-ea"/>
                          <a:cs typeface="+mn-cs"/>
                        </a:rPr>
                        <a:t>——517.0</a:t>
                      </a:r>
                      <a:r>
                        <a:rPr lang="zh-CN" altLang="en-US" sz="1800" kern="1200" dirty="0" smtClean="0">
                          <a:solidFill>
                            <a:schemeClr val="dk1"/>
                          </a:solidFill>
                          <a:latin typeface="+mn-lt"/>
                          <a:ea typeface="+mn-ea"/>
                          <a:cs typeface="+mn-cs"/>
                        </a:rPr>
                        <a:t>元</a:t>
                      </a:r>
                    </a:p>
                    <a:p>
                      <a:pPr algn="ctr"/>
                      <a:r>
                        <a:rPr lang="zh-CN" altLang="en-US" sz="1800" kern="1200" dirty="0" smtClean="0">
                          <a:solidFill>
                            <a:schemeClr val="dk1"/>
                          </a:solidFill>
                          <a:latin typeface="+mn-lt"/>
                          <a:ea typeface="+mn-ea"/>
                          <a:cs typeface="+mn-cs"/>
                        </a:rPr>
                        <a:t>平均</a:t>
                      </a:r>
                      <a:r>
                        <a:rPr lang="en-US" altLang="zh-CN" sz="1800" kern="1200" dirty="0" smtClean="0">
                          <a:solidFill>
                            <a:schemeClr val="dk1"/>
                          </a:solidFill>
                          <a:latin typeface="+mn-lt"/>
                          <a:ea typeface="+mn-ea"/>
                          <a:cs typeface="+mn-cs"/>
                        </a:rPr>
                        <a:t>——355.39</a:t>
                      </a:r>
                      <a:r>
                        <a:rPr lang="zh-CN" altLang="en-US" sz="1800" kern="1200" dirty="0" smtClean="0">
                          <a:solidFill>
                            <a:schemeClr val="dk1"/>
                          </a:solidFill>
                          <a:latin typeface="+mn-lt"/>
                          <a:ea typeface="+mn-ea"/>
                          <a:cs typeface="+mn-cs"/>
                        </a:rPr>
                        <a:t>元</a:t>
                      </a:r>
                    </a:p>
                    <a:p>
                      <a:pPr algn="ctr"/>
                      <a:r>
                        <a:rPr lang="zh-CN" altLang="en-US" sz="1800" kern="1200" dirty="0" smtClean="0">
                          <a:solidFill>
                            <a:schemeClr val="dk1"/>
                          </a:solidFill>
                          <a:latin typeface="+mn-lt"/>
                          <a:ea typeface="+mn-ea"/>
                          <a:cs typeface="+mn-cs"/>
                        </a:rPr>
                        <a:t>最低</a:t>
                      </a:r>
                      <a:r>
                        <a:rPr lang="en-US" altLang="zh-CN" sz="1800" kern="1200" dirty="0" smtClean="0">
                          <a:solidFill>
                            <a:schemeClr val="dk1"/>
                          </a:solidFill>
                          <a:latin typeface="+mn-lt"/>
                          <a:ea typeface="+mn-ea"/>
                          <a:cs typeface="+mn-cs"/>
                        </a:rPr>
                        <a:t>——253.0</a:t>
                      </a:r>
                      <a:r>
                        <a:rPr lang="zh-CN" altLang="en-US" sz="1800" kern="1200" dirty="0" smtClean="0">
                          <a:solidFill>
                            <a:schemeClr val="dk1"/>
                          </a:solidFill>
                          <a:latin typeface="+mn-lt"/>
                          <a:ea typeface="+mn-ea"/>
                          <a:cs typeface="+mn-cs"/>
                        </a:rPr>
                        <a:t>元</a:t>
                      </a:r>
                    </a:p>
                    <a:p>
                      <a:pPr indent="0">
                        <a:buFont typeface="Wingdings" panose="05000000000000000000" charset="0"/>
                        <a:buNone/>
                      </a:pPr>
                      <a:endParaRPr lang="zh-CN" altLang="en-US" b="0" dirty="0"/>
                    </a:p>
                  </a:txBody>
                  <a:tcPr/>
                </a:tc>
              </a:tr>
              <a:tr h="1680232">
                <a:tc>
                  <a:txBody>
                    <a:bodyPr/>
                    <a:lstStyle/>
                    <a:p>
                      <a:pPr algn="ctr">
                        <a:buNone/>
                      </a:pPr>
                      <a:r>
                        <a:rPr lang="zh-CN" altLang="en-US" b="1" dirty="0" smtClean="0">
                          <a:solidFill>
                            <a:schemeClr val="tx1"/>
                          </a:solidFill>
                        </a:rPr>
                        <a:t>手术费</a:t>
                      </a:r>
                      <a:endParaRPr lang="zh-CN" altLang="en-US" b="1" dirty="0">
                        <a:solidFill>
                          <a:schemeClr val="tx1"/>
                        </a:solidFill>
                      </a:endParaRPr>
                    </a:p>
                  </a:txBody>
                  <a:tcPr marL="0" marR="0" marT="0" marB="0" anchor="ctr"/>
                </a:tc>
                <a:tc gridSpan="2">
                  <a:txBody>
                    <a:bodyPr/>
                    <a:lstStyle/>
                    <a:p>
                      <a:pPr indent="0" algn="ctr">
                        <a:buFont typeface="Wingdings" panose="05000000000000000000" charset="0"/>
                        <a:buNone/>
                      </a:pPr>
                      <a:r>
                        <a:rPr lang="zh-CN" altLang="en-US" b="0" dirty="0"/>
                        <a:t>无</a:t>
                      </a:r>
                    </a:p>
                  </a:txBody>
                  <a:tcPr marL="0" marR="0" marT="0" marB="0" anchor="ctr"/>
                </a:tc>
                <a:tc hMerge="1">
                  <a:txBody>
                    <a:bodyPr/>
                    <a:lstStyle/>
                    <a:p>
                      <a:endParaRPr lang="zh-CN"/>
                    </a:p>
                  </a:txBody>
                  <a:tcPr/>
                </a:tc>
              </a:tr>
            </a:tbl>
          </a:graphicData>
        </a:graphic>
      </p:graphicFrame>
      <p:sp>
        <p:nvSpPr>
          <p:cNvPr id="6" name="圆角矩形 5"/>
          <p:cNvSpPr/>
          <p:nvPr/>
        </p:nvSpPr>
        <p:spPr>
          <a:xfrm>
            <a:off x="4143372" y="2071678"/>
            <a:ext cx="2428892"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b="1" dirty="0" smtClean="0"/>
          </a:p>
          <a:p>
            <a:r>
              <a:rPr lang="zh-CN" altLang="en-US" b="1" dirty="0" smtClean="0"/>
              <a:t>算法时间：</a:t>
            </a:r>
            <a:endParaRPr lang="zh-CN" altLang="en-US" dirty="0" smtClean="0"/>
          </a:p>
          <a:p>
            <a:r>
              <a:rPr lang="en-US" dirty="0" err="1" smtClean="0"/>
              <a:t>Apriori</a:t>
            </a:r>
            <a:r>
              <a:rPr lang="en-US" dirty="0" smtClean="0"/>
              <a:t>——0.53s</a:t>
            </a:r>
          </a:p>
          <a:p>
            <a:r>
              <a:rPr lang="en-US" dirty="0" smtClean="0"/>
              <a:t>FP-tree——</a:t>
            </a:r>
          </a:p>
          <a:p>
            <a:pPr algn="ctr"/>
            <a:endParaRPr lang="zh-CN" altLang="en-US" dirty="0"/>
          </a:p>
        </p:txBody>
      </p:sp>
      <p:sp>
        <p:nvSpPr>
          <p:cNvPr id="7" name="圆角矩形 6"/>
          <p:cNvSpPr/>
          <p:nvPr/>
        </p:nvSpPr>
        <p:spPr>
          <a:xfrm>
            <a:off x="2857488" y="4357694"/>
            <a:ext cx="2500330" cy="10715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b="1" dirty="0" smtClean="0"/>
              <a:t>算法时间：</a:t>
            </a:r>
            <a:endParaRPr lang="zh-CN" altLang="en-US" dirty="0" smtClean="0"/>
          </a:p>
          <a:p>
            <a:r>
              <a:rPr lang="en-US" dirty="0" err="1" smtClean="0"/>
              <a:t>Apriori</a:t>
            </a:r>
            <a:r>
              <a:rPr lang="en-US" dirty="0" smtClean="0"/>
              <a:t>——0.26s</a:t>
            </a:r>
          </a:p>
          <a:p>
            <a:r>
              <a:rPr lang="en-US" dirty="0" smtClean="0"/>
              <a:t>FP-tree——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685"/>
            <a:ext cx="8435975" cy="544195"/>
          </a:xfrm>
        </p:spPr>
        <p:txBody>
          <a:bodyPr/>
          <a:lstStyle/>
          <a:p>
            <a:r>
              <a:rPr lang="zh-CN" altLang="en-US"/>
              <a:t>经内镜手术病人中无麻醉的频繁项集</a:t>
            </a:r>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68</a:t>
            </a:fld>
            <a:endParaRPr lang="zh-CN" altLang="en-US" dirty="0"/>
          </a:p>
        </p:txBody>
      </p:sp>
      <p:sp>
        <p:nvSpPr>
          <p:cNvPr id="5" name="标题 4"/>
          <p:cNvSpPr>
            <a:spLocks noGrp="1"/>
          </p:cNvSpPr>
          <p:nvPr>
            <p:ph type="title"/>
          </p:nvPr>
        </p:nvSpPr>
        <p:spPr/>
        <p:txBody>
          <a:bodyPr/>
          <a:lstStyle/>
          <a:p>
            <a:r>
              <a:rPr>
                <a:sym typeface="+mn-ea"/>
              </a:rPr>
              <a:t>多维度多粒度聚类</a:t>
            </a:r>
            <a:r>
              <a:rPr lang="en-US" altLang="zh-CN">
                <a:sym typeface="+mn-ea"/>
              </a:rPr>
              <a:t>——</a:t>
            </a:r>
            <a:r>
              <a:rPr>
                <a:solidFill>
                  <a:srgbClr val="FF0000"/>
                </a:solidFill>
                <a:sym typeface="+mn-ea"/>
              </a:rPr>
              <a:t>频繁项集挖掘</a:t>
            </a:r>
          </a:p>
        </p:txBody>
      </p:sp>
      <p:sp>
        <p:nvSpPr>
          <p:cNvPr id="8" name="圆角矩形 7"/>
          <p:cNvSpPr/>
          <p:nvPr/>
        </p:nvSpPr>
        <p:spPr>
          <a:xfrm>
            <a:off x="250825" y="3650615"/>
            <a:ext cx="1452245" cy="5175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 </a:t>
            </a:r>
            <a:r>
              <a:rPr lang="zh-CN" altLang="en-US"/>
              <a:t>病人</a:t>
            </a:r>
          </a:p>
        </p:txBody>
      </p:sp>
      <p:sp>
        <p:nvSpPr>
          <p:cNvPr id="9" name="圆角矩形 8"/>
          <p:cNvSpPr/>
          <p:nvPr/>
        </p:nvSpPr>
        <p:spPr>
          <a:xfrm>
            <a:off x="2207895" y="1831975"/>
            <a:ext cx="1452245" cy="5175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 </a:t>
            </a:r>
            <a:r>
              <a:rPr lang="zh-CN" altLang="en-US"/>
              <a:t>手术前</a:t>
            </a:r>
          </a:p>
        </p:txBody>
      </p:sp>
      <p:sp>
        <p:nvSpPr>
          <p:cNvPr id="10" name="圆角矩形 9"/>
          <p:cNvSpPr/>
          <p:nvPr/>
        </p:nvSpPr>
        <p:spPr>
          <a:xfrm>
            <a:off x="2207895" y="3693795"/>
            <a:ext cx="1452245" cy="5175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 </a:t>
            </a:r>
            <a:r>
              <a:rPr lang="zh-CN" altLang="en-US"/>
              <a:t>手术中</a:t>
            </a:r>
          </a:p>
        </p:txBody>
      </p:sp>
      <p:sp>
        <p:nvSpPr>
          <p:cNvPr id="11" name="圆角矩形 10"/>
          <p:cNvSpPr/>
          <p:nvPr/>
        </p:nvSpPr>
        <p:spPr>
          <a:xfrm>
            <a:off x="2207895" y="5630545"/>
            <a:ext cx="1452245" cy="5175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a:t> </a:t>
            </a:r>
            <a:r>
              <a:rPr lang="zh-CN" altLang="en-US"/>
              <a:t>手术后</a:t>
            </a:r>
          </a:p>
        </p:txBody>
      </p:sp>
      <p:sp>
        <p:nvSpPr>
          <p:cNvPr id="12" name="左大括号 11"/>
          <p:cNvSpPr/>
          <p:nvPr/>
        </p:nvSpPr>
        <p:spPr>
          <a:xfrm>
            <a:off x="1811655" y="1720215"/>
            <a:ext cx="287655" cy="4336415"/>
          </a:xfrm>
          <a:prstGeom prst="leftBrace">
            <a:avLst>
              <a:gd name="adj1" fmla="val 8333"/>
              <a:gd name="adj2" fmla="val 536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箭头 15"/>
          <p:cNvSpPr/>
          <p:nvPr/>
        </p:nvSpPr>
        <p:spPr>
          <a:xfrm>
            <a:off x="3823335" y="1917700"/>
            <a:ext cx="287655" cy="4318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7" name="右箭头 16"/>
          <p:cNvSpPr/>
          <p:nvPr/>
        </p:nvSpPr>
        <p:spPr>
          <a:xfrm>
            <a:off x="3823335" y="3736340"/>
            <a:ext cx="287655" cy="4318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8" name="右箭头 17"/>
          <p:cNvSpPr/>
          <p:nvPr/>
        </p:nvSpPr>
        <p:spPr>
          <a:xfrm>
            <a:off x="3823335" y="5716270"/>
            <a:ext cx="287655" cy="4318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9" name="文本框 18"/>
          <p:cNvSpPr txBox="1"/>
          <p:nvPr/>
        </p:nvSpPr>
        <p:spPr>
          <a:xfrm>
            <a:off x="7533005" y="1632585"/>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0" name="文本框 19"/>
          <p:cNvSpPr txBox="1"/>
          <p:nvPr/>
        </p:nvSpPr>
        <p:spPr>
          <a:xfrm>
            <a:off x="7533005" y="3494405"/>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1" name="文本框 20"/>
          <p:cNvSpPr txBox="1"/>
          <p:nvPr/>
        </p:nvSpPr>
        <p:spPr>
          <a:xfrm>
            <a:off x="7533005" y="5473700"/>
            <a:ext cx="1668780" cy="916940"/>
          </a:xfrm>
          <a:prstGeom prst="rect">
            <a:avLst/>
          </a:prstGeom>
          <a:noFill/>
        </p:spPr>
        <p:txBody>
          <a:bodyPr wrap="square" rtlCol="0">
            <a:spAutoFit/>
          </a:bodyPr>
          <a:lstStyle/>
          <a:p>
            <a:r>
              <a:rPr lang="en-US" altLang="zh-CN"/>
              <a:t>Apriori</a:t>
            </a:r>
            <a:r>
              <a:rPr lang="zh-CN" altLang="en-US"/>
              <a:t>算法：</a:t>
            </a:r>
          </a:p>
          <a:p>
            <a:endParaRPr lang="zh-CN" altLang="en-US"/>
          </a:p>
          <a:p>
            <a:r>
              <a:rPr lang="en-US" altLang="zh-CN"/>
              <a:t>FP-TREE</a:t>
            </a:r>
            <a:r>
              <a:rPr lang="zh-CN" altLang="en-US"/>
              <a:t>算法：</a:t>
            </a:r>
          </a:p>
        </p:txBody>
      </p:sp>
      <p:sp>
        <p:nvSpPr>
          <p:cNvPr id="2" name="圆角矩形 1"/>
          <p:cNvSpPr/>
          <p:nvPr/>
        </p:nvSpPr>
        <p:spPr>
          <a:xfrm>
            <a:off x="4274820" y="1360805"/>
            <a:ext cx="3113405"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b="1"/>
              <a:t>西药：</a:t>
            </a:r>
            <a:r>
              <a:rPr lang="zh-CN" altLang="en-US" sz="1400"/>
              <a:t>注射用头孢哌酮钠舒巴坦钠，葡萄糖注射液。。。</a:t>
            </a:r>
          </a:p>
          <a:p>
            <a:pPr algn="l"/>
            <a:r>
              <a:rPr lang="zh-CN" altLang="en-US" sz="1600" b="1"/>
              <a:t>检查：</a:t>
            </a:r>
            <a:r>
              <a:rPr lang="zh-CN" altLang="en-US" sz="1600"/>
              <a:t>常规心电图检查。。。</a:t>
            </a:r>
          </a:p>
          <a:p>
            <a:pPr algn="l"/>
            <a:r>
              <a:rPr lang="zh-CN" altLang="en-US" sz="1600" b="1"/>
              <a:t>手术费：</a:t>
            </a:r>
            <a:r>
              <a:rPr lang="zh-CN" altLang="en-US" sz="1600"/>
              <a:t>无</a:t>
            </a:r>
          </a:p>
          <a:p>
            <a:pPr algn="l"/>
            <a:r>
              <a:rPr lang="zh-CN" altLang="en-US" sz="1600" b="1"/>
              <a:t>治疗费：</a:t>
            </a:r>
            <a:r>
              <a:rPr lang="en-US" altLang="zh-CN" sz="1600"/>
              <a:t>ENBD</a:t>
            </a:r>
            <a:r>
              <a:rPr lang="zh-CN" altLang="en-US" sz="1600"/>
              <a:t>。。。</a:t>
            </a:r>
          </a:p>
          <a:p>
            <a:pPr algn="l"/>
            <a:r>
              <a:rPr lang="zh-CN" altLang="en-US" sz="1600" b="1"/>
              <a:t>化验费：</a:t>
            </a:r>
            <a:r>
              <a:rPr lang="zh-CN" altLang="en-US" sz="1600"/>
              <a:t>血细胞分析。。。</a:t>
            </a:r>
          </a:p>
        </p:txBody>
      </p:sp>
      <p:sp>
        <p:nvSpPr>
          <p:cNvPr id="6" name="圆角矩形 5"/>
          <p:cNvSpPr/>
          <p:nvPr/>
        </p:nvSpPr>
        <p:spPr>
          <a:xfrm>
            <a:off x="4274820" y="5019040"/>
            <a:ext cx="3257550"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defTabSz="914400" eaLnBrk="1" hangingPunct="1"/>
            <a:r>
              <a:rPr lang="zh-CN" altLang="en-US" sz="1600" b="1">
                <a:sym typeface="+mn-ea"/>
              </a:rPr>
              <a:t>西药：</a:t>
            </a:r>
            <a:r>
              <a:rPr lang="zh-CN" altLang="en-US" sz="1600">
                <a:sym typeface="+mn-ea"/>
              </a:rPr>
              <a:t>复方氨基酸注射液</a:t>
            </a:r>
            <a:r>
              <a:rPr lang="en-US" altLang="zh-CN" sz="1600">
                <a:sym typeface="+mn-ea"/>
              </a:rPr>
              <a:t>,氯化钠注射液</a:t>
            </a:r>
            <a:r>
              <a:rPr lang="zh-CN" altLang="en-US" sz="1600">
                <a:sym typeface="+mn-ea"/>
              </a:rPr>
              <a:t>。。。</a:t>
            </a:r>
          </a:p>
          <a:p>
            <a:pPr algn="l" defTabSz="914400" eaLnBrk="1" hangingPunct="1"/>
            <a:r>
              <a:rPr lang="zh-CN" altLang="en-US" sz="1600" b="1">
                <a:sym typeface="+mn-ea"/>
              </a:rPr>
              <a:t>检查：</a:t>
            </a:r>
            <a:r>
              <a:rPr lang="zh-CN" altLang="en-US" sz="1600">
                <a:sym typeface="+mn-ea"/>
              </a:rPr>
              <a:t>检查费甲类加收。。。</a:t>
            </a:r>
          </a:p>
          <a:p>
            <a:pPr algn="l" defTabSz="914400" eaLnBrk="1" hangingPunct="1"/>
            <a:r>
              <a:rPr lang="zh-CN" altLang="en-US" sz="1600" b="1">
                <a:sym typeface="+mn-ea"/>
              </a:rPr>
              <a:t>手术费：</a:t>
            </a:r>
            <a:r>
              <a:rPr lang="zh-CN" altLang="en-US" sz="1600">
                <a:sym typeface="+mn-ea"/>
              </a:rPr>
              <a:t>无</a:t>
            </a:r>
          </a:p>
          <a:p>
            <a:pPr algn="l" defTabSz="914400" eaLnBrk="1" hangingPunct="1"/>
            <a:r>
              <a:rPr lang="zh-CN" altLang="en-US" sz="1600" b="1">
                <a:sym typeface="+mn-ea"/>
              </a:rPr>
              <a:t>治疗费：</a:t>
            </a:r>
            <a:r>
              <a:rPr lang="zh-CN" altLang="en-US" sz="1600">
                <a:sym typeface="+mn-ea"/>
              </a:rPr>
              <a:t>静脉输液。。。</a:t>
            </a:r>
          </a:p>
          <a:p>
            <a:pPr algn="l" defTabSz="914400" eaLnBrk="1" hangingPunct="1"/>
            <a:r>
              <a:rPr lang="zh-CN" altLang="en-US" sz="1600" b="1">
                <a:sym typeface="+mn-ea"/>
              </a:rPr>
              <a:t>化验费：</a:t>
            </a:r>
            <a:r>
              <a:rPr lang="zh-CN" altLang="en-US" sz="1600">
                <a:sym typeface="+mn-ea"/>
              </a:rPr>
              <a:t>血清总胆红素测定。。。</a:t>
            </a:r>
            <a:endParaRPr lang="zh-CN" altLang="en-US"/>
          </a:p>
        </p:txBody>
      </p:sp>
      <p:sp>
        <p:nvSpPr>
          <p:cNvPr id="7" name="圆角矩形 6"/>
          <p:cNvSpPr/>
          <p:nvPr/>
        </p:nvSpPr>
        <p:spPr>
          <a:xfrm>
            <a:off x="4274820" y="3196590"/>
            <a:ext cx="3113405" cy="1511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b="1">
                <a:sym typeface="+mn-ea"/>
              </a:rPr>
              <a:t>西药：</a:t>
            </a:r>
            <a:r>
              <a:rPr lang="zh-CN" altLang="en-US" sz="1600">
                <a:sym typeface="+mn-ea"/>
              </a:rPr>
              <a:t>丙泊酚注射液</a:t>
            </a:r>
            <a:r>
              <a:rPr lang="en-US" altLang="zh-CN" sz="1600">
                <a:sym typeface="+mn-ea"/>
              </a:rPr>
              <a:t>,盐酸右美托咪定注射液</a:t>
            </a:r>
            <a:r>
              <a:rPr lang="zh-CN" altLang="en-US" sz="1600">
                <a:sym typeface="+mn-ea"/>
              </a:rPr>
              <a:t>。。。</a:t>
            </a:r>
          </a:p>
          <a:p>
            <a:pPr algn="l"/>
            <a:r>
              <a:rPr lang="zh-CN" altLang="en-US" sz="1600" b="1">
                <a:sym typeface="+mn-ea"/>
              </a:rPr>
              <a:t>检查：</a:t>
            </a:r>
            <a:r>
              <a:rPr lang="zh-CN" altLang="en-US" sz="1600">
                <a:sym typeface="+mn-ea"/>
              </a:rPr>
              <a:t>血气分析。。。</a:t>
            </a:r>
          </a:p>
          <a:p>
            <a:pPr algn="l"/>
            <a:r>
              <a:rPr lang="zh-CN" altLang="en-US" sz="1600" b="1">
                <a:sym typeface="+mn-ea"/>
              </a:rPr>
              <a:t>手术费：</a:t>
            </a:r>
            <a:r>
              <a:rPr lang="zh-CN" altLang="en-US" sz="1600">
                <a:sym typeface="+mn-ea"/>
              </a:rPr>
              <a:t>全身麻醉，</a:t>
            </a:r>
            <a:r>
              <a:rPr lang="en-US" altLang="zh-CN" sz="1600">
                <a:sym typeface="+mn-ea"/>
              </a:rPr>
              <a:t>ect</a:t>
            </a:r>
            <a:r>
              <a:rPr lang="zh-CN" altLang="en-US" sz="1600">
                <a:sym typeface="+mn-ea"/>
              </a:rPr>
              <a:t>。。。</a:t>
            </a:r>
          </a:p>
          <a:p>
            <a:pPr algn="l"/>
            <a:r>
              <a:rPr lang="zh-CN" altLang="en-US" sz="1600" b="1">
                <a:sym typeface="+mn-ea"/>
              </a:rPr>
              <a:t>治疗费：</a:t>
            </a:r>
            <a:r>
              <a:rPr lang="zh-CN" altLang="en-US" sz="1600">
                <a:sym typeface="+mn-ea"/>
              </a:rPr>
              <a:t>静脉输液。。。</a:t>
            </a:r>
          </a:p>
          <a:p>
            <a:pPr algn="l"/>
            <a:r>
              <a:rPr lang="zh-CN" altLang="en-US" sz="1600" b="1">
                <a:sym typeface="+mn-ea"/>
              </a:rPr>
              <a:t>化验费：</a:t>
            </a:r>
            <a:r>
              <a:rPr lang="zh-CN" altLang="en-US" sz="1600">
                <a:sym typeface="+mn-ea"/>
              </a:rPr>
              <a:t>钠测定。。。</a:t>
            </a:r>
          </a:p>
        </p:txBody>
      </p:sp>
      <p:sp>
        <p:nvSpPr>
          <p:cNvPr id="22" name="圆角矩形 21"/>
          <p:cNvSpPr/>
          <p:nvPr/>
        </p:nvSpPr>
        <p:spPr>
          <a:xfrm>
            <a:off x="4275455" y="1360805"/>
            <a:ext cx="3256280" cy="15119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l"/>
            <a:r>
              <a:rPr lang="zh-CN" altLang="en-US" sz="1600" b="1"/>
              <a:t>西药：</a:t>
            </a:r>
            <a:r>
              <a:rPr lang="zh-CN" altLang="en-US" sz="1400"/>
              <a:t>注射用头孢哌酮钠舒巴坦钠，丙氨酰谷氨酰胺注射液。。。</a:t>
            </a:r>
          </a:p>
          <a:p>
            <a:pPr algn="l"/>
            <a:r>
              <a:rPr lang="zh-CN" altLang="en-US" sz="1600" b="1"/>
              <a:t>检查：</a:t>
            </a:r>
            <a:r>
              <a:rPr lang="zh-CN" altLang="en-US" sz="1600"/>
              <a:t>左心功能测定。。。</a:t>
            </a:r>
          </a:p>
          <a:p>
            <a:pPr algn="l"/>
            <a:r>
              <a:rPr lang="zh-CN" altLang="en-US" sz="1600" b="1"/>
              <a:t>手术费：</a:t>
            </a:r>
            <a:r>
              <a:rPr lang="zh-CN" altLang="en-US" sz="1600"/>
              <a:t>无</a:t>
            </a:r>
          </a:p>
          <a:p>
            <a:pPr algn="l"/>
            <a:r>
              <a:rPr lang="zh-CN" altLang="en-US" sz="1600" b="1"/>
              <a:t>治疗费：</a:t>
            </a:r>
            <a:r>
              <a:rPr lang="en-US" altLang="zh-CN" sz="1600"/>
              <a:t>静脉注射</a:t>
            </a:r>
            <a:r>
              <a:rPr lang="zh-CN" altLang="en-US" sz="1600"/>
              <a:t>。。。</a:t>
            </a:r>
          </a:p>
          <a:p>
            <a:pPr algn="l"/>
            <a:r>
              <a:rPr lang="zh-CN" altLang="en-US" sz="1600" b="1"/>
              <a:t>化验费：</a:t>
            </a:r>
            <a:r>
              <a:rPr lang="zh-CN" altLang="en-US" sz="1600"/>
              <a:t>氯测定</a:t>
            </a:r>
            <a:r>
              <a:rPr lang="en-US" altLang="zh-CN" sz="1600"/>
              <a:t>,肌酐测定</a:t>
            </a:r>
            <a:r>
              <a:rPr lang="zh-CN" altLang="en-US" sz="1600"/>
              <a:t>。。。</a:t>
            </a:r>
          </a:p>
        </p:txBody>
      </p:sp>
      <p:sp>
        <p:nvSpPr>
          <p:cNvPr id="23" name="圆角矩形 22"/>
          <p:cNvSpPr/>
          <p:nvPr/>
        </p:nvSpPr>
        <p:spPr>
          <a:xfrm>
            <a:off x="4275455" y="5019040"/>
            <a:ext cx="3257550" cy="15119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l" defTabSz="914400" eaLnBrk="1" hangingPunct="1"/>
            <a:r>
              <a:rPr lang="zh-CN" altLang="en-US" sz="1600" b="1">
                <a:sym typeface="+mn-ea"/>
              </a:rPr>
              <a:t>西药：</a:t>
            </a:r>
            <a:r>
              <a:rPr sz="1600">
                <a:sym typeface="+mn-ea"/>
              </a:rPr>
              <a:t>氯化钠注射液</a:t>
            </a:r>
            <a:r>
              <a:rPr lang="en-US" sz="1600">
                <a:sym typeface="+mn-ea"/>
              </a:rPr>
              <a:t>,</a:t>
            </a:r>
            <a:r>
              <a:rPr sz="1600">
                <a:sym typeface="+mn-ea"/>
              </a:rPr>
              <a:t>注射用头孢哌酮钠舒巴坦钠</a:t>
            </a:r>
            <a:endParaRPr lang="en-US" sz="1600">
              <a:sym typeface="+mn-ea"/>
            </a:endParaRPr>
          </a:p>
          <a:p>
            <a:pPr algn="l" defTabSz="914400" eaLnBrk="1" hangingPunct="1"/>
            <a:r>
              <a:rPr lang="zh-CN" altLang="en-US" sz="1600" b="1">
                <a:sym typeface="+mn-ea"/>
              </a:rPr>
              <a:t>检查：</a:t>
            </a:r>
            <a:r>
              <a:rPr lang="zh-CN" altLang="en-US" sz="1600">
                <a:sym typeface="+mn-ea"/>
              </a:rPr>
              <a:t>心电监测。。。</a:t>
            </a:r>
          </a:p>
          <a:p>
            <a:pPr algn="l" defTabSz="914400" eaLnBrk="1" hangingPunct="1"/>
            <a:r>
              <a:rPr lang="zh-CN" altLang="en-US" sz="1600" b="1">
                <a:sym typeface="+mn-ea"/>
              </a:rPr>
              <a:t>手术费：</a:t>
            </a:r>
            <a:r>
              <a:rPr lang="zh-CN" altLang="en-US" sz="1600">
                <a:sym typeface="+mn-ea"/>
              </a:rPr>
              <a:t>无</a:t>
            </a:r>
          </a:p>
          <a:p>
            <a:pPr algn="l" defTabSz="914400" eaLnBrk="1" hangingPunct="1"/>
            <a:r>
              <a:rPr lang="zh-CN" altLang="en-US" sz="1600" b="1">
                <a:sym typeface="+mn-ea"/>
              </a:rPr>
              <a:t>治疗费：</a:t>
            </a:r>
            <a:r>
              <a:rPr lang="zh-CN" altLang="en-US" sz="1600">
                <a:sym typeface="+mn-ea"/>
              </a:rPr>
              <a:t>静脉输液。。。</a:t>
            </a:r>
          </a:p>
          <a:p>
            <a:pPr algn="l" defTabSz="914400" eaLnBrk="1" hangingPunct="1"/>
            <a:r>
              <a:rPr lang="zh-CN" altLang="en-US" sz="1600" b="1">
                <a:sym typeface="+mn-ea"/>
              </a:rPr>
              <a:t>化验费：</a:t>
            </a:r>
            <a:r>
              <a:rPr lang="zh-CN" altLang="en-US" sz="1600">
                <a:sym typeface="+mn-ea"/>
              </a:rPr>
              <a:t>血清总胆红素测定。。。</a:t>
            </a:r>
            <a:endParaRPr lang="zh-CN" altLang="en-US"/>
          </a:p>
        </p:txBody>
      </p:sp>
      <p:sp>
        <p:nvSpPr>
          <p:cNvPr id="24" name="圆角矩形 23"/>
          <p:cNvSpPr/>
          <p:nvPr/>
        </p:nvSpPr>
        <p:spPr>
          <a:xfrm>
            <a:off x="4275455" y="3196590"/>
            <a:ext cx="3256280" cy="15119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l"/>
            <a:r>
              <a:rPr lang="zh-CN" altLang="en-US" sz="1600" b="1">
                <a:sym typeface="+mn-ea"/>
              </a:rPr>
              <a:t>西药：</a:t>
            </a:r>
            <a:r>
              <a:rPr sz="1600">
                <a:sym typeface="+mn-ea"/>
              </a:rPr>
              <a:t>注射用头孢哌酮钠舒巴坦钠</a:t>
            </a:r>
            <a:r>
              <a:rPr lang="en-US" sz="1600">
                <a:sym typeface="+mn-ea"/>
              </a:rPr>
              <a:t>,氯化钠注射液</a:t>
            </a:r>
            <a:r>
              <a:rPr lang="zh-CN" altLang="en-US" sz="1600">
                <a:sym typeface="+mn-ea"/>
              </a:rPr>
              <a:t>。。。</a:t>
            </a:r>
          </a:p>
          <a:p>
            <a:pPr algn="l"/>
            <a:r>
              <a:rPr lang="zh-CN" altLang="en-US" sz="1600" b="1">
                <a:sym typeface="+mn-ea"/>
              </a:rPr>
              <a:t>检查：</a:t>
            </a:r>
            <a:r>
              <a:rPr lang="zh-CN" altLang="en-US" sz="1600">
                <a:sym typeface="+mn-ea"/>
              </a:rPr>
              <a:t>血氧饱和度监测。。。</a:t>
            </a:r>
          </a:p>
          <a:p>
            <a:pPr algn="l"/>
            <a:r>
              <a:rPr lang="zh-CN" altLang="en-US" sz="1600" b="1">
                <a:sym typeface="+mn-ea"/>
              </a:rPr>
              <a:t>手术费：</a:t>
            </a:r>
            <a:r>
              <a:rPr lang="en-US" altLang="zh-CN" sz="1600">
                <a:sym typeface="+mn-ea"/>
              </a:rPr>
              <a:t>ect</a:t>
            </a:r>
            <a:endParaRPr lang="zh-CN" altLang="en-US" sz="1600">
              <a:sym typeface="+mn-ea"/>
            </a:endParaRPr>
          </a:p>
          <a:p>
            <a:pPr algn="l"/>
            <a:r>
              <a:rPr lang="zh-CN" altLang="en-US" sz="1600" b="1">
                <a:sym typeface="+mn-ea"/>
              </a:rPr>
              <a:t>治疗费：</a:t>
            </a:r>
            <a:r>
              <a:rPr lang="zh-CN" altLang="en-US" sz="1600">
                <a:sym typeface="+mn-ea"/>
              </a:rPr>
              <a:t>ENBD。。。</a:t>
            </a:r>
          </a:p>
          <a:p>
            <a:pPr algn="l"/>
            <a:r>
              <a:rPr lang="zh-CN" altLang="en-US" sz="1600" b="1">
                <a:sym typeface="+mn-ea"/>
              </a:rPr>
              <a:t>化验费：</a:t>
            </a:r>
            <a:r>
              <a:rPr lang="zh-CN" altLang="en-US" sz="1600">
                <a:sym typeface="+mn-ea"/>
              </a:rPr>
              <a:t>血细胞分析。。。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sz="2400" dirty="0" smtClean="0">
                <a:sym typeface="+mn-ea"/>
              </a:rPr>
              <a:t/>
            </a:r>
            <a:br>
              <a:rPr sz="2400" dirty="0" smtClean="0">
                <a:sym typeface="+mn-ea"/>
              </a:rPr>
            </a:br>
            <a:r>
              <a:rPr sz="2400" dirty="0" smtClean="0">
                <a:sym typeface="+mn-ea"/>
              </a:rPr>
              <a:t>分析</a:t>
            </a:r>
            <a:r>
              <a:rPr lang="en-US" altLang="zh-CN" sz="2400" dirty="0" smtClean="0">
                <a:sym typeface="+mn-ea"/>
              </a:rPr>
              <a:t>1</a:t>
            </a:r>
            <a:r>
              <a:rPr sz="2400" dirty="0" smtClean="0">
                <a:sym typeface="+mn-ea"/>
              </a:rPr>
              <a:t>：</a:t>
            </a:r>
            <a:r>
              <a:rPr sz="2400" dirty="0" smtClean="0">
                <a:solidFill>
                  <a:schemeClr val="tx2">
                    <a:lumMod val="75000"/>
                  </a:schemeClr>
                </a:solidFill>
                <a:sym typeface="+mn-ea"/>
              </a:rPr>
              <a:t>全属性聚类</a:t>
            </a:r>
            <a:r>
              <a:rPr lang="en-US" altLang="zh-CN" sz="2400" dirty="0" smtClean="0">
                <a:solidFill>
                  <a:srgbClr val="FFFF00"/>
                </a:solidFill>
                <a:sym typeface="+mn-ea"/>
              </a:rPr>
              <a:t>——K-means</a:t>
            </a:r>
            <a:r>
              <a:rPr sz="2400" dirty="0" smtClean="0">
                <a:solidFill>
                  <a:srgbClr val="FFFF00"/>
                </a:solidFill>
                <a:sym typeface="+mn-ea"/>
              </a:rPr>
              <a:t>聚类（</a:t>
            </a:r>
            <a:r>
              <a:rPr lang="en-US" altLang="zh-CN" sz="2400" dirty="0" smtClean="0">
                <a:solidFill>
                  <a:srgbClr val="FFFF00"/>
                </a:solidFill>
                <a:sym typeface="+mn-ea"/>
              </a:rPr>
              <a:t>2</a:t>
            </a:r>
            <a:r>
              <a:rPr sz="2400" dirty="0" smtClean="0">
                <a:solidFill>
                  <a:srgbClr val="FFFF00"/>
                </a:solidFill>
                <a:sym typeface="+mn-ea"/>
              </a:rPr>
              <a:t>）</a:t>
            </a:r>
            <a:r>
              <a:rPr sz="2400" dirty="0" smtClean="0"/>
              <a:t/>
            </a:r>
            <a:br>
              <a:rPr sz="2400" dirty="0" smtClean="0"/>
            </a:br>
            <a:endParaRPr lang="zh-CN" altLang="en-US" sz="2400"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7</a:t>
            </a:fld>
            <a:endParaRPr lang="zh-CN" altLang="en-US" dirty="0"/>
          </a:p>
        </p:txBody>
      </p:sp>
      <p:pic>
        <p:nvPicPr>
          <p:cNvPr id="3" name="图片 2" descr="clustering-1"/>
          <p:cNvPicPr>
            <a:picLocks noChangeAspect="1"/>
          </p:cNvPicPr>
          <p:nvPr/>
        </p:nvPicPr>
        <p:blipFill rotWithShape="1">
          <a:blip r:embed="rId2"/>
          <a:srcRect t="7115"/>
          <a:stretch>
            <a:fillRect/>
          </a:stretch>
        </p:blipFill>
        <p:spPr>
          <a:xfrm>
            <a:off x="611560" y="1221134"/>
            <a:ext cx="3853691" cy="2685166"/>
          </a:xfrm>
          <a:prstGeom prst="rect">
            <a:avLst/>
          </a:prstGeom>
        </p:spPr>
      </p:pic>
      <p:pic>
        <p:nvPicPr>
          <p:cNvPr id="6" name="图片 5" descr="T6@6J[}S31SVHVTP2M$0TUA"/>
          <p:cNvPicPr>
            <a:picLocks noChangeAspect="1"/>
          </p:cNvPicPr>
          <p:nvPr/>
        </p:nvPicPr>
        <p:blipFill>
          <a:blip r:embed="rId3"/>
          <a:stretch>
            <a:fillRect/>
          </a:stretch>
        </p:blipFill>
        <p:spPr>
          <a:xfrm>
            <a:off x="5890895" y="1237615"/>
            <a:ext cx="2456180" cy="5006975"/>
          </a:xfrm>
          <a:prstGeom prst="rect">
            <a:avLst/>
          </a:prstGeom>
        </p:spPr>
      </p:pic>
      <p:sp>
        <p:nvSpPr>
          <p:cNvPr id="7" name="右箭头 6"/>
          <p:cNvSpPr/>
          <p:nvPr/>
        </p:nvSpPr>
        <p:spPr>
          <a:xfrm>
            <a:off x="4860032" y="3140968"/>
            <a:ext cx="864493" cy="79184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6631" name="矩形 12"/>
          <p:cNvSpPr/>
          <p:nvPr/>
        </p:nvSpPr>
        <p:spPr>
          <a:xfrm>
            <a:off x="500034" y="857232"/>
            <a:ext cx="3581430" cy="523220"/>
          </a:xfrm>
          <a:prstGeom prst="rect">
            <a:avLst/>
          </a:prstGeom>
          <a:noFill/>
          <a:ln w="9525">
            <a:noFill/>
          </a:ln>
        </p:spPr>
        <p:txBody>
          <a:bodyPr wrap="none">
            <a:spAutoFit/>
          </a:bodyPr>
          <a:lstStyle>
            <a:lvl1pPr marL="457200" indent="-457200" algn="l" defTabSz="0" rtl="0" eaLnBrk="0" fontAlgn="base" latinLnBrk="1" hangingPunct="0">
              <a:spcBef>
                <a:spcPct val="20000"/>
              </a:spcBef>
              <a:spcAft>
                <a:spcPct val="0"/>
              </a:spcAft>
              <a:buBlip>
                <a:blip r:embed="rId4"/>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r>
              <a:rPr lang="en-US" altLang="zh-CN" dirty="0"/>
              <a:t>k-MEANS</a:t>
            </a:r>
            <a:r>
              <a:rPr dirty="0" smtClean="0"/>
              <a:t>聚类结果</a:t>
            </a:r>
            <a:endParaRPr dirty="0"/>
          </a:p>
        </p:txBody>
      </p:sp>
      <p:graphicFrame>
        <p:nvGraphicFramePr>
          <p:cNvPr id="8" name="表格 7"/>
          <p:cNvGraphicFramePr/>
          <p:nvPr/>
        </p:nvGraphicFramePr>
        <p:xfrm>
          <a:off x="755576" y="3932813"/>
          <a:ext cx="3661410" cy="2578100"/>
        </p:xfrm>
        <a:graphic>
          <a:graphicData uri="http://schemas.openxmlformats.org/drawingml/2006/table">
            <a:tbl>
              <a:tblPr firstRow="1" bandRow="1">
                <a:tableStyleId>{5C22544A-7EE6-4342-B048-85BDC9FD1C3A}</a:tableStyleId>
              </a:tblPr>
              <a:tblGrid>
                <a:gridCol w="1221105"/>
                <a:gridCol w="1219200"/>
                <a:gridCol w="1221105"/>
              </a:tblGrid>
              <a:tr h="368300">
                <a:tc>
                  <a:txBody>
                    <a:bodyPr/>
                    <a:lstStyle/>
                    <a:p>
                      <a:pPr algn="ctr">
                        <a:buNone/>
                      </a:pPr>
                      <a:r>
                        <a:rPr lang="zh-CN" altLang="en-US" dirty="0"/>
                        <a:t>病人类型</a:t>
                      </a:r>
                    </a:p>
                  </a:txBody>
                  <a:tcPr/>
                </a:tc>
                <a:tc>
                  <a:txBody>
                    <a:bodyPr/>
                    <a:lstStyle/>
                    <a:p>
                      <a:pPr algn="ctr">
                        <a:buNone/>
                      </a:pPr>
                      <a:r>
                        <a:rPr lang="zh-CN" altLang="en-US"/>
                        <a:t>有手术</a:t>
                      </a:r>
                    </a:p>
                  </a:txBody>
                  <a:tcPr/>
                </a:tc>
                <a:tc>
                  <a:txBody>
                    <a:bodyPr/>
                    <a:lstStyle/>
                    <a:p>
                      <a:pPr algn="ctr">
                        <a:buNone/>
                      </a:pPr>
                      <a:r>
                        <a:rPr lang="zh-CN" altLang="en-US" dirty="0"/>
                        <a:t>无手术</a:t>
                      </a:r>
                    </a:p>
                  </a:txBody>
                  <a:tcPr/>
                </a:tc>
              </a:tr>
              <a:tr h="368300">
                <a:tc>
                  <a:txBody>
                    <a:bodyPr/>
                    <a:lstStyle/>
                    <a:p>
                      <a:pPr algn="ctr">
                        <a:buNone/>
                      </a:pPr>
                      <a:r>
                        <a:rPr lang="en-US" altLang="zh-CN" dirty="0" smtClean="0"/>
                        <a:t>A</a:t>
                      </a:r>
                      <a:endParaRPr lang="zh-CN" altLang="en-US" dirty="0"/>
                    </a:p>
                  </a:txBody>
                  <a:tcPr/>
                </a:tc>
                <a:tc>
                  <a:txBody>
                    <a:bodyPr/>
                    <a:lstStyle/>
                    <a:p>
                      <a:pPr algn="ctr">
                        <a:buNone/>
                      </a:pPr>
                      <a:r>
                        <a:rPr lang="en-US" altLang="zh-CN" dirty="0" smtClean="0"/>
                        <a:t>81</a:t>
                      </a:r>
                      <a:endParaRPr lang="zh-CN" altLang="en-US" dirty="0"/>
                    </a:p>
                  </a:txBody>
                  <a:tcPr/>
                </a:tc>
                <a:tc>
                  <a:txBody>
                    <a:bodyPr/>
                    <a:lstStyle/>
                    <a:p>
                      <a:pPr algn="ctr">
                        <a:buNone/>
                      </a:pPr>
                      <a:r>
                        <a:rPr lang="en-US" altLang="zh-CN" dirty="0" smtClean="0"/>
                        <a:t>1</a:t>
                      </a:r>
                      <a:endParaRPr lang="zh-CN" altLang="en-US" dirty="0"/>
                    </a:p>
                  </a:txBody>
                  <a:tcPr/>
                </a:tc>
              </a:tr>
              <a:tr h="368300">
                <a:tc>
                  <a:txBody>
                    <a:bodyPr/>
                    <a:lstStyle/>
                    <a:p>
                      <a:pPr algn="ctr">
                        <a:buNone/>
                      </a:pPr>
                      <a:r>
                        <a:rPr lang="en-US" altLang="zh-CN" dirty="0" smtClean="0"/>
                        <a:t>B</a:t>
                      </a:r>
                      <a:endParaRPr lang="zh-CN" altLang="en-US" dirty="0"/>
                    </a:p>
                  </a:txBody>
                  <a:tcPr/>
                </a:tc>
                <a:tc>
                  <a:txBody>
                    <a:bodyPr/>
                    <a:lstStyle/>
                    <a:p>
                      <a:pPr algn="ctr">
                        <a:buNone/>
                      </a:pPr>
                      <a:r>
                        <a:rPr lang="en-US" altLang="zh-CN" dirty="0" smtClean="0"/>
                        <a:t>220</a:t>
                      </a:r>
                      <a:endParaRPr lang="zh-CN" altLang="en-US" dirty="0"/>
                    </a:p>
                  </a:txBody>
                  <a:tcPr/>
                </a:tc>
                <a:tc>
                  <a:txBody>
                    <a:bodyPr/>
                    <a:lstStyle/>
                    <a:p>
                      <a:pPr algn="ctr">
                        <a:buNone/>
                      </a:pPr>
                      <a:r>
                        <a:rPr lang="en-US" altLang="zh-CN" dirty="0" smtClean="0"/>
                        <a:t>1</a:t>
                      </a:r>
                      <a:endParaRPr lang="zh-CN" altLang="en-US" dirty="0"/>
                    </a:p>
                  </a:txBody>
                  <a:tcPr/>
                </a:tc>
              </a:tr>
              <a:tr h="368300">
                <a:tc>
                  <a:txBody>
                    <a:bodyPr/>
                    <a:lstStyle/>
                    <a:p>
                      <a:pPr algn="ctr">
                        <a:buNone/>
                      </a:pPr>
                      <a:r>
                        <a:rPr lang="en-US" altLang="zh-CN" dirty="0" smtClean="0"/>
                        <a:t>C</a:t>
                      </a:r>
                      <a:endParaRPr lang="zh-CN" altLang="en-US" dirty="0"/>
                    </a:p>
                  </a:txBody>
                  <a:tcPr/>
                </a:tc>
                <a:tc>
                  <a:txBody>
                    <a:bodyPr/>
                    <a:lstStyle/>
                    <a:p>
                      <a:pPr algn="ctr">
                        <a:buNone/>
                      </a:pPr>
                      <a:r>
                        <a:rPr lang="en-US" altLang="zh-CN" dirty="0" smtClean="0"/>
                        <a:t>48</a:t>
                      </a:r>
                      <a:endParaRPr lang="zh-CN" altLang="en-US" dirty="0"/>
                    </a:p>
                  </a:txBody>
                  <a:tcPr/>
                </a:tc>
                <a:tc>
                  <a:txBody>
                    <a:bodyPr/>
                    <a:lstStyle/>
                    <a:p>
                      <a:pPr algn="ctr">
                        <a:buNone/>
                      </a:pPr>
                      <a:r>
                        <a:rPr lang="en-US" altLang="zh-CN" dirty="0" smtClean="0"/>
                        <a:t>125</a:t>
                      </a:r>
                      <a:endParaRPr lang="zh-CN" altLang="en-US" dirty="0"/>
                    </a:p>
                  </a:txBody>
                  <a:tcPr/>
                </a:tc>
              </a:tr>
              <a:tr h="368300">
                <a:tc>
                  <a:txBody>
                    <a:bodyPr/>
                    <a:lstStyle/>
                    <a:p>
                      <a:pPr algn="ctr">
                        <a:buNone/>
                      </a:pPr>
                      <a:r>
                        <a:rPr lang="en-US" altLang="zh-CN" dirty="0" smtClean="0"/>
                        <a:t>D</a:t>
                      </a:r>
                      <a:endParaRPr lang="zh-CN" altLang="en-US" dirty="0"/>
                    </a:p>
                  </a:txBody>
                  <a:tcPr/>
                </a:tc>
                <a:tc>
                  <a:txBody>
                    <a:bodyPr/>
                    <a:lstStyle/>
                    <a:p>
                      <a:pPr algn="ctr">
                        <a:buNone/>
                      </a:pPr>
                      <a:r>
                        <a:rPr lang="en-US" altLang="zh-CN" dirty="0" smtClean="0"/>
                        <a:t>435</a:t>
                      </a:r>
                      <a:endParaRPr lang="zh-CN" altLang="en-US" dirty="0"/>
                    </a:p>
                  </a:txBody>
                  <a:tcPr/>
                </a:tc>
                <a:tc>
                  <a:txBody>
                    <a:bodyPr/>
                    <a:lstStyle/>
                    <a:p>
                      <a:pPr algn="ctr">
                        <a:buNone/>
                      </a:pPr>
                      <a:r>
                        <a:rPr lang="en-US" altLang="zh-CN" dirty="0" smtClean="0"/>
                        <a:t>5</a:t>
                      </a:r>
                      <a:endParaRPr lang="zh-CN" altLang="en-US" dirty="0"/>
                    </a:p>
                  </a:txBody>
                  <a:tcPr/>
                </a:tc>
              </a:tr>
              <a:tr h="368300">
                <a:tc>
                  <a:txBody>
                    <a:bodyPr/>
                    <a:lstStyle/>
                    <a:p>
                      <a:pPr algn="ctr">
                        <a:buNone/>
                      </a:pPr>
                      <a:r>
                        <a:rPr lang="en-US" altLang="zh-CN" dirty="0" smtClean="0"/>
                        <a:t>E</a:t>
                      </a:r>
                      <a:endParaRPr lang="zh-CN" altLang="en-US" dirty="0"/>
                    </a:p>
                  </a:txBody>
                  <a:tcPr/>
                </a:tc>
                <a:tc>
                  <a:txBody>
                    <a:bodyPr/>
                    <a:lstStyle/>
                    <a:p>
                      <a:pPr algn="ctr">
                        <a:buNone/>
                      </a:pPr>
                      <a:r>
                        <a:rPr lang="en-US" altLang="zh-CN" dirty="0" smtClean="0"/>
                        <a:t>81</a:t>
                      </a:r>
                      <a:endParaRPr lang="zh-CN" altLang="en-US" dirty="0"/>
                    </a:p>
                  </a:txBody>
                  <a:tcPr/>
                </a:tc>
                <a:tc>
                  <a:txBody>
                    <a:bodyPr/>
                    <a:lstStyle/>
                    <a:p>
                      <a:pPr algn="ctr">
                        <a:buNone/>
                      </a:pPr>
                      <a:r>
                        <a:rPr lang="en-US" altLang="zh-CN" dirty="0" smtClean="0"/>
                        <a:t>106</a:t>
                      </a:r>
                      <a:endParaRPr lang="zh-CN" altLang="en-US" dirty="0"/>
                    </a:p>
                  </a:txBody>
                  <a:tcPr/>
                </a:tc>
              </a:tr>
              <a:tr h="368300">
                <a:tc>
                  <a:txBody>
                    <a:bodyPr/>
                    <a:lstStyle/>
                    <a:p>
                      <a:pPr algn="ctr">
                        <a:buNone/>
                      </a:pPr>
                      <a:r>
                        <a:rPr lang="en-US" altLang="zh-CN" dirty="0" smtClean="0"/>
                        <a:t>F</a:t>
                      </a:r>
                      <a:endParaRPr lang="zh-CN" altLang="en-US" dirty="0"/>
                    </a:p>
                  </a:txBody>
                  <a:tcPr/>
                </a:tc>
                <a:tc>
                  <a:txBody>
                    <a:bodyPr/>
                    <a:lstStyle/>
                    <a:p>
                      <a:pPr algn="ctr">
                        <a:buNone/>
                      </a:pPr>
                      <a:r>
                        <a:rPr lang="en-US" altLang="zh-CN" dirty="0" smtClean="0"/>
                        <a:t>128</a:t>
                      </a:r>
                      <a:endParaRPr lang="zh-CN" altLang="en-US" dirty="0"/>
                    </a:p>
                  </a:txBody>
                  <a:tcPr/>
                </a:tc>
                <a:tc>
                  <a:txBody>
                    <a:bodyPr/>
                    <a:lstStyle/>
                    <a:p>
                      <a:pPr algn="ctr">
                        <a:buNone/>
                      </a:pPr>
                      <a:r>
                        <a:rPr lang="en-US" altLang="zh-CN" dirty="0" smtClean="0"/>
                        <a:t>28</a:t>
                      </a:r>
                      <a:endParaRPr lang="zh-CN" altLang="en-US" dirty="0"/>
                    </a:p>
                  </a:txBody>
                  <a:tcPr/>
                </a:tc>
              </a:tr>
            </a:tbl>
          </a:graphicData>
        </a:graphic>
      </p:graphicFrame>
      <p:sp>
        <p:nvSpPr>
          <p:cNvPr id="11" name="文本框 10"/>
          <p:cNvSpPr txBox="1"/>
          <p:nvPr/>
        </p:nvSpPr>
        <p:spPr>
          <a:xfrm>
            <a:off x="6804248" y="5954137"/>
            <a:ext cx="1195858" cy="584775"/>
          </a:xfrm>
          <a:prstGeom prst="rect">
            <a:avLst/>
          </a:prstGeom>
          <a:noFill/>
        </p:spPr>
        <p:txBody>
          <a:bodyPr wrap="square" rtlCol="0">
            <a:spAutoFit/>
          </a:bodyPr>
          <a:lstStyle/>
          <a:p>
            <a:r>
              <a:rPr lang="en-US" altLang="zh-CN" sz="3200" dirty="0" smtClean="0"/>
              <a:t>……</a:t>
            </a:r>
            <a:endParaRPr lang="zh-CN" alt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sz="2400" dirty="0" smtClean="0">
                <a:sym typeface="+mn-ea"/>
              </a:rPr>
              <a:t/>
            </a:r>
            <a:br>
              <a:rPr sz="2400" dirty="0" smtClean="0">
                <a:sym typeface="+mn-ea"/>
              </a:rPr>
            </a:br>
            <a:r>
              <a:rPr sz="2400" dirty="0" smtClean="0">
                <a:sym typeface="+mn-ea"/>
              </a:rPr>
              <a:t>分析</a:t>
            </a:r>
            <a:r>
              <a:rPr lang="en-US" altLang="zh-CN" sz="2400" dirty="0" smtClean="0">
                <a:sym typeface="+mn-ea"/>
              </a:rPr>
              <a:t>2</a:t>
            </a:r>
            <a:r>
              <a:rPr sz="2400" dirty="0" smtClean="0">
                <a:sym typeface="+mn-ea"/>
              </a:rPr>
              <a:t>：</a:t>
            </a:r>
            <a:r>
              <a:rPr sz="2400" dirty="0" smtClean="0">
                <a:solidFill>
                  <a:schemeClr val="tx2">
                    <a:lumMod val="75000"/>
                  </a:schemeClr>
                </a:solidFill>
                <a:sym typeface="+mn-ea"/>
              </a:rPr>
              <a:t>全</a:t>
            </a:r>
            <a:r>
              <a:rPr sz="2400" dirty="0" smtClean="0">
                <a:sym typeface="+mn-ea"/>
              </a:rPr>
              <a:t>属性聚类</a:t>
            </a:r>
            <a:r>
              <a:rPr lang="en-US" altLang="zh-CN" sz="2400" dirty="0" smtClean="0">
                <a:solidFill>
                  <a:srgbClr val="FFFF00"/>
                </a:solidFill>
                <a:sym typeface="+mn-ea"/>
              </a:rPr>
              <a:t>——</a:t>
            </a:r>
            <a:r>
              <a:rPr sz="2400" dirty="0" smtClean="0">
                <a:solidFill>
                  <a:srgbClr val="FFFF00"/>
                </a:solidFill>
                <a:sym typeface="+mn-ea"/>
              </a:rPr>
              <a:t>深度学习聚类（</a:t>
            </a:r>
            <a:r>
              <a:rPr lang="en-US" altLang="zh-CN" sz="2400" dirty="0" smtClean="0">
                <a:solidFill>
                  <a:srgbClr val="FFFF00"/>
                </a:solidFill>
                <a:sym typeface="+mn-ea"/>
              </a:rPr>
              <a:t>1</a:t>
            </a:r>
            <a:r>
              <a:rPr sz="2400" dirty="0" smtClean="0">
                <a:solidFill>
                  <a:srgbClr val="FFFF00"/>
                </a:solidFill>
                <a:sym typeface="+mn-ea"/>
              </a:rPr>
              <a:t>）</a:t>
            </a:r>
            <a:r>
              <a:rPr sz="2400" dirty="0" smtClean="0"/>
              <a:t/>
            </a:r>
            <a:br>
              <a:rPr sz="2400" dirty="0" smtClean="0"/>
            </a:br>
            <a:endParaRPr lang="zh-CN" altLang="en-US" sz="2400" dirty="0"/>
          </a:p>
        </p:txBody>
      </p:sp>
      <p:sp>
        <p:nvSpPr>
          <p:cNvPr id="3" name="内容占位符 2"/>
          <p:cNvSpPr>
            <a:spLocks noGrp="1"/>
          </p:cNvSpPr>
          <p:nvPr>
            <p:ph idx="1"/>
          </p:nvPr>
        </p:nvSpPr>
        <p:spPr/>
        <p:txBody>
          <a:bodyPr/>
          <a:lstStyle/>
          <a:p>
            <a:r>
              <a:rPr lang="zh-CN" altLang="en-US" dirty="0" smtClean="0"/>
              <a:t>深度</a:t>
            </a:r>
            <a:r>
              <a:rPr lang="zh-CN" altLang="en-US" dirty="0"/>
              <a:t>学习</a:t>
            </a:r>
            <a:r>
              <a:rPr lang="zh-CN" altLang="en-US" dirty="0" smtClean="0"/>
              <a:t>聚类</a:t>
            </a:r>
            <a:r>
              <a:rPr altLang="en-US" dirty="0" smtClean="0"/>
              <a:t>简介</a:t>
            </a:r>
            <a:endParaRPr lang="zh-CN" altLang="en-US" dirty="0"/>
          </a:p>
        </p:txBody>
      </p:sp>
      <p:sp>
        <p:nvSpPr>
          <p:cNvPr id="4" name="灯片编号占位符 3"/>
          <p:cNvSpPr>
            <a:spLocks noGrp="1"/>
          </p:cNvSpPr>
          <p:nvPr>
            <p:ph type="sldNum" sz="quarter" idx="12"/>
          </p:nvPr>
        </p:nvSpPr>
        <p:spPr/>
        <p:txBody>
          <a:bodyPr/>
          <a:lstStyle/>
          <a:p>
            <a:pPr>
              <a:defRPr/>
            </a:pPr>
            <a:fld id="{08E4615B-E24A-433E-80BC-3B1F966429DC}" type="slidenum">
              <a:rPr lang="zh-CN" altLang="en-US"/>
              <a:t>8</a:t>
            </a:fld>
            <a:endParaRPr lang="zh-CN" altLang="en-US" dirty="0"/>
          </a:p>
        </p:txBody>
      </p:sp>
      <p:pic>
        <p:nvPicPr>
          <p:cNvPr id="1027" name="Picture 3" descr="C:\Users\lenovo\AppData\Roaming\Tencent\Users\1614867792\QQ\WinTemp\RichOle\XW(W9{TY{~CXT%V~KDQXIFL.png"/>
          <p:cNvPicPr>
            <a:picLocks noChangeAspect="1" noChangeArrowheads="1"/>
          </p:cNvPicPr>
          <p:nvPr/>
        </p:nvPicPr>
        <p:blipFill>
          <a:blip r:embed="rId4"/>
          <a:srcRect/>
          <a:stretch>
            <a:fillRect/>
          </a:stretch>
        </p:blipFill>
        <p:spPr bwMode="auto">
          <a:xfrm>
            <a:off x="285720" y="1665280"/>
            <a:ext cx="3429024" cy="3610561"/>
          </a:xfrm>
          <a:prstGeom prst="rect">
            <a:avLst/>
          </a:prstGeom>
          <a:noFill/>
        </p:spPr>
      </p:pic>
      <p:sp>
        <p:nvSpPr>
          <p:cNvPr id="16" name="椭圆 15"/>
          <p:cNvSpPr/>
          <p:nvPr/>
        </p:nvSpPr>
        <p:spPr>
          <a:xfrm>
            <a:off x="357158" y="5451494"/>
            <a:ext cx="1285884" cy="78581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样本</a:t>
            </a:r>
            <a:endParaRPr lang="zh-CN" altLang="en-US" dirty="0"/>
          </a:p>
        </p:txBody>
      </p:sp>
      <p:sp>
        <p:nvSpPr>
          <p:cNvPr id="17" name="矩形 16"/>
          <p:cNvSpPr/>
          <p:nvPr/>
        </p:nvSpPr>
        <p:spPr>
          <a:xfrm>
            <a:off x="2428860" y="5522932"/>
            <a:ext cx="1785950"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自动编码器</a:t>
            </a:r>
            <a:endParaRPr lang="zh-CN" altLang="en-US" dirty="0"/>
          </a:p>
        </p:txBody>
      </p:sp>
      <p:sp>
        <p:nvSpPr>
          <p:cNvPr id="18" name="矩形 17"/>
          <p:cNvSpPr/>
          <p:nvPr/>
        </p:nvSpPr>
        <p:spPr>
          <a:xfrm>
            <a:off x="5072066" y="5522932"/>
            <a:ext cx="1785950"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K-means</a:t>
            </a:r>
            <a:r>
              <a:rPr lang="zh-CN" altLang="en-US" dirty="0" smtClean="0"/>
              <a:t>算法</a:t>
            </a:r>
            <a:endParaRPr lang="zh-CN" altLang="en-US" dirty="0"/>
          </a:p>
        </p:txBody>
      </p:sp>
      <p:sp>
        <p:nvSpPr>
          <p:cNvPr id="19" name="椭圆 18"/>
          <p:cNvSpPr/>
          <p:nvPr/>
        </p:nvSpPr>
        <p:spPr>
          <a:xfrm>
            <a:off x="7572396" y="5451494"/>
            <a:ext cx="1285884" cy="78581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评估</a:t>
            </a:r>
            <a:endParaRPr lang="zh-CN" altLang="en-US" dirty="0"/>
          </a:p>
        </p:txBody>
      </p:sp>
      <p:sp>
        <p:nvSpPr>
          <p:cNvPr id="20" name="右箭头 19"/>
          <p:cNvSpPr/>
          <p:nvPr/>
        </p:nvSpPr>
        <p:spPr>
          <a:xfrm>
            <a:off x="1785918" y="5665808"/>
            <a:ext cx="571504" cy="42862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1" name="右箭头 20"/>
          <p:cNvSpPr/>
          <p:nvPr/>
        </p:nvSpPr>
        <p:spPr>
          <a:xfrm>
            <a:off x="4357686" y="5665808"/>
            <a:ext cx="571504" cy="42862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2" name="右箭头 21"/>
          <p:cNvSpPr/>
          <p:nvPr/>
        </p:nvSpPr>
        <p:spPr>
          <a:xfrm>
            <a:off x="6929454" y="5665808"/>
            <a:ext cx="571504" cy="42862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3" name="TextBox 22"/>
          <p:cNvSpPr txBox="1"/>
          <p:nvPr/>
        </p:nvSpPr>
        <p:spPr>
          <a:xfrm>
            <a:off x="4286248" y="5237180"/>
            <a:ext cx="714380" cy="369332"/>
          </a:xfrm>
          <a:prstGeom prst="rect">
            <a:avLst/>
          </a:prstGeom>
          <a:noFill/>
        </p:spPr>
        <p:txBody>
          <a:bodyPr wrap="square" rtlCol="0">
            <a:spAutoFit/>
          </a:bodyPr>
          <a:lstStyle/>
          <a:p>
            <a:r>
              <a:rPr lang="zh-CN" altLang="en-US" dirty="0" smtClean="0"/>
              <a:t>特征</a:t>
            </a:r>
            <a:endParaRPr lang="zh-CN" altLang="en-US" dirty="0"/>
          </a:p>
        </p:txBody>
      </p:sp>
      <p:sp>
        <p:nvSpPr>
          <p:cNvPr id="24" name="TextBox 23"/>
          <p:cNvSpPr txBox="1"/>
          <p:nvPr/>
        </p:nvSpPr>
        <p:spPr>
          <a:xfrm>
            <a:off x="6929454" y="5308618"/>
            <a:ext cx="714380" cy="369332"/>
          </a:xfrm>
          <a:prstGeom prst="rect">
            <a:avLst/>
          </a:prstGeom>
          <a:noFill/>
        </p:spPr>
        <p:txBody>
          <a:bodyPr wrap="square" rtlCol="0">
            <a:spAutoFit/>
          </a:bodyPr>
          <a:lstStyle/>
          <a:p>
            <a:r>
              <a:rPr lang="zh-CN" altLang="en-US" dirty="0" smtClean="0"/>
              <a:t>聚类</a:t>
            </a:r>
            <a:endParaRPr lang="zh-CN" altLang="en-US" dirty="0"/>
          </a:p>
        </p:txBody>
      </p:sp>
      <p:sp>
        <p:nvSpPr>
          <p:cNvPr id="25" name="圆角矩形标注 24"/>
          <p:cNvSpPr/>
          <p:nvPr/>
        </p:nvSpPr>
        <p:spPr>
          <a:xfrm>
            <a:off x="1428728" y="1611323"/>
            <a:ext cx="1143008" cy="500066"/>
          </a:xfrm>
          <a:prstGeom prst="wedgeRoundRectCallout">
            <a:avLst>
              <a:gd name="adj1" fmla="val -43263"/>
              <a:gd name="adj2" fmla="val 10693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编码</a:t>
            </a:r>
            <a:endParaRPr lang="zh-CN" altLang="en-US" dirty="0"/>
          </a:p>
        </p:txBody>
      </p:sp>
      <p:sp>
        <p:nvSpPr>
          <p:cNvPr id="26" name="圆角矩形标注 25"/>
          <p:cNvSpPr/>
          <p:nvPr/>
        </p:nvSpPr>
        <p:spPr>
          <a:xfrm>
            <a:off x="1443896" y="4436887"/>
            <a:ext cx="1143008" cy="500066"/>
          </a:xfrm>
          <a:prstGeom prst="wedgeRoundRectCallout">
            <a:avLst>
              <a:gd name="adj1" fmla="val 35241"/>
              <a:gd name="adj2" fmla="val -11522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解码</a:t>
            </a:r>
            <a:endParaRPr lang="zh-CN" altLang="en-US" dirty="0"/>
          </a:p>
        </p:txBody>
      </p:sp>
      <p:graphicFrame>
        <p:nvGraphicFramePr>
          <p:cNvPr id="5" name="对象 4">
            <a:hlinkClick r:id="" action="ppaction://ole?verb=0"/>
          </p:cNvPr>
          <p:cNvGraphicFramePr/>
          <p:nvPr/>
        </p:nvGraphicFramePr>
        <p:xfrm>
          <a:off x="4548505" y="1959616"/>
          <a:ext cx="1599565" cy="337820"/>
        </p:xfrm>
        <a:graphic>
          <a:graphicData uri="http://schemas.openxmlformats.org/presentationml/2006/ole">
            <mc:AlternateContent xmlns:mc="http://schemas.openxmlformats.org/markup-compatibility/2006">
              <mc:Choice xmlns:v="urn:schemas-microsoft-com:vml" Requires="v">
                <p:oleObj spid="_x0000_s1174" r:id="rId5" imgW="27432000" imgH="5791200" progId="Equation.3">
                  <p:embed/>
                </p:oleObj>
              </mc:Choice>
              <mc:Fallback>
                <p:oleObj r:id="rId5" imgW="27432000" imgH="5791200" progId="Equation.3">
                  <p:embed/>
                  <p:pic>
                    <p:nvPicPr>
                      <p:cNvPr id="0" name="图片 1024" descr="image16"/>
                      <p:cNvPicPr/>
                      <p:nvPr/>
                    </p:nvPicPr>
                    <p:blipFill>
                      <a:blip r:embed="rId6"/>
                      <a:stretch>
                        <a:fillRect/>
                      </a:stretch>
                    </p:blipFill>
                    <p:spPr>
                      <a:xfrm>
                        <a:off x="4548505" y="1959616"/>
                        <a:ext cx="1599565" cy="337820"/>
                      </a:xfrm>
                      <a:prstGeom prst="rect">
                        <a:avLst/>
                      </a:prstGeom>
                      <a:noFill/>
                      <a:ln w="9525">
                        <a:noFill/>
                      </a:ln>
                    </p:spPr>
                  </p:pic>
                </p:oleObj>
              </mc:Fallback>
            </mc:AlternateContent>
          </a:graphicData>
        </a:graphic>
      </p:graphicFrame>
      <p:sp>
        <p:nvSpPr>
          <p:cNvPr id="6" name="文本框 5"/>
          <p:cNvSpPr txBox="1"/>
          <p:nvPr/>
        </p:nvSpPr>
        <p:spPr>
          <a:xfrm>
            <a:off x="4548505" y="1584331"/>
            <a:ext cx="3190240" cy="3383280"/>
          </a:xfrm>
          <a:prstGeom prst="rect">
            <a:avLst/>
          </a:prstGeom>
          <a:noFill/>
        </p:spPr>
        <p:txBody>
          <a:bodyPr wrap="square" rtlCol="0">
            <a:spAutoFit/>
          </a:bodyPr>
          <a:lstStyle/>
          <a:p>
            <a:pPr marL="171450" indent="-171450">
              <a:buFont typeface="Wingdings" panose="05000000000000000000" charset="0"/>
              <a:buChar char="p"/>
            </a:pPr>
            <a:r>
              <a:rPr lang="zh-CN" altLang="zh-CN"/>
              <a:t>编码过程：</a:t>
            </a:r>
          </a:p>
          <a:p>
            <a:pPr marL="171450" indent="-171450">
              <a:buFont typeface="Wingdings" panose="05000000000000000000" charset="0"/>
              <a:buChar char="p"/>
            </a:pPr>
            <a:endParaRPr lang="zh-CN" altLang="zh-CN"/>
          </a:p>
          <a:p>
            <a:pPr marL="171450" indent="-171450">
              <a:buFont typeface="Wingdings" panose="05000000000000000000" charset="0"/>
              <a:buChar char="p"/>
            </a:pPr>
            <a:endParaRPr lang="zh-CN" altLang="zh-CN"/>
          </a:p>
          <a:p>
            <a:pPr marL="171450" indent="-171450">
              <a:buFont typeface="Wingdings" panose="05000000000000000000" charset="0"/>
              <a:buChar char="p"/>
            </a:pPr>
            <a:endParaRPr lang="zh-CN" altLang="zh-CN">
              <a:sym typeface="+mn-ea"/>
            </a:endParaRPr>
          </a:p>
          <a:p>
            <a:pPr marL="171450" indent="-171450">
              <a:buFont typeface="Wingdings" panose="05000000000000000000" charset="0"/>
              <a:buChar char="p"/>
            </a:pPr>
            <a:endParaRPr lang="zh-CN" altLang="zh-CN">
              <a:sym typeface="+mn-ea"/>
            </a:endParaRPr>
          </a:p>
          <a:p>
            <a:pPr marL="171450" indent="-171450">
              <a:buFont typeface="Wingdings" panose="05000000000000000000" charset="0"/>
              <a:buChar char="p"/>
            </a:pPr>
            <a:r>
              <a:rPr lang="zh-CN" altLang="zh-CN">
                <a:sym typeface="+mn-ea"/>
              </a:rPr>
              <a:t>解码过程：</a:t>
            </a:r>
          </a:p>
          <a:p>
            <a:pPr marL="171450" indent="-171450">
              <a:buFont typeface="Wingdings" panose="05000000000000000000" charset="0"/>
              <a:buChar char="p"/>
            </a:pPr>
            <a:endParaRPr lang="zh-CN" altLang="zh-CN">
              <a:sym typeface="+mn-ea"/>
            </a:endParaRPr>
          </a:p>
          <a:p>
            <a:pPr marL="171450" indent="-171450">
              <a:buFont typeface="Wingdings" panose="05000000000000000000" charset="0"/>
              <a:buChar char="p"/>
            </a:pPr>
            <a:endParaRPr lang="zh-CN" altLang="zh-CN">
              <a:sym typeface="+mn-ea"/>
            </a:endParaRPr>
          </a:p>
          <a:p>
            <a:pPr marL="171450" indent="-171450">
              <a:buFont typeface="Wingdings" panose="05000000000000000000" charset="0"/>
              <a:buChar char="p"/>
            </a:pPr>
            <a:endParaRPr lang="zh-CN" altLang="zh-CN">
              <a:sym typeface="+mn-ea"/>
            </a:endParaRPr>
          </a:p>
          <a:p>
            <a:pPr marL="171450" indent="-171450">
              <a:buFont typeface="Wingdings" panose="05000000000000000000" charset="0"/>
              <a:buChar char="p"/>
            </a:pPr>
            <a:r>
              <a:rPr lang="zh-CN" altLang="zh-CN">
                <a:sym typeface="+mn-ea"/>
              </a:rPr>
              <a:t>代价函数：</a:t>
            </a:r>
          </a:p>
          <a:p>
            <a:pPr marL="171450" indent="-171450"/>
            <a:endParaRPr lang="zh-CN" altLang="zh-CN"/>
          </a:p>
          <a:p>
            <a:endParaRPr lang="zh-CN" altLang="zh-CN"/>
          </a:p>
        </p:txBody>
      </p:sp>
      <p:graphicFrame>
        <p:nvGraphicFramePr>
          <p:cNvPr id="7" name="对象 6">
            <a:hlinkClick r:id="" action="ppaction://ole?verb=0"/>
          </p:cNvPr>
          <p:cNvGraphicFramePr/>
          <p:nvPr/>
        </p:nvGraphicFramePr>
        <p:xfrm>
          <a:off x="4548505" y="2388241"/>
          <a:ext cx="1389380" cy="394335"/>
        </p:xfrm>
        <a:graphic>
          <a:graphicData uri="http://schemas.openxmlformats.org/presentationml/2006/ole">
            <mc:AlternateContent xmlns:mc="http://schemas.openxmlformats.org/markup-compatibility/2006">
              <mc:Choice xmlns:v="urn:schemas-microsoft-com:vml" Requires="v">
                <p:oleObj spid="_x0000_s1175" r:id="rId7" imgW="22555200" imgH="6400800" progId="Equation.3">
                  <p:embed/>
                </p:oleObj>
              </mc:Choice>
              <mc:Fallback>
                <p:oleObj r:id="rId7" imgW="22555200" imgH="6400800" progId="Equation.3">
                  <p:embed/>
                  <p:pic>
                    <p:nvPicPr>
                      <p:cNvPr id="0" name="图片 1025" descr="image17"/>
                      <p:cNvPicPr/>
                      <p:nvPr/>
                    </p:nvPicPr>
                    <p:blipFill>
                      <a:blip r:embed="rId8"/>
                      <a:stretch>
                        <a:fillRect/>
                      </a:stretch>
                    </p:blipFill>
                    <p:spPr>
                      <a:xfrm>
                        <a:off x="4548505" y="2388241"/>
                        <a:ext cx="1389380" cy="394335"/>
                      </a:xfrm>
                      <a:prstGeom prst="rect">
                        <a:avLst/>
                      </a:prstGeom>
                      <a:noFill/>
                      <a:ln w="9525">
                        <a:noFill/>
                      </a:ln>
                    </p:spPr>
                  </p:pic>
                </p:oleObj>
              </mc:Fallback>
            </mc:AlternateContent>
          </a:graphicData>
        </a:graphic>
      </p:graphicFrame>
      <p:graphicFrame>
        <p:nvGraphicFramePr>
          <p:cNvPr id="8" name="对象 7">
            <a:hlinkClick r:id="" action="ppaction://ole?verb=0"/>
          </p:cNvPr>
          <p:cNvGraphicFramePr/>
          <p:nvPr/>
        </p:nvGraphicFramePr>
        <p:xfrm>
          <a:off x="4548505" y="3295656"/>
          <a:ext cx="1745615" cy="349250"/>
        </p:xfrm>
        <a:graphic>
          <a:graphicData uri="http://schemas.openxmlformats.org/presentationml/2006/ole">
            <mc:AlternateContent xmlns:mc="http://schemas.openxmlformats.org/markup-compatibility/2006">
              <mc:Choice xmlns:v="urn:schemas-microsoft-com:vml" Requires="v">
                <p:oleObj spid="_x0000_s1176" r:id="rId9" imgW="28956000" imgH="5791200" progId="Equation.3">
                  <p:embed/>
                </p:oleObj>
              </mc:Choice>
              <mc:Fallback>
                <p:oleObj r:id="rId9" imgW="28956000" imgH="5791200" progId="Equation.3">
                  <p:embed/>
                  <p:pic>
                    <p:nvPicPr>
                      <p:cNvPr id="0" name="图片 1027" descr="image18"/>
                      <p:cNvPicPr/>
                      <p:nvPr/>
                    </p:nvPicPr>
                    <p:blipFill>
                      <a:blip r:embed="rId10"/>
                      <a:stretch>
                        <a:fillRect/>
                      </a:stretch>
                    </p:blipFill>
                    <p:spPr>
                      <a:xfrm>
                        <a:off x="4548505" y="3295656"/>
                        <a:ext cx="1745615" cy="349250"/>
                      </a:xfrm>
                      <a:prstGeom prst="rect">
                        <a:avLst/>
                      </a:prstGeom>
                      <a:noFill/>
                      <a:ln w="9525">
                        <a:noFill/>
                      </a:ln>
                    </p:spPr>
                  </p:pic>
                </p:oleObj>
              </mc:Fallback>
            </mc:AlternateContent>
          </a:graphicData>
        </a:graphic>
      </p:graphicFrame>
      <p:graphicFrame>
        <p:nvGraphicFramePr>
          <p:cNvPr id="10" name="对象 9">
            <a:hlinkClick r:id="" action="ppaction://ole?verb=0"/>
          </p:cNvPr>
          <p:cNvGraphicFramePr/>
          <p:nvPr/>
        </p:nvGraphicFramePr>
        <p:xfrm>
          <a:off x="4548505" y="3644906"/>
          <a:ext cx="1249680" cy="359410"/>
        </p:xfrm>
        <a:graphic>
          <a:graphicData uri="http://schemas.openxmlformats.org/presentationml/2006/ole">
            <mc:AlternateContent xmlns:mc="http://schemas.openxmlformats.org/markup-compatibility/2006">
              <mc:Choice xmlns:v="urn:schemas-microsoft-com:vml" Requires="v">
                <p:oleObj spid="_x0000_s1177" r:id="rId11" imgW="22250400" imgH="6400800" progId="Equation.3">
                  <p:embed/>
                </p:oleObj>
              </mc:Choice>
              <mc:Fallback>
                <p:oleObj r:id="rId11" imgW="22250400" imgH="6400800" progId="Equation.3">
                  <p:embed/>
                  <p:pic>
                    <p:nvPicPr>
                      <p:cNvPr id="0" name="图片 1169" descr="image19"/>
                      <p:cNvPicPr/>
                      <p:nvPr/>
                    </p:nvPicPr>
                    <p:blipFill>
                      <a:blip r:embed="rId12"/>
                      <a:stretch>
                        <a:fillRect/>
                      </a:stretch>
                    </p:blipFill>
                    <p:spPr>
                      <a:xfrm>
                        <a:off x="4548505" y="3644906"/>
                        <a:ext cx="1249680" cy="359410"/>
                      </a:xfrm>
                      <a:prstGeom prst="rect">
                        <a:avLst/>
                      </a:prstGeom>
                      <a:noFill/>
                      <a:ln w="9525">
                        <a:noFill/>
                      </a:ln>
                    </p:spPr>
                  </p:pic>
                </p:oleObj>
              </mc:Fallback>
            </mc:AlternateContent>
          </a:graphicData>
        </a:graphic>
      </p:graphicFrame>
      <p:graphicFrame>
        <p:nvGraphicFramePr>
          <p:cNvPr id="12" name="对象 11">
            <a:hlinkClick r:id="" action="ppaction://ole?verb=0"/>
          </p:cNvPr>
          <p:cNvGraphicFramePr/>
          <p:nvPr/>
        </p:nvGraphicFramePr>
        <p:xfrm>
          <a:off x="4710113" y="4418019"/>
          <a:ext cx="927100" cy="404812"/>
        </p:xfrm>
        <a:graphic>
          <a:graphicData uri="http://schemas.openxmlformats.org/presentationml/2006/ole">
            <mc:AlternateContent xmlns:mc="http://schemas.openxmlformats.org/markup-compatibility/2006">
              <mc:Choice xmlns:v="urn:schemas-microsoft-com:vml" Requires="v">
                <p:oleObj spid="_x0000_s1178" name="Equation" r:id="rId13" imgW="18897600" imgH="8229600" progId="">
                  <p:embed/>
                </p:oleObj>
              </mc:Choice>
              <mc:Fallback>
                <p:oleObj name="Equation" r:id="rId13" imgW="18897600" imgH="8229600" progId="">
                  <p:embed/>
                  <p:pic>
                    <p:nvPicPr>
                      <p:cNvPr id="0" name="图片 1028" descr="image20"/>
                      <p:cNvPicPr/>
                      <p:nvPr/>
                    </p:nvPicPr>
                    <p:blipFill>
                      <a:blip r:embed="rId14"/>
                      <a:stretch>
                        <a:fillRect/>
                      </a:stretch>
                    </p:blipFill>
                    <p:spPr>
                      <a:xfrm>
                        <a:off x="4710113" y="4418019"/>
                        <a:ext cx="927100" cy="404812"/>
                      </a:xfrm>
                      <a:prstGeom prst="rect">
                        <a:avLst/>
                      </a:prstGeom>
                      <a:noFill/>
                      <a:ln w="9525">
                        <a:noFill/>
                      </a:ln>
                    </p:spPr>
                  </p:pic>
                </p:oleObj>
              </mc:Fallback>
            </mc:AlternateContent>
          </a:graphicData>
        </a:graphic>
      </p:graphicFrame>
      <p:sp>
        <p:nvSpPr>
          <p:cNvPr id="14" name="文本框 13"/>
          <p:cNvSpPr txBox="1"/>
          <p:nvPr/>
        </p:nvSpPr>
        <p:spPr>
          <a:xfrm>
            <a:off x="6216650" y="1928501"/>
            <a:ext cx="2675890" cy="368300"/>
          </a:xfrm>
          <a:prstGeom prst="rect">
            <a:avLst/>
          </a:prstGeom>
          <a:noFill/>
        </p:spPr>
        <p:txBody>
          <a:bodyPr wrap="square" rtlCol="0">
            <a:spAutoFit/>
          </a:bodyPr>
          <a:lstStyle/>
          <a:p>
            <a:r>
              <a:rPr lang="en-US" altLang="zh-CN"/>
              <a:t>-------------------</a:t>
            </a:r>
            <a:r>
              <a:rPr lang="zh-CN" altLang="en-US"/>
              <a:t>隐含层输入</a:t>
            </a:r>
          </a:p>
        </p:txBody>
      </p:sp>
      <p:sp>
        <p:nvSpPr>
          <p:cNvPr id="15" name="文本框 14"/>
          <p:cNvSpPr txBox="1"/>
          <p:nvPr/>
        </p:nvSpPr>
        <p:spPr>
          <a:xfrm>
            <a:off x="6216650" y="2400941"/>
            <a:ext cx="2675890" cy="368300"/>
          </a:xfrm>
          <a:prstGeom prst="rect">
            <a:avLst/>
          </a:prstGeom>
          <a:noFill/>
        </p:spPr>
        <p:txBody>
          <a:bodyPr wrap="square" rtlCol="0">
            <a:spAutoFit/>
          </a:bodyPr>
          <a:lstStyle/>
          <a:p>
            <a:r>
              <a:rPr lang="en-US" altLang="zh-CN"/>
              <a:t>-------------------</a:t>
            </a:r>
            <a:r>
              <a:rPr lang="zh-CN" altLang="en-US"/>
              <a:t>隐含层输出</a:t>
            </a:r>
          </a:p>
        </p:txBody>
      </p:sp>
      <p:sp>
        <p:nvSpPr>
          <p:cNvPr id="27" name="文本框 26"/>
          <p:cNvSpPr txBox="1"/>
          <p:nvPr/>
        </p:nvSpPr>
        <p:spPr>
          <a:xfrm>
            <a:off x="6282055" y="3295656"/>
            <a:ext cx="2675890" cy="368300"/>
          </a:xfrm>
          <a:prstGeom prst="rect">
            <a:avLst/>
          </a:prstGeom>
          <a:noFill/>
        </p:spPr>
        <p:txBody>
          <a:bodyPr wrap="square" rtlCol="0">
            <a:spAutoFit/>
          </a:bodyPr>
          <a:lstStyle/>
          <a:p>
            <a:r>
              <a:rPr lang="en-US" altLang="zh-CN"/>
              <a:t>-------------------</a:t>
            </a:r>
            <a:r>
              <a:rPr lang="zh-CN" altLang="en-US"/>
              <a:t>输出层输入</a:t>
            </a:r>
          </a:p>
        </p:txBody>
      </p:sp>
      <p:sp>
        <p:nvSpPr>
          <p:cNvPr id="28" name="文本框 27"/>
          <p:cNvSpPr txBox="1"/>
          <p:nvPr/>
        </p:nvSpPr>
        <p:spPr>
          <a:xfrm>
            <a:off x="6294120" y="3644906"/>
            <a:ext cx="2675890" cy="368300"/>
          </a:xfrm>
          <a:prstGeom prst="rect">
            <a:avLst/>
          </a:prstGeom>
          <a:noFill/>
        </p:spPr>
        <p:txBody>
          <a:bodyPr wrap="square" rtlCol="0">
            <a:spAutoFit/>
          </a:bodyPr>
          <a:lstStyle/>
          <a:p>
            <a:r>
              <a:rPr lang="en-US" altLang="zh-CN"/>
              <a:t>-------------------</a:t>
            </a:r>
            <a:r>
              <a:rPr lang="zh-CN" altLang="en-US"/>
              <a:t>输出层输出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8E4615B-E24A-433E-80BC-3B1F966429DC}" type="slidenum">
              <a:rPr lang="zh-CN" altLang="en-US"/>
              <a:t>9</a:t>
            </a:fld>
            <a:endParaRPr lang="zh-CN" altLang="en-US" dirty="0"/>
          </a:p>
        </p:txBody>
      </p:sp>
      <p:grpSp>
        <p:nvGrpSpPr>
          <p:cNvPr id="25611" name="组合 4"/>
          <p:cNvGrpSpPr/>
          <p:nvPr/>
        </p:nvGrpSpPr>
        <p:grpSpPr bwMode="auto">
          <a:xfrm>
            <a:off x="977583" y="1394108"/>
            <a:ext cx="776287" cy="808037"/>
            <a:chOff x="2579390" y="1772816"/>
            <a:chExt cx="776858" cy="808518"/>
          </a:xfrm>
        </p:grpSpPr>
        <p:sp>
          <p:nvSpPr>
            <p:cNvPr id="6" name="折角形 5"/>
            <p:cNvSpPr/>
            <p:nvPr/>
          </p:nvSpPr>
          <p:spPr>
            <a:xfrm>
              <a:off x="2579390" y="1772816"/>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6" name="折角形 15"/>
            <p:cNvSpPr/>
            <p:nvPr/>
          </p:nvSpPr>
          <p:spPr>
            <a:xfrm>
              <a:off x="2655646" y="1849061"/>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8" name="折角形 17"/>
            <p:cNvSpPr/>
            <p:nvPr/>
          </p:nvSpPr>
          <p:spPr>
            <a:xfrm>
              <a:off x="2731902" y="1933248"/>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l">
                <a:defRPr/>
              </a:pP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1</a:t>
              </a:r>
              <a:r>
                <a:rPr lang="zh-CN" altLang="en-US" sz="800"/>
                <a:t>，</a:t>
              </a:r>
              <a:r>
                <a:rPr lang="en-US" altLang="zh-CN" sz="800"/>
                <a:t>0</a:t>
              </a:r>
            </a:p>
          </p:txBody>
        </p:sp>
      </p:grpSp>
      <p:grpSp>
        <p:nvGrpSpPr>
          <p:cNvPr id="25612" name="组合 19"/>
          <p:cNvGrpSpPr/>
          <p:nvPr/>
        </p:nvGrpSpPr>
        <p:grpSpPr bwMode="auto">
          <a:xfrm>
            <a:off x="977583" y="2505358"/>
            <a:ext cx="776287" cy="808037"/>
            <a:chOff x="2579390" y="1772816"/>
            <a:chExt cx="776858" cy="808518"/>
          </a:xfrm>
        </p:grpSpPr>
        <p:sp>
          <p:nvSpPr>
            <p:cNvPr id="21" name="折角形 20"/>
            <p:cNvSpPr/>
            <p:nvPr/>
          </p:nvSpPr>
          <p:spPr>
            <a:xfrm>
              <a:off x="2579390" y="1772816"/>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22" name="折角形 21"/>
            <p:cNvSpPr/>
            <p:nvPr/>
          </p:nvSpPr>
          <p:spPr>
            <a:xfrm>
              <a:off x="2655646" y="1849061"/>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7" name="折角形 6"/>
            <p:cNvSpPr/>
            <p:nvPr/>
          </p:nvSpPr>
          <p:spPr>
            <a:xfrm>
              <a:off x="2731902" y="1933248"/>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0</a:t>
              </a:r>
              <a:r>
                <a:rPr lang="zh-CN" altLang="en-US" sz="800"/>
                <a:t>，</a:t>
              </a: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0</a:t>
              </a:r>
              <a:r>
                <a:rPr lang="zh-CN" altLang="en-US" sz="800"/>
                <a:t>，</a:t>
              </a:r>
              <a:r>
                <a:rPr lang="en-US" altLang="zh-CN" sz="800"/>
                <a:t>1</a:t>
              </a:r>
            </a:p>
          </p:txBody>
        </p:sp>
      </p:grpSp>
      <p:sp>
        <p:nvSpPr>
          <p:cNvPr id="17" name="文本框 16"/>
          <p:cNvSpPr txBox="1"/>
          <p:nvPr/>
        </p:nvSpPr>
        <p:spPr>
          <a:xfrm>
            <a:off x="246936" y="1560795"/>
            <a:ext cx="868680" cy="368300"/>
          </a:xfrm>
          <a:prstGeom prst="rect">
            <a:avLst/>
          </a:prstGeom>
          <a:noFill/>
        </p:spPr>
        <p:txBody>
          <a:bodyPr wrap="square" rtlCol="0">
            <a:spAutoFit/>
          </a:bodyPr>
          <a:lstStyle/>
          <a:p>
            <a:r>
              <a:rPr lang="zh-CN" altLang="en-US"/>
              <a:t>病人</a:t>
            </a:r>
            <a:r>
              <a:rPr lang="en-US" altLang="zh-CN"/>
              <a:t>1</a:t>
            </a:r>
          </a:p>
        </p:txBody>
      </p:sp>
      <p:sp>
        <p:nvSpPr>
          <p:cNvPr id="19" name="文本框 18"/>
          <p:cNvSpPr txBox="1"/>
          <p:nvPr/>
        </p:nvSpPr>
        <p:spPr>
          <a:xfrm>
            <a:off x="246936" y="2721575"/>
            <a:ext cx="868680" cy="368300"/>
          </a:xfrm>
          <a:prstGeom prst="rect">
            <a:avLst/>
          </a:prstGeom>
          <a:noFill/>
        </p:spPr>
        <p:txBody>
          <a:bodyPr wrap="square" rtlCol="0">
            <a:spAutoFit/>
          </a:bodyPr>
          <a:lstStyle/>
          <a:p>
            <a:r>
              <a:rPr lang="zh-CN" altLang="en-US" dirty="0"/>
              <a:t>病人</a:t>
            </a:r>
            <a:r>
              <a:rPr lang="en-US" altLang="zh-CN" dirty="0"/>
              <a:t>2</a:t>
            </a:r>
          </a:p>
        </p:txBody>
      </p:sp>
      <p:sp>
        <p:nvSpPr>
          <p:cNvPr id="24" name="文本框 23"/>
          <p:cNvSpPr txBox="1"/>
          <p:nvPr/>
        </p:nvSpPr>
        <p:spPr>
          <a:xfrm>
            <a:off x="246936" y="4852000"/>
            <a:ext cx="868680" cy="640080"/>
          </a:xfrm>
          <a:prstGeom prst="rect">
            <a:avLst/>
          </a:prstGeom>
          <a:noFill/>
        </p:spPr>
        <p:txBody>
          <a:bodyPr wrap="square" rtlCol="0">
            <a:spAutoFit/>
          </a:bodyPr>
          <a:lstStyle/>
          <a:p>
            <a:r>
              <a:rPr lang="zh-CN" altLang="en-US"/>
              <a:t>病人</a:t>
            </a:r>
            <a:r>
              <a:rPr lang="en-US" altLang="zh-CN"/>
              <a:t>1259</a:t>
            </a:r>
          </a:p>
        </p:txBody>
      </p:sp>
      <p:grpSp>
        <p:nvGrpSpPr>
          <p:cNvPr id="29" name="组合 19"/>
          <p:cNvGrpSpPr/>
          <p:nvPr/>
        </p:nvGrpSpPr>
        <p:grpSpPr bwMode="auto">
          <a:xfrm>
            <a:off x="977583" y="4631973"/>
            <a:ext cx="776287" cy="808037"/>
            <a:chOff x="2579390" y="1772816"/>
            <a:chExt cx="776858" cy="808518"/>
          </a:xfrm>
        </p:grpSpPr>
        <p:sp>
          <p:nvSpPr>
            <p:cNvPr id="30" name="折角形 29"/>
            <p:cNvSpPr/>
            <p:nvPr/>
          </p:nvSpPr>
          <p:spPr>
            <a:xfrm>
              <a:off x="2579390" y="1772816"/>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31" name="折角形 30"/>
            <p:cNvSpPr/>
            <p:nvPr/>
          </p:nvSpPr>
          <p:spPr>
            <a:xfrm>
              <a:off x="2655646" y="1849061"/>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32" name="折角形 31"/>
            <p:cNvSpPr/>
            <p:nvPr/>
          </p:nvSpPr>
          <p:spPr>
            <a:xfrm>
              <a:off x="2731902" y="1933248"/>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1</a:t>
              </a:r>
              <a:r>
                <a:rPr lang="zh-CN" altLang="en-US" sz="800"/>
                <a:t>，</a:t>
              </a:r>
              <a:r>
                <a:rPr lang="en-US" altLang="zh-CN" sz="800"/>
                <a:t>0</a:t>
              </a:r>
              <a:r>
                <a:rPr lang="zh-CN" altLang="en-US" sz="800"/>
                <a:t>，。。。</a:t>
              </a:r>
              <a:r>
                <a:rPr lang="en-US" altLang="zh-CN" sz="800"/>
                <a:t>0</a:t>
              </a:r>
              <a:r>
                <a:rPr lang="zh-CN" altLang="en-US" sz="800"/>
                <a:t>，</a:t>
              </a:r>
              <a:r>
                <a:rPr lang="en-US" altLang="zh-CN" sz="800"/>
                <a:t>1</a:t>
              </a:r>
            </a:p>
          </p:txBody>
        </p:sp>
      </p:grpSp>
      <p:cxnSp>
        <p:nvCxnSpPr>
          <p:cNvPr id="33" name="直接箭头连接符 32"/>
          <p:cNvCxnSpPr>
            <a:stCxn id="18" idx="3"/>
          </p:cNvCxnSpPr>
          <p:nvPr/>
        </p:nvCxnSpPr>
        <p:spPr>
          <a:xfrm>
            <a:off x="1753870" y="1806540"/>
            <a:ext cx="441960" cy="1479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p:cNvCxnSpPr>
          <p:nvPr/>
        </p:nvCxnSpPr>
        <p:spPr>
          <a:xfrm>
            <a:off x="1753870" y="2917790"/>
            <a:ext cx="441960"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6" idx="3"/>
          </p:cNvCxnSpPr>
          <p:nvPr/>
        </p:nvCxnSpPr>
        <p:spPr>
          <a:xfrm flipV="1">
            <a:off x="1824355" y="3357845"/>
            <a:ext cx="371475" cy="534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3"/>
          </p:cNvCxnSpPr>
          <p:nvPr/>
        </p:nvCxnSpPr>
        <p:spPr>
          <a:xfrm flipV="1">
            <a:off x="1753870" y="3286090"/>
            <a:ext cx="441960" cy="175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89977" y="5570015"/>
            <a:ext cx="1586865" cy="368300"/>
          </a:xfrm>
          <a:prstGeom prst="rect">
            <a:avLst/>
          </a:prstGeom>
          <a:noFill/>
        </p:spPr>
        <p:txBody>
          <a:bodyPr wrap="square" rtlCol="0">
            <a:spAutoFit/>
          </a:bodyPr>
          <a:lstStyle/>
          <a:p>
            <a:r>
              <a:rPr lang="en-US" altLang="zh-CN" dirty="0"/>
              <a:t>  </a:t>
            </a:r>
            <a:r>
              <a:rPr lang="en-US" altLang="zh-CN" dirty="0" smtClean="0"/>
              <a:t>1036</a:t>
            </a:r>
            <a:r>
              <a:rPr lang="zh-CN" altLang="en-US" dirty="0" smtClean="0"/>
              <a:t>个</a:t>
            </a:r>
            <a:r>
              <a:rPr lang="zh-CN" altLang="en-US" dirty="0"/>
              <a:t>属性</a:t>
            </a:r>
          </a:p>
        </p:txBody>
      </p:sp>
      <p:grpSp>
        <p:nvGrpSpPr>
          <p:cNvPr id="38" name="组合 4"/>
          <p:cNvGrpSpPr/>
          <p:nvPr/>
        </p:nvGrpSpPr>
        <p:grpSpPr bwMode="auto">
          <a:xfrm>
            <a:off x="4572000" y="1449353"/>
            <a:ext cx="776287" cy="808037"/>
            <a:chOff x="2579390" y="1772816"/>
            <a:chExt cx="776858" cy="808518"/>
          </a:xfrm>
        </p:grpSpPr>
        <p:sp>
          <p:nvSpPr>
            <p:cNvPr id="39" name="折角形 38"/>
            <p:cNvSpPr/>
            <p:nvPr/>
          </p:nvSpPr>
          <p:spPr>
            <a:xfrm>
              <a:off x="2579390" y="1772816"/>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40" name="折角形 39"/>
            <p:cNvSpPr/>
            <p:nvPr/>
          </p:nvSpPr>
          <p:spPr>
            <a:xfrm>
              <a:off x="2655646" y="1849061"/>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41" name="折角形 40"/>
            <p:cNvSpPr/>
            <p:nvPr/>
          </p:nvSpPr>
          <p:spPr>
            <a:xfrm>
              <a:off x="2731902" y="1933248"/>
              <a:ext cx="624346" cy="648086"/>
            </a:xfrm>
            <a:prstGeom prst="foldedCorner">
              <a:avLst/>
            </a:prstGeom>
          </p:spPr>
          <p:style>
            <a:lnRef idx="2">
              <a:schemeClr val="accent1"/>
            </a:lnRef>
            <a:fillRef idx="1">
              <a:schemeClr val="lt1"/>
            </a:fillRef>
            <a:effectRef idx="0">
              <a:schemeClr val="accent1"/>
            </a:effectRef>
            <a:fontRef idx="minor">
              <a:schemeClr val="dk1"/>
            </a:fontRef>
          </p:style>
          <p:txBody>
            <a:bodyPr anchor="ctr"/>
            <a:lstStyle/>
            <a:p>
              <a:pPr algn="l">
                <a:defRPr/>
              </a:pPr>
              <a:r>
                <a:rPr lang="en-US" altLang="zh-CN" sz="800"/>
                <a:t>0.3</a:t>
              </a:r>
              <a:r>
                <a:rPr lang="zh-CN" altLang="en-US" sz="800"/>
                <a:t>，</a:t>
              </a:r>
              <a:r>
                <a:rPr lang="en-US" altLang="zh-CN" sz="800"/>
                <a:t>0.4</a:t>
              </a:r>
              <a:r>
                <a:rPr lang="zh-CN" altLang="en-US" sz="800"/>
                <a:t>，。。。，</a:t>
              </a:r>
              <a:r>
                <a:rPr lang="en-US" altLang="zh-CN" sz="800"/>
                <a:t>0.9</a:t>
              </a:r>
              <a:r>
                <a:rPr lang="zh-CN" altLang="en-US" sz="800"/>
                <a:t>，</a:t>
              </a:r>
              <a:r>
                <a:rPr lang="en-US" altLang="zh-CN" sz="800"/>
                <a:t>0.5</a:t>
              </a:r>
            </a:p>
          </p:txBody>
        </p:sp>
      </p:grpSp>
      <p:grpSp>
        <p:nvGrpSpPr>
          <p:cNvPr id="42" name="组合 19"/>
          <p:cNvGrpSpPr/>
          <p:nvPr/>
        </p:nvGrpSpPr>
        <p:grpSpPr bwMode="auto">
          <a:xfrm>
            <a:off x="4572000" y="2560603"/>
            <a:ext cx="776287" cy="808037"/>
            <a:chOff x="2579390" y="1772816"/>
            <a:chExt cx="776858" cy="808518"/>
          </a:xfrm>
        </p:grpSpPr>
        <p:sp>
          <p:nvSpPr>
            <p:cNvPr id="43" name="折角形 42"/>
            <p:cNvSpPr/>
            <p:nvPr/>
          </p:nvSpPr>
          <p:spPr>
            <a:xfrm>
              <a:off x="2579390" y="1772816"/>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44" name="折角形 43"/>
            <p:cNvSpPr/>
            <p:nvPr/>
          </p:nvSpPr>
          <p:spPr>
            <a:xfrm>
              <a:off x="2655646" y="1849061"/>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45" name="折角形 44"/>
            <p:cNvSpPr/>
            <p:nvPr/>
          </p:nvSpPr>
          <p:spPr>
            <a:xfrm>
              <a:off x="2731902" y="1933248"/>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altLang="zh-CN" sz="800"/>
                <a:t>0.1</a:t>
              </a:r>
              <a:r>
                <a:rPr lang="zh-CN" altLang="en-US" sz="800"/>
                <a:t>，</a:t>
              </a:r>
              <a:r>
                <a:rPr lang="en-US" altLang="zh-CN" sz="800"/>
                <a:t>0.4</a:t>
              </a:r>
              <a:r>
                <a:rPr lang="zh-CN" altLang="en-US" sz="800"/>
                <a:t>，</a:t>
              </a:r>
              <a:r>
                <a:rPr lang="en-US" altLang="zh-CN" sz="800"/>
                <a:t>0.6</a:t>
              </a:r>
              <a:r>
                <a:rPr lang="zh-CN" altLang="en-US" sz="800"/>
                <a:t>。。。</a:t>
              </a:r>
              <a:r>
                <a:rPr lang="en-US" altLang="zh-CN" sz="800"/>
                <a:t>0.4</a:t>
              </a:r>
            </a:p>
          </p:txBody>
        </p:sp>
      </p:grpSp>
      <p:sp>
        <p:nvSpPr>
          <p:cNvPr id="46" name="文本框 45"/>
          <p:cNvSpPr txBox="1"/>
          <p:nvPr/>
        </p:nvSpPr>
        <p:spPr>
          <a:xfrm>
            <a:off x="3823970" y="1616040"/>
            <a:ext cx="868680" cy="368300"/>
          </a:xfrm>
          <a:prstGeom prst="rect">
            <a:avLst/>
          </a:prstGeom>
          <a:noFill/>
        </p:spPr>
        <p:txBody>
          <a:bodyPr wrap="square" rtlCol="0">
            <a:spAutoFit/>
          </a:bodyPr>
          <a:lstStyle/>
          <a:p>
            <a:r>
              <a:rPr lang="zh-CN" altLang="en-US"/>
              <a:t>病人</a:t>
            </a:r>
            <a:r>
              <a:rPr lang="en-US" altLang="zh-CN"/>
              <a:t>1</a:t>
            </a:r>
          </a:p>
        </p:txBody>
      </p:sp>
      <p:sp>
        <p:nvSpPr>
          <p:cNvPr id="47" name="文本框 46"/>
          <p:cNvSpPr txBox="1"/>
          <p:nvPr/>
        </p:nvSpPr>
        <p:spPr>
          <a:xfrm>
            <a:off x="3823970" y="2776820"/>
            <a:ext cx="868680" cy="368300"/>
          </a:xfrm>
          <a:prstGeom prst="rect">
            <a:avLst/>
          </a:prstGeom>
          <a:noFill/>
        </p:spPr>
        <p:txBody>
          <a:bodyPr wrap="square" rtlCol="0">
            <a:spAutoFit/>
          </a:bodyPr>
          <a:lstStyle/>
          <a:p>
            <a:r>
              <a:rPr lang="zh-CN" altLang="en-US"/>
              <a:t>病人</a:t>
            </a:r>
            <a:r>
              <a:rPr lang="en-US" altLang="zh-CN"/>
              <a:t>2</a:t>
            </a:r>
          </a:p>
        </p:txBody>
      </p:sp>
      <p:sp>
        <p:nvSpPr>
          <p:cNvPr id="49" name="文本框 48"/>
          <p:cNvSpPr txBox="1"/>
          <p:nvPr/>
        </p:nvSpPr>
        <p:spPr>
          <a:xfrm>
            <a:off x="3823970" y="4907245"/>
            <a:ext cx="868680" cy="640080"/>
          </a:xfrm>
          <a:prstGeom prst="rect">
            <a:avLst/>
          </a:prstGeom>
          <a:noFill/>
        </p:spPr>
        <p:txBody>
          <a:bodyPr wrap="square" rtlCol="0">
            <a:spAutoFit/>
          </a:bodyPr>
          <a:lstStyle/>
          <a:p>
            <a:r>
              <a:rPr lang="zh-CN" altLang="en-US" dirty="0" smtClean="0"/>
              <a:t>病人</a:t>
            </a:r>
            <a:r>
              <a:rPr lang="en-US" altLang="zh-CN" dirty="0" smtClean="0"/>
              <a:t>1259</a:t>
            </a:r>
          </a:p>
        </p:txBody>
      </p:sp>
      <p:sp>
        <p:nvSpPr>
          <p:cNvPr id="58" name="文本框 57"/>
          <p:cNvSpPr txBox="1"/>
          <p:nvPr/>
        </p:nvSpPr>
        <p:spPr>
          <a:xfrm>
            <a:off x="4148951" y="5580980"/>
            <a:ext cx="1586865" cy="368300"/>
          </a:xfrm>
          <a:prstGeom prst="rect">
            <a:avLst/>
          </a:prstGeom>
          <a:noFill/>
        </p:spPr>
        <p:txBody>
          <a:bodyPr wrap="square" rtlCol="0">
            <a:spAutoFit/>
          </a:bodyPr>
          <a:lstStyle/>
          <a:p>
            <a:r>
              <a:rPr lang="en-US" altLang="zh-CN"/>
              <a:t>  500</a:t>
            </a:r>
            <a:r>
              <a:rPr lang="zh-CN" altLang="en-US"/>
              <a:t>个属性</a:t>
            </a:r>
          </a:p>
        </p:txBody>
      </p:sp>
      <p:cxnSp>
        <p:nvCxnSpPr>
          <p:cNvPr id="59" name="直接箭头连接符 58"/>
          <p:cNvCxnSpPr>
            <a:endCxn id="46" idx="1"/>
          </p:cNvCxnSpPr>
          <p:nvPr/>
        </p:nvCxnSpPr>
        <p:spPr>
          <a:xfrm flipV="1">
            <a:off x="3601085" y="1728435"/>
            <a:ext cx="222885" cy="1557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7" idx="1"/>
          </p:cNvCxnSpPr>
          <p:nvPr/>
        </p:nvCxnSpPr>
        <p:spPr>
          <a:xfrm flipV="1">
            <a:off x="3601085" y="2889215"/>
            <a:ext cx="222885" cy="39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77" idx="1"/>
          </p:cNvCxnSpPr>
          <p:nvPr/>
        </p:nvCxnSpPr>
        <p:spPr>
          <a:xfrm>
            <a:off x="3601085" y="3357845"/>
            <a:ext cx="42037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9" idx="1"/>
          </p:cNvCxnSpPr>
          <p:nvPr/>
        </p:nvCxnSpPr>
        <p:spPr>
          <a:xfrm>
            <a:off x="3601085" y="3286090"/>
            <a:ext cx="222885" cy="1869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8" name="组合 19"/>
          <p:cNvGrpSpPr/>
          <p:nvPr/>
        </p:nvGrpSpPr>
        <p:grpSpPr bwMode="auto">
          <a:xfrm>
            <a:off x="4572000" y="4631973"/>
            <a:ext cx="776287" cy="808037"/>
            <a:chOff x="2579390" y="1772816"/>
            <a:chExt cx="776858" cy="808518"/>
          </a:xfrm>
        </p:grpSpPr>
        <p:sp>
          <p:nvSpPr>
            <p:cNvPr id="69" name="折角形 68"/>
            <p:cNvSpPr/>
            <p:nvPr/>
          </p:nvSpPr>
          <p:spPr>
            <a:xfrm>
              <a:off x="2579390" y="1772816"/>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70" name="折角形 69"/>
            <p:cNvSpPr/>
            <p:nvPr/>
          </p:nvSpPr>
          <p:spPr>
            <a:xfrm>
              <a:off x="2655646" y="1849061"/>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71" name="折角形 70"/>
            <p:cNvSpPr/>
            <p:nvPr/>
          </p:nvSpPr>
          <p:spPr>
            <a:xfrm>
              <a:off x="2731902" y="1933248"/>
              <a:ext cx="624346" cy="648086"/>
            </a:xfrm>
            <a:prstGeom prst="foldedCorne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altLang="zh-CN" sz="800"/>
                <a:t>0.1</a:t>
              </a:r>
              <a:r>
                <a:rPr lang="zh-CN" altLang="en-US" sz="800"/>
                <a:t>，</a:t>
              </a:r>
              <a:r>
                <a:rPr lang="en-US" altLang="zh-CN" sz="800"/>
                <a:t>0.4</a:t>
              </a:r>
              <a:r>
                <a:rPr lang="zh-CN" altLang="en-US" sz="800"/>
                <a:t>，</a:t>
              </a:r>
              <a:r>
                <a:rPr lang="en-US" altLang="zh-CN" sz="800"/>
                <a:t>0.6</a:t>
              </a:r>
              <a:r>
                <a:rPr lang="zh-CN" altLang="en-US" sz="800"/>
                <a:t>。。。</a:t>
              </a:r>
              <a:r>
                <a:rPr lang="en-US" altLang="zh-CN" sz="800"/>
                <a:t>0.5</a:t>
              </a:r>
            </a:p>
          </p:txBody>
        </p:sp>
      </p:grpSp>
      <p:cxnSp>
        <p:nvCxnSpPr>
          <p:cNvPr id="72" name="直接箭头连接符 71"/>
          <p:cNvCxnSpPr>
            <a:stCxn id="41" idx="3"/>
            <a:endCxn id="78" idx="1"/>
          </p:cNvCxnSpPr>
          <p:nvPr/>
        </p:nvCxnSpPr>
        <p:spPr>
          <a:xfrm>
            <a:off x="5348287" y="1933540"/>
            <a:ext cx="519430" cy="1427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250825" y="3709635"/>
            <a:ext cx="1573530" cy="365760"/>
          </a:xfrm>
          <a:prstGeom prst="rect">
            <a:avLst/>
          </a:prstGeom>
          <a:noFill/>
        </p:spPr>
        <p:txBody>
          <a:bodyPr wrap="square" rtlCol="0">
            <a:spAutoFit/>
          </a:bodyPr>
          <a:lstStyle/>
          <a:p>
            <a:r>
              <a:rPr lang="zh-CN" altLang="en-US"/>
              <a:t>。。。。。。</a:t>
            </a:r>
          </a:p>
        </p:txBody>
      </p:sp>
      <p:sp>
        <p:nvSpPr>
          <p:cNvPr id="77" name="文本框 76"/>
          <p:cNvSpPr txBox="1"/>
          <p:nvPr/>
        </p:nvSpPr>
        <p:spPr>
          <a:xfrm>
            <a:off x="4021455" y="3889340"/>
            <a:ext cx="1573530" cy="365760"/>
          </a:xfrm>
          <a:prstGeom prst="rect">
            <a:avLst/>
          </a:prstGeom>
          <a:noFill/>
        </p:spPr>
        <p:txBody>
          <a:bodyPr wrap="square" rtlCol="0">
            <a:spAutoFit/>
          </a:bodyPr>
          <a:lstStyle/>
          <a:p>
            <a:r>
              <a:rPr lang="zh-CN" altLang="en-US"/>
              <a:t>。。。。。。</a:t>
            </a:r>
          </a:p>
        </p:txBody>
      </p:sp>
      <p:sp>
        <p:nvSpPr>
          <p:cNvPr id="78" name="矩形 77"/>
          <p:cNvSpPr/>
          <p:nvPr/>
        </p:nvSpPr>
        <p:spPr>
          <a:xfrm>
            <a:off x="5867717" y="3000975"/>
            <a:ext cx="1576705" cy="720090"/>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US" altLang="zh-CN" dirty="0"/>
              <a:t>K-means</a:t>
            </a:r>
            <a:r>
              <a:rPr lang="zh-CN" altLang="en-US" dirty="0"/>
              <a:t>聚类</a:t>
            </a:r>
          </a:p>
        </p:txBody>
      </p:sp>
      <p:cxnSp>
        <p:nvCxnSpPr>
          <p:cNvPr id="79" name="直接箭头连接符 78"/>
          <p:cNvCxnSpPr>
            <a:stCxn id="45" idx="3"/>
            <a:endCxn id="78" idx="1"/>
          </p:cNvCxnSpPr>
          <p:nvPr/>
        </p:nvCxnSpPr>
        <p:spPr>
          <a:xfrm>
            <a:off x="5348287" y="2973035"/>
            <a:ext cx="519430" cy="31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1" idx="3"/>
            <a:endCxn id="78" idx="1"/>
          </p:cNvCxnSpPr>
          <p:nvPr/>
        </p:nvCxnSpPr>
        <p:spPr>
          <a:xfrm flipV="1">
            <a:off x="5348287" y="3289265"/>
            <a:ext cx="519430" cy="1755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8" idx="1"/>
          </p:cNvCxnSpPr>
          <p:nvPr/>
        </p:nvCxnSpPr>
        <p:spPr>
          <a:xfrm flipV="1">
            <a:off x="5474652" y="3289265"/>
            <a:ext cx="393065"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823970" y="1619215"/>
            <a:ext cx="868680" cy="368300"/>
          </a:xfrm>
          <a:prstGeom prst="rect">
            <a:avLst/>
          </a:prstGeom>
          <a:noFill/>
        </p:spPr>
        <p:txBody>
          <a:bodyPr wrap="square" rtlCol="0">
            <a:spAutoFit/>
          </a:bodyPr>
          <a:lstStyle/>
          <a:p>
            <a:r>
              <a:rPr lang="zh-CN" altLang="en-US"/>
              <a:t>病人</a:t>
            </a:r>
            <a:r>
              <a:rPr lang="en-US" altLang="zh-CN"/>
              <a:t>1</a:t>
            </a:r>
          </a:p>
        </p:txBody>
      </p:sp>
      <p:sp>
        <p:nvSpPr>
          <p:cNvPr id="86" name="文本框 85"/>
          <p:cNvSpPr txBox="1"/>
          <p:nvPr/>
        </p:nvSpPr>
        <p:spPr>
          <a:xfrm>
            <a:off x="3823970" y="2779995"/>
            <a:ext cx="868680" cy="368300"/>
          </a:xfrm>
          <a:prstGeom prst="rect">
            <a:avLst/>
          </a:prstGeom>
          <a:noFill/>
        </p:spPr>
        <p:txBody>
          <a:bodyPr wrap="square" rtlCol="0">
            <a:spAutoFit/>
          </a:bodyPr>
          <a:lstStyle/>
          <a:p>
            <a:r>
              <a:rPr lang="zh-CN" altLang="en-US"/>
              <a:t>病人</a:t>
            </a:r>
            <a:r>
              <a:rPr lang="en-US" altLang="zh-CN"/>
              <a:t>2</a:t>
            </a:r>
          </a:p>
        </p:txBody>
      </p:sp>
      <p:sp>
        <p:nvSpPr>
          <p:cNvPr id="87" name="文本框 86"/>
          <p:cNvSpPr txBox="1"/>
          <p:nvPr/>
        </p:nvSpPr>
        <p:spPr>
          <a:xfrm>
            <a:off x="4021455" y="3892515"/>
            <a:ext cx="1573530" cy="365760"/>
          </a:xfrm>
          <a:prstGeom prst="rect">
            <a:avLst/>
          </a:prstGeom>
          <a:noFill/>
        </p:spPr>
        <p:txBody>
          <a:bodyPr wrap="square" rtlCol="0">
            <a:spAutoFit/>
          </a:bodyPr>
          <a:lstStyle/>
          <a:p>
            <a:r>
              <a:rPr lang="zh-CN" altLang="en-US"/>
              <a:t>。。。。。。</a:t>
            </a:r>
          </a:p>
        </p:txBody>
      </p:sp>
      <p:sp>
        <p:nvSpPr>
          <p:cNvPr id="88" name="左大括号 87"/>
          <p:cNvSpPr/>
          <p:nvPr/>
        </p:nvSpPr>
        <p:spPr>
          <a:xfrm>
            <a:off x="7510780" y="1744020"/>
            <a:ext cx="276225" cy="3295253"/>
          </a:xfrm>
          <a:prstGeom prst="leftBrac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89" name="圆角矩形 88"/>
          <p:cNvSpPr/>
          <p:nvPr/>
        </p:nvSpPr>
        <p:spPr>
          <a:xfrm>
            <a:off x="7864857" y="1706984"/>
            <a:ext cx="1028065" cy="3600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类型</a:t>
            </a:r>
            <a:r>
              <a:rPr lang="en-US" altLang="zh-CN"/>
              <a:t>A</a:t>
            </a:r>
          </a:p>
        </p:txBody>
      </p:sp>
      <p:sp>
        <p:nvSpPr>
          <p:cNvPr id="90" name="圆角矩形 89"/>
          <p:cNvSpPr/>
          <p:nvPr/>
        </p:nvSpPr>
        <p:spPr>
          <a:xfrm>
            <a:off x="7864857" y="2646149"/>
            <a:ext cx="1028065" cy="3600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类型</a:t>
            </a:r>
            <a:r>
              <a:rPr lang="en-US" altLang="zh-CN"/>
              <a:t>B</a:t>
            </a:r>
          </a:p>
        </p:txBody>
      </p:sp>
      <p:sp>
        <p:nvSpPr>
          <p:cNvPr id="92" name="圆角矩形 91"/>
          <p:cNvSpPr/>
          <p:nvPr/>
        </p:nvSpPr>
        <p:spPr>
          <a:xfrm>
            <a:off x="7834947" y="4725139"/>
            <a:ext cx="1028065" cy="3600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类型</a:t>
            </a:r>
            <a:r>
              <a:rPr lang="en-US" altLang="zh-CN" dirty="0" smtClean="0"/>
              <a:t>m</a:t>
            </a:r>
            <a:endParaRPr lang="en-US" altLang="zh-CN" dirty="0"/>
          </a:p>
        </p:txBody>
      </p:sp>
      <p:sp>
        <p:nvSpPr>
          <p:cNvPr id="93" name="圆角矩形 92"/>
          <p:cNvSpPr/>
          <p:nvPr/>
        </p:nvSpPr>
        <p:spPr>
          <a:xfrm rot="5400000">
            <a:off x="8014969" y="3741109"/>
            <a:ext cx="1028065" cy="36004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t>……</a:t>
            </a:r>
          </a:p>
        </p:txBody>
      </p:sp>
      <p:pic>
        <p:nvPicPr>
          <p:cNvPr id="1027" name="Picture 3" descr="C:\Users\lenovo\AppData\Roaming\Tencent\Users\1614867792\QQ\WinTemp\RichOle\XW(W9{TY{~CXT%V~KDQXIFL.png"/>
          <p:cNvPicPr>
            <a:picLocks noChangeAspect="1" noChangeArrowheads="1"/>
          </p:cNvPicPr>
          <p:nvPr/>
        </p:nvPicPr>
        <p:blipFill>
          <a:blip r:embed="rId2" cstate="print"/>
          <a:srcRect/>
          <a:stretch>
            <a:fillRect/>
          </a:stretch>
        </p:blipFill>
        <p:spPr bwMode="auto">
          <a:xfrm>
            <a:off x="2179955" y="2720940"/>
            <a:ext cx="1285875" cy="1355090"/>
          </a:xfrm>
          <a:prstGeom prst="rect">
            <a:avLst/>
          </a:prstGeom>
          <a:noFill/>
        </p:spPr>
      </p:pic>
      <p:sp>
        <p:nvSpPr>
          <p:cNvPr id="8" name="下弧形箭头 7"/>
          <p:cNvSpPr/>
          <p:nvPr/>
        </p:nvSpPr>
        <p:spPr>
          <a:xfrm>
            <a:off x="2961005" y="3587080"/>
            <a:ext cx="1035050" cy="8394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标题 4"/>
          <p:cNvSpPr>
            <a:spLocks noGrp="1"/>
          </p:cNvSpPr>
          <p:nvPr>
            <p:ph type="title"/>
          </p:nvPr>
        </p:nvSpPr>
        <p:spPr/>
        <p:txBody>
          <a:bodyPr>
            <a:noAutofit/>
          </a:bodyPr>
          <a:lstStyle/>
          <a:p>
            <a:r>
              <a:rPr sz="2400" dirty="0" smtClean="0">
                <a:sym typeface="+mn-ea"/>
              </a:rPr>
              <a:t/>
            </a:r>
            <a:br>
              <a:rPr sz="2400" dirty="0" smtClean="0">
                <a:sym typeface="+mn-ea"/>
              </a:rPr>
            </a:br>
            <a:r>
              <a:rPr sz="2400" dirty="0" smtClean="0">
                <a:sym typeface="+mn-ea"/>
              </a:rPr>
              <a:t>分析</a:t>
            </a:r>
            <a:r>
              <a:rPr lang="en-US" altLang="zh-CN" sz="2400" dirty="0" smtClean="0">
                <a:sym typeface="+mn-ea"/>
              </a:rPr>
              <a:t>2</a:t>
            </a:r>
            <a:r>
              <a:rPr sz="2400" dirty="0" smtClean="0">
                <a:sym typeface="+mn-ea"/>
              </a:rPr>
              <a:t>：</a:t>
            </a:r>
            <a:r>
              <a:rPr sz="2400" dirty="0" smtClean="0">
                <a:solidFill>
                  <a:schemeClr val="tx2">
                    <a:lumMod val="75000"/>
                  </a:schemeClr>
                </a:solidFill>
                <a:sym typeface="+mn-ea"/>
              </a:rPr>
              <a:t>全</a:t>
            </a:r>
            <a:r>
              <a:rPr sz="2400" dirty="0" smtClean="0">
                <a:sym typeface="+mn-ea"/>
              </a:rPr>
              <a:t>属性聚类</a:t>
            </a:r>
            <a:r>
              <a:rPr lang="en-US" altLang="zh-CN" sz="2400" dirty="0" smtClean="0">
                <a:solidFill>
                  <a:srgbClr val="FFFF00"/>
                </a:solidFill>
                <a:sym typeface="+mn-ea"/>
              </a:rPr>
              <a:t>——</a:t>
            </a:r>
            <a:r>
              <a:rPr sz="2400" dirty="0" smtClean="0">
                <a:solidFill>
                  <a:srgbClr val="FFFF00"/>
                </a:solidFill>
                <a:sym typeface="+mn-ea"/>
              </a:rPr>
              <a:t>深度学习聚类（</a:t>
            </a:r>
            <a:r>
              <a:rPr lang="en-US" altLang="zh-CN" sz="2400" dirty="0" smtClean="0">
                <a:solidFill>
                  <a:srgbClr val="FFFF00"/>
                </a:solidFill>
                <a:sym typeface="+mn-ea"/>
              </a:rPr>
              <a:t>2</a:t>
            </a:r>
            <a:r>
              <a:rPr sz="2400" dirty="0" smtClean="0">
                <a:solidFill>
                  <a:srgbClr val="FFFF00"/>
                </a:solidFill>
                <a:sym typeface="+mn-ea"/>
              </a:rPr>
              <a:t>）</a:t>
            </a:r>
            <a:r>
              <a:rPr sz="2400" dirty="0" smtClean="0"/>
              <a:t/>
            </a:r>
            <a:br>
              <a:rPr sz="2400" dirty="0" smtClean="0"/>
            </a:br>
            <a:endParaRPr lang="zh-CN" altLang="en-US" sz="2400" dirty="0"/>
          </a:p>
        </p:txBody>
      </p:sp>
      <p:sp>
        <p:nvSpPr>
          <p:cNvPr id="9" name="矩形 12"/>
          <p:cNvSpPr/>
          <p:nvPr/>
        </p:nvSpPr>
        <p:spPr>
          <a:xfrm>
            <a:off x="500034" y="857232"/>
            <a:ext cx="3129280" cy="518160"/>
          </a:xfrm>
          <a:prstGeom prst="rect">
            <a:avLst/>
          </a:prstGeom>
          <a:noFill/>
          <a:ln w="9525">
            <a:noFill/>
          </a:ln>
        </p:spPr>
        <p:txBody>
          <a:bodyPr wrap="none">
            <a:spAutoFit/>
          </a:bodyPr>
          <a:lstStyle>
            <a:lvl1pPr marL="457200" indent="-457200" algn="l" defTabSz="0" rtl="0" eaLnBrk="0" fontAlgn="base" latinLnBrk="1" hangingPunct="0">
              <a:spcBef>
                <a:spcPct val="20000"/>
              </a:spcBef>
              <a:spcAft>
                <a:spcPct val="0"/>
              </a:spcAft>
              <a:buBlip>
                <a:blip r:embed="rId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r>
              <a:rPr dirty="0" smtClean="0"/>
              <a:t>深度学习流程图</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TotalTime>
  <Words>8788</Words>
  <Application>Microsoft Office PowerPoint</Application>
  <PresentationFormat>全屏显示(4:3)</PresentationFormat>
  <Paragraphs>1644</Paragraphs>
  <Slides>68</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2" baseType="lpstr">
      <vt:lpstr>方正姚体</vt:lpstr>
      <vt:lpstr>仿宋_GB2312</vt:lpstr>
      <vt:lpstr>华文新魏</vt:lpstr>
      <vt:lpstr>楷体</vt:lpstr>
      <vt:lpstr>宋体</vt:lpstr>
      <vt:lpstr>微软雅黑</vt:lpstr>
      <vt:lpstr>Arial</vt:lpstr>
      <vt:lpstr>Calibri</vt:lpstr>
      <vt:lpstr>Monotype Corsiva</vt:lpstr>
      <vt:lpstr>Times New Roman</vt:lpstr>
      <vt:lpstr>Wingdings</vt:lpstr>
      <vt:lpstr>Office 主题</vt:lpstr>
      <vt:lpstr>Equation.3</vt:lpstr>
      <vt:lpstr>Equation</vt:lpstr>
      <vt:lpstr>PowerPoint 演示文稿</vt:lpstr>
      <vt:lpstr>内容索引</vt:lpstr>
      <vt:lpstr>研究动因</vt:lpstr>
      <vt:lpstr>研究思路</vt:lpstr>
      <vt:lpstr>分析1：全属性聚类——样本构造</vt:lpstr>
      <vt:lpstr> 分析1：全属性聚类——K-means聚类（1） </vt:lpstr>
      <vt:lpstr> 分析1：全属性聚类——K-means聚类（2） </vt:lpstr>
      <vt:lpstr> 分析2：全属性聚类——深度学习聚类（1） </vt:lpstr>
      <vt:lpstr> 分析2：全属性聚类——深度学习聚类（2） </vt:lpstr>
      <vt:lpstr> 分析2：全属性聚类——深度学习聚类（3） </vt:lpstr>
      <vt:lpstr> 分析3：多维度多粒度分析——样本构造 </vt:lpstr>
      <vt:lpstr>有无手术的判定方法与技术(1)</vt:lpstr>
      <vt:lpstr>有无手术的判定方法与技术(2)</vt:lpstr>
      <vt:lpstr>有无手术的判定方法与技术(3)</vt:lpstr>
      <vt:lpstr>手术类型划分的方法与技术(1)</vt:lpstr>
      <vt:lpstr>  手术类型划分的方法与技术(2)  </vt:lpstr>
      <vt:lpstr>  手术类型划分的方法与技术(3)  </vt:lpstr>
      <vt:lpstr>  手术类型划分的方法与技术(3)  </vt:lpstr>
      <vt:lpstr>手术病人时间划分方法与技术(1)</vt:lpstr>
      <vt:lpstr>手术病人时间划分方法与技术(2)</vt:lpstr>
      <vt:lpstr>手术病人时间划分方法与技术(3)</vt:lpstr>
      <vt:lpstr>手术病人时间划分方法与技术(4)</vt:lpstr>
      <vt:lpstr>手术病人时间划分方法与技术(5)</vt:lpstr>
      <vt:lpstr>频繁项集挖掘</vt:lpstr>
      <vt:lpstr>频繁项集挖掘</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 频繁项集挖掘 </vt:lpstr>
      <vt:lpstr>总结与展望</vt:lpstr>
      <vt:lpstr>PowerPoint 演示文稿</vt:lpstr>
      <vt:lpstr> 多维度多粒度聚类——样本构造 </vt:lpstr>
      <vt:lpstr> 多维度多粒度聚类——样本构造 </vt:lpstr>
      <vt:lpstr>多维度多粒度聚类——样本构造</vt:lpstr>
      <vt:lpstr>多维度多粒度聚类——样本构造</vt:lpstr>
      <vt:lpstr> 多维度多粒度聚类——样本构造 </vt:lpstr>
      <vt:lpstr>有无手术的判定方法与技术</vt:lpstr>
      <vt:lpstr> 分析3：多维度多粒度聚类——样本构造 </vt:lpstr>
      <vt:lpstr> 多维度多粒度聚类——样本构造 </vt:lpstr>
      <vt:lpstr>多维度多粒度聚类——样本构造</vt:lpstr>
      <vt:lpstr> 多维度多粒度聚类——样本构造 </vt:lpstr>
      <vt:lpstr>研究思路</vt:lpstr>
      <vt:lpstr>研究思路——多维度多粒度聚类</vt:lpstr>
      <vt:lpstr> 多维度多粒度聚类——样本构造 </vt:lpstr>
      <vt:lpstr>多维度多粒度聚类——频繁项集结果与分析（1）</vt:lpstr>
      <vt:lpstr>PowerPoint 演示文稿</vt:lpstr>
      <vt:lpstr> 频繁项集挖掘 </vt:lpstr>
      <vt:lpstr>多维度多粒度聚类——频繁项集结果与分析（2）</vt:lpstr>
      <vt:lpstr>多维度多粒度聚类——聚类结果与分析</vt:lpstr>
      <vt:lpstr>研究思路——多维度多粒度聚类分析</vt:lpstr>
      <vt:lpstr>研究思路</vt:lpstr>
      <vt:lpstr>PowerPoint 演示文稿</vt:lpstr>
      <vt:lpstr> 频繁项集挖掘 </vt:lpstr>
      <vt:lpstr>多维度多粒度聚类——频繁项集挖掘</vt:lpstr>
      <vt:lpstr> 频繁项集挖掘 </vt:lpstr>
      <vt:lpstr>多维度多粒度聚类——频繁项集挖掘</vt:lpstr>
      <vt:lpstr>多维度多粒度聚类——频繁项集挖掘</vt:lpstr>
      <vt:lpstr>多维度多粒度聚类——频繁项集挖掘</vt:lpstr>
      <vt:lpstr>多维度多粒度聚类——频繁项集挖掘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818</cp:revision>
  <dcterms:created xsi:type="dcterms:W3CDTF">2014-12-26T05:35:00Z</dcterms:created>
  <dcterms:modified xsi:type="dcterms:W3CDTF">2018-01-10T10:42:19Z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