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comment1.xml" ContentType="application/vnd.openxmlformats-officedocument.presentationml.comment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omments/comment2.xml" ContentType="application/vnd.openxmlformats-officedocument.presentationml.comments+xml"/>
  <Override PartName="/ppt/notesSlides/notesSlide28.xml" ContentType="application/vnd.openxmlformats-officedocument.presentationml.notesSlide+xml"/>
  <Override PartName="/ppt/comments/comment3.xml" ContentType="application/vnd.openxmlformats-officedocument.presentationml.comment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36.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 id="2147483663" r:id="rId2"/>
    <p:sldMasterId id="2147483677" r:id="rId3"/>
  </p:sldMasterIdLst>
  <p:notesMasterIdLst>
    <p:notesMasterId r:id="rId59"/>
  </p:notesMasterIdLst>
  <p:sldIdLst>
    <p:sldId id="296" r:id="rId4"/>
    <p:sldId id="618" r:id="rId5"/>
    <p:sldId id="644" r:id="rId6"/>
    <p:sldId id="638" r:id="rId7"/>
    <p:sldId id="616" r:id="rId8"/>
    <p:sldId id="645" r:id="rId9"/>
    <p:sldId id="555" r:id="rId10"/>
    <p:sldId id="640" r:id="rId11"/>
    <p:sldId id="548" r:id="rId12"/>
    <p:sldId id="559" r:id="rId13"/>
    <p:sldId id="639" r:id="rId14"/>
    <p:sldId id="549" r:id="rId15"/>
    <p:sldId id="551" r:id="rId16"/>
    <p:sldId id="656" r:id="rId17"/>
    <p:sldId id="641" r:id="rId18"/>
    <p:sldId id="552" r:id="rId19"/>
    <p:sldId id="642" r:id="rId20"/>
    <p:sldId id="661" r:id="rId21"/>
    <p:sldId id="662" r:id="rId22"/>
    <p:sldId id="553" r:id="rId23"/>
    <p:sldId id="657" r:id="rId24"/>
    <p:sldId id="663" r:id="rId25"/>
    <p:sldId id="643" r:id="rId26"/>
    <p:sldId id="557" r:id="rId27"/>
    <p:sldId id="558" r:id="rId28"/>
    <p:sldId id="619" r:id="rId29"/>
    <p:sldId id="600" r:id="rId30"/>
    <p:sldId id="655" r:id="rId31"/>
    <p:sldId id="649" r:id="rId32"/>
    <p:sldId id="650" r:id="rId33"/>
    <p:sldId id="651" r:id="rId34"/>
    <p:sldId id="652" r:id="rId35"/>
    <p:sldId id="653" r:id="rId36"/>
    <p:sldId id="637" r:id="rId37"/>
    <p:sldId id="664" r:id="rId38"/>
    <p:sldId id="654" r:id="rId39"/>
    <p:sldId id="646" r:id="rId40"/>
    <p:sldId id="620" r:id="rId41"/>
    <p:sldId id="621" r:id="rId42"/>
    <p:sldId id="607" r:id="rId43"/>
    <p:sldId id="606" r:id="rId44"/>
    <p:sldId id="622" r:id="rId45"/>
    <p:sldId id="623" r:id="rId46"/>
    <p:sldId id="647" r:id="rId47"/>
    <p:sldId id="608" r:id="rId48"/>
    <p:sldId id="665" r:id="rId49"/>
    <p:sldId id="609" r:id="rId50"/>
    <p:sldId id="610" r:id="rId51"/>
    <p:sldId id="614" r:id="rId52"/>
    <p:sldId id="611" r:id="rId53"/>
    <p:sldId id="612" r:id="rId54"/>
    <p:sldId id="613" r:id="rId55"/>
    <p:sldId id="648" r:id="rId56"/>
    <p:sldId id="604" r:id="rId57"/>
    <p:sldId id="262" r:id="rId5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DE95618B-3D9D-40D7-921C-B8BFA2FB0DA1}">
          <p14:sldIdLst>
            <p14:sldId id="296"/>
            <p14:sldId id="618"/>
            <p14:sldId id="644"/>
            <p14:sldId id="638"/>
            <p14:sldId id="616"/>
            <p14:sldId id="645"/>
            <p14:sldId id="555"/>
            <p14:sldId id="640"/>
            <p14:sldId id="548"/>
            <p14:sldId id="559"/>
            <p14:sldId id="639"/>
            <p14:sldId id="549"/>
            <p14:sldId id="551"/>
            <p14:sldId id="656"/>
            <p14:sldId id="641"/>
            <p14:sldId id="552"/>
            <p14:sldId id="642"/>
            <p14:sldId id="661"/>
            <p14:sldId id="662"/>
            <p14:sldId id="553"/>
            <p14:sldId id="657"/>
            <p14:sldId id="663"/>
            <p14:sldId id="643"/>
            <p14:sldId id="557"/>
            <p14:sldId id="558"/>
            <p14:sldId id="619"/>
            <p14:sldId id="600"/>
            <p14:sldId id="655"/>
            <p14:sldId id="649"/>
            <p14:sldId id="650"/>
            <p14:sldId id="651"/>
            <p14:sldId id="652"/>
            <p14:sldId id="653"/>
            <p14:sldId id="637"/>
            <p14:sldId id="664"/>
            <p14:sldId id="654"/>
            <p14:sldId id="646"/>
            <p14:sldId id="620"/>
            <p14:sldId id="621"/>
            <p14:sldId id="607"/>
            <p14:sldId id="606"/>
            <p14:sldId id="622"/>
            <p14:sldId id="623"/>
            <p14:sldId id="647"/>
            <p14:sldId id="608"/>
            <p14:sldId id="665"/>
            <p14:sldId id="609"/>
            <p14:sldId id="610"/>
            <p14:sldId id="614"/>
            <p14:sldId id="611"/>
            <p14:sldId id="612"/>
            <p14:sldId id="613"/>
            <p14:sldId id="648"/>
            <p14:sldId id="604"/>
            <p14:sldId id="26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Microsoft Office 用户" initials="Microsof [7]" lastIdx="1" clrIdx="6">
    <p:extLst/>
  </p:cmAuthor>
  <p:cmAuthor id="1" name="Microsoft Office 用户" initials="Microsof" lastIdx="1" clrIdx="0">
    <p:extLst/>
  </p:cmAuthor>
  <p:cmAuthor id="8" name="Microsoft Office 用户" initials="Microsof [8]" lastIdx="1" clrIdx="7">
    <p:extLst/>
  </p:cmAuthor>
  <p:cmAuthor id="2" name="Microsoft Office 用户" initials="Microsof [2]" lastIdx="1" clrIdx="1">
    <p:extLst/>
  </p:cmAuthor>
  <p:cmAuthor id="9" name="Microsoft Office 用户" initials="Microsof [9]" lastIdx="1" clrIdx="8">
    <p:extLst/>
  </p:cmAuthor>
  <p:cmAuthor id="3" name="Microsoft Office 用户" initials="Microsof [3]" lastIdx="1" clrIdx="2">
    <p:extLst/>
  </p:cmAuthor>
  <p:cmAuthor id="4" name="Microsoft Office 用户" initials="Microsof [4]" lastIdx="1" clrIdx="3">
    <p:extLst/>
  </p:cmAuthor>
  <p:cmAuthor id="5" name="Microsoft Office 用户" initials="Microsof [5]" lastIdx="1" clrIdx="4">
    <p:extLst/>
  </p:cmAuthor>
  <p:cmAuthor id="6" name="Microsoft Office 用户" initials="Microsof [6]" lastIdx="1" clrIdx="5">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33A8C7"/>
    <a:srgbClr val="F98A28"/>
    <a:srgbClr val="EEEEEE"/>
    <a:srgbClr val="F2F2F2"/>
    <a:srgbClr val="F7F7F7"/>
    <a:srgbClr val="FBFBFB"/>
    <a:srgbClr val="E2E2E2"/>
    <a:srgbClr val="ECECEC"/>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E171933-4619-4E11-9A3F-F7608DF75F80}" styleName="中度样式 1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637" autoAdjust="0"/>
    <p:restoredTop sz="53694" autoAdjust="0"/>
  </p:normalViewPr>
  <p:slideViewPr>
    <p:cSldViewPr>
      <p:cViewPr varScale="1">
        <p:scale>
          <a:sx n="72" d="100"/>
          <a:sy n="72" d="100"/>
        </p:scale>
        <p:origin x="1104" y="72"/>
      </p:cViewPr>
      <p:guideLst>
        <p:guide orient="horz" pos="2160"/>
        <p:guide pos="2880"/>
      </p:guideLst>
    </p:cSldViewPr>
  </p:slideViewPr>
  <p:outlineViewPr>
    <p:cViewPr>
      <p:scale>
        <a:sx n="33" d="100"/>
        <a:sy n="33" d="100"/>
      </p:scale>
      <p:origin x="0" y="-3174"/>
    </p:cViewPr>
  </p:outlineViewPr>
  <p:notesTextViewPr>
    <p:cViewPr>
      <p:scale>
        <a:sx n="3" d="2"/>
        <a:sy n="3" d="2"/>
      </p:scale>
      <p:origin x="0" y="0"/>
    </p:cViewPr>
  </p:notesTextViewPr>
  <p:sorterViewPr>
    <p:cViewPr>
      <p:scale>
        <a:sx n="100" d="100"/>
        <a:sy n="100" d="100"/>
      </p:scale>
      <p:origin x="0" y="-5184"/>
    </p:cViewPr>
  </p:sorterViewPr>
  <p:notesViewPr>
    <p:cSldViewPr>
      <p:cViewPr varScale="1">
        <p:scale>
          <a:sx n="57" d="100"/>
          <a:sy n="57" d="100"/>
        </p:scale>
        <p:origin x="2808" y="3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5" Type="http://schemas.openxmlformats.org/officeDocument/2006/relationships/slide" Target="slides/slide2.xml"/><Relationship Id="rId61" Type="http://schemas.openxmlformats.org/officeDocument/2006/relationships/presProps" Target="presProps.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tableStyles" Target="tableStyle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notesMaster" Target="notesMasters/notesMaster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commentAuthors" Target="commentAuthors.xml"/><Relationship Id="rId4" Type="http://schemas.openxmlformats.org/officeDocument/2006/relationships/slide" Target="slides/slide1.xml"/><Relationship Id="rId9" Type="http://schemas.openxmlformats.org/officeDocument/2006/relationships/slide" Target="slides/slide6.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12-29T22:44:33.710" idx="1">
    <p:pos x="10" y="10"/>
    <p:text>这里只有8篇，而不是12篇。后面几个也存在列出篇数和标注篇数不一致的问题！请说一下理由！</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4" dt="2017-12-29T22:46:37.613" idx="1">
    <p:pos x="10" y="-2"/>
    <p:text>那个逻辑图能够放正码？描点工具用的是哪个？</p:text>
    <p:extLst mod="1">
      <p:ext uri="{C676402C-5697-4E1C-873F-D02D1690AC5C}">
        <p15:threadingInfo xmlns:p15="http://schemas.microsoft.com/office/powerpoint/2012/main" timeZoneBias="-4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5" dt="2017-12-29T22:48:16.204" idx="1">
    <p:pos x="10" y="10"/>
    <p:text>文献能否按照一定的逻辑关系来组织顺序？按早国内外来？国外的能否在研究机构后面加上（国家）</p:text>
    <p:extLst>
      <p:ext uri="{C676402C-5697-4E1C-873F-D02D1690AC5C}">
        <p15:threadingInfo xmlns:p15="http://schemas.microsoft.com/office/powerpoint/2012/main" timeZoneBias="-480"/>
      </p:ext>
    </p:extLst>
  </p:cm>
</p:cmLst>
</file>

<file path=ppt/diagrams/_rels/data1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32.png"/></Relationships>
</file>

<file path=ppt/diagrams/_rels/data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 Id="rId4" Type="http://schemas.openxmlformats.org/officeDocument/2006/relationships/image" Target="../media/image16.png"/></Relationships>
</file>

<file path=ppt/diagrams/_rels/drawing1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32.png"/></Relationships>
</file>

<file path=ppt/diagrams/_rels/drawing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 Id="rId4" Type="http://schemas.openxmlformats.org/officeDocument/2006/relationships/image" Target="../media/image16.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AD3BAA-9012-48AF-8113-54AD8DB43514}" type="doc">
      <dgm:prSet loTypeId="urn:microsoft.com/office/officeart/2005/8/layout/vList2" loCatId="list" qsTypeId="urn:microsoft.com/office/officeart/2005/8/quickstyle/simple4" qsCatId="simple" csTypeId="urn:microsoft.com/office/officeart/2005/8/colors/colorful1" csCatId="colorful" phldr="1"/>
      <dgm:spPr/>
      <dgm:t>
        <a:bodyPr/>
        <a:lstStyle/>
        <a:p>
          <a:endParaRPr lang="zh-CN" altLang="en-US"/>
        </a:p>
      </dgm:t>
    </dgm:pt>
    <dgm:pt modelId="{09FEEF98-66D8-4266-9535-59667BCA2E50}">
      <dgm:prSet phldrT="[文本]"/>
      <dgm:spPr/>
      <dgm:t>
        <a:bodyPr/>
        <a:lstStyle/>
        <a:p>
          <a:r>
            <a:rPr lang="en-US" altLang="zh-CN" dirty="0"/>
            <a:t>1.</a:t>
          </a:r>
          <a:r>
            <a:rPr lang="zh-CN" altLang="en-US" dirty="0"/>
            <a:t>整体工作计划</a:t>
          </a:r>
        </a:p>
      </dgm:t>
    </dgm:pt>
    <dgm:pt modelId="{35E14190-AB40-4262-B0CF-E04C6237AF31}" type="parTrans" cxnId="{F0835E1B-2744-471F-A7E0-D375508D0963}">
      <dgm:prSet/>
      <dgm:spPr/>
      <dgm:t>
        <a:bodyPr/>
        <a:lstStyle/>
        <a:p>
          <a:endParaRPr lang="zh-CN" altLang="en-US"/>
        </a:p>
      </dgm:t>
    </dgm:pt>
    <dgm:pt modelId="{966F489E-DF38-4411-A6CE-B582D9B78FDA}" type="sibTrans" cxnId="{F0835E1B-2744-471F-A7E0-D375508D0963}">
      <dgm:prSet/>
      <dgm:spPr/>
      <dgm:t>
        <a:bodyPr/>
        <a:lstStyle/>
        <a:p>
          <a:endParaRPr lang="zh-CN" altLang="en-US"/>
        </a:p>
      </dgm:t>
    </dgm:pt>
    <dgm:pt modelId="{ED717D3C-12D7-4C82-9A24-C9144B86E759}">
      <dgm:prSet phldrT="[文本]"/>
      <dgm:spPr>
        <a:solidFill>
          <a:schemeClr val="accent3">
            <a:lumMod val="75000"/>
          </a:schemeClr>
        </a:solidFill>
      </dgm:spPr>
      <dgm:t>
        <a:bodyPr/>
        <a:lstStyle/>
        <a:p>
          <a:r>
            <a:rPr lang="en-US" altLang="zh-CN" dirty="0"/>
            <a:t>2.</a:t>
          </a:r>
          <a:r>
            <a:rPr lang="zh-CN" altLang="en-US" dirty="0"/>
            <a:t>目前工作</a:t>
          </a:r>
        </a:p>
      </dgm:t>
    </dgm:pt>
    <dgm:pt modelId="{A96E09E7-A8B9-4432-8311-9A7485920441}" type="parTrans" cxnId="{A51E0052-BB92-49BA-A178-3133DF96BDEE}">
      <dgm:prSet/>
      <dgm:spPr/>
      <dgm:t>
        <a:bodyPr/>
        <a:lstStyle/>
        <a:p>
          <a:endParaRPr lang="zh-CN" altLang="en-US"/>
        </a:p>
      </dgm:t>
    </dgm:pt>
    <dgm:pt modelId="{4ACC2CA2-E383-4FF3-BCA3-C6A799261913}" type="sibTrans" cxnId="{A51E0052-BB92-49BA-A178-3133DF96BDEE}">
      <dgm:prSet/>
      <dgm:spPr/>
      <dgm:t>
        <a:bodyPr/>
        <a:lstStyle/>
        <a:p>
          <a:endParaRPr lang="zh-CN" altLang="en-US"/>
        </a:p>
      </dgm:t>
    </dgm:pt>
    <dgm:pt modelId="{96546131-4885-47DF-8F75-B5E80A5EB97D}">
      <dgm:prSet phldrT="[文本]" custT="1"/>
      <dgm:spPr/>
      <dgm:t>
        <a:bodyPr/>
        <a:lstStyle/>
        <a:p>
          <a:r>
            <a:rPr lang="zh-CN" altLang="en-US" sz="2000" dirty="0"/>
            <a:t>文献精读与数据采集</a:t>
          </a:r>
        </a:p>
      </dgm:t>
    </dgm:pt>
    <dgm:pt modelId="{8CDB7F2A-92BD-48F9-8EAE-1E67711D3F8B}" type="parTrans" cxnId="{C5DBA301-1F51-42A6-8ED0-AEAAD59F5146}">
      <dgm:prSet/>
      <dgm:spPr/>
      <dgm:t>
        <a:bodyPr/>
        <a:lstStyle/>
        <a:p>
          <a:endParaRPr lang="zh-CN" altLang="en-US"/>
        </a:p>
      </dgm:t>
    </dgm:pt>
    <dgm:pt modelId="{36A79C5B-1456-4B3A-917B-079480A8FB11}" type="sibTrans" cxnId="{C5DBA301-1F51-42A6-8ED0-AEAAD59F5146}">
      <dgm:prSet/>
      <dgm:spPr/>
      <dgm:t>
        <a:bodyPr/>
        <a:lstStyle/>
        <a:p>
          <a:endParaRPr lang="zh-CN" altLang="en-US"/>
        </a:p>
      </dgm:t>
    </dgm:pt>
    <dgm:pt modelId="{FE0B8CEE-7931-4C6C-ABAD-786E9B835F96}">
      <dgm:prSet/>
      <dgm:spPr>
        <a:solidFill>
          <a:srgbClr val="7030A0"/>
        </a:solidFill>
      </dgm:spPr>
      <dgm:t>
        <a:bodyPr/>
        <a:lstStyle/>
        <a:p>
          <a:r>
            <a:rPr lang="en-US" altLang="zh-CN" dirty="0"/>
            <a:t>3.</a:t>
          </a:r>
          <a:r>
            <a:rPr lang="zh-CN" altLang="en-US" dirty="0"/>
            <a:t>工作展望</a:t>
          </a:r>
        </a:p>
      </dgm:t>
    </dgm:pt>
    <dgm:pt modelId="{7E84AF53-2FA2-4DF4-96A1-DC3CD900E0A3}" type="parTrans" cxnId="{F47B8026-3A9A-40F3-B4A8-FCC0DCA6A730}">
      <dgm:prSet/>
      <dgm:spPr/>
      <dgm:t>
        <a:bodyPr/>
        <a:lstStyle/>
        <a:p>
          <a:endParaRPr lang="zh-CN" altLang="en-US"/>
        </a:p>
      </dgm:t>
    </dgm:pt>
    <dgm:pt modelId="{1FA52AE0-DFB7-42CE-A86F-60A71B16BDF1}" type="sibTrans" cxnId="{F47B8026-3A9A-40F3-B4A8-FCC0DCA6A730}">
      <dgm:prSet/>
      <dgm:spPr/>
      <dgm:t>
        <a:bodyPr/>
        <a:lstStyle/>
        <a:p>
          <a:endParaRPr lang="zh-CN" altLang="en-US"/>
        </a:p>
      </dgm:t>
    </dgm:pt>
    <dgm:pt modelId="{93B1E033-B87A-4F97-9BDA-5DB8FB2C8CC1}">
      <dgm:prSet/>
      <dgm:spPr/>
      <dgm:t>
        <a:bodyPr/>
        <a:lstStyle/>
        <a:p>
          <a:endParaRPr lang="zh-CN" altLang="en-US" dirty="0"/>
        </a:p>
      </dgm:t>
    </dgm:pt>
    <dgm:pt modelId="{DFBAE609-2348-448B-A8B3-B1E9E6DF45AF}" type="parTrans" cxnId="{E7E0008B-929B-4432-8F99-30A13C67DA4F}">
      <dgm:prSet/>
      <dgm:spPr/>
      <dgm:t>
        <a:bodyPr/>
        <a:lstStyle/>
        <a:p>
          <a:endParaRPr lang="zh-CN" altLang="en-US"/>
        </a:p>
      </dgm:t>
    </dgm:pt>
    <dgm:pt modelId="{7255F286-4648-468C-B598-1A45F1DD8BFD}" type="sibTrans" cxnId="{E7E0008B-929B-4432-8F99-30A13C67DA4F}">
      <dgm:prSet/>
      <dgm:spPr/>
      <dgm:t>
        <a:bodyPr/>
        <a:lstStyle/>
        <a:p>
          <a:endParaRPr lang="zh-CN" altLang="en-US"/>
        </a:p>
      </dgm:t>
    </dgm:pt>
    <dgm:pt modelId="{D9038ECD-28AB-704E-92EB-4464DDF3C41E}">
      <dgm:prSet custT="1"/>
      <dgm:spPr/>
      <dgm:t>
        <a:bodyPr/>
        <a:lstStyle/>
        <a:p>
          <a:r>
            <a:rPr lang="zh-CN" altLang="en-US" sz="2000" dirty="0"/>
            <a:t>算法研究与设计</a:t>
          </a:r>
          <a:endParaRPr lang="en-US" altLang="zh-CN" sz="2000" dirty="0"/>
        </a:p>
      </dgm:t>
    </dgm:pt>
    <dgm:pt modelId="{1F03EC15-A4C1-854B-B09F-7AE9BC8A44DA}" type="parTrans" cxnId="{ED701991-B7FD-6341-B35E-6D88E8734551}">
      <dgm:prSet/>
      <dgm:spPr/>
      <dgm:t>
        <a:bodyPr/>
        <a:lstStyle/>
        <a:p>
          <a:endParaRPr lang="zh-CN" altLang="en-US"/>
        </a:p>
      </dgm:t>
    </dgm:pt>
    <dgm:pt modelId="{A2796307-A411-0C44-8AC7-FD6C789623E5}" type="sibTrans" cxnId="{ED701991-B7FD-6341-B35E-6D88E8734551}">
      <dgm:prSet/>
      <dgm:spPr/>
      <dgm:t>
        <a:bodyPr/>
        <a:lstStyle/>
        <a:p>
          <a:endParaRPr lang="zh-CN" altLang="en-US"/>
        </a:p>
      </dgm:t>
    </dgm:pt>
    <dgm:pt modelId="{31B89B88-B43E-CC4F-A63B-B6A8FE3A3790}">
      <dgm:prSet custT="1"/>
      <dgm:spPr/>
      <dgm:t>
        <a:bodyPr/>
        <a:lstStyle/>
        <a:p>
          <a:r>
            <a:rPr lang="zh-CN" altLang="en-US" sz="2000" dirty="0"/>
            <a:t>平台建设</a:t>
          </a:r>
        </a:p>
      </dgm:t>
    </dgm:pt>
    <dgm:pt modelId="{3B686D57-457F-0746-B1BA-055D927A88B0}" type="parTrans" cxnId="{F350791B-5A9A-3D44-9D3E-B42B663E0B53}">
      <dgm:prSet/>
      <dgm:spPr/>
      <dgm:t>
        <a:bodyPr/>
        <a:lstStyle/>
        <a:p>
          <a:endParaRPr lang="zh-CN" altLang="en-US"/>
        </a:p>
      </dgm:t>
    </dgm:pt>
    <dgm:pt modelId="{3DB41050-26CC-E347-95E0-31BB09F2DED0}" type="sibTrans" cxnId="{F350791B-5A9A-3D44-9D3E-B42B663E0B53}">
      <dgm:prSet/>
      <dgm:spPr/>
      <dgm:t>
        <a:bodyPr/>
        <a:lstStyle/>
        <a:p>
          <a:endParaRPr lang="zh-CN" altLang="en-US"/>
        </a:p>
      </dgm:t>
    </dgm:pt>
    <dgm:pt modelId="{E31A7A90-9CD5-4F7D-BB1D-2BA0EB5BD2C5}" type="pres">
      <dgm:prSet presAssocID="{A6AD3BAA-9012-48AF-8113-54AD8DB43514}" presName="linear" presStyleCnt="0">
        <dgm:presLayoutVars>
          <dgm:animLvl val="lvl"/>
          <dgm:resizeHandles val="exact"/>
        </dgm:presLayoutVars>
      </dgm:prSet>
      <dgm:spPr/>
    </dgm:pt>
    <dgm:pt modelId="{D7A831F6-224E-4255-B33E-DD2359E3B625}" type="pres">
      <dgm:prSet presAssocID="{09FEEF98-66D8-4266-9535-59667BCA2E50}" presName="parentText" presStyleLbl="node1" presStyleIdx="0" presStyleCnt="3" custScaleY="64997" custLinFactNeighborX="-3960" custLinFactNeighborY="-395">
        <dgm:presLayoutVars>
          <dgm:chMax val="0"/>
          <dgm:bulletEnabled val="1"/>
        </dgm:presLayoutVars>
      </dgm:prSet>
      <dgm:spPr/>
    </dgm:pt>
    <dgm:pt modelId="{FBF90EA1-6824-4341-A626-EC96D220F96E}" type="pres">
      <dgm:prSet presAssocID="{966F489E-DF38-4411-A6CE-B582D9B78FDA}" presName="spacer" presStyleCnt="0"/>
      <dgm:spPr/>
    </dgm:pt>
    <dgm:pt modelId="{0BD9CFF3-BD5C-4496-A5C0-71614AF6C6BB}" type="pres">
      <dgm:prSet presAssocID="{ED717D3C-12D7-4C82-9A24-C9144B86E759}" presName="parentText" presStyleLbl="node1" presStyleIdx="1" presStyleCnt="3" custScaleY="59406" custLinFactNeighborX="-392" custLinFactNeighborY="10036">
        <dgm:presLayoutVars>
          <dgm:chMax val="0"/>
          <dgm:bulletEnabled val="1"/>
        </dgm:presLayoutVars>
      </dgm:prSet>
      <dgm:spPr/>
    </dgm:pt>
    <dgm:pt modelId="{CB053569-2367-4401-9257-A2E1BD3CDD98}" type="pres">
      <dgm:prSet presAssocID="{ED717D3C-12D7-4C82-9A24-C9144B86E759}" presName="childText" presStyleLbl="revTx" presStyleIdx="0" presStyleCnt="2" custLinFactNeighborY="14976">
        <dgm:presLayoutVars>
          <dgm:bulletEnabled val="1"/>
        </dgm:presLayoutVars>
      </dgm:prSet>
      <dgm:spPr/>
    </dgm:pt>
    <dgm:pt modelId="{25B85B47-B55F-40A6-95E0-5ED6A9B870BF}" type="pres">
      <dgm:prSet presAssocID="{FE0B8CEE-7931-4C6C-ABAD-786E9B835F96}" presName="parentText" presStyleLbl="node1" presStyleIdx="2" presStyleCnt="3" custScaleY="71785" custLinFactNeighborX="739" custLinFactNeighborY="37204">
        <dgm:presLayoutVars>
          <dgm:chMax val="0"/>
          <dgm:bulletEnabled val="1"/>
        </dgm:presLayoutVars>
      </dgm:prSet>
      <dgm:spPr/>
    </dgm:pt>
    <dgm:pt modelId="{470F9343-84EB-47B7-AFB9-4C65E7792209}" type="pres">
      <dgm:prSet presAssocID="{FE0B8CEE-7931-4C6C-ABAD-786E9B835F96}" presName="childText" presStyleLbl="revTx" presStyleIdx="1" presStyleCnt="2" custLinFactNeighborX="-596" custLinFactNeighborY="25141">
        <dgm:presLayoutVars>
          <dgm:bulletEnabled val="1"/>
        </dgm:presLayoutVars>
      </dgm:prSet>
      <dgm:spPr/>
    </dgm:pt>
  </dgm:ptLst>
  <dgm:cxnLst>
    <dgm:cxn modelId="{C5DBA301-1F51-42A6-8ED0-AEAAD59F5146}" srcId="{ED717D3C-12D7-4C82-9A24-C9144B86E759}" destId="{96546131-4885-47DF-8F75-B5E80A5EB97D}" srcOrd="0" destOrd="0" parTransId="{8CDB7F2A-92BD-48F9-8EAE-1E67711D3F8B}" sibTransId="{36A79C5B-1456-4B3A-917B-079480A8FB11}"/>
    <dgm:cxn modelId="{F0835E1B-2744-471F-A7E0-D375508D0963}" srcId="{A6AD3BAA-9012-48AF-8113-54AD8DB43514}" destId="{09FEEF98-66D8-4266-9535-59667BCA2E50}" srcOrd="0" destOrd="0" parTransId="{35E14190-AB40-4262-B0CF-E04C6237AF31}" sibTransId="{966F489E-DF38-4411-A6CE-B582D9B78FDA}"/>
    <dgm:cxn modelId="{F350791B-5A9A-3D44-9D3E-B42B663E0B53}" srcId="{ED717D3C-12D7-4C82-9A24-C9144B86E759}" destId="{31B89B88-B43E-CC4F-A63B-B6A8FE3A3790}" srcOrd="2" destOrd="0" parTransId="{3B686D57-457F-0746-B1BA-055D927A88B0}" sibTransId="{3DB41050-26CC-E347-95E0-31BB09F2DED0}"/>
    <dgm:cxn modelId="{8FA1E121-E0BB-4C7C-B3F7-9C7BDEC91ED0}" type="presOf" srcId="{A6AD3BAA-9012-48AF-8113-54AD8DB43514}" destId="{E31A7A90-9CD5-4F7D-BB1D-2BA0EB5BD2C5}" srcOrd="0" destOrd="0" presId="urn:microsoft.com/office/officeart/2005/8/layout/vList2"/>
    <dgm:cxn modelId="{F47B8026-3A9A-40F3-B4A8-FCC0DCA6A730}" srcId="{A6AD3BAA-9012-48AF-8113-54AD8DB43514}" destId="{FE0B8CEE-7931-4C6C-ABAD-786E9B835F96}" srcOrd="2" destOrd="0" parTransId="{7E84AF53-2FA2-4DF4-96A1-DC3CD900E0A3}" sibTransId="{1FA52AE0-DFB7-42CE-A86F-60A71B16BDF1}"/>
    <dgm:cxn modelId="{3E26E228-74FB-45B4-83AA-5C475A38C449}" type="presOf" srcId="{ED717D3C-12D7-4C82-9A24-C9144B86E759}" destId="{0BD9CFF3-BD5C-4496-A5C0-71614AF6C6BB}" srcOrd="0" destOrd="0" presId="urn:microsoft.com/office/officeart/2005/8/layout/vList2"/>
    <dgm:cxn modelId="{A51E0052-BB92-49BA-A178-3133DF96BDEE}" srcId="{A6AD3BAA-9012-48AF-8113-54AD8DB43514}" destId="{ED717D3C-12D7-4C82-9A24-C9144B86E759}" srcOrd="1" destOrd="0" parTransId="{A96E09E7-A8B9-4432-8311-9A7485920441}" sibTransId="{4ACC2CA2-E383-4FF3-BCA3-C6A799261913}"/>
    <dgm:cxn modelId="{483BE556-666A-4247-B3F0-DD8F7DE2C3E1}" type="presOf" srcId="{96546131-4885-47DF-8F75-B5E80A5EB97D}" destId="{CB053569-2367-4401-9257-A2E1BD3CDD98}" srcOrd="0" destOrd="0" presId="urn:microsoft.com/office/officeart/2005/8/layout/vList2"/>
    <dgm:cxn modelId="{E7E0008B-929B-4432-8F99-30A13C67DA4F}" srcId="{FE0B8CEE-7931-4C6C-ABAD-786E9B835F96}" destId="{93B1E033-B87A-4F97-9BDA-5DB8FB2C8CC1}" srcOrd="0" destOrd="0" parTransId="{DFBAE609-2348-448B-A8B3-B1E9E6DF45AF}" sibTransId="{7255F286-4648-468C-B598-1A45F1DD8BFD}"/>
    <dgm:cxn modelId="{ED701991-B7FD-6341-B35E-6D88E8734551}" srcId="{ED717D3C-12D7-4C82-9A24-C9144B86E759}" destId="{D9038ECD-28AB-704E-92EB-4464DDF3C41E}" srcOrd="1" destOrd="0" parTransId="{1F03EC15-A4C1-854B-B09F-7AE9BC8A44DA}" sibTransId="{A2796307-A411-0C44-8AC7-FD6C789623E5}"/>
    <dgm:cxn modelId="{170C42D0-FD10-CA47-887F-B4B709FDE053}" type="presOf" srcId="{D9038ECD-28AB-704E-92EB-4464DDF3C41E}" destId="{CB053569-2367-4401-9257-A2E1BD3CDD98}" srcOrd="0" destOrd="1" presId="urn:microsoft.com/office/officeart/2005/8/layout/vList2"/>
    <dgm:cxn modelId="{6A8094D7-980A-448F-80B7-CE69A68E13E7}" type="presOf" srcId="{09FEEF98-66D8-4266-9535-59667BCA2E50}" destId="{D7A831F6-224E-4255-B33E-DD2359E3B625}" srcOrd="0" destOrd="0" presId="urn:microsoft.com/office/officeart/2005/8/layout/vList2"/>
    <dgm:cxn modelId="{14560BD8-FEB6-4AC3-8464-ADA742CCF85A}" type="presOf" srcId="{FE0B8CEE-7931-4C6C-ABAD-786E9B835F96}" destId="{25B85B47-B55F-40A6-95E0-5ED6A9B870BF}" srcOrd="0" destOrd="0" presId="urn:microsoft.com/office/officeart/2005/8/layout/vList2"/>
    <dgm:cxn modelId="{15B1CAEF-9D7D-49BD-A968-E9DFDF079A02}" type="presOf" srcId="{93B1E033-B87A-4F97-9BDA-5DB8FB2C8CC1}" destId="{470F9343-84EB-47B7-AFB9-4C65E7792209}" srcOrd="0" destOrd="0" presId="urn:microsoft.com/office/officeart/2005/8/layout/vList2"/>
    <dgm:cxn modelId="{765FBBF4-C722-5A4E-B83E-1EE33DDA050C}" type="presOf" srcId="{31B89B88-B43E-CC4F-A63B-B6A8FE3A3790}" destId="{CB053569-2367-4401-9257-A2E1BD3CDD98}" srcOrd="0" destOrd="2" presId="urn:microsoft.com/office/officeart/2005/8/layout/vList2"/>
    <dgm:cxn modelId="{015AB0AF-1141-468F-A354-38E007935BA8}" type="presParOf" srcId="{E31A7A90-9CD5-4F7D-BB1D-2BA0EB5BD2C5}" destId="{D7A831F6-224E-4255-B33E-DD2359E3B625}" srcOrd="0" destOrd="0" presId="urn:microsoft.com/office/officeart/2005/8/layout/vList2"/>
    <dgm:cxn modelId="{9455221E-7F67-4245-B125-FDB600A7CEB3}" type="presParOf" srcId="{E31A7A90-9CD5-4F7D-BB1D-2BA0EB5BD2C5}" destId="{FBF90EA1-6824-4341-A626-EC96D220F96E}" srcOrd="1" destOrd="0" presId="urn:microsoft.com/office/officeart/2005/8/layout/vList2"/>
    <dgm:cxn modelId="{6B196358-F4A1-43CD-B158-84D08635275D}" type="presParOf" srcId="{E31A7A90-9CD5-4F7D-BB1D-2BA0EB5BD2C5}" destId="{0BD9CFF3-BD5C-4496-A5C0-71614AF6C6BB}" srcOrd="2" destOrd="0" presId="urn:microsoft.com/office/officeart/2005/8/layout/vList2"/>
    <dgm:cxn modelId="{A32A4A93-98D9-DC4D-BACA-7F099F5D16D8}" type="presParOf" srcId="{E31A7A90-9CD5-4F7D-BB1D-2BA0EB5BD2C5}" destId="{CB053569-2367-4401-9257-A2E1BD3CDD98}" srcOrd="3" destOrd="0" presId="urn:microsoft.com/office/officeart/2005/8/layout/vList2"/>
    <dgm:cxn modelId="{5434146B-E63A-457F-950A-94DB3B3F069E}" type="presParOf" srcId="{E31A7A90-9CD5-4F7D-BB1D-2BA0EB5BD2C5}" destId="{25B85B47-B55F-40A6-95E0-5ED6A9B870BF}" srcOrd="4" destOrd="0" presId="urn:microsoft.com/office/officeart/2005/8/layout/vList2"/>
    <dgm:cxn modelId="{8B3E79FD-A175-4EE2-B236-AF1D648282BE}" type="presParOf" srcId="{E31A7A90-9CD5-4F7D-BB1D-2BA0EB5BD2C5}" destId="{470F9343-84EB-47B7-AFB9-4C65E7792209}"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5587D8A-F7F7-4405-AA88-A677C8E061CD}"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zh-CN" altLang="en-US"/>
        </a:p>
      </dgm:t>
    </dgm:pt>
    <dgm:pt modelId="{12385A7F-B2E3-47DE-997D-4996FF4ADAE4}">
      <dgm:prSet phldrT="[文本]"/>
      <dgm:spPr/>
      <dgm:t>
        <a:bodyPr/>
        <a:lstStyle/>
        <a:p>
          <a:r>
            <a:rPr lang="zh-CN" altLang="en-US" dirty="0"/>
            <a:t>回归</a:t>
          </a:r>
        </a:p>
      </dgm:t>
    </dgm:pt>
    <dgm:pt modelId="{3B01F3BB-ED10-4ED0-9B72-321FA69205D3}" type="parTrans" cxnId="{984FDD5A-2853-4853-B1F9-9625D7B4335F}">
      <dgm:prSet/>
      <dgm:spPr/>
      <dgm:t>
        <a:bodyPr/>
        <a:lstStyle/>
        <a:p>
          <a:endParaRPr lang="zh-CN" altLang="en-US"/>
        </a:p>
      </dgm:t>
    </dgm:pt>
    <dgm:pt modelId="{559E3E90-53F8-4E5B-9A9A-608772AFA637}" type="sibTrans" cxnId="{984FDD5A-2853-4853-B1F9-9625D7B4335F}">
      <dgm:prSet/>
      <dgm:spPr/>
      <dgm:t>
        <a:bodyPr/>
        <a:lstStyle/>
        <a:p>
          <a:endParaRPr lang="zh-CN" altLang="en-US"/>
        </a:p>
      </dgm:t>
    </dgm:pt>
    <dgm:pt modelId="{6EE84440-A179-442E-AC6F-3D005F19E6C4}">
      <dgm:prSet phldrT="[文本]"/>
      <dgm:spPr/>
      <dgm:t>
        <a:bodyPr/>
        <a:lstStyle/>
        <a:p>
          <a:r>
            <a:rPr lang="zh-CN" altLang="en-US" dirty="0"/>
            <a:t>多项式拟合</a:t>
          </a:r>
        </a:p>
      </dgm:t>
    </dgm:pt>
    <dgm:pt modelId="{10CD1C4A-02F9-4FEC-8B74-AB681FFB2333}" type="parTrans" cxnId="{0BA38EE7-8A0B-45BF-BCD6-596CF5CDFED0}">
      <dgm:prSet/>
      <dgm:spPr/>
      <dgm:t>
        <a:bodyPr/>
        <a:lstStyle/>
        <a:p>
          <a:endParaRPr lang="zh-CN" altLang="en-US"/>
        </a:p>
      </dgm:t>
    </dgm:pt>
    <dgm:pt modelId="{580129FE-90E6-4951-A502-48AD1DAFAB12}" type="sibTrans" cxnId="{0BA38EE7-8A0B-45BF-BCD6-596CF5CDFED0}">
      <dgm:prSet/>
      <dgm:spPr/>
      <dgm:t>
        <a:bodyPr/>
        <a:lstStyle/>
        <a:p>
          <a:endParaRPr lang="zh-CN" altLang="en-US"/>
        </a:p>
      </dgm:t>
    </dgm:pt>
    <dgm:pt modelId="{6DE3DC27-C894-4548-B926-C3390321CA6A}">
      <dgm:prSet phldrT="[文本]"/>
      <dgm:spPr/>
      <dgm:t>
        <a:bodyPr/>
        <a:lstStyle/>
        <a:p>
          <a:r>
            <a:rPr lang="zh-CN" altLang="en-US" dirty="0"/>
            <a:t>最小二乘法</a:t>
          </a:r>
        </a:p>
      </dgm:t>
    </dgm:pt>
    <dgm:pt modelId="{EBBB56A6-8686-4BC6-8EFF-015A684E0FCA}" type="parTrans" cxnId="{186CD539-1275-4E1E-9151-45A2A0133583}">
      <dgm:prSet/>
      <dgm:spPr/>
      <dgm:t>
        <a:bodyPr/>
        <a:lstStyle/>
        <a:p>
          <a:endParaRPr lang="zh-CN" altLang="en-US"/>
        </a:p>
      </dgm:t>
    </dgm:pt>
    <dgm:pt modelId="{4457B3D4-DBD7-41EF-864E-CDBDC419703D}" type="sibTrans" cxnId="{186CD539-1275-4E1E-9151-45A2A0133583}">
      <dgm:prSet/>
      <dgm:spPr/>
      <dgm:t>
        <a:bodyPr/>
        <a:lstStyle/>
        <a:p>
          <a:endParaRPr lang="zh-CN" altLang="en-US"/>
        </a:p>
      </dgm:t>
    </dgm:pt>
    <dgm:pt modelId="{319A7A7B-376E-4AFB-9CC5-EBCDB7482F9F}">
      <dgm:prSet phldrT="[文本]"/>
      <dgm:spPr/>
      <dgm:t>
        <a:bodyPr/>
        <a:lstStyle/>
        <a:p>
          <a:r>
            <a:rPr lang="zh-CN" altLang="en-US" dirty="0"/>
            <a:t>分类</a:t>
          </a:r>
        </a:p>
      </dgm:t>
    </dgm:pt>
    <dgm:pt modelId="{FA3F9CE9-5FC5-4926-A4E4-E2B255192240}" type="parTrans" cxnId="{9F36A054-26D2-40D4-882E-4811CFA9CFD6}">
      <dgm:prSet/>
      <dgm:spPr/>
      <dgm:t>
        <a:bodyPr/>
        <a:lstStyle/>
        <a:p>
          <a:endParaRPr lang="zh-CN" altLang="en-US"/>
        </a:p>
      </dgm:t>
    </dgm:pt>
    <dgm:pt modelId="{8AFACC4D-6C6E-4876-8FD5-3869E1EDBDE4}" type="sibTrans" cxnId="{9F36A054-26D2-40D4-882E-4811CFA9CFD6}">
      <dgm:prSet/>
      <dgm:spPr/>
      <dgm:t>
        <a:bodyPr/>
        <a:lstStyle/>
        <a:p>
          <a:endParaRPr lang="zh-CN" altLang="en-US"/>
        </a:p>
      </dgm:t>
    </dgm:pt>
    <dgm:pt modelId="{D8C4CA14-D911-4B37-999B-09BD855AF5BF}">
      <dgm:prSet phldrT="[文本]"/>
      <dgm:spPr/>
      <dgm:t>
        <a:bodyPr/>
        <a:lstStyle/>
        <a:p>
          <a:r>
            <a:rPr lang="zh-CN" altLang="en-US" dirty="0"/>
            <a:t>支持向量机</a:t>
          </a:r>
        </a:p>
      </dgm:t>
    </dgm:pt>
    <dgm:pt modelId="{219974A8-5B53-4C9F-9B08-D9CA40CD64C1}" type="parTrans" cxnId="{27F2E22B-005D-4C6A-A015-72D12B3F6693}">
      <dgm:prSet/>
      <dgm:spPr/>
      <dgm:t>
        <a:bodyPr/>
        <a:lstStyle/>
        <a:p>
          <a:endParaRPr lang="zh-CN" altLang="en-US"/>
        </a:p>
      </dgm:t>
    </dgm:pt>
    <dgm:pt modelId="{9936B20B-4B1F-41D5-B6FF-1ACCD1BDA01A}" type="sibTrans" cxnId="{27F2E22B-005D-4C6A-A015-72D12B3F6693}">
      <dgm:prSet/>
      <dgm:spPr/>
      <dgm:t>
        <a:bodyPr/>
        <a:lstStyle/>
        <a:p>
          <a:endParaRPr lang="zh-CN" altLang="en-US"/>
        </a:p>
      </dgm:t>
    </dgm:pt>
    <dgm:pt modelId="{40E2F6DA-AB5B-4BBE-BA42-38C9A9CEC691}">
      <dgm:prSet phldrT="[文本]"/>
      <dgm:spPr/>
      <dgm:t>
        <a:bodyPr/>
        <a:lstStyle/>
        <a:p>
          <a:r>
            <a:rPr lang="zh-CN" altLang="en-US" dirty="0"/>
            <a:t>最邻近分类</a:t>
          </a:r>
        </a:p>
      </dgm:t>
    </dgm:pt>
    <dgm:pt modelId="{A7D427D1-1F4E-4898-8D57-75DBD9175142}" type="parTrans" cxnId="{B7EFB546-AA24-4C72-AD32-D5D2EFC1ABAB}">
      <dgm:prSet/>
      <dgm:spPr/>
      <dgm:t>
        <a:bodyPr/>
        <a:lstStyle/>
        <a:p>
          <a:endParaRPr lang="zh-CN" altLang="en-US"/>
        </a:p>
      </dgm:t>
    </dgm:pt>
    <dgm:pt modelId="{ADA58A91-4CA2-446A-AB80-2384EBA9E6B2}" type="sibTrans" cxnId="{B7EFB546-AA24-4C72-AD32-D5D2EFC1ABAB}">
      <dgm:prSet/>
      <dgm:spPr/>
      <dgm:t>
        <a:bodyPr/>
        <a:lstStyle/>
        <a:p>
          <a:endParaRPr lang="zh-CN" altLang="en-US"/>
        </a:p>
      </dgm:t>
    </dgm:pt>
    <dgm:pt modelId="{08F24174-A4CD-4CBD-8335-14D9376FF6E3}">
      <dgm:prSet phldrT="[文本]"/>
      <dgm:spPr/>
      <dgm:t>
        <a:bodyPr/>
        <a:lstStyle/>
        <a:p>
          <a:r>
            <a:rPr lang="zh-CN" altLang="en-US" dirty="0"/>
            <a:t>聚类</a:t>
          </a:r>
        </a:p>
      </dgm:t>
    </dgm:pt>
    <dgm:pt modelId="{C8C67AA3-5412-4FDA-8649-5A4B26406DFB}" type="parTrans" cxnId="{9799A315-573A-43EB-AC3A-AD12AD5562DE}">
      <dgm:prSet/>
      <dgm:spPr/>
      <dgm:t>
        <a:bodyPr/>
        <a:lstStyle/>
        <a:p>
          <a:endParaRPr lang="zh-CN" altLang="en-US"/>
        </a:p>
      </dgm:t>
    </dgm:pt>
    <dgm:pt modelId="{C775B678-3D25-4885-ADF3-A065374FD825}" type="sibTrans" cxnId="{9799A315-573A-43EB-AC3A-AD12AD5562DE}">
      <dgm:prSet/>
      <dgm:spPr/>
      <dgm:t>
        <a:bodyPr/>
        <a:lstStyle/>
        <a:p>
          <a:endParaRPr lang="zh-CN" altLang="en-US"/>
        </a:p>
      </dgm:t>
    </dgm:pt>
    <dgm:pt modelId="{A425C22B-B874-4CA8-AA2D-50F84A410D8F}">
      <dgm:prSet phldrT="[文本]"/>
      <dgm:spPr/>
      <dgm:t>
        <a:bodyPr/>
        <a:lstStyle/>
        <a:p>
          <a:r>
            <a:rPr lang="en-US" altLang="zh-CN" dirty="0"/>
            <a:t>K</a:t>
          </a:r>
          <a:r>
            <a:rPr lang="zh-CN" altLang="en-US" dirty="0"/>
            <a:t>均值聚类</a:t>
          </a:r>
        </a:p>
      </dgm:t>
    </dgm:pt>
    <dgm:pt modelId="{A656AD7F-5664-42F7-BB79-4AEDDE268862}" type="parTrans" cxnId="{8DC75681-AC05-46E6-BCF6-BC750E03703B}">
      <dgm:prSet/>
      <dgm:spPr/>
      <dgm:t>
        <a:bodyPr/>
        <a:lstStyle/>
        <a:p>
          <a:endParaRPr lang="zh-CN" altLang="en-US"/>
        </a:p>
      </dgm:t>
    </dgm:pt>
    <dgm:pt modelId="{878132CC-0E18-4F51-9046-9EF70480ECFC}" type="sibTrans" cxnId="{8DC75681-AC05-46E6-BCF6-BC750E03703B}">
      <dgm:prSet/>
      <dgm:spPr/>
      <dgm:t>
        <a:bodyPr/>
        <a:lstStyle/>
        <a:p>
          <a:endParaRPr lang="zh-CN" altLang="en-US"/>
        </a:p>
      </dgm:t>
    </dgm:pt>
    <dgm:pt modelId="{B198D8EF-D3D0-468B-A758-0F3475BDF54E}">
      <dgm:prSet phldrT="[文本]"/>
      <dgm:spPr/>
      <dgm:t>
        <a:bodyPr/>
        <a:lstStyle/>
        <a:p>
          <a:r>
            <a:rPr lang="en-US" altLang="zh-CN" dirty="0"/>
            <a:t>CLARANS</a:t>
          </a:r>
          <a:r>
            <a:rPr lang="zh-CN" altLang="en-US" dirty="0"/>
            <a:t>聚类</a:t>
          </a:r>
        </a:p>
      </dgm:t>
    </dgm:pt>
    <dgm:pt modelId="{5BF9BEBC-1863-4D06-8E3B-E47F8FB6B094}" type="parTrans" cxnId="{3F24DEE1-25BC-4856-A3DC-72EDC4D27173}">
      <dgm:prSet/>
      <dgm:spPr/>
      <dgm:t>
        <a:bodyPr/>
        <a:lstStyle/>
        <a:p>
          <a:endParaRPr lang="zh-CN" altLang="en-US"/>
        </a:p>
      </dgm:t>
    </dgm:pt>
    <dgm:pt modelId="{78952575-451A-49FA-8465-A044DD8EA0C6}" type="sibTrans" cxnId="{3F24DEE1-25BC-4856-A3DC-72EDC4D27173}">
      <dgm:prSet/>
      <dgm:spPr/>
      <dgm:t>
        <a:bodyPr/>
        <a:lstStyle/>
        <a:p>
          <a:endParaRPr lang="zh-CN" altLang="en-US"/>
        </a:p>
      </dgm:t>
    </dgm:pt>
    <dgm:pt modelId="{57A28028-77D2-4277-9970-63BACBD13F4D}">
      <dgm:prSet phldrT="[文本]"/>
      <dgm:spPr/>
      <dgm:t>
        <a:bodyPr/>
        <a:lstStyle/>
        <a:p>
          <a:r>
            <a:rPr lang="zh-CN" altLang="en-US" dirty="0"/>
            <a:t>优化</a:t>
          </a:r>
        </a:p>
      </dgm:t>
    </dgm:pt>
    <dgm:pt modelId="{7BF52FAA-664D-40BD-BE7E-2F486B71085D}" type="parTrans" cxnId="{B3281B82-6194-442D-8C43-0F27C1FC81F9}">
      <dgm:prSet/>
      <dgm:spPr/>
      <dgm:t>
        <a:bodyPr/>
        <a:lstStyle/>
        <a:p>
          <a:endParaRPr lang="zh-CN" altLang="en-US"/>
        </a:p>
      </dgm:t>
    </dgm:pt>
    <dgm:pt modelId="{76A3073E-5C78-4F3B-A19C-56AE1B040A80}" type="sibTrans" cxnId="{B3281B82-6194-442D-8C43-0F27C1FC81F9}">
      <dgm:prSet/>
      <dgm:spPr/>
      <dgm:t>
        <a:bodyPr/>
        <a:lstStyle/>
        <a:p>
          <a:endParaRPr lang="zh-CN" altLang="en-US"/>
        </a:p>
      </dgm:t>
    </dgm:pt>
    <dgm:pt modelId="{9B2A35D2-BED9-4E81-8117-834997686816}">
      <dgm:prSet phldrT="[文本]"/>
      <dgm:spPr/>
      <dgm:t>
        <a:bodyPr/>
        <a:lstStyle/>
        <a:p>
          <a:r>
            <a:rPr lang="zh-CN" altLang="en-US" dirty="0"/>
            <a:t>岭回归</a:t>
          </a:r>
        </a:p>
      </dgm:t>
    </dgm:pt>
    <dgm:pt modelId="{AC151406-7FCA-4D17-AB70-D38117D04515}" type="parTrans" cxnId="{2DAFB47D-F949-436B-8A65-A5DAF249B5C8}">
      <dgm:prSet/>
      <dgm:spPr/>
      <dgm:t>
        <a:bodyPr/>
        <a:lstStyle/>
        <a:p>
          <a:endParaRPr lang="zh-CN" altLang="en-US"/>
        </a:p>
      </dgm:t>
    </dgm:pt>
    <dgm:pt modelId="{D84CBA9F-DE9D-4507-8EA7-AE46AF3466FB}" type="sibTrans" cxnId="{2DAFB47D-F949-436B-8A65-A5DAF249B5C8}">
      <dgm:prSet/>
      <dgm:spPr/>
      <dgm:t>
        <a:bodyPr/>
        <a:lstStyle/>
        <a:p>
          <a:endParaRPr lang="zh-CN" altLang="en-US"/>
        </a:p>
      </dgm:t>
    </dgm:pt>
    <dgm:pt modelId="{F563B7B6-DF65-4E9F-A4B2-18AE58DD2D84}">
      <dgm:prSet phldrT="[文本]"/>
      <dgm:spPr/>
      <dgm:t>
        <a:bodyPr/>
        <a:lstStyle/>
        <a:p>
          <a:r>
            <a:rPr lang="en-US" altLang="zh-CN" dirty="0"/>
            <a:t>Lasso</a:t>
          </a:r>
          <a:r>
            <a:rPr lang="zh-CN" altLang="en-US" dirty="0"/>
            <a:t>回归</a:t>
          </a:r>
        </a:p>
      </dgm:t>
    </dgm:pt>
    <dgm:pt modelId="{1A1053CD-4DE4-4BD7-889A-9810F16EDAE9}" type="parTrans" cxnId="{AE047D9A-9263-4186-BBCD-B7945977247E}">
      <dgm:prSet/>
      <dgm:spPr/>
      <dgm:t>
        <a:bodyPr/>
        <a:lstStyle/>
        <a:p>
          <a:endParaRPr lang="zh-CN" altLang="en-US"/>
        </a:p>
      </dgm:t>
    </dgm:pt>
    <dgm:pt modelId="{0CEB9BD9-79EB-48EF-BFF3-203ECB2A15A8}" type="sibTrans" cxnId="{AE047D9A-9263-4186-BBCD-B7945977247E}">
      <dgm:prSet/>
      <dgm:spPr/>
      <dgm:t>
        <a:bodyPr/>
        <a:lstStyle/>
        <a:p>
          <a:endParaRPr lang="zh-CN" altLang="en-US"/>
        </a:p>
      </dgm:t>
    </dgm:pt>
    <dgm:pt modelId="{A0303C04-8C8A-4DAD-AAD9-EE32896C7E55}">
      <dgm:prSet phldrT="[文本]"/>
      <dgm:spPr/>
      <dgm:t>
        <a:bodyPr/>
        <a:lstStyle/>
        <a:p>
          <a:r>
            <a:rPr lang="zh-CN" altLang="en-US" dirty="0"/>
            <a:t>贝叶斯回归</a:t>
          </a:r>
        </a:p>
      </dgm:t>
    </dgm:pt>
    <dgm:pt modelId="{DD15930E-4454-46EB-9FE0-DC121D9A9138}" type="parTrans" cxnId="{A5C157B0-3346-4871-9AF1-1CCA8DC6E9EF}">
      <dgm:prSet/>
      <dgm:spPr/>
      <dgm:t>
        <a:bodyPr/>
        <a:lstStyle/>
        <a:p>
          <a:endParaRPr lang="zh-CN" altLang="en-US"/>
        </a:p>
      </dgm:t>
    </dgm:pt>
    <dgm:pt modelId="{CE665539-CED4-4395-88FA-C52684FAB4B2}" type="sibTrans" cxnId="{A5C157B0-3346-4871-9AF1-1CCA8DC6E9EF}">
      <dgm:prSet/>
      <dgm:spPr/>
      <dgm:t>
        <a:bodyPr/>
        <a:lstStyle/>
        <a:p>
          <a:endParaRPr lang="zh-CN" altLang="en-US"/>
        </a:p>
      </dgm:t>
    </dgm:pt>
    <dgm:pt modelId="{EBD88137-22AE-4929-9660-ABBDEAEA29BA}">
      <dgm:prSet phldrT="[文本]"/>
      <dgm:spPr/>
      <dgm:t>
        <a:bodyPr/>
        <a:lstStyle/>
        <a:p>
          <a:r>
            <a:rPr lang="en-US" altLang="zh-CN" dirty="0"/>
            <a:t>Logistic</a:t>
          </a:r>
          <a:r>
            <a:rPr lang="zh-CN" altLang="en-US" dirty="0"/>
            <a:t>回归</a:t>
          </a:r>
        </a:p>
      </dgm:t>
    </dgm:pt>
    <dgm:pt modelId="{A6FDE5D6-57D0-4D0A-B827-F7078E41A3A4}" type="parTrans" cxnId="{D7925A2E-6B9F-4E66-A61D-B85F1380B22F}">
      <dgm:prSet/>
      <dgm:spPr/>
      <dgm:t>
        <a:bodyPr/>
        <a:lstStyle/>
        <a:p>
          <a:endParaRPr lang="zh-CN" altLang="en-US"/>
        </a:p>
      </dgm:t>
    </dgm:pt>
    <dgm:pt modelId="{51643034-96B3-4883-919B-EF639A55C62E}" type="sibTrans" cxnId="{D7925A2E-6B9F-4E66-A61D-B85F1380B22F}">
      <dgm:prSet/>
      <dgm:spPr/>
      <dgm:t>
        <a:bodyPr/>
        <a:lstStyle/>
        <a:p>
          <a:endParaRPr lang="zh-CN" altLang="en-US"/>
        </a:p>
      </dgm:t>
    </dgm:pt>
    <dgm:pt modelId="{097D7BC2-8D15-4CF4-8576-879C3E19D053}">
      <dgm:prSet phldrT="[文本]"/>
      <dgm:spPr/>
      <dgm:t>
        <a:bodyPr/>
        <a:lstStyle/>
        <a:p>
          <a:r>
            <a:rPr lang="zh-CN" altLang="en-US" dirty="0"/>
            <a:t>主成分回归</a:t>
          </a:r>
        </a:p>
      </dgm:t>
    </dgm:pt>
    <dgm:pt modelId="{EFA90E66-1C7B-4601-9669-425ACCB0CE0F}" type="parTrans" cxnId="{DB41FEA6-7D50-4BD7-AF8A-6AF28CD56DC6}">
      <dgm:prSet/>
      <dgm:spPr/>
      <dgm:t>
        <a:bodyPr/>
        <a:lstStyle/>
        <a:p>
          <a:endParaRPr lang="zh-CN" altLang="en-US"/>
        </a:p>
      </dgm:t>
    </dgm:pt>
    <dgm:pt modelId="{C3B811FE-DC2B-46A8-8EAF-07A3011A7914}" type="sibTrans" cxnId="{DB41FEA6-7D50-4BD7-AF8A-6AF28CD56DC6}">
      <dgm:prSet/>
      <dgm:spPr/>
      <dgm:t>
        <a:bodyPr/>
        <a:lstStyle/>
        <a:p>
          <a:endParaRPr lang="zh-CN" altLang="en-US"/>
        </a:p>
      </dgm:t>
    </dgm:pt>
    <dgm:pt modelId="{2EF5E0E8-BE3A-4E0F-BA2F-BA8353E662E2}">
      <dgm:prSet phldrT="[文本]"/>
      <dgm:spPr/>
      <dgm:t>
        <a:bodyPr/>
        <a:lstStyle/>
        <a:p>
          <a:r>
            <a:rPr lang="zh-CN" altLang="en-US" dirty="0"/>
            <a:t>支持向量回归</a:t>
          </a:r>
        </a:p>
      </dgm:t>
    </dgm:pt>
    <dgm:pt modelId="{5D9A2180-3480-4205-9C68-FC2EE58DE513}" type="parTrans" cxnId="{E3F650BC-8AE0-4E4D-B5C9-49CEB80150FD}">
      <dgm:prSet/>
      <dgm:spPr/>
      <dgm:t>
        <a:bodyPr/>
        <a:lstStyle/>
        <a:p>
          <a:endParaRPr lang="zh-CN" altLang="en-US"/>
        </a:p>
      </dgm:t>
    </dgm:pt>
    <dgm:pt modelId="{75BB2188-EC83-4FA0-AC05-13A4EE0A7196}" type="sibTrans" cxnId="{E3F650BC-8AE0-4E4D-B5C9-49CEB80150FD}">
      <dgm:prSet/>
      <dgm:spPr/>
      <dgm:t>
        <a:bodyPr/>
        <a:lstStyle/>
        <a:p>
          <a:endParaRPr lang="zh-CN" altLang="en-US"/>
        </a:p>
      </dgm:t>
    </dgm:pt>
    <dgm:pt modelId="{0307DB1A-96AD-4ADC-BE9D-590E3FB361EC}">
      <dgm:prSet phldrT="[文本]"/>
      <dgm:spPr/>
      <dgm:t>
        <a:bodyPr/>
        <a:lstStyle/>
        <a:p>
          <a:r>
            <a:rPr lang="zh-CN" altLang="en-US" dirty="0"/>
            <a:t>最邻近回归</a:t>
          </a:r>
        </a:p>
      </dgm:t>
    </dgm:pt>
    <dgm:pt modelId="{08BDE0AD-33FE-4192-A31E-9E7DBAF1FE96}" type="parTrans" cxnId="{39ECB338-E5A8-4C0E-ADE3-A34F4D3305C6}">
      <dgm:prSet/>
      <dgm:spPr/>
      <dgm:t>
        <a:bodyPr/>
        <a:lstStyle/>
        <a:p>
          <a:endParaRPr lang="zh-CN" altLang="en-US"/>
        </a:p>
      </dgm:t>
    </dgm:pt>
    <dgm:pt modelId="{1F1D3424-7808-41EF-A0C1-15E8498CD07C}" type="sibTrans" cxnId="{39ECB338-E5A8-4C0E-ADE3-A34F4D3305C6}">
      <dgm:prSet/>
      <dgm:spPr/>
      <dgm:t>
        <a:bodyPr/>
        <a:lstStyle/>
        <a:p>
          <a:endParaRPr lang="zh-CN" altLang="en-US"/>
        </a:p>
      </dgm:t>
    </dgm:pt>
    <dgm:pt modelId="{B9D80B6A-426E-4367-A50F-2C92EFE309BC}">
      <dgm:prSet phldrT="[文本]"/>
      <dgm:spPr/>
      <dgm:t>
        <a:bodyPr/>
        <a:lstStyle/>
        <a:p>
          <a:r>
            <a:rPr lang="zh-CN" altLang="en-US" dirty="0"/>
            <a:t>神经网络回归</a:t>
          </a:r>
        </a:p>
      </dgm:t>
    </dgm:pt>
    <dgm:pt modelId="{653219A1-374D-48AE-91F0-A84C70E8378E}" type="parTrans" cxnId="{8BB1651C-95FA-4116-9CAB-E99EF2020F61}">
      <dgm:prSet/>
      <dgm:spPr/>
      <dgm:t>
        <a:bodyPr/>
        <a:lstStyle/>
        <a:p>
          <a:endParaRPr lang="zh-CN" altLang="en-US"/>
        </a:p>
      </dgm:t>
    </dgm:pt>
    <dgm:pt modelId="{EE2A66C5-D137-4D45-86F8-7C3A4FF117CD}" type="sibTrans" cxnId="{8BB1651C-95FA-4116-9CAB-E99EF2020F61}">
      <dgm:prSet/>
      <dgm:spPr/>
      <dgm:t>
        <a:bodyPr/>
        <a:lstStyle/>
        <a:p>
          <a:endParaRPr lang="zh-CN" altLang="en-US"/>
        </a:p>
      </dgm:t>
    </dgm:pt>
    <dgm:pt modelId="{BCA700CC-BDB5-4FE9-9640-9C264D5AF3BD}">
      <dgm:prSet phldrT="[文本]"/>
      <dgm:spPr/>
      <dgm:t>
        <a:bodyPr/>
        <a:lstStyle/>
        <a:p>
          <a:r>
            <a:rPr lang="en-US" altLang="zh-CN" dirty="0"/>
            <a:t>...</a:t>
          </a:r>
          <a:endParaRPr lang="zh-CN" altLang="en-US" dirty="0"/>
        </a:p>
      </dgm:t>
    </dgm:pt>
    <dgm:pt modelId="{DC415AD4-8DC4-4050-BC5F-AF71524697F7}" type="parTrans" cxnId="{CECA8093-8C9B-42CE-BB99-895C3F8E9EC0}">
      <dgm:prSet/>
      <dgm:spPr/>
      <dgm:t>
        <a:bodyPr/>
        <a:lstStyle/>
        <a:p>
          <a:endParaRPr lang="zh-CN" altLang="en-US"/>
        </a:p>
      </dgm:t>
    </dgm:pt>
    <dgm:pt modelId="{0AC73A27-9CBD-4FF2-BA4F-91AA4A37D598}" type="sibTrans" cxnId="{CECA8093-8C9B-42CE-BB99-895C3F8E9EC0}">
      <dgm:prSet/>
      <dgm:spPr/>
      <dgm:t>
        <a:bodyPr/>
        <a:lstStyle/>
        <a:p>
          <a:endParaRPr lang="zh-CN" altLang="en-US"/>
        </a:p>
      </dgm:t>
    </dgm:pt>
    <dgm:pt modelId="{A3BF1A4B-0F2A-4B81-89CD-8E82EEFC59AB}">
      <dgm:prSet phldrT="[文本]"/>
      <dgm:spPr/>
      <dgm:t>
        <a:bodyPr/>
        <a:lstStyle/>
        <a:p>
          <a:r>
            <a:rPr lang="zh-CN" altLang="en-US" dirty="0"/>
            <a:t>贝叶斯分类</a:t>
          </a:r>
        </a:p>
      </dgm:t>
    </dgm:pt>
    <dgm:pt modelId="{AD717B4A-DFB2-46E7-ACB9-B95FA21E435D}" type="parTrans" cxnId="{9BC7FA53-4C11-4AF5-88B7-1716C11084A5}">
      <dgm:prSet/>
      <dgm:spPr/>
      <dgm:t>
        <a:bodyPr/>
        <a:lstStyle/>
        <a:p>
          <a:endParaRPr lang="zh-CN" altLang="en-US"/>
        </a:p>
      </dgm:t>
    </dgm:pt>
    <dgm:pt modelId="{793640CF-F7CD-446B-BD32-B16E9406A2B6}" type="sibTrans" cxnId="{9BC7FA53-4C11-4AF5-88B7-1716C11084A5}">
      <dgm:prSet/>
      <dgm:spPr/>
      <dgm:t>
        <a:bodyPr/>
        <a:lstStyle/>
        <a:p>
          <a:endParaRPr lang="zh-CN" altLang="en-US"/>
        </a:p>
      </dgm:t>
    </dgm:pt>
    <dgm:pt modelId="{263C32CA-1010-4F62-A32E-45944099A3C8}">
      <dgm:prSet phldrT="[文本]"/>
      <dgm:spPr/>
      <dgm:t>
        <a:bodyPr/>
        <a:lstStyle/>
        <a:p>
          <a:r>
            <a:rPr lang="zh-CN" altLang="en-US" dirty="0"/>
            <a:t>决策树分类</a:t>
          </a:r>
        </a:p>
      </dgm:t>
    </dgm:pt>
    <dgm:pt modelId="{1DAA29C1-59E7-4688-A541-C98DF1FB601F}" type="parTrans" cxnId="{72B14A77-152F-4A47-BE75-774A7CADB7E9}">
      <dgm:prSet/>
      <dgm:spPr/>
      <dgm:t>
        <a:bodyPr/>
        <a:lstStyle/>
        <a:p>
          <a:endParaRPr lang="zh-CN" altLang="en-US"/>
        </a:p>
      </dgm:t>
    </dgm:pt>
    <dgm:pt modelId="{F8E28B03-7489-4042-92EF-BF1FFB1D4D30}" type="sibTrans" cxnId="{72B14A77-152F-4A47-BE75-774A7CADB7E9}">
      <dgm:prSet/>
      <dgm:spPr/>
      <dgm:t>
        <a:bodyPr/>
        <a:lstStyle/>
        <a:p>
          <a:endParaRPr lang="zh-CN" altLang="en-US"/>
        </a:p>
      </dgm:t>
    </dgm:pt>
    <dgm:pt modelId="{1B5965B6-A33E-442A-9A25-8A2D8EB23093}">
      <dgm:prSet phldrT="[文本]"/>
      <dgm:spPr/>
      <dgm:t>
        <a:bodyPr/>
        <a:lstStyle/>
        <a:p>
          <a:r>
            <a:rPr lang="zh-CN" altLang="en-US" dirty="0"/>
            <a:t>随机森林分类</a:t>
          </a:r>
        </a:p>
      </dgm:t>
    </dgm:pt>
    <dgm:pt modelId="{1FD0670E-CB38-440E-B57C-C5A7BF1F878A}" type="parTrans" cxnId="{30C4AEEC-21D3-4D5B-890A-600D1EA2604F}">
      <dgm:prSet/>
      <dgm:spPr/>
      <dgm:t>
        <a:bodyPr/>
        <a:lstStyle/>
        <a:p>
          <a:endParaRPr lang="zh-CN" altLang="en-US"/>
        </a:p>
      </dgm:t>
    </dgm:pt>
    <dgm:pt modelId="{956F284E-D391-4F01-ACE4-8E8F4D3C6640}" type="sibTrans" cxnId="{30C4AEEC-21D3-4D5B-890A-600D1EA2604F}">
      <dgm:prSet/>
      <dgm:spPr/>
      <dgm:t>
        <a:bodyPr/>
        <a:lstStyle/>
        <a:p>
          <a:endParaRPr lang="zh-CN" altLang="en-US"/>
        </a:p>
      </dgm:t>
    </dgm:pt>
    <dgm:pt modelId="{0699DB40-A198-49EC-8B53-CCB6DF54D249}">
      <dgm:prSet phldrT="[文本]"/>
      <dgm:spPr/>
      <dgm:t>
        <a:bodyPr/>
        <a:lstStyle/>
        <a:p>
          <a:r>
            <a:rPr lang="zh-CN" altLang="en-US" dirty="0"/>
            <a:t>神经网络分类</a:t>
          </a:r>
        </a:p>
      </dgm:t>
    </dgm:pt>
    <dgm:pt modelId="{4FB25A25-E685-4E42-8DCA-55CB839428D0}" type="parTrans" cxnId="{656AF02A-E25F-405C-9B8E-BCFA970D32D1}">
      <dgm:prSet/>
      <dgm:spPr/>
      <dgm:t>
        <a:bodyPr/>
        <a:lstStyle/>
        <a:p>
          <a:endParaRPr lang="zh-CN" altLang="en-US"/>
        </a:p>
      </dgm:t>
    </dgm:pt>
    <dgm:pt modelId="{8A29846E-D5EA-4F60-A982-4FB92BF901DE}" type="sibTrans" cxnId="{656AF02A-E25F-405C-9B8E-BCFA970D32D1}">
      <dgm:prSet/>
      <dgm:spPr/>
      <dgm:t>
        <a:bodyPr/>
        <a:lstStyle/>
        <a:p>
          <a:endParaRPr lang="zh-CN" altLang="en-US"/>
        </a:p>
      </dgm:t>
    </dgm:pt>
    <dgm:pt modelId="{A8A3157D-EE20-4082-BE81-0BCA8A4646C2}">
      <dgm:prSet phldrT="[文本]"/>
      <dgm:spPr/>
      <dgm:t>
        <a:bodyPr/>
        <a:lstStyle/>
        <a:p>
          <a:r>
            <a:rPr lang="en-US" altLang="zh-CN" dirty="0"/>
            <a:t>CURE</a:t>
          </a:r>
          <a:r>
            <a:rPr lang="zh-CN" altLang="en-US" dirty="0"/>
            <a:t>聚类</a:t>
          </a:r>
        </a:p>
      </dgm:t>
    </dgm:pt>
    <dgm:pt modelId="{6BD45D7A-2C46-4023-ACBC-9E98F41E01DC}" type="parTrans" cxnId="{94E24DC7-F227-4F5A-AC5D-79422B341580}">
      <dgm:prSet/>
      <dgm:spPr/>
      <dgm:t>
        <a:bodyPr/>
        <a:lstStyle/>
        <a:p>
          <a:endParaRPr lang="zh-CN" altLang="en-US"/>
        </a:p>
      </dgm:t>
    </dgm:pt>
    <dgm:pt modelId="{F39EAB1B-AA0C-4C6E-B9D7-256A59809647}" type="sibTrans" cxnId="{94E24DC7-F227-4F5A-AC5D-79422B341580}">
      <dgm:prSet/>
      <dgm:spPr/>
      <dgm:t>
        <a:bodyPr/>
        <a:lstStyle/>
        <a:p>
          <a:endParaRPr lang="zh-CN" altLang="en-US"/>
        </a:p>
      </dgm:t>
    </dgm:pt>
    <dgm:pt modelId="{9075A47C-91B5-4890-B46A-2FCFC80F339C}">
      <dgm:prSet phldrT="[文本]"/>
      <dgm:spPr/>
      <dgm:t>
        <a:bodyPr/>
        <a:lstStyle/>
        <a:p>
          <a:r>
            <a:rPr lang="en-US" altLang="zh-CN" dirty="0"/>
            <a:t>DBSCAN</a:t>
          </a:r>
          <a:r>
            <a:rPr lang="zh-CN" altLang="en-US" dirty="0"/>
            <a:t>聚类</a:t>
          </a:r>
        </a:p>
      </dgm:t>
    </dgm:pt>
    <dgm:pt modelId="{16AC447C-BEE3-4885-924A-679C2188CD7D}" type="parTrans" cxnId="{1E9972D3-5D5B-4540-9F5B-205D71D8318E}">
      <dgm:prSet/>
      <dgm:spPr/>
      <dgm:t>
        <a:bodyPr/>
        <a:lstStyle/>
        <a:p>
          <a:endParaRPr lang="zh-CN" altLang="en-US"/>
        </a:p>
      </dgm:t>
    </dgm:pt>
    <dgm:pt modelId="{1DF7BD3A-0BC7-4431-A3E4-B449859E23F5}" type="sibTrans" cxnId="{1E9972D3-5D5B-4540-9F5B-205D71D8318E}">
      <dgm:prSet/>
      <dgm:spPr/>
      <dgm:t>
        <a:bodyPr/>
        <a:lstStyle/>
        <a:p>
          <a:endParaRPr lang="zh-CN" altLang="en-US"/>
        </a:p>
      </dgm:t>
    </dgm:pt>
    <dgm:pt modelId="{F5BAECF3-D619-4A9E-8AB1-982C2A325F52}">
      <dgm:prSet phldrT="[文本]"/>
      <dgm:spPr/>
      <dgm:t>
        <a:bodyPr/>
        <a:lstStyle/>
        <a:p>
          <a:r>
            <a:rPr lang="en-US" altLang="zh-CN" dirty="0"/>
            <a:t>BIRCH</a:t>
          </a:r>
          <a:r>
            <a:rPr lang="zh-CN" altLang="en-US" dirty="0"/>
            <a:t>聚类</a:t>
          </a:r>
        </a:p>
      </dgm:t>
    </dgm:pt>
    <dgm:pt modelId="{5F80E5EE-8D50-452D-B1AB-0FB4EEB57FA1}" type="parTrans" cxnId="{2B97D6CD-C965-48EF-90AE-DF0F5881FCA6}">
      <dgm:prSet/>
      <dgm:spPr/>
      <dgm:t>
        <a:bodyPr/>
        <a:lstStyle/>
        <a:p>
          <a:endParaRPr lang="zh-CN" altLang="en-US"/>
        </a:p>
      </dgm:t>
    </dgm:pt>
    <dgm:pt modelId="{D76DDA2D-6858-4793-92DD-C5AEBCFCB940}" type="sibTrans" cxnId="{2B97D6CD-C965-48EF-90AE-DF0F5881FCA6}">
      <dgm:prSet/>
      <dgm:spPr/>
      <dgm:t>
        <a:bodyPr/>
        <a:lstStyle/>
        <a:p>
          <a:endParaRPr lang="zh-CN" altLang="en-US"/>
        </a:p>
      </dgm:t>
    </dgm:pt>
    <dgm:pt modelId="{35C5DDDD-6D03-4DE5-B50E-66DF9535C6A9}">
      <dgm:prSet phldrT="[文本]"/>
      <dgm:spPr/>
      <dgm:t>
        <a:bodyPr/>
        <a:lstStyle/>
        <a:p>
          <a:r>
            <a:rPr lang="en-US" altLang="zh-CN" dirty="0"/>
            <a:t>CLIQUE</a:t>
          </a:r>
          <a:r>
            <a:rPr lang="zh-CN" altLang="en-US" dirty="0"/>
            <a:t>聚类</a:t>
          </a:r>
        </a:p>
      </dgm:t>
    </dgm:pt>
    <dgm:pt modelId="{9802C85F-BAAD-43DD-A467-C554AB28CFBE}" type="parTrans" cxnId="{92335DE8-72C7-4BC3-8C50-CEFF764DB9D1}">
      <dgm:prSet/>
      <dgm:spPr/>
      <dgm:t>
        <a:bodyPr/>
        <a:lstStyle/>
        <a:p>
          <a:endParaRPr lang="zh-CN" altLang="en-US"/>
        </a:p>
      </dgm:t>
    </dgm:pt>
    <dgm:pt modelId="{C5865EDC-256A-429B-9438-94166709F446}" type="sibTrans" cxnId="{92335DE8-72C7-4BC3-8C50-CEFF764DB9D1}">
      <dgm:prSet/>
      <dgm:spPr/>
      <dgm:t>
        <a:bodyPr/>
        <a:lstStyle/>
        <a:p>
          <a:endParaRPr lang="zh-CN" altLang="en-US"/>
        </a:p>
      </dgm:t>
    </dgm:pt>
    <dgm:pt modelId="{80E71593-A577-4032-8C9A-E945F2204C0C}">
      <dgm:prSet phldrT="[文本]"/>
      <dgm:spPr/>
      <dgm:t>
        <a:bodyPr/>
        <a:lstStyle/>
        <a:p>
          <a:r>
            <a:rPr lang="en-US" altLang="zh-CN" dirty="0"/>
            <a:t>...</a:t>
          </a:r>
          <a:endParaRPr lang="zh-CN" altLang="en-US" dirty="0"/>
        </a:p>
      </dgm:t>
    </dgm:pt>
    <dgm:pt modelId="{4AB9BA81-BEF2-4FFA-AD01-772E4275C8DA}" type="parTrans" cxnId="{15CE1FA6-0E7C-42DB-856F-E64CF17AFE45}">
      <dgm:prSet/>
      <dgm:spPr/>
      <dgm:t>
        <a:bodyPr/>
        <a:lstStyle/>
        <a:p>
          <a:endParaRPr lang="zh-CN" altLang="en-US"/>
        </a:p>
      </dgm:t>
    </dgm:pt>
    <dgm:pt modelId="{21E9A853-B8BE-45A8-86D8-EA774F173B1F}" type="sibTrans" cxnId="{15CE1FA6-0E7C-42DB-856F-E64CF17AFE45}">
      <dgm:prSet/>
      <dgm:spPr/>
      <dgm:t>
        <a:bodyPr/>
        <a:lstStyle/>
        <a:p>
          <a:endParaRPr lang="zh-CN" altLang="en-US"/>
        </a:p>
      </dgm:t>
    </dgm:pt>
    <dgm:pt modelId="{9F225015-9585-428B-A5AF-6F85FB018702}">
      <dgm:prSet phldrT="[文本]"/>
      <dgm:spPr/>
      <dgm:t>
        <a:bodyPr/>
        <a:lstStyle/>
        <a:p>
          <a:r>
            <a:rPr lang="en-US" altLang="zh-CN" dirty="0"/>
            <a:t>...</a:t>
          </a:r>
          <a:endParaRPr lang="zh-CN" altLang="en-US" dirty="0"/>
        </a:p>
      </dgm:t>
    </dgm:pt>
    <dgm:pt modelId="{96E20922-F92D-4DD7-91C1-89AA58D8C5D0}" type="parTrans" cxnId="{05C1B23E-D296-4762-8186-707D7BA42E54}">
      <dgm:prSet/>
      <dgm:spPr/>
      <dgm:t>
        <a:bodyPr/>
        <a:lstStyle/>
        <a:p>
          <a:endParaRPr lang="zh-CN" altLang="en-US"/>
        </a:p>
      </dgm:t>
    </dgm:pt>
    <dgm:pt modelId="{DE4FC9B7-631B-43FC-9E65-721356FF2B1B}" type="sibTrans" cxnId="{05C1B23E-D296-4762-8186-707D7BA42E54}">
      <dgm:prSet/>
      <dgm:spPr/>
      <dgm:t>
        <a:bodyPr/>
        <a:lstStyle/>
        <a:p>
          <a:endParaRPr lang="zh-CN" altLang="en-US"/>
        </a:p>
      </dgm:t>
    </dgm:pt>
    <dgm:pt modelId="{8A5E98F2-3EEE-4EAE-B6DA-25BB7E1B620A}">
      <dgm:prSet phldrT="[文本]"/>
      <dgm:spPr/>
      <dgm:t>
        <a:bodyPr/>
        <a:lstStyle/>
        <a:p>
          <a:r>
            <a:rPr lang="zh-CN" altLang="en-US" dirty="0"/>
            <a:t>粒子群优化</a:t>
          </a:r>
        </a:p>
      </dgm:t>
    </dgm:pt>
    <dgm:pt modelId="{27FEE187-ED4F-43E5-9A92-B6C8821C22B2}" type="parTrans" cxnId="{DFC34165-C682-41D0-82ED-9428953D3879}">
      <dgm:prSet/>
      <dgm:spPr/>
      <dgm:t>
        <a:bodyPr/>
        <a:lstStyle/>
        <a:p>
          <a:endParaRPr lang="zh-CN" altLang="en-US"/>
        </a:p>
      </dgm:t>
    </dgm:pt>
    <dgm:pt modelId="{626B39A1-B051-42C6-B71B-2AD50A9CEF34}" type="sibTrans" cxnId="{DFC34165-C682-41D0-82ED-9428953D3879}">
      <dgm:prSet/>
      <dgm:spPr/>
      <dgm:t>
        <a:bodyPr/>
        <a:lstStyle/>
        <a:p>
          <a:endParaRPr lang="zh-CN" altLang="en-US"/>
        </a:p>
      </dgm:t>
    </dgm:pt>
    <dgm:pt modelId="{17FA2C77-5AA6-43AF-8A82-2BDF371527DE}">
      <dgm:prSet phldrT="[文本]"/>
      <dgm:spPr/>
      <dgm:t>
        <a:bodyPr/>
        <a:lstStyle/>
        <a:p>
          <a:r>
            <a:rPr lang="zh-CN" altLang="en-US" dirty="0"/>
            <a:t>蚁群算法</a:t>
          </a:r>
        </a:p>
      </dgm:t>
    </dgm:pt>
    <dgm:pt modelId="{17223CD6-96BF-45A1-8ADE-3CAB1969ADDE}" type="parTrans" cxnId="{A5F110F3-1601-45EA-949A-8E73B9D86ABC}">
      <dgm:prSet/>
      <dgm:spPr/>
      <dgm:t>
        <a:bodyPr/>
        <a:lstStyle/>
        <a:p>
          <a:endParaRPr lang="zh-CN" altLang="en-US"/>
        </a:p>
      </dgm:t>
    </dgm:pt>
    <dgm:pt modelId="{BE6F1FC0-3A4C-458E-A208-587695AC9D5B}" type="sibTrans" cxnId="{A5F110F3-1601-45EA-949A-8E73B9D86ABC}">
      <dgm:prSet/>
      <dgm:spPr/>
      <dgm:t>
        <a:bodyPr/>
        <a:lstStyle/>
        <a:p>
          <a:endParaRPr lang="zh-CN" altLang="en-US"/>
        </a:p>
      </dgm:t>
    </dgm:pt>
    <dgm:pt modelId="{41EBC1AB-360E-4B9C-8C49-CBCB1CFAC31E}">
      <dgm:prSet phldrT="[文本]"/>
      <dgm:spPr/>
      <dgm:t>
        <a:bodyPr/>
        <a:lstStyle/>
        <a:p>
          <a:r>
            <a:rPr lang="zh-CN" altLang="en-US" dirty="0"/>
            <a:t>遗传算法</a:t>
          </a:r>
        </a:p>
      </dgm:t>
    </dgm:pt>
    <dgm:pt modelId="{5B39CC9E-C42A-4F4D-A99B-7C5AAF16EF97}" type="parTrans" cxnId="{74869E8F-3FD7-445B-AD20-DEE354029E14}">
      <dgm:prSet/>
      <dgm:spPr/>
      <dgm:t>
        <a:bodyPr/>
        <a:lstStyle/>
        <a:p>
          <a:endParaRPr lang="zh-CN" altLang="en-US"/>
        </a:p>
      </dgm:t>
    </dgm:pt>
    <dgm:pt modelId="{3619FE43-A109-4F45-812B-B881E8A4D452}" type="sibTrans" cxnId="{74869E8F-3FD7-445B-AD20-DEE354029E14}">
      <dgm:prSet/>
      <dgm:spPr/>
      <dgm:t>
        <a:bodyPr/>
        <a:lstStyle/>
        <a:p>
          <a:endParaRPr lang="zh-CN" altLang="en-US"/>
        </a:p>
      </dgm:t>
    </dgm:pt>
    <dgm:pt modelId="{4318ABA4-0340-4450-980D-09834F0884E4}">
      <dgm:prSet phldrT="[文本]"/>
      <dgm:spPr/>
      <dgm:t>
        <a:bodyPr/>
        <a:lstStyle/>
        <a:p>
          <a:r>
            <a:rPr lang="zh-CN" altLang="en-US" dirty="0"/>
            <a:t>梯度下降法</a:t>
          </a:r>
        </a:p>
      </dgm:t>
    </dgm:pt>
    <dgm:pt modelId="{FC136A0E-AE92-41FF-8A13-F79C4B2E40AA}" type="parTrans" cxnId="{30B704AF-072B-44EE-A01C-E34667C81C94}">
      <dgm:prSet/>
      <dgm:spPr/>
      <dgm:t>
        <a:bodyPr/>
        <a:lstStyle/>
        <a:p>
          <a:endParaRPr lang="zh-CN" altLang="en-US"/>
        </a:p>
      </dgm:t>
    </dgm:pt>
    <dgm:pt modelId="{D0643A55-0A35-4EE5-92F0-0699FC581627}" type="sibTrans" cxnId="{30B704AF-072B-44EE-A01C-E34667C81C94}">
      <dgm:prSet/>
      <dgm:spPr/>
      <dgm:t>
        <a:bodyPr/>
        <a:lstStyle/>
        <a:p>
          <a:endParaRPr lang="zh-CN" altLang="en-US"/>
        </a:p>
      </dgm:t>
    </dgm:pt>
    <dgm:pt modelId="{1FA9CEC1-D6D2-4480-AA4B-91E527F14244}">
      <dgm:prSet phldrT="[文本]"/>
      <dgm:spPr/>
      <dgm:t>
        <a:bodyPr/>
        <a:lstStyle/>
        <a:p>
          <a:r>
            <a:rPr lang="zh-CN" altLang="en-US" dirty="0"/>
            <a:t>牛顿多项式法</a:t>
          </a:r>
        </a:p>
      </dgm:t>
    </dgm:pt>
    <dgm:pt modelId="{5410621C-23A2-4F5E-A696-F91658DD7C9E}" type="parTrans" cxnId="{8BC947DA-66D7-447C-BD51-8F9E80924241}">
      <dgm:prSet/>
      <dgm:spPr/>
      <dgm:t>
        <a:bodyPr/>
        <a:lstStyle/>
        <a:p>
          <a:endParaRPr lang="zh-CN" altLang="en-US"/>
        </a:p>
      </dgm:t>
    </dgm:pt>
    <dgm:pt modelId="{39347821-5DCC-4B67-9947-A774935B134F}" type="sibTrans" cxnId="{8BC947DA-66D7-447C-BD51-8F9E80924241}">
      <dgm:prSet/>
      <dgm:spPr/>
      <dgm:t>
        <a:bodyPr/>
        <a:lstStyle/>
        <a:p>
          <a:endParaRPr lang="zh-CN" altLang="en-US"/>
        </a:p>
      </dgm:t>
    </dgm:pt>
    <dgm:pt modelId="{E2D9A33B-56C0-4BEB-8430-F0FF883CE743}">
      <dgm:prSet phldrT="[文本]"/>
      <dgm:spPr/>
      <dgm:t>
        <a:bodyPr/>
        <a:lstStyle/>
        <a:p>
          <a:r>
            <a:rPr lang="en-US" altLang="zh-CN" dirty="0"/>
            <a:t>...</a:t>
          </a:r>
          <a:endParaRPr lang="zh-CN" altLang="en-US" dirty="0"/>
        </a:p>
      </dgm:t>
    </dgm:pt>
    <dgm:pt modelId="{D6BF8A8B-FC16-4D97-833D-9F4FB85AEB67}" type="parTrans" cxnId="{3884E593-35EB-4D61-8E97-974310960F56}">
      <dgm:prSet/>
      <dgm:spPr/>
      <dgm:t>
        <a:bodyPr/>
        <a:lstStyle/>
        <a:p>
          <a:endParaRPr lang="zh-CN" altLang="en-US"/>
        </a:p>
      </dgm:t>
    </dgm:pt>
    <dgm:pt modelId="{EE8541B7-6291-49A0-8D09-45771921C73D}" type="sibTrans" cxnId="{3884E593-35EB-4D61-8E97-974310960F56}">
      <dgm:prSet/>
      <dgm:spPr/>
      <dgm:t>
        <a:bodyPr/>
        <a:lstStyle/>
        <a:p>
          <a:endParaRPr lang="zh-CN" altLang="en-US"/>
        </a:p>
      </dgm:t>
    </dgm:pt>
    <dgm:pt modelId="{56B5842B-3116-4832-9713-298705147BDE}" type="pres">
      <dgm:prSet presAssocID="{A5587D8A-F7F7-4405-AA88-A677C8E061CD}" presName="Name0" presStyleCnt="0">
        <dgm:presLayoutVars>
          <dgm:dir/>
          <dgm:animLvl val="lvl"/>
          <dgm:resizeHandles val="exact"/>
        </dgm:presLayoutVars>
      </dgm:prSet>
      <dgm:spPr/>
    </dgm:pt>
    <dgm:pt modelId="{F6966B4F-57E2-4624-834F-264B8D923C6D}" type="pres">
      <dgm:prSet presAssocID="{12385A7F-B2E3-47DE-997D-4996FF4ADAE4}" presName="composite" presStyleCnt="0"/>
      <dgm:spPr/>
    </dgm:pt>
    <dgm:pt modelId="{81E0275B-AF3D-4299-B200-D296AD9C71FB}" type="pres">
      <dgm:prSet presAssocID="{12385A7F-B2E3-47DE-997D-4996FF4ADAE4}" presName="parTx" presStyleLbl="alignNode1" presStyleIdx="0" presStyleCnt="4">
        <dgm:presLayoutVars>
          <dgm:chMax val="0"/>
          <dgm:chPref val="0"/>
          <dgm:bulletEnabled val="1"/>
        </dgm:presLayoutVars>
      </dgm:prSet>
      <dgm:spPr/>
    </dgm:pt>
    <dgm:pt modelId="{EE23FAF4-8768-4D90-A6BC-9C48AEA9AA1F}" type="pres">
      <dgm:prSet presAssocID="{12385A7F-B2E3-47DE-997D-4996FF4ADAE4}" presName="desTx" presStyleLbl="alignAccFollowNode1" presStyleIdx="0" presStyleCnt="4">
        <dgm:presLayoutVars>
          <dgm:bulletEnabled val="1"/>
        </dgm:presLayoutVars>
      </dgm:prSet>
      <dgm:spPr/>
    </dgm:pt>
    <dgm:pt modelId="{1EDD5E13-C61D-41F1-80B3-FCB526A1F0DF}" type="pres">
      <dgm:prSet presAssocID="{559E3E90-53F8-4E5B-9A9A-608772AFA637}" presName="space" presStyleCnt="0"/>
      <dgm:spPr/>
    </dgm:pt>
    <dgm:pt modelId="{07E02DE1-31DE-4209-9B75-C34F2D854D3C}" type="pres">
      <dgm:prSet presAssocID="{319A7A7B-376E-4AFB-9CC5-EBCDB7482F9F}" presName="composite" presStyleCnt="0"/>
      <dgm:spPr/>
    </dgm:pt>
    <dgm:pt modelId="{FD00538C-AD46-44D4-BAD8-E2AF5D733166}" type="pres">
      <dgm:prSet presAssocID="{319A7A7B-376E-4AFB-9CC5-EBCDB7482F9F}" presName="parTx" presStyleLbl="alignNode1" presStyleIdx="1" presStyleCnt="4">
        <dgm:presLayoutVars>
          <dgm:chMax val="0"/>
          <dgm:chPref val="0"/>
          <dgm:bulletEnabled val="1"/>
        </dgm:presLayoutVars>
      </dgm:prSet>
      <dgm:spPr/>
    </dgm:pt>
    <dgm:pt modelId="{20287C72-3AAB-4957-B6C5-CFD412CA4004}" type="pres">
      <dgm:prSet presAssocID="{319A7A7B-376E-4AFB-9CC5-EBCDB7482F9F}" presName="desTx" presStyleLbl="alignAccFollowNode1" presStyleIdx="1" presStyleCnt="4">
        <dgm:presLayoutVars>
          <dgm:bulletEnabled val="1"/>
        </dgm:presLayoutVars>
      </dgm:prSet>
      <dgm:spPr/>
    </dgm:pt>
    <dgm:pt modelId="{6A26AE12-1D6E-4039-B298-38C2DE4C7B21}" type="pres">
      <dgm:prSet presAssocID="{8AFACC4D-6C6E-4876-8FD5-3869E1EDBDE4}" presName="space" presStyleCnt="0"/>
      <dgm:spPr/>
    </dgm:pt>
    <dgm:pt modelId="{20780324-8726-414D-B795-E2FEB5B23D1F}" type="pres">
      <dgm:prSet presAssocID="{08F24174-A4CD-4CBD-8335-14D9376FF6E3}" presName="composite" presStyleCnt="0"/>
      <dgm:spPr/>
    </dgm:pt>
    <dgm:pt modelId="{7399F8E4-3398-4F24-8B93-EF205C1A17DD}" type="pres">
      <dgm:prSet presAssocID="{08F24174-A4CD-4CBD-8335-14D9376FF6E3}" presName="parTx" presStyleLbl="alignNode1" presStyleIdx="2" presStyleCnt="4">
        <dgm:presLayoutVars>
          <dgm:chMax val="0"/>
          <dgm:chPref val="0"/>
          <dgm:bulletEnabled val="1"/>
        </dgm:presLayoutVars>
      </dgm:prSet>
      <dgm:spPr/>
    </dgm:pt>
    <dgm:pt modelId="{6D9D0ABC-12BC-42FD-B32D-F484BB2E955B}" type="pres">
      <dgm:prSet presAssocID="{08F24174-A4CD-4CBD-8335-14D9376FF6E3}" presName="desTx" presStyleLbl="alignAccFollowNode1" presStyleIdx="2" presStyleCnt="4">
        <dgm:presLayoutVars>
          <dgm:bulletEnabled val="1"/>
        </dgm:presLayoutVars>
      </dgm:prSet>
      <dgm:spPr/>
    </dgm:pt>
    <dgm:pt modelId="{E7524E08-1133-4096-844A-1A2E44376D33}" type="pres">
      <dgm:prSet presAssocID="{C775B678-3D25-4885-ADF3-A065374FD825}" presName="space" presStyleCnt="0"/>
      <dgm:spPr/>
    </dgm:pt>
    <dgm:pt modelId="{277AC9B6-C7E5-40F1-B49C-45CA75DD1A4D}" type="pres">
      <dgm:prSet presAssocID="{57A28028-77D2-4277-9970-63BACBD13F4D}" presName="composite" presStyleCnt="0"/>
      <dgm:spPr/>
    </dgm:pt>
    <dgm:pt modelId="{FAF5B232-2A05-4F6E-9405-2E49A439F1EF}" type="pres">
      <dgm:prSet presAssocID="{57A28028-77D2-4277-9970-63BACBD13F4D}" presName="parTx" presStyleLbl="alignNode1" presStyleIdx="3" presStyleCnt="4">
        <dgm:presLayoutVars>
          <dgm:chMax val="0"/>
          <dgm:chPref val="0"/>
          <dgm:bulletEnabled val="1"/>
        </dgm:presLayoutVars>
      </dgm:prSet>
      <dgm:spPr/>
    </dgm:pt>
    <dgm:pt modelId="{796411D0-3C4E-434A-B4E1-D99091C107BB}" type="pres">
      <dgm:prSet presAssocID="{57A28028-77D2-4277-9970-63BACBD13F4D}" presName="desTx" presStyleLbl="alignAccFollowNode1" presStyleIdx="3" presStyleCnt="4">
        <dgm:presLayoutVars>
          <dgm:bulletEnabled val="1"/>
        </dgm:presLayoutVars>
      </dgm:prSet>
      <dgm:spPr/>
    </dgm:pt>
  </dgm:ptLst>
  <dgm:cxnLst>
    <dgm:cxn modelId="{AA313000-FF39-4A21-811E-84AB1D37B2AF}" type="presOf" srcId="{EBD88137-22AE-4929-9660-ABBDEAEA29BA}" destId="{EE23FAF4-8768-4D90-A6BC-9C48AEA9AA1F}" srcOrd="0" destOrd="5" presId="urn:microsoft.com/office/officeart/2005/8/layout/hList1"/>
    <dgm:cxn modelId="{1B7C0C07-2707-4DB0-ACA6-E2B641C050BA}" type="presOf" srcId="{E2D9A33B-56C0-4BEB-8430-F0FF883CE743}" destId="{796411D0-3C4E-434A-B4E1-D99091C107BB}" srcOrd="0" destOrd="5" presId="urn:microsoft.com/office/officeart/2005/8/layout/hList1"/>
    <dgm:cxn modelId="{9DA3CE08-AAE4-4B3D-B73E-829D2428DDA2}" type="presOf" srcId="{A5587D8A-F7F7-4405-AA88-A677C8E061CD}" destId="{56B5842B-3116-4832-9713-298705147BDE}" srcOrd="0" destOrd="0" presId="urn:microsoft.com/office/officeart/2005/8/layout/hList1"/>
    <dgm:cxn modelId="{00B4DA10-BD2C-4EA6-8CAC-83CBF6E9C27E}" type="presOf" srcId="{B9D80B6A-426E-4367-A50F-2C92EFE309BC}" destId="{EE23FAF4-8768-4D90-A6BC-9C48AEA9AA1F}" srcOrd="0" destOrd="9" presId="urn:microsoft.com/office/officeart/2005/8/layout/hList1"/>
    <dgm:cxn modelId="{365C9F13-EFB6-44D8-8BEF-18BC79770DBB}" type="presOf" srcId="{9F225015-9585-428B-A5AF-6F85FB018702}" destId="{6D9D0ABC-12BC-42FD-B32D-F484BB2E955B}" srcOrd="0" destOrd="6" presId="urn:microsoft.com/office/officeart/2005/8/layout/hList1"/>
    <dgm:cxn modelId="{9799A315-573A-43EB-AC3A-AD12AD5562DE}" srcId="{A5587D8A-F7F7-4405-AA88-A677C8E061CD}" destId="{08F24174-A4CD-4CBD-8335-14D9376FF6E3}" srcOrd="2" destOrd="0" parTransId="{C8C67AA3-5412-4FDA-8649-5A4B26406DFB}" sibTransId="{C775B678-3D25-4885-ADF3-A065374FD825}"/>
    <dgm:cxn modelId="{8BB1651C-95FA-4116-9CAB-E99EF2020F61}" srcId="{12385A7F-B2E3-47DE-997D-4996FF4ADAE4}" destId="{B9D80B6A-426E-4367-A50F-2C92EFE309BC}" srcOrd="9" destOrd="0" parTransId="{653219A1-374D-48AE-91F0-A84C70E8378E}" sibTransId="{EE2A66C5-D137-4D45-86F8-7C3A4FF117CD}"/>
    <dgm:cxn modelId="{12732F1D-8BDD-48EC-B1D3-911007BD7DF8}" type="presOf" srcId="{8A5E98F2-3EEE-4EAE-B6DA-25BB7E1B620A}" destId="{796411D0-3C4E-434A-B4E1-D99091C107BB}" srcOrd="0" destOrd="0" presId="urn:microsoft.com/office/officeart/2005/8/layout/hList1"/>
    <dgm:cxn modelId="{044B8027-7039-4C07-8920-949AF266B157}" type="presOf" srcId="{A3BF1A4B-0F2A-4B81-89CD-8E82EEFC59AB}" destId="{20287C72-3AAB-4957-B6C5-CFD412CA4004}" srcOrd="0" destOrd="2" presId="urn:microsoft.com/office/officeart/2005/8/layout/hList1"/>
    <dgm:cxn modelId="{5A27872A-D57C-400E-9DF0-269137B9EB1C}" type="presOf" srcId="{17FA2C77-5AA6-43AF-8A82-2BDF371527DE}" destId="{796411D0-3C4E-434A-B4E1-D99091C107BB}" srcOrd="0" destOrd="1" presId="urn:microsoft.com/office/officeart/2005/8/layout/hList1"/>
    <dgm:cxn modelId="{656AF02A-E25F-405C-9B8E-BCFA970D32D1}" srcId="{319A7A7B-376E-4AFB-9CC5-EBCDB7482F9F}" destId="{0699DB40-A198-49EC-8B53-CCB6DF54D249}" srcOrd="5" destOrd="0" parTransId="{4FB25A25-E685-4E42-8DCA-55CB839428D0}" sibTransId="{8A29846E-D5EA-4F60-A982-4FB92BF901DE}"/>
    <dgm:cxn modelId="{27F2E22B-005D-4C6A-A015-72D12B3F6693}" srcId="{319A7A7B-376E-4AFB-9CC5-EBCDB7482F9F}" destId="{D8C4CA14-D911-4B37-999B-09BD855AF5BF}" srcOrd="0" destOrd="0" parTransId="{219974A8-5B53-4C9F-9B08-D9CA40CD64C1}" sibTransId="{9936B20B-4B1F-41D5-B6FF-1ACCD1BDA01A}"/>
    <dgm:cxn modelId="{1702812C-3329-44E6-A0AB-64E568BF3BF6}" type="presOf" srcId="{6DE3DC27-C894-4548-B926-C3390321CA6A}" destId="{EE23FAF4-8768-4D90-A6BC-9C48AEA9AA1F}" srcOrd="0" destOrd="1" presId="urn:microsoft.com/office/officeart/2005/8/layout/hList1"/>
    <dgm:cxn modelId="{D7925A2E-6B9F-4E66-A61D-B85F1380B22F}" srcId="{12385A7F-B2E3-47DE-997D-4996FF4ADAE4}" destId="{EBD88137-22AE-4929-9660-ABBDEAEA29BA}" srcOrd="5" destOrd="0" parTransId="{A6FDE5D6-57D0-4D0A-B827-F7078E41A3A4}" sibTransId="{51643034-96B3-4883-919B-EF639A55C62E}"/>
    <dgm:cxn modelId="{39ECB338-E5A8-4C0E-ADE3-A34F4D3305C6}" srcId="{12385A7F-B2E3-47DE-997D-4996FF4ADAE4}" destId="{0307DB1A-96AD-4ADC-BE9D-590E3FB361EC}" srcOrd="8" destOrd="0" parTransId="{08BDE0AD-33FE-4192-A31E-9E7DBAF1FE96}" sibTransId="{1F1D3424-7808-41EF-A0C1-15E8498CD07C}"/>
    <dgm:cxn modelId="{186CD539-1275-4E1E-9151-45A2A0133583}" srcId="{12385A7F-B2E3-47DE-997D-4996FF4ADAE4}" destId="{6DE3DC27-C894-4548-B926-C3390321CA6A}" srcOrd="1" destOrd="0" parTransId="{EBBB56A6-8686-4BC6-8EFF-015A684E0FCA}" sibTransId="{4457B3D4-DBD7-41EF-864E-CDBDC419703D}"/>
    <dgm:cxn modelId="{05C1B23E-D296-4762-8186-707D7BA42E54}" srcId="{08F24174-A4CD-4CBD-8335-14D9376FF6E3}" destId="{9F225015-9585-428B-A5AF-6F85FB018702}" srcOrd="6" destOrd="0" parTransId="{96E20922-F92D-4DD7-91C1-89AA58D8C5D0}" sibTransId="{DE4FC9B7-631B-43FC-9E65-721356FF2B1B}"/>
    <dgm:cxn modelId="{5B38023F-8758-4696-8CE1-EE39089E273A}" type="presOf" srcId="{9075A47C-91B5-4890-B46A-2FCFC80F339C}" destId="{6D9D0ABC-12BC-42FD-B32D-F484BB2E955B}" srcOrd="0" destOrd="3" presId="urn:microsoft.com/office/officeart/2005/8/layout/hList1"/>
    <dgm:cxn modelId="{85941E5E-0DB9-489E-A1CD-0E9A52658C8B}" type="presOf" srcId="{0307DB1A-96AD-4ADC-BE9D-590E3FB361EC}" destId="{EE23FAF4-8768-4D90-A6BC-9C48AEA9AA1F}" srcOrd="0" destOrd="8" presId="urn:microsoft.com/office/officeart/2005/8/layout/hList1"/>
    <dgm:cxn modelId="{EE5AB761-69C4-474E-B828-30DC537E2C06}" type="presOf" srcId="{2EF5E0E8-BE3A-4E0F-BA2F-BA8353E662E2}" destId="{EE23FAF4-8768-4D90-A6BC-9C48AEA9AA1F}" srcOrd="0" destOrd="7" presId="urn:microsoft.com/office/officeart/2005/8/layout/hList1"/>
    <dgm:cxn modelId="{60870362-7F24-4BA3-8DBC-01A8B6C44411}" type="presOf" srcId="{BCA700CC-BDB5-4FE9-9640-9C264D5AF3BD}" destId="{EE23FAF4-8768-4D90-A6BC-9C48AEA9AA1F}" srcOrd="0" destOrd="10" presId="urn:microsoft.com/office/officeart/2005/8/layout/hList1"/>
    <dgm:cxn modelId="{D0046B62-D3DD-4FCC-9612-E51F4E2FC755}" type="presOf" srcId="{A0303C04-8C8A-4DAD-AAD9-EE32896C7E55}" destId="{EE23FAF4-8768-4D90-A6BC-9C48AEA9AA1F}" srcOrd="0" destOrd="4" presId="urn:microsoft.com/office/officeart/2005/8/layout/hList1"/>
    <dgm:cxn modelId="{DFC34165-C682-41D0-82ED-9428953D3879}" srcId="{57A28028-77D2-4277-9970-63BACBD13F4D}" destId="{8A5E98F2-3EEE-4EAE-B6DA-25BB7E1B620A}" srcOrd="0" destOrd="0" parTransId="{27FEE187-ED4F-43E5-9A92-B6C8821C22B2}" sibTransId="{626B39A1-B051-42C6-B71B-2AD50A9CEF34}"/>
    <dgm:cxn modelId="{B7EFB546-AA24-4C72-AD32-D5D2EFC1ABAB}" srcId="{319A7A7B-376E-4AFB-9CC5-EBCDB7482F9F}" destId="{40E2F6DA-AB5B-4BBE-BA42-38C9A9CEC691}" srcOrd="1" destOrd="0" parTransId="{A7D427D1-1F4E-4898-8D57-75DBD9175142}" sibTransId="{ADA58A91-4CA2-446A-AB80-2384EBA9E6B2}"/>
    <dgm:cxn modelId="{1EF82A6E-4A92-4C52-9AF9-72FE6195D427}" type="presOf" srcId="{1B5965B6-A33E-442A-9A25-8A2D8EB23093}" destId="{20287C72-3AAB-4957-B6C5-CFD412CA4004}" srcOrd="0" destOrd="4" presId="urn:microsoft.com/office/officeart/2005/8/layout/hList1"/>
    <dgm:cxn modelId="{D3B16750-B8F8-4535-81A5-B5866604BAAA}" type="presOf" srcId="{B198D8EF-D3D0-468B-A758-0F3475BDF54E}" destId="{6D9D0ABC-12BC-42FD-B32D-F484BB2E955B}" srcOrd="0" destOrd="1" presId="urn:microsoft.com/office/officeart/2005/8/layout/hList1"/>
    <dgm:cxn modelId="{9BC7FA53-4C11-4AF5-88B7-1716C11084A5}" srcId="{319A7A7B-376E-4AFB-9CC5-EBCDB7482F9F}" destId="{A3BF1A4B-0F2A-4B81-89CD-8E82EEFC59AB}" srcOrd="2" destOrd="0" parTransId="{AD717B4A-DFB2-46E7-ACB9-B95FA21E435D}" sibTransId="{793640CF-F7CD-446B-BD32-B16E9406A2B6}"/>
    <dgm:cxn modelId="{DA0C5874-87B3-4710-BAD6-83D7D4E7D254}" type="presOf" srcId="{41EBC1AB-360E-4B9C-8C49-CBCB1CFAC31E}" destId="{796411D0-3C4E-434A-B4E1-D99091C107BB}" srcOrd="0" destOrd="2" presId="urn:microsoft.com/office/officeart/2005/8/layout/hList1"/>
    <dgm:cxn modelId="{9F36A054-26D2-40D4-882E-4811CFA9CFD6}" srcId="{A5587D8A-F7F7-4405-AA88-A677C8E061CD}" destId="{319A7A7B-376E-4AFB-9CC5-EBCDB7482F9F}" srcOrd="1" destOrd="0" parTransId="{FA3F9CE9-5FC5-4926-A4E4-E2B255192240}" sibTransId="{8AFACC4D-6C6E-4876-8FD5-3869E1EDBDE4}"/>
    <dgm:cxn modelId="{AA37FD55-2EBB-4C06-A9BA-F1C78286F934}" type="presOf" srcId="{0699DB40-A198-49EC-8B53-CCB6DF54D249}" destId="{20287C72-3AAB-4957-B6C5-CFD412CA4004}" srcOrd="0" destOrd="5" presId="urn:microsoft.com/office/officeart/2005/8/layout/hList1"/>
    <dgm:cxn modelId="{72B14A77-152F-4A47-BE75-774A7CADB7E9}" srcId="{319A7A7B-376E-4AFB-9CC5-EBCDB7482F9F}" destId="{263C32CA-1010-4F62-A32E-45944099A3C8}" srcOrd="3" destOrd="0" parTransId="{1DAA29C1-59E7-4688-A541-C98DF1FB601F}" sibTransId="{F8E28B03-7489-4042-92EF-BF1FFB1D4D30}"/>
    <dgm:cxn modelId="{18B9C577-3928-449A-952E-5485CBA2F245}" type="presOf" srcId="{57A28028-77D2-4277-9970-63BACBD13F4D}" destId="{FAF5B232-2A05-4F6E-9405-2E49A439F1EF}" srcOrd="0" destOrd="0" presId="urn:microsoft.com/office/officeart/2005/8/layout/hList1"/>
    <dgm:cxn modelId="{984FDD5A-2853-4853-B1F9-9625D7B4335F}" srcId="{A5587D8A-F7F7-4405-AA88-A677C8E061CD}" destId="{12385A7F-B2E3-47DE-997D-4996FF4ADAE4}" srcOrd="0" destOrd="0" parTransId="{3B01F3BB-ED10-4ED0-9B72-321FA69205D3}" sibTransId="{559E3E90-53F8-4E5B-9A9A-608772AFA637}"/>
    <dgm:cxn modelId="{2DAFB47D-F949-436B-8A65-A5DAF249B5C8}" srcId="{12385A7F-B2E3-47DE-997D-4996FF4ADAE4}" destId="{9B2A35D2-BED9-4E81-8117-834997686816}" srcOrd="2" destOrd="0" parTransId="{AC151406-7FCA-4D17-AB70-D38117D04515}" sibTransId="{D84CBA9F-DE9D-4507-8EA7-AE46AF3466FB}"/>
    <dgm:cxn modelId="{8DC75681-AC05-46E6-BCF6-BC750E03703B}" srcId="{08F24174-A4CD-4CBD-8335-14D9376FF6E3}" destId="{A425C22B-B874-4CA8-AA2D-50F84A410D8F}" srcOrd="0" destOrd="0" parTransId="{A656AD7F-5664-42F7-BB79-4AEDDE268862}" sibTransId="{878132CC-0E18-4F51-9046-9EF70480ECFC}"/>
    <dgm:cxn modelId="{B3281B82-6194-442D-8C43-0F27C1FC81F9}" srcId="{A5587D8A-F7F7-4405-AA88-A677C8E061CD}" destId="{57A28028-77D2-4277-9970-63BACBD13F4D}" srcOrd="3" destOrd="0" parTransId="{7BF52FAA-664D-40BD-BE7E-2F486B71085D}" sibTransId="{76A3073E-5C78-4F3B-A19C-56AE1B040A80}"/>
    <dgm:cxn modelId="{74869E8F-3FD7-445B-AD20-DEE354029E14}" srcId="{57A28028-77D2-4277-9970-63BACBD13F4D}" destId="{41EBC1AB-360E-4B9C-8C49-CBCB1CFAC31E}" srcOrd="2" destOrd="0" parTransId="{5B39CC9E-C42A-4F4D-A99B-7C5AAF16EF97}" sibTransId="{3619FE43-A109-4F45-812B-B881E8A4D452}"/>
    <dgm:cxn modelId="{D0637690-9245-444C-AFCD-1A711842DDFD}" type="presOf" srcId="{6EE84440-A179-442E-AC6F-3D005F19E6C4}" destId="{EE23FAF4-8768-4D90-A6BC-9C48AEA9AA1F}" srcOrd="0" destOrd="0" presId="urn:microsoft.com/office/officeart/2005/8/layout/hList1"/>
    <dgm:cxn modelId="{CECA8093-8C9B-42CE-BB99-895C3F8E9EC0}" srcId="{12385A7F-B2E3-47DE-997D-4996FF4ADAE4}" destId="{BCA700CC-BDB5-4FE9-9640-9C264D5AF3BD}" srcOrd="10" destOrd="0" parTransId="{DC415AD4-8DC4-4050-BC5F-AF71524697F7}" sibTransId="{0AC73A27-9CBD-4FF2-BA4F-91AA4A37D598}"/>
    <dgm:cxn modelId="{3884E593-35EB-4D61-8E97-974310960F56}" srcId="{57A28028-77D2-4277-9970-63BACBD13F4D}" destId="{E2D9A33B-56C0-4BEB-8430-F0FF883CE743}" srcOrd="5" destOrd="0" parTransId="{D6BF8A8B-FC16-4D97-833D-9F4FB85AEB67}" sibTransId="{EE8541B7-6291-49A0-8D09-45771921C73D}"/>
    <dgm:cxn modelId="{AE047D9A-9263-4186-BBCD-B7945977247E}" srcId="{12385A7F-B2E3-47DE-997D-4996FF4ADAE4}" destId="{F563B7B6-DF65-4E9F-A4B2-18AE58DD2D84}" srcOrd="3" destOrd="0" parTransId="{1A1053CD-4DE4-4BD7-889A-9810F16EDAE9}" sibTransId="{0CEB9BD9-79EB-48EF-BFF3-203ECB2A15A8}"/>
    <dgm:cxn modelId="{DBEFFFA4-8F2A-4CFF-A951-51BDB4AAA75F}" type="presOf" srcId="{A8A3157D-EE20-4082-BE81-0BCA8A4646C2}" destId="{6D9D0ABC-12BC-42FD-B32D-F484BB2E955B}" srcOrd="0" destOrd="2" presId="urn:microsoft.com/office/officeart/2005/8/layout/hList1"/>
    <dgm:cxn modelId="{BB9971A5-9C6A-42B5-A63C-644DE92C04F2}" type="presOf" srcId="{4318ABA4-0340-4450-980D-09834F0884E4}" destId="{796411D0-3C4E-434A-B4E1-D99091C107BB}" srcOrd="0" destOrd="3" presId="urn:microsoft.com/office/officeart/2005/8/layout/hList1"/>
    <dgm:cxn modelId="{15CE1FA6-0E7C-42DB-856F-E64CF17AFE45}" srcId="{319A7A7B-376E-4AFB-9CC5-EBCDB7482F9F}" destId="{80E71593-A577-4032-8C9A-E945F2204C0C}" srcOrd="6" destOrd="0" parTransId="{4AB9BA81-BEF2-4FFA-AD01-772E4275C8DA}" sibTransId="{21E9A853-B8BE-45A8-86D8-EA774F173B1F}"/>
    <dgm:cxn modelId="{DB41FEA6-7D50-4BD7-AF8A-6AF28CD56DC6}" srcId="{12385A7F-B2E3-47DE-997D-4996FF4ADAE4}" destId="{097D7BC2-8D15-4CF4-8576-879C3E19D053}" srcOrd="6" destOrd="0" parTransId="{EFA90E66-1C7B-4601-9669-425ACCB0CE0F}" sibTransId="{C3B811FE-DC2B-46A8-8EAF-07A3011A7914}"/>
    <dgm:cxn modelId="{30B704AF-072B-44EE-A01C-E34667C81C94}" srcId="{57A28028-77D2-4277-9970-63BACBD13F4D}" destId="{4318ABA4-0340-4450-980D-09834F0884E4}" srcOrd="3" destOrd="0" parTransId="{FC136A0E-AE92-41FF-8A13-F79C4B2E40AA}" sibTransId="{D0643A55-0A35-4EE5-92F0-0699FC581627}"/>
    <dgm:cxn modelId="{A5C157B0-3346-4871-9AF1-1CCA8DC6E9EF}" srcId="{12385A7F-B2E3-47DE-997D-4996FF4ADAE4}" destId="{A0303C04-8C8A-4DAD-AAD9-EE32896C7E55}" srcOrd="4" destOrd="0" parTransId="{DD15930E-4454-46EB-9FE0-DC121D9A9138}" sibTransId="{CE665539-CED4-4395-88FA-C52684FAB4B2}"/>
    <dgm:cxn modelId="{666022B3-A7DE-4C18-8A6A-A39616EDC9F6}" type="presOf" srcId="{1FA9CEC1-D6D2-4480-AA4B-91E527F14244}" destId="{796411D0-3C4E-434A-B4E1-D99091C107BB}" srcOrd="0" destOrd="4" presId="urn:microsoft.com/office/officeart/2005/8/layout/hList1"/>
    <dgm:cxn modelId="{61F382B8-9689-4104-853C-9C80B974BF75}" type="presOf" srcId="{A425C22B-B874-4CA8-AA2D-50F84A410D8F}" destId="{6D9D0ABC-12BC-42FD-B32D-F484BB2E955B}" srcOrd="0" destOrd="0" presId="urn:microsoft.com/office/officeart/2005/8/layout/hList1"/>
    <dgm:cxn modelId="{E3F650BC-8AE0-4E4D-B5C9-49CEB80150FD}" srcId="{12385A7F-B2E3-47DE-997D-4996FF4ADAE4}" destId="{2EF5E0E8-BE3A-4E0F-BA2F-BA8353E662E2}" srcOrd="7" destOrd="0" parTransId="{5D9A2180-3480-4205-9C68-FC2EE58DE513}" sibTransId="{75BB2188-EC83-4FA0-AC05-13A4EE0A7196}"/>
    <dgm:cxn modelId="{1A64E6BC-0203-455E-B230-DF7E2CEE98D2}" type="presOf" srcId="{F5BAECF3-D619-4A9E-8AB1-982C2A325F52}" destId="{6D9D0ABC-12BC-42FD-B32D-F484BB2E955B}" srcOrd="0" destOrd="4" presId="urn:microsoft.com/office/officeart/2005/8/layout/hList1"/>
    <dgm:cxn modelId="{CB2599C1-5B02-4795-80C6-18010C6DB818}" type="presOf" srcId="{08F24174-A4CD-4CBD-8335-14D9376FF6E3}" destId="{7399F8E4-3398-4F24-8B93-EF205C1A17DD}" srcOrd="0" destOrd="0" presId="urn:microsoft.com/office/officeart/2005/8/layout/hList1"/>
    <dgm:cxn modelId="{70DA6BC6-0AD2-4A6B-9217-15160F8F1E1D}" type="presOf" srcId="{80E71593-A577-4032-8C9A-E945F2204C0C}" destId="{20287C72-3AAB-4957-B6C5-CFD412CA4004}" srcOrd="0" destOrd="6" presId="urn:microsoft.com/office/officeart/2005/8/layout/hList1"/>
    <dgm:cxn modelId="{94E24DC7-F227-4F5A-AC5D-79422B341580}" srcId="{08F24174-A4CD-4CBD-8335-14D9376FF6E3}" destId="{A8A3157D-EE20-4082-BE81-0BCA8A4646C2}" srcOrd="2" destOrd="0" parTransId="{6BD45D7A-2C46-4023-ACBC-9E98F41E01DC}" sibTransId="{F39EAB1B-AA0C-4C6E-B9D7-256A59809647}"/>
    <dgm:cxn modelId="{409385CA-E81F-45DC-9612-B02D80962AA3}" type="presOf" srcId="{F563B7B6-DF65-4E9F-A4B2-18AE58DD2D84}" destId="{EE23FAF4-8768-4D90-A6BC-9C48AEA9AA1F}" srcOrd="0" destOrd="3" presId="urn:microsoft.com/office/officeart/2005/8/layout/hList1"/>
    <dgm:cxn modelId="{2B97D6CD-C965-48EF-90AE-DF0F5881FCA6}" srcId="{08F24174-A4CD-4CBD-8335-14D9376FF6E3}" destId="{F5BAECF3-D619-4A9E-8AB1-982C2A325F52}" srcOrd="4" destOrd="0" parTransId="{5F80E5EE-8D50-452D-B1AB-0FB4EEB57FA1}" sibTransId="{D76DDA2D-6858-4793-92DD-C5AEBCFCB940}"/>
    <dgm:cxn modelId="{1E9972D3-5D5B-4540-9F5B-205D71D8318E}" srcId="{08F24174-A4CD-4CBD-8335-14D9376FF6E3}" destId="{9075A47C-91B5-4890-B46A-2FCFC80F339C}" srcOrd="3" destOrd="0" parTransId="{16AC447C-BEE3-4885-924A-679C2188CD7D}" sibTransId="{1DF7BD3A-0BC7-4431-A3E4-B449859E23F5}"/>
    <dgm:cxn modelId="{1AD466D7-F56C-4FE3-942B-8D7695BB9559}" type="presOf" srcId="{319A7A7B-376E-4AFB-9CC5-EBCDB7482F9F}" destId="{FD00538C-AD46-44D4-BAD8-E2AF5D733166}" srcOrd="0" destOrd="0" presId="urn:microsoft.com/office/officeart/2005/8/layout/hList1"/>
    <dgm:cxn modelId="{4895A6D8-F7D8-47CE-90D9-E8C449BE0B83}" type="presOf" srcId="{097D7BC2-8D15-4CF4-8576-879C3E19D053}" destId="{EE23FAF4-8768-4D90-A6BC-9C48AEA9AA1F}" srcOrd="0" destOrd="6" presId="urn:microsoft.com/office/officeart/2005/8/layout/hList1"/>
    <dgm:cxn modelId="{8BC947DA-66D7-447C-BD51-8F9E80924241}" srcId="{57A28028-77D2-4277-9970-63BACBD13F4D}" destId="{1FA9CEC1-D6D2-4480-AA4B-91E527F14244}" srcOrd="4" destOrd="0" parTransId="{5410621C-23A2-4F5E-A696-F91658DD7C9E}" sibTransId="{39347821-5DCC-4B67-9947-A774935B134F}"/>
    <dgm:cxn modelId="{3F24DEE1-25BC-4856-A3DC-72EDC4D27173}" srcId="{08F24174-A4CD-4CBD-8335-14D9376FF6E3}" destId="{B198D8EF-D3D0-468B-A758-0F3475BDF54E}" srcOrd="1" destOrd="0" parTransId="{5BF9BEBC-1863-4D06-8E3B-E47F8FB6B094}" sibTransId="{78952575-451A-49FA-8465-A044DD8EA0C6}"/>
    <dgm:cxn modelId="{55206AE2-CD41-40F1-9A2F-DEEF2A56E67C}" type="presOf" srcId="{40E2F6DA-AB5B-4BBE-BA42-38C9A9CEC691}" destId="{20287C72-3AAB-4957-B6C5-CFD412CA4004}" srcOrd="0" destOrd="1" presId="urn:microsoft.com/office/officeart/2005/8/layout/hList1"/>
    <dgm:cxn modelId="{0BA38EE7-8A0B-45BF-BCD6-596CF5CDFED0}" srcId="{12385A7F-B2E3-47DE-997D-4996FF4ADAE4}" destId="{6EE84440-A179-442E-AC6F-3D005F19E6C4}" srcOrd="0" destOrd="0" parTransId="{10CD1C4A-02F9-4FEC-8B74-AB681FFB2333}" sibTransId="{580129FE-90E6-4951-A502-48AD1DAFAB12}"/>
    <dgm:cxn modelId="{92335DE8-72C7-4BC3-8C50-CEFF764DB9D1}" srcId="{08F24174-A4CD-4CBD-8335-14D9376FF6E3}" destId="{35C5DDDD-6D03-4DE5-B50E-66DF9535C6A9}" srcOrd="5" destOrd="0" parTransId="{9802C85F-BAAD-43DD-A467-C554AB28CFBE}" sibTransId="{C5865EDC-256A-429B-9438-94166709F446}"/>
    <dgm:cxn modelId="{30C4AEEC-21D3-4D5B-890A-600D1EA2604F}" srcId="{319A7A7B-376E-4AFB-9CC5-EBCDB7482F9F}" destId="{1B5965B6-A33E-442A-9A25-8A2D8EB23093}" srcOrd="4" destOrd="0" parTransId="{1FD0670E-CB38-440E-B57C-C5A7BF1F878A}" sibTransId="{956F284E-D391-4F01-ACE4-8E8F4D3C6640}"/>
    <dgm:cxn modelId="{B5AEF9ED-715E-4646-9689-F1E269EE27E2}" type="presOf" srcId="{12385A7F-B2E3-47DE-997D-4996FF4ADAE4}" destId="{81E0275B-AF3D-4299-B200-D296AD9C71FB}" srcOrd="0" destOrd="0" presId="urn:microsoft.com/office/officeart/2005/8/layout/hList1"/>
    <dgm:cxn modelId="{8147D0EE-CAE4-4552-84D3-D95883654CF9}" type="presOf" srcId="{263C32CA-1010-4F62-A32E-45944099A3C8}" destId="{20287C72-3AAB-4957-B6C5-CFD412CA4004}" srcOrd="0" destOrd="3" presId="urn:microsoft.com/office/officeart/2005/8/layout/hList1"/>
    <dgm:cxn modelId="{B17166F2-1526-4FD7-BA8E-BDE939718B56}" type="presOf" srcId="{35C5DDDD-6D03-4DE5-B50E-66DF9535C6A9}" destId="{6D9D0ABC-12BC-42FD-B32D-F484BB2E955B}" srcOrd="0" destOrd="5" presId="urn:microsoft.com/office/officeart/2005/8/layout/hList1"/>
    <dgm:cxn modelId="{A5F110F3-1601-45EA-949A-8E73B9D86ABC}" srcId="{57A28028-77D2-4277-9970-63BACBD13F4D}" destId="{17FA2C77-5AA6-43AF-8A82-2BDF371527DE}" srcOrd="1" destOrd="0" parTransId="{17223CD6-96BF-45A1-8ADE-3CAB1969ADDE}" sibTransId="{BE6F1FC0-3A4C-458E-A208-587695AC9D5B}"/>
    <dgm:cxn modelId="{2AB0AEF4-31A0-4A27-90E6-5155A8C4DEDC}" type="presOf" srcId="{9B2A35D2-BED9-4E81-8117-834997686816}" destId="{EE23FAF4-8768-4D90-A6BC-9C48AEA9AA1F}" srcOrd="0" destOrd="2" presId="urn:microsoft.com/office/officeart/2005/8/layout/hList1"/>
    <dgm:cxn modelId="{84E75CFC-442C-4899-9EFD-F3C2A283FA3B}" type="presOf" srcId="{D8C4CA14-D911-4B37-999B-09BD855AF5BF}" destId="{20287C72-3AAB-4957-B6C5-CFD412CA4004}" srcOrd="0" destOrd="0" presId="urn:microsoft.com/office/officeart/2005/8/layout/hList1"/>
    <dgm:cxn modelId="{E8A746A0-CB5C-4E28-9F69-E315D2B617F6}" type="presParOf" srcId="{56B5842B-3116-4832-9713-298705147BDE}" destId="{F6966B4F-57E2-4624-834F-264B8D923C6D}" srcOrd="0" destOrd="0" presId="urn:microsoft.com/office/officeart/2005/8/layout/hList1"/>
    <dgm:cxn modelId="{8C3A5670-832E-4530-A5EC-5E0BEED0E5A5}" type="presParOf" srcId="{F6966B4F-57E2-4624-834F-264B8D923C6D}" destId="{81E0275B-AF3D-4299-B200-D296AD9C71FB}" srcOrd="0" destOrd="0" presId="urn:microsoft.com/office/officeart/2005/8/layout/hList1"/>
    <dgm:cxn modelId="{539F4956-77AC-4CBD-A6FA-B660CDC8439E}" type="presParOf" srcId="{F6966B4F-57E2-4624-834F-264B8D923C6D}" destId="{EE23FAF4-8768-4D90-A6BC-9C48AEA9AA1F}" srcOrd="1" destOrd="0" presId="urn:microsoft.com/office/officeart/2005/8/layout/hList1"/>
    <dgm:cxn modelId="{1907A2C3-CC80-466D-81C9-C85B204EC6AD}" type="presParOf" srcId="{56B5842B-3116-4832-9713-298705147BDE}" destId="{1EDD5E13-C61D-41F1-80B3-FCB526A1F0DF}" srcOrd="1" destOrd="0" presId="urn:microsoft.com/office/officeart/2005/8/layout/hList1"/>
    <dgm:cxn modelId="{0267AFEF-1AA0-4E96-B60A-6F1EF2A3DA94}" type="presParOf" srcId="{56B5842B-3116-4832-9713-298705147BDE}" destId="{07E02DE1-31DE-4209-9B75-C34F2D854D3C}" srcOrd="2" destOrd="0" presId="urn:microsoft.com/office/officeart/2005/8/layout/hList1"/>
    <dgm:cxn modelId="{D5261C6A-70AD-44A7-AECC-5BDEFC189505}" type="presParOf" srcId="{07E02DE1-31DE-4209-9B75-C34F2D854D3C}" destId="{FD00538C-AD46-44D4-BAD8-E2AF5D733166}" srcOrd="0" destOrd="0" presId="urn:microsoft.com/office/officeart/2005/8/layout/hList1"/>
    <dgm:cxn modelId="{5CBB5183-5869-4E55-A47A-982B485DAB98}" type="presParOf" srcId="{07E02DE1-31DE-4209-9B75-C34F2D854D3C}" destId="{20287C72-3AAB-4957-B6C5-CFD412CA4004}" srcOrd="1" destOrd="0" presId="urn:microsoft.com/office/officeart/2005/8/layout/hList1"/>
    <dgm:cxn modelId="{7965DDA9-4BBD-4E8C-B199-4C4DF763FFE5}" type="presParOf" srcId="{56B5842B-3116-4832-9713-298705147BDE}" destId="{6A26AE12-1D6E-4039-B298-38C2DE4C7B21}" srcOrd="3" destOrd="0" presId="urn:microsoft.com/office/officeart/2005/8/layout/hList1"/>
    <dgm:cxn modelId="{1AE62603-77F8-44F8-AFDD-847AC6702408}" type="presParOf" srcId="{56B5842B-3116-4832-9713-298705147BDE}" destId="{20780324-8726-414D-B795-E2FEB5B23D1F}" srcOrd="4" destOrd="0" presId="urn:microsoft.com/office/officeart/2005/8/layout/hList1"/>
    <dgm:cxn modelId="{1A5E9DD4-0192-44F3-8A20-9CC66637302B}" type="presParOf" srcId="{20780324-8726-414D-B795-E2FEB5B23D1F}" destId="{7399F8E4-3398-4F24-8B93-EF205C1A17DD}" srcOrd="0" destOrd="0" presId="urn:microsoft.com/office/officeart/2005/8/layout/hList1"/>
    <dgm:cxn modelId="{8196CCAA-67A5-4279-ADDE-68237BCC1E91}" type="presParOf" srcId="{20780324-8726-414D-B795-E2FEB5B23D1F}" destId="{6D9D0ABC-12BC-42FD-B32D-F484BB2E955B}" srcOrd="1" destOrd="0" presId="urn:microsoft.com/office/officeart/2005/8/layout/hList1"/>
    <dgm:cxn modelId="{85708583-26F8-43F6-9C82-0078D8A71B28}" type="presParOf" srcId="{56B5842B-3116-4832-9713-298705147BDE}" destId="{E7524E08-1133-4096-844A-1A2E44376D33}" srcOrd="5" destOrd="0" presId="urn:microsoft.com/office/officeart/2005/8/layout/hList1"/>
    <dgm:cxn modelId="{1A571928-323D-4292-B11A-8A04AF24AAD8}" type="presParOf" srcId="{56B5842B-3116-4832-9713-298705147BDE}" destId="{277AC9B6-C7E5-40F1-B49C-45CA75DD1A4D}" srcOrd="6" destOrd="0" presId="urn:microsoft.com/office/officeart/2005/8/layout/hList1"/>
    <dgm:cxn modelId="{F55E98CC-7CF0-40C0-B7CC-434F33F8187D}" type="presParOf" srcId="{277AC9B6-C7E5-40F1-B49C-45CA75DD1A4D}" destId="{FAF5B232-2A05-4F6E-9405-2E49A439F1EF}" srcOrd="0" destOrd="0" presId="urn:microsoft.com/office/officeart/2005/8/layout/hList1"/>
    <dgm:cxn modelId="{C62CC38D-1A16-4BFB-8EBA-CF3CB5CD05E6}" type="presParOf" srcId="{277AC9B6-C7E5-40F1-B49C-45CA75DD1A4D}" destId="{796411D0-3C4E-434A-B4E1-D99091C107BB}"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4C581BC-4126-4227-A9D1-307CD7127985}" type="doc">
      <dgm:prSet loTypeId="urn:microsoft.com/office/officeart/2008/layout/CaptionedPictures" loCatId="picture" qsTypeId="urn:microsoft.com/office/officeart/2005/8/quickstyle/simple1" qsCatId="simple" csTypeId="urn:microsoft.com/office/officeart/2005/8/colors/colorful3" csCatId="colorful" phldr="1"/>
      <dgm:spPr/>
      <dgm:t>
        <a:bodyPr/>
        <a:lstStyle/>
        <a:p>
          <a:endParaRPr lang="zh-CN" altLang="en-US"/>
        </a:p>
      </dgm:t>
    </dgm:pt>
    <dgm:pt modelId="{589EDF21-D452-49EA-A421-28DA92A6EDB2}">
      <dgm:prSet phldrT="[文本]" phldr="1"/>
      <dgm:spPr/>
      <dgm:t>
        <a:bodyPr/>
        <a:lstStyle/>
        <a:p>
          <a:endParaRPr lang="zh-CN" altLang="en-US"/>
        </a:p>
      </dgm:t>
    </dgm:pt>
    <dgm:pt modelId="{7D1A6A37-EADD-4D4B-B46E-8BB6E5AD050E}" type="parTrans" cxnId="{E7E7C2B5-A5B2-4826-9DBA-D3E750388ED1}">
      <dgm:prSet/>
      <dgm:spPr/>
      <dgm:t>
        <a:bodyPr/>
        <a:lstStyle/>
        <a:p>
          <a:endParaRPr lang="zh-CN" altLang="en-US"/>
        </a:p>
      </dgm:t>
    </dgm:pt>
    <dgm:pt modelId="{D75072C3-67ED-4D25-8E18-8C43AA9CB9C0}" type="sibTrans" cxnId="{E7E7C2B5-A5B2-4826-9DBA-D3E750388ED1}">
      <dgm:prSet/>
      <dgm:spPr/>
      <dgm:t>
        <a:bodyPr/>
        <a:lstStyle/>
        <a:p>
          <a:endParaRPr lang="zh-CN" altLang="en-US"/>
        </a:p>
      </dgm:t>
    </dgm:pt>
    <dgm:pt modelId="{8F4E7E76-AC66-4BFB-8D95-897CCB40BDD9}">
      <dgm:prSet phldrT="[文本]"/>
      <dgm:spPr/>
      <dgm:t>
        <a:bodyPr/>
        <a:lstStyle/>
        <a:p>
          <a:r>
            <a:rPr lang="zh-CN" altLang="en-US" dirty="0"/>
            <a:t>算法</a:t>
          </a:r>
          <a:r>
            <a:rPr lang="en-US" altLang="zh-CN" dirty="0"/>
            <a:t>jar</a:t>
          </a:r>
          <a:r>
            <a:rPr lang="zh-CN" altLang="en-US" dirty="0"/>
            <a:t>包</a:t>
          </a:r>
        </a:p>
      </dgm:t>
    </dgm:pt>
    <dgm:pt modelId="{C512C5C6-320D-41AE-8918-6F549A081811}" type="parTrans" cxnId="{E22A0309-1AE1-4987-BF2A-12F7044B9BEC}">
      <dgm:prSet/>
      <dgm:spPr/>
      <dgm:t>
        <a:bodyPr/>
        <a:lstStyle/>
        <a:p>
          <a:endParaRPr lang="zh-CN" altLang="en-US"/>
        </a:p>
      </dgm:t>
    </dgm:pt>
    <dgm:pt modelId="{BE0FFFA1-AFAA-4574-A574-25E61EBD8A87}" type="sibTrans" cxnId="{E22A0309-1AE1-4987-BF2A-12F7044B9BEC}">
      <dgm:prSet/>
      <dgm:spPr/>
      <dgm:t>
        <a:bodyPr/>
        <a:lstStyle/>
        <a:p>
          <a:endParaRPr lang="zh-CN" altLang="en-US"/>
        </a:p>
      </dgm:t>
    </dgm:pt>
    <dgm:pt modelId="{32E7CBD2-DBA5-454E-B679-093053784D82}">
      <dgm:prSet phldrT="[文本]" phldr="1"/>
      <dgm:spPr/>
      <dgm:t>
        <a:bodyPr/>
        <a:lstStyle/>
        <a:p>
          <a:endParaRPr lang="zh-CN" altLang="en-US"/>
        </a:p>
      </dgm:t>
    </dgm:pt>
    <dgm:pt modelId="{DE993D8D-402A-4F4A-B187-DE5BDDA3B391}" type="parTrans" cxnId="{663EDA6A-4A40-4684-889D-69E34EBC7CD6}">
      <dgm:prSet/>
      <dgm:spPr/>
      <dgm:t>
        <a:bodyPr/>
        <a:lstStyle/>
        <a:p>
          <a:endParaRPr lang="zh-CN" altLang="en-US"/>
        </a:p>
      </dgm:t>
    </dgm:pt>
    <dgm:pt modelId="{34F7E22B-663D-4A51-8B31-E007A0BD121C}" type="sibTrans" cxnId="{663EDA6A-4A40-4684-889D-69E34EBC7CD6}">
      <dgm:prSet/>
      <dgm:spPr/>
      <dgm:t>
        <a:bodyPr/>
        <a:lstStyle/>
        <a:p>
          <a:endParaRPr lang="zh-CN" altLang="en-US"/>
        </a:p>
      </dgm:t>
    </dgm:pt>
    <dgm:pt modelId="{65C3DC24-C9D2-4EE2-AB62-F0A78509C15B}">
      <dgm:prSet phldrT="[文本]"/>
      <dgm:spPr/>
      <dgm:t>
        <a:bodyPr/>
        <a:lstStyle/>
        <a:p>
          <a:r>
            <a:rPr lang="zh-CN" altLang="en-US" dirty="0"/>
            <a:t>算法类</a:t>
          </a:r>
        </a:p>
      </dgm:t>
    </dgm:pt>
    <dgm:pt modelId="{DA4EDE5B-5A76-4C1C-A388-2E160CA6DAC6}" type="parTrans" cxnId="{E5F21421-6E27-4DDE-9018-68D1C8C81E62}">
      <dgm:prSet/>
      <dgm:spPr/>
      <dgm:t>
        <a:bodyPr/>
        <a:lstStyle/>
        <a:p>
          <a:endParaRPr lang="zh-CN" altLang="en-US"/>
        </a:p>
      </dgm:t>
    </dgm:pt>
    <dgm:pt modelId="{29D8579A-58BA-44A8-8BEE-F5629F9A5036}" type="sibTrans" cxnId="{E5F21421-6E27-4DDE-9018-68D1C8C81E62}">
      <dgm:prSet/>
      <dgm:spPr/>
      <dgm:t>
        <a:bodyPr/>
        <a:lstStyle/>
        <a:p>
          <a:endParaRPr lang="zh-CN" altLang="en-US"/>
        </a:p>
      </dgm:t>
    </dgm:pt>
    <dgm:pt modelId="{0C0D4577-E306-4B99-948A-2D938FE32805}">
      <dgm:prSet phldrT="[文本]" phldr="1"/>
      <dgm:spPr/>
      <dgm:t>
        <a:bodyPr/>
        <a:lstStyle/>
        <a:p>
          <a:endParaRPr lang="zh-CN" altLang="en-US"/>
        </a:p>
      </dgm:t>
    </dgm:pt>
    <dgm:pt modelId="{FEB32107-E498-40E8-AA6E-A210917C9CA8}" type="parTrans" cxnId="{6811738F-4EF4-4DDE-B58D-E850271F95C1}">
      <dgm:prSet/>
      <dgm:spPr/>
      <dgm:t>
        <a:bodyPr/>
        <a:lstStyle/>
        <a:p>
          <a:endParaRPr lang="zh-CN" altLang="en-US"/>
        </a:p>
      </dgm:t>
    </dgm:pt>
    <dgm:pt modelId="{678AFFC5-197C-4955-B571-89EBC9B744D9}" type="sibTrans" cxnId="{6811738F-4EF4-4DDE-B58D-E850271F95C1}">
      <dgm:prSet/>
      <dgm:spPr/>
      <dgm:t>
        <a:bodyPr/>
        <a:lstStyle/>
        <a:p>
          <a:endParaRPr lang="zh-CN" altLang="en-US"/>
        </a:p>
      </dgm:t>
    </dgm:pt>
    <dgm:pt modelId="{9D75CB47-EFC4-4B95-93E1-1114FCF154FF}">
      <dgm:prSet phldrT="[文本]"/>
      <dgm:spPr/>
      <dgm:t>
        <a:bodyPr/>
        <a:lstStyle/>
        <a:p>
          <a:r>
            <a:rPr lang="zh-CN" altLang="en-US" dirty="0"/>
            <a:t>算法接口说明</a:t>
          </a:r>
        </a:p>
      </dgm:t>
    </dgm:pt>
    <dgm:pt modelId="{4CE6D85A-4372-471F-ACC8-05C806548189}" type="parTrans" cxnId="{1556019A-1E49-4BB2-99FE-DEB2146934EA}">
      <dgm:prSet/>
      <dgm:spPr/>
      <dgm:t>
        <a:bodyPr/>
        <a:lstStyle/>
        <a:p>
          <a:endParaRPr lang="zh-CN" altLang="en-US"/>
        </a:p>
      </dgm:t>
    </dgm:pt>
    <dgm:pt modelId="{5EB0F083-23A1-4800-BB9D-80CD1C044454}" type="sibTrans" cxnId="{1556019A-1E49-4BB2-99FE-DEB2146934EA}">
      <dgm:prSet/>
      <dgm:spPr/>
      <dgm:t>
        <a:bodyPr/>
        <a:lstStyle/>
        <a:p>
          <a:endParaRPr lang="zh-CN" altLang="en-US"/>
        </a:p>
      </dgm:t>
    </dgm:pt>
    <dgm:pt modelId="{ABFFAF91-3822-403F-A689-A4C96BA1FC7F}" type="pres">
      <dgm:prSet presAssocID="{94C581BC-4126-4227-A9D1-307CD7127985}" presName="Name0" presStyleCnt="0">
        <dgm:presLayoutVars>
          <dgm:chMax/>
          <dgm:chPref/>
          <dgm:dir/>
        </dgm:presLayoutVars>
      </dgm:prSet>
      <dgm:spPr/>
    </dgm:pt>
    <dgm:pt modelId="{BAB98161-2FC2-46CB-8F4E-37BD3EB1903E}" type="pres">
      <dgm:prSet presAssocID="{589EDF21-D452-49EA-A421-28DA92A6EDB2}" presName="composite" presStyleCnt="0">
        <dgm:presLayoutVars>
          <dgm:chMax val="1"/>
          <dgm:chPref val="1"/>
        </dgm:presLayoutVars>
      </dgm:prSet>
      <dgm:spPr/>
    </dgm:pt>
    <dgm:pt modelId="{BE75281E-69A8-4514-9071-8DB630A32FB7}" type="pres">
      <dgm:prSet presAssocID="{589EDF21-D452-49EA-A421-28DA92A6EDB2}" presName="Accent" presStyleLbl="trAlignAcc1" presStyleIdx="0" presStyleCnt="3" custScaleY="90050">
        <dgm:presLayoutVars>
          <dgm:chMax val="0"/>
          <dgm:chPref val="0"/>
        </dgm:presLayoutVars>
      </dgm:prSet>
      <dgm:spPr/>
    </dgm:pt>
    <dgm:pt modelId="{AAB13539-A34F-4237-A450-FD07D983CF2B}" type="pres">
      <dgm:prSet presAssocID="{589EDF21-D452-49EA-A421-28DA92A6EDB2}" presName="Image" presStyleLbl="alignImgPlace1" presStyleIdx="0" presStyleCnt="3" custScaleX="103992" custScaleY="51825">
        <dgm:presLayoutVars>
          <dgm:chMax val="0"/>
          <dgm:chPref val="0"/>
        </dgm:presLayoutVars>
      </dgm:prSet>
      <dgm:spPr>
        <a:blipFill rotWithShape="1">
          <a:blip xmlns:r="http://schemas.openxmlformats.org/officeDocument/2006/relationships" r:embed="rId1"/>
          <a:stretch>
            <a:fillRect/>
          </a:stretch>
        </a:blipFill>
      </dgm:spPr>
    </dgm:pt>
    <dgm:pt modelId="{A0354219-78C6-414F-885B-532885F2928A}" type="pres">
      <dgm:prSet presAssocID="{589EDF21-D452-49EA-A421-28DA92A6EDB2}" presName="ChildComposite" presStyleCnt="0"/>
      <dgm:spPr/>
    </dgm:pt>
    <dgm:pt modelId="{A2316A29-2B91-40FE-BB22-AFE684D9F9DA}" type="pres">
      <dgm:prSet presAssocID="{589EDF21-D452-49EA-A421-28DA92A6EDB2}" presName="Child" presStyleLbl="node1" presStyleIdx="0" presStyleCnt="3">
        <dgm:presLayoutVars>
          <dgm:chMax val="0"/>
          <dgm:chPref val="0"/>
          <dgm:bulletEnabled val="1"/>
        </dgm:presLayoutVars>
      </dgm:prSet>
      <dgm:spPr/>
    </dgm:pt>
    <dgm:pt modelId="{92643E68-9BEE-4958-85EB-5D2904F4F80D}" type="pres">
      <dgm:prSet presAssocID="{589EDF21-D452-49EA-A421-28DA92A6EDB2}" presName="Parent" presStyleLbl="revTx" presStyleIdx="0" presStyleCnt="3">
        <dgm:presLayoutVars>
          <dgm:chMax val="1"/>
          <dgm:chPref val="0"/>
          <dgm:bulletEnabled val="1"/>
        </dgm:presLayoutVars>
      </dgm:prSet>
      <dgm:spPr/>
    </dgm:pt>
    <dgm:pt modelId="{4E361C76-147A-442C-9005-331298290BB7}" type="pres">
      <dgm:prSet presAssocID="{D75072C3-67ED-4D25-8E18-8C43AA9CB9C0}" presName="sibTrans" presStyleCnt="0"/>
      <dgm:spPr/>
    </dgm:pt>
    <dgm:pt modelId="{74F8BB37-1157-499A-8F99-6CA31A696A6A}" type="pres">
      <dgm:prSet presAssocID="{32E7CBD2-DBA5-454E-B679-093053784D82}" presName="composite" presStyleCnt="0">
        <dgm:presLayoutVars>
          <dgm:chMax val="1"/>
          <dgm:chPref val="1"/>
        </dgm:presLayoutVars>
      </dgm:prSet>
      <dgm:spPr/>
    </dgm:pt>
    <dgm:pt modelId="{DF2806BF-C887-4380-A34B-9628A847EFA7}" type="pres">
      <dgm:prSet presAssocID="{32E7CBD2-DBA5-454E-B679-093053784D82}" presName="Accent" presStyleLbl="trAlignAcc1" presStyleIdx="1" presStyleCnt="3">
        <dgm:presLayoutVars>
          <dgm:chMax val="0"/>
          <dgm:chPref val="0"/>
        </dgm:presLayoutVars>
      </dgm:prSet>
      <dgm:spPr/>
    </dgm:pt>
    <dgm:pt modelId="{26E025EC-9DB3-4D9B-9BD5-ECD1A06E620D}" type="pres">
      <dgm:prSet presAssocID="{32E7CBD2-DBA5-454E-B679-093053784D82}" presName="Image" presStyleLbl="alignImgPlace1" presStyleIdx="1" presStyleCnt="3" custScaleX="108621" custScaleY="91378">
        <dgm:presLayoutVars>
          <dgm:chMax val="0"/>
          <dgm:chPref val="0"/>
        </dgm:presLayoutVars>
      </dgm:prSet>
      <dgm:spPr>
        <a:blipFill rotWithShape="1">
          <a:blip xmlns:r="http://schemas.openxmlformats.org/officeDocument/2006/relationships" r:embed="rId2"/>
          <a:stretch>
            <a:fillRect/>
          </a:stretch>
        </a:blipFill>
      </dgm:spPr>
    </dgm:pt>
    <dgm:pt modelId="{396B9C4D-63F6-445D-AFCA-44325742ED06}" type="pres">
      <dgm:prSet presAssocID="{32E7CBD2-DBA5-454E-B679-093053784D82}" presName="ChildComposite" presStyleCnt="0"/>
      <dgm:spPr/>
    </dgm:pt>
    <dgm:pt modelId="{B102E6B8-3955-46DA-8110-8A0C627B1F95}" type="pres">
      <dgm:prSet presAssocID="{32E7CBD2-DBA5-454E-B679-093053784D82}" presName="Child" presStyleLbl="node1" presStyleIdx="1" presStyleCnt="3">
        <dgm:presLayoutVars>
          <dgm:chMax val="0"/>
          <dgm:chPref val="0"/>
          <dgm:bulletEnabled val="1"/>
        </dgm:presLayoutVars>
      </dgm:prSet>
      <dgm:spPr/>
    </dgm:pt>
    <dgm:pt modelId="{A2941941-898A-4CDC-8D24-7861806B0B26}" type="pres">
      <dgm:prSet presAssocID="{32E7CBD2-DBA5-454E-B679-093053784D82}" presName="Parent" presStyleLbl="revTx" presStyleIdx="1" presStyleCnt="3">
        <dgm:presLayoutVars>
          <dgm:chMax val="1"/>
          <dgm:chPref val="0"/>
          <dgm:bulletEnabled val="1"/>
        </dgm:presLayoutVars>
      </dgm:prSet>
      <dgm:spPr/>
    </dgm:pt>
    <dgm:pt modelId="{2E3F9B9A-85EE-42F7-9CC4-3427C812DEF5}" type="pres">
      <dgm:prSet presAssocID="{34F7E22B-663D-4A51-8B31-E007A0BD121C}" presName="sibTrans" presStyleCnt="0"/>
      <dgm:spPr/>
    </dgm:pt>
    <dgm:pt modelId="{B73661BF-6EC4-4AAC-86B4-3BBFDF1613AA}" type="pres">
      <dgm:prSet presAssocID="{0C0D4577-E306-4B99-948A-2D938FE32805}" presName="composite" presStyleCnt="0">
        <dgm:presLayoutVars>
          <dgm:chMax val="1"/>
          <dgm:chPref val="1"/>
        </dgm:presLayoutVars>
      </dgm:prSet>
      <dgm:spPr/>
    </dgm:pt>
    <dgm:pt modelId="{A88284D9-0731-4E7D-8024-03380EC2AD12}" type="pres">
      <dgm:prSet presAssocID="{0C0D4577-E306-4B99-948A-2D938FE32805}" presName="Accent" presStyleLbl="trAlignAcc1" presStyleIdx="2" presStyleCnt="3">
        <dgm:presLayoutVars>
          <dgm:chMax val="0"/>
          <dgm:chPref val="0"/>
        </dgm:presLayoutVars>
      </dgm:prSet>
      <dgm:spPr/>
    </dgm:pt>
    <dgm:pt modelId="{339EF129-54C7-4074-920C-150E51B2C589}" type="pres">
      <dgm:prSet presAssocID="{0C0D4577-E306-4B99-948A-2D938FE32805}" presName="Image" presStyleLbl="alignImgPlace1" presStyleIdx="2" presStyleCnt="3" custScaleX="104848" custLinFactNeighborX="4025" custLinFactNeighborY="-633">
        <dgm:presLayoutVars>
          <dgm:chMax val="0"/>
          <dgm:chPref val="0"/>
        </dgm:presLayoutVars>
      </dgm:prSet>
      <dgm:spPr>
        <a:blipFill rotWithShape="1">
          <a:blip xmlns:r="http://schemas.openxmlformats.org/officeDocument/2006/relationships" r:embed="rId3"/>
          <a:stretch>
            <a:fillRect/>
          </a:stretch>
        </a:blipFill>
      </dgm:spPr>
    </dgm:pt>
    <dgm:pt modelId="{25FD02B9-B1EC-48F9-B487-D3B60C8CC0FF}" type="pres">
      <dgm:prSet presAssocID="{0C0D4577-E306-4B99-948A-2D938FE32805}" presName="ChildComposite" presStyleCnt="0"/>
      <dgm:spPr/>
    </dgm:pt>
    <dgm:pt modelId="{85FB0DFD-BDB7-42E7-B51A-A9EDA431B9CE}" type="pres">
      <dgm:prSet presAssocID="{0C0D4577-E306-4B99-948A-2D938FE32805}" presName="Child" presStyleLbl="node1" presStyleIdx="2" presStyleCnt="3">
        <dgm:presLayoutVars>
          <dgm:chMax val="0"/>
          <dgm:chPref val="0"/>
          <dgm:bulletEnabled val="1"/>
        </dgm:presLayoutVars>
      </dgm:prSet>
      <dgm:spPr/>
    </dgm:pt>
    <dgm:pt modelId="{067AB27D-936A-4F15-B275-3B420C014A32}" type="pres">
      <dgm:prSet presAssocID="{0C0D4577-E306-4B99-948A-2D938FE32805}" presName="Parent" presStyleLbl="revTx" presStyleIdx="2" presStyleCnt="3">
        <dgm:presLayoutVars>
          <dgm:chMax val="1"/>
          <dgm:chPref val="0"/>
          <dgm:bulletEnabled val="1"/>
        </dgm:presLayoutVars>
      </dgm:prSet>
      <dgm:spPr/>
    </dgm:pt>
  </dgm:ptLst>
  <dgm:cxnLst>
    <dgm:cxn modelId="{E22A0309-1AE1-4987-BF2A-12F7044B9BEC}" srcId="{589EDF21-D452-49EA-A421-28DA92A6EDB2}" destId="{8F4E7E76-AC66-4BFB-8D95-897CCB40BDD9}" srcOrd="0" destOrd="0" parTransId="{C512C5C6-320D-41AE-8918-6F549A081811}" sibTransId="{BE0FFFA1-AFAA-4574-A574-25E61EBD8A87}"/>
    <dgm:cxn modelId="{4E17B116-C502-457F-AFE8-8FA6ED672580}" type="presOf" srcId="{589EDF21-D452-49EA-A421-28DA92A6EDB2}" destId="{92643E68-9BEE-4958-85EB-5D2904F4F80D}" srcOrd="0" destOrd="0" presId="urn:microsoft.com/office/officeart/2008/layout/CaptionedPictures"/>
    <dgm:cxn modelId="{E5F21421-6E27-4DDE-9018-68D1C8C81E62}" srcId="{32E7CBD2-DBA5-454E-B679-093053784D82}" destId="{65C3DC24-C9D2-4EE2-AB62-F0A78509C15B}" srcOrd="0" destOrd="0" parTransId="{DA4EDE5B-5A76-4C1C-A388-2E160CA6DAC6}" sibTransId="{29D8579A-58BA-44A8-8BEE-F5629F9A5036}"/>
    <dgm:cxn modelId="{60E3BA3B-5B6B-4643-8598-A4418AFF0B82}" type="presOf" srcId="{65C3DC24-C9D2-4EE2-AB62-F0A78509C15B}" destId="{B102E6B8-3955-46DA-8110-8A0C627B1F95}" srcOrd="0" destOrd="0" presId="urn:microsoft.com/office/officeart/2008/layout/CaptionedPictures"/>
    <dgm:cxn modelId="{7B08965C-2B31-47AB-8F34-2E81E5E987DE}" type="presOf" srcId="{94C581BC-4126-4227-A9D1-307CD7127985}" destId="{ABFFAF91-3822-403F-A689-A4C96BA1FC7F}" srcOrd="0" destOrd="0" presId="urn:microsoft.com/office/officeart/2008/layout/CaptionedPictures"/>
    <dgm:cxn modelId="{615BDA67-5214-48B4-9E7F-2E84F4C21C6A}" type="presOf" srcId="{8F4E7E76-AC66-4BFB-8D95-897CCB40BDD9}" destId="{A2316A29-2B91-40FE-BB22-AFE684D9F9DA}" srcOrd="0" destOrd="0" presId="urn:microsoft.com/office/officeart/2008/layout/CaptionedPictures"/>
    <dgm:cxn modelId="{663EDA6A-4A40-4684-889D-69E34EBC7CD6}" srcId="{94C581BC-4126-4227-A9D1-307CD7127985}" destId="{32E7CBD2-DBA5-454E-B679-093053784D82}" srcOrd="1" destOrd="0" parTransId="{DE993D8D-402A-4F4A-B187-DE5BDDA3B391}" sibTransId="{34F7E22B-663D-4A51-8B31-E007A0BD121C}"/>
    <dgm:cxn modelId="{6811738F-4EF4-4DDE-B58D-E850271F95C1}" srcId="{94C581BC-4126-4227-A9D1-307CD7127985}" destId="{0C0D4577-E306-4B99-948A-2D938FE32805}" srcOrd="2" destOrd="0" parTransId="{FEB32107-E498-40E8-AA6E-A210917C9CA8}" sibTransId="{678AFFC5-197C-4955-B571-89EBC9B744D9}"/>
    <dgm:cxn modelId="{1556019A-1E49-4BB2-99FE-DEB2146934EA}" srcId="{0C0D4577-E306-4B99-948A-2D938FE32805}" destId="{9D75CB47-EFC4-4B95-93E1-1114FCF154FF}" srcOrd="0" destOrd="0" parTransId="{4CE6D85A-4372-471F-ACC8-05C806548189}" sibTransId="{5EB0F083-23A1-4800-BB9D-80CD1C044454}"/>
    <dgm:cxn modelId="{9D2F9AB0-58CA-4ADA-B279-CA43C7A5A6BD}" type="presOf" srcId="{9D75CB47-EFC4-4B95-93E1-1114FCF154FF}" destId="{85FB0DFD-BDB7-42E7-B51A-A9EDA431B9CE}" srcOrd="0" destOrd="0" presId="urn:microsoft.com/office/officeart/2008/layout/CaptionedPictures"/>
    <dgm:cxn modelId="{E7E7C2B5-A5B2-4826-9DBA-D3E750388ED1}" srcId="{94C581BC-4126-4227-A9D1-307CD7127985}" destId="{589EDF21-D452-49EA-A421-28DA92A6EDB2}" srcOrd="0" destOrd="0" parTransId="{7D1A6A37-EADD-4D4B-B46E-8BB6E5AD050E}" sibTransId="{D75072C3-67ED-4D25-8E18-8C43AA9CB9C0}"/>
    <dgm:cxn modelId="{F3AF38BA-31F9-41E7-B235-1D37589C9B1A}" type="presOf" srcId="{32E7CBD2-DBA5-454E-B679-093053784D82}" destId="{A2941941-898A-4CDC-8D24-7861806B0B26}" srcOrd="0" destOrd="0" presId="urn:microsoft.com/office/officeart/2008/layout/CaptionedPictures"/>
    <dgm:cxn modelId="{AF0790CB-DE56-4F1A-B189-7096EF63726D}" type="presOf" srcId="{0C0D4577-E306-4B99-948A-2D938FE32805}" destId="{067AB27D-936A-4F15-B275-3B420C014A32}" srcOrd="0" destOrd="0" presId="urn:microsoft.com/office/officeart/2008/layout/CaptionedPictures"/>
    <dgm:cxn modelId="{B076582E-1C69-4AC1-A23D-40DA3B8BFB54}" type="presParOf" srcId="{ABFFAF91-3822-403F-A689-A4C96BA1FC7F}" destId="{BAB98161-2FC2-46CB-8F4E-37BD3EB1903E}" srcOrd="0" destOrd="0" presId="urn:microsoft.com/office/officeart/2008/layout/CaptionedPictures"/>
    <dgm:cxn modelId="{07CEBEBC-666D-4890-A784-4AD75B459F73}" type="presParOf" srcId="{BAB98161-2FC2-46CB-8F4E-37BD3EB1903E}" destId="{BE75281E-69A8-4514-9071-8DB630A32FB7}" srcOrd="0" destOrd="0" presId="urn:microsoft.com/office/officeart/2008/layout/CaptionedPictures"/>
    <dgm:cxn modelId="{2D37CB00-BF95-4F08-B418-6D1552756062}" type="presParOf" srcId="{BAB98161-2FC2-46CB-8F4E-37BD3EB1903E}" destId="{AAB13539-A34F-4237-A450-FD07D983CF2B}" srcOrd="1" destOrd="0" presId="urn:microsoft.com/office/officeart/2008/layout/CaptionedPictures"/>
    <dgm:cxn modelId="{D3D124CC-1542-4381-B48F-82F1B71E2B5C}" type="presParOf" srcId="{BAB98161-2FC2-46CB-8F4E-37BD3EB1903E}" destId="{A0354219-78C6-414F-885B-532885F2928A}" srcOrd="2" destOrd="0" presId="urn:microsoft.com/office/officeart/2008/layout/CaptionedPictures"/>
    <dgm:cxn modelId="{2CBBDD24-8C06-4177-BEA4-5461F208504C}" type="presParOf" srcId="{A0354219-78C6-414F-885B-532885F2928A}" destId="{A2316A29-2B91-40FE-BB22-AFE684D9F9DA}" srcOrd="0" destOrd="0" presId="urn:microsoft.com/office/officeart/2008/layout/CaptionedPictures"/>
    <dgm:cxn modelId="{A549788F-92F6-445C-8A96-22AC63367956}" type="presParOf" srcId="{A0354219-78C6-414F-885B-532885F2928A}" destId="{92643E68-9BEE-4958-85EB-5D2904F4F80D}" srcOrd="1" destOrd="0" presId="urn:microsoft.com/office/officeart/2008/layout/CaptionedPictures"/>
    <dgm:cxn modelId="{B233E86E-1337-417D-9A7F-8CF3F07B1E0B}" type="presParOf" srcId="{ABFFAF91-3822-403F-A689-A4C96BA1FC7F}" destId="{4E361C76-147A-442C-9005-331298290BB7}" srcOrd="1" destOrd="0" presId="urn:microsoft.com/office/officeart/2008/layout/CaptionedPictures"/>
    <dgm:cxn modelId="{677A6F2A-EDF5-4D9E-AD21-624B33A1FC29}" type="presParOf" srcId="{ABFFAF91-3822-403F-A689-A4C96BA1FC7F}" destId="{74F8BB37-1157-499A-8F99-6CA31A696A6A}" srcOrd="2" destOrd="0" presId="urn:microsoft.com/office/officeart/2008/layout/CaptionedPictures"/>
    <dgm:cxn modelId="{F161B33D-3574-4DFE-AC39-1370C36DE3D1}" type="presParOf" srcId="{74F8BB37-1157-499A-8F99-6CA31A696A6A}" destId="{DF2806BF-C887-4380-A34B-9628A847EFA7}" srcOrd="0" destOrd="0" presId="urn:microsoft.com/office/officeart/2008/layout/CaptionedPictures"/>
    <dgm:cxn modelId="{8F69F9BC-EC85-4361-A9FD-387220645EC9}" type="presParOf" srcId="{74F8BB37-1157-499A-8F99-6CA31A696A6A}" destId="{26E025EC-9DB3-4D9B-9BD5-ECD1A06E620D}" srcOrd="1" destOrd="0" presId="urn:microsoft.com/office/officeart/2008/layout/CaptionedPictures"/>
    <dgm:cxn modelId="{6514A61E-7857-4525-BD5F-83E386028F13}" type="presParOf" srcId="{74F8BB37-1157-499A-8F99-6CA31A696A6A}" destId="{396B9C4D-63F6-445D-AFCA-44325742ED06}" srcOrd="2" destOrd="0" presId="urn:microsoft.com/office/officeart/2008/layout/CaptionedPictures"/>
    <dgm:cxn modelId="{D76B1E32-63E9-46B8-94C2-60285FB428D9}" type="presParOf" srcId="{396B9C4D-63F6-445D-AFCA-44325742ED06}" destId="{B102E6B8-3955-46DA-8110-8A0C627B1F95}" srcOrd="0" destOrd="0" presId="urn:microsoft.com/office/officeart/2008/layout/CaptionedPictures"/>
    <dgm:cxn modelId="{9B6AF580-9422-4AAF-8C0D-F79AE393605B}" type="presParOf" srcId="{396B9C4D-63F6-445D-AFCA-44325742ED06}" destId="{A2941941-898A-4CDC-8D24-7861806B0B26}" srcOrd="1" destOrd="0" presId="urn:microsoft.com/office/officeart/2008/layout/CaptionedPictures"/>
    <dgm:cxn modelId="{B8A1F6DA-98D0-44EF-B6E4-870FEBD42873}" type="presParOf" srcId="{ABFFAF91-3822-403F-A689-A4C96BA1FC7F}" destId="{2E3F9B9A-85EE-42F7-9CC4-3427C812DEF5}" srcOrd="3" destOrd="0" presId="urn:microsoft.com/office/officeart/2008/layout/CaptionedPictures"/>
    <dgm:cxn modelId="{4DE59951-8650-452A-99ED-9C36DAEA0AC6}" type="presParOf" srcId="{ABFFAF91-3822-403F-A689-A4C96BA1FC7F}" destId="{B73661BF-6EC4-4AAC-86B4-3BBFDF1613AA}" srcOrd="4" destOrd="0" presId="urn:microsoft.com/office/officeart/2008/layout/CaptionedPictures"/>
    <dgm:cxn modelId="{E52BEBA7-2B3E-45CA-A1DC-04D8CA6E8C99}" type="presParOf" srcId="{B73661BF-6EC4-4AAC-86B4-3BBFDF1613AA}" destId="{A88284D9-0731-4E7D-8024-03380EC2AD12}" srcOrd="0" destOrd="0" presId="urn:microsoft.com/office/officeart/2008/layout/CaptionedPictures"/>
    <dgm:cxn modelId="{287ED4D4-3942-4DC1-864E-756EB52E4135}" type="presParOf" srcId="{B73661BF-6EC4-4AAC-86B4-3BBFDF1613AA}" destId="{339EF129-54C7-4074-920C-150E51B2C589}" srcOrd="1" destOrd="0" presId="urn:microsoft.com/office/officeart/2008/layout/CaptionedPictures"/>
    <dgm:cxn modelId="{F0645377-E248-4C64-964F-4C94E39145D7}" type="presParOf" srcId="{B73661BF-6EC4-4AAC-86B4-3BBFDF1613AA}" destId="{25FD02B9-B1EC-48F9-B487-D3B60C8CC0FF}" srcOrd="2" destOrd="0" presId="urn:microsoft.com/office/officeart/2008/layout/CaptionedPictures"/>
    <dgm:cxn modelId="{2D0AD258-94F5-42E8-AD07-1CC4373527FF}" type="presParOf" srcId="{25FD02B9-B1EC-48F9-B487-D3B60C8CC0FF}" destId="{85FB0DFD-BDB7-42E7-B51A-A9EDA431B9CE}" srcOrd="0" destOrd="0" presId="urn:microsoft.com/office/officeart/2008/layout/CaptionedPictures"/>
    <dgm:cxn modelId="{9AEB82B7-852B-4E33-BE29-3B9909E1FAC6}" type="presParOf" srcId="{25FD02B9-B1EC-48F9-B487-D3B60C8CC0FF}" destId="{067AB27D-936A-4F15-B275-3B420C014A32}" srcOrd="1" destOrd="0" presId="urn:microsoft.com/office/officeart/2008/layout/CaptionedPictures"/>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A6AD3BAA-9012-48AF-8113-54AD8DB43514}" type="doc">
      <dgm:prSet loTypeId="urn:microsoft.com/office/officeart/2005/8/layout/vList2" loCatId="list" qsTypeId="urn:microsoft.com/office/officeart/2005/8/quickstyle/simple4" qsCatId="simple" csTypeId="urn:microsoft.com/office/officeart/2005/8/colors/colorful1" csCatId="colorful" phldr="1"/>
      <dgm:spPr/>
      <dgm:t>
        <a:bodyPr/>
        <a:lstStyle/>
        <a:p>
          <a:endParaRPr lang="zh-CN" altLang="en-US"/>
        </a:p>
      </dgm:t>
    </dgm:pt>
    <dgm:pt modelId="{09FEEF98-66D8-4266-9535-59667BCA2E50}">
      <dgm:prSet phldrT="[文本]"/>
      <dgm:spPr>
        <a:solidFill>
          <a:schemeClr val="bg1">
            <a:lumMod val="75000"/>
          </a:schemeClr>
        </a:solidFill>
      </dgm:spPr>
      <dgm:t>
        <a:bodyPr/>
        <a:lstStyle/>
        <a:p>
          <a:r>
            <a:rPr lang="en-US" altLang="zh-CN" dirty="0"/>
            <a:t>1.</a:t>
          </a:r>
          <a:r>
            <a:rPr lang="zh-CN" altLang="en-US" dirty="0"/>
            <a:t>整体工作计划</a:t>
          </a:r>
        </a:p>
      </dgm:t>
    </dgm:pt>
    <dgm:pt modelId="{35E14190-AB40-4262-B0CF-E04C6237AF31}" type="parTrans" cxnId="{F0835E1B-2744-471F-A7E0-D375508D0963}">
      <dgm:prSet/>
      <dgm:spPr/>
      <dgm:t>
        <a:bodyPr/>
        <a:lstStyle/>
        <a:p>
          <a:endParaRPr lang="zh-CN" altLang="en-US"/>
        </a:p>
      </dgm:t>
    </dgm:pt>
    <dgm:pt modelId="{966F489E-DF38-4411-A6CE-B582D9B78FDA}" type="sibTrans" cxnId="{F0835E1B-2744-471F-A7E0-D375508D0963}">
      <dgm:prSet/>
      <dgm:spPr/>
      <dgm:t>
        <a:bodyPr/>
        <a:lstStyle/>
        <a:p>
          <a:endParaRPr lang="zh-CN" altLang="en-US"/>
        </a:p>
      </dgm:t>
    </dgm:pt>
    <dgm:pt modelId="{ED717D3C-12D7-4C82-9A24-C9144B86E759}">
      <dgm:prSet phldrT="[文本]"/>
      <dgm:spPr>
        <a:solidFill>
          <a:schemeClr val="accent3">
            <a:lumMod val="75000"/>
          </a:schemeClr>
        </a:solidFill>
      </dgm:spPr>
      <dgm:t>
        <a:bodyPr/>
        <a:lstStyle/>
        <a:p>
          <a:r>
            <a:rPr lang="en-US" altLang="zh-CN" dirty="0"/>
            <a:t>2.</a:t>
          </a:r>
          <a:r>
            <a:rPr lang="zh-CN" altLang="en-US" dirty="0"/>
            <a:t>目前工作</a:t>
          </a:r>
        </a:p>
      </dgm:t>
    </dgm:pt>
    <dgm:pt modelId="{A96E09E7-A8B9-4432-8311-9A7485920441}" type="parTrans" cxnId="{A51E0052-BB92-49BA-A178-3133DF96BDEE}">
      <dgm:prSet/>
      <dgm:spPr/>
      <dgm:t>
        <a:bodyPr/>
        <a:lstStyle/>
        <a:p>
          <a:endParaRPr lang="zh-CN" altLang="en-US"/>
        </a:p>
      </dgm:t>
    </dgm:pt>
    <dgm:pt modelId="{4ACC2CA2-E383-4FF3-BCA3-C6A799261913}" type="sibTrans" cxnId="{A51E0052-BB92-49BA-A178-3133DF96BDEE}">
      <dgm:prSet/>
      <dgm:spPr/>
      <dgm:t>
        <a:bodyPr/>
        <a:lstStyle/>
        <a:p>
          <a:endParaRPr lang="zh-CN" altLang="en-US"/>
        </a:p>
      </dgm:t>
    </dgm:pt>
    <dgm:pt modelId="{96546131-4885-47DF-8F75-B5E80A5EB97D}">
      <dgm:prSet phldrT="[文本]" custT="1"/>
      <dgm:spPr/>
      <dgm:t>
        <a:bodyPr/>
        <a:lstStyle/>
        <a:p>
          <a:r>
            <a:rPr lang="zh-CN" altLang="en-US" sz="2000" dirty="0">
              <a:solidFill>
                <a:schemeClr val="bg1">
                  <a:lumMod val="75000"/>
                </a:schemeClr>
              </a:solidFill>
            </a:rPr>
            <a:t>文献精读与数据采集</a:t>
          </a:r>
        </a:p>
      </dgm:t>
    </dgm:pt>
    <dgm:pt modelId="{8CDB7F2A-92BD-48F9-8EAE-1E67711D3F8B}" type="parTrans" cxnId="{C5DBA301-1F51-42A6-8ED0-AEAAD59F5146}">
      <dgm:prSet/>
      <dgm:spPr/>
      <dgm:t>
        <a:bodyPr/>
        <a:lstStyle/>
        <a:p>
          <a:endParaRPr lang="zh-CN" altLang="en-US"/>
        </a:p>
      </dgm:t>
    </dgm:pt>
    <dgm:pt modelId="{36A79C5B-1456-4B3A-917B-079480A8FB11}" type="sibTrans" cxnId="{C5DBA301-1F51-42A6-8ED0-AEAAD59F5146}">
      <dgm:prSet/>
      <dgm:spPr/>
      <dgm:t>
        <a:bodyPr/>
        <a:lstStyle/>
        <a:p>
          <a:endParaRPr lang="zh-CN" altLang="en-US"/>
        </a:p>
      </dgm:t>
    </dgm:pt>
    <dgm:pt modelId="{FE0B8CEE-7931-4C6C-ABAD-786E9B835F96}">
      <dgm:prSet/>
      <dgm:spPr>
        <a:solidFill>
          <a:schemeClr val="bg1">
            <a:lumMod val="75000"/>
          </a:schemeClr>
        </a:solidFill>
      </dgm:spPr>
      <dgm:t>
        <a:bodyPr/>
        <a:lstStyle/>
        <a:p>
          <a:r>
            <a:rPr lang="en-US" altLang="zh-CN" dirty="0"/>
            <a:t>3.</a:t>
          </a:r>
          <a:r>
            <a:rPr lang="zh-CN" altLang="en-US" dirty="0"/>
            <a:t>工作展望</a:t>
          </a:r>
        </a:p>
      </dgm:t>
    </dgm:pt>
    <dgm:pt modelId="{7E84AF53-2FA2-4DF4-96A1-DC3CD900E0A3}" type="parTrans" cxnId="{F47B8026-3A9A-40F3-B4A8-FCC0DCA6A730}">
      <dgm:prSet/>
      <dgm:spPr/>
      <dgm:t>
        <a:bodyPr/>
        <a:lstStyle/>
        <a:p>
          <a:endParaRPr lang="zh-CN" altLang="en-US"/>
        </a:p>
      </dgm:t>
    </dgm:pt>
    <dgm:pt modelId="{1FA52AE0-DFB7-42CE-A86F-60A71B16BDF1}" type="sibTrans" cxnId="{F47B8026-3A9A-40F3-B4A8-FCC0DCA6A730}">
      <dgm:prSet/>
      <dgm:spPr/>
      <dgm:t>
        <a:bodyPr/>
        <a:lstStyle/>
        <a:p>
          <a:endParaRPr lang="zh-CN" altLang="en-US"/>
        </a:p>
      </dgm:t>
    </dgm:pt>
    <dgm:pt modelId="{93B1E033-B87A-4F97-9BDA-5DB8FB2C8CC1}">
      <dgm:prSet/>
      <dgm:spPr/>
      <dgm:t>
        <a:bodyPr/>
        <a:lstStyle/>
        <a:p>
          <a:endParaRPr lang="zh-CN" altLang="en-US" dirty="0"/>
        </a:p>
      </dgm:t>
    </dgm:pt>
    <dgm:pt modelId="{DFBAE609-2348-448B-A8B3-B1E9E6DF45AF}" type="parTrans" cxnId="{E7E0008B-929B-4432-8F99-30A13C67DA4F}">
      <dgm:prSet/>
      <dgm:spPr/>
      <dgm:t>
        <a:bodyPr/>
        <a:lstStyle/>
        <a:p>
          <a:endParaRPr lang="zh-CN" altLang="en-US"/>
        </a:p>
      </dgm:t>
    </dgm:pt>
    <dgm:pt modelId="{7255F286-4648-468C-B598-1A45F1DD8BFD}" type="sibTrans" cxnId="{E7E0008B-929B-4432-8F99-30A13C67DA4F}">
      <dgm:prSet/>
      <dgm:spPr/>
      <dgm:t>
        <a:bodyPr/>
        <a:lstStyle/>
        <a:p>
          <a:endParaRPr lang="zh-CN" altLang="en-US"/>
        </a:p>
      </dgm:t>
    </dgm:pt>
    <dgm:pt modelId="{D9038ECD-28AB-704E-92EB-4464DDF3C41E}">
      <dgm:prSet custT="1"/>
      <dgm:spPr/>
      <dgm:t>
        <a:bodyPr/>
        <a:lstStyle/>
        <a:p>
          <a:r>
            <a:rPr lang="zh-CN" altLang="en-US" sz="2000" dirty="0">
              <a:solidFill>
                <a:schemeClr val="bg1">
                  <a:lumMod val="75000"/>
                </a:schemeClr>
              </a:solidFill>
            </a:rPr>
            <a:t>算法研究与设计</a:t>
          </a:r>
          <a:endParaRPr lang="en-US" altLang="zh-CN" sz="2000" dirty="0">
            <a:solidFill>
              <a:schemeClr val="bg1">
                <a:lumMod val="75000"/>
              </a:schemeClr>
            </a:solidFill>
          </a:endParaRPr>
        </a:p>
      </dgm:t>
    </dgm:pt>
    <dgm:pt modelId="{1F03EC15-A4C1-854B-B09F-7AE9BC8A44DA}" type="parTrans" cxnId="{ED701991-B7FD-6341-B35E-6D88E8734551}">
      <dgm:prSet/>
      <dgm:spPr/>
      <dgm:t>
        <a:bodyPr/>
        <a:lstStyle/>
        <a:p>
          <a:endParaRPr lang="zh-CN" altLang="en-US"/>
        </a:p>
      </dgm:t>
    </dgm:pt>
    <dgm:pt modelId="{A2796307-A411-0C44-8AC7-FD6C789623E5}" type="sibTrans" cxnId="{ED701991-B7FD-6341-B35E-6D88E8734551}">
      <dgm:prSet/>
      <dgm:spPr/>
      <dgm:t>
        <a:bodyPr/>
        <a:lstStyle/>
        <a:p>
          <a:endParaRPr lang="zh-CN" altLang="en-US"/>
        </a:p>
      </dgm:t>
    </dgm:pt>
    <dgm:pt modelId="{31B89B88-B43E-CC4F-A63B-B6A8FE3A3790}">
      <dgm:prSet custT="1"/>
      <dgm:spPr/>
      <dgm:t>
        <a:bodyPr/>
        <a:lstStyle/>
        <a:p>
          <a:r>
            <a:rPr lang="zh-CN" altLang="en-US" sz="2000" b="1" dirty="0">
              <a:solidFill>
                <a:schemeClr val="tx1"/>
              </a:solidFill>
            </a:rPr>
            <a:t>平台建设</a:t>
          </a:r>
        </a:p>
      </dgm:t>
    </dgm:pt>
    <dgm:pt modelId="{3B686D57-457F-0746-B1BA-055D927A88B0}" type="parTrans" cxnId="{F350791B-5A9A-3D44-9D3E-B42B663E0B53}">
      <dgm:prSet/>
      <dgm:spPr/>
      <dgm:t>
        <a:bodyPr/>
        <a:lstStyle/>
        <a:p>
          <a:endParaRPr lang="zh-CN" altLang="en-US"/>
        </a:p>
      </dgm:t>
    </dgm:pt>
    <dgm:pt modelId="{3DB41050-26CC-E347-95E0-31BB09F2DED0}" type="sibTrans" cxnId="{F350791B-5A9A-3D44-9D3E-B42B663E0B53}">
      <dgm:prSet/>
      <dgm:spPr/>
      <dgm:t>
        <a:bodyPr/>
        <a:lstStyle/>
        <a:p>
          <a:endParaRPr lang="zh-CN" altLang="en-US"/>
        </a:p>
      </dgm:t>
    </dgm:pt>
    <dgm:pt modelId="{E31A7A90-9CD5-4F7D-BB1D-2BA0EB5BD2C5}" type="pres">
      <dgm:prSet presAssocID="{A6AD3BAA-9012-48AF-8113-54AD8DB43514}" presName="linear" presStyleCnt="0">
        <dgm:presLayoutVars>
          <dgm:animLvl val="lvl"/>
          <dgm:resizeHandles val="exact"/>
        </dgm:presLayoutVars>
      </dgm:prSet>
      <dgm:spPr/>
    </dgm:pt>
    <dgm:pt modelId="{D7A831F6-224E-4255-B33E-DD2359E3B625}" type="pres">
      <dgm:prSet presAssocID="{09FEEF98-66D8-4266-9535-59667BCA2E50}" presName="parentText" presStyleLbl="node1" presStyleIdx="0" presStyleCnt="3" custScaleY="64997" custLinFactNeighborX="-3960" custLinFactNeighborY="-395">
        <dgm:presLayoutVars>
          <dgm:chMax val="0"/>
          <dgm:bulletEnabled val="1"/>
        </dgm:presLayoutVars>
      </dgm:prSet>
      <dgm:spPr/>
    </dgm:pt>
    <dgm:pt modelId="{FBF90EA1-6824-4341-A626-EC96D220F96E}" type="pres">
      <dgm:prSet presAssocID="{966F489E-DF38-4411-A6CE-B582D9B78FDA}" presName="spacer" presStyleCnt="0"/>
      <dgm:spPr/>
    </dgm:pt>
    <dgm:pt modelId="{0BD9CFF3-BD5C-4496-A5C0-71614AF6C6BB}" type="pres">
      <dgm:prSet presAssocID="{ED717D3C-12D7-4C82-9A24-C9144B86E759}" presName="parentText" presStyleLbl="node1" presStyleIdx="1" presStyleCnt="3" custScaleY="59406" custLinFactNeighborX="-392" custLinFactNeighborY="10036">
        <dgm:presLayoutVars>
          <dgm:chMax val="0"/>
          <dgm:bulletEnabled val="1"/>
        </dgm:presLayoutVars>
      </dgm:prSet>
      <dgm:spPr/>
    </dgm:pt>
    <dgm:pt modelId="{CB053569-2367-4401-9257-A2E1BD3CDD98}" type="pres">
      <dgm:prSet presAssocID="{ED717D3C-12D7-4C82-9A24-C9144B86E759}" presName="childText" presStyleLbl="revTx" presStyleIdx="0" presStyleCnt="2" custLinFactNeighborY="14976">
        <dgm:presLayoutVars>
          <dgm:bulletEnabled val="1"/>
        </dgm:presLayoutVars>
      </dgm:prSet>
      <dgm:spPr/>
    </dgm:pt>
    <dgm:pt modelId="{25B85B47-B55F-40A6-95E0-5ED6A9B870BF}" type="pres">
      <dgm:prSet presAssocID="{FE0B8CEE-7931-4C6C-ABAD-786E9B835F96}" presName="parentText" presStyleLbl="node1" presStyleIdx="2" presStyleCnt="3" custScaleY="71785" custLinFactNeighborX="739" custLinFactNeighborY="37204">
        <dgm:presLayoutVars>
          <dgm:chMax val="0"/>
          <dgm:bulletEnabled val="1"/>
        </dgm:presLayoutVars>
      </dgm:prSet>
      <dgm:spPr/>
    </dgm:pt>
    <dgm:pt modelId="{470F9343-84EB-47B7-AFB9-4C65E7792209}" type="pres">
      <dgm:prSet presAssocID="{FE0B8CEE-7931-4C6C-ABAD-786E9B835F96}" presName="childText" presStyleLbl="revTx" presStyleIdx="1" presStyleCnt="2" custLinFactNeighborX="-596" custLinFactNeighborY="25141">
        <dgm:presLayoutVars>
          <dgm:bulletEnabled val="1"/>
        </dgm:presLayoutVars>
      </dgm:prSet>
      <dgm:spPr/>
    </dgm:pt>
  </dgm:ptLst>
  <dgm:cxnLst>
    <dgm:cxn modelId="{C5DBA301-1F51-42A6-8ED0-AEAAD59F5146}" srcId="{ED717D3C-12D7-4C82-9A24-C9144B86E759}" destId="{96546131-4885-47DF-8F75-B5E80A5EB97D}" srcOrd="0" destOrd="0" parTransId="{8CDB7F2A-92BD-48F9-8EAE-1E67711D3F8B}" sibTransId="{36A79C5B-1456-4B3A-917B-079480A8FB11}"/>
    <dgm:cxn modelId="{97B94913-215A-D847-A602-B74CED7819E8}" type="presOf" srcId="{09FEEF98-66D8-4266-9535-59667BCA2E50}" destId="{D7A831F6-224E-4255-B33E-DD2359E3B625}" srcOrd="0" destOrd="0" presId="urn:microsoft.com/office/officeart/2005/8/layout/vList2"/>
    <dgm:cxn modelId="{B587A216-01FF-A440-A864-9FA34775D7FC}" type="presOf" srcId="{93B1E033-B87A-4F97-9BDA-5DB8FB2C8CC1}" destId="{470F9343-84EB-47B7-AFB9-4C65E7792209}" srcOrd="0" destOrd="0" presId="urn:microsoft.com/office/officeart/2005/8/layout/vList2"/>
    <dgm:cxn modelId="{F0835E1B-2744-471F-A7E0-D375508D0963}" srcId="{A6AD3BAA-9012-48AF-8113-54AD8DB43514}" destId="{09FEEF98-66D8-4266-9535-59667BCA2E50}" srcOrd="0" destOrd="0" parTransId="{35E14190-AB40-4262-B0CF-E04C6237AF31}" sibTransId="{966F489E-DF38-4411-A6CE-B582D9B78FDA}"/>
    <dgm:cxn modelId="{F350791B-5A9A-3D44-9D3E-B42B663E0B53}" srcId="{ED717D3C-12D7-4C82-9A24-C9144B86E759}" destId="{31B89B88-B43E-CC4F-A63B-B6A8FE3A3790}" srcOrd="2" destOrd="0" parTransId="{3B686D57-457F-0746-B1BA-055D927A88B0}" sibTransId="{3DB41050-26CC-E347-95E0-31BB09F2DED0}"/>
    <dgm:cxn modelId="{F47B8026-3A9A-40F3-B4A8-FCC0DCA6A730}" srcId="{A6AD3BAA-9012-48AF-8113-54AD8DB43514}" destId="{FE0B8CEE-7931-4C6C-ABAD-786E9B835F96}" srcOrd="2" destOrd="0" parTransId="{7E84AF53-2FA2-4DF4-96A1-DC3CD900E0A3}" sibTransId="{1FA52AE0-DFB7-42CE-A86F-60A71B16BDF1}"/>
    <dgm:cxn modelId="{55A24839-354F-874F-AD58-D7191BF0C1BD}" type="presOf" srcId="{A6AD3BAA-9012-48AF-8113-54AD8DB43514}" destId="{E31A7A90-9CD5-4F7D-BB1D-2BA0EB5BD2C5}" srcOrd="0" destOrd="0" presId="urn:microsoft.com/office/officeart/2005/8/layout/vList2"/>
    <dgm:cxn modelId="{A51E0052-BB92-49BA-A178-3133DF96BDEE}" srcId="{A6AD3BAA-9012-48AF-8113-54AD8DB43514}" destId="{ED717D3C-12D7-4C82-9A24-C9144B86E759}" srcOrd="1" destOrd="0" parTransId="{A96E09E7-A8B9-4432-8311-9A7485920441}" sibTransId="{4ACC2CA2-E383-4FF3-BCA3-C6A799261913}"/>
    <dgm:cxn modelId="{B4946E52-CCF8-564B-913B-6A08E37C33EC}" type="presOf" srcId="{FE0B8CEE-7931-4C6C-ABAD-786E9B835F96}" destId="{25B85B47-B55F-40A6-95E0-5ED6A9B870BF}" srcOrd="0" destOrd="0" presId="urn:microsoft.com/office/officeart/2005/8/layout/vList2"/>
    <dgm:cxn modelId="{5EFB9D80-E9AF-1845-82F8-B1293A068102}" type="presOf" srcId="{D9038ECD-28AB-704E-92EB-4464DDF3C41E}" destId="{CB053569-2367-4401-9257-A2E1BD3CDD98}" srcOrd="0" destOrd="1" presId="urn:microsoft.com/office/officeart/2005/8/layout/vList2"/>
    <dgm:cxn modelId="{E7E0008B-929B-4432-8F99-30A13C67DA4F}" srcId="{FE0B8CEE-7931-4C6C-ABAD-786E9B835F96}" destId="{93B1E033-B87A-4F97-9BDA-5DB8FB2C8CC1}" srcOrd="0" destOrd="0" parTransId="{DFBAE609-2348-448B-A8B3-B1E9E6DF45AF}" sibTransId="{7255F286-4648-468C-B598-1A45F1DD8BFD}"/>
    <dgm:cxn modelId="{ED701991-B7FD-6341-B35E-6D88E8734551}" srcId="{ED717D3C-12D7-4C82-9A24-C9144B86E759}" destId="{D9038ECD-28AB-704E-92EB-4464DDF3C41E}" srcOrd="1" destOrd="0" parTransId="{1F03EC15-A4C1-854B-B09F-7AE9BC8A44DA}" sibTransId="{A2796307-A411-0C44-8AC7-FD6C789623E5}"/>
    <dgm:cxn modelId="{64867398-2428-0B4E-9575-C475288C6115}" type="presOf" srcId="{ED717D3C-12D7-4C82-9A24-C9144B86E759}" destId="{0BD9CFF3-BD5C-4496-A5C0-71614AF6C6BB}" srcOrd="0" destOrd="0" presId="urn:microsoft.com/office/officeart/2005/8/layout/vList2"/>
    <dgm:cxn modelId="{FC0BE4B1-F4D7-304C-9F54-7AB2399910E8}" type="presOf" srcId="{96546131-4885-47DF-8F75-B5E80A5EB97D}" destId="{CB053569-2367-4401-9257-A2E1BD3CDD98}" srcOrd="0" destOrd="0" presId="urn:microsoft.com/office/officeart/2005/8/layout/vList2"/>
    <dgm:cxn modelId="{E809DAFD-300E-DD47-92BB-F36AE1BE70CF}" type="presOf" srcId="{31B89B88-B43E-CC4F-A63B-B6A8FE3A3790}" destId="{CB053569-2367-4401-9257-A2E1BD3CDD98}" srcOrd="0" destOrd="2" presId="urn:microsoft.com/office/officeart/2005/8/layout/vList2"/>
    <dgm:cxn modelId="{FAB07D40-B8D4-2049-A101-3A6FA3987C24}" type="presParOf" srcId="{E31A7A90-9CD5-4F7D-BB1D-2BA0EB5BD2C5}" destId="{D7A831F6-224E-4255-B33E-DD2359E3B625}" srcOrd="0" destOrd="0" presId="urn:microsoft.com/office/officeart/2005/8/layout/vList2"/>
    <dgm:cxn modelId="{9345D55A-DBC4-2441-B329-26BFDB614722}" type="presParOf" srcId="{E31A7A90-9CD5-4F7D-BB1D-2BA0EB5BD2C5}" destId="{FBF90EA1-6824-4341-A626-EC96D220F96E}" srcOrd="1" destOrd="0" presId="urn:microsoft.com/office/officeart/2005/8/layout/vList2"/>
    <dgm:cxn modelId="{B67C8AAB-69C8-634B-867D-F7CF5CD50BF9}" type="presParOf" srcId="{E31A7A90-9CD5-4F7D-BB1D-2BA0EB5BD2C5}" destId="{0BD9CFF3-BD5C-4496-A5C0-71614AF6C6BB}" srcOrd="2" destOrd="0" presId="urn:microsoft.com/office/officeart/2005/8/layout/vList2"/>
    <dgm:cxn modelId="{8954B0D9-CD5A-CD41-9F2D-5D978232AD1F}" type="presParOf" srcId="{E31A7A90-9CD5-4F7D-BB1D-2BA0EB5BD2C5}" destId="{CB053569-2367-4401-9257-A2E1BD3CDD98}" srcOrd="3" destOrd="0" presId="urn:microsoft.com/office/officeart/2005/8/layout/vList2"/>
    <dgm:cxn modelId="{62382228-EC1C-9747-A9E1-CB6049D2D812}" type="presParOf" srcId="{E31A7A90-9CD5-4F7D-BB1D-2BA0EB5BD2C5}" destId="{25B85B47-B55F-40A6-95E0-5ED6A9B870BF}" srcOrd="4" destOrd="0" presId="urn:microsoft.com/office/officeart/2005/8/layout/vList2"/>
    <dgm:cxn modelId="{69A44329-7065-884C-BB08-4FC9FDF60DA2}" type="presParOf" srcId="{E31A7A90-9CD5-4F7D-BB1D-2BA0EB5BD2C5}" destId="{470F9343-84EB-47B7-AFB9-4C65E7792209}"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A6AD3BAA-9012-48AF-8113-54AD8DB43514}" type="doc">
      <dgm:prSet loTypeId="urn:microsoft.com/office/officeart/2005/8/layout/vList2" loCatId="list" qsTypeId="urn:microsoft.com/office/officeart/2005/8/quickstyle/simple4" qsCatId="simple" csTypeId="urn:microsoft.com/office/officeart/2005/8/colors/colorful1" csCatId="colorful" phldr="1"/>
      <dgm:spPr/>
      <dgm:t>
        <a:bodyPr/>
        <a:lstStyle/>
        <a:p>
          <a:endParaRPr lang="zh-CN" altLang="en-US"/>
        </a:p>
      </dgm:t>
    </dgm:pt>
    <dgm:pt modelId="{09FEEF98-66D8-4266-9535-59667BCA2E50}">
      <dgm:prSet phldrT="[文本]"/>
      <dgm:spPr>
        <a:solidFill>
          <a:schemeClr val="bg1">
            <a:lumMod val="75000"/>
          </a:schemeClr>
        </a:solidFill>
      </dgm:spPr>
      <dgm:t>
        <a:bodyPr/>
        <a:lstStyle/>
        <a:p>
          <a:r>
            <a:rPr lang="en-US" altLang="zh-CN" dirty="0"/>
            <a:t>1.</a:t>
          </a:r>
          <a:r>
            <a:rPr lang="zh-CN" altLang="en-US" dirty="0"/>
            <a:t>整体工作计划</a:t>
          </a:r>
        </a:p>
      </dgm:t>
    </dgm:pt>
    <dgm:pt modelId="{35E14190-AB40-4262-B0CF-E04C6237AF31}" type="parTrans" cxnId="{F0835E1B-2744-471F-A7E0-D375508D0963}">
      <dgm:prSet/>
      <dgm:spPr/>
      <dgm:t>
        <a:bodyPr/>
        <a:lstStyle/>
        <a:p>
          <a:endParaRPr lang="zh-CN" altLang="en-US"/>
        </a:p>
      </dgm:t>
    </dgm:pt>
    <dgm:pt modelId="{966F489E-DF38-4411-A6CE-B582D9B78FDA}" type="sibTrans" cxnId="{F0835E1B-2744-471F-A7E0-D375508D0963}">
      <dgm:prSet/>
      <dgm:spPr/>
      <dgm:t>
        <a:bodyPr/>
        <a:lstStyle/>
        <a:p>
          <a:endParaRPr lang="zh-CN" altLang="en-US"/>
        </a:p>
      </dgm:t>
    </dgm:pt>
    <dgm:pt modelId="{ED717D3C-12D7-4C82-9A24-C9144B86E759}">
      <dgm:prSet phldrT="[文本]"/>
      <dgm:spPr>
        <a:solidFill>
          <a:schemeClr val="bg1">
            <a:lumMod val="75000"/>
          </a:schemeClr>
        </a:solidFill>
      </dgm:spPr>
      <dgm:t>
        <a:bodyPr/>
        <a:lstStyle/>
        <a:p>
          <a:r>
            <a:rPr lang="en-US" altLang="zh-CN" dirty="0"/>
            <a:t>2.</a:t>
          </a:r>
          <a:r>
            <a:rPr lang="zh-CN" altLang="en-US" dirty="0"/>
            <a:t>目前工作</a:t>
          </a:r>
        </a:p>
      </dgm:t>
    </dgm:pt>
    <dgm:pt modelId="{A96E09E7-A8B9-4432-8311-9A7485920441}" type="parTrans" cxnId="{A51E0052-BB92-49BA-A178-3133DF96BDEE}">
      <dgm:prSet/>
      <dgm:spPr/>
      <dgm:t>
        <a:bodyPr/>
        <a:lstStyle/>
        <a:p>
          <a:endParaRPr lang="zh-CN" altLang="en-US"/>
        </a:p>
      </dgm:t>
    </dgm:pt>
    <dgm:pt modelId="{4ACC2CA2-E383-4FF3-BCA3-C6A799261913}" type="sibTrans" cxnId="{A51E0052-BB92-49BA-A178-3133DF96BDEE}">
      <dgm:prSet/>
      <dgm:spPr/>
      <dgm:t>
        <a:bodyPr/>
        <a:lstStyle/>
        <a:p>
          <a:endParaRPr lang="zh-CN" altLang="en-US"/>
        </a:p>
      </dgm:t>
    </dgm:pt>
    <dgm:pt modelId="{96546131-4885-47DF-8F75-B5E80A5EB97D}">
      <dgm:prSet phldrT="[文本]" custT="1"/>
      <dgm:spPr/>
      <dgm:t>
        <a:bodyPr/>
        <a:lstStyle/>
        <a:p>
          <a:r>
            <a:rPr lang="zh-CN" altLang="en-US" sz="2000" dirty="0">
              <a:solidFill>
                <a:schemeClr val="bg1">
                  <a:lumMod val="75000"/>
                </a:schemeClr>
              </a:solidFill>
            </a:rPr>
            <a:t>文献精读与数据采集</a:t>
          </a:r>
        </a:p>
      </dgm:t>
    </dgm:pt>
    <dgm:pt modelId="{8CDB7F2A-92BD-48F9-8EAE-1E67711D3F8B}" type="parTrans" cxnId="{C5DBA301-1F51-42A6-8ED0-AEAAD59F5146}">
      <dgm:prSet/>
      <dgm:spPr/>
      <dgm:t>
        <a:bodyPr/>
        <a:lstStyle/>
        <a:p>
          <a:endParaRPr lang="zh-CN" altLang="en-US"/>
        </a:p>
      </dgm:t>
    </dgm:pt>
    <dgm:pt modelId="{36A79C5B-1456-4B3A-917B-079480A8FB11}" type="sibTrans" cxnId="{C5DBA301-1F51-42A6-8ED0-AEAAD59F5146}">
      <dgm:prSet/>
      <dgm:spPr/>
      <dgm:t>
        <a:bodyPr/>
        <a:lstStyle/>
        <a:p>
          <a:endParaRPr lang="zh-CN" altLang="en-US"/>
        </a:p>
      </dgm:t>
    </dgm:pt>
    <dgm:pt modelId="{FE0B8CEE-7931-4C6C-ABAD-786E9B835F96}">
      <dgm:prSet/>
      <dgm:spPr>
        <a:solidFill>
          <a:srgbClr val="7030A0"/>
        </a:solidFill>
      </dgm:spPr>
      <dgm:t>
        <a:bodyPr/>
        <a:lstStyle/>
        <a:p>
          <a:r>
            <a:rPr lang="en-US" altLang="zh-CN" dirty="0"/>
            <a:t>3.</a:t>
          </a:r>
          <a:r>
            <a:rPr lang="zh-CN" altLang="en-US" dirty="0"/>
            <a:t>工作展望</a:t>
          </a:r>
        </a:p>
      </dgm:t>
    </dgm:pt>
    <dgm:pt modelId="{7E84AF53-2FA2-4DF4-96A1-DC3CD900E0A3}" type="parTrans" cxnId="{F47B8026-3A9A-40F3-B4A8-FCC0DCA6A730}">
      <dgm:prSet/>
      <dgm:spPr/>
      <dgm:t>
        <a:bodyPr/>
        <a:lstStyle/>
        <a:p>
          <a:endParaRPr lang="zh-CN" altLang="en-US"/>
        </a:p>
      </dgm:t>
    </dgm:pt>
    <dgm:pt modelId="{1FA52AE0-DFB7-42CE-A86F-60A71B16BDF1}" type="sibTrans" cxnId="{F47B8026-3A9A-40F3-B4A8-FCC0DCA6A730}">
      <dgm:prSet/>
      <dgm:spPr/>
      <dgm:t>
        <a:bodyPr/>
        <a:lstStyle/>
        <a:p>
          <a:endParaRPr lang="zh-CN" altLang="en-US"/>
        </a:p>
      </dgm:t>
    </dgm:pt>
    <dgm:pt modelId="{93B1E033-B87A-4F97-9BDA-5DB8FB2C8CC1}">
      <dgm:prSet/>
      <dgm:spPr/>
      <dgm:t>
        <a:bodyPr/>
        <a:lstStyle/>
        <a:p>
          <a:endParaRPr lang="zh-CN" altLang="en-US" dirty="0"/>
        </a:p>
      </dgm:t>
    </dgm:pt>
    <dgm:pt modelId="{DFBAE609-2348-448B-A8B3-B1E9E6DF45AF}" type="parTrans" cxnId="{E7E0008B-929B-4432-8F99-30A13C67DA4F}">
      <dgm:prSet/>
      <dgm:spPr/>
      <dgm:t>
        <a:bodyPr/>
        <a:lstStyle/>
        <a:p>
          <a:endParaRPr lang="zh-CN" altLang="en-US"/>
        </a:p>
      </dgm:t>
    </dgm:pt>
    <dgm:pt modelId="{7255F286-4648-468C-B598-1A45F1DD8BFD}" type="sibTrans" cxnId="{E7E0008B-929B-4432-8F99-30A13C67DA4F}">
      <dgm:prSet/>
      <dgm:spPr/>
      <dgm:t>
        <a:bodyPr/>
        <a:lstStyle/>
        <a:p>
          <a:endParaRPr lang="zh-CN" altLang="en-US"/>
        </a:p>
      </dgm:t>
    </dgm:pt>
    <dgm:pt modelId="{D9038ECD-28AB-704E-92EB-4464DDF3C41E}">
      <dgm:prSet custT="1"/>
      <dgm:spPr/>
      <dgm:t>
        <a:bodyPr/>
        <a:lstStyle/>
        <a:p>
          <a:r>
            <a:rPr lang="zh-CN" altLang="en-US" sz="2000" dirty="0">
              <a:solidFill>
                <a:schemeClr val="bg1">
                  <a:lumMod val="75000"/>
                </a:schemeClr>
              </a:solidFill>
            </a:rPr>
            <a:t>算法研究与设计</a:t>
          </a:r>
          <a:endParaRPr lang="en-US" altLang="zh-CN" sz="2000" dirty="0">
            <a:solidFill>
              <a:schemeClr val="bg1">
                <a:lumMod val="75000"/>
              </a:schemeClr>
            </a:solidFill>
          </a:endParaRPr>
        </a:p>
      </dgm:t>
    </dgm:pt>
    <dgm:pt modelId="{1F03EC15-A4C1-854B-B09F-7AE9BC8A44DA}" type="parTrans" cxnId="{ED701991-B7FD-6341-B35E-6D88E8734551}">
      <dgm:prSet/>
      <dgm:spPr/>
      <dgm:t>
        <a:bodyPr/>
        <a:lstStyle/>
        <a:p>
          <a:endParaRPr lang="zh-CN" altLang="en-US"/>
        </a:p>
      </dgm:t>
    </dgm:pt>
    <dgm:pt modelId="{A2796307-A411-0C44-8AC7-FD6C789623E5}" type="sibTrans" cxnId="{ED701991-B7FD-6341-B35E-6D88E8734551}">
      <dgm:prSet/>
      <dgm:spPr/>
      <dgm:t>
        <a:bodyPr/>
        <a:lstStyle/>
        <a:p>
          <a:endParaRPr lang="zh-CN" altLang="en-US"/>
        </a:p>
      </dgm:t>
    </dgm:pt>
    <dgm:pt modelId="{31B89B88-B43E-CC4F-A63B-B6A8FE3A3790}">
      <dgm:prSet custT="1"/>
      <dgm:spPr/>
      <dgm:t>
        <a:bodyPr/>
        <a:lstStyle/>
        <a:p>
          <a:r>
            <a:rPr lang="zh-CN" altLang="en-US" sz="2000" dirty="0">
              <a:solidFill>
                <a:schemeClr val="bg1">
                  <a:lumMod val="75000"/>
                </a:schemeClr>
              </a:solidFill>
            </a:rPr>
            <a:t>平台建设</a:t>
          </a:r>
        </a:p>
      </dgm:t>
    </dgm:pt>
    <dgm:pt modelId="{3B686D57-457F-0746-B1BA-055D927A88B0}" type="parTrans" cxnId="{F350791B-5A9A-3D44-9D3E-B42B663E0B53}">
      <dgm:prSet/>
      <dgm:spPr/>
      <dgm:t>
        <a:bodyPr/>
        <a:lstStyle/>
        <a:p>
          <a:endParaRPr lang="zh-CN" altLang="en-US"/>
        </a:p>
      </dgm:t>
    </dgm:pt>
    <dgm:pt modelId="{3DB41050-26CC-E347-95E0-31BB09F2DED0}" type="sibTrans" cxnId="{F350791B-5A9A-3D44-9D3E-B42B663E0B53}">
      <dgm:prSet/>
      <dgm:spPr/>
      <dgm:t>
        <a:bodyPr/>
        <a:lstStyle/>
        <a:p>
          <a:endParaRPr lang="zh-CN" altLang="en-US"/>
        </a:p>
      </dgm:t>
    </dgm:pt>
    <dgm:pt modelId="{E31A7A90-9CD5-4F7D-BB1D-2BA0EB5BD2C5}" type="pres">
      <dgm:prSet presAssocID="{A6AD3BAA-9012-48AF-8113-54AD8DB43514}" presName="linear" presStyleCnt="0">
        <dgm:presLayoutVars>
          <dgm:animLvl val="lvl"/>
          <dgm:resizeHandles val="exact"/>
        </dgm:presLayoutVars>
      </dgm:prSet>
      <dgm:spPr/>
    </dgm:pt>
    <dgm:pt modelId="{D7A831F6-224E-4255-B33E-DD2359E3B625}" type="pres">
      <dgm:prSet presAssocID="{09FEEF98-66D8-4266-9535-59667BCA2E50}" presName="parentText" presStyleLbl="node1" presStyleIdx="0" presStyleCnt="3" custScaleY="64997" custLinFactNeighborX="-3960" custLinFactNeighborY="-395">
        <dgm:presLayoutVars>
          <dgm:chMax val="0"/>
          <dgm:bulletEnabled val="1"/>
        </dgm:presLayoutVars>
      </dgm:prSet>
      <dgm:spPr/>
    </dgm:pt>
    <dgm:pt modelId="{FBF90EA1-6824-4341-A626-EC96D220F96E}" type="pres">
      <dgm:prSet presAssocID="{966F489E-DF38-4411-A6CE-B582D9B78FDA}" presName="spacer" presStyleCnt="0"/>
      <dgm:spPr/>
    </dgm:pt>
    <dgm:pt modelId="{0BD9CFF3-BD5C-4496-A5C0-71614AF6C6BB}" type="pres">
      <dgm:prSet presAssocID="{ED717D3C-12D7-4C82-9A24-C9144B86E759}" presName="parentText" presStyleLbl="node1" presStyleIdx="1" presStyleCnt="3" custScaleY="59406" custLinFactNeighborX="-392" custLinFactNeighborY="10036">
        <dgm:presLayoutVars>
          <dgm:chMax val="0"/>
          <dgm:bulletEnabled val="1"/>
        </dgm:presLayoutVars>
      </dgm:prSet>
      <dgm:spPr/>
    </dgm:pt>
    <dgm:pt modelId="{CB053569-2367-4401-9257-A2E1BD3CDD98}" type="pres">
      <dgm:prSet presAssocID="{ED717D3C-12D7-4C82-9A24-C9144B86E759}" presName="childText" presStyleLbl="revTx" presStyleIdx="0" presStyleCnt="2" custLinFactNeighborY="14976">
        <dgm:presLayoutVars>
          <dgm:bulletEnabled val="1"/>
        </dgm:presLayoutVars>
      </dgm:prSet>
      <dgm:spPr/>
    </dgm:pt>
    <dgm:pt modelId="{25B85B47-B55F-40A6-95E0-5ED6A9B870BF}" type="pres">
      <dgm:prSet presAssocID="{FE0B8CEE-7931-4C6C-ABAD-786E9B835F96}" presName="parentText" presStyleLbl="node1" presStyleIdx="2" presStyleCnt="3" custScaleY="71785" custLinFactNeighborX="739" custLinFactNeighborY="37204">
        <dgm:presLayoutVars>
          <dgm:chMax val="0"/>
          <dgm:bulletEnabled val="1"/>
        </dgm:presLayoutVars>
      </dgm:prSet>
      <dgm:spPr/>
    </dgm:pt>
    <dgm:pt modelId="{470F9343-84EB-47B7-AFB9-4C65E7792209}" type="pres">
      <dgm:prSet presAssocID="{FE0B8CEE-7931-4C6C-ABAD-786E9B835F96}" presName="childText" presStyleLbl="revTx" presStyleIdx="1" presStyleCnt="2" custLinFactNeighborX="-596" custLinFactNeighborY="25141">
        <dgm:presLayoutVars>
          <dgm:bulletEnabled val="1"/>
        </dgm:presLayoutVars>
      </dgm:prSet>
      <dgm:spPr/>
    </dgm:pt>
  </dgm:ptLst>
  <dgm:cxnLst>
    <dgm:cxn modelId="{C5DBA301-1F51-42A6-8ED0-AEAAD59F5146}" srcId="{ED717D3C-12D7-4C82-9A24-C9144B86E759}" destId="{96546131-4885-47DF-8F75-B5E80A5EB97D}" srcOrd="0" destOrd="0" parTransId="{8CDB7F2A-92BD-48F9-8EAE-1E67711D3F8B}" sibTransId="{36A79C5B-1456-4B3A-917B-079480A8FB11}"/>
    <dgm:cxn modelId="{148CCC0C-299B-814A-8965-6932958E694A}" type="presOf" srcId="{ED717D3C-12D7-4C82-9A24-C9144B86E759}" destId="{0BD9CFF3-BD5C-4496-A5C0-71614AF6C6BB}" srcOrd="0" destOrd="0" presId="urn:microsoft.com/office/officeart/2005/8/layout/vList2"/>
    <dgm:cxn modelId="{F0835E1B-2744-471F-A7E0-D375508D0963}" srcId="{A6AD3BAA-9012-48AF-8113-54AD8DB43514}" destId="{09FEEF98-66D8-4266-9535-59667BCA2E50}" srcOrd="0" destOrd="0" parTransId="{35E14190-AB40-4262-B0CF-E04C6237AF31}" sibTransId="{966F489E-DF38-4411-A6CE-B582D9B78FDA}"/>
    <dgm:cxn modelId="{F350791B-5A9A-3D44-9D3E-B42B663E0B53}" srcId="{ED717D3C-12D7-4C82-9A24-C9144B86E759}" destId="{31B89B88-B43E-CC4F-A63B-B6A8FE3A3790}" srcOrd="2" destOrd="0" parTransId="{3B686D57-457F-0746-B1BA-055D927A88B0}" sibTransId="{3DB41050-26CC-E347-95E0-31BB09F2DED0}"/>
    <dgm:cxn modelId="{F47B8026-3A9A-40F3-B4A8-FCC0DCA6A730}" srcId="{A6AD3BAA-9012-48AF-8113-54AD8DB43514}" destId="{FE0B8CEE-7931-4C6C-ABAD-786E9B835F96}" srcOrd="2" destOrd="0" parTransId="{7E84AF53-2FA2-4DF4-96A1-DC3CD900E0A3}" sibTransId="{1FA52AE0-DFB7-42CE-A86F-60A71B16BDF1}"/>
    <dgm:cxn modelId="{A51E0052-BB92-49BA-A178-3133DF96BDEE}" srcId="{A6AD3BAA-9012-48AF-8113-54AD8DB43514}" destId="{ED717D3C-12D7-4C82-9A24-C9144B86E759}" srcOrd="1" destOrd="0" parTransId="{A96E09E7-A8B9-4432-8311-9A7485920441}" sibTransId="{4ACC2CA2-E383-4FF3-BCA3-C6A799261913}"/>
    <dgm:cxn modelId="{E7E0008B-929B-4432-8F99-30A13C67DA4F}" srcId="{FE0B8CEE-7931-4C6C-ABAD-786E9B835F96}" destId="{93B1E033-B87A-4F97-9BDA-5DB8FB2C8CC1}" srcOrd="0" destOrd="0" parTransId="{DFBAE609-2348-448B-A8B3-B1E9E6DF45AF}" sibTransId="{7255F286-4648-468C-B598-1A45F1DD8BFD}"/>
    <dgm:cxn modelId="{ED701991-B7FD-6341-B35E-6D88E8734551}" srcId="{ED717D3C-12D7-4C82-9A24-C9144B86E759}" destId="{D9038ECD-28AB-704E-92EB-4464DDF3C41E}" srcOrd="1" destOrd="0" parTransId="{1F03EC15-A4C1-854B-B09F-7AE9BC8A44DA}" sibTransId="{A2796307-A411-0C44-8AC7-FD6C789623E5}"/>
    <dgm:cxn modelId="{030AE9AA-47AF-5B44-AF86-7C868537139E}" type="presOf" srcId="{31B89B88-B43E-CC4F-A63B-B6A8FE3A3790}" destId="{CB053569-2367-4401-9257-A2E1BD3CDD98}" srcOrd="0" destOrd="2" presId="urn:microsoft.com/office/officeart/2005/8/layout/vList2"/>
    <dgm:cxn modelId="{D62B50BB-4F1F-8F41-A913-ABCCEBB58F12}" type="presOf" srcId="{93B1E033-B87A-4F97-9BDA-5DB8FB2C8CC1}" destId="{470F9343-84EB-47B7-AFB9-4C65E7792209}" srcOrd="0" destOrd="0" presId="urn:microsoft.com/office/officeart/2005/8/layout/vList2"/>
    <dgm:cxn modelId="{EBD560D5-17D3-2D4F-9C03-0BD733B14548}" type="presOf" srcId="{D9038ECD-28AB-704E-92EB-4464DDF3C41E}" destId="{CB053569-2367-4401-9257-A2E1BD3CDD98}" srcOrd="0" destOrd="1" presId="urn:microsoft.com/office/officeart/2005/8/layout/vList2"/>
    <dgm:cxn modelId="{62DC95D8-39E0-C244-A75D-CF4B949A81A5}" type="presOf" srcId="{09FEEF98-66D8-4266-9535-59667BCA2E50}" destId="{D7A831F6-224E-4255-B33E-DD2359E3B625}" srcOrd="0" destOrd="0" presId="urn:microsoft.com/office/officeart/2005/8/layout/vList2"/>
    <dgm:cxn modelId="{BABA6DDB-D2E1-C149-AB41-F380A7DB2596}" type="presOf" srcId="{FE0B8CEE-7931-4C6C-ABAD-786E9B835F96}" destId="{25B85B47-B55F-40A6-95E0-5ED6A9B870BF}" srcOrd="0" destOrd="0" presId="urn:microsoft.com/office/officeart/2005/8/layout/vList2"/>
    <dgm:cxn modelId="{8C277BF2-A96C-B945-9FBB-5D166982C1C7}" type="presOf" srcId="{96546131-4885-47DF-8F75-B5E80A5EB97D}" destId="{CB053569-2367-4401-9257-A2E1BD3CDD98}" srcOrd="0" destOrd="0" presId="urn:microsoft.com/office/officeart/2005/8/layout/vList2"/>
    <dgm:cxn modelId="{96BA0CFB-FC99-7C44-BEF2-0EB2A1C27D59}" type="presOf" srcId="{A6AD3BAA-9012-48AF-8113-54AD8DB43514}" destId="{E31A7A90-9CD5-4F7D-BB1D-2BA0EB5BD2C5}" srcOrd="0" destOrd="0" presId="urn:microsoft.com/office/officeart/2005/8/layout/vList2"/>
    <dgm:cxn modelId="{AFCF5C0B-E36E-324C-A2B5-79020D2CD37E}" type="presParOf" srcId="{E31A7A90-9CD5-4F7D-BB1D-2BA0EB5BD2C5}" destId="{D7A831F6-224E-4255-B33E-DD2359E3B625}" srcOrd="0" destOrd="0" presId="urn:microsoft.com/office/officeart/2005/8/layout/vList2"/>
    <dgm:cxn modelId="{0312CD46-CB05-0443-B38B-315F08DB87E3}" type="presParOf" srcId="{E31A7A90-9CD5-4F7D-BB1D-2BA0EB5BD2C5}" destId="{FBF90EA1-6824-4341-A626-EC96D220F96E}" srcOrd="1" destOrd="0" presId="urn:microsoft.com/office/officeart/2005/8/layout/vList2"/>
    <dgm:cxn modelId="{940767B3-7A16-8942-8D97-E739642AA45D}" type="presParOf" srcId="{E31A7A90-9CD5-4F7D-BB1D-2BA0EB5BD2C5}" destId="{0BD9CFF3-BD5C-4496-A5C0-71614AF6C6BB}" srcOrd="2" destOrd="0" presId="urn:microsoft.com/office/officeart/2005/8/layout/vList2"/>
    <dgm:cxn modelId="{B0B79465-D041-404D-8010-664E6C1DDD1B}" type="presParOf" srcId="{E31A7A90-9CD5-4F7D-BB1D-2BA0EB5BD2C5}" destId="{CB053569-2367-4401-9257-A2E1BD3CDD98}" srcOrd="3" destOrd="0" presId="urn:microsoft.com/office/officeart/2005/8/layout/vList2"/>
    <dgm:cxn modelId="{5D23EC64-1012-EB49-A5DC-7EA1576E4AE2}" type="presParOf" srcId="{E31A7A90-9CD5-4F7D-BB1D-2BA0EB5BD2C5}" destId="{25B85B47-B55F-40A6-95E0-5ED6A9B870BF}" srcOrd="4" destOrd="0" presId="urn:microsoft.com/office/officeart/2005/8/layout/vList2"/>
    <dgm:cxn modelId="{1BAE3A42-164B-7940-A96A-6657D5E8E0E2}" type="presParOf" srcId="{E31A7A90-9CD5-4F7D-BB1D-2BA0EB5BD2C5}" destId="{470F9343-84EB-47B7-AFB9-4C65E7792209}"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A2C3C0B4-9D16-4F60-9E07-CE02AE20BC63}" type="doc">
      <dgm:prSet loTypeId="urn:microsoft.com/office/officeart/2008/layout/VerticalAccentList" loCatId="list" qsTypeId="urn:microsoft.com/office/officeart/2005/8/quickstyle/simple1" qsCatId="simple" csTypeId="urn:microsoft.com/office/officeart/2005/8/colors/colorful5" csCatId="colorful" phldr="1"/>
      <dgm:spPr/>
      <dgm:t>
        <a:bodyPr/>
        <a:lstStyle/>
        <a:p>
          <a:endParaRPr lang="zh-CN" altLang="en-US"/>
        </a:p>
      </dgm:t>
    </dgm:pt>
    <dgm:pt modelId="{D06B2135-C2EB-4A02-BE92-230E39CA10D2}">
      <dgm:prSet phldrT="[文本]"/>
      <dgm:spPr/>
      <dgm:t>
        <a:bodyPr/>
        <a:lstStyle/>
        <a:p>
          <a:r>
            <a:rPr lang="zh-CN" altLang="en-US" dirty="0"/>
            <a:t>数据</a:t>
          </a:r>
        </a:p>
      </dgm:t>
    </dgm:pt>
    <dgm:pt modelId="{85B0ECA5-4BFB-4243-9CE4-2B7291D2DF7B}" type="parTrans" cxnId="{F7E16ABA-A401-4F79-90C6-DC60F5FFD30D}">
      <dgm:prSet/>
      <dgm:spPr/>
      <dgm:t>
        <a:bodyPr/>
        <a:lstStyle/>
        <a:p>
          <a:endParaRPr lang="zh-CN" altLang="en-US"/>
        </a:p>
      </dgm:t>
    </dgm:pt>
    <dgm:pt modelId="{64877A9F-C905-4477-B5C7-796559970E69}" type="sibTrans" cxnId="{F7E16ABA-A401-4F79-90C6-DC60F5FFD30D}">
      <dgm:prSet/>
      <dgm:spPr/>
      <dgm:t>
        <a:bodyPr/>
        <a:lstStyle/>
        <a:p>
          <a:endParaRPr lang="zh-CN" altLang="en-US"/>
        </a:p>
      </dgm:t>
    </dgm:pt>
    <dgm:pt modelId="{AB570803-2B21-4F11-B5F5-73F2E4421878}">
      <dgm:prSet phldrT="[文本]" custT="1"/>
      <dgm:spPr/>
      <dgm:t>
        <a:bodyPr/>
        <a:lstStyle/>
        <a:p>
          <a:endParaRPr lang="en-US" altLang="zh-CN" sz="1600" dirty="0"/>
        </a:p>
        <a:p>
          <a:r>
            <a:rPr lang="en-US" altLang="zh-CN" sz="1600" dirty="0"/>
            <a:t>1</a:t>
          </a:r>
          <a:r>
            <a:rPr lang="zh-CN" altLang="en-US" sz="1600" dirty="0"/>
            <a:t>、结合专家经验对已拥有的蠕变数据和高温合金数据进行适宜的处理</a:t>
          </a:r>
          <a:r>
            <a:rPr lang="en-US" altLang="zh-CN" sz="1600" dirty="0"/>
            <a:t>(</a:t>
          </a:r>
          <a:r>
            <a:rPr lang="zh-CN" altLang="en-US" sz="1600" dirty="0"/>
            <a:t>空缺值填补、合法值检查等</a:t>
          </a:r>
          <a:r>
            <a:rPr lang="en-US" altLang="zh-CN" sz="1600" dirty="0"/>
            <a:t>);</a:t>
          </a:r>
        </a:p>
        <a:p>
          <a:r>
            <a:rPr lang="en-US" altLang="zh-CN" sz="1600" dirty="0"/>
            <a:t>2</a:t>
          </a:r>
          <a:r>
            <a:rPr lang="zh-CN" altLang="en-US" sz="1600" dirty="0"/>
            <a:t>、加大蠕变文献搜索力度，进一步补充和完善蠕变数据</a:t>
          </a:r>
          <a:r>
            <a:rPr lang="en-US" altLang="zh-CN" sz="1600" dirty="0"/>
            <a:t>;</a:t>
          </a:r>
        </a:p>
        <a:p>
          <a:endParaRPr lang="zh-CN" altLang="en-US" sz="1600" dirty="0"/>
        </a:p>
      </dgm:t>
    </dgm:pt>
    <dgm:pt modelId="{3BAAAE0D-A1AC-42FF-90FE-15458867D0AF}" type="parTrans" cxnId="{A7D531B0-2B3F-4A4C-BDC0-92B100BD3F15}">
      <dgm:prSet/>
      <dgm:spPr/>
      <dgm:t>
        <a:bodyPr/>
        <a:lstStyle/>
        <a:p>
          <a:endParaRPr lang="zh-CN" altLang="en-US"/>
        </a:p>
      </dgm:t>
    </dgm:pt>
    <dgm:pt modelId="{5BFE3235-EC9C-42AB-B100-2B32799CE150}" type="sibTrans" cxnId="{A7D531B0-2B3F-4A4C-BDC0-92B100BD3F15}">
      <dgm:prSet/>
      <dgm:spPr/>
      <dgm:t>
        <a:bodyPr/>
        <a:lstStyle/>
        <a:p>
          <a:endParaRPr lang="zh-CN" altLang="en-US"/>
        </a:p>
      </dgm:t>
    </dgm:pt>
    <dgm:pt modelId="{61CEC55F-A716-4283-A166-E6160BF1C5F8}">
      <dgm:prSet phldrT="[文本]"/>
      <dgm:spPr/>
      <dgm:t>
        <a:bodyPr/>
        <a:lstStyle/>
        <a:p>
          <a:r>
            <a:rPr lang="zh-CN" altLang="en-US" dirty="0"/>
            <a:t>蠕变与</a:t>
          </a:r>
          <a:r>
            <a:rPr lang="en-US" altLang="zh-CN" dirty="0"/>
            <a:t>49</a:t>
          </a:r>
          <a:r>
            <a:rPr lang="zh-CN" altLang="en-US" dirty="0"/>
            <a:t>篇文献的结合</a:t>
          </a:r>
        </a:p>
      </dgm:t>
    </dgm:pt>
    <dgm:pt modelId="{22AFCEF4-9DC5-4FB8-9728-2BBD777340B9}" type="parTrans" cxnId="{EB643598-A61C-48B2-BDCB-FD4DD0B9F8EE}">
      <dgm:prSet/>
      <dgm:spPr/>
      <dgm:t>
        <a:bodyPr/>
        <a:lstStyle/>
        <a:p>
          <a:endParaRPr lang="zh-CN" altLang="en-US"/>
        </a:p>
      </dgm:t>
    </dgm:pt>
    <dgm:pt modelId="{8ABBBCEB-70F4-42AC-8B01-5E9970990554}" type="sibTrans" cxnId="{EB643598-A61C-48B2-BDCB-FD4DD0B9F8EE}">
      <dgm:prSet/>
      <dgm:spPr/>
      <dgm:t>
        <a:bodyPr/>
        <a:lstStyle/>
        <a:p>
          <a:endParaRPr lang="zh-CN" altLang="en-US"/>
        </a:p>
      </dgm:t>
    </dgm:pt>
    <dgm:pt modelId="{2AF30852-0F91-4997-BB3A-3FFC70459AED}">
      <dgm:prSet phldrT="[文本]" custT="1"/>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en-US" altLang="zh-CN" sz="1600" dirty="0"/>
            <a:t>1</a:t>
          </a:r>
          <a:r>
            <a:rPr lang="zh-CN" altLang="en-US" sz="1600" dirty="0"/>
            <a:t>、进一步挖掘</a:t>
          </a:r>
          <a:r>
            <a:rPr lang="en-US" altLang="zh-CN" sz="1600" dirty="0"/>
            <a:t>49</a:t>
          </a:r>
          <a:r>
            <a:rPr lang="zh-CN" altLang="en-US" sz="1600" dirty="0"/>
            <a:t>篇文献中的知识，引入其中的计算方法计算出新的可用属性</a:t>
          </a:r>
          <a:r>
            <a:rPr lang="en-US" altLang="zh-CN" sz="1600" dirty="0"/>
            <a:t>;</a:t>
          </a:r>
        </a:p>
        <a:p>
          <a:pPr marL="0" marR="0" indent="0" defTabSz="914400" eaLnBrk="1" fontAlgn="auto" latinLnBrk="0" hangingPunct="1">
            <a:lnSpc>
              <a:spcPct val="100000"/>
            </a:lnSpc>
            <a:spcBef>
              <a:spcPts val="0"/>
            </a:spcBef>
            <a:spcAft>
              <a:spcPts val="0"/>
            </a:spcAft>
            <a:buClrTx/>
            <a:buSzTx/>
            <a:buFontTx/>
            <a:buNone/>
            <a:tabLst/>
            <a:defRPr/>
          </a:pPr>
          <a:r>
            <a:rPr lang="en-US" altLang="zh-CN" sz="1600" dirty="0"/>
            <a:t>2</a:t>
          </a:r>
          <a:r>
            <a:rPr lang="zh-CN" altLang="en-US" sz="1600" dirty="0"/>
            <a:t>、基于王院士</a:t>
          </a:r>
          <a:r>
            <a:rPr lang="en-US" altLang="zh-CN" sz="1600" dirty="0"/>
            <a:t>49</a:t>
          </a:r>
          <a:r>
            <a:rPr lang="zh-CN" altLang="en-US" sz="1600" dirty="0"/>
            <a:t>篇文献与其他相关文献的数据，建立自己的蠕变数据库</a:t>
          </a:r>
          <a:r>
            <a:rPr lang="en-US" altLang="zh-CN" sz="1600" dirty="0"/>
            <a:t>;</a:t>
          </a:r>
          <a:endParaRPr lang="zh-CN" altLang="en-US" sz="1600" dirty="0"/>
        </a:p>
        <a:p>
          <a:pPr defTabSz="755650">
            <a:lnSpc>
              <a:spcPct val="90000"/>
            </a:lnSpc>
            <a:spcBef>
              <a:spcPct val="0"/>
            </a:spcBef>
            <a:spcAft>
              <a:spcPct val="35000"/>
            </a:spcAft>
          </a:pPr>
          <a:endParaRPr lang="en-US" altLang="zh-CN" sz="1500" dirty="0"/>
        </a:p>
      </dgm:t>
    </dgm:pt>
    <dgm:pt modelId="{95040336-EED2-4616-AE25-32D7EF1A8217}" type="parTrans" cxnId="{5C486B30-BC6E-4117-9F6A-EC27733B551A}">
      <dgm:prSet/>
      <dgm:spPr/>
      <dgm:t>
        <a:bodyPr/>
        <a:lstStyle/>
        <a:p>
          <a:endParaRPr lang="zh-CN" altLang="en-US"/>
        </a:p>
      </dgm:t>
    </dgm:pt>
    <dgm:pt modelId="{07B92E74-8904-41BB-9A30-A67F0517A3D5}" type="sibTrans" cxnId="{5C486B30-BC6E-4117-9F6A-EC27733B551A}">
      <dgm:prSet/>
      <dgm:spPr/>
      <dgm:t>
        <a:bodyPr/>
        <a:lstStyle/>
        <a:p>
          <a:endParaRPr lang="zh-CN" altLang="en-US"/>
        </a:p>
      </dgm:t>
    </dgm:pt>
    <dgm:pt modelId="{C53007B8-DD04-4868-B0B1-CB5F7165B7E3}">
      <dgm:prSet phldrT="[文本]"/>
      <dgm:spPr/>
      <dgm:t>
        <a:bodyPr/>
        <a:lstStyle/>
        <a:p>
          <a:r>
            <a:rPr lang="zh-CN" altLang="en-US" dirty="0"/>
            <a:t>算法和平台</a:t>
          </a:r>
        </a:p>
      </dgm:t>
    </dgm:pt>
    <dgm:pt modelId="{87D53C17-D6DF-4456-ADB1-1EF4771C9743}" type="parTrans" cxnId="{BAF12B9A-649F-421A-B9ED-0BF886540862}">
      <dgm:prSet/>
      <dgm:spPr/>
      <dgm:t>
        <a:bodyPr/>
        <a:lstStyle/>
        <a:p>
          <a:endParaRPr lang="zh-CN" altLang="en-US"/>
        </a:p>
      </dgm:t>
    </dgm:pt>
    <dgm:pt modelId="{B5E563CD-7110-476D-846C-D1AD8005D236}" type="sibTrans" cxnId="{BAF12B9A-649F-421A-B9ED-0BF886540862}">
      <dgm:prSet/>
      <dgm:spPr/>
      <dgm:t>
        <a:bodyPr/>
        <a:lstStyle/>
        <a:p>
          <a:endParaRPr lang="zh-CN" altLang="en-US"/>
        </a:p>
      </dgm:t>
    </dgm:pt>
    <dgm:pt modelId="{67F91EF3-E8DE-42E5-A8F6-E5505E81197E}">
      <dgm:prSet phldrT="[文本]" custT="1"/>
      <dgm:spPr/>
      <dgm:t>
        <a:bodyPr/>
        <a:lstStyle/>
        <a:p>
          <a:endParaRPr lang="en-US" altLang="zh-CN" sz="1600" dirty="0"/>
        </a:p>
        <a:p>
          <a:r>
            <a:rPr lang="en-US" altLang="zh-CN" sz="1600" dirty="0"/>
            <a:t>1</a:t>
          </a:r>
          <a:r>
            <a:rPr lang="zh-CN" altLang="en-US" sz="1600" dirty="0"/>
            <a:t>、机器学习中大部分常用算法基本已实现，之后将对算法集成化和并行化，提高算法的效率和预测准确率</a:t>
          </a:r>
          <a:r>
            <a:rPr lang="en-US" altLang="zh-CN" sz="1600" dirty="0"/>
            <a:t>;</a:t>
          </a:r>
        </a:p>
        <a:p>
          <a:r>
            <a:rPr lang="en-US" altLang="zh-CN" sz="1600" dirty="0"/>
            <a:t>2</a:t>
          </a:r>
          <a:r>
            <a:rPr lang="zh-CN" altLang="en-US" sz="1600" dirty="0"/>
            <a:t>、平台集成到张武老师的高通量并发计算平台中</a:t>
          </a:r>
          <a:r>
            <a:rPr lang="en-US" altLang="zh-CN" sz="1600" dirty="0"/>
            <a:t>;</a:t>
          </a:r>
          <a:endParaRPr lang="zh-CN" altLang="en-US" sz="1600" dirty="0"/>
        </a:p>
      </dgm:t>
    </dgm:pt>
    <dgm:pt modelId="{F07CDA5B-C0A5-48B4-AC7C-8F75BDB7485A}" type="parTrans" cxnId="{12DF159E-BB7F-42D8-963F-1EBC28C124E6}">
      <dgm:prSet/>
      <dgm:spPr/>
      <dgm:t>
        <a:bodyPr/>
        <a:lstStyle/>
        <a:p>
          <a:endParaRPr lang="zh-CN" altLang="en-US"/>
        </a:p>
      </dgm:t>
    </dgm:pt>
    <dgm:pt modelId="{AD0C124B-3162-4E0D-A380-576C92A9DBBF}" type="sibTrans" cxnId="{12DF159E-BB7F-42D8-963F-1EBC28C124E6}">
      <dgm:prSet/>
      <dgm:spPr/>
      <dgm:t>
        <a:bodyPr/>
        <a:lstStyle/>
        <a:p>
          <a:endParaRPr lang="zh-CN" altLang="en-US"/>
        </a:p>
      </dgm:t>
    </dgm:pt>
    <dgm:pt modelId="{AEB787D7-9BB3-43F3-BB0D-3BC5B54A33D9}">
      <dgm:prSet phldrT="[文本]"/>
      <dgm:spPr/>
      <dgm:t>
        <a:bodyPr/>
        <a:lstStyle/>
        <a:p>
          <a:endParaRPr lang="zh-CN" altLang="en-US" sz="2400" dirty="0"/>
        </a:p>
      </dgm:t>
    </dgm:pt>
    <dgm:pt modelId="{C1660A8A-9D91-447E-A2AB-A7FB3D973F38}" type="parTrans" cxnId="{DD3D359F-020E-430B-8C16-DAD139EE0821}">
      <dgm:prSet/>
      <dgm:spPr/>
      <dgm:t>
        <a:bodyPr/>
        <a:lstStyle/>
        <a:p>
          <a:endParaRPr lang="zh-CN" altLang="en-US"/>
        </a:p>
      </dgm:t>
    </dgm:pt>
    <dgm:pt modelId="{5ABBC9D7-8445-4272-8E5C-25E97DF70FAF}" type="sibTrans" cxnId="{DD3D359F-020E-430B-8C16-DAD139EE0821}">
      <dgm:prSet/>
      <dgm:spPr/>
      <dgm:t>
        <a:bodyPr/>
        <a:lstStyle/>
        <a:p>
          <a:endParaRPr lang="zh-CN" altLang="en-US"/>
        </a:p>
      </dgm:t>
    </dgm:pt>
    <dgm:pt modelId="{F5F2F97F-D227-4F4A-A235-A97A4470CEEF}" type="pres">
      <dgm:prSet presAssocID="{A2C3C0B4-9D16-4F60-9E07-CE02AE20BC63}" presName="Name0" presStyleCnt="0">
        <dgm:presLayoutVars>
          <dgm:chMax/>
          <dgm:chPref/>
          <dgm:dir/>
        </dgm:presLayoutVars>
      </dgm:prSet>
      <dgm:spPr/>
    </dgm:pt>
    <dgm:pt modelId="{E3F4C499-187F-4D49-8956-B6B21410E22A}" type="pres">
      <dgm:prSet presAssocID="{D06B2135-C2EB-4A02-BE92-230E39CA10D2}" presName="parenttextcomposite" presStyleCnt="0"/>
      <dgm:spPr/>
    </dgm:pt>
    <dgm:pt modelId="{187E3F52-12BB-4799-83E8-FD20B28A6204}" type="pres">
      <dgm:prSet presAssocID="{D06B2135-C2EB-4A02-BE92-230E39CA10D2}" presName="parenttext" presStyleLbl="revTx" presStyleIdx="0" presStyleCnt="3" custLinFactNeighborX="-2512" custLinFactNeighborY="-233">
        <dgm:presLayoutVars>
          <dgm:chMax/>
          <dgm:chPref val="2"/>
          <dgm:bulletEnabled val="1"/>
        </dgm:presLayoutVars>
      </dgm:prSet>
      <dgm:spPr/>
    </dgm:pt>
    <dgm:pt modelId="{B0EFAFC0-6AE6-4C2A-896B-98920A16B54C}" type="pres">
      <dgm:prSet presAssocID="{D06B2135-C2EB-4A02-BE92-230E39CA10D2}" presName="composite" presStyleCnt="0"/>
      <dgm:spPr/>
    </dgm:pt>
    <dgm:pt modelId="{386D1B95-BDDD-4EFA-8CA9-FD3FF521B87F}" type="pres">
      <dgm:prSet presAssocID="{D06B2135-C2EB-4A02-BE92-230E39CA10D2}" presName="chevron1" presStyleLbl="alignNode1" presStyleIdx="0" presStyleCnt="21"/>
      <dgm:spPr/>
    </dgm:pt>
    <dgm:pt modelId="{74B8A26C-8FA3-4DA7-BB22-569216BC1555}" type="pres">
      <dgm:prSet presAssocID="{D06B2135-C2EB-4A02-BE92-230E39CA10D2}" presName="chevron2" presStyleLbl="alignNode1" presStyleIdx="1" presStyleCnt="21"/>
      <dgm:spPr/>
    </dgm:pt>
    <dgm:pt modelId="{58685194-C2FE-41FB-84A1-884E83DD32E4}" type="pres">
      <dgm:prSet presAssocID="{D06B2135-C2EB-4A02-BE92-230E39CA10D2}" presName="chevron3" presStyleLbl="alignNode1" presStyleIdx="2" presStyleCnt="21"/>
      <dgm:spPr/>
    </dgm:pt>
    <dgm:pt modelId="{3A94BE78-1BA1-4737-9939-0A901A7969AD}" type="pres">
      <dgm:prSet presAssocID="{D06B2135-C2EB-4A02-BE92-230E39CA10D2}" presName="chevron4" presStyleLbl="alignNode1" presStyleIdx="3" presStyleCnt="21"/>
      <dgm:spPr/>
    </dgm:pt>
    <dgm:pt modelId="{32AC2AAE-E136-4255-99AE-BF29AB48CA91}" type="pres">
      <dgm:prSet presAssocID="{D06B2135-C2EB-4A02-BE92-230E39CA10D2}" presName="chevron5" presStyleLbl="alignNode1" presStyleIdx="4" presStyleCnt="21"/>
      <dgm:spPr/>
    </dgm:pt>
    <dgm:pt modelId="{64E5CD24-37E3-49BE-93DB-CE4C2394718E}" type="pres">
      <dgm:prSet presAssocID="{D06B2135-C2EB-4A02-BE92-230E39CA10D2}" presName="chevron6" presStyleLbl="alignNode1" presStyleIdx="5" presStyleCnt="21"/>
      <dgm:spPr/>
    </dgm:pt>
    <dgm:pt modelId="{18C9B674-D75E-4941-91F2-7431764FCB87}" type="pres">
      <dgm:prSet presAssocID="{D06B2135-C2EB-4A02-BE92-230E39CA10D2}" presName="chevron7" presStyleLbl="alignNode1" presStyleIdx="6" presStyleCnt="21"/>
      <dgm:spPr/>
    </dgm:pt>
    <dgm:pt modelId="{B490881F-D14E-4228-B03B-1A98CFE8E9BE}" type="pres">
      <dgm:prSet presAssocID="{D06B2135-C2EB-4A02-BE92-230E39CA10D2}" presName="childtext" presStyleLbl="solidFgAcc1" presStyleIdx="0" presStyleCnt="3" custScaleX="109315">
        <dgm:presLayoutVars>
          <dgm:chMax/>
          <dgm:chPref val="0"/>
          <dgm:bulletEnabled val="1"/>
        </dgm:presLayoutVars>
      </dgm:prSet>
      <dgm:spPr/>
    </dgm:pt>
    <dgm:pt modelId="{35E5825F-846C-4C99-BBDA-7AD8398068ED}" type="pres">
      <dgm:prSet presAssocID="{64877A9F-C905-4477-B5C7-796559970E69}" presName="sibTrans" presStyleCnt="0"/>
      <dgm:spPr/>
    </dgm:pt>
    <dgm:pt modelId="{F0E6A709-C2BB-4894-8705-36A605283015}" type="pres">
      <dgm:prSet presAssocID="{61CEC55F-A716-4283-A166-E6160BF1C5F8}" presName="parenttextcomposite" presStyleCnt="0"/>
      <dgm:spPr/>
    </dgm:pt>
    <dgm:pt modelId="{5CB51777-842A-4C28-AABD-6A0EAE19C843}" type="pres">
      <dgm:prSet presAssocID="{61CEC55F-A716-4283-A166-E6160BF1C5F8}" presName="parenttext" presStyleLbl="revTx" presStyleIdx="1" presStyleCnt="3">
        <dgm:presLayoutVars>
          <dgm:chMax/>
          <dgm:chPref val="2"/>
          <dgm:bulletEnabled val="1"/>
        </dgm:presLayoutVars>
      </dgm:prSet>
      <dgm:spPr/>
    </dgm:pt>
    <dgm:pt modelId="{9C677C85-D1BA-4F92-814D-E8AC6A3FD46E}" type="pres">
      <dgm:prSet presAssocID="{61CEC55F-A716-4283-A166-E6160BF1C5F8}" presName="composite" presStyleCnt="0"/>
      <dgm:spPr/>
    </dgm:pt>
    <dgm:pt modelId="{6E6B6641-4434-499D-8838-5A88E62DB51E}" type="pres">
      <dgm:prSet presAssocID="{61CEC55F-A716-4283-A166-E6160BF1C5F8}" presName="chevron1" presStyleLbl="alignNode1" presStyleIdx="7" presStyleCnt="21"/>
      <dgm:spPr/>
    </dgm:pt>
    <dgm:pt modelId="{C37E5902-973D-4BD6-BAFC-911ABD9E1733}" type="pres">
      <dgm:prSet presAssocID="{61CEC55F-A716-4283-A166-E6160BF1C5F8}" presName="chevron2" presStyleLbl="alignNode1" presStyleIdx="8" presStyleCnt="21"/>
      <dgm:spPr/>
    </dgm:pt>
    <dgm:pt modelId="{A42C697D-0FDB-4839-8C8D-53A722A49FAA}" type="pres">
      <dgm:prSet presAssocID="{61CEC55F-A716-4283-A166-E6160BF1C5F8}" presName="chevron3" presStyleLbl="alignNode1" presStyleIdx="9" presStyleCnt="21"/>
      <dgm:spPr/>
    </dgm:pt>
    <dgm:pt modelId="{9166AA6E-DDD1-44C1-A753-EAC964BBEAB1}" type="pres">
      <dgm:prSet presAssocID="{61CEC55F-A716-4283-A166-E6160BF1C5F8}" presName="chevron4" presStyleLbl="alignNode1" presStyleIdx="10" presStyleCnt="21"/>
      <dgm:spPr/>
    </dgm:pt>
    <dgm:pt modelId="{146D35F6-E2DA-4C6D-8EA8-412AC0FB6648}" type="pres">
      <dgm:prSet presAssocID="{61CEC55F-A716-4283-A166-E6160BF1C5F8}" presName="chevron5" presStyleLbl="alignNode1" presStyleIdx="11" presStyleCnt="21"/>
      <dgm:spPr/>
    </dgm:pt>
    <dgm:pt modelId="{347A5C21-76DB-4966-BC0A-FAB199983BF9}" type="pres">
      <dgm:prSet presAssocID="{61CEC55F-A716-4283-A166-E6160BF1C5F8}" presName="chevron6" presStyleLbl="alignNode1" presStyleIdx="12" presStyleCnt="21"/>
      <dgm:spPr/>
    </dgm:pt>
    <dgm:pt modelId="{16AF2403-B9D3-4302-B77B-048320F42F93}" type="pres">
      <dgm:prSet presAssocID="{61CEC55F-A716-4283-A166-E6160BF1C5F8}" presName="chevron7" presStyleLbl="alignNode1" presStyleIdx="13" presStyleCnt="21"/>
      <dgm:spPr/>
    </dgm:pt>
    <dgm:pt modelId="{1245ED2E-D6EE-4368-895F-50176395B131}" type="pres">
      <dgm:prSet presAssocID="{61CEC55F-A716-4283-A166-E6160BF1C5F8}" presName="childtext" presStyleLbl="solidFgAcc1" presStyleIdx="1" presStyleCnt="3" custScaleX="110223" custScaleY="86063" custLinFactNeighborX="-240" custLinFactNeighborY="6619">
        <dgm:presLayoutVars>
          <dgm:chMax/>
          <dgm:chPref val="0"/>
          <dgm:bulletEnabled val="1"/>
        </dgm:presLayoutVars>
      </dgm:prSet>
      <dgm:spPr/>
    </dgm:pt>
    <dgm:pt modelId="{3A9C0B74-DC70-42C7-9F59-57A8DD591743}" type="pres">
      <dgm:prSet presAssocID="{8ABBBCEB-70F4-42AC-8B01-5E9970990554}" presName="sibTrans" presStyleCnt="0"/>
      <dgm:spPr/>
    </dgm:pt>
    <dgm:pt modelId="{4F7B3CB1-33D3-43C0-BA6E-DDDF010103F2}" type="pres">
      <dgm:prSet presAssocID="{C53007B8-DD04-4868-B0B1-CB5F7165B7E3}" presName="parenttextcomposite" presStyleCnt="0"/>
      <dgm:spPr/>
    </dgm:pt>
    <dgm:pt modelId="{A169B63B-346A-4380-86E8-2C2A9073DB53}" type="pres">
      <dgm:prSet presAssocID="{C53007B8-DD04-4868-B0B1-CB5F7165B7E3}" presName="parenttext" presStyleLbl="revTx" presStyleIdx="2" presStyleCnt="3">
        <dgm:presLayoutVars>
          <dgm:chMax/>
          <dgm:chPref val="2"/>
          <dgm:bulletEnabled val="1"/>
        </dgm:presLayoutVars>
      </dgm:prSet>
      <dgm:spPr/>
    </dgm:pt>
    <dgm:pt modelId="{E870F71A-3528-4987-B177-3857FCA2D279}" type="pres">
      <dgm:prSet presAssocID="{C53007B8-DD04-4868-B0B1-CB5F7165B7E3}" presName="composite" presStyleCnt="0"/>
      <dgm:spPr/>
    </dgm:pt>
    <dgm:pt modelId="{2DED227C-4006-495B-B1BF-2564DE1CADD1}" type="pres">
      <dgm:prSet presAssocID="{C53007B8-DD04-4868-B0B1-CB5F7165B7E3}" presName="chevron1" presStyleLbl="alignNode1" presStyleIdx="14" presStyleCnt="21"/>
      <dgm:spPr/>
    </dgm:pt>
    <dgm:pt modelId="{B4CB4E03-5344-45E4-9E0A-458F2E3835DA}" type="pres">
      <dgm:prSet presAssocID="{C53007B8-DD04-4868-B0B1-CB5F7165B7E3}" presName="chevron2" presStyleLbl="alignNode1" presStyleIdx="15" presStyleCnt="21"/>
      <dgm:spPr/>
    </dgm:pt>
    <dgm:pt modelId="{9939A0C9-A0FD-41E1-9E0E-9058C38011F4}" type="pres">
      <dgm:prSet presAssocID="{C53007B8-DD04-4868-B0B1-CB5F7165B7E3}" presName="chevron3" presStyleLbl="alignNode1" presStyleIdx="16" presStyleCnt="21"/>
      <dgm:spPr/>
    </dgm:pt>
    <dgm:pt modelId="{18652C83-3663-48DB-8708-7FBF2D0BFF8B}" type="pres">
      <dgm:prSet presAssocID="{C53007B8-DD04-4868-B0B1-CB5F7165B7E3}" presName="chevron4" presStyleLbl="alignNode1" presStyleIdx="17" presStyleCnt="21"/>
      <dgm:spPr/>
    </dgm:pt>
    <dgm:pt modelId="{A4785886-BE2B-4E70-A050-C4DFCF646604}" type="pres">
      <dgm:prSet presAssocID="{C53007B8-DD04-4868-B0B1-CB5F7165B7E3}" presName="chevron5" presStyleLbl="alignNode1" presStyleIdx="18" presStyleCnt="21"/>
      <dgm:spPr/>
    </dgm:pt>
    <dgm:pt modelId="{3BA81992-607A-4A4D-AA30-A4A4DDE792FF}" type="pres">
      <dgm:prSet presAssocID="{C53007B8-DD04-4868-B0B1-CB5F7165B7E3}" presName="chevron6" presStyleLbl="alignNode1" presStyleIdx="19" presStyleCnt="21"/>
      <dgm:spPr/>
    </dgm:pt>
    <dgm:pt modelId="{12D0838F-020C-4E44-AA6D-B7B7DCAE8DE5}" type="pres">
      <dgm:prSet presAssocID="{C53007B8-DD04-4868-B0B1-CB5F7165B7E3}" presName="chevron7" presStyleLbl="alignNode1" presStyleIdx="20" presStyleCnt="21"/>
      <dgm:spPr/>
    </dgm:pt>
    <dgm:pt modelId="{B54C7073-B3B9-419C-86E1-6D3AA0390A36}" type="pres">
      <dgm:prSet presAssocID="{C53007B8-DD04-4868-B0B1-CB5F7165B7E3}" presName="childtext" presStyleLbl="solidFgAcc1" presStyleIdx="2" presStyleCnt="3" custScaleX="109315">
        <dgm:presLayoutVars>
          <dgm:chMax/>
          <dgm:chPref val="0"/>
          <dgm:bulletEnabled val="1"/>
        </dgm:presLayoutVars>
      </dgm:prSet>
      <dgm:spPr/>
    </dgm:pt>
  </dgm:ptLst>
  <dgm:cxnLst>
    <dgm:cxn modelId="{6DEE4C18-77E4-4D89-826E-FBE9C678BB28}" type="presOf" srcId="{AB570803-2B21-4F11-B5F5-73F2E4421878}" destId="{B490881F-D14E-4228-B03B-1A98CFE8E9BE}" srcOrd="0" destOrd="0" presId="urn:microsoft.com/office/officeart/2008/layout/VerticalAccentList"/>
    <dgm:cxn modelId="{93318329-9458-425E-A1D5-381609EC594C}" type="presOf" srcId="{D06B2135-C2EB-4A02-BE92-230E39CA10D2}" destId="{187E3F52-12BB-4799-83E8-FD20B28A6204}" srcOrd="0" destOrd="0" presId="urn:microsoft.com/office/officeart/2008/layout/VerticalAccentList"/>
    <dgm:cxn modelId="{5C486B30-BC6E-4117-9F6A-EC27733B551A}" srcId="{61CEC55F-A716-4283-A166-E6160BF1C5F8}" destId="{2AF30852-0F91-4997-BB3A-3FFC70459AED}" srcOrd="0" destOrd="0" parTransId="{95040336-EED2-4616-AE25-32D7EF1A8217}" sibTransId="{07B92E74-8904-41BB-9A30-A67F0517A3D5}"/>
    <dgm:cxn modelId="{FF8D1333-A853-4099-8C74-F515A9BA599F}" type="presOf" srcId="{67F91EF3-E8DE-42E5-A8F6-E5505E81197E}" destId="{B54C7073-B3B9-419C-86E1-6D3AA0390A36}" srcOrd="0" destOrd="0" presId="urn:microsoft.com/office/officeart/2008/layout/VerticalAccentList"/>
    <dgm:cxn modelId="{ADF24C39-C3A8-4878-BC06-E22DED843CBC}" type="presOf" srcId="{AEB787D7-9BB3-43F3-BB0D-3BC5B54A33D9}" destId="{B54C7073-B3B9-419C-86E1-6D3AA0390A36}" srcOrd="0" destOrd="1" presId="urn:microsoft.com/office/officeart/2008/layout/VerticalAccentList"/>
    <dgm:cxn modelId="{6884288E-A448-452B-8427-2CB6971E6815}" type="presOf" srcId="{61CEC55F-A716-4283-A166-E6160BF1C5F8}" destId="{5CB51777-842A-4C28-AABD-6A0EAE19C843}" srcOrd="0" destOrd="0" presId="urn:microsoft.com/office/officeart/2008/layout/VerticalAccentList"/>
    <dgm:cxn modelId="{EB643598-A61C-48B2-BDCB-FD4DD0B9F8EE}" srcId="{A2C3C0B4-9D16-4F60-9E07-CE02AE20BC63}" destId="{61CEC55F-A716-4283-A166-E6160BF1C5F8}" srcOrd="1" destOrd="0" parTransId="{22AFCEF4-9DC5-4FB8-9728-2BBD777340B9}" sibTransId="{8ABBBCEB-70F4-42AC-8B01-5E9970990554}"/>
    <dgm:cxn modelId="{BAF12B9A-649F-421A-B9ED-0BF886540862}" srcId="{A2C3C0B4-9D16-4F60-9E07-CE02AE20BC63}" destId="{C53007B8-DD04-4868-B0B1-CB5F7165B7E3}" srcOrd="2" destOrd="0" parTransId="{87D53C17-D6DF-4456-ADB1-1EF4771C9743}" sibTransId="{B5E563CD-7110-476D-846C-D1AD8005D236}"/>
    <dgm:cxn modelId="{12DF159E-BB7F-42D8-963F-1EBC28C124E6}" srcId="{C53007B8-DD04-4868-B0B1-CB5F7165B7E3}" destId="{67F91EF3-E8DE-42E5-A8F6-E5505E81197E}" srcOrd="0" destOrd="0" parTransId="{F07CDA5B-C0A5-48B4-AC7C-8F75BDB7485A}" sibTransId="{AD0C124B-3162-4E0D-A380-576C92A9DBBF}"/>
    <dgm:cxn modelId="{DD3D359F-020E-430B-8C16-DAD139EE0821}" srcId="{C53007B8-DD04-4868-B0B1-CB5F7165B7E3}" destId="{AEB787D7-9BB3-43F3-BB0D-3BC5B54A33D9}" srcOrd="1" destOrd="0" parTransId="{C1660A8A-9D91-447E-A2AB-A7FB3D973F38}" sibTransId="{5ABBC9D7-8445-4272-8E5C-25E97DF70FAF}"/>
    <dgm:cxn modelId="{A7D531B0-2B3F-4A4C-BDC0-92B100BD3F15}" srcId="{D06B2135-C2EB-4A02-BE92-230E39CA10D2}" destId="{AB570803-2B21-4F11-B5F5-73F2E4421878}" srcOrd="0" destOrd="0" parTransId="{3BAAAE0D-A1AC-42FF-90FE-15458867D0AF}" sibTransId="{5BFE3235-EC9C-42AB-B100-2B32799CE150}"/>
    <dgm:cxn modelId="{B49487B2-C7B5-43FD-8E30-B7EE0302ADA8}" type="presOf" srcId="{A2C3C0B4-9D16-4F60-9E07-CE02AE20BC63}" destId="{F5F2F97F-D227-4F4A-A235-A97A4470CEEF}" srcOrd="0" destOrd="0" presId="urn:microsoft.com/office/officeart/2008/layout/VerticalAccentList"/>
    <dgm:cxn modelId="{F7E16ABA-A401-4F79-90C6-DC60F5FFD30D}" srcId="{A2C3C0B4-9D16-4F60-9E07-CE02AE20BC63}" destId="{D06B2135-C2EB-4A02-BE92-230E39CA10D2}" srcOrd="0" destOrd="0" parTransId="{85B0ECA5-4BFB-4243-9CE4-2B7291D2DF7B}" sibTransId="{64877A9F-C905-4477-B5C7-796559970E69}"/>
    <dgm:cxn modelId="{22E676E3-680B-4B1E-857D-AD911E3AD6F0}" type="presOf" srcId="{2AF30852-0F91-4997-BB3A-3FFC70459AED}" destId="{1245ED2E-D6EE-4368-895F-50176395B131}" srcOrd="0" destOrd="0" presId="urn:microsoft.com/office/officeart/2008/layout/VerticalAccentList"/>
    <dgm:cxn modelId="{D53894F0-755B-443F-9BF0-8EA91A748193}" type="presOf" srcId="{C53007B8-DD04-4868-B0B1-CB5F7165B7E3}" destId="{A169B63B-346A-4380-86E8-2C2A9073DB53}" srcOrd="0" destOrd="0" presId="urn:microsoft.com/office/officeart/2008/layout/VerticalAccentList"/>
    <dgm:cxn modelId="{D7050465-1FB1-427C-96C1-636C72179162}" type="presParOf" srcId="{F5F2F97F-D227-4F4A-A235-A97A4470CEEF}" destId="{E3F4C499-187F-4D49-8956-B6B21410E22A}" srcOrd="0" destOrd="0" presId="urn:microsoft.com/office/officeart/2008/layout/VerticalAccentList"/>
    <dgm:cxn modelId="{10E41619-2228-4B36-9ED4-1ACBF3560A39}" type="presParOf" srcId="{E3F4C499-187F-4D49-8956-B6B21410E22A}" destId="{187E3F52-12BB-4799-83E8-FD20B28A6204}" srcOrd="0" destOrd="0" presId="urn:microsoft.com/office/officeart/2008/layout/VerticalAccentList"/>
    <dgm:cxn modelId="{4AEE2E1F-B564-4223-979B-E44E945D6071}" type="presParOf" srcId="{F5F2F97F-D227-4F4A-A235-A97A4470CEEF}" destId="{B0EFAFC0-6AE6-4C2A-896B-98920A16B54C}" srcOrd="1" destOrd="0" presId="urn:microsoft.com/office/officeart/2008/layout/VerticalAccentList"/>
    <dgm:cxn modelId="{B544D997-7039-4F44-B62F-1BDD3260E5A3}" type="presParOf" srcId="{B0EFAFC0-6AE6-4C2A-896B-98920A16B54C}" destId="{386D1B95-BDDD-4EFA-8CA9-FD3FF521B87F}" srcOrd="0" destOrd="0" presId="urn:microsoft.com/office/officeart/2008/layout/VerticalAccentList"/>
    <dgm:cxn modelId="{A3A7EEFE-9855-45AC-B522-F326A1FB2ADD}" type="presParOf" srcId="{B0EFAFC0-6AE6-4C2A-896B-98920A16B54C}" destId="{74B8A26C-8FA3-4DA7-BB22-569216BC1555}" srcOrd="1" destOrd="0" presId="urn:microsoft.com/office/officeart/2008/layout/VerticalAccentList"/>
    <dgm:cxn modelId="{E1D82E92-B700-482C-AB57-001B795AF8A6}" type="presParOf" srcId="{B0EFAFC0-6AE6-4C2A-896B-98920A16B54C}" destId="{58685194-C2FE-41FB-84A1-884E83DD32E4}" srcOrd="2" destOrd="0" presId="urn:microsoft.com/office/officeart/2008/layout/VerticalAccentList"/>
    <dgm:cxn modelId="{A0AA1234-759E-401D-AEA2-CA53F70687BF}" type="presParOf" srcId="{B0EFAFC0-6AE6-4C2A-896B-98920A16B54C}" destId="{3A94BE78-1BA1-4737-9939-0A901A7969AD}" srcOrd="3" destOrd="0" presId="urn:microsoft.com/office/officeart/2008/layout/VerticalAccentList"/>
    <dgm:cxn modelId="{1F182FF8-32FF-4842-97AF-A8AA8408723B}" type="presParOf" srcId="{B0EFAFC0-6AE6-4C2A-896B-98920A16B54C}" destId="{32AC2AAE-E136-4255-99AE-BF29AB48CA91}" srcOrd="4" destOrd="0" presId="urn:microsoft.com/office/officeart/2008/layout/VerticalAccentList"/>
    <dgm:cxn modelId="{825032BD-C16F-4161-9AB9-43B1FC515F77}" type="presParOf" srcId="{B0EFAFC0-6AE6-4C2A-896B-98920A16B54C}" destId="{64E5CD24-37E3-49BE-93DB-CE4C2394718E}" srcOrd="5" destOrd="0" presId="urn:microsoft.com/office/officeart/2008/layout/VerticalAccentList"/>
    <dgm:cxn modelId="{3B29AE15-B0E3-4C04-91C2-56A866C0D6A0}" type="presParOf" srcId="{B0EFAFC0-6AE6-4C2A-896B-98920A16B54C}" destId="{18C9B674-D75E-4941-91F2-7431764FCB87}" srcOrd="6" destOrd="0" presId="urn:microsoft.com/office/officeart/2008/layout/VerticalAccentList"/>
    <dgm:cxn modelId="{D6D2D32E-BB81-4C71-811E-BD29C014EA1A}" type="presParOf" srcId="{B0EFAFC0-6AE6-4C2A-896B-98920A16B54C}" destId="{B490881F-D14E-4228-B03B-1A98CFE8E9BE}" srcOrd="7" destOrd="0" presId="urn:microsoft.com/office/officeart/2008/layout/VerticalAccentList"/>
    <dgm:cxn modelId="{9ADCC788-ACE5-4283-B25D-016A54E78C93}" type="presParOf" srcId="{F5F2F97F-D227-4F4A-A235-A97A4470CEEF}" destId="{35E5825F-846C-4C99-BBDA-7AD8398068ED}" srcOrd="2" destOrd="0" presId="urn:microsoft.com/office/officeart/2008/layout/VerticalAccentList"/>
    <dgm:cxn modelId="{97C50A48-FBDD-4F9A-AF17-D09819C534DC}" type="presParOf" srcId="{F5F2F97F-D227-4F4A-A235-A97A4470CEEF}" destId="{F0E6A709-C2BB-4894-8705-36A605283015}" srcOrd="3" destOrd="0" presId="urn:microsoft.com/office/officeart/2008/layout/VerticalAccentList"/>
    <dgm:cxn modelId="{71AB7A9F-FACC-4680-8E9B-81FEA7A49B10}" type="presParOf" srcId="{F0E6A709-C2BB-4894-8705-36A605283015}" destId="{5CB51777-842A-4C28-AABD-6A0EAE19C843}" srcOrd="0" destOrd="0" presId="urn:microsoft.com/office/officeart/2008/layout/VerticalAccentList"/>
    <dgm:cxn modelId="{10EFBD8B-5933-40DF-8AEE-C8CCA1A858A8}" type="presParOf" srcId="{F5F2F97F-D227-4F4A-A235-A97A4470CEEF}" destId="{9C677C85-D1BA-4F92-814D-E8AC6A3FD46E}" srcOrd="4" destOrd="0" presId="urn:microsoft.com/office/officeart/2008/layout/VerticalAccentList"/>
    <dgm:cxn modelId="{FED3979F-BDDE-41FE-A2FA-740E11982F5E}" type="presParOf" srcId="{9C677C85-D1BA-4F92-814D-E8AC6A3FD46E}" destId="{6E6B6641-4434-499D-8838-5A88E62DB51E}" srcOrd="0" destOrd="0" presId="urn:microsoft.com/office/officeart/2008/layout/VerticalAccentList"/>
    <dgm:cxn modelId="{BB8E555C-9DC8-4A38-9E15-EC2BB7A8CDB5}" type="presParOf" srcId="{9C677C85-D1BA-4F92-814D-E8AC6A3FD46E}" destId="{C37E5902-973D-4BD6-BAFC-911ABD9E1733}" srcOrd="1" destOrd="0" presId="urn:microsoft.com/office/officeart/2008/layout/VerticalAccentList"/>
    <dgm:cxn modelId="{4EFA850F-A0C8-4A40-90BB-BBF06F2E589A}" type="presParOf" srcId="{9C677C85-D1BA-4F92-814D-E8AC6A3FD46E}" destId="{A42C697D-0FDB-4839-8C8D-53A722A49FAA}" srcOrd="2" destOrd="0" presId="urn:microsoft.com/office/officeart/2008/layout/VerticalAccentList"/>
    <dgm:cxn modelId="{4535869C-5D7B-48A4-9D77-21F3763C14D3}" type="presParOf" srcId="{9C677C85-D1BA-4F92-814D-E8AC6A3FD46E}" destId="{9166AA6E-DDD1-44C1-A753-EAC964BBEAB1}" srcOrd="3" destOrd="0" presId="urn:microsoft.com/office/officeart/2008/layout/VerticalAccentList"/>
    <dgm:cxn modelId="{5E68CAEB-B3A0-42D3-8B02-ADA045401DF4}" type="presParOf" srcId="{9C677C85-D1BA-4F92-814D-E8AC6A3FD46E}" destId="{146D35F6-E2DA-4C6D-8EA8-412AC0FB6648}" srcOrd="4" destOrd="0" presId="urn:microsoft.com/office/officeart/2008/layout/VerticalAccentList"/>
    <dgm:cxn modelId="{94A40ED2-90AB-4CDF-AF11-8E975307FAEB}" type="presParOf" srcId="{9C677C85-D1BA-4F92-814D-E8AC6A3FD46E}" destId="{347A5C21-76DB-4966-BC0A-FAB199983BF9}" srcOrd="5" destOrd="0" presId="urn:microsoft.com/office/officeart/2008/layout/VerticalAccentList"/>
    <dgm:cxn modelId="{7D6D9500-C8F8-459F-A059-BCA4A774AE35}" type="presParOf" srcId="{9C677C85-D1BA-4F92-814D-E8AC6A3FD46E}" destId="{16AF2403-B9D3-4302-B77B-048320F42F93}" srcOrd="6" destOrd="0" presId="urn:microsoft.com/office/officeart/2008/layout/VerticalAccentList"/>
    <dgm:cxn modelId="{6DF33929-FCE8-4998-828D-506782C5CE47}" type="presParOf" srcId="{9C677C85-D1BA-4F92-814D-E8AC6A3FD46E}" destId="{1245ED2E-D6EE-4368-895F-50176395B131}" srcOrd="7" destOrd="0" presId="urn:microsoft.com/office/officeart/2008/layout/VerticalAccentList"/>
    <dgm:cxn modelId="{C4433F6D-1289-4B0E-90EB-9BB8704A2C15}" type="presParOf" srcId="{F5F2F97F-D227-4F4A-A235-A97A4470CEEF}" destId="{3A9C0B74-DC70-42C7-9F59-57A8DD591743}" srcOrd="5" destOrd="0" presId="urn:microsoft.com/office/officeart/2008/layout/VerticalAccentList"/>
    <dgm:cxn modelId="{422ECDB1-F8A7-4514-B97C-13F8A271CD57}" type="presParOf" srcId="{F5F2F97F-D227-4F4A-A235-A97A4470CEEF}" destId="{4F7B3CB1-33D3-43C0-BA6E-DDDF010103F2}" srcOrd="6" destOrd="0" presId="urn:microsoft.com/office/officeart/2008/layout/VerticalAccentList"/>
    <dgm:cxn modelId="{0DF8EA0F-0F5C-48B8-A1E4-6133E6690730}" type="presParOf" srcId="{4F7B3CB1-33D3-43C0-BA6E-DDDF010103F2}" destId="{A169B63B-346A-4380-86E8-2C2A9073DB53}" srcOrd="0" destOrd="0" presId="urn:microsoft.com/office/officeart/2008/layout/VerticalAccentList"/>
    <dgm:cxn modelId="{743ED4E3-3672-49DA-81A7-0F07715E7A74}" type="presParOf" srcId="{F5F2F97F-D227-4F4A-A235-A97A4470CEEF}" destId="{E870F71A-3528-4987-B177-3857FCA2D279}" srcOrd="7" destOrd="0" presId="urn:microsoft.com/office/officeart/2008/layout/VerticalAccentList"/>
    <dgm:cxn modelId="{A5634346-F801-4C20-9F55-3A776329B1F1}" type="presParOf" srcId="{E870F71A-3528-4987-B177-3857FCA2D279}" destId="{2DED227C-4006-495B-B1BF-2564DE1CADD1}" srcOrd="0" destOrd="0" presId="urn:microsoft.com/office/officeart/2008/layout/VerticalAccentList"/>
    <dgm:cxn modelId="{4B64C375-EF3B-4D0C-A695-B61F742EDCE8}" type="presParOf" srcId="{E870F71A-3528-4987-B177-3857FCA2D279}" destId="{B4CB4E03-5344-45E4-9E0A-458F2E3835DA}" srcOrd="1" destOrd="0" presId="urn:microsoft.com/office/officeart/2008/layout/VerticalAccentList"/>
    <dgm:cxn modelId="{CCDE9EA4-8E44-4A8E-912D-58B7532734FC}" type="presParOf" srcId="{E870F71A-3528-4987-B177-3857FCA2D279}" destId="{9939A0C9-A0FD-41E1-9E0E-9058C38011F4}" srcOrd="2" destOrd="0" presId="urn:microsoft.com/office/officeart/2008/layout/VerticalAccentList"/>
    <dgm:cxn modelId="{F2EA0CD2-04BE-4FF7-B162-6F1A894DA6B7}" type="presParOf" srcId="{E870F71A-3528-4987-B177-3857FCA2D279}" destId="{18652C83-3663-48DB-8708-7FBF2D0BFF8B}" srcOrd="3" destOrd="0" presId="urn:microsoft.com/office/officeart/2008/layout/VerticalAccentList"/>
    <dgm:cxn modelId="{9384A11A-E8D4-473A-8F40-5FEF76511E2B}" type="presParOf" srcId="{E870F71A-3528-4987-B177-3857FCA2D279}" destId="{A4785886-BE2B-4E70-A050-C4DFCF646604}" srcOrd="4" destOrd="0" presId="urn:microsoft.com/office/officeart/2008/layout/VerticalAccentList"/>
    <dgm:cxn modelId="{575C0A6E-BFE7-4F6D-B522-A85A3AB21276}" type="presParOf" srcId="{E870F71A-3528-4987-B177-3857FCA2D279}" destId="{3BA81992-607A-4A4D-AA30-A4A4DDE792FF}" srcOrd="5" destOrd="0" presId="urn:microsoft.com/office/officeart/2008/layout/VerticalAccentList"/>
    <dgm:cxn modelId="{6ADE604B-92B1-4960-9B4A-FBC04FC139F1}" type="presParOf" srcId="{E870F71A-3528-4987-B177-3857FCA2D279}" destId="{12D0838F-020C-4E44-AA6D-B7B7DCAE8DE5}" srcOrd="6" destOrd="0" presId="urn:microsoft.com/office/officeart/2008/layout/VerticalAccentList"/>
    <dgm:cxn modelId="{410A100F-38DE-425F-8CFE-884B23CF3101}" type="presParOf" srcId="{E870F71A-3528-4987-B177-3857FCA2D279}" destId="{B54C7073-B3B9-419C-86E1-6D3AA0390A36}" srcOrd="7" destOrd="0" presId="urn:microsoft.com/office/officeart/2008/layout/Vertical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6AD3BAA-9012-48AF-8113-54AD8DB43514}" type="doc">
      <dgm:prSet loTypeId="urn:microsoft.com/office/officeart/2005/8/layout/vList2" loCatId="list" qsTypeId="urn:microsoft.com/office/officeart/2005/8/quickstyle/simple4" qsCatId="simple" csTypeId="urn:microsoft.com/office/officeart/2005/8/colors/colorful1" csCatId="colorful" phldr="1"/>
      <dgm:spPr/>
      <dgm:t>
        <a:bodyPr/>
        <a:lstStyle/>
        <a:p>
          <a:endParaRPr lang="zh-CN" altLang="en-US"/>
        </a:p>
      </dgm:t>
    </dgm:pt>
    <dgm:pt modelId="{09FEEF98-66D8-4266-9535-59667BCA2E50}">
      <dgm:prSet phldrT="[文本]"/>
      <dgm:spPr/>
      <dgm:t>
        <a:bodyPr/>
        <a:lstStyle/>
        <a:p>
          <a:r>
            <a:rPr lang="en-US" altLang="zh-CN" dirty="0"/>
            <a:t>1.</a:t>
          </a:r>
          <a:r>
            <a:rPr lang="zh-CN" altLang="en-US" dirty="0"/>
            <a:t>整体工作计划</a:t>
          </a:r>
        </a:p>
      </dgm:t>
    </dgm:pt>
    <dgm:pt modelId="{35E14190-AB40-4262-B0CF-E04C6237AF31}" type="parTrans" cxnId="{F0835E1B-2744-471F-A7E0-D375508D0963}">
      <dgm:prSet/>
      <dgm:spPr/>
      <dgm:t>
        <a:bodyPr/>
        <a:lstStyle/>
        <a:p>
          <a:endParaRPr lang="zh-CN" altLang="en-US"/>
        </a:p>
      </dgm:t>
    </dgm:pt>
    <dgm:pt modelId="{966F489E-DF38-4411-A6CE-B582D9B78FDA}" type="sibTrans" cxnId="{F0835E1B-2744-471F-A7E0-D375508D0963}">
      <dgm:prSet/>
      <dgm:spPr/>
      <dgm:t>
        <a:bodyPr/>
        <a:lstStyle/>
        <a:p>
          <a:endParaRPr lang="zh-CN" altLang="en-US"/>
        </a:p>
      </dgm:t>
    </dgm:pt>
    <dgm:pt modelId="{ED717D3C-12D7-4C82-9A24-C9144B86E759}">
      <dgm:prSet phldrT="[文本]"/>
      <dgm:spPr>
        <a:solidFill>
          <a:schemeClr val="bg1">
            <a:lumMod val="75000"/>
          </a:schemeClr>
        </a:solidFill>
      </dgm:spPr>
      <dgm:t>
        <a:bodyPr/>
        <a:lstStyle/>
        <a:p>
          <a:r>
            <a:rPr lang="en-US" altLang="zh-CN" dirty="0"/>
            <a:t>2.</a:t>
          </a:r>
          <a:r>
            <a:rPr lang="zh-CN" altLang="en-US" dirty="0"/>
            <a:t>目前工作</a:t>
          </a:r>
        </a:p>
      </dgm:t>
    </dgm:pt>
    <dgm:pt modelId="{A96E09E7-A8B9-4432-8311-9A7485920441}" type="parTrans" cxnId="{A51E0052-BB92-49BA-A178-3133DF96BDEE}">
      <dgm:prSet/>
      <dgm:spPr/>
      <dgm:t>
        <a:bodyPr/>
        <a:lstStyle/>
        <a:p>
          <a:endParaRPr lang="zh-CN" altLang="en-US"/>
        </a:p>
      </dgm:t>
    </dgm:pt>
    <dgm:pt modelId="{4ACC2CA2-E383-4FF3-BCA3-C6A799261913}" type="sibTrans" cxnId="{A51E0052-BB92-49BA-A178-3133DF96BDEE}">
      <dgm:prSet/>
      <dgm:spPr/>
      <dgm:t>
        <a:bodyPr/>
        <a:lstStyle/>
        <a:p>
          <a:endParaRPr lang="zh-CN" altLang="en-US"/>
        </a:p>
      </dgm:t>
    </dgm:pt>
    <dgm:pt modelId="{96546131-4885-47DF-8F75-B5E80A5EB97D}">
      <dgm:prSet phldrT="[文本]" custT="1"/>
      <dgm:spPr/>
      <dgm:t>
        <a:bodyPr/>
        <a:lstStyle/>
        <a:p>
          <a:r>
            <a:rPr lang="zh-CN" altLang="en-US" sz="2000" dirty="0"/>
            <a:t>文献精读与数据采集</a:t>
          </a:r>
        </a:p>
      </dgm:t>
    </dgm:pt>
    <dgm:pt modelId="{8CDB7F2A-92BD-48F9-8EAE-1E67711D3F8B}" type="parTrans" cxnId="{C5DBA301-1F51-42A6-8ED0-AEAAD59F5146}">
      <dgm:prSet/>
      <dgm:spPr/>
      <dgm:t>
        <a:bodyPr/>
        <a:lstStyle/>
        <a:p>
          <a:endParaRPr lang="zh-CN" altLang="en-US"/>
        </a:p>
      </dgm:t>
    </dgm:pt>
    <dgm:pt modelId="{36A79C5B-1456-4B3A-917B-079480A8FB11}" type="sibTrans" cxnId="{C5DBA301-1F51-42A6-8ED0-AEAAD59F5146}">
      <dgm:prSet/>
      <dgm:spPr/>
      <dgm:t>
        <a:bodyPr/>
        <a:lstStyle/>
        <a:p>
          <a:endParaRPr lang="zh-CN" altLang="en-US"/>
        </a:p>
      </dgm:t>
    </dgm:pt>
    <dgm:pt modelId="{FE0B8CEE-7931-4C6C-ABAD-786E9B835F96}">
      <dgm:prSet/>
      <dgm:spPr>
        <a:solidFill>
          <a:schemeClr val="bg1">
            <a:lumMod val="75000"/>
          </a:schemeClr>
        </a:solidFill>
      </dgm:spPr>
      <dgm:t>
        <a:bodyPr/>
        <a:lstStyle/>
        <a:p>
          <a:r>
            <a:rPr lang="en-US" altLang="zh-CN" dirty="0"/>
            <a:t>3.</a:t>
          </a:r>
          <a:r>
            <a:rPr lang="zh-CN" altLang="en-US" dirty="0"/>
            <a:t>工作展望</a:t>
          </a:r>
        </a:p>
      </dgm:t>
    </dgm:pt>
    <dgm:pt modelId="{7E84AF53-2FA2-4DF4-96A1-DC3CD900E0A3}" type="parTrans" cxnId="{F47B8026-3A9A-40F3-B4A8-FCC0DCA6A730}">
      <dgm:prSet/>
      <dgm:spPr/>
      <dgm:t>
        <a:bodyPr/>
        <a:lstStyle/>
        <a:p>
          <a:endParaRPr lang="zh-CN" altLang="en-US"/>
        </a:p>
      </dgm:t>
    </dgm:pt>
    <dgm:pt modelId="{1FA52AE0-DFB7-42CE-A86F-60A71B16BDF1}" type="sibTrans" cxnId="{F47B8026-3A9A-40F3-B4A8-FCC0DCA6A730}">
      <dgm:prSet/>
      <dgm:spPr/>
      <dgm:t>
        <a:bodyPr/>
        <a:lstStyle/>
        <a:p>
          <a:endParaRPr lang="zh-CN" altLang="en-US"/>
        </a:p>
      </dgm:t>
    </dgm:pt>
    <dgm:pt modelId="{93B1E033-B87A-4F97-9BDA-5DB8FB2C8CC1}">
      <dgm:prSet/>
      <dgm:spPr/>
      <dgm:t>
        <a:bodyPr/>
        <a:lstStyle/>
        <a:p>
          <a:endParaRPr lang="zh-CN" altLang="en-US" dirty="0"/>
        </a:p>
      </dgm:t>
    </dgm:pt>
    <dgm:pt modelId="{DFBAE609-2348-448B-A8B3-B1E9E6DF45AF}" type="parTrans" cxnId="{E7E0008B-929B-4432-8F99-30A13C67DA4F}">
      <dgm:prSet/>
      <dgm:spPr/>
      <dgm:t>
        <a:bodyPr/>
        <a:lstStyle/>
        <a:p>
          <a:endParaRPr lang="zh-CN" altLang="en-US"/>
        </a:p>
      </dgm:t>
    </dgm:pt>
    <dgm:pt modelId="{7255F286-4648-468C-B598-1A45F1DD8BFD}" type="sibTrans" cxnId="{E7E0008B-929B-4432-8F99-30A13C67DA4F}">
      <dgm:prSet/>
      <dgm:spPr/>
      <dgm:t>
        <a:bodyPr/>
        <a:lstStyle/>
        <a:p>
          <a:endParaRPr lang="zh-CN" altLang="en-US"/>
        </a:p>
      </dgm:t>
    </dgm:pt>
    <dgm:pt modelId="{D9038ECD-28AB-704E-92EB-4464DDF3C41E}">
      <dgm:prSet custT="1"/>
      <dgm:spPr/>
      <dgm:t>
        <a:bodyPr/>
        <a:lstStyle/>
        <a:p>
          <a:r>
            <a:rPr lang="zh-CN" altLang="en-US" sz="2000" dirty="0"/>
            <a:t>算法研究与设计</a:t>
          </a:r>
          <a:endParaRPr lang="en-US" altLang="zh-CN" sz="2000" dirty="0"/>
        </a:p>
      </dgm:t>
    </dgm:pt>
    <dgm:pt modelId="{1F03EC15-A4C1-854B-B09F-7AE9BC8A44DA}" type="parTrans" cxnId="{ED701991-B7FD-6341-B35E-6D88E8734551}">
      <dgm:prSet/>
      <dgm:spPr/>
      <dgm:t>
        <a:bodyPr/>
        <a:lstStyle/>
        <a:p>
          <a:endParaRPr lang="zh-CN" altLang="en-US"/>
        </a:p>
      </dgm:t>
    </dgm:pt>
    <dgm:pt modelId="{A2796307-A411-0C44-8AC7-FD6C789623E5}" type="sibTrans" cxnId="{ED701991-B7FD-6341-B35E-6D88E8734551}">
      <dgm:prSet/>
      <dgm:spPr/>
      <dgm:t>
        <a:bodyPr/>
        <a:lstStyle/>
        <a:p>
          <a:endParaRPr lang="zh-CN" altLang="en-US"/>
        </a:p>
      </dgm:t>
    </dgm:pt>
    <dgm:pt modelId="{31B89B88-B43E-CC4F-A63B-B6A8FE3A3790}">
      <dgm:prSet custT="1"/>
      <dgm:spPr/>
      <dgm:t>
        <a:bodyPr/>
        <a:lstStyle/>
        <a:p>
          <a:r>
            <a:rPr lang="zh-CN" altLang="en-US" sz="2000" dirty="0"/>
            <a:t>平台建设</a:t>
          </a:r>
        </a:p>
      </dgm:t>
    </dgm:pt>
    <dgm:pt modelId="{3B686D57-457F-0746-B1BA-055D927A88B0}" type="parTrans" cxnId="{F350791B-5A9A-3D44-9D3E-B42B663E0B53}">
      <dgm:prSet/>
      <dgm:spPr/>
      <dgm:t>
        <a:bodyPr/>
        <a:lstStyle/>
        <a:p>
          <a:endParaRPr lang="zh-CN" altLang="en-US"/>
        </a:p>
      </dgm:t>
    </dgm:pt>
    <dgm:pt modelId="{3DB41050-26CC-E347-95E0-31BB09F2DED0}" type="sibTrans" cxnId="{F350791B-5A9A-3D44-9D3E-B42B663E0B53}">
      <dgm:prSet/>
      <dgm:spPr/>
      <dgm:t>
        <a:bodyPr/>
        <a:lstStyle/>
        <a:p>
          <a:endParaRPr lang="zh-CN" altLang="en-US"/>
        </a:p>
      </dgm:t>
    </dgm:pt>
    <dgm:pt modelId="{E31A7A90-9CD5-4F7D-BB1D-2BA0EB5BD2C5}" type="pres">
      <dgm:prSet presAssocID="{A6AD3BAA-9012-48AF-8113-54AD8DB43514}" presName="linear" presStyleCnt="0">
        <dgm:presLayoutVars>
          <dgm:animLvl val="lvl"/>
          <dgm:resizeHandles val="exact"/>
        </dgm:presLayoutVars>
      </dgm:prSet>
      <dgm:spPr/>
    </dgm:pt>
    <dgm:pt modelId="{D7A831F6-224E-4255-B33E-DD2359E3B625}" type="pres">
      <dgm:prSet presAssocID="{09FEEF98-66D8-4266-9535-59667BCA2E50}" presName="parentText" presStyleLbl="node1" presStyleIdx="0" presStyleCnt="3" custScaleY="64997" custLinFactNeighborX="-3960" custLinFactNeighborY="-395">
        <dgm:presLayoutVars>
          <dgm:chMax val="0"/>
          <dgm:bulletEnabled val="1"/>
        </dgm:presLayoutVars>
      </dgm:prSet>
      <dgm:spPr/>
    </dgm:pt>
    <dgm:pt modelId="{FBF90EA1-6824-4341-A626-EC96D220F96E}" type="pres">
      <dgm:prSet presAssocID="{966F489E-DF38-4411-A6CE-B582D9B78FDA}" presName="spacer" presStyleCnt="0"/>
      <dgm:spPr/>
    </dgm:pt>
    <dgm:pt modelId="{0BD9CFF3-BD5C-4496-A5C0-71614AF6C6BB}" type="pres">
      <dgm:prSet presAssocID="{ED717D3C-12D7-4C82-9A24-C9144B86E759}" presName="parentText" presStyleLbl="node1" presStyleIdx="1" presStyleCnt="3" custScaleY="59406" custLinFactNeighborX="-392" custLinFactNeighborY="10036">
        <dgm:presLayoutVars>
          <dgm:chMax val="0"/>
          <dgm:bulletEnabled val="1"/>
        </dgm:presLayoutVars>
      </dgm:prSet>
      <dgm:spPr/>
    </dgm:pt>
    <dgm:pt modelId="{CB053569-2367-4401-9257-A2E1BD3CDD98}" type="pres">
      <dgm:prSet presAssocID="{ED717D3C-12D7-4C82-9A24-C9144B86E759}" presName="childText" presStyleLbl="revTx" presStyleIdx="0" presStyleCnt="2" custLinFactNeighborY="14976">
        <dgm:presLayoutVars>
          <dgm:bulletEnabled val="1"/>
        </dgm:presLayoutVars>
      </dgm:prSet>
      <dgm:spPr/>
    </dgm:pt>
    <dgm:pt modelId="{25B85B47-B55F-40A6-95E0-5ED6A9B870BF}" type="pres">
      <dgm:prSet presAssocID="{FE0B8CEE-7931-4C6C-ABAD-786E9B835F96}" presName="parentText" presStyleLbl="node1" presStyleIdx="2" presStyleCnt="3" custScaleY="71785" custLinFactNeighborX="739" custLinFactNeighborY="37204">
        <dgm:presLayoutVars>
          <dgm:chMax val="0"/>
          <dgm:bulletEnabled val="1"/>
        </dgm:presLayoutVars>
      </dgm:prSet>
      <dgm:spPr/>
    </dgm:pt>
    <dgm:pt modelId="{470F9343-84EB-47B7-AFB9-4C65E7792209}" type="pres">
      <dgm:prSet presAssocID="{FE0B8CEE-7931-4C6C-ABAD-786E9B835F96}" presName="childText" presStyleLbl="revTx" presStyleIdx="1" presStyleCnt="2" custLinFactNeighborX="-596" custLinFactNeighborY="25141">
        <dgm:presLayoutVars>
          <dgm:bulletEnabled val="1"/>
        </dgm:presLayoutVars>
      </dgm:prSet>
      <dgm:spPr/>
    </dgm:pt>
  </dgm:ptLst>
  <dgm:cxnLst>
    <dgm:cxn modelId="{C5DBA301-1F51-42A6-8ED0-AEAAD59F5146}" srcId="{ED717D3C-12D7-4C82-9A24-C9144B86E759}" destId="{96546131-4885-47DF-8F75-B5E80A5EB97D}" srcOrd="0" destOrd="0" parTransId="{8CDB7F2A-92BD-48F9-8EAE-1E67711D3F8B}" sibTransId="{36A79C5B-1456-4B3A-917B-079480A8FB11}"/>
    <dgm:cxn modelId="{F0835E1B-2744-471F-A7E0-D375508D0963}" srcId="{A6AD3BAA-9012-48AF-8113-54AD8DB43514}" destId="{09FEEF98-66D8-4266-9535-59667BCA2E50}" srcOrd="0" destOrd="0" parTransId="{35E14190-AB40-4262-B0CF-E04C6237AF31}" sibTransId="{966F489E-DF38-4411-A6CE-B582D9B78FDA}"/>
    <dgm:cxn modelId="{F350791B-5A9A-3D44-9D3E-B42B663E0B53}" srcId="{ED717D3C-12D7-4C82-9A24-C9144B86E759}" destId="{31B89B88-B43E-CC4F-A63B-B6A8FE3A3790}" srcOrd="2" destOrd="0" parTransId="{3B686D57-457F-0746-B1BA-055D927A88B0}" sibTransId="{3DB41050-26CC-E347-95E0-31BB09F2DED0}"/>
    <dgm:cxn modelId="{CAAD911B-F0A0-8C4A-B636-FFEE2B5A563C}" type="presOf" srcId="{93B1E033-B87A-4F97-9BDA-5DB8FB2C8CC1}" destId="{470F9343-84EB-47B7-AFB9-4C65E7792209}" srcOrd="0" destOrd="0" presId="urn:microsoft.com/office/officeart/2005/8/layout/vList2"/>
    <dgm:cxn modelId="{F47B8026-3A9A-40F3-B4A8-FCC0DCA6A730}" srcId="{A6AD3BAA-9012-48AF-8113-54AD8DB43514}" destId="{FE0B8CEE-7931-4C6C-ABAD-786E9B835F96}" srcOrd="2" destOrd="0" parTransId="{7E84AF53-2FA2-4DF4-96A1-DC3CD900E0A3}" sibTransId="{1FA52AE0-DFB7-42CE-A86F-60A71B16BDF1}"/>
    <dgm:cxn modelId="{2DD22B43-B610-1044-B14B-15F1F795831C}" type="presOf" srcId="{96546131-4885-47DF-8F75-B5E80A5EB97D}" destId="{CB053569-2367-4401-9257-A2E1BD3CDD98}" srcOrd="0" destOrd="0" presId="urn:microsoft.com/office/officeart/2005/8/layout/vList2"/>
    <dgm:cxn modelId="{2AF0E86A-FA3E-B941-8BF0-39CE22941DC2}" type="presOf" srcId="{A6AD3BAA-9012-48AF-8113-54AD8DB43514}" destId="{E31A7A90-9CD5-4F7D-BB1D-2BA0EB5BD2C5}" srcOrd="0" destOrd="0" presId="urn:microsoft.com/office/officeart/2005/8/layout/vList2"/>
    <dgm:cxn modelId="{B31E2F70-CCF6-B048-9585-ADDF00486218}" type="presOf" srcId="{31B89B88-B43E-CC4F-A63B-B6A8FE3A3790}" destId="{CB053569-2367-4401-9257-A2E1BD3CDD98}" srcOrd="0" destOrd="2" presId="urn:microsoft.com/office/officeart/2005/8/layout/vList2"/>
    <dgm:cxn modelId="{A51E0052-BB92-49BA-A178-3133DF96BDEE}" srcId="{A6AD3BAA-9012-48AF-8113-54AD8DB43514}" destId="{ED717D3C-12D7-4C82-9A24-C9144B86E759}" srcOrd="1" destOrd="0" parTransId="{A96E09E7-A8B9-4432-8311-9A7485920441}" sibTransId="{4ACC2CA2-E383-4FF3-BCA3-C6A799261913}"/>
    <dgm:cxn modelId="{ECA59787-4951-F448-85B2-D0E6C323188D}" type="presOf" srcId="{FE0B8CEE-7931-4C6C-ABAD-786E9B835F96}" destId="{25B85B47-B55F-40A6-95E0-5ED6A9B870BF}" srcOrd="0" destOrd="0" presId="urn:microsoft.com/office/officeart/2005/8/layout/vList2"/>
    <dgm:cxn modelId="{E7E0008B-929B-4432-8F99-30A13C67DA4F}" srcId="{FE0B8CEE-7931-4C6C-ABAD-786E9B835F96}" destId="{93B1E033-B87A-4F97-9BDA-5DB8FB2C8CC1}" srcOrd="0" destOrd="0" parTransId="{DFBAE609-2348-448B-A8B3-B1E9E6DF45AF}" sibTransId="{7255F286-4648-468C-B598-1A45F1DD8BFD}"/>
    <dgm:cxn modelId="{ED701991-B7FD-6341-B35E-6D88E8734551}" srcId="{ED717D3C-12D7-4C82-9A24-C9144B86E759}" destId="{D9038ECD-28AB-704E-92EB-4464DDF3C41E}" srcOrd="1" destOrd="0" parTransId="{1F03EC15-A4C1-854B-B09F-7AE9BC8A44DA}" sibTransId="{A2796307-A411-0C44-8AC7-FD6C789623E5}"/>
    <dgm:cxn modelId="{2B9E4FA6-2653-C249-8283-EA1A1CBD5940}" type="presOf" srcId="{09FEEF98-66D8-4266-9535-59667BCA2E50}" destId="{D7A831F6-224E-4255-B33E-DD2359E3B625}" srcOrd="0" destOrd="0" presId="urn:microsoft.com/office/officeart/2005/8/layout/vList2"/>
    <dgm:cxn modelId="{486C40CF-7137-FE4B-A731-68E05652BE45}" type="presOf" srcId="{ED717D3C-12D7-4C82-9A24-C9144B86E759}" destId="{0BD9CFF3-BD5C-4496-A5C0-71614AF6C6BB}" srcOrd="0" destOrd="0" presId="urn:microsoft.com/office/officeart/2005/8/layout/vList2"/>
    <dgm:cxn modelId="{B342C1FA-CFDD-5444-8005-A53F6EBA05AE}" type="presOf" srcId="{D9038ECD-28AB-704E-92EB-4464DDF3C41E}" destId="{CB053569-2367-4401-9257-A2E1BD3CDD98}" srcOrd="0" destOrd="1" presId="urn:microsoft.com/office/officeart/2005/8/layout/vList2"/>
    <dgm:cxn modelId="{BD5C354E-78E5-374B-8F90-1559FD60A823}" type="presParOf" srcId="{E31A7A90-9CD5-4F7D-BB1D-2BA0EB5BD2C5}" destId="{D7A831F6-224E-4255-B33E-DD2359E3B625}" srcOrd="0" destOrd="0" presId="urn:microsoft.com/office/officeart/2005/8/layout/vList2"/>
    <dgm:cxn modelId="{82A356A9-8DAE-E14B-996F-618483070E57}" type="presParOf" srcId="{E31A7A90-9CD5-4F7D-BB1D-2BA0EB5BD2C5}" destId="{FBF90EA1-6824-4341-A626-EC96D220F96E}" srcOrd="1" destOrd="0" presId="urn:microsoft.com/office/officeart/2005/8/layout/vList2"/>
    <dgm:cxn modelId="{566D7727-3854-574A-921E-242D68AFDFE4}" type="presParOf" srcId="{E31A7A90-9CD5-4F7D-BB1D-2BA0EB5BD2C5}" destId="{0BD9CFF3-BD5C-4496-A5C0-71614AF6C6BB}" srcOrd="2" destOrd="0" presId="urn:microsoft.com/office/officeart/2005/8/layout/vList2"/>
    <dgm:cxn modelId="{796ADD5F-171E-C549-AE15-9CBFF7188E68}" type="presParOf" srcId="{E31A7A90-9CD5-4F7D-BB1D-2BA0EB5BD2C5}" destId="{CB053569-2367-4401-9257-A2E1BD3CDD98}" srcOrd="3" destOrd="0" presId="urn:microsoft.com/office/officeart/2005/8/layout/vList2"/>
    <dgm:cxn modelId="{D8B66F1A-2812-D942-88A4-10F07E486865}" type="presParOf" srcId="{E31A7A90-9CD5-4F7D-BB1D-2BA0EB5BD2C5}" destId="{25B85B47-B55F-40A6-95E0-5ED6A9B870BF}" srcOrd="4" destOrd="0" presId="urn:microsoft.com/office/officeart/2005/8/layout/vList2"/>
    <dgm:cxn modelId="{60D337B2-09D3-CA4D-83DF-A98B984F7334}" type="presParOf" srcId="{E31A7A90-9CD5-4F7D-BB1D-2BA0EB5BD2C5}" destId="{470F9343-84EB-47B7-AFB9-4C65E7792209}"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6AD3BAA-9012-48AF-8113-54AD8DB43514}" type="doc">
      <dgm:prSet loTypeId="urn:microsoft.com/office/officeart/2005/8/layout/vList2" loCatId="list" qsTypeId="urn:microsoft.com/office/officeart/2005/8/quickstyle/simple4" qsCatId="simple" csTypeId="urn:microsoft.com/office/officeart/2005/8/colors/colorful1" csCatId="colorful" phldr="1"/>
      <dgm:spPr/>
      <dgm:t>
        <a:bodyPr/>
        <a:lstStyle/>
        <a:p>
          <a:endParaRPr lang="zh-CN" altLang="en-US"/>
        </a:p>
      </dgm:t>
    </dgm:pt>
    <dgm:pt modelId="{09FEEF98-66D8-4266-9535-59667BCA2E50}">
      <dgm:prSet phldrT="[文本]"/>
      <dgm:spPr>
        <a:solidFill>
          <a:schemeClr val="bg1">
            <a:lumMod val="75000"/>
          </a:schemeClr>
        </a:solidFill>
      </dgm:spPr>
      <dgm:t>
        <a:bodyPr/>
        <a:lstStyle/>
        <a:p>
          <a:r>
            <a:rPr lang="en-US" altLang="zh-CN" dirty="0"/>
            <a:t>1.</a:t>
          </a:r>
          <a:r>
            <a:rPr lang="zh-CN" altLang="en-US" dirty="0"/>
            <a:t>整体工作计划</a:t>
          </a:r>
        </a:p>
      </dgm:t>
    </dgm:pt>
    <dgm:pt modelId="{35E14190-AB40-4262-B0CF-E04C6237AF31}" type="parTrans" cxnId="{F0835E1B-2744-471F-A7E0-D375508D0963}">
      <dgm:prSet/>
      <dgm:spPr/>
      <dgm:t>
        <a:bodyPr/>
        <a:lstStyle/>
        <a:p>
          <a:endParaRPr lang="zh-CN" altLang="en-US"/>
        </a:p>
      </dgm:t>
    </dgm:pt>
    <dgm:pt modelId="{966F489E-DF38-4411-A6CE-B582D9B78FDA}" type="sibTrans" cxnId="{F0835E1B-2744-471F-A7E0-D375508D0963}">
      <dgm:prSet/>
      <dgm:spPr/>
      <dgm:t>
        <a:bodyPr/>
        <a:lstStyle/>
        <a:p>
          <a:endParaRPr lang="zh-CN" altLang="en-US"/>
        </a:p>
      </dgm:t>
    </dgm:pt>
    <dgm:pt modelId="{ED717D3C-12D7-4C82-9A24-C9144B86E759}">
      <dgm:prSet phldrT="[文本]"/>
      <dgm:spPr>
        <a:solidFill>
          <a:schemeClr val="accent3">
            <a:lumMod val="75000"/>
          </a:schemeClr>
        </a:solidFill>
      </dgm:spPr>
      <dgm:t>
        <a:bodyPr/>
        <a:lstStyle/>
        <a:p>
          <a:r>
            <a:rPr lang="en-US" altLang="zh-CN" dirty="0"/>
            <a:t>2.</a:t>
          </a:r>
          <a:r>
            <a:rPr lang="zh-CN" altLang="en-US" dirty="0"/>
            <a:t>目前工作</a:t>
          </a:r>
        </a:p>
      </dgm:t>
    </dgm:pt>
    <dgm:pt modelId="{A96E09E7-A8B9-4432-8311-9A7485920441}" type="parTrans" cxnId="{A51E0052-BB92-49BA-A178-3133DF96BDEE}">
      <dgm:prSet/>
      <dgm:spPr/>
      <dgm:t>
        <a:bodyPr/>
        <a:lstStyle/>
        <a:p>
          <a:endParaRPr lang="zh-CN" altLang="en-US"/>
        </a:p>
      </dgm:t>
    </dgm:pt>
    <dgm:pt modelId="{4ACC2CA2-E383-4FF3-BCA3-C6A799261913}" type="sibTrans" cxnId="{A51E0052-BB92-49BA-A178-3133DF96BDEE}">
      <dgm:prSet/>
      <dgm:spPr/>
      <dgm:t>
        <a:bodyPr/>
        <a:lstStyle/>
        <a:p>
          <a:endParaRPr lang="zh-CN" altLang="en-US"/>
        </a:p>
      </dgm:t>
    </dgm:pt>
    <dgm:pt modelId="{96546131-4885-47DF-8F75-B5E80A5EB97D}">
      <dgm:prSet phldrT="[文本]" custT="1"/>
      <dgm:spPr/>
      <dgm:t>
        <a:bodyPr/>
        <a:lstStyle/>
        <a:p>
          <a:r>
            <a:rPr lang="zh-CN" altLang="en-US" sz="2000" dirty="0"/>
            <a:t>文献精读与数据采集</a:t>
          </a:r>
        </a:p>
      </dgm:t>
    </dgm:pt>
    <dgm:pt modelId="{8CDB7F2A-92BD-48F9-8EAE-1E67711D3F8B}" type="parTrans" cxnId="{C5DBA301-1F51-42A6-8ED0-AEAAD59F5146}">
      <dgm:prSet/>
      <dgm:spPr/>
      <dgm:t>
        <a:bodyPr/>
        <a:lstStyle/>
        <a:p>
          <a:endParaRPr lang="zh-CN" altLang="en-US"/>
        </a:p>
      </dgm:t>
    </dgm:pt>
    <dgm:pt modelId="{36A79C5B-1456-4B3A-917B-079480A8FB11}" type="sibTrans" cxnId="{C5DBA301-1F51-42A6-8ED0-AEAAD59F5146}">
      <dgm:prSet/>
      <dgm:spPr/>
      <dgm:t>
        <a:bodyPr/>
        <a:lstStyle/>
        <a:p>
          <a:endParaRPr lang="zh-CN" altLang="en-US"/>
        </a:p>
      </dgm:t>
    </dgm:pt>
    <dgm:pt modelId="{FE0B8CEE-7931-4C6C-ABAD-786E9B835F96}">
      <dgm:prSet/>
      <dgm:spPr>
        <a:solidFill>
          <a:schemeClr val="bg1">
            <a:lumMod val="75000"/>
          </a:schemeClr>
        </a:solidFill>
      </dgm:spPr>
      <dgm:t>
        <a:bodyPr/>
        <a:lstStyle/>
        <a:p>
          <a:r>
            <a:rPr lang="en-US" altLang="zh-CN" dirty="0"/>
            <a:t>3.</a:t>
          </a:r>
          <a:r>
            <a:rPr lang="zh-CN" altLang="en-US" dirty="0"/>
            <a:t>工作展望</a:t>
          </a:r>
        </a:p>
      </dgm:t>
    </dgm:pt>
    <dgm:pt modelId="{7E84AF53-2FA2-4DF4-96A1-DC3CD900E0A3}" type="parTrans" cxnId="{F47B8026-3A9A-40F3-B4A8-FCC0DCA6A730}">
      <dgm:prSet/>
      <dgm:spPr/>
      <dgm:t>
        <a:bodyPr/>
        <a:lstStyle/>
        <a:p>
          <a:endParaRPr lang="zh-CN" altLang="en-US"/>
        </a:p>
      </dgm:t>
    </dgm:pt>
    <dgm:pt modelId="{1FA52AE0-DFB7-42CE-A86F-60A71B16BDF1}" type="sibTrans" cxnId="{F47B8026-3A9A-40F3-B4A8-FCC0DCA6A730}">
      <dgm:prSet/>
      <dgm:spPr/>
      <dgm:t>
        <a:bodyPr/>
        <a:lstStyle/>
        <a:p>
          <a:endParaRPr lang="zh-CN" altLang="en-US"/>
        </a:p>
      </dgm:t>
    </dgm:pt>
    <dgm:pt modelId="{93B1E033-B87A-4F97-9BDA-5DB8FB2C8CC1}">
      <dgm:prSet/>
      <dgm:spPr/>
      <dgm:t>
        <a:bodyPr/>
        <a:lstStyle/>
        <a:p>
          <a:endParaRPr lang="zh-CN" altLang="en-US" dirty="0"/>
        </a:p>
      </dgm:t>
    </dgm:pt>
    <dgm:pt modelId="{DFBAE609-2348-448B-A8B3-B1E9E6DF45AF}" type="parTrans" cxnId="{E7E0008B-929B-4432-8F99-30A13C67DA4F}">
      <dgm:prSet/>
      <dgm:spPr/>
      <dgm:t>
        <a:bodyPr/>
        <a:lstStyle/>
        <a:p>
          <a:endParaRPr lang="zh-CN" altLang="en-US"/>
        </a:p>
      </dgm:t>
    </dgm:pt>
    <dgm:pt modelId="{7255F286-4648-468C-B598-1A45F1DD8BFD}" type="sibTrans" cxnId="{E7E0008B-929B-4432-8F99-30A13C67DA4F}">
      <dgm:prSet/>
      <dgm:spPr/>
      <dgm:t>
        <a:bodyPr/>
        <a:lstStyle/>
        <a:p>
          <a:endParaRPr lang="zh-CN" altLang="en-US"/>
        </a:p>
      </dgm:t>
    </dgm:pt>
    <dgm:pt modelId="{D9038ECD-28AB-704E-92EB-4464DDF3C41E}">
      <dgm:prSet custT="1"/>
      <dgm:spPr/>
      <dgm:t>
        <a:bodyPr/>
        <a:lstStyle/>
        <a:p>
          <a:r>
            <a:rPr lang="zh-CN" altLang="en-US" sz="2000" dirty="0">
              <a:solidFill>
                <a:schemeClr val="bg1">
                  <a:lumMod val="65000"/>
                </a:schemeClr>
              </a:solidFill>
            </a:rPr>
            <a:t>算法研究与设计</a:t>
          </a:r>
          <a:endParaRPr lang="en-US" altLang="zh-CN" sz="2000" dirty="0">
            <a:solidFill>
              <a:schemeClr val="bg1">
                <a:lumMod val="65000"/>
              </a:schemeClr>
            </a:solidFill>
          </a:endParaRPr>
        </a:p>
      </dgm:t>
    </dgm:pt>
    <dgm:pt modelId="{1F03EC15-A4C1-854B-B09F-7AE9BC8A44DA}" type="parTrans" cxnId="{ED701991-B7FD-6341-B35E-6D88E8734551}">
      <dgm:prSet/>
      <dgm:spPr/>
      <dgm:t>
        <a:bodyPr/>
        <a:lstStyle/>
        <a:p>
          <a:endParaRPr lang="zh-CN" altLang="en-US"/>
        </a:p>
      </dgm:t>
    </dgm:pt>
    <dgm:pt modelId="{A2796307-A411-0C44-8AC7-FD6C789623E5}" type="sibTrans" cxnId="{ED701991-B7FD-6341-B35E-6D88E8734551}">
      <dgm:prSet/>
      <dgm:spPr/>
      <dgm:t>
        <a:bodyPr/>
        <a:lstStyle/>
        <a:p>
          <a:endParaRPr lang="zh-CN" altLang="en-US"/>
        </a:p>
      </dgm:t>
    </dgm:pt>
    <dgm:pt modelId="{31B89B88-B43E-CC4F-A63B-B6A8FE3A3790}">
      <dgm:prSet custT="1"/>
      <dgm:spPr/>
      <dgm:t>
        <a:bodyPr/>
        <a:lstStyle/>
        <a:p>
          <a:r>
            <a:rPr lang="zh-CN" altLang="en-US" sz="2000" dirty="0">
              <a:solidFill>
                <a:schemeClr val="bg1">
                  <a:lumMod val="65000"/>
                </a:schemeClr>
              </a:solidFill>
            </a:rPr>
            <a:t>平台建设</a:t>
          </a:r>
        </a:p>
      </dgm:t>
    </dgm:pt>
    <dgm:pt modelId="{3B686D57-457F-0746-B1BA-055D927A88B0}" type="parTrans" cxnId="{F350791B-5A9A-3D44-9D3E-B42B663E0B53}">
      <dgm:prSet/>
      <dgm:spPr/>
      <dgm:t>
        <a:bodyPr/>
        <a:lstStyle/>
        <a:p>
          <a:endParaRPr lang="zh-CN" altLang="en-US"/>
        </a:p>
      </dgm:t>
    </dgm:pt>
    <dgm:pt modelId="{3DB41050-26CC-E347-95E0-31BB09F2DED0}" type="sibTrans" cxnId="{F350791B-5A9A-3D44-9D3E-B42B663E0B53}">
      <dgm:prSet/>
      <dgm:spPr/>
      <dgm:t>
        <a:bodyPr/>
        <a:lstStyle/>
        <a:p>
          <a:endParaRPr lang="zh-CN" altLang="en-US"/>
        </a:p>
      </dgm:t>
    </dgm:pt>
    <dgm:pt modelId="{E31A7A90-9CD5-4F7D-BB1D-2BA0EB5BD2C5}" type="pres">
      <dgm:prSet presAssocID="{A6AD3BAA-9012-48AF-8113-54AD8DB43514}" presName="linear" presStyleCnt="0">
        <dgm:presLayoutVars>
          <dgm:animLvl val="lvl"/>
          <dgm:resizeHandles val="exact"/>
        </dgm:presLayoutVars>
      </dgm:prSet>
      <dgm:spPr/>
    </dgm:pt>
    <dgm:pt modelId="{D7A831F6-224E-4255-B33E-DD2359E3B625}" type="pres">
      <dgm:prSet presAssocID="{09FEEF98-66D8-4266-9535-59667BCA2E50}" presName="parentText" presStyleLbl="node1" presStyleIdx="0" presStyleCnt="3" custScaleY="64997" custLinFactNeighborX="-3960" custLinFactNeighborY="-395">
        <dgm:presLayoutVars>
          <dgm:chMax val="0"/>
          <dgm:bulletEnabled val="1"/>
        </dgm:presLayoutVars>
      </dgm:prSet>
      <dgm:spPr/>
    </dgm:pt>
    <dgm:pt modelId="{FBF90EA1-6824-4341-A626-EC96D220F96E}" type="pres">
      <dgm:prSet presAssocID="{966F489E-DF38-4411-A6CE-B582D9B78FDA}" presName="spacer" presStyleCnt="0"/>
      <dgm:spPr/>
    </dgm:pt>
    <dgm:pt modelId="{0BD9CFF3-BD5C-4496-A5C0-71614AF6C6BB}" type="pres">
      <dgm:prSet presAssocID="{ED717D3C-12D7-4C82-9A24-C9144B86E759}" presName="parentText" presStyleLbl="node1" presStyleIdx="1" presStyleCnt="3" custScaleY="59406" custLinFactNeighborX="-392" custLinFactNeighborY="10036">
        <dgm:presLayoutVars>
          <dgm:chMax val="0"/>
          <dgm:bulletEnabled val="1"/>
        </dgm:presLayoutVars>
      </dgm:prSet>
      <dgm:spPr/>
    </dgm:pt>
    <dgm:pt modelId="{CB053569-2367-4401-9257-A2E1BD3CDD98}" type="pres">
      <dgm:prSet presAssocID="{ED717D3C-12D7-4C82-9A24-C9144B86E759}" presName="childText" presStyleLbl="revTx" presStyleIdx="0" presStyleCnt="2" custLinFactNeighborY="14976">
        <dgm:presLayoutVars>
          <dgm:bulletEnabled val="1"/>
        </dgm:presLayoutVars>
      </dgm:prSet>
      <dgm:spPr/>
    </dgm:pt>
    <dgm:pt modelId="{25B85B47-B55F-40A6-95E0-5ED6A9B870BF}" type="pres">
      <dgm:prSet presAssocID="{FE0B8CEE-7931-4C6C-ABAD-786E9B835F96}" presName="parentText" presStyleLbl="node1" presStyleIdx="2" presStyleCnt="3" custScaleY="71785" custLinFactNeighborX="739" custLinFactNeighborY="37204">
        <dgm:presLayoutVars>
          <dgm:chMax val="0"/>
          <dgm:bulletEnabled val="1"/>
        </dgm:presLayoutVars>
      </dgm:prSet>
      <dgm:spPr/>
    </dgm:pt>
    <dgm:pt modelId="{470F9343-84EB-47B7-AFB9-4C65E7792209}" type="pres">
      <dgm:prSet presAssocID="{FE0B8CEE-7931-4C6C-ABAD-786E9B835F96}" presName="childText" presStyleLbl="revTx" presStyleIdx="1" presStyleCnt="2" custLinFactNeighborX="-596" custLinFactNeighborY="25141">
        <dgm:presLayoutVars>
          <dgm:bulletEnabled val="1"/>
        </dgm:presLayoutVars>
      </dgm:prSet>
      <dgm:spPr/>
    </dgm:pt>
  </dgm:ptLst>
  <dgm:cxnLst>
    <dgm:cxn modelId="{C5DBA301-1F51-42A6-8ED0-AEAAD59F5146}" srcId="{ED717D3C-12D7-4C82-9A24-C9144B86E759}" destId="{96546131-4885-47DF-8F75-B5E80A5EB97D}" srcOrd="0" destOrd="0" parTransId="{8CDB7F2A-92BD-48F9-8EAE-1E67711D3F8B}" sibTransId="{36A79C5B-1456-4B3A-917B-079480A8FB11}"/>
    <dgm:cxn modelId="{C8EC1602-FBE9-A44F-A7C2-30418890FD1D}" type="presOf" srcId="{93B1E033-B87A-4F97-9BDA-5DB8FB2C8CC1}" destId="{470F9343-84EB-47B7-AFB9-4C65E7792209}" srcOrd="0" destOrd="0" presId="urn:microsoft.com/office/officeart/2005/8/layout/vList2"/>
    <dgm:cxn modelId="{9F107E06-CD67-6248-B156-72F694AF4F8E}" type="presOf" srcId="{09FEEF98-66D8-4266-9535-59667BCA2E50}" destId="{D7A831F6-224E-4255-B33E-DD2359E3B625}" srcOrd="0" destOrd="0" presId="urn:microsoft.com/office/officeart/2005/8/layout/vList2"/>
    <dgm:cxn modelId="{F0835E1B-2744-471F-A7E0-D375508D0963}" srcId="{A6AD3BAA-9012-48AF-8113-54AD8DB43514}" destId="{09FEEF98-66D8-4266-9535-59667BCA2E50}" srcOrd="0" destOrd="0" parTransId="{35E14190-AB40-4262-B0CF-E04C6237AF31}" sibTransId="{966F489E-DF38-4411-A6CE-B582D9B78FDA}"/>
    <dgm:cxn modelId="{F350791B-5A9A-3D44-9D3E-B42B663E0B53}" srcId="{ED717D3C-12D7-4C82-9A24-C9144B86E759}" destId="{31B89B88-B43E-CC4F-A63B-B6A8FE3A3790}" srcOrd="2" destOrd="0" parTransId="{3B686D57-457F-0746-B1BA-055D927A88B0}" sibTransId="{3DB41050-26CC-E347-95E0-31BB09F2DED0}"/>
    <dgm:cxn modelId="{F47B8026-3A9A-40F3-B4A8-FCC0DCA6A730}" srcId="{A6AD3BAA-9012-48AF-8113-54AD8DB43514}" destId="{FE0B8CEE-7931-4C6C-ABAD-786E9B835F96}" srcOrd="2" destOrd="0" parTransId="{7E84AF53-2FA2-4DF4-96A1-DC3CD900E0A3}" sibTransId="{1FA52AE0-DFB7-42CE-A86F-60A71B16BDF1}"/>
    <dgm:cxn modelId="{6B6EC42F-B777-BC4B-AA67-A6009BE1D040}" type="presOf" srcId="{FE0B8CEE-7931-4C6C-ABAD-786E9B835F96}" destId="{25B85B47-B55F-40A6-95E0-5ED6A9B870BF}" srcOrd="0" destOrd="0" presId="urn:microsoft.com/office/officeart/2005/8/layout/vList2"/>
    <dgm:cxn modelId="{5B07A75D-E02B-6A40-9EB9-83C57731096E}" type="presOf" srcId="{A6AD3BAA-9012-48AF-8113-54AD8DB43514}" destId="{E31A7A90-9CD5-4F7D-BB1D-2BA0EB5BD2C5}" srcOrd="0" destOrd="0" presId="urn:microsoft.com/office/officeart/2005/8/layout/vList2"/>
    <dgm:cxn modelId="{A51E0052-BB92-49BA-A178-3133DF96BDEE}" srcId="{A6AD3BAA-9012-48AF-8113-54AD8DB43514}" destId="{ED717D3C-12D7-4C82-9A24-C9144B86E759}" srcOrd="1" destOrd="0" parTransId="{A96E09E7-A8B9-4432-8311-9A7485920441}" sibTransId="{4ACC2CA2-E383-4FF3-BCA3-C6A799261913}"/>
    <dgm:cxn modelId="{0BBAA155-37DB-A341-B945-8BC9E4FCA058}" type="presOf" srcId="{96546131-4885-47DF-8F75-B5E80A5EB97D}" destId="{CB053569-2367-4401-9257-A2E1BD3CDD98}" srcOrd="0" destOrd="0" presId="urn:microsoft.com/office/officeart/2005/8/layout/vList2"/>
    <dgm:cxn modelId="{E7E0008B-929B-4432-8F99-30A13C67DA4F}" srcId="{FE0B8CEE-7931-4C6C-ABAD-786E9B835F96}" destId="{93B1E033-B87A-4F97-9BDA-5DB8FB2C8CC1}" srcOrd="0" destOrd="0" parTransId="{DFBAE609-2348-448B-A8B3-B1E9E6DF45AF}" sibTransId="{7255F286-4648-468C-B598-1A45F1DD8BFD}"/>
    <dgm:cxn modelId="{ED701991-B7FD-6341-B35E-6D88E8734551}" srcId="{ED717D3C-12D7-4C82-9A24-C9144B86E759}" destId="{D9038ECD-28AB-704E-92EB-4464DDF3C41E}" srcOrd="1" destOrd="0" parTransId="{1F03EC15-A4C1-854B-B09F-7AE9BC8A44DA}" sibTransId="{A2796307-A411-0C44-8AC7-FD6C789623E5}"/>
    <dgm:cxn modelId="{F20773D2-E402-FF40-9F16-B53EA56EDDD6}" type="presOf" srcId="{ED717D3C-12D7-4C82-9A24-C9144B86E759}" destId="{0BD9CFF3-BD5C-4496-A5C0-71614AF6C6BB}" srcOrd="0" destOrd="0" presId="urn:microsoft.com/office/officeart/2005/8/layout/vList2"/>
    <dgm:cxn modelId="{815B85F4-519F-E248-877B-2ACF492BBB89}" type="presOf" srcId="{D9038ECD-28AB-704E-92EB-4464DDF3C41E}" destId="{CB053569-2367-4401-9257-A2E1BD3CDD98}" srcOrd="0" destOrd="1" presId="urn:microsoft.com/office/officeart/2005/8/layout/vList2"/>
    <dgm:cxn modelId="{CD7472FB-E998-B944-B477-1CDF4B5403B8}" type="presOf" srcId="{31B89B88-B43E-CC4F-A63B-B6A8FE3A3790}" destId="{CB053569-2367-4401-9257-A2E1BD3CDD98}" srcOrd="0" destOrd="2" presId="urn:microsoft.com/office/officeart/2005/8/layout/vList2"/>
    <dgm:cxn modelId="{F9C309C1-75C9-1F4F-BC82-E6FAD87DE52A}" type="presParOf" srcId="{E31A7A90-9CD5-4F7D-BB1D-2BA0EB5BD2C5}" destId="{D7A831F6-224E-4255-B33E-DD2359E3B625}" srcOrd="0" destOrd="0" presId="urn:microsoft.com/office/officeart/2005/8/layout/vList2"/>
    <dgm:cxn modelId="{531ABBDE-04D8-FA45-AA8F-491167E7952D}" type="presParOf" srcId="{E31A7A90-9CD5-4F7D-BB1D-2BA0EB5BD2C5}" destId="{FBF90EA1-6824-4341-A626-EC96D220F96E}" srcOrd="1" destOrd="0" presId="urn:microsoft.com/office/officeart/2005/8/layout/vList2"/>
    <dgm:cxn modelId="{A6906966-228C-9C43-854B-A92F58536B5F}" type="presParOf" srcId="{E31A7A90-9CD5-4F7D-BB1D-2BA0EB5BD2C5}" destId="{0BD9CFF3-BD5C-4496-A5C0-71614AF6C6BB}" srcOrd="2" destOrd="0" presId="urn:microsoft.com/office/officeart/2005/8/layout/vList2"/>
    <dgm:cxn modelId="{9A768065-B118-1946-B1E7-8E40C5F3CBDA}" type="presParOf" srcId="{E31A7A90-9CD5-4F7D-BB1D-2BA0EB5BD2C5}" destId="{CB053569-2367-4401-9257-A2E1BD3CDD98}" srcOrd="3" destOrd="0" presId="urn:microsoft.com/office/officeart/2005/8/layout/vList2"/>
    <dgm:cxn modelId="{384A7FC1-B857-EA48-90E0-F46FBDB9DBC0}" type="presParOf" srcId="{E31A7A90-9CD5-4F7D-BB1D-2BA0EB5BD2C5}" destId="{25B85B47-B55F-40A6-95E0-5ED6A9B870BF}" srcOrd="4" destOrd="0" presId="urn:microsoft.com/office/officeart/2005/8/layout/vList2"/>
    <dgm:cxn modelId="{E9CF7A05-2E4A-D44F-95B2-3D03D9D77726}" type="presParOf" srcId="{E31A7A90-9CD5-4F7D-BB1D-2BA0EB5BD2C5}" destId="{470F9343-84EB-47B7-AFB9-4C65E7792209}"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13D4460-78AA-4C59-BD89-643CABA4DA5D}" type="doc">
      <dgm:prSet loTypeId="urn:microsoft.com/office/officeart/2005/8/layout/radial5" loCatId="relationship" qsTypeId="urn:microsoft.com/office/officeart/2005/8/quickstyle/simple1" qsCatId="simple" csTypeId="urn:microsoft.com/office/officeart/2005/8/colors/colorful2" csCatId="colorful" phldr="1"/>
      <dgm:spPr/>
      <dgm:t>
        <a:bodyPr/>
        <a:lstStyle/>
        <a:p>
          <a:endParaRPr lang="zh-CN" altLang="en-US"/>
        </a:p>
      </dgm:t>
    </dgm:pt>
    <dgm:pt modelId="{6B33E73F-DEEB-4FDB-9852-1224807DB724}">
      <dgm:prSet phldrT="[文本]" custT="1"/>
      <dgm:spPr>
        <a:noFill/>
        <a:ln>
          <a:solidFill>
            <a:srgbClr val="00B0F0"/>
          </a:solidFill>
        </a:ln>
      </dgm:spPr>
      <dgm:t>
        <a:bodyPr/>
        <a:lstStyle/>
        <a:p>
          <a:r>
            <a:rPr lang="zh-CN" altLang="en-US" sz="1600" b="1" dirty="0">
              <a:solidFill>
                <a:schemeClr val="tx1"/>
              </a:solidFill>
            </a:rPr>
            <a:t>王院士</a:t>
          </a:r>
          <a:r>
            <a:rPr lang="en-US" altLang="zh-CN" sz="1600" b="1" dirty="0">
              <a:solidFill>
                <a:schemeClr val="tx1"/>
              </a:solidFill>
            </a:rPr>
            <a:t>49</a:t>
          </a:r>
          <a:r>
            <a:rPr lang="zh-CN" altLang="en-US" sz="1600" b="1" dirty="0">
              <a:solidFill>
                <a:schemeClr val="tx1"/>
              </a:solidFill>
            </a:rPr>
            <a:t>篇文献</a:t>
          </a:r>
          <a:endParaRPr lang="en-US" altLang="zh-CN" sz="1600" b="1" dirty="0">
            <a:solidFill>
              <a:schemeClr val="tx1"/>
            </a:solidFill>
          </a:endParaRPr>
        </a:p>
        <a:p>
          <a:r>
            <a:rPr lang="zh-CN" altLang="en-US" sz="1600" b="1" dirty="0">
              <a:solidFill>
                <a:schemeClr val="tx1"/>
              </a:solidFill>
            </a:rPr>
            <a:t>数据</a:t>
          </a:r>
        </a:p>
      </dgm:t>
    </dgm:pt>
    <dgm:pt modelId="{CD887A00-CC14-4547-AB4D-2B67BE74B528}" type="parTrans" cxnId="{24113EF7-E473-40CA-8407-0D35A0E99ECE}">
      <dgm:prSet/>
      <dgm:spPr/>
      <dgm:t>
        <a:bodyPr/>
        <a:lstStyle/>
        <a:p>
          <a:endParaRPr lang="zh-CN" altLang="en-US"/>
        </a:p>
      </dgm:t>
    </dgm:pt>
    <dgm:pt modelId="{7CADBD63-F4FA-41C8-8B0E-CFFCA5AA752F}" type="sibTrans" cxnId="{24113EF7-E473-40CA-8407-0D35A0E99ECE}">
      <dgm:prSet/>
      <dgm:spPr/>
      <dgm:t>
        <a:bodyPr/>
        <a:lstStyle/>
        <a:p>
          <a:endParaRPr lang="zh-CN" altLang="en-US"/>
        </a:p>
      </dgm:t>
    </dgm:pt>
    <dgm:pt modelId="{B7A9C071-EA1A-410C-867C-A1BAB85E206C}">
      <dgm:prSet phldrT="[文本]" custT="1"/>
      <dgm:spPr/>
      <dgm:t>
        <a:bodyPr/>
        <a:lstStyle/>
        <a:p>
          <a:r>
            <a:rPr lang="zh-CN" altLang="en-US" sz="1600" b="1" dirty="0">
              <a:solidFill>
                <a:schemeClr val="tx1"/>
              </a:solidFill>
            </a:rPr>
            <a:t>图片</a:t>
          </a:r>
          <a:endParaRPr lang="en-US" altLang="zh-CN" sz="1600" b="1" dirty="0">
            <a:solidFill>
              <a:schemeClr val="tx1"/>
            </a:solidFill>
          </a:endParaRPr>
        </a:p>
        <a:p>
          <a:r>
            <a:rPr lang="zh-CN" altLang="en-US" sz="1600" b="1" dirty="0">
              <a:solidFill>
                <a:schemeClr val="tx1"/>
              </a:solidFill>
            </a:rPr>
            <a:t>数据</a:t>
          </a:r>
          <a:endParaRPr lang="en-US" altLang="zh-CN" sz="1600" b="1" dirty="0">
            <a:solidFill>
              <a:schemeClr val="tx1"/>
            </a:solidFill>
          </a:endParaRPr>
        </a:p>
        <a:p>
          <a:r>
            <a:rPr lang="en-US" altLang="zh-CN" sz="1600" dirty="0">
              <a:solidFill>
                <a:schemeClr val="tx1"/>
              </a:solidFill>
            </a:rPr>
            <a:t>115</a:t>
          </a:r>
          <a:r>
            <a:rPr lang="zh-CN" altLang="en-US" sz="1600" dirty="0">
              <a:solidFill>
                <a:schemeClr val="tx1"/>
              </a:solidFill>
            </a:rPr>
            <a:t>条（</a:t>
          </a:r>
          <a:r>
            <a:rPr lang="en-US" altLang="zh-CN" sz="1600" dirty="0">
              <a:solidFill>
                <a:schemeClr val="tx1"/>
              </a:solidFill>
            </a:rPr>
            <a:t>49</a:t>
          </a:r>
          <a:r>
            <a:rPr lang="zh-CN" altLang="en-US" sz="1600" dirty="0">
              <a:solidFill>
                <a:schemeClr val="tx1"/>
              </a:solidFill>
            </a:rPr>
            <a:t>篇）</a:t>
          </a:r>
          <a:endParaRPr lang="en-US" altLang="zh-CN" sz="1600" dirty="0">
            <a:solidFill>
              <a:schemeClr val="tx1"/>
            </a:solidFill>
          </a:endParaRPr>
        </a:p>
      </dgm:t>
    </dgm:pt>
    <dgm:pt modelId="{C9E81722-2035-4F22-8729-739D48C511A1}" type="parTrans" cxnId="{BF12FF79-636B-4C3D-9D28-EEAFEBE36F3A}">
      <dgm:prSet/>
      <dgm:spPr/>
      <dgm:t>
        <a:bodyPr/>
        <a:lstStyle/>
        <a:p>
          <a:endParaRPr lang="zh-CN" altLang="en-US"/>
        </a:p>
      </dgm:t>
    </dgm:pt>
    <dgm:pt modelId="{175D3161-3B00-4494-999D-202A834B7A90}" type="sibTrans" cxnId="{BF12FF79-636B-4C3D-9D28-EEAFEBE36F3A}">
      <dgm:prSet/>
      <dgm:spPr/>
      <dgm:t>
        <a:bodyPr/>
        <a:lstStyle/>
        <a:p>
          <a:endParaRPr lang="zh-CN" altLang="en-US"/>
        </a:p>
      </dgm:t>
    </dgm:pt>
    <dgm:pt modelId="{0FF4558C-AB24-439E-8A18-7167F7C90D88}">
      <dgm:prSet phldrT="[文本]" custT="1"/>
      <dgm:spPr/>
      <dgm:t>
        <a:bodyPr/>
        <a:lstStyle/>
        <a:p>
          <a:r>
            <a:rPr lang="zh-CN" altLang="en-US" sz="1600" b="1" dirty="0">
              <a:solidFill>
                <a:schemeClr val="tx1"/>
              </a:solidFill>
            </a:rPr>
            <a:t>规则</a:t>
          </a:r>
          <a:endParaRPr lang="en-US" altLang="zh-CN" sz="1600" b="1" dirty="0">
            <a:solidFill>
              <a:schemeClr val="tx1"/>
            </a:solidFill>
          </a:endParaRPr>
        </a:p>
        <a:p>
          <a:r>
            <a:rPr lang="zh-CN" altLang="en-US" sz="1600" b="1" dirty="0">
              <a:solidFill>
                <a:schemeClr val="tx1"/>
              </a:solidFill>
            </a:rPr>
            <a:t>数据</a:t>
          </a:r>
          <a:endParaRPr lang="en-US" altLang="zh-CN" sz="1600" b="1" dirty="0">
            <a:solidFill>
              <a:schemeClr val="tx1"/>
            </a:solidFill>
          </a:endParaRPr>
        </a:p>
        <a:p>
          <a:r>
            <a:rPr lang="en-US" altLang="zh-CN" sz="1600" dirty="0">
              <a:solidFill>
                <a:schemeClr val="tx1"/>
              </a:solidFill>
            </a:rPr>
            <a:t>160</a:t>
          </a:r>
          <a:r>
            <a:rPr lang="zh-CN" altLang="en-US" sz="1600" dirty="0">
              <a:solidFill>
                <a:schemeClr val="tx1"/>
              </a:solidFill>
            </a:rPr>
            <a:t>条（</a:t>
          </a:r>
          <a:r>
            <a:rPr lang="en-US" altLang="zh-CN" sz="1600" dirty="0">
              <a:solidFill>
                <a:schemeClr val="tx1"/>
              </a:solidFill>
            </a:rPr>
            <a:t>49</a:t>
          </a:r>
          <a:r>
            <a:rPr lang="zh-CN" altLang="en-US" sz="1600" dirty="0">
              <a:solidFill>
                <a:schemeClr val="tx1"/>
              </a:solidFill>
            </a:rPr>
            <a:t>篇）</a:t>
          </a:r>
          <a:endParaRPr lang="zh-CN" altLang="en-US" sz="1600" dirty="0"/>
        </a:p>
      </dgm:t>
    </dgm:pt>
    <dgm:pt modelId="{713ACBC0-F7D1-4B52-8BC3-7A253D3F6E8C}" type="parTrans" cxnId="{9E47A586-FCEA-4279-B11C-605D7F4FF4FA}">
      <dgm:prSet/>
      <dgm:spPr/>
      <dgm:t>
        <a:bodyPr/>
        <a:lstStyle/>
        <a:p>
          <a:endParaRPr lang="zh-CN" altLang="en-US"/>
        </a:p>
      </dgm:t>
    </dgm:pt>
    <dgm:pt modelId="{B2E49089-F223-40F8-9FA1-C3BB702B9CAD}" type="sibTrans" cxnId="{9E47A586-FCEA-4279-B11C-605D7F4FF4FA}">
      <dgm:prSet/>
      <dgm:spPr/>
      <dgm:t>
        <a:bodyPr/>
        <a:lstStyle/>
        <a:p>
          <a:endParaRPr lang="zh-CN" altLang="en-US"/>
        </a:p>
      </dgm:t>
    </dgm:pt>
    <dgm:pt modelId="{FBED59E7-449C-4058-B19E-20455DDC6A98}">
      <dgm:prSet phldrT="[文本]" custT="1"/>
      <dgm:spPr/>
      <dgm:t>
        <a:bodyPr/>
        <a:lstStyle/>
        <a:p>
          <a:r>
            <a:rPr lang="zh-CN" altLang="en-US" sz="1600" b="1" dirty="0">
              <a:solidFill>
                <a:schemeClr val="tx1"/>
              </a:solidFill>
            </a:rPr>
            <a:t>数据集</a:t>
          </a:r>
          <a:endParaRPr lang="en-US" altLang="zh-CN" sz="1600" b="1" dirty="0">
            <a:solidFill>
              <a:schemeClr val="tx1"/>
            </a:solidFill>
          </a:endParaRPr>
        </a:p>
        <a:p>
          <a:r>
            <a:rPr lang="zh-CN" altLang="en-US" sz="1600" b="1" dirty="0">
              <a:solidFill>
                <a:schemeClr val="tx1"/>
              </a:solidFill>
            </a:rPr>
            <a:t>信息</a:t>
          </a:r>
          <a:endParaRPr lang="en-US" altLang="zh-CN" sz="1600" b="1" dirty="0">
            <a:solidFill>
              <a:schemeClr val="tx1"/>
            </a:solidFill>
          </a:endParaRPr>
        </a:p>
        <a:p>
          <a:r>
            <a:rPr lang="en-US" altLang="zh-CN" sz="1600" dirty="0">
              <a:solidFill>
                <a:schemeClr val="tx1"/>
              </a:solidFill>
            </a:rPr>
            <a:t>22</a:t>
          </a:r>
          <a:r>
            <a:rPr lang="zh-CN" altLang="en-US" sz="1600" dirty="0">
              <a:solidFill>
                <a:schemeClr val="tx1"/>
              </a:solidFill>
            </a:rPr>
            <a:t>条</a:t>
          </a:r>
          <a:r>
            <a:rPr lang="en-US" altLang="zh-CN" sz="1600" dirty="0">
              <a:solidFill>
                <a:schemeClr val="tx1"/>
              </a:solidFill>
            </a:rPr>
            <a:t>(22</a:t>
          </a:r>
          <a:r>
            <a:rPr lang="zh-CN" altLang="en-US" sz="1600" dirty="0">
              <a:solidFill>
                <a:schemeClr val="tx1"/>
              </a:solidFill>
            </a:rPr>
            <a:t>篇</a:t>
          </a:r>
          <a:r>
            <a:rPr lang="en-US" altLang="zh-CN" sz="1600" dirty="0">
              <a:solidFill>
                <a:schemeClr val="tx1"/>
              </a:solidFill>
            </a:rPr>
            <a:t>)</a:t>
          </a:r>
          <a:endParaRPr lang="zh-CN" altLang="en-US" sz="1600" dirty="0"/>
        </a:p>
      </dgm:t>
    </dgm:pt>
    <dgm:pt modelId="{169DE175-898D-490B-8CA5-25223412B070}" type="parTrans" cxnId="{2EBC5734-E96D-4365-B629-E5C788E98113}">
      <dgm:prSet/>
      <dgm:spPr/>
      <dgm:t>
        <a:bodyPr/>
        <a:lstStyle/>
        <a:p>
          <a:endParaRPr lang="zh-CN" altLang="en-US"/>
        </a:p>
      </dgm:t>
    </dgm:pt>
    <dgm:pt modelId="{F0A307A4-9A49-4226-82A9-438D07F561D6}" type="sibTrans" cxnId="{2EBC5734-E96D-4365-B629-E5C788E98113}">
      <dgm:prSet/>
      <dgm:spPr/>
      <dgm:t>
        <a:bodyPr/>
        <a:lstStyle/>
        <a:p>
          <a:endParaRPr lang="zh-CN" altLang="en-US"/>
        </a:p>
      </dgm:t>
    </dgm:pt>
    <dgm:pt modelId="{80494CDF-1C58-489D-A145-21CEF5F05792}">
      <dgm:prSet phldrT="[文本]" custT="1"/>
      <dgm:spPr/>
      <dgm:t>
        <a:bodyPr/>
        <a:lstStyle/>
        <a:p>
          <a:r>
            <a:rPr lang="zh-CN" altLang="en-US" sz="1500" b="1" dirty="0">
              <a:solidFill>
                <a:schemeClr val="tx1"/>
              </a:solidFill>
            </a:rPr>
            <a:t>文献信息</a:t>
          </a:r>
          <a:endParaRPr lang="en-US" altLang="zh-CN" sz="1500" b="1" dirty="0">
            <a:solidFill>
              <a:schemeClr val="tx1"/>
            </a:solidFill>
          </a:endParaRPr>
        </a:p>
        <a:p>
          <a:r>
            <a:rPr lang="zh-CN" altLang="en-US" sz="1500" b="1" dirty="0">
              <a:solidFill>
                <a:schemeClr val="tx1"/>
              </a:solidFill>
            </a:rPr>
            <a:t>数据</a:t>
          </a:r>
          <a:endParaRPr lang="en-US" altLang="zh-CN" sz="1500" b="1" dirty="0">
            <a:solidFill>
              <a:schemeClr val="tx1"/>
            </a:solidFill>
          </a:endParaRPr>
        </a:p>
        <a:p>
          <a:r>
            <a:rPr lang="en-US" altLang="zh-CN" sz="1500" dirty="0">
              <a:solidFill>
                <a:schemeClr val="tx1"/>
              </a:solidFill>
            </a:rPr>
            <a:t>42</a:t>
          </a:r>
          <a:r>
            <a:rPr lang="zh-CN" altLang="en-US" sz="1500" dirty="0">
              <a:solidFill>
                <a:schemeClr val="tx1"/>
              </a:solidFill>
            </a:rPr>
            <a:t>条</a:t>
          </a:r>
          <a:r>
            <a:rPr lang="en-US" altLang="zh-CN" sz="1500" dirty="0">
              <a:solidFill>
                <a:schemeClr val="tx1"/>
              </a:solidFill>
            </a:rPr>
            <a:t>(42</a:t>
          </a:r>
          <a:r>
            <a:rPr lang="zh-CN" altLang="en-US" sz="1500" dirty="0">
              <a:solidFill>
                <a:schemeClr val="tx1"/>
              </a:solidFill>
            </a:rPr>
            <a:t>篇文献</a:t>
          </a:r>
          <a:r>
            <a:rPr lang="en-US" altLang="zh-CN" sz="1500" dirty="0">
              <a:solidFill>
                <a:schemeClr val="tx1"/>
              </a:solidFill>
            </a:rPr>
            <a:t>)</a:t>
          </a:r>
          <a:endParaRPr lang="zh-CN" altLang="en-US" sz="1500" dirty="0">
            <a:solidFill>
              <a:schemeClr val="tx1"/>
            </a:solidFill>
          </a:endParaRPr>
        </a:p>
      </dgm:t>
    </dgm:pt>
    <dgm:pt modelId="{145860F9-03C1-461F-91EC-5A6BDB91E0FE}" type="parTrans" cxnId="{CC2096A8-774A-44BD-BDAE-2AF8222FDE05}">
      <dgm:prSet/>
      <dgm:spPr/>
      <dgm:t>
        <a:bodyPr/>
        <a:lstStyle/>
        <a:p>
          <a:endParaRPr lang="zh-CN" altLang="en-US"/>
        </a:p>
      </dgm:t>
    </dgm:pt>
    <dgm:pt modelId="{3C31D60D-5BAB-45F3-97EB-0132CF88F2C9}" type="sibTrans" cxnId="{CC2096A8-774A-44BD-BDAE-2AF8222FDE05}">
      <dgm:prSet/>
      <dgm:spPr/>
      <dgm:t>
        <a:bodyPr/>
        <a:lstStyle/>
        <a:p>
          <a:endParaRPr lang="zh-CN" altLang="en-US"/>
        </a:p>
      </dgm:t>
    </dgm:pt>
    <dgm:pt modelId="{EF4953E8-B08B-465E-92A6-E3D060DC8F31}">
      <dgm:prSet phldrT="[文本]"/>
      <dgm:spPr/>
      <dgm:t>
        <a:bodyPr/>
        <a:lstStyle/>
        <a:p>
          <a:endParaRPr lang="zh-CN" altLang="en-US" dirty="0"/>
        </a:p>
      </dgm:t>
    </dgm:pt>
    <dgm:pt modelId="{DFEEDCDE-5A73-49E2-98F0-61B0169CEDF2}" type="parTrans" cxnId="{E6A3F72E-560C-46A3-AEEF-AEEF6823FA84}">
      <dgm:prSet/>
      <dgm:spPr/>
      <dgm:t>
        <a:bodyPr/>
        <a:lstStyle/>
        <a:p>
          <a:endParaRPr lang="zh-CN" altLang="en-US"/>
        </a:p>
      </dgm:t>
    </dgm:pt>
    <dgm:pt modelId="{A7212E52-4544-4F02-AE58-57A70019C002}" type="sibTrans" cxnId="{E6A3F72E-560C-46A3-AEEF-AEEF6823FA84}">
      <dgm:prSet/>
      <dgm:spPr/>
      <dgm:t>
        <a:bodyPr/>
        <a:lstStyle/>
        <a:p>
          <a:endParaRPr lang="zh-CN" altLang="en-US"/>
        </a:p>
      </dgm:t>
    </dgm:pt>
    <dgm:pt modelId="{65907155-EB52-440D-86C7-9DD4E38DE724}">
      <dgm:prSet phldrT="[文本]" custT="1"/>
      <dgm:spPr/>
      <dgm:t>
        <a:bodyPr/>
        <a:lstStyle/>
        <a:p>
          <a:r>
            <a:rPr lang="zh-CN" altLang="en-US" sz="1400" b="1" dirty="0">
              <a:solidFill>
                <a:schemeClr val="tx1"/>
              </a:solidFill>
            </a:rPr>
            <a:t>表结构</a:t>
          </a:r>
          <a:endParaRPr lang="en-US" altLang="zh-CN" sz="1400" b="1" dirty="0">
            <a:solidFill>
              <a:schemeClr val="tx1"/>
            </a:solidFill>
          </a:endParaRPr>
        </a:p>
        <a:p>
          <a:r>
            <a:rPr lang="zh-CN" altLang="en-US" sz="1400" b="1" dirty="0">
              <a:solidFill>
                <a:schemeClr val="tx1"/>
              </a:solidFill>
            </a:rPr>
            <a:t>数据</a:t>
          </a:r>
          <a:endParaRPr lang="en-US" altLang="zh-CN" sz="1400" b="1" dirty="0">
            <a:solidFill>
              <a:schemeClr val="tx1"/>
            </a:solidFill>
          </a:endParaRPr>
        </a:p>
        <a:p>
          <a:r>
            <a:rPr lang="en-US" altLang="zh-CN" sz="1400" dirty="0">
              <a:solidFill>
                <a:schemeClr val="tx1"/>
              </a:solidFill>
            </a:rPr>
            <a:t>955</a:t>
          </a:r>
          <a:r>
            <a:rPr lang="zh-CN" altLang="en-US" sz="1400" dirty="0">
              <a:solidFill>
                <a:schemeClr val="tx1"/>
              </a:solidFill>
            </a:rPr>
            <a:t>条（</a:t>
          </a:r>
          <a:r>
            <a:rPr lang="en-US" altLang="zh-CN" sz="1400" dirty="0">
              <a:solidFill>
                <a:schemeClr val="tx1"/>
              </a:solidFill>
            </a:rPr>
            <a:t>49</a:t>
          </a:r>
          <a:r>
            <a:rPr lang="zh-CN" altLang="en-US" sz="1400" dirty="0">
              <a:solidFill>
                <a:schemeClr val="tx1"/>
              </a:solidFill>
            </a:rPr>
            <a:t>篇）</a:t>
          </a:r>
          <a:endParaRPr lang="en-US" altLang="zh-CN" sz="1400" dirty="0">
            <a:solidFill>
              <a:schemeClr val="tx1"/>
            </a:solidFill>
          </a:endParaRPr>
        </a:p>
        <a:p>
          <a:endParaRPr lang="zh-CN" altLang="en-US" sz="1100" dirty="0"/>
        </a:p>
      </dgm:t>
    </dgm:pt>
    <dgm:pt modelId="{335542D2-E81F-4BE7-8B89-A7290ED8FF71}" type="parTrans" cxnId="{F6CC942E-E33C-46CB-9C3A-28872C1A4148}">
      <dgm:prSet/>
      <dgm:spPr/>
      <dgm:t>
        <a:bodyPr/>
        <a:lstStyle/>
        <a:p>
          <a:endParaRPr lang="zh-CN" altLang="en-US"/>
        </a:p>
      </dgm:t>
    </dgm:pt>
    <dgm:pt modelId="{6AD348B3-B4F2-429F-998D-604508CEBC12}" type="sibTrans" cxnId="{F6CC942E-E33C-46CB-9C3A-28872C1A4148}">
      <dgm:prSet/>
      <dgm:spPr/>
      <dgm:t>
        <a:bodyPr/>
        <a:lstStyle/>
        <a:p>
          <a:endParaRPr lang="zh-CN" altLang="en-US"/>
        </a:p>
      </dgm:t>
    </dgm:pt>
    <dgm:pt modelId="{0743D2B8-8B24-475B-9837-86308F30322C}" type="pres">
      <dgm:prSet presAssocID="{813D4460-78AA-4C59-BD89-643CABA4DA5D}" presName="Name0" presStyleCnt="0">
        <dgm:presLayoutVars>
          <dgm:chMax val="1"/>
          <dgm:dir/>
          <dgm:animLvl val="ctr"/>
          <dgm:resizeHandles val="exact"/>
        </dgm:presLayoutVars>
      </dgm:prSet>
      <dgm:spPr/>
    </dgm:pt>
    <dgm:pt modelId="{E163ECE6-1CDA-45F1-931E-8545BE06E63A}" type="pres">
      <dgm:prSet presAssocID="{6B33E73F-DEEB-4FDB-9852-1224807DB724}" presName="centerShape" presStyleLbl="node0" presStyleIdx="0" presStyleCnt="1" custScaleX="96157" custScaleY="95858"/>
      <dgm:spPr/>
    </dgm:pt>
    <dgm:pt modelId="{EBC68EFD-9354-43EE-A90B-C49E49DE5D6C}" type="pres">
      <dgm:prSet presAssocID="{C9E81722-2035-4F22-8729-739D48C511A1}" presName="parTrans" presStyleLbl="sibTrans2D1" presStyleIdx="0" presStyleCnt="5"/>
      <dgm:spPr/>
    </dgm:pt>
    <dgm:pt modelId="{34D8D2AA-712D-43F4-8422-43A4EDF42423}" type="pres">
      <dgm:prSet presAssocID="{C9E81722-2035-4F22-8729-739D48C511A1}" presName="connectorText" presStyleLbl="sibTrans2D1" presStyleIdx="0" presStyleCnt="5"/>
      <dgm:spPr/>
    </dgm:pt>
    <dgm:pt modelId="{ABC30724-59B3-40AB-9E5B-4CC952A9E459}" type="pres">
      <dgm:prSet presAssocID="{B7A9C071-EA1A-410C-867C-A1BAB85E206C}" presName="node" presStyleLbl="node1" presStyleIdx="0" presStyleCnt="5">
        <dgm:presLayoutVars>
          <dgm:bulletEnabled val="1"/>
        </dgm:presLayoutVars>
      </dgm:prSet>
      <dgm:spPr/>
    </dgm:pt>
    <dgm:pt modelId="{0B573BE1-9433-4810-B1E5-A96276DCB27E}" type="pres">
      <dgm:prSet presAssocID="{713ACBC0-F7D1-4B52-8BC3-7A253D3F6E8C}" presName="parTrans" presStyleLbl="sibTrans2D1" presStyleIdx="1" presStyleCnt="5"/>
      <dgm:spPr/>
    </dgm:pt>
    <dgm:pt modelId="{B4D78BC4-B7DF-4494-A4C3-82E6B43B3DD0}" type="pres">
      <dgm:prSet presAssocID="{713ACBC0-F7D1-4B52-8BC3-7A253D3F6E8C}" presName="connectorText" presStyleLbl="sibTrans2D1" presStyleIdx="1" presStyleCnt="5"/>
      <dgm:spPr/>
    </dgm:pt>
    <dgm:pt modelId="{0B7DD2D1-FB2C-48F6-9AD7-D14DDACBD999}" type="pres">
      <dgm:prSet presAssocID="{0FF4558C-AB24-439E-8A18-7167F7C90D88}" presName="node" presStyleLbl="node1" presStyleIdx="1" presStyleCnt="5">
        <dgm:presLayoutVars>
          <dgm:bulletEnabled val="1"/>
        </dgm:presLayoutVars>
      </dgm:prSet>
      <dgm:spPr/>
    </dgm:pt>
    <dgm:pt modelId="{6760946A-7148-404E-B341-71AF2E476A0D}" type="pres">
      <dgm:prSet presAssocID="{169DE175-898D-490B-8CA5-25223412B070}" presName="parTrans" presStyleLbl="sibTrans2D1" presStyleIdx="2" presStyleCnt="5"/>
      <dgm:spPr/>
    </dgm:pt>
    <dgm:pt modelId="{C9FD0704-D77B-4EB7-9ABE-4ED97E9CBBAF}" type="pres">
      <dgm:prSet presAssocID="{169DE175-898D-490B-8CA5-25223412B070}" presName="connectorText" presStyleLbl="sibTrans2D1" presStyleIdx="2" presStyleCnt="5"/>
      <dgm:spPr/>
    </dgm:pt>
    <dgm:pt modelId="{45ECD8EC-EE19-43B6-B32B-181A0EB9044C}" type="pres">
      <dgm:prSet presAssocID="{FBED59E7-449C-4058-B19E-20455DDC6A98}" presName="node" presStyleLbl="node1" presStyleIdx="2" presStyleCnt="5">
        <dgm:presLayoutVars>
          <dgm:bulletEnabled val="1"/>
        </dgm:presLayoutVars>
      </dgm:prSet>
      <dgm:spPr/>
    </dgm:pt>
    <dgm:pt modelId="{E2352A08-C637-4D7E-B1B1-9668A8F86DA8}" type="pres">
      <dgm:prSet presAssocID="{145860F9-03C1-461F-91EC-5A6BDB91E0FE}" presName="parTrans" presStyleLbl="sibTrans2D1" presStyleIdx="3" presStyleCnt="5"/>
      <dgm:spPr/>
    </dgm:pt>
    <dgm:pt modelId="{533BC53F-DB87-401A-A57F-9E0622D7C193}" type="pres">
      <dgm:prSet presAssocID="{145860F9-03C1-461F-91EC-5A6BDB91E0FE}" presName="connectorText" presStyleLbl="sibTrans2D1" presStyleIdx="3" presStyleCnt="5"/>
      <dgm:spPr/>
    </dgm:pt>
    <dgm:pt modelId="{AF7A3A21-93E6-4797-B642-59E4FD539367}" type="pres">
      <dgm:prSet presAssocID="{80494CDF-1C58-489D-A145-21CEF5F05792}" presName="node" presStyleLbl="node1" presStyleIdx="3" presStyleCnt="5">
        <dgm:presLayoutVars>
          <dgm:bulletEnabled val="1"/>
        </dgm:presLayoutVars>
      </dgm:prSet>
      <dgm:spPr/>
    </dgm:pt>
    <dgm:pt modelId="{D5A9ED48-AC9A-4C3A-90AA-3FA67D712B23}" type="pres">
      <dgm:prSet presAssocID="{335542D2-E81F-4BE7-8B89-A7290ED8FF71}" presName="parTrans" presStyleLbl="sibTrans2D1" presStyleIdx="4" presStyleCnt="5"/>
      <dgm:spPr/>
    </dgm:pt>
    <dgm:pt modelId="{2D31DAEF-19F1-4EAF-BF7D-67F5C233A932}" type="pres">
      <dgm:prSet presAssocID="{335542D2-E81F-4BE7-8B89-A7290ED8FF71}" presName="connectorText" presStyleLbl="sibTrans2D1" presStyleIdx="4" presStyleCnt="5"/>
      <dgm:spPr/>
    </dgm:pt>
    <dgm:pt modelId="{F38C6644-51A9-4BDF-A89F-A6D9E70CB2F9}" type="pres">
      <dgm:prSet presAssocID="{65907155-EB52-440D-86C7-9DD4E38DE724}" presName="node" presStyleLbl="node1" presStyleIdx="4" presStyleCnt="5">
        <dgm:presLayoutVars>
          <dgm:bulletEnabled val="1"/>
        </dgm:presLayoutVars>
      </dgm:prSet>
      <dgm:spPr/>
    </dgm:pt>
  </dgm:ptLst>
  <dgm:cxnLst>
    <dgm:cxn modelId="{D34A900E-6A08-4B5C-8206-5D8F702A2560}" type="presOf" srcId="{65907155-EB52-440D-86C7-9DD4E38DE724}" destId="{F38C6644-51A9-4BDF-A89F-A6D9E70CB2F9}" srcOrd="0" destOrd="0" presId="urn:microsoft.com/office/officeart/2005/8/layout/radial5"/>
    <dgm:cxn modelId="{7EEA2F14-692D-4FAC-AD53-3772DEE985BD}" type="presOf" srcId="{FBED59E7-449C-4058-B19E-20455DDC6A98}" destId="{45ECD8EC-EE19-43B6-B32B-181A0EB9044C}" srcOrd="0" destOrd="0" presId="urn:microsoft.com/office/officeart/2005/8/layout/radial5"/>
    <dgm:cxn modelId="{F6CC942E-E33C-46CB-9C3A-28872C1A4148}" srcId="{6B33E73F-DEEB-4FDB-9852-1224807DB724}" destId="{65907155-EB52-440D-86C7-9DD4E38DE724}" srcOrd="4" destOrd="0" parTransId="{335542D2-E81F-4BE7-8B89-A7290ED8FF71}" sibTransId="{6AD348B3-B4F2-429F-998D-604508CEBC12}"/>
    <dgm:cxn modelId="{E6A3F72E-560C-46A3-AEEF-AEEF6823FA84}" srcId="{813D4460-78AA-4C59-BD89-643CABA4DA5D}" destId="{EF4953E8-B08B-465E-92A6-E3D060DC8F31}" srcOrd="1" destOrd="0" parTransId="{DFEEDCDE-5A73-49E2-98F0-61B0169CEDF2}" sibTransId="{A7212E52-4544-4F02-AE58-57A70019C002}"/>
    <dgm:cxn modelId="{2EBC5734-E96D-4365-B629-E5C788E98113}" srcId="{6B33E73F-DEEB-4FDB-9852-1224807DB724}" destId="{FBED59E7-449C-4058-B19E-20455DDC6A98}" srcOrd="2" destOrd="0" parTransId="{169DE175-898D-490B-8CA5-25223412B070}" sibTransId="{F0A307A4-9A49-4226-82A9-438D07F561D6}"/>
    <dgm:cxn modelId="{64C2DF44-035D-4B0E-8CBD-5266C280B200}" type="presOf" srcId="{145860F9-03C1-461F-91EC-5A6BDB91E0FE}" destId="{E2352A08-C637-4D7E-B1B1-9668A8F86DA8}" srcOrd="0" destOrd="0" presId="urn:microsoft.com/office/officeart/2005/8/layout/radial5"/>
    <dgm:cxn modelId="{1EA4F564-06A2-42B3-BEF3-00BF20D21308}" type="presOf" srcId="{169DE175-898D-490B-8CA5-25223412B070}" destId="{C9FD0704-D77B-4EB7-9ABE-4ED97E9CBBAF}" srcOrd="1" destOrd="0" presId="urn:microsoft.com/office/officeart/2005/8/layout/radial5"/>
    <dgm:cxn modelId="{90723070-E497-41CB-A014-835E25F0E699}" type="presOf" srcId="{80494CDF-1C58-489D-A145-21CEF5F05792}" destId="{AF7A3A21-93E6-4797-B642-59E4FD539367}" srcOrd="0" destOrd="0" presId="urn:microsoft.com/office/officeart/2005/8/layout/radial5"/>
    <dgm:cxn modelId="{206BCB56-6400-41DA-919E-A1CA43756FD6}" type="presOf" srcId="{B7A9C071-EA1A-410C-867C-A1BAB85E206C}" destId="{ABC30724-59B3-40AB-9E5B-4CC952A9E459}" srcOrd="0" destOrd="0" presId="urn:microsoft.com/office/officeart/2005/8/layout/radial5"/>
    <dgm:cxn modelId="{BF12FF79-636B-4C3D-9D28-EEAFEBE36F3A}" srcId="{6B33E73F-DEEB-4FDB-9852-1224807DB724}" destId="{B7A9C071-EA1A-410C-867C-A1BAB85E206C}" srcOrd="0" destOrd="0" parTransId="{C9E81722-2035-4F22-8729-739D48C511A1}" sibTransId="{175D3161-3B00-4494-999D-202A834B7A90}"/>
    <dgm:cxn modelId="{9E47A586-FCEA-4279-B11C-605D7F4FF4FA}" srcId="{6B33E73F-DEEB-4FDB-9852-1224807DB724}" destId="{0FF4558C-AB24-439E-8A18-7167F7C90D88}" srcOrd="1" destOrd="0" parTransId="{713ACBC0-F7D1-4B52-8BC3-7A253D3F6E8C}" sibTransId="{B2E49089-F223-40F8-9FA1-C3BB702B9CAD}"/>
    <dgm:cxn modelId="{EB388288-B621-45E5-9B3E-F578D4C1180B}" type="presOf" srcId="{335542D2-E81F-4BE7-8B89-A7290ED8FF71}" destId="{D5A9ED48-AC9A-4C3A-90AA-3FA67D712B23}" srcOrd="0" destOrd="0" presId="urn:microsoft.com/office/officeart/2005/8/layout/radial5"/>
    <dgm:cxn modelId="{F3387C91-62D3-4B19-9747-A9B21B2F607C}" type="presOf" srcId="{C9E81722-2035-4F22-8729-739D48C511A1}" destId="{EBC68EFD-9354-43EE-A90B-C49E49DE5D6C}" srcOrd="0" destOrd="0" presId="urn:microsoft.com/office/officeart/2005/8/layout/radial5"/>
    <dgm:cxn modelId="{CC2096A8-774A-44BD-BDAE-2AF8222FDE05}" srcId="{6B33E73F-DEEB-4FDB-9852-1224807DB724}" destId="{80494CDF-1C58-489D-A145-21CEF5F05792}" srcOrd="3" destOrd="0" parTransId="{145860F9-03C1-461F-91EC-5A6BDB91E0FE}" sibTransId="{3C31D60D-5BAB-45F3-97EB-0132CF88F2C9}"/>
    <dgm:cxn modelId="{E2BD53B7-1678-4BC8-A2F4-735DDA7BF6B3}" type="presOf" srcId="{C9E81722-2035-4F22-8729-739D48C511A1}" destId="{34D8D2AA-712D-43F4-8422-43A4EDF42423}" srcOrd="1" destOrd="0" presId="urn:microsoft.com/office/officeart/2005/8/layout/radial5"/>
    <dgm:cxn modelId="{037FBEB9-B7BA-44CF-96A6-1A4C6712E7F6}" type="presOf" srcId="{713ACBC0-F7D1-4B52-8BC3-7A253D3F6E8C}" destId="{0B573BE1-9433-4810-B1E5-A96276DCB27E}" srcOrd="0" destOrd="0" presId="urn:microsoft.com/office/officeart/2005/8/layout/radial5"/>
    <dgm:cxn modelId="{CF5ABEBF-88BA-4F24-974C-9646DF851958}" type="presOf" srcId="{6B33E73F-DEEB-4FDB-9852-1224807DB724}" destId="{E163ECE6-1CDA-45F1-931E-8545BE06E63A}" srcOrd="0" destOrd="0" presId="urn:microsoft.com/office/officeart/2005/8/layout/radial5"/>
    <dgm:cxn modelId="{8A7A53C3-42C2-446C-AE08-B1A9C9987689}" type="presOf" srcId="{713ACBC0-F7D1-4B52-8BC3-7A253D3F6E8C}" destId="{B4D78BC4-B7DF-4494-A4C3-82E6B43B3DD0}" srcOrd="1" destOrd="0" presId="urn:microsoft.com/office/officeart/2005/8/layout/radial5"/>
    <dgm:cxn modelId="{CA6386C6-461D-4F5E-924F-EE49F5611943}" type="presOf" srcId="{0FF4558C-AB24-439E-8A18-7167F7C90D88}" destId="{0B7DD2D1-FB2C-48F6-9AD7-D14DDACBD999}" srcOrd="0" destOrd="0" presId="urn:microsoft.com/office/officeart/2005/8/layout/radial5"/>
    <dgm:cxn modelId="{2C7D9DCA-8A6E-4788-B18D-1418A8A40EEE}" type="presOf" srcId="{335542D2-E81F-4BE7-8B89-A7290ED8FF71}" destId="{2D31DAEF-19F1-4EAF-BF7D-67F5C233A932}" srcOrd="1" destOrd="0" presId="urn:microsoft.com/office/officeart/2005/8/layout/radial5"/>
    <dgm:cxn modelId="{5A23F0DD-3E0A-40BC-A9B4-7EDB55719DFA}" type="presOf" srcId="{169DE175-898D-490B-8CA5-25223412B070}" destId="{6760946A-7148-404E-B341-71AF2E476A0D}" srcOrd="0" destOrd="0" presId="urn:microsoft.com/office/officeart/2005/8/layout/radial5"/>
    <dgm:cxn modelId="{88204CE5-AD84-4658-8BBE-898AF0AFE724}" type="presOf" srcId="{145860F9-03C1-461F-91EC-5A6BDB91E0FE}" destId="{533BC53F-DB87-401A-A57F-9E0622D7C193}" srcOrd="1" destOrd="0" presId="urn:microsoft.com/office/officeart/2005/8/layout/radial5"/>
    <dgm:cxn modelId="{4E7F77EA-5F0F-4107-B57A-B1EFC617387B}" type="presOf" srcId="{813D4460-78AA-4C59-BD89-643CABA4DA5D}" destId="{0743D2B8-8B24-475B-9837-86308F30322C}" srcOrd="0" destOrd="0" presId="urn:microsoft.com/office/officeart/2005/8/layout/radial5"/>
    <dgm:cxn modelId="{24113EF7-E473-40CA-8407-0D35A0E99ECE}" srcId="{813D4460-78AA-4C59-BD89-643CABA4DA5D}" destId="{6B33E73F-DEEB-4FDB-9852-1224807DB724}" srcOrd="0" destOrd="0" parTransId="{CD887A00-CC14-4547-AB4D-2B67BE74B528}" sibTransId="{7CADBD63-F4FA-41C8-8B0E-CFFCA5AA752F}"/>
    <dgm:cxn modelId="{0BB31066-00BF-4DEB-BADC-F59450A75C92}" type="presParOf" srcId="{0743D2B8-8B24-475B-9837-86308F30322C}" destId="{E163ECE6-1CDA-45F1-931E-8545BE06E63A}" srcOrd="0" destOrd="0" presId="urn:microsoft.com/office/officeart/2005/8/layout/radial5"/>
    <dgm:cxn modelId="{5720D4A1-F644-4C20-A002-D18444EA6FC6}" type="presParOf" srcId="{0743D2B8-8B24-475B-9837-86308F30322C}" destId="{EBC68EFD-9354-43EE-A90B-C49E49DE5D6C}" srcOrd="1" destOrd="0" presId="urn:microsoft.com/office/officeart/2005/8/layout/radial5"/>
    <dgm:cxn modelId="{641C234F-5F5B-446A-962A-5211A0A07E87}" type="presParOf" srcId="{EBC68EFD-9354-43EE-A90B-C49E49DE5D6C}" destId="{34D8D2AA-712D-43F4-8422-43A4EDF42423}" srcOrd="0" destOrd="0" presId="urn:microsoft.com/office/officeart/2005/8/layout/radial5"/>
    <dgm:cxn modelId="{CE70BB47-DE0B-4286-86CC-E54FC768A99D}" type="presParOf" srcId="{0743D2B8-8B24-475B-9837-86308F30322C}" destId="{ABC30724-59B3-40AB-9E5B-4CC952A9E459}" srcOrd="2" destOrd="0" presId="urn:microsoft.com/office/officeart/2005/8/layout/radial5"/>
    <dgm:cxn modelId="{392DD8E0-94BA-4A26-BB9C-B719D628A4F3}" type="presParOf" srcId="{0743D2B8-8B24-475B-9837-86308F30322C}" destId="{0B573BE1-9433-4810-B1E5-A96276DCB27E}" srcOrd="3" destOrd="0" presId="urn:microsoft.com/office/officeart/2005/8/layout/radial5"/>
    <dgm:cxn modelId="{9F5D9305-83E4-4C87-8403-888CC9B97393}" type="presParOf" srcId="{0B573BE1-9433-4810-B1E5-A96276DCB27E}" destId="{B4D78BC4-B7DF-4494-A4C3-82E6B43B3DD0}" srcOrd="0" destOrd="0" presId="urn:microsoft.com/office/officeart/2005/8/layout/radial5"/>
    <dgm:cxn modelId="{DB3862D5-33F3-4F3E-86EF-E85216FD632B}" type="presParOf" srcId="{0743D2B8-8B24-475B-9837-86308F30322C}" destId="{0B7DD2D1-FB2C-48F6-9AD7-D14DDACBD999}" srcOrd="4" destOrd="0" presId="urn:microsoft.com/office/officeart/2005/8/layout/radial5"/>
    <dgm:cxn modelId="{BAC4894A-7010-4645-9349-1004A0E3C176}" type="presParOf" srcId="{0743D2B8-8B24-475B-9837-86308F30322C}" destId="{6760946A-7148-404E-B341-71AF2E476A0D}" srcOrd="5" destOrd="0" presId="urn:microsoft.com/office/officeart/2005/8/layout/radial5"/>
    <dgm:cxn modelId="{309527AE-E5C4-4A97-BDB9-225AA78CBC96}" type="presParOf" srcId="{6760946A-7148-404E-B341-71AF2E476A0D}" destId="{C9FD0704-D77B-4EB7-9ABE-4ED97E9CBBAF}" srcOrd="0" destOrd="0" presId="urn:microsoft.com/office/officeart/2005/8/layout/radial5"/>
    <dgm:cxn modelId="{7703F5A0-261F-4874-9AA1-AC328B98177D}" type="presParOf" srcId="{0743D2B8-8B24-475B-9837-86308F30322C}" destId="{45ECD8EC-EE19-43B6-B32B-181A0EB9044C}" srcOrd="6" destOrd="0" presId="urn:microsoft.com/office/officeart/2005/8/layout/radial5"/>
    <dgm:cxn modelId="{A6724EF4-424B-463E-B91B-2C940773B6EA}" type="presParOf" srcId="{0743D2B8-8B24-475B-9837-86308F30322C}" destId="{E2352A08-C637-4D7E-B1B1-9668A8F86DA8}" srcOrd="7" destOrd="0" presId="urn:microsoft.com/office/officeart/2005/8/layout/radial5"/>
    <dgm:cxn modelId="{843790FC-A0F7-4E29-8673-9C6C436E8BC0}" type="presParOf" srcId="{E2352A08-C637-4D7E-B1B1-9668A8F86DA8}" destId="{533BC53F-DB87-401A-A57F-9E0622D7C193}" srcOrd="0" destOrd="0" presId="urn:microsoft.com/office/officeart/2005/8/layout/radial5"/>
    <dgm:cxn modelId="{D4024171-DE65-4DBB-A8D1-737B2316AB3D}" type="presParOf" srcId="{0743D2B8-8B24-475B-9837-86308F30322C}" destId="{AF7A3A21-93E6-4797-B642-59E4FD539367}" srcOrd="8" destOrd="0" presId="urn:microsoft.com/office/officeart/2005/8/layout/radial5"/>
    <dgm:cxn modelId="{8D905566-3A06-4566-AB51-F1B03D35E677}" type="presParOf" srcId="{0743D2B8-8B24-475B-9837-86308F30322C}" destId="{D5A9ED48-AC9A-4C3A-90AA-3FA67D712B23}" srcOrd="9" destOrd="0" presId="urn:microsoft.com/office/officeart/2005/8/layout/radial5"/>
    <dgm:cxn modelId="{DC323075-71E7-4139-8AF3-ED9681212D5A}" type="presParOf" srcId="{D5A9ED48-AC9A-4C3A-90AA-3FA67D712B23}" destId="{2D31DAEF-19F1-4EAF-BF7D-67F5C233A932}" srcOrd="0" destOrd="0" presId="urn:microsoft.com/office/officeart/2005/8/layout/radial5"/>
    <dgm:cxn modelId="{6DCDE450-8A9F-4A64-A4C2-7B4245DA26EF}" type="presParOf" srcId="{0743D2B8-8B24-475B-9837-86308F30322C}" destId="{F38C6644-51A9-4BDF-A89F-A6D9E70CB2F9}" srcOrd="10" destOrd="0" presId="urn:microsoft.com/office/officeart/2005/8/layout/radial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5798E38-025F-4206-AD24-07CA995D3C97}" type="doc">
      <dgm:prSet loTypeId="urn:microsoft.com/office/officeart/2008/layout/TitlePictureLineup" loCatId="picture" qsTypeId="urn:microsoft.com/office/officeart/2005/8/quickstyle/simple1" qsCatId="simple" csTypeId="urn:microsoft.com/office/officeart/2005/8/colors/colorful5" csCatId="colorful" phldr="1"/>
      <dgm:spPr/>
      <dgm:t>
        <a:bodyPr/>
        <a:lstStyle/>
        <a:p>
          <a:endParaRPr lang="zh-CN" altLang="en-US"/>
        </a:p>
      </dgm:t>
    </dgm:pt>
    <dgm:pt modelId="{D2D8B33B-5051-4482-B16B-FAE156658AB7}">
      <dgm:prSet phldrT="[文本]" custT="1"/>
      <dgm:spPr/>
      <dgm:t>
        <a:bodyPr/>
        <a:lstStyle/>
        <a:p>
          <a:r>
            <a:rPr lang="zh-CN" altLang="en-US" sz="1600" dirty="0">
              <a:solidFill>
                <a:schemeClr val="tx1"/>
              </a:solidFill>
            </a:rPr>
            <a:t>合金化元素占位与相分配</a:t>
          </a:r>
        </a:p>
      </dgm:t>
    </dgm:pt>
    <dgm:pt modelId="{13BCBA85-DA30-4E5B-B0B8-BCD797900D63}" type="parTrans" cxnId="{FF98B2FD-DB27-416F-BD4E-11618D0095AB}">
      <dgm:prSet/>
      <dgm:spPr/>
      <dgm:t>
        <a:bodyPr/>
        <a:lstStyle/>
        <a:p>
          <a:endParaRPr lang="zh-CN" altLang="en-US"/>
        </a:p>
      </dgm:t>
    </dgm:pt>
    <dgm:pt modelId="{07E56023-726B-4987-9CF7-2D8D4F41F796}" type="sibTrans" cxnId="{FF98B2FD-DB27-416F-BD4E-11618D0095AB}">
      <dgm:prSet/>
      <dgm:spPr/>
      <dgm:t>
        <a:bodyPr/>
        <a:lstStyle/>
        <a:p>
          <a:endParaRPr lang="zh-CN" altLang="en-US"/>
        </a:p>
      </dgm:t>
    </dgm:pt>
    <dgm:pt modelId="{2F71AFC5-B014-4C0E-995E-79833EFA60D8}">
      <dgm:prSet phldrT="[文本]" custT="1"/>
      <dgm:spPr/>
      <dgm:t>
        <a:bodyPr/>
        <a:lstStyle/>
        <a:p>
          <a:r>
            <a:rPr lang="zh-CN" altLang="en-US" sz="1200" b="1" dirty="0">
              <a:solidFill>
                <a:schemeClr val="tx2"/>
              </a:solidFill>
            </a:rPr>
            <a:t>晶胞总能量</a:t>
          </a:r>
          <a:endParaRPr lang="zh-CN" altLang="en-US" sz="1200" b="1" dirty="0"/>
        </a:p>
      </dgm:t>
    </dgm:pt>
    <dgm:pt modelId="{5797E332-D193-4899-ABFF-E417FED32565}" type="parTrans" cxnId="{F7D64464-2C01-479C-8C9F-80BA35A63E77}">
      <dgm:prSet/>
      <dgm:spPr/>
      <dgm:t>
        <a:bodyPr/>
        <a:lstStyle/>
        <a:p>
          <a:endParaRPr lang="zh-CN" altLang="en-US"/>
        </a:p>
      </dgm:t>
    </dgm:pt>
    <dgm:pt modelId="{6816EEC2-6085-4636-B133-4C2BFE5D8FD2}" type="sibTrans" cxnId="{F7D64464-2C01-479C-8C9F-80BA35A63E77}">
      <dgm:prSet/>
      <dgm:spPr/>
      <dgm:t>
        <a:bodyPr/>
        <a:lstStyle/>
        <a:p>
          <a:endParaRPr lang="zh-CN" altLang="en-US"/>
        </a:p>
      </dgm:t>
    </dgm:pt>
    <dgm:pt modelId="{028E13CA-1703-420C-8036-F7677D45C2D6}">
      <dgm:prSet phldrT="[文本]" custT="1"/>
      <dgm:spPr/>
      <dgm:t>
        <a:bodyPr/>
        <a:lstStyle/>
        <a:p>
          <a:r>
            <a:rPr lang="zh-CN" altLang="en-US" sz="1600" dirty="0">
              <a:solidFill>
                <a:schemeClr val="tx1"/>
              </a:solidFill>
            </a:rPr>
            <a:t>错配位错、相界面裂纹、位错运动</a:t>
          </a:r>
        </a:p>
      </dgm:t>
    </dgm:pt>
    <dgm:pt modelId="{166E4465-1ACB-40E3-9EDC-BF0A8895FC82}" type="parTrans" cxnId="{BDC3F3A8-A0B4-4A2B-8B4D-3D73CCC68DCB}">
      <dgm:prSet/>
      <dgm:spPr/>
      <dgm:t>
        <a:bodyPr/>
        <a:lstStyle/>
        <a:p>
          <a:endParaRPr lang="zh-CN" altLang="en-US"/>
        </a:p>
      </dgm:t>
    </dgm:pt>
    <dgm:pt modelId="{CA884249-2F34-4F53-B87C-36CFE790568D}" type="sibTrans" cxnId="{BDC3F3A8-A0B4-4A2B-8B4D-3D73CCC68DCB}">
      <dgm:prSet/>
      <dgm:spPr/>
      <dgm:t>
        <a:bodyPr/>
        <a:lstStyle/>
        <a:p>
          <a:endParaRPr lang="zh-CN" altLang="en-US"/>
        </a:p>
      </dgm:t>
    </dgm:pt>
    <dgm:pt modelId="{AB276C20-45FC-4820-B647-5E96E3E21A56}">
      <dgm:prSet phldrT="[文本]" custT="1"/>
      <dgm:spPr/>
      <dgm:t>
        <a:bodyPr/>
        <a:lstStyle/>
        <a:p>
          <a:r>
            <a:rPr lang="zh-CN" altLang="en-US" sz="1200" b="1" dirty="0">
              <a:solidFill>
                <a:schemeClr val="tx2"/>
              </a:solidFill>
            </a:rPr>
            <a:t>晶格常数</a:t>
          </a:r>
          <a:endParaRPr lang="zh-CN" altLang="en-US" sz="1200" b="1" dirty="0"/>
        </a:p>
      </dgm:t>
    </dgm:pt>
    <dgm:pt modelId="{FB5D30EB-4FC9-4FE3-A3A6-5ED6AC2BF174}" type="parTrans" cxnId="{EC3688AC-D717-402F-9479-D46340F9A420}">
      <dgm:prSet/>
      <dgm:spPr/>
      <dgm:t>
        <a:bodyPr/>
        <a:lstStyle/>
        <a:p>
          <a:endParaRPr lang="zh-CN" altLang="en-US"/>
        </a:p>
      </dgm:t>
    </dgm:pt>
    <dgm:pt modelId="{0021AD73-FFB6-4E33-918B-7ABDBADEA883}" type="sibTrans" cxnId="{EC3688AC-D717-402F-9479-D46340F9A420}">
      <dgm:prSet/>
      <dgm:spPr/>
      <dgm:t>
        <a:bodyPr/>
        <a:lstStyle/>
        <a:p>
          <a:endParaRPr lang="zh-CN" altLang="en-US"/>
        </a:p>
      </dgm:t>
    </dgm:pt>
    <dgm:pt modelId="{F887A128-19A3-4235-90A7-98F5106DC9E4}">
      <dgm:prSet phldrT="[文本]" custT="1"/>
      <dgm:spPr/>
      <dgm:t>
        <a:bodyPr/>
        <a:lstStyle/>
        <a:p>
          <a:r>
            <a:rPr lang="zh-CN" altLang="en-US" sz="1600" dirty="0">
              <a:solidFill>
                <a:schemeClr val="tx1"/>
              </a:solidFill>
            </a:rPr>
            <a:t>扩散</a:t>
          </a:r>
        </a:p>
      </dgm:t>
    </dgm:pt>
    <dgm:pt modelId="{EED85053-9A9C-4DDC-8041-1635A90944E7}" type="parTrans" cxnId="{9825A3C5-5386-400A-82C0-C977EB515132}">
      <dgm:prSet/>
      <dgm:spPr/>
      <dgm:t>
        <a:bodyPr/>
        <a:lstStyle/>
        <a:p>
          <a:endParaRPr lang="zh-CN" altLang="en-US"/>
        </a:p>
      </dgm:t>
    </dgm:pt>
    <dgm:pt modelId="{8485F189-8B55-4BCA-A677-66FA6D77F39A}" type="sibTrans" cxnId="{9825A3C5-5386-400A-82C0-C977EB515132}">
      <dgm:prSet/>
      <dgm:spPr/>
      <dgm:t>
        <a:bodyPr/>
        <a:lstStyle/>
        <a:p>
          <a:endParaRPr lang="zh-CN" altLang="en-US"/>
        </a:p>
      </dgm:t>
    </dgm:pt>
    <dgm:pt modelId="{6C78CA7F-62D0-4AA0-8D37-C54EBFBEC442}">
      <dgm:prSet phldrT="[文本]" custT="1"/>
      <dgm:spPr/>
      <dgm:t>
        <a:bodyPr/>
        <a:lstStyle/>
        <a:p>
          <a:r>
            <a:rPr lang="zh-CN" altLang="en-US" sz="1200" b="1" dirty="0">
              <a:solidFill>
                <a:schemeClr val="tx2"/>
              </a:solidFill>
            </a:rPr>
            <a:t>温度</a:t>
          </a:r>
          <a:endParaRPr lang="zh-CN" altLang="en-US" sz="1200" b="1" dirty="0"/>
        </a:p>
      </dgm:t>
    </dgm:pt>
    <dgm:pt modelId="{D4B58D33-E14D-4250-9324-F33E4695A187}" type="parTrans" cxnId="{E8B79926-92FB-4021-9D48-70C7A3F36610}">
      <dgm:prSet/>
      <dgm:spPr/>
      <dgm:t>
        <a:bodyPr/>
        <a:lstStyle/>
        <a:p>
          <a:endParaRPr lang="zh-CN" altLang="en-US"/>
        </a:p>
      </dgm:t>
    </dgm:pt>
    <dgm:pt modelId="{A109001C-08EB-4A8E-8664-5B8535C1EA6E}" type="sibTrans" cxnId="{E8B79926-92FB-4021-9D48-70C7A3F36610}">
      <dgm:prSet/>
      <dgm:spPr/>
      <dgm:t>
        <a:bodyPr/>
        <a:lstStyle/>
        <a:p>
          <a:endParaRPr lang="zh-CN" altLang="en-US"/>
        </a:p>
      </dgm:t>
    </dgm:pt>
    <dgm:pt modelId="{A257E09B-565D-4032-BFBE-EEB74A376E0E}">
      <dgm:prSet phldrT="[文本]" custT="1"/>
      <dgm:spPr/>
      <dgm:t>
        <a:bodyPr/>
        <a:lstStyle/>
        <a:p>
          <a:r>
            <a:rPr lang="zh-CN" altLang="en-US" sz="1600" dirty="0">
              <a:solidFill>
                <a:schemeClr val="tx1"/>
              </a:solidFill>
            </a:rPr>
            <a:t>力学性能</a:t>
          </a:r>
        </a:p>
      </dgm:t>
    </dgm:pt>
    <dgm:pt modelId="{F3F247AB-AC67-46B0-95DE-60D0CFB52677}" type="parTrans" cxnId="{77F6FC66-E05C-4A33-957A-9430607BB31F}">
      <dgm:prSet/>
      <dgm:spPr/>
      <dgm:t>
        <a:bodyPr/>
        <a:lstStyle/>
        <a:p>
          <a:endParaRPr lang="zh-CN" altLang="en-US"/>
        </a:p>
      </dgm:t>
    </dgm:pt>
    <dgm:pt modelId="{646E0762-98E7-45A3-8A13-2AA4C85A4871}" type="sibTrans" cxnId="{77F6FC66-E05C-4A33-957A-9430607BB31F}">
      <dgm:prSet/>
      <dgm:spPr/>
      <dgm:t>
        <a:bodyPr/>
        <a:lstStyle/>
        <a:p>
          <a:endParaRPr lang="zh-CN" altLang="en-US"/>
        </a:p>
      </dgm:t>
    </dgm:pt>
    <dgm:pt modelId="{66FEAFAF-E30C-4C9B-A636-A4CFE58B1505}">
      <dgm:prSet custT="1"/>
      <dgm:spPr/>
      <dgm:t>
        <a:bodyPr/>
        <a:lstStyle/>
        <a:p>
          <a:r>
            <a:rPr lang="zh-CN" altLang="en-US" sz="1200" b="1" dirty="0">
              <a:solidFill>
                <a:schemeClr val="tx2"/>
              </a:solidFill>
            </a:rPr>
            <a:t>晶格常数</a:t>
          </a:r>
          <a:endParaRPr lang="en-US" altLang="zh-CN" sz="1200" b="1" dirty="0">
            <a:solidFill>
              <a:schemeClr val="tx2"/>
            </a:solidFill>
          </a:endParaRPr>
        </a:p>
      </dgm:t>
    </dgm:pt>
    <dgm:pt modelId="{267B6CD9-5CE7-4DA9-A89F-309305D41E35}" type="parTrans" cxnId="{3766C8E9-B7CC-4F0D-AB67-1BA8A3CED5E8}">
      <dgm:prSet/>
      <dgm:spPr/>
      <dgm:t>
        <a:bodyPr/>
        <a:lstStyle/>
        <a:p>
          <a:endParaRPr lang="zh-CN" altLang="en-US"/>
        </a:p>
      </dgm:t>
    </dgm:pt>
    <dgm:pt modelId="{7EA1C675-D657-43AE-844F-BCB2AB0A362E}" type="sibTrans" cxnId="{3766C8E9-B7CC-4F0D-AB67-1BA8A3CED5E8}">
      <dgm:prSet/>
      <dgm:spPr/>
      <dgm:t>
        <a:bodyPr/>
        <a:lstStyle/>
        <a:p>
          <a:endParaRPr lang="zh-CN" altLang="en-US"/>
        </a:p>
      </dgm:t>
    </dgm:pt>
    <dgm:pt modelId="{02FAD18C-CD88-4128-A20A-4D3621CD0A1B}">
      <dgm:prSet custT="1"/>
      <dgm:spPr/>
      <dgm:t>
        <a:bodyPr/>
        <a:lstStyle/>
        <a:p>
          <a:r>
            <a:rPr lang="zh-CN" altLang="en-US" sz="1200" b="1" dirty="0">
              <a:solidFill>
                <a:schemeClr val="tx2"/>
              </a:solidFill>
            </a:rPr>
            <a:t>结合能</a:t>
          </a:r>
          <a:endParaRPr lang="en-US" altLang="zh-CN" sz="1200" b="1" dirty="0">
            <a:solidFill>
              <a:schemeClr val="tx2"/>
            </a:solidFill>
          </a:endParaRPr>
        </a:p>
      </dgm:t>
    </dgm:pt>
    <dgm:pt modelId="{FBEF88EC-F807-4DF0-B30A-885329EC6B5A}" type="parTrans" cxnId="{AF0E1CEC-1D1F-4FCC-914C-1624BA2F1324}">
      <dgm:prSet/>
      <dgm:spPr/>
      <dgm:t>
        <a:bodyPr/>
        <a:lstStyle/>
        <a:p>
          <a:endParaRPr lang="zh-CN" altLang="en-US"/>
        </a:p>
      </dgm:t>
    </dgm:pt>
    <dgm:pt modelId="{6DB5FC96-A5AD-425D-B7EB-AC5F151112EC}" type="sibTrans" cxnId="{AF0E1CEC-1D1F-4FCC-914C-1624BA2F1324}">
      <dgm:prSet/>
      <dgm:spPr/>
      <dgm:t>
        <a:bodyPr/>
        <a:lstStyle/>
        <a:p>
          <a:endParaRPr lang="zh-CN" altLang="en-US"/>
        </a:p>
      </dgm:t>
    </dgm:pt>
    <dgm:pt modelId="{B6668018-2161-4F1F-AF3D-1A3D2323FC42}">
      <dgm:prSet custT="1"/>
      <dgm:spPr/>
      <dgm:t>
        <a:bodyPr/>
        <a:lstStyle/>
        <a:p>
          <a:r>
            <a:rPr lang="zh-CN" altLang="en-US" sz="1200" b="1" dirty="0">
              <a:solidFill>
                <a:schemeClr val="tx2"/>
              </a:solidFill>
            </a:rPr>
            <a:t>占位形成能</a:t>
          </a:r>
          <a:endParaRPr lang="en-US" altLang="zh-CN" sz="1200" b="1" dirty="0">
            <a:solidFill>
              <a:schemeClr val="tx2"/>
            </a:solidFill>
          </a:endParaRPr>
        </a:p>
      </dgm:t>
    </dgm:pt>
    <dgm:pt modelId="{639EF5DB-1336-4935-8699-9E8E90120D20}" type="parTrans" cxnId="{7CE6E81B-90CE-4066-BA15-1711F1D3D648}">
      <dgm:prSet/>
      <dgm:spPr/>
      <dgm:t>
        <a:bodyPr/>
        <a:lstStyle/>
        <a:p>
          <a:endParaRPr lang="zh-CN" altLang="en-US"/>
        </a:p>
      </dgm:t>
    </dgm:pt>
    <dgm:pt modelId="{D75CCDFD-71CB-4BAF-9F2E-E862D659B5B4}" type="sibTrans" cxnId="{7CE6E81B-90CE-4066-BA15-1711F1D3D648}">
      <dgm:prSet/>
      <dgm:spPr/>
      <dgm:t>
        <a:bodyPr/>
        <a:lstStyle/>
        <a:p>
          <a:endParaRPr lang="zh-CN" altLang="en-US"/>
        </a:p>
      </dgm:t>
    </dgm:pt>
    <dgm:pt modelId="{695203ED-E404-4CBE-8469-A3E512AEE02D}">
      <dgm:prSet custT="1"/>
      <dgm:spPr/>
      <dgm:t>
        <a:bodyPr/>
        <a:lstStyle/>
        <a:p>
          <a:r>
            <a:rPr lang="zh-CN" altLang="en-US" sz="1200" b="1" dirty="0">
              <a:solidFill>
                <a:schemeClr val="tx2"/>
              </a:solidFill>
            </a:rPr>
            <a:t>掺杂的合金元素</a:t>
          </a:r>
          <a:r>
            <a:rPr lang="en-US" altLang="zh-CN" sz="1200" b="1" dirty="0">
              <a:solidFill>
                <a:schemeClr val="tx2"/>
              </a:solidFill>
            </a:rPr>
            <a:t>(Mo</a:t>
          </a:r>
          <a:r>
            <a:rPr lang="zh-CN" altLang="en-US" sz="1200" b="1" dirty="0">
              <a:solidFill>
                <a:schemeClr val="tx2"/>
              </a:solidFill>
            </a:rPr>
            <a:t>、</a:t>
          </a:r>
          <a:r>
            <a:rPr lang="en-US" altLang="zh-CN" sz="1200" b="1" dirty="0">
              <a:solidFill>
                <a:schemeClr val="tx2"/>
              </a:solidFill>
            </a:rPr>
            <a:t>Re</a:t>
          </a:r>
          <a:r>
            <a:rPr lang="zh-CN" altLang="en-US" sz="1200" b="1" dirty="0">
              <a:solidFill>
                <a:schemeClr val="tx2"/>
              </a:solidFill>
            </a:rPr>
            <a:t>、</a:t>
          </a:r>
          <a:r>
            <a:rPr lang="en-US" altLang="zh-CN" sz="1200" b="1" dirty="0">
              <a:solidFill>
                <a:schemeClr val="tx2"/>
              </a:solidFill>
            </a:rPr>
            <a:t>Ru...)</a:t>
          </a:r>
        </a:p>
      </dgm:t>
    </dgm:pt>
    <dgm:pt modelId="{B418BE8A-114E-4D24-803C-71A3A9ABBB83}" type="parTrans" cxnId="{00994B24-7842-4D53-B19A-46FB669AB1F5}">
      <dgm:prSet/>
      <dgm:spPr/>
      <dgm:t>
        <a:bodyPr/>
        <a:lstStyle/>
        <a:p>
          <a:endParaRPr lang="zh-CN" altLang="en-US"/>
        </a:p>
      </dgm:t>
    </dgm:pt>
    <dgm:pt modelId="{90B62F07-8949-4467-A716-0C05F860CC33}" type="sibTrans" cxnId="{00994B24-7842-4D53-B19A-46FB669AB1F5}">
      <dgm:prSet/>
      <dgm:spPr/>
      <dgm:t>
        <a:bodyPr/>
        <a:lstStyle/>
        <a:p>
          <a:endParaRPr lang="zh-CN" altLang="en-US"/>
        </a:p>
      </dgm:t>
    </dgm:pt>
    <dgm:pt modelId="{102AF626-F75C-4BFC-97E5-91034E93747D}">
      <dgm:prSet custT="1"/>
      <dgm:spPr/>
      <dgm:t>
        <a:bodyPr/>
        <a:lstStyle/>
        <a:p>
          <a:r>
            <a:rPr lang="zh-CN" altLang="en-US" sz="1200" b="1" dirty="0">
              <a:solidFill>
                <a:schemeClr val="tx2"/>
              </a:solidFill>
            </a:rPr>
            <a:t>择位能</a:t>
          </a:r>
          <a:r>
            <a:rPr lang="en-US" altLang="zh-CN" sz="1200" b="1" dirty="0">
              <a:solidFill>
                <a:schemeClr val="tx2"/>
              </a:solidFill>
            </a:rPr>
            <a:t>Esite(Esite&gt;0,</a:t>
          </a:r>
          <a:r>
            <a:rPr lang="zh-CN" altLang="en-US" sz="1200" b="1" dirty="0">
              <a:solidFill>
                <a:schemeClr val="tx2"/>
              </a:solidFill>
            </a:rPr>
            <a:t>原子倾向于占据</a:t>
          </a:r>
          <a:r>
            <a:rPr lang="en-US" altLang="zh-CN" sz="1200" b="1" dirty="0">
              <a:solidFill>
                <a:schemeClr val="tx2"/>
              </a:solidFill>
            </a:rPr>
            <a:t>Ni</a:t>
          </a:r>
          <a:r>
            <a:rPr lang="zh-CN" altLang="en-US" sz="1200" b="1" dirty="0">
              <a:solidFill>
                <a:schemeClr val="tx2"/>
              </a:solidFill>
            </a:rPr>
            <a:t>的位置，否则占据</a:t>
          </a:r>
          <a:r>
            <a:rPr lang="en-US" altLang="zh-CN" sz="1200" b="1" dirty="0">
              <a:solidFill>
                <a:schemeClr val="tx2"/>
              </a:solidFill>
            </a:rPr>
            <a:t>Al</a:t>
          </a:r>
          <a:r>
            <a:rPr lang="zh-CN" altLang="en-US" sz="1200" b="1" dirty="0">
              <a:solidFill>
                <a:schemeClr val="tx2"/>
              </a:solidFill>
            </a:rPr>
            <a:t>的位置</a:t>
          </a:r>
          <a:r>
            <a:rPr lang="en-US" altLang="zh-CN" sz="1200" b="1" dirty="0">
              <a:solidFill>
                <a:schemeClr val="tx2"/>
              </a:solidFill>
            </a:rPr>
            <a:t>)</a:t>
          </a:r>
        </a:p>
      </dgm:t>
    </dgm:pt>
    <dgm:pt modelId="{38E3873F-6952-4CAC-B5E8-2A16BB7AA4CD}" type="parTrans" cxnId="{EB4CCA89-7BDD-4386-A82C-049A15DE8779}">
      <dgm:prSet/>
      <dgm:spPr/>
      <dgm:t>
        <a:bodyPr/>
        <a:lstStyle/>
        <a:p>
          <a:endParaRPr lang="zh-CN" altLang="en-US"/>
        </a:p>
      </dgm:t>
    </dgm:pt>
    <dgm:pt modelId="{7EEC25C4-6B55-4210-8A01-A8B9C252B7D7}" type="sibTrans" cxnId="{EB4CCA89-7BDD-4386-A82C-049A15DE8779}">
      <dgm:prSet/>
      <dgm:spPr/>
      <dgm:t>
        <a:bodyPr/>
        <a:lstStyle/>
        <a:p>
          <a:endParaRPr lang="zh-CN" altLang="en-US"/>
        </a:p>
      </dgm:t>
    </dgm:pt>
    <dgm:pt modelId="{619FE640-20DD-46C6-B747-9A6A6C2B6F9C}">
      <dgm:prSet custT="1"/>
      <dgm:spPr/>
      <dgm:t>
        <a:bodyPr/>
        <a:lstStyle/>
        <a:p>
          <a:r>
            <a:rPr lang="en-US" altLang="zh-CN" sz="1200" b="1" dirty="0">
              <a:solidFill>
                <a:schemeClr val="tx2"/>
              </a:solidFill>
            </a:rPr>
            <a:t>Impurity formation</a:t>
          </a:r>
          <a:endParaRPr lang="zh-CN" altLang="en-US" sz="1200" b="1" dirty="0"/>
        </a:p>
      </dgm:t>
    </dgm:pt>
    <dgm:pt modelId="{C060684D-030B-4E2E-9A4A-52A3718734D5}" type="parTrans" cxnId="{028138F7-1A77-4B7F-A372-2F7B48F03DEB}">
      <dgm:prSet/>
      <dgm:spPr/>
      <dgm:t>
        <a:bodyPr/>
        <a:lstStyle/>
        <a:p>
          <a:endParaRPr lang="zh-CN" altLang="en-US"/>
        </a:p>
      </dgm:t>
    </dgm:pt>
    <dgm:pt modelId="{BC1E16C9-B3E3-4630-8DD7-51FA673E67E3}" type="sibTrans" cxnId="{028138F7-1A77-4B7F-A372-2F7B48F03DEB}">
      <dgm:prSet/>
      <dgm:spPr/>
      <dgm:t>
        <a:bodyPr/>
        <a:lstStyle/>
        <a:p>
          <a:endParaRPr lang="zh-CN" altLang="en-US"/>
        </a:p>
      </dgm:t>
    </dgm:pt>
    <dgm:pt modelId="{96810E1D-D532-4B32-A0A3-6C6C12BD51AC}">
      <dgm:prSet/>
      <dgm:spPr/>
      <dgm:t>
        <a:bodyPr/>
        <a:lstStyle/>
        <a:p>
          <a:r>
            <a:rPr lang="en-US" altLang="zh-CN" sz="1000" b="1" dirty="0">
              <a:solidFill>
                <a:schemeClr val="tx2"/>
              </a:solidFill>
            </a:rPr>
            <a:t>...</a:t>
          </a:r>
          <a:endParaRPr lang="zh-CN" altLang="en-US" sz="1000" b="1" dirty="0">
            <a:solidFill>
              <a:schemeClr val="tx2"/>
            </a:solidFill>
          </a:endParaRPr>
        </a:p>
      </dgm:t>
    </dgm:pt>
    <dgm:pt modelId="{461A56DD-2949-4FCD-945D-354DC65118C8}" type="parTrans" cxnId="{F7A6E642-0529-45F6-AE0E-D6127299C3B3}">
      <dgm:prSet/>
      <dgm:spPr/>
      <dgm:t>
        <a:bodyPr/>
        <a:lstStyle/>
        <a:p>
          <a:endParaRPr lang="zh-CN" altLang="en-US"/>
        </a:p>
      </dgm:t>
    </dgm:pt>
    <dgm:pt modelId="{46D09E57-918B-4602-B969-F68543BC357D}" type="sibTrans" cxnId="{F7A6E642-0529-45F6-AE0E-D6127299C3B3}">
      <dgm:prSet/>
      <dgm:spPr/>
      <dgm:t>
        <a:bodyPr/>
        <a:lstStyle/>
        <a:p>
          <a:endParaRPr lang="zh-CN" altLang="en-US"/>
        </a:p>
      </dgm:t>
    </dgm:pt>
    <dgm:pt modelId="{C95776A0-472B-4C16-86EC-9FCEE1A6CEBA}">
      <dgm:prSet custT="1"/>
      <dgm:spPr/>
      <dgm:t>
        <a:bodyPr/>
        <a:lstStyle/>
        <a:p>
          <a:r>
            <a:rPr lang="en-US" altLang="zh-CN" sz="1200" b="1" dirty="0">
              <a:solidFill>
                <a:schemeClr val="tx2"/>
              </a:solidFill>
            </a:rPr>
            <a:t>Partitioning Coefficient(</a:t>
          </a:r>
          <a:r>
            <a:rPr lang="zh-CN" altLang="en-US" sz="1200" b="1" dirty="0">
              <a:solidFill>
                <a:schemeClr val="tx2"/>
              </a:solidFill>
            </a:rPr>
            <a:t>分配系数</a:t>
          </a:r>
          <a:r>
            <a:rPr lang="en-US" altLang="zh-CN" sz="1200" b="1" dirty="0">
              <a:solidFill>
                <a:schemeClr val="tx2"/>
              </a:solidFill>
            </a:rPr>
            <a:t>,</a:t>
          </a:r>
          <a:r>
            <a:rPr lang="zh-CN" altLang="en-US" sz="1200" b="1" dirty="0">
              <a:solidFill>
                <a:schemeClr val="tx2"/>
              </a:solidFill>
            </a:rPr>
            <a:t>决定着原子分配的倾向</a:t>
          </a:r>
          <a:r>
            <a:rPr lang="en-US" altLang="zh-CN" sz="1200" b="1" dirty="0">
              <a:solidFill>
                <a:schemeClr val="tx2"/>
              </a:solidFill>
            </a:rPr>
            <a:t>)</a:t>
          </a:r>
          <a:endParaRPr lang="zh-CN" altLang="en-US" sz="1200" b="1" dirty="0"/>
        </a:p>
      </dgm:t>
    </dgm:pt>
    <dgm:pt modelId="{6354EFB8-B30D-4BAE-BA2D-E9CC8BEBCF71}" type="parTrans" cxnId="{C7454C39-A283-4E81-9CA2-AE9E026438E5}">
      <dgm:prSet/>
      <dgm:spPr/>
      <dgm:t>
        <a:bodyPr/>
        <a:lstStyle/>
        <a:p>
          <a:endParaRPr lang="zh-CN" altLang="en-US"/>
        </a:p>
      </dgm:t>
    </dgm:pt>
    <dgm:pt modelId="{3D23125E-F2F1-4E49-A395-819D6D4AE74E}" type="sibTrans" cxnId="{C7454C39-A283-4E81-9CA2-AE9E026438E5}">
      <dgm:prSet/>
      <dgm:spPr/>
      <dgm:t>
        <a:bodyPr/>
        <a:lstStyle/>
        <a:p>
          <a:endParaRPr lang="zh-CN" altLang="en-US"/>
        </a:p>
      </dgm:t>
    </dgm:pt>
    <dgm:pt modelId="{6CD11991-4EA0-4FC3-8B69-504EA16BB79B}">
      <dgm:prSet custT="1"/>
      <dgm:spPr/>
      <dgm:t>
        <a:bodyPr/>
        <a:lstStyle/>
        <a:p>
          <a:r>
            <a:rPr lang="zh-CN" altLang="en-US" sz="1200" b="1" dirty="0">
              <a:solidFill>
                <a:schemeClr val="tx2"/>
              </a:solidFill>
            </a:rPr>
            <a:t>结合能</a:t>
          </a:r>
          <a:endParaRPr lang="en-US" altLang="zh-CN" sz="1200" b="1" dirty="0">
            <a:solidFill>
              <a:schemeClr val="tx2"/>
            </a:solidFill>
          </a:endParaRPr>
        </a:p>
      </dgm:t>
    </dgm:pt>
    <dgm:pt modelId="{54A18B24-5E0A-4077-B255-E69B028A2901}" type="parTrans" cxnId="{0F4B038A-952E-48C9-8A9B-C2B0BC7EE45D}">
      <dgm:prSet/>
      <dgm:spPr/>
      <dgm:t>
        <a:bodyPr/>
        <a:lstStyle/>
        <a:p>
          <a:endParaRPr lang="zh-CN" altLang="en-US"/>
        </a:p>
      </dgm:t>
    </dgm:pt>
    <dgm:pt modelId="{625FBE7C-6BE4-4A0F-851F-8EE75ED0DBDE}" type="sibTrans" cxnId="{0F4B038A-952E-48C9-8A9B-C2B0BC7EE45D}">
      <dgm:prSet/>
      <dgm:spPr/>
      <dgm:t>
        <a:bodyPr/>
        <a:lstStyle/>
        <a:p>
          <a:endParaRPr lang="zh-CN" altLang="en-US"/>
        </a:p>
      </dgm:t>
    </dgm:pt>
    <dgm:pt modelId="{B392739E-97BA-49A4-A7A8-84FD90C2BCD9}">
      <dgm:prSet custT="1"/>
      <dgm:spPr/>
      <dgm:t>
        <a:bodyPr/>
        <a:lstStyle/>
        <a:p>
          <a:r>
            <a:rPr lang="zh-CN" altLang="en-US" sz="1200" b="1" dirty="0">
              <a:solidFill>
                <a:schemeClr val="tx2"/>
              </a:solidFill>
            </a:rPr>
            <a:t>晶胞总能量</a:t>
          </a:r>
          <a:endParaRPr lang="en-US" altLang="zh-CN" sz="1200" b="1" dirty="0">
            <a:solidFill>
              <a:schemeClr val="tx2"/>
            </a:solidFill>
          </a:endParaRPr>
        </a:p>
      </dgm:t>
    </dgm:pt>
    <dgm:pt modelId="{C28D2507-008B-4B9C-826C-1D3575F1E32B}" type="parTrans" cxnId="{281254FB-2D49-426D-A438-993AEC2252D1}">
      <dgm:prSet/>
      <dgm:spPr/>
      <dgm:t>
        <a:bodyPr/>
        <a:lstStyle/>
        <a:p>
          <a:endParaRPr lang="zh-CN" altLang="en-US"/>
        </a:p>
      </dgm:t>
    </dgm:pt>
    <dgm:pt modelId="{26DE55B5-2D66-433D-B532-681540FDB3EF}" type="sibTrans" cxnId="{281254FB-2D49-426D-A438-993AEC2252D1}">
      <dgm:prSet/>
      <dgm:spPr/>
      <dgm:t>
        <a:bodyPr/>
        <a:lstStyle/>
        <a:p>
          <a:endParaRPr lang="zh-CN" altLang="en-US"/>
        </a:p>
      </dgm:t>
    </dgm:pt>
    <dgm:pt modelId="{8FF1276B-FBAA-470C-9086-D20547C8809F}">
      <dgm:prSet custT="1"/>
      <dgm:spPr/>
      <dgm:t>
        <a:bodyPr/>
        <a:lstStyle/>
        <a:p>
          <a:r>
            <a:rPr lang="zh-CN" altLang="en-US" sz="1200" b="1" dirty="0">
              <a:solidFill>
                <a:schemeClr val="tx2"/>
              </a:solidFill>
            </a:rPr>
            <a:t>界面能</a:t>
          </a:r>
          <a:endParaRPr lang="en-US" altLang="zh-CN" sz="1200" b="1" dirty="0">
            <a:solidFill>
              <a:schemeClr val="tx2"/>
            </a:solidFill>
          </a:endParaRPr>
        </a:p>
      </dgm:t>
    </dgm:pt>
    <dgm:pt modelId="{BAE81210-F0F6-4F59-8EA3-DEF50C0E0065}" type="parTrans" cxnId="{EB0D036C-B34C-4473-84B3-EA16F960BCFA}">
      <dgm:prSet/>
      <dgm:spPr/>
      <dgm:t>
        <a:bodyPr/>
        <a:lstStyle/>
        <a:p>
          <a:endParaRPr lang="zh-CN" altLang="en-US"/>
        </a:p>
      </dgm:t>
    </dgm:pt>
    <dgm:pt modelId="{38445D90-03B1-483D-8923-FB8FEF250E0F}" type="sibTrans" cxnId="{EB0D036C-B34C-4473-84B3-EA16F960BCFA}">
      <dgm:prSet/>
      <dgm:spPr/>
      <dgm:t>
        <a:bodyPr/>
        <a:lstStyle/>
        <a:p>
          <a:endParaRPr lang="zh-CN" altLang="en-US"/>
        </a:p>
      </dgm:t>
    </dgm:pt>
    <dgm:pt modelId="{482954BD-6609-4542-A9D7-E876415ACDF5}">
      <dgm:prSet custT="1"/>
      <dgm:spPr/>
      <dgm:t>
        <a:bodyPr/>
        <a:lstStyle/>
        <a:p>
          <a:r>
            <a:rPr lang="zh-CN" altLang="en-US" sz="1200" b="1" dirty="0">
              <a:solidFill>
                <a:schemeClr val="tx2"/>
              </a:solidFill>
            </a:rPr>
            <a:t>空位形成能</a:t>
          </a:r>
          <a:endParaRPr lang="en-US" altLang="zh-CN" sz="1200" b="1" dirty="0">
            <a:solidFill>
              <a:schemeClr val="tx2"/>
            </a:solidFill>
          </a:endParaRPr>
        </a:p>
      </dgm:t>
    </dgm:pt>
    <dgm:pt modelId="{EF14730B-F2F4-44E9-9294-C47BB6CA113C}" type="parTrans" cxnId="{7D750CB2-0013-43A7-9035-CA6921761580}">
      <dgm:prSet/>
      <dgm:spPr/>
      <dgm:t>
        <a:bodyPr/>
        <a:lstStyle/>
        <a:p>
          <a:endParaRPr lang="zh-CN" altLang="en-US"/>
        </a:p>
      </dgm:t>
    </dgm:pt>
    <dgm:pt modelId="{2AA1B3DF-F7A3-43E7-8C3C-8C9B22BC6E21}" type="sibTrans" cxnId="{7D750CB2-0013-43A7-9035-CA6921761580}">
      <dgm:prSet/>
      <dgm:spPr/>
      <dgm:t>
        <a:bodyPr/>
        <a:lstStyle/>
        <a:p>
          <a:endParaRPr lang="zh-CN" altLang="en-US"/>
        </a:p>
      </dgm:t>
    </dgm:pt>
    <dgm:pt modelId="{B2030205-6EAE-443B-AB6D-4A1260668AB0}">
      <dgm:prSet custT="1"/>
      <dgm:spPr/>
      <dgm:t>
        <a:bodyPr/>
        <a:lstStyle/>
        <a:p>
          <a:r>
            <a:rPr lang="zh-CN" altLang="en-US" sz="1200" b="1" dirty="0">
              <a:solidFill>
                <a:schemeClr val="tx2"/>
              </a:solidFill>
            </a:rPr>
            <a:t>转移能</a:t>
          </a:r>
          <a:endParaRPr lang="en-US" altLang="zh-CN" sz="1200" b="1" dirty="0">
            <a:solidFill>
              <a:schemeClr val="tx2"/>
            </a:solidFill>
          </a:endParaRPr>
        </a:p>
      </dgm:t>
    </dgm:pt>
    <dgm:pt modelId="{2B4A535A-189E-4F95-AE00-A9D4915F3025}" type="parTrans" cxnId="{4F8C491D-9201-485A-B207-A84FAAF672DD}">
      <dgm:prSet/>
      <dgm:spPr/>
      <dgm:t>
        <a:bodyPr/>
        <a:lstStyle/>
        <a:p>
          <a:endParaRPr lang="zh-CN" altLang="en-US"/>
        </a:p>
      </dgm:t>
    </dgm:pt>
    <dgm:pt modelId="{3CADC5E3-BA60-465A-8673-241659771355}" type="sibTrans" cxnId="{4F8C491D-9201-485A-B207-A84FAAF672DD}">
      <dgm:prSet/>
      <dgm:spPr/>
      <dgm:t>
        <a:bodyPr/>
        <a:lstStyle/>
        <a:p>
          <a:endParaRPr lang="zh-CN" altLang="en-US"/>
        </a:p>
      </dgm:t>
    </dgm:pt>
    <dgm:pt modelId="{444A88DB-DFF0-4BD0-AA91-E1F04A455BE0}">
      <dgm:prSet custT="1"/>
      <dgm:spPr/>
      <dgm:t>
        <a:bodyPr/>
        <a:lstStyle/>
        <a:p>
          <a:r>
            <a:rPr lang="zh-CN" altLang="en-US" sz="1200" b="1" dirty="0">
              <a:solidFill>
                <a:schemeClr val="tx2"/>
              </a:solidFill>
            </a:rPr>
            <a:t>裂纹方向</a:t>
          </a:r>
          <a:endParaRPr lang="en-US" altLang="zh-CN" sz="1200" b="1" dirty="0">
            <a:solidFill>
              <a:schemeClr val="tx2"/>
            </a:solidFill>
          </a:endParaRPr>
        </a:p>
      </dgm:t>
    </dgm:pt>
    <dgm:pt modelId="{3DE86ED5-9E30-47E1-8601-D1DC5CDF9F0C}" type="parTrans" cxnId="{2AA19ED0-8CA3-40E1-B056-A9BD141BC7E3}">
      <dgm:prSet/>
      <dgm:spPr/>
      <dgm:t>
        <a:bodyPr/>
        <a:lstStyle/>
        <a:p>
          <a:endParaRPr lang="zh-CN" altLang="en-US"/>
        </a:p>
      </dgm:t>
    </dgm:pt>
    <dgm:pt modelId="{165D4EE3-6F72-4FFE-B06A-02FF5B0C77F5}" type="sibTrans" cxnId="{2AA19ED0-8CA3-40E1-B056-A9BD141BC7E3}">
      <dgm:prSet/>
      <dgm:spPr/>
      <dgm:t>
        <a:bodyPr/>
        <a:lstStyle/>
        <a:p>
          <a:endParaRPr lang="zh-CN" altLang="en-US"/>
        </a:p>
      </dgm:t>
    </dgm:pt>
    <dgm:pt modelId="{D9D03D1E-0287-43EB-9B82-F4817F9EE96A}">
      <dgm:prSet custT="1"/>
      <dgm:spPr/>
      <dgm:t>
        <a:bodyPr/>
        <a:lstStyle/>
        <a:p>
          <a:r>
            <a:rPr lang="zh-CN" altLang="en-US" sz="1200" b="1" dirty="0">
              <a:solidFill>
                <a:schemeClr val="tx2"/>
              </a:solidFill>
            </a:rPr>
            <a:t>晶格捕获上限</a:t>
          </a:r>
          <a:endParaRPr lang="en-US" altLang="zh-CN" sz="1200" b="1" dirty="0">
            <a:solidFill>
              <a:schemeClr val="tx2"/>
            </a:solidFill>
          </a:endParaRPr>
        </a:p>
      </dgm:t>
    </dgm:pt>
    <dgm:pt modelId="{4AD74F04-CA36-4EDD-AC9C-AD27354DDB0E}" type="parTrans" cxnId="{9CBAFD8E-B2E2-4A85-BABD-9C036E3178B8}">
      <dgm:prSet/>
      <dgm:spPr/>
      <dgm:t>
        <a:bodyPr/>
        <a:lstStyle/>
        <a:p>
          <a:endParaRPr lang="zh-CN" altLang="en-US"/>
        </a:p>
      </dgm:t>
    </dgm:pt>
    <dgm:pt modelId="{29CFA424-70A8-4389-BA44-CF96CBCD321B}" type="sibTrans" cxnId="{9CBAFD8E-B2E2-4A85-BABD-9C036E3178B8}">
      <dgm:prSet/>
      <dgm:spPr/>
      <dgm:t>
        <a:bodyPr/>
        <a:lstStyle/>
        <a:p>
          <a:endParaRPr lang="zh-CN" altLang="en-US"/>
        </a:p>
      </dgm:t>
    </dgm:pt>
    <dgm:pt modelId="{AE075715-E083-415E-9217-88729D285E07}">
      <dgm:prSet custT="1"/>
      <dgm:spPr/>
      <dgm:t>
        <a:bodyPr/>
        <a:lstStyle/>
        <a:p>
          <a:r>
            <a:rPr lang="zh-CN" altLang="en-US" sz="1200" b="1" dirty="0">
              <a:solidFill>
                <a:schemeClr val="tx2"/>
              </a:solidFill>
            </a:rPr>
            <a:t>晶格捕获下限</a:t>
          </a:r>
          <a:endParaRPr lang="en-US" altLang="zh-CN" sz="1200" b="1" dirty="0">
            <a:solidFill>
              <a:schemeClr val="tx2"/>
            </a:solidFill>
          </a:endParaRPr>
        </a:p>
      </dgm:t>
    </dgm:pt>
    <dgm:pt modelId="{EB533977-DC16-4906-8463-96394FF9A327}" type="parTrans" cxnId="{6CE5C1CA-9ABE-4469-8947-3F846E5B55CE}">
      <dgm:prSet/>
      <dgm:spPr/>
      <dgm:t>
        <a:bodyPr/>
        <a:lstStyle/>
        <a:p>
          <a:endParaRPr lang="zh-CN" altLang="en-US"/>
        </a:p>
      </dgm:t>
    </dgm:pt>
    <dgm:pt modelId="{1C940CB0-047A-4A33-97E6-6A1E1843C70F}" type="sibTrans" cxnId="{6CE5C1CA-9ABE-4469-8947-3F846E5B55CE}">
      <dgm:prSet/>
      <dgm:spPr/>
      <dgm:t>
        <a:bodyPr/>
        <a:lstStyle/>
        <a:p>
          <a:endParaRPr lang="zh-CN" altLang="en-US"/>
        </a:p>
      </dgm:t>
    </dgm:pt>
    <dgm:pt modelId="{2E2B80EF-0AAC-42AA-BCAB-FADFBDD494E8}">
      <dgm:prSet custT="1"/>
      <dgm:spPr/>
      <dgm:t>
        <a:bodyPr/>
        <a:lstStyle/>
        <a:p>
          <a:r>
            <a:rPr lang="zh-CN" altLang="en-US" sz="1200" b="1" dirty="0">
              <a:solidFill>
                <a:schemeClr val="tx2"/>
              </a:solidFill>
            </a:rPr>
            <a:t>掺杂合金化元素的含量</a:t>
          </a:r>
          <a:endParaRPr lang="en-US" altLang="zh-CN" sz="1200" b="1" dirty="0">
            <a:solidFill>
              <a:schemeClr val="tx2"/>
            </a:solidFill>
          </a:endParaRPr>
        </a:p>
      </dgm:t>
    </dgm:pt>
    <dgm:pt modelId="{217DC312-0D33-4976-9D1B-B731C182522A}" type="parTrans" cxnId="{40C079D4-10E3-40A3-930D-12E8CB45C7AE}">
      <dgm:prSet/>
      <dgm:spPr/>
      <dgm:t>
        <a:bodyPr/>
        <a:lstStyle/>
        <a:p>
          <a:endParaRPr lang="zh-CN" altLang="en-US"/>
        </a:p>
      </dgm:t>
    </dgm:pt>
    <dgm:pt modelId="{775F8E59-203B-4A7E-832B-BA3E7D5DF204}" type="sibTrans" cxnId="{40C079D4-10E3-40A3-930D-12E8CB45C7AE}">
      <dgm:prSet/>
      <dgm:spPr/>
      <dgm:t>
        <a:bodyPr/>
        <a:lstStyle/>
        <a:p>
          <a:endParaRPr lang="zh-CN" altLang="en-US"/>
        </a:p>
      </dgm:t>
    </dgm:pt>
    <dgm:pt modelId="{18E2A4F9-A585-4298-A637-1650C31D0AB7}">
      <dgm:prSet custT="1"/>
      <dgm:spPr/>
      <dgm:t>
        <a:bodyPr/>
        <a:lstStyle/>
        <a:p>
          <a:endParaRPr lang="en-US" altLang="zh-CN" sz="1200" dirty="0">
            <a:solidFill>
              <a:schemeClr val="tx2"/>
            </a:solidFill>
          </a:endParaRPr>
        </a:p>
      </dgm:t>
    </dgm:pt>
    <dgm:pt modelId="{BF3155BE-AB40-464A-B7B5-08EEF991CC91}" type="parTrans" cxnId="{08B4C7B4-4E03-4C0C-BF46-9D9BCB5B9AC0}">
      <dgm:prSet/>
      <dgm:spPr/>
      <dgm:t>
        <a:bodyPr/>
        <a:lstStyle/>
        <a:p>
          <a:endParaRPr lang="zh-CN" altLang="en-US"/>
        </a:p>
      </dgm:t>
    </dgm:pt>
    <dgm:pt modelId="{68B9A3C4-E6B3-4D4F-B064-4A96309B2E2B}" type="sibTrans" cxnId="{08B4C7B4-4E03-4C0C-BF46-9D9BCB5B9AC0}">
      <dgm:prSet/>
      <dgm:spPr/>
      <dgm:t>
        <a:bodyPr/>
        <a:lstStyle/>
        <a:p>
          <a:endParaRPr lang="zh-CN" altLang="en-US"/>
        </a:p>
      </dgm:t>
    </dgm:pt>
    <dgm:pt modelId="{E7D35A9A-7B27-49F4-9F83-342301F3A101}">
      <dgm:prSet custT="1"/>
      <dgm:spPr/>
      <dgm:t>
        <a:bodyPr/>
        <a:lstStyle/>
        <a:p>
          <a:r>
            <a:rPr lang="zh-CN" altLang="en-US" sz="1200" b="1" dirty="0">
              <a:solidFill>
                <a:schemeClr val="tx2"/>
              </a:solidFill>
            </a:rPr>
            <a:t>位错的交叉滑移</a:t>
          </a:r>
          <a:endParaRPr lang="en-US" altLang="zh-CN" sz="1200" b="1" dirty="0">
            <a:solidFill>
              <a:schemeClr val="tx2"/>
            </a:solidFill>
          </a:endParaRPr>
        </a:p>
      </dgm:t>
    </dgm:pt>
    <dgm:pt modelId="{4A380F22-6DA3-4BE0-AE81-E615342455FC}" type="parTrans" cxnId="{18090EAC-655B-43E6-A904-E5DE25AD46C3}">
      <dgm:prSet/>
      <dgm:spPr/>
      <dgm:t>
        <a:bodyPr/>
        <a:lstStyle/>
        <a:p>
          <a:endParaRPr lang="zh-CN" altLang="en-US"/>
        </a:p>
      </dgm:t>
    </dgm:pt>
    <dgm:pt modelId="{3188B6A7-7750-4737-B269-0ADD1A166BCB}" type="sibTrans" cxnId="{18090EAC-655B-43E6-A904-E5DE25AD46C3}">
      <dgm:prSet/>
      <dgm:spPr/>
      <dgm:t>
        <a:bodyPr/>
        <a:lstStyle/>
        <a:p>
          <a:endParaRPr lang="zh-CN" altLang="en-US"/>
        </a:p>
      </dgm:t>
    </dgm:pt>
    <dgm:pt modelId="{AAD67EC5-1C9B-4053-9525-7D3AC5589D35}">
      <dgm:prSet custT="1"/>
      <dgm:spPr/>
      <dgm:t>
        <a:bodyPr/>
        <a:lstStyle/>
        <a:p>
          <a:r>
            <a:rPr lang="zh-CN" altLang="en-US" sz="1200" b="1" dirty="0">
              <a:solidFill>
                <a:schemeClr val="tx2"/>
              </a:solidFill>
            </a:rPr>
            <a:t>位错的攀移</a:t>
          </a:r>
          <a:endParaRPr lang="en-US" altLang="zh-CN" sz="1200" b="1" dirty="0">
            <a:solidFill>
              <a:schemeClr val="tx2"/>
            </a:solidFill>
          </a:endParaRPr>
        </a:p>
      </dgm:t>
    </dgm:pt>
    <dgm:pt modelId="{64461216-070B-4DFC-B202-7673F5C720A4}" type="parTrans" cxnId="{EDBADDEB-796D-4139-8713-5E67FFC4E1B5}">
      <dgm:prSet/>
      <dgm:spPr/>
      <dgm:t>
        <a:bodyPr/>
        <a:lstStyle/>
        <a:p>
          <a:endParaRPr lang="zh-CN" altLang="en-US"/>
        </a:p>
      </dgm:t>
    </dgm:pt>
    <dgm:pt modelId="{137DA20B-376F-4380-961C-42E267AC7F05}" type="sibTrans" cxnId="{EDBADDEB-796D-4139-8713-5E67FFC4E1B5}">
      <dgm:prSet/>
      <dgm:spPr/>
      <dgm:t>
        <a:bodyPr/>
        <a:lstStyle/>
        <a:p>
          <a:endParaRPr lang="zh-CN" altLang="en-US"/>
        </a:p>
      </dgm:t>
    </dgm:pt>
    <dgm:pt modelId="{FB964EF2-33E3-44E8-8C99-F16E9D51412E}">
      <dgm:prSet custT="1"/>
      <dgm:spPr/>
      <dgm:t>
        <a:bodyPr/>
        <a:lstStyle/>
        <a:p>
          <a:r>
            <a:rPr lang="en-US" altLang="zh-CN" sz="1200" b="1" dirty="0">
              <a:solidFill>
                <a:schemeClr val="tx2"/>
              </a:solidFill>
            </a:rPr>
            <a:t>...</a:t>
          </a:r>
        </a:p>
      </dgm:t>
    </dgm:pt>
    <dgm:pt modelId="{E8BB72DD-1EB9-4D2D-BD56-1A1F08C8320A}" type="parTrans" cxnId="{5A0FC24D-62AC-49CB-8E89-B41CBD550F32}">
      <dgm:prSet/>
      <dgm:spPr/>
      <dgm:t>
        <a:bodyPr/>
        <a:lstStyle/>
        <a:p>
          <a:endParaRPr lang="zh-CN" altLang="en-US"/>
        </a:p>
      </dgm:t>
    </dgm:pt>
    <dgm:pt modelId="{D09B7D34-315E-4AF3-ADD5-FF936E2DC7CB}" type="sibTrans" cxnId="{5A0FC24D-62AC-49CB-8E89-B41CBD550F32}">
      <dgm:prSet/>
      <dgm:spPr/>
      <dgm:t>
        <a:bodyPr/>
        <a:lstStyle/>
        <a:p>
          <a:endParaRPr lang="zh-CN" altLang="en-US"/>
        </a:p>
      </dgm:t>
    </dgm:pt>
    <dgm:pt modelId="{25042F35-D9FE-4329-9983-E369C8AC5898}">
      <dgm:prSet custT="1"/>
      <dgm:spPr/>
      <dgm:t>
        <a:bodyPr/>
        <a:lstStyle/>
        <a:p>
          <a:r>
            <a:rPr lang="zh-CN" altLang="zh-CN" sz="1200" b="1" dirty="0">
              <a:solidFill>
                <a:schemeClr val="tx2"/>
              </a:solidFill>
            </a:rPr>
            <a:t>空位形成能</a:t>
          </a:r>
        </a:p>
      </dgm:t>
    </dgm:pt>
    <dgm:pt modelId="{E08BC56A-B91F-403B-AC9D-44B15A993775}" type="parTrans" cxnId="{4EFCF9B6-95AA-4CAD-AD71-30A09D60E84C}">
      <dgm:prSet/>
      <dgm:spPr/>
      <dgm:t>
        <a:bodyPr/>
        <a:lstStyle/>
        <a:p>
          <a:endParaRPr lang="zh-CN" altLang="en-US"/>
        </a:p>
      </dgm:t>
    </dgm:pt>
    <dgm:pt modelId="{4DC3DDE8-2A06-4900-A038-CB71DC744BDC}" type="sibTrans" cxnId="{4EFCF9B6-95AA-4CAD-AD71-30A09D60E84C}">
      <dgm:prSet/>
      <dgm:spPr/>
      <dgm:t>
        <a:bodyPr/>
        <a:lstStyle/>
        <a:p>
          <a:endParaRPr lang="zh-CN" altLang="en-US"/>
        </a:p>
      </dgm:t>
    </dgm:pt>
    <dgm:pt modelId="{B36697FF-62EE-4E81-A36A-C4E7ECAE5341}">
      <dgm:prSet custT="1"/>
      <dgm:spPr/>
      <dgm:t>
        <a:bodyPr/>
        <a:lstStyle/>
        <a:p>
          <a:r>
            <a:rPr lang="zh-CN" altLang="zh-CN" sz="1200" b="1" dirty="0">
              <a:solidFill>
                <a:schemeClr val="tx2"/>
              </a:solidFill>
            </a:rPr>
            <a:t>激活能</a:t>
          </a:r>
          <a:r>
            <a:rPr lang="en-US" altLang="zh-CN" sz="1200" b="1" dirty="0">
              <a:solidFill>
                <a:schemeClr val="tx2"/>
              </a:solidFill>
            </a:rPr>
            <a:t>(</a:t>
          </a:r>
          <a:r>
            <a:rPr lang="zh-CN" altLang="zh-CN" sz="1200" b="1" dirty="0">
              <a:solidFill>
                <a:schemeClr val="tx2"/>
              </a:solidFill>
            </a:rPr>
            <a:t>活化能</a:t>
          </a:r>
          <a:r>
            <a:rPr lang="en-US" altLang="zh-CN" sz="1200" b="1" dirty="0">
              <a:solidFill>
                <a:schemeClr val="tx2"/>
              </a:solidFill>
            </a:rPr>
            <a:t>)</a:t>
          </a:r>
          <a:endParaRPr lang="zh-CN" altLang="zh-CN" sz="1200" b="1" dirty="0">
            <a:solidFill>
              <a:schemeClr val="tx2"/>
            </a:solidFill>
          </a:endParaRPr>
        </a:p>
      </dgm:t>
    </dgm:pt>
    <dgm:pt modelId="{308A8BC1-6600-493D-864A-44A6F41ECFA5}" type="parTrans" cxnId="{724CBE6B-4BE1-415C-B409-92F13D334845}">
      <dgm:prSet/>
      <dgm:spPr/>
      <dgm:t>
        <a:bodyPr/>
        <a:lstStyle/>
        <a:p>
          <a:endParaRPr lang="zh-CN" altLang="en-US"/>
        </a:p>
      </dgm:t>
    </dgm:pt>
    <dgm:pt modelId="{C4EA34F2-D873-4B2B-AE19-08268A02091C}" type="sibTrans" cxnId="{724CBE6B-4BE1-415C-B409-92F13D334845}">
      <dgm:prSet/>
      <dgm:spPr/>
      <dgm:t>
        <a:bodyPr/>
        <a:lstStyle/>
        <a:p>
          <a:endParaRPr lang="zh-CN" altLang="en-US"/>
        </a:p>
      </dgm:t>
    </dgm:pt>
    <dgm:pt modelId="{F71FA419-5A0E-4660-8CA7-73B11BF577FA}">
      <dgm:prSet custT="1"/>
      <dgm:spPr/>
      <dgm:t>
        <a:bodyPr/>
        <a:lstStyle/>
        <a:p>
          <a:r>
            <a:rPr lang="zh-CN" altLang="zh-CN" sz="1200" b="1" dirty="0">
              <a:solidFill>
                <a:schemeClr val="tx2"/>
              </a:solidFill>
            </a:rPr>
            <a:t>原子迁移能</a:t>
          </a:r>
        </a:p>
      </dgm:t>
    </dgm:pt>
    <dgm:pt modelId="{41F1AFEE-1494-4686-A3A6-49E872DAC8EE}" type="parTrans" cxnId="{F84F11E9-258A-4B86-882C-DAE3C6987E93}">
      <dgm:prSet/>
      <dgm:spPr/>
      <dgm:t>
        <a:bodyPr/>
        <a:lstStyle/>
        <a:p>
          <a:endParaRPr lang="zh-CN" altLang="en-US"/>
        </a:p>
      </dgm:t>
    </dgm:pt>
    <dgm:pt modelId="{438E592A-000C-48D7-9E1F-168B685EEEA7}" type="sibTrans" cxnId="{F84F11E9-258A-4B86-882C-DAE3C6987E93}">
      <dgm:prSet/>
      <dgm:spPr/>
      <dgm:t>
        <a:bodyPr/>
        <a:lstStyle/>
        <a:p>
          <a:endParaRPr lang="zh-CN" altLang="en-US"/>
        </a:p>
      </dgm:t>
    </dgm:pt>
    <dgm:pt modelId="{E4CCA255-FA6C-48C4-A7B2-6A9167084628}">
      <dgm:prSet custT="1"/>
      <dgm:spPr/>
      <dgm:t>
        <a:bodyPr/>
        <a:lstStyle/>
        <a:p>
          <a:r>
            <a:rPr lang="zh-CN" altLang="zh-CN" sz="1200" b="1" dirty="0">
              <a:solidFill>
                <a:schemeClr val="tx2"/>
              </a:solidFill>
            </a:rPr>
            <a:t>原子跃迁率</a:t>
          </a:r>
        </a:p>
      </dgm:t>
    </dgm:pt>
    <dgm:pt modelId="{B30CD5D8-574A-4A8E-A49F-D07B1C8B6906}" type="parTrans" cxnId="{E628E707-4669-4712-8436-CBC300737E7E}">
      <dgm:prSet/>
      <dgm:spPr/>
      <dgm:t>
        <a:bodyPr/>
        <a:lstStyle/>
        <a:p>
          <a:endParaRPr lang="zh-CN" altLang="en-US"/>
        </a:p>
      </dgm:t>
    </dgm:pt>
    <dgm:pt modelId="{FDF19E40-E085-49E3-B213-FE7CE379B0FB}" type="sibTrans" cxnId="{E628E707-4669-4712-8436-CBC300737E7E}">
      <dgm:prSet/>
      <dgm:spPr/>
      <dgm:t>
        <a:bodyPr/>
        <a:lstStyle/>
        <a:p>
          <a:endParaRPr lang="zh-CN" altLang="en-US"/>
        </a:p>
      </dgm:t>
    </dgm:pt>
    <dgm:pt modelId="{0F57E5D3-50BE-401A-BD41-BD56BA9998FD}">
      <dgm:prSet custT="1"/>
      <dgm:spPr/>
      <dgm:t>
        <a:bodyPr/>
        <a:lstStyle/>
        <a:p>
          <a:r>
            <a:rPr lang="zh-CN" altLang="zh-CN" sz="1200" b="1" dirty="0">
              <a:solidFill>
                <a:schemeClr val="tx2"/>
              </a:solidFill>
            </a:rPr>
            <a:t>热扩散系数</a:t>
          </a:r>
        </a:p>
      </dgm:t>
    </dgm:pt>
    <dgm:pt modelId="{B35929DB-1058-46D7-BA0C-1577C4EEBB12}" type="parTrans" cxnId="{DE8243B9-0C21-4AD5-8B5C-FF2A03AAF97D}">
      <dgm:prSet/>
      <dgm:spPr/>
      <dgm:t>
        <a:bodyPr/>
        <a:lstStyle/>
        <a:p>
          <a:endParaRPr lang="zh-CN" altLang="en-US"/>
        </a:p>
      </dgm:t>
    </dgm:pt>
    <dgm:pt modelId="{1EDF1B0C-1BE7-4AA6-8080-B51B1143281B}" type="sibTrans" cxnId="{DE8243B9-0C21-4AD5-8B5C-FF2A03AAF97D}">
      <dgm:prSet/>
      <dgm:spPr/>
      <dgm:t>
        <a:bodyPr/>
        <a:lstStyle/>
        <a:p>
          <a:endParaRPr lang="zh-CN" altLang="en-US"/>
        </a:p>
      </dgm:t>
    </dgm:pt>
    <dgm:pt modelId="{046E71D5-80B7-4122-9D25-0B9A6E316834}">
      <dgm:prSet custT="1"/>
      <dgm:spPr/>
      <dgm:t>
        <a:bodyPr/>
        <a:lstStyle/>
        <a:p>
          <a:r>
            <a:rPr lang="en-US" altLang="zh-CN" sz="1200" b="1" dirty="0">
              <a:solidFill>
                <a:schemeClr val="tx2"/>
              </a:solidFill>
            </a:rPr>
            <a:t>Helmholtz</a:t>
          </a:r>
          <a:r>
            <a:rPr lang="zh-CN" altLang="zh-CN" sz="1200" b="1" dirty="0">
              <a:solidFill>
                <a:schemeClr val="tx2"/>
              </a:solidFill>
            </a:rPr>
            <a:t>自由能</a:t>
          </a:r>
        </a:p>
      </dgm:t>
    </dgm:pt>
    <dgm:pt modelId="{F6186F45-E446-4DEB-9135-5BF4B6C4C453}" type="parTrans" cxnId="{65BFCE5F-5044-4FEE-9642-3931C69A0F51}">
      <dgm:prSet/>
      <dgm:spPr/>
      <dgm:t>
        <a:bodyPr/>
        <a:lstStyle/>
        <a:p>
          <a:endParaRPr lang="zh-CN" altLang="en-US"/>
        </a:p>
      </dgm:t>
    </dgm:pt>
    <dgm:pt modelId="{3E66A33E-8D98-4DE2-B7D9-E554687028E2}" type="sibTrans" cxnId="{65BFCE5F-5044-4FEE-9642-3931C69A0F51}">
      <dgm:prSet/>
      <dgm:spPr/>
      <dgm:t>
        <a:bodyPr/>
        <a:lstStyle/>
        <a:p>
          <a:endParaRPr lang="zh-CN" altLang="en-US"/>
        </a:p>
      </dgm:t>
    </dgm:pt>
    <dgm:pt modelId="{A6ADF8C1-626D-4F3C-9D43-0325899B5A1A}">
      <dgm:prSet custT="1"/>
      <dgm:spPr/>
      <dgm:t>
        <a:bodyPr/>
        <a:lstStyle/>
        <a:p>
          <a:r>
            <a:rPr lang="zh-CN" altLang="zh-CN" sz="1200" b="1" dirty="0">
              <a:solidFill>
                <a:schemeClr val="tx2"/>
              </a:solidFill>
            </a:rPr>
            <a:t>熵</a:t>
          </a:r>
        </a:p>
      </dgm:t>
    </dgm:pt>
    <dgm:pt modelId="{E613B11D-1362-4CF4-8037-BFC2B1C63AA4}" type="parTrans" cxnId="{C4FC7124-1DFC-4BBF-8F0E-15C5A9513080}">
      <dgm:prSet/>
      <dgm:spPr/>
      <dgm:t>
        <a:bodyPr/>
        <a:lstStyle/>
        <a:p>
          <a:endParaRPr lang="zh-CN" altLang="en-US"/>
        </a:p>
      </dgm:t>
    </dgm:pt>
    <dgm:pt modelId="{E7692AE4-185A-4D4C-ABD3-C89F64E1115C}" type="sibTrans" cxnId="{C4FC7124-1DFC-4BBF-8F0E-15C5A9513080}">
      <dgm:prSet/>
      <dgm:spPr/>
      <dgm:t>
        <a:bodyPr/>
        <a:lstStyle/>
        <a:p>
          <a:endParaRPr lang="zh-CN" altLang="en-US"/>
        </a:p>
      </dgm:t>
    </dgm:pt>
    <dgm:pt modelId="{BDCCED25-D30D-4EF8-A78F-748921FD98F5}">
      <dgm:prSet custT="1"/>
      <dgm:spPr/>
      <dgm:t>
        <a:bodyPr/>
        <a:lstStyle/>
        <a:p>
          <a:r>
            <a:rPr lang="zh-CN" altLang="zh-CN" sz="1200" b="1" dirty="0">
              <a:solidFill>
                <a:schemeClr val="tx2"/>
              </a:solidFill>
            </a:rPr>
            <a:t>热容</a:t>
          </a:r>
        </a:p>
      </dgm:t>
    </dgm:pt>
    <dgm:pt modelId="{6BDE9245-40F5-4701-A18A-4EF23EC8809E}" type="parTrans" cxnId="{83830902-EA49-49B9-A82F-D47F24D683F7}">
      <dgm:prSet/>
      <dgm:spPr/>
      <dgm:t>
        <a:bodyPr/>
        <a:lstStyle/>
        <a:p>
          <a:endParaRPr lang="zh-CN" altLang="en-US"/>
        </a:p>
      </dgm:t>
    </dgm:pt>
    <dgm:pt modelId="{33D135AB-7EE1-411C-8823-302BA2194E2A}" type="sibTrans" cxnId="{83830902-EA49-49B9-A82F-D47F24D683F7}">
      <dgm:prSet/>
      <dgm:spPr/>
      <dgm:t>
        <a:bodyPr/>
        <a:lstStyle/>
        <a:p>
          <a:endParaRPr lang="zh-CN" altLang="en-US"/>
        </a:p>
      </dgm:t>
    </dgm:pt>
    <dgm:pt modelId="{F9C433D9-54F9-4839-9AE0-D5B62E23A648}">
      <dgm:prSet custT="1"/>
      <dgm:spPr/>
      <dgm:t>
        <a:bodyPr/>
        <a:lstStyle/>
        <a:p>
          <a:r>
            <a:rPr lang="zh-CN" altLang="zh-CN" sz="1200" b="1" dirty="0">
              <a:solidFill>
                <a:schemeClr val="tx2"/>
              </a:solidFill>
            </a:rPr>
            <a:t>线性膨胀系数</a:t>
          </a:r>
          <a:endParaRPr lang="en-US" altLang="zh-CN" sz="1200" b="1" dirty="0">
            <a:solidFill>
              <a:schemeClr val="tx2"/>
            </a:solidFill>
          </a:endParaRPr>
        </a:p>
      </dgm:t>
    </dgm:pt>
    <dgm:pt modelId="{EC0DE2D1-6ECE-4F18-8E03-40C169B74CC5}" type="parTrans" cxnId="{F767E192-040D-4585-B2F5-9EFF25987FEE}">
      <dgm:prSet/>
      <dgm:spPr/>
      <dgm:t>
        <a:bodyPr/>
        <a:lstStyle/>
        <a:p>
          <a:endParaRPr lang="zh-CN" altLang="en-US"/>
        </a:p>
      </dgm:t>
    </dgm:pt>
    <dgm:pt modelId="{05EF9D0D-52E9-4E55-B9DC-EF7E09676573}" type="sibTrans" cxnId="{F767E192-040D-4585-B2F5-9EFF25987FEE}">
      <dgm:prSet/>
      <dgm:spPr/>
      <dgm:t>
        <a:bodyPr/>
        <a:lstStyle/>
        <a:p>
          <a:endParaRPr lang="zh-CN" altLang="en-US"/>
        </a:p>
      </dgm:t>
    </dgm:pt>
    <dgm:pt modelId="{3B0A14D4-E381-4500-9040-A11376CC6F68}">
      <dgm:prSet custT="1"/>
      <dgm:spPr/>
      <dgm:t>
        <a:bodyPr/>
        <a:lstStyle/>
        <a:p>
          <a:r>
            <a:rPr lang="zh-CN" altLang="en-US" sz="1200" b="1" dirty="0">
              <a:solidFill>
                <a:schemeClr val="tx2"/>
              </a:solidFill>
            </a:rPr>
            <a:t>迁移路径</a:t>
          </a:r>
          <a:endParaRPr lang="en-US" altLang="zh-CN" sz="1200" b="1" dirty="0">
            <a:solidFill>
              <a:schemeClr val="tx2"/>
            </a:solidFill>
          </a:endParaRPr>
        </a:p>
      </dgm:t>
    </dgm:pt>
    <dgm:pt modelId="{5094DC7E-60D5-42E2-83BD-C43026B886D0}" type="parTrans" cxnId="{209D1A57-7B63-4970-82F5-AEDBE6DDB337}">
      <dgm:prSet/>
      <dgm:spPr/>
      <dgm:t>
        <a:bodyPr/>
        <a:lstStyle/>
        <a:p>
          <a:endParaRPr lang="zh-CN" altLang="en-US"/>
        </a:p>
      </dgm:t>
    </dgm:pt>
    <dgm:pt modelId="{DD6021F4-FFA0-44A5-A6D0-4AEC4D99430F}" type="sibTrans" cxnId="{209D1A57-7B63-4970-82F5-AEDBE6DDB337}">
      <dgm:prSet/>
      <dgm:spPr/>
      <dgm:t>
        <a:bodyPr/>
        <a:lstStyle/>
        <a:p>
          <a:endParaRPr lang="zh-CN" altLang="en-US"/>
        </a:p>
      </dgm:t>
    </dgm:pt>
    <dgm:pt modelId="{28B877D9-6E37-4E21-840D-163BEA6288F5}">
      <dgm:prSet custT="1"/>
      <dgm:spPr/>
      <dgm:t>
        <a:bodyPr/>
        <a:lstStyle/>
        <a:p>
          <a:r>
            <a:rPr lang="zh-CN" altLang="en-US" sz="1200" b="1" dirty="0">
              <a:solidFill>
                <a:schemeClr val="tx2"/>
              </a:solidFill>
            </a:rPr>
            <a:t>掺杂合金化元素的质量分数</a:t>
          </a:r>
          <a:r>
            <a:rPr lang="en-US" altLang="zh-CN" sz="1200" b="1" dirty="0">
              <a:solidFill>
                <a:schemeClr val="tx2"/>
              </a:solidFill>
            </a:rPr>
            <a:t>(Re</a:t>
          </a:r>
          <a:r>
            <a:rPr lang="zh-CN" altLang="en-US" sz="1200" b="1" dirty="0">
              <a:solidFill>
                <a:schemeClr val="tx2"/>
              </a:solidFill>
            </a:rPr>
            <a:t>、</a:t>
          </a:r>
          <a:r>
            <a:rPr lang="en-US" altLang="zh-CN" sz="1200" b="1" dirty="0">
              <a:solidFill>
                <a:schemeClr val="tx2"/>
              </a:solidFill>
            </a:rPr>
            <a:t>Co</a:t>
          </a:r>
          <a:r>
            <a:rPr lang="zh-CN" altLang="en-US" sz="1200" b="1" dirty="0">
              <a:solidFill>
                <a:schemeClr val="tx2"/>
              </a:solidFill>
            </a:rPr>
            <a:t>、</a:t>
          </a:r>
          <a:r>
            <a:rPr lang="en-US" altLang="zh-CN" sz="1200" b="1" dirty="0">
              <a:solidFill>
                <a:schemeClr val="tx2"/>
              </a:solidFill>
            </a:rPr>
            <a:t>Mo...)</a:t>
          </a:r>
        </a:p>
      </dgm:t>
    </dgm:pt>
    <dgm:pt modelId="{5352FE69-EBF1-48B2-80DD-1E8ECE99301E}" type="parTrans" cxnId="{5613780E-9BA6-4B8A-A58D-9B3CC1662727}">
      <dgm:prSet/>
      <dgm:spPr/>
      <dgm:t>
        <a:bodyPr/>
        <a:lstStyle/>
        <a:p>
          <a:endParaRPr lang="zh-CN" altLang="en-US"/>
        </a:p>
      </dgm:t>
    </dgm:pt>
    <dgm:pt modelId="{A8C3E9E3-9F83-40DF-82D1-CD80A86E4077}" type="sibTrans" cxnId="{5613780E-9BA6-4B8A-A58D-9B3CC1662727}">
      <dgm:prSet/>
      <dgm:spPr/>
      <dgm:t>
        <a:bodyPr/>
        <a:lstStyle/>
        <a:p>
          <a:endParaRPr lang="zh-CN" altLang="en-US"/>
        </a:p>
      </dgm:t>
    </dgm:pt>
    <dgm:pt modelId="{A084372E-8A86-48A8-9A4C-175BA2E890C3}">
      <dgm:prSet custT="1"/>
      <dgm:spPr/>
      <dgm:t>
        <a:bodyPr/>
        <a:lstStyle/>
        <a:p>
          <a:r>
            <a:rPr lang="zh-CN" altLang="en-US" sz="1200" b="1" dirty="0">
              <a:solidFill>
                <a:schemeClr val="tx2"/>
              </a:solidFill>
            </a:rPr>
            <a:t>晶胞总能量</a:t>
          </a:r>
          <a:endParaRPr lang="en-US" altLang="zh-CN" sz="1200" b="1" dirty="0">
            <a:solidFill>
              <a:schemeClr val="tx2"/>
            </a:solidFill>
          </a:endParaRPr>
        </a:p>
      </dgm:t>
    </dgm:pt>
    <dgm:pt modelId="{AC231C98-E0BE-4912-9176-CF776DEFDA09}" type="parTrans" cxnId="{552F290B-53C1-4F68-8988-719D774D8C5B}">
      <dgm:prSet/>
      <dgm:spPr/>
      <dgm:t>
        <a:bodyPr/>
        <a:lstStyle/>
        <a:p>
          <a:endParaRPr lang="zh-CN" altLang="en-US"/>
        </a:p>
      </dgm:t>
    </dgm:pt>
    <dgm:pt modelId="{68FD2216-51D5-49E5-9967-D32C6E2205FC}" type="sibTrans" cxnId="{552F290B-53C1-4F68-8988-719D774D8C5B}">
      <dgm:prSet/>
      <dgm:spPr/>
      <dgm:t>
        <a:bodyPr/>
        <a:lstStyle/>
        <a:p>
          <a:endParaRPr lang="zh-CN" altLang="en-US"/>
        </a:p>
      </dgm:t>
    </dgm:pt>
    <dgm:pt modelId="{41E294BC-68FD-40C0-8262-4F96EB7642B3}">
      <dgm:prSet custT="1"/>
      <dgm:spPr/>
      <dgm:t>
        <a:bodyPr/>
        <a:lstStyle/>
        <a:p>
          <a:r>
            <a:rPr lang="zh-CN" altLang="en-US" sz="1200" b="1" dirty="0">
              <a:solidFill>
                <a:schemeClr val="tx2"/>
              </a:solidFill>
            </a:rPr>
            <a:t>晶格错配度</a:t>
          </a:r>
          <a:endParaRPr lang="en-US" altLang="zh-CN" sz="1200" b="1" dirty="0">
            <a:solidFill>
              <a:schemeClr val="tx2"/>
            </a:solidFill>
          </a:endParaRPr>
        </a:p>
      </dgm:t>
    </dgm:pt>
    <dgm:pt modelId="{C82CEA8E-7959-43DE-8565-A61AB1DCA06C}" type="parTrans" cxnId="{50B09B71-7287-4438-88AD-859FC9EB6DD5}">
      <dgm:prSet/>
      <dgm:spPr/>
      <dgm:t>
        <a:bodyPr/>
        <a:lstStyle/>
        <a:p>
          <a:endParaRPr lang="zh-CN" altLang="en-US"/>
        </a:p>
      </dgm:t>
    </dgm:pt>
    <dgm:pt modelId="{DC91EBCC-3909-49C6-BA4D-6AABFD302C0A}" type="sibTrans" cxnId="{50B09B71-7287-4438-88AD-859FC9EB6DD5}">
      <dgm:prSet/>
      <dgm:spPr/>
      <dgm:t>
        <a:bodyPr/>
        <a:lstStyle/>
        <a:p>
          <a:endParaRPr lang="zh-CN" altLang="en-US"/>
        </a:p>
      </dgm:t>
    </dgm:pt>
    <dgm:pt modelId="{57F4CDA1-AACF-4E61-A8FB-147ED9EB43F4}" type="pres">
      <dgm:prSet presAssocID="{95798E38-025F-4206-AD24-07CA995D3C97}" presName="Name0" presStyleCnt="0">
        <dgm:presLayoutVars>
          <dgm:dir/>
        </dgm:presLayoutVars>
      </dgm:prSet>
      <dgm:spPr/>
    </dgm:pt>
    <dgm:pt modelId="{4666A586-A326-474B-9C23-88CE4F7063EB}" type="pres">
      <dgm:prSet presAssocID="{D2D8B33B-5051-4482-B16B-FAE156658AB7}" presName="composite" presStyleCnt="0"/>
      <dgm:spPr/>
    </dgm:pt>
    <dgm:pt modelId="{EB5DF2DF-47F8-4A25-885B-A4BA21A1A043}" type="pres">
      <dgm:prSet presAssocID="{D2D8B33B-5051-4482-B16B-FAE156658AB7}" presName="Accent" presStyleLbl="alignAcc1" presStyleIdx="0" presStyleCnt="4"/>
      <dgm:spPr/>
    </dgm:pt>
    <dgm:pt modelId="{23D9FAD4-6E06-4686-913C-FD681FD896D1}" type="pres">
      <dgm:prSet presAssocID="{D2D8B33B-5051-4482-B16B-FAE156658AB7}" presName="Image" presStyleLbl="node1" presStyleIdx="0" presStyleCnt="4" custScaleX="113392" custLinFactNeighborX="6184" custLinFactNeighborY="-558"/>
      <dgm:spPr>
        <a:blipFill rotWithShape="1">
          <a:blip xmlns:r="http://schemas.openxmlformats.org/officeDocument/2006/relationships" r:embed="rId1"/>
          <a:stretch>
            <a:fillRect/>
          </a:stretch>
        </a:blipFill>
      </dgm:spPr>
    </dgm:pt>
    <dgm:pt modelId="{A72E15FF-A553-4F3A-9372-5F5FBE69D4CA}" type="pres">
      <dgm:prSet presAssocID="{D2D8B33B-5051-4482-B16B-FAE156658AB7}" presName="Child" presStyleLbl="revTx" presStyleIdx="0" presStyleCnt="4" custScaleX="138209" custScaleY="154865" custLinFactNeighborX="18729" custLinFactNeighborY="28065">
        <dgm:presLayoutVars>
          <dgm:bulletEnabled val="1"/>
        </dgm:presLayoutVars>
      </dgm:prSet>
      <dgm:spPr/>
    </dgm:pt>
    <dgm:pt modelId="{4E5E3EC1-2564-436A-9D16-1D1DBF8EAC2C}" type="pres">
      <dgm:prSet presAssocID="{D2D8B33B-5051-4482-B16B-FAE156658AB7}" presName="Parent" presStyleLbl="alignNode1" presStyleIdx="0" presStyleCnt="4" custScaleY="160850">
        <dgm:presLayoutVars>
          <dgm:bulletEnabled val="1"/>
        </dgm:presLayoutVars>
      </dgm:prSet>
      <dgm:spPr/>
    </dgm:pt>
    <dgm:pt modelId="{8ED7F2B0-B123-4D0B-A72F-F26FCE5295CB}" type="pres">
      <dgm:prSet presAssocID="{07E56023-726B-4987-9CF7-2D8D4F41F796}" presName="sibTrans" presStyleCnt="0"/>
      <dgm:spPr/>
    </dgm:pt>
    <dgm:pt modelId="{18A49814-EACA-45A4-8420-EF596DFCAE6A}" type="pres">
      <dgm:prSet presAssocID="{028E13CA-1703-420C-8036-F7677D45C2D6}" presName="composite" presStyleCnt="0"/>
      <dgm:spPr/>
    </dgm:pt>
    <dgm:pt modelId="{268ED914-8106-4B6C-9874-41FBEE87757E}" type="pres">
      <dgm:prSet presAssocID="{028E13CA-1703-420C-8036-F7677D45C2D6}" presName="Accent" presStyleLbl="alignAcc1" presStyleIdx="1" presStyleCnt="4"/>
      <dgm:spPr/>
    </dgm:pt>
    <dgm:pt modelId="{E7E0EB2D-5ECD-4720-92D7-0730D6AF3293}" type="pres">
      <dgm:prSet presAssocID="{028E13CA-1703-420C-8036-F7677D45C2D6}" presName="Image" presStyleLbl="node1" presStyleIdx="1" presStyleCnt="4" custScaleX="110304" custScaleY="92099" custLinFactNeighborX="3251" custLinFactNeighborY="-6728"/>
      <dgm:spPr>
        <a:blipFill rotWithShape="1">
          <a:blip xmlns:r="http://schemas.openxmlformats.org/officeDocument/2006/relationships" r:embed="rId2"/>
          <a:stretch>
            <a:fillRect/>
          </a:stretch>
        </a:blipFill>
      </dgm:spPr>
    </dgm:pt>
    <dgm:pt modelId="{7DC49DD4-651F-4495-A154-2DF7E5E8B833}" type="pres">
      <dgm:prSet presAssocID="{028E13CA-1703-420C-8036-F7677D45C2D6}" presName="Child" presStyleLbl="revTx" presStyleIdx="1" presStyleCnt="4" custScaleX="126510" custScaleY="200250" custLinFactNeighborX="9825" custLinFactNeighborY="52516">
        <dgm:presLayoutVars>
          <dgm:bulletEnabled val="1"/>
        </dgm:presLayoutVars>
      </dgm:prSet>
      <dgm:spPr/>
    </dgm:pt>
    <dgm:pt modelId="{F21975D1-F5D7-4C6C-B007-22A8E640F57E}" type="pres">
      <dgm:prSet presAssocID="{028E13CA-1703-420C-8036-F7677D45C2D6}" presName="Parent" presStyleLbl="alignNode1" presStyleIdx="1" presStyleCnt="4" custScaleX="105468" custScaleY="134704" custLinFactNeighborX="4406" custLinFactNeighborY="-1767">
        <dgm:presLayoutVars>
          <dgm:bulletEnabled val="1"/>
        </dgm:presLayoutVars>
      </dgm:prSet>
      <dgm:spPr/>
    </dgm:pt>
    <dgm:pt modelId="{7BFE9844-54AF-4701-A398-4343B6097E3F}" type="pres">
      <dgm:prSet presAssocID="{CA884249-2F34-4F53-B87C-36CFE790568D}" presName="sibTrans" presStyleCnt="0"/>
      <dgm:spPr/>
    </dgm:pt>
    <dgm:pt modelId="{23FFDE3B-7212-4678-A352-2371736F8729}" type="pres">
      <dgm:prSet presAssocID="{F887A128-19A3-4235-90A7-98F5106DC9E4}" presName="composite" presStyleCnt="0"/>
      <dgm:spPr/>
    </dgm:pt>
    <dgm:pt modelId="{3BE2C762-FFE5-47E4-868E-CE8DDB8965E3}" type="pres">
      <dgm:prSet presAssocID="{F887A128-19A3-4235-90A7-98F5106DC9E4}" presName="Accent" presStyleLbl="alignAcc1" presStyleIdx="2" presStyleCnt="4"/>
      <dgm:spPr/>
    </dgm:pt>
    <dgm:pt modelId="{C70C454E-7BA3-490C-8A08-3AA5CA651F76}" type="pres">
      <dgm:prSet presAssocID="{F887A128-19A3-4235-90A7-98F5106DC9E4}" presName="Image" presStyleLbl="node1" presStyleIdx="2" presStyleCnt="4" custScaleX="107821" custScaleY="91066" custLinFactNeighborX="920" custLinFactNeighborY="-6728"/>
      <dgm:spPr>
        <a:blipFill rotWithShape="1">
          <a:blip xmlns:r="http://schemas.openxmlformats.org/officeDocument/2006/relationships" r:embed="rId3"/>
          <a:stretch>
            <a:fillRect/>
          </a:stretch>
        </a:blipFill>
      </dgm:spPr>
    </dgm:pt>
    <dgm:pt modelId="{49D76D4A-FB39-4B1C-AE1A-66EE3B40A873}" type="pres">
      <dgm:prSet presAssocID="{F887A128-19A3-4235-90A7-98F5106DC9E4}" presName="Child" presStyleLbl="revTx" presStyleIdx="2" presStyleCnt="4" custScaleX="89971" custScaleY="165485" custLinFactNeighborX="-6228" custLinFactNeighborY="36974">
        <dgm:presLayoutVars>
          <dgm:bulletEnabled val="1"/>
        </dgm:presLayoutVars>
      </dgm:prSet>
      <dgm:spPr/>
    </dgm:pt>
    <dgm:pt modelId="{5A17AC76-CB91-4C36-90E4-D97388629D97}" type="pres">
      <dgm:prSet presAssocID="{F887A128-19A3-4235-90A7-98F5106DC9E4}" presName="Parent" presStyleLbl="alignNode1" presStyleIdx="2" presStyleCnt="4">
        <dgm:presLayoutVars>
          <dgm:bulletEnabled val="1"/>
        </dgm:presLayoutVars>
      </dgm:prSet>
      <dgm:spPr/>
    </dgm:pt>
    <dgm:pt modelId="{3519B7A2-30EB-40A4-89AB-948B1C6CFFA8}" type="pres">
      <dgm:prSet presAssocID="{8485F189-8B55-4BCA-A677-66FA6D77F39A}" presName="sibTrans" presStyleCnt="0"/>
      <dgm:spPr/>
    </dgm:pt>
    <dgm:pt modelId="{F71D227D-D665-4F72-9A45-9E4D175BDE44}" type="pres">
      <dgm:prSet presAssocID="{A257E09B-565D-4032-BFBE-EEB74A376E0E}" presName="composite" presStyleCnt="0"/>
      <dgm:spPr/>
    </dgm:pt>
    <dgm:pt modelId="{6E606FC6-ED94-4CC8-9FE5-CFED91C8D0D7}" type="pres">
      <dgm:prSet presAssocID="{A257E09B-565D-4032-BFBE-EEB74A376E0E}" presName="Accent" presStyleLbl="alignAcc1" presStyleIdx="3" presStyleCnt="4"/>
      <dgm:spPr/>
    </dgm:pt>
    <dgm:pt modelId="{4404CF42-A958-4159-A0DA-DD81098CA384}" type="pres">
      <dgm:prSet presAssocID="{A257E09B-565D-4032-BFBE-EEB74A376E0E}" presName="Image" presStyleLbl="node1" presStyleIdx="3" presStyleCnt="4" custScaleX="104667" custScaleY="88378" custLinFactNeighborX="979" custLinFactNeighborY="-6728"/>
      <dgm:spPr>
        <a:blipFill rotWithShape="1">
          <a:blip xmlns:r="http://schemas.openxmlformats.org/officeDocument/2006/relationships" r:embed="rId4"/>
          <a:stretch>
            <a:fillRect/>
          </a:stretch>
        </a:blipFill>
      </dgm:spPr>
    </dgm:pt>
    <dgm:pt modelId="{E62D1015-2648-48B0-888C-D3B01CAF157A}" type="pres">
      <dgm:prSet presAssocID="{A257E09B-565D-4032-BFBE-EEB74A376E0E}" presName="Child" presStyleLbl="revTx" presStyleIdx="3" presStyleCnt="4">
        <dgm:presLayoutVars>
          <dgm:bulletEnabled val="1"/>
        </dgm:presLayoutVars>
      </dgm:prSet>
      <dgm:spPr/>
    </dgm:pt>
    <dgm:pt modelId="{A773488B-81ED-4D6C-B73A-20B1AF1D472C}" type="pres">
      <dgm:prSet presAssocID="{A257E09B-565D-4032-BFBE-EEB74A376E0E}" presName="Parent" presStyleLbl="alignNode1" presStyleIdx="3" presStyleCnt="4">
        <dgm:presLayoutVars>
          <dgm:bulletEnabled val="1"/>
        </dgm:presLayoutVars>
      </dgm:prSet>
      <dgm:spPr/>
    </dgm:pt>
  </dgm:ptLst>
  <dgm:cxnLst>
    <dgm:cxn modelId="{72B42A00-E8C7-475A-A2CC-76F7AB20332B}" type="presOf" srcId="{66FEAFAF-E30C-4C9B-A636-A4CFE58B1505}" destId="{A72E15FF-A553-4F3A-9372-5F5FBE69D4CA}" srcOrd="0" destOrd="1" presId="urn:microsoft.com/office/officeart/2008/layout/TitlePictureLineup"/>
    <dgm:cxn modelId="{83830902-EA49-49B9-A82F-D47F24D683F7}" srcId="{F887A128-19A3-4235-90A7-98F5106DC9E4}" destId="{BDCCED25-D30D-4EF8-A78F-748921FD98F5}" srcOrd="8" destOrd="0" parTransId="{6BDE9245-40F5-4701-A18A-4EF23EC8809E}" sibTransId="{33D135AB-7EE1-411C-8823-302BA2194E2A}"/>
    <dgm:cxn modelId="{E628E707-4669-4712-8436-CBC300737E7E}" srcId="{F887A128-19A3-4235-90A7-98F5106DC9E4}" destId="{E4CCA255-FA6C-48C4-A7B2-6A9167084628}" srcOrd="4" destOrd="0" parTransId="{B30CD5D8-574A-4A8E-A49F-D07B1C8B6906}" sibTransId="{FDF19E40-E085-49E3-B213-FE7CE379B0FB}"/>
    <dgm:cxn modelId="{552F290B-53C1-4F68-8988-719D774D8C5B}" srcId="{F887A128-19A3-4235-90A7-98F5106DC9E4}" destId="{A084372E-8A86-48A8-9A4C-175BA2E890C3}" srcOrd="12" destOrd="0" parTransId="{AC231C98-E0BE-4912-9176-CF776DEFDA09}" sibTransId="{68FD2216-51D5-49E5-9967-D32C6E2205FC}"/>
    <dgm:cxn modelId="{5613780E-9BA6-4B8A-A58D-9B3CC1662727}" srcId="{F887A128-19A3-4235-90A7-98F5106DC9E4}" destId="{28B877D9-6E37-4E21-840D-163BEA6288F5}" srcOrd="11" destOrd="0" parTransId="{5352FE69-EBF1-48B2-80DD-1E8ECE99301E}" sibTransId="{A8C3E9E3-9F83-40DF-82D1-CD80A86E4077}"/>
    <dgm:cxn modelId="{935DE215-D02F-49A2-BF08-BA9DF7292929}" type="presOf" srcId="{695203ED-E404-4CBE-8469-A3E512AEE02D}" destId="{A72E15FF-A553-4F3A-9372-5F5FBE69D4CA}" srcOrd="0" destOrd="4" presId="urn:microsoft.com/office/officeart/2008/layout/TitlePictureLineup"/>
    <dgm:cxn modelId="{CA1D4F18-49F2-454A-9C71-6B9843CC67DE}" type="presOf" srcId="{B392739E-97BA-49A4-A7A8-84FD90C2BCD9}" destId="{7DC49DD4-651F-4495-A154-2DF7E5E8B833}" srcOrd="0" destOrd="3" presId="urn:microsoft.com/office/officeart/2008/layout/TitlePictureLineup"/>
    <dgm:cxn modelId="{7CE6E81B-90CE-4066-BA15-1711F1D3D648}" srcId="{D2D8B33B-5051-4482-B16B-FAE156658AB7}" destId="{B6668018-2161-4F1F-AF3D-1A3D2323FC42}" srcOrd="3" destOrd="0" parTransId="{639EF5DB-1336-4935-8699-9E8E90120D20}" sibTransId="{D75CCDFD-71CB-4BAF-9F2E-E862D659B5B4}"/>
    <dgm:cxn modelId="{4F8C491D-9201-485A-B207-A84FAAF672DD}" srcId="{028E13CA-1703-420C-8036-F7677D45C2D6}" destId="{B2030205-6EAE-443B-AB6D-4A1260668AB0}" srcOrd="7" destOrd="0" parTransId="{2B4A535A-189E-4F95-AE00-A9D4915F3025}" sibTransId="{3CADC5E3-BA60-465A-8673-241659771355}"/>
    <dgm:cxn modelId="{617C881E-ADC5-40F8-8E95-53F0936791BA}" type="presOf" srcId="{18E2A4F9-A585-4298-A637-1650C31D0AB7}" destId="{7DC49DD4-651F-4495-A154-2DF7E5E8B833}" srcOrd="0" destOrd="14" presId="urn:microsoft.com/office/officeart/2008/layout/TitlePictureLineup"/>
    <dgm:cxn modelId="{BB9AE81F-8A10-44B2-B003-B9EBB0AD4BDD}" type="presOf" srcId="{0F57E5D3-50BE-401A-BD41-BD56BA9998FD}" destId="{49D76D4A-FB39-4B1C-AE1A-66EE3B40A873}" srcOrd="0" destOrd="5" presId="urn:microsoft.com/office/officeart/2008/layout/TitlePictureLineup"/>
    <dgm:cxn modelId="{EB0C8C20-C990-48D8-A649-359B8F5F1D3E}" type="presOf" srcId="{FB964EF2-33E3-44E8-8C99-F16E9D51412E}" destId="{7DC49DD4-651F-4495-A154-2DF7E5E8B833}" srcOrd="0" destOrd="13" presId="urn:microsoft.com/office/officeart/2008/layout/TitlePictureLineup"/>
    <dgm:cxn modelId="{00994B24-7842-4D53-B19A-46FB669AB1F5}" srcId="{D2D8B33B-5051-4482-B16B-FAE156658AB7}" destId="{695203ED-E404-4CBE-8469-A3E512AEE02D}" srcOrd="4" destOrd="0" parTransId="{B418BE8A-114E-4D24-803C-71A3A9ABBB83}" sibTransId="{90B62F07-8949-4467-A716-0C05F860CC33}"/>
    <dgm:cxn modelId="{C4FC7124-1DFC-4BBF-8F0E-15C5A9513080}" srcId="{F887A128-19A3-4235-90A7-98F5106DC9E4}" destId="{A6ADF8C1-626D-4F3C-9D43-0325899B5A1A}" srcOrd="7" destOrd="0" parTransId="{E613B11D-1362-4CF4-8037-BFC2B1C63AA4}" sibTransId="{E7692AE4-185A-4D4C-ABD3-C89F64E1115C}"/>
    <dgm:cxn modelId="{E86EA524-FB64-4563-A8E6-1F4C72020377}" type="presOf" srcId="{41E294BC-68FD-40C0-8262-4F96EB7642B3}" destId="{7DC49DD4-651F-4495-A154-2DF7E5E8B833}" srcOrd="0" destOrd="2" presId="urn:microsoft.com/office/officeart/2008/layout/TitlePictureLineup"/>
    <dgm:cxn modelId="{E8B79926-92FB-4021-9D48-70C7A3F36610}" srcId="{F887A128-19A3-4235-90A7-98F5106DC9E4}" destId="{6C78CA7F-62D0-4AA0-8D37-C54EBFBEC442}" srcOrd="0" destOrd="0" parTransId="{D4B58D33-E14D-4250-9324-F33E4695A187}" sibTransId="{A109001C-08EB-4A8E-8664-5B8535C1EA6E}"/>
    <dgm:cxn modelId="{93F9C926-51E1-4FB8-96D8-67CC34D14D89}" type="presOf" srcId="{102AF626-F75C-4BFC-97E5-91034E93747D}" destId="{A72E15FF-A553-4F3A-9372-5F5FBE69D4CA}" srcOrd="0" destOrd="5" presId="urn:microsoft.com/office/officeart/2008/layout/TitlePictureLineup"/>
    <dgm:cxn modelId="{BB64A028-6E89-4F56-8BB3-B13C5B08C022}" type="presOf" srcId="{482954BD-6609-4542-A9D7-E876415ACDF5}" destId="{7DC49DD4-651F-4495-A154-2DF7E5E8B833}" srcOrd="0" destOrd="6" presId="urn:microsoft.com/office/officeart/2008/layout/TitlePictureLineup"/>
    <dgm:cxn modelId="{2B8F112E-9A23-42AF-889F-5034E77B93D3}" type="presOf" srcId="{A6ADF8C1-626D-4F3C-9D43-0325899B5A1A}" destId="{49D76D4A-FB39-4B1C-AE1A-66EE3B40A873}" srcOrd="0" destOrd="7" presId="urn:microsoft.com/office/officeart/2008/layout/TitlePictureLineup"/>
    <dgm:cxn modelId="{76412A2E-4E08-4AB3-8133-371A12E84761}" type="presOf" srcId="{96810E1D-D532-4B32-A0A3-6C6C12BD51AC}" destId="{A72E15FF-A553-4F3A-9372-5F5FBE69D4CA}" srcOrd="0" destOrd="8" presId="urn:microsoft.com/office/officeart/2008/layout/TitlePictureLineup"/>
    <dgm:cxn modelId="{7A654630-31F2-4149-8AD1-2D6C3E6042C5}" type="presOf" srcId="{C95776A0-472B-4C16-86EC-9FCEE1A6CEBA}" destId="{A72E15FF-A553-4F3A-9372-5F5FBE69D4CA}" srcOrd="0" destOrd="7" presId="urn:microsoft.com/office/officeart/2008/layout/TitlePictureLineup"/>
    <dgm:cxn modelId="{C7454C39-A283-4E81-9CA2-AE9E026438E5}" srcId="{D2D8B33B-5051-4482-B16B-FAE156658AB7}" destId="{C95776A0-472B-4C16-86EC-9FCEE1A6CEBA}" srcOrd="7" destOrd="0" parTransId="{6354EFB8-B30D-4BAE-BA2D-E9CC8BEBCF71}" sibTransId="{3D23125E-F2F1-4E49-A395-819D6D4AE74E}"/>
    <dgm:cxn modelId="{65BFCE5F-5044-4FEE-9642-3931C69A0F51}" srcId="{F887A128-19A3-4235-90A7-98F5106DC9E4}" destId="{046E71D5-80B7-4122-9D25-0B9A6E316834}" srcOrd="6" destOrd="0" parTransId="{F6186F45-E446-4DEB-9135-5BF4B6C4C453}" sibTransId="{3E66A33E-8D98-4DE2-B7D9-E554687028E2}"/>
    <dgm:cxn modelId="{F7A6E642-0529-45F6-AE0E-D6127299C3B3}" srcId="{D2D8B33B-5051-4482-B16B-FAE156658AB7}" destId="{96810E1D-D532-4B32-A0A3-6C6C12BD51AC}" srcOrd="8" destOrd="0" parTransId="{461A56DD-2949-4FCD-945D-354DC65118C8}" sibTransId="{46D09E57-918B-4602-B969-F68543BC357D}"/>
    <dgm:cxn modelId="{F7D64464-2C01-479C-8C9F-80BA35A63E77}" srcId="{D2D8B33B-5051-4482-B16B-FAE156658AB7}" destId="{2F71AFC5-B014-4C0E-995E-79833EFA60D8}" srcOrd="0" destOrd="0" parTransId="{5797E332-D193-4899-ABFF-E417FED32565}" sibTransId="{6816EEC2-6085-4636-B133-4C2BFE5D8FD2}"/>
    <dgm:cxn modelId="{6E117C66-1139-49CD-92FD-87227E0EC8CB}" type="presOf" srcId="{6CD11991-4EA0-4FC3-8B69-504EA16BB79B}" destId="{7DC49DD4-651F-4495-A154-2DF7E5E8B833}" srcOrd="0" destOrd="1" presId="urn:microsoft.com/office/officeart/2008/layout/TitlePictureLineup"/>
    <dgm:cxn modelId="{77F6FC66-E05C-4A33-957A-9430607BB31F}" srcId="{95798E38-025F-4206-AD24-07CA995D3C97}" destId="{A257E09B-565D-4032-BFBE-EEB74A376E0E}" srcOrd="3" destOrd="0" parTransId="{F3F247AB-AC67-46B0-95DE-60D0CFB52677}" sibTransId="{646E0762-98E7-45A3-8A13-2AA4C85A4871}"/>
    <dgm:cxn modelId="{AF161C4B-E1CF-447D-A2CC-AF71384DE0FA}" type="presOf" srcId="{619FE640-20DD-46C6-B747-9A6A6C2B6F9C}" destId="{A72E15FF-A553-4F3A-9372-5F5FBE69D4CA}" srcOrd="0" destOrd="6" presId="urn:microsoft.com/office/officeart/2008/layout/TitlePictureLineup"/>
    <dgm:cxn modelId="{724CBE6B-4BE1-415C-B409-92F13D334845}" srcId="{F887A128-19A3-4235-90A7-98F5106DC9E4}" destId="{B36697FF-62EE-4E81-A36A-C4E7ECAE5341}" srcOrd="2" destOrd="0" parTransId="{308A8BC1-6600-493D-864A-44A6F41ECFA5}" sibTransId="{C4EA34F2-D873-4B2B-AE19-08268A02091C}"/>
    <dgm:cxn modelId="{EB0D036C-B34C-4473-84B3-EA16F960BCFA}" srcId="{028E13CA-1703-420C-8036-F7677D45C2D6}" destId="{8FF1276B-FBAA-470C-9086-D20547C8809F}" srcOrd="4" destOrd="0" parTransId="{BAE81210-F0F6-4F59-8EA3-DEF50C0E0065}" sibTransId="{38445D90-03B1-483D-8923-FB8FEF250E0F}"/>
    <dgm:cxn modelId="{FFCD476C-4F47-434D-9ED3-70D36F4263D4}" type="presOf" srcId="{046E71D5-80B7-4122-9D25-0B9A6E316834}" destId="{49D76D4A-FB39-4B1C-AE1A-66EE3B40A873}" srcOrd="0" destOrd="6" presId="urn:microsoft.com/office/officeart/2008/layout/TitlePictureLineup"/>
    <dgm:cxn modelId="{E91DF64C-A851-40FD-91AE-25C831E5EF6F}" type="presOf" srcId="{BDCCED25-D30D-4EF8-A78F-748921FD98F5}" destId="{49D76D4A-FB39-4B1C-AE1A-66EE3B40A873}" srcOrd="0" destOrd="8" presId="urn:microsoft.com/office/officeart/2008/layout/TitlePictureLineup"/>
    <dgm:cxn modelId="{5A0FC24D-62AC-49CB-8E89-B41CBD550F32}" srcId="{028E13CA-1703-420C-8036-F7677D45C2D6}" destId="{FB964EF2-33E3-44E8-8C99-F16E9D51412E}" srcOrd="13" destOrd="0" parTransId="{E8BB72DD-1EB9-4D2D-BD56-1A1F08C8320A}" sibTransId="{D09B7D34-315E-4AF3-ADD5-FF936E2DC7CB}"/>
    <dgm:cxn modelId="{15171270-99BA-4E5D-B4B8-D2B32D89B99E}" type="presOf" srcId="{AB276C20-45FC-4820-B647-5E96E3E21A56}" destId="{7DC49DD4-651F-4495-A154-2DF7E5E8B833}" srcOrd="0" destOrd="0" presId="urn:microsoft.com/office/officeart/2008/layout/TitlePictureLineup"/>
    <dgm:cxn modelId="{50B09B71-7287-4438-88AD-859FC9EB6DD5}" srcId="{028E13CA-1703-420C-8036-F7677D45C2D6}" destId="{41E294BC-68FD-40C0-8262-4F96EB7642B3}" srcOrd="2" destOrd="0" parTransId="{C82CEA8E-7959-43DE-8565-A61AB1DCA06C}" sibTransId="{DC91EBCC-3909-49C6-BA4D-6AABFD302C0A}"/>
    <dgm:cxn modelId="{0EB4AC51-BD01-4810-A72B-53802F44503E}" type="presOf" srcId="{F71FA419-5A0E-4660-8CA7-73B11BF577FA}" destId="{49D76D4A-FB39-4B1C-AE1A-66EE3B40A873}" srcOrd="0" destOrd="3" presId="urn:microsoft.com/office/officeart/2008/layout/TitlePictureLineup"/>
    <dgm:cxn modelId="{DDBEF671-0261-4EB4-B7D4-EB2F0116497A}" type="presOf" srcId="{D2D8B33B-5051-4482-B16B-FAE156658AB7}" destId="{4E5E3EC1-2564-436A-9D16-1D1DBF8EAC2C}" srcOrd="0" destOrd="0" presId="urn:microsoft.com/office/officeart/2008/layout/TitlePictureLineup"/>
    <dgm:cxn modelId="{209D1A57-7B63-4970-82F5-AEDBE6DDB337}" srcId="{F887A128-19A3-4235-90A7-98F5106DC9E4}" destId="{3B0A14D4-E381-4500-9040-A11376CC6F68}" srcOrd="10" destOrd="0" parTransId="{5094DC7E-60D5-42E2-83BD-C43026B886D0}" sibTransId="{DD6021F4-FFA0-44A5-A6D0-4AEC4D99430F}"/>
    <dgm:cxn modelId="{7DD96478-82B3-44AF-A936-6C83D750FDCA}" type="presOf" srcId="{AAD67EC5-1C9B-4053-9525-7D3AC5589D35}" destId="{7DC49DD4-651F-4495-A154-2DF7E5E8B833}" srcOrd="0" destOrd="12" presId="urn:microsoft.com/office/officeart/2008/layout/TitlePictureLineup"/>
    <dgm:cxn modelId="{79A4787E-BFA0-46A2-B818-1B0D56AFC37B}" type="presOf" srcId="{25042F35-D9FE-4329-9983-E369C8AC5898}" destId="{49D76D4A-FB39-4B1C-AE1A-66EE3B40A873}" srcOrd="0" destOrd="1" presId="urn:microsoft.com/office/officeart/2008/layout/TitlePictureLineup"/>
    <dgm:cxn modelId="{51932182-E470-4074-B263-79C2254555B0}" type="presOf" srcId="{28B877D9-6E37-4E21-840D-163BEA6288F5}" destId="{49D76D4A-FB39-4B1C-AE1A-66EE3B40A873}" srcOrd="0" destOrd="11" presId="urn:microsoft.com/office/officeart/2008/layout/TitlePictureLineup"/>
    <dgm:cxn modelId="{00C5C487-606E-4647-833C-E0E6A6111FF3}" type="presOf" srcId="{028E13CA-1703-420C-8036-F7677D45C2D6}" destId="{F21975D1-F5D7-4C6C-B007-22A8E640F57E}" srcOrd="0" destOrd="0" presId="urn:microsoft.com/office/officeart/2008/layout/TitlePictureLineup"/>
    <dgm:cxn modelId="{EB4CCA89-7BDD-4386-A82C-049A15DE8779}" srcId="{D2D8B33B-5051-4482-B16B-FAE156658AB7}" destId="{102AF626-F75C-4BFC-97E5-91034E93747D}" srcOrd="5" destOrd="0" parTransId="{38E3873F-6952-4CAC-B5E8-2A16BB7AA4CD}" sibTransId="{7EEC25C4-6B55-4210-8A01-A8B9C252B7D7}"/>
    <dgm:cxn modelId="{0F4B038A-952E-48C9-8A9B-C2B0BC7EE45D}" srcId="{028E13CA-1703-420C-8036-F7677D45C2D6}" destId="{6CD11991-4EA0-4FC3-8B69-504EA16BB79B}" srcOrd="1" destOrd="0" parTransId="{54A18B24-5E0A-4077-B255-E69B028A2901}" sibTransId="{625FBE7C-6BE4-4A0F-851F-8EE75ED0DBDE}"/>
    <dgm:cxn modelId="{9CBAFD8E-B2E2-4A85-BABD-9C036E3178B8}" srcId="{028E13CA-1703-420C-8036-F7677D45C2D6}" destId="{D9D03D1E-0287-43EB-9B82-F4817F9EE96A}" srcOrd="9" destOrd="0" parTransId="{4AD74F04-CA36-4EDD-AC9C-AD27354DDB0E}" sibTransId="{29CFA424-70A8-4389-BA44-CF96CBCD321B}"/>
    <dgm:cxn modelId="{54AA4A91-3C0F-4D87-A886-E023DC872BBC}" type="presOf" srcId="{B6668018-2161-4F1F-AF3D-1A3D2323FC42}" destId="{A72E15FF-A553-4F3A-9372-5F5FBE69D4CA}" srcOrd="0" destOrd="3" presId="urn:microsoft.com/office/officeart/2008/layout/TitlePictureLineup"/>
    <dgm:cxn modelId="{3CD94B92-19DC-4BD8-B813-205010AAC3DE}" type="presOf" srcId="{444A88DB-DFF0-4BD0-AA91-E1F04A455BE0}" destId="{7DC49DD4-651F-4495-A154-2DF7E5E8B833}" srcOrd="0" destOrd="8" presId="urn:microsoft.com/office/officeart/2008/layout/TitlePictureLineup"/>
    <dgm:cxn modelId="{8C37CE92-7255-464E-8448-CA4FC0C19577}" type="presOf" srcId="{F9C433D9-54F9-4839-9AE0-D5B62E23A648}" destId="{49D76D4A-FB39-4B1C-AE1A-66EE3B40A873}" srcOrd="0" destOrd="9" presId="urn:microsoft.com/office/officeart/2008/layout/TitlePictureLineup"/>
    <dgm:cxn modelId="{F767E192-040D-4585-B2F5-9EFF25987FEE}" srcId="{F887A128-19A3-4235-90A7-98F5106DC9E4}" destId="{F9C433D9-54F9-4839-9AE0-D5B62E23A648}" srcOrd="9" destOrd="0" parTransId="{EC0DE2D1-6ECE-4F18-8E03-40C169B74CC5}" sibTransId="{05EF9D0D-52E9-4E55-B9DC-EF7E09676573}"/>
    <dgm:cxn modelId="{47AC1898-4917-46D4-A430-5BAA6ED50E22}" type="presOf" srcId="{3B0A14D4-E381-4500-9040-A11376CC6F68}" destId="{49D76D4A-FB39-4B1C-AE1A-66EE3B40A873}" srcOrd="0" destOrd="10" presId="urn:microsoft.com/office/officeart/2008/layout/TitlePictureLineup"/>
    <dgm:cxn modelId="{C1346D9F-94E4-4E5F-AA90-C2F15B945DD9}" type="presOf" srcId="{02FAD18C-CD88-4128-A20A-4D3621CD0A1B}" destId="{A72E15FF-A553-4F3A-9372-5F5FBE69D4CA}" srcOrd="0" destOrd="2" presId="urn:microsoft.com/office/officeart/2008/layout/TitlePictureLineup"/>
    <dgm:cxn modelId="{4F546FA0-F623-4796-A7A5-52FCFA505FD4}" type="presOf" srcId="{A084372E-8A86-48A8-9A4C-175BA2E890C3}" destId="{49D76D4A-FB39-4B1C-AE1A-66EE3B40A873}" srcOrd="0" destOrd="12" presId="urn:microsoft.com/office/officeart/2008/layout/TitlePictureLineup"/>
    <dgm:cxn modelId="{BDC3F3A8-A0B4-4A2B-8B4D-3D73CCC68DCB}" srcId="{95798E38-025F-4206-AD24-07CA995D3C97}" destId="{028E13CA-1703-420C-8036-F7677D45C2D6}" srcOrd="1" destOrd="0" parTransId="{166E4465-1ACB-40E3-9EDC-BF0A8895FC82}" sibTransId="{CA884249-2F34-4F53-B87C-36CFE790568D}"/>
    <dgm:cxn modelId="{18090EAC-655B-43E6-A904-E5DE25AD46C3}" srcId="{028E13CA-1703-420C-8036-F7677D45C2D6}" destId="{E7D35A9A-7B27-49F4-9F83-342301F3A101}" srcOrd="11" destOrd="0" parTransId="{4A380F22-6DA3-4BE0-AE81-E615342455FC}" sibTransId="{3188B6A7-7750-4737-B269-0ADD1A166BCB}"/>
    <dgm:cxn modelId="{EC3688AC-D717-402F-9479-D46340F9A420}" srcId="{028E13CA-1703-420C-8036-F7677D45C2D6}" destId="{AB276C20-45FC-4820-B647-5E96E3E21A56}" srcOrd="0" destOrd="0" parTransId="{FB5D30EB-4FC9-4FE3-A3A6-5ED6AC2BF174}" sibTransId="{0021AD73-FFB6-4E33-918B-7ABDBADEA883}"/>
    <dgm:cxn modelId="{3DE02CB0-6673-45DD-9FE3-8682BF5DDBAA}" type="presOf" srcId="{2F71AFC5-B014-4C0E-995E-79833EFA60D8}" destId="{A72E15FF-A553-4F3A-9372-5F5FBE69D4CA}" srcOrd="0" destOrd="0" presId="urn:microsoft.com/office/officeart/2008/layout/TitlePictureLineup"/>
    <dgm:cxn modelId="{7D750CB2-0013-43A7-9035-CA6921761580}" srcId="{028E13CA-1703-420C-8036-F7677D45C2D6}" destId="{482954BD-6609-4542-A9D7-E876415ACDF5}" srcOrd="6" destOrd="0" parTransId="{EF14730B-F2F4-44E9-9294-C47BB6CA113C}" sibTransId="{2AA1B3DF-F7A3-43E7-8C3C-8C9B22BC6E21}"/>
    <dgm:cxn modelId="{08B4C7B4-4E03-4C0C-BF46-9D9BCB5B9AC0}" srcId="{028E13CA-1703-420C-8036-F7677D45C2D6}" destId="{18E2A4F9-A585-4298-A637-1650C31D0AB7}" srcOrd="14" destOrd="0" parTransId="{BF3155BE-AB40-464A-B7B5-08EEF991CC91}" sibTransId="{68B9A3C4-E6B3-4D4F-B064-4A96309B2E2B}"/>
    <dgm:cxn modelId="{4EFCF9B6-95AA-4CAD-AD71-30A09D60E84C}" srcId="{F887A128-19A3-4235-90A7-98F5106DC9E4}" destId="{25042F35-D9FE-4329-9983-E369C8AC5898}" srcOrd="1" destOrd="0" parTransId="{E08BC56A-B91F-403B-AC9D-44B15A993775}" sibTransId="{4DC3DDE8-2A06-4900-A038-CB71DC744BDC}"/>
    <dgm:cxn modelId="{DE8243B9-0C21-4AD5-8B5C-FF2A03AAF97D}" srcId="{F887A128-19A3-4235-90A7-98F5106DC9E4}" destId="{0F57E5D3-50BE-401A-BD41-BD56BA9998FD}" srcOrd="5" destOrd="0" parTransId="{B35929DB-1058-46D7-BA0C-1577C4EEBB12}" sibTransId="{1EDF1B0C-1BE7-4AA6-8080-B51B1143281B}"/>
    <dgm:cxn modelId="{ECD567B9-18C3-42F4-812F-42962F1F771B}" type="presOf" srcId="{B36697FF-62EE-4E81-A36A-C4E7ECAE5341}" destId="{49D76D4A-FB39-4B1C-AE1A-66EE3B40A873}" srcOrd="0" destOrd="2" presId="urn:microsoft.com/office/officeart/2008/layout/TitlePictureLineup"/>
    <dgm:cxn modelId="{9825A3C5-5386-400A-82C0-C977EB515132}" srcId="{95798E38-025F-4206-AD24-07CA995D3C97}" destId="{F887A128-19A3-4235-90A7-98F5106DC9E4}" srcOrd="2" destOrd="0" parTransId="{EED85053-9A9C-4DDC-8041-1635A90944E7}" sibTransId="{8485F189-8B55-4BCA-A677-66FA6D77F39A}"/>
    <dgm:cxn modelId="{8C2C2CC6-625F-45F1-9205-30F09BF2A785}" type="presOf" srcId="{8FF1276B-FBAA-470C-9086-D20547C8809F}" destId="{7DC49DD4-651F-4495-A154-2DF7E5E8B833}" srcOrd="0" destOrd="4" presId="urn:microsoft.com/office/officeart/2008/layout/TitlePictureLineup"/>
    <dgm:cxn modelId="{6CE5C1CA-9ABE-4469-8947-3F846E5B55CE}" srcId="{028E13CA-1703-420C-8036-F7677D45C2D6}" destId="{AE075715-E083-415E-9217-88729D285E07}" srcOrd="10" destOrd="0" parTransId="{EB533977-DC16-4906-8463-96394FF9A327}" sibTransId="{1C940CB0-047A-4A33-97E6-6A1E1843C70F}"/>
    <dgm:cxn modelId="{AFD9BCCB-5A51-4DF4-A354-D87013CE3D6D}" type="presOf" srcId="{D9D03D1E-0287-43EB-9B82-F4817F9EE96A}" destId="{7DC49DD4-651F-4495-A154-2DF7E5E8B833}" srcOrd="0" destOrd="9" presId="urn:microsoft.com/office/officeart/2008/layout/TitlePictureLineup"/>
    <dgm:cxn modelId="{3A8626CD-95A8-418C-9D86-31DD6E45B295}" type="presOf" srcId="{2E2B80EF-0AAC-42AA-BCAB-FADFBDD494E8}" destId="{7DC49DD4-651F-4495-A154-2DF7E5E8B833}" srcOrd="0" destOrd="5" presId="urn:microsoft.com/office/officeart/2008/layout/TitlePictureLineup"/>
    <dgm:cxn modelId="{7C2AA5CD-8347-47A1-AD27-C15869F5414B}" type="presOf" srcId="{A257E09B-565D-4032-BFBE-EEB74A376E0E}" destId="{A773488B-81ED-4D6C-B73A-20B1AF1D472C}" srcOrd="0" destOrd="0" presId="urn:microsoft.com/office/officeart/2008/layout/TitlePictureLineup"/>
    <dgm:cxn modelId="{142006CE-CF74-43B4-A7E7-ED93804A9CC2}" type="presOf" srcId="{6C78CA7F-62D0-4AA0-8D37-C54EBFBEC442}" destId="{49D76D4A-FB39-4B1C-AE1A-66EE3B40A873}" srcOrd="0" destOrd="0" presId="urn:microsoft.com/office/officeart/2008/layout/TitlePictureLineup"/>
    <dgm:cxn modelId="{D98EC4CF-C2A3-4C7C-AD52-8A0A6091FAD9}" type="presOf" srcId="{F887A128-19A3-4235-90A7-98F5106DC9E4}" destId="{5A17AC76-CB91-4C36-90E4-D97388629D97}" srcOrd="0" destOrd="0" presId="urn:microsoft.com/office/officeart/2008/layout/TitlePictureLineup"/>
    <dgm:cxn modelId="{2AA19ED0-8CA3-40E1-B056-A9BD141BC7E3}" srcId="{028E13CA-1703-420C-8036-F7677D45C2D6}" destId="{444A88DB-DFF0-4BD0-AA91-E1F04A455BE0}" srcOrd="8" destOrd="0" parTransId="{3DE86ED5-9E30-47E1-8601-D1DC5CDF9F0C}" sibTransId="{165D4EE3-6F72-4FFE-B06A-02FF5B0C77F5}"/>
    <dgm:cxn modelId="{E3F4D7D0-C9FB-4FBA-A390-2C168D9CB38A}" type="presOf" srcId="{E7D35A9A-7B27-49F4-9F83-342301F3A101}" destId="{7DC49DD4-651F-4495-A154-2DF7E5E8B833}" srcOrd="0" destOrd="11" presId="urn:microsoft.com/office/officeart/2008/layout/TitlePictureLineup"/>
    <dgm:cxn modelId="{40C079D4-10E3-40A3-930D-12E8CB45C7AE}" srcId="{028E13CA-1703-420C-8036-F7677D45C2D6}" destId="{2E2B80EF-0AAC-42AA-BCAB-FADFBDD494E8}" srcOrd="5" destOrd="0" parTransId="{217DC312-0D33-4976-9D1B-B731C182522A}" sibTransId="{775F8E59-203B-4A7E-832B-BA3E7D5DF204}"/>
    <dgm:cxn modelId="{5C686DD8-5E7A-4131-95E5-A12D49BC32C2}" type="presOf" srcId="{AE075715-E083-415E-9217-88729D285E07}" destId="{7DC49DD4-651F-4495-A154-2DF7E5E8B833}" srcOrd="0" destOrd="10" presId="urn:microsoft.com/office/officeart/2008/layout/TitlePictureLineup"/>
    <dgm:cxn modelId="{20C801DD-59F4-4B06-BE60-5E7A1DD167B3}" type="presOf" srcId="{E4CCA255-FA6C-48C4-A7B2-6A9167084628}" destId="{49D76D4A-FB39-4B1C-AE1A-66EE3B40A873}" srcOrd="0" destOrd="4" presId="urn:microsoft.com/office/officeart/2008/layout/TitlePictureLineup"/>
    <dgm:cxn modelId="{933F5CDD-B7E0-4BB6-8C39-EAE5CEE2BFBB}" type="presOf" srcId="{95798E38-025F-4206-AD24-07CA995D3C97}" destId="{57F4CDA1-AACF-4E61-A8FB-147ED9EB43F4}" srcOrd="0" destOrd="0" presId="urn:microsoft.com/office/officeart/2008/layout/TitlePictureLineup"/>
    <dgm:cxn modelId="{F84F11E9-258A-4B86-882C-DAE3C6987E93}" srcId="{F887A128-19A3-4235-90A7-98F5106DC9E4}" destId="{F71FA419-5A0E-4660-8CA7-73B11BF577FA}" srcOrd="3" destOrd="0" parTransId="{41F1AFEE-1494-4686-A3A6-49E872DAC8EE}" sibTransId="{438E592A-000C-48D7-9E1F-168B685EEEA7}"/>
    <dgm:cxn modelId="{3766C8E9-B7CC-4F0D-AB67-1BA8A3CED5E8}" srcId="{D2D8B33B-5051-4482-B16B-FAE156658AB7}" destId="{66FEAFAF-E30C-4C9B-A636-A4CFE58B1505}" srcOrd="1" destOrd="0" parTransId="{267B6CD9-5CE7-4DA9-A89F-309305D41E35}" sibTransId="{7EA1C675-D657-43AE-844F-BCB2AB0A362E}"/>
    <dgm:cxn modelId="{EDBADDEB-796D-4139-8713-5E67FFC4E1B5}" srcId="{028E13CA-1703-420C-8036-F7677D45C2D6}" destId="{AAD67EC5-1C9B-4053-9525-7D3AC5589D35}" srcOrd="12" destOrd="0" parTransId="{64461216-070B-4DFC-B202-7673F5C720A4}" sibTransId="{137DA20B-376F-4380-961C-42E267AC7F05}"/>
    <dgm:cxn modelId="{AF0E1CEC-1D1F-4FCC-914C-1624BA2F1324}" srcId="{D2D8B33B-5051-4482-B16B-FAE156658AB7}" destId="{02FAD18C-CD88-4128-A20A-4D3621CD0A1B}" srcOrd="2" destOrd="0" parTransId="{FBEF88EC-F807-4DF0-B30A-885329EC6B5A}" sibTransId="{6DB5FC96-A5AD-425D-B7EB-AC5F151112EC}"/>
    <dgm:cxn modelId="{028138F7-1A77-4B7F-A372-2F7B48F03DEB}" srcId="{D2D8B33B-5051-4482-B16B-FAE156658AB7}" destId="{619FE640-20DD-46C6-B747-9A6A6C2B6F9C}" srcOrd="6" destOrd="0" parTransId="{C060684D-030B-4E2E-9A4A-52A3718734D5}" sibTransId="{BC1E16C9-B3E3-4630-8DD7-51FA673E67E3}"/>
    <dgm:cxn modelId="{3E2ED2F9-1CD7-470F-AA4C-FC7D681171D5}" type="presOf" srcId="{B2030205-6EAE-443B-AB6D-4A1260668AB0}" destId="{7DC49DD4-651F-4495-A154-2DF7E5E8B833}" srcOrd="0" destOrd="7" presId="urn:microsoft.com/office/officeart/2008/layout/TitlePictureLineup"/>
    <dgm:cxn modelId="{281254FB-2D49-426D-A438-993AEC2252D1}" srcId="{028E13CA-1703-420C-8036-F7677D45C2D6}" destId="{B392739E-97BA-49A4-A7A8-84FD90C2BCD9}" srcOrd="3" destOrd="0" parTransId="{C28D2507-008B-4B9C-826C-1D3575F1E32B}" sibTransId="{26DE55B5-2D66-433D-B532-681540FDB3EF}"/>
    <dgm:cxn modelId="{FF98B2FD-DB27-416F-BD4E-11618D0095AB}" srcId="{95798E38-025F-4206-AD24-07CA995D3C97}" destId="{D2D8B33B-5051-4482-B16B-FAE156658AB7}" srcOrd="0" destOrd="0" parTransId="{13BCBA85-DA30-4E5B-B0B8-BCD797900D63}" sibTransId="{07E56023-726B-4987-9CF7-2D8D4F41F796}"/>
    <dgm:cxn modelId="{266C01BD-ED58-4361-B415-8ADF225974C2}" type="presParOf" srcId="{57F4CDA1-AACF-4E61-A8FB-147ED9EB43F4}" destId="{4666A586-A326-474B-9C23-88CE4F7063EB}" srcOrd="0" destOrd="0" presId="urn:microsoft.com/office/officeart/2008/layout/TitlePictureLineup"/>
    <dgm:cxn modelId="{A8FAACF2-0C03-426A-94C6-24E38616F8A5}" type="presParOf" srcId="{4666A586-A326-474B-9C23-88CE4F7063EB}" destId="{EB5DF2DF-47F8-4A25-885B-A4BA21A1A043}" srcOrd="0" destOrd="0" presId="urn:microsoft.com/office/officeart/2008/layout/TitlePictureLineup"/>
    <dgm:cxn modelId="{5C28874D-CC48-4D2E-B00D-6134D460B258}" type="presParOf" srcId="{4666A586-A326-474B-9C23-88CE4F7063EB}" destId="{23D9FAD4-6E06-4686-913C-FD681FD896D1}" srcOrd="1" destOrd="0" presId="urn:microsoft.com/office/officeart/2008/layout/TitlePictureLineup"/>
    <dgm:cxn modelId="{8C2458EA-2FDA-4F62-92FC-37F7E627A50A}" type="presParOf" srcId="{4666A586-A326-474B-9C23-88CE4F7063EB}" destId="{A72E15FF-A553-4F3A-9372-5F5FBE69D4CA}" srcOrd="2" destOrd="0" presId="urn:microsoft.com/office/officeart/2008/layout/TitlePictureLineup"/>
    <dgm:cxn modelId="{B1C708BA-A9E5-4C74-B47E-8B9413BCD271}" type="presParOf" srcId="{4666A586-A326-474B-9C23-88CE4F7063EB}" destId="{4E5E3EC1-2564-436A-9D16-1D1DBF8EAC2C}" srcOrd="3" destOrd="0" presId="urn:microsoft.com/office/officeart/2008/layout/TitlePictureLineup"/>
    <dgm:cxn modelId="{22EF50EF-CDA1-4F93-9D75-E369D23D9EB0}" type="presParOf" srcId="{57F4CDA1-AACF-4E61-A8FB-147ED9EB43F4}" destId="{8ED7F2B0-B123-4D0B-A72F-F26FCE5295CB}" srcOrd="1" destOrd="0" presId="urn:microsoft.com/office/officeart/2008/layout/TitlePictureLineup"/>
    <dgm:cxn modelId="{431C0A5F-2EFF-46AF-8EBC-3E16F21A84E9}" type="presParOf" srcId="{57F4CDA1-AACF-4E61-A8FB-147ED9EB43F4}" destId="{18A49814-EACA-45A4-8420-EF596DFCAE6A}" srcOrd="2" destOrd="0" presId="urn:microsoft.com/office/officeart/2008/layout/TitlePictureLineup"/>
    <dgm:cxn modelId="{3C1F7845-D483-4D49-93F2-EBE0C1958D4A}" type="presParOf" srcId="{18A49814-EACA-45A4-8420-EF596DFCAE6A}" destId="{268ED914-8106-4B6C-9874-41FBEE87757E}" srcOrd="0" destOrd="0" presId="urn:microsoft.com/office/officeart/2008/layout/TitlePictureLineup"/>
    <dgm:cxn modelId="{38E15053-C7F1-4415-96EE-FF609494AE7C}" type="presParOf" srcId="{18A49814-EACA-45A4-8420-EF596DFCAE6A}" destId="{E7E0EB2D-5ECD-4720-92D7-0730D6AF3293}" srcOrd="1" destOrd="0" presId="urn:microsoft.com/office/officeart/2008/layout/TitlePictureLineup"/>
    <dgm:cxn modelId="{3BAFC804-0BF5-4B01-892C-879564B50145}" type="presParOf" srcId="{18A49814-EACA-45A4-8420-EF596DFCAE6A}" destId="{7DC49DD4-651F-4495-A154-2DF7E5E8B833}" srcOrd="2" destOrd="0" presId="urn:microsoft.com/office/officeart/2008/layout/TitlePictureLineup"/>
    <dgm:cxn modelId="{762D341A-FFD9-46DD-BEBB-609C961724DD}" type="presParOf" srcId="{18A49814-EACA-45A4-8420-EF596DFCAE6A}" destId="{F21975D1-F5D7-4C6C-B007-22A8E640F57E}" srcOrd="3" destOrd="0" presId="urn:microsoft.com/office/officeart/2008/layout/TitlePictureLineup"/>
    <dgm:cxn modelId="{D90A3426-341E-4025-8C3B-08560E9136D6}" type="presParOf" srcId="{57F4CDA1-AACF-4E61-A8FB-147ED9EB43F4}" destId="{7BFE9844-54AF-4701-A398-4343B6097E3F}" srcOrd="3" destOrd="0" presId="urn:microsoft.com/office/officeart/2008/layout/TitlePictureLineup"/>
    <dgm:cxn modelId="{5ECF7D14-6932-4E08-ACFA-37ECEF7ED10C}" type="presParOf" srcId="{57F4CDA1-AACF-4E61-A8FB-147ED9EB43F4}" destId="{23FFDE3B-7212-4678-A352-2371736F8729}" srcOrd="4" destOrd="0" presId="urn:microsoft.com/office/officeart/2008/layout/TitlePictureLineup"/>
    <dgm:cxn modelId="{81C7710D-0964-4216-BFEE-CF4CEE946693}" type="presParOf" srcId="{23FFDE3B-7212-4678-A352-2371736F8729}" destId="{3BE2C762-FFE5-47E4-868E-CE8DDB8965E3}" srcOrd="0" destOrd="0" presId="urn:microsoft.com/office/officeart/2008/layout/TitlePictureLineup"/>
    <dgm:cxn modelId="{B3A7CAB5-3DD5-4C65-B79E-163847913B88}" type="presParOf" srcId="{23FFDE3B-7212-4678-A352-2371736F8729}" destId="{C70C454E-7BA3-490C-8A08-3AA5CA651F76}" srcOrd="1" destOrd="0" presId="urn:microsoft.com/office/officeart/2008/layout/TitlePictureLineup"/>
    <dgm:cxn modelId="{96FF254C-4C5F-4576-99DE-7A15899A82E6}" type="presParOf" srcId="{23FFDE3B-7212-4678-A352-2371736F8729}" destId="{49D76D4A-FB39-4B1C-AE1A-66EE3B40A873}" srcOrd="2" destOrd="0" presId="urn:microsoft.com/office/officeart/2008/layout/TitlePictureLineup"/>
    <dgm:cxn modelId="{219DFA40-5718-428E-ACC1-0BB17B31127E}" type="presParOf" srcId="{23FFDE3B-7212-4678-A352-2371736F8729}" destId="{5A17AC76-CB91-4C36-90E4-D97388629D97}" srcOrd="3" destOrd="0" presId="urn:microsoft.com/office/officeart/2008/layout/TitlePictureLineup"/>
    <dgm:cxn modelId="{BE51B1B2-F39E-4506-871B-BE714829A0B0}" type="presParOf" srcId="{57F4CDA1-AACF-4E61-A8FB-147ED9EB43F4}" destId="{3519B7A2-30EB-40A4-89AB-948B1C6CFFA8}" srcOrd="5" destOrd="0" presId="urn:microsoft.com/office/officeart/2008/layout/TitlePictureLineup"/>
    <dgm:cxn modelId="{FB8C9825-C5EA-4B55-B1CB-AA686C5AA077}" type="presParOf" srcId="{57F4CDA1-AACF-4E61-A8FB-147ED9EB43F4}" destId="{F71D227D-D665-4F72-9A45-9E4D175BDE44}" srcOrd="6" destOrd="0" presId="urn:microsoft.com/office/officeart/2008/layout/TitlePictureLineup"/>
    <dgm:cxn modelId="{8B57ECC2-1E8C-4776-A158-8E3B2DA16D61}" type="presParOf" srcId="{F71D227D-D665-4F72-9A45-9E4D175BDE44}" destId="{6E606FC6-ED94-4CC8-9FE5-CFED91C8D0D7}" srcOrd="0" destOrd="0" presId="urn:microsoft.com/office/officeart/2008/layout/TitlePictureLineup"/>
    <dgm:cxn modelId="{1AC82BD7-5A16-46A4-96DC-0388520A3446}" type="presParOf" srcId="{F71D227D-D665-4F72-9A45-9E4D175BDE44}" destId="{4404CF42-A958-4159-A0DA-DD81098CA384}" srcOrd="1" destOrd="0" presId="urn:microsoft.com/office/officeart/2008/layout/TitlePictureLineup"/>
    <dgm:cxn modelId="{0C1539F1-72BD-4C0A-BE1B-BC0CB30A04BF}" type="presParOf" srcId="{F71D227D-D665-4F72-9A45-9E4D175BDE44}" destId="{E62D1015-2648-48B0-888C-D3B01CAF157A}" srcOrd="2" destOrd="0" presId="urn:microsoft.com/office/officeart/2008/layout/TitlePictureLineup"/>
    <dgm:cxn modelId="{08D33322-931C-4C02-A62B-2AECA14A9908}" type="presParOf" srcId="{F71D227D-D665-4F72-9A45-9E4D175BDE44}" destId="{A773488B-81ED-4D6C-B73A-20B1AF1D472C}" srcOrd="3" destOrd="0" presId="urn:microsoft.com/office/officeart/2008/layout/TitlePictureLineup"/>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2FFC75B-D0CF-42C1-8782-6232026BCEE9}" type="doc">
      <dgm:prSet loTypeId="urn:microsoft.com/office/officeart/2005/8/layout/hierarchy3" loCatId="list" qsTypeId="urn:microsoft.com/office/officeart/2005/8/quickstyle/3d3" qsCatId="3D" csTypeId="urn:microsoft.com/office/officeart/2005/8/colors/colorful2" csCatId="colorful" phldr="1"/>
      <dgm:spPr/>
      <dgm:t>
        <a:bodyPr/>
        <a:lstStyle/>
        <a:p>
          <a:endParaRPr lang="zh-CN" altLang="en-US"/>
        </a:p>
      </dgm:t>
    </dgm:pt>
    <dgm:pt modelId="{0DB4C500-93C1-4CE4-AC56-6DD2FAE06FFE}">
      <dgm:prSet phldrT="[文本]" custT="1"/>
      <dgm:spPr/>
      <dgm:t>
        <a:bodyPr/>
        <a:lstStyle/>
        <a:p>
          <a:r>
            <a:rPr lang="zh-CN" altLang="en-US" sz="2000" dirty="0"/>
            <a:t>外文文献</a:t>
          </a:r>
          <a:endParaRPr lang="en-US" altLang="zh-CN" sz="2000" dirty="0"/>
        </a:p>
        <a:p>
          <a:r>
            <a:rPr lang="zh-CN" altLang="en-US" sz="2000" dirty="0"/>
            <a:t>（</a:t>
          </a:r>
          <a:r>
            <a:rPr lang="en-US" altLang="zh-CN" sz="2000" dirty="0"/>
            <a:t>39</a:t>
          </a:r>
          <a:r>
            <a:rPr lang="zh-CN" altLang="en-US" sz="2000" dirty="0"/>
            <a:t>篇）</a:t>
          </a:r>
        </a:p>
      </dgm:t>
    </dgm:pt>
    <dgm:pt modelId="{614C35A5-CA4B-4538-BA9B-476312CE9608}" type="parTrans" cxnId="{2A3C5745-FAA8-4EBF-8FC6-AB931BA6044B}">
      <dgm:prSet/>
      <dgm:spPr/>
      <dgm:t>
        <a:bodyPr/>
        <a:lstStyle/>
        <a:p>
          <a:endParaRPr lang="zh-CN" altLang="en-US"/>
        </a:p>
      </dgm:t>
    </dgm:pt>
    <dgm:pt modelId="{4BB243A7-762B-446D-83F6-9DC105001E6D}" type="sibTrans" cxnId="{2A3C5745-FAA8-4EBF-8FC6-AB931BA6044B}">
      <dgm:prSet/>
      <dgm:spPr/>
      <dgm:t>
        <a:bodyPr/>
        <a:lstStyle/>
        <a:p>
          <a:endParaRPr lang="zh-CN" altLang="en-US"/>
        </a:p>
      </dgm:t>
    </dgm:pt>
    <dgm:pt modelId="{2B1A0796-63CE-4E96-9C4C-E6B3CA4669EB}">
      <dgm:prSet phldrT="[文本]"/>
      <dgm:spPr/>
      <dgm:t>
        <a:bodyPr/>
        <a:lstStyle/>
        <a:p>
          <a:r>
            <a:rPr lang="en-US" altLang="zh-CN" dirty="0"/>
            <a:t>Web of science</a:t>
          </a:r>
        </a:p>
        <a:p>
          <a:endParaRPr lang="en-US" altLang="zh-CN" dirty="0"/>
        </a:p>
      </dgm:t>
    </dgm:pt>
    <dgm:pt modelId="{C7707E2C-2F2A-4CEE-AA33-D0C89E9EABEB}" type="parTrans" cxnId="{F0FDCB95-F4DA-4EA5-AB91-4D53C4779F5A}">
      <dgm:prSet/>
      <dgm:spPr/>
      <dgm:t>
        <a:bodyPr/>
        <a:lstStyle/>
        <a:p>
          <a:endParaRPr lang="zh-CN" altLang="en-US"/>
        </a:p>
      </dgm:t>
    </dgm:pt>
    <dgm:pt modelId="{15B0F96F-76D2-4806-9D52-E76A90C5D37E}" type="sibTrans" cxnId="{F0FDCB95-F4DA-4EA5-AB91-4D53C4779F5A}">
      <dgm:prSet/>
      <dgm:spPr/>
      <dgm:t>
        <a:bodyPr/>
        <a:lstStyle/>
        <a:p>
          <a:endParaRPr lang="zh-CN" altLang="en-US"/>
        </a:p>
      </dgm:t>
    </dgm:pt>
    <dgm:pt modelId="{905714E7-D3D1-4916-886E-DC6E1FF73A16}">
      <dgm:prSet phldrT="[文本]"/>
      <dgm:spPr/>
      <dgm:t>
        <a:bodyPr/>
        <a:lstStyle/>
        <a:p>
          <a:r>
            <a:rPr lang="en-US" altLang="zh-CN" dirty="0"/>
            <a:t>Google</a:t>
          </a:r>
          <a:r>
            <a:rPr lang="zh-CN" altLang="en-US" dirty="0"/>
            <a:t>学术</a:t>
          </a:r>
        </a:p>
      </dgm:t>
    </dgm:pt>
    <dgm:pt modelId="{91754EBC-0421-4EA7-BAD6-989EEBD5CEE6}" type="parTrans" cxnId="{F4255CA9-98BE-4CA4-AE29-E7CFAA6CE307}">
      <dgm:prSet/>
      <dgm:spPr/>
      <dgm:t>
        <a:bodyPr/>
        <a:lstStyle/>
        <a:p>
          <a:endParaRPr lang="zh-CN" altLang="en-US"/>
        </a:p>
      </dgm:t>
    </dgm:pt>
    <dgm:pt modelId="{A7572E83-5D7D-4CB3-8F9F-C9C5087D5632}" type="sibTrans" cxnId="{F4255CA9-98BE-4CA4-AE29-E7CFAA6CE307}">
      <dgm:prSet/>
      <dgm:spPr/>
      <dgm:t>
        <a:bodyPr/>
        <a:lstStyle/>
        <a:p>
          <a:endParaRPr lang="zh-CN" altLang="en-US"/>
        </a:p>
      </dgm:t>
    </dgm:pt>
    <dgm:pt modelId="{21C51405-76E8-4A00-845A-86800666BB67}">
      <dgm:prSet phldrT="[文本]" custT="1"/>
      <dgm:spPr/>
      <dgm:t>
        <a:bodyPr/>
        <a:lstStyle/>
        <a:p>
          <a:r>
            <a:rPr lang="zh-CN" altLang="en-US" sz="2000" dirty="0"/>
            <a:t>中文文献</a:t>
          </a:r>
          <a:endParaRPr lang="en-US" altLang="zh-CN" sz="2000" dirty="0"/>
        </a:p>
        <a:p>
          <a:r>
            <a:rPr lang="zh-CN" altLang="en-US" sz="2000" dirty="0"/>
            <a:t>（</a:t>
          </a:r>
          <a:r>
            <a:rPr lang="en-US" altLang="zh-CN" sz="2000" dirty="0"/>
            <a:t>18</a:t>
          </a:r>
          <a:r>
            <a:rPr lang="zh-CN" altLang="en-US" sz="2000" dirty="0"/>
            <a:t>篇</a:t>
          </a:r>
          <a:r>
            <a:rPr lang="zh-CN" altLang="en-US" sz="2400" dirty="0"/>
            <a:t>）</a:t>
          </a:r>
        </a:p>
      </dgm:t>
    </dgm:pt>
    <dgm:pt modelId="{C652A865-934F-462E-9DEF-E556AF277D6E}" type="parTrans" cxnId="{883F2F54-B35F-4894-AEC6-0FCFBD6275BC}">
      <dgm:prSet/>
      <dgm:spPr/>
      <dgm:t>
        <a:bodyPr/>
        <a:lstStyle/>
        <a:p>
          <a:endParaRPr lang="zh-CN" altLang="en-US"/>
        </a:p>
      </dgm:t>
    </dgm:pt>
    <dgm:pt modelId="{EAA3CD5A-54C2-4312-9F80-EF8579BDC2A0}" type="sibTrans" cxnId="{883F2F54-B35F-4894-AEC6-0FCFBD6275BC}">
      <dgm:prSet/>
      <dgm:spPr/>
      <dgm:t>
        <a:bodyPr/>
        <a:lstStyle/>
        <a:p>
          <a:endParaRPr lang="zh-CN" altLang="en-US"/>
        </a:p>
      </dgm:t>
    </dgm:pt>
    <dgm:pt modelId="{5BBEADFB-A26D-48B4-975E-C1D4E01E260D}">
      <dgm:prSet phldrT="[文本]"/>
      <dgm:spPr/>
      <dgm:t>
        <a:bodyPr/>
        <a:lstStyle/>
        <a:p>
          <a:r>
            <a:rPr lang="zh-CN" altLang="en-US" dirty="0"/>
            <a:t>百度学术</a:t>
          </a:r>
          <a:endParaRPr lang="en-US" altLang="zh-CN" dirty="0"/>
        </a:p>
      </dgm:t>
    </dgm:pt>
    <dgm:pt modelId="{8D42EC4D-7F27-4A8C-B61C-9A6F05BA267F}" type="parTrans" cxnId="{6DE1F285-DF0D-4774-9190-607282CFEE8C}">
      <dgm:prSet/>
      <dgm:spPr/>
      <dgm:t>
        <a:bodyPr/>
        <a:lstStyle/>
        <a:p>
          <a:endParaRPr lang="zh-CN" altLang="en-US"/>
        </a:p>
      </dgm:t>
    </dgm:pt>
    <dgm:pt modelId="{620A30E5-D11D-4D6A-A084-63947F505A1A}" type="sibTrans" cxnId="{6DE1F285-DF0D-4774-9190-607282CFEE8C}">
      <dgm:prSet/>
      <dgm:spPr/>
      <dgm:t>
        <a:bodyPr/>
        <a:lstStyle/>
        <a:p>
          <a:endParaRPr lang="zh-CN" altLang="en-US"/>
        </a:p>
      </dgm:t>
    </dgm:pt>
    <dgm:pt modelId="{C56580E1-8BC4-4F33-9F2B-5F2E13A105A0}">
      <dgm:prSet phldrT="[文本]"/>
      <dgm:spPr/>
      <dgm:t>
        <a:bodyPr/>
        <a:lstStyle/>
        <a:p>
          <a:r>
            <a:rPr lang="zh-CN" altLang="en-US" dirty="0"/>
            <a:t>知网</a:t>
          </a:r>
        </a:p>
      </dgm:t>
    </dgm:pt>
    <dgm:pt modelId="{2DC0D404-4DFC-491C-B95B-724920B420A3}" type="parTrans" cxnId="{9979E924-9E49-4E4D-A442-9EDE4EBCB08D}">
      <dgm:prSet/>
      <dgm:spPr/>
      <dgm:t>
        <a:bodyPr/>
        <a:lstStyle/>
        <a:p>
          <a:endParaRPr lang="zh-CN" altLang="en-US"/>
        </a:p>
      </dgm:t>
    </dgm:pt>
    <dgm:pt modelId="{ECE0EC69-6CB2-4E6A-B01B-CD627DED9241}" type="sibTrans" cxnId="{9979E924-9E49-4E4D-A442-9EDE4EBCB08D}">
      <dgm:prSet/>
      <dgm:spPr/>
      <dgm:t>
        <a:bodyPr/>
        <a:lstStyle/>
        <a:p>
          <a:endParaRPr lang="zh-CN" altLang="en-US"/>
        </a:p>
      </dgm:t>
    </dgm:pt>
    <dgm:pt modelId="{DCC8A619-A2A6-4B91-AB49-1D64A6E26C15}">
      <dgm:prSet phldrT="[文本]" custT="1"/>
      <dgm:spPr/>
      <dgm:t>
        <a:bodyPr/>
        <a:lstStyle/>
        <a:p>
          <a:r>
            <a:rPr lang="zh-CN" altLang="en-US" sz="2000" dirty="0"/>
            <a:t>专利</a:t>
          </a:r>
          <a:endParaRPr lang="en-US" altLang="zh-CN" sz="2000" dirty="0"/>
        </a:p>
        <a:p>
          <a:r>
            <a:rPr lang="zh-CN" altLang="en-US" sz="2000" dirty="0"/>
            <a:t>（</a:t>
          </a:r>
          <a:r>
            <a:rPr lang="en-US" altLang="zh-CN" sz="2000" dirty="0"/>
            <a:t>21</a:t>
          </a:r>
          <a:r>
            <a:rPr lang="zh-CN" altLang="en-US" sz="2000" dirty="0"/>
            <a:t>篇）</a:t>
          </a:r>
        </a:p>
      </dgm:t>
    </dgm:pt>
    <dgm:pt modelId="{82248326-86CE-4213-AA2F-12599B5954C6}" type="parTrans" cxnId="{D1380A81-67BF-461D-A0D5-D976BF44D8CE}">
      <dgm:prSet/>
      <dgm:spPr/>
      <dgm:t>
        <a:bodyPr/>
        <a:lstStyle/>
        <a:p>
          <a:endParaRPr lang="zh-CN" altLang="en-US"/>
        </a:p>
      </dgm:t>
    </dgm:pt>
    <dgm:pt modelId="{44BB3C15-166E-49FB-9BAF-4A9C9DC3D3E7}" type="sibTrans" cxnId="{D1380A81-67BF-461D-A0D5-D976BF44D8CE}">
      <dgm:prSet/>
      <dgm:spPr/>
      <dgm:t>
        <a:bodyPr/>
        <a:lstStyle/>
        <a:p>
          <a:endParaRPr lang="zh-CN" altLang="en-US"/>
        </a:p>
      </dgm:t>
    </dgm:pt>
    <dgm:pt modelId="{94237239-E2AD-412D-83B5-47475A3443C5}">
      <dgm:prSet phldrT="[文本]"/>
      <dgm:spPr/>
      <dgm:t>
        <a:bodyPr/>
        <a:lstStyle/>
        <a:p>
          <a:r>
            <a:rPr lang="en-US" altLang="zh-CN" dirty="0"/>
            <a:t>Google  patent</a:t>
          </a:r>
          <a:endParaRPr lang="zh-CN" altLang="en-US" dirty="0"/>
        </a:p>
      </dgm:t>
    </dgm:pt>
    <dgm:pt modelId="{6A880E6D-DCE9-497A-B26E-EC2134FC4437}" type="parTrans" cxnId="{B32F7BCB-3412-4E08-BAE8-AFF4ADF03C5B}">
      <dgm:prSet/>
      <dgm:spPr/>
      <dgm:t>
        <a:bodyPr/>
        <a:lstStyle/>
        <a:p>
          <a:endParaRPr lang="zh-CN" altLang="en-US"/>
        </a:p>
      </dgm:t>
    </dgm:pt>
    <dgm:pt modelId="{FB253503-AB85-4017-AFBF-10D792FF5B46}" type="sibTrans" cxnId="{B32F7BCB-3412-4E08-BAE8-AFF4ADF03C5B}">
      <dgm:prSet/>
      <dgm:spPr/>
      <dgm:t>
        <a:bodyPr/>
        <a:lstStyle/>
        <a:p>
          <a:endParaRPr lang="zh-CN" altLang="en-US"/>
        </a:p>
      </dgm:t>
    </dgm:pt>
    <dgm:pt modelId="{4D032C26-803F-4E1C-864A-6B0EA0993CFC}">
      <dgm:prSet phldrT="[文本]"/>
      <dgm:spPr/>
      <dgm:t>
        <a:bodyPr/>
        <a:lstStyle/>
        <a:p>
          <a:r>
            <a:rPr lang="zh-CN" altLang="en-US" dirty="0"/>
            <a:t>文献中引用的专利</a:t>
          </a:r>
        </a:p>
      </dgm:t>
    </dgm:pt>
    <dgm:pt modelId="{5DDE0134-6DA6-4DC7-8494-7F57ED4EB05C}" type="parTrans" cxnId="{FA6577D3-5039-4A43-B3A2-1050A62B91FC}">
      <dgm:prSet/>
      <dgm:spPr/>
      <dgm:t>
        <a:bodyPr/>
        <a:lstStyle/>
        <a:p>
          <a:endParaRPr lang="zh-CN" altLang="en-US"/>
        </a:p>
      </dgm:t>
    </dgm:pt>
    <dgm:pt modelId="{B2691EF0-B918-442D-A9DD-C15B49E5F637}" type="sibTrans" cxnId="{FA6577D3-5039-4A43-B3A2-1050A62B91FC}">
      <dgm:prSet/>
      <dgm:spPr/>
      <dgm:t>
        <a:bodyPr/>
        <a:lstStyle/>
        <a:p>
          <a:endParaRPr lang="zh-CN" altLang="en-US"/>
        </a:p>
      </dgm:t>
    </dgm:pt>
    <dgm:pt modelId="{423306B9-6C0F-40E8-8797-AC413DB05B7C}" type="pres">
      <dgm:prSet presAssocID="{62FFC75B-D0CF-42C1-8782-6232026BCEE9}" presName="diagram" presStyleCnt="0">
        <dgm:presLayoutVars>
          <dgm:chPref val="1"/>
          <dgm:dir/>
          <dgm:animOne val="branch"/>
          <dgm:animLvl val="lvl"/>
          <dgm:resizeHandles/>
        </dgm:presLayoutVars>
      </dgm:prSet>
      <dgm:spPr/>
    </dgm:pt>
    <dgm:pt modelId="{43259CBC-8528-45DF-B7BB-1C263489412C}" type="pres">
      <dgm:prSet presAssocID="{0DB4C500-93C1-4CE4-AC56-6DD2FAE06FFE}" presName="root" presStyleCnt="0"/>
      <dgm:spPr/>
    </dgm:pt>
    <dgm:pt modelId="{86660FFC-531D-440F-BF16-49F2DCF07CFB}" type="pres">
      <dgm:prSet presAssocID="{0DB4C500-93C1-4CE4-AC56-6DD2FAE06FFE}" presName="rootComposite" presStyleCnt="0"/>
      <dgm:spPr/>
    </dgm:pt>
    <dgm:pt modelId="{2122DD0E-AB83-4413-BC1E-F9D93DCEE517}" type="pres">
      <dgm:prSet presAssocID="{0DB4C500-93C1-4CE4-AC56-6DD2FAE06FFE}" presName="rootText" presStyleLbl="node1" presStyleIdx="0" presStyleCnt="3"/>
      <dgm:spPr/>
    </dgm:pt>
    <dgm:pt modelId="{ACDA8352-C935-4395-A1ED-363F3D3463B7}" type="pres">
      <dgm:prSet presAssocID="{0DB4C500-93C1-4CE4-AC56-6DD2FAE06FFE}" presName="rootConnector" presStyleLbl="node1" presStyleIdx="0" presStyleCnt="3"/>
      <dgm:spPr/>
    </dgm:pt>
    <dgm:pt modelId="{C98EE6A4-7B0E-40C3-9965-831FD6224565}" type="pres">
      <dgm:prSet presAssocID="{0DB4C500-93C1-4CE4-AC56-6DD2FAE06FFE}" presName="childShape" presStyleCnt="0"/>
      <dgm:spPr/>
    </dgm:pt>
    <dgm:pt modelId="{660A3C24-5BAF-4B03-B030-D64B68CAD622}" type="pres">
      <dgm:prSet presAssocID="{C7707E2C-2F2A-4CEE-AA33-D0C89E9EABEB}" presName="Name13" presStyleLbl="parChTrans1D2" presStyleIdx="0" presStyleCnt="6"/>
      <dgm:spPr/>
    </dgm:pt>
    <dgm:pt modelId="{DA89D0B9-4088-4B1F-BA45-49A961AF3E62}" type="pres">
      <dgm:prSet presAssocID="{2B1A0796-63CE-4E96-9C4C-E6B3CA4669EB}" presName="childText" presStyleLbl="bgAcc1" presStyleIdx="0" presStyleCnt="6">
        <dgm:presLayoutVars>
          <dgm:bulletEnabled val="1"/>
        </dgm:presLayoutVars>
      </dgm:prSet>
      <dgm:spPr/>
    </dgm:pt>
    <dgm:pt modelId="{85FD7CF3-84BF-4E34-B90F-F20EB29CCB5F}" type="pres">
      <dgm:prSet presAssocID="{91754EBC-0421-4EA7-BAD6-989EEBD5CEE6}" presName="Name13" presStyleLbl="parChTrans1D2" presStyleIdx="1" presStyleCnt="6"/>
      <dgm:spPr/>
    </dgm:pt>
    <dgm:pt modelId="{D6D0C84B-22FC-4FA7-8096-4ECF2B94127E}" type="pres">
      <dgm:prSet presAssocID="{905714E7-D3D1-4916-886E-DC6E1FF73A16}" presName="childText" presStyleLbl="bgAcc1" presStyleIdx="1" presStyleCnt="6">
        <dgm:presLayoutVars>
          <dgm:bulletEnabled val="1"/>
        </dgm:presLayoutVars>
      </dgm:prSet>
      <dgm:spPr/>
    </dgm:pt>
    <dgm:pt modelId="{FDE64862-A61F-4E74-9C3F-981C72F8F80A}" type="pres">
      <dgm:prSet presAssocID="{21C51405-76E8-4A00-845A-86800666BB67}" presName="root" presStyleCnt="0"/>
      <dgm:spPr/>
    </dgm:pt>
    <dgm:pt modelId="{27509FA1-32BF-4AB7-A7D5-3BB42E5BE98A}" type="pres">
      <dgm:prSet presAssocID="{21C51405-76E8-4A00-845A-86800666BB67}" presName="rootComposite" presStyleCnt="0"/>
      <dgm:spPr/>
    </dgm:pt>
    <dgm:pt modelId="{92746ED9-4F62-47FF-BAB1-3ED559BE362E}" type="pres">
      <dgm:prSet presAssocID="{21C51405-76E8-4A00-845A-86800666BB67}" presName="rootText" presStyleLbl="node1" presStyleIdx="1" presStyleCnt="3"/>
      <dgm:spPr/>
    </dgm:pt>
    <dgm:pt modelId="{DA7FEB6A-E6E1-4B2E-94AC-17763021845B}" type="pres">
      <dgm:prSet presAssocID="{21C51405-76E8-4A00-845A-86800666BB67}" presName="rootConnector" presStyleLbl="node1" presStyleIdx="1" presStyleCnt="3"/>
      <dgm:spPr/>
    </dgm:pt>
    <dgm:pt modelId="{E43D3BC4-380D-4548-A68D-96E1FFC4274F}" type="pres">
      <dgm:prSet presAssocID="{21C51405-76E8-4A00-845A-86800666BB67}" presName="childShape" presStyleCnt="0"/>
      <dgm:spPr/>
    </dgm:pt>
    <dgm:pt modelId="{9A970488-2247-4EB7-A492-AEAA6C8FA329}" type="pres">
      <dgm:prSet presAssocID="{8D42EC4D-7F27-4A8C-B61C-9A6F05BA267F}" presName="Name13" presStyleLbl="parChTrans1D2" presStyleIdx="2" presStyleCnt="6"/>
      <dgm:spPr/>
    </dgm:pt>
    <dgm:pt modelId="{446E69E0-5647-45F4-A910-5F42E67674DE}" type="pres">
      <dgm:prSet presAssocID="{5BBEADFB-A26D-48B4-975E-C1D4E01E260D}" presName="childText" presStyleLbl="bgAcc1" presStyleIdx="2" presStyleCnt="6">
        <dgm:presLayoutVars>
          <dgm:bulletEnabled val="1"/>
        </dgm:presLayoutVars>
      </dgm:prSet>
      <dgm:spPr/>
    </dgm:pt>
    <dgm:pt modelId="{71580D6D-C17D-4923-94E4-94BC22B40C7A}" type="pres">
      <dgm:prSet presAssocID="{2DC0D404-4DFC-491C-B95B-724920B420A3}" presName="Name13" presStyleLbl="parChTrans1D2" presStyleIdx="3" presStyleCnt="6"/>
      <dgm:spPr/>
    </dgm:pt>
    <dgm:pt modelId="{54B080BA-24F3-4EA2-94A5-0DEF720DC6C4}" type="pres">
      <dgm:prSet presAssocID="{C56580E1-8BC4-4F33-9F2B-5F2E13A105A0}" presName="childText" presStyleLbl="bgAcc1" presStyleIdx="3" presStyleCnt="6">
        <dgm:presLayoutVars>
          <dgm:bulletEnabled val="1"/>
        </dgm:presLayoutVars>
      </dgm:prSet>
      <dgm:spPr/>
    </dgm:pt>
    <dgm:pt modelId="{B7414F99-2121-4C9A-9E17-80000F8A3EEB}" type="pres">
      <dgm:prSet presAssocID="{DCC8A619-A2A6-4B91-AB49-1D64A6E26C15}" presName="root" presStyleCnt="0"/>
      <dgm:spPr/>
    </dgm:pt>
    <dgm:pt modelId="{3AB4A62A-7CC0-41C4-A6D7-C408924CFEF5}" type="pres">
      <dgm:prSet presAssocID="{DCC8A619-A2A6-4B91-AB49-1D64A6E26C15}" presName="rootComposite" presStyleCnt="0"/>
      <dgm:spPr/>
    </dgm:pt>
    <dgm:pt modelId="{F94DC143-015A-4398-BC8D-FCC089A81638}" type="pres">
      <dgm:prSet presAssocID="{DCC8A619-A2A6-4B91-AB49-1D64A6E26C15}" presName="rootText" presStyleLbl="node1" presStyleIdx="2" presStyleCnt="3"/>
      <dgm:spPr/>
    </dgm:pt>
    <dgm:pt modelId="{CDC1F74C-3BD6-4589-A537-1D8419AA4251}" type="pres">
      <dgm:prSet presAssocID="{DCC8A619-A2A6-4B91-AB49-1D64A6E26C15}" presName="rootConnector" presStyleLbl="node1" presStyleIdx="2" presStyleCnt="3"/>
      <dgm:spPr/>
    </dgm:pt>
    <dgm:pt modelId="{D4EB4989-C817-4B6B-B5DC-6E891C7832E2}" type="pres">
      <dgm:prSet presAssocID="{DCC8A619-A2A6-4B91-AB49-1D64A6E26C15}" presName="childShape" presStyleCnt="0"/>
      <dgm:spPr/>
    </dgm:pt>
    <dgm:pt modelId="{0A19F72D-6CA7-497D-AE63-81944D703DF1}" type="pres">
      <dgm:prSet presAssocID="{6A880E6D-DCE9-497A-B26E-EC2134FC4437}" presName="Name13" presStyleLbl="parChTrans1D2" presStyleIdx="4" presStyleCnt="6"/>
      <dgm:spPr/>
    </dgm:pt>
    <dgm:pt modelId="{2810B4B2-87FE-42C0-808C-A3800A81EF25}" type="pres">
      <dgm:prSet presAssocID="{94237239-E2AD-412D-83B5-47475A3443C5}" presName="childText" presStyleLbl="bgAcc1" presStyleIdx="4" presStyleCnt="6">
        <dgm:presLayoutVars>
          <dgm:bulletEnabled val="1"/>
        </dgm:presLayoutVars>
      </dgm:prSet>
      <dgm:spPr/>
    </dgm:pt>
    <dgm:pt modelId="{91EE09D6-B260-412B-A806-528785525829}" type="pres">
      <dgm:prSet presAssocID="{5DDE0134-6DA6-4DC7-8494-7F57ED4EB05C}" presName="Name13" presStyleLbl="parChTrans1D2" presStyleIdx="5" presStyleCnt="6"/>
      <dgm:spPr/>
    </dgm:pt>
    <dgm:pt modelId="{E2A11D60-F863-4F86-810C-40CEA3ED63C6}" type="pres">
      <dgm:prSet presAssocID="{4D032C26-803F-4E1C-864A-6B0EA0993CFC}" presName="childText" presStyleLbl="bgAcc1" presStyleIdx="5" presStyleCnt="6">
        <dgm:presLayoutVars>
          <dgm:bulletEnabled val="1"/>
        </dgm:presLayoutVars>
      </dgm:prSet>
      <dgm:spPr/>
    </dgm:pt>
  </dgm:ptLst>
  <dgm:cxnLst>
    <dgm:cxn modelId="{9391CD00-D852-4E44-9F2E-94D7B0E4732A}" type="presOf" srcId="{5DDE0134-6DA6-4DC7-8494-7F57ED4EB05C}" destId="{91EE09D6-B260-412B-A806-528785525829}" srcOrd="0" destOrd="0" presId="urn:microsoft.com/office/officeart/2005/8/layout/hierarchy3"/>
    <dgm:cxn modelId="{DACF6705-9D88-4E52-8E1F-9C8B0ECC74A0}" type="presOf" srcId="{8D42EC4D-7F27-4A8C-B61C-9A6F05BA267F}" destId="{9A970488-2247-4EB7-A492-AEAA6C8FA329}" srcOrd="0" destOrd="0" presId="urn:microsoft.com/office/officeart/2005/8/layout/hierarchy3"/>
    <dgm:cxn modelId="{B7A9591A-2BB2-4BBC-BCF9-233C389051B9}" type="presOf" srcId="{0DB4C500-93C1-4CE4-AC56-6DD2FAE06FFE}" destId="{ACDA8352-C935-4395-A1ED-363F3D3463B7}" srcOrd="1" destOrd="0" presId="urn:microsoft.com/office/officeart/2005/8/layout/hierarchy3"/>
    <dgm:cxn modelId="{9979E924-9E49-4E4D-A442-9EDE4EBCB08D}" srcId="{21C51405-76E8-4A00-845A-86800666BB67}" destId="{C56580E1-8BC4-4F33-9F2B-5F2E13A105A0}" srcOrd="1" destOrd="0" parTransId="{2DC0D404-4DFC-491C-B95B-724920B420A3}" sibTransId="{ECE0EC69-6CB2-4E6A-B01B-CD627DED9241}"/>
    <dgm:cxn modelId="{5049773F-2624-4560-B629-E2080DABC82F}" type="presOf" srcId="{62FFC75B-D0CF-42C1-8782-6232026BCEE9}" destId="{423306B9-6C0F-40E8-8797-AC413DB05B7C}" srcOrd="0" destOrd="0" presId="urn:microsoft.com/office/officeart/2005/8/layout/hierarchy3"/>
    <dgm:cxn modelId="{BE699840-3567-4E7A-865C-CC160E3795E6}" type="presOf" srcId="{C7707E2C-2F2A-4CEE-AA33-D0C89E9EABEB}" destId="{660A3C24-5BAF-4B03-B030-D64B68CAD622}" srcOrd="0" destOrd="0" presId="urn:microsoft.com/office/officeart/2005/8/layout/hierarchy3"/>
    <dgm:cxn modelId="{9D945E5D-EB1B-4A31-91B7-422AEC71D164}" type="presOf" srcId="{5BBEADFB-A26D-48B4-975E-C1D4E01E260D}" destId="{446E69E0-5647-45F4-A910-5F42E67674DE}" srcOrd="0" destOrd="0" presId="urn:microsoft.com/office/officeart/2005/8/layout/hierarchy3"/>
    <dgm:cxn modelId="{2A3C5745-FAA8-4EBF-8FC6-AB931BA6044B}" srcId="{62FFC75B-D0CF-42C1-8782-6232026BCEE9}" destId="{0DB4C500-93C1-4CE4-AC56-6DD2FAE06FFE}" srcOrd="0" destOrd="0" parTransId="{614C35A5-CA4B-4538-BA9B-476312CE9608}" sibTransId="{4BB243A7-762B-446D-83F6-9DC105001E6D}"/>
    <dgm:cxn modelId="{8683466C-508B-4E96-99AA-42B184E028B8}" type="presOf" srcId="{2DC0D404-4DFC-491C-B95B-724920B420A3}" destId="{71580D6D-C17D-4923-94E4-94BC22B40C7A}" srcOrd="0" destOrd="0" presId="urn:microsoft.com/office/officeart/2005/8/layout/hierarchy3"/>
    <dgm:cxn modelId="{27E11E73-EA11-49C7-8EA0-B2449A54947F}" type="presOf" srcId="{DCC8A619-A2A6-4B91-AB49-1D64A6E26C15}" destId="{F94DC143-015A-4398-BC8D-FCC089A81638}" srcOrd="0" destOrd="0" presId="urn:microsoft.com/office/officeart/2005/8/layout/hierarchy3"/>
    <dgm:cxn modelId="{883F2F54-B35F-4894-AEC6-0FCFBD6275BC}" srcId="{62FFC75B-D0CF-42C1-8782-6232026BCEE9}" destId="{21C51405-76E8-4A00-845A-86800666BB67}" srcOrd="1" destOrd="0" parTransId="{C652A865-934F-462E-9DEF-E556AF277D6E}" sibTransId="{EAA3CD5A-54C2-4312-9F80-EF8579BDC2A0}"/>
    <dgm:cxn modelId="{D1380A81-67BF-461D-A0D5-D976BF44D8CE}" srcId="{62FFC75B-D0CF-42C1-8782-6232026BCEE9}" destId="{DCC8A619-A2A6-4B91-AB49-1D64A6E26C15}" srcOrd="2" destOrd="0" parTransId="{82248326-86CE-4213-AA2F-12599B5954C6}" sibTransId="{44BB3C15-166E-49FB-9BAF-4A9C9DC3D3E7}"/>
    <dgm:cxn modelId="{B28E7584-20F2-43DA-B36A-BBAEEF344528}" type="presOf" srcId="{DCC8A619-A2A6-4B91-AB49-1D64A6E26C15}" destId="{CDC1F74C-3BD6-4589-A537-1D8419AA4251}" srcOrd="1" destOrd="0" presId="urn:microsoft.com/office/officeart/2005/8/layout/hierarchy3"/>
    <dgm:cxn modelId="{6DE1F285-DF0D-4774-9190-607282CFEE8C}" srcId="{21C51405-76E8-4A00-845A-86800666BB67}" destId="{5BBEADFB-A26D-48B4-975E-C1D4E01E260D}" srcOrd="0" destOrd="0" parTransId="{8D42EC4D-7F27-4A8C-B61C-9A6F05BA267F}" sibTransId="{620A30E5-D11D-4D6A-A084-63947F505A1A}"/>
    <dgm:cxn modelId="{A7BBFB86-7829-4E4A-9E7F-3021B4CB448D}" type="presOf" srcId="{94237239-E2AD-412D-83B5-47475A3443C5}" destId="{2810B4B2-87FE-42C0-808C-A3800A81EF25}" srcOrd="0" destOrd="0" presId="urn:microsoft.com/office/officeart/2005/8/layout/hierarchy3"/>
    <dgm:cxn modelId="{F0FDCB95-F4DA-4EA5-AB91-4D53C4779F5A}" srcId="{0DB4C500-93C1-4CE4-AC56-6DD2FAE06FFE}" destId="{2B1A0796-63CE-4E96-9C4C-E6B3CA4669EB}" srcOrd="0" destOrd="0" parTransId="{C7707E2C-2F2A-4CEE-AA33-D0C89E9EABEB}" sibTransId="{15B0F96F-76D2-4806-9D52-E76A90C5D37E}"/>
    <dgm:cxn modelId="{B9213199-6119-40D7-8D2F-B9B8B9D1EDAF}" type="presOf" srcId="{21C51405-76E8-4A00-845A-86800666BB67}" destId="{DA7FEB6A-E6E1-4B2E-94AC-17763021845B}" srcOrd="1" destOrd="0" presId="urn:microsoft.com/office/officeart/2005/8/layout/hierarchy3"/>
    <dgm:cxn modelId="{F4255CA9-98BE-4CA4-AE29-E7CFAA6CE307}" srcId="{0DB4C500-93C1-4CE4-AC56-6DD2FAE06FFE}" destId="{905714E7-D3D1-4916-886E-DC6E1FF73A16}" srcOrd="1" destOrd="0" parTransId="{91754EBC-0421-4EA7-BAD6-989EEBD5CEE6}" sibTransId="{A7572E83-5D7D-4CB3-8F9F-C9C5087D5632}"/>
    <dgm:cxn modelId="{52B0F2AE-8F1E-4C22-B334-24435159788C}" type="presOf" srcId="{0DB4C500-93C1-4CE4-AC56-6DD2FAE06FFE}" destId="{2122DD0E-AB83-4413-BC1E-F9D93DCEE517}" srcOrd="0" destOrd="0" presId="urn:microsoft.com/office/officeart/2005/8/layout/hierarchy3"/>
    <dgm:cxn modelId="{F4C678B4-B080-4A99-A6D1-75C048952483}" type="presOf" srcId="{905714E7-D3D1-4916-886E-DC6E1FF73A16}" destId="{D6D0C84B-22FC-4FA7-8096-4ECF2B94127E}" srcOrd="0" destOrd="0" presId="urn:microsoft.com/office/officeart/2005/8/layout/hierarchy3"/>
    <dgm:cxn modelId="{B32F7BCB-3412-4E08-BAE8-AFF4ADF03C5B}" srcId="{DCC8A619-A2A6-4B91-AB49-1D64A6E26C15}" destId="{94237239-E2AD-412D-83B5-47475A3443C5}" srcOrd="0" destOrd="0" parTransId="{6A880E6D-DCE9-497A-B26E-EC2134FC4437}" sibTransId="{FB253503-AB85-4017-AFBF-10D792FF5B46}"/>
    <dgm:cxn modelId="{3BE8C5CC-91CF-4330-87C2-C712CC5CACFD}" type="presOf" srcId="{21C51405-76E8-4A00-845A-86800666BB67}" destId="{92746ED9-4F62-47FF-BAB1-3ED559BE362E}" srcOrd="0" destOrd="0" presId="urn:microsoft.com/office/officeart/2005/8/layout/hierarchy3"/>
    <dgm:cxn modelId="{08B7B9CD-4A7B-4573-B864-829EE66404A0}" type="presOf" srcId="{4D032C26-803F-4E1C-864A-6B0EA0993CFC}" destId="{E2A11D60-F863-4F86-810C-40CEA3ED63C6}" srcOrd="0" destOrd="0" presId="urn:microsoft.com/office/officeart/2005/8/layout/hierarchy3"/>
    <dgm:cxn modelId="{34C370D0-97B2-4192-BEEA-266F98C35E8A}" type="presOf" srcId="{6A880E6D-DCE9-497A-B26E-EC2134FC4437}" destId="{0A19F72D-6CA7-497D-AE63-81944D703DF1}" srcOrd="0" destOrd="0" presId="urn:microsoft.com/office/officeart/2005/8/layout/hierarchy3"/>
    <dgm:cxn modelId="{FA6577D3-5039-4A43-B3A2-1050A62B91FC}" srcId="{DCC8A619-A2A6-4B91-AB49-1D64A6E26C15}" destId="{4D032C26-803F-4E1C-864A-6B0EA0993CFC}" srcOrd="1" destOrd="0" parTransId="{5DDE0134-6DA6-4DC7-8494-7F57ED4EB05C}" sibTransId="{B2691EF0-B918-442D-A9DD-C15B49E5F637}"/>
    <dgm:cxn modelId="{3C138EE6-2C2A-4951-944F-D1E78FD3BA43}" type="presOf" srcId="{C56580E1-8BC4-4F33-9F2B-5F2E13A105A0}" destId="{54B080BA-24F3-4EA2-94A5-0DEF720DC6C4}" srcOrd="0" destOrd="0" presId="urn:microsoft.com/office/officeart/2005/8/layout/hierarchy3"/>
    <dgm:cxn modelId="{03E707EF-6FB8-46D8-875C-2728EF2114BA}" type="presOf" srcId="{91754EBC-0421-4EA7-BAD6-989EEBD5CEE6}" destId="{85FD7CF3-84BF-4E34-B90F-F20EB29CCB5F}" srcOrd="0" destOrd="0" presId="urn:microsoft.com/office/officeart/2005/8/layout/hierarchy3"/>
    <dgm:cxn modelId="{D5F6DEF2-A0B4-4E72-875B-A1B1682A264F}" type="presOf" srcId="{2B1A0796-63CE-4E96-9C4C-E6B3CA4669EB}" destId="{DA89D0B9-4088-4B1F-BA45-49A961AF3E62}" srcOrd="0" destOrd="0" presId="urn:microsoft.com/office/officeart/2005/8/layout/hierarchy3"/>
    <dgm:cxn modelId="{D1593C83-8A9F-43CF-969F-8CA8DCDF8945}" type="presParOf" srcId="{423306B9-6C0F-40E8-8797-AC413DB05B7C}" destId="{43259CBC-8528-45DF-B7BB-1C263489412C}" srcOrd="0" destOrd="0" presId="urn:microsoft.com/office/officeart/2005/8/layout/hierarchy3"/>
    <dgm:cxn modelId="{65A5F36C-BBA1-4A37-82D7-76CD36B19DC8}" type="presParOf" srcId="{43259CBC-8528-45DF-B7BB-1C263489412C}" destId="{86660FFC-531D-440F-BF16-49F2DCF07CFB}" srcOrd="0" destOrd="0" presId="urn:microsoft.com/office/officeart/2005/8/layout/hierarchy3"/>
    <dgm:cxn modelId="{70F57B0F-43F8-4407-9EC1-B6C9D356C856}" type="presParOf" srcId="{86660FFC-531D-440F-BF16-49F2DCF07CFB}" destId="{2122DD0E-AB83-4413-BC1E-F9D93DCEE517}" srcOrd="0" destOrd="0" presId="urn:microsoft.com/office/officeart/2005/8/layout/hierarchy3"/>
    <dgm:cxn modelId="{7CF35EDE-9263-4859-8C19-C8DF2B5626FC}" type="presParOf" srcId="{86660FFC-531D-440F-BF16-49F2DCF07CFB}" destId="{ACDA8352-C935-4395-A1ED-363F3D3463B7}" srcOrd="1" destOrd="0" presId="urn:microsoft.com/office/officeart/2005/8/layout/hierarchy3"/>
    <dgm:cxn modelId="{9E8F011C-9F92-42D8-990F-6A4F95A49CCC}" type="presParOf" srcId="{43259CBC-8528-45DF-B7BB-1C263489412C}" destId="{C98EE6A4-7B0E-40C3-9965-831FD6224565}" srcOrd="1" destOrd="0" presId="urn:microsoft.com/office/officeart/2005/8/layout/hierarchy3"/>
    <dgm:cxn modelId="{DA586689-8364-4C56-B82D-01B10164AC73}" type="presParOf" srcId="{C98EE6A4-7B0E-40C3-9965-831FD6224565}" destId="{660A3C24-5BAF-4B03-B030-D64B68CAD622}" srcOrd="0" destOrd="0" presId="urn:microsoft.com/office/officeart/2005/8/layout/hierarchy3"/>
    <dgm:cxn modelId="{29FC5BC5-EA1E-49A9-A5AB-0DB4E391458A}" type="presParOf" srcId="{C98EE6A4-7B0E-40C3-9965-831FD6224565}" destId="{DA89D0B9-4088-4B1F-BA45-49A961AF3E62}" srcOrd="1" destOrd="0" presId="urn:microsoft.com/office/officeart/2005/8/layout/hierarchy3"/>
    <dgm:cxn modelId="{B6D3688A-AE72-4EF7-B0BD-DC9C8594EA85}" type="presParOf" srcId="{C98EE6A4-7B0E-40C3-9965-831FD6224565}" destId="{85FD7CF3-84BF-4E34-B90F-F20EB29CCB5F}" srcOrd="2" destOrd="0" presId="urn:microsoft.com/office/officeart/2005/8/layout/hierarchy3"/>
    <dgm:cxn modelId="{F61CB46A-9855-469E-99B9-BAD6B071914E}" type="presParOf" srcId="{C98EE6A4-7B0E-40C3-9965-831FD6224565}" destId="{D6D0C84B-22FC-4FA7-8096-4ECF2B94127E}" srcOrd="3" destOrd="0" presId="urn:microsoft.com/office/officeart/2005/8/layout/hierarchy3"/>
    <dgm:cxn modelId="{8B5CBA9C-5CD3-4E1A-A575-857BFE6A133E}" type="presParOf" srcId="{423306B9-6C0F-40E8-8797-AC413DB05B7C}" destId="{FDE64862-A61F-4E74-9C3F-981C72F8F80A}" srcOrd="1" destOrd="0" presId="urn:microsoft.com/office/officeart/2005/8/layout/hierarchy3"/>
    <dgm:cxn modelId="{29E2A368-FA49-4A2B-9FBB-994D62675E54}" type="presParOf" srcId="{FDE64862-A61F-4E74-9C3F-981C72F8F80A}" destId="{27509FA1-32BF-4AB7-A7D5-3BB42E5BE98A}" srcOrd="0" destOrd="0" presId="urn:microsoft.com/office/officeart/2005/8/layout/hierarchy3"/>
    <dgm:cxn modelId="{9F58EA83-D24B-4782-B78E-34479A07B393}" type="presParOf" srcId="{27509FA1-32BF-4AB7-A7D5-3BB42E5BE98A}" destId="{92746ED9-4F62-47FF-BAB1-3ED559BE362E}" srcOrd="0" destOrd="0" presId="urn:microsoft.com/office/officeart/2005/8/layout/hierarchy3"/>
    <dgm:cxn modelId="{E591C04E-E58F-4E2F-A36F-47B109DEAEA2}" type="presParOf" srcId="{27509FA1-32BF-4AB7-A7D5-3BB42E5BE98A}" destId="{DA7FEB6A-E6E1-4B2E-94AC-17763021845B}" srcOrd="1" destOrd="0" presId="urn:microsoft.com/office/officeart/2005/8/layout/hierarchy3"/>
    <dgm:cxn modelId="{50FD943A-25B6-4389-8B22-6C8EA23DF13C}" type="presParOf" srcId="{FDE64862-A61F-4E74-9C3F-981C72F8F80A}" destId="{E43D3BC4-380D-4548-A68D-96E1FFC4274F}" srcOrd="1" destOrd="0" presId="urn:microsoft.com/office/officeart/2005/8/layout/hierarchy3"/>
    <dgm:cxn modelId="{A1AC3700-312E-4DEB-AF1C-31F8BB006DBD}" type="presParOf" srcId="{E43D3BC4-380D-4548-A68D-96E1FFC4274F}" destId="{9A970488-2247-4EB7-A492-AEAA6C8FA329}" srcOrd="0" destOrd="0" presId="urn:microsoft.com/office/officeart/2005/8/layout/hierarchy3"/>
    <dgm:cxn modelId="{DBA40D8A-D9BB-42D8-9B23-6A42CD5386A4}" type="presParOf" srcId="{E43D3BC4-380D-4548-A68D-96E1FFC4274F}" destId="{446E69E0-5647-45F4-A910-5F42E67674DE}" srcOrd="1" destOrd="0" presId="urn:microsoft.com/office/officeart/2005/8/layout/hierarchy3"/>
    <dgm:cxn modelId="{CB2F2126-B8B9-44A0-A757-45B4CC472E37}" type="presParOf" srcId="{E43D3BC4-380D-4548-A68D-96E1FFC4274F}" destId="{71580D6D-C17D-4923-94E4-94BC22B40C7A}" srcOrd="2" destOrd="0" presId="urn:microsoft.com/office/officeart/2005/8/layout/hierarchy3"/>
    <dgm:cxn modelId="{0F5B1101-3D73-43E1-9AE0-7BF3BF1F4891}" type="presParOf" srcId="{E43D3BC4-380D-4548-A68D-96E1FFC4274F}" destId="{54B080BA-24F3-4EA2-94A5-0DEF720DC6C4}" srcOrd="3" destOrd="0" presId="urn:microsoft.com/office/officeart/2005/8/layout/hierarchy3"/>
    <dgm:cxn modelId="{9E563E0A-E073-4972-AD41-98A828F729CC}" type="presParOf" srcId="{423306B9-6C0F-40E8-8797-AC413DB05B7C}" destId="{B7414F99-2121-4C9A-9E17-80000F8A3EEB}" srcOrd="2" destOrd="0" presId="urn:microsoft.com/office/officeart/2005/8/layout/hierarchy3"/>
    <dgm:cxn modelId="{EEA0EE7D-6B15-43EF-96D7-98361E92634F}" type="presParOf" srcId="{B7414F99-2121-4C9A-9E17-80000F8A3EEB}" destId="{3AB4A62A-7CC0-41C4-A6D7-C408924CFEF5}" srcOrd="0" destOrd="0" presId="urn:microsoft.com/office/officeart/2005/8/layout/hierarchy3"/>
    <dgm:cxn modelId="{9365FE05-FF33-420F-B19F-7DD6F5A3937C}" type="presParOf" srcId="{3AB4A62A-7CC0-41C4-A6D7-C408924CFEF5}" destId="{F94DC143-015A-4398-BC8D-FCC089A81638}" srcOrd="0" destOrd="0" presId="urn:microsoft.com/office/officeart/2005/8/layout/hierarchy3"/>
    <dgm:cxn modelId="{13B140B3-D80F-4C9E-82D1-323989A1B819}" type="presParOf" srcId="{3AB4A62A-7CC0-41C4-A6D7-C408924CFEF5}" destId="{CDC1F74C-3BD6-4589-A537-1D8419AA4251}" srcOrd="1" destOrd="0" presId="urn:microsoft.com/office/officeart/2005/8/layout/hierarchy3"/>
    <dgm:cxn modelId="{024F1045-1479-473E-9F82-59DCDA065B7D}" type="presParOf" srcId="{B7414F99-2121-4C9A-9E17-80000F8A3EEB}" destId="{D4EB4989-C817-4B6B-B5DC-6E891C7832E2}" srcOrd="1" destOrd="0" presId="urn:microsoft.com/office/officeart/2005/8/layout/hierarchy3"/>
    <dgm:cxn modelId="{1CB0AAB8-5480-471E-AE99-C43950FA75CB}" type="presParOf" srcId="{D4EB4989-C817-4B6B-B5DC-6E891C7832E2}" destId="{0A19F72D-6CA7-497D-AE63-81944D703DF1}" srcOrd="0" destOrd="0" presId="urn:microsoft.com/office/officeart/2005/8/layout/hierarchy3"/>
    <dgm:cxn modelId="{A92548FB-02AA-40C3-BFF2-64D9181D0119}" type="presParOf" srcId="{D4EB4989-C817-4B6B-B5DC-6E891C7832E2}" destId="{2810B4B2-87FE-42C0-808C-A3800A81EF25}" srcOrd="1" destOrd="0" presId="urn:microsoft.com/office/officeart/2005/8/layout/hierarchy3"/>
    <dgm:cxn modelId="{D60CDE6E-CE04-492F-BFE7-3432972A01E3}" type="presParOf" srcId="{D4EB4989-C817-4B6B-B5DC-6E891C7832E2}" destId="{91EE09D6-B260-412B-A806-528785525829}" srcOrd="2" destOrd="0" presId="urn:microsoft.com/office/officeart/2005/8/layout/hierarchy3"/>
    <dgm:cxn modelId="{53C51327-498B-4982-B93E-11F264A5B58B}" type="presParOf" srcId="{D4EB4989-C817-4B6B-B5DC-6E891C7832E2}" destId="{E2A11D60-F863-4F86-810C-40CEA3ED63C6}" srcOrd="3" destOrd="0" presId="urn:microsoft.com/office/officeart/2005/8/layout/hierarchy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4F3066E-1AB8-40DC-A56D-794DB1798D6E}" type="doc">
      <dgm:prSet loTypeId="urn:microsoft.com/office/officeart/2005/8/layout/list1" loCatId="list" qsTypeId="urn:microsoft.com/office/officeart/2005/8/quickstyle/3d2" qsCatId="3D" csTypeId="urn:microsoft.com/office/officeart/2005/8/colors/colorful3" csCatId="colorful" phldr="1"/>
      <dgm:spPr/>
      <dgm:t>
        <a:bodyPr/>
        <a:lstStyle/>
        <a:p>
          <a:endParaRPr lang="zh-CN" altLang="en-US"/>
        </a:p>
      </dgm:t>
    </dgm:pt>
    <dgm:pt modelId="{17170630-B868-4328-B265-4A67EAE44628}">
      <dgm:prSet phldrT="[文本]"/>
      <dgm:spPr/>
      <dgm:t>
        <a:bodyPr/>
        <a:lstStyle/>
        <a:p>
          <a:r>
            <a:rPr lang="zh-CN" altLang="en-US" dirty="0"/>
            <a:t>数据的质与量问题并存</a:t>
          </a:r>
        </a:p>
      </dgm:t>
    </dgm:pt>
    <dgm:pt modelId="{67B64FFA-7DCE-47AF-8B94-D036497D7343}" type="parTrans" cxnId="{B962500D-1ECE-4737-9521-EE18B7F803FF}">
      <dgm:prSet/>
      <dgm:spPr/>
      <dgm:t>
        <a:bodyPr/>
        <a:lstStyle/>
        <a:p>
          <a:endParaRPr lang="zh-CN" altLang="en-US"/>
        </a:p>
      </dgm:t>
    </dgm:pt>
    <dgm:pt modelId="{B3483F6A-F4FE-4881-A700-8ACA202B8FA5}" type="sibTrans" cxnId="{B962500D-1ECE-4737-9521-EE18B7F803FF}">
      <dgm:prSet/>
      <dgm:spPr/>
      <dgm:t>
        <a:bodyPr/>
        <a:lstStyle/>
        <a:p>
          <a:endParaRPr lang="zh-CN" altLang="en-US"/>
        </a:p>
      </dgm:t>
    </dgm:pt>
    <dgm:pt modelId="{D02D7010-6597-4533-901E-34B82FD34F03}">
      <dgm:prSet phldrT="[文本]"/>
      <dgm:spPr/>
      <dgm:t>
        <a:bodyPr/>
        <a:lstStyle/>
        <a:p>
          <a:r>
            <a:rPr lang="zh-CN" altLang="en-US" dirty="0"/>
            <a:t>如何进行数据整合和深度挖掘</a:t>
          </a:r>
        </a:p>
      </dgm:t>
    </dgm:pt>
    <dgm:pt modelId="{53F75390-027E-4464-A3E2-F6FBEB4A4DAB}" type="parTrans" cxnId="{BB5076D0-E56D-4B40-BC56-80D5513AC1CF}">
      <dgm:prSet/>
      <dgm:spPr/>
      <dgm:t>
        <a:bodyPr/>
        <a:lstStyle/>
        <a:p>
          <a:endParaRPr lang="zh-CN" altLang="en-US"/>
        </a:p>
      </dgm:t>
    </dgm:pt>
    <dgm:pt modelId="{78C8E6CF-BBB3-44BC-B0B5-032B89E10C34}" type="sibTrans" cxnId="{BB5076D0-E56D-4B40-BC56-80D5513AC1CF}">
      <dgm:prSet/>
      <dgm:spPr/>
      <dgm:t>
        <a:bodyPr/>
        <a:lstStyle/>
        <a:p>
          <a:endParaRPr lang="zh-CN" altLang="en-US"/>
        </a:p>
      </dgm:t>
    </dgm:pt>
    <dgm:pt modelId="{FAFFD01A-17F9-46CA-8134-2A6EF5EEFFD7}">
      <dgm:prSet phldrT="[文本]" custT="1"/>
      <dgm:spPr/>
      <dgm:t>
        <a:bodyPr/>
        <a:lstStyle/>
        <a:p>
          <a:r>
            <a:rPr lang="zh-CN" altLang="en-US" sz="1600" dirty="0"/>
            <a:t>蠕变数据的缺失性、缺精度性、数据来源的不稳定性都会导致最后预测的结果出现偏差。</a:t>
          </a:r>
        </a:p>
      </dgm:t>
    </dgm:pt>
    <dgm:pt modelId="{67518C31-A8AB-42AE-A77C-15AFA8933B22}" type="parTrans" cxnId="{0E1B2763-223D-4C81-8523-3394689EDCED}">
      <dgm:prSet/>
      <dgm:spPr/>
      <dgm:t>
        <a:bodyPr/>
        <a:lstStyle/>
        <a:p>
          <a:endParaRPr lang="zh-CN" altLang="en-US"/>
        </a:p>
      </dgm:t>
    </dgm:pt>
    <dgm:pt modelId="{443B8482-49D5-4F0A-B48E-2E80A92246F2}" type="sibTrans" cxnId="{0E1B2763-223D-4C81-8523-3394689EDCED}">
      <dgm:prSet/>
      <dgm:spPr/>
      <dgm:t>
        <a:bodyPr/>
        <a:lstStyle/>
        <a:p>
          <a:endParaRPr lang="zh-CN" altLang="en-US"/>
        </a:p>
      </dgm:t>
    </dgm:pt>
    <dgm:pt modelId="{BC7FB8A9-B356-43B5-9078-FA244C3808DB}">
      <dgm:prSet phldrT="[文本]" custT="1"/>
      <dgm:spPr/>
      <dgm:t>
        <a:bodyPr/>
        <a:lstStyle/>
        <a:p>
          <a:r>
            <a:rPr lang="zh-CN" altLang="en-US" sz="1600" dirty="0"/>
            <a:t>蠕变数据的属性太少，亟需找到新的描述因子。</a:t>
          </a:r>
        </a:p>
      </dgm:t>
    </dgm:pt>
    <dgm:pt modelId="{BEB57062-7C90-4318-89AE-19E68D32D12F}" type="parTrans" cxnId="{7A443AE7-00BD-40FC-B228-1DF7A1165DFC}">
      <dgm:prSet/>
      <dgm:spPr/>
      <dgm:t>
        <a:bodyPr/>
        <a:lstStyle/>
        <a:p>
          <a:endParaRPr lang="zh-CN" altLang="en-US"/>
        </a:p>
      </dgm:t>
    </dgm:pt>
    <dgm:pt modelId="{09C32BCA-5E0F-4642-8029-FF3FC24A8B08}" type="sibTrans" cxnId="{7A443AE7-00BD-40FC-B228-1DF7A1165DFC}">
      <dgm:prSet/>
      <dgm:spPr/>
      <dgm:t>
        <a:bodyPr/>
        <a:lstStyle/>
        <a:p>
          <a:endParaRPr lang="zh-CN" altLang="en-US"/>
        </a:p>
      </dgm:t>
    </dgm:pt>
    <dgm:pt modelId="{32E438AF-984D-47DE-84A9-28EEE2B2EECA}">
      <dgm:prSet phldrT="[文本]" custT="1"/>
      <dgm:spPr/>
      <dgm:t>
        <a:bodyPr/>
        <a:lstStyle/>
        <a:p>
          <a:r>
            <a:rPr lang="zh-CN" altLang="en-US" sz="1600" dirty="0"/>
            <a:t>建立蠕变的数据库难度较大，是否能找到专门的蠕变数据库。</a:t>
          </a:r>
        </a:p>
      </dgm:t>
    </dgm:pt>
    <dgm:pt modelId="{F8ADE178-76EF-4CDB-AAD0-A71305A823BC}" type="parTrans" cxnId="{FE749F83-2F17-4923-8F05-8519F4DEE794}">
      <dgm:prSet/>
      <dgm:spPr/>
      <dgm:t>
        <a:bodyPr/>
        <a:lstStyle/>
        <a:p>
          <a:endParaRPr lang="zh-CN" altLang="en-US"/>
        </a:p>
      </dgm:t>
    </dgm:pt>
    <dgm:pt modelId="{7AB41966-FB8B-4AC1-9F82-CDD67596C566}" type="sibTrans" cxnId="{FE749F83-2F17-4923-8F05-8519F4DEE794}">
      <dgm:prSet/>
      <dgm:spPr/>
      <dgm:t>
        <a:bodyPr/>
        <a:lstStyle/>
        <a:p>
          <a:endParaRPr lang="zh-CN" altLang="en-US"/>
        </a:p>
      </dgm:t>
    </dgm:pt>
    <dgm:pt modelId="{8B4E5326-3266-42A2-88C9-039451DEE0B6}">
      <dgm:prSet phldrT="[文本]" custT="1"/>
      <dgm:spPr/>
      <dgm:t>
        <a:bodyPr/>
        <a:lstStyle/>
        <a:p>
          <a:r>
            <a:rPr lang="en-US" altLang="zh-CN" sz="1600" dirty="0"/>
            <a:t>49</a:t>
          </a:r>
          <a:r>
            <a:rPr lang="zh-CN" altLang="en-US" sz="1600" dirty="0"/>
            <a:t>篇文献从原子层面和能量学角度</a:t>
          </a:r>
          <a:r>
            <a:rPr lang="en-US" altLang="zh-CN" sz="1600" dirty="0"/>
            <a:t>(</a:t>
          </a:r>
          <a:r>
            <a:rPr lang="zh-CN" altLang="en-US" sz="1600" dirty="0"/>
            <a:t>微观</a:t>
          </a:r>
          <a:r>
            <a:rPr lang="en-US" altLang="zh-CN" sz="1600" dirty="0"/>
            <a:t>)</a:t>
          </a:r>
          <a:r>
            <a:rPr lang="zh-CN" altLang="en-US" sz="1600" dirty="0"/>
            <a:t>，通过理论计算研究合金的占位与相分配、位错、扩散等因素对合金蠕变性能、力学性能的影响，可通过整合文献中的这些微观描述因子来完善我们自己的蠕变数据库。</a:t>
          </a:r>
        </a:p>
      </dgm:t>
    </dgm:pt>
    <dgm:pt modelId="{1E8012D9-1749-436C-82D9-4806FA8124BC}" type="sibTrans" cxnId="{7B3FCB16-B50B-45CA-B148-EFF1C4230E22}">
      <dgm:prSet/>
      <dgm:spPr/>
      <dgm:t>
        <a:bodyPr/>
        <a:lstStyle/>
        <a:p>
          <a:endParaRPr lang="zh-CN" altLang="en-US"/>
        </a:p>
      </dgm:t>
    </dgm:pt>
    <dgm:pt modelId="{B4FAFF90-B0FF-4636-B7AF-28889ABB7940}" type="parTrans" cxnId="{7B3FCB16-B50B-45CA-B148-EFF1C4230E22}">
      <dgm:prSet/>
      <dgm:spPr/>
      <dgm:t>
        <a:bodyPr/>
        <a:lstStyle/>
        <a:p>
          <a:endParaRPr lang="zh-CN" altLang="en-US"/>
        </a:p>
      </dgm:t>
    </dgm:pt>
    <dgm:pt modelId="{B00C69B1-A011-456A-A9BD-842A4AD75D3B}">
      <dgm:prSet phldrT="[文本]" custT="1"/>
      <dgm:spPr/>
      <dgm:t>
        <a:bodyPr/>
        <a:lstStyle/>
        <a:p>
          <a:r>
            <a:rPr lang="en-US" altLang="zh-CN" sz="1600" dirty="0"/>
            <a:t>49</a:t>
          </a:r>
          <a:r>
            <a:rPr lang="zh-CN" altLang="en-US" sz="1600" dirty="0"/>
            <a:t>篇文献中所给出的计算方法</a:t>
          </a:r>
          <a:r>
            <a:rPr lang="en-US" altLang="zh-CN" sz="1600" dirty="0"/>
            <a:t>(</a:t>
          </a:r>
          <a:r>
            <a:rPr lang="zh-CN" altLang="en-US" sz="1600" dirty="0"/>
            <a:t>第一性原理计算、分子动力学方法等</a:t>
          </a:r>
          <a:r>
            <a:rPr lang="en-US" altLang="zh-CN" sz="1600" dirty="0"/>
            <a:t>)</a:t>
          </a:r>
          <a:r>
            <a:rPr lang="zh-CN" altLang="en-US" sz="1600" dirty="0"/>
            <a:t>能够计算出影响蠕变性能的微观描述因子</a:t>
          </a:r>
          <a:r>
            <a:rPr lang="en-US" altLang="zh-CN" sz="1600" dirty="0"/>
            <a:t>,</a:t>
          </a:r>
          <a:r>
            <a:rPr lang="zh-CN" altLang="en-US" sz="1600" dirty="0"/>
            <a:t>但本团队对其计算方法的进一步理解需要专家的指导。</a:t>
          </a:r>
        </a:p>
      </dgm:t>
    </dgm:pt>
    <dgm:pt modelId="{35C85921-4B39-4A4F-B4DD-B7A8E735C14F}" type="sibTrans" cxnId="{7D6E38B4-47B4-46A6-AF13-3029DA127F29}">
      <dgm:prSet/>
      <dgm:spPr/>
      <dgm:t>
        <a:bodyPr/>
        <a:lstStyle/>
        <a:p>
          <a:endParaRPr lang="zh-CN" altLang="en-US"/>
        </a:p>
      </dgm:t>
    </dgm:pt>
    <dgm:pt modelId="{DFB6CE2A-D75A-404B-9816-2FDB6601B4D8}" type="parTrans" cxnId="{7D6E38B4-47B4-46A6-AF13-3029DA127F29}">
      <dgm:prSet/>
      <dgm:spPr/>
      <dgm:t>
        <a:bodyPr/>
        <a:lstStyle/>
        <a:p>
          <a:endParaRPr lang="zh-CN" altLang="en-US"/>
        </a:p>
      </dgm:t>
    </dgm:pt>
    <dgm:pt modelId="{793F0E8B-D366-425C-B9CE-96C79CBBE0B1}">
      <dgm:prSet phldrT="[文本]" custT="1"/>
      <dgm:spPr/>
      <dgm:t>
        <a:bodyPr/>
        <a:lstStyle/>
        <a:p>
          <a:r>
            <a:rPr lang="zh-CN" altLang="en-US" sz="1600" dirty="0"/>
            <a:t>若引入第一性原理来增加新的微观的描述因子，算出的结果和真实的数据会存在一定的偏差，所以需要专家来给出处理这些偏差的意见。</a:t>
          </a:r>
        </a:p>
      </dgm:t>
    </dgm:pt>
    <dgm:pt modelId="{3A32B060-93D9-43AF-B19D-FA4D991BA112}" type="sibTrans" cxnId="{D4D2F89A-C379-440C-8605-57E417089B35}">
      <dgm:prSet/>
      <dgm:spPr/>
      <dgm:t>
        <a:bodyPr/>
        <a:lstStyle/>
        <a:p>
          <a:endParaRPr lang="zh-CN" altLang="en-US"/>
        </a:p>
      </dgm:t>
    </dgm:pt>
    <dgm:pt modelId="{BAF417FF-72F3-4273-90B5-76DDCE1C7FC7}" type="parTrans" cxnId="{D4D2F89A-C379-440C-8605-57E417089B35}">
      <dgm:prSet/>
      <dgm:spPr/>
      <dgm:t>
        <a:bodyPr/>
        <a:lstStyle/>
        <a:p>
          <a:endParaRPr lang="zh-CN" altLang="en-US"/>
        </a:p>
      </dgm:t>
    </dgm:pt>
    <dgm:pt modelId="{E2EDF12E-ED59-422A-BA91-100593C845CE}">
      <dgm:prSet phldrT="[文本]" custT="1"/>
      <dgm:spPr/>
      <dgm:t>
        <a:bodyPr/>
        <a:lstStyle/>
        <a:p>
          <a:endParaRPr lang="zh-CN" altLang="en-US" sz="1400" dirty="0"/>
        </a:p>
      </dgm:t>
    </dgm:pt>
    <dgm:pt modelId="{C3B8DAB1-0A18-47D8-A3DA-E8CB26DAEB16}" type="sibTrans" cxnId="{809DF2F4-A487-4C73-86E5-EE0EC1567A03}">
      <dgm:prSet/>
      <dgm:spPr/>
      <dgm:t>
        <a:bodyPr/>
        <a:lstStyle/>
        <a:p>
          <a:endParaRPr lang="zh-CN" altLang="en-US"/>
        </a:p>
      </dgm:t>
    </dgm:pt>
    <dgm:pt modelId="{DC62E458-6048-4689-BF01-26EC98383D58}" type="parTrans" cxnId="{809DF2F4-A487-4C73-86E5-EE0EC1567A03}">
      <dgm:prSet/>
      <dgm:spPr/>
      <dgm:t>
        <a:bodyPr/>
        <a:lstStyle/>
        <a:p>
          <a:endParaRPr lang="zh-CN" altLang="en-US"/>
        </a:p>
      </dgm:t>
    </dgm:pt>
    <dgm:pt modelId="{48E86552-A8B4-48A4-B25B-E9127B438F10}" type="pres">
      <dgm:prSet presAssocID="{34F3066E-1AB8-40DC-A56D-794DB1798D6E}" presName="linear" presStyleCnt="0">
        <dgm:presLayoutVars>
          <dgm:dir/>
          <dgm:animLvl val="lvl"/>
          <dgm:resizeHandles val="exact"/>
        </dgm:presLayoutVars>
      </dgm:prSet>
      <dgm:spPr/>
    </dgm:pt>
    <dgm:pt modelId="{4BC7A81F-4566-414F-BC1A-45B88434ACC2}" type="pres">
      <dgm:prSet presAssocID="{17170630-B868-4328-B265-4A67EAE44628}" presName="parentLin" presStyleCnt="0"/>
      <dgm:spPr/>
    </dgm:pt>
    <dgm:pt modelId="{66823A28-73F0-4432-A012-24DFF5594BB6}" type="pres">
      <dgm:prSet presAssocID="{17170630-B868-4328-B265-4A67EAE44628}" presName="parentLeftMargin" presStyleLbl="node1" presStyleIdx="0" presStyleCnt="2"/>
      <dgm:spPr/>
    </dgm:pt>
    <dgm:pt modelId="{82B8F324-4473-4363-9379-BABC72DB3E69}" type="pres">
      <dgm:prSet presAssocID="{17170630-B868-4328-B265-4A67EAE44628}" presName="parentText" presStyleLbl="node1" presStyleIdx="0" presStyleCnt="2">
        <dgm:presLayoutVars>
          <dgm:chMax val="0"/>
          <dgm:bulletEnabled val="1"/>
        </dgm:presLayoutVars>
      </dgm:prSet>
      <dgm:spPr/>
    </dgm:pt>
    <dgm:pt modelId="{D544C79A-A5E1-4720-B791-320B24F3B3C5}" type="pres">
      <dgm:prSet presAssocID="{17170630-B868-4328-B265-4A67EAE44628}" presName="negativeSpace" presStyleCnt="0"/>
      <dgm:spPr/>
    </dgm:pt>
    <dgm:pt modelId="{025CA07E-00E0-439E-B175-DB5730A92B92}" type="pres">
      <dgm:prSet presAssocID="{17170630-B868-4328-B265-4A67EAE44628}" presName="childText" presStyleLbl="conFgAcc1" presStyleIdx="0" presStyleCnt="2" custLinFactNeighborX="-990" custLinFactNeighborY="2222">
        <dgm:presLayoutVars>
          <dgm:bulletEnabled val="1"/>
        </dgm:presLayoutVars>
      </dgm:prSet>
      <dgm:spPr/>
    </dgm:pt>
    <dgm:pt modelId="{3B581AD7-0CA0-4D7F-876F-833272E26B72}" type="pres">
      <dgm:prSet presAssocID="{B3483F6A-F4FE-4881-A700-8ACA202B8FA5}" presName="spaceBetweenRectangles" presStyleCnt="0"/>
      <dgm:spPr/>
    </dgm:pt>
    <dgm:pt modelId="{5546A318-A355-479B-8039-F29DAD5C7F1A}" type="pres">
      <dgm:prSet presAssocID="{D02D7010-6597-4533-901E-34B82FD34F03}" presName="parentLin" presStyleCnt="0"/>
      <dgm:spPr/>
    </dgm:pt>
    <dgm:pt modelId="{204DB02A-91FB-4433-8B54-E0692D69BE41}" type="pres">
      <dgm:prSet presAssocID="{D02D7010-6597-4533-901E-34B82FD34F03}" presName="parentLeftMargin" presStyleLbl="node1" presStyleIdx="0" presStyleCnt="2"/>
      <dgm:spPr/>
    </dgm:pt>
    <dgm:pt modelId="{338940AF-D85D-41E2-BBCF-B9A226AAED37}" type="pres">
      <dgm:prSet presAssocID="{D02D7010-6597-4533-901E-34B82FD34F03}" presName="parentText" presStyleLbl="node1" presStyleIdx="1" presStyleCnt="2">
        <dgm:presLayoutVars>
          <dgm:chMax val="0"/>
          <dgm:bulletEnabled val="1"/>
        </dgm:presLayoutVars>
      </dgm:prSet>
      <dgm:spPr/>
    </dgm:pt>
    <dgm:pt modelId="{51C6C89C-0D30-42DE-B850-957AFFB08F97}" type="pres">
      <dgm:prSet presAssocID="{D02D7010-6597-4533-901E-34B82FD34F03}" presName="negativeSpace" presStyleCnt="0"/>
      <dgm:spPr/>
    </dgm:pt>
    <dgm:pt modelId="{A123AF92-FA86-45DD-A56F-CA19266C6E76}" type="pres">
      <dgm:prSet presAssocID="{D02D7010-6597-4533-901E-34B82FD34F03}" presName="childText" presStyleLbl="conFgAcc1" presStyleIdx="1" presStyleCnt="2" custLinFactY="3109" custLinFactNeighborY="100000">
        <dgm:presLayoutVars>
          <dgm:bulletEnabled val="1"/>
        </dgm:presLayoutVars>
      </dgm:prSet>
      <dgm:spPr/>
    </dgm:pt>
  </dgm:ptLst>
  <dgm:cxnLst>
    <dgm:cxn modelId="{04F6A107-ACD4-4F39-B03B-E6B1ABC573CD}" type="presOf" srcId="{D02D7010-6597-4533-901E-34B82FD34F03}" destId="{338940AF-D85D-41E2-BBCF-B9A226AAED37}" srcOrd="1" destOrd="0" presId="urn:microsoft.com/office/officeart/2005/8/layout/list1"/>
    <dgm:cxn modelId="{B962500D-1ECE-4737-9521-EE18B7F803FF}" srcId="{34F3066E-1AB8-40DC-A56D-794DB1798D6E}" destId="{17170630-B868-4328-B265-4A67EAE44628}" srcOrd="0" destOrd="0" parTransId="{67B64FFA-7DCE-47AF-8B94-D036497D7343}" sibTransId="{B3483F6A-F4FE-4881-A700-8ACA202B8FA5}"/>
    <dgm:cxn modelId="{7B3FCB16-B50B-45CA-B148-EFF1C4230E22}" srcId="{D02D7010-6597-4533-901E-34B82FD34F03}" destId="{8B4E5326-3266-42A2-88C9-039451DEE0B6}" srcOrd="2" destOrd="0" parTransId="{B4FAFF90-B0FF-4636-B7AF-28889ABB7940}" sibTransId="{1E8012D9-1749-436C-82D9-4806FA8124BC}"/>
    <dgm:cxn modelId="{D381F819-850C-4A0B-8FED-A8836BBB89D5}" type="presOf" srcId="{793F0E8B-D366-425C-B9CE-96C79CBBE0B1}" destId="{A123AF92-FA86-45DD-A56F-CA19266C6E76}" srcOrd="0" destOrd="0" presId="urn:microsoft.com/office/officeart/2005/8/layout/list1"/>
    <dgm:cxn modelId="{0157AB3D-4B03-4827-80F7-D025A1EE62CE}" type="presOf" srcId="{FAFFD01A-17F9-46CA-8134-2A6EF5EEFFD7}" destId="{025CA07E-00E0-439E-B175-DB5730A92B92}" srcOrd="0" destOrd="0" presId="urn:microsoft.com/office/officeart/2005/8/layout/list1"/>
    <dgm:cxn modelId="{0E1B2763-223D-4C81-8523-3394689EDCED}" srcId="{17170630-B868-4328-B265-4A67EAE44628}" destId="{FAFFD01A-17F9-46CA-8134-2A6EF5EEFFD7}" srcOrd="0" destOrd="0" parTransId="{67518C31-A8AB-42AE-A77C-15AFA8933B22}" sibTransId="{443B8482-49D5-4F0A-B48E-2E80A92246F2}"/>
    <dgm:cxn modelId="{7DE0EE48-05E6-4258-8C3C-39AFF015A75C}" type="presOf" srcId="{D02D7010-6597-4533-901E-34B82FD34F03}" destId="{204DB02A-91FB-4433-8B54-E0692D69BE41}" srcOrd="0" destOrd="0" presId="urn:microsoft.com/office/officeart/2005/8/layout/list1"/>
    <dgm:cxn modelId="{F40ADE4C-8459-4BCD-A669-66D2ED61E013}" type="presOf" srcId="{E2EDF12E-ED59-422A-BA91-100593C845CE}" destId="{A123AF92-FA86-45DD-A56F-CA19266C6E76}" srcOrd="0" destOrd="3" presId="urn:microsoft.com/office/officeart/2005/8/layout/list1"/>
    <dgm:cxn modelId="{F1390058-5747-43CF-8DA5-5F2F0B8F4777}" type="presOf" srcId="{BC7FB8A9-B356-43B5-9078-FA244C3808DB}" destId="{025CA07E-00E0-439E-B175-DB5730A92B92}" srcOrd="0" destOrd="1" presId="urn:microsoft.com/office/officeart/2005/8/layout/list1"/>
    <dgm:cxn modelId="{C9B11982-6EAC-41D6-96B3-EC8D223E8530}" type="presOf" srcId="{B00C69B1-A011-456A-A9BD-842A4AD75D3B}" destId="{A123AF92-FA86-45DD-A56F-CA19266C6E76}" srcOrd="0" destOrd="1" presId="urn:microsoft.com/office/officeart/2005/8/layout/list1"/>
    <dgm:cxn modelId="{FE749F83-2F17-4923-8F05-8519F4DEE794}" srcId="{17170630-B868-4328-B265-4A67EAE44628}" destId="{32E438AF-984D-47DE-84A9-28EEE2B2EECA}" srcOrd="2" destOrd="0" parTransId="{F8ADE178-76EF-4CDB-AAD0-A71305A823BC}" sibTransId="{7AB41966-FB8B-4AC1-9F82-CDD67596C566}"/>
    <dgm:cxn modelId="{10E8C88F-7D5B-48EC-8BE0-6DBA15FB61C1}" type="presOf" srcId="{17170630-B868-4328-B265-4A67EAE44628}" destId="{66823A28-73F0-4432-A012-24DFF5594BB6}" srcOrd="0" destOrd="0" presId="urn:microsoft.com/office/officeart/2005/8/layout/list1"/>
    <dgm:cxn modelId="{73CF8E92-0FE4-4B8C-9F09-44C77D34D88C}" type="presOf" srcId="{34F3066E-1AB8-40DC-A56D-794DB1798D6E}" destId="{48E86552-A8B4-48A4-B25B-E9127B438F10}" srcOrd="0" destOrd="0" presId="urn:microsoft.com/office/officeart/2005/8/layout/list1"/>
    <dgm:cxn modelId="{D4D2F89A-C379-440C-8605-57E417089B35}" srcId="{D02D7010-6597-4533-901E-34B82FD34F03}" destId="{793F0E8B-D366-425C-B9CE-96C79CBBE0B1}" srcOrd="0" destOrd="0" parTransId="{BAF417FF-72F3-4273-90B5-76DDCE1C7FC7}" sibTransId="{3A32B060-93D9-43AF-B19D-FA4D991BA112}"/>
    <dgm:cxn modelId="{A28B00AD-9771-4525-99B1-300A73C60CE7}" type="presOf" srcId="{8B4E5326-3266-42A2-88C9-039451DEE0B6}" destId="{A123AF92-FA86-45DD-A56F-CA19266C6E76}" srcOrd="0" destOrd="2" presId="urn:microsoft.com/office/officeart/2005/8/layout/list1"/>
    <dgm:cxn modelId="{B3B460B3-1FE5-4734-B1FE-5D97E48DBC0A}" type="presOf" srcId="{17170630-B868-4328-B265-4A67EAE44628}" destId="{82B8F324-4473-4363-9379-BABC72DB3E69}" srcOrd="1" destOrd="0" presId="urn:microsoft.com/office/officeart/2005/8/layout/list1"/>
    <dgm:cxn modelId="{7D6E38B4-47B4-46A6-AF13-3029DA127F29}" srcId="{D02D7010-6597-4533-901E-34B82FD34F03}" destId="{B00C69B1-A011-456A-A9BD-842A4AD75D3B}" srcOrd="1" destOrd="0" parTransId="{DFB6CE2A-D75A-404B-9816-2FDB6601B4D8}" sibTransId="{35C85921-4B39-4A4F-B4DD-B7A8E735C14F}"/>
    <dgm:cxn modelId="{BB5076D0-E56D-4B40-BC56-80D5513AC1CF}" srcId="{34F3066E-1AB8-40DC-A56D-794DB1798D6E}" destId="{D02D7010-6597-4533-901E-34B82FD34F03}" srcOrd="1" destOrd="0" parTransId="{53F75390-027E-4464-A3E2-F6FBEB4A4DAB}" sibTransId="{78C8E6CF-BBB3-44BC-B0B5-032B89E10C34}"/>
    <dgm:cxn modelId="{7A443AE7-00BD-40FC-B228-1DF7A1165DFC}" srcId="{17170630-B868-4328-B265-4A67EAE44628}" destId="{BC7FB8A9-B356-43B5-9078-FA244C3808DB}" srcOrd="1" destOrd="0" parTransId="{BEB57062-7C90-4318-89AE-19E68D32D12F}" sibTransId="{09C32BCA-5E0F-4642-8029-FF3FC24A8B08}"/>
    <dgm:cxn modelId="{809DF2F4-A487-4C73-86E5-EE0EC1567A03}" srcId="{D02D7010-6597-4533-901E-34B82FD34F03}" destId="{E2EDF12E-ED59-422A-BA91-100593C845CE}" srcOrd="3" destOrd="0" parTransId="{DC62E458-6048-4689-BF01-26EC98383D58}" sibTransId="{C3B8DAB1-0A18-47D8-A3DA-E8CB26DAEB16}"/>
    <dgm:cxn modelId="{ABF902F9-B175-4C2E-8C03-0920C508425E}" type="presOf" srcId="{32E438AF-984D-47DE-84A9-28EEE2B2EECA}" destId="{025CA07E-00E0-439E-B175-DB5730A92B92}" srcOrd="0" destOrd="2" presId="urn:microsoft.com/office/officeart/2005/8/layout/list1"/>
    <dgm:cxn modelId="{603D0FC7-C794-40FC-BD8B-2D38617AFAAB}" type="presParOf" srcId="{48E86552-A8B4-48A4-B25B-E9127B438F10}" destId="{4BC7A81F-4566-414F-BC1A-45B88434ACC2}" srcOrd="0" destOrd="0" presId="urn:microsoft.com/office/officeart/2005/8/layout/list1"/>
    <dgm:cxn modelId="{A97C8FAF-8258-42B1-B2F2-A81D7132EC95}" type="presParOf" srcId="{4BC7A81F-4566-414F-BC1A-45B88434ACC2}" destId="{66823A28-73F0-4432-A012-24DFF5594BB6}" srcOrd="0" destOrd="0" presId="urn:microsoft.com/office/officeart/2005/8/layout/list1"/>
    <dgm:cxn modelId="{15AD7237-518B-46A0-97E0-6CC0EA2C3CBF}" type="presParOf" srcId="{4BC7A81F-4566-414F-BC1A-45B88434ACC2}" destId="{82B8F324-4473-4363-9379-BABC72DB3E69}" srcOrd="1" destOrd="0" presId="urn:microsoft.com/office/officeart/2005/8/layout/list1"/>
    <dgm:cxn modelId="{B12CF1E0-96DB-4C20-B9C9-C50ED12DB670}" type="presParOf" srcId="{48E86552-A8B4-48A4-B25B-E9127B438F10}" destId="{D544C79A-A5E1-4720-B791-320B24F3B3C5}" srcOrd="1" destOrd="0" presId="urn:microsoft.com/office/officeart/2005/8/layout/list1"/>
    <dgm:cxn modelId="{09D8398C-1C50-4C67-9716-A53FBFE30BBA}" type="presParOf" srcId="{48E86552-A8B4-48A4-B25B-E9127B438F10}" destId="{025CA07E-00E0-439E-B175-DB5730A92B92}" srcOrd="2" destOrd="0" presId="urn:microsoft.com/office/officeart/2005/8/layout/list1"/>
    <dgm:cxn modelId="{1B8405C6-D77E-4043-8E4A-2D410D54A548}" type="presParOf" srcId="{48E86552-A8B4-48A4-B25B-E9127B438F10}" destId="{3B581AD7-0CA0-4D7F-876F-833272E26B72}" srcOrd="3" destOrd="0" presId="urn:microsoft.com/office/officeart/2005/8/layout/list1"/>
    <dgm:cxn modelId="{1C33C0CD-1E30-4293-A01E-940C9C7577A2}" type="presParOf" srcId="{48E86552-A8B4-48A4-B25B-E9127B438F10}" destId="{5546A318-A355-479B-8039-F29DAD5C7F1A}" srcOrd="4" destOrd="0" presId="urn:microsoft.com/office/officeart/2005/8/layout/list1"/>
    <dgm:cxn modelId="{EC1922EA-C533-44E8-8EF4-39A93A7325EE}" type="presParOf" srcId="{5546A318-A355-479B-8039-F29DAD5C7F1A}" destId="{204DB02A-91FB-4433-8B54-E0692D69BE41}" srcOrd="0" destOrd="0" presId="urn:microsoft.com/office/officeart/2005/8/layout/list1"/>
    <dgm:cxn modelId="{7D003065-D597-4A30-8B64-A52DB409AB7C}" type="presParOf" srcId="{5546A318-A355-479B-8039-F29DAD5C7F1A}" destId="{338940AF-D85D-41E2-BBCF-B9A226AAED37}" srcOrd="1" destOrd="0" presId="urn:microsoft.com/office/officeart/2005/8/layout/list1"/>
    <dgm:cxn modelId="{E7D8CC09-F7E3-402C-8352-66417563E696}" type="presParOf" srcId="{48E86552-A8B4-48A4-B25B-E9127B438F10}" destId="{51C6C89C-0D30-42DE-B850-957AFFB08F97}" srcOrd="5" destOrd="0" presId="urn:microsoft.com/office/officeart/2005/8/layout/list1"/>
    <dgm:cxn modelId="{0949C75D-B247-4FC0-98D9-2965B4668208}" type="presParOf" srcId="{48E86552-A8B4-48A4-B25B-E9127B438F10}" destId="{A123AF92-FA86-45DD-A56F-CA19266C6E76}"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6AD3BAA-9012-48AF-8113-54AD8DB43514}" type="doc">
      <dgm:prSet loTypeId="urn:microsoft.com/office/officeart/2005/8/layout/vList2" loCatId="list" qsTypeId="urn:microsoft.com/office/officeart/2005/8/quickstyle/simple4" qsCatId="simple" csTypeId="urn:microsoft.com/office/officeart/2005/8/colors/colorful1" csCatId="colorful" phldr="1"/>
      <dgm:spPr/>
      <dgm:t>
        <a:bodyPr/>
        <a:lstStyle/>
        <a:p>
          <a:endParaRPr lang="zh-CN" altLang="en-US"/>
        </a:p>
      </dgm:t>
    </dgm:pt>
    <dgm:pt modelId="{09FEEF98-66D8-4266-9535-59667BCA2E50}">
      <dgm:prSet phldrT="[文本]"/>
      <dgm:spPr>
        <a:solidFill>
          <a:schemeClr val="bg1">
            <a:lumMod val="75000"/>
          </a:schemeClr>
        </a:solidFill>
      </dgm:spPr>
      <dgm:t>
        <a:bodyPr/>
        <a:lstStyle/>
        <a:p>
          <a:r>
            <a:rPr lang="en-US" altLang="zh-CN" dirty="0"/>
            <a:t>1.</a:t>
          </a:r>
          <a:r>
            <a:rPr lang="zh-CN" altLang="en-US" dirty="0"/>
            <a:t>整体工作计划</a:t>
          </a:r>
        </a:p>
      </dgm:t>
    </dgm:pt>
    <dgm:pt modelId="{35E14190-AB40-4262-B0CF-E04C6237AF31}" type="parTrans" cxnId="{F0835E1B-2744-471F-A7E0-D375508D0963}">
      <dgm:prSet/>
      <dgm:spPr/>
      <dgm:t>
        <a:bodyPr/>
        <a:lstStyle/>
        <a:p>
          <a:endParaRPr lang="zh-CN" altLang="en-US"/>
        </a:p>
      </dgm:t>
    </dgm:pt>
    <dgm:pt modelId="{966F489E-DF38-4411-A6CE-B582D9B78FDA}" type="sibTrans" cxnId="{F0835E1B-2744-471F-A7E0-D375508D0963}">
      <dgm:prSet/>
      <dgm:spPr/>
      <dgm:t>
        <a:bodyPr/>
        <a:lstStyle/>
        <a:p>
          <a:endParaRPr lang="zh-CN" altLang="en-US"/>
        </a:p>
      </dgm:t>
    </dgm:pt>
    <dgm:pt modelId="{ED717D3C-12D7-4C82-9A24-C9144B86E759}">
      <dgm:prSet phldrT="[文本]"/>
      <dgm:spPr>
        <a:solidFill>
          <a:schemeClr val="accent3">
            <a:lumMod val="75000"/>
          </a:schemeClr>
        </a:solidFill>
      </dgm:spPr>
      <dgm:t>
        <a:bodyPr/>
        <a:lstStyle/>
        <a:p>
          <a:r>
            <a:rPr lang="en-US" altLang="zh-CN" dirty="0"/>
            <a:t>2.</a:t>
          </a:r>
          <a:r>
            <a:rPr lang="zh-CN" altLang="en-US" dirty="0"/>
            <a:t>目前工作</a:t>
          </a:r>
        </a:p>
      </dgm:t>
    </dgm:pt>
    <dgm:pt modelId="{A96E09E7-A8B9-4432-8311-9A7485920441}" type="parTrans" cxnId="{A51E0052-BB92-49BA-A178-3133DF96BDEE}">
      <dgm:prSet/>
      <dgm:spPr/>
      <dgm:t>
        <a:bodyPr/>
        <a:lstStyle/>
        <a:p>
          <a:endParaRPr lang="zh-CN" altLang="en-US"/>
        </a:p>
      </dgm:t>
    </dgm:pt>
    <dgm:pt modelId="{4ACC2CA2-E383-4FF3-BCA3-C6A799261913}" type="sibTrans" cxnId="{A51E0052-BB92-49BA-A178-3133DF96BDEE}">
      <dgm:prSet/>
      <dgm:spPr/>
      <dgm:t>
        <a:bodyPr/>
        <a:lstStyle/>
        <a:p>
          <a:endParaRPr lang="zh-CN" altLang="en-US"/>
        </a:p>
      </dgm:t>
    </dgm:pt>
    <dgm:pt modelId="{96546131-4885-47DF-8F75-B5E80A5EB97D}">
      <dgm:prSet phldrT="[文本]" custT="1"/>
      <dgm:spPr/>
      <dgm:t>
        <a:bodyPr/>
        <a:lstStyle/>
        <a:p>
          <a:r>
            <a:rPr lang="zh-CN" altLang="en-US" sz="2000" dirty="0">
              <a:solidFill>
                <a:schemeClr val="bg1">
                  <a:lumMod val="75000"/>
                </a:schemeClr>
              </a:solidFill>
            </a:rPr>
            <a:t>文献精读与数据采集</a:t>
          </a:r>
        </a:p>
      </dgm:t>
    </dgm:pt>
    <dgm:pt modelId="{8CDB7F2A-92BD-48F9-8EAE-1E67711D3F8B}" type="parTrans" cxnId="{C5DBA301-1F51-42A6-8ED0-AEAAD59F5146}">
      <dgm:prSet/>
      <dgm:spPr/>
      <dgm:t>
        <a:bodyPr/>
        <a:lstStyle/>
        <a:p>
          <a:endParaRPr lang="zh-CN" altLang="en-US"/>
        </a:p>
      </dgm:t>
    </dgm:pt>
    <dgm:pt modelId="{36A79C5B-1456-4B3A-917B-079480A8FB11}" type="sibTrans" cxnId="{C5DBA301-1F51-42A6-8ED0-AEAAD59F5146}">
      <dgm:prSet/>
      <dgm:spPr/>
      <dgm:t>
        <a:bodyPr/>
        <a:lstStyle/>
        <a:p>
          <a:endParaRPr lang="zh-CN" altLang="en-US"/>
        </a:p>
      </dgm:t>
    </dgm:pt>
    <dgm:pt modelId="{FE0B8CEE-7931-4C6C-ABAD-786E9B835F96}">
      <dgm:prSet/>
      <dgm:spPr>
        <a:solidFill>
          <a:schemeClr val="bg1">
            <a:lumMod val="75000"/>
          </a:schemeClr>
        </a:solidFill>
      </dgm:spPr>
      <dgm:t>
        <a:bodyPr/>
        <a:lstStyle/>
        <a:p>
          <a:r>
            <a:rPr lang="en-US" altLang="zh-CN" dirty="0"/>
            <a:t>3.</a:t>
          </a:r>
          <a:r>
            <a:rPr lang="zh-CN" altLang="en-US" dirty="0"/>
            <a:t>工作展望</a:t>
          </a:r>
        </a:p>
      </dgm:t>
    </dgm:pt>
    <dgm:pt modelId="{7E84AF53-2FA2-4DF4-96A1-DC3CD900E0A3}" type="parTrans" cxnId="{F47B8026-3A9A-40F3-B4A8-FCC0DCA6A730}">
      <dgm:prSet/>
      <dgm:spPr/>
      <dgm:t>
        <a:bodyPr/>
        <a:lstStyle/>
        <a:p>
          <a:endParaRPr lang="zh-CN" altLang="en-US"/>
        </a:p>
      </dgm:t>
    </dgm:pt>
    <dgm:pt modelId="{1FA52AE0-DFB7-42CE-A86F-60A71B16BDF1}" type="sibTrans" cxnId="{F47B8026-3A9A-40F3-B4A8-FCC0DCA6A730}">
      <dgm:prSet/>
      <dgm:spPr/>
      <dgm:t>
        <a:bodyPr/>
        <a:lstStyle/>
        <a:p>
          <a:endParaRPr lang="zh-CN" altLang="en-US"/>
        </a:p>
      </dgm:t>
    </dgm:pt>
    <dgm:pt modelId="{93B1E033-B87A-4F97-9BDA-5DB8FB2C8CC1}">
      <dgm:prSet/>
      <dgm:spPr/>
      <dgm:t>
        <a:bodyPr/>
        <a:lstStyle/>
        <a:p>
          <a:endParaRPr lang="zh-CN" altLang="en-US" dirty="0"/>
        </a:p>
      </dgm:t>
    </dgm:pt>
    <dgm:pt modelId="{DFBAE609-2348-448B-A8B3-B1E9E6DF45AF}" type="parTrans" cxnId="{E7E0008B-929B-4432-8F99-30A13C67DA4F}">
      <dgm:prSet/>
      <dgm:spPr/>
      <dgm:t>
        <a:bodyPr/>
        <a:lstStyle/>
        <a:p>
          <a:endParaRPr lang="zh-CN" altLang="en-US"/>
        </a:p>
      </dgm:t>
    </dgm:pt>
    <dgm:pt modelId="{7255F286-4648-468C-B598-1A45F1DD8BFD}" type="sibTrans" cxnId="{E7E0008B-929B-4432-8F99-30A13C67DA4F}">
      <dgm:prSet/>
      <dgm:spPr/>
      <dgm:t>
        <a:bodyPr/>
        <a:lstStyle/>
        <a:p>
          <a:endParaRPr lang="zh-CN" altLang="en-US"/>
        </a:p>
      </dgm:t>
    </dgm:pt>
    <dgm:pt modelId="{D9038ECD-28AB-704E-92EB-4464DDF3C41E}">
      <dgm:prSet custT="1"/>
      <dgm:spPr/>
      <dgm:t>
        <a:bodyPr/>
        <a:lstStyle/>
        <a:p>
          <a:r>
            <a:rPr lang="zh-CN" altLang="en-US" sz="2000" b="1" dirty="0">
              <a:solidFill>
                <a:schemeClr val="tx1"/>
              </a:solidFill>
            </a:rPr>
            <a:t>算法研究与设计</a:t>
          </a:r>
          <a:endParaRPr lang="en-US" altLang="zh-CN" sz="2000" b="1" dirty="0">
            <a:solidFill>
              <a:schemeClr val="tx1"/>
            </a:solidFill>
          </a:endParaRPr>
        </a:p>
      </dgm:t>
    </dgm:pt>
    <dgm:pt modelId="{1F03EC15-A4C1-854B-B09F-7AE9BC8A44DA}" type="parTrans" cxnId="{ED701991-B7FD-6341-B35E-6D88E8734551}">
      <dgm:prSet/>
      <dgm:spPr/>
      <dgm:t>
        <a:bodyPr/>
        <a:lstStyle/>
        <a:p>
          <a:endParaRPr lang="zh-CN" altLang="en-US"/>
        </a:p>
      </dgm:t>
    </dgm:pt>
    <dgm:pt modelId="{A2796307-A411-0C44-8AC7-FD6C789623E5}" type="sibTrans" cxnId="{ED701991-B7FD-6341-B35E-6D88E8734551}">
      <dgm:prSet/>
      <dgm:spPr/>
      <dgm:t>
        <a:bodyPr/>
        <a:lstStyle/>
        <a:p>
          <a:endParaRPr lang="zh-CN" altLang="en-US"/>
        </a:p>
      </dgm:t>
    </dgm:pt>
    <dgm:pt modelId="{31B89B88-B43E-CC4F-A63B-B6A8FE3A3790}">
      <dgm:prSet custT="1"/>
      <dgm:spPr/>
      <dgm:t>
        <a:bodyPr/>
        <a:lstStyle/>
        <a:p>
          <a:r>
            <a:rPr lang="zh-CN" altLang="en-US" sz="2000" dirty="0">
              <a:solidFill>
                <a:schemeClr val="bg1">
                  <a:lumMod val="65000"/>
                </a:schemeClr>
              </a:solidFill>
            </a:rPr>
            <a:t>平台建设</a:t>
          </a:r>
        </a:p>
      </dgm:t>
    </dgm:pt>
    <dgm:pt modelId="{3B686D57-457F-0746-B1BA-055D927A88B0}" type="parTrans" cxnId="{F350791B-5A9A-3D44-9D3E-B42B663E0B53}">
      <dgm:prSet/>
      <dgm:spPr/>
      <dgm:t>
        <a:bodyPr/>
        <a:lstStyle/>
        <a:p>
          <a:endParaRPr lang="zh-CN" altLang="en-US"/>
        </a:p>
      </dgm:t>
    </dgm:pt>
    <dgm:pt modelId="{3DB41050-26CC-E347-95E0-31BB09F2DED0}" type="sibTrans" cxnId="{F350791B-5A9A-3D44-9D3E-B42B663E0B53}">
      <dgm:prSet/>
      <dgm:spPr/>
      <dgm:t>
        <a:bodyPr/>
        <a:lstStyle/>
        <a:p>
          <a:endParaRPr lang="zh-CN" altLang="en-US"/>
        </a:p>
      </dgm:t>
    </dgm:pt>
    <dgm:pt modelId="{E31A7A90-9CD5-4F7D-BB1D-2BA0EB5BD2C5}" type="pres">
      <dgm:prSet presAssocID="{A6AD3BAA-9012-48AF-8113-54AD8DB43514}" presName="linear" presStyleCnt="0">
        <dgm:presLayoutVars>
          <dgm:animLvl val="lvl"/>
          <dgm:resizeHandles val="exact"/>
        </dgm:presLayoutVars>
      </dgm:prSet>
      <dgm:spPr/>
    </dgm:pt>
    <dgm:pt modelId="{D7A831F6-224E-4255-B33E-DD2359E3B625}" type="pres">
      <dgm:prSet presAssocID="{09FEEF98-66D8-4266-9535-59667BCA2E50}" presName="parentText" presStyleLbl="node1" presStyleIdx="0" presStyleCnt="3" custScaleY="64997" custLinFactNeighborX="-3960" custLinFactNeighborY="-395">
        <dgm:presLayoutVars>
          <dgm:chMax val="0"/>
          <dgm:bulletEnabled val="1"/>
        </dgm:presLayoutVars>
      </dgm:prSet>
      <dgm:spPr/>
    </dgm:pt>
    <dgm:pt modelId="{FBF90EA1-6824-4341-A626-EC96D220F96E}" type="pres">
      <dgm:prSet presAssocID="{966F489E-DF38-4411-A6CE-B582D9B78FDA}" presName="spacer" presStyleCnt="0"/>
      <dgm:spPr/>
    </dgm:pt>
    <dgm:pt modelId="{0BD9CFF3-BD5C-4496-A5C0-71614AF6C6BB}" type="pres">
      <dgm:prSet presAssocID="{ED717D3C-12D7-4C82-9A24-C9144B86E759}" presName="parentText" presStyleLbl="node1" presStyleIdx="1" presStyleCnt="3" custScaleY="59406" custLinFactNeighborX="-84" custLinFactNeighborY="4523">
        <dgm:presLayoutVars>
          <dgm:chMax val="0"/>
          <dgm:bulletEnabled val="1"/>
        </dgm:presLayoutVars>
      </dgm:prSet>
      <dgm:spPr/>
    </dgm:pt>
    <dgm:pt modelId="{CB053569-2367-4401-9257-A2E1BD3CDD98}" type="pres">
      <dgm:prSet presAssocID="{ED717D3C-12D7-4C82-9A24-C9144B86E759}" presName="childText" presStyleLbl="revTx" presStyleIdx="0" presStyleCnt="2" custLinFactNeighborY="14976">
        <dgm:presLayoutVars>
          <dgm:bulletEnabled val="1"/>
        </dgm:presLayoutVars>
      </dgm:prSet>
      <dgm:spPr/>
    </dgm:pt>
    <dgm:pt modelId="{25B85B47-B55F-40A6-95E0-5ED6A9B870BF}" type="pres">
      <dgm:prSet presAssocID="{FE0B8CEE-7931-4C6C-ABAD-786E9B835F96}" presName="parentText" presStyleLbl="node1" presStyleIdx="2" presStyleCnt="3" custScaleY="71785" custLinFactNeighborX="739" custLinFactNeighborY="37204">
        <dgm:presLayoutVars>
          <dgm:chMax val="0"/>
          <dgm:bulletEnabled val="1"/>
        </dgm:presLayoutVars>
      </dgm:prSet>
      <dgm:spPr/>
    </dgm:pt>
    <dgm:pt modelId="{470F9343-84EB-47B7-AFB9-4C65E7792209}" type="pres">
      <dgm:prSet presAssocID="{FE0B8CEE-7931-4C6C-ABAD-786E9B835F96}" presName="childText" presStyleLbl="revTx" presStyleIdx="1" presStyleCnt="2" custLinFactNeighborX="-596" custLinFactNeighborY="25141">
        <dgm:presLayoutVars>
          <dgm:bulletEnabled val="1"/>
        </dgm:presLayoutVars>
      </dgm:prSet>
      <dgm:spPr/>
    </dgm:pt>
  </dgm:ptLst>
  <dgm:cxnLst>
    <dgm:cxn modelId="{C5DBA301-1F51-42A6-8ED0-AEAAD59F5146}" srcId="{ED717D3C-12D7-4C82-9A24-C9144B86E759}" destId="{96546131-4885-47DF-8F75-B5E80A5EB97D}" srcOrd="0" destOrd="0" parTransId="{8CDB7F2A-92BD-48F9-8EAE-1E67711D3F8B}" sibTransId="{36A79C5B-1456-4B3A-917B-079480A8FB11}"/>
    <dgm:cxn modelId="{F0835E1B-2744-471F-A7E0-D375508D0963}" srcId="{A6AD3BAA-9012-48AF-8113-54AD8DB43514}" destId="{09FEEF98-66D8-4266-9535-59667BCA2E50}" srcOrd="0" destOrd="0" parTransId="{35E14190-AB40-4262-B0CF-E04C6237AF31}" sibTransId="{966F489E-DF38-4411-A6CE-B582D9B78FDA}"/>
    <dgm:cxn modelId="{F350791B-5A9A-3D44-9D3E-B42B663E0B53}" srcId="{ED717D3C-12D7-4C82-9A24-C9144B86E759}" destId="{31B89B88-B43E-CC4F-A63B-B6A8FE3A3790}" srcOrd="2" destOrd="0" parTransId="{3B686D57-457F-0746-B1BA-055D927A88B0}" sibTransId="{3DB41050-26CC-E347-95E0-31BB09F2DED0}"/>
    <dgm:cxn modelId="{F47B8026-3A9A-40F3-B4A8-FCC0DCA6A730}" srcId="{A6AD3BAA-9012-48AF-8113-54AD8DB43514}" destId="{FE0B8CEE-7931-4C6C-ABAD-786E9B835F96}" srcOrd="2" destOrd="0" parTransId="{7E84AF53-2FA2-4DF4-96A1-DC3CD900E0A3}" sibTransId="{1FA52AE0-DFB7-42CE-A86F-60A71B16BDF1}"/>
    <dgm:cxn modelId="{3CBECC63-A943-8A44-91FA-33BD76271596}" type="presOf" srcId="{ED717D3C-12D7-4C82-9A24-C9144B86E759}" destId="{0BD9CFF3-BD5C-4496-A5C0-71614AF6C6BB}" srcOrd="0" destOrd="0" presId="urn:microsoft.com/office/officeart/2005/8/layout/vList2"/>
    <dgm:cxn modelId="{E0A5896A-567E-B348-BA18-693C04EBD313}" type="presOf" srcId="{A6AD3BAA-9012-48AF-8113-54AD8DB43514}" destId="{E31A7A90-9CD5-4F7D-BB1D-2BA0EB5BD2C5}" srcOrd="0" destOrd="0" presId="urn:microsoft.com/office/officeart/2005/8/layout/vList2"/>
    <dgm:cxn modelId="{A51E0052-BB92-49BA-A178-3133DF96BDEE}" srcId="{A6AD3BAA-9012-48AF-8113-54AD8DB43514}" destId="{ED717D3C-12D7-4C82-9A24-C9144B86E759}" srcOrd="1" destOrd="0" parTransId="{A96E09E7-A8B9-4432-8311-9A7485920441}" sibTransId="{4ACC2CA2-E383-4FF3-BCA3-C6A799261913}"/>
    <dgm:cxn modelId="{D7657879-50E7-9F4E-90EB-EB9D94C39ACE}" type="presOf" srcId="{FE0B8CEE-7931-4C6C-ABAD-786E9B835F96}" destId="{25B85B47-B55F-40A6-95E0-5ED6A9B870BF}" srcOrd="0" destOrd="0" presId="urn:microsoft.com/office/officeart/2005/8/layout/vList2"/>
    <dgm:cxn modelId="{F3D6C87C-7321-A646-A5FC-F7277F115E1D}" type="presOf" srcId="{96546131-4885-47DF-8F75-B5E80A5EB97D}" destId="{CB053569-2367-4401-9257-A2E1BD3CDD98}" srcOrd="0" destOrd="0" presId="urn:microsoft.com/office/officeart/2005/8/layout/vList2"/>
    <dgm:cxn modelId="{E7E0008B-929B-4432-8F99-30A13C67DA4F}" srcId="{FE0B8CEE-7931-4C6C-ABAD-786E9B835F96}" destId="{93B1E033-B87A-4F97-9BDA-5DB8FB2C8CC1}" srcOrd="0" destOrd="0" parTransId="{DFBAE609-2348-448B-A8B3-B1E9E6DF45AF}" sibTransId="{7255F286-4648-468C-B598-1A45F1DD8BFD}"/>
    <dgm:cxn modelId="{ED701991-B7FD-6341-B35E-6D88E8734551}" srcId="{ED717D3C-12D7-4C82-9A24-C9144B86E759}" destId="{D9038ECD-28AB-704E-92EB-4464DDF3C41E}" srcOrd="1" destOrd="0" parTransId="{1F03EC15-A4C1-854B-B09F-7AE9BC8A44DA}" sibTransId="{A2796307-A411-0C44-8AC7-FD6C789623E5}"/>
    <dgm:cxn modelId="{0DE74A9C-BDF7-734D-AAA9-2F3ABFF60C45}" type="presOf" srcId="{09FEEF98-66D8-4266-9535-59667BCA2E50}" destId="{D7A831F6-224E-4255-B33E-DD2359E3B625}" srcOrd="0" destOrd="0" presId="urn:microsoft.com/office/officeart/2005/8/layout/vList2"/>
    <dgm:cxn modelId="{CD41FDA5-52A1-414C-BB94-5D4FC90D89FF}" type="presOf" srcId="{93B1E033-B87A-4F97-9BDA-5DB8FB2C8CC1}" destId="{470F9343-84EB-47B7-AFB9-4C65E7792209}" srcOrd="0" destOrd="0" presId="urn:microsoft.com/office/officeart/2005/8/layout/vList2"/>
    <dgm:cxn modelId="{7C4DC8AA-45C3-9C4F-B1C3-222B252EEE27}" type="presOf" srcId="{D9038ECD-28AB-704E-92EB-4464DDF3C41E}" destId="{CB053569-2367-4401-9257-A2E1BD3CDD98}" srcOrd="0" destOrd="1" presId="urn:microsoft.com/office/officeart/2005/8/layout/vList2"/>
    <dgm:cxn modelId="{136BB2F2-9AF8-D44F-A88F-E48F61106C4B}" type="presOf" srcId="{31B89B88-B43E-CC4F-A63B-B6A8FE3A3790}" destId="{CB053569-2367-4401-9257-A2E1BD3CDD98}" srcOrd="0" destOrd="2" presId="urn:microsoft.com/office/officeart/2005/8/layout/vList2"/>
    <dgm:cxn modelId="{B0091875-C28C-5049-993B-C18263329E63}" type="presParOf" srcId="{E31A7A90-9CD5-4F7D-BB1D-2BA0EB5BD2C5}" destId="{D7A831F6-224E-4255-B33E-DD2359E3B625}" srcOrd="0" destOrd="0" presId="urn:microsoft.com/office/officeart/2005/8/layout/vList2"/>
    <dgm:cxn modelId="{D7AC10A1-190F-E342-801B-378C17D8FD69}" type="presParOf" srcId="{E31A7A90-9CD5-4F7D-BB1D-2BA0EB5BD2C5}" destId="{FBF90EA1-6824-4341-A626-EC96D220F96E}" srcOrd="1" destOrd="0" presId="urn:microsoft.com/office/officeart/2005/8/layout/vList2"/>
    <dgm:cxn modelId="{1EB7A9BB-9173-0749-B8F4-E081194A24A0}" type="presParOf" srcId="{E31A7A90-9CD5-4F7D-BB1D-2BA0EB5BD2C5}" destId="{0BD9CFF3-BD5C-4496-A5C0-71614AF6C6BB}" srcOrd="2" destOrd="0" presId="urn:microsoft.com/office/officeart/2005/8/layout/vList2"/>
    <dgm:cxn modelId="{9181CDC9-39EC-0E4E-9B00-5D3A8CA82CDD}" type="presParOf" srcId="{E31A7A90-9CD5-4F7D-BB1D-2BA0EB5BD2C5}" destId="{CB053569-2367-4401-9257-A2E1BD3CDD98}" srcOrd="3" destOrd="0" presId="urn:microsoft.com/office/officeart/2005/8/layout/vList2"/>
    <dgm:cxn modelId="{AD0832FB-A896-274C-84FE-19CEA6DBAA85}" type="presParOf" srcId="{E31A7A90-9CD5-4F7D-BB1D-2BA0EB5BD2C5}" destId="{25B85B47-B55F-40A6-95E0-5ED6A9B870BF}" srcOrd="4" destOrd="0" presId="urn:microsoft.com/office/officeart/2005/8/layout/vList2"/>
    <dgm:cxn modelId="{B211CB71-1F6D-9245-AA5D-6F4B3680834C}" type="presParOf" srcId="{E31A7A90-9CD5-4F7D-BB1D-2BA0EB5BD2C5}" destId="{470F9343-84EB-47B7-AFB9-4C65E7792209}"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2DC5811-FF75-4B6B-8265-5B2DFCED2C91}" type="doc">
      <dgm:prSet loTypeId="urn:microsoft.com/office/officeart/2008/layout/VerticalCurvedList" loCatId="list" qsTypeId="urn:microsoft.com/office/officeart/2005/8/quickstyle/simple1" qsCatId="simple" csTypeId="urn:microsoft.com/office/officeart/2005/8/colors/colorful2" csCatId="colorful" phldr="1"/>
      <dgm:spPr/>
      <dgm:t>
        <a:bodyPr/>
        <a:lstStyle/>
        <a:p>
          <a:endParaRPr lang="zh-CN" altLang="en-US"/>
        </a:p>
      </dgm:t>
    </dgm:pt>
    <dgm:pt modelId="{8FFE15A3-01FE-4090-9578-034A9DD050A9}">
      <dgm:prSet phldrT="[文本]"/>
      <dgm:spPr/>
      <dgm:t>
        <a:bodyPr/>
        <a:lstStyle/>
        <a:p>
          <a:r>
            <a:rPr lang="zh-CN" altLang="en-US" dirty="0"/>
            <a:t>算法规范和算法库设计</a:t>
          </a:r>
        </a:p>
      </dgm:t>
    </dgm:pt>
    <dgm:pt modelId="{A4476896-FF98-410A-957C-158FAEF84C05}" type="parTrans" cxnId="{A5A3DB1D-1BB5-4DD6-A1CA-93C21669457F}">
      <dgm:prSet/>
      <dgm:spPr/>
      <dgm:t>
        <a:bodyPr/>
        <a:lstStyle/>
        <a:p>
          <a:endParaRPr lang="zh-CN" altLang="en-US"/>
        </a:p>
      </dgm:t>
    </dgm:pt>
    <dgm:pt modelId="{E2BDA6C8-5B76-4C41-8EF8-49B9E4CD653A}" type="sibTrans" cxnId="{A5A3DB1D-1BB5-4DD6-A1CA-93C21669457F}">
      <dgm:prSet/>
      <dgm:spPr/>
      <dgm:t>
        <a:bodyPr/>
        <a:lstStyle/>
        <a:p>
          <a:endParaRPr lang="zh-CN" altLang="en-US"/>
        </a:p>
      </dgm:t>
    </dgm:pt>
    <dgm:pt modelId="{40692303-F7C9-4301-B93E-4620EFA5A8CC}">
      <dgm:prSet phldrT="[文本]"/>
      <dgm:spPr/>
      <dgm:t>
        <a:bodyPr/>
        <a:lstStyle/>
        <a:p>
          <a:r>
            <a:rPr lang="zh-CN" altLang="en-US" dirty="0"/>
            <a:t>基于主动学习的多层级交互式特征分析方法</a:t>
          </a:r>
        </a:p>
      </dgm:t>
    </dgm:pt>
    <dgm:pt modelId="{187E98B4-9C8C-467B-B01E-1816FA05BAEE}" type="parTrans" cxnId="{EFD114AE-B4CC-4A20-91E3-7DC1185F845B}">
      <dgm:prSet/>
      <dgm:spPr/>
      <dgm:t>
        <a:bodyPr/>
        <a:lstStyle/>
        <a:p>
          <a:endParaRPr lang="zh-CN" altLang="en-US"/>
        </a:p>
      </dgm:t>
    </dgm:pt>
    <dgm:pt modelId="{16D27B75-29AC-4C33-A535-8DF12CE812F1}" type="sibTrans" cxnId="{EFD114AE-B4CC-4A20-91E3-7DC1185F845B}">
      <dgm:prSet/>
      <dgm:spPr/>
      <dgm:t>
        <a:bodyPr/>
        <a:lstStyle/>
        <a:p>
          <a:endParaRPr lang="zh-CN" altLang="en-US"/>
        </a:p>
      </dgm:t>
    </dgm:pt>
    <dgm:pt modelId="{009E460B-9E24-4562-9747-F607BEB8AB9C}">
      <dgm:prSet phldrT="[文本]"/>
      <dgm:spPr>
        <a:solidFill>
          <a:schemeClr val="bg1">
            <a:lumMod val="65000"/>
          </a:schemeClr>
        </a:solidFill>
      </dgm:spPr>
      <dgm:t>
        <a:bodyPr/>
        <a:lstStyle/>
        <a:p>
          <a:r>
            <a:rPr lang="zh-CN" altLang="en-US" dirty="0">
              <a:solidFill>
                <a:schemeClr val="bg1"/>
              </a:solidFill>
            </a:rPr>
            <a:t>基于集成学习的自适应混合式性能预测方法</a:t>
          </a:r>
        </a:p>
      </dgm:t>
    </dgm:pt>
    <dgm:pt modelId="{8A53052D-6FC3-4DF1-BABB-7F75076DBBBC}" type="parTrans" cxnId="{5891442B-CFF6-4CFE-A268-F247EDAE83FB}">
      <dgm:prSet/>
      <dgm:spPr/>
      <dgm:t>
        <a:bodyPr/>
        <a:lstStyle/>
        <a:p>
          <a:endParaRPr lang="zh-CN" altLang="en-US"/>
        </a:p>
      </dgm:t>
    </dgm:pt>
    <dgm:pt modelId="{0258E4A2-1062-4C86-89F5-34D2B945FC4C}" type="sibTrans" cxnId="{5891442B-CFF6-4CFE-A268-F247EDAE83FB}">
      <dgm:prSet/>
      <dgm:spPr/>
      <dgm:t>
        <a:bodyPr/>
        <a:lstStyle/>
        <a:p>
          <a:endParaRPr lang="zh-CN" altLang="en-US"/>
        </a:p>
      </dgm:t>
    </dgm:pt>
    <dgm:pt modelId="{59777D9D-D88E-49B8-9C2D-9505AC3E81A4}">
      <dgm:prSet phldrT="[文本]"/>
      <dgm:spPr>
        <a:solidFill>
          <a:schemeClr val="bg1">
            <a:lumMod val="65000"/>
          </a:schemeClr>
        </a:solidFill>
      </dgm:spPr>
      <dgm:t>
        <a:bodyPr/>
        <a:lstStyle/>
        <a:p>
          <a:r>
            <a:rPr lang="zh-CN" altLang="en-US" dirty="0">
              <a:solidFill>
                <a:schemeClr val="bg1"/>
              </a:solidFill>
            </a:rPr>
            <a:t>基于规则抽取的可解释性方法</a:t>
          </a:r>
          <a:br>
            <a:rPr lang="zh-CN" altLang="en-US" dirty="0">
              <a:solidFill>
                <a:srgbClr val="FF0000"/>
              </a:solidFill>
            </a:rPr>
          </a:br>
          <a:endParaRPr lang="zh-CN" altLang="en-US" dirty="0"/>
        </a:p>
      </dgm:t>
    </dgm:pt>
    <dgm:pt modelId="{9D4F1910-776B-4665-89A6-05627E58AC22}" type="parTrans" cxnId="{49AEDF4C-D3F4-4E44-8650-8B146534A0BD}">
      <dgm:prSet/>
      <dgm:spPr/>
      <dgm:t>
        <a:bodyPr/>
        <a:lstStyle/>
        <a:p>
          <a:endParaRPr lang="zh-CN" altLang="en-US"/>
        </a:p>
      </dgm:t>
    </dgm:pt>
    <dgm:pt modelId="{82F6B8A0-9F96-4380-A77B-CE37B7614E64}" type="sibTrans" cxnId="{49AEDF4C-D3F4-4E44-8650-8B146534A0BD}">
      <dgm:prSet/>
      <dgm:spPr/>
      <dgm:t>
        <a:bodyPr/>
        <a:lstStyle/>
        <a:p>
          <a:endParaRPr lang="zh-CN" altLang="en-US"/>
        </a:p>
      </dgm:t>
    </dgm:pt>
    <dgm:pt modelId="{1865D4BF-B000-4088-BB1C-B63D65EE131D}" type="pres">
      <dgm:prSet presAssocID="{52DC5811-FF75-4B6B-8265-5B2DFCED2C91}" presName="Name0" presStyleCnt="0">
        <dgm:presLayoutVars>
          <dgm:chMax val="7"/>
          <dgm:chPref val="7"/>
          <dgm:dir/>
        </dgm:presLayoutVars>
      </dgm:prSet>
      <dgm:spPr/>
    </dgm:pt>
    <dgm:pt modelId="{24A3A483-604D-48F0-88C9-97E4AC83F00A}" type="pres">
      <dgm:prSet presAssocID="{52DC5811-FF75-4B6B-8265-5B2DFCED2C91}" presName="Name1" presStyleCnt="0"/>
      <dgm:spPr/>
    </dgm:pt>
    <dgm:pt modelId="{4AF85CEC-A860-416C-A867-8DD25E955010}" type="pres">
      <dgm:prSet presAssocID="{52DC5811-FF75-4B6B-8265-5B2DFCED2C91}" presName="cycle" presStyleCnt="0"/>
      <dgm:spPr/>
    </dgm:pt>
    <dgm:pt modelId="{38C86C2F-450D-40D5-BEB1-7D3F86BEB539}" type="pres">
      <dgm:prSet presAssocID="{52DC5811-FF75-4B6B-8265-5B2DFCED2C91}" presName="srcNode" presStyleLbl="node1" presStyleIdx="0" presStyleCnt="4"/>
      <dgm:spPr/>
    </dgm:pt>
    <dgm:pt modelId="{954E3DF6-F8FD-4927-AED6-B637DBBE3181}" type="pres">
      <dgm:prSet presAssocID="{52DC5811-FF75-4B6B-8265-5B2DFCED2C91}" presName="conn" presStyleLbl="parChTrans1D2" presStyleIdx="0" presStyleCnt="1"/>
      <dgm:spPr/>
    </dgm:pt>
    <dgm:pt modelId="{EE63B1BD-2140-4F87-83E5-6023788E2D49}" type="pres">
      <dgm:prSet presAssocID="{52DC5811-FF75-4B6B-8265-5B2DFCED2C91}" presName="extraNode" presStyleLbl="node1" presStyleIdx="0" presStyleCnt="4"/>
      <dgm:spPr/>
    </dgm:pt>
    <dgm:pt modelId="{52B5EF12-D985-4469-9D2B-1EAB24EFF1EB}" type="pres">
      <dgm:prSet presAssocID="{52DC5811-FF75-4B6B-8265-5B2DFCED2C91}" presName="dstNode" presStyleLbl="node1" presStyleIdx="0" presStyleCnt="4"/>
      <dgm:spPr/>
    </dgm:pt>
    <dgm:pt modelId="{4B57792E-21BE-4571-B3FF-A068BA763EE2}" type="pres">
      <dgm:prSet presAssocID="{8FFE15A3-01FE-4090-9578-034A9DD050A9}" presName="text_1" presStyleLbl="node1" presStyleIdx="0" presStyleCnt="4">
        <dgm:presLayoutVars>
          <dgm:bulletEnabled val="1"/>
        </dgm:presLayoutVars>
      </dgm:prSet>
      <dgm:spPr/>
    </dgm:pt>
    <dgm:pt modelId="{03EF9C35-2A37-4A74-BE66-3CD018B6C32F}" type="pres">
      <dgm:prSet presAssocID="{8FFE15A3-01FE-4090-9578-034A9DD050A9}" presName="accent_1" presStyleCnt="0"/>
      <dgm:spPr/>
    </dgm:pt>
    <dgm:pt modelId="{897CD430-44E5-4EEF-87E3-B0453CACD74D}" type="pres">
      <dgm:prSet presAssocID="{8FFE15A3-01FE-4090-9578-034A9DD050A9}" presName="accentRepeatNode" presStyleLbl="solidFgAcc1" presStyleIdx="0" presStyleCnt="4"/>
      <dgm:spPr/>
    </dgm:pt>
    <dgm:pt modelId="{141D0F00-C9F0-4C2C-8A67-012F47966D19}" type="pres">
      <dgm:prSet presAssocID="{40692303-F7C9-4301-B93E-4620EFA5A8CC}" presName="text_2" presStyleLbl="node1" presStyleIdx="1" presStyleCnt="4">
        <dgm:presLayoutVars>
          <dgm:bulletEnabled val="1"/>
        </dgm:presLayoutVars>
      </dgm:prSet>
      <dgm:spPr/>
    </dgm:pt>
    <dgm:pt modelId="{A3615F43-BC0C-4AF8-BCE6-C6B61D64CBDC}" type="pres">
      <dgm:prSet presAssocID="{40692303-F7C9-4301-B93E-4620EFA5A8CC}" presName="accent_2" presStyleCnt="0"/>
      <dgm:spPr/>
    </dgm:pt>
    <dgm:pt modelId="{2014246A-6A05-40D5-A646-C9FC8167E83F}" type="pres">
      <dgm:prSet presAssocID="{40692303-F7C9-4301-B93E-4620EFA5A8CC}" presName="accentRepeatNode" presStyleLbl="solidFgAcc1" presStyleIdx="1" presStyleCnt="4"/>
      <dgm:spPr/>
    </dgm:pt>
    <dgm:pt modelId="{0BA151C3-4B31-4883-86DB-990EC9F6E267}" type="pres">
      <dgm:prSet presAssocID="{009E460B-9E24-4562-9747-F607BEB8AB9C}" presName="text_3" presStyleLbl="node1" presStyleIdx="2" presStyleCnt="4">
        <dgm:presLayoutVars>
          <dgm:bulletEnabled val="1"/>
        </dgm:presLayoutVars>
      </dgm:prSet>
      <dgm:spPr/>
    </dgm:pt>
    <dgm:pt modelId="{37FB65FC-197B-4808-BB7E-651C0EA56BE5}" type="pres">
      <dgm:prSet presAssocID="{009E460B-9E24-4562-9747-F607BEB8AB9C}" presName="accent_3" presStyleCnt="0"/>
      <dgm:spPr/>
    </dgm:pt>
    <dgm:pt modelId="{64A967D5-D2A1-42D7-9F0F-D5E21B9085D6}" type="pres">
      <dgm:prSet presAssocID="{009E460B-9E24-4562-9747-F607BEB8AB9C}" presName="accentRepeatNode" presStyleLbl="solidFgAcc1" presStyleIdx="2" presStyleCnt="4"/>
      <dgm:spPr/>
    </dgm:pt>
    <dgm:pt modelId="{3FB15259-95A5-4B6F-991C-9AB0631F9A12}" type="pres">
      <dgm:prSet presAssocID="{59777D9D-D88E-49B8-9C2D-9505AC3E81A4}" presName="text_4" presStyleLbl="node1" presStyleIdx="3" presStyleCnt="4">
        <dgm:presLayoutVars>
          <dgm:bulletEnabled val="1"/>
        </dgm:presLayoutVars>
      </dgm:prSet>
      <dgm:spPr/>
    </dgm:pt>
    <dgm:pt modelId="{5AA44C8A-F92A-49C2-8921-105386292DF0}" type="pres">
      <dgm:prSet presAssocID="{59777D9D-D88E-49B8-9C2D-9505AC3E81A4}" presName="accent_4" presStyleCnt="0"/>
      <dgm:spPr/>
    </dgm:pt>
    <dgm:pt modelId="{3315A48A-C32A-476D-B47F-6B749A394B5F}" type="pres">
      <dgm:prSet presAssocID="{59777D9D-D88E-49B8-9C2D-9505AC3E81A4}" presName="accentRepeatNode" presStyleLbl="solidFgAcc1" presStyleIdx="3" presStyleCnt="4"/>
      <dgm:spPr/>
    </dgm:pt>
  </dgm:ptLst>
  <dgm:cxnLst>
    <dgm:cxn modelId="{A5A3DB1D-1BB5-4DD6-A1CA-93C21669457F}" srcId="{52DC5811-FF75-4B6B-8265-5B2DFCED2C91}" destId="{8FFE15A3-01FE-4090-9578-034A9DD050A9}" srcOrd="0" destOrd="0" parTransId="{A4476896-FF98-410A-957C-158FAEF84C05}" sibTransId="{E2BDA6C8-5B76-4C41-8EF8-49B9E4CD653A}"/>
    <dgm:cxn modelId="{5891442B-CFF6-4CFE-A268-F247EDAE83FB}" srcId="{52DC5811-FF75-4B6B-8265-5B2DFCED2C91}" destId="{009E460B-9E24-4562-9747-F607BEB8AB9C}" srcOrd="2" destOrd="0" parTransId="{8A53052D-6FC3-4DF1-BABB-7F75076DBBBC}" sibTransId="{0258E4A2-1062-4C86-89F5-34D2B945FC4C}"/>
    <dgm:cxn modelId="{0BA5C042-4ECF-4E1A-AC55-1D793B9B6FF4}" type="presOf" srcId="{52DC5811-FF75-4B6B-8265-5B2DFCED2C91}" destId="{1865D4BF-B000-4088-BB1C-B63D65EE131D}" srcOrd="0" destOrd="0" presId="urn:microsoft.com/office/officeart/2008/layout/VerticalCurvedList"/>
    <dgm:cxn modelId="{49AEDF4C-D3F4-4E44-8650-8B146534A0BD}" srcId="{52DC5811-FF75-4B6B-8265-5B2DFCED2C91}" destId="{59777D9D-D88E-49B8-9C2D-9505AC3E81A4}" srcOrd="3" destOrd="0" parTransId="{9D4F1910-776B-4665-89A6-05627E58AC22}" sibTransId="{82F6B8A0-9F96-4380-A77B-CE37B7614E64}"/>
    <dgm:cxn modelId="{05F8B582-31C0-4413-A8D7-29B1D9EA3F8E}" type="presOf" srcId="{009E460B-9E24-4562-9747-F607BEB8AB9C}" destId="{0BA151C3-4B31-4883-86DB-990EC9F6E267}" srcOrd="0" destOrd="0" presId="urn:microsoft.com/office/officeart/2008/layout/VerticalCurvedList"/>
    <dgm:cxn modelId="{FAC92283-F58C-4B1A-973B-727DD0A689AE}" type="presOf" srcId="{8FFE15A3-01FE-4090-9578-034A9DD050A9}" destId="{4B57792E-21BE-4571-B3FF-A068BA763EE2}" srcOrd="0" destOrd="0" presId="urn:microsoft.com/office/officeart/2008/layout/VerticalCurvedList"/>
    <dgm:cxn modelId="{0F0BFF9D-0542-467F-8F7B-3B66EE20FFC1}" type="presOf" srcId="{40692303-F7C9-4301-B93E-4620EFA5A8CC}" destId="{141D0F00-C9F0-4C2C-8A67-012F47966D19}" srcOrd="0" destOrd="0" presId="urn:microsoft.com/office/officeart/2008/layout/VerticalCurvedList"/>
    <dgm:cxn modelId="{EFD114AE-B4CC-4A20-91E3-7DC1185F845B}" srcId="{52DC5811-FF75-4B6B-8265-5B2DFCED2C91}" destId="{40692303-F7C9-4301-B93E-4620EFA5A8CC}" srcOrd="1" destOrd="0" parTransId="{187E98B4-9C8C-467B-B01E-1816FA05BAEE}" sibTransId="{16D27B75-29AC-4C33-A535-8DF12CE812F1}"/>
    <dgm:cxn modelId="{922E9DAF-144D-4BBD-A283-3460AD1B2238}" type="presOf" srcId="{E2BDA6C8-5B76-4C41-8EF8-49B9E4CD653A}" destId="{954E3DF6-F8FD-4927-AED6-B637DBBE3181}" srcOrd="0" destOrd="0" presId="urn:microsoft.com/office/officeart/2008/layout/VerticalCurvedList"/>
    <dgm:cxn modelId="{1C2CC8D4-A80B-497B-8F1C-0535E30A42BB}" type="presOf" srcId="{59777D9D-D88E-49B8-9C2D-9505AC3E81A4}" destId="{3FB15259-95A5-4B6F-991C-9AB0631F9A12}" srcOrd="0" destOrd="0" presId="urn:microsoft.com/office/officeart/2008/layout/VerticalCurvedList"/>
    <dgm:cxn modelId="{9C1058CF-9E7B-4F0B-9917-63C28DF5CA0A}" type="presParOf" srcId="{1865D4BF-B000-4088-BB1C-B63D65EE131D}" destId="{24A3A483-604D-48F0-88C9-97E4AC83F00A}" srcOrd="0" destOrd="0" presId="urn:microsoft.com/office/officeart/2008/layout/VerticalCurvedList"/>
    <dgm:cxn modelId="{869E2FDF-6B57-4F5B-9B15-9D9762AEEA61}" type="presParOf" srcId="{24A3A483-604D-48F0-88C9-97E4AC83F00A}" destId="{4AF85CEC-A860-416C-A867-8DD25E955010}" srcOrd="0" destOrd="0" presId="urn:microsoft.com/office/officeart/2008/layout/VerticalCurvedList"/>
    <dgm:cxn modelId="{79EE37AC-DD25-4D8D-9FC0-9E73FC33EB96}" type="presParOf" srcId="{4AF85CEC-A860-416C-A867-8DD25E955010}" destId="{38C86C2F-450D-40D5-BEB1-7D3F86BEB539}" srcOrd="0" destOrd="0" presId="urn:microsoft.com/office/officeart/2008/layout/VerticalCurvedList"/>
    <dgm:cxn modelId="{C5371E30-67A8-492B-93D6-339FFF7AD561}" type="presParOf" srcId="{4AF85CEC-A860-416C-A867-8DD25E955010}" destId="{954E3DF6-F8FD-4927-AED6-B637DBBE3181}" srcOrd="1" destOrd="0" presId="urn:microsoft.com/office/officeart/2008/layout/VerticalCurvedList"/>
    <dgm:cxn modelId="{3C7F726F-188E-4DC8-892E-33260D5F4D6E}" type="presParOf" srcId="{4AF85CEC-A860-416C-A867-8DD25E955010}" destId="{EE63B1BD-2140-4F87-83E5-6023788E2D49}" srcOrd="2" destOrd="0" presId="urn:microsoft.com/office/officeart/2008/layout/VerticalCurvedList"/>
    <dgm:cxn modelId="{F4B6C37E-B2EE-4FC6-8ABF-2A421C819C63}" type="presParOf" srcId="{4AF85CEC-A860-416C-A867-8DD25E955010}" destId="{52B5EF12-D985-4469-9D2B-1EAB24EFF1EB}" srcOrd="3" destOrd="0" presId="urn:microsoft.com/office/officeart/2008/layout/VerticalCurvedList"/>
    <dgm:cxn modelId="{E9E42863-55C3-4D8D-924F-A0D19595AC59}" type="presParOf" srcId="{24A3A483-604D-48F0-88C9-97E4AC83F00A}" destId="{4B57792E-21BE-4571-B3FF-A068BA763EE2}" srcOrd="1" destOrd="0" presId="urn:microsoft.com/office/officeart/2008/layout/VerticalCurvedList"/>
    <dgm:cxn modelId="{E1A115A2-D311-490A-B9B8-B608C1831DCB}" type="presParOf" srcId="{24A3A483-604D-48F0-88C9-97E4AC83F00A}" destId="{03EF9C35-2A37-4A74-BE66-3CD018B6C32F}" srcOrd="2" destOrd="0" presId="urn:microsoft.com/office/officeart/2008/layout/VerticalCurvedList"/>
    <dgm:cxn modelId="{A87E4B96-6B6B-4CB0-804B-D313A63DDA3F}" type="presParOf" srcId="{03EF9C35-2A37-4A74-BE66-3CD018B6C32F}" destId="{897CD430-44E5-4EEF-87E3-B0453CACD74D}" srcOrd="0" destOrd="0" presId="urn:microsoft.com/office/officeart/2008/layout/VerticalCurvedList"/>
    <dgm:cxn modelId="{F456698D-21B9-44F9-9F23-23A66AF2E30A}" type="presParOf" srcId="{24A3A483-604D-48F0-88C9-97E4AC83F00A}" destId="{141D0F00-C9F0-4C2C-8A67-012F47966D19}" srcOrd="3" destOrd="0" presId="urn:microsoft.com/office/officeart/2008/layout/VerticalCurvedList"/>
    <dgm:cxn modelId="{BAFDDA25-6BFA-4F19-996F-E3726D8E2EDC}" type="presParOf" srcId="{24A3A483-604D-48F0-88C9-97E4AC83F00A}" destId="{A3615F43-BC0C-4AF8-BCE6-C6B61D64CBDC}" srcOrd="4" destOrd="0" presId="urn:microsoft.com/office/officeart/2008/layout/VerticalCurvedList"/>
    <dgm:cxn modelId="{E8650E67-3ADE-4FF9-9C36-E611B02BA190}" type="presParOf" srcId="{A3615F43-BC0C-4AF8-BCE6-C6B61D64CBDC}" destId="{2014246A-6A05-40D5-A646-C9FC8167E83F}" srcOrd="0" destOrd="0" presId="urn:microsoft.com/office/officeart/2008/layout/VerticalCurvedList"/>
    <dgm:cxn modelId="{F34AF4B2-584C-4FC3-A1A3-7233F54D805C}" type="presParOf" srcId="{24A3A483-604D-48F0-88C9-97E4AC83F00A}" destId="{0BA151C3-4B31-4883-86DB-990EC9F6E267}" srcOrd="5" destOrd="0" presId="urn:microsoft.com/office/officeart/2008/layout/VerticalCurvedList"/>
    <dgm:cxn modelId="{4939C08F-D10E-457A-8CDC-A2A49D640446}" type="presParOf" srcId="{24A3A483-604D-48F0-88C9-97E4AC83F00A}" destId="{37FB65FC-197B-4808-BB7E-651C0EA56BE5}" srcOrd="6" destOrd="0" presId="urn:microsoft.com/office/officeart/2008/layout/VerticalCurvedList"/>
    <dgm:cxn modelId="{794D2E8D-881B-4105-95DB-F555E57A2C46}" type="presParOf" srcId="{37FB65FC-197B-4808-BB7E-651C0EA56BE5}" destId="{64A967D5-D2A1-42D7-9F0F-D5E21B9085D6}" srcOrd="0" destOrd="0" presId="urn:microsoft.com/office/officeart/2008/layout/VerticalCurvedList"/>
    <dgm:cxn modelId="{393C9764-847E-4719-9B5A-56AB0FBCB63E}" type="presParOf" srcId="{24A3A483-604D-48F0-88C9-97E4AC83F00A}" destId="{3FB15259-95A5-4B6F-991C-9AB0631F9A12}" srcOrd="7" destOrd="0" presId="urn:microsoft.com/office/officeart/2008/layout/VerticalCurvedList"/>
    <dgm:cxn modelId="{D613871D-078B-41A1-BB92-D6FB178B177C}" type="presParOf" srcId="{24A3A483-604D-48F0-88C9-97E4AC83F00A}" destId="{5AA44C8A-F92A-49C2-8921-105386292DF0}" srcOrd="8" destOrd="0" presId="urn:microsoft.com/office/officeart/2008/layout/VerticalCurvedList"/>
    <dgm:cxn modelId="{5B0BE5D0-47B6-4E01-AC0A-C527E9830AEC}" type="presParOf" srcId="{5AA44C8A-F92A-49C2-8921-105386292DF0}" destId="{3315A48A-C32A-476D-B47F-6B749A394B5F}"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A831F6-224E-4255-B33E-DD2359E3B625}">
      <dsp:nvSpPr>
        <dsp:cNvPr id="0" name=""/>
        <dsp:cNvSpPr/>
      </dsp:nvSpPr>
      <dsp:spPr>
        <a:xfrm>
          <a:off x="0" y="20501"/>
          <a:ext cx="7272808" cy="980999"/>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altLang="zh-CN" sz="3500" kern="1200" dirty="0"/>
            <a:t>1.</a:t>
          </a:r>
          <a:r>
            <a:rPr lang="zh-CN" altLang="en-US" sz="3500" kern="1200" dirty="0"/>
            <a:t>整体工作计划</a:t>
          </a:r>
        </a:p>
      </dsp:txBody>
      <dsp:txXfrm>
        <a:off x="47888" y="68389"/>
        <a:ext cx="7177032" cy="885223"/>
      </dsp:txXfrm>
    </dsp:sp>
    <dsp:sp modelId="{0BD9CFF3-BD5C-4496-A5C0-71614AF6C6BB}">
      <dsp:nvSpPr>
        <dsp:cNvPr id="0" name=""/>
        <dsp:cNvSpPr/>
      </dsp:nvSpPr>
      <dsp:spPr>
        <a:xfrm>
          <a:off x="0" y="1284050"/>
          <a:ext cx="7272808" cy="896614"/>
        </a:xfrm>
        <a:prstGeom prst="round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altLang="zh-CN" sz="3500" kern="1200" dirty="0"/>
            <a:t>2.</a:t>
          </a:r>
          <a:r>
            <a:rPr lang="zh-CN" altLang="en-US" sz="3500" kern="1200" dirty="0"/>
            <a:t>目前工作</a:t>
          </a:r>
        </a:p>
      </dsp:txBody>
      <dsp:txXfrm>
        <a:off x="43769" y="1327819"/>
        <a:ext cx="7185270" cy="809076"/>
      </dsp:txXfrm>
    </dsp:sp>
    <dsp:sp modelId="{CB053569-2367-4401-9257-A2E1BD3CDD98}">
      <dsp:nvSpPr>
        <dsp:cNvPr id="0" name=""/>
        <dsp:cNvSpPr/>
      </dsp:nvSpPr>
      <dsp:spPr>
        <a:xfrm>
          <a:off x="0" y="2297631"/>
          <a:ext cx="7272808" cy="1086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912"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zh-CN" altLang="en-US" sz="2000" kern="1200" dirty="0"/>
            <a:t>文献精读与数据采集</a:t>
          </a:r>
        </a:p>
        <a:p>
          <a:pPr marL="228600" lvl="1" indent="-228600" algn="l" defTabSz="889000">
            <a:lnSpc>
              <a:spcPct val="90000"/>
            </a:lnSpc>
            <a:spcBef>
              <a:spcPct val="0"/>
            </a:spcBef>
            <a:spcAft>
              <a:spcPct val="20000"/>
            </a:spcAft>
            <a:buChar char="•"/>
          </a:pPr>
          <a:r>
            <a:rPr lang="zh-CN" altLang="en-US" sz="2000" kern="1200" dirty="0"/>
            <a:t>算法研究与设计</a:t>
          </a:r>
          <a:endParaRPr lang="en-US" altLang="zh-CN" sz="2000" kern="1200" dirty="0"/>
        </a:p>
        <a:p>
          <a:pPr marL="228600" lvl="1" indent="-228600" algn="l" defTabSz="889000">
            <a:lnSpc>
              <a:spcPct val="90000"/>
            </a:lnSpc>
            <a:spcBef>
              <a:spcPct val="0"/>
            </a:spcBef>
            <a:spcAft>
              <a:spcPct val="20000"/>
            </a:spcAft>
            <a:buChar char="•"/>
          </a:pPr>
          <a:r>
            <a:rPr lang="zh-CN" altLang="en-US" sz="2000" kern="1200" dirty="0"/>
            <a:t>平台建设</a:t>
          </a:r>
        </a:p>
      </dsp:txBody>
      <dsp:txXfrm>
        <a:off x="0" y="2297631"/>
        <a:ext cx="7272808" cy="1086750"/>
      </dsp:txXfrm>
    </dsp:sp>
    <dsp:sp modelId="{25B85B47-B55F-40A6-95E0-5ED6A9B870BF}">
      <dsp:nvSpPr>
        <dsp:cNvPr id="0" name=""/>
        <dsp:cNvSpPr/>
      </dsp:nvSpPr>
      <dsp:spPr>
        <a:xfrm>
          <a:off x="0" y="3528007"/>
          <a:ext cx="7272808" cy="1083451"/>
        </a:xfrm>
        <a:prstGeom prst="roundRect">
          <a:avLst/>
        </a:prstGeom>
        <a:solidFill>
          <a:srgbClr val="7030A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altLang="zh-CN" sz="3500" kern="1200" dirty="0"/>
            <a:t>3.</a:t>
          </a:r>
          <a:r>
            <a:rPr lang="zh-CN" altLang="en-US" sz="3500" kern="1200" dirty="0"/>
            <a:t>工作展望</a:t>
          </a:r>
        </a:p>
      </dsp:txBody>
      <dsp:txXfrm>
        <a:off x="52890" y="3580897"/>
        <a:ext cx="7167028" cy="977671"/>
      </dsp:txXfrm>
    </dsp:sp>
    <dsp:sp modelId="{470F9343-84EB-47B7-AFB9-4C65E7792209}">
      <dsp:nvSpPr>
        <dsp:cNvPr id="0" name=""/>
        <dsp:cNvSpPr/>
      </dsp:nvSpPr>
      <dsp:spPr>
        <a:xfrm>
          <a:off x="0" y="4262984"/>
          <a:ext cx="7272808" cy="993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912" tIns="44450" rIns="248920" bIns="44450" numCol="1" spcCol="1270" anchor="t" anchorCtr="0">
          <a:noAutofit/>
        </a:bodyPr>
        <a:lstStyle/>
        <a:p>
          <a:pPr marL="228600" lvl="1" indent="-228600" algn="l" defTabSz="1200150">
            <a:lnSpc>
              <a:spcPct val="90000"/>
            </a:lnSpc>
            <a:spcBef>
              <a:spcPct val="0"/>
            </a:spcBef>
            <a:spcAft>
              <a:spcPct val="20000"/>
            </a:spcAft>
            <a:buChar char="•"/>
          </a:pPr>
          <a:endParaRPr lang="zh-CN" altLang="en-US" sz="2700" kern="1200" dirty="0"/>
        </a:p>
      </dsp:txBody>
      <dsp:txXfrm>
        <a:off x="0" y="4262984"/>
        <a:ext cx="7272808" cy="99360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E0275B-AF3D-4299-B200-D296AD9C71FB}">
      <dsp:nvSpPr>
        <dsp:cNvPr id="0" name=""/>
        <dsp:cNvSpPr/>
      </dsp:nvSpPr>
      <dsp:spPr>
        <a:xfrm>
          <a:off x="3094" y="40626"/>
          <a:ext cx="1860500" cy="374400"/>
        </a:xfrm>
        <a:prstGeom prst="rect">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回归</a:t>
          </a:r>
        </a:p>
      </dsp:txBody>
      <dsp:txXfrm>
        <a:off x="3094" y="40626"/>
        <a:ext cx="1860500" cy="374400"/>
      </dsp:txXfrm>
    </dsp:sp>
    <dsp:sp modelId="{EE23FAF4-8768-4D90-A6BC-9C48AEA9AA1F}">
      <dsp:nvSpPr>
        <dsp:cNvPr id="0" name=""/>
        <dsp:cNvSpPr/>
      </dsp:nvSpPr>
      <dsp:spPr>
        <a:xfrm>
          <a:off x="3094" y="415026"/>
          <a:ext cx="1860500" cy="2640690"/>
        </a:xfrm>
        <a:prstGeom prst="rect">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zh-CN" altLang="en-US" sz="1300" kern="1200" dirty="0"/>
            <a:t>多项式拟合</a:t>
          </a:r>
        </a:p>
        <a:p>
          <a:pPr marL="114300" lvl="1" indent="-114300" algn="l" defTabSz="577850">
            <a:lnSpc>
              <a:spcPct val="90000"/>
            </a:lnSpc>
            <a:spcBef>
              <a:spcPct val="0"/>
            </a:spcBef>
            <a:spcAft>
              <a:spcPct val="15000"/>
            </a:spcAft>
            <a:buChar char="•"/>
          </a:pPr>
          <a:r>
            <a:rPr lang="zh-CN" altLang="en-US" sz="1300" kern="1200" dirty="0"/>
            <a:t>最小二乘法</a:t>
          </a:r>
        </a:p>
        <a:p>
          <a:pPr marL="114300" lvl="1" indent="-114300" algn="l" defTabSz="577850">
            <a:lnSpc>
              <a:spcPct val="90000"/>
            </a:lnSpc>
            <a:spcBef>
              <a:spcPct val="0"/>
            </a:spcBef>
            <a:spcAft>
              <a:spcPct val="15000"/>
            </a:spcAft>
            <a:buChar char="•"/>
          </a:pPr>
          <a:r>
            <a:rPr lang="zh-CN" altLang="en-US" sz="1300" kern="1200" dirty="0"/>
            <a:t>岭回归</a:t>
          </a:r>
        </a:p>
        <a:p>
          <a:pPr marL="114300" lvl="1" indent="-114300" algn="l" defTabSz="577850">
            <a:lnSpc>
              <a:spcPct val="90000"/>
            </a:lnSpc>
            <a:spcBef>
              <a:spcPct val="0"/>
            </a:spcBef>
            <a:spcAft>
              <a:spcPct val="15000"/>
            </a:spcAft>
            <a:buChar char="•"/>
          </a:pPr>
          <a:r>
            <a:rPr lang="en-US" altLang="zh-CN" sz="1300" kern="1200" dirty="0"/>
            <a:t>Lasso</a:t>
          </a:r>
          <a:r>
            <a:rPr lang="zh-CN" altLang="en-US" sz="1300" kern="1200" dirty="0"/>
            <a:t>回归</a:t>
          </a:r>
        </a:p>
        <a:p>
          <a:pPr marL="114300" lvl="1" indent="-114300" algn="l" defTabSz="577850">
            <a:lnSpc>
              <a:spcPct val="90000"/>
            </a:lnSpc>
            <a:spcBef>
              <a:spcPct val="0"/>
            </a:spcBef>
            <a:spcAft>
              <a:spcPct val="15000"/>
            </a:spcAft>
            <a:buChar char="•"/>
          </a:pPr>
          <a:r>
            <a:rPr lang="zh-CN" altLang="en-US" sz="1300" kern="1200" dirty="0"/>
            <a:t>贝叶斯回归</a:t>
          </a:r>
        </a:p>
        <a:p>
          <a:pPr marL="114300" lvl="1" indent="-114300" algn="l" defTabSz="577850">
            <a:lnSpc>
              <a:spcPct val="90000"/>
            </a:lnSpc>
            <a:spcBef>
              <a:spcPct val="0"/>
            </a:spcBef>
            <a:spcAft>
              <a:spcPct val="15000"/>
            </a:spcAft>
            <a:buChar char="•"/>
          </a:pPr>
          <a:r>
            <a:rPr lang="en-US" altLang="zh-CN" sz="1300" kern="1200" dirty="0"/>
            <a:t>Logistic</a:t>
          </a:r>
          <a:r>
            <a:rPr lang="zh-CN" altLang="en-US" sz="1300" kern="1200" dirty="0"/>
            <a:t>回归</a:t>
          </a:r>
        </a:p>
        <a:p>
          <a:pPr marL="114300" lvl="1" indent="-114300" algn="l" defTabSz="577850">
            <a:lnSpc>
              <a:spcPct val="90000"/>
            </a:lnSpc>
            <a:spcBef>
              <a:spcPct val="0"/>
            </a:spcBef>
            <a:spcAft>
              <a:spcPct val="15000"/>
            </a:spcAft>
            <a:buChar char="•"/>
          </a:pPr>
          <a:r>
            <a:rPr lang="zh-CN" altLang="en-US" sz="1300" kern="1200" dirty="0"/>
            <a:t>主成分回归</a:t>
          </a:r>
        </a:p>
        <a:p>
          <a:pPr marL="114300" lvl="1" indent="-114300" algn="l" defTabSz="577850">
            <a:lnSpc>
              <a:spcPct val="90000"/>
            </a:lnSpc>
            <a:spcBef>
              <a:spcPct val="0"/>
            </a:spcBef>
            <a:spcAft>
              <a:spcPct val="15000"/>
            </a:spcAft>
            <a:buChar char="•"/>
          </a:pPr>
          <a:r>
            <a:rPr lang="zh-CN" altLang="en-US" sz="1300" kern="1200" dirty="0"/>
            <a:t>支持向量回归</a:t>
          </a:r>
        </a:p>
        <a:p>
          <a:pPr marL="114300" lvl="1" indent="-114300" algn="l" defTabSz="577850">
            <a:lnSpc>
              <a:spcPct val="90000"/>
            </a:lnSpc>
            <a:spcBef>
              <a:spcPct val="0"/>
            </a:spcBef>
            <a:spcAft>
              <a:spcPct val="15000"/>
            </a:spcAft>
            <a:buChar char="•"/>
          </a:pPr>
          <a:r>
            <a:rPr lang="zh-CN" altLang="en-US" sz="1300" kern="1200" dirty="0"/>
            <a:t>最邻近回归</a:t>
          </a:r>
        </a:p>
        <a:p>
          <a:pPr marL="114300" lvl="1" indent="-114300" algn="l" defTabSz="577850">
            <a:lnSpc>
              <a:spcPct val="90000"/>
            </a:lnSpc>
            <a:spcBef>
              <a:spcPct val="0"/>
            </a:spcBef>
            <a:spcAft>
              <a:spcPct val="15000"/>
            </a:spcAft>
            <a:buChar char="•"/>
          </a:pPr>
          <a:r>
            <a:rPr lang="zh-CN" altLang="en-US" sz="1300" kern="1200" dirty="0"/>
            <a:t>神经网络回归</a:t>
          </a:r>
        </a:p>
        <a:p>
          <a:pPr marL="114300" lvl="1" indent="-114300" algn="l" defTabSz="577850">
            <a:lnSpc>
              <a:spcPct val="90000"/>
            </a:lnSpc>
            <a:spcBef>
              <a:spcPct val="0"/>
            </a:spcBef>
            <a:spcAft>
              <a:spcPct val="15000"/>
            </a:spcAft>
            <a:buChar char="•"/>
          </a:pPr>
          <a:r>
            <a:rPr lang="en-US" altLang="zh-CN" sz="1300" kern="1200" dirty="0"/>
            <a:t>...</a:t>
          </a:r>
          <a:endParaRPr lang="zh-CN" altLang="en-US" sz="1300" kern="1200" dirty="0"/>
        </a:p>
      </dsp:txBody>
      <dsp:txXfrm>
        <a:off x="3094" y="415026"/>
        <a:ext cx="1860500" cy="2640690"/>
      </dsp:txXfrm>
    </dsp:sp>
    <dsp:sp modelId="{FD00538C-AD46-44D4-BAD8-E2AF5D733166}">
      <dsp:nvSpPr>
        <dsp:cNvPr id="0" name=""/>
        <dsp:cNvSpPr/>
      </dsp:nvSpPr>
      <dsp:spPr>
        <a:xfrm>
          <a:off x="2124064" y="40626"/>
          <a:ext cx="1860500" cy="374400"/>
        </a:xfrm>
        <a:prstGeom prst="rect">
          <a:avLst/>
        </a:prstGeom>
        <a:solidFill>
          <a:schemeClr val="accent5">
            <a:hueOff val="-3311292"/>
            <a:satOff val="13270"/>
            <a:lumOff val="2876"/>
            <a:alphaOff val="0"/>
          </a:schemeClr>
        </a:solidFill>
        <a:ln w="25400" cap="flat" cmpd="sng" algn="ctr">
          <a:solidFill>
            <a:schemeClr val="accent5">
              <a:hueOff val="-3311292"/>
              <a:satOff val="13270"/>
              <a:lumOff val="287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分类</a:t>
          </a:r>
        </a:p>
      </dsp:txBody>
      <dsp:txXfrm>
        <a:off x="2124064" y="40626"/>
        <a:ext cx="1860500" cy="374400"/>
      </dsp:txXfrm>
    </dsp:sp>
    <dsp:sp modelId="{20287C72-3AAB-4957-B6C5-CFD412CA4004}">
      <dsp:nvSpPr>
        <dsp:cNvPr id="0" name=""/>
        <dsp:cNvSpPr/>
      </dsp:nvSpPr>
      <dsp:spPr>
        <a:xfrm>
          <a:off x="2124064" y="415026"/>
          <a:ext cx="1860500" cy="2640690"/>
        </a:xfrm>
        <a:prstGeom prst="rect">
          <a:avLst/>
        </a:prstGeom>
        <a:solidFill>
          <a:schemeClr val="accent5">
            <a:tint val="40000"/>
            <a:alpha val="90000"/>
            <a:hueOff val="-3580161"/>
            <a:satOff val="16084"/>
            <a:lumOff val="1106"/>
            <a:alphaOff val="0"/>
          </a:schemeClr>
        </a:solidFill>
        <a:ln w="25400" cap="flat" cmpd="sng" algn="ctr">
          <a:solidFill>
            <a:schemeClr val="accent5">
              <a:tint val="40000"/>
              <a:alpha val="90000"/>
              <a:hueOff val="-3580161"/>
              <a:satOff val="16084"/>
              <a:lumOff val="110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zh-CN" altLang="en-US" sz="1300" kern="1200" dirty="0"/>
            <a:t>支持向量机</a:t>
          </a:r>
        </a:p>
        <a:p>
          <a:pPr marL="114300" lvl="1" indent="-114300" algn="l" defTabSz="577850">
            <a:lnSpc>
              <a:spcPct val="90000"/>
            </a:lnSpc>
            <a:spcBef>
              <a:spcPct val="0"/>
            </a:spcBef>
            <a:spcAft>
              <a:spcPct val="15000"/>
            </a:spcAft>
            <a:buChar char="•"/>
          </a:pPr>
          <a:r>
            <a:rPr lang="zh-CN" altLang="en-US" sz="1300" kern="1200" dirty="0"/>
            <a:t>最邻近分类</a:t>
          </a:r>
        </a:p>
        <a:p>
          <a:pPr marL="114300" lvl="1" indent="-114300" algn="l" defTabSz="577850">
            <a:lnSpc>
              <a:spcPct val="90000"/>
            </a:lnSpc>
            <a:spcBef>
              <a:spcPct val="0"/>
            </a:spcBef>
            <a:spcAft>
              <a:spcPct val="15000"/>
            </a:spcAft>
            <a:buChar char="•"/>
          </a:pPr>
          <a:r>
            <a:rPr lang="zh-CN" altLang="en-US" sz="1300" kern="1200" dirty="0"/>
            <a:t>贝叶斯分类</a:t>
          </a:r>
        </a:p>
        <a:p>
          <a:pPr marL="114300" lvl="1" indent="-114300" algn="l" defTabSz="577850">
            <a:lnSpc>
              <a:spcPct val="90000"/>
            </a:lnSpc>
            <a:spcBef>
              <a:spcPct val="0"/>
            </a:spcBef>
            <a:spcAft>
              <a:spcPct val="15000"/>
            </a:spcAft>
            <a:buChar char="•"/>
          </a:pPr>
          <a:r>
            <a:rPr lang="zh-CN" altLang="en-US" sz="1300" kern="1200" dirty="0"/>
            <a:t>决策树分类</a:t>
          </a:r>
        </a:p>
        <a:p>
          <a:pPr marL="114300" lvl="1" indent="-114300" algn="l" defTabSz="577850">
            <a:lnSpc>
              <a:spcPct val="90000"/>
            </a:lnSpc>
            <a:spcBef>
              <a:spcPct val="0"/>
            </a:spcBef>
            <a:spcAft>
              <a:spcPct val="15000"/>
            </a:spcAft>
            <a:buChar char="•"/>
          </a:pPr>
          <a:r>
            <a:rPr lang="zh-CN" altLang="en-US" sz="1300" kern="1200" dirty="0"/>
            <a:t>随机森林分类</a:t>
          </a:r>
        </a:p>
        <a:p>
          <a:pPr marL="114300" lvl="1" indent="-114300" algn="l" defTabSz="577850">
            <a:lnSpc>
              <a:spcPct val="90000"/>
            </a:lnSpc>
            <a:spcBef>
              <a:spcPct val="0"/>
            </a:spcBef>
            <a:spcAft>
              <a:spcPct val="15000"/>
            </a:spcAft>
            <a:buChar char="•"/>
          </a:pPr>
          <a:r>
            <a:rPr lang="zh-CN" altLang="en-US" sz="1300" kern="1200" dirty="0"/>
            <a:t>神经网络分类</a:t>
          </a:r>
        </a:p>
        <a:p>
          <a:pPr marL="114300" lvl="1" indent="-114300" algn="l" defTabSz="577850">
            <a:lnSpc>
              <a:spcPct val="90000"/>
            </a:lnSpc>
            <a:spcBef>
              <a:spcPct val="0"/>
            </a:spcBef>
            <a:spcAft>
              <a:spcPct val="15000"/>
            </a:spcAft>
            <a:buChar char="•"/>
          </a:pPr>
          <a:r>
            <a:rPr lang="en-US" altLang="zh-CN" sz="1300" kern="1200" dirty="0"/>
            <a:t>...</a:t>
          </a:r>
          <a:endParaRPr lang="zh-CN" altLang="en-US" sz="1300" kern="1200" dirty="0"/>
        </a:p>
      </dsp:txBody>
      <dsp:txXfrm>
        <a:off x="2124064" y="415026"/>
        <a:ext cx="1860500" cy="2640690"/>
      </dsp:txXfrm>
    </dsp:sp>
    <dsp:sp modelId="{7399F8E4-3398-4F24-8B93-EF205C1A17DD}">
      <dsp:nvSpPr>
        <dsp:cNvPr id="0" name=""/>
        <dsp:cNvSpPr/>
      </dsp:nvSpPr>
      <dsp:spPr>
        <a:xfrm>
          <a:off x="4245035" y="40626"/>
          <a:ext cx="1860500" cy="374400"/>
        </a:xfrm>
        <a:prstGeom prst="rect">
          <a:avLst/>
        </a:prstGeom>
        <a:solidFill>
          <a:schemeClr val="accent5">
            <a:hueOff val="-6622584"/>
            <a:satOff val="26541"/>
            <a:lumOff val="5752"/>
            <a:alphaOff val="0"/>
          </a:schemeClr>
        </a:solidFill>
        <a:ln w="25400" cap="flat" cmpd="sng" algn="ctr">
          <a:solidFill>
            <a:schemeClr val="accent5">
              <a:hueOff val="-6622584"/>
              <a:satOff val="26541"/>
              <a:lumOff val="575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聚类</a:t>
          </a:r>
        </a:p>
      </dsp:txBody>
      <dsp:txXfrm>
        <a:off x="4245035" y="40626"/>
        <a:ext cx="1860500" cy="374400"/>
      </dsp:txXfrm>
    </dsp:sp>
    <dsp:sp modelId="{6D9D0ABC-12BC-42FD-B32D-F484BB2E955B}">
      <dsp:nvSpPr>
        <dsp:cNvPr id="0" name=""/>
        <dsp:cNvSpPr/>
      </dsp:nvSpPr>
      <dsp:spPr>
        <a:xfrm>
          <a:off x="4245035" y="415026"/>
          <a:ext cx="1860500" cy="2640690"/>
        </a:xfrm>
        <a:prstGeom prst="rect">
          <a:avLst/>
        </a:prstGeom>
        <a:solidFill>
          <a:schemeClr val="accent5">
            <a:tint val="40000"/>
            <a:alpha val="90000"/>
            <a:hueOff val="-7160321"/>
            <a:satOff val="32169"/>
            <a:lumOff val="2211"/>
            <a:alphaOff val="0"/>
          </a:schemeClr>
        </a:solidFill>
        <a:ln w="25400" cap="flat" cmpd="sng" algn="ctr">
          <a:solidFill>
            <a:schemeClr val="accent5">
              <a:tint val="40000"/>
              <a:alpha val="90000"/>
              <a:hueOff val="-7160321"/>
              <a:satOff val="32169"/>
              <a:lumOff val="221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n-US" altLang="zh-CN" sz="1300" kern="1200" dirty="0"/>
            <a:t>K</a:t>
          </a:r>
          <a:r>
            <a:rPr lang="zh-CN" altLang="en-US" sz="1300" kern="1200" dirty="0"/>
            <a:t>均值聚类</a:t>
          </a:r>
        </a:p>
        <a:p>
          <a:pPr marL="114300" lvl="1" indent="-114300" algn="l" defTabSz="577850">
            <a:lnSpc>
              <a:spcPct val="90000"/>
            </a:lnSpc>
            <a:spcBef>
              <a:spcPct val="0"/>
            </a:spcBef>
            <a:spcAft>
              <a:spcPct val="15000"/>
            </a:spcAft>
            <a:buChar char="•"/>
          </a:pPr>
          <a:r>
            <a:rPr lang="en-US" altLang="zh-CN" sz="1300" kern="1200" dirty="0"/>
            <a:t>CLARANS</a:t>
          </a:r>
          <a:r>
            <a:rPr lang="zh-CN" altLang="en-US" sz="1300" kern="1200" dirty="0"/>
            <a:t>聚类</a:t>
          </a:r>
        </a:p>
        <a:p>
          <a:pPr marL="114300" lvl="1" indent="-114300" algn="l" defTabSz="577850">
            <a:lnSpc>
              <a:spcPct val="90000"/>
            </a:lnSpc>
            <a:spcBef>
              <a:spcPct val="0"/>
            </a:spcBef>
            <a:spcAft>
              <a:spcPct val="15000"/>
            </a:spcAft>
            <a:buChar char="•"/>
          </a:pPr>
          <a:r>
            <a:rPr lang="en-US" altLang="zh-CN" sz="1300" kern="1200" dirty="0"/>
            <a:t>CURE</a:t>
          </a:r>
          <a:r>
            <a:rPr lang="zh-CN" altLang="en-US" sz="1300" kern="1200" dirty="0"/>
            <a:t>聚类</a:t>
          </a:r>
        </a:p>
        <a:p>
          <a:pPr marL="114300" lvl="1" indent="-114300" algn="l" defTabSz="577850">
            <a:lnSpc>
              <a:spcPct val="90000"/>
            </a:lnSpc>
            <a:spcBef>
              <a:spcPct val="0"/>
            </a:spcBef>
            <a:spcAft>
              <a:spcPct val="15000"/>
            </a:spcAft>
            <a:buChar char="•"/>
          </a:pPr>
          <a:r>
            <a:rPr lang="en-US" altLang="zh-CN" sz="1300" kern="1200" dirty="0"/>
            <a:t>DBSCAN</a:t>
          </a:r>
          <a:r>
            <a:rPr lang="zh-CN" altLang="en-US" sz="1300" kern="1200" dirty="0"/>
            <a:t>聚类</a:t>
          </a:r>
        </a:p>
        <a:p>
          <a:pPr marL="114300" lvl="1" indent="-114300" algn="l" defTabSz="577850">
            <a:lnSpc>
              <a:spcPct val="90000"/>
            </a:lnSpc>
            <a:spcBef>
              <a:spcPct val="0"/>
            </a:spcBef>
            <a:spcAft>
              <a:spcPct val="15000"/>
            </a:spcAft>
            <a:buChar char="•"/>
          </a:pPr>
          <a:r>
            <a:rPr lang="en-US" altLang="zh-CN" sz="1300" kern="1200" dirty="0"/>
            <a:t>BIRCH</a:t>
          </a:r>
          <a:r>
            <a:rPr lang="zh-CN" altLang="en-US" sz="1300" kern="1200" dirty="0"/>
            <a:t>聚类</a:t>
          </a:r>
        </a:p>
        <a:p>
          <a:pPr marL="114300" lvl="1" indent="-114300" algn="l" defTabSz="577850">
            <a:lnSpc>
              <a:spcPct val="90000"/>
            </a:lnSpc>
            <a:spcBef>
              <a:spcPct val="0"/>
            </a:spcBef>
            <a:spcAft>
              <a:spcPct val="15000"/>
            </a:spcAft>
            <a:buChar char="•"/>
          </a:pPr>
          <a:r>
            <a:rPr lang="en-US" altLang="zh-CN" sz="1300" kern="1200" dirty="0"/>
            <a:t>CLIQUE</a:t>
          </a:r>
          <a:r>
            <a:rPr lang="zh-CN" altLang="en-US" sz="1300" kern="1200" dirty="0"/>
            <a:t>聚类</a:t>
          </a:r>
        </a:p>
        <a:p>
          <a:pPr marL="114300" lvl="1" indent="-114300" algn="l" defTabSz="577850">
            <a:lnSpc>
              <a:spcPct val="90000"/>
            </a:lnSpc>
            <a:spcBef>
              <a:spcPct val="0"/>
            </a:spcBef>
            <a:spcAft>
              <a:spcPct val="15000"/>
            </a:spcAft>
            <a:buChar char="•"/>
          </a:pPr>
          <a:r>
            <a:rPr lang="en-US" altLang="zh-CN" sz="1300" kern="1200" dirty="0"/>
            <a:t>...</a:t>
          </a:r>
          <a:endParaRPr lang="zh-CN" altLang="en-US" sz="1300" kern="1200" dirty="0"/>
        </a:p>
      </dsp:txBody>
      <dsp:txXfrm>
        <a:off x="4245035" y="415026"/>
        <a:ext cx="1860500" cy="2640690"/>
      </dsp:txXfrm>
    </dsp:sp>
    <dsp:sp modelId="{FAF5B232-2A05-4F6E-9405-2E49A439F1EF}">
      <dsp:nvSpPr>
        <dsp:cNvPr id="0" name=""/>
        <dsp:cNvSpPr/>
      </dsp:nvSpPr>
      <dsp:spPr>
        <a:xfrm>
          <a:off x="6366005" y="40626"/>
          <a:ext cx="1860500" cy="374400"/>
        </a:xfrm>
        <a:prstGeom prst="rect">
          <a:avLst/>
        </a:prstGeom>
        <a:solidFill>
          <a:schemeClr val="accent5">
            <a:hueOff val="-9933876"/>
            <a:satOff val="39811"/>
            <a:lumOff val="8628"/>
            <a:alphaOff val="0"/>
          </a:schemeClr>
        </a:solidFill>
        <a:ln w="25400" cap="flat"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优化</a:t>
          </a:r>
        </a:p>
      </dsp:txBody>
      <dsp:txXfrm>
        <a:off x="6366005" y="40626"/>
        <a:ext cx="1860500" cy="374400"/>
      </dsp:txXfrm>
    </dsp:sp>
    <dsp:sp modelId="{796411D0-3C4E-434A-B4E1-D99091C107BB}">
      <dsp:nvSpPr>
        <dsp:cNvPr id="0" name=""/>
        <dsp:cNvSpPr/>
      </dsp:nvSpPr>
      <dsp:spPr>
        <a:xfrm>
          <a:off x="6366005" y="415026"/>
          <a:ext cx="1860500" cy="2640690"/>
        </a:xfrm>
        <a:prstGeom prst="rect">
          <a:avLst/>
        </a:prstGeom>
        <a:solidFill>
          <a:schemeClr val="accent5">
            <a:tint val="40000"/>
            <a:alpha val="90000"/>
            <a:hueOff val="-10740482"/>
            <a:satOff val="48253"/>
            <a:lumOff val="3317"/>
            <a:alphaOff val="0"/>
          </a:schemeClr>
        </a:solidFill>
        <a:ln w="25400" cap="flat" cmpd="sng" algn="ctr">
          <a:solidFill>
            <a:schemeClr val="accent5">
              <a:tint val="40000"/>
              <a:alpha val="90000"/>
              <a:hueOff val="-10740482"/>
              <a:satOff val="48253"/>
              <a:lumOff val="331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zh-CN" altLang="en-US" sz="1300" kern="1200" dirty="0"/>
            <a:t>粒子群优化</a:t>
          </a:r>
        </a:p>
        <a:p>
          <a:pPr marL="114300" lvl="1" indent="-114300" algn="l" defTabSz="577850">
            <a:lnSpc>
              <a:spcPct val="90000"/>
            </a:lnSpc>
            <a:spcBef>
              <a:spcPct val="0"/>
            </a:spcBef>
            <a:spcAft>
              <a:spcPct val="15000"/>
            </a:spcAft>
            <a:buChar char="•"/>
          </a:pPr>
          <a:r>
            <a:rPr lang="zh-CN" altLang="en-US" sz="1300" kern="1200" dirty="0"/>
            <a:t>蚁群算法</a:t>
          </a:r>
        </a:p>
        <a:p>
          <a:pPr marL="114300" lvl="1" indent="-114300" algn="l" defTabSz="577850">
            <a:lnSpc>
              <a:spcPct val="90000"/>
            </a:lnSpc>
            <a:spcBef>
              <a:spcPct val="0"/>
            </a:spcBef>
            <a:spcAft>
              <a:spcPct val="15000"/>
            </a:spcAft>
            <a:buChar char="•"/>
          </a:pPr>
          <a:r>
            <a:rPr lang="zh-CN" altLang="en-US" sz="1300" kern="1200" dirty="0"/>
            <a:t>遗传算法</a:t>
          </a:r>
        </a:p>
        <a:p>
          <a:pPr marL="114300" lvl="1" indent="-114300" algn="l" defTabSz="577850">
            <a:lnSpc>
              <a:spcPct val="90000"/>
            </a:lnSpc>
            <a:spcBef>
              <a:spcPct val="0"/>
            </a:spcBef>
            <a:spcAft>
              <a:spcPct val="15000"/>
            </a:spcAft>
            <a:buChar char="•"/>
          </a:pPr>
          <a:r>
            <a:rPr lang="zh-CN" altLang="en-US" sz="1300" kern="1200" dirty="0"/>
            <a:t>梯度下降法</a:t>
          </a:r>
        </a:p>
        <a:p>
          <a:pPr marL="114300" lvl="1" indent="-114300" algn="l" defTabSz="577850">
            <a:lnSpc>
              <a:spcPct val="90000"/>
            </a:lnSpc>
            <a:spcBef>
              <a:spcPct val="0"/>
            </a:spcBef>
            <a:spcAft>
              <a:spcPct val="15000"/>
            </a:spcAft>
            <a:buChar char="•"/>
          </a:pPr>
          <a:r>
            <a:rPr lang="zh-CN" altLang="en-US" sz="1300" kern="1200" dirty="0"/>
            <a:t>牛顿多项式法</a:t>
          </a:r>
        </a:p>
        <a:p>
          <a:pPr marL="114300" lvl="1" indent="-114300" algn="l" defTabSz="577850">
            <a:lnSpc>
              <a:spcPct val="90000"/>
            </a:lnSpc>
            <a:spcBef>
              <a:spcPct val="0"/>
            </a:spcBef>
            <a:spcAft>
              <a:spcPct val="15000"/>
            </a:spcAft>
            <a:buChar char="•"/>
          </a:pPr>
          <a:r>
            <a:rPr lang="en-US" altLang="zh-CN" sz="1300" kern="1200" dirty="0"/>
            <a:t>...</a:t>
          </a:r>
          <a:endParaRPr lang="zh-CN" altLang="en-US" sz="1300" kern="1200" dirty="0"/>
        </a:p>
      </dsp:txBody>
      <dsp:txXfrm>
        <a:off x="6366005" y="415026"/>
        <a:ext cx="1860500" cy="264069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75281E-69A8-4514-9071-8DB630A32FB7}">
      <dsp:nvSpPr>
        <dsp:cNvPr id="0" name=""/>
        <dsp:cNvSpPr/>
      </dsp:nvSpPr>
      <dsp:spPr>
        <a:xfrm>
          <a:off x="311537" y="100548"/>
          <a:ext cx="1904543" cy="2017695"/>
        </a:xfrm>
        <a:prstGeom prst="rect">
          <a:avLst/>
        </a:prstGeom>
        <a:solidFill>
          <a:schemeClr val="lt1">
            <a:alpha val="4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AAB13539-A34F-4237-A450-FD07D983CF2B}">
      <dsp:nvSpPr>
        <dsp:cNvPr id="0" name=""/>
        <dsp:cNvSpPr/>
      </dsp:nvSpPr>
      <dsp:spPr>
        <a:xfrm>
          <a:off x="372551" y="429516"/>
          <a:ext cx="1782515" cy="754787"/>
        </a:xfrm>
        <a:prstGeom prst="rect">
          <a:avLst/>
        </a:prstGeom>
        <a:blipFill rotWithShape="1">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2316A29-2B91-40FE-BB22-AFE684D9F9DA}">
      <dsp:nvSpPr>
        <dsp:cNvPr id="0" name=""/>
        <dsp:cNvSpPr/>
      </dsp:nvSpPr>
      <dsp:spPr>
        <a:xfrm>
          <a:off x="406764" y="1759199"/>
          <a:ext cx="1714088" cy="380890"/>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算法</a:t>
          </a:r>
          <a:r>
            <a:rPr lang="en-US" altLang="zh-CN" sz="1600" kern="1200" dirty="0"/>
            <a:t>jar</a:t>
          </a:r>
          <a:r>
            <a:rPr lang="zh-CN" altLang="en-US" sz="1600" kern="1200" dirty="0"/>
            <a:t>包</a:t>
          </a:r>
        </a:p>
      </dsp:txBody>
      <dsp:txXfrm>
        <a:off x="406764" y="1759199"/>
        <a:ext cx="1714088" cy="380890"/>
      </dsp:txXfrm>
    </dsp:sp>
    <dsp:sp modelId="{92643E68-9BEE-4958-85EB-5D2904F4F80D}">
      <dsp:nvSpPr>
        <dsp:cNvPr id="0" name=""/>
        <dsp:cNvSpPr/>
      </dsp:nvSpPr>
      <dsp:spPr>
        <a:xfrm>
          <a:off x="406764" y="1535117"/>
          <a:ext cx="1714088" cy="224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zh-CN" altLang="en-US" sz="900" kern="1200"/>
        </a:p>
      </dsp:txBody>
      <dsp:txXfrm>
        <a:off x="406764" y="1535117"/>
        <a:ext cx="1714088" cy="224081"/>
      </dsp:txXfrm>
    </dsp:sp>
    <dsp:sp modelId="{DF2806BF-C887-4380-A34B-9628A847EFA7}">
      <dsp:nvSpPr>
        <dsp:cNvPr id="0" name=""/>
        <dsp:cNvSpPr/>
      </dsp:nvSpPr>
      <dsp:spPr>
        <a:xfrm>
          <a:off x="3008168" y="0"/>
          <a:ext cx="1904543" cy="2240639"/>
        </a:xfrm>
        <a:prstGeom prst="rect">
          <a:avLst/>
        </a:prstGeom>
        <a:solidFill>
          <a:schemeClr val="lt1">
            <a:alpha val="4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26E025EC-9DB3-4D9B-9BD5-ECD1A06E620D}">
      <dsp:nvSpPr>
        <dsp:cNvPr id="0" name=""/>
        <dsp:cNvSpPr/>
      </dsp:nvSpPr>
      <dsp:spPr>
        <a:xfrm>
          <a:off x="3029509" y="152411"/>
          <a:ext cx="1861860" cy="1330843"/>
        </a:xfrm>
        <a:prstGeom prst="rect">
          <a:avLst/>
        </a:prstGeom>
        <a:blipFill rotWithShape="1">
          <a:blip xmlns:r="http://schemas.openxmlformats.org/officeDocument/2006/relationships" r:embed="rId2"/>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102E6B8-3955-46DA-8110-8A0C627B1F95}">
      <dsp:nvSpPr>
        <dsp:cNvPr id="0" name=""/>
        <dsp:cNvSpPr/>
      </dsp:nvSpPr>
      <dsp:spPr>
        <a:xfrm>
          <a:off x="3103395" y="1770122"/>
          <a:ext cx="1714088" cy="380890"/>
        </a:xfrm>
        <a:prstGeom prst="rect">
          <a:avLst/>
        </a:prstGeom>
        <a:solidFill>
          <a:schemeClr val="accent3">
            <a:hueOff val="5625132"/>
            <a:satOff val="-8440"/>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算法类</a:t>
          </a:r>
        </a:p>
      </dsp:txBody>
      <dsp:txXfrm>
        <a:off x="3103395" y="1770122"/>
        <a:ext cx="1714088" cy="380890"/>
      </dsp:txXfrm>
    </dsp:sp>
    <dsp:sp modelId="{A2941941-898A-4CDC-8D24-7861806B0B26}">
      <dsp:nvSpPr>
        <dsp:cNvPr id="0" name=""/>
        <dsp:cNvSpPr/>
      </dsp:nvSpPr>
      <dsp:spPr>
        <a:xfrm>
          <a:off x="3103395" y="1546040"/>
          <a:ext cx="1714088" cy="224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zh-CN" altLang="en-US" sz="900" kern="1200"/>
        </a:p>
      </dsp:txBody>
      <dsp:txXfrm>
        <a:off x="3103395" y="1546040"/>
        <a:ext cx="1714088" cy="224081"/>
      </dsp:txXfrm>
    </dsp:sp>
    <dsp:sp modelId="{A88284D9-0731-4E7D-8024-03380EC2AD12}">
      <dsp:nvSpPr>
        <dsp:cNvPr id="0" name=""/>
        <dsp:cNvSpPr/>
      </dsp:nvSpPr>
      <dsp:spPr>
        <a:xfrm>
          <a:off x="5704799" y="0"/>
          <a:ext cx="1904543" cy="2240639"/>
        </a:xfrm>
        <a:prstGeom prst="rect">
          <a:avLst/>
        </a:prstGeom>
        <a:solidFill>
          <a:schemeClr val="lt1">
            <a:alpha val="4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39EF129-54C7-4074-920C-150E51B2C589}">
      <dsp:nvSpPr>
        <dsp:cNvPr id="0" name=""/>
        <dsp:cNvSpPr/>
      </dsp:nvSpPr>
      <dsp:spPr>
        <a:xfrm>
          <a:off x="5827469" y="80406"/>
          <a:ext cx="1797187" cy="1456415"/>
        </a:xfrm>
        <a:prstGeom prst="rect">
          <a:avLst/>
        </a:prstGeom>
        <a:blipFill rotWithShape="1">
          <a:blip xmlns:r="http://schemas.openxmlformats.org/officeDocument/2006/relationships" r:embed="rId3"/>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5FB0DFD-BDB7-42E7-B51A-A9EDA431B9CE}">
      <dsp:nvSpPr>
        <dsp:cNvPr id="0" name=""/>
        <dsp:cNvSpPr/>
      </dsp:nvSpPr>
      <dsp:spPr>
        <a:xfrm>
          <a:off x="5800026" y="1770122"/>
          <a:ext cx="1714088" cy="380890"/>
        </a:xfrm>
        <a:prstGeom prst="rect">
          <a:avLst/>
        </a:prstGeom>
        <a:solidFill>
          <a:schemeClr val="accent3">
            <a:hueOff val="11250264"/>
            <a:satOff val="-16880"/>
            <a:lumOff val="-27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算法接口说明</a:t>
          </a:r>
        </a:p>
      </dsp:txBody>
      <dsp:txXfrm>
        <a:off x="5800026" y="1770122"/>
        <a:ext cx="1714088" cy="380890"/>
      </dsp:txXfrm>
    </dsp:sp>
    <dsp:sp modelId="{067AB27D-936A-4F15-B275-3B420C014A32}">
      <dsp:nvSpPr>
        <dsp:cNvPr id="0" name=""/>
        <dsp:cNvSpPr/>
      </dsp:nvSpPr>
      <dsp:spPr>
        <a:xfrm>
          <a:off x="5800026" y="1546040"/>
          <a:ext cx="1714088" cy="224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zh-CN" altLang="en-US" sz="900" kern="1200"/>
        </a:p>
      </dsp:txBody>
      <dsp:txXfrm>
        <a:off x="5800026" y="1546040"/>
        <a:ext cx="1714088" cy="224081"/>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A831F6-224E-4255-B33E-DD2359E3B625}">
      <dsp:nvSpPr>
        <dsp:cNvPr id="0" name=""/>
        <dsp:cNvSpPr/>
      </dsp:nvSpPr>
      <dsp:spPr>
        <a:xfrm>
          <a:off x="0" y="20501"/>
          <a:ext cx="7272808" cy="980999"/>
        </a:xfrm>
        <a:prstGeom prst="roundRect">
          <a:avLst/>
        </a:prstGeom>
        <a:solidFill>
          <a:schemeClr val="bg1">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altLang="zh-CN" sz="3500" kern="1200" dirty="0"/>
            <a:t>1.</a:t>
          </a:r>
          <a:r>
            <a:rPr lang="zh-CN" altLang="en-US" sz="3500" kern="1200" dirty="0"/>
            <a:t>整体工作计划</a:t>
          </a:r>
        </a:p>
      </dsp:txBody>
      <dsp:txXfrm>
        <a:off x="47888" y="68389"/>
        <a:ext cx="7177032" cy="885223"/>
      </dsp:txXfrm>
    </dsp:sp>
    <dsp:sp modelId="{0BD9CFF3-BD5C-4496-A5C0-71614AF6C6BB}">
      <dsp:nvSpPr>
        <dsp:cNvPr id="0" name=""/>
        <dsp:cNvSpPr/>
      </dsp:nvSpPr>
      <dsp:spPr>
        <a:xfrm>
          <a:off x="0" y="1284050"/>
          <a:ext cx="7272808" cy="896614"/>
        </a:xfrm>
        <a:prstGeom prst="round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altLang="zh-CN" sz="3500" kern="1200" dirty="0"/>
            <a:t>2.</a:t>
          </a:r>
          <a:r>
            <a:rPr lang="zh-CN" altLang="en-US" sz="3500" kern="1200" dirty="0"/>
            <a:t>目前工作</a:t>
          </a:r>
        </a:p>
      </dsp:txBody>
      <dsp:txXfrm>
        <a:off x="43769" y="1327819"/>
        <a:ext cx="7185270" cy="809076"/>
      </dsp:txXfrm>
    </dsp:sp>
    <dsp:sp modelId="{CB053569-2367-4401-9257-A2E1BD3CDD98}">
      <dsp:nvSpPr>
        <dsp:cNvPr id="0" name=""/>
        <dsp:cNvSpPr/>
      </dsp:nvSpPr>
      <dsp:spPr>
        <a:xfrm>
          <a:off x="0" y="2297631"/>
          <a:ext cx="7272808" cy="1086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912"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zh-CN" altLang="en-US" sz="2000" kern="1200" dirty="0">
              <a:solidFill>
                <a:schemeClr val="bg1">
                  <a:lumMod val="75000"/>
                </a:schemeClr>
              </a:solidFill>
            </a:rPr>
            <a:t>文献精读与数据采集</a:t>
          </a:r>
        </a:p>
        <a:p>
          <a:pPr marL="228600" lvl="1" indent="-228600" algn="l" defTabSz="889000">
            <a:lnSpc>
              <a:spcPct val="90000"/>
            </a:lnSpc>
            <a:spcBef>
              <a:spcPct val="0"/>
            </a:spcBef>
            <a:spcAft>
              <a:spcPct val="20000"/>
            </a:spcAft>
            <a:buChar char="•"/>
          </a:pPr>
          <a:r>
            <a:rPr lang="zh-CN" altLang="en-US" sz="2000" kern="1200" dirty="0">
              <a:solidFill>
                <a:schemeClr val="bg1">
                  <a:lumMod val="75000"/>
                </a:schemeClr>
              </a:solidFill>
            </a:rPr>
            <a:t>算法研究与设计</a:t>
          </a:r>
          <a:endParaRPr lang="en-US" altLang="zh-CN" sz="2000" kern="1200" dirty="0">
            <a:solidFill>
              <a:schemeClr val="bg1">
                <a:lumMod val="75000"/>
              </a:schemeClr>
            </a:solidFill>
          </a:endParaRPr>
        </a:p>
        <a:p>
          <a:pPr marL="228600" lvl="1" indent="-228600" algn="l" defTabSz="889000">
            <a:lnSpc>
              <a:spcPct val="90000"/>
            </a:lnSpc>
            <a:spcBef>
              <a:spcPct val="0"/>
            </a:spcBef>
            <a:spcAft>
              <a:spcPct val="20000"/>
            </a:spcAft>
            <a:buChar char="•"/>
          </a:pPr>
          <a:r>
            <a:rPr lang="zh-CN" altLang="en-US" sz="2000" b="1" kern="1200" dirty="0">
              <a:solidFill>
                <a:schemeClr val="tx1"/>
              </a:solidFill>
            </a:rPr>
            <a:t>平台建设</a:t>
          </a:r>
        </a:p>
      </dsp:txBody>
      <dsp:txXfrm>
        <a:off x="0" y="2297631"/>
        <a:ext cx="7272808" cy="1086750"/>
      </dsp:txXfrm>
    </dsp:sp>
    <dsp:sp modelId="{25B85B47-B55F-40A6-95E0-5ED6A9B870BF}">
      <dsp:nvSpPr>
        <dsp:cNvPr id="0" name=""/>
        <dsp:cNvSpPr/>
      </dsp:nvSpPr>
      <dsp:spPr>
        <a:xfrm>
          <a:off x="0" y="3528007"/>
          <a:ext cx="7272808" cy="1083451"/>
        </a:xfrm>
        <a:prstGeom prst="roundRect">
          <a:avLst/>
        </a:prstGeom>
        <a:solidFill>
          <a:schemeClr val="bg1">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altLang="zh-CN" sz="3500" kern="1200" dirty="0"/>
            <a:t>3.</a:t>
          </a:r>
          <a:r>
            <a:rPr lang="zh-CN" altLang="en-US" sz="3500" kern="1200" dirty="0"/>
            <a:t>工作展望</a:t>
          </a:r>
        </a:p>
      </dsp:txBody>
      <dsp:txXfrm>
        <a:off x="52890" y="3580897"/>
        <a:ext cx="7167028" cy="977671"/>
      </dsp:txXfrm>
    </dsp:sp>
    <dsp:sp modelId="{470F9343-84EB-47B7-AFB9-4C65E7792209}">
      <dsp:nvSpPr>
        <dsp:cNvPr id="0" name=""/>
        <dsp:cNvSpPr/>
      </dsp:nvSpPr>
      <dsp:spPr>
        <a:xfrm>
          <a:off x="0" y="4262984"/>
          <a:ext cx="7272808" cy="993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912" tIns="44450" rIns="248920" bIns="44450" numCol="1" spcCol="1270" anchor="t" anchorCtr="0">
          <a:noAutofit/>
        </a:bodyPr>
        <a:lstStyle/>
        <a:p>
          <a:pPr marL="228600" lvl="1" indent="-228600" algn="l" defTabSz="1200150">
            <a:lnSpc>
              <a:spcPct val="90000"/>
            </a:lnSpc>
            <a:spcBef>
              <a:spcPct val="0"/>
            </a:spcBef>
            <a:spcAft>
              <a:spcPct val="20000"/>
            </a:spcAft>
            <a:buChar char="•"/>
          </a:pPr>
          <a:endParaRPr lang="zh-CN" altLang="en-US" sz="2700" kern="1200" dirty="0"/>
        </a:p>
      </dsp:txBody>
      <dsp:txXfrm>
        <a:off x="0" y="4262984"/>
        <a:ext cx="7272808" cy="99360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A831F6-224E-4255-B33E-DD2359E3B625}">
      <dsp:nvSpPr>
        <dsp:cNvPr id="0" name=""/>
        <dsp:cNvSpPr/>
      </dsp:nvSpPr>
      <dsp:spPr>
        <a:xfrm>
          <a:off x="0" y="20501"/>
          <a:ext cx="7272808" cy="980999"/>
        </a:xfrm>
        <a:prstGeom prst="roundRect">
          <a:avLst/>
        </a:prstGeom>
        <a:solidFill>
          <a:schemeClr val="bg1">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altLang="zh-CN" sz="3500" kern="1200" dirty="0"/>
            <a:t>1.</a:t>
          </a:r>
          <a:r>
            <a:rPr lang="zh-CN" altLang="en-US" sz="3500" kern="1200" dirty="0"/>
            <a:t>整体工作计划</a:t>
          </a:r>
        </a:p>
      </dsp:txBody>
      <dsp:txXfrm>
        <a:off x="47888" y="68389"/>
        <a:ext cx="7177032" cy="885223"/>
      </dsp:txXfrm>
    </dsp:sp>
    <dsp:sp modelId="{0BD9CFF3-BD5C-4496-A5C0-71614AF6C6BB}">
      <dsp:nvSpPr>
        <dsp:cNvPr id="0" name=""/>
        <dsp:cNvSpPr/>
      </dsp:nvSpPr>
      <dsp:spPr>
        <a:xfrm>
          <a:off x="0" y="1284050"/>
          <a:ext cx="7272808" cy="896614"/>
        </a:xfrm>
        <a:prstGeom prst="roundRect">
          <a:avLst/>
        </a:prstGeom>
        <a:solidFill>
          <a:schemeClr val="bg1">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altLang="zh-CN" sz="3500" kern="1200" dirty="0"/>
            <a:t>2.</a:t>
          </a:r>
          <a:r>
            <a:rPr lang="zh-CN" altLang="en-US" sz="3500" kern="1200" dirty="0"/>
            <a:t>目前工作</a:t>
          </a:r>
        </a:p>
      </dsp:txBody>
      <dsp:txXfrm>
        <a:off x="43769" y="1327819"/>
        <a:ext cx="7185270" cy="809076"/>
      </dsp:txXfrm>
    </dsp:sp>
    <dsp:sp modelId="{CB053569-2367-4401-9257-A2E1BD3CDD98}">
      <dsp:nvSpPr>
        <dsp:cNvPr id="0" name=""/>
        <dsp:cNvSpPr/>
      </dsp:nvSpPr>
      <dsp:spPr>
        <a:xfrm>
          <a:off x="0" y="2297631"/>
          <a:ext cx="7272808" cy="1086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912"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zh-CN" altLang="en-US" sz="2000" kern="1200" dirty="0">
              <a:solidFill>
                <a:schemeClr val="bg1">
                  <a:lumMod val="75000"/>
                </a:schemeClr>
              </a:solidFill>
            </a:rPr>
            <a:t>文献精读与数据采集</a:t>
          </a:r>
        </a:p>
        <a:p>
          <a:pPr marL="228600" lvl="1" indent="-228600" algn="l" defTabSz="889000">
            <a:lnSpc>
              <a:spcPct val="90000"/>
            </a:lnSpc>
            <a:spcBef>
              <a:spcPct val="0"/>
            </a:spcBef>
            <a:spcAft>
              <a:spcPct val="20000"/>
            </a:spcAft>
            <a:buChar char="•"/>
          </a:pPr>
          <a:r>
            <a:rPr lang="zh-CN" altLang="en-US" sz="2000" kern="1200" dirty="0">
              <a:solidFill>
                <a:schemeClr val="bg1">
                  <a:lumMod val="75000"/>
                </a:schemeClr>
              </a:solidFill>
            </a:rPr>
            <a:t>算法研究与设计</a:t>
          </a:r>
          <a:endParaRPr lang="en-US" altLang="zh-CN" sz="2000" kern="1200" dirty="0">
            <a:solidFill>
              <a:schemeClr val="bg1">
                <a:lumMod val="75000"/>
              </a:schemeClr>
            </a:solidFill>
          </a:endParaRPr>
        </a:p>
        <a:p>
          <a:pPr marL="228600" lvl="1" indent="-228600" algn="l" defTabSz="889000">
            <a:lnSpc>
              <a:spcPct val="90000"/>
            </a:lnSpc>
            <a:spcBef>
              <a:spcPct val="0"/>
            </a:spcBef>
            <a:spcAft>
              <a:spcPct val="20000"/>
            </a:spcAft>
            <a:buChar char="•"/>
          </a:pPr>
          <a:r>
            <a:rPr lang="zh-CN" altLang="en-US" sz="2000" kern="1200" dirty="0">
              <a:solidFill>
                <a:schemeClr val="bg1">
                  <a:lumMod val="75000"/>
                </a:schemeClr>
              </a:solidFill>
            </a:rPr>
            <a:t>平台建设</a:t>
          </a:r>
        </a:p>
      </dsp:txBody>
      <dsp:txXfrm>
        <a:off x="0" y="2297631"/>
        <a:ext cx="7272808" cy="1086750"/>
      </dsp:txXfrm>
    </dsp:sp>
    <dsp:sp modelId="{25B85B47-B55F-40A6-95E0-5ED6A9B870BF}">
      <dsp:nvSpPr>
        <dsp:cNvPr id="0" name=""/>
        <dsp:cNvSpPr/>
      </dsp:nvSpPr>
      <dsp:spPr>
        <a:xfrm>
          <a:off x="0" y="3528007"/>
          <a:ext cx="7272808" cy="1083451"/>
        </a:xfrm>
        <a:prstGeom prst="roundRect">
          <a:avLst/>
        </a:prstGeom>
        <a:solidFill>
          <a:srgbClr val="7030A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altLang="zh-CN" sz="3500" kern="1200" dirty="0"/>
            <a:t>3.</a:t>
          </a:r>
          <a:r>
            <a:rPr lang="zh-CN" altLang="en-US" sz="3500" kern="1200" dirty="0"/>
            <a:t>工作展望</a:t>
          </a:r>
        </a:p>
      </dsp:txBody>
      <dsp:txXfrm>
        <a:off x="52890" y="3580897"/>
        <a:ext cx="7167028" cy="977671"/>
      </dsp:txXfrm>
    </dsp:sp>
    <dsp:sp modelId="{470F9343-84EB-47B7-AFB9-4C65E7792209}">
      <dsp:nvSpPr>
        <dsp:cNvPr id="0" name=""/>
        <dsp:cNvSpPr/>
      </dsp:nvSpPr>
      <dsp:spPr>
        <a:xfrm>
          <a:off x="0" y="4262984"/>
          <a:ext cx="7272808" cy="993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912" tIns="44450" rIns="248920" bIns="44450" numCol="1" spcCol="1270" anchor="t" anchorCtr="0">
          <a:noAutofit/>
        </a:bodyPr>
        <a:lstStyle/>
        <a:p>
          <a:pPr marL="228600" lvl="1" indent="-228600" algn="l" defTabSz="1200150">
            <a:lnSpc>
              <a:spcPct val="90000"/>
            </a:lnSpc>
            <a:spcBef>
              <a:spcPct val="0"/>
            </a:spcBef>
            <a:spcAft>
              <a:spcPct val="20000"/>
            </a:spcAft>
            <a:buChar char="•"/>
          </a:pPr>
          <a:endParaRPr lang="zh-CN" altLang="en-US" sz="2700" kern="1200" dirty="0"/>
        </a:p>
      </dsp:txBody>
      <dsp:txXfrm>
        <a:off x="0" y="4262984"/>
        <a:ext cx="7272808" cy="99360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7E3F52-12BB-4799-83E8-FD20B28A6204}">
      <dsp:nvSpPr>
        <dsp:cNvPr id="0" name=""/>
        <dsp:cNvSpPr/>
      </dsp:nvSpPr>
      <dsp:spPr>
        <a:xfrm>
          <a:off x="596337" y="0"/>
          <a:ext cx="6520134" cy="5927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b" anchorCtr="0">
          <a:noAutofit/>
        </a:bodyPr>
        <a:lstStyle/>
        <a:p>
          <a:pPr marL="0" lvl="0" indent="0" algn="l" defTabSz="1155700">
            <a:lnSpc>
              <a:spcPct val="90000"/>
            </a:lnSpc>
            <a:spcBef>
              <a:spcPct val="0"/>
            </a:spcBef>
            <a:spcAft>
              <a:spcPct val="35000"/>
            </a:spcAft>
            <a:buNone/>
          </a:pPr>
          <a:r>
            <a:rPr lang="zh-CN" altLang="en-US" sz="2600" kern="1200" dirty="0"/>
            <a:t>数据</a:t>
          </a:r>
        </a:p>
      </dsp:txBody>
      <dsp:txXfrm>
        <a:off x="596337" y="0"/>
        <a:ext cx="6520134" cy="592739"/>
      </dsp:txXfrm>
    </dsp:sp>
    <dsp:sp modelId="{386D1B95-BDDD-4EFA-8CA9-FD3FF521B87F}">
      <dsp:nvSpPr>
        <dsp:cNvPr id="0" name=""/>
        <dsp:cNvSpPr/>
      </dsp:nvSpPr>
      <dsp:spPr>
        <a:xfrm>
          <a:off x="1067746" y="593597"/>
          <a:ext cx="1525711" cy="1207432"/>
        </a:xfrm>
        <a:prstGeom prst="chevron">
          <a:avLst>
            <a:gd name="adj" fmla="val 70610"/>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B8A26C-8FA3-4DA7-BB22-569216BC1555}">
      <dsp:nvSpPr>
        <dsp:cNvPr id="0" name=""/>
        <dsp:cNvSpPr/>
      </dsp:nvSpPr>
      <dsp:spPr>
        <a:xfrm>
          <a:off x="1984187" y="593597"/>
          <a:ext cx="1525711" cy="1207432"/>
        </a:xfrm>
        <a:prstGeom prst="chevron">
          <a:avLst>
            <a:gd name="adj" fmla="val 70610"/>
          </a:avLst>
        </a:prstGeom>
        <a:solidFill>
          <a:schemeClr val="accent5">
            <a:hueOff val="-496694"/>
            <a:satOff val="1991"/>
            <a:lumOff val="431"/>
            <a:alphaOff val="0"/>
          </a:schemeClr>
        </a:solidFill>
        <a:ln w="25400" cap="flat" cmpd="sng" algn="ctr">
          <a:solidFill>
            <a:schemeClr val="accent5">
              <a:hueOff val="-496694"/>
              <a:satOff val="1991"/>
              <a:lumOff val="43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685194-C2FE-41FB-84A1-884E83DD32E4}">
      <dsp:nvSpPr>
        <dsp:cNvPr id="0" name=""/>
        <dsp:cNvSpPr/>
      </dsp:nvSpPr>
      <dsp:spPr>
        <a:xfrm>
          <a:off x="2901353" y="593597"/>
          <a:ext cx="1525711" cy="1207432"/>
        </a:xfrm>
        <a:prstGeom prst="chevron">
          <a:avLst>
            <a:gd name="adj" fmla="val 70610"/>
          </a:avLst>
        </a:prstGeom>
        <a:solidFill>
          <a:schemeClr val="accent5">
            <a:hueOff val="-993388"/>
            <a:satOff val="3981"/>
            <a:lumOff val="863"/>
            <a:alphaOff val="0"/>
          </a:schemeClr>
        </a:solidFill>
        <a:ln w="25400" cap="flat" cmpd="sng" algn="ctr">
          <a:solidFill>
            <a:schemeClr val="accent5">
              <a:hueOff val="-993388"/>
              <a:satOff val="3981"/>
              <a:lumOff val="86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A94BE78-1BA1-4737-9939-0A901A7969AD}">
      <dsp:nvSpPr>
        <dsp:cNvPr id="0" name=""/>
        <dsp:cNvSpPr/>
      </dsp:nvSpPr>
      <dsp:spPr>
        <a:xfrm>
          <a:off x="3817794" y="593597"/>
          <a:ext cx="1525711" cy="1207432"/>
        </a:xfrm>
        <a:prstGeom prst="chevron">
          <a:avLst>
            <a:gd name="adj" fmla="val 70610"/>
          </a:avLst>
        </a:prstGeom>
        <a:solidFill>
          <a:schemeClr val="accent5">
            <a:hueOff val="-1490082"/>
            <a:satOff val="5972"/>
            <a:lumOff val="1294"/>
            <a:alphaOff val="0"/>
          </a:schemeClr>
        </a:solidFill>
        <a:ln w="25400" cap="flat" cmpd="sng" algn="ctr">
          <a:solidFill>
            <a:schemeClr val="accent5">
              <a:hueOff val="-1490082"/>
              <a:satOff val="5972"/>
              <a:lumOff val="129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AC2AAE-E136-4255-99AE-BF29AB48CA91}">
      <dsp:nvSpPr>
        <dsp:cNvPr id="0" name=""/>
        <dsp:cNvSpPr/>
      </dsp:nvSpPr>
      <dsp:spPr>
        <a:xfrm>
          <a:off x="4734960" y="593597"/>
          <a:ext cx="1525711" cy="1207432"/>
        </a:xfrm>
        <a:prstGeom prst="chevron">
          <a:avLst>
            <a:gd name="adj" fmla="val 70610"/>
          </a:avLst>
        </a:prstGeom>
        <a:solidFill>
          <a:schemeClr val="accent5">
            <a:hueOff val="-1986775"/>
            <a:satOff val="7962"/>
            <a:lumOff val="1726"/>
            <a:alphaOff val="0"/>
          </a:schemeClr>
        </a:solidFill>
        <a:ln w="25400" cap="flat" cmpd="sng" algn="ctr">
          <a:solidFill>
            <a:schemeClr val="accent5">
              <a:hueOff val="-1986775"/>
              <a:satOff val="7962"/>
              <a:lumOff val="172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E5CD24-37E3-49BE-93DB-CE4C2394718E}">
      <dsp:nvSpPr>
        <dsp:cNvPr id="0" name=""/>
        <dsp:cNvSpPr/>
      </dsp:nvSpPr>
      <dsp:spPr>
        <a:xfrm>
          <a:off x="5651401" y="593597"/>
          <a:ext cx="1525711" cy="1207432"/>
        </a:xfrm>
        <a:prstGeom prst="chevron">
          <a:avLst>
            <a:gd name="adj" fmla="val 70610"/>
          </a:avLst>
        </a:prstGeom>
        <a:solidFill>
          <a:schemeClr val="accent5">
            <a:hueOff val="-2483469"/>
            <a:satOff val="9953"/>
            <a:lumOff val="2157"/>
            <a:alphaOff val="0"/>
          </a:schemeClr>
        </a:solidFill>
        <a:ln w="25400" cap="flat" cmpd="sng" algn="ctr">
          <a:solidFill>
            <a:schemeClr val="accent5">
              <a:hueOff val="-2483469"/>
              <a:satOff val="9953"/>
              <a:lumOff val="215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8C9B674-D75E-4941-91F2-7431764FCB87}">
      <dsp:nvSpPr>
        <dsp:cNvPr id="0" name=""/>
        <dsp:cNvSpPr/>
      </dsp:nvSpPr>
      <dsp:spPr>
        <a:xfrm>
          <a:off x="6568566" y="593597"/>
          <a:ext cx="1525711" cy="1207432"/>
        </a:xfrm>
        <a:prstGeom prst="chevron">
          <a:avLst>
            <a:gd name="adj" fmla="val 70610"/>
          </a:avLst>
        </a:prstGeom>
        <a:solidFill>
          <a:schemeClr val="accent5">
            <a:hueOff val="-2980163"/>
            <a:satOff val="11943"/>
            <a:lumOff val="2588"/>
            <a:alphaOff val="0"/>
          </a:schemeClr>
        </a:solidFill>
        <a:ln w="25400" cap="flat" cmpd="sng" algn="ctr">
          <a:solidFill>
            <a:schemeClr val="accent5">
              <a:hueOff val="-2980163"/>
              <a:satOff val="11943"/>
              <a:lumOff val="258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490881F-D14E-4228-B03B-1A98CFE8E9BE}">
      <dsp:nvSpPr>
        <dsp:cNvPr id="0" name=""/>
        <dsp:cNvSpPr/>
      </dsp:nvSpPr>
      <dsp:spPr>
        <a:xfrm>
          <a:off x="760123" y="714340"/>
          <a:ext cx="7220142" cy="965945"/>
        </a:xfrm>
        <a:prstGeom prst="rect">
          <a:avLst/>
        </a:prstGeom>
        <a:solidFill>
          <a:schemeClr val="lt1">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l" defTabSz="711200">
            <a:lnSpc>
              <a:spcPct val="90000"/>
            </a:lnSpc>
            <a:spcBef>
              <a:spcPct val="0"/>
            </a:spcBef>
            <a:spcAft>
              <a:spcPct val="35000"/>
            </a:spcAft>
            <a:buNone/>
          </a:pPr>
          <a:endParaRPr lang="en-US" altLang="zh-CN" sz="1600" kern="1200" dirty="0"/>
        </a:p>
        <a:p>
          <a:pPr marL="0" lvl="0" indent="0" algn="l" defTabSz="711200">
            <a:lnSpc>
              <a:spcPct val="90000"/>
            </a:lnSpc>
            <a:spcBef>
              <a:spcPct val="0"/>
            </a:spcBef>
            <a:spcAft>
              <a:spcPct val="35000"/>
            </a:spcAft>
            <a:buNone/>
          </a:pPr>
          <a:r>
            <a:rPr lang="en-US" altLang="zh-CN" sz="1600" kern="1200" dirty="0"/>
            <a:t>1</a:t>
          </a:r>
          <a:r>
            <a:rPr lang="zh-CN" altLang="en-US" sz="1600" kern="1200" dirty="0"/>
            <a:t>、结合专家经验对已拥有的蠕变数据和高温合金数据进行适宜的处理</a:t>
          </a:r>
          <a:r>
            <a:rPr lang="en-US" altLang="zh-CN" sz="1600" kern="1200" dirty="0"/>
            <a:t>(</a:t>
          </a:r>
          <a:r>
            <a:rPr lang="zh-CN" altLang="en-US" sz="1600" kern="1200" dirty="0"/>
            <a:t>空缺值填补、合法值检查等</a:t>
          </a:r>
          <a:r>
            <a:rPr lang="en-US" altLang="zh-CN" sz="1600" kern="1200" dirty="0"/>
            <a:t>);</a:t>
          </a:r>
        </a:p>
        <a:p>
          <a:pPr marL="0" lvl="0" indent="0" algn="l" defTabSz="711200">
            <a:lnSpc>
              <a:spcPct val="90000"/>
            </a:lnSpc>
            <a:spcBef>
              <a:spcPct val="0"/>
            </a:spcBef>
            <a:spcAft>
              <a:spcPct val="35000"/>
            </a:spcAft>
            <a:buNone/>
          </a:pPr>
          <a:r>
            <a:rPr lang="en-US" altLang="zh-CN" sz="1600" kern="1200" dirty="0"/>
            <a:t>2</a:t>
          </a:r>
          <a:r>
            <a:rPr lang="zh-CN" altLang="en-US" sz="1600" kern="1200" dirty="0"/>
            <a:t>、加大蠕变文献搜索力度，进一步补充和完善蠕变数据</a:t>
          </a:r>
          <a:r>
            <a:rPr lang="en-US" altLang="zh-CN" sz="1600" kern="1200" dirty="0"/>
            <a:t>;</a:t>
          </a:r>
        </a:p>
        <a:p>
          <a:pPr marL="0" lvl="0" indent="0" algn="l" defTabSz="711200">
            <a:lnSpc>
              <a:spcPct val="90000"/>
            </a:lnSpc>
            <a:spcBef>
              <a:spcPct val="0"/>
            </a:spcBef>
            <a:spcAft>
              <a:spcPct val="35000"/>
            </a:spcAft>
            <a:buNone/>
          </a:pPr>
          <a:endParaRPr lang="zh-CN" altLang="en-US" sz="1600" kern="1200" dirty="0"/>
        </a:p>
      </dsp:txBody>
      <dsp:txXfrm>
        <a:off x="760123" y="714340"/>
        <a:ext cx="7220142" cy="965945"/>
      </dsp:txXfrm>
    </dsp:sp>
    <dsp:sp modelId="{5CB51777-842A-4C28-AABD-6A0EAE19C843}">
      <dsp:nvSpPr>
        <dsp:cNvPr id="0" name=""/>
        <dsp:cNvSpPr/>
      </dsp:nvSpPr>
      <dsp:spPr>
        <a:xfrm>
          <a:off x="760123" y="1892103"/>
          <a:ext cx="6520134" cy="5927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b" anchorCtr="0">
          <a:noAutofit/>
        </a:bodyPr>
        <a:lstStyle/>
        <a:p>
          <a:pPr marL="0" lvl="0" indent="0" algn="l" defTabSz="1155700">
            <a:lnSpc>
              <a:spcPct val="90000"/>
            </a:lnSpc>
            <a:spcBef>
              <a:spcPct val="0"/>
            </a:spcBef>
            <a:spcAft>
              <a:spcPct val="35000"/>
            </a:spcAft>
            <a:buNone/>
          </a:pPr>
          <a:r>
            <a:rPr lang="zh-CN" altLang="en-US" sz="2600" kern="1200" dirty="0"/>
            <a:t>蠕变与</a:t>
          </a:r>
          <a:r>
            <a:rPr lang="en-US" altLang="zh-CN" sz="2600" kern="1200" dirty="0"/>
            <a:t>49</a:t>
          </a:r>
          <a:r>
            <a:rPr lang="zh-CN" altLang="en-US" sz="2600" kern="1200" dirty="0"/>
            <a:t>篇文献的结合</a:t>
          </a:r>
        </a:p>
      </dsp:txBody>
      <dsp:txXfrm>
        <a:off x="760123" y="1892103"/>
        <a:ext cx="6520134" cy="592739"/>
      </dsp:txXfrm>
    </dsp:sp>
    <dsp:sp modelId="{6E6B6641-4434-499D-8838-5A88E62DB51E}">
      <dsp:nvSpPr>
        <dsp:cNvPr id="0" name=""/>
        <dsp:cNvSpPr/>
      </dsp:nvSpPr>
      <dsp:spPr>
        <a:xfrm>
          <a:off x="1097732" y="2484842"/>
          <a:ext cx="1525711" cy="1207432"/>
        </a:xfrm>
        <a:prstGeom prst="chevron">
          <a:avLst>
            <a:gd name="adj" fmla="val 70610"/>
          </a:avLst>
        </a:prstGeom>
        <a:solidFill>
          <a:schemeClr val="accent5">
            <a:hueOff val="-3476857"/>
            <a:satOff val="13934"/>
            <a:lumOff val="3020"/>
            <a:alphaOff val="0"/>
          </a:schemeClr>
        </a:solidFill>
        <a:ln w="25400" cap="flat" cmpd="sng" algn="ctr">
          <a:solidFill>
            <a:schemeClr val="accent5">
              <a:hueOff val="-3476857"/>
              <a:satOff val="13934"/>
              <a:lumOff val="302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37E5902-973D-4BD6-BAFC-911ABD9E1733}">
      <dsp:nvSpPr>
        <dsp:cNvPr id="0" name=""/>
        <dsp:cNvSpPr/>
      </dsp:nvSpPr>
      <dsp:spPr>
        <a:xfrm>
          <a:off x="2014174" y="2484842"/>
          <a:ext cx="1525711" cy="1207432"/>
        </a:xfrm>
        <a:prstGeom prst="chevron">
          <a:avLst>
            <a:gd name="adj" fmla="val 70610"/>
          </a:avLst>
        </a:prstGeom>
        <a:solidFill>
          <a:schemeClr val="accent5">
            <a:hueOff val="-3973551"/>
            <a:satOff val="15924"/>
            <a:lumOff val="3451"/>
            <a:alphaOff val="0"/>
          </a:schemeClr>
        </a:solidFill>
        <a:ln w="25400" cap="flat" cmpd="sng" algn="ctr">
          <a:solidFill>
            <a:schemeClr val="accent5">
              <a:hueOff val="-3973551"/>
              <a:satOff val="15924"/>
              <a:lumOff val="345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42C697D-0FDB-4839-8C8D-53A722A49FAA}">
      <dsp:nvSpPr>
        <dsp:cNvPr id="0" name=""/>
        <dsp:cNvSpPr/>
      </dsp:nvSpPr>
      <dsp:spPr>
        <a:xfrm>
          <a:off x="2931339" y="2484842"/>
          <a:ext cx="1525711" cy="1207432"/>
        </a:xfrm>
        <a:prstGeom prst="chevron">
          <a:avLst>
            <a:gd name="adj" fmla="val 70610"/>
          </a:avLst>
        </a:prstGeom>
        <a:solidFill>
          <a:schemeClr val="accent5">
            <a:hueOff val="-4470244"/>
            <a:satOff val="17915"/>
            <a:lumOff val="3883"/>
            <a:alphaOff val="0"/>
          </a:schemeClr>
        </a:solidFill>
        <a:ln w="25400" cap="flat" cmpd="sng" algn="ctr">
          <a:solidFill>
            <a:schemeClr val="accent5">
              <a:hueOff val="-4470244"/>
              <a:satOff val="17915"/>
              <a:lumOff val="388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66AA6E-DDD1-44C1-A753-EAC964BBEAB1}">
      <dsp:nvSpPr>
        <dsp:cNvPr id="0" name=""/>
        <dsp:cNvSpPr/>
      </dsp:nvSpPr>
      <dsp:spPr>
        <a:xfrm>
          <a:off x="3847780" y="2484842"/>
          <a:ext cx="1525711" cy="1207432"/>
        </a:xfrm>
        <a:prstGeom prst="chevron">
          <a:avLst>
            <a:gd name="adj" fmla="val 70610"/>
          </a:avLst>
        </a:prstGeom>
        <a:solidFill>
          <a:schemeClr val="accent5">
            <a:hueOff val="-4966938"/>
            <a:satOff val="19906"/>
            <a:lumOff val="4314"/>
            <a:alphaOff val="0"/>
          </a:schemeClr>
        </a:solidFill>
        <a:ln w="25400" cap="flat" cmpd="sng" algn="ctr">
          <a:solidFill>
            <a:schemeClr val="accent5">
              <a:hueOff val="-4966938"/>
              <a:satOff val="19906"/>
              <a:lumOff val="431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46D35F6-E2DA-4C6D-8EA8-412AC0FB6648}">
      <dsp:nvSpPr>
        <dsp:cNvPr id="0" name=""/>
        <dsp:cNvSpPr/>
      </dsp:nvSpPr>
      <dsp:spPr>
        <a:xfrm>
          <a:off x="4764946" y="2484842"/>
          <a:ext cx="1525711" cy="1207432"/>
        </a:xfrm>
        <a:prstGeom prst="chevron">
          <a:avLst>
            <a:gd name="adj" fmla="val 70610"/>
          </a:avLst>
        </a:prstGeom>
        <a:solidFill>
          <a:schemeClr val="accent5">
            <a:hueOff val="-5463632"/>
            <a:satOff val="21896"/>
            <a:lumOff val="4745"/>
            <a:alphaOff val="0"/>
          </a:schemeClr>
        </a:solidFill>
        <a:ln w="25400" cap="flat" cmpd="sng" algn="ctr">
          <a:solidFill>
            <a:schemeClr val="accent5">
              <a:hueOff val="-5463632"/>
              <a:satOff val="21896"/>
              <a:lumOff val="474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47A5C21-76DB-4966-BC0A-FAB199983BF9}">
      <dsp:nvSpPr>
        <dsp:cNvPr id="0" name=""/>
        <dsp:cNvSpPr/>
      </dsp:nvSpPr>
      <dsp:spPr>
        <a:xfrm>
          <a:off x="5681387" y="2484842"/>
          <a:ext cx="1525711" cy="1207432"/>
        </a:xfrm>
        <a:prstGeom prst="chevron">
          <a:avLst>
            <a:gd name="adj" fmla="val 70610"/>
          </a:avLst>
        </a:prstGeom>
        <a:solidFill>
          <a:schemeClr val="accent5">
            <a:hueOff val="-5960326"/>
            <a:satOff val="23887"/>
            <a:lumOff val="5177"/>
            <a:alphaOff val="0"/>
          </a:schemeClr>
        </a:solidFill>
        <a:ln w="25400" cap="flat" cmpd="sng" algn="ctr">
          <a:solidFill>
            <a:schemeClr val="accent5">
              <a:hueOff val="-5960326"/>
              <a:satOff val="23887"/>
              <a:lumOff val="517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6AF2403-B9D3-4302-B77B-048320F42F93}">
      <dsp:nvSpPr>
        <dsp:cNvPr id="0" name=""/>
        <dsp:cNvSpPr/>
      </dsp:nvSpPr>
      <dsp:spPr>
        <a:xfrm>
          <a:off x="6598552" y="2484842"/>
          <a:ext cx="1525711" cy="1207432"/>
        </a:xfrm>
        <a:prstGeom prst="chevron">
          <a:avLst>
            <a:gd name="adj" fmla="val 70610"/>
          </a:avLst>
        </a:prstGeom>
        <a:solidFill>
          <a:schemeClr val="accent5">
            <a:hueOff val="-6457019"/>
            <a:satOff val="25877"/>
            <a:lumOff val="5608"/>
            <a:alphaOff val="0"/>
          </a:schemeClr>
        </a:solidFill>
        <a:ln w="25400" cap="flat" cmpd="sng" algn="ctr">
          <a:solidFill>
            <a:schemeClr val="accent5">
              <a:hueOff val="-6457019"/>
              <a:satOff val="25877"/>
              <a:lumOff val="560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245ED2E-D6EE-4368-895F-50176395B131}">
      <dsp:nvSpPr>
        <dsp:cNvPr id="0" name=""/>
        <dsp:cNvSpPr/>
      </dsp:nvSpPr>
      <dsp:spPr>
        <a:xfrm>
          <a:off x="744271" y="2736833"/>
          <a:ext cx="7280114" cy="831321"/>
        </a:xfrm>
        <a:prstGeom prst="rect">
          <a:avLst/>
        </a:prstGeom>
        <a:solidFill>
          <a:schemeClr val="lt1">
            <a:hueOff val="0"/>
            <a:satOff val="0"/>
            <a:lumOff val="0"/>
            <a:alphaOff val="0"/>
          </a:schemeClr>
        </a:solidFill>
        <a:ln w="25400" cap="flat" cmpd="sng" algn="ctr">
          <a:solidFill>
            <a:schemeClr val="accent5">
              <a:hueOff val="-4966938"/>
              <a:satOff val="19906"/>
              <a:lumOff val="431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marR="0" lvl="0" indent="0" algn="l" defTabSz="914400" eaLnBrk="1" fontAlgn="auto" latinLnBrk="0" hangingPunct="1">
            <a:lnSpc>
              <a:spcPct val="100000"/>
            </a:lnSpc>
            <a:spcBef>
              <a:spcPct val="0"/>
            </a:spcBef>
            <a:spcAft>
              <a:spcPts val="0"/>
            </a:spcAft>
            <a:buClrTx/>
            <a:buSzTx/>
            <a:buFontTx/>
            <a:buNone/>
            <a:tabLst/>
            <a:defRPr/>
          </a:pPr>
          <a:r>
            <a:rPr lang="en-US" altLang="zh-CN" sz="1600" kern="1200" dirty="0"/>
            <a:t>1</a:t>
          </a:r>
          <a:r>
            <a:rPr lang="zh-CN" altLang="en-US" sz="1600" kern="1200" dirty="0"/>
            <a:t>、进一步挖掘</a:t>
          </a:r>
          <a:r>
            <a:rPr lang="en-US" altLang="zh-CN" sz="1600" kern="1200" dirty="0"/>
            <a:t>49</a:t>
          </a:r>
          <a:r>
            <a:rPr lang="zh-CN" altLang="en-US" sz="1600" kern="1200" dirty="0"/>
            <a:t>篇文献中的知识，引入其中的计算方法计算出新的可用属性</a:t>
          </a:r>
          <a:r>
            <a:rPr lang="en-US" altLang="zh-CN" sz="1600" kern="1200" dirty="0"/>
            <a:t>;</a:t>
          </a:r>
        </a:p>
        <a:p>
          <a:pPr marL="0" marR="0" lvl="0" indent="0" algn="l" defTabSz="914400" eaLnBrk="1" fontAlgn="auto" latinLnBrk="0" hangingPunct="1">
            <a:lnSpc>
              <a:spcPct val="100000"/>
            </a:lnSpc>
            <a:spcBef>
              <a:spcPct val="0"/>
            </a:spcBef>
            <a:spcAft>
              <a:spcPts val="0"/>
            </a:spcAft>
            <a:buClrTx/>
            <a:buSzTx/>
            <a:buFontTx/>
            <a:buNone/>
            <a:tabLst/>
            <a:defRPr/>
          </a:pPr>
          <a:r>
            <a:rPr lang="en-US" altLang="zh-CN" sz="1600" kern="1200" dirty="0"/>
            <a:t>2</a:t>
          </a:r>
          <a:r>
            <a:rPr lang="zh-CN" altLang="en-US" sz="1600" kern="1200" dirty="0"/>
            <a:t>、基于王院士</a:t>
          </a:r>
          <a:r>
            <a:rPr lang="en-US" altLang="zh-CN" sz="1600" kern="1200" dirty="0"/>
            <a:t>49</a:t>
          </a:r>
          <a:r>
            <a:rPr lang="zh-CN" altLang="en-US" sz="1600" kern="1200" dirty="0"/>
            <a:t>篇文献与其他相关文献的数据，建立自己的蠕变数据库</a:t>
          </a:r>
          <a:r>
            <a:rPr lang="en-US" altLang="zh-CN" sz="1600" kern="1200" dirty="0"/>
            <a:t>;</a:t>
          </a:r>
          <a:endParaRPr lang="zh-CN" altLang="en-US" sz="1600" kern="1200" dirty="0"/>
        </a:p>
        <a:p>
          <a:pPr lvl="0" algn="l" defTabSz="755650">
            <a:lnSpc>
              <a:spcPct val="90000"/>
            </a:lnSpc>
            <a:spcBef>
              <a:spcPct val="0"/>
            </a:spcBef>
            <a:spcAft>
              <a:spcPct val="35000"/>
            </a:spcAft>
            <a:buNone/>
          </a:pPr>
          <a:endParaRPr lang="en-US" altLang="zh-CN" sz="1500" kern="1200" dirty="0"/>
        </a:p>
      </dsp:txBody>
      <dsp:txXfrm>
        <a:off x="744271" y="2736833"/>
        <a:ext cx="7280114" cy="831321"/>
      </dsp:txXfrm>
    </dsp:sp>
    <dsp:sp modelId="{A169B63B-346A-4380-86E8-2C2A9073DB53}">
      <dsp:nvSpPr>
        <dsp:cNvPr id="0" name=""/>
        <dsp:cNvSpPr/>
      </dsp:nvSpPr>
      <dsp:spPr>
        <a:xfrm>
          <a:off x="760123" y="3783348"/>
          <a:ext cx="6520134" cy="5927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b" anchorCtr="0">
          <a:noAutofit/>
        </a:bodyPr>
        <a:lstStyle/>
        <a:p>
          <a:pPr marL="0" lvl="0" indent="0" algn="l" defTabSz="1155700">
            <a:lnSpc>
              <a:spcPct val="90000"/>
            </a:lnSpc>
            <a:spcBef>
              <a:spcPct val="0"/>
            </a:spcBef>
            <a:spcAft>
              <a:spcPct val="35000"/>
            </a:spcAft>
            <a:buNone/>
          </a:pPr>
          <a:r>
            <a:rPr lang="zh-CN" altLang="en-US" sz="2600" kern="1200" dirty="0"/>
            <a:t>算法和平台</a:t>
          </a:r>
        </a:p>
      </dsp:txBody>
      <dsp:txXfrm>
        <a:off x="760123" y="3783348"/>
        <a:ext cx="6520134" cy="592739"/>
      </dsp:txXfrm>
    </dsp:sp>
    <dsp:sp modelId="{2DED227C-4006-495B-B1BF-2564DE1CADD1}">
      <dsp:nvSpPr>
        <dsp:cNvPr id="0" name=""/>
        <dsp:cNvSpPr/>
      </dsp:nvSpPr>
      <dsp:spPr>
        <a:xfrm>
          <a:off x="1067746" y="4376087"/>
          <a:ext cx="1525711" cy="1207432"/>
        </a:xfrm>
        <a:prstGeom prst="chevron">
          <a:avLst>
            <a:gd name="adj" fmla="val 70610"/>
          </a:avLst>
        </a:prstGeom>
        <a:solidFill>
          <a:schemeClr val="accent5">
            <a:hueOff val="-6953714"/>
            <a:satOff val="27868"/>
            <a:lumOff val="6040"/>
            <a:alphaOff val="0"/>
          </a:schemeClr>
        </a:solidFill>
        <a:ln w="25400" cap="flat" cmpd="sng" algn="ctr">
          <a:solidFill>
            <a:schemeClr val="accent5">
              <a:hueOff val="-6953714"/>
              <a:satOff val="27868"/>
              <a:lumOff val="604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4CB4E03-5344-45E4-9E0A-458F2E3835DA}">
      <dsp:nvSpPr>
        <dsp:cNvPr id="0" name=""/>
        <dsp:cNvSpPr/>
      </dsp:nvSpPr>
      <dsp:spPr>
        <a:xfrm>
          <a:off x="1984187" y="4376087"/>
          <a:ext cx="1525711" cy="1207432"/>
        </a:xfrm>
        <a:prstGeom prst="chevron">
          <a:avLst>
            <a:gd name="adj" fmla="val 70610"/>
          </a:avLst>
        </a:prstGeom>
        <a:solidFill>
          <a:schemeClr val="accent5">
            <a:hueOff val="-7450407"/>
            <a:satOff val="29858"/>
            <a:lumOff val="6471"/>
            <a:alphaOff val="0"/>
          </a:schemeClr>
        </a:solidFill>
        <a:ln w="25400" cap="flat" cmpd="sng" algn="ctr">
          <a:solidFill>
            <a:schemeClr val="accent5">
              <a:hueOff val="-7450407"/>
              <a:satOff val="29858"/>
              <a:lumOff val="647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39A0C9-A0FD-41E1-9E0E-9058C38011F4}">
      <dsp:nvSpPr>
        <dsp:cNvPr id="0" name=""/>
        <dsp:cNvSpPr/>
      </dsp:nvSpPr>
      <dsp:spPr>
        <a:xfrm>
          <a:off x="2901353" y="4376087"/>
          <a:ext cx="1525711" cy="1207432"/>
        </a:xfrm>
        <a:prstGeom prst="chevron">
          <a:avLst>
            <a:gd name="adj" fmla="val 70610"/>
          </a:avLst>
        </a:prstGeom>
        <a:solidFill>
          <a:schemeClr val="accent5">
            <a:hueOff val="-7947101"/>
            <a:satOff val="31849"/>
            <a:lumOff val="6902"/>
            <a:alphaOff val="0"/>
          </a:schemeClr>
        </a:solidFill>
        <a:ln w="25400" cap="flat" cmpd="sng" algn="ctr">
          <a:solidFill>
            <a:schemeClr val="accent5">
              <a:hueOff val="-7947101"/>
              <a:satOff val="31849"/>
              <a:lumOff val="690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8652C83-3663-48DB-8708-7FBF2D0BFF8B}">
      <dsp:nvSpPr>
        <dsp:cNvPr id="0" name=""/>
        <dsp:cNvSpPr/>
      </dsp:nvSpPr>
      <dsp:spPr>
        <a:xfrm>
          <a:off x="3817794" y="4376087"/>
          <a:ext cx="1525711" cy="1207432"/>
        </a:xfrm>
        <a:prstGeom prst="chevron">
          <a:avLst>
            <a:gd name="adj" fmla="val 70610"/>
          </a:avLst>
        </a:prstGeom>
        <a:solidFill>
          <a:schemeClr val="accent5">
            <a:hueOff val="-8443795"/>
            <a:satOff val="33839"/>
            <a:lumOff val="7334"/>
            <a:alphaOff val="0"/>
          </a:schemeClr>
        </a:solidFill>
        <a:ln w="25400" cap="flat" cmpd="sng" algn="ctr">
          <a:solidFill>
            <a:schemeClr val="accent5">
              <a:hueOff val="-8443795"/>
              <a:satOff val="33839"/>
              <a:lumOff val="733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4785886-BE2B-4E70-A050-C4DFCF646604}">
      <dsp:nvSpPr>
        <dsp:cNvPr id="0" name=""/>
        <dsp:cNvSpPr/>
      </dsp:nvSpPr>
      <dsp:spPr>
        <a:xfrm>
          <a:off x="4734960" y="4376087"/>
          <a:ext cx="1525711" cy="1207432"/>
        </a:xfrm>
        <a:prstGeom prst="chevron">
          <a:avLst>
            <a:gd name="adj" fmla="val 70610"/>
          </a:avLst>
        </a:prstGeom>
        <a:solidFill>
          <a:schemeClr val="accent5">
            <a:hueOff val="-8940489"/>
            <a:satOff val="35830"/>
            <a:lumOff val="7765"/>
            <a:alphaOff val="0"/>
          </a:schemeClr>
        </a:solidFill>
        <a:ln w="25400" cap="flat" cmpd="sng" algn="ctr">
          <a:solidFill>
            <a:schemeClr val="accent5">
              <a:hueOff val="-8940489"/>
              <a:satOff val="35830"/>
              <a:lumOff val="776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A81992-607A-4A4D-AA30-A4A4DDE792FF}">
      <dsp:nvSpPr>
        <dsp:cNvPr id="0" name=""/>
        <dsp:cNvSpPr/>
      </dsp:nvSpPr>
      <dsp:spPr>
        <a:xfrm>
          <a:off x="5651401" y="4376087"/>
          <a:ext cx="1525711" cy="1207432"/>
        </a:xfrm>
        <a:prstGeom prst="chevron">
          <a:avLst>
            <a:gd name="adj" fmla="val 70610"/>
          </a:avLst>
        </a:prstGeom>
        <a:solidFill>
          <a:schemeClr val="accent5">
            <a:hueOff val="-9437183"/>
            <a:satOff val="37820"/>
            <a:lumOff val="8197"/>
            <a:alphaOff val="0"/>
          </a:schemeClr>
        </a:solidFill>
        <a:ln w="25400" cap="flat" cmpd="sng" algn="ctr">
          <a:solidFill>
            <a:schemeClr val="accent5">
              <a:hueOff val="-9437183"/>
              <a:satOff val="37820"/>
              <a:lumOff val="819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2D0838F-020C-4E44-AA6D-B7B7DCAE8DE5}">
      <dsp:nvSpPr>
        <dsp:cNvPr id="0" name=""/>
        <dsp:cNvSpPr/>
      </dsp:nvSpPr>
      <dsp:spPr>
        <a:xfrm>
          <a:off x="6568566" y="4376087"/>
          <a:ext cx="1525711" cy="1207432"/>
        </a:xfrm>
        <a:prstGeom prst="chevron">
          <a:avLst>
            <a:gd name="adj" fmla="val 70610"/>
          </a:avLst>
        </a:prstGeom>
        <a:solidFill>
          <a:schemeClr val="accent5">
            <a:hueOff val="-9933876"/>
            <a:satOff val="39811"/>
            <a:lumOff val="8628"/>
            <a:alphaOff val="0"/>
          </a:schemeClr>
        </a:solidFill>
        <a:ln w="25400" cap="flat"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54C7073-B3B9-419C-86E1-6D3AA0390A36}">
      <dsp:nvSpPr>
        <dsp:cNvPr id="0" name=""/>
        <dsp:cNvSpPr/>
      </dsp:nvSpPr>
      <dsp:spPr>
        <a:xfrm>
          <a:off x="760123" y="4496830"/>
          <a:ext cx="7220142" cy="965945"/>
        </a:xfrm>
        <a:prstGeom prst="rect">
          <a:avLst/>
        </a:prstGeom>
        <a:solidFill>
          <a:schemeClr val="lt1">
            <a:hueOff val="0"/>
            <a:satOff val="0"/>
            <a:lumOff val="0"/>
            <a:alphaOff val="0"/>
          </a:schemeClr>
        </a:solidFill>
        <a:ln w="25400" cap="flat"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l" defTabSz="711200">
            <a:lnSpc>
              <a:spcPct val="90000"/>
            </a:lnSpc>
            <a:spcBef>
              <a:spcPct val="0"/>
            </a:spcBef>
            <a:spcAft>
              <a:spcPct val="35000"/>
            </a:spcAft>
            <a:buNone/>
          </a:pPr>
          <a:endParaRPr lang="en-US" altLang="zh-CN" sz="1600" kern="1200" dirty="0"/>
        </a:p>
        <a:p>
          <a:pPr marL="0" lvl="0" indent="0" algn="l" defTabSz="711200">
            <a:lnSpc>
              <a:spcPct val="90000"/>
            </a:lnSpc>
            <a:spcBef>
              <a:spcPct val="0"/>
            </a:spcBef>
            <a:spcAft>
              <a:spcPct val="35000"/>
            </a:spcAft>
            <a:buNone/>
          </a:pPr>
          <a:r>
            <a:rPr lang="en-US" altLang="zh-CN" sz="1600" kern="1200" dirty="0"/>
            <a:t>1</a:t>
          </a:r>
          <a:r>
            <a:rPr lang="zh-CN" altLang="en-US" sz="1600" kern="1200" dirty="0"/>
            <a:t>、机器学习中大部分常用算法基本已实现，之后将对算法集成化和并行化，提高算法的效率和预测准确率</a:t>
          </a:r>
          <a:r>
            <a:rPr lang="en-US" altLang="zh-CN" sz="1600" kern="1200" dirty="0"/>
            <a:t>;</a:t>
          </a:r>
        </a:p>
        <a:p>
          <a:pPr marL="0" lvl="0" indent="0" algn="l" defTabSz="711200">
            <a:lnSpc>
              <a:spcPct val="90000"/>
            </a:lnSpc>
            <a:spcBef>
              <a:spcPct val="0"/>
            </a:spcBef>
            <a:spcAft>
              <a:spcPct val="35000"/>
            </a:spcAft>
            <a:buNone/>
          </a:pPr>
          <a:r>
            <a:rPr lang="en-US" altLang="zh-CN" sz="1600" kern="1200" dirty="0"/>
            <a:t>2</a:t>
          </a:r>
          <a:r>
            <a:rPr lang="zh-CN" altLang="en-US" sz="1600" kern="1200" dirty="0"/>
            <a:t>、平台集成到张武老师的高通量并发计算平台中</a:t>
          </a:r>
          <a:r>
            <a:rPr lang="en-US" altLang="zh-CN" sz="1600" kern="1200" dirty="0"/>
            <a:t>;</a:t>
          </a:r>
          <a:endParaRPr lang="zh-CN" altLang="en-US" sz="1600" kern="1200" dirty="0"/>
        </a:p>
        <a:p>
          <a:pPr marL="0" lvl="0" indent="0" algn="l" defTabSz="1066800">
            <a:lnSpc>
              <a:spcPct val="90000"/>
            </a:lnSpc>
            <a:spcBef>
              <a:spcPct val="0"/>
            </a:spcBef>
            <a:spcAft>
              <a:spcPct val="35000"/>
            </a:spcAft>
            <a:buNone/>
          </a:pPr>
          <a:endParaRPr lang="zh-CN" altLang="en-US" sz="2400" kern="1200" dirty="0"/>
        </a:p>
      </dsp:txBody>
      <dsp:txXfrm>
        <a:off x="760123" y="4496830"/>
        <a:ext cx="7220142" cy="9659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A831F6-224E-4255-B33E-DD2359E3B625}">
      <dsp:nvSpPr>
        <dsp:cNvPr id="0" name=""/>
        <dsp:cNvSpPr/>
      </dsp:nvSpPr>
      <dsp:spPr>
        <a:xfrm>
          <a:off x="0" y="20501"/>
          <a:ext cx="7272808" cy="980999"/>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altLang="zh-CN" sz="3500" kern="1200" dirty="0"/>
            <a:t>1.</a:t>
          </a:r>
          <a:r>
            <a:rPr lang="zh-CN" altLang="en-US" sz="3500" kern="1200" dirty="0"/>
            <a:t>整体工作计划</a:t>
          </a:r>
        </a:p>
      </dsp:txBody>
      <dsp:txXfrm>
        <a:off x="47888" y="68389"/>
        <a:ext cx="7177032" cy="885223"/>
      </dsp:txXfrm>
    </dsp:sp>
    <dsp:sp modelId="{0BD9CFF3-BD5C-4496-A5C0-71614AF6C6BB}">
      <dsp:nvSpPr>
        <dsp:cNvPr id="0" name=""/>
        <dsp:cNvSpPr/>
      </dsp:nvSpPr>
      <dsp:spPr>
        <a:xfrm>
          <a:off x="0" y="1284050"/>
          <a:ext cx="7272808" cy="896614"/>
        </a:xfrm>
        <a:prstGeom prst="roundRect">
          <a:avLst/>
        </a:prstGeom>
        <a:solidFill>
          <a:schemeClr val="bg1">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altLang="zh-CN" sz="3500" kern="1200" dirty="0"/>
            <a:t>2.</a:t>
          </a:r>
          <a:r>
            <a:rPr lang="zh-CN" altLang="en-US" sz="3500" kern="1200" dirty="0"/>
            <a:t>目前工作</a:t>
          </a:r>
        </a:p>
      </dsp:txBody>
      <dsp:txXfrm>
        <a:off x="43769" y="1327819"/>
        <a:ext cx="7185270" cy="809076"/>
      </dsp:txXfrm>
    </dsp:sp>
    <dsp:sp modelId="{CB053569-2367-4401-9257-A2E1BD3CDD98}">
      <dsp:nvSpPr>
        <dsp:cNvPr id="0" name=""/>
        <dsp:cNvSpPr/>
      </dsp:nvSpPr>
      <dsp:spPr>
        <a:xfrm>
          <a:off x="0" y="2297631"/>
          <a:ext cx="7272808" cy="1086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912"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zh-CN" altLang="en-US" sz="2000" kern="1200" dirty="0"/>
            <a:t>文献精读与数据采集</a:t>
          </a:r>
        </a:p>
        <a:p>
          <a:pPr marL="228600" lvl="1" indent="-228600" algn="l" defTabSz="889000">
            <a:lnSpc>
              <a:spcPct val="90000"/>
            </a:lnSpc>
            <a:spcBef>
              <a:spcPct val="0"/>
            </a:spcBef>
            <a:spcAft>
              <a:spcPct val="20000"/>
            </a:spcAft>
            <a:buChar char="•"/>
          </a:pPr>
          <a:r>
            <a:rPr lang="zh-CN" altLang="en-US" sz="2000" kern="1200" dirty="0"/>
            <a:t>算法研究与设计</a:t>
          </a:r>
          <a:endParaRPr lang="en-US" altLang="zh-CN" sz="2000" kern="1200" dirty="0"/>
        </a:p>
        <a:p>
          <a:pPr marL="228600" lvl="1" indent="-228600" algn="l" defTabSz="889000">
            <a:lnSpc>
              <a:spcPct val="90000"/>
            </a:lnSpc>
            <a:spcBef>
              <a:spcPct val="0"/>
            </a:spcBef>
            <a:spcAft>
              <a:spcPct val="20000"/>
            </a:spcAft>
            <a:buChar char="•"/>
          </a:pPr>
          <a:r>
            <a:rPr lang="zh-CN" altLang="en-US" sz="2000" kern="1200" dirty="0"/>
            <a:t>平台建设</a:t>
          </a:r>
        </a:p>
      </dsp:txBody>
      <dsp:txXfrm>
        <a:off x="0" y="2297631"/>
        <a:ext cx="7272808" cy="1086750"/>
      </dsp:txXfrm>
    </dsp:sp>
    <dsp:sp modelId="{25B85B47-B55F-40A6-95E0-5ED6A9B870BF}">
      <dsp:nvSpPr>
        <dsp:cNvPr id="0" name=""/>
        <dsp:cNvSpPr/>
      </dsp:nvSpPr>
      <dsp:spPr>
        <a:xfrm>
          <a:off x="0" y="3528007"/>
          <a:ext cx="7272808" cy="1083451"/>
        </a:xfrm>
        <a:prstGeom prst="roundRect">
          <a:avLst/>
        </a:prstGeom>
        <a:solidFill>
          <a:schemeClr val="bg1">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altLang="zh-CN" sz="3500" kern="1200" dirty="0"/>
            <a:t>3.</a:t>
          </a:r>
          <a:r>
            <a:rPr lang="zh-CN" altLang="en-US" sz="3500" kern="1200" dirty="0"/>
            <a:t>工作展望</a:t>
          </a:r>
        </a:p>
      </dsp:txBody>
      <dsp:txXfrm>
        <a:off x="52890" y="3580897"/>
        <a:ext cx="7167028" cy="977671"/>
      </dsp:txXfrm>
    </dsp:sp>
    <dsp:sp modelId="{470F9343-84EB-47B7-AFB9-4C65E7792209}">
      <dsp:nvSpPr>
        <dsp:cNvPr id="0" name=""/>
        <dsp:cNvSpPr/>
      </dsp:nvSpPr>
      <dsp:spPr>
        <a:xfrm>
          <a:off x="0" y="4262984"/>
          <a:ext cx="7272808" cy="993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912" tIns="44450" rIns="248920" bIns="44450" numCol="1" spcCol="1270" anchor="t" anchorCtr="0">
          <a:noAutofit/>
        </a:bodyPr>
        <a:lstStyle/>
        <a:p>
          <a:pPr marL="228600" lvl="1" indent="-228600" algn="l" defTabSz="1200150">
            <a:lnSpc>
              <a:spcPct val="90000"/>
            </a:lnSpc>
            <a:spcBef>
              <a:spcPct val="0"/>
            </a:spcBef>
            <a:spcAft>
              <a:spcPct val="20000"/>
            </a:spcAft>
            <a:buChar char="•"/>
          </a:pPr>
          <a:endParaRPr lang="zh-CN" altLang="en-US" sz="2700" kern="1200" dirty="0"/>
        </a:p>
      </dsp:txBody>
      <dsp:txXfrm>
        <a:off x="0" y="4262984"/>
        <a:ext cx="7272808" cy="9936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A831F6-224E-4255-B33E-DD2359E3B625}">
      <dsp:nvSpPr>
        <dsp:cNvPr id="0" name=""/>
        <dsp:cNvSpPr/>
      </dsp:nvSpPr>
      <dsp:spPr>
        <a:xfrm>
          <a:off x="0" y="20501"/>
          <a:ext cx="7272808" cy="980999"/>
        </a:xfrm>
        <a:prstGeom prst="roundRect">
          <a:avLst/>
        </a:prstGeom>
        <a:solidFill>
          <a:schemeClr val="bg1">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altLang="zh-CN" sz="3500" kern="1200" dirty="0"/>
            <a:t>1.</a:t>
          </a:r>
          <a:r>
            <a:rPr lang="zh-CN" altLang="en-US" sz="3500" kern="1200" dirty="0"/>
            <a:t>整体工作计划</a:t>
          </a:r>
        </a:p>
      </dsp:txBody>
      <dsp:txXfrm>
        <a:off x="47888" y="68389"/>
        <a:ext cx="7177032" cy="885223"/>
      </dsp:txXfrm>
    </dsp:sp>
    <dsp:sp modelId="{0BD9CFF3-BD5C-4496-A5C0-71614AF6C6BB}">
      <dsp:nvSpPr>
        <dsp:cNvPr id="0" name=""/>
        <dsp:cNvSpPr/>
      </dsp:nvSpPr>
      <dsp:spPr>
        <a:xfrm>
          <a:off x="0" y="1284050"/>
          <a:ext cx="7272808" cy="896614"/>
        </a:xfrm>
        <a:prstGeom prst="round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altLang="zh-CN" sz="3500" kern="1200" dirty="0"/>
            <a:t>2.</a:t>
          </a:r>
          <a:r>
            <a:rPr lang="zh-CN" altLang="en-US" sz="3500" kern="1200" dirty="0"/>
            <a:t>目前工作</a:t>
          </a:r>
        </a:p>
      </dsp:txBody>
      <dsp:txXfrm>
        <a:off x="43769" y="1327819"/>
        <a:ext cx="7185270" cy="809076"/>
      </dsp:txXfrm>
    </dsp:sp>
    <dsp:sp modelId="{CB053569-2367-4401-9257-A2E1BD3CDD98}">
      <dsp:nvSpPr>
        <dsp:cNvPr id="0" name=""/>
        <dsp:cNvSpPr/>
      </dsp:nvSpPr>
      <dsp:spPr>
        <a:xfrm>
          <a:off x="0" y="2297631"/>
          <a:ext cx="7272808" cy="1086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912"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zh-CN" altLang="en-US" sz="2000" kern="1200" dirty="0"/>
            <a:t>文献精读与数据采集</a:t>
          </a:r>
        </a:p>
        <a:p>
          <a:pPr marL="228600" lvl="1" indent="-228600" algn="l" defTabSz="889000">
            <a:lnSpc>
              <a:spcPct val="90000"/>
            </a:lnSpc>
            <a:spcBef>
              <a:spcPct val="0"/>
            </a:spcBef>
            <a:spcAft>
              <a:spcPct val="20000"/>
            </a:spcAft>
            <a:buChar char="•"/>
          </a:pPr>
          <a:r>
            <a:rPr lang="zh-CN" altLang="en-US" sz="2000" kern="1200" dirty="0">
              <a:solidFill>
                <a:schemeClr val="bg1">
                  <a:lumMod val="65000"/>
                </a:schemeClr>
              </a:solidFill>
            </a:rPr>
            <a:t>算法研究与设计</a:t>
          </a:r>
          <a:endParaRPr lang="en-US" altLang="zh-CN" sz="2000" kern="1200" dirty="0">
            <a:solidFill>
              <a:schemeClr val="bg1">
                <a:lumMod val="65000"/>
              </a:schemeClr>
            </a:solidFill>
          </a:endParaRPr>
        </a:p>
        <a:p>
          <a:pPr marL="228600" lvl="1" indent="-228600" algn="l" defTabSz="889000">
            <a:lnSpc>
              <a:spcPct val="90000"/>
            </a:lnSpc>
            <a:spcBef>
              <a:spcPct val="0"/>
            </a:spcBef>
            <a:spcAft>
              <a:spcPct val="20000"/>
            </a:spcAft>
            <a:buChar char="•"/>
          </a:pPr>
          <a:r>
            <a:rPr lang="zh-CN" altLang="en-US" sz="2000" kern="1200" dirty="0">
              <a:solidFill>
                <a:schemeClr val="bg1">
                  <a:lumMod val="65000"/>
                </a:schemeClr>
              </a:solidFill>
            </a:rPr>
            <a:t>平台建设</a:t>
          </a:r>
        </a:p>
      </dsp:txBody>
      <dsp:txXfrm>
        <a:off x="0" y="2297631"/>
        <a:ext cx="7272808" cy="1086750"/>
      </dsp:txXfrm>
    </dsp:sp>
    <dsp:sp modelId="{25B85B47-B55F-40A6-95E0-5ED6A9B870BF}">
      <dsp:nvSpPr>
        <dsp:cNvPr id="0" name=""/>
        <dsp:cNvSpPr/>
      </dsp:nvSpPr>
      <dsp:spPr>
        <a:xfrm>
          <a:off x="0" y="3528007"/>
          <a:ext cx="7272808" cy="1083451"/>
        </a:xfrm>
        <a:prstGeom prst="roundRect">
          <a:avLst/>
        </a:prstGeom>
        <a:solidFill>
          <a:schemeClr val="bg1">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altLang="zh-CN" sz="3500" kern="1200" dirty="0"/>
            <a:t>3.</a:t>
          </a:r>
          <a:r>
            <a:rPr lang="zh-CN" altLang="en-US" sz="3500" kern="1200" dirty="0"/>
            <a:t>工作展望</a:t>
          </a:r>
        </a:p>
      </dsp:txBody>
      <dsp:txXfrm>
        <a:off x="52890" y="3580897"/>
        <a:ext cx="7167028" cy="977671"/>
      </dsp:txXfrm>
    </dsp:sp>
    <dsp:sp modelId="{470F9343-84EB-47B7-AFB9-4C65E7792209}">
      <dsp:nvSpPr>
        <dsp:cNvPr id="0" name=""/>
        <dsp:cNvSpPr/>
      </dsp:nvSpPr>
      <dsp:spPr>
        <a:xfrm>
          <a:off x="0" y="4262984"/>
          <a:ext cx="7272808" cy="993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912" tIns="44450" rIns="248920" bIns="44450" numCol="1" spcCol="1270" anchor="t" anchorCtr="0">
          <a:noAutofit/>
        </a:bodyPr>
        <a:lstStyle/>
        <a:p>
          <a:pPr marL="228600" lvl="1" indent="-228600" algn="l" defTabSz="1200150">
            <a:lnSpc>
              <a:spcPct val="90000"/>
            </a:lnSpc>
            <a:spcBef>
              <a:spcPct val="0"/>
            </a:spcBef>
            <a:spcAft>
              <a:spcPct val="20000"/>
            </a:spcAft>
            <a:buChar char="•"/>
          </a:pPr>
          <a:endParaRPr lang="zh-CN" altLang="en-US" sz="2700" kern="1200" dirty="0"/>
        </a:p>
      </dsp:txBody>
      <dsp:txXfrm>
        <a:off x="0" y="4262984"/>
        <a:ext cx="7272808" cy="9936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63ECE6-1CDA-45F1-931E-8545BE06E63A}">
      <dsp:nvSpPr>
        <dsp:cNvPr id="0" name=""/>
        <dsp:cNvSpPr/>
      </dsp:nvSpPr>
      <dsp:spPr>
        <a:xfrm>
          <a:off x="2737481" y="1991581"/>
          <a:ext cx="1346840" cy="1342652"/>
        </a:xfrm>
        <a:prstGeom prst="ellipse">
          <a:avLst/>
        </a:prstGeom>
        <a:noFill/>
        <a:ln w="25400" cap="flat" cmpd="sng" algn="ctr">
          <a:solidFill>
            <a:srgbClr val="00B0F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solidFill>
                <a:schemeClr val="tx1"/>
              </a:solidFill>
            </a:rPr>
            <a:t>王院士</a:t>
          </a:r>
          <a:r>
            <a:rPr lang="en-US" altLang="zh-CN" sz="1600" b="1" kern="1200" dirty="0">
              <a:solidFill>
                <a:schemeClr val="tx1"/>
              </a:solidFill>
            </a:rPr>
            <a:t>49</a:t>
          </a:r>
          <a:r>
            <a:rPr lang="zh-CN" altLang="en-US" sz="1600" b="1" kern="1200" dirty="0">
              <a:solidFill>
                <a:schemeClr val="tx1"/>
              </a:solidFill>
            </a:rPr>
            <a:t>篇文献</a:t>
          </a:r>
          <a:endParaRPr lang="en-US" altLang="zh-CN" sz="1600" b="1" kern="1200" dirty="0">
            <a:solidFill>
              <a:schemeClr val="tx1"/>
            </a:solidFill>
          </a:endParaRPr>
        </a:p>
        <a:p>
          <a:pPr marL="0" lvl="0" indent="0" algn="ctr" defTabSz="711200">
            <a:lnSpc>
              <a:spcPct val="90000"/>
            </a:lnSpc>
            <a:spcBef>
              <a:spcPct val="0"/>
            </a:spcBef>
            <a:spcAft>
              <a:spcPct val="35000"/>
            </a:spcAft>
            <a:buNone/>
          </a:pPr>
          <a:r>
            <a:rPr lang="zh-CN" altLang="en-US" sz="1600" b="1" kern="1200" dirty="0">
              <a:solidFill>
                <a:schemeClr val="tx1"/>
              </a:solidFill>
            </a:rPr>
            <a:t>数据</a:t>
          </a:r>
        </a:p>
      </dsp:txBody>
      <dsp:txXfrm>
        <a:off x="2934721" y="2188208"/>
        <a:ext cx="952360" cy="949398"/>
      </dsp:txXfrm>
    </dsp:sp>
    <dsp:sp modelId="{EBC68EFD-9354-43EE-A90B-C49E49DE5D6C}">
      <dsp:nvSpPr>
        <dsp:cNvPr id="0" name=""/>
        <dsp:cNvSpPr/>
      </dsp:nvSpPr>
      <dsp:spPr>
        <a:xfrm rot="16200000">
          <a:off x="3255078" y="1468281"/>
          <a:ext cx="311647" cy="476227"/>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3301825" y="1610273"/>
        <a:ext cx="218153" cy="285737"/>
      </dsp:txXfrm>
    </dsp:sp>
    <dsp:sp modelId="{ABC30724-59B3-40AB-9E5B-4CC952A9E459}">
      <dsp:nvSpPr>
        <dsp:cNvPr id="0" name=""/>
        <dsp:cNvSpPr/>
      </dsp:nvSpPr>
      <dsp:spPr>
        <a:xfrm>
          <a:off x="2710567" y="2899"/>
          <a:ext cx="1400668" cy="1400668"/>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solidFill>
                <a:schemeClr val="tx1"/>
              </a:solidFill>
            </a:rPr>
            <a:t>图片</a:t>
          </a:r>
          <a:endParaRPr lang="en-US" altLang="zh-CN" sz="1600" b="1" kern="1200" dirty="0">
            <a:solidFill>
              <a:schemeClr val="tx1"/>
            </a:solidFill>
          </a:endParaRPr>
        </a:p>
        <a:p>
          <a:pPr marL="0" lvl="0" indent="0" algn="ctr" defTabSz="711200">
            <a:lnSpc>
              <a:spcPct val="90000"/>
            </a:lnSpc>
            <a:spcBef>
              <a:spcPct val="0"/>
            </a:spcBef>
            <a:spcAft>
              <a:spcPct val="35000"/>
            </a:spcAft>
            <a:buNone/>
          </a:pPr>
          <a:r>
            <a:rPr lang="zh-CN" altLang="en-US" sz="1600" b="1" kern="1200" dirty="0">
              <a:solidFill>
                <a:schemeClr val="tx1"/>
              </a:solidFill>
            </a:rPr>
            <a:t>数据</a:t>
          </a:r>
          <a:endParaRPr lang="en-US" altLang="zh-CN" sz="1600" b="1" kern="1200" dirty="0">
            <a:solidFill>
              <a:schemeClr val="tx1"/>
            </a:solidFill>
          </a:endParaRPr>
        </a:p>
        <a:p>
          <a:pPr marL="0" lvl="0" indent="0" algn="ctr" defTabSz="711200">
            <a:lnSpc>
              <a:spcPct val="90000"/>
            </a:lnSpc>
            <a:spcBef>
              <a:spcPct val="0"/>
            </a:spcBef>
            <a:spcAft>
              <a:spcPct val="35000"/>
            </a:spcAft>
            <a:buNone/>
          </a:pPr>
          <a:r>
            <a:rPr lang="en-US" altLang="zh-CN" sz="1600" kern="1200" dirty="0">
              <a:solidFill>
                <a:schemeClr val="tx1"/>
              </a:solidFill>
            </a:rPr>
            <a:t>115</a:t>
          </a:r>
          <a:r>
            <a:rPr lang="zh-CN" altLang="en-US" sz="1600" kern="1200" dirty="0">
              <a:solidFill>
                <a:schemeClr val="tx1"/>
              </a:solidFill>
            </a:rPr>
            <a:t>条（</a:t>
          </a:r>
          <a:r>
            <a:rPr lang="en-US" altLang="zh-CN" sz="1600" kern="1200" dirty="0">
              <a:solidFill>
                <a:schemeClr val="tx1"/>
              </a:solidFill>
            </a:rPr>
            <a:t>49</a:t>
          </a:r>
          <a:r>
            <a:rPr lang="zh-CN" altLang="en-US" sz="1600" kern="1200" dirty="0">
              <a:solidFill>
                <a:schemeClr val="tx1"/>
              </a:solidFill>
            </a:rPr>
            <a:t>篇）</a:t>
          </a:r>
          <a:endParaRPr lang="en-US" altLang="zh-CN" sz="1600" kern="1200" dirty="0">
            <a:solidFill>
              <a:schemeClr val="tx1"/>
            </a:solidFill>
          </a:endParaRPr>
        </a:p>
      </dsp:txBody>
      <dsp:txXfrm>
        <a:off x="2915690" y="208022"/>
        <a:ext cx="990422" cy="990422"/>
      </dsp:txXfrm>
    </dsp:sp>
    <dsp:sp modelId="{0B573BE1-9433-4810-B1E5-A96276DCB27E}">
      <dsp:nvSpPr>
        <dsp:cNvPr id="0" name=""/>
        <dsp:cNvSpPr/>
      </dsp:nvSpPr>
      <dsp:spPr>
        <a:xfrm rot="20520000">
          <a:off x="4166205" y="2128914"/>
          <a:ext cx="310643" cy="476227"/>
        </a:xfrm>
        <a:prstGeom prst="rightArrow">
          <a:avLst>
            <a:gd name="adj1" fmla="val 60000"/>
            <a:gd name="adj2" fmla="val 50000"/>
          </a:avLst>
        </a:prstGeom>
        <a:solidFill>
          <a:schemeClr val="accent2">
            <a:hueOff val="1170380"/>
            <a:satOff val="-1460"/>
            <a:lumOff val="34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4168486" y="2238558"/>
        <a:ext cx="217450" cy="285737"/>
      </dsp:txXfrm>
    </dsp:sp>
    <dsp:sp modelId="{0B7DD2D1-FB2C-48F6-9AD7-D14DDACBD999}">
      <dsp:nvSpPr>
        <dsp:cNvPr id="0" name=""/>
        <dsp:cNvSpPr/>
      </dsp:nvSpPr>
      <dsp:spPr>
        <a:xfrm>
          <a:off x="4574328" y="1357001"/>
          <a:ext cx="1400668" cy="1400668"/>
        </a:xfrm>
        <a:prstGeom prst="ellipse">
          <a:avLst/>
        </a:prstGeom>
        <a:solidFill>
          <a:schemeClr val="accent2">
            <a:hueOff val="1170380"/>
            <a:satOff val="-1460"/>
            <a:lumOff val="34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solidFill>
                <a:schemeClr val="tx1"/>
              </a:solidFill>
            </a:rPr>
            <a:t>规则</a:t>
          </a:r>
          <a:endParaRPr lang="en-US" altLang="zh-CN" sz="1600" b="1" kern="1200" dirty="0">
            <a:solidFill>
              <a:schemeClr val="tx1"/>
            </a:solidFill>
          </a:endParaRPr>
        </a:p>
        <a:p>
          <a:pPr marL="0" lvl="0" indent="0" algn="ctr" defTabSz="711200">
            <a:lnSpc>
              <a:spcPct val="90000"/>
            </a:lnSpc>
            <a:spcBef>
              <a:spcPct val="0"/>
            </a:spcBef>
            <a:spcAft>
              <a:spcPct val="35000"/>
            </a:spcAft>
            <a:buNone/>
          </a:pPr>
          <a:r>
            <a:rPr lang="zh-CN" altLang="en-US" sz="1600" b="1" kern="1200" dirty="0">
              <a:solidFill>
                <a:schemeClr val="tx1"/>
              </a:solidFill>
            </a:rPr>
            <a:t>数据</a:t>
          </a:r>
          <a:endParaRPr lang="en-US" altLang="zh-CN" sz="1600" b="1" kern="1200" dirty="0">
            <a:solidFill>
              <a:schemeClr val="tx1"/>
            </a:solidFill>
          </a:endParaRPr>
        </a:p>
        <a:p>
          <a:pPr marL="0" lvl="0" indent="0" algn="ctr" defTabSz="711200">
            <a:lnSpc>
              <a:spcPct val="90000"/>
            </a:lnSpc>
            <a:spcBef>
              <a:spcPct val="0"/>
            </a:spcBef>
            <a:spcAft>
              <a:spcPct val="35000"/>
            </a:spcAft>
            <a:buNone/>
          </a:pPr>
          <a:r>
            <a:rPr lang="en-US" altLang="zh-CN" sz="1600" kern="1200" dirty="0">
              <a:solidFill>
                <a:schemeClr val="tx1"/>
              </a:solidFill>
            </a:rPr>
            <a:t>160</a:t>
          </a:r>
          <a:r>
            <a:rPr lang="zh-CN" altLang="en-US" sz="1600" kern="1200" dirty="0">
              <a:solidFill>
                <a:schemeClr val="tx1"/>
              </a:solidFill>
            </a:rPr>
            <a:t>条（</a:t>
          </a:r>
          <a:r>
            <a:rPr lang="en-US" altLang="zh-CN" sz="1600" kern="1200" dirty="0">
              <a:solidFill>
                <a:schemeClr val="tx1"/>
              </a:solidFill>
            </a:rPr>
            <a:t>49</a:t>
          </a:r>
          <a:r>
            <a:rPr lang="zh-CN" altLang="en-US" sz="1600" kern="1200" dirty="0">
              <a:solidFill>
                <a:schemeClr val="tx1"/>
              </a:solidFill>
            </a:rPr>
            <a:t>篇）</a:t>
          </a:r>
          <a:endParaRPr lang="zh-CN" altLang="en-US" sz="1600" kern="1200" dirty="0"/>
        </a:p>
      </dsp:txBody>
      <dsp:txXfrm>
        <a:off x="4779451" y="1562124"/>
        <a:ext cx="990422" cy="990422"/>
      </dsp:txXfrm>
    </dsp:sp>
    <dsp:sp modelId="{6760946A-7148-404E-B341-71AF2E476A0D}">
      <dsp:nvSpPr>
        <dsp:cNvPr id="0" name=""/>
        <dsp:cNvSpPr/>
      </dsp:nvSpPr>
      <dsp:spPr>
        <a:xfrm rot="3240000">
          <a:off x="3817712" y="3198929"/>
          <a:ext cx="311264" cy="476227"/>
        </a:xfrm>
        <a:prstGeom prst="rightArrow">
          <a:avLst>
            <a:gd name="adj1" fmla="val 60000"/>
            <a:gd name="adj2" fmla="val 50000"/>
          </a:avLst>
        </a:prstGeom>
        <a:solidFill>
          <a:schemeClr val="accent2">
            <a:hueOff val="2340759"/>
            <a:satOff val="-2919"/>
            <a:lumOff val="68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3836958" y="3256401"/>
        <a:ext cx="217885" cy="285737"/>
      </dsp:txXfrm>
    </dsp:sp>
    <dsp:sp modelId="{45ECD8EC-EE19-43B6-B32B-181A0EB9044C}">
      <dsp:nvSpPr>
        <dsp:cNvPr id="0" name=""/>
        <dsp:cNvSpPr/>
      </dsp:nvSpPr>
      <dsp:spPr>
        <a:xfrm>
          <a:off x="3862435" y="3547983"/>
          <a:ext cx="1400668" cy="1400668"/>
        </a:xfrm>
        <a:prstGeom prst="ellipse">
          <a:avLst/>
        </a:prstGeom>
        <a:solidFill>
          <a:schemeClr val="accent2">
            <a:hueOff val="2340759"/>
            <a:satOff val="-2919"/>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solidFill>
                <a:schemeClr val="tx1"/>
              </a:solidFill>
            </a:rPr>
            <a:t>数据集</a:t>
          </a:r>
          <a:endParaRPr lang="en-US" altLang="zh-CN" sz="1600" b="1" kern="1200" dirty="0">
            <a:solidFill>
              <a:schemeClr val="tx1"/>
            </a:solidFill>
          </a:endParaRPr>
        </a:p>
        <a:p>
          <a:pPr marL="0" lvl="0" indent="0" algn="ctr" defTabSz="711200">
            <a:lnSpc>
              <a:spcPct val="90000"/>
            </a:lnSpc>
            <a:spcBef>
              <a:spcPct val="0"/>
            </a:spcBef>
            <a:spcAft>
              <a:spcPct val="35000"/>
            </a:spcAft>
            <a:buNone/>
          </a:pPr>
          <a:r>
            <a:rPr lang="zh-CN" altLang="en-US" sz="1600" b="1" kern="1200" dirty="0">
              <a:solidFill>
                <a:schemeClr val="tx1"/>
              </a:solidFill>
            </a:rPr>
            <a:t>信息</a:t>
          </a:r>
          <a:endParaRPr lang="en-US" altLang="zh-CN" sz="1600" b="1" kern="1200" dirty="0">
            <a:solidFill>
              <a:schemeClr val="tx1"/>
            </a:solidFill>
          </a:endParaRPr>
        </a:p>
        <a:p>
          <a:pPr marL="0" lvl="0" indent="0" algn="ctr" defTabSz="711200">
            <a:lnSpc>
              <a:spcPct val="90000"/>
            </a:lnSpc>
            <a:spcBef>
              <a:spcPct val="0"/>
            </a:spcBef>
            <a:spcAft>
              <a:spcPct val="35000"/>
            </a:spcAft>
            <a:buNone/>
          </a:pPr>
          <a:r>
            <a:rPr lang="en-US" altLang="zh-CN" sz="1600" kern="1200" dirty="0">
              <a:solidFill>
                <a:schemeClr val="tx1"/>
              </a:solidFill>
            </a:rPr>
            <a:t>22</a:t>
          </a:r>
          <a:r>
            <a:rPr lang="zh-CN" altLang="en-US" sz="1600" kern="1200" dirty="0">
              <a:solidFill>
                <a:schemeClr val="tx1"/>
              </a:solidFill>
            </a:rPr>
            <a:t>条</a:t>
          </a:r>
          <a:r>
            <a:rPr lang="en-US" altLang="zh-CN" sz="1600" kern="1200" dirty="0">
              <a:solidFill>
                <a:schemeClr val="tx1"/>
              </a:solidFill>
            </a:rPr>
            <a:t>(22</a:t>
          </a:r>
          <a:r>
            <a:rPr lang="zh-CN" altLang="en-US" sz="1600" kern="1200" dirty="0">
              <a:solidFill>
                <a:schemeClr val="tx1"/>
              </a:solidFill>
            </a:rPr>
            <a:t>篇</a:t>
          </a:r>
          <a:r>
            <a:rPr lang="en-US" altLang="zh-CN" sz="1600" kern="1200" dirty="0">
              <a:solidFill>
                <a:schemeClr val="tx1"/>
              </a:solidFill>
            </a:rPr>
            <a:t>)</a:t>
          </a:r>
          <a:endParaRPr lang="zh-CN" altLang="en-US" sz="1600" kern="1200" dirty="0"/>
        </a:p>
      </dsp:txBody>
      <dsp:txXfrm>
        <a:off x="4067558" y="3753106"/>
        <a:ext cx="990422" cy="990422"/>
      </dsp:txXfrm>
    </dsp:sp>
    <dsp:sp modelId="{E2352A08-C637-4D7E-B1B1-9668A8F86DA8}">
      <dsp:nvSpPr>
        <dsp:cNvPr id="0" name=""/>
        <dsp:cNvSpPr/>
      </dsp:nvSpPr>
      <dsp:spPr>
        <a:xfrm rot="7560000">
          <a:off x="2692827" y="3198929"/>
          <a:ext cx="311264" cy="476227"/>
        </a:xfrm>
        <a:prstGeom prst="rightArrow">
          <a:avLst>
            <a:gd name="adj1" fmla="val 60000"/>
            <a:gd name="adj2" fmla="val 50000"/>
          </a:avLst>
        </a:prstGeom>
        <a:solidFill>
          <a:schemeClr val="accent2">
            <a:hueOff val="3511139"/>
            <a:satOff val="-4379"/>
            <a:lumOff val="103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rot="10800000">
        <a:off x="2766960" y="3256401"/>
        <a:ext cx="217885" cy="285737"/>
      </dsp:txXfrm>
    </dsp:sp>
    <dsp:sp modelId="{AF7A3A21-93E6-4797-B642-59E4FD539367}">
      <dsp:nvSpPr>
        <dsp:cNvPr id="0" name=""/>
        <dsp:cNvSpPr/>
      </dsp:nvSpPr>
      <dsp:spPr>
        <a:xfrm>
          <a:off x="1558700" y="3547983"/>
          <a:ext cx="1400668" cy="1400668"/>
        </a:xfrm>
        <a:prstGeom prst="ellipse">
          <a:avLst/>
        </a:prstGeom>
        <a:solidFill>
          <a:schemeClr val="accent2">
            <a:hueOff val="3511139"/>
            <a:satOff val="-4379"/>
            <a:lumOff val="103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zh-CN" altLang="en-US" sz="1500" b="1" kern="1200" dirty="0">
              <a:solidFill>
                <a:schemeClr val="tx1"/>
              </a:solidFill>
            </a:rPr>
            <a:t>文献信息</a:t>
          </a:r>
          <a:endParaRPr lang="en-US" altLang="zh-CN" sz="1500" b="1" kern="1200" dirty="0">
            <a:solidFill>
              <a:schemeClr val="tx1"/>
            </a:solidFill>
          </a:endParaRPr>
        </a:p>
        <a:p>
          <a:pPr marL="0" lvl="0" indent="0" algn="ctr" defTabSz="666750">
            <a:lnSpc>
              <a:spcPct val="90000"/>
            </a:lnSpc>
            <a:spcBef>
              <a:spcPct val="0"/>
            </a:spcBef>
            <a:spcAft>
              <a:spcPct val="35000"/>
            </a:spcAft>
            <a:buNone/>
          </a:pPr>
          <a:r>
            <a:rPr lang="zh-CN" altLang="en-US" sz="1500" b="1" kern="1200" dirty="0">
              <a:solidFill>
                <a:schemeClr val="tx1"/>
              </a:solidFill>
            </a:rPr>
            <a:t>数据</a:t>
          </a:r>
          <a:endParaRPr lang="en-US" altLang="zh-CN" sz="1500" b="1" kern="1200" dirty="0">
            <a:solidFill>
              <a:schemeClr val="tx1"/>
            </a:solidFill>
          </a:endParaRPr>
        </a:p>
        <a:p>
          <a:pPr marL="0" lvl="0" indent="0" algn="ctr" defTabSz="666750">
            <a:lnSpc>
              <a:spcPct val="90000"/>
            </a:lnSpc>
            <a:spcBef>
              <a:spcPct val="0"/>
            </a:spcBef>
            <a:spcAft>
              <a:spcPct val="35000"/>
            </a:spcAft>
            <a:buNone/>
          </a:pPr>
          <a:r>
            <a:rPr lang="en-US" altLang="zh-CN" sz="1500" kern="1200" dirty="0">
              <a:solidFill>
                <a:schemeClr val="tx1"/>
              </a:solidFill>
            </a:rPr>
            <a:t>42</a:t>
          </a:r>
          <a:r>
            <a:rPr lang="zh-CN" altLang="en-US" sz="1500" kern="1200" dirty="0">
              <a:solidFill>
                <a:schemeClr val="tx1"/>
              </a:solidFill>
            </a:rPr>
            <a:t>条</a:t>
          </a:r>
          <a:r>
            <a:rPr lang="en-US" altLang="zh-CN" sz="1500" kern="1200" dirty="0">
              <a:solidFill>
                <a:schemeClr val="tx1"/>
              </a:solidFill>
            </a:rPr>
            <a:t>(42</a:t>
          </a:r>
          <a:r>
            <a:rPr lang="zh-CN" altLang="en-US" sz="1500" kern="1200" dirty="0">
              <a:solidFill>
                <a:schemeClr val="tx1"/>
              </a:solidFill>
            </a:rPr>
            <a:t>篇文献</a:t>
          </a:r>
          <a:r>
            <a:rPr lang="en-US" altLang="zh-CN" sz="1500" kern="1200" dirty="0">
              <a:solidFill>
                <a:schemeClr val="tx1"/>
              </a:solidFill>
            </a:rPr>
            <a:t>)</a:t>
          </a:r>
          <a:endParaRPr lang="zh-CN" altLang="en-US" sz="1500" kern="1200" dirty="0">
            <a:solidFill>
              <a:schemeClr val="tx1"/>
            </a:solidFill>
          </a:endParaRPr>
        </a:p>
      </dsp:txBody>
      <dsp:txXfrm>
        <a:off x="1763823" y="3753106"/>
        <a:ext cx="990422" cy="990422"/>
      </dsp:txXfrm>
    </dsp:sp>
    <dsp:sp modelId="{D5A9ED48-AC9A-4C3A-90AA-3FA67D712B23}">
      <dsp:nvSpPr>
        <dsp:cNvPr id="0" name=""/>
        <dsp:cNvSpPr/>
      </dsp:nvSpPr>
      <dsp:spPr>
        <a:xfrm rot="11880000">
          <a:off x="2344954" y="2128914"/>
          <a:ext cx="310643" cy="476227"/>
        </a:xfrm>
        <a:prstGeom prst="rightArrow">
          <a:avLst>
            <a:gd name="adj1" fmla="val 60000"/>
            <a:gd name="adj2" fmla="val 50000"/>
          </a:avLst>
        </a:prstGeom>
        <a:solidFill>
          <a:schemeClr val="accent2">
            <a:hueOff val="4681519"/>
            <a:satOff val="-5839"/>
            <a:lumOff val="137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rot="10800000">
        <a:off x="2435866" y="2238558"/>
        <a:ext cx="217450" cy="285737"/>
      </dsp:txXfrm>
    </dsp:sp>
    <dsp:sp modelId="{F38C6644-51A9-4BDF-A89F-A6D9E70CB2F9}">
      <dsp:nvSpPr>
        <dsp:cNvPr id="0" name=""/>
        <dsp:cNvSpPr/>
      </dsp:nvSpPr>
      <dsp:spPr>
        <a:xfrm>
          <a:off x="846807" y="1357001"/>
          <a:ext cx="1400668" cy="1400668"/>
        </a:xfrm>
        <a:prstGeom prst="ellipse">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solidFill>
                <a:schemeClr val="tx1"/>
              </a:solidFill>
            </a:rPr>
            <a:t>表结构</a:t>
          </a:r>
          <a:endParaRPr lang="en-US" altLang="zh-CN" sz="1400" b="1" kern="1200" dirty="0">
            <a:solidFill>
              <a:schemeClr val="tx1"/>
            </a:solidFill>
          </a:endParaRPr>
        </a:p>
        <a:p>
          <a:pPr marL="0" lvl="0" indent="0" algn="ctr" defTabSz="622300">
            <a:lnSpc>
              <a:spcPct val="90000"/>
            </a:lnSpc>
            <a:spcBef>
              <a:spcPct val="0"/>
            </a:spcBef>
            <a:spcAft>
              <a:spcPct val="35000"/>
            </a:spcAft>
            <a:buNone/>
          </a:pPr>
          <a:r>
            <a:rPr lang="zh-CN" altLang="en-US" sz="1400" b="1" kern="1200" dirty="0">
              <a:solidFill>
                <a:schemeClr val="tx1"/>
              </a:solidFill>
            </a:rPr>
            <a:t>数据</a:t>
          </a:r>
          <a:endParaRPr lang="en-US" altLang="zh-CN" sz="1400" b="1" kern="1200" dirty="0">
            <a:solidFill>
              <a:schemeClr val="tx1"/>
            </a:solidFill>
          </a:endParaRPr>
        </a:p>
        <a:p>
          <a:pPr marL="0" lvl="0" indent="0" algn="ctr" defTabSz="622300">
            <a:lnSpc>
              <a:spcPct val="90000"/>
            </a:lnSpc>
            <a:spcBef>
              <a:spcPct val="0"/>
            </a:spcBef>
            <a:spcAft>
              <a:spcPct val="35000"/>
            </a:spcAft>
            <a:buNone/>
          </a:pPr>
          <a:r>
            <a:rPr lang="en-US" altLang="zh-CN" sz="1400" kern="1200" dirty="0">
              <a:solidFill>
                <a:schemeClr val="tx1"/>
              </a:solidFill>
            </a:rPr>
            <a:t>955</a:t>
          </a:r>
          <a:r>
            <a:rPr lang="zh-CN" altLang="en-US" sz="1400" kern="1200" dirty="0">
              <a:solidFill>
                <a:schemeClr val="tx1"/>
              </a:solidFill>
            </a:rPr>
            <a:t>条（</a:t>
          </a:r>
          <a:r>
            <a:rPr lang="en-US" altLang="zh-CN" sz="1400" kern="1200" dirty="0">
              <a:solidFill>
                <a:schemeClr val="tx1"/>
              </a:solidFill>
            </a:rPr>
            <a:t>49</a:t>
          </a:r>
          <a:r>
            <a:rPr lang="zh-CN" altLang="en-US" sz="1400" kern="1200" dirty="0">
              <a:solidFill>
                <a:schemeClr val="tx1"/>
              </a:solidFill>
            </a:rPr>
            <a:t>篇）</a:t>
          </a:r>
          <a:endParaRPr lang="en-US" altLang="zh-CN" sz="1400" kern="1200" dirty="0">
            <a:solidFill>
              <a:schemeClr val="tx1"/>
            </a:solidFill>
          </a:endParaRPr>
        </a:p>
        <a:p>
          <a:pPr marL="0" lvl="0" indent="0" algn="ctr" defTabSz="622300">
            <a:lnSpc>
              <a:spcPct val="90000"/>
            </a:lnSpc>
            <a:spcBef>
              <a:spcPct val="0"/>
            </a:spcBef>
            <a:spcAft>
              <a:spcPct val="35000"/>
            </a:spcAft>
            <a:buNone/>
          </a:pPr>
          <a:endParaRPr lang="zh-CN" altLang="en-US" sz="1100" kern="1200" dirty="0"/>
        </a:p>
      </dsp:txBody>
      <dsp:txXfrm>
        <a:off x="1051930" y="1562124"/>
        <a:ext cx="990422" cy="99042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5DF2DF-47F8-4A25-885B-A4BA21A1A043}">
      <dsp:nvSpPr>
        <dsp:cNvPr id="0" name=""/>
        <dsp:cNvSpPr/>
      </dsp:nvSpPr>
      <dsp:spPr>
        <a:xfrm>
          <a:off x="219403" y="1371111"/>
          <a:ext cx="0" cy="2941638"/>
        </a:xfrm>
        <a:prstGeom prst="line">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3D9FAD4-6E06-4686-913C-FD681FD896D1}">
      <dsp:nvSpPr>
        <dsp:cNvPr id="0" name=""/>
        <dsp:cNvSpPr/>
      </dsp:nvSpPr>
      <dsp:spPr>
        <a:xfrm>
          <a:off x="293194" y="1461779"/>
          <a:ext cx="1754331" cy="1323737"/>
        </a:xfrm>
        <a:prstGeom prst="rect">
          <a:avLst/>
        </a:prstGeom>
        <a:blipFill rotWithShape="1">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72E15FF-A553-4F3A-9372-5F5FBE69D4CA}">
      <dsp:nvSpPr>
        <dsp:cNvPr id="0" name=""/>
        <dsp:cNvSpPr/>
      </dsp:nvSpPr>
      <dsp:spPr>
        <a:xfrm>
          <a:off x="295306" y="2802516"/>
          <a:ext cx="2138284" cy="23537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114300" lvl="1" indent="-114300" algn="l" defTabSz="533400">
            <a:lnSpc>
              <a:spcPct val="90000"/>
            </a:lnSpc>
            <a:spcBef>
              <a:spcPct val="0"/>
            </a:spcBef>
            <a:spcAft>
              <a:spcPct val="15000"/>
            </a:spcAft>
            <a:buChar char="•"/>
          </a:pPr>
          <a:r>
            <a:rPr lang="zh-CN" altLang="en-US" sz="1200" b="1" kern="1200" dirty="0">
              <a:solidFill>
                <a:schemeClr val="tx2"/>
              </a:solidFill>
            </a:rPr>
            <a:t>晶胞总能量</a:t>
          </a:r>
          <a:endParaRPr lang="zh-CN" altLang="en-US" sz="1200" b="1" kern="1200" dirty="0"/>
        </a:p>
        <a:p>
          <a:pPr marL="114300" lvl="1" indent="-114300" algn="l" defTabSz="533400">
            <a:lnSpc>
              <a:spcPct val="90000"/>
            </a:lnSpc>
            <a:spcBef>
              <a:spcPct val="0"/>
            </a:spcBef>
            <a:spcAft>
              <a:spcPct val="15000"/>
            </a:spcAft>
            <a:buChar char="•"/>
          </a:pPr>
          <a:r>
            <a:rPr lang="zh-CN" altLang="en-US" sz="1200" b="1" kern="1200" dirty="0">
              <a:solidFill>
                <a:schemeClr val="tx2"/>
              </a:solidFill>
            </a:rPr>
            <a:t>晶格常数</a:t>
          </a:r>
          <a:endParaRPr lang="en-US" altLang="zh-CN" sz="1200" b="1" kern="1200" dirty="0">
            <a:solidFill>
              <a:schemeClr val="tx2"/>
            </a:solidFill>
          </a:endParaRPr>
        </a:p>
        <a:p>
          <a:pPr marL="114300" lvl="1" indent="-114300" algn="l" defTabSz="533400">
            <a:lnSpc>
              <a:spcPct val="90000"/>
            </a:lnSpc>
            <a:spcBef>
              <a:spcPct val="0"/>
            </a:spcBef>
            <a:spcAft>
              <a:spcPct val="15000"/>
            </a:spcAft>
            <a:buChar char="•"/>
          </a:pPr>
          <a:r>
            <a:rPr lang="zh-CN" altLang="en-US" sz="1200" b="1" kern="1200" dirty="0">
              <a:solidFill>
                <a:schemeClr val="tx2"/>
              </a:solidFill>
            </a:rPr>
            <a:t>结合能</a:t>
          </a:r>
          <a:endParaRPr lang="en-US" altLang="zh-CN" sz="1200" b="1" kern="1200" dirty="0">
            <a:solidFill>
              <a:schemeClr val="tx2"/>
            </a:solidFill>
          </a:endParaRPr>
        </a:p>
        <a:p>
          <a:pPr marL="114300" lvl="1" indent="-114300" algn="l" defTabSz="533400">
            <a:lnSpc>
              <a:spcPct val="90000"/>
            </a:lnSpc>
            <a:spcBef>
              <a:spcPct val="0"/>
            </a:spcBef>
            <a:spcAft>
              <a:spcPct val="15000"/>
            </a:spcAft>
            <a:buChar char="•"/>
          </a:pPr>
          <a:r>
            <a:rPr lang="zh-CN" altLang="en-US" sz="1200" b="1" kern="1200" dirty="0">
              <a:solidFill>
                <a:schemeClr val="tx2"/>
              </a:solidFill>
            </a:rPr>
            <a:t>占位形成能</a:t>
          </a:r>
          <a:endParaRPr lang="en-US" altLang="zh-CN" sz="1200" b="1" kern="1200" dirty="0">
            <a:solidFill>
              <a:schemeClr val="tx2"/>
            </a:solidFill>
          </a:endParaRPr>
        </a:p>
        <a:p>
          <a:pPr marL="114300" lvl="1" indent="-114300" algn="l" defTabSz="533400">
            <a:lnSpc>
              <a:spcPct val="90000"/>
            </a:lnSpc>
            <a:spcBef>
              <a:spcPct val="0"/>
            </a:spcBef>
            <a:spcAft>
              <a:spcPct val="15000"/>
            </a:spcAft>
            <a:buChar char="•"/>
          </a:pPr>
          <a:r>
            <a:rPr lang="zh-CN" altLang="en-US" sz="1200" b="1" kern="1200" dirty="0">
              <a:solidFill>
                <a:schemeClr val="tx2"/>
              </a:solidFill>
            </a:rPr>
            <a:t>掺杂的合金元素</a:t>
          </a:r>
          <a:r>
            <a:rPr lang="en-US" altLang="zh-CN" sz="1200" b="1" kern="1200" dirty="0">
              <a:solidFill>
                <a:schemeClr val="tx2"/>
              </a:solidFill>
            </a:rPr>
            <a:t>(Mo</a:t>
          </a:r>
          <a:r>
            <a:rPr lang="zh-CN" altLang="en-US" sz="1200" b="1" kern="1200" dirty="0">
              <a:solidFill>
                <a:schemeClr val="tx2"/>
              </a:solidFill>
            </a:rPr>
            <a:t>、</a:t>
          </a:r>
          <a:r>
            <a:rPr lang="en-US" altLang="zh-CN" sz="1200" b="1" kern="1200" dirty="0">
              <a:solidFill>
                <a:schemeClr val="tx2"/>
              </a:solidFill>
            </a:rPr>
            <a:t>Re</a:t>
          </a:r>
          <a:r>
            <a:rPr lang="zh-CN" altLang="en-US" sz="1200" b="1" kern="1200" dirty="0">
              <a:solidFill>
                <a:schemeClr val="tx2"/>
              </a:solidFill>
            </a:rPr>
            <a:t>、</a:t>
          </a:r>
          <a:r>
            <a:rPr lang="en-US" altLang="zh-CN" sz="1200" b="1" kern="1200" dirty="0">
              <a:solidFill>
                <a:schemeClr val="tx2"/>
              </a:solidFill>
            </a:rPr>
            <a:t>Ru...)</a:t>
          </a:r>
        </a:p>
        <a:p>
          <a:pPr marL="114300" lvl="1" indent="-114300" algn="l" defTabSz="533400">
            <a:lnSpc>
              <a:spcPct val="90000"/>
            </a:lnSpc>
            <a:spcBef>
              <a:spcPct val="0"/>
            </a:spcBef>
            <a:spcAft>
              <a:spcPct val="15000"/>
            </a:spcAft>
            <a:buChar char="•"/>
          </a:pPr>
          <a:r>
            <a:rPr lang="zh-CN" altLang="en-US" sz="1200" b="1" kern="1200" dirty="0">
              <a:solidFill>
                <a:schemeClr val="tx2"/>
              </a:solidFill>
            </a:rPr>
            <a:t>择位能</a:t>
          </a:r>
          <a:r>
            <a:rPr lang="en-US" altLang="zh-CN" sz="1200" b="1" kern="1200" dirty="0">
              <a:solidFill>
                <a:schemeClr val="tx2"/>
              </a:solidFill>
            </a:rPr>
            <a:t>Esite(Esite&gt;0,</a:t>
          </a:r>
          <a:r>
            <a:rPr lang="zh-CN" altLang="en-US" sz="1200" b="1" kern="1200" dirty="0">
              <a:solidFill>
                <a:schemeClr val="tx2"/>
              </a:solidFill>
            </a:rPr>
            <a:t>原子倾向于占据</a:t>
          </a:r>
          <a:r>
            <a:rPr lang="en-US" altLang="zh-CN" sz="1200" b="1" kern="1200" dirty="0">
              <a:solidFill>
                <a:schemeClr val="tx2"/>
              </a:solidFill>
            </a:rPr>
            <a:t>Ni</a:t>
          </a:r>
          <a:r>
            <a:rPr lang="zh-CN" altLang="en-US" sz="1200" b="1" kern="1200" dirty="0">
              <a:solidFill>
                <a:schemeClr val="tx2"/>
              </a:solidFill>
            </a:rPr>
            <a:t>的位置，否则占据</a:t>
          </a:r>
          <a:r>
            <a:rPr lang="en-US" altLang="zh-CN" sz="1200" b="1" kern="1200" dirty="0">
              <a:solidFill>
                <a:schemeClr val="tx2"/>
              </a:solidFill>
            </a:rPr>
            <a:t>Al</a:t>
          </a:r>
          <a:r>
            <a:rPr lang="zh-CN" altLang="en-US" sz="1200" b="1" kern="1200" dirty="0">
              <a:solidFill>
                <a:schemeClr val="tx2"/>
              </a:solidFill>
            </a:rPr>
            <a:t>的位置</a:t>
          </a:r>
          <a:r>
            <a:rPr lang="en-US" altLang="zh-CN" sz="1200" b="1" kern="1200" dirty="0">
              <a:solidFill>
                <a:schemeClr val="tx2"/>
              </a:solidFill>
            </a:rPr>
            <a:t>)</a:t>
          </a:r>
        </a:p>
        <a:p>
          <a:pPr marL="114300" lvl="1" indent="-114300" algn="l" defTabSz="533400">
            <a:lnSpc>
              <a:spcPct val="90000"/>
            </a:lnSpc>
            <a:spcBef>
              <a:spcPct val="0"/>
            </a:spcBef>
            <a:spcAft>
              <a:spcPct val="15000"/>
            </a:spcAft>
            <a:buChar char="•"/>
          </a:pPr>
          <a:r>
            <a:rPr lang="en-US" altLang="zh-CN" sz="1200" b="1" kern="1200" dirty="0">
              <a:solidFill>
                <a:schemeClr val="tx2"/>
              </a:solidFill>
            </a:rPr>
            <a:t>Impurity formation</a:t>
          </a:r>
          <a:endParaRPr lang="zh-CN" altLang="en-US" sz="1200" b="1" kern="1200" dirty="0"/>
        </a:p>
        <a:p>
          <a:pPr marL="114300" lvl="1" indent="-114300" algn="l" defTabSz="533400">
            <a:lnSpc>
              <a:spcPct val="90000"/>
            </a:lnSpc>
            <a:spcBef>
              <a:spcPct val="0"/>
            </a:spcBef>
            <a:spcAft>
              <a:spcPct val="15000"/>
            </a:spcAft>
            <a:buChar char="•"/>
          </a:pPr>
          <a:r>
            <a:rPr lang="en-US" altLang="zh-CN" sz="1200" b="1" kern="1200" dirty="0">
              <a:solidFill>
                <a:schemeClr val="tx2"/>
              </a:solidFill>
            </a:rPr>
            <a:t>Partitioning Coefficient(</a:t>
          </a:r>
          <a:r>
            <a:rPr lang="zh-CN" altLang="en-US" sz="1200" b="1" kern="1200" dirty="0">
              <a:solidFill>
                <a:schemeClr val="tx2"/>
              </a:solidFill>
            </a:rPr>
            <a:t>分配系数</a:t>
          </a:r>
          <a:r>
            <a:rPr lang="en-US" altLang="zh-CN" sz="1200" b="1" kern="1200" dirty="0">
              <a:solidFill>
                <a:schemeClr val="tx2"/>
              </a:solidFill>
            </a:rPr>
            <a:t>,</a:t>
          </a:r>
          <a:r>
            <a:rPr lang="zh-CN" altLang="en-US" sz="1200" b="1" kern="1200" dirty="0">
              <a:solidFill>
                <a:schemeClr val="tx2"/>
              </a:solidFill>
            </a:rPr>
            <a:t>决定着原子分配的倾向</a:t>
          </a:r>
          <a:r>
            <a:rPr lang="en-US" altLang="zh-CN" sz="1200" b="1" kern="1200" dirty="0">
              <a:solidFill>
                <a:schemeClr val="tx2"/>
              </a:solidFill>
            </a:rPr>
            <a:t>)</a:t>
          </a:r>
          <a:endParaRPr lang="zh-CN" altLang="en-US" sz="1200" b="1" kern="1200" dirty="0"/>
        </a:p>
        <a:p>
          <a:pPr marL="57150" lvl="1" indent="-57150" algn="l" defTabSz="444500">
            <a:lnSpc>
              <a:spcPct val="90000"/>
            </a:lnSpc>
            <a:spcBef>
              <a:spcPct val="0"/>
            </a:spcBef>
            <a:spcAft>
              <a:spcPct val="15000"/>
            </a:spcAft>
            <a:buChar char="•"/>
          </a:pPr>
          <a:r>
            <a:rPr lang="en-US" altLang="zh-CN" sz="1000" b="1" kern="1200" dirty="0">
              <a:solidFill>
                <a:schemeClr val="tx2"/>
              </a:solidFill>
            </a:rPr>
            <a:t>...</a:t>
          </a:r>
          <a:endParaRPr lang="zh-CN" altLang="en-US" sz="1000" b="1" kern="1200" dirty="0">
            <a:solidFill>
              <a:schemeClr val="tx2"/>
            </a:solidFill>
          </a:endParaRPr>
        </a:p>
      </dsp:txBody>
      <dsp:txXfrm>
        <a:off x="295306" y="2802516"/>
        <a:ext cx="2138284" cy="2353710"/>
      </dsp:txXfrm>
    </dsp:sp>
    <dsp:sp modelId="{4E5E3EC1-2564-436A-9D16-1D1DBF8EAC2C}">
      <dsp:nvSpPr>
        <dsp:cNvPr id="0" name=""/>
        <dsp:cNvSpPr/>
      </dsp:nvSpPr>
      <dsp:spPr>
        <a:xfrm>
          <a:off x="219403" y="944818"/>
          <a:ext cx="1634243" cy="525736"/>
        </a:xfrm>
        <a:prstGeom prst="rect">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solidFill>
                <a:schemeClr val="tx1"/>
              </a:solidFill>
            </a:rPr>
            <a:t>合金化元素占位与相分配</a:t>
          </a:r>
        </a:p>
      </dsp:txBody>
      <dsp:txXfrm>
        <a:off x="219403" y="944818"/>
        <a:ext cx="1634243" cy="525736"/>
      </dsp:txXfrm>
    </dsp:sp>
    <dsp:sp modelId="{268ED914-8106-4B6C-9874-41FBEE87757E}">
      <dsp:nvSpPr>
        <dsp:cNvPr id="0" name=""/>
        <dsp:cNvSpPr/>
      </dsp:nvSpPr>
      <dsp:spPr>
        <a:xfrm>
          <a:off x="2489429" y="1328382"/>
          <a:ext cx="0" cy="2941638"/>
        </a:xfrm>
        <a:prstGeom prst="line">
          <a:avLst/>
        </a:prstGeom>
        <a:solidFill>
          <a:schemeClr val="lt1">
            <a:alpha val="90000"/>
            <a:hueOff val="0"/>
            <a:satOff val="0"/>
            <a:lumOff val="0"/>
            <a:alphaOff val="0"/>
          </a:schemeClr>
        </a:solidFill>
        <a:ln w="25400" cap="flat" cmpd="sng" algn="ctr">
          <a:solidFill>
            <a:schemeClr val="accent5">
              <a:hueOff val="-3311292"/>
              <a:satOff val="13270"/>
              <a:lumOff val="2876"/>
              <a:alphaOff val="0"/>
            </a:schemeClr>
          </a:solidFill>
          <a:prstDash val="solid"/>
        </a:ln>
        <a:effectLst/>
      </dsp:spPr>
      <dsp:style>
        <a:lnRef idx="2">
          <a:scrgbClr r="0" g="0" b="0"/>
        </a:lnRef>
        <a:fillRef idx="1">
          <a:scrgbClr r="0" g="0" b="0"/>
        </a:fillRef>
        <a:effectRef idx="0">
          <a:scrgbClr r="0" g="0" b="0"/>
        </a:effectRef>
        <a:fontRef idx="minor"/>
      </dsp:style>
    </dsp:sp>
    <dsp:sp modelId="{E7E0EB2D-5ECD-4720-92D7-0730D6AF3293}">
      <dsp:nvSpPr>
        <dsp:cNvPr id="0" name=""/>
        <dsp:cNvSpPr/>
      </dsp:nvSpPr>
      <dsp:spPr>
        <a:xfrm>
          <a:off x="2541730" y="1389670"/>
          <a:ext cx="1706555" cy="1219148"/>
        </a:xfrm>
        <a:prstGeom prst="rect">
          <a:avLst/>
        </a:prstGeom>
        <a:blipFill rotWithShape="1">
          <a:blip xmlns:r="http://schemas.openxmlformats.org/officeDocument/2006/relationships" r:embed="rId2"/>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DC49DD4-651F-4495-A154-2DF7E5E8B833}">
      <dsp:nvSpPr>
        <dsp:cNvPr id="0" name=""/>
        <dsp:cNvSpPr/>
      </dsp:nvSpPr>
      <dsp:spPr>
        <a:xfrm>
          <a:off x="2518075" y="2786513"/>
          <a:ext cx="1957285" cy="30434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114300" lvl="1" indent="-114300" algn="l" defTabSz="533400">
            <a:lnSpc>
              <a:spcPct val="90000"/>
            </a:lnSpc>
            <a:spcBef>
              <a:spcPct val="0"/>
            </a:spcBef>
            <a:spcAft>
              <a:spcPct val="15000"/>
            </a:spcAft>
            <a:buChar char="•"/>
          </a:pPr>
          <a:r>
            <a:rPr lang="zh-CN" altLang="en-US" sz="1200" b="1" kern="1200" dirty="0">
              <a:solidFill>
                <a:schemeClr val="tx2"/>
              </a:solidFill>
            </a:rPr>
            <a:t>晶格常数</a:t>
          </a:r>
          <a:endParaRPr lang="zh-CN" altLang="en-US" sz="1200" b="1" kern="1200" dirty="0"/>
        </a:p>
        <a:p>
          <a:pPr marL="114300" lvl="1" indent="-114300" algn="l" defTabSz="533400">
            <a:lnSpc>
              <a:spcPct val="90000"/>
            </a:lnSpc>
            <a:spcBef>
              <a:spcPct val="0"/>
            </a:spcBef>
            <a:spcAft>
              <a:spcPct val="15000"/>
            </a:spcAft>
            <a:buChar char="•"/>
          </a:pPr>
          <a:r>
            <a:rPr lang="zh-CN" altLang="en-US" sz="1200" b="1" kern="1200" dirty="0">
              <a:solidFill>
                <a:schemeClr val="tx2"/>
              </a:solidFill>
            </a:rPr>
            <a:t>结合能</a:t>
          </a:r>
          <a:endParaRPr lang="en-US" altLang="zh-CN" sz="1200" b="1" kern="1200" dirty="0">
            <a:solidFill>
              <a:schemeClr val="tx2"/>
            </a:solidFill>
          </a:endParaRPr>
        </a:p>
        <a:p>
          <a:pPr marL="114300" lvl="1" indent="-114300" algn="l" defTabSz="533400">
            <a:lnSpc>
              <a:spcPct val="90000"/>
            </a:lnSpc>
            <a:spcBef>
              <a:spcPct val="0"/>
            </a:spcBef>
            <a:spcAft>
              <a:spcPct val="15000"/>
            </a:spcAft>
            <a:buChar char="•"/>
          </a:pPr>
          <a:r>
            <a:rPr lang="zh-CN" altLang="en-US" sz="1200" b="1" kern="1200" dirty="0">
              <a:solidFill>
                <a:schemeClr val="tx2"/>
              </a:solidFill>
            </a:rPr>
            <a:t>晶格错配度</a:t>
          </a:r>
          <a:endParaRPr lang="en-US" altLang="zh-CN" sz="1200" b="1" kern="1200" dirty="0">
            <a:solidFill>
              <a:schemeClr val="tx2"/>
            </a:solidFill>
          </a:endParaRPr>
        </a:p>
        <a:p>
          <a:pPr marL="114300" lvl="1" indent="-114300" algn="l" defTabSz="533400">
            <a:lnSpc>
              <a:spcPct val="90000"/>
            </a:lnSpc>
            <a:spcBef>
              <a:spcPct val="0"/>
            </a:spcBef>
            <a:spcAft>
              <a:spcPct val="15000"/>
            </a:spcAft>
            <a:buChar char="•"/>
          </a:pPr>
          <a:r>
            <a:rPr lang="zh-CN" altLang="en-US" sz="1200" b="1" kern="1200" dirty="0">
              <a:solidFill>
                <a:schemeClr val="tx2"/>
              </a:solidFill>
            </a:rPr>
            <a:t>晶胞总能量</a:t>
          </a:r>
          <a:endParaRPr lang="en-US" altLang="zh-CN" sz="1200" b="1" kern="1200" dirty="0">
            <a:solidFill>
              <a:schemeClr val="tx2"/>
            </a:solidFill>
          </a:endParaRPr>
        </a:p>
        <a:p>
          <a:pPr marL="114300" lvl="1" indent="-114300" algn="l" defTabSz="533400">
            <a:lnSpc>
              <a:spcPct val="90000"/>
            </a:lnSpc>
            <a:spcBef>
              <a:spcPct val="0"/>
            </a:spcBef>
            <a:spcAft>
              <a:spcPct val="15000"/>
            </a:spcAft>
            <a:buChar char="•"/>
          </a:pPr>
          <a:r>
            <a:rPr lang="zh-CN" altLang="en-US" sz="1200" b="1" kern="1200" dirty="0">
              <a:solidFill>
                <a:schemeClr val="tx2"/>
              </a:solidFill>
            </a:rPr>
            <a:t>界面能</a:t>
          </a:r>
          <a:endParaRPr lang="en-US" altLang="zh-CN" sz="1200" b="1" kern="1200" dirty="0">
            <a:solidFill>
              <a:schemeClr val="tx2"/>
            </a:solidFill>
          </a:endParaRPr>
        </a:p>
        <a:p>
          <a:pPr marL="114300" lvl="1" indent="-114300" algn="l" defTabSz="533400">
            <a:lnSpc>
              <a:spcPct val="90000"/>
            </a:lnSpc>
            <a:spcBef>
              <a:spcPct val="0"/>
            </a:spcBef>
            <a:spcAft>
              <a:spcPct val="15000"/>
            </a:spcAft>
            <a:buChar char="•"/>
          </a:pPr>
          <a:r>
            <a:rPr lang="zh-CN" altLang="en-US" sz="1200" b="1" kern="1200" dirty="0">
              <a:solidFill>
                <a:schemeClr val="tx2"/>
              </a:solidFill>
            </a:rPr>
            <a:t>掺杂合金化元素的含量</a:t>
          </a:r>
          <a:endParaRPr lang="en-US" altLang="zh-CN" sz="1200" b="1" kern="1200" dirty="0">
            <a:solidFill>
              <a:schemeClr val="tx2"/>
            </a:solidFill>
          </a:endParaRPr>
        </a:p>
        <a:p>
          <a:pPr marL="114300" lvl="1" indent="-114300" algn="l" defTabSz="533400">
            <a:lnSpc>
              <a:spcPct val="90000"/>
            </a:lnSpc>
            <a:spcBef>
              <a:spcPct val="0"/>
            </a:spcBef>
            <a:spcAft>
              <a:spcPct val="15000"/>
            </a:spcAft>
            <a:buChar char="•"/>
          </a:pPr>
          <a:r>
            <a:rPr lang="zh-CN" altLang="en-US" sz="1200" b="1" kern="1200" dirty="0">
              <a:solidFill>
                <a:schemeClr val="tx2"/>
              </a:solidFill>
            </a:rPr>
            <a:t>空位形成能</a:t>
          </a:r>
          <a:endParaRPr lang="en-US" altLang="zh-CN" sz="1200" b="1" kern="1200" dirty="0">
            <a:solidFill>
              <a:schemeClr val="tx2"/>
            </a:solidFill>
          </a:endParaRPr>
        </a:p>
        <a:p>
          <a:pPr marL="114300" lvl="1" indent="-114300" algn="l" defTabSz="533400">
            <a:lnSpc>
              <a:spcPct val="90000"/>
            </a:lnSpc>
            <a:spcBef>
              <a:spcPct val="0"/>
            </a:spcBef>
            <a:spcAft>
              <a:spcPct val="15000"/>
            </a:spcAft>
            <a:buChar char="•"/>
          </a:pPr>
          <a:r>
            <a:rPr lang="zh-CN" altLang="en-US" sz="1200" b="1" kern="1200" dirty="0">
              <a:solidFill>
                <a:schemeClr val="tx2"/>
              </a:solidFill>
            </a:rPr>
            <a:t>转移能</a:t>
          </a:r>
          <a:endParaRPr lang="en-US" altLang="zh-CN" sz="1200" b="1" kern="1200" dirty="0">
            <a:solidFill>
              <a:schemeClr val="tx2"/>
            </a:solidFill>
          </a:endParaRPr>
        </a:p>
        <a:p>
          <a:pPr marL="114300" lvl="1" indent="-114300" algn="l" defTabSz="533400">
            <a:lnSpc>
              <a:spcPct val="90000"/>
            </a:lnSpc>
            <a:spcBef>
              <a:spcPct val="0"/>
            </a:spcBef>
            <a:spcAft>
              <a:spcPct val="15000"/>
            </a:spcAft>
            <a:buChar char="•"/>
          </a:pPr>
          <a:r>
            <a:rPr lang="zh-CN" altLang="en-US" sz="1200" b="1" kern="1200" dirty="0">
              <a:solidFill>
                <a:schemeClr val="tx2"/>
              </a:solidFill>
            </a:rPr>
            <a:t>裂纹方向</a:t>
          </a:r>
          <a:endParaRPr lang="en-US" altLang="zh-CN" sz="1200" b="1" kern="1200" dirty="0">
            <a:solidFill>
              <a:schemeClr val="tx2"/>
            </a:solidFill>
          </a:endParaRPr>
        </a:p>
        <a:p>
          <a:pPr marL="114300" lvl="1" indent="-114300" algn="l" defTabSz="533400">
            <a:lnSpc>
              <a:spcPct val="90000"/>
            </a:lnSpc>
            <a:spcBef>
              <a:spcPct val="0"/>
            </a:spcBef>
            <a:spcAft>
              <a:spcPct val="15000"/>
            </a:spcAft>
            <a:buChar char="•"/>
          </a:pPr>
          <a:r>
            <a:rPr lang="zh-CN" altLang="en-US" sz="1200" b="1" kern="1200" dirty="0">
              <a:solidFill>
                <a:schemeClr val="tx2"/>
              </a:solidFill>
            </a:rPr>
            <a:t>晶格捕获上限</a:t>
          </a:r>
          <a:endParaRPr lang="en-US" altLang="zh-CN" sz="1200" b="1" kern="1200" dirty="0">
            <a:solidFill>
              <a:schemeClr val="tx2"/>
            </a:solidFill>
          </a:endParaRPr>
        </a:p>
        <a:p>
          <a:pPr marL="114300" lvl="1" indent="-114300" algn="l" defTabSz="533400">
            <a:lnSpc>
              <a:spcPct val="90000"/>
            </a:lnSpc>
            <a:spcBef>
              <a:spcPct val="0"/>
            </a:spcBef>
            <a:spcAft>
              <a:spcPct val="15000"/>
            </a:spcAft>
            <a:buChar char="•"/>
          </a:pPr>
          <a:r>
            <a:rPr lang="zh-CN" altLang="en-US" sz="1200" b="1" kern="1200" dirty="0">
              <a:solidFill>
                <a:schemeClr val="tx2"/>
              </a:solidFill>
            </a:rPr>
            <a:t>晶格捕获下限</a:t>
          </a:r>
          <a:endParaRPr lang="en-US" altLang="zh-CN" sz="1200" b="1" kern="1200" dirty="0">
            <a:solidFill>
              <a:schemeClr val="tx2"/>
            </a:solidFill>
          </a:endParaRPr>
        </a:p>
        <a:p>
          <a:pPr marL="114300" lvl="1" indent="-114300" algn="l" defTabSz="533400">
            <a:lnSpc>
              <a:spcPct val="90000"/>
            </a:lnSpc>
            <a:spcBef>
              <a:spcPct val="0"/>
            </a:spcBef>
            <a:spcAft>
              <a:spcPct val="15000"/>
            </a:spcAft>
            <a:buChar char="•"/>
          </a:pPr>
          <a:r>
            <a:rPr lang="zh-CN" altLang="en-US" sz="1200" b="1" kern="1200" dirty="0">
              <a:solidFill>
                <a:schemeClr val="tx2"/>
              </a:solidFill>
            </a:rPr>
            <a:t>位错的交叉滑移</a:t>
          </a:r>
          <a:endParaRPr lang="en-US" altLang="zh-CN" sz="1200" b="1" kern="1200" dirty="0">
            <a:solidFill>
              <a:schemeClr val="tx2"/>
            </a:solidFill>
          </a:endParaRPr>
        </a:p>
        <a:p>
          <a:pPr marL="114300" lvl="1" indent="-114300" algn="l" defTabSz="533400">
            <a:lnSpc>
              <a:spcPct val="90000"/>
            </a:lnSpc>
            <a:spcBef>
              <a:spcPct val="0"/>
            </a:spcBef>
            <a:spcAft>
              <a:spcPct val="15000"/>
            </a:spcAft>
            <a:buChar char="•"/>
          </a:pPr>
          <a:r>
            <a:rPr lang="zh-CN" altLang="en-US" sz="1200" b="1" kern="1200" dirty="0">
              <a:solidFill>
                <a:schemeClr val="tx2"/>
              </a:solidFill>
            </a:rPr>
            <a:t>位错的攀移</a:t>
          </a:r>
          <a:endParaRPr lang="en-US" altLang="zh-CN" sz="1200" b="1" kern="1200" dirty="0">
            <a:solidFill>
              <a:schemeClr val="tx2"/>
            </a:solidFill>
          </a:endParaRPr>
        </a:p>
        <a:p>
          <a:pPr marL="114300" lvl="1" indent="-114300" algn="l" defTabSz="533400">
            <a:lnSpc>
              <a:spcPct val="90000"/>
            </a:lnSpc>
            <a:spcBef>
              <a:spcPct val="0"/>
            </a:spcBef>
            <a:spcAft>
              <a:spcPct val="15000"/>
            </a:spcAft>
            <a:buChar char="•"/>
          </a:pPr>
          <a:r>
            <a:rPr lang="en-US" altLang="zh-CN" sz="1200" b="1" kern="1200" dirty="0">
              <a:solidFill>
                <a:schemeClr val="tx2"/>
              </a:solidFill>
            </a:rPr>
            <a:t>...</a:t>
          </a:r>
        </a:p>
        <a:p>
          <a:pPr marL="114300" lvl="1" indent="-114300" algn="l" defTabSz="533400">
            <a:lnSpc>
              <a:spcPct val="90000"/>
            </a:lnSpc>
            <a:spcBef>
              <a:spcPct val="0"/>
            </a:spcBef>
            <a:spcAft>
              <a:spcPct val="15000"/>
            </a:spcAft>
            <a:buChar char="•"/>
          </a:pPr>
          <a:endParaRPr lang="en-US" altLang="zh-CN" sz="1200" kern="1200" dirty="0">
            <a:solidFill>
              <a:schemeClr val="tx2"/>
            </a:solidFill>
          </a:endParaRPr>
        </a:p>
      </dsp:txBody>
      <dsp:txXfrm>
        <a:off x="2518075" y="2786513"/>
        <a:ext cx="1957285" cy="3043493"/>
      </dsp:txXfrm>
    </dsp:sp>
    <dsp:sp modelId="{F21975D1-F5D7-4C6C-B007-22A8E640F57E}">
      <dsp:nvSpPr>
        <dsp:cNvPr id="0" name=""/>
        <dsp:cNvSpPr/>
      </dsp:nvSpPr>
      <dsp:spPr>
        <a:xfrm>
          <a:off x="2516754" y="939043"/>
          <a:ext cx="1723604" cy="440278"/>
        </a:xfrm>
        <a:prstGeom prst="rect">
          <a:avLst/>
        </a:prstGeom>
        <a:solidFill>
          <a:schemeClr val="accent5">
            <a:hueOff val="-3311292"/>
            <a:satOff val="13270"/>
            <a:lumOff val="2876"/>
            <a:alphaOff val="0"/>
          </a:schemeClr>
        </a:solidFill>
        <a:ln w="25400" cap="flat" cmpd="sng" algn="ctr">
          <a:solidFill>
            <a:schemeClr val="accent5">
              <a:hueOff val="-3311292"/>
              <a:satOff val="13270"/>
              <a:lumOff val="287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solidFill>
                <a:schemeClr val="tx1"/>
              </a:solidFill>
            </a:rPr>
            <a:t>错配位错、相界面裂纹、位错运动</a:t>
          </a:r>
        </a:p>
      </dsp:txBody>
      <dsp:txXfrm>
        <a:off x="2516754" y="939043"/>
        <a:ext cx="1723604" cy="440278"/>
      </dsp:txXfrm>
    </dsp:sp>
    <dsp:sp modelId="{3BE2C762-FFE5-47E4-868E-CE8DDB8965E3}">
      <dsp:nvSpPr>
        <dsp:cNvPr id="0" name=""/>
        <dsp:cNvSpPr/>
      </dsp:nvSpPr>
      <dsp:spPr>
        <a:xfrm>
          <a:off x="4545595" y="1271667"/>
          <a:ext cx="0" cy="2941638"/>
        </a:xfrm>
        <a:prstGeom prst="line">
          <a:avLst/>
        </a:prstGeom>
        <a:solidFill>
          <a:schemeClr val="lt1">
            <a:alpha val="90000"/>
            <a:hueOff val="0"/>
            <a:satOff val="0"/>
            <a:lumOff val="0"/>
            <a:alphaOff val="0"/>
          </a:schemeClr>
        </a:solidFill>
        <a:ln w="25400" cap="flat" cmpd="sng" algn="ctr">
          <a:solidFill>
            <a:schemeClr val="accent5">
              <a:hueOff val="-6622584"/>
              <a:satOff val="26541"/>
              <a:lumOff val="5752"/>
              <a:alphaOff val="0"/>
            </a:schemeClr>
          </a:solidFill>
          <a:prstDash val="solid"/>
        </a:ln>
        <a:effectLst/>
      </dsp:spPr>
      <dsp:style>
        <a:lnRef idx="2">
          <a:scrgbClr r="0" g="0" b="0"/>
        </a:lnRef>
        <a:fillRef idx="1">
          <a:scrgbClr r="0" g="0" b="0"/>
        </a:fillRef>
        <a:effectRef idx="0">
          <a:scrgbClr r="0" g="0" b="0"/>
        </a:effectRef>
        <a:fontRef idx="minor"/>
      </dsp:style>
    </dsp:sp>
    <dsp:sp modelId="{C70C454E-7BA3-490C-8A08-3AA5CA651F76}">
      <dsp:nvSpPr>
        <dsp:cNvPr id="0" name=""/>
        <dsp:cNvSpPr/>
      </dsp:nvSpPr>
      <dsp:spPr>
        <a:xfrm>
          <a:off x="4581040" y="1339792"/>
          <a:ext cx="1668140" cy="1205474"/>
        </a:xfrm>
        <a:prstGeom prst="rect">
          <a:avLst/>
        </a:prstGeom>
        <a:blipFill rotWithShape="1">
          <a:blip xmlns:r="http://schemas.openxmlformats.org/officeDocument/2006/relationships" r:embed="rId3"/>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D76D4A-FB39-4B1C-AE1A-66EE3B40A873}">
      <dsp:nvSpPr>
        <dsp:cNvPr id="0" name=""/>
        <dsp:cNvSpPr/>
      </dsp:nvSpPr>
      <dsp:spPr>
        <a:xfrm>
          <a:off x="4608532" y="2757771"/>
          <a:ext cx="1391976" cy="2515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114300" lvl="1" indent="-114300" algn="l" defTabSz="533400">
            <a:lnSpc>
              <a:spcPct val="90000"/>
            </a:lnSpc>
            <a:spcBef>
              <a:spcPct val="0"/>
            </a:spcBef>
            <a:spcAft>
              <a:spcPct val="15000"/>
            </a:spcAft>
            <a:buChar char="•"/>
          </a:pPr>
          <a:r>
            <a:rPr lang="zh-CN" altLang="en-US" sz="1200" b="1" kern="1200" dirty="0">
              <a:solidFill>
                <a:schemeClr val="tx2"/>
              </a:solidFill>
            </a:rPr>
            <a:t>温度</a:t>
          </a:r>
          <a:endParaRPr lang="zh-CN" altLang="en-US" sz="1200" b="1" kern="1200" dirty="0"/>
        </a:p>
        <a:p>
          <a:pPr marL="114300" lvl="1" indent="-114300" algn="l" defTabSz="533400">
            <a:lnSpc>
              <a:spcPct val="90000"/>
            </a:lnSpc>
            <a:spcBef>
              <a:spcPct val="0"/>
            </a:spcBef>
            <a:spcAft>
              <a:spcPct val="15000"/>
            </a:spcAft>
            <a:buChar char="•"/>
          </a:pPr>
          <a:r>
            <a:rPr lang="zh-CN" altLang="zh-CN" sz="1200" b="1" kern="1200" dirty="0">
              <a:solidFill>
                <a:schemeClr val="tx2"/>
              </a:solidFill>
            </a:rPr>
            <a:t>空位形成能</a:t>
          </a:r>
        </a:p>
        <a:p>
          <a:pPr marL="114300" lvl="1" indent="-114300" algn="l" defTabSz="533400">
            <a:lnSpc>
              <a:spcPct val="90000"/>
            </a:lnSpc>
            <a:spcBef>
              <a:spcPct val="0"/>
            </a:spcBef>
            <a:spcAft>
              <a:spcPct val="15000"/>
            </a:spcAft>
            <a:buChar char="•"/>
          </a:pPr>
          <a:r>
            <a:rPr lang="zh-CN" altLang="zh-CN" sz="1200" b="1" kern="1200" dirty="0">
              <a:solidFill>
                <a:schemeClr val="tx2"/>
              </a:solidFill>
            </a:rPr>
            <a:t>激活能</a:t>
          </a:r>
          <a:r>
            <a:rPr lang="en-US" altLang="zh-CN" sz="1200" b="1" kern="1200" dirty="0">
              <a:solidFill>
                <a:schemeClr val="tx2"/>
              </a:solidFill>
            </a:rPr>
            <a:t>(</a:t>
          </a:r>
          <a:r>
            <a:rPr lang="zh-CN" altLang="zh-CN" sz="1200" b="1" kern="1200" dirty="0">
              <a:solidFill>
                <a:schemeClr val="tx2"/>
              </a:solidFill>
            </a:rPr>
            <a:t>活化能</a:t>
          </a:r>
          <a:r>
            <a:rPr lang="en-US" altLang="zh-CN" sz="1200" b="1" kern="1200" dirty="0">
              <a:solidFill>
                <a:schemeClr val="tx2"/>
              </a:solidFill>
            </a:rPr>
            <a:t>)</a:t>
          </a:r>
          <a:endParaRPr lang="zh-CN" altLang="zh-CN" sz="1200" b="1" kern="1200" dirty="0">
            <a:solidFill>
              <a:schemeClr val="tx2"/>
            </a:solidFill>
          </a:endParaRPr>
        </a:p>
        <a:p>
          <a:pPr marL="114300" lvl="1" indent="-114300" algn="l" defTabSz="533400">
            <a:lnSpc>
              <a:spcPct val="90000"/>
            </a:lnSpc>
            <a:spcBef>
              <a:spcPct val="0"/>
            </a:spcBef>
            <a:spcAft>
              <a:spcPct val="15000"/>
            </a:spcAft>
            <a:buChar char="•"/>
          </a:pPr>
          <a:r>
            <a:rPr lang="zh-CN" altLang="zh-CN" sz="1200" b="1" kern="1200" dirty="0">
              <a:solidFill>
                <a:schemeClr val="tx2"/>
              </a:solidFill>
            </a:rPr>
            <a:t>原子迁移能</a:t>
          </a:r>
        </a:p>
        <a:p>
          <a:pPr marL="114300" lvl="1" indent="-114300" algn="l" defTabSz="533400">
            <a:lnSpc>
              <a:spcPct val="90000"/>
            </a:lnSpc>
            <a:spcBef>
              <a:spcPct val="0"/>
            </a:spcBef>
            <a:spcAft>
              <a:spcPct val="15000"/>
            </a:spcAft>
            <a:buChar char="•"/>
          </a:pPr>
          <a:r>
            <a:rPr lang="zh-CN" altLang="zh-CN" sz="1200" b="1" kern="1200" dirty="0">
              <a:solidFill>
                <a:schemeClr val="tx2"/>
              </a:solidFill>
            </a:rPr>
            <a:t>原子跃迁率</a:t>
          </a:r>
        </a:p>
        <a:p>
          <a:pPr marL="114300" lvl="1" indent="-114300" algn="l" defTabSz="533400">
            <a:lnSpc>
              <a:spcPct val="90000"/>
            </a:lnSpc>
            <a:spcBef>
              <a:spcPct val="0"/>
            </a:spcBef>
            <a:spcAft>
              <a:spcPct val="15000"/>
            </a:spcAft>
            <a:buChar char="•"/>
          </a:pPr>
          <a:r>
            <a:rPr lang="zh-CN" altLang="zh-CN" sz="1200" b="1" kern="1200" dirty="0">
              <a:solidFill>
                <a:schemeClr val="tx2"/>
              </a:solidFill>
            </a:rPr>
            <a:t>热扩散系数</a:t>
          </a:r>
        </a:p>
        <a:p>
          <a:pPr marL="114300" lvl="1" indent="-114300" algn="l" defTabSz="533400">
            <a:lnSpc>
              <a:spcPct val="90000"/>
            </a:lnSpc>
            <a:spcBef>
              <a:spcPct val="0"/>
            </a:spcBef>
            <a:spcAft>
              <a:spcPct val="15000"/>
            </a:spcAft>
            <a:buChar char="•"/>
          </a:pPr>
          <a:r>
            <a:rPr lang="en-US" altLang="zh-CN" sz="1200" b="1" kern="1200" dirty="0">
              <a:solidFill>
                <a:schemeClr val="tx2"/>
              </a:solidFill>
            </a:rPr>
            <a:t>Helmholtz</a:t>
          </a:r>
          <a:r>
            <a:rPr lang="zh-CN" altLang="zh-CN" sz="1200" b="1" kern="1200" dirty="0">
              <a:solidFill>
                <a:schemeClr val="tx2"/>
              </a:solidFill>
            </a:rPr>
            <a:t>自由能</a:t>
          </a:r>
        </a:p>
        <a:p>
          <a:pPr marL="114300" lvl="1" indent="-114300" algn="l" defTabSz="533400">
            <a:lnSpc>
              <a:spcPct val="90000"/>
            </a:lnSpc>
            <a:spcBef>
              <a:spcPct val="0"/>
            </a:spcBef>
            <a:spcAft>
              <a:spcPct val="15000"/>
            </a:spcAft>
            <a:buChar char="•"/>
          </a:pPr>
          <a:r>
            <a:rPr lang="zh-CN" altLang="zh-CN" sz="1200" b="1" kern="1200" dirty="0">
              <a:solidFill>
                <a:schemeClr val="tx2"/>
              </a:solidFill>
            </a:rPr>
            <a:t>熵</a:t>
          </a:r>
        </a:p>
        <a:p>
          <a:pPr marL="114300" lvl="1" indent="-114300" algn="l" defTabSz="533400">
            <a:lnSpc>
              <a:spcPct val="90000"/>
            </a:lnSpc>
            <a:spcBef>
              <a:spcPct val="0"/>
            </a:spcBef>
            <a:spcAft>
              <a:spcPct val="15000"/>
            </a:spcAft>
            <a:buChar char="•"/>
          </a:pPr>
          <a:r>
            <a:rPr lang="zh-CN" altLang="zh-CN" sz="1200" b="1" kern="1200" dirty="0">
              <a:solidFill>
                <a:schemeClr val="tx2"/>
              </a:solidFill>
            </a:rPr>
            <a:t>热容</a:t>
          </a:r>
        </a:p>
        <a:p>
          <a:pPr marL="114300" lvl="1" indent="-114300" algn="l" defTabSz="533400">
            <a:lnSpc>
              <a:spcPct val="90000"/>
            </a:lnSpc>
            <a:spcBef>
              <a:spcPct val="0"/>
            </a:spcBef>
            <a:spcAft>
              <a:spcPct val="15000"/>
            </a:spcAft>
            <a:buChar char="•"/>
          </a:pPr>
          <a:r>
            <a:rPr lang="zh-CN" altLang="zh-CN" sz="1200" b="1" kern="1200" dirty="0">
              <a:solidFill>
                <a:schemeClr val="tx2"/>
              </a:solidFill>
            </a:rPr>
            <a:t>线性膨胀系数</a:t>
          </a:r>
          <a:endParaRPr lang="en-US" altLang="zh-CN" sz="1200" b="1" kern="1200" dirty="0">
            <a:solidFill>
              <a:schemeClr val="tx2"/>
            </a:solidFill>
          </a:endParaRPr>
        </a:p>
        <a:p>
          <a:pPr marL="114300" lvl="1" indent="-114300" algn="l" defTabSz="533400">
            <a:lnSpc>
              <a:spcPct val="90000"/>
            </a:lnSpc>
            <a:spcBef>
              <a:spcPct val="0"/>
            </a:spcBef>
            <a:spcAft>
              <a:spcPct val="15000"/>
            </a:spcAft>
            <a:buChar char="•"/>
          </a:pPr>
          <a:r>
            <a:rPr lang="zh-CN" altLang="en-US" sz="1200" b="1" kern="1200" dirty="0">
              <a:solidFill>
                <a:schemeClr val="tx2"/>
              </a:solidFill>
            </a:rPr>
            <a:t>迁移路径</a:t>
          </a:r>
          <a:endParaRPr lang="en-US" altLang="zh-CN" sz="1200" b="1" kern="1200" dirty="0">
            <a:solidFill>
              <a:schemeClr val="tx2"/>
            </a:solidFill>
          </a:endParaRPr>
        </a:p>
        <a:p>
          <a:pPr marL="114300" lvl="1" indent="-114300" algn="l" defTabSz="533400">
            <a:lnSpc>
              <a:spcPct val="90000"/>
            </a:lnSpc>
            <a:spcBef>
              <a:spcPct val="0"/>
            </a:spcBef>
            <a:spcAft>
              <a:spcPct val="15000"/>
            </a:spcAft>
            <a:buChar char="•"/>
          </a:pPr>
          <a:r>
            <a:rPr lang="zh-CN" altLang="en-US" sz="1200" b="1" kern="1200" dirty="0">
              <a:solidFill>
                <a:schemeClr val="tx2"/>
              </a:solidFill>
            </a:rPr>
            <a:t>掺杂合金化元素的质量分数</a:t>
          </a:r>
          <a:r>
            <a:rPr lang="en-US" altLang="zh-CN" sz="1200" b="1" kern="1200" dirty="0">
              <a:solidFill>
                <a:schemeClr val="tx2"/>
              </a:solidFill>
            </a:rPr>
            <a:t>(Re</a:t>
          </a:r>
          <a:r>
            <a:rPr lang="zh-CN" altLang="en-US" sz="1200" b="1" kern="1200" dirty="0">
              <a:solidFill>
                <a:schemeClr val="tx2"/>
              </a:solidFill>
            </a:rPr>
            <a:t>、</a:t>
          </a:r>
          <a:r>
            <a:rPr lang="en-US" altLang="zh-CN" sz="1200" b="1" kern="1200" dirty="0">
              <a:solidFill>
                <a:schemeClr val="tx2"/>
              </a:solidFill>
            </a:rPr>
            <a:t>Co</a:t>
          </a:r>
          <a:r>
            <a:rPr lang="zh-CN" altLang="en-US" sz="1200" b="1" kern="1200" dirty="0">
              <a:solidFill>
                <a:schemeClr val="tx2"/>
              </a:solidFill>
            </a:rPr>
            <a:t>、</a:t>
          </a:r>
          <a:r>
            <a:rPr lang="en-US" altLang="zh-CN" sz="1200" b="1" kern="1200" dirty="0">
              <a:solidFill>
                <a:schemeClr val="tx2"/>
              </a:solidFill>
            </a:rPr>
            <a:t>Mo...)</a:t>
          </a:r>
        </a:p>
        <a:p>
          <a:pPr marL="114300" lvl="1" indent="-114300" algn="l" defTabSz="533400">
            <a:lnSpc>
              <a:spcPct val="90000"/>
            </a:lnSpc>
            <a:spcBef>
              <a:spcPct val="0"/>
            </a:spcBef>
            <a:spcAft>
              <a:spcPct val="15000"/>
            </a:spcAft>
            <a:buChar char="•"/>
          </a:pPr>
          <a:r>
            <a:rPr lang="zh-CN" altLang="en-US" sz="1200" b="1" kern="1200" dirty="0">
              <a:solidFill>
                <a:schemeClr val="tx2"/>
              </a:solidFill>
            </a:rPr>
            <a:t>晶胞总能量</a:t>
          </a:r>
          <a:endParaRPr lang="en-US" altLang="zh-CN" sz="1200" b="1" kern="1200" dirty="0">
            <a:solidFill>
              <a:schemeClr val="tx2"/>
            </a:solidFill>
          </a:endParaRPr>
        </a:p>
      </dsp:txBody>
      <dsp:txXfrm>
        <a:off x="4608532" y="2757771"/>
        <a:ext cx="1391976" cy="2515118"/>
      </dsp:txXfrm>
    </dsp:sp>
    <dsp:sp modelId="{5A17AC76-CB91-4C36-90E4-D97388629D97}">
      <dsp:nvSpPr>
        <dsp:cNvPr id="0" name=""/>
        <dsp:cNvSpPr/>
      </dsp:nvSpPr>
      <dsp:spPr>
        <a:xfrm>
          <a:off x="4545595" y="944818"/>
          <a:ext cx="1634243" cy="326848"/>
        </a:xfrm>
        <a:prstGeom prst="rect">
          <a:avLst/>
        </a:prstGeom>
        <a:solidFill>
          <a:schemeClr val="accent5">
            <a:hueOff val="-6622584"/>
            <a:satOff val="26541"/>
            <a:lumOff val="5752"/>
            <a:alphaOff val="0"/>
          </a:schemeClr>
        </a:solidFill>
        <a:ln w="25400" cap="flat" cmpd="sng" algn="ctr">
          <a:solidFill>
            <a:schemeClr val="accent5">
              <a:hueOff val="-6622584"/>
              <a:satOff val="26541"/>
              <a:lumOff val="575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solidFill>
                <a:schemeClr val="tx1"/>
              </a:solidFill>
            </a:rPr>
            <a:t>扩散</a:t>
          </a:r>
        </a:p>
      </dsp:txBody>
      <dsp:txXfrm>
        <a:off x="4545595" y="944818"/>
        <a:ext cx="1634243" cy="326848"/>
      </dsp:txXfrm>
    </dsp:sp>
    <dsp:sp modelId="{6E606FC6-ED94-4CC8-9FE5-CFED91C8D0D7}">
      <dsp:nvSpPr>
        <dsp:cNvPr id="0" name=""/>
        <dsp:cNvSpPr/>
      </dsp:nvSpPr>
      <dsp:spPr>
        <a:xfrm>
          <a:off x="6457188" y="1271667"/>
          <a:ext cx="0" cy="2941638"/>
        </a:xfrm>
        <a:prstGeom prst="line">
          <a:avLst/>
        </a:prstGeom>
        <a:solidFill>
          <a:schemeClr val="lt1">
            <a:alpha val="90000"/>
            <a:hueOff val="0"/>
            <a:satOff val="0"/>
            <a:lumOff val="0"/>
            <a:alphaOff val="0"/>
          </a:schemeClr>
        </a:solidFill>
        <a:ln w="25400" cap="flat"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dsp:style>
    </dsp:sp>
    <dsp:sp modelId="{4404CF42-A958-4159-A0DA-DD81098CA384}">
      <dsp:nvSpPr>
        <dsp:cNvPr id="0" name=""/>
        <dsp:cNvSpPr/>
      </dsp:nvSpPr>
      <dsp:spPr>
        <a:xfrm>
          <a:off x="6508340" y="1357583"/>
          <a:ext cx="1619343" cy="1169892"/>
        </a:xfrm>
        <a:prstGeom prst="rect">
          <a:avLst/>
        </a:prstGeom>
        <a:blipFill rotWithShape="1">
          <a:blip xmlns:r="http://schemas.openxmlformats.org/officeDocument/2006/relationships" r:embed="rId4"/>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62D1015-2648-48B0-888C-D3B01CAF157A}">
      <dsp:nvSpPr>
        <dsp:cNvPr id="0" name=""/>
        <dsp:cNvSpPr/>
      </dsp:nvSpPr>
      <dsp:spPr>
        <a:xfrm>
          <a:off x="6538900" y="2693459"/>
          <a:ext cx="1547138" cy="1519846"/>
        </a:xfrm>
        <a:prstGeom prst="rect">
          <a:avLst/>
        </a:prstGeom>
        <a:noFill/>
        <a:ln>
          <a:noFill/>
        </a:ln>
        <a:effectLst/>
      </dsp:spPr>
      <dsp:style>
        <a:lnRef idx="0">
          <a:scrgbClr r="0" g="0" b="0"/>
        </a:lnRef>
        <a:fillRef idx="0">
          <a:scrgbClr r="0" g="0" b="0"/>
        </a:fillRef>
        <a:effectRef idx="0">
          <a:scrgbClr r="0" g="0" b="0"/>
        </a:effectRef>
        <a:fontRef idx="minor"/>
      </dsp:style>
    </dsp:sp>
    <dsp:sp modelId="{A773488B-81ED-4D6C-B73A-20B1AF1D472C}">
      <dsp:nvSpPr>
        <dsp:cNvPr id="0" name=""/>
        <dsp:cNvSpPr/>
      </dsp:nvSpPr>
      <dsp:spPr>
        <a:xfrm>
          <a:off x="6457188" y="944818"/>
          <a:ext cx="1634243" cy="326848"/>
        </a:xfrm>
        <a:prstGeom prst="rect">
          <a:avLst/>
        </a:prstGeom>
        <a:solidFill>
          <a:schemeClr val="accent5">
            <a:hueOff val="-9933876"/>
            <a:satOff val="39811"/>
            <a:lumOff val="8628"/>
            <a:alphaOff val="0"/>
          </a:schemeClr>
        </a:solidFill>
        <a:ln w="25400" cap="flat"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solidFill>
                <a:schemeClr val="tx1"/>
              </a:solidFill>
            </a:rPr>
            <a:t>力学性能</a:t>
          </a:r>
        </a:p>
      </dsp:txBody>
      <dsp:txXfrm>
        <a:off x="6457188" y="944818"/>
        <a:ext cx="1634243" cy="32684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22DD0E-AB83-4413-BC1E-F9D93DCEE517}">
      <dsp:nvSpPr>
        <dsp:cNvPr id="0" name=""/>
        <dsp:cNvSpPr/>
      </dsp:nvSpPr>
      <dsp:spPr>
        <a:xfrm>
          <a:off x="630" y="484081"/>
          <a:ext cx="1476088" cy="738044"/>
        </a:xfrm>
        <a:prstGeom prst="roundRect">
          <a:avLst>
            <a:gd name="adj" fmla="val 10000"/>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外文文献</a:t>
          </a:r>
          <a:endParaRPr lang="en-US" altLang="zh-CN" sz="2000" kern="1200" dirty="0"/>
        </a:p>
        <a:p>
          <a:pPr marL="0" lvl="0" indent="0" algn="ctr" defTabSz="889000">
            <a:lnSpc>
              <a:spcPct val="90000"/>
            </a:lnSpc>
            <a:spcBef>
              <a:spcPct val="0"/>
            </a:spcBef>
            <a:spcAft>
              <a:spcPct val="35000"/>
            </a:spcAft>
            <a:buNone/>
          </a:pPr>
          <a:r>
            <a:rPr lang="zh-CN" altLang="en-US" sz="2000" kern="1200" dirty="0"/>
            <a:t>（</a:t>
          </a:r>
          <a:r>
            <a:rPr lang="en-US" altLang="zh-CN" sz="2000" kern="1200" dirty="0"/>
            <a:t>39</a:t>
          </a:r>
          <a:r>
            <a:rPr lang="zh-CN" altLang="en-US" sz="2000" kern="1200" dirty="0"/>
            <a:t>篇）</a:t>
          </a:r>
        </a:p>
      </dsp:txBody>
      <dsp:txXfrm>
        <a:off x="22247" y="505698"/>
        <a:ext cx="1432854" cy="694810"/>
      </dsp:txXfrm>
    </dsp:sp>
    <dsp:sp modelId="{660A3C24-5BAF-4B03-B030-D64B68CAD622}">
      <dsp:nvSpPr>
        <dsp:cNvPr id="0" name=""/>
        <dsp:cNvSpPr/>
      </dsp:nvSpPr>
      <dsp:spPr>
        <a:xfrm>
          <a:off x="148239" y="1222125"/>
          <a:ext cx="147608" cy="553533"/>
        </a:xfrm>
        <a:custGeom>
          <a:avLst/>
          <a:gdLst/>
          <a:ahLst/>
          <a:cxnLst/>
          <a:rect l="0" t="0" r="0" b="0"/>
          <a:pathLst>
            <a:path>
              <a:moveTo>
                <a:pt x="0" y="0"/>
              </a:moveTo>
              <a:lnTo>
                <a:pt x="0" y="553533"/>
              </a:lnTo>
              <a:lnTo>
                <a:pt x="147608" y="553533"/>
              </a:lnTo>
            </a:path>
          </a:pathLst>
        </a:custGeom>
        <a:noFill/>
        <a:ln w="25400" cap="flat" cmpd="sng" algn="ctr">
          <a:solidFill>
            <a:schemeClr val="accent3">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DA89D0B9-4088-4B1F-BA45-49A961AF3E62}">
      <dsp:nvSpPr>
        <dsp:cNvPr id="0" name=""/>
        <dsp:cNvSpPr/>
      </dsp:nvSpPr>
      <dsp:spPr>
        <a:xfrm>
          <a:off x="295848" y="1406636"/>
          <a:ext cx="1180870" cy="738044"/>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Web of science</a:t>
          </a:r>
        </a:p>
        <a:p>
          <a:pPr marL="0" lvl="0" indent="0" algn="ctr" defTabSz="577850">
            <a:lnSpc>
              <a:spcPct val="90000"/>
            </a:lnSpc>
            <a:spcBef>
              <a:spcPct val="0"/>
            </a:spcBef>
            <a:spcAft>
              <a:spcPct val="35000"/>
            </a:spcAft>
            <a:buNone/>
          </a:pPr>
          <a:endParaRPr lang="en-US" altLang="zh-CN" sz="1300" kern="1200" dirty="0"/>
        </a:p>
      </dsp:txBody>
      <dsp:txXfrm>
        <a:off x="317465" y="1428253"/>
        <a:ext cx="1137636" cy="694810"/>
      </dsp:txXfrm>
    </dsp:sp>
    <dsp:sp modelId="{85FD7CF3-84BF-4E34-B90F-F20EB29CCB5F}">
      <dsp:nvSpPr>
        <dsp:cNvPr id="0" name=""/>
        <dsp:cNvSpPr/>
      </dsp:nvSpPr>
      <dsp:spPr>
        <a:xfrm>
          <a:off x="148239" y="1222125"/>
          <a:ext cx="147608" cy="1476088"/>
        </a:xfrm>
        <a:custGeom>
          <a:avLst/>
          <a:gdLst/>
          <a:ahLst/>
          <a:cxnLst/>
          <a:rect l="0" t="0" r="0" b="0"/>
          <a:pathLst>
            <a:path>
              <a:moveTo>
                <a:pt x="0" y="0"/>
              </a:moveTo>
              <a:lnTo>
                <a:pt x="0" y="1476088"/>
              </a:lnTo>
              <a:lnTo>
                <a:pt x="147608" y="1476088"/>
              </a:lnTo>
            </a:path>
          </a:pathLst>
        </a:custGeom>
        <a:noFill/>
        <a:ln w="25400" cap="flat" cmpd="sng" algn="ctr">
          <a:solidFill>
            <a:schemeClr val="accent3">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D6D0C84B-22FC-4FA7-8096-4ECF2B94127E}">
      <dsp:nvSpPr>
        <dsp:cNvPr id="0" name=""/>
        <dsp:cNvSpPr/>
      </dsp:nvSpPr>
      <dsp:spPr>
        <a:xfrm>
          <a:off x="295848" y="2329192"/>
          <a:ext cx="1180870" cy="738044"/>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Google</a:t>
          </a:r>
          <a:r>
            <a:rPr lang="zh-CN" altLang="en-US" sz="1300" kern="1200" dirty="0"/>
            <a:t>学术</a:t>
          </a:r>
        </a:p>
      </dsp:txBody>
      <dsp:txXfrm>
        <a:off x="317465" y="2350809"/>
        <a:ext cx="1137636" cy="694810"/>
      </dsp:txXfrm>
    </dsp:sp>
    <dsp:sp modelId="{92746ED9-4F62-47FF-BAB1-3ED559BE362E}">
      <dsp:nvSpPr>
        <dsp:cNvPr id="0" name=""/>
        <dsp:cNvSpPr/>
      </dsp:nvSpPr>
      <dsp:spPr>
        <a:xfrm>
          <a:off x="1845740" y="484081"/>
          <a:ext cx="1476088" cy="738044"/>
        </a:xfrm>
        <a:prstGeom prst="roundRect">
          <a:avLst>
            <a:gd name="adj" fmla="val 10000"/>
          </a:avLst>
        </a:prstGeom>
        <a:solidFill>
          <a:schemeClr val="accent2">
            <a:hueOff val="2340759"/>
            <a:satOff val="-2919"/>
            <a:lumOff val="686"/>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中文文献</a:t>
          </a:r>
          <a:endParaRPr lang="en-US" altLang="zh-CN" sz="2000" kern="1200" dirty="0"/>
        </a:p>
        <a:p>
          <a:pPr marL="0" lvl="0" indent="0" algn="ctr" defTabSz="889000">
            <a:lnSpc>
              <a:spcPct val="90000"/>
            </a:lnSpc>
            <a:spcBef>
              <a:spcPct val="0"/>
            </a:spcBef>
            <a:spcAft>
              <a:spcPct val="35000"/>
            </a:spcAft>
            <a:buNone/>
          </a:pPr>
          <a:r>
            <a:rPr lang="zh-CN" altLang="en-US" sz="2000" kern="1200" dirty="0"/>
            <a:t>（</a:t>
          </a:r>
          <a:r>
            <a:rPr lang="en-US" altLang="zh-CN" sz="2000" kern="1200" dirty="0"/>
            <a:t>18</a:t>
          </a:r>
          <a:r>
            <a:rPr lang="zh-CN" altLang="en-US" sz="2000" kern="1200" dirty="0"/>
            <a:t>篇</a:t>
          </a:r>
          <a:r>
            <a:rPr lang="zh-CN" altLang="en-US" sz="2400" kern="1200" dirty="0"/>
            <a:t>）</a:t>
          </a:r>
        </a:p>
      </dsp:txBody>
      <dsp:txXfrm>
        <a:off x="1867357" y="505698"/>
        <a:ext cx="1432854" cy="694810"/>
      </dsp:txXfrm>
    </dsp:sp>
    <dsp:sp modelId="{9A970488-2247-4EB7-A492-AEAA6C8FA329}">
      <dsp:nvSpPr>
        <dsp:cNvPr id="0" name=""/>
        <dsp:cNvSpPr/>
      </dsp:nvSpPr>
      <dsp:spPr>
        <a:xfrm>
          <a:off x="1993349" y="1222125"/>
          <a:ext cx="147608" cy="553533"/>
        </a:xfrm>
        <a:custGeom>
          <a:avLst/>
          <a:gdLst/>
          <a:ahLst/>
          <a:cxnLst/>
          <a:rect l="0" t="0" r="0" b="0"/>
          <a:pathLst>
            <a:path>
              <a:moveTo>
                <a:pt x="0" y="0"/>
              </a:moveTo>
              <a:lnTo>
                <a:pt x="0" y="553533"/>
              </a:lnTo>
              <a:lnTo>
                <a:pt x="147608" y="553533"/>
              </a:lnTo>
            </a:path>
          </a:pathLst>
        </a:custGeom>
        <a:noFill/>
        <a:ln w="25400" cap="flat" cmpd="sng" algn="ctr">
          <a:solidFill>
            <a:schemeClr val="accent3">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446E69E0-5647-45F4-A910-5F42E67674DE}">
      <dsp:nvSpPr>
        <dsp:cNvPr id="0" name=""/>
        <dsp:cNvSpPr/>
      </dsp:nvSpPr>
      <dsp:spPr>
        <a:xfrm>
          <a:off x="2140958" y="1406636"/>
          <a:ext cx="1180870" cy="738044"/>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百度学术</a:t>
          </a:r>
          <a:endParaRPr lang="en-US" altLang="zh-CN" sz="1300" kern="1200" dirty="0"/>
        </a:p>
      </dsp:txBody>
      <dsp:txXfrm>
        <a:off x="2162575" y="1428253"/>
        <a:ext cx="1137636" cy="694810"/>
      </dsp:txXfrm>
    </dsp:sp>
    <dsp:sp modelId="{71580D6D-C17D-4923-94E4-94BC22B40C7A}">
      <dsp:nvSpPr>
        <dsp:cNvPr id="0" name=""/>
        <dsp:cNvSpPr/>
      </dsp:nvSpPr>
      <dsp:spPr>
        <a:xfrm>
          <a:off x="1993349" y="1222125"/>
          <a:ext cx="147608" cy="1476088"/>
        </a:xfrm>
        <a:custGeom>
          <a:avLst/>
          <a:gdLst/>
          <a:ahLst/>
          <a:cxnLst/>
          <a:rect l="0" t="0" r="0" b="0"/>
          <a:pathLst>
            <a:path>
              <a:moveTo>
                <a:pt x="0" y="0"/>
              </a:moveTo>
              <a:lnTo>
                <a:pt x="0" y="1476088"/>
              </a:lnTo>
              <a:lnTo>
                <a:pt x="147608" y="1476088"/>
              </a:lnTo>
            </a:path>
          </a:pathLst>
        </a:custGeom>
        <a:noFill/>
        <a:ln w="25400" cap="flat" cmpd="sng" algn="ctr">
          <a:solidFill>
            <a:schemeClr val="accent3">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54B080BA-24F3-4EA2-94A5-0DEF720DC6C4}">
      <dsp:nvSpPr>
        <dsp:cNvPr id="0" name=""/>
        <dsp:cNvSpPr/>
      </dsp:nvSpPr>
      <dsp:spPr>
        <a:xfrm>
          <a:off x="2140958" y="2329192"/>
          <a:ext cx="1180870" cy="738044"/>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知网</a:t>
          </a:r>
        </a:p>
      </dsp:txBody>
      <dsp:txXfrm>
        <a:off x="2162575" y="2350809"/>
        <a:ext cx="1137636" cy="694810"/>
      </dsp:txXfrm>
    </dsp:sp>
    <dsp:sp modelId="{F94DC143-015A-4398-BC8D-FCC089A81638}">
      <dsp:nvSpPr>
        <dsp:cNvPr id="0" name=""/>
        <dsp:cNvSpPr/>
      </dsp:nvSpPr>
      <dsp:spPr>
        <a:xfrm>
          <a:off x="3690851" y="484081"/>
          <a:ext cx="1476088" cy="738044"/>
        </a:xfrm>
        <a:prstGeom prst="roundRect">
          <a:avLst>
            <a:gd name="adj" fmla="val 10000"/>
          </a:avLst>
        </a:prstGeom>
        <a:solidFill>
          <a:schemeClr val="accent2">
            <a:hueOff val="4681519"/>
            <a:satOff val="-5839"/>
            <a:lumOff val="1373"/>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专利</a:t>
          </a:r>
          <a:endParaRPr lang="en-US" altLang="zh-CN" sz="2000" kern="1200" dirty="0"/>
        </a:p>
        <a:p>
          <a:pPr marL="0" lvl="0" indent="0" algn="ctr" defTabSz="889000">
            <a:lnSpc>
              <a:spcPct val="90000"/>
            </a:lnSpc>
            <a:spcBef>
              <a:spcPct val="0"/>
            </a:spcBef>
            <a:spcAft>
              <a:spcPct val="35000"/>
            </a:spcAft>
            <a:buNone/>
          </a:pPr>
          <a:r>
            <a:rPr lang="zh-CN" altLang="en-US" sz="2000" kern="1200" dirty="0"/>
            <a:t>（</a:t>
          </a:r>
          <a:r>
            <a:rPr lang="en-US" altLang="zh-CN" sz="2000" kern="1200" dirty="0"/>
            <a:t>21</a:t>
          </a:r>
          <a:r>
            <a:rPr lang="zh-CN" altLang="en-US" sz="2000" kern="1200" dirty="0"/>
            <a:t>篇）</a:t>
          </a:r>
        </a:p>
      </dsp:txBody>
      <dsp:txXfrm>
        <a:off x="3712468" y="505698"/>
        <a:ext cx="1432854" cy="694810"/>
      </dsp:txXfrm>
    </dsp:sp>
    <dsp:sp modelId="{0A19F72D-6CA7-497D-AE63-81944D703DF1}">
      <dsp:nvSpPr>
        <dsp:cNvPr id="0" name=""/>
        <dsp:cNvSpPr/>
      </dsp:nvSpPr>
      <dsp:spPr>
        <a:xfrm>
          <a:off x="3838459" y="1222125"/>
          <a:ext cx="147608" cy="553533"/>
        </a:xfrm>
        <a:custGeom>
          <a:avLst/>
          <a:gdLst/>
          <a:ahLst/>
          <a:cxnLst/>
          <a:rect l="0" t="0" r="0" b="0"/>
          <a:pathLst>
            <a:path>
              <a:moveTo>
                <a:pt x="0" y="0"/>
              </a:moveTo>
              <a:lnTo>
                <a:pt x="0" y="553533"/>
              </a:lnTo>
              <a:lnTo>
                <a:pt x="147608" y="553533"/>
              </a:lnTo>
            </a:path>
          </a:pathLst>
        </a:custGeom>
        <a:noFill/>
        <a:ln w="25400" cap="flat" cmpd="sng" algn="ctr">
          <a:solidFill>
            <a:schemeClr val="accent3">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2810B4B2-87FE-42C0-808C-A3800A81EF25}">
      <dsp:nvSpPr>
        <dsp:cNvPr id="0" name=""/>
        <dsp:cNvSpPr/>
      </dsp:nvSpPr>
      <dsp:spPr>
        <a:xfrm>
          <a:off x="3986068" y="1406636"/>
          <a:ext cx="1180870" cy="738044"/>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Google  patent</a:t>
          </a:r>
          <a:endParaRPr lang="zh-CN" altLang="en-US" sz="1300" kern="1200" dirty="0"/>
        </a:p>
      </dsp:txBody>
      <dsp:txXfrm>
        <a:off x="4007685" y="1428253"/>
        <a:ext cx="1137636" cy="694810"/>
      </dsp:txXfrm>
    </dsp:sp>
    <dsp:sp modelId="{91EE09D6-B260-412B-A806-528785525829}">
      <dsp:nvSpPr>
        <dsp:cNvPr id="0" name=""/>
        <dsp:cNvSpPr/>
      </dsp:nvSpPr>
      <dsp:spPr>
        <a:xfrm>
          <a:off x="3838459" y="1222125"/>
          <a:ext cx="147608" cy="1476088"/>
        </a:xfrm>
        <a:custGeom>
          <a:avLst/>
          <a:gdLst/>
          <a:ahLst/>
          <a:cxnLst/>
          <a:rect l="0" t="0" r="0" b="0"/>
          <a:pathLst>
            <a:path>
              <a:moveTo>
                <a:pt x="0" y="0"/>
              </a:moveTo>
              <a:lnTo>
                <a:pt x="0" y="1476088"/>
              </a:lnTo>
              <a:lnTo>
                <a:pt x="147608" y="1476088"/>
              </a:lnTo>
            </a:path>
          </a:pathLst>
        </a:custGeom>
        <a:noFill/>
        <a:ln w="25400" cap="flat" cmpd="sng" algn="ctr">
          <a:solidFill>
            <a:schemeClr val="accent3">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E2A11D60-F863-4F86-810C-40CEA3ED63C6}">
      <dsp:nvSpPr>
        <dsp:cNvPr id="0" name=""/>
        <dsp:cNvSpPr/>
      </dsp:nvSpPr>
      <dsp:spPr>
        <a:xfrm>
          <a:off x="3986068" y="2329192"/>
          <a:ext cx="1180870" cy="738044"/>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文献中引用的专利</a:t>
          </a:r>
        </a:p>
      </dsp:txBody>
      <dsp:txXfrm>
        <a:off x="4007685" y="2350809"/>
        <a:ext cx="1137636" cy="69481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5CA07E-00E0-439E-B175-DB5730A92B92}">
      <dsp:nvSpPr>
        <dsp:cNvPr id="0" name=""/>
        <dsp:cNvSpPr/>
      </dsp:nvSpPr>
      <dsp:spPr>
        <a:xfrm>
          <a:off x="0" y="377118"/>
          <a:ext cx="8136904" cy="1630125"/>
        </a:xfrm>
        <a:prstGeom prst="rect">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631514" tIns="479044" rIns="631514" bIns="113792" numCol="1" spcCol="1270" anchor="t" anchorCtr="0">
          <a:noAutofit/>
        </a:bodyPr>
        <a:lstStyle/>
        <a:p>
          <a:pPr marL="171450" lvl="1" indent="-171450" algn="l" defTabSz="711200">
            <a:lnSpc>
              <a:spcPct val="90000"/>
            </a:lnSpc>
            <a:spcBef>
              <a:spcPct val="0"/>
            </a:spcBef>
            <a:spcAft>
              <a:spcPct val="15000"/>
            </a:spcAft>
            <a:buChar char="•"/>
          </a:pPr>
          <a:r>
            <a:rPr lang="zh-CN" altLang="en-US" sz="1600" kern="1200" dirty="0"/>
            <a:t>蠕变数据的缺失性、缺精度性、数据来源的不稳定性都会导致最后预测的结果出现偏差。</a:t>
          </a:r>
        </a:p>
        <a:p>
          <a:pPr marL="171450" lvl="1" indent="-171450" algn="l" defTabSz="711200">
            <a:lnSpc>
              <a:spcPct val="90000"/>
            </a:lnSpc>
            <a:spcBef>
              <a:spcPct val="0"/>
            </a:spcBef>
            <a:spcAft>
              <a:spcPct val="15000"/>
            </a:spcAft>
            <a:buChar char="•"/>
          </a:pPr>
          <a:r>
            <a:rPr lang="zh-CN" altLang="en-US" sz="1600" kern="1200" dirty="0"/>
            <a:t>蠕变数据的属性太少，亟需找到新的描述因子。</a:t>
          </a:r>
        </a:p>
        <a:p>
          <a:pPr marL="171450" lvl="1" indent="-171450" algn="l" defTabSz="711200">
            <a:lnSpc>
              <a:spcPct val="90000"/>
            </a:lnSpc>
            <a:spcBef>
              <a:spcPct val="0"/>
            </a:spcBef>
            <a:spcAft>
              <a:spcPct val="15000"/>
            </a:spcAft>
            <a:buChar char="•"/>
          </a:pPr>
          <a:r>
            <a:rPr lang="zh-CN" altLang="en-US" sz="1600" kern="1200" dirty="0"/>
            <a:t>建立蠕变的数据库难度较大，是否能找到专门的蠕变数据库。</a:t>
          </a:r>
        </a:p>
      </dsp:txBody>
      <dsp:txXfrm>
        <a:off x="0" y="377118"/>
        <a:ext cx="8136904" cy="1630125"/>
      </dsp:txXfrm>
    </dsp:sp>
    <dsp:sp modelId="{82B8F324-4473-4363-9379-BABC72DB3E69}">
      <dsp:nvSpPr>
        <dsp:cNvPr id="0" name=""/>
        <dsp:cNvSpPr/>
      </dsp:nvSpPr>
      <dsp:spPr>
        <a:xfrm>
          <a:off x="406845" y="34878"/>
          <a:ext cx="5695832" cy="678960"/>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15289" tIns="0" rIns="215289" bIns="0" numCol="1" spcCol="1270" anchor="ctr" anchorCtr="0">
          <a:noAutofit/>
        </a:bodyPr>
        <a:lstStyle/>
        <a:p>
          <a:pPr marL="0" lvl="0" indent="0" algn="l" defTabSz="1022350">
            <a:lnSpc>
              <a:spcPct val="90000"/>
            </a:lnSpc>
            <a:spcBef>
              <a:spcPct val="0"/>
            </a:spcBef>
            <a:spcAft>
              <a:spcPct val="35000"/>
            </a:spcAft>
            <a:buNone/>
          </a:pPr>
          <a:r>
            <a:rPr lang="zh-CN" altLang="en-US" sz="2300" kern="1200" dirty="0"/>
            <a:t>数据的质与量问题并存</a:t>
          </a:r>
        </a:p>
      </dsp:txBody>
      <dsp:txXfrm>
        <a:off x="439989" y="68022"/>
        <a:ext cx="5629544" cy="612672"/>
      </dsp:txXfrm>
    </dsp:sp>
    <dsp:sp modelId="{A123AF92-FA86-45DD-A56F-CA19266C6E76}">
      <dsp:nvSpPr>
        <dsp:cNvPr id="0" name=""/>
        <dsp:cNvSpPr/>
      </dsp:nvSpPr>
      <dsp:spPr>
        <a:xfrm>
          <a:off x="0" y="2503041"/>
          <a:ext cx="8136904" cy="2825550"/>
        </a:xfrm>
        <a:prstGeom prst="rect">
          <a:avLst/>
        </a:prstGeom>
        <a:solidFill>
          <a:schemeClr val="lt1">
            <a:alpha val="90000"/>
            <a:hueOff val="0"/>
            <a:satOff val="0"/>
            <a:lumOff val="0"/>
            <a:alphaOff val="0"/>
          </a:schemeClr>
        </a:solidFill>
        <a:ln w="9525" cap="flat" cmpd="sng" algn="ctr">
          <a:solidFill>
            <a:schemeClr val="accent3">
              <a:hueOff val="11250264"/>
              <a:satOff val="-16880"/>
              <a:lumOff val="-2745"/>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631514" tIns="479044" rIns="631514" bIns="113792" numCol="1" spcCol="1270" anchor="t" anchorCtr="0">
          <a:noAutofit/>
        </a:bodyPr>
        <a:lstStyle/>
        <a:p>
          <a:pPr marL="171450" lvl="1" indent="-171450" algn="l" defTabSz="711200">
            <a:lnSpc>
              <a:spcPct val="90000"/>
            </a:lnSpc>
            <a:spcBef>
              <a:spcPct val="0"/>
            </a:spcBef>
            <a:spcAft>
              <a:spcPct val="15000"/>
            </a:spcAft>
            <a:buChar char="•"/>
          </a:pPr>
          <a:r>
            <a:rPr lang="zh-CN" altLang="en-US" sz="1600" kern="1200" dirty="0"/>
            <a:t>若引入第一性原理来增加新的微观的描述因子，算出的结果和真实的数据会存在一定的偏差，所以需要专家来给出处理这些偏差的意见。</a:t>
          </a:r>
        </a:p>
        <a:p>
          <a:pPr marL="171450" lvl="1" indent="-171450" algn="l" defTabSz="711200">
            <a:lnSpc>
              <a:spcPct val="90000"/>
            </a:lnSpc>
            <a:spcBef>
              <a:spcPct val="0"/>
            </a:spcBef>
            <a:spcAft>
              <a:spcPct val="15000"/>
            </a:spcAft>
            <a:buChar char="•"/>
          </a:pPr>
          <a:r>
            <a:rPr lang="en-US" altLang="zh-CN" sz="1600" kern="1200" dirty="0"/>
            <a:t>49</a:t>
          </a:r>
          <a:r>
            <a:rPr lang="zh-CN" altLang="en-US" sz="1600" kern="1200" dirty="0"/>
            <a:t>篇文献中所给出的计算方法</a:t>
          </a:r>
          <a:r>
            <a:rPr lang="en-US" altLang="zh-CN" sz="1600" kern="1200" dirty="0"/>
            <a:t>(</a:t>
          </a:r>
          <a:r>
            <a:rPr lang="zh-CN" altLang="en-US" sz="1600" kern="1200" dirty="0"/>
            <a:t>第一性原理计算、分子动力学方法等</a:t>
          </a:r>
          <a:r>
            <a:rPr lang="en-US" altLang="zh-CN" sz="1600" kern="1200" dirty="0"/>
            <a:t>)</a:t>
          </a:r>
          <a:r>
            <a:rPr lang="zh-CN" altLang="en-US" sz="1600" kern="1200" dirty="0"/>
            <a:t>能够计算出影响蠕变性能的微观描述因子</a:t>
          </a:r>
          <a:r>
            <a:rPr lang="en-US" altLang="zh-CN" sz="1600" kern="1200" dirty="0"/>
            <a:t>,</a:t>
          </a:r>
          <a:r>
            <a:rPr lang="zh-CN" altLang="en-US" sz="1600" kern="1200" dirty="0"/>
            <a:t>但本团队对其计算方法的进一步理解需要专家的指导。</a:t>
          </a:r>
        </a:p>
        <a:p>
          <a:pPr marL="171450" lvl="1" indent="-171450" algn="l" defTabSz="711200">
            <a:lnSpc>
              <a:spcPct val="90000"/>
            </a:lnSpc>
            <a:spcBef>
              <a:spcPct val="0"/>
            </a:spcBef>
            <a:spcAft>
              <a:spcPct val="15000"/>
            </a:spcAft>
            <a:buChar char="•"/>
          </a:pPr>
          <a:r>
            <a:rPr lang="en-US" altLang="zh-CN" sz="1600" kern="1200" dirty="0"/>
            <a:t>49</a:t>
          </a:r>
          <a:r>
            <a:rPr lang="zh-CN" altLang="en-US" sz="1600" kern="1200" dirty="0"/>
            <a:t>篇文献从原子层面和能量学角度</a:t>
          </a:r>
          <a:r>
            <a:rPr lang="en-US" altLang="zh-CN" sz="1600" kern="1200" dirty="0"/>
            <a:t>(</a:t>
          </a:r>
          <a:r>
            <a:rPr lang="zh-CN" altLang="en-US" sz="1600" kern="1200" dirty="0"/>
            <a:t>微观</a:t>
          </a:r>
          <a:r>
            <a:rPr lang="en-US" altLang="zh-CN" sz="1600" kern="1200" dirty="0"/>
            <a:t>)</a:t>
          </a:r>
          <a:r>
            <a:rPr lang="zh-CN" altLang="en-US" sz="1600" kern="1200" dirty="0"/>
            <a:t>，通过理论计算研究合金的占位与相分配、位错、扩散等因素对合金蠕变性能、力学性能的影响，可通过整合文献中的这些微观描述因子来完善我们自己的蠕变数据库。</a:t>
          </a:r>
        </a:p>
        <a:p>
          <a:pPr marL="114300" lvl="1" indent="-114300" algn="l" defTabSz="622300">
            <a:lnSpc>
              <a:spcPct val="90000"/>
            </a:lnSpc>
            <a:spcBef>
              <a:spcPct val="0"/>
            </a:spcBef>
            <a:spcAft>
              <a:spcPct val="15000"/>
            </a:spcAft>
            <a:buChar char="•"/>
          </a:pPr>
          <a:endParaRPr lang="zh-CN" altLang="en-US" sz="1400" kern="1200" dirty="0"/>
        </a:p>
      </dsp:txBody>
      <dsp:txXfrm>
        <a:off x="0" y="2503041"/>
        <a:ext cx="8136904" cy="2825550"/>
      </dsp:txXfrm>
    </dsp:sp>
    <dsp:sp modelId="{338940AF-D85D-41E2-BBCF-B9A226AAED37}">
      <dsp:nvSpPr>
        <dsp:cNvPr id="0" name=""/>
        <dsp:cNvSpPr/>
      </dsp:nvSpPr>
      <dsp:spPr>
        <a:xfrm>
          <a:off x="406845" y="2128683"/>
          <a:ext cx="5695832" cy="678960"/>
        </a:xfrm>
        <a:prstGeom prst="roundRect">
          <a:avLst/>
        </a:prstGeom>
        <a:gradFill rotWithShape="0">
          <a:gsLst>
            <a:gs pos="0">
              <a:schemeClr val="accent3">
                <a:hueOff val="11250264"/>
                <a:satOff val="-16880"/>
                <a:lumOff val="-2745"/>
                <a:alphaOff val="0"/>
                <a:shade val="51000"/>
                <a:satMod val="130000"/>
              </a:schemeClr>
            </a:gs>
            <a:gs pos="80000">
              <a:schemeClr val="accent3">
                <a:hueOff val="11250264"/>
                <a:satOff val="-16880"/>
                <a:lumOff val="-2745"/>
                <a:alphaOff val="0"/>
                <a:shade val="93000"/>
                <a:satMod val="130000"/>
              </a:schemeClr>
            </a:gs>
            <a:gs pos="100000">
              <a:schemeClr val="accent3">
                <a:hueOff val="11250264"/>
                <a:satOff val="-16880"/>
                <a:lumOff val="-274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15289" tIns="0" rIns="215289" bIns="0" numCol="1" spcCol="1270" anchor="ctr" anchorCtr="0">
          <a:noAutofit/>
        </a:bodyPr>
        <a:lstStyle/>
        <a:p>
          <a:pPr marL="0" lvl="0" indent="0" algn="l" defTabSz="1022350">
            <a:lnSpc>
              <a:spcPct val="90000"/>
            </a:lnSpc>
            <a:spcBef>
              <a:spcPct val="0"/>
            </a:spcBef>
            <a:spcAft>
              <a:spcPct val="35000"/>
            </a:spcAft>
            <a:buNone/>
          </a:pPr>
          <a:r>
            <a:rPr lang="zh-CN" altLang="en-US" sz="2300" kern="1200" dirty="0"/>
            <a:t>如何进行数据整合和深度挖掘</a:t>
          </a:r>
        </a:p>
      </dsp:txBody>
      <dsp:txXfrm>
        <a:off x="439989" y="2161827"/>
        <a:ext cx="5629544" cy="61267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A831F6-224E-4255-B33E-DD2359E3B625}">
      <dsp:nvSpPr>
        <dsp:cNvPr id="0" name=""/>
        <dsp:cNvSpPr/>
      </dsp:nvSpPr>
      <dsp:spPr>
        <a:xfrm>
          <a:off x="0" y="20501"/>
          <a:ext cx="7272808" cy="980999"/>
        </a:xfrm>
        <a:prstGeom prst="roundRect">
          <a:avLst/>
        </a:prstGeom>
        <a:solidFill>
          <a:schemeClr val="bg1">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altLang="zh-CN" sz="3500" kern="1200" dirty="0"/>
            <a:t>1.</a:t>
          </a:r>
          <a:r>
            <a:rPr lang="zh-CN" altLang="en-US" sz="3500" kern="1200" dirty="0"/>
            <a:t>整体工作计划</a:t>
          </a:r>
        </a:p>
      </dsp:txBody>
      <dsp:txXfrm>
        <a:off x="47888" y="68389"/>
        <a:ext cx="7177032" cy="885223"/>
      </dsp:txXfrm>
    </dsp:sp>
    <dsp:sp modelId="{0BD9CFF3-BD5C-4496-A5C0-71614AF6C6BB}">
      <dsp:nvSpPr>
        <dsp:cNvPr id="0" name=""/>
        <dsp:cNvSpPr/>
      </dsp:nvSpPr>
      <dsp:spPr>
        <a:xfrm>
          <a:off x="0" y="1224137"/>
          <a:ext cx="7272808" cy="896614"/>
        </a:xfrm>
        <a:prstGeom prst="round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altLang="zh-CN" sz="3500" kern="1200" dirty="0"/>
            <a:t>2.</a:t>
          </a:r>
          <a:r>
            <a:rPr lang="zh-CN" altLang="en-US" sz="3500" kern="1200" dirty="0"/>
            <a:t>目前工作</a:t>
          </a:r>
        </a:p>
      </dsp:txBody>
      <dsp:txXfrm>
        <a:off x="43769" y="1267906"/>
        <a:ext cx="7185270" cy="809076"/>
      </dsp:txXfrm>
    </dsp:sp>
    <dsp:sp modelId="{CB053569-2367-4401-9257-A2E1BD3CDD98}">
      <dsp:nvSpPr>
        <dsp:cNvPr id="0" name=""/>
        <dsp:cNvSpPr/>
      </dsp:nvSpPr>
      <dsp:spPr>
        <a:xfrm>
          <a:off x="0" y="2297631"/>
          <a:ext cx="7272808" cy="1086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912"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zh-CN" altLang="en-US" sz="2000" kern="1200" dirty="0">
              <a:solidFill>
                <a:schemeClr val="bg1">
                  <a:lumMod val="75000"/>
                </a:schemeClr>
              </a:solidFill>
            </a:rPr>
            <a:t>文献精读与数据采集</a:t>
          </a:r>
        </a:p>
        <a:p>
          <a:pPr marL="228600" lvl="1" indent="-228600" algn="l" defTabSz="889000">
            <a:lnSpc>
              <a:spcPct val="90000"/>
            </a:lnSpc>
            <a:spcBef>
              <a:spcPct val="0"/>
            </a:spcBef>
            <a:spcAft>
              <a:spcPct val="20000"/>
            </a:spcAft>
            <a:buChar char="•"/>
          </a:pPr>
          <a:r>
            <a:rPr lang="zh-CN" altLang="en-US" sz="2000" b="1" kern="1200" dirty="0">
              <a:solidFill>
                <a:schemeClr val="tx1"/>
              </a:solidFill>
            </a:rPr>
            <a:t>算法研究与设计</a:t>
          </a:r>
          <a:endParaRPr lang="en-US" altLang="zh-CN" sz="2000" b="1" kern="1200" dirty="0">
            <a:solidFill>
              <a:schemeClr val="tx1"/>
            </a:solidFill>
          </a:endParaRPr>
        </a:p>
        <a:p>
          <a:pPr marL="228600" lvl="1" indent="-228600" algn="l" defTabSz="889000">
            <a:lnSpc>
              <a:spcPct val="90000"/>
            </a:lnSpc>
            <a:spcBef>
              <a:spcPct val="0"/>
            </a:spcBef>
            <a:spcAft>
              <a:spcPct val="20000"/>
            </a:spcAft>
            <a:buChar char="•"/>
          </a:pPr>
          <a:r>
            <a:rPr lang="zh-CN" altLang="en-US" sz="2000" kern="1200" dirty="0">
              <a:solidFill>
                <a:schemeClr val="bg1">
                  <a:lumMod val="65000"/>
                </a:schemeClr>
              </a:solidFill>
            </a:rPr>
            <a:t>平台建设</a:t>
          </a:r>
        </a:p>
      </dsp:txBody>
      <dsp:txXfrm>
        <a:off x="0" y="2297631"/>
        <a:ext cx="7272808" cy="1086750"/>
      </dsp:txXfrm>
    </dsp:sp>
    <dsp:sp modelId="{25B85B47-B55F-40A6-95E0-5ED6A9B870BF}">
      <dsp:nvSpPr>
        <dsp:cNvPr id="0" name=""/>
        <dsp:cNvSpPr/>
      </dsp:nvSpPr>
      <dsp:spPr>
        <a:xfrm>
          <a:off x="0" y="3528007"/>
          <a:ext cx="7272808" cy="1083451"/>
        </a:xfrm>
        <a:prstGeom prst="roundRect">
          <a:avLst/>
        </a:prstGeom>
        <a:solidFill>
          <a:schemeClr val="bg1">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altLang="zh-CN" sz="3500" kern="1200" dirty="0"/>
            <a:t>3.</a:t>
          </a:r>
          <a:r>
            <a:rPr lang="zh-CN" altLang="en-US" sz="3500" kern="1200" dirty="0"/>
            <a:t>工作展望</a:t>
          </a:r>
        </a:p>
      </dsp:txBody>
      <dsp:txXfrm>
        <a:off x="52890" y="3580897"/>
        <a:ext cx="7167028" cy="977671"/>
      </dsp:txXfrm>
    </dsp:sp>
    <dsp:sp modelId="{470F9343-84EB-47B7-AFB9-4C65E7792209}">
      <dsp:nvSpPr>
        <dsp:cNvPr id="0" name=""/>
        <dsp:cNvSpPr/>
      </dsp:nvSpPr>
      <dsp:spPr>
        <a:xfrm>
          <a:off x="0" y="4262984"/>
          <a:ext cx="7272808" cy="993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912" tIns="44450" rIns="248920" bIns="44450" numCol="1" spcCol="1270" anchor="t" anchorCtr="0">
          <a:noAutofit/>
        </a:bodyPr>
        <a:lstStyle/>
        <a:p>
          <a:pPr marL="228600" lvl="1" indent="-228600" algn="l" defTabSz="1200150">
            <a:lnSpc>
              <a:spcPct val="90000"/>
            </a:lnSpc>
            <a:spcBef>
              <a:spcPct val="0"/>
            </a:spcBef>
            <a:spcAft>
              <a:spcPct val="20000"/>
            </a:spcAft>
            <a:buChar char="•"/>
          </a:pPr>
          <a:endParaRPr lang="zh-CN" altLang="en-US" sz="2700" kern="1200" dirty="0"/>
        </a:p>
      </dsp:txBody>
      <dsp:txXfrm>
        <a:off x="0" y="4262984"/>
        <a:ext cx="7272808" cy="99360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E3DF6-F8FD-4927-AED6-B637DBBE3181}">
      <dsp:nvSpPr>
        <dsp:cNvPr id="0" name=""/>
        <dsp:cNvSpPr/>
      </dsp:nvSpPr>
      <dsp:spPr>
        <a:xfrm>
          <a:off x="-5454792" y="-835220"/>
          <a:ext cx="6494976" cy="6494976"/>
        </a:xfrm>
        <a:prstGeom prst="blockArc">
          <a:avLst>
            <a:gd name="adj1" fmla="val 18900000"/>
            <a:gd name="adj2" fmla="val 2700000"/>
            <a:gd name="adj3" fmla="val 333"/>
          </a:avLst>
        </a:pr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B57792E-21BE-4571-B3FF-A068BA763EE2}">
      <dsp:nvSpPr>
        <dsp:cNvPr id="0" name=""/>
        <dsp:cNvSpPr/>
      </dsp:nvSpPr>
      <dsp:spPr>
        <a:xfrm>
          <a:off x="544552" y="370910"/>
          <a:ext cx="6373024" cy="742206"/>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9127" tIns="53340" rIns="53340" bIns="53340" numCol="1" spcCol="1270" anchor="ctr" anchorCtr="0">
          <a:noAutofit/>
        </a:bodyPr>
        <a:lstStyle/>
        <a:p>
          <a:pPr marL="0" lvl="0" indent="0" algn="l" defTabSz="933450">
            <a:lnSpc>
              <a:spcPct val="90000"/>
            </a:lnSpc>
            <a:spcBef>
              <a:spcPct val="0"/>
            </a:spcBef>
            <a:spcAft>
              <a:spcPct val="35000"/>
            </a:spcAft>
            <a:buNone/>
          </a:pPr>
          <a:r>
            <a:rPr lang="zh-CN" altLang="en-US" sz="2100" kern="1200" dirty="0"/>
            <a:t>算法规范和算法库设计</a:t>
          </a:r>
        </a:p>
      </dsp:txBody>
      <dsp:txXfrm>
        <a:off x="544552" y="370910"/>
        <a:ext cx="6373024" cy="742206"/>
      </dsp:txXfrm>
    </dsp:sp>
    <dsp:sp modelId="{897CD430-44E5-4EEF-87E3-B0453CACD74D}">
      <dsp:nvSpPr>
        <dsp:cNvPr id="0" name=""/>
        <dsp:cNvSpPr/>
      </dsp:nvSpPr>
      <dsp:spPr>
        <a:xfrm>
          <a:off x="80673" y="278134"/>
          <a:ext cx="927758" cy="927758"/>
        </a:xfrm>
        <a:prstGeom prst="ellipse">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41D0F00-C9F0-4C2C-8A67-012F47966D19}">
      <dsp:nvSpPr>
        <dsp:cNvPr id="0" name=""/>
        <dsp:cNvSpPr/>
      </dsp:nvSpPr>
      <dsp:spPr>
        <a:xfrm>
          <a:off x="970076" y="1484413"/>
          <a:ext cx="5947500" cy="742206"/>
        </a:xfrm>
        <a:prstGeom prst="rect">
          <a:avLst/>
        </a:prstGeom>
        <a:solidFill>
          <a:schemeClr val="accent2">
            <a:hueOff val="1560506"/>
            <a:satOff val="-1946"/>
            <a:lumOff val="45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9127" tIns="53340" rIns="53340" bIns="53340" numCol="1" spcCol="1270" anchor="ctr" anchorCtr="0">
          <a:noAutofit/>
        </a:bodyPr>
        <a:lstStyle/>
        <a:p>
          <a:pPr marL="0" lvl="0" indent="0" algn="l" defTabSz="933450">
            <a:lnSpc>
              <a:spcPct val="90000"/>
            </a:lnSpc>
            <a:spcBef>
              <a:spcPct val="0"/>
            </a:spcBef>
            <a:spcAft>
              <a:spcPct val="35000"/>
            </a:spcAft>
            <a:buNone/>
          </a:pPr>
          <a:r>
            <a:rPr lang="zh-CN" altLang="en-US" sz="2100" kern="1200" dirty="0"/>
            <a:t>基于主动学习的多层级交互式特征分析方法</a:t>
          </a:r>
        </a:p>
      </dsp:txBody>
      <dsp:txXfrm>
        <a:off x="970076" y="1484413"/>
        <a:ext cx="5947500" cy="742206"/>
      </dsp:txXfrm>
    </dsp:sp>
    <dsp:sp modelId="{2014246A-6A05-40D5-A646-C9FC8167E83F}">
      <dsp:nvSpPr>
        <dsp:cNvPr id="0" name=""/>
        <dsp:cNvSpPr/>
      </dsp:nvSpPr>
      <dsp:spPr>
        <a:xfrm>
          <a:off x="506197" y="1391637"/>
          <a:ext cx="927758" cy="927758"/>
        </a:xfrm>
        <a:prstGeom prst="ellipse">
          <a:avLst/>
        </a:prstGeom>
        <a:solidFill>
          <a:schemeClr val="lt1">
            <a:hueOff val="0"/>
            <a:satOff val="0"/>
            <a:lumOff val="0"/>
            <a:alphaOff val="0"/>
          </a:schemeClr>
        </a:solidFill>
        <a:ln w="25400" cap="flat" cmpd="sng" algn="ctr">
          <a:solidFill>
            <a:schemeClr val="accent2">
              <a:hueOff val="1560506"/>
              <a:satOff val="-1946"/>
              <a:lumOff val="458"/>
              <a:alphaOff val="0"/>
            </a:schemeClr>
          </a:solidFill>
          <a:prstDash val="solid"/>
        </a:ln>
        <a:effectLst/>
      </dsp:spPr>
      <dsp:style>
        <a:lnRef idx="2">
          <a:scrgbClr r="0" g="0" b="0"/>
        </a:lnRef>
        <a:fillRef idx="1">
          <a:scrgbClr r="0" g="0" b="0"/>
        </a:fillRef>
        <a:effectRef idx="0">
          <a:scrgbClr r="0" g="0" b="0"/>
        </a:effectRef>
        <a:fontRef idx="minor"/>
      </dsp:style>
    </dsp:sp>
    <dsp:sp modelId="{0BA151C3-4B31-4883-86DB-990EC9F6E267}">
      <dsp:nvSpPr>
        <dsp:cNvPr id="0" name=""/>
        <dsp:cNvSpPr/>
      </dsp:nvSpPr>
      <dsp:spPr>
        <a:xfrm>
          <a:off x="970076" y="2597916"/>
          <a:ext cx="5947500" cy="742206"/>
        </a:xfrm>
        <a:prstGeom prst="rect">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9127" tIns="53340" rIns="53340" bIns="53340" numCol="1" spcCol="1270" anchor="ctr" anchorCtr="0">
          <a:noAutofit/>
        </a:bodyPr>
        <a:lstStyle/>
        <a:p>
          <a:pPr marL="0" lvl="0" indent="0" algn="l" defTabSz="933450">
            <a:lnSpc>
              <a:spcPct val="90000"/>
            </a:lnSpc>
            <a:spcBef>
              <a:spcPct val="0"/>
            </a:spcBef>
            <a:spcAft>
              <a:spcPct val="35000"/>
            </a:spcAft>
            <a:buNone/>
          </a:pPr>
          <a:r>
            <a:rPr lang="zh-CN" altLang="en-US" sz="2100" kern="1200" dirty="0">
              <a:solidFill>
                <a:schemeClr val="bg1"/>
              </a:solidFill>
            </a:rPr>
            <a:t>基于集成学习的自适应混合式性能预测方法</a:t>
          </a:r>
        </a:p>
      </dsp:txBody>
      <dsp:txXfrm>
        <a:off x="970076" y="2597916"/>
        <a:ext cx="5947500" cy="742206"/>
      </dsp:txXfrm>
    </dsp:sp>
    <dsp:sp modelId="{64A967D5-D2A1-42D7-9F0F-D5E21B9085D6}">
      <dsp:nvSpPr>
        <dsp:cNvPr id="0" name=""/>
        <dsp:cNvSpPr/>
      </dsp:nvSpPr>
      <dsp:spPr>
        <a:xfrm>
          <a:off x="506197" y="2505140"/>
          <a:ext cx="927758" cy="927758"/>
        </a:xfrm>
        <a:prstGeom prst="ellipse">
          <a:avLst/>
        </a:prstGeom>
        <a:solidFill>
          <a:schemeClr val="lt1">
            <a:hueOff val="0"/>
            <a:satOff val="0"/>
            <a:lumOff val="0"/>
            <a:alphaOff val="0"/>
          </a:schemeClr>
        </a:solidFill>
        <a:ln w="25400" cap="flat" cmpd="sng" algn="ctr">
          <a:solidFill>
            <a:schemeClr val="accent2">
              <a:hueOff val="3121013"/>
              <a:satOff val="-3893"/>
              <a:lumOff val="915"/>
              <a:alphaOff val="0"/>
            </a:schemeClr>
          </a:solidFill>
          <a:prstDash val="solid"/>
        </a:ln>
        <a:effectLst/>
      </dsp:spPr>
      <dsp:style>
        <a:lnRef idx="2">
          <a:scrgbClr r="0" g="0" b="0"/>
        </a:lnRef>
        <a:fillRef idx="1">
          <a:scrgbClr r="0" g="0" b="0"/>
        </a:fillRef>
        <a:effectRef idx="0">
          <a:scrgbClr r="0" g="0" b="0"/>
        </a:effectRef>
        <a:fontRef idx="minor"/>
      </dsp:style>
    </dsp:sp>
    <dsp:sp modelId="{3FB15259-95A5-4B6F-991C-9AB0631F9A12}">
      <dsp:nvSpPr>
        <dsp:cNvPr id="0" name=""/>
        <dsp:cNvSpPr/>
      </dsp:nvSpPr>
      <dsp:spPr>
        <a:xfrm>
          <a:off x="544552" y="3711419"/>
          <a:ext cx="6373024" cy="742206"/>
        </a:xfrm>
        <a:prstGeom prst="rect">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9127" tIns="53340" rIns="53340" bIns="53340" numCol="1" spcCol="1270" anchor="ctr" anchorCtr="0">
          <a:noAutofit/>
        </a:bodyPr>
        <a:lstStyle/>
        <a:p>
          <a:pPr marL="0" lvl="0" indent="0" algn="l" defTabSz="933450">
            <a:lnSpc>
              <a:spcPct val="90000"/>
            </a:lnSpc>
            <a:spcBef>
              <a:spcPct val="0"/>
            </a:spcBef>
            <a:spcAft>
              <a:spcPct val="35000"/>
            </a:spcAft>
            <a:buNone/>
          </a:pPr>
          <a:r>
            <a:rPr lang="zh-CN" altLang="en-US" sz="2100" kern="1200" dirty="0">
              <a:solidFill>
                <a:schemeClr val="bg1"/>
              </a:solidFill>
            </a:rPr>
            <a:t>基于规则抽取的可解释性方法</a:t>
          </a:r>
          <a:br>
            <a:rPr lang="zh-CN" altLang="en-US" sz="2100" kern="1200" dirty="0">
              <a:solidFill>
                <a:srgbClr val="FF0000"/>
              </a:solidFill>
            </a:rPr>
          </a:br>
          <a:endParaRPr lang="zh-CN" altLang="en-US" sz="2100" kern="1200" dirty="0"/>
        </a:p>
      </dsp:txBody>
      <dsp:txXfrm>
        <a:off x="544552" y="3711419"/>
        <a:ext cx="6373024" cy="742206"/>
      </dsp:txXfrm>
    </dsp:sp>
    <dsp:sp modelId="{3315A48A-C32A-476D-B47F-6B749A394B5F}">
      <dsp:nvSpPr>
        <dsp:cNvPr id="0" name=""/>
        <dsp:cNvSpPr/>
      </dsp:nvSpPr>
      <dsp:spPr>
        <a:xfrm>
          <a:off x="80673" y="3618643"/>
          <a:ext cx="927758" cy="927758"/>
        </a:xfrm>
        <a:prstGeom prst="ellipse">
          <a:avLst/>
        </a:prstGeom>
        <a:solidFill>
          <a:schemeClr val="lt1">
            <a:hueOff val="0"/>
            <a:satOff val="0"/>
            <a:lumOff val="0"/>
            <a:alphaOff val="0"/>
          </a:schemeClr>
        </a:solidFill>
        <a:ln w="25400" cap="flat" cmpd="sng" algn="ctr">
          <a:solidFill>
            <a:schemeClr val="accent2">
              <a:hueOff val="4681519"/>
              <a:satOff val="-5839"/>
              <a:lumOff val="1373"/>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8/layout/CaptionedPictures">
  <dgm:title val=""/>
  <dgm:desc val=""/>
  <dgm:catLst>
    <dgm:cat type="picture" pri="5000"/>
    <dgm:cat type="pictureconvert" pri="5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60" srcId="0" destId="10" srcOrd="0" destOrd="0"/>
        <dgm:cxn modelId="12" srcId="10" destId="11" srcOrd="0" destOrd="0"/>
        <dgm:cxn modelId="7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 modelId="90" srcId="0" destId="40" srcOrd="3" destOrd="0"/>
        <dgm:cxn modelId="42" srcId="40" destId="41" srcOrd="0" destOrd="0"/>
      </dgm:cxnLst>
      <dgm:bg/>
      <dgm:whole/>
    </dgm:dataModel>
  </dgm:clrData>
  <dgm:layoutNode name="Name0">
    <dgm:varLst>
      <dgm:chMax/>
      <dgm:chPref/>
      <dgm:dir/>
    </dgm:varLst>
    <dgm:choose name="Name1">
      <dgm:if name="Name2" func="var" arg="dir" op="equ" val="norm">
        <dgm:alg type="snake">
          <dgm:param type="off" val="ctr"/>
        </dgm:alg>
      </dgm:if>
      <dgm:else name="Name3">
        <dgm:alg type="snake">
          <dgm:param type="grDir" val="tR"/>
          <dgm:param type="off" val="ctr"/>
        </dgm:alg>
      </dgm:else>
    </dgm:choose>
    <dgm:shape xmlns:r="http://schemas.openxmlformats.org/officeDocument/2006/relationships" r:blip="">
      <dgm:adjLst/>
    </dgm:shape>
    <dgm:constrLst>
      <dgm:constr type="primFontSz" for="des" forName="Parent" op="equ"/>
      <dgm:constr type="primFontSz" for="des" forName="Child" refType="primFontSz" refFor="des" refForName="Parent" op="lte"/>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varLst>
          <dgm:chMax val="1"/>
          <dgm:chPref val="1"/>
        </dgm:varLst>
        <dgm:alg type="composite">
          <dgm:param type="ar" val="0.85"/>
        </dgm:alg>
        <dgm:shape xmlns:r="http://schemas.openxmlformats.org/officeDocument/2006/relationships" r:blip="">
          <dgm:adjLst/>
        </dgm:shape>
        <dgm:constrLst>
          <dgm:constr type="l" for="ch" forName="Accent" refType="w" fact="0"/>
          <dgm:constr type="t" for="ch" forName="Accent" refType="h" fact="0"/>
          <dgm:constr type="w" for="ch" forName="Accent" refType="w"/>
          <dgm:constr type="h" for="ch" forName="Accent" refType="h"/>
          <dgm:constr type="l" for="ch" forName="Image" refType="w" fact="0.05"/>
          <dgm:constr type="t" for="ch" forName="Image" refType="h" fact="0.04"/>
          <dgm:constr type="w" for="ch" forName="Image" refType="w" fact="0.9"/>
          <dgm:constr type="h" for="ch" forName="Image" refType="h" fact="0.65"/>
          <dgm:constr type="l" for="ch" forName="ChildComposite" refType="w" fact="0.05"/>
          <dgm:constr type="t" for="ch" forName="ChildComposite" refType="h" fact="0.69"/>
          <dgm:constr type="w" for="ch" forName="ChildComposite" refType="w" fact="0.9"/>
          <dgm:constr type="h" for="ch" forName="ChildComposite" refType="h" fact="0.27"/>
        </dgm:constrLst>
        <dgm:layoutNode name="Accent" styleLbl="trAlignAcc1">
          <dgm:varLst>
            <dgm:chMax val="0"/>
            <dgm:chPref val="0"/>
          </dgm:varLst>
          <dgm:alg type="sp"/>
          <dgm:shape xmlns:r="http://schemas.openxmlformats.org/officeDocument/2006/relationships" type="rect" r:blip="">
            <dgm:adjLst/>
          </dgm:shape>
          <dgm:presOf/>
        </dgm:layoutNode>
        <dgm:layoutNode name="Image" styleLbl="alignImgPlace1">
          <dgm:varLst>
            <dgm:chMax val="0"/>
            <dgm:chPref val="0"/>
          </dgm:varLst>
          <dgm:alg type="sp"/>
          <dgm:shape xmlns:r="http://schemas.openxmlformats.org/officeDocument/2006/relationships" type="rect" r:blip="" blipPhldr="1">
            <dgm:adjLst/>
          </dgm:shape>
          <dgm:presOf/>
        </dgm:layoutNode>
        <dgm:layoutNode name="ChildComposite">
          <dgm:alg type="composite"/>
          <dgm:shape xmlns:r="http://schemas.openxmlformats.org/officeDocument/2006/relationships" r:blip="">
            <dgm:adjLst/>
          </dgm:shape>
          <dgm:choose name="Name4">
            <dgm:if name="Name5" axis="ch" ptType="node" func="cnt" op="gte" val="1">
              <dgm:constrLst>
                <dgm:constr type="l" for="ch" forName="Parent" refType="w" fact="0"/>
                <dgm:constr type="t" for="ch" forName="Parent" refType="h" fact="0"/>
                <dgm:constr type="w" for="ch" forName="Parent" refType="w"/>
                <dgm:constr type="h" for="ch" forName="Parent" refType="h" fact="0.3704"/>
                <dgm:constr type="l" for="ch" forName="Child" refType="w" fact="0"/>
                <dgm:constr type="t" for="ch" forName="Child" refType="h" fact="0.3704"/>
                <dgm:constr type="w" for="ch" forName="Child" refType="w"/>
                <dgm:constr type="h" for="ch" forName="Child" refType="h" fact="0.6296"/>
              </dgm:constrLst>
            </dgm:if>
            <dgm:else name="Name6">
              <dgm:constrLst>
                <dgm:constr type="l" for="ch" forName="Parent" refType="w" fact="0"/>
                <dgm:constr type="t" for="ch" forName="Parent" refType="h" fact="0"/>
                <dgm:constr type="w" for="ch" forName="Parent" refType="w"/>
                <dgm:constr type="h" for="ch" forName="Parent" refType="h"/>
                <dgm:constr type="l" for="ch" forName="Child" refType="w" fact="0"/>
                <dgm:constr type="t" for="ch" forName="Child" refType="h" fact="0"/>
                <dgm:constr type="w" for="ch" forName="Child" refType="w" fact="0"/>
                <dgm:constr type="h" for="ch" forName="Child" refType="h" fact="0"/>
              </dgm:constrLst>
            </dgm:else>
          </dgm:choose>
          <dgm:layoutNode name="Child" styleLbl="node1">
            <dgm:varLst>
              <dgm:chMax val="0"/>
              <dgm:chPref val="0"/>
              <dgm:bulletEnabled val="1"/>
            </dgm:varLst>
            <dgm:choose name="Name7">
              <dgm:if name="Name8" axis="ch" ptType="node" func="cnt" op="gt" val="1">
                <dgm:alg type="tx">
                  <dgm:param type="parTxLTRAlign" val="l"/>
                  <dgm:param type="parTxRTLAlign" val="r"/>
                  <dgm:param type="txAnchorVert" val="mid"/>
                  <dgm:param type="txAnchorVertCh" val="mid"/>
                </dgm:alg>
              </dgm:if>
              <dgm:else name="Name9">
                <dgm:alg type="tx">
                  <dgm:param type="parTxLTRAlign" val="ctr"/>
                  <dgm:param type="parTxRTLAlign" val="ctr"/>
                  <dgm:param type="shpTxLTRAlignCh" val="l"/>
                  <dgm:param type="shpTxRTLAlignCh" val="r"/>
                  <dgm:param type="txAnchorVert" val="mid"/>
                  <dgm:param type="txAnchorVertCh" val="mid"/>
                </dgm:alg>
              </dgm:else>
            </dgm:choose>
            <dgm:choose name="Name10">
              <dgm:if name="Name11" axis="ch" ptType="node" func="cnt" op="gte" val="1">
                <dgm:shape xmlns:r="http://schemas.openxmlformats.org/officeDocument/2006/relationships" type="rect" r:blip="">
                  <dgm:adjLst/>
                </dgm:shape>
              </dgm:if>
              <dgm:else name="Name12">
                <dgm:shape xmlns:r="http://schemas.openxmlformats.org/officeDocument/2006/relationships" type="rect" r:blip="" hideGeom="1">
                  <dgm:adjLst/>
                </dgm:shape>
              </dgm:else>
            </dgm:choose>
            <dgm:choose name="Name13">
              <dgm:if name="Name14" axis="ch" ptType="node" func="cnt" op="gte" val="1">
                <dgm:presOf axis="des" ptType="node"/>
              </dgm:if>
              <dgm:else name="Name15">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 styleLbl="revTx">
            <dgm:varLst>
              <dgm:chMax val="1"/>
              <dgm:chPref val="0"/>
              <dgm:bulletEnabled val="1"/>
            </dgm:varLst>
            <dgm:alg type="tx">
              <dgm:param type="shpTxLTRAlignCh" val="ctr"/>
              <dgm:param type="txAnchorVert" val="mid"/>
            </dgm:alg>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TitlePictureLineup">
  <dgm:title val=""/>
  <dgm:desc val=""/>
  <dgm:catLst>
    <dgm:cat type="picture" pri="18000"/>
    <dgm:cat type="pictureconvert" pri="18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dir/>
    </dgm:varLst>
    <dgm:choose name="Name1">
      <dgm:if name="Name2" func="var" arg="dir" op="equ" val="norm">
        <dgm:alg type="lin">
          <dgm:param type="linDir" val="fromL"/>
          <dgm:param type="fallback" val="1D"/>
          <dgm:param type="horzAlign" val="ctr"/>
          <dgm:param type="vertAlign" val="mid"/>
          <dgm:param type="nodeVertAlign" val="t"/>
        </dgm:alg>
      </dgm:if>
      <dgm:else name="Name3">
        <dgm:alg type="lin">
          <dgm:param type="linDir" val="fromR"/>
          <dgm:param type="fallback" val="1D"/>
          <dgm:param type="horzAlign" val="ctr"/>
          <dgm:param type="vertAlign" val="mid"/>
          <dgm:param type="nodeVertAlign" val="t"/>
        </dgm:alg>
      </dgm:else>
    </dgm:choose>
    <dgm:shape xmlns:r="http://schemas.openxmlformats.org/officeDocument/2006/relationships" r:blip="">
      <dgm:adjLst/>
    </dgm:shape>
    <dgm:constrLst>
      <dgm:constr type="h" for="des" forName="Child" op="equ"/>
      <dgm:constr type="w" for="des" forName="Child" op="equ"/>
      <dgm:constr type="h" for="des" forName="Accent" op="equ"/>
      <dgm:constr type="w" for="des" forName="Accent" op="equ"/>
      <dgm:constr type="primFontSz" for="des" forName="Parent" op="equ"/>
      <dgm:constr type="primFontSz" for="des" forName="Child" op="equ"/>
      <dgm:constr type="w" for="ch" forName="composite" refType="w"/>
      <dgm:constr type="h" for="ch" forName="composite" refType="h"/>
      <dgm:constr type="sp" refType="w" refFor="ch" refForName="composite" op="equ" fact="0.1"/>
      <dgm:constr type="w" for="ch" forName="sibTrans" refType="w" refFor="ch" refForName="composite" op="equ" fact="0.05"/>
      <dgm:constr type="h" for="ch" forName="sibTrans" refType="w" refFor="ch" refForName="sibTrans" op="equ"/>
    </dgm:constrLst>
    <dgm:forEach name="nodesForEach" axis="ch" ptType="node">
      <dgm:layoutNode name="composite">
        <dgm:alg type="composite">
          <dgm:param type="ar" val="0.5"/>
        </dgm:alg>
        <dgm:shape xmlns:r="http://schemas.openxmlformats.org/officeDocument/2006/relationships" r:blip="">
          <dgm:adjLst/>
        </dgm:shape>
        <dgm:choose name="Name4">
          <dgm:if name="Name5" func="var" arg="dir" op="equ" val="norm">
            <dgm:constrLst>
              <dgm:constr type="l" for="ch" forName="Parent" refType="w" fact="0"/>
              <dgm:constr type="t" for="ch" forName="Parent" refType="h" fact="0"/>
              <dgm:constr type="w" for="ch" forName="Parent" refType="w"/>
              <dgm:constr type="h" for="ch" forName="Parent" refType="h" fact="0.1"/>
              <dgm:constr type="l" for="ch" forName="Accent" refType="w" fact="0"/>
              <dgm:constr type="b" for="ch" forName="Accent" refType="h"/>
              <dgm:constr type="w" for="ch" forName="Accent" refType="w" fact="0"/>
              <dgm:constr type="h" for="ch" forName="Accent" refType="h" fact="0.9"/>
              <dgm:constr type="l" for="ch" forName="Image" refType="w" fact="0.05"/>
              <dgm:constr type="t" for="ch" forName="Image" refType="h" fact="0.13"/>
              <dgm:constr type="w" for="ch" forName="Image" refType="w" fact="0.9467"/>
              <dgm:constr type="h" for="ch" forName="Image" refType="h" fact="0.405"/>
              <dgm:constr type="l" for="ch" forName="Child" refType="w" fact="0.05"/>
              <dgm:constr type="t" for="ch" forName="Child" refType="h" fact="0.535"/>
              <dgm:constr type="w" for="ch" forName="Child" refType="w" fact="0.9467"/>
              <dgm:constr type="h" for="ch" forName="Child" refType="h" fact="0.465"/>
            </dgm:constrLst>
          </dgm:if>
          <dgm:else name="Name6">
            <dgm:constrLst>
              <dgm:constr type="l" for="ch" forName="Parent" refType="w" fact="0"/>
              <dgm:constr type="t" for="ch" forName="Parent" refType="h" fact="0"/>
              <dgm:constr type="w" for="ch" forName="Parent" refType="w"/>
              <dgm:constr type="h" for="ch" forName="Parent" refType="h" fact="0.1"/>
              <dgm:constr type="l" for="ch" forName="Accent" refType="w"/>
              <dgm:constr type="b" for="ch" forName="Accent" refType="h"/>
              <dgm:constr type="h" for="ch" forName="Accent" refType="h" fact="0.9"/>
              <dgm:constr type="l" for="ch" forName="Image" refType="w" fact="0"/>
              <dgm:constr type="t" for="ch" forName="Image" refType="h" fact="0.13"/>
              <dgm:constr type="w" for="ch" forName="Image" refType="w" fact="0.9467"/>
              <dgm:constr type="h" for="ch" forName="Image" refType="h" fact="0.405"/>
              <dgm:constr type="l" for="ch" forName="Child" refType="w" fact="0"/>
              <dgm:constr type="t" for="ch" forName="Child" refType="h" fact="0.535"/>
              <dgm:constr type="w" for="ch" forName="Child" refType="w" fact="0.9467"/>
              <dgm:constr type="h" for="ch" forName="Child" refType="h" fact="0.465"/>
            </dgm:constrLst>
          </dgm:else>
        </dgm:choose>
        <dgm:forEach name="Name7" axis="self" ptType="node">
          <dgm:layoutNode name="Accent" styleLbl="alignAcc1">
            <dgm:alg type="sp"/>
            <dgm:shape xmlns:r="http://schemas.openxmlformats.org/officeDocument/2006/relationships" type="line" r:blip="">
              <dgm:adjLst/>
            </dgm:shape>
            <dgm:presOf/>
          </dgm:layoutNode>
          <dgm:layoutNode name="Image">
            <dgm:alg type="sp"/>
            <dgm:shape xmlns:r="http://schemas.openxmlformats.org/officeDocument/2006/relationships" type="rect" r:blip="" blipPhldr="1">
              <dgm:adjLst/>
            </dgm:shape>
            <dgm:presOf/>
          </dgm:layoutNode>
          <dgm:layoutNode name="Child" styleLbl="revTx">
            <dgm:varLst>
              <dgm:bulletEnabled val="1"/>
            </dgm:varLst>
            <dgm:choose name="Name8">
              <dgm:if name="Name9" axis="ch" ptType="node" func="cnt" op="gt" val="1">
                <dgm:choose name="Name10">
                  <dgm:if name="Name11" func="var" arg="dir" op="equ" val="norm">
                    <dgm:alg type="tx">
                      <dgm:param type="shpTxLTRAlignCh" val="l"/>
                      <dgm:param type="shpTxRTLAlignCh" val="r"/>
                      <dgm:param type="txAnchorVert" val="t"/>
                      <dgm:param type="stBulletLvl" val="1"/>
                    </dgm:alg>
                  </dgm:if>
                  <dgm:else name="Name12">
                    <dgm:alg type="tx">
                      <dgm:param type="shpTxLTRAlignCh" val="l"/>
                      <dgm:param type="shpTxRTLAlignCh" val="r"/>
                      <dgm:param type="txAnchorVert" val="t"/>
                      <dgm:param type="stBulletLvl" val="1"/>
                    </dgm:alg>
                  </dgm:else>
                </dgm:choose>
              </dgm:if>
              <dgm:else name="Name13">
                <dgm:choose name="Name14">
                  <dgm:if name="Name15" func="var" arg="dir" op="equ" val="norm">
                    <dgm:alg type="tx">
                      <dgm:param type="shpTxLTRAlignCh" val="l"/>
                      <dgm:param type="shpTxRTLAlignCh" val="r"/>
                      <dgm:param type="txAnchorVert" val="t"/>
                      <dgm:param type="stBulletLvl" val="2"/>
                    </dgm:alg>
                  </dgm:if>
                  <dgm:else name="Name16">
                    <dgm:alg type="tx">
                      <dgm:param type="shpTxLTRAlignCh" val="l"/>
                      <dgm:param type="shpTxRTLAlignCh" val="r"/>
                      <dgm:param type="txAnchorVert" val="t"/>
                      <dgm:param type="stBulletLvl" val="2"/>
                    </dgm:alg>
                  </dgm:else>
                </dgm:choose>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alignNode1">
            <dgm:varLst>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876BBD-B8E7-4B0E-8832-C1CC1546A1CA}" type="datetimeFigureOut">
              <a:rPr lang="zh-CN" altLang="en-US" smtClean="0"/>
              <a:t>2018/12/6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EE1B59-1A3C-46A9-9E04-AFBC5E8CA535}" type="slidenum">
              <a:rPr lang="zh-CN" altLang="en-US" smtClean="0"/>
              <a:t>‹#›</a:t>
            </a:fld>
            <a:endParaRPr lang="zh-CN" altLang="en-US"/>
          </a:p>
        </p:txBody>
      </p:sp>
    </p:spTree>
    <p:extLst>
      <p:ext uri="{BB962C8B-B14F-4D97-AF65-F5344CB8AC3E}">
        <p14:creationId xmlns:p14="http://schemas.microsoft.com/office/powerpoint/2010/main" val="250042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idx="1"/>
          </p:nvPr>
        </p:nvSpPr>
        <p:spPr>
          <a:noFill/>
        </p:spPr>
        <p:txBody>
          <a:bodyPr/>
          <a:lstStyle/>
          <a:p>
            <a:endParaRPr lang="zh-CN" altLang="en-US" dirty="0">
              <a:ea typeface="宋体" charset="-122"/>
            </a:endParaRPr>
          </a:p>
        </p:txBody>
      </p:sp>
      <p:sp>
        <p:nvSpPr>
          <p:cNvPr id="29700" name="灯片编号占位符 3"/>
          <p:cNvSpPr>
            <a:spLocks noGrp="1"/>
          </p:cNvSpPr>
          <p:nvPr>
            <p:ph type="sldNum" sz="quarter" idx="5"/>
          </p:nvPr>
        </p:nvSpPr>
        <p:spPr>
          <a:noFill/>
          <a:ln>
            <a:miter lim="800000"/>
            <a:headEnd/>
            <a:tailEnd/>
          </a:ln>
        </p:spPr>
        <p:txBody>
          <a:bodyPr/>
          <a:lstStyle/>
          <a:p>
            <a:fld id="{4CBECCBB-217F-421F-A3E1-60ADDCCB3215}" type="slidenum">
              <a:rPr lang="en-US" altLang="zh-CN" smtClean="0">
                <a:solidFill>
                  <a:prstClr val="black"/>
                </a:solidFill>
              </a:rPr>
              <a:pPr/>
              <a:t>1</a:t>
            </a:fld>
            <a:endParaRPr lang="en-US" altLang="zh-CN" dirty="0">
              <a:solidFill>
                <a:prstClr val="black"/>
              </a:solidFill>
            </a:endParaRPr>
          </a:p>
        </p:txBody>
      </p:sp>
    </p:spTree>
    <p:extLst>
      <p:ext uri="{BB962C8B-B14F-4D97-AF65-F5344CB8AC3E}">
        <p14:creationId xmlns:p14="http://schemas.microsoft.com/office/powerpoint/2010/main" val="39041011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11</a:t>
            </a:fld>
            <a:endParaRPr lang="zh-CN" altLang="en-US"/>
          </a:p>
        </p:txBody>
      </p:sp>
    </p:spTree>
    <p:extLst>
      <p:ext uri="{BB962C8B-B14F-4D97-AF65-F5344CB8AC3E}">
        <p14:creationId xmlns:p14="http://schemas.microsoft.com/office/powerpoint/2010/main" val="14938157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12</a:t>
            </a:fld>
            <a:endParaRPr lang="zh-CN" altLang="en-US"/>
          </a:p>
        </p:txBody>
      </p:sp>
    </p:spTree>
    <p:extLst>
      <p:ext uri="{BB962C8B-B14F-4D97-AF65-F5344CB8AC3E}">
        <p14:creationId xmlns:p14="http://schemas.microsoft.com/office/powerpoint/2010/main" val="29520719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13</a:t>
            </a:fld>
            <a:endParaRPr lang="zh-CN" altLang="en-US"/>
          </a:p>
        </p:txBody>
      </p:sp>
    </p:spTree>
    <p:extLst>
      <p:ext uri="{BB962C8B-B14F-4D97-AF65-F5344CB8AC3E}">
        <p14:creationId xmlns:p14="http://schemas.microsoft.com/office/powerpoint/2010/main" val="9194676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14</a:t>
            </a:fld>
            <a:endParaRPr lang="zh-CN" altLang="en-US"/>
          </a:p>
        </p:txBody>
      </p:sp>
    </p:spTree>
    <p:extLst>
      <p:ext uri="{BB962C8B-B14F-4D97-AF65-F5344CB8AC3E}">
        <p14:creationId xmlns:p14="http://schemas.microsoft.com/office/powerpoint/2010/main" val="27588879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15</a:t>
            </a:fld>
            <a:endParaRPr lang="zh-CN" altLang="en-US"/>
          </a:p>
        </p:txBody>
      </p:sp>
    </p:spTree>
    <p:extLst>
      <p:ext uri="{BB962C8B-B14F-4D97-AF65-F5344CB8AC3E}">
        <p14:creationId xmlns:p14="http://schemas.microsoft.com/office/powerpoint/2010/main" val="989578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16</a:t>
            </a:fld>
            <a:endParaRPr lang="zh-CN" altLang="en-US"/>
          </a:p>
        </p:txBody>
      </p:sp>
    </p:spTree>
    <p:extLst>
      <p:ext uri="{BB962C8B-B14F-4D97-AF65-F5344CB8AC3E}">
        <p14:creationId xmlns:p14="http://schemas.microsoft.com/office/powerpoint/2010/main" val="1514195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17</a:t>
            </a:fld>
            <a:endParaRPr lang="zh-CN" altLang="en-US"/>
          </a:p>
        </p:txBody>
      </p:sp>
    </p:spTree>
    <p:extLst>
      <p:ext uri="{BB962C8B-B14F-4D97-AF65-F5344CB8AC3E}">
        <p14:creationId xmlns:p14="http://schemas.microsoft.com/office/powerpoint/2010/main" val="1089080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当温度</a:t>
            </a:r>
            <a:r>
              <a:rPr lang="en-US" altLang="zh-CN" dirty="0"/>
              <a:t>T≥</a:t>
            </a:r>
            <a:r>
              <a:rPr lang="zh-CN" altLang="en-US" dirty="0"/>
              <a:t>（</a:t>
            </a:r>
            <a:r>
              <a:rPr lang="en-US" altLang="zh-CN" dirty="0"/>
              <a:t>0.3~0.5</a:t>
            </a:r>
            <a:r>
              <a:rPr lang="zh-CN" altLang="en-US" dirty="0"/>
              <a:t>）</a:t>
            </a:r>
            <a:r>
              <a:rPr lang="en-US" altLang="zh-CN" dirty="0"/>
              <a:t>Tm</a:t>
            </a:r>
            <a:r>
              <a:rPr lang="zh-CN" altLang="en-US" dirty="0"/>
              <a:t>时，材料在恒定载荷的持续作用下，发生与时间相关的塑性变形。实际上是因为在高温下原子热运动加剧，使位错从障碍中解放出来从而引起蠕变。水丽等在对一种镍基单晶合金的拉伸蠕变特征进行分析时发现，在</a:t>
            </a:r>
            <a:r>
              <a:rPr lang="en-US" altLang="zh-CN" dirty="0"/>
              <a:t>980~1020℃</a:t>
            </a:r>
            <a:r>
              <a:rPr lang="zh-CN" altLang="en-US" dirty="0"/>
              <a:t>、</a:t>
            </a:r>
            <a:r>
              <a:rPr lang="en-US" altLang="zh-CN" dirty="0"/>
              <a:t>200~280MPa</a:t>
            </a:r>
            <a:r>
              <a:rPr lang="zh-CN" altLang="en-US" dirty="0"/>
              <a:t>条件下蠕变曲线均由初始、稳态及加速蠕变阶段组成；在拉伸蠕变期间</a:t>
            </a:r>
            <a:r>
              <a:rPr lang="el-GR" altLang="zh-CN" dirty="0"/>
              <a:t>γ′</a:t>
            </a:r>
            <a:r>
              <a:rPr lang="zh-CN" altLang="en-US" dirty="0"/>
              <a:t>强化相由初始的立方体形态演化为与应力轴垂直的</a:t>
            </a:r>
            <a:r>
              <a:rPr lang="en-US" altLang="zh-CN" dirty="0"/>
              <a:t>N-</a:t>
            </a:r>
            <a:r>
              <a:rPr lang="zh-CN" altLang="en-US" dirty="0"/>
              <a:t>型筏形状；初始阶段位错在基体的八面体滑移系中运动；稳态阶段不同柏氏矢量的位错相遇，发生反应形成位错网；蠕变末期，应力集中致使大量位错在位错网破损处切入筏状</a:t>
            </a:r>
            <a:r>
              <a:rPr lang="el-GR" altLang="zh-CN" dirty="0"/>
              <a:t>γ′</a:t>
            </a:r>
            <a:r>
              <a:rPr lang="zh-CN" altLang="en-US" dirty="0"/>
              <a:t>相是合金发生蠕变断裂的主要原因。李楠等在研究热处理对一种镍基单晶高温合金高温蠕变性能的影响时发现，尺寸为</a:t>
            </a:r>
            <a:r>
              <a:rPr lang="en-US" altLang="zh-CN" dirty="0"/>
              <a:t>0.4</a:t>
            </a:r>
            <a:r>
              <a:rPr lang="el-GR" altLang="zh-CN" dirty="0"/>
              <a:t>μ</a:t>
            </a:r>
            <a:r>
              <a:rPr lang="en-US" altLang="zh-CN" dirty="0"/>
              <a:t>m</a:t>
            </a:r>
            <a:r>
              <a:rPr lang="zh-CN" altLang="en-US" dirty="0"/>
              <a:t>左右、规则排列的立方</a:t>
            </a:r>
            <a:r>
              <a:rPr lang="el-GR" altLang="zh-CN" dirty="0"/>
              <a:t>γ′</a:t>
            </a:r>
            <a:r>
              <a:rPr lang="zh-CN" altLang="en-US" dirty="0"/>
              <a:t>相具有较好的高温蠕变性能，而较小的</a:t>
            </a:r>
            <a:r>
              <a:rPr lang="el-GR" altLang="zh-CN" dirty="0"/>
              <a:t>γ′</a:t>
            </a:r>
            <a:r>
              <a:rPr lang="zh-CN" altLang="en-US" dirty="0"/>
              <a:t>相和较大的</a:t>
            </a:r>
            <a:r>
              <a:rPr lang="el-GR" altLang="zh-CN" dirty="0"/>
              <a:t>γ′</a:t>
            </a:r>
            <a:r>
              <a:rPr lang="zh-CN" altLang="en-US" dirty="0"/>
              <a:t>相均不利于合金在高温下的蠕变性能，二次时效处理对提高合金高温蠕变强度的作用不大，筏形组织的完善程度影响合金高温下的蠕变性能，二次</a:t>
            </a:r>
            <a:r>
              <a:rPr lang="el-GR" altLang="zh-CN" dirty="0"/>
              <a:t>γ′</a:t>
            </a:r>
            <a:r>
              <a:rPr lang="zh-CN" altLang="en-US" dirty="0"/>
              <a:t>相不利于提高合金高温蠕变性能</a:t>
            </a:r>
          </a:p>
        </p:txBody>
      </p:sp>
      <p:sp>
        <p:nvSpPr>
          <p:cNvPr id="4" name="灯片编号占位符 3"/>
          <p:cNvSpPr>
            <a:spLocks noGrp="1"/>
          </p:cNvSpPr>
          <p:nvPr>
            <p:ph type="sldNum" sz="quarter" idx="10"/>
          </p:nvPr>
        </p:nvSpPr>
        <p:spPr/>
        <p:txBody>
          <a:bodyPr/>
          <a:lstStyle/>
          <a:p>
            <a:fld id="{48EE1B59-1A3C-46A9-9E04-AFBC5E8CA535}" type="slidenum">
              <a:rPr lang="zh-CN" altLang="en-US" smtClean="0"/>
              <a:t>18</a:t>
            </a:fld>
            <a:endParaRPr lang="zh-CN" altLang="en-US"/>
          </a:p>
        </p:txBody>
      </p:sp>
    </p:spTree>
    <p:extLst>
      <p:ext uri="{BB962C8B-B14F-4D97-AF65-F5344CB8AC3E}">
        <p14:creationId xmlns:p14="http://schemas.microsoft.com/office/powerpoint/2010/main" val="21719830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当温度</a:t>
            </a:r>
            <a:r>
              <a:rPr lang="en-US" altLang="zh-CN" dirty="0"/>
              <a:t>T≥</a:t>
            </a:r>
            <a:r>
              <a:rPr lang="zh-CN" altLang="en-US" dirty="0"/>
              <a:t>（</a:t>
            </a:r>
            <a:r>
              <a:rPr lang="en-US" altLang="zh-CN" dirty="0"/>
              <a:t>0.3~0.5</a:t>
            </a:r>
            <a:r>
              <a:rPr lang="zh-CN" altLang="en-US" dirty="0"/>
              <a:t>）</a:t>
            </a:r>
            <a:r>
              <a:rPr lang="en-US" altLang="zh-CN" dirty="0"/>
              <a:t>Tm</a:t>
            </a:r>
            <a:r>
              <a:rPr lang="zh-CN" altLang="en-US" dirty="0"/>
              <a:t>时，材料在恒定载荷的持续作用下，发生与时间相关的塑性变形。实际上是因为在高温下原子热运动加剧，使位错从障碍中解放出来从而引起蠕变。水丽等在对一种镍基单晶合金的拉伸蠕变特征进行分析时发现，在</a:t>
            </a:r>
            <a:r>
              <a:rPr lang="en-US" altLang="zh-CN" dirty="0"/>
              <a:t>980~1020℃</a:t>
            </a:r>
            <a:r>
              <a:rPr lang="zh-CN" altLang="en-US" dirty="0"/>
              <a:t>、</a:t>
            </a:r>
            <a:r>
              <a:rPr lang="en-US" altLang="zh-CN" dirty="0"/>
              <a:t>200~280MPa</a:t>
            </a:r>
            <a:r>
              <a:rPr lang="zh-CN" altLang="en-US" dirty="0"/>
              <a:t>条件下蠕变曲线均由初始、稳态及加速蠕变阶段组成；在拉伸蠕变期间</a:t>
            </a:r>
            <a:r>
              <a:rPr lang="el-GR" altLang="zh-CN" dirty="0"/>
              <a:t>γ′</a:t>
            </a:r>
            <a:r>
              <a:rPr lang="zh-CN" altLang="en-US" dirty="0"/>
              <a:t>强化相由初始的立方体形态演化为与应力轴垂直的</a:t>
            </a:r>
            <a:r>
              <a:rPr lang="en-US" altLang="zh-CN" dirty="0"/>
              <a:t>N-</a:t>
            </a:r>
            <a:r>
              <a:rPr lang="zh-CN" altLang="en-US" dirty="0"/>
              <a:t>型筏形状；初始阶段位错在基体的八面体滑移系中运动；稳态阶段不同柏氏矢量的位错相遇，发生反应形成位错网；蠕变末期，应力集中致使大量位错在位错网破损处切入筏状</a:t>
            </a:r>
            <a:r>
              <a:rPr lang="el-GR" altLang="zh-CN" dirty="0"/>
              <a:t>γ′</a:t>
            </a:r>
            <a:r>
              <a:rPr lang="zh-CN" altLang="en-US" dirty="0"/>
              <a:t>相是合金发生蠕变断裂的主要原因。李楠等在研究热处理对一种镍基单晶高温合金高温蠕变性能的影响时发现，尺寸为</a:t>
            </a:r>
            <a:r>
              <a:rPr lang="en-US" altLang="zh-CN" dirty="0"/>
              <a:t>0.4</a:t>
            </a:r>
            <a:r>
              <a:rPr lang="el-GR" altLang="zh-CN" dirty="0"/>
              <a:t>μ</a:t>
            </a:r>
            <a:r>
              <a:rPr lang="en-US" altLang="zh-CN" dirty="0"/>
              <a:t>m</a:t>
            </a:r>
            <a:r>
              <a:rPr lang="zh-CN" altLang="en-US" dirty="0"/>
              <a:t>左右、规则排列的立方</a:t>
            </a:r>
            <a:r>
              <a:rPr lang="el-GR" altLang="zh-CN" dirty="0"/>
              <a:t>γ′</a:t>
            </a:r>
            <a:r>
              <a:rPr lang="zh-CN" altLang="en-US" dirty="0"/>
              <a:t>相具有较好的高温蠕变性能，而较小的</a:t>
            </a:r>
            <a:r>
              <a:rPr lang="el-GR" altLang="zh-CN" dirty="0"/>
              <a:t>γ′</a:t>
            </a:r>
            <a:r>
              <a:rPr lang="zh-CN" altLang="en-US" dirty="0"/>
              <a:t>相和较大的</a:t>
            </a:r>
            <a:r>
              <a:rPr lang="el-GR" altLang="zh-CN" dirty="0"/>
              <a:t>γ′</a:t>
            </a:r>
            <a:r>
              <a:rPr lang="zh-CN" altLang="en-US" dirty="0"/>
              <a:t>相均不利于合金在高温下的蠕变性能，二次时效处理对提高合金高温蠕变强度的作用不大，筏形组织的完善程度影响合金高温下的蠕变性能，二次</a:t>
            </a:r>
            <a:r>
              <a:rPr lang="el-GR" altLang="zh-CN" dirty="0"/>
              <a:t>γ′</a:t>
            </a:r>
            <a:r>
              <a:rPr lang="zh-CN" altLang="en-US" dirty="0"/>
              <a:t>相不利于提高合金高温蠕变性能</a:t>
            </a:r>
          </a:p>
        </p:txBody>
      </p:sp>
      <p:sp>
        <p:nvSpPr>
          <p:cNvPr id="4" name="灯片编号占位符 3"/>
          <p:cNvSpPr>
            <a:spLocks noGrp="1"/>
          </p:cNvSpPr>
          <p:nvPr>
            <p:ph type="sldNum" sz="quarter" idx="10"/>
          </p:nvPr>
        </p:nvSpPr>
        <p:spPr/>
        <p:txBody>
          <a:bodyPr/>
          <a:lstStyle/>
          <a:p>
            <a:fld id="{48EE1B59-1A3C-46A9-9E04-AFBC5E8CA535}" type="slidenum">
              <a:rPr lang="zh-CN" altLang="en-US" smtClean="0"/>
              <a:t>19</a:t>
            </a:fld>
            <a:endParaRPr lang="zh-CN" altLang="en-US"/>
          </a:p>
        </p:txBody>
      </p:sp>
    </p:spTree>
    <p:extLst>
      <p:ext uri="{BB962C8B-B14F-4D97-AF65-F5344CB8AC3E}">
        <p14:creationId xmlns:p14="http://schemas.microsoft.com/office/powerpoint/2010/main" val="27713305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20</a:t>
            </a:fld>
            <a:endParaRPr lang="zh-CN" altLang="en-US"/>
          </a:p>
        </p:txBody>
      </p:sp>
    </p:spTree>
    <p:extLst>
      <p:ext uri="{BB962C8B-B14F-4D97-AF65-F5344CB8AC3E}">
        <p14:creationId xmlns:p14="http://schemas.microsoft.com/office/powerpoint/2010/main" val="25268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solidFill>
                  <a:prstClr val="black"/>
                </a:solidFill>
              </a:rPr>
              <a:pPr/>
              <a:t>2</a:t>
            </a:fld>
            <a:endParaRPr lang="zh-CN" altLang="en-US">
              <a:solidFill>
                <a:prstClr val="black"/>
              </a:solidFill>
            </a:endParaRPr>
          </a:p>
        </p:txBody>
      </p:sp>
    </p:spTree>
    <p:extLst>
      <p:ext uri="{BB962C8B-B14F-4D97-AF65-F5344CB8AC3E}">
        <p14:creationId xmlns:p14="http://schemas.microsoft.com/office/powerpoint/2010/main" val="16798847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21</a:t>
            </a:fld>
            <a:endParaRPr lang="zh-CN" altLang="en-US"/>
          </a:p>
        </p:txBody>
      </p:sp>
    </p:spTree>
    <p:extLst>
      <p:ext uri="{BB962C8B-B14F-4D97-AF65-F5344CB8AC3E}">
        <p14:creationId xmlns:p14="http://schemas.microsoft.com/office/powerpoint/2010/main" val="39004798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22</a:t>
            </a:fld>
            <a:endParaRPr lang="zh-CN" altLang="en-US"/>
          </a:p>
        </p:txBody>
      </p:sp>
    </p:spTree>
    <p:extLst>
      <p:ext uri="{BB962C8B-B14F-4D97-AF65-F5344CB8AC3E}">
        <p14:creationId xmlns:p14="http://schemas.microsoft.com/office/powerpoint/2010/main" val="6198882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23</a:t>
            </a:fld>
            <a:endParaRPr lang="zh-CN" altLang="en-US"/>
          </a:p>
        </p:txBody>
      </p:sp>
    </p:spTree>
    <p:extLst>
      <p:ext uri="{BB962C8B-B14F-4D97-AF65-F5344CB8AC3E}">
        <p14:creationId xmlns:p14="http://schemas.microsoft.com/office/powerpoint/2010/main" val="15051962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24</a:t>
            </a:fld>
            <a:endParaRPr lang="zh-CN" altLang="en-US"/>
          </a:p>
        </p:txBody>
      </p:sp>
    </p:spTree>
    <p:extLst>
      <p:ext uri="{BB962C8B-B14F-4D97-AF65-F5344CB8AC3E}">
        <p14:creationId xmlns:p14="http://schemas.microsoft.com/office/powerpoint/2010/main" val="37715371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25</a:t>
            </a:fld>
            <a:endParaRPr lang="zh-CN" altLang="en-US"/>
          </a:p>
        </p:txBody>
      </p:sp>
    </p:spTree>
    <p:extLst>
      <p:ext uri="{BB962C8B-B14F-4D97-AF65-F5344CB8AC3E}">
        <p14:creationId xmlns:p14="http://schemas.microsoft.com/office/powerpoint/2010/main" val="13856085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26</a:t>
            </a:fld>
            <a:endParaRPr lang="zh-CN" altLang="en-US"/>
          </a:p>
        </p:txBody>
      </p:sp>
    </p:spTree>
    <p:extLst>
      <p:ext uri="{BB962C8B-B14F-4D97-AF65-F5344CB8AC3E}">
        <p14:creationId xmlns:p14="http://schemas.microsoft.com/office/powerpoint/2010/main" val="20771801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a:t>
            </a:r>
            <a:r>
              <a:rPr lang="en-US" altLang="zh-CN" dirty="0"/>
              <a:t>1</a:t>
            </a:r>
            <a:r>
              <a:rPr lang="zh-CN" altLang="en-US" dirty="0"/>
              <a:t>）首先我们对高温合金数据进行了大致的分类，分为合金化元素占位与相分配数据、错配位错与相界面裂纹数据、扩散数据、力学性能数据（力学性能的好坏可以用拉伸强度、剪切强度、延展性、韧性、断裂强度来刻画）四类数据。（</a:t>
            </a:r>
            <a:r>
              <a:rPr lang="en-US" altLang="zh-CN" dirty="0"/>
              <a:t>2</a:t>
            </a:r>
            <a:r>
              <a:rPr lang="zh-CN" altLang="en-US" dirty="0"/>
              <a:t>）然后展示了每一类的部分数据。第一张表表示的是合金化元素</a:t>
            </a:r>
            <a:r>
              <a:rPr lang="en-US" altLang="zh-CN" dirty="0"/>
              <a:t>Re</a:t>
            </a:r>
            <a:r>
              <a:rPr lang="zh-CN" altLang="en-US" dirty="0"/>
              <a:t>、</a:t>
            </a:r>
            <a:r>
              <a:rPr lang="en-US" altLang="zh-CN" dirty="0"/>
              <a:t>Ru</a:t>
            </a:r>
            <a:r>
              <a:rPr lang="zh-CN" altLang="en-US" dirty="0"/>
              <a:t>、</a:t>
            </a:r>
            <a:r>
              <a:rPr lang="en-US" altLang="zh-CN" dirty="0"/>
              <a:t>Co</a:t>
            </a:r>
            <a:r>
              <a:rPr lang="zh-CN" altLang="en-US" dirty="0"/>
              <a:t>分别掺杂到</a:t>
            </a:r>
            <a:r>
              <a:rPr lang="el-GR" altLang="zh-CN" dirty="0"/>
              <a:t>γ</a:t>
            </a:r>
            <a:r>
              <a:rPr lang="zh-CN" altLang="en-US" dirty="0"/>
              <a:t>、</a:t>
            </a:r>
            <a:r>
              <a:rPr lang="el-GR" altLang="zh-CN" dirty="0"/>
              <a:t>γ</a:t>
            </a:r>
            <a:r>
              <a:rPr lang="zh-CN" altLang="en-US" dirty="0"/>
              <a:t>’相中前后合金体系结合能的变化情况；第二张表表示的是</a:t>
            </a:r>
            <a:r>
              <a:rPr lang="en-US" altLang="zh-CN" dirty="0"/>
              <a:t>Ni</a:t>
            </a:r>
            <a:r>
              <a:rPr lang="zh-CN" altLang="en-US" dirty="0"/>
              <a:t>、</a:t>
            </a:r>
            <a:r>
              <a:rPr lang="en-US" altLang="zh-CN" dirty="0"/>
              <a:t>Al</a:t>
            </a:r>
            <a:r>
              <a:rPr lang="zh-CN" altLang="en-US" dirty="0"/>
              <a:t>、</a:t>
            </a:r>
            <a:r>
              <a:rPr lang="en-US" altLang="zh-CN" dirty="0"/>
              <a:t>Ni3Al</a:t>
            </a:r>
            <a:r>
              <a:rPr lang="zh-CN" altLang="en-US" dirty="0"/>
              <a:t>相在不同晶向上的界面能情况；第三张表表示的是不同温度下不同扩散体系下，</a:t>
            </a:r>
            <a:r>
              <a:rPr lang="en-US" altLang="zh-CN" dirty="0"/>
              <a:t>Ni</a:t>
            </a:r>
            <a:r>
              <a:rPr lang="zh-CN" altLang="en-US" dirty="0"/>
              <a:t>元素在</a:t>
            </a:r>
            <a:r>
              <a:rPr lang="el-GR" altLang="zh-CN" dirty="0"/>
              <a:t>γ</a:t>
            </a:r>
            <a:r>
              <a:rPr lang="zh-CN" altLang="en-US" dirty="0"/>
              <a:t>相中的扩散系数，</a:t>
            </a:r>
            <a:r>
              <a:rPr lang="en-US" altLang="zh-CN" dirty="0"/>
              <a:t>Ni</a:t>
            </a:r>
            <a:r>
              <a:rPr lang="zh-CN" altLang="en-US" dirty="0"/>
              <a:t>元素在</a:t>
            </a:r>
            <a:r>
              <a:rPr lang="el-GR" altLang="zh-CN" dirty="0"/>
              <a:t>γ</a:t>
            </a:r>
            <a:r>
              <a:rPr lang="zh-CN" altLang="en-US" dirty="0"/>
              <a:t>’相中的扩散系数；第四张表前三行表示的是沿着</a:t>
            </a:r>
            <a:r>
              <a:rPr lang="el-GR" altLang="zh-CN" dirty="0"/>
              <a:t>γ</a:t>
            </a:r>
            <a:r>
              <a:rPr lang="zh-CN" altLang="en-US" dirty="0"/>
              <a:t>’ 相</a:t>
            </a:r>
            <a:r>
              <a:rPr lang="en-US" altLang="zh-CN" dirty="0"/>
              <a:t>[001],[110],[111]</a:t>
            </a:r>
            <a:r>
              <a:rPr lang="zh-CN" altLang="en-US" dirty="0"/>
              <a:t>方向上做单向拉伸实验，未掺杂和掺杂</a:t>
            </a:r>
            <a:r>
              <a:rPr lang="en-US" altLang="zh-CN" dirty="0"/>
              <a:t>Re</a:t>
            </a:r>
            <a:r>
              <a:rPr lang="zh-CN" altLang="en-US" dirty="0"/>
              <a:t>元素前后的拉伸强度变化，后两行表示是在</a:t>
            </a:r>
            <a:r>
              <a:rPr lang="en-US" altLang="zh-CN" dirty="0"/>
              <a:t>{111}[110],{111}[112]</a:t>
            </a:r>
            <a:r>
              <a:rPr lang="zh-CN" altLang="en-US" dirty="0"/>
              <a:t>方向上做剪切实验，未掺杂和掺杂</a:t>
            </a:r>
            <a:r>
              <a:rPr lang="en-US" altLang="zh-CN" dirty="0"/>
              <a:t>Re</a:t>
            </a:r>
            <a:r>
              <a:rPr lang="zh-CN" altLang="en-US" dirty="0"/>
              <a:t>元素前后的剪切强度变化（</a:t>
            </a:r>
            <a:r>
              <a:rPr lang="en-US" altLang="zh-CN" dirty="0"/>
              <a:t>3</a:t>
            </a:r>
            <a:r>
              <a:rPr lang="zh-CN" altLang="en-US" dirty="0"/>
              <a:t>）最后把列出了每一类数据对应的性能描述因子（属性）</a:t>
            </a:r>
          </a:p>
        </p:txBody>
      </p:sp>
      <p:sp>
        <p:nvSpPr>
          <p:cNvPr id="4" name="灯片编号占位符 3"/>
          <p:cNvSpPr>
            <a:spLocks noGrp="1"/>
          </p:cNvSpPr>
          <p:nvPr>
            <p:ph type="sldNum" sz="quarter" idx="10"/>
          </p:nvPr>
        </p:nvSpPr>
        <p:spPr/>
        <p:txBody>
          <a:bodyPr/>
          <a:lstStyle/>
          <a:p>
            <a:fld id="{48EE1B59-1A3C-46A9-9E04-AFBC5E8CA535}" type="slidenum">
              <a:rPr lang="zh-CN" altLang="en-US" smtClean="0"/>
              <a:t>27</a:t>
            </a:fld>
            <a:endParaRPr lang="zh-CN" altLang="en-US"/>
          </a:p>
        </p:txBody>
      </p:sp>
    </p:spTree>
    <p:extLst>
      <p:ext uri="{BB962C8B-B14F-4D97-AF65-F5344CB8AC3E}">
        <p14:creationId xmlns:p14="http://schemas.microsoft.com/office/powerpoint/2010/main" val="14237741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这里一共有</a:t>
            </a:r>
            <a:r>
              <a:rPr lang="en-US" altLang="zh-CN" dirty="0"/>
              <a:t>57</a:t>
            </a:r>
            <a:r>
              <a:rPr lang="zh-CN" altLang="en-US" dirty="0"/>
              <a:t>篇论文，包括外文</a:t>
            </a:r>
            <a:r>
              <a:rPr lang="en-US" altLang="zh-CN" dirty="0"/>
              <a:t>39</a:t>
            </a:r>
            <a:r>
              <a:rPr lang="zh-CN" altLang="en-US" dirty="0"/>
              <a:t>篇，中文文献</a:t>
            </a:r>
            <a:r>
              <a:rPr lang="en-US" altLang="zh-CN" dirty="0"/>
              <a:t>18</a:t>
            </a:r>
            <a:r>
              <a:rPr lang="zh-CN" altLang="en-US" dirty="0"/>
              <a:t>篇，但有的论文还有待筛查，可能会被删掉</a:t>
            </a:r>
            <a:endParaRPr lang="en-US" altLang="zh-CN" dirty="0"/>
          </a:p>
          <a:p>
            <a:r>
              <a:rPr lang="zh-CN" altLang="en-US" dirty="0"/>
              <a:t>要从这文献中提取三类数据</a:t>
            </a:r>
            <a:endParaRPr lang="en-US" altLang="zh-CN" dirty="0"/>
          </a:p>
          <a:p>
            <a:r>
              <a:rPr lang="zh-CN" altLang="en-US" dirty="0"/>
              <a:t>文献信息：数据的可溯源</a:t>
            </a:r>
            <a:endParaRPr lang="en-US" altLang="zh-CN" dirty="0"/>
          </a:p>
          <a:p>
            <a:r>
              <a:rPr lang="zh-CN" altLang="en-US" dirty="0"/>
              <a:t>表格数据：通过阅读文献内容可以筛选出可以训练的有关数据</a:t>
            </a:r>
            <a:endParaRPr lang="en-US" altLang="zh-CN" dirty="0"/>
          </a:p>
          <a:p>
            <a:r>
              <a:rPr lang="zh-CN" altLang="en-US" dirty="0"/>
              <a:t>图片信息：部分数据需通过描点得出，最后转换成表格数据</a:t>
            </a:r>
            <a:endParaRPr lang="en-US" altLang="zh-CN" dirty="0"/>
          </a:p>
          <a:p>
            <a:r>
              <a:rPr lang="zh-CN" altLang="en-US" dirty="0"/>
              <a:t>专利中有很多完整的信息</a:t>
            </a:r>
          </a:p>
        </p:txBody>
      </p:sp>
      <p:sp>
        <p:nvSpPr>
          <p:cNvPr id="4" name="灯片编号占位符 3"/>
          <p:cNvSpPr>
            <a:spLocks noGrp="1"/>
          </p:cNvSpPr>
          <p:nvPr>
            <p:ph type="sldNum" sz="quarter" idx="10"/>
          </p:nvPr>
        </p:nvSpPr>
        <p:spPr/>
        <p:txBody>
          <a:bodyPr/>
          <a:lstStyle/>
          <a:p>
            <a:fld id="{3B448A4E-E8D3-4150-9B5A-9DA8F69BCB64}" type="slidenum">
              <a:rPr lang="zh-CN" altLang="en-US" smtClean="0"/>
              <a:t>28</a:t>
            </a:fld>
            <a:endParaRPr lang="zh-CN" altLang="en-US"/>
          </a:p>
        </p:txBody>
      </p:sp>
    </p:spTree>
    <p:extLst>
      <p:ext uri="{BB962C8B-B14F-4D97-AF65-F5344CB8AC3E}">
        <p14:creationId xmlns:p14="http://schemas.microsoft.com/office/powerpoint/2010/main" val="8287348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加一个提问？</a:t>
            </a:r>
            <a:endParaRPr lang="en-US" altLang="zh-CN" dirty="0"/>
          </a:p>
          <a:p>
            <a:r>
              <a:rPr lang="zh-CN" altLang="en-US" dirty="0"/>
              <a:t>机器学习的方法再加一些？</a:t>
            </a:r>
          </a:p>
        </p:txBody>
      </p:sp>
      <p:sp>
        <p:nvSpPr>
          <p:cNvPr id="4" name="灯片编号占位符 3"/>
          <p:cNvSpPr>
            <a:spLocks noGrp="1"/>
          </p:cNvSpPr>
          <p:nvPr>
            <p:ph type="sldNum" sz="quarter" idx="10"/>
          </p:nvPr>
        </p:nvSpPr>
        <p:spPr/>
        <p:txBody>
          <a:bodyPr/>
          <a:lstStyle/>
          <a:p>
            <a:fld id="{3B448A4E-E8D3-4150-9B5A-9DA8F69BCB64}" type="slidenum">
              <a:rPr lang="zh-CN" altLang="en-US" smtClean="0"/>
              <a:t>29</a:t>
            </a:fld>
            <a:endParaRPr lang="zh-CN" altLang="en-US"/>
          </a:p>
        </p:txBody>
      </p:sp>
    </p:spTree>
    <p:extLst>
      <p:ext uri="{BB962C8B-B14F-4D97-AF65-F5344CB8AC3E}">
        <p14:creationId xmlns:p14="http://schemas.microsoft.com/office/powerpoint/2010/main" val="19140862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大部分的研究者只考虑成分、温度、应力和热参数最主要是因为没有可靠的数据来源，蠕变机器学习的发展更多的可以说是对这些残缺数据的处理不断加强完善！</a:t>
            </a:r>
            <a:endParaRPr lang="en-US" altLang="zh-CN" dirty="0"/>
          </a:p>
          <a:p>
            <a:r>
              <a:rPr lang="zh-CN" altLang="en-US" dirty="0"/>
              <a:t>有的实验者有自己试验的数据，所以考虑的因素更多。</a:t>
            </a:r>
          </a:p>
        </p:txBody>
      </p:sp>
      <p:sp>
        <p:nvSpPr>
          <p:cNvPr id="4" name="灯片编号占位符 3"/>
          <p:cNvSpPr>
            <a:spLocks noGrp="1"/>
          </p:cNvSpPr>
          <p:nvPr>
            <p:ph type="sldNum" sz="quarter" idx="10"/>
          </p:nvPr>
        </p:nvSpPr>
        <p:spPr/>
        <p:txBody>
          <a:bodyPr/>
          <a:lstStyle/>
          <a:p>
            <a:fld id="{3B448A4E-E8D3-4150-9B5A-9DA8F69BCB64}" type="slidenum">
              <a:rPr lang="zh-CN" altLang="en-US" smtClean="0"/>
              <a:t>34</a:t>
            </a:fld>
            <a:endParaRPr lang="zh-CN" altLang="en-US"/>
          </a:p>
        </p:txBody>
      </p:sp>
    </p:spTree>
    <p:extLst>
      <p:ext uri="{BB962C8B-B14F-4D97-AF65-F5344CB8AC3E}">
        <p14:creationId xmlns:p14="http://schemas.microsoft.com/office/powerpoint/2010/main" val="7985407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solidFill>
                  <a:prstClr val="black"/>
                </a:solidFill>
              </a:rPr>
              <a:pPr/>
              <a:t>3</a:t>
            </a:fld>
            <a:endParaRPr lang="zh-CN" altLang="en-US">
              <a:solidFill>
                <a:prstClr val="black"/>
              </a:solidFill>
            </a:endParaRPr>
          </a:p>
        </p:txBody>
      </p:sp>
    </p:spTree>
    <p:extLst>
      <p:ext uri="{BB962C8B-B14F-4D97-AF65-F5344CB8AC3E}">
        <p14:creationId xmlns:p14="http://schemas.microsoft.com/office/powerpoint/2010/main" val="9205782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王院士团队</a:t>
            </a:r>
            <a:r>
              <a:rPr lang="en-US" altLang="zh-CN" dirty="0"/>
              <a:t>49</a:t>
            </a:r>
            <a:r>
              <a:rPr lang="zh-CN" altLang="en-US" dirty="0"/>
              <a:t>篇文献的工作：给定不同组元，不同原子堆垛结构，晶胞原子个数等，建立模型，然后从原子层面和能量学角度通过理论计算（第一性原理、分子动力学方法）得到微观因素数据。</a:t>
            </a:r>
            <a:endParaRPr lang="en-US" altLang="zh-CN" dirty="0"/>
          </a:p>
          <a:p>
            <a:r>
              <a:rPr lang="zh-CN" altLang="en-US" dirty="0"/>
              <a:t>基础性工作：现有的机器学习在蠕变方面的应用，大部分是基于易获得影响蠕变的宏观因素数据，如成分、温度、热处理等，缺少关于更微观的描述因子。</a:t>
            </a:r>
            <a:endParaRPr lang="en-US" altLang="zh-CN" dirty="0"/>
          </a:p>
          <a:p>
            <a:r>
              <a:rPr lang="zh-CN" altLang="en-US" dirty="0"/>
              <a:t>鲁老师团队工作：（</a:t>
            </a:r>
            <a:r>
              <a:rPr lang="en-US" altLang="zh-CN" dirty="0"/>
              <a:t>1</a:t>
            </a:r>
            <a:r>
              <a:rPr lang="zh-CN" altLang="en-US" dirty="0"/>
              <a:t>）是否可以通过王院士</a:t>
            </a:r>
            <a:r>
              <a:rPr lang="en-US" altLang="zh-CN" dirty="0"/>
              <a:t>49</a:t>
            </a:r>
            <a:r>
              <a:rPr lang="zh-CN" altLang="en-US" dirty="0"/>
              <a:t>篇文献中提供的理论计算方法来获得蠕变性能的微观描述因子；（</a:t>
            </a:r>
            <a:r>
              <a:rPr lang="en-US" altLang="zh-CN" dirty="0"/>
              <a:t>2</a:t>
            </a:r>
            <a:r>
              <a:rPr lang="zh-CN" altLang="en-US" dirty="0"/>
              <a:t>）直接利用王院士</a:t>
            </a:r>
            <a:r>
              <a:rPr lang="en-US" altLang="zh-CN" dirty="0"/>
              <a:t>49</a:t>
            </a:r>
            <a:r>
              <a:rPr lang="zh-CN" altLang="en-US" dirty="0"/>
              <a:t>篇文献中计算得到的数据，并对其数据进行一些预处理工作，然后与我们已收集和处理过的蠕变数据进行整合</a:t>
            </a:r>
            <a:endParaRPr lang="en-US" altLang="zh-CN" dirty="0"/>
          </a:p>
        </p:txBody>
      </p:sp>
      <p:sp>
        <p:nvSpPr>
          <p:cNvPr id="4" name="灯片编号占位符 3"/>
          <p:cNvSpPr>
            <a:spLocks noGrp="1"/>
          </p:cNvSpPr>
          <p:nvPr>
            <p:ph type="sldNum" sz="quarter" idx="10"/>
          </p:nvPr>
        </p:nvSpPr>
        <p:spPr/>
        <p:txBody>
          <a:bodyPr/>
          <a:lstStyle/>
          <a:p>
            <a:fld id="{3B448A4E-E8D3-4150-9B5A-9DA8F69BCB64}" type="slidenum">
              <a:rPr lang="zh-CN" altLang="en-US" smtClean="0"/>
              <a:t>35</a:t>
            </a:fld>
            <a:endParaRPr lang="zh-CN" altLang="en-US"/>
          </a:p>
        </p:txBody>
      </p:sp>
    </p:spTree>
    <p:extLst>
      <p:ext uri="{BB962C8B-B14F-4D97-AF65-F5344CB8AC3E}">
        <p14:creationId xmlns:p14="http://schemas.microsoft.com/office/powerpoint/2010/main" val="3019399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缺失性</a:t>
            </a:r>
            <a:r>
              <a:rPr lang="en-US" altLang="zh-CN" dirty="0"/>
              <a:t>:</a:t>
            </a:r>
            <a:r>
              <a:rPr lang="en-US" altLang="zh-CN" baseline="0" dirty="0"/>
              <a:t> </a:t>
            </a:r>
            <a:r>
              <a:rPr lang="zh-CN" altLang="en-US" baseline="0" dirty="0"/>
              <a:t>值缺失的属性太多，关于时效处理的部分的缺失填补是个大问题</a:t>
            </a:r>
            <a:endParaRPr lang="en-US" altLang="zh-CN" baseline="0" dirty="0"/>
          </a:p>
          <a:p>
            <a:r>
              <a:rPr lang="zh-CN" altLang="en-US" baseline="0" dirty="0"/>
              <a:t>缺精度性：来源于图片的信息的数据有一定的偏差</a:t>
            </a:r>
            <a:r>
              <a:rPr lang="en-US" altLang="zh-CN" baseline="0" dirty="0"/>
              <a:t>(</a:t>
            </a:r>
            <a:r>
              <a:rPr lang="zh-CN" altLang="en-US" baseline="0" dirty="0"/>
              <a:t>不可避免的误差</a:t>
            </a:r>
            <a:r>
              <a:rPr lang="en-US" altLang="zh-CN" baseline="0" dirty="0"/>
              <a:t>)</a:t>
            </a:r>
          </a:p>
          <a:p>
            <a:r>
              <a:rPr lang="zh-CN" altLang="en-US" baseline="0" dirty="0"/>
              <a:t>来源的不稳定性</a:t>
            </a:r>
            <a:r>
              <a:rPr lang="en-US" altLang="zh-CN" baseline="0" dirty="0"/>
              <a:t>: </a:t>
            </a:r>
            <a:r>
              <a:rPr lang="zh-CN" altLang="en-US" baseline="0" dirty="0"/>
              <a:t>数据来源是不同研究者不同的研究成果，体系不同，方法不同，工艺细节不同，所以样本样本之间的差异性很大，稳定性很存在一定的问题。</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kumimoji="1" lang="zh-CN" altLang="en-US" dirty="0"/>
          </a:p>
        </p:txBody>
      </p:sp>
      <p:sp>
        <p:nvSpPr>
          <p:cNvPr id="4" name="幻灯片编号占位符 3"/>
          <p:cNvSpPr>
            <a:spLocks noGrp="1"/>
          </p:cNvSpPr>
          <p:nvPr>
            <p:ph type="sldNum" sz="quarter" idx="10"/>
          </p:nvPr>
        </p:nvSpPr>
        <p:spPr/>
        <p:txBody>
          <a:bodyPr/>
          <a:lstStyle/>
          <a:p>
            <a:fld id="{48EE1B59-1A3C-46A9-9E04-AFBC5E8CA535}" type="slidenum">
              <a:rPr lang="zh-CN" altLang="en-US" smtClean="0"/>
              <a:t>36</a:t>
            </a:fld>
            <a:endParaRPr lang="zh-CN" altLang="en-US"/>
          </a:p>
        </p:txBody>
      </p:sp>
    </p:spTree>
    <p:extLst>
      <p:ext uri="{BB962C8B-B14F-4D97-AF65-F5344CB8AC3E}">
        <p14:creationId xmlns:p14="http://schemas.microsoft.com/office/powerpoint/2010/main" val="1453089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solidFill>
                  <a:prstClr val="black"/>
                </a:solidFill>
              </a:rPr>
              <a:pPr/>
              <a:t>37</a:t>
            </a:fld>
            <a:endParaRPr lang="zh-CN" altLang="en-US">
              <a:solidFill>
                <a:prstClr val="black"/>
              </a:solidFill>
            </a:endParaRPr>
          </a:p>
        </p:txBody>
      </p:sp>
    </p:spTree>
    <p:extLst>
      <p:ext uri="{BB962C8B-B14F-4D97-AF65-F5344CB8AC3E}">
        <p14:creationId xmlns:p14="http://schemas.microsoft.com/office/powerpoint/2010/main" val="19823579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集成学习（</a:t>
            </a:r>
            <a:r>
              <a:rPr lang="en-US" altLang="zh-CN" sz="1200" kern="1200" dirty="0">
                <a:solidFill>
                  <a:schemeClr val="tx1"/>
                </a:solidFill>
                <a:effectLst/>
                <a:latin typeface="+mn-lt"/>
                <a:ea typeface="+mn-ea"/>
                <a:cs typeface="+mn-cs"/>
              </a:rPr>
              <a:t>Ensemble Learning</a:t>
            </a:r>
            <a:r>
              <a:rPr lang="zh-CN" altLang="zh-CN" sz="1200" kern="1200" dirty="0">
                <a:solidFill>
                  <a:schemeClr val="tx1"/>
                </a:solidFill>
                <a:effectLst/>
                <a:latin typeface="+mn-lt"/>
                <a:ea typeface="+mn-ea"/>
                <a:cs typeface="+mn-cs"/>
              </a:rPr>
              <a:t>）是指将有限个学习器通过不同集成策略共同处理同一个问题，使集成的模型具有更强的泛化能力</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在机器学习领域已证明基于集成学习的预测优于单模型预测。因此，本课题将采用基于目标最优的选择性集成方法来构建单晶高温合金材料构效关系，“取长补短”，发挥各个算法的优势应对不同的数据类型，最终组合多个模型完成对性能的预测。本课题组的集成策略是对多个模型的组合优化，其主要思想是通过问题驱动自动选择最适合数据特点的模型，利用集成策略完成最优模型对合金数据的性能预测。在模型选择策略方面，机器学习方法按照问题类型不同，可以分为回归（</a:t>
            </a:r>
            <a:r>
              <a:rPr lang="en-US" altLang="zh-CN" sz="1200" kern="1200" dirty="0">
                <a:solidFill>
                  <a:schemeClr val="tx1"/>
                </a:solidFill>
                <a:effectLst/>
                <a:latin typeface="+mn-lt"/>
                <a:ea typeface="+mn-ea"/>
                <a:cs typeface="+mn-cs"/>
              </a:rPr>
              <a:t>Logistics</a:t>
            </a:r>
            <a:r>
              <a:rPr lang="zh-CN" altLang="zh-CN" sz="1200" kern="1200" dirty="0">
                <a:solidFill>
                  <a:schemeClr val="tx1"/>
                </a:solidFill>
                <a:effectLst/>
                <a:latin typeface="+mn-lt"/>
                <a:ea typeface="+mn-ea"/>
                <a:cs typeface="+mn-cs"/>
              </a:rPr>
              <a:t>、多元回归、支持向量机回归等）、分类（</a:t>
            </a:r>
            <a:r>
              <a:rPr lang="en-US" altLang="zh-CN" sz="1200" kern="1200" dirty="0">
                <a:solidFill>
                  <a:schemeClr val="tx1"/>
                </a:solidFill>
                <a:effectLst/>
                <a:latin typeface="+mn-lt"/>
                <a:ea typeface="+mn-ea"/>
                <a:cs typeface="+mn-cs"/>
              </a:rPr>
              <a:t>BP</a:t>
            </a:r>
            <a:r>
              <a:rPr lang="zh-CN" altLang="zh-CN" sz="1200" kern="1200" dirty="0">
                <a:solidFill>
                  <a:schemeClr val="tx1"/>
                </a:solidFill>
                <a:effectLst/>
                <a:latin typeface="+mn-lt"/>
                <a:ea typeface="+mn-ea"/>
                <a:cs typeface="+mn-cs"/>
              </a:rPr>
              <a:t>神经网络、支持向量机分类、贝叶斯网络等）、聚类（</a:t>
            </a:r>
            <a:r>
              <a:rPr lang="en-US" altLang="zh-CN" sz="1200" kern="1200" dirty="0">
                <a:solidFill>
                  <a:schemeClr val="tx1"/>
                </a:solidFill>
                <a:effectLst/>
                <a:latin typeface="+mn-lt"/>
                <a:ea typeface="+mn-ea"/>
                <a:cs typeface="+mn-cs"/>
              </a:rPr>
              <a:t>K-means</a:t>
            </a:r>
            <a:r>
              <a:rPr lang="zh-CN" altLang="zh-CN" sz="1200" kern="1200" dirty="0">
                <a:solidFill>
                  <a:schemeClr val="tx1"/>
                </a:solidFill>
                <a:effectLst/>
                <a:latin typeface="+mn-lt"/>
                <a:ea typeface="+mn-ea"/>
                <a:cs typeface="+mn-cs"/>
              </a:rPr>
              <a:t>、层次聚类等）等不同的学习方法。每一种学习方法各有特点、适合处理不同问题，如支持向量机适合处理小样本问题，神经网络适合处理非线性问题等，本团队拟使用在验证数据集上找到预测结果优的模型作为最终要集成的模型；在模型集成方面，通过对择优选择出的模型的预测结果进行加权投票或者取平均值。通过以上自适应得到的混合式集成学习模型，建立从成分到性能的预测模型以及高通量计算数据和反应实验数据内在规律的模型，对未知的非线性关系进行逼近，从而找到合金制备过程中成分、组织及性能的变化，可以对单晶高温合金制备过程的参数控制进行优化，以达到指导试验的目的。</a:t>
            </a:r>
          </a:p>
          <a:p>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现有的性能预测方法主要使用单一模型，泛化能力不强。集成学习是机器学习中常用的模型集成方法，可以提高预测精度与泛化能力，但在方法选择与结果集成策略上可解释性较弱。</a:t>
            </a:r>
            <a:r>
              <a:rPr lang="zh-CN" altLang="zh-CN" sz="1200" dirty="0"/>
              <a:t>通过问题驱动自动选择最适合数据特点的模型，利用集成策略完成最优模型对合金数据的性能预测。</a:t>
            </a:r>
            <a:endParaRPr lang="zh-CN" altLang="en-US" sz="1400" dirty="0"/>
          </a:p>
          <a:p>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42</a:t>
            </a:fld>
            <a:endParaRPr lang="zh-CN" altLang="en-US"/>
          </a:p>
        </p:txBody>
      </p:sp>
    </p:spTree>
    <p:extLst>
      <p:ext uri="{BB962C8B-B14F-4D97-AF65-F5344CB8AC3E}">
        <p14:creationId xmlns:p14="http://schemas.microsoft.com/office/powerpoint/2010/main" val="5990322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使用基于集成学习的单晶高温合金性能预测方法对单晶高温合金进行预测分析，依旧存在机器学习方法的“黑箱”问题，即机器学习获取的知识不易被人理解。而规则提取是建立具有“黑箱性”机器学习系统解释机制的一种途径，其目的是将机器学习中隐含的知识以一种易于理解的方式表达，提高机器学习方法的可解释性。本课题将采用面向结构和面向性能两种方法进行对基于集成学习的自适应混合式性能预测模型学习结果进行规则抽取。</a:t>
            </a:r>
            <a:r>
              <a:rPr lang="zh-CN" altLang="zh-CN" sz="1200" b="1" kern="1200" dirty="0">
                <a:solidFill>
                  <a:schemeClr val="tx1"/>
                </a:solidFill>
                <a:effectLst/>
                <a:latin typeface="+mn-lt"/>
                <a:ea typeface="+mn-ea"/>
                <a:cs typeface="+mn-cs"/>
              </a:rPr>
              <a:t>采用基于结构的方法</a:t>
            </a:r>
            <a:r>
              <a:rPr lang="zh-CN" altLang="zh-CN" sz="1200" kern="1200" dirty="0">
                <a:solidFill>
                  <a:schemeClr val="tx1"/>
                </a:solidFill>
                <a:effectLst/>
                <a:latin typeface="+mn-lt"/>
                <a:ea typeface="+mn-ea"/>
                <a:cs typeface="+mn-cs"/>
              </a:rPr>
              <a:t>，将规则抽取视为一个搜索过程</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把已训练好的神经网络</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支持向量机等学习器的结构（网络结构、权重或者支持向量）映射成易于理解的</a:t>
            </a:r>
            <a:r>
              <a:rPr lang="en-US" altLang="zh-CN" sz="1200" kern="1200" dirty="0">
                <a:solidFill>
                  <a:schemeClr val="tx1"/>
                </a:solidFill>
                <a:effectLst/>
                <a:latin typeface="+mn-lt"/>
                <a:ea typeface="+mn-ea"/>
                <a:cs typeface="+mn-cs"/>
              </a:rPr>
              <a:t>if-then-else</a:t>
            </a:r>
            <a:r>
              <a:rPr lang="zh-CN" altLang="zh-CN" sz="1200" kern="1200" dirty="0">
                <a:solidFill>
                  <a:schemeClr val="tx1"/>
                </a:solidFill>
                <a:effectLst/>
                <a:latin typeface="+mn-lt"/>
                <a:ea typeface="+mn-ea"/>
                <a:cs typeface="+mn-cs"/>
              </a:rPr>
              <a:t>规则；采用基于性能的规则抽取方法，将学习器作为一个整体来处理</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使得抽取出的规则在功能上对学习器有重现能力</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也就是产生一组可以替代原学习器的规则。这里我们拟采用决策树方法如</a:t>
            </a:r>
            <a:r>
              <a:rPr lang="en-US" altLang="zh-CN" sz="1200" kern="1200" dirty="0">
                <a:solidFill>
                  <a:schemeClr val="tx1"/>
                </a:solidFill>
                <a:effectLst/>
                <a:latin typeface="+mn-lt"/>
                <a:ea typeface="+mn-ea"/>
                <a:cs typeface="+mn-cs"/>
              </a:rPr>
              <a:t>ID3/C4.5</a:t>
            </a:r>
            <a:r>
              <a:rPr lang="zh-CN" altLang="zh-CN" sz="1200" kern="1200" dirty="0">
                <a:solidFill>
                  <a:schemeClr val="tx1"/>
                </a:solidFill>
                <a:effectLst/>
                <a:latin typeface="+mn-lt"/>
                <a:ea typeface="+mn-ea"/>
                <a:cs typeface="+mn-cs"/>
              </a:rPr>
              <a:t>方法算法对学习器学习结构构建决策树，进而将决策树转换成易于理解的</a:t>
            </a:r>
            <a:r>
              <a:rPr lang="en-US" altLang="zh-CN" sz="1200" kern="1200" dirty="0">
                <a:solidFill>
                  <a:schemeClr val="tx1"/>
                </a:solidFill>
                <a:effectLst/>
                <a:latin typeface="+mn-lt"/>
                <a:ea typeface="+mn-ea"/>
                <a:cs typeface="+mn-cs"/>
              </a:rPr>
              <a:t>if-then-else</a:t>
            </a:r>
            <a:r>
              <a:rPr lang="zh-CN" altLang="zh-CN" sz="1200" kern="1200" dirty="0">
                <a:solidFill>
                  <a:schemeClr val="tx1"/>
                </a:solidFill>
                <a:effectLst/>
                <a:latin typeface="+mn-lt"/>
                <a:ea typeface="+mn-ea"/>
                <a:cs typeface="+mn-cs"/>
              </a:rPr>
              <a:t>规则。由于我们采用不同的学习方法从不同的角度对单晶高温合金材料的构效关系进行了建模，通过规则抽取方法必然产生各种不同的</a:t>
            </a:r>
            <a:r>
              <a:rPr lang="en-US" altLang="zh-CN" sz="1200" kern="1200" dirty="0">
                <a:solidFill>
                  <a:schemeClr val="tx1"/>
                </a:solidFill>
                <a:effectLst/>
                <a:latin typeface="+mn-lt"/>
                <a:ea typeface="+mn-ea"/>
                <a:cs typeface="+mn-cs"/>
              </a:rPr>
              <a:t>if-then-else</a:t>
            </a:r>
            <a:r>
              <a:rPr lang="zh-CN" altLang="zh-CN" sz="1200" kern="1200" dirty="0">
                <a:solidFill>
                  <a:schemeClr val="tx1"/>
                </a:solidFill>
                <a:effectLst/>
                <a:latin typeface="+mn-lt"/>
                <a:ea typeface="+mn-ea"/>
                <a:cs typeface="+mn-cs"/>
              </a:rPr>
              <a:t>规则。这些规则很可能存在冗余性、不一致性和不确定性。本课题将结合专家经验，采用模糊集等方法实现对规则的约简。</a:t>
            </a:r>
          </a:p>
        </p:txBody>
      </p:sp>
      <p:sp>
        <p:nvSpPr>
          <p:cNvPr id="4" name="灯片编号占位符 3"/>
          <p:cNvSpPr>
            <a:spLocks noGrp="1"/>
          </p:cNvSpPr>
          <p:nvPr>
            <p:ph type="sldNum" sz="quarter" idx="10"/>
          </p:nvPr>
        </p:nvSpPr>
        <p:spPr/>
        <p:txBody>
          <a:bodyPr/>
          <a:lstStyle/>
          <a:p>
            <a:fld id="{48EE1B59-1A3C-46A9-9E04-AFBC5E8CA535}" type="slidenum">
              <a:rPr lang="zh-CN" altLang="en-US" smtClean="0"/>
              <a:t>43</a:t>
            </a:fld>
            <a:endParaRPr lang="zh-CN" altLang="en-US"/>
          </a:p>
        </p:txBody>
      </p:sp>
    </p:spTree>
    <p:extLst>
      <p:ext uri="{BB962C8B-B14F-4D97-AF65-F5344CB8AC3E}">
        <p14:creationId xmlns:p14="http://schemas.microsoft.com/office/powerpoint/2010/main" val="22043012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solidFill>
                  <a:prstClr val="black"/>
                </a:solidFill>
              </a:rPr>
              <a:pPr/>
              <a:t>44</a:t>
            </a:fld>
            <a:endParaRPr lang="zh-CN" altLang="en-US">
              <a:solidFill>
                <a:prstClr val="black"/>
              </a:solidFill>
            </a:endParaRPr>
          </a:p>
        </p:txBody>
      </p:sp>
    </p:spTree>
    <p:extLst>
      <p:ext uri="{BB962C8B-B14F-4D97-AF65-F5344CB8AC3E}">
        <p14:creationId xmlns:p14="http://schemas.microsoft.com/office/powerpoint/2010/main" val="1706169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solidFill>
                  <a:prstClr val="black"/>
                </a:solidFill>
              </a:rPr>
              <a:pPr/>
              <a:t>53</a:t>
            </a:fld>
            <a:endParaRPr lang="zh-CN" altLang="en-US">
              <a:solidFill>
                <a:prstClr val="black"/>
              </a:solidFill>
            </a:endParaRPr>
          </a:p>
        </p:txBody>
      </p:sp>
    </p:spTree>
    <p:extLst>
      <p:ext uri="{BB962C8B-B14F-4D97-AF65-F5344CB8AC3E}">
        <p14:creationId xmlns:p14="http://schemas.microsoft.com/office/powerpoint/2010/main" val="814660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整体工作计划框架图</a:t>
            </a:r>
            <a:endParaRPr lang="en-US" altLang="zh-CN" dirty="0"/>
          </a:p>
          <a:p>
            <a:r>
              <a:rPr lang="en-US" altLang="zh-CN" dirty="0"/>
              <a:t>5</a:t>
            </a:r>
            <a:r>
              <a:rPr lang="zh-CN" altLang="en-US" dirty="0"/>
              <a:t>个主要部分，数据采集、数据存储、应用层、算法库、平台服务</a:t>
            </a:r>
          </a:p>
        </p:txBody>
      </p:sp>
      <p:sp>
        <p:nvSpPr>
          <p:cNvPr id="4" name="灯片编号占位符 3"/>
          <p:cNvSpPr>
            <a:spLocks noGrp="1"/>
          </p:cNvSpPr>
          <p:nvPr>
            <p:ph type="sldNum" sz="quarter" idx="10"/>
          </p:nvPr>
        </p:nvSpPr>
        <p:spPr/>
        <p:txBody>
          <a:bodyPr/>
          <a:lstStyle/>
          <a:p>
            <a:fld id="{48EE1B59-1A3C-46A9-9E04-AFBC5E8CA535}" type="slidenum">
              <a:rPr lang="zh-CN" altLang="en-US" smtClean="0"/>
              <a:t>5</a:t>
            </a:fld>
            <a:endParaRPr lang="zh-CN" altLang="en-US"/>
          </a:p>
        </p:txBody>
      </p:sp>
    </p:spTree>
    <p:extLst>
      <p:ext uri="{BB962C8B-B14F-4D97-AF65-F5344CB8AC3E}">
        <p14:creationId xmlns:p14="http://schemas.microsoft.com/office/powerpoint/2010/main" val="8671866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solidFill>
                  <a:prstClr val="black"/>
                </a:solidFill>
              </a:rPr>
              <a:pPr/>
              <a:t>6</a:t>
            </a:fld>
            <a:endParaRPr lang="zh-CN" altLang="en-US">
              <a:solidFill>
                <a:prstClr val="black"/>
              </a:solidFill>
            </a:endParaRPr>
          </a:p>
        </p:txBody>
      </p:sp>
    </p:spTree>
    <p:extLst>
      <p:ext uri="{BB962C8B-B14F-4D97-AF65-F5344CB8AC3E}">
        <p14:creationId xmlns:p14="http://schemas.microsoft.com/office/powerpoint/2010/main" val="4226393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7</a:t>
            </a:fld>
            <a:endParaRPr lang="zh-CN" altLang="en-US"/>
          </a:p>
        </p:txBody>
      </p:sp>
    </p:spTree>
    <p:extLst>
      <p:ext uri="{BB962C8B-B14F-4D97-AF65-F5344CB8AC3E}">
        <p14:creationId xmlns:p14="http://schemas.microsoft.com/office/powerpoint/2010/main" val="35839955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8</a:t>
            </a:fld>
            <a:endParaRPr lang="zh-CN" altLang="en-US"/>
          </a:p>
        </p:txBody>
      </p:sp>
    </p:spTree>
    <p:extLst>
      <p:ext uri="{BB962C8B-B14F-4D97-AF65-F5344CB8AC3E}">
        <p14:creationId xmlns:p14="http://schemas.microsoft.com/office/powerpoint/2010/main" val="2172963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9</a:t>
            </a:fld>
            <a:endParaRPr lang="zh-CN" altLang="en-US"/>
          </a:p>
        </p:txBody>
      </p:sp>
    </p:spTree>
    <p:extLst>
      <p:ext uri="{BB962C8B-B14F-4D97-AF65-F5344CB8AC3E}">
        <p14:creationId xmlns:p14="http://schemas.microsoft.com/office/powerpoint/2010/main" val="3583467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10</a:t>
            </a:fld>
            <a:endParaRPr lang="zh-CN" altLang="en-US"/>
          </a:p>
        </p:txBody>
      </p:sp>
    </p:spTree>
    <p:extLst>
      <p:ext uri="{BB962C8B-B14F-4D97-AF65-F5344CB8AC3E}">
        <p14:creationId xmlns:p14="http://schemas.microsoft.com/office/powerpoint/2010/main" val="28006923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垂直排列标题与文本">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t>2018/12/6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Picture 13" descr="muban"/>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350" y="-6350"/>
            <a:ext cx="9137650" cy="686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10"/>
          <p:cNvSpPr>
            <a:spLocks noChangeArrowheads="1"/>
          </p:cNvSpPr>
          <p:nvPr userDrawn="1"/>
        </p:nvSpPr>
        <p:spPr bwMode="auto">
          <a:xfrm>
            <a:off x="7560332" y="366713"/>
            <a:ext cx="169796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latinLnBrk="1">
              <a:spcBef>
                <a:spcPct val="20000"/>
              </a:spcBef>
              <a:defRPr sz="2800">
                <a:solidFill>
                  <a:schemeClr val="tx1"/>
                </a:solidFill>
                <a:latin typeface="Times New Roman" pitchFamily="18" charset="0"/>
                <a:ea typeface="仿宋_GB2312" pitchFamily="1" charset="-122"/>
                <a:sym typeface="仿宋_GB2312" pitchFamily="1" charset="-122"/>
              </a:defRPr>
            </a:lvl1pPr>
            <a:lvl2pPr marL="742950" indent="-285750" latinLnBrk="1">
              <a:spcBef>
                <a:spcPct val="20000"/>
              </a:spcBef>
              <a:defRPr sz="2400">
                <a:solidFill>
                  <a:schemeClr val="tx1"/>
                </a:solidFill>
                <a:latin typeface="Times New Roman" pitchFamily="18" charset="0"/>
                <a:ea typeface="仿宋_GB2312" pitchFamily="1" charset="-122"/>
                <a:sym typeface="仿宋_GB2312" pitchFamily="1" charset="-122"/>
              </a:defRPr>
            </a:lvl2pPr>
            <a:lvl3pPr marL="1143000" indent="-228600" latinLnBrk="1">
              <a:spcBef>
                <a:spcPct val="20000"/>
              </a:spcBef>
              <a:defRPr sz="2000">
                <a:solidFill>
                  <a:schemeClr val="tx1"/>
                </a:solidFill>
                <a:latin typeface="Times New Roman" pitchFamily="18" charset="0"/>
                <a:ea typeface="仿宋_GB2312" pitchFamily="1" charset="-122"/>
                <a:sym typeface="仿宋_GB2312" pitchFamily="1" charset="-122"/>
              </a:defRPr>
            </a:lvl3pPr>
            <a:lvl4pPr marL="1600200" indent="-228600" latinLnBrk="1">
              <a:spcBef>
                <a:spcPct val="20000"/>
              </a:spcBef>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4pPr>
            <a:lvl5pPr marL="2057400" indent="-228600" latinLnBrk="1">
              <a:spcBef>
                <a:spcPct val="20000"/>
              </a:spcBef>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5pPr>
            <a:lvl6pPr marL="2514600" indent="-228600" eaLnBrk="0" fontAlgn="base" latinLnBrk="1" hangingPunct="0">
              <a:spcBef>
                <a:spcPct val="20000"/>
              </a:spcBef>
              <a:spcAft>
                <a:spcPct val="0"/>
              </a:spcAft>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6pPr>
            <a:lvl7pPr marL="2971800" indent="-228600" eaLnBrk="0" fontAlgn="base" latinLnBrk="1" hangingPunct="0">
              <a:spcBef>
                <a:spcPct val="20000"/>
              </a:spcBef>
              <a:spcAft>
                <a:spcPct val="0"/>
              </a:spcAft>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7pPr>
            <a:lvl8pPr marL="3429000" indent="-228600" eaLnBrk="0" fontAlgn="base" latinLnBrk="1" hangingPunct="0">
              <a:spcBef>
                <a:spcPct val="20000"/>
              </a:spcBef>
              <a:spcAft>
                <a:spcPct val="0"/>
              </a:spcAft>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8pPr>
            <a:lvl9pPr marL="3886200" indent="-228600" eaLnBrk="0" fontAlgn="base" latinLnBrk="1" hangingPunct="0">
              <a:spcBef>
                <a:spcPct val="20000"/>
              </a:spcBef>
              <a:spcAft>
                <a:spcPct val="0"/>
              </a:spcAft>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9pPr>
          </a:lstStyle>
          <a:p>
            <a:pPr eaLnBrk="1" latinLnBrk="0" hangingPunct="1">
              <a:spcBef>
                <a:spcPct val="0"/>
              </a:spcBef>
            </a:pPr>
            <a:r>
              <a:rPr lang="zh-CN" altLang="zh-CN" sz="1800" b="1" i="1" dirty="0">
                <a:solidFill>
                  <a:srgbClr val="CC0000"/>
                </a:solidFill>
                <a:latin typeface="Monotype Corsiva" pitchFamily="66" charset="0"/>
                <a:ea typeface="宋体" pitchFamily="2" charset="-122"/>
                <a:sym typeface="Monotype Corsiva" pitchFamily="66" charset="0"/>
              </a:rPr>
              <a:t>MLA@SHU</a:t>
            </a:r>
            <a:endParaRPr lang="zh-CN" altLang="zh-CN" sz="1800" dirty="0">
              <a:latin typeface="Arial" pitchFamily="34" charset="0"/>
              <a:ea typeface="宋体" pitchFamily="2" charset="-122"/>
            </a:endParaRPr>
          </a:p>
        </p:txBody>
      </p:sp>
      <p:sp>
        <p:nvSpPr>
          <p:cNvPr id="9" name="标题 1"/>
          <p:cNvSpPr>
            <a:spLocks noGrp="1" noChangeArrowheads="1"/>
          </p:cNvSpPr>
          <p:nvPr>
            <p:ph type="ctrTitle" idx="4294967295"/>
          </p:nvPr>
        </p:nvSpPr>
        <p:spPr>
          <a:xfrm>
            <a:off x="650875" y="931863"/>
            <a:ext cx="7989888" cy="2001837"/>
          </a:xfrm>
        </p:spPr>
        <p:txBody>
          <a:bodyPr>
            <a:normAutofit/>
          </a:bodyPr>
          <a:lstStyle>
            <a:lvl1pPr algn="ctr" rtl="0" eaLnBrk="1" fontAlgn="base" hangingPunct="1">
              <a:spcBef>
                <a:spcPct val="0"/>
              </a:spcBef>
              <a:spcAft>
                <a:spcPct val="0"/>
              </a:spcAft>
              <a:defRPr lang="zh-CN" altLang="zh-CN" sz="4000" dirty="0" smtClean="0">
                <a:solidFill>
                  <a:schemeClr val="tx2">
                    <a:lumMod val="75000"/>
                  </a:schemeClr>
                </a:solidFill>
                <a:effectLst/>
                <a:latin typeface="方正姚体" panose="02010601030101010101" pitchFamily="2" charset="-122"/>
                <a:ea typeface="方正姚体" panose="02010601030101010101" pitchFamily="2" charset="-122"/>
                <a:cs typeface="+mj-cs"/>
                <a:sym typeface="Times New Roman" pitchFamily="18" charset="0"/>
              </a:defRPr>
            </a:lvl1pPr>
          </a:lstStyle>
          <a:p>
            <a:pPr eaLnBrk="1" hangingPunct="1"/>
            <a:r>
              <a:rPr lang="zh-CN" altLang="en-US" dirty="0"/>
              <a:t>标题</a:t>
            </a:r>
            <a:endParaRPr lang="zh-CN" altLang="zh-CN" dirty="0"/>
          </a:p>
        </p:txBody>
      </p:sp>
      <p:sp>
        <p:nvSpPr>
          <p:cNvPr id="10" name="矩形 9"/>
          <p:cNvSpPr/>
          <p:nvPr userDrawn="1"/>
        </p:nvSpPr>
        <p:spPr>
          <a:xfrm>
            <a:off x="6535738" y="5181600"/>
            <a:ext cx="2608262" cy="142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zh-CN" altLang="en-US" sz="2400" b="1" dirty="0">
                <a:solidFill>
                  <a:schemeClr val="tx2">
                    <a:lumMod val="75000"/>
                  </a:schemeClr>
                </a:solidFill>
                <a:latin typeface="华文宋体" panose="02010600040101010101" pitchFamily="2" charset="-122"/>
                <a:ea typeface="华文宋体" panose="02010600040101010101" pitchFamily="2" charset="-122"/>
              </a:rPr>
              <a:t>报告人：</a:t>
            </a:r>
            <a:r>
              <a:rPr lang="en-US" altLang="zh-CN" sz="2400" b="1" dirty="0">
                <a:solidFill>
                  <a:schemeClr val="tx2">
                    <a:lumMod val="75000"/>
                  </a:schemeClr>
                </a:solidFill>
                <a:latin typeface="华文宋体" panose="02010600040101010101" pitchFamily="2" charset="-122"/>
                <a:ea typeface="华文宋体" panose="02010600040101010101" pitchFamily="2" charset="-122"/>
              </a:rPr>
              <a:t>XXX</a:t>
            </a:r>
          </a:p>
        </p:txBody>
      </p:sp>
      <p:pic>
        <p:nvPicPr>
          <p:cNvPr id="11" name="Picture 10" descr="bad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11138" y="15875"/>
            <a:ext cx="611187"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3" descr="muban"/>
          <p:cNvPicPr>
            <a:picLocks noChangeAspect="1" noChangeArrowheads="1"/>
          </p:cNvPicPr>
          <p:nvPr/>
        </p:nvPicPr>
        <p:blipFill>
          <a:blip r:embed="rId2" cstate="print"/>
          <a:srcRect/>
          <a:stretch>
            <a:fillRect/>
          </a:stretch>
        </p:blipFill>
        <p:spPr bwMode="auto">
          <a:xfrm>
            <a:off x="0" y="0"/>
            <a:ext cx="9144000" cy="6870700"/>
          </a:xfrm>
          <a:prstGeom prst="rect">
            <a:avLst/>
          </a:prstGeom>
          <a:noFill/>
          <a:ln w="9525">
            <a:noFill/>
            <a:miter lim="800000"/>
            <a:headEnd/>
            <a:tailEnd/>
          </a:ln>
        </p:spPr>
      </p:pic>
      <p:pic>
        <p:nvPicPr>
          <p:cNvPr id="5" name="Picture 10" descr="badge"/>
          <p:cNvPicPr>
            <a:picLocks noChangeAspect="1" noChangeArrowheads="1"/>
          </p:cNvPicPr>
          <p:nvPr/>
        </p:nvPicPr>
        <p:blipFill>
          <a:blip r:embed="rId3" cstate="print"/>
          <a:srcRect/>
          <a:stretch>
            <a:fillRect/>
          </a:stretch>
        </p:blipFill>
        <p:spPr bwMode="auto">
          <a:xfrm>
            <a:off x="211138" y="15875"/>
            <a:ext cx="611187" cy="793750"/>
          </a:xfrm>
          <a:prstGeom prst="rect">
            <a:avLst/>
          </a:prstGeom>
          <a:noFill/>
          <a:ln w="9525">
            <a:noFill/>
            <a:miter lim="800000"/>
            <a:headEnd/>
            <a:tailEnd/>
          </a:ln>
        </p:spPr>
      </p:pic>
      <p:sp>
        <p:nvSpPr>
          <p:cNvPr id="3075" name="Rectangle 3"/>
          <p:cNvSpPr>
            <a:spLocks noGrp="1" noChangeArrowheads="1"/>
          </p:cNvSpPr>
          <p:nvPr>
            <p:ph type="ctrTitle"/>
          </p:nvPr>
        </p:nvSpPr>
        <p:spPr>
          <a:xfrm>
            <a:off x="381000" y="838200"/>
            <a:ext cx="7772400" cy="1143000"/>
          </a:xfrm>
        </p:spPr>
        <p:txBody>
          <a:bodyPr/>
          <a:lstStyle>
            <a:lvl1pPr>
              <a:defRPr/>
            </a:lvl1pPr>
          </a:lstStyle>
          <a:p>
            <a:pPr lvl="0"/>
            <a:r>
              <a:rPr lang="zh-CN" altLang="en-US" noProof="0"/>
              <a:t>单击此处编辑母版标题样式</a:t>
            </a:r>
          </a:p>
        </p:txBody>
      </p:sp>
      <p:sp>
        <p:nvSpPr>
          <p:cNvPr id="3076" name="Rectangle 4"/>
          <p:cNvSpPr>
            <a:spLocks noGrp="1" noChangeArrowheads="1"/>
          </p:cNvSpPr>
          <p:nvPr>
            <p:ph type="subTitle" idx="1"/>
          </p:nvPr>
        </p:nvSpPr>
        <p:spPr>
          <a:xfrm>
            <a:off x="1219200" y="2286000"/>
            <a:ext cx="6400800" cy="762000"/>
          </a:xfrm>
        </p:spPr>
        <p:txBody>
          <a:bodyPr/>
          <a:lstStyle>
            <a:lvl1pPr marL="0" indent="0" algn="ctr">
              <a:buFontTx/>
              <a:buNone/>
              <a:defRPr/>
            </a:lvl1pPr>
          </a:lstStyle>
          <a:p>
            <a:pPr lvl="0"/>
            <a:r>
              <a:rPr lang="zh-CN" altLang="en-US" noProof="0"/>
              <a:t>单击此处编辑母版副标题样式</a:t>
            </a:r>
          </a:p>
        </p:txBody>
      </p:sp>
      <p:sp>
        <p:nvSpPr>
          <p:cNvPr id="6" name="Rectangle 5"/>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endParaRPr lang="en-US" altLang="zh-CN">
              <a:solidFill>
                <a:srgbClr val="000000"/>
              </a:solidFill>
            </a:endParaRPr>
          </a:p>
        </p:txBody>
      </p:sp>
      <p:sp>
        <p:nvSpPr>
          <p:cNvPr id="8" name="Rectangle 7"/>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fld id="{86674296-4520-4ADA-8062-77D8DD342917}" type="slidenum">
              <a:rPr lang="en-US" altLang="zh-CN">
                <a:solidFill>
                  <a:srgbClr val="000000"/>
                </a:solidFill>
              </a:rPr>
              <a:pPr>
                <a:defRPr/>
              </a:pPr>
              <a:t>‹#›</a:t>
            </a:fld>
            <a:endParaRPr lang="en-US" altLang="zh-CN">
              <a:solidFill>
                <a:srgbClr val="000000"/>
              </a:solidFill>
            </a:endParaRPr>
          </a:p>
        </p:txBody>
      </p:sp>
      <p:sp>
        <p:nvSpPr>
          <p:cNvPr id="9" name="Text Box 10"/>
          <p:cNvSpPr txBox="1">
            <a:spLocks noChangeArrowheads="1"/>
          </p:cNvSpPr>
          <p:nvPr userDrawn="1"/>
        </p:nvSpPr>
        <p:spPr bwMode="auto">
          <a:xfrm>
            <a:off x="7633518" y="409675"/>
            <a:ext cx="205105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2000" b="1" i="1" dirty="0">
                <a:solidFill>
                  <a:srgbClr val="CC0000"/>
                </a:solidFill>
                <a:latin typeface="Monotype Corsiva" pitchFamily="66" charset="0"/>
                <a:ea typeface="宋体" charset="-122"/>
              </a:rPr>
              <a:t>ML@SHU</a:t>
            </a:r>
          </a:p>
        </p:txBody>
      </p:sp>
    </p:spTree>
    <p:extLst>
      <p:ext uri="{BB962C8B-B14F-4D97-AF65-F5344CB8AC3E}">
        <p14:creationId xmlns:p14="http://schemas.microsoft.com/office/powerpoint/2010/main" val="12166806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lvl1pPr eaLnBrk="1" latinLnBrk="1" hangingPunct="1">
              <a:defRPr/>
            </a:lvl1pPr>
            <a:lvl2pPr eaLnBrk="1" latinLnBrk="1" hangingPunct="1">
              <a:defRPr/>
            </a:lvl2pPr>
            <a:lvl3pPr eaLnBrk="1" latinLnBrk="1" hangingPunct="1">
              <a:defRPr/>
            </a:lvl3pPr>
            <a:lvl4pPr eaLnBrk="1" latinLnBrk="1" hangingPunct="1">
              <a:defRPr/>
            </a:lvl4pPr>
            <a:lvl5pPr eaLnBrk="1" latinLnBrk="1" hangingPunct="1">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xfrm>
            <a:off x="7203504" y="6248400"/>
            <a:ext cx="1905000" cy="457200"/>
          </a:xfrm>
          <a:ln/>
        </p:spPr>
        <p:txBody>
          <a:bodyPr/>
          <a:lstStyle>
            <a:lvl1pPr>
              <a:defRPr/>
            </a:lvl1pPr>
          </a:lstStyle>
          <a:p>
            <a:pPr>
              <a:defRPr/>
            </a:pPr>
            <a:fld id="{F2E302E4-BEB6-4312-B792-E7FAFFD715A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2298082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4082BF30-B662-4783-AF9A-85AF3C938694}"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2274825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482898C9-36E5-43D4-81F6-868388B1D4E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460579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A28C9362-FEB4-4D52-B36B-6FC5F09BEE3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197088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60461889-50F4-4201-9752-B6FA2AC95F5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352523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C711C70E-584F-4720-9E7A-EFDA588A611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3902612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3EE66102-431F-47BF-88CB-7FD0F9A0642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5260220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85B3A3D5-05DF-473B-B4D6-8F3ED2B3D578}"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95608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679EEF80-5236-49C6-9398-2A5B94FD987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5015501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02FC3FF-479D-42C6-AE30-88097C97B868}"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0272030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a:t>单击此处编辑母版标题样式</a:t>
            </a:r>
          </a:p>
        </p:txBody>
      </p:sp>
      <p:sp>
        <p:nvSpPr>
          <p:cNvPr id="3" name="表格占位符 2"/>
          <p:cNvSpPr>
            <a:spLocks noGrp="1"/>
          </p:cNvSpPr>
          <p:nvPr>
            <p:ph type="tbl" idx="1"/>
          </p:nvPr>
        </p:nvSpPr>
        <p:spPr>
          <a:xfrm>
            <a:off x="685800" y="1981200"/>
            <a:ext cx="7772400" cy="4114800"/>
          </a:xfrm>
        </p:spPr>
        <p:txBody>
          <a:bodyPr/>
          <a:lstStyle/>
          <a:p>
            <a:pPr lvl="0"/>
            <a:endParaRPr lang="zh-CN" alt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76A6F45-D57F-48CD-A9E5-5D0E15731AC9}"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6850058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858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270EDEA5-AB39-4954-B2BC-15C7F3D9781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0581450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2018/12/6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8351756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2018/12/6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3890012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自定义版式">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18864" y="759842"/>
            <a:ext cx="8229600" cy="796950"/>
          </a:xfrm>
        </p:spPr>
        <p:txBody>
          <a:bodyPr/>
          <a:lstStyle/>
          <a:p>
            <a:r>
              <a:rPr lang="zh-CN" altLang="en-US" dirty="0"/>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2018/12/6</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
        <p:nvSpPr>
          <p:cNvPr id="6" name="文本占位符 2"/>
          <p:cNvSpPr>
            <a:spLocks noGrp="1"/>
          </p:cNvSpPr>
          <p:nvPr>
            <p:ph idx="1"/>
          </p:nvPr>
        </p:nvSpPr>
        <p:spPr>
          <a:xfrm>
            <a:off x="611560" y="1844824"/>
            <a:ext cx="8075240" cy="4281339"/>
          </a:xfrm>
          <a:prstGeom prst="rect">
            <a:avLst/>
          </a:prstGeom>
        </p:spPr>
        <p:txBody>
          <a:bodyPr vert="horz" lIns="91440" tIns="45720" rIns="91440" bIns="45720" rtlCol="0">
            <a:normAutofit/>
          </a:bodyPr>
          <a:lstStyle/>
          <a:p>
            <a:pPr lvl="0"/>
            <a:r>
              <a:rPr lang="zh-CN" altLang="en-US" dirty="0"/>
              <a:t>单击此处编辑母版文本样式</a:t>
            </a:r>
          </a:p>
          <a:p>
            <a:pPr marL="457200" lvl="0" indent="-457200" algn="l" defTabSz="0" rtl="0" eaLnBrk="0" fontAlgn="base" latinLnBrk="1" hangingPunct="0">
              <a:spcBef>
                <a:spcPct val="20000"/>
              </a:spcBef>
              <a:spcAft>
                <a:spcPct val="0"/>
              </a:spcAft>
              <a:buFontTx/>
              <a:buBlip>
                <a:blip r:embed="rId3"/>
              </a:buBlip>
            </a:pPr>
            <a:r>
              <a:rPr lang="zh-CN" altLang="en-US" dirty="0"/>
              <a:t>第二级</a:t>
            </a:r>
          </a:p>
        </p:txBody>
      </p:sp>
    </p:spTree>
    <p:extLst>
      <p:ext uri="{BB962C8B-B14F-4D97-AF65-F5344CB8AC3E}">
        <p14:creationId xmlns:p14="http://schemas.microsoft.com/office/powerpoint/2010/main" val="282677881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2018/12/6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3566593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2018/12/6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0614783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1_仅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2018/12/6</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08369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18864" y="759842"/>
            <a:ext cx="8229600" cy="796950"/>
          </a:xfrm>
        </p:spPr>
        <p:txBody>
          <a:bodyPr/>
          <a:lstStyle/>
          <a:p>
            <a:r>
              <a:rPr lang="zh-CN" altLang="en-US" dirty="0"/>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2018/12/6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6" name="文本占位符 2"/>
          <p:cNvSpPr>
            <a:spLocks noGrp="1"/>
          </p:cNvSpPr>
          <p:nvPr>
            <p:ph idx="1"/>
          </p:nvPr>
        </p:nvSpPr>
        <p:spPr>
          <a:xfrm>
            <a:off x="611560" y="1844824"/>
            <a:ext cx="8075240" cy="4281339"/>
          </a:xfrm>
          <a:prstGeom prst="rect">
            <a:avLst/>
          </a:prstGeom>
        </p:spPr>
        <p:txBody>
          <a:bodyPr vert="horz" lIns="91440" tIns="45720" rIns="91440" bIns="45720" rtlCol="0">
            <a:normAutofit/>
          </a:bodyPr>
          <a:lstStyle/>
          <a:p>
            <a:pPr lvl="0"/>
            <a:r>
              <a:rPr lang="zh-CN" altLang="en-US" dirty="0"/>
              <a:t>单击此处编辑母版文本样式</a:t>
            </a:r>
          </a:p>
          <a:p>
            <a:pPr marL="457200" lvl="0" indent="-457200" algn="l" defTabSz="0" rtl="0" eaLnBrk="0" fontAlgn="base" latinLnBrk="1" hangingPunct="0">
              <a:spcBef>
                <a:spcPct val="20000"/>
              </a:spcBef>
              <a:spcAft>
                <a:spcPct val="0"/>
              </a:spcAft>
              <a:buFontTx/>
              <a:buBlip>
                <a:blip r:embed="rId3"/>
              </a:buBlip>
            </a:pPr>
            <a:r>
              <a:rPr lang="zh-CN" altLang="en-US" dirty="0"/>
              <a:t>第二级</a:t>
            </a:r>
          </a:p>
        </p:txBody>
      </p:sp>
    </p:spTree>
    <p:extLst>
      <p:ext uri="{BB962C8B-B14F-4D97-AF65-F5344CB8AC3E}">
        <p14:creationId xmlns:p14="http://schemas.microsoft.com/office/powerpoint/2010/main" val="11459815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空白">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2018/12/6</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
        <p:nvSpPr>
          <p:cNvPr id="6" name="标题 1"/>
          <p:cNvSpPr>
            <a:spLocks noGrp="1"/>
          </p:cNvSpPr>
          <p:nvPr>
            <p:ph type="title"/>
          </p:nvPr>
        </p:nvSpPr>
        <p:spPr>
          <a:xfrm>
            <a:off x="518864" y="759842"/>
            <a:ext cx="8229600" cy="796950"/>
          </a:xfrm>
        </p:spPr>
        <p:txBody>
          <a:bodyPr/>
          <a:lstStyle/>
          <a:p>
            <a:r>
              <a:rPr lang="zh-CN" altLang="en-US" dirty="0"/>
              <a:t>单击此处编辑母版标题样式</a:t>
            </a:r>
          </a:p>
        </p:txBody>
      </p:sp>
      <p:sp>
        <p:nvSpPr>
          <p:cNvPr id="7" name="文本占位符 2"/>
          <p:cNvSpPr>
            <a:spLocks noGrp="1"/>
          </p:cNvSpPr>
          <p:nvPr>
            <p:ph idx="1"/>
          </p:nvPr>
        </p:nvSpPr>
        <p:spPr>
          <a:xfrm>
            <a:off x="601216" y="1772816"/>
            <a:ext cx="8435280" cy="4525963"/>
          </a:xfrm>
          <a:prstGeom prst="rect">
            <a:avLst/>
          </a:prstGeom>
        </p:spPr>
        <p:txBody>
          <a:bodyPr vert="horz" lIns="91440" tIns="45720" rIns="91440" bIns="45720" rtlCol="0">
            <a:normAutofit/>
          </a:bodyPr>
          <a:lstStyle/>
          <a:p>
            <a:pPr lvl="0"/>
            <a:r>
              <a:rPr lang="zh-CN" altLang="en-US" dirty="0"/>
              <a:t>单击此处编辑母版文本样式</a:t>
            </a:r>
          </a:p>
          <a:p>
            <a:pPr marL="457200" lvl="0" indent="-457200" algn="l" defTabSz="0" rtl="0" eaLnBrk="0" fontAlgn="base" latinLnBrk="1" hangingPunct="0">
              <a:spcBef>
                <a:spcPct val="20000"/>
              </a:spcBef>
              <a:spcAft>
                <a:spcPct val="0"/>
              </a:spcAft>
              <a:buFontTx/>
              <a:buBlip>
                <a:blip r:embed="rId3"/>
              </a:buBlip>
            </a:pPr>
            <a:r>
              <a:rPr lang="zh-CN" altLang="en-US" dirty="0"/>
              <a:t>第二级</a:t>
            </a:r>
          </a:p>
        </p:txBody>
      </p:sp>
    </p:spTree>
    <p:extLst>
      <p:ext uri="{BB962C8B-B14F-4D97-AF65-F5344CB8AC3E}">
        <p14:creationId xmlns:p14="http://schemas.microsoft.com/office/powerpoint/2010/main" val="341385054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空白">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2018/12/6</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
        <p:nvSpPr>
          <p:cNvPr id="7" name="标题 1"/>
          <p:cNvSpPr>
            <a:spLocks noGrp="1" noChangeArrowheads="1"/>
          </p:cNvSpPr>
          <p:nvPr>
            <p:ph type="title" idx="4294967295"/>
          </p:nvPr>
        </p:nvSpPr>
        <p:spPr>
          <a:xfrm>
            <a:off x="517525" y="765175"/>
            <a:ext cx="8086725" cy="890588"/>
          </a:xfrm>
        </p:spPr>
        <p:txBody>
          <a:bodyPr>
            <a:normAutofit/>
          </a:bodyPr>
          <a:lstStyle>
            <a:lvl1pPr algn="ctr" rtl="0" eaLnBrk="1" fontAlgn="base" hangingPunct="1">
              <a:spcBef>
                <a:spcPct val="0"/>
              </a:spcBef>
              <a:spcAft>
                <a:spcPct val="0"/>
              </a:spcAft>
              <a:defRPr lang="zh-CN" altLang="en-US" sz="3600" dirty="0" smtClean="0">
                <a:solidFill>
                  <a:schemeClr val="tx2">
                    <a:lumMod val="75000"/>
                  </a:schemeClr>
                </a:solidFill>
                <a:effectLst>
                  <a:outerShdw blurRad="50800" dist="38100" dir="16200000" rotWithShape="0">
                    <a:prstClr val="black">
                      <a:alpha val="40000"/>
                    </a:prstClr>
                  </a:outerShdw>
                </a:effectLst>
                <a:latin typeface="Times New Roman" panose="02020603050405020304" pitchFamily="18" charset="0"/>
                <a:ea typeface="+mj-ea"/>
                <a:cs typeface="Times New Roman" panose="02020603050405020304" pitchFamily="18" charset="0"/>
                <a:sym typeface="Times New Roman" pitchFamily="18" charset="0"/>
              </a:defRPr>
            </a:lvl1pPr>
          </a:lstStyle>
          <a:p>
            <a:pPr eaLnBrk="1" hangingPunct="1"/>
            <a:r>
              <a:rPr lang="en-US" altLang="zh-CN" dirty="0"/>
              <a:t>Thank you!</a:t>
            </a:r>
            <a:endParaRPr lang="zh-CN" altLang="en-US" dirty="0"/>
          </a:p>
        </p:txBody>
      </p:sp>
      <p:pic>
        <p:nvPicPr>
          <p:cNvPr id="8" name="Picture 3" descr="BD04972_"/>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339752" y="2276475"/>
            <a:ext cx="4610447" cy="3457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0811169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2018/12/6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336346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垂直排列标题与文本">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2018/12/6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pic>
        <p:nvPicPr>
          <p:cNvPr id="7" name="Picture 13" descr="muban"/>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350" y="-6350"/>
            <a:ext cx="9137650" cy="686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10"/>
          <p:cNvSpPr>
            <a:spLocks noChangeArrowheads="1"/>
          </p:cNvSpPr>
          <p:nvPr userDrawn="1"/>
        </p:nvSpPr>
        <p:spPr bwMode="auto">
          <a:xfrm>
            <a:off x="7560332" y="366713"/>
            <a:ext cx="169796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latinLnBrk="1">
              <a:spcBef>
                <a:spcPct val="20000"/>
              </a:spcBef>
              <a:defRPr sz="2800">
                <a:solidFill>
                  <a:schemeClr val="tx1"/>
                </a:solidFill>
                <a:latin typeface="Times New Roman" pitchFamily="18" charset="0"/>
                <a:ea typeface="仿宋_GB2312" pitchFamily="1" charset="-122"/>
                <a:sym typeface="仿宋_GB2312" pitchFamily="1" charset="-122"/>
              </a:defRPr>
            </a:lvl1pPr>
            <a:lvl2pPr marL="742950" indent="-285750" latinLnBrk="1">
              <a:spcBef>
                <a:spcPct val="20000"/>
              </a:spcBef>
              <a:defRPr sz="2400">
                <a:solidFill>
                  <a:schemeClr val="tx1"/>
                </a:solidFill>
                <a:latin typeface="Times New Roman" pitchFamily="18" charset="0"/>
                <a:ea typeface="仿宋_GB2312" pitchFamily="1" charset="-122"/>
                <a:sym typeface="仿宋_GB2312" pitchFamily="1" charset="-122"/>
              </a:defRPr>
            </a:lvl2pPr>
            <a:lvl3pPr marL="1143000" indent="-228600" latinLnBrk="1">
              <a:spcBef>
                <a:spcPct val="20000"/>
              </a:spcBef>
              <a:defRPr sz="2000">
                <a:solidFill>
                  <a:schemeClr val="tx1"/>
                </a:solidFill>
                <a:latin typeface="Times New Roman" pitchFamily="18" charset="0"/>
                <a:ea typeface="仿宋_GB2312" pitchFamily="1" charset="-122"/>
                <a:sym typeface="仿宋_GB2312" pitchFamily="1" charset="-122"/>
              </a:defRPr>
            </a:lvl3pPr>
            <a:lvl4pPr marL="1600200" indent="-228600" latinLnBrk="1">
              <a:spcBef>
                <a:spcPct val="20000"/>
              </a:spcBef>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4pPr>
            <a:lvl5pPr marL="2057400" indent="-228600" latinLnBrk="1">
              <a:spcBef>
                <a:spcPct val="20000"/>
              </a:spcBef>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5pPr>
            <a:lvl6pPr marL="2514600" indent="-228600" eaLnBrk="0" fontAlgn="base" latinLnBrk="1" hangingPunct="0">
              <a:spcBef>
                <a:spcPct val="20000"/>
              </a:spcBef>
              <a:spcAft>
                <a:spcPct val="0"/>
              </a:spcAft>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6pPr>
            <a:lvl7pPr marL="2971800" indent="-228600" eaLnBrk="0" fontAlgn="base" latinLnBrk="1" hangingPunct="0">
              <a:spcBef>
                <a:spcPct val="20000"/>
              </a:spcBef>
              <a:spcAft>
                <a:spcPct val="0"/>
              </a:spcAft>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7pPr>
            <a:lvl8pPr marL="3429000" indent="-228600" eaLnBrk="0" fontAlgn="base" latinLnBrk="1" hangingPunct="0">
              <a:spcBef>
                <a:spcPct val="20000"/>
              </a:spcBef>
              <a:spcAft>
                <a:spcPct val="0"/>
              </a:spcAft>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8pPr>
            <a:lvl9pPr marL="3886200" indent="-228600" eaLnBrk="0" fontAlgn="base" latinLnBrk="1" hangingPunct="0">
              <a:spcBef>
                <a:spcPct val="20000"/>
              </a:spcBef>
              <a:spcAft>
                <a:spcPct val="0"/>
              </a:spcAft>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9pPr>
          </a:lstStyle>
          <a:p>
            <a:pPr latinLnBrk="0">
              <a:spcBef>
                <a:spcPct val="0"/>
              </a:spcBef>
            </a:pPr>
            <a:r>
              <a:rPr lang="zh-CN" altLang="zh-CN" sz="1800" b="1" i="1" dirty="0">
                <a:solidFill>
                  <a:srgbClr val="CC0000"/>
                </a:solidFill>
                <a:latin typeface="Monotype Corsiva" pitchFamily="66" charset="0"/>
                <a:ea typeface="宋体" pitchFamily="2" charset="-122"/>
                <a:sym typeface="Monotype Corsiva" pitchFamily="66" charset="0"/>
              </a:rPr>
              <a:t>MLA@SHU</a:t>
            </a:r>
            <a:endParaRPr lang="zh-CN" altLang="zh-CN" sz="1800" dirty="0">
              <a:solidFill>
                <a:prstClr val="black"/>
              </a:solidFill>
              <a:latin typeface="Arial" pitchFamily="34" charset="0"/>
              <a:ea typeface="宋体" pitchFamily="2" charset="-122"/>
            </a:endParaRPr>
          </a:p>
        </p:txBody>
      </p:sp>
      <p:sp>
        <p:nvSpPr>
          <p:cNvPr id="9" name="标题 1"/>
          <p:cNvSpPr>
            <a:spLocks noGrp="1" noChangeArrowheads="1"/>
          </p:cNvSpPr>
          <p:nvPr>
            <p:ph type="ctrTitle" idx="4294967295"/>
          </p:nvPr>
        </p:nvSpPr>
        <p:spPr>
          <a:xfrm>
            <a:off x="650875" y="931863"/>
            <a:ext cx="7989888" cy="2001837"/>
          </a:xfrm>
        </p:spPr>
        <p:txBody>
          <a:bodyPr>
            <a:normAutofit/>
          </a:bodyPr>
          <a:lstStyle>
            <a:lvl1pPr algn="ctr" rtl="0" eaLnBrk="1" fontAlgn="base" hangingPunct="1">
              <a:spcBef>
                <a:spcPct val="0"/>
              </a:spcBef>
              <a:spcAft>
                <a:spcPct val="0"/>
              </a:spcAft>
              <a:defRPr lang="zh-CN" altLang="zh-CN" sz="4000" dirty="0" smtClean="0">
                <a:solidFill>
                  <a:schemeClr val="tx2">
                    <a:lumMod val="75000"/>
                  </a:schemeClr>
                </a:solidFill>
                <a:effectLst/>
                <a:latin typeface="方正姚体" panose="02010601030101010101" pitchFamily="2" charset="-122"/>
                <a:ea typeface="方正姚体" panose="02010601030101010101" pitchFamily="2" charset="-122"/>
                <a:cs typeface="+mj-cs"/>
                <a:sym typeface="Times New Roman" pitchFamily="18" charset="0"/>
              </a:defRPr>
            </a:lvl1pPr>
          </a:lstStyle>
          <a:p>
            <a:pPr eaLnBrk="1" hangingPunct="1"/>
            <a:r>
              <a:rPr lang="zh-CN" altLang="en-US" dirty="0"/>
              <a:t>标题</a:t>
            </a:r>
            <a:endParaRPr lang="zh-CN" altLang="zh-CN" dirty="0"/>
          </a:p>
        </p:txBody>
      </p:sp>
      <p:sp>
        <p:nvSpPr>
          <p:cNvPr id="10" name="矩形 9"/>
          <p:cNvSpPr/>
          <p:nvPr userDrawn="1"/>
        </p:nvSpPr>
        <p:spPr>
          <a:xfrm>
            <a:off x="6535738" y="5181600"/>
            <a:ext cx="2608262" cy="142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400" b="1" dirty="0">
                <a:solidFill>
                  <a:srgbClr val="0000FF">
                    <a:lumMod val="75000"/>
                  </a:srgbClr>
                </a:solidFill>
                <a:latin typeface="华文宋体" panose="02010600040101010101" pitchFamily="2" charset="-122"/>
                <a:ea typeface="华文宋体" panose="02010600040101010101" pitchFamily="2" charset="-122"/>
              </a:rPr>
              <a:t>报告人：</a:t>
            </a:r>
            <a:r>
              <a:rPr lang="en-US" altLang="zh-CN" sz="2400" b="1" dirty="0">
                <a:solidFill>
                  <a:srgbClr val="0000FF">
                    <a:lumMod val="75000"/>
                  </a:srgbClr>
                </a:solidFill>
                <a:latin typeface="华文宋体" panose="02010600040101010101" pitchFamily="2" charset="-122"/>
                <a:ea typeface="华文宋体" panose="02010600040101010101" pitchFamily="2" charset="-122"/>
              </a:rPr>
              <a:t>XXX</a:t>
            </a:r>
          </a:p>
        </p:txBody>
      </p:sp>
      <p:pic>
        <p:nvPicPr>
          <p:cNvPr id="11" name="Picture 10" descr="bad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11138" y="15875"/>
            <a:ext cx="611187"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88006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1_仅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2018/12/6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284767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2018/12/6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6" name="标题 1"/>
          <p:cNvSpPr>
            <a:spLocks noGrp="1"/>
          </p:cNvSpPr>
          <p:nvPr>
            <p:ph type="title"/>
          </p:nvPr>
        </p:nvSpPr>
        <p:spPr>
          <a:xfrm>
            <a:off x="518864" y="759842"/>
            <a:ext cx="8229600" cy="796950"/>
          </a:xfrm>
        </p:spPr>
        <p:txBody>
          <a:bodyPr/>
          <a:lstStyle/>
          <a:p>
            <a:r>
              <a:rPr lang="zh-CN" altLang="en-US" dirty="0"/>
              <a:t>单击此处编辑母版标题样式</a:t>
            </a:r>
          </a:p>
        </p:txBody>
      </p:sp>
      <p:sp>
        <p:nvSpPr>
          <p:cNvPr id="7" name="文本占位符 2"/>
          <p:cNvSpPr>
            <a:spLocks noGrp="1"/>
          </p:cNvSpPr>
          <p:nvPr>
            <p:ph idx="1"/>
          </p:nvPr>
        </p:nvSpPr>
        <p:spPr>
          <a:xfrm>
            <a:off x="601216" y="1772816"/>
            <a:ext cx="8435280" cy="4525963"/>
          </a:xfrm>
          <a:prstGeom prst="rect">
            <a:avLst/>
          </a:prstGeom>
        </p:spPr>
        <p:txBody>
          <a:bodyPr vert="horz" lIns="91440" tIns="45720" rIns="91440" bIns="45720" rtlCol="0">
            <a:normAutofit/>
          </a:bodyPr>
          <a:lstStyle/>
          <a:p>
            <a:pPr lvl="0"/>
            <a:r>
              <a:rPr lang="zh-CN" altLang="en-US" dirty="0"/>
              <a:t>单击此处编辑母版文本样式</a:t>
            </a:r>
          </a:p>
          <a:p>
            <a:pPr marL="457200" lvl="0" indent="-457200" algn="l" defTabSz="0" rtl="0" eaLnBrk="0" fontAlgn="base" latinLnBrk="1" hangingPunct="0">
              <a:spcBef>
                <a:spcPct val="20000"/>
              </a:spcBef>
              <a:spcAft>
                <a:spcPct val="0"/>
              </a:spcAft>
              <a:buFontTx/>
              <a:buBlip>
                <a:blip r:embed="rId3"/>
              </a:buBlip>
            </a:pPr>
            <a:r>
              <a:rPr lang="zh-CN" altLang="en-US" dirty="0"/>
              <a:t>第二级</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空白">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2018/12/6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标题 1"/>
          <p:cNvSpPr>
            <a:spLocks noGrp="1" noChangeArrowheads="1"/>
          </p:cNvSpPr>
          <p:nvPr>
            <p:ph type="title" idx="4294967295"/>
          </p:nvPr>
        </p:nvSpPr>
        <p:spPr>
          <a:xfrm>
            <a:off x="517525" y="765175"/>
            <a:ext cx="8086725" cy="890588"/>
          </a:xfrm>
        </p:spPr>
        <p:txBody>
          <a:bodyPr>
            <a:normAutofit/>
          </a:bodyPr>
          <a:lstStyle>
            <a:lvl1pPr algn="ctr" rtl="0" eaLnBrk="1" fontAlgn="base" hangingPunct="1">
              <a:spcBef>
                <a:spcPct val="0"/>
              </a:spcBef>
              <a:spcAft>
                <a:spcPct val="0"/>
              </a:spcAft>
              <a:defRPr lang="zh-CN" altLang="en-US" sz="3600" dirty="0" smtClean="0">
                <a:solidFill>
                  <a:schemeClr val="tx2">
                    <a:lumMod val="75000"/>
                  </a:schemeClr>
                </a:solidFill>
                <a:effectLst>
                  <a:outerShdw blurRad="50800" dist="38100" dir="16200000" rotWithShape="0">
                    <a:prstClr val="black">
                      <a:alpha val="40000"/>
                    </a:prstClr>
                  </a:outerShdw>
                </a:effectLst>
                <a:latin typeface="Times New Roman" panose="02020603050405020304" pitchFamily="18" charset="0"/>
                <a:ea typeface="+mj-ea"/>
                <a:cs typeface="Times New Roman" panose="02020603050405020304" pitchFamily="18" charset="0"/>
                <a:sym typeface="Times New Roman" pitchFamily="18" charset="0"/>
              </a:defRPr>
            </a:lvl1pPr>
          </a:lstStyle>
          <a:p>
            <a:pPr eaLnBrk="1" hangingPunct="1"/>
            <a:r>
              <a:rPr lang="en-US" altLang="zh-CN" dirty="0"/>
              <a:t>Thank you!</a:t>
            </a:r>
            <a:endParaRPr lang="zh-CN" altLang="en-US" dirty="0"/>
          </a:p>
        </p:txBody>
      </p:sp>
      <p:pic>
        <p:nvPicPr>
          <p:cNvPr id="8" name="Picture 3" descr="BD04972_"/>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339752" y="2276475"/>
            <a:ext cx="4610447" cy="3457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02148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18" Type="http://schemas.openxmlformats.org/officeDocument/2006/relationships/image" Target="../media/image10.pn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image" Target="../media/image9.png"/><Relationship Id="rId2" Type="http://schemas.openxmlformats.org/officeDocument/2006/relationships/slideLayout" Target="../slideLayouts/slideLayout12.xml"/><Relationship Id="rId16" Type="http://schemas.openxmlformats.org/officeDocument/2006/relationships/image" Target="../media/image7.png"/><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image" Target="../media/image8.jpeg"/><Relationship Id="rId10" Type="http://schemas.openxmlformats.org/officeDocument/2006/relationships/slideLayout" Target="../slideLayouts/slideLayout20.xml"/><Relationship Id="rId19" Type="http://schemas.openxmlformats.org/officeDocument/2006/relationships/image" Target="../media/image11.png"/><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2.gif"/><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image" Target="../media/image3.jpg"/><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theme" Target="../theme/theme3.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230832" y="759842"/>
            <a:ext cx="8229600" cy="79695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251520" y="1600200"/>
            <a:ext cx="8435280" cy="4525963"/>
          </a:xfrm>
          <a:prstGeom prst="rect">
            <a:avLst/>
          </a:prstGeom>
        </p:spPr>
        <p:txBody>
          <a:bodyPr vert="horz" lIns="91440" tIns="45720" rIns="91440" bIns="45720" rtlCol="0">
            <a:normAutofit/>
          </a:bodyPr>
          <a:lstStyle/>
          <a:p>
            <a:pPr lvl="0"/>
            <a:r>
              <a:rPr lang="zh-CN" altLang="en-US" dirty="0"/>
              <a:t>单击此处编辑母版文本样式</a:t>
            </a:r>
          </a:p>
          <a:p>
            <a:pPr marL="457200" lvl="0" indent="-457200" algn="l" defTabSz="0" rtl="0" eaLnBrk="0" fontAlgn="base" latinLnBrk="1" hangingPunct="0">
              <a:spcBef>
                <a:spcPct val="20000"/>
              </a:spcBef>
              <a:spcAft>
                <a:spcPct val="0"/>
              </a:spcAft>
              <a:buFontTx/>
              <a:buBlip>
                <a:blip r:embed="rId13"/>
              </a:buBlip>
            </a:pPr>
            <a:r>
              <a:rPr lang="zh-CN" altLang="en-US" dirty="0"/>
              <a:t>第二级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2018/12/6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1" r:id="rId4"/>
    <p:sldLayoutId id="2147483652" r:id="rId5"/>
    <p:sldLayoutId id="2147483661" r:id="rId6"/>
    <p:sldLayoutId id="2147483655" r:id="rId7"/>
    <p:sldLayoutId id="2147483660" r:id="rId8"/>
    <p:sldLayoutId id="2147483656" r:id="rId9"/>
    <p:sldLayoutId id="2147483659" r:id="rId10"/>
  </p:sldLayoutIdLst>
  <p:txStyles>
    <p:titleStyle>
      <a:lvl1pPr algn="l" defTabSz="914400" rtl="0" eaLnBrk="1" fontAlgn="base" latinLnBrk="0" hangingPunct="1">
        <a:spcBef>
          <a:spcPct val="0"/>
        </a:spcBef>
        <a:spcAft>
          <a:spcPct val="0"/>
        </a:spcAft>
        <a:buNone/>
        <a:defRPr lang="zh-CN" altLang="en-US" sz="3200" b="1" kern="1200" cap="all" dirty="0">
          <a:solidFill>
            <a:schemeClr val="tx2">
              <a:lumMod val="75000"/>
            </a:schemeClr>
          </a:solidFill>
          <a:effectLst>
            <a:reflection blurRad="12700" stA="48000" endA="300" endPos="55000" dir="5400000" sy="-90000" algn="bl" rotWithShape="0"/>
          </a:effectLst>
          <a:latin typeface="微软雅黑" pitchFamily="34" charset="-122"/>
          <a:ea typeface="微软雅黑" pitchFamily="34" charset="-122"/>
          <a:cs typeface="+mj-cs"/>
          <a:sym typeface="Times New Roman" pitchFamily="18" charset="0"/>
        </a:defRPr>
      </a:lvl1pPr>
    </p:titleStyle>
    <p:bodyStyle>
      <a:lvl1pPr marL="457200" indent="-457200" algn="l" defTabSz="0" rtl="0" eaLnBrk="0" fontAlgn="base" latinLnBrk="1" hangingPunct="0">
        <a:spcBef>
          <a:spcPct val="20000"/>
        </a:spcBef>
        <a:spcAft>
          <a:spcPct val="0"/>
        </a:spcAft>
        <a:buFontTx/>
        <a:buBlip>
          <a:blip r:embed="rId13"/>
        </a:buBlip>
        <a:defRPr lang="zh-CN" altLang="en-US" sz="2800" kern="1200" dirty="0" smtClean="0">
          <a:solidFill>
            <a:schemeClr val="tx1"/>
          </a:solidFill>
          <a:latin typeface="华文新魏" panose="02010800040101010101" pitchFamily="2" charset="-122"/>
          <a:ea typeface="华文新魏" panose="02010800040101010101" pitchFamily="2" charset="-122"/>
          <a:cs typeface="+mn-cs"/>
          <a:sym typeface="仿宋_GB2312" pitchFamily="1" charset="-122"/>
        </a:defRPr>
      </a:lvl1pPr>
      <a:lvl2pPr marL="457200" indent="-4572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1" descr="muban copy"/>
          <p:cNvPicPr>
            <a:picLocks noChangeAspect="1" noChangeArrowheads="1"/>
          </p:cNvPicPr>
          <p:nvPr/>
        </p:nvPicPr>
        <p:blipFill>
          <a:blip r:embed="rId15" cstate="print"/>
          <a:srcRect/>
          <a:stretch>
            <a:fillRect/>
          </a:stretch>
        </p:blipFill>
        <p:spPr bwMode="auto">
          <a:xfrm>
            <a:off x="0" y="-4763"/>
            <a:ext cx="9144000" cy="6867526"/>
          </a:xfrm>
          <a:prstGeom prst="rect">
            <a:avLst/>
          </a:prstGeom>
          <a:noFill/>
          <a:ln w="9525">
            <a:noFill/>
            <a:miter lim="800000"/>
            <a:headEnd/>
            <a:tailEnd/>
          </a:ln>
        </p:spPr>
      </p:pic>
      <p:sp>
        <p:nvSpPr>
          <p:cNvPr id="1027"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8"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ea typeface="宋体" pitchFamily="2" charset="-122"/>
              </a:defRPr>
            </a:lvl1pPr>
          </a:lstStyle>
          <a:p>
            <a:pPr fontAlgn="base">
              <a:spcBef>
                <a:spcPct val="0"/>
              </a:spcBef>
              <a:spcAft>
                <a:spcPct val="0"/>
              </a:spcAft>
              <a:defRPr/>
            </a:pPr>
            <a:endParaRPr kumimoji="1" lang="en-US" altLang="zh-CN">
              <a:solidFill>
                <a:srgbClr val="000000"/>
              </a:solidFill>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ea typeface="宋体" pitchFamily="2" charset="-122"/>
              </a:defRPr>
            </a:lvl1pPr>
          </a:lstStyle>
          <a:p>
            <a:pPr fontAlgn="base">
              <a:spcBef>
                <a:spcPct val="0"/>
              </a:spcBef>
              <a:spcAft>
                <a:spcPct val="0"/>
              </a:spcAft>
              <a:defRPr/>
            </a:pPr>
            <a:endParaRPr kumimoji="1" lang="en-US" altLang="zh-CN">
              <a:solidFill>
                <a:srgbClr val="000000"/>
              </a:solidFill>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ea typeface="宋体" pitchFamily="2" charset="-122"/>
              </a:defRPr>
            </a:lvl1pPr>
          </a:lstStyle>
          <a:p>
            <a:pPr fontAlgn="base">
              <a:spcBef>
                <a:spcPct val="0"/>
              </a:spcBef>
              <a:spcAft>
                <a:spcPct val="0"/>
              </a:spcAft>
              <a:defRPr/>
            </a:pPr>
            <a:fld id="{A1258F3D-7904-47C1-B8D2-4B2F5D2F63EB}" type="slidenum">
              <a:rPr kumimoji="1" lang="en-US" altLang="zh-CN">
                <a:solidFill>
                  <a:srgbClr val="000000"/>
                </a:solidFill>
              </a:rPr>
              <a:pPr fontAlgn="base">
                <a:spcBef>
                  <a:spcPct val="0"/>
                </a:spcBef>
                <a:spcAft>
                  <a:spcPct val="0"/>
                </a:spcAft>
                <a:defRPr/>
              </a:pPr>
              <a:t>‹#›</a:t>
            </a:fld>
            <a:endParaRPr kumimoji="1" lang="en-US" altLang="zh-CN">
              <a:solidFill>
                <a:srgbClr val="000000"/>
              </a:solidFill>
            </a:endParaRPr>
          </a:p>
        </p:txBody>
      </p:sp>
      <p:pic>
        <p:nvPicPr>
          <p:cNvPr id="1032" name="Picture 9" descr="badge"/>
          <p:cNvPicPr>
            <a:picLocks noChangeAspect="1" noChangeArrowheads="1"/>
          </p:cNvPicPr>
          <p:nvPr/>
        </p:nvPicPr>
        <p:blipFill>
          <a:blip r:embed="rId16" cstate="print"/>
          <a:srcRect/>
          <a:stretch>
            <a:fillRect/>
          </a:stretch>
        </p:blipFill>
        <p:spPr bwMode="auto">
          <a:xfrm>
            <a:off x="211138" y="15875"/>
            <a:ext cx="611187" cy="793750"/>
          </a:xfrm>
          <a:prstGeom prst="rect">
            <a:avLst/>
          </a:prstGeom>
          <a:noFill/>
          <a:ln w="9525">
            <a:noFill/>
            <a:miter lim="800000"/>
            <a:headEnd/>
            <a:tailEnd/>
          </a:ln>
        </p:spPr>
      </p:pic>
      <p:sp>
        <p:nvSpPr>
          <p:cNvPr id="9" name="Text Box 10"/>
          <p:cNvSpPr txBox="1">
            <a:spLocks noChangeArrowheads="1"/>
          </p:cNvSpPr>
          <p:nvPr userDrawn="1"/>
        </p:nvSpPr>
        <p:spPr bwMode="auto">
          <a:xfrm>
            <a:off x="7633518" y="409675"/>
            <a:ext cx="205105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2000" b="1" i="1" dirty="0">
                <a:solidFill>
                  <a:srgbClr val="CC0000"/>
                </a:solidFill>
                <a:latin typeface="Monotype Corsiva" pitchFamily="66" charset="0"/>
                <a:ea typeface="宋体" charset="-122"/>
              </a:rPr>
              <a:t>ML@SHU</a:t>
            </a:r>
          </a:p>
        </p:txBody>
      </p:sp>
    </p:spTree>
    <p:extLst>
      <p:ext uri="{BB962C8B-B14F-4D97-AF65-F5344CB8AC3E}">
        <p14:creationId xmlns:p14="http://schemas.microsoft.com/office/powerpoint/2010/main" val="3873767770"/>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Lst>
  <p:txStyles>
    <p:titleStyle>
      <a:lvl1pPr algn="ctr" rtl="0" eaLnBrk="0" fontAlgn="base" hangingPunct="0">
        <a:spcBef>
          <a:spcPct val="0"/>
        </a:spcBef>
        <a:spcAft>
          <a:spcPct val="0"/>
        </a:spcAft>
        <a:defRPr kumimoji="1" sz="4000">
          <a:solidFill>
            <a:srgbClr val="00246C"/>
          </a:solidFill>
          <a:latin typeface="+mj-lt"/>
          <a:ea typeface="+mj-ea"/>
          <a:cs typeface="+mj-cs"/>
        </a:defRPr>
      </a:lvl1pPr>
      <a:lvl2pPr algn="ctr" rtl="0" eaLnBrk="0" fontAlgn="base" hangingPunct="0">
        <a:spcBef>
          <a:spcPct val="0"/>
        </a:spcBef>
        <a:spcAft>
          <a:spcPct val="0"/>
        </a:spcAft>
        <a:defRPr kumimoji="1" sz="4000">
          <a:solidFill>
            <a:srgbClr val="00246C"/>
          </a:solidFill>
          <a:latin typeface="Times New Roman" pitchFamily="18" charset="0"/>
          <a:ea typeface="方正姚体" pitchFamily="2" charset="-122"/>
        </a:defRPr>
      </a:lvl2pPr>
      <a:lvl3pPr algn="ctr" rtl="0" eaLnBrk="0" fontAlgn="base" hangingPunct="0">
        <a:spcBef>
          <a:spcPct val="0"/>
        </a:spcBef>
        <a:spcAft>
          <a:spcPct val="0"/>
        </a:spcAft>
        <a:defRPr kumimoji="1" sz="4000">
          <a:solidFill>
            <a:srgbClr val="00246C"/>
          </a:solidFill>
          <a:latin typeface="Times New Roman" pitchFamily="18" charset="0"/>
          <a:ea typeface="方正姚体" pitchFamily="2" charset="-122"/>
        </a:defRPr>
      </a:lvl3pPr>
      <a:lvl4pPr algn="ctr" rtl="0" eaLnBrk="0" fontAlgn="base" hangingPunct="0">
        <a:spcBef>
          <a:spcPct val="0"/>
        </a:spcBef>
        <a:spcAft>
          <a:spcPct val="0"/>
        </a:spcAft>
        <a:defRPr kumimoji="1" sz="4000">
          <a:solidFill>
            <a:srgbClr val="00246C"/>
          </a:solidFill>
          <a:latin typeface="Times New Roman" pitchFamily="18" charset="0"/>
          <a:ea typeface="方正姚体" pitchFamily="2" charset="-122"/>
        </a:defRPr>
      </a:lvl4pPr>
      <a:lvl5pPr algn="ctr" rtl="0" eaLnBrk="0" fontAlgn="base" hangingPunct="0">
        <a:spcBef>
          <a:spcPct val="0"/>
        </a:spcBef>
        <a:spcAft>
          <a:spcPct val="0"/>
        </a:spcAft>
        <a:defRPr kumimoji="1" sz="4000">
          <a:solidFill>
            <a:srgbClr val="00246C"/>
          </a:solidFill>
          <a:latin typeface="Times New Roman" pitchFamily="18" charset="0"/>
          <a:ea typeface="方正姚体" pitchFamily="2" charset="-122"/>
        </a:defRPr>
      </a:lvl5pPr>
      <a:lvl6pPr marL="457200" algn="ctr" rtl="0" fontAlgn="base">
        <a:spcBef>
          <a:spcPct val="0"/>
        </a:spcBef>
        <a:spcAft>
          <a:spcPct val="0"/>
        </a:spcAft>
        <a:defRPr kumimoji="1" sz="4000">
          <a:solidFill>
            <a:srgbClr val="00246C"/>
          </a:solidFill>
          <a:latin typeface="Times New Roman" pitchFamily="18" charset="0"/>
          <a:ea typeface="方正姚体" pitchFamily="2" charset="-122"/>
        </a:defRPr>
      </a:lvl6pPr>
      <a:lvl7pPr marL="914400" algn="ctr" rtl="0" fontAlgn="base">
        <a:spcBef>
          <a:spcPct val="0"/>
        </a:spcBef>
        <a:spcAft>
          <a:spcPct val="0"/>
        </a:spcAft>
        <a:defRPr kumimoji="1" sz="4000">
          <a:solidFill>
            <a:srgbClr val="00246C"/>
          </a:solidFill>
          <a:latin typeface="Times New Roman" pitchFamily="18" charset="0"/>
          <a:ea typeface="方正姚体" pitchFamily="2" charset="-122"/>
        </a:defRPr>
      </a:lvl7pPr>
      <a:lvl8pPr marL="1371600" algn="ctr" rtl="0" fontAlgn="base">
        <a:spcBef>
          <a:spcPct val="0"/>
        </a:spcBef>
        <a:spcAft>
          <a:spcPct val="0"/>
        </a:spcAft>
        <a:defRPr kumimoji="1" sz="4000">
          <a:solidFill>
            <a:srgbClr val="00246C"/>
          </a:solidFill>
          <a:latin typeface="Times New Roman" pitchFamily="18" charset="0"/>
          <a:ea typeface="方正姚体" pitchFamily="2" charset="-122"/>
        </a:defRPr>
      </a:lvl8pPr>
      <a:lvl9pPr marL="1828800" algn="ctr" rtl="0" fontAlgn="base">
        <a:spcBef>
          <a:spcPct val="0"/>
        </a:spcBef>
        <a:spcAft>
          <a:spcPct val="0"/>
        </a:spcAft>
        <a:defRPr kumimoji="1" sz="4000">
          <a:solidFill>
            <a:srgbClr val="00246C"/>
          </a:solidFill>
          <a:latin typeface="Times New Roman" pitchFamily="18" charset="0"/>
          <a:ea typeface="方正姚体" pitchFamily="2" charset="-122"/>
        </a:defRPr>
      </a:lvl9pPr>
    </p:titleStyle>
    <p:bodyStyle>
      <a:lvl1pPr marL="342900" indent="-342900" algn="l" rtl="0" eaLnBrk="0" fontAlgn="base" hangingPunct="0">
        <a:spcBef>
          <a:spcPct val="20000"/>
        </a:spcBef>
        <a:spcAft>
          <a:spcPct val="0"/>
        </a:spcAft>
        <a:buBlip>
          <a:blip r:embed="rId17"/>
        </a:buBlip>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Blip>
          <a:blip r:embed="rId18"/>
        </a:buBlip>
        <a:defRPr kumimoji="1" sz="2400">
          <a:solidFill>
            <a:schemeClr val="tx1"/>
          </a:solidFill>
          <a:latin typeface="+mn-lt"/>
          <a:ea typeface="+mn-ea"/>
        </a:defRPr>
      </a:lvl2pPr>
      <a:lvl3pPr marL="1143000" indent="-228600" algn="l" rtl="0" eaLnBrk="0" fontAlgn="base" hangingPunct="0">
        <a:spcBef>
          <a:spcPct val="20000"/>
        </a:spcBef>
        <a:spcAft>
          <a:spcPct val="0"/>
        </a:spcAft>
        <a:buBlip>
          <a:blip r:embed="rId19"/>
        </a:buBlip>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230832" y="759842"/>
            <a:ext cx="8229600" cy="79695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251520" y="1600200"/>
            <a:ext cx="8435280" cy="4525963"/>
          </a:xfrm>
          <a:prstGeom prst="rect">
            <a:avLst/>
          </a:prstGeom>
        </p:spPr>
        <p:txBody>
          <a:bodyPr vert="horz" lIns="91440" tIns="45720" rIns="91440" bIns="45720" rtlCol="0">
            <a:normAutofit/>
          </a:bodyPr>
          <a:lstStyle/>
          <a:p>
            <a:pPr lvl="0"/>
            <a:r>
              <a:rPr lang="zh-CN" altLang="en-US" dirty="0"/>
              <a:t>单击此处编辑母版文本样式</a:t>
            </a:r>
          </a:p>
          <a:p>
            <a:pPr marL="457200" lvl="0" indent="-457200" algn="l" defTabSz="0" rtl="0" eaLnBrk="0" fontAlgn="base" latinLnBrk="1" hangingPunct="0">
              <a:spcBef>
                <a:spcPct val="20000"/>
              </a:spcBef>
              <a:spcAft>
                <a:spcPct val="0"/>
              </a:spcAft>
              <a:buFontTx/>
              <a:buBlip>
                <a:blip r:embed="rId13"/>
              </a:buBlip>
            </a:pPr>
            <a:r>
              <a:rPr lang="zh-CN" altLang="en-US" dirty="0"/>
              <a:t>第二级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2018/12/6</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883971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Lst>
  <p:txStyles>
    <p:titleStyle>
      <a:lvl1pPr algn="l" defTabSz="914400" rtl="0" eaLnBrk="1" fontAlgn="base" latinLnBrk="0" hangingPunct="1">
        <a:spcBef>
          <a:spcPct val="0"/>
        </a:spcBef>
        <a:spcAft>
          <a:spcPct val="0"/>
        </a:spcAft>
        <a:buNone/>
        <a:defRPr lang="zh-CN" altLang="en-US" sz="3200" b="1" kern="1200" cap="all" dirty="0">
          <a:solidFill>
            <a:schemeClr val="tx2">
              <a:lumMod val="75000"/>
            </a:schemeClr>
          </a:solidFill>
          <a:effectLst>
            <a:reflection blurRad="12700" stA="48000" endA="300" endPos="55000" dir="5400000" sy="-90000" algn="bl" rotWithShape="0"/>
          </a:effectLst>
          <a:latin typeface="微软雅黑" pitchFamily="34" charset="-122"/>
          <a:ea typeface="微软雅黑" pitchFamily="34" charset="-122"/>
          <a:cs typeface="+mj-cs"/>
          <a:sym typeface="Times New Roman" pitchFamily="18" charset="0"/>
        </a:defRPr>
      </a:lvl1pPr>
    </p:titleStyle>
    <p:bodyStyle>
      <a:lvl1pPr marL="457200" indent="-457200" algn="l" defTabSz="0" rtl="0" eaLnBrk="0" fontAlgn="base" latinLnBrk="1" hangingPunct="0">
        <a:spcBef>
          <a:spcPct val="20000"/>
        </a:spcBef>
        <a:spcAft>
          <a:spcPct val="0"/>
        </a:spcAft>
        <a:buFontTx/>
        <a:buBlip>
          <a:blip r:embed="rId13"/>
        </a:buBlip>
        <a:defRPr lang="zh-CN" altLang="en-US" sz="2800" kern="1200" dirty="0" smtClean="0">
          <a:solidFill>
            <a:schemeClr val="tx1"/>
          </a:solidFill>
          <a:latin typeface="华文新魏" panose="02010800040101010101" pitchFamily="2" charset="-122"/>
          <a:ea typeface="华文新魏" panose="02010800040101010101" pitchFamily="2" charset="-122"/>
          <a:cs typeface="+mn-cs"/>
          <a:sym typeface="仿宋_GB2312" pitchFamily="1" charset="-122"/>
        </a:defRPr>
      </a:lvl1pPr>
      <a:lvl2pPr marL="457200" indent="-4572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7.xml.rels><?xml version="1.0" encoding="UTF-8" standalone="yes"?>
<Relationships xmlns="http://schemas.openxmlformats.org/package/2006/relationships"><Relationship Id="rId8" Type="http://schemas.openxmlformats.org/officeDocument/2006/relationships/slide" Target="slide36.xml"/><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 Id="rId9" Type="http://schemas.openxmlformats.org/officeDocument/2006/relationships/image" Target="../media/image17.png"/></Relationships>
</file>

<file path=ppt/slides/_rels/slide28.xml.rels><?xml version="1.0" encoding="UTF-8" standalone="yes"?>
<Relationships xmlns="http://schemas.openxmlformats.org/package/2006/relationships"><Relationship Id="rId8" Type="http://schemas.microsoft.com/office/2007/relationships/diagramDrawing" Target="../diagrams/drawing6.xml"/><Relationship Id="rId13"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diagramColors" Target="../diagrams/colors6.xml"/><Relationship Id="rId12"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QuickStyle" Target="../diagrams/quickStyle6.xml"/><Relationship Id="rId11" Type="http://schemas.openxmlformats.org/officeDocument/2006/relationships/image" Target="../media/image21.png"/><Relationship Id="rId5" Type="http://schemas.openxmlformats.org/officeDocument/2006/relationships/diagramLayout" Target="../diagrams/layout6.xml"/><Relationship Id="rId10" Type="http://schemas.openxmlformats.org/officeDocument/2006/relationships/image" Target="../media/image20.png"/><Relationship Id="rId4" Type="http://schemas.openxmlformats.org/officeDocument/2006/relationships/diagramData" Target="../diagrams/data6.xml"/><Relationship Id="rId9" Type="http://schemas.openxmlformats.org/officeDocument/2006/relationships/image" Target="../media/image19.png"/><Relationship Id="rId14" Type="http://schemas.openxmlformats.org/officeDocument/2006/relationships/comments" Target="../comments/commen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5.emf"/><Relationship Id="rId7"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32.xml"/><Relationship Id="rId1" Type="http://schemas.openxmlformats.org/officeDocument/2006/relationships/slideLayout" Target="../slideLayouts/slideLayout24.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5.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diagramLayout" Target="../diagrams/layout11.xml"/><Relationship Id="rId3" Type="http://schemas.openxmlformats.org/officeDocument/2006/relationships/diagramLayout" Target="../diagrams/layout10.xml"/><Relationship Id="rId7" Type="http://schemas.openxmlformats.org/officeDocument/2006/relationships/diagramData" Target="../diagrams/data11.xml"/><Relationship Id="rId2" Type="http://schemas.openxmlformats.org/officeDocument/2006/relationships/diagramData" Target="../diagrams/data10.xml"/><Relationship Id="rId1" Type="http://schemas.openxmlformats.org/officeDocument/2006/relationships/slideLayout" Target="../slideLayouts/slideLayout25.xml"/><Relationship Id="rId6" Type="http://schemas.microsoft.com/office/2007/relationships/diagramDrawing" Target="../diagrams/drawing10.xml"/><Relationship Id="rId11" Type="http://schemas.microsoft.com/office/2007/relationships/diagramDrawing" Target="../diagrams/drawing11.xml"/><Relationship Id="rId5" Type="http://schemas.openxmlformats.org/officeDocument/2006/relationships/diagramColors" Target="../diagrams/colors10.xml"/><Relationship Id="rId10" Type="http://schemas.openxmlformats.org/officeDocument/2006/relationships/diagramColors" Target="../diagrams/colors11.xml"/><Relationship Id="rId4" Type="http://schemas.openxmlformats.org/officeDocument/2006/relationships/diagramQuickStyle" Target="../diagrams/quickStyle10.xml"/><Relationship Id="rId9" Type="http://schemas.openxmlformats.org/officeDocument/2006/relationships/diagramQuickStyle" Target="../diagrams/quickStyle11.xml"/></Relationships>
</file>

<file path=ppt/slides/_rels/slide4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3.xml"/><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4.xml"/><Relationship Id="rId1" Type="http://schemas.openxmlformats.org/officeDocument/2006/relationships/slideLayout" Target="../slideLayouts/slideLayout25.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9.png"/></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35.xml"/><Relationship Id="rId1" Type="http://schemas.openxmlformats.org/officeDocument/2006/relationships/slideLayout" Target="../slideLayouts/slideLayout24.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5.xml"/></Relationships>
</file>

<file path=ppt/slides/_rels/slide4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5.xml"/></Relationships>
</file>

<file path=ppt/slides/_rels/slide4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gif"/></Relationships>
</file>

<file path=ppt/slides/_rels/slide5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5.xml"/></Relationships>
</file>

<file path=ppt/slides/_rels/slide5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5.xml"/><Relationship Id="rId5" Type="http://schemas.openxmlformats.org/officeDocument/2006/relationships/image" Target="../media/image51.png"/><Relationship Id="rId4" Type="http://schemas.openxmlformats.org/officeDocument/2006/relationships/image" Target="../media/image50.png"/></Relationships>
</file>

<file path=ppt/slides/_rels/slide5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5.xml"/></Relationships>
</file>

<file path=ppt/slides/_rels/slide53.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36.xml"/><Relationship Id="rId1" Type="http://schemas.openxmlformats.org/officeDocument/2006/relationships/slideLayout" Target="../slideLayouts/slideLayout24.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5.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762000" y="1600200"/>
            <a:ext cx="7772400" cy="1143000"/>
          </a:xfrm>
        </p:spPr>
        <p:txBody>
          <a:bodyPr/>
          <a:lstStyle/>
          <a:p>
            <a:pPr eaLnBrk="1" hangingPunct="1"/>
            <a:r>
              <a:rPr lang="zh-CN" altLang="en-US" b="1" dirty="0">
                <a:solidFill>
                  <a:schemeClr val="tx1"/>
                </a:solidFill>
              </a:rPr>
              <a:t>基于机器学习的合金材料</a:t>
            </a:r>
            <a:br>
              <a:rPr lang="en-US" altLang="zh-CN" b="1" dirty="0">
                <a:solidFill>
                  <a:schemeClr val="tx1"/>
                </a:solidFill>
              </a:rPr>
            </a:br>
            <a:r>
              <a:rPr lang="zh-CN" altLang="en-US" b="1" dirty="0">
                <a:solidFill>
                  <a:schemeClr val="tx1"/>
                </a:solidFill>
              </a:rPr>
              <a:t>性能预测</a:t>
            </a:r>
          </a:p>
        </p:txBody>
      </p:sp>
      <p:sp>
        <p:nvSpPr>
          <p:cNvPr id="3075" name="Rectangle 3"/>
          <p:cNvSpPr>
            <a:spLocks noGrp="1" noChangeArrowheads="1"/>
          </p:cNvSpPr>
          <p:nvPr>
            <p:ph type="subTitle" idx="1"/>
          </p:nvPr>
        </p:nvSpPr>
        <p:spPr>
          <a:xfrm>
            <a:off x="2362200" y="5562600"/>
            <a:ext cx="5018112" cy="838200"/>
          </a:xfrm>
        </p:spPr>
        <p:txBody>
          <a:bodyPr/>
          <a:lstStyle/>
          <a:p>
            <a:pPr eaLnBrk="1" hangingPunct="1"/>
            <a:r>
              <a:rPr lang="zh-CN" altLang="en-US" sz="2400" dirty="0"/>
              <a:t>上海大学  刘悦、施思齐</a:t>
            </a:r>
            <a:endParaRPr lang="en-US" altLang="zh-CN" sz="2400" dirty="0"/>
          </a:p>
          <a:p>
            <a:pPr eaLnBrk="1" hangingPunct="1"/>
            <a:fld id="{CC69852C-4AA5-48D6-969A-322DEAAD4E07}" type="datetime2">
              <a:rPr lang="zh-CN" altLang="en-US" sz="2400" smtClean="0"/>
              <a:t>2018年12月6日</a:t>
            </a:fld>
            <a:endParaRPr lang="zh-CN" altLang="en-US" sz="2400" dirty="0"/>
          </a:p>
        </p:txBody>
      </p:sp>
    </p:spTree>
    <p:extLst>
      <p:ext uri="{BB962C8B-B14F-4D97-AF65-F5344CB8AC3E}">
        <p14:creationId xmlns:p14="http://schemas.microsoft.com/office/powerpoint/2010/main" val="762841616"/>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10684"/>
            <a:ext cx="8229600" cy="796950"/>
          </a:xfrm>
        </p:spPr>
        <p:txBody>
          <a:bodyPr/>
          <a:lstStyle/>
          <a:p>
            <a:r>
              <a:rPr lang="zh-CN" altLang="en-US" dirty="0"/>
              <a:t>原子占位与相分配（</a:t>
            </a:r>
            <a:r>
              <a:rPr lang="en-US" altLang="zh-CN" dirty="0"/>
              <a:t>7</a:t>
            </a:r>
            <a:r>
              <a:rPr lang="zh-CN" altLang="en-US" dirty="0"/>
              <a:t>篇）</a:t>
            </a:r>
          </a:p>
        </p:txBody>
      </p:sp>
      <p:graphicFrame>
        <p:nvGraphicFramePr>
          <p:cNvPr id="9" name="表格 8"/>
          <p:cNvGraphicFramePr>
            <a:graphicFrameLocks noGrp="1"/>
          </p:cNvGraphicFramePr>
          <p:nvPr>
            <p:extLst>
              <p:ext uri="{D42A27DB-BD31-4B8C-83A1-F6EECF244321}">
                <p14:modId xmlns:p14="http://schemas.microsoft.com/office/powerpoint/2010/main" val="1278102057"/>
              </p:ext>
            </p:extLst>
          </p:nvPr>
        </p:nvGraphicFramePr>
        <p:xfrm>
          <a:off x="107504" y="807634"/>
          <a:ext cx="8847861" cy="4061525"/>
        </p:xfrm>
        <a:graphic>
          <a:graphicData uri="http://schemas.openxmlformats.org/drawingml/2006/table">
            <a:tbl>
              <a:tblPr firstRow="1" bandRow="1">
                <a:tableStyleId>{00A15C55-8517-42AA-B614-E9B94910E393}</a:tableStyleId>
              </a:tblPr>
              <a:tblGrid>
                <a:gridCol w="3181115">
                  <a:extLst>
                    <a:ext uri="{9D8B030D-6E8A-4147-A177-3AD203B41FA5}">
                      <a16:colId xmlns:a16="http://schemas.microsoft.com/office/drawing/2014/main" val="20000"/>
                    </a:ext>
                  </a:extLst>
                </a:gridCol>
                <a:gridCol w="3157685">
                  <a:extLst>
                    <a:ext uri="{9D8B030D-6E8A-4147-A177-3AD203B41FA5}">
                      <a16:colId xmlns:a16="http://schemas.microsoft.com/office/drawing/2014/main" val="20001"/>
                    </a:ext>
                  </a:extLst>
                </a:gridCol>
                <a:gridCol w="2509061">
                  <a:extLst>
                    <a:ext uri="{9D8B030D-6E8A-4147-A177-3AD203B41FA5}">
                      <a16:colId xmlns:a16="http://schemas.microsoft.com/office/drawing/2014/main" val="20002"/>
                    </a:ext>
                  </a:extLst>
                </a:gridCol>
              </a:tblGrid>
              <a:tr h="495030">
                <a:tc>
                  <a:txBody>
                    <a:bodyPr/>
                    <a:lstStyle/>
                    <a:p>
                      <a:pPr algn="ctr"/>
                      <a:r>
                        <a:rPr lang="zh-CN" altLang="en-US" dirty="0"/>
                        <a:t>文献题目</a:t>
                      </a:r>
                    </a:p>
                  </a:txBody>
                  <a:tcPr/>
                </a:tc>
                <a:tc>
                  <a:txBody>
                    <a:bodyPr/>
                    <a:lstStyle/>
                    <a:p>
                      <a:pPr algn="ctr"/>
                      <a:r>
                        <a:rPr lang="zh-CN" altLang="en-US" dirty="0"/>
                        <a:t>研究内容</a:t>
                      </a:r>
                    </a:p>
                  </a:txBody>
                  <a:tcPr/>
                </a:tc>
                <a:tc>
                  <a:txBody>
                    <a:bodyPr/>
                    <a:lstStyle/>
                    <a:p>
                      <a:pPr algn="ctr"/>
                      <a:r>
                        <a:rPr lang="zh-CN" altLang="en-US" dirty="0"/>
                        <a:t>研究结论</a:t>
                      </a:r>
                    </a:p>
                  </a:txBody>
                  <a:tcPr/>
                </a:tc>
                <a:extLst>
                  <a:ext uri="{0D108BD9-81ED-4DB2-BD59-A6C34878D82A}">
                    <a16:rowId xmlns:a16="http://schemas.microsoft.com/office/drawing/2014/main" val="10000"/>
                  </a:ext>
                </a:extLst>
              </a:tr>
              <a:tr h="1151005">
                <a:tc>
                  <a:txBody>
                    <a:bodyPr/>
                    <a:lstStyle/>
                    <a:p>
                      <a:r>
                        <a:rPr lang="en-US" altLang="zh-CN" sz="1400" dirty="0"/>
                        <a:t>《First-Principles Study of the Electronic Properties of </a:t>
                      </a:r>
                      <a:r>
                        <a:rPr lang="el-GR" altLang="zh-CN" sz="1400" dirty="0"/>
                        <a:t>γ/γ′</a:t>
                      </a:r>
                      <a:r>
                        <a:rPr lang="en-US" altLang="zh-CN" sz="1400" dirty="0"/>
                        <a:t> Interface</a:t>
                      </a:r>
                      <a:r>
                        <a:rPr lang="en-US" altLang="zh-CN" sz="1400" baseline="0" dirty="0"/>
                        <a:t> i</a:t>
                      </a:r>
                      <a:r>
                        <a:rPr lang="en-US" altLang="zh-CN" sz="1400" dirty="0"/>
                        <a:t>n Ni Based Superalloys</a:t>
                      </a:r>
                      <a:r>
                        <a:rPr lang="en-US" altLang="zh-CN" sz="1400" dirty="0">
                          <a:ea typeface="宋体" panose="02010600030101010101" pitchFamily="2" charset="-122"/>
                        </a:rPr>
                        <a:t>》(2005)</a:t>
                      </a:r>
                      <a:endParaRPr lang="zh-CN" altLang="en-US" sz="1400" dirty="0"/>
                    </a:p>
                  </a:txBody>
                  <a:tcPr/>
                </a:tc>
                <a:tc>
                  <a:txBody>
                    <a:bodyPr/>
                    <a:lstStyle/>
                    <a:p>
                      <a:r>
                        <a:rPr lang="zh-CN" altLang="en-US" sz="1300" dirty="0"/>
                        <a:t>研究掺杂</a:t>
                      </a:r>
                      <a:r>
                        <a:rPr lang="en-US" altLang="zh-CN" sz="1300" dirty="0"/>
                        <a:t>H</a:t>
                      </a:r>
                      <a:r>
                        <a:rPr lang="zh-CN" altLang="en-US" sz="1300" dirty="0"/>
                        <a:t>、</a:t>
                      </a:r>
                      <a:r>
                        <a:rPr lang="en-US" altLang="zh-CN" sz="1300" dirty="0"/>
                        <a:t>B</a:t>
                      </a:r>
                      <a:r>
                        <a:rPr lang="zh-CN" altLang="en-US" sz="1300" dirty="0"/>
                        <a:t>、</a:t>
                      </a:r>
                      <a:r>
                        <a:rPr lang="en-US" altLang="zh-CN" sz="1300" dirty="0"/>
                        <a:t>C</a:t>
                      </a:r>
                      <a:r>
                        <a:rPr lang="zh-CN" altLang="en-US" sz="1300" dirty="0"/>
                        <a:t>元素的</a:t>
                      </a:r>
                      <a:r>
                        <a:rPr lang="el-GR" altLang="zh-CN" sz="1300" dirty="0"/>
                        <a:t>γ/γ′ </a:t>
                      </a:r>
                      <a:r>
                        <a:rPr lang="zh-CN" altLang="en-US" sz="1300" dirty="0"/>
                        <a:t>相界面的电子性能</a:t>
                      </a:r>
                    </a:p>
                  </a:txBody>
                  <a:tcPr/>
                </a:tc>
                <a:tc>
                  <a:txBody>
                    <a:bodyPr/>
                    <a:lstStyle/>
                    <a:p>
                      <a:r>
                        <a:rPr lang="zh-CN" altLang="en-US" sz="1300" dirty="0"/>
                        <a:t>在</a:t>
                      </a:r>
                      <a:r>
                        <a:rPr lang="el-GR" altLang="zh-CN" sz="1300" dirty="0"/>
                        <a:t>γ‘</a:t>
                      </a:r>
                      <a:r>
                        <a:rPr lang="zh-CN" altLang="en-US" sz="1300" dirty="0"/>
                        <a:t>析出物附近形成的错配位错网的网格边长仅取决于</a:t>
                      </a:r>
                      <a:r>
                        <a:rPr lang="el-GR" altLang="zh-CN" sz="1300" dirty="0"/>
                        <a:t>γ</a:t>
                      </a:r>
                      <a:r>
                        <a:rPr lang="zh-CN" altLang="en-US" sz="1300" dirty="0"/>
                        <a:t>和</a:t>
                      </a:r>
                      <a:r>
                        <a:rPr lang="el-GR" altLang="zh-CN" sz="1300" dirty="0"/>
                        <a:t>γ’</a:t>
                      </a:r>
                      <a:r>
                        <a:rPr lang="zh-CN" altLang="en-US" sz="1300" dirty="0"/>
                        <a:t>相的晶格参数以及</a:t>
                      </a:r>
                      <a:r>
                        <a:rPr lang="el-GR" altLang="zh-CN" sz="1300" dirty="0"/>
                        <a:t>γ/γ‘</a:t>
                      </a:r>
                      <a:r>
                        <a:rPr lang="zh-CN" altLang="en-US" sz="1300" dirty="0"/>
                        <a:t>相界面取向，而与立方形</a:t>
                      </a:r>
                      <a:r>
                        <a:rPr lang="el-GR" altLang="zh-CN" sz="1300" dirty="0"/>
                        <a:t>γ’</a:t>
                      </a:r>
                      <a:r>
                        <a:rPr lang="zh-CN" altLang="en-US" sz="1300" dirty="0"/>
                        <a:t>沉淀物的尺寸和数量无关。</a:t>
                      </a:r>
                    </a:p>
                  </a:txBody>
                  <a:tcPr/>
                </a:tc>
                <a:extLst>
                  <a:ext uri="{0D108BD9-81ED-4DB2-BD59-A6C34878D82A}">
                    <a16:rowId xmlns:a16="http://schemas.microsoft.com/office/drawing/2014/main" val="10001"/>
                  </a:ext>
                </a:extLst>
              </a:tr>
              <a:tr h="2415490">
                <a:tc>
                  <a:txBody>
                    <a:bodyPr/>
                    <a:lstStyle/>
                    <a:p>
                      <a:r>
                        <a:rPr lang="en-US" altLang="zh-CN" sz="1400" dirty="0"/>
                        <a:t>《Energetics and electronic structure of Re and Ta in the </a:t>
                      </a:r>
                      <a:r>
                        <a:rPr lang="el-GR" altLang="zh-CN" sz="1400" dirty="0"/>
                        <a:t>γ′</a:t>
                      </a:r>
                      <a:r>
                        <a:rPr lang="en-US" altLang="zh-CN" sz="1400" dirty="0"/>
                        <a:t> phase of Ni-based superalloys》(2001)</a:t>
                      </a:r>
                      <a:endParaRPr lang="zh-CN" altLang="en-US" sz="1400" dirty="0"/>
                    </a:p>
                  </a:txBody>
                  <a:tcPr/>
                </a:tc>
                <a:tc>
                  <a:txBody>
                    <a:bodyPr/>
                    <a:lstStyle/>
                    <a:p>
                      <a:r>
                        <a:rPr lang="zh-CN" altLang="en-US" sz="1300" dirty="0"/>
                        <a:t>研究在</a:t>
                      </a:r>
                      <a:r>
                        <a:rPr lang="el-GR" altLang="zh-CN" sz="1200" dirty="0"/>
                        <a:t>γ′</a:t>
                      </a:r>
                      <a:r>
                        <a:rPr lang="zh-CN" altLang="en-US" sz="1200" dirty="0"/>
                        <a:t>相中</a:t>
                      </a:r>
                      <a:r>
                        <a:rPr lang="zh-CN" altLang="en-US" sz="1300" dirty="0"/>
                        <a:t>掺杂</a:t>
                      </a:r>
                      <a:r>
                        <a:rPr lang="en-US" altLang="zh-CN" sz="1300" dirty="0"/>
                        <a:t>Re</a:t>
                      </a:r>
                      <a:r>
                        <a:rPr lang="zh-CN" altLang="en-US" sz="1300" dirty="0"/>
                        <a:t>、</a:t>
                      </a:r>
                      <a:r>
                        <a:rPr lang="en-US" altLang="zh-CN" sz="1300" dirty="0"/>
                        <a:t>Ta</a:t>
                      </a:r>
                      <a:r>
                        <a:rPr lang="zh-CN" altLang="en-US" sz="1300" dirty="0"/>
                        <a:t>元素后对体系能量和电子结构的影响</a:t>
                      </a:r>
                    </a:p>
                  </a:txBody>
                  <a:tcPr/>
                </a:tc>
                <a:tc>
                  <a:txBody>
                    <a:bodyPr/>
                    <a:lstStyle/>
                    <a:p>
                      <a:r>
                        <a:rPr lang="zh-CN" altLang="en-US" sz="1300" dirty="0"/>
                        <a:t>添加的</a:t>
                      </a:r>
                      <a:r>
                        <a:rPr lang="en-US" altLang="zh-CN" sz="1300" dirty="0"/>
                        <a:t>Re(Ta)</a:t>
                      </a:r>
                      <a:r>
                        <a:rPr lang="zh-CN" altLang="en-US" sz="1300" dirty="0"/>
                        <a:t>元素在</a:t>
                      </a:r>
                      <a:r>
                        <a:rPr lang="el-GR" altLang="zh-CN" sz="1300" dirty="0"/>
                        <a:t>γ'</a:t>
                      </a:r>
                      <a:r>
                        <a:rPr lang="zh-CN" altLang="en-US" sz="1300" dirty="0"/>
                        <a:t>相中更加倾向于占据</a:t>
                      </a:r>
                      <a:r>
                        <a:rPr lang="en-US" altLang="zh-CN" sz="1300" dirty="0"/>
                        <a:t>Al</a:t>
                      </a:r>
                      <a:r>
                        <a:rPr lang="zh-CN" altLang="en-US" sz="1300" dirty="0"/>
                        <a:t>原子的位置。</a:t>
                      </a:r>
                      <a:r>
                        <a:rPr lang="en-US" altLang="zh-CN" sz="1300" dirty="0"/>
                        <a:t>Re(Ta)</a:t>
                      </a:r>
                      <a:r>
                        <a:rPr lang="zh-CN" altLang="en-US" sz="1300" dirty="0"/>
                        <a:t>占据</a:t>
                      </a:r>
                      <a:r>
                        <a:rPr lang="en-US" altLang="zh-CN" sz="1300" dirty="0"/>
                        <a:t>Al</a:t>
                      </a:r>
                      <a:r>
                        <a:rPr lang="zh-CN" altLang="en-US" sz="1300" dirty="0"/>
                        <a:t>和</a:t>
                      </a:r>
                      <a:r>
                        <a:rPr lang="en-US" altLang="zh-CN" sz="1300" dirty="0"/>
                        <a:t>Ni</a:t>
                      </a:r>
                      <a:r>
                        <a:rPr lang="zh-CN" altLang="en-US" sz="1300" dirty="0"/>
                        <a:t>位置倾向的机制是不同的。当</a:t>
                      </a:r>
                      <a:r>
                        <a:rPr lang="en-US" altLang="zh-CN" sz="1300" dirty="0"/>
                        <a:t>Re(Ta)</a:t>
                      </a:r>
                      <a:r>
                        <a:rPr lang="zh-CN" altLang="en-US" sz="1300" dirty="0"/>
                        <a:t>元素占据</a:t>
                      </a:r>
                      <a:r>
                        <a:rPr lang="en-US" altLang="zh-CN" sz="1300" dirty="0"/>
                        <a:t>Al</a:t>
                      </a:r>
                      <a:r>
                        <a:rPr lang="zh-CN" altLang="en-US" sz="1300" dirty="0"/>
                        <a:t>原子位置时</a:t>
                      </a:r>
                      <a:r>
                        <a:rPr lang="en-US" altLang="zh-CN" sz="1300" dirty="0"/>
                        <a:t>, </a:t>
                      </a:r>
                      <a:r>
                        <a:rPr lang="zh-CN" altLang="en-US" sz="1300" dirty="0"/>
                        <a:t>体系的结合能下降了</a:t>
                      </a:r>
                      <a:r>
                        <a:rPr lang="en-US" altLang="zh-CN" sz="1300" dirty="0"/>
                        <a:t>2.25eV(4.04eV</a:t>
                      </a:r>
                      <a:r>
                        <a:rPr lang="zh-CN" altLang="en-US" sz="1300" dirty="0"/>
                        <a:t>）</a:t>
                      </a:r>
                      <a:r>
                        <a:rPr lang="en-US" altLang="zh-CN" sz="1300" dirty="0"/>
                        <a:t>,</a:t>
                      </a:r>
                      <a:r>
                        <a:rPr lang="zh-CN" altLang="en-US" sz="1300" dirty="0"/>
                        <a:t>而且没有导致明显的局部晶格畸变</a:t>
                      </a:r>
                      <a:r>
                        <a:rPr lang="en-US" altLang="zh-CN" sz="1300" dirty="0"/>
                        <a:t>.</a:t>
                      </a:r>
                      <a:r>
                        <a:rPr lang="zh-CN" altLang="en-US" sz="1300" dirty="0"/>
                        <a:t>然而当占据</a:t>
                      </a:r>
                      <a:r>
                        <a:rPr lang="en-US" altLang="zh-CN" sz="1300" dirty="0"/>
                        <a:t>Ni</a:t>
                      </a:r>
                      <a:r>
                        <a:rPr lang="zh-CN" altLang="en-US" sz="1300" dirty="0"/>
                        <a:t>原子位置时</a:t>
                      </a:r>
                      <a:r>
                        <a:rPr lang="en-US" altLang="zh-CN" sz="1300" dirty="0"/>
                        <a:t>,</a:t>
                      </a:r>
                      <a:r>
                        <a:rPr lang="zh-CN" altLang="en-US" sz="1300" dirty="0"/>
                        <a:t>体系的结合能只是小幅度下降了</a:t>
                      </a:r>
                      <a:r>
                        <a:rPr lang="en-US" altLang="zh-CN" sz="1300" dirty="0"/>
                        <a:t>0.68eV(1.11eV),</a:t>
                      </a:r>
                      <a:r>
                        <a:rPr lang="zh-CN" altLang="en-US" sz="1300" dirty="0"/>
                        <a:t>而且局部晶格畸变较大</a:t>
                      </a:r>
                      <a:r>
                        <a:rPr lang="en-US" altLang="zh-CN" sz="1300" dirty="0"/>
                        <a:t>."</a:t>
                      </a:r>
                      <a:endParaRPr lang="zh-CN" altLang="en-US" sz="1300"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541831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10684"/>
            <a:ext cx="8229600" cy="796950"/>
          </a:xfrm>
        </p:spPr>
        <p:txBody>
          <a:bodyPr/>
          <a:lstStyle/>
          <a:p>
            <a:r>
              <a:rPr lang="zh-CN" altLang="en-US" dirty="0"/>
              <a:t>工作一：文献精读和数据采集</a:t>
            </a:r>
          </a:p>
        </p:txBody>
      </p:sp>
      <p:grpSp>
        <p:nvGrpSpPr>
          <p:cNvPr id="52" name="组合 51"/>
          <p:cNvGrpSpPr/>
          <p:nvPr/>
        </p:nvGrpSpPr>
        <p:grpSpPr>
          <a:xfrm>
            <a:off x="611560" y="807635"/>
            <a:ext cx="7704855" cy="5717710"/>
            <a:chOff x="468442" y="779114"/>
            <a:chExt cx="7066465" cy="5786749"/>
          </a:xfrm>
          <a:solidFill>
            <a:schemeClr val="accent1">
              <a:lumMod val="20000"/>
              <a:lumOff val="80000"/>
            </a:schemeClr>
          </a:solidFill>
        </p:grpSpPr>
        <p:grpSp>
          <p:nvGrpSpPr>
            <p:cNvPr id="50" name="组合 49"/>
            <p:cNvGrpSpPr/>
            <p:nvPr/>
          </p:nvGrpSpPr>
          <p:grpSpPr>
            <a:xfrm>
              <a:off x="1115616" y="779114"/>
              <a:ext cx="6419291" cy="5786749"/>
              <a:chOff x="755576" y="810603"/>
              <a:chExt cx="6419291" cy="5786749"/>
            </a:xfrm>
            <a:grpFill/>
          </p:grpSpPr>
          <p:grpSp>
            <p:nvGrpSpPr>
              <p:cNvPr id="3" name="组合 2"/>
              <p:cNvGrpSpPr/>
              <p:nvPr/>
            </p:nvGrpSpPr>
            <p:grpSpPr>
              <a:xfrm>
                <a:off x="2645870" y="810603"/>
                <a:ext cx="4528997" cy="5786749"/>
                <a:chOff x="2645870" y="810604"/>
                <a:chExt cx="4528997" cy="5711770"/>
              </a:xfrm>
              <a:grpFill/>
            </p:grpSpPr>
            <p:sp>
              <p:nvSpPr>
                <p:cNvPr id="4" name="任意多边形 3"/>
                <p:cNvSpPr/>
                <p:nvPr/>
              </p:nvSpPr>
              <p:spPr>
                <a:xfrm>
                  <a:off x="5207557" y="5997823"/>
                  <a:ext cx="305871" cy="291416"/>
                </a:xfrm>
                <a:custGeom>
                  <a:avLst/>
                  <a:gdLst>
                    <a:gd name="connsiteX0" fmla="*/ 0 w 305871"/>
                    <a:gd name="connsiteY0" fmla="*/ 0 h 291416"/>
                    <a:gd name="connsiteX1" fmla="*/ 152935 w 305871"/>
                    <a:gd name="connsiteY1" fmla="*/ 0 h 291416"/>
                    <a:gd name="connsiteX2" fmla="*/ 152935 w 305871"/>
                    <a:gd name="connsiteY2" fmla="*/ 291416 h 291416"/>
                    <a:gd name="connsiteX3" fmla="*/ 305871 w 305871"/>
                    <a:gd name="connsiteY3" fmla="*/ 291416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0"/>
                      </a:moveTo>
                      <a:lnTo>
                        <a:pt x="152935" y="0"/>
                      </a:lnTo>
                      <a:lnTo>
                        <a:pt x="152935" y="291416"/>
                      </a:lnTo>
                      <a:lnTo>
                        <a:pt x="305871" y="291416"/>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7" rIns="155074" bIns="13514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5" name="任意多边形 4"/>
                <p:cNvSpPr/>
                <p:nvPr/>
              </p:nvSpPr>
              <p:spPr>
                <a:xfrm>
                  <a:off x="5207557" y="5706406"/>
                  <a:ext cx="305871" cy="291416"/>
                </a:xfrm>
                <a:custGeom>
                  <a:avLst/>
                  <a:gdLst>
                    <a:gd name="connsiteX0" fmla="*/ 0 w 305871"/>
                    <a:gd name="connsiteY0" fmla="*/ 291416 h 291416"/>
                    <a:gd name="connsiteX1" fmla="*/ 152935 w 305871"/>
                    <a:gd name="connsiteY1" fmla="*/ 291416 h 291416"/>
                    <a:gd name="connsiteX2" fmla="*/ 152935 w 305871"/>
                    <a:gd name="connsiteY2" fmla="*/ 0 h 291416"/>
                    <a:gd name="connsiteX3" fmla="*/ 305871 w 305871"/>
                    <a:gd name="connsiteY3" fmla="*/ 0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291416"/>
                      </a:moveTo>
                      <a:lnTo>
                        <a:pt x="152935" y="291416"/>
                      </a:lnTo>
                      <a:lnTo>
                        <a:pt x="152935" y="0"/>
                      </a:lnTo>
                      <a:lnTo>
                        <a:pt x="305871" y="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7" rIns="155074" bIns="13514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6" name="任意多边形 5"/>
                <p:cNvSpPr/>
                <p:nvPr/>
              </p:nvSpPr>
              <p:spPr>
                <a:xfrm>
                  <a:off x="2645870" y="3666489"/>
                  <a:ext cx="305871" cy="2331334"/>
                </a:xfrm>
                <a:custGeom>
                  <a:avLst/>
                  <a:gdLst>
                    <a:gd name="connsiteX0" fmla="*/ 0 w 305871"/>
                    <a:gd name="connsiteY0" fmla="*/ 0 h 2331334"/>
                    <a:gd name="connsiteX1" fmla="*/ 152935 w 305871"/>
                    <a:gd name="connsiteY1" fmla="*/ 0 h 2331334"/>
                    <a:gd name="connsiteX2" fmla="*/ 152935 w 305871"/>
                    <a:gd name="connsiteY2" fmla="*/ 2331334 h 2331334"/>
                    <a:gd name="connsiteX3" fmla="*/ 305871 w 305871"/>
                    <a:gd name="connsiteY3" fmla="*/ 2331334 h 2331334"/>
                  </a:gdLst>
                  <a:ahLst/>
                  <a:cxnLst>
                    <a:cxn ang="0">
                      <a:pos x="connsiteX0" y="connsiteY0"/>
                    </a:cxn>
                    <a:cxn ang="0">
                      <a:pos x="connsiteX1" y="connsiteY1"/>
                    </a:cxn>
                    <a:cxn ang="0">
                      <a:pos x="connsiteX2" y="connsiteY2"/>
                    </a:cxn>
                    <a:cxn ang="0">
                      <a:pos x="connsiteX3" y="connsiteY3"/>
                    </a:cxn>
                  </a:cxnLst>
                  <a:rect l="l" t="t" r="r" b="b"/>
                  <a:pathLst>
                    <a:path w="305871" h="2331334">
                      <a:moveTo>
                        <a:pt x="0" y="0"/>
                      </a:moveTo>
                      <a:lnTo>
                        <a:pt x="152935" y="0"/>
                      </a:lnTo>
                      <a:lnTo>
                        <a:pt x="152935" y="2331334"/>
                      </a:lnTo>
                      <a:lnTo>
                        <a:pt x="305871" y="2331334"/>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06853" tIns="1106884" rIns="106853" bIns="1106885" numCol="1" spcCol="1270" anchor="ctr" anchorCtr="0">
                  <a:noAutofit/>
                </a:bodyPr>
                <a:lstStyle/>
                <a:p>
                  <a:pPr lvl="0" algn="ctr" defTabSz="355600">
                    <a:lnSpc>
                      <a:spcPct val="90000"/>
                    </a:lnSpc>
                    <a:spcBef>
                      <a:spcPct val="0"/>
                    </a:spcBef>
                    <a:spcAft>
                      <a:spcPct val="35000"/>
                    </a:spcAft>
                  </a:pPr>
                  <a:endParaRPr lang="zh-CN" altLang="en-US" sz="800" kern="1200"/>
                </a:p>
              </p:txBody>
            </p:sp>
            <p:sp>
              <p:nvSpPr>
                <p:cNvPr id="7" name="任意多边形 6"/>
                <p:cNvSpPr/>
                <p:nvPr/>
              </p:nvSpPr>
              <p:spPr>
                <a:xfrm>
                  <a:off x="5207557" y="4832156"/>
                  <a:ext cx="305871" cy="291416"/>
                </a:xfrm>
                <a:custGeom>
                  <a:avLst/>
                  <a:gdLst>
                    <a:gd name="connsiteX0" fmla="*/ 0 w 305871"/>
                    <a:gd name="connsiteY0" fmla="*/ 0 h 291416"/>
                    <a:gd name="connsiteX1" fmla="*/ 152935 w 305871"/>
                    <a:gd name="connsiteY1" fmla="*/ 0 h 291416"/>
                    <a:gd name="connsiteX2" fmla="*/ 152935 w 305871"/>
                    <a:gd name="connsiteY2" fmla="*/ 291416 h 291416"/>
                    <a:gd name="connsiteX3" fmla="*/ 305871 w 305871"/>
                    <a:gd name="connsiteY3" fmla="*/ 291416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0"/>
                      </a:moveTo>
                      <a:lnTo>
                        <a:pt x="152935" y="0"/>
                      </a:lnTo>
                      <a:lnTo>
                        <a:pt x="152935" y="291416"/>
                      </a:lnTo>
                      <a:lnTo>
                        <a:pt x="305871" y="291416"/>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7" rIns="155074" bIns="13514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8" name="任意多边形 7"/>
                <p:cNvSpPr/>
                <p:nvPr/>
              </p:nvSpPr>
              <p:spPr>
                <a:xfrm>
                  <a:off x="5207557" y="4540739"/>
                  <a:ext cx="305871" cy="291416"/>
                </a:xfrm>
                <a:custGeom>
                  <a:avLst/>
                  <a:gdLst>
                    <a:gd name="connsiteX0" fmla="*/ 0 w 305871"/>
                    <a:gd name="connsiteY0" fmla="*/ 291416 h 291416"/>
                    <a:gd name="connsiteX1" fmla="*/ 152935 w 305871"/>
                    <a:gd name="connsiteY1" fmla="*/ 291416 h 291416"/>
                    <a:gd name="connsiteX2" fmla="*/ 152935 w 305871"/>
                    <a:gd name="connsiteY2" fmla="*/ 0 h 291416"/>
                    <a:gd name="connsiteX3" fmla="*/ 305871 w 305871"/>
                    <a:gd name="connsiteY3" fmla="*/ 0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291416"/>
                      </a:moveTo>
                      <a:lnTo>
                        <a:pt x="152935" y="291416"/>
                      </a:lnTo>
                      <a:lnTo>
                        <a:pt x="152935" y="0"/>
                      </a:lnTo>
                      <a:lnTo>
                        <a:pt x="305871" y="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7" rIns="155074" bIns="13514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9" name="任意多边形 8"/>
                <p:cNvSpPr/>
                <p:nvPr/>
              </p:nvSpPr>
              <p:spPr>
                <a:xfrm>
                  <a:off x="2645870" y="3666489"/>
                  <a:ext cx="305871" cy="1165667"/>
                </a:xfrm>
                <a:custGeom>
                  <a:avLst/>
                  <a:gdLst>
                    <a:gd name="connsiteX0" fmla="*/ 0 w 305871"/>
                    <a:gd name="connsiteY0" fmla="*/ 0 h 1165667"/>
                    <a:gd name="connsiteX1" fmla="*/ 152935 w 305871"/>
                    <a:gd name="connsiteY1" fmla="*/ 0 h 1165667"/>
                    <a:gd name="connsiteX2" fmla="*/ 152935 w 305871"/>
                    <a:gd name="connsiteY2" fmla="*/ 1165667 h 1165667"/>
                    <a:gd name="connsiteX3" fmla="*/ 305871 w 305871"/>
                    <a:gd name="connsiteY3" fmla="*/ 1165667 h 1165667"/>
                  </a:gdLst>
                  <a:ahLst/>
                  <a:cxnLst>
                    <a:cxn ang="0">
                      <a:pos x="connsiteX0" y="connsiteY0"/>
                    </a:cxn>
                    <a:cxn ang="0">
                      <a:pos x="connsiteX1" y="connsiteY1"/>
                    </a:cxn>
                    <a:cxn ang="0">
                      <a:pos x="connsiteX2" y="connsiteY2"/>
                    </a:cxn>
                    <a:cxn ang="0">
                      <a:pos x="connsiteX3" y="connsiteY3"/>
                    </a:cxn>
                  </a:cxnLst>
                  <a:rect l="l" t="t" r="r" b="b"/>
                  <a:pathLst>
                    <a:path w="305871" h="1165667">
                      <a:moveTo>
                        <a:pt x="0" y="0"/>
                      </a:moveTo>
                      <a:lnTo>
                        <a:pt x="152935" y="0"/>
                      </a:lnTo>
                      <a:lnTo>
                        <a:pt x="152935" y="1165667"/>
                      </a:lnTo>
                      <a:lnTo>
                        <a:pt x="305871" y="1165667"/>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35508" tIns="552705" rIns="135507" bIns="55270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0" name="任意多边形 9"/>
                <p:cNvSpPr/>
                <p:nvPr/>
              </p:nvSpPr>
              <p:spPr>
                <a:xfrm>
                  <a:off x="5207557" y="3666489"/>
                  <a:ext cx="305871" cy="291416"/>
                </a:xfrm>
                <a:custGeom>
                  <a:avLst/>
                  <a:gdLst>
                    <a:gd name="connsiteX0" fmla="*/ 0 w 305871"/>
                    <a:gd name="connsiteY0" fmla="*/ 0 h 291416"/>
                    <a:gd name="connsiteX1" fmla="*/ 152935 w 305871"/>
                    <a:gd name="connsiteY1" fmla="*/ 0 h 291416"/>
                    <a:gd name="connsiteX2" fmla="*/ 152935 w 305871"/>
                    <a:gd name="connsiteY2" fmla="*/ 291416 h 291416"/>
                    <a:gd name="connsiteX3" fmla="*/ 305871 w 305871"/>
                    <a:gd name="connsiteY3" fmla="*/ 291416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0"/>
                      </a:moveTo>
                      <a:lnTo>
                        <a:pt x="152935" y="0"/>
                      </a:lnTo>
                      <a:lnTo>
                        <a:pt x="152935" y="291416"/>
                      </a:lnTo>
                      <a:lnTo>
                        <a:pt x="305871" y="291416"/>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6" rIns="155074" bIns="135147"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1" name="任意多边形 10"/>
                <p:cNvSpPr/>
                <p:nvPr/>
              </p:nvSpPr>
              <p:spPr>
                <a:xfrm>
                  <a:off x="5207557" y="3375072"/>
                  <a:ext cx="305871" cy="291416"/>
                </a:xfrm>
                <a:custGeom>
                  <a:avLst/>
                  <a:gdLst>
                    <a:gd name="connsiteX0" fmla="*/ 0 w 305871"/>
                    <a:gd name="connsiteY0" fmla="*/ 291416 h 291416"/>
                    <a:gd name="connsiteX1" fmla="*/ 152935 w 305871"/>
                    <a:gd name="connsiteY1" fmla="*/ 291416 h 291416"/>
                    <a:gd name="connsiteX2" fmla="*/ 152935 w 305871"/>
                    <a:gd name="connsiteY2" fmla="*/ 0 h 291416"/>
                    <a:gd name="connsiteX3" fmla="*/ 305871 w 305871"/>
                    <a:gd name="connsiteY3" fmla="*/ 0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291416"/>
                      </a:moveTo>
                      <a:lnTo>
                        <a:pt x="152935" y="291416"/>
                      </a:lnTo>
                      <a:lnTo>
                        <a:pt x="152935" y="0"/>
                      </a:lnTo>
                      <a:lnTo>
                        <a:pt x="305871" y="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6" rIns="155074" bIns="135147"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2" name="任意多边形 11"/>
                <p:cNvSpPr/>
                <p:nvPr/>
              </p:nvSpPr>
              <p:spPr>
                <a:xfrm>
                  <a:off x="2645870" y="3620769"/>
                  <a:ext cx="305871" cy="91440"/>
                </a:xfrm>
                <a:custGeom>
                  <a:avLst/>
                  <a:gdLst>
                    <a:gd name="connsiteX0" fmla="*/ 0 w 305871"/>
                    <a:gd name="connsiteY0" fmla="*/ 45720 h 91440"/>
                    <a:gd name="connsiteX1" fmla="*/ 305871 w 305871"/>
                    <a:gd name="connsiteY1" fmla="*/ 45720 h 91440"/>
                  </a:gdLst>
                  <a:ahLst/>
                  <a:cxnLst>
                    <a:cxn ang="0">
                      <a:pos x="connsiteX0" y="connsiteY0"/>
                    </a:cxn>
                    <a:cxn ang="0">
                      <a:pos x="connsiteX1" y="connsiteY1"/>
                    </a:cxn>
                  </a:cxnLst>
                  <a:rect l="l" t="t" r="r" b="b"/>
                  <a:pathLst>
                    <a:path w="305871" h="91440">
                      <a:moveTo>
                        <a:pt x="0" y="45720"/>
                      </a:moveTo>
                      <a:lnTo>
                        <a:pt x="305871" y="4572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7989" tIns="38073" rIns="157989" bIns="38074"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3" name="任意多边形 12"/>
                <p:cNvSpPr/>
                <p:nvPr/>
              </p:nvSpPr>
              <p:spPr>
                <a:xfrm>
                  <a:off x="5207557" y="2500821"/>
                  <a:ext cx="305871" cy="291416"/>
                </a:xfrm>
                <a:custGeom>
                  <a:avLst/>
                  <a:gdLst>
                    <a:gd name="connsiteX0" fmla="*/ 0 w 305871"/>
                    <a:gd name="connsiteY0" fmla="*/ 0 h 291416"/>
                    <a:gd name="connsiteX1" fmla="*/ 152935 w 305871"/>
                    <a:gd name="connsiteY1" fmla="*/ 0 h 291416"/>
                    <a:gd name="connsiteX2" fmla="*/ 152935 w 305871"/>
                    <a:gd name="connsiteY2" fmla="*/ 291416 h 291416"/>
                    <a:gd name="connsiteX3" fmla="*/ 305871 w 305871"/>
                    <a:gd name="connsiteY3" fmla="*/ 291416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0"/>
                      </a:moveTo>
                      <a:lnTo>
                        <a:pt x="152935" y="0"/>
                      </a:lnTo>
                      <a:lnTo>
                        <a:pt x="152935" y="291416"/>
                      </a:lnTo>
                      <a:lnTo>
                        <a:pt x="305871" y="291416"/>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7" rIns="155074" bIns="13514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4" name="任意多边形 13"/>
                <p:cNvSpPr/>
                <p:nvPr/>
              </p:nvSpPr>
              <p:spPr>
                <a:xfrm>
                  <a:off x="5207557" y="2209404"/>
                  <a:ext cx="305871" cy="291416"/>
                </a:xfrm>
                <a:custGeom>
                  <a:avLst/>
                  <a:gdLst>
                    <a:gd name="connsiteX0" fmla="*/ 0 w 305871"/>
                    <a:gd name="connsiteY0" fmla="*/ 291416 h 291416"/>
                    <a:gd name="connsiteX1" fmla="*/ 152935 w 305871"/>
                    <a:gd name="connsiteY1" fmla="*/ 291416 h 291416"/>
                    <a:gd name="connsiteX2" fmla="*/ 152935 w 305871"/>
                    <a:gd name="connsiteY2" fmla="*/ 0 h 291416"/>
                    <a:gd name="connsiteX3" fmla="*/ 305871 w 305871"/>
                    <a:gd name="connsiteY3" fmla="*/ 0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291416"/>
                      </a:moveTo>
                      <a:lnTo>
                        <a:pt x="152935" y="291416"/>
                      </a:lnTo>
                      <a:lnTo>
                        <a:pt x="152935" y="0"/>
                      </a:lnTo>
                      <a:lnTo>
                        <a:pt x="305871" y="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7" rIns="155074" bIns="13514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5" name="任意多边形 14"/>
                <p:cNvSpPr/>
                <p:nvPr/>
              </p:nvSpPr>
              <p:spPr>
                <a:xfrm>
                  <a:off x="2645870" y="2500821"/>
                  <a:ext cx="305871" cy="1165667"/>
                </a:xfrm>
                <a:custGeom>
                  <a:avLst/>
                  <a:gdLst>
                    <a:gd name="connsiteX0" fmla="*/ 0 w 305871"/>
                    <a:gd name="connsiteY0" fmla="*/ 1165667 h 1165667"/>
                    <a:gd name="connsiteX1" fmla="*/ 152935 w 305871"/>
                    <a:gd name="connsiteY1" fmla="*/ 1165667 h 1165667"/>
                    <a:gd name="connsiteX2" fmla="*/ 152935 w 305871"/>
                    <a:gd name="connsiteY2" fmla="*/ 0 h 1165667"/>
                    <a:gd name="connsiteX3" fmla="*/ 305871 w 305871"/>
                    <a:gd name="connsiteY3" fmla="*/ 0 h 1165667"/>
                  </a:gdLst>
                  <a:ahLst/>
                  <a:cxnLst>
                    <a:cxn ang="0">
                      <a:pos x="connsiteX0" y="connsiteY0"/>
                    </a:cxn>
                    <a:cxn ang="0">
                      <a:pos x="connsiteX1" y="connsiteY1"/>
                    </a:cxn>
                    <a:cxn ang="0">
                      <a:pos x="connsiteX2" y="connsiteY2"/>
                    </a:cxn>
                    <a:cxn ang="0">
                      <a:pos x="connsiteX3" y="connsiteY3"/>
                    </a:cxn>
                  </a:cxnLst>
                  <a:rect l="l" t="t" r="r" b="b"/>
                  <a:pathLst>
                    <a:path w="305871" h="1165667">
                      <a:moveTo>
                        <a:pt x="0" y="1165667"/>
                      </a:moveTo>
                      <a:lnTo>
                        <a:pt x="152935" y="1165667"/>
                      </a:lnTo>
                      <a:lnTo>
                        <a:pt x="152935" y="0"/>
                      </a:lnTo>
                      <a:lnTo>
                        <a:pt x="305871" y="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35508" tIns="552706" rIns="135507" bIns="552705"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6" name="任意多边形 15"/>
                <p:cNvSpPr/>
                <p:nvPr/>
              </p:nvSpPr>
              <p:spPr>
                <a:xfrm>
                  <a:off x="5207555" y="1335154"/>
                  <a:ext cx="305871" cy="291416"/>
                </a:xfrm>
                <a:custGeom>
                  <a:avLst/>
                  <a:gdLst>
                    <a:gd name="connsiteX0" fmla="*/ 0 w 305871"/>
                    <a:gd name="connsiteY0" fmla="*/ 0 h 291416"/>
                    <a:gd name="connsiteX1" fmla="*/ 152935 w 305871"/>
                    <a:gd name="connsiteY1" fmla="*/ 0 h 291416"/>
                    <a:gd name="connsiteX2" fmla="*/ 152935 w 305871"/>
                    <a:gd name="connsiteY2" fmla="*/ 291416 h 291416"/>
                    <a:gd name="connsiteX3" fmla="*/ 305871 w 305871"/>
                    <a:gd name="connsiteY3" fmla="*/ 291416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0"/>
                      </a:moveTo>
                      <a:lnTo>
                        <a:pt x="152935" y="0"/>
                      </a:lnTo>
                      <a:lnTo>
                        <a:pt x="152935" y="291416"/>
                      </a:lnTo>
                      <a:lnTo>
                        <a:pt x="305871" y="291416"/>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6" rIns="155074" bIns="135147"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7" name="任意多边形 16"/>
                <p:cNvSpPr/>
                <p:nvPr/>
              </p:nvSpPr>
              <p:spPr>
                <a:xfrm>
                  <a:off x="5207555" y="1043737"/>
                  <a:ext cx="305871" cy="291416"/>
                </a:xfrm>
                <a:custGeom>
                  <a:avLst/>
                  <a:gdLst>
                    <a:gd name="connsiteX0" fmla="*/ 0 w 305871"/>
                    <a:gd name="connsiteY0" fmla="*/ 291416 h 291416"/>
                    <a:gd name="connsiteX1" fmla="*/ 152935 w 305871"/>
                    <a:gd name="connsiteY1" fmla="*/ 291416 h 291416"/>
                    <a:gd name="connsiteX2" fmla="*/ 152935 w 305871"/>
                    <a:gd name="connsiteY2" fmla="*/ 0 h 291416"/>
                    <a:gd name="connsiteX3" fmla="*/ 305871 w 305871"/>
                    <a:gd name="connsiteY3" fmla="*/ 0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291416"/>
                      </a:moveTo>
                      <a:lnTo>
                        <a:pt x="152935" y="291416"/>
                      </a:lnTo>
                      <a:lnTo>
                        <a:pt x="152935" y="0"/>
                      </a:lnTo>
                      <a:lnTo>
                        <a:pt x="305871" y="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6" rIns="155074" bIns="135147"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8" name="任意多边形 17"/>
                <p:cNvSpPr/>
                <p:nvPr/>
              </p:nvSpPr>
              <p:spPr>
                <a:xfrm>
                  <a:off x="2645870" y="1335154"/>
                  <a:ext cx="305871" cy="2331334"/>
                </a:xfrm>
                <a:custGeom>
                  <a:avLst/>
                  <a:gdLst>
                    <a:gd name="connsiteX0" fmla="*/ 0 w 305871"/>
                    <a:gd name="connsiteY0" fmla="*/ 2331334 h 2331334"/>
                    <a:gd name="connsiteX1" fmla="*/ 152935 w 305871"/>
                    <a:gd name="connsiteY1" fmla="*/ 2331334 h 2331334"/>
                    <a:gd name="connsiteX2" fmla="*/ 152935 w 305871"/>
                    <a:gd name="connsiteY2" fmla="*/ 0 h 2331334"/>
                    <a:gd name="connsiteX3" fmla="*/ 305871 w 305871"/>
                    <a:gd name="connsiteY3" fmla="*/ 0 h 2331334"/>
                  </a:gdLst>
                  <a:ahLst/>
                  <a:cxnLst>
                    <a:cxn ang="0">
                      <a:pos x="connsiteX0" y="connsiteY0"/>
                    </a:cxn>
                    <a:cxn ang="0">
                      <a:pos x="connsiteX1" y="connsiteY1"/>
                    </a:cxn>
                    <a:cxn ang="0">
                      <a:pos x="connsiteX2" y="connsiteY2"/>
                    </a:cxn>
                    <a:cxn ang="0">
                      <a:pos x="connsiteX3" y="connsiteY3"/>
                    </a:cxn>
                  </a:cxnLst>
                  <a:rect l="l" t="t" r="r" b="b"/>
                  <a:pathLst>
                    <a:path w="305871" h="2331334">
                      <a:moveTo>
                        <a:pt x="0" y="2331334"/>
                      </a:moveTo>
                      <a:lnTo>
                        <a:pt x="152935" y="2331334"/>
                      </a:lnTo>
                      <a:lnTo>
                        <a:pt x="152935" y="0"/>
                      </a:lnTo>
                      <a:lnTo>
                        <a:pt x="305871" y="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06853" tIns="1106884" rIns="106853" bIns="1106885" numCol="1" spcCol="1270" anchor="ctr" anchorCtr="0">
                  <a:noAutofit/>
                </a:bodyPr>
                <a:lstStyle/>
                <a:p>
                  <a:pPr lvl="0" algn="ctr" defTabSz="355600">
                    <a:lnSpc>
                      <a:spcPct val="90000"/>
                    </a:lnSpc>
                    <a:spcBef>
                      <a:spcPct val="0"/>
                    </a:spcBef>
                    <a:spcAft>
                      <a:spcPct val="35000"/>
                    </a:spcAft>
                  </a:pPr>
                  <a:endParaRPr lang="zh-CN" altLang="en-US" sz="800" kern="1200"/>
                </a:p>
              </p:txBody>
            </p:sp>
            <p:sp>
              <p:nvSpPr>
                <p:cNvPr id="20" name="任意多边形 19"/>
                <p:cNvSpPr/>
                <p:nvPr/>
              </p:nvSpPr>
              <p:spPr>
                <a:xfrm>
                  <a:off x="2951741" y="1102020"/>
                  <a:ext cx="2255812"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a:t>原子占位与分配</a:t>
                  </a:r>
                  <a:r>
                    <a:rPr lang="en-US" altLang="zh-CN" kern="1200" dirty="0"/>
                    <a:t>(7</a:t>
                  </a:r>
                  <a:r>
                    <a:rPr lang="zh-CN" altLang="en-US" kern="1200" dirty="0"/>
                    <a:t>篇）</a:t>
                  </a:r>
                </a:p>
              </p:txBody>
            </p:sp>
            <p:sp>
              <p:nvSpPr>
                <p:cNvPr id="21" name="任意多边形 20"/>
                <p:cNvSpPr/>
                <p:nvPr/>
              </p:nvSpPr>
              <p:spPr>
                <a:xfrm>
                  <a:off x="5513429" y="810604"/>
                  <a:ext cx="1661438"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a:t>研究内容和结论</a:t>
                  </a:r>
                </a:p>
              </p:txBody>
            </p:sp>
            <p:sp>
              <p:nvSpPr>
                <p:cNvPr id="22" name="任意多边形 21"/>
                <p:cNvSpPr/>
                <p:nvPr/>
              </p:nvSpPr>
              <p:spPr>
                <a:xfrm>
                  <a:off x="5513424" y="1393437"/>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a:t>数据</a:t>
                  </a:r>
                </a:p>
              </p:txBody>
            </p:sp>
            <p:sp>
              <p:nvSpPr>
                <p:cNvPr id="23" name="任意多边形 22"/>
                <p:cNvSpPr/>
                <p:nvPr/>
              </p:nvSpPr>
              <p:spPr>
                <a:xfrm>
                  <a:off x="2951741" y="2267688"/>
                  <a:ext cx="2255812"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a:solidFill>
                  <a:schemeClr val="accent6">
                    <a:lumMod val="60000"/>
                    <a:lumOff val="40000"/>
                  </a:schemeClr>
                </a:solidFill>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a:t>力学性能</a:t>
                  </a:r>
                  <a:r>
                    <a:rPr lang="en-US" altLang="zh-CN" kern="1200" dirty="0"/>
                    <a:t>(12</a:t>
                  </a:r>
                  <a:r>
                    <a:rPr lang="zh-CN" altLang="en-US" kern="1200" dirty="0"/>
                    <a:t>篇</a:t>
                  </a:r>
                  <a:r>
                    <a:rPr lang="en-US" altLang="zh-CN" kern="1200" dirty="0"/>
                    <a:t>)</a:t>
                  </a:r>
                  <a:endParaRPr lang="zh-CN" altLang="en-US" kern="1200" dirty="0"/>
                </a:p>
              </p:txBody>
            </p:sp>
            <p:sp>
              <p:nvSpPr>
                <p:cNvPr id="24" name="任意多边形 23"/>
                <p:cNvSpPr/>
                <p:nvPr/>
              </p:nvSpPr>
              <p:spPr>
                <a:xfrm>
                  <a:off x="5513424" y="1976271"/>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a:solidFill>
                  <a:schemeClr val="accent6">
                    <a:lumMod val="60000"/>
                    <a:lumOff val="40000"/>
                  </a:schemeClr>
                </a:solidFill>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a:t>研究内容和结论</a:t>
                  </a:r>
                </a:p>
              </p:txBody>
            </p:sp>
            <p:sp>
              <p:nvSpPr>
                <p:cNvPr id="27" name="任意多边形 26"/>
                <p:cNvSpPr/>
                <p:nvPr/>
              </p:nvSpPr>
              <p:spPr>
                <a:xfrm>
                  <a:off x="5513424" y="2559104"/>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a:solidFill>
                  <a:schemeClr val="accent6">
                    <a:lumMod val="60000"/>
                    <a:lumOff val="40000"/>
                  </a:schemeClr>
                </a:solidFill>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a:t>数据</a:t>
                  </a:r>
                </a:p>
              </p:txBody>
            </p:sp>
            <p:sp>
              <p:nvSpPr>
                <p:cNvPr id="28" name="任意多边形 27"/>
                <p:cNvSpPr/>
                <p:nvPr/>
              </p:nvSpPr>
              <p:spPr>
                <a:xfrm>
                  <a:off x="2951741" y="3433355"/>
                  <a:ext cx="2255812"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a:t>原子扩散</a:t>
                  </a:r>
                  <a:r>
                    <a:rPr lang="en-US" altLang="zh-CN" kern="1200" dirty="0"/>
                    <a:t>(3</a:t>
                  </a:r>
                  <a:r>
                    <a:rPr lang="zh-CN" altLang="en-US" kern="1200" dirty="0"/>
                    <a:t>篇</a:t>
                  </a:r>
                  <a:r>
                    <a:rPr lang="en-US" altLang="zh-CN" kern="1200" dirty="0"/>
                    <a:t>)</a:t>
                  </a:r>
                  <a:endParaRPr lang="zh-CN" altLang="en-US" kern="1200" dirty="0"/>
                </a:p>
              </p:txBody>
            </p:sp>
            <p:sp>
              <p:nvSpPr>
                <p:cNvPr id="30" name="任意多边形 29"/>
                <p:cNvSpPr/>
                <p:nvPr/>
              </p:nvSpPr>
              <p:spPr>
                <a:xfrm>
                  <a:off x="5513424" y="3141938"/>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a:t>研究内容和结论</a:t>
                  </a:r>
                </a:p>
              </p:txBody>
            </p:sp>
            <p:sp>
              <p:nvSpPr>
                <p:cNvPr id="32" name="任意多边形 31"/>
                <p:cNvSpPr/>
                <p:nvPr/>
              </p:nvSpPr>
              <p:spPr>
                <a:xfrm>
                  <a:off x="5513424" y="3724772"/>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a:t>数据</a:t>
                  </a:r>
                </a:p>
              </p:txBody>
            </p:sp>
            <p:sp>
              <p:nvSpPr>
                <p:cNvPr id="42" name="任意多边形 41"/>
                <p:cNvSpPr/>
                <p:nvPr/>
              </p:nvSpPr>
              <p:spPr>
                <a:xfrm>
                  <a:off x="2951741" y="4599022"/>
                  <a:ext cx="2255812"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dirty="0"/>
                    <a:t>错配位错、位错网络、位错运动</a:t>
                  </a:r>
                  <a:r>
                    <a:rPr lang="en-US" altLang="zh-CN" kern="1200" dirty="0"/>
                    <a:t>(19</a:t>
                  </a:r>
                  <a:r>
                    <a:rPr lang="zh-CN" altLang="en-US" kern="1200" dirty="0"/>
                    <a:t>篇</a:t>
                  </a:r>
                  <a:r>
                    <a:rPr lang="en-US" altLang="zh-CN" dirty="0"/>
                    <a:t>)</a:t>
                  </a:r>
                  <a:endParaRPr lang="zh-CN" altLang="en-US" kern="1200" dirty="0"/>
                </a:p>
              </p:txBody>
            </p:sp>
            <p:sp>
              <p:nvSpPr>
                <p:cNvPr id="43" name="任意多边形 42"/>
                <p:cNvSpPr/>
                <p:nvPr/>
              </p:nvSpPr>
              <p:spPr>
                <a:xfrm>
                  <a:off x="5513424" y="4307606"/>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a:t>研究内容和结论</a:t>
                  </a:r>
                </a:p>
              </p:txBody>
            </p:sp>
            <p:sp>
              <p:nvSpPr>
                <p:cNvPr id="44" name="任意多边形 43"/>
                <p:cNvSpPr/>
                <p:nvPr/>
              </p:nvSpPr>
              <p:spPr>
                <a:xfrm>
                  <a:off x="5513424" y="4890439"/>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a:t>数据</a:t>
                  </a:r>
                </a:p>
              </p:txBody>
            </p:sp>
            <p:sp>
              <p:nvSpPr>
                <p:cNvPr id="45" name="任意多边形 44"/>
                <p:cNvSpPr/>
                <p:nvPr/>
              </p:nvSpPr>
              <p:spPr>
                <a:xfrm>
                  <a:off x="2951741" y="5764690"/>
                  <a:ext cx="2255812"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a:t>结构和界面</a:t>
                  </a:r>
                  <a:r>
                    <a:rPr lang="en-US" altLang="zh-CN" kern="1200" dirty="0"/>
                    <a:t>(10</a:t>
                  </a:r>
                  <a:r>
                    <a:rPr lang="zh-CN" altLang="en-US" kern="1200" dirty="0"/>
                    <a:t>篇</a:t>
                  </a:r>
                  <a:r>
                    <a:rPr lang="en-US" altLang="zh-CN" kern="1200" dirty="0"/>
                    <a:t>)</a:t>
                  </a:r>
                  <a:endParaRPr lang="zh-CN" altLang="en-US" kern="1200" dirty="0"/>
                </a:p>
              </p:txBody>
            </p:sp>
            <p:sp>
              <p:nvSpPr>
                <p:cNvPr id="46" name="任意多边形 45"/>
                <p:cNvSpPr/>
                <p:nvPr/>
              </p:nvSpPr>
              <p:spPr>
                <a:xfrm>
                  <a:off x="5513424" y="5473273"/>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a:t>研究内容和结论</a:t>
                  </a:r>
                </a:p>
              </p:txBody>
            </p:sp>
            <p:sp>
              <p:nvSpPr>
                <p:cNvPr id="47" name="任意多边形 46"/>
                <p:cNvSpPr/>
                <p:nvPr/>
              </p:nvSpPr>
              <p:spPr>
                <a:xfrm>
                  <a:off x="5513424" y="6056108"/>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a:t>数据</a:t>
                  </a:r>
                </a:p>
              </p:txBody>
            </p:sp>
          </p:grpSp>
          <p:sp>
            <p:nvSpPr>
              <p:cNvPr id="49" name="矩形 48"/>
              <p:cNvSpPr/>
              <p:nvPr/>
            </p:nvSpPr>
            <p:spPr>
              <a:xfrm>
                <a:off x="755576" y="3199324"/>
                <a:ext cx="1890294" cy="84289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t>王院士</a:t>
                </a:r>
                <a:r>
                  <a:rPr lang="en-US" altLang="zh-CN" dirty="0"/>
                  <a:t>49</a:t>
                </a:r>
                <a:r>
                  <a:rPr lang="zh-CN" altLang="en-US" dirty="0"/>
                  <a:t>篇文献</a:t>
                </a:r>
              </a:p>
            </p:txBody>
          </p:sp>
        </p:grpSp>
        <p:sp>
          <p:nvSpPr>
            <p:cNvPr id="41" name="云形标注 40"/>
            <p:cNvSpPr/>
            <p:nvPr/>
          </p:nvSpPr>
          <p:spPr>
            <a:xfrm>
              <a:off x="871706" y="1791054"/>
              <a:ext cx="2016224" cy="1156810"/>
            </a:xfrm>
            <a:prstGeom prst="cloudCallou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t>镍基单晶高温合金</a:t>
              </a:r>
            </a:p>
          </p:txBody>
        </p:sp>
        <p:sp>
          <p:nvSpPr>
            <p:cNvPr id="51" name="云形标注 50"/>
            <p:cNvSpPr/>
            <p:nvPr/>
          </p:nvSpPr>
          <p:spPr>
            <a:xfrm rot="10800000">
              <a:off x="468442" y="4248621"/>
              <a:ext cx="2016224" cy="1156810"/>
            </a:xfrm>
            <a:prstGeom prst="cloudCallou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dirty="0"/>
            </a:p>
          </p:txBody>
        </p:sp>
      </p:grpSp>
      <p:sp>
        <p:nvSpPr>
          <p:cNvPr id="57" name="文本框 56"/>
          <p:cNvSpPr txBox="1"/>
          <p:nvPr/>
        </p:nvSpPr>
        <p:spPr>
          <a:xfrm>
            <a:off x="1051254" y="4541649"/>
            <a:ext cx="1504521" cy="646331"/>
          </a:xfrm>
          <a:prstGeom prst="rect">
            <a:avLst/>
          </a:prstGeom>
          <a:noFill/>
        </p:spPr>
        <p:txBody>
          <a:bodyPr wrap="square" rtlCol="0">
            <a:spAutoFit/>
          </a:bodyPr>
          <a:lstStyle/>
          <a:p>
            <a:r>
              <a:rPr lang="zh-CN" altLang="en-US" dirty="0"/>
              <a:t>实验数据和计算数据</a:t>
            </a:r>
          </a:p>
        </p:txBody>
      </p:sp>
    </p:spTree>
    <p:extLst>
      <p:ext uri="{BB962C8B-B14F-4D97-AF65-F5344CB8AC3E}">
        <p14:creationId xmlns:p14="http://schemas.microsoft.com/office/powerpoint/2010/main" val="1876054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10684"/>
            <a:ext cx="8229600" cy="796950"/>
          </a:xfrm>
        </p:spPr>
        <p:txBody>
          <a:bodyPr/>
          <a:lstStyle/>
          <a:p>
            <a:r>
              <a:rPr lang="zh-CN" altLang="en-US" dirty="0"/>
              <a:t>力学性能</a:t>
            </a:r>
            <a:r>
              <a:rPr lang="en-US" altLang="zh-CN" dirty="0"/>
              <a:t>(12</a:t>
            </a:r>
            <a:r>
              <a:rPr lang="zh-CN" altLang="en-US" dirty="0"/>
              <a:t>篇</a:t>
            </a:r>
            <a:r>
              <a:rPr lang="en-US" altLang="zh-CN" dirty="0"/>
              <a:t>)</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542832655"/>
              </p:ext>
            </p:extLst>
          </p:nvPr>
        </p:nvGraphicFramePr>
        <p:xfrm>
          <a:off x="207647" y="764705"/>
          <a:ext cx="8805664" cy="5793846"/>
        </p:xfrm>
        <a:graphic>
          <a:graphicData uri="http://schemas.openxmlformats.org/drawingml/2006/table">
            <a:tbl>
              <a:tblPr firstRow="1" bandRow="1">
                <a:tableStyleId>{00A15C55-8517-42AA-B614-E9B94910E393}</a:tableStyleId>
              </a:tblPr>
              <a:tblGrid>
                <a:gridCol w="3165944">
                  <a:extLst>
                    <a:ext uri="{9D8B030D-6E8A-4147-A177-3AD203B41FA5}">
                      <a16:colId xmlns:a16="http://schemas.microsoft.com/office/drawing/2014/main" val="20000"/>
                    </a:ext>
                  </a:extLst>
                </a:gridCol>
                <a:gridCol w="3142625">
                  <a:extLst>
                    <a:ext uri="{9D8B030D-6E8A-4147-A177-3AD203B41FA5}">
                      <a16:colId xmlns:a16="http://schemas.microsoft.com/office/drawing/2014/main" val="20001"/>
                    </a:ext>
                  </a:extLst>
                </a:gridCol>
                <a:gridCol w="2497095">
                  <a:extLst>
                    <a:ext uri="{9D8B030D-6E8A-4147-A177-3AD203B41FA5}">
                      <a16:colId xmlns:a16="http://schemas.microsoft.com/office/drawing/2014/main" val="20002"/>
                    </a:ext>
                  </a:extLst>
                </a:gridCol>
              </a:tblGrid>
              <a:tr h="363222">
                <a:tc>
                  <a:txBody>
                    <a:bodyPr/>
                    <a:lstStyle/>
                    <a:p>
                      <a:pPr algn="ctr"/>
                      <a:r>
                        <a:rPr lang="zh-CN" altLang="en-US" dirty="0"/>
                        <a:t>文献题目</a:t>
                      </a:r>
                    </a:p>
                  </a:txBody>
                  <a:tcPr/>
                </a:tc>
                <a:tc>
                  <a:txBody>
                    <a:bodyPr/>
                    <a:lstStyle/>
                    <a:p>
                      <a:pPr algn="ctr"/>
                      <a:r>
                        <a:rPr lang="zh-CN" altLang="en-US" dirty="0"/>
                        <a:t>研究内容</a:t>
                      </a:r>
                    </a:p>
                  </a:txBody>
                  <a:tcPr/>
                </a:tc>
                <a:tc>
                  <a:txBody>
                    <a:bodyPr/>
                    <a:lstStyle/>
                    <a:p>
                      <a:pPr algn="ctr"/>
                      <a:r>
                        <a:rPr lang="zh-CN" altLang="en-US" dirty="0"/>
                        <a:t>研究结论</a:t>
                      </a:r>
                    </a:p>
                  </a:txBody>
                  <a:tcPr/>
                </a:tc>
                <a:extLst>
                  <a:ext uri="{0D108BD9-81ED-4DB2-BD59-A6C34878D82A}">
                    <a16:rowId xmlns:a16="http://schemas.microsoft.com/office/drawing/2014/main" val="10000"/>
                  </a:ext>
                </a:extLst>
              </a:tr>
              <a:tr h="938323">
                <a:tc>
                  <a:txBody>
                    <a:bodyPr/>
                    <a:lstStyle/>
                    <a:p>
                      <a:r>
                        <a:rPr lang="en-US" altLang="zh-CN" sz="1600" dirty="0"/>
                        <a:t>《Influence of the alloying element Re on the ideal tensile and shear strength of </a:t>
                      </a:r>
                      <a:r>
                        <a:rPr lang="el-GR" altLang="zh-CN" sz="1600" dirty="0"/>
                        <a:t>γ‘-</a:t>
                      </a:r>
                      <a:r>
                        <a:rPr lang="en-US" altLang="zh-CN" sz="1600" dirty="0"/>
                        <a:t>Ni3Al》(2009)</a:t>
                      </a:r>
                    </a:p>
                  </a:txBody>
                  <a:tcPr/>
                </a:tc>
                <a:tc>
                  <a:txBody>
                    <a:bodyPr/>
                    <a:lstStyle/>
                    <a:p>
                      <a:r>
                        <a:rPr lang="zh-CN" altLang="en-US" sz="1400" dirty="0"/>
                        <a:t>研究</a:t>
                      </a:r>
                      <a:r>
                        <a:rPr lang="en-US" altLang="zh-CN" sz="1400" dirty="0"/>
                        <a:t>Re</a:t>
                      </a:r>
                      <a:r>
                        <a:rPr lang="zh-CN" altLang="en-US" sz="1400" dirty="0"/>
                        <a:t>元素对</a:t>
                      </a:r>
                      <a:r>
                        <a:rPr lang="el-GR" altLang="zh-CN" sz="1400" dirty="0"/>
                        <a:t>γ‘-</a:t>
                      </a:r>
                      <a:r>
                        <a:rPr lang="en-US" altLang="zh-CN" sz="1400" dirty="0"/>
                        <a:t>Ni3Al</a:t>
                      </a:r>
                      <a:r>
                        <a:rPr lang="zh-CN" altLang="en-US" sz="1400" dirty="0"/>
                        <a:t>的理想拉伸和剪切强度的影响</a:t>
                      </a:r>
                    </a:p>
                  </a:txBody>
                  <a:tcPr/>
                </a:tc>
                <a:tc>
                  <a:txBody>
                    <a:bodyPr/>
                    <a:lstStyle/>
                    <a:p>
                      <a:r>
                        <a:rPr lang="en-US" altLang="zh-CN" sz="1400" dirty="0">
                          <a:solidFill>
                            <a:schemeClr val="tx1"/>
                          </a:solidFill>
                        </a:rPr>
                        <a:t>Re</a:t>
                      </a:r>
                      <a:r>
                        <a:rPr lang="zh-CN" altLang="en-US" sz="1400" dirty="0">
                          <a:solidFill>
                            <a:schemeClr val="tx1"/>
                          </a:solidFill>
                        </a:rPr>
                        <a:t>元素的添加</a:t>
                      </a:r>
                      <a:r>
                        <a:rPr lang="zh-CN" altLang="en-US" sz="1400" dirty="0"/>
                        <a:t>极大程度上提高了</a:t>
                      </a:r>
                      <a:r>
                        <a:rPr lang="el-GR" altLang="zh-CN" sz="1400" dirty="0"/>
                        <a:t>γ'-</a:t>
                      </a:r>
                      <a:r>
                        <a:rPr lang="en-US" altLang="zh-CN" sz="1400" dirty="0"/>
                        <a:t>Ni3Al</a:t>
                      </a:r>
                      <a:r>
                        <a:rPr lang="zh-CN" altLang="en-US" sz="1400" dirty="0"/>
                        <a:t>的拉伸和剪切强度</a:t>
                      </a:r>
                      <a:r>
                        <a:rPr lang="en-US" altLang="zh-CN" sz="1400" dirty="0"/>
                        <a:t>,</a:t>
                      </a:r>
                      <a:r>
                        <a:rPr lang="zh-CN" altLang="en-US" sz="1400" dirty="0"/>
                        <a:t>并且与</a:t>
                      </a:r>
                      <a:r>
                        <a:rPr lang="en-US" altLang="zh-CN" sz="1400" dirty="0"/>
                        <a:t>Re</a:t>
                      </a:r>
                      <a:r>
                        <a:rPr lang="zh-CN" altLang="en-US" sz="1400" dirty="0"/>
                        <a:t>元素在</a:t>
                      </a:r>
                      <a:r>
                        <a:rPr lang="el-GR" altLang="zh-CN" sz="1400" dirty="0"/>
                        <a:t>γ'</a:t>
                      </a:r>
                      <a:r>
                        <a:rPr lang="zh-CN" altLang="en-US" sz="1400" dirty="0"/>
                        <a:t>相的浓度有关</a:t>
                      </a:r>
                    </a:p>
                  </a:txBody>
                  <a:tcPr/>
                </a:tc>
                <a:extLst>
                  <a:ext uri="{0D108BD9-81ED-4DB2-BD59-A6C34878D82A}">
                    <a16:rowId xmlns:a16="http://schemas.microsoft.com/office/drawing/2014/main" val="10001"/>
                  </a:ext>
                </a:extLst>
              </a:tr>
              <a:tr h="938323">
                <a:tc>
                  <a:txBody>
                    <a:bodyPr/>
                    <a:lstStyle/>
                    <a:p>
                      <a:r>
                        <a:rPr lang="en-US" altLang="zh-CN" sz="1600" dirty="0"/>
                        <a:t>《A comparison of the ideal strength between L1</a:t>
                      </a:r>
                      <a:r>
                        <a:rPr lang="en-US" altLang="zh-CN" sz="1600" baseline="-25000" dirty="0"/>
                        <a:t>2</a:t>
                      </a:r>
                      <a:r>
                        <a:rPr lang="en-US" altLang="zh-CN" sz="1600" dirty="0"/>
                        <a:t>Co3(Al,W)and Ni3Al...》(2009)</a:t>
                      </a:r>
                      <a:endParaRPr lang="en-US" altLang="zh-CN" dirty="0"/>
                    </a:p>
                  </a:txBody>
                  <a:tcPr/>
                </a:tc>
                <a:tc>
                  <a:txBody>
                    <a:bodyPr/>
                    <a:lstStyle/>
                    <a:p>
                      <a:r>
                        <a:rPr lang="zh-CN" altLang="en-US" sz="1400" dirty="0"/>
                        <a:t>比较</a:t>
                      </a:r>
                      <a:r>
                        <a:rPr lang="en-US" altLang="zh-CN" sz="1400" dirty="0"/>
                        <a:t>L12Co3(Al,W)and Ni3Al</a:t>
                      </a:r>
                      <a:r>
                        <a:rPr lang="zh-CN" altLang="en-US" sz="1400" dirty="0"/>
                        <a:t>在相同剪切和拉伸应力条件下的理想拉伸强度</a:t>
                      </a:r>
                    </a:p>
                  </a:txBody>
                  <a:tcPr/>
                </a:tc>
                <a:tc>
                  <a:txBody>
                    <a:bodyPr/>
                    <a:lstStyle/>
                    <a:p>
                      <a:r>
                        <a:rPr lang="zh-CN" altLang="en-US" sz="1400" dirty="0"/>
                        <a:t>金属间化合物</a:t>
                      </a:r>
                      <a:r>
                        <a:rPr lang="en-US" altLang="zh-CN" sz="1400" dirty="0"/>
                        <a:t>Co3(Al,W)</a:t>
                      </a:r>
                      <a:r>
                        <a:rPr lang="zh-CN" altLang="en-US" sz="1400" dirty="0"/>
                        <a:t>相对于</a:t>
                      </a:r>
                      <a:r>
                        <a:rPr lang="en-US" altLang="zh-CN" sz="1400" dirty="0"/>
                        <a:t>Ni3Al,</a:t>
                      </a:r>
                      <a:r>
                        <a:rPr lang="zh-CN" altLang="en-US" sz="1400" dirty="0"/>
                        <a:t>有更大的弹性模量</a:t>
                      </a:r>
                      <a:r>
                        <a:rPr lang="en-US" altLang="zh-CN" sz="1400" dirty="0"/>
                        <a:t>,</a:t>
                      </a:r>
                      <a:r>
                        <a:rPr lang="zh-CN" altLang="en-US" sz="1400" dirty="0"/>
                        <a:t>更高的拉伸强度和剪切强度但延展性不如</a:t>
                      </a:r>
                      <a:r>
                        <a:rPr lang="en-US" altLang="zh-CN" sz="1400" dirty="0"/>
                        <a:t>Ni3Al</a:t>
                      </a:r>
                      <a:r>
                        <a:rPr lang="zh-CN" altLang="en-US" sz="1400" dirty="0"/>
                        <a:t>好</a:t>
                      </a:r>
                    </a:p>
                  </a:txBody>
                  <a:tcPr/>
                </a:tc>
                <a:extLst>
                  <a:ext uri="{0D108BD9-81ED-4DB2-BD59-A6C34878D82A}">
                    <a16:rowId xmlns:a16="http://schemas.microsoft.com/office/drawing/2014/main" val="10002"/>
                  </a:ext>
                </a:extLst>
              </a:tr>
              <a:tr h="1362082">
                <a:tc>
                  <a:txBody>
                    <a:bodyPr/>
                    <a:lstStyle/>
                    <a:p>
                      <a:r>
                        <a:rPr lang="en-US" altLang="zh-CN" sz="1600" dirty="0"/>
                        <a:t>《Density functional theory study of the thermodynamic and elastic properties of Ni-based superalloys》(2015)</a:t>
                      </a:r>
                    </a:p>
                  </a:txBody>
                  <a:tcPr/>
                </a:tc>
                <a:tc>
                  <a:txBody>
                    <a:bodyPr/>
                    <a:lstStyle/>
                    <a:p>
                      <a:r>
                        <a:rPr lang="zh-CN" altLang="en-US" sz="1400" dirty="0"/>
                        <a:t>研究镍基单晶高温合金的热力学性质以及合金元素</a:t>
                      </a:r>
                      <a:r>
                        <a:rPr lang="en-US" altLang="zh-CN" sz="1400" dirty="0"/>
                        <a:t>Re</a:t>
                      </a:r>
                      <a:r>
                        <a:rPr lang="zh-CN" altLang="en-US" sz="1400" dirty="0"/>
                        <a:t>、</a:t>
                      </a:r>
                      <a:r>
                        <a:rPr lang="en-US" altLang="zh-CN" sz="1400" dirty="0"/>
                        <a:t>Ru</a:t>
                      </a:r>
                      <a:r>
                        <a:rPr lang="zh-CN" altLang="en-US" sz="1400" dirty="0"/>
                        <a:t>、</a:t>
                      </a:r>
                      <a:r>
                        <a:rPr lang="en-US" altLang="zh-CN" sz="1400" dirty="0"/>
                        <a:t>Ta</a:t>
                      </a:r>
                      <a:r>
                        <a:rPr lang="zh-CN" altLang="en-US" sz="1400" dirty="0"/>
                        <a:t>、</a:t>
                      </a:r>
                      <a:r>
                        <a:rPr lang="en-US" altLang="zh-CN" sz="1400" dirty="0"/>
                        <a:t>W</a:t>
                      </a:r>
                      <a:r>
                        <a:rPr lang="zh-CN" altLang="en-US" sz="1400" dirty="0"/>
                        <a:t>、</a:t>
                      </a:r>
                      <a:r>
                        <a:rPr lang="en-US" altLang="zh-CN" sz="1400" dirty="0"/>
                        <a:t>Mo</a:t>
                      </a:r>
                      <a:r>
                        <a:rPr lang="zh-CN" altLang="en-US" sz="1400" dirty="0"/>
                        <a:t>、</a:t>
                      </a:r>
                      <a:r>
                        <a:rPr lang="en-US" altLang="zh-CN" sz="1400" dirty="0"/>
                        <a:t>Cr</a:t>
                      </a:r>
                      <a:r>
                        <a:rPr lang="zh-CN" altLang="en-US" sz="1400" dirty="0"/>
                        <a:t>、</a:t>
                      </a:r>
                      <a:r>
                        <a:rPr lang="en-US" altLang="zh-CN" sz="1400" dirty="0"/>
                        <a:t>Co</a:t>
                      </a:r>
                      <a:r>
                        <a:rPr lang="zh-CN" altLang="en-US" sz="1400" dirty="0"/>
                        <a:t>等对其弹性性能的影响</a:t>
                      </a:r>
                      <a:endParaRPr lang="en-US" altLang="zh-CN" sz="1400" dirty="0"/>
                    </a:p>
                    <a:p>
                      <a:endParaRPr lang="zh-CN" altLang="en-US" dirty="0"/>
                    </a:p>
                  </a:txBody>
                  <a:tcPr/>
                </a:tc>
                <a:tc>
                  <a:txBody>
                    <a:bodyPr/>
                    <a:lstStyle/>
                    <a:p>
                      <a:r>
                        <a:rPr lang="en-US" altLang="zh-CN" sz="1400" dirty="0"/>
                        <a:t>Re</a:t>
                      </a:r>
                      <a:r>
                        <a:rPr lang="zh-CN" altLang="en-US" sz="1400" dirty="0"/>
                        <a:t>、</a:t>
                      </a:r>
                      <a:r>
                        <a:rPr lang="en-US" altLang="zh-CN" sz="1400" dirty="0"/>
                        <a:t>Ru</a:t>
                      </a:r>
                      <a:r>
                        <a:rPr lang="zh-CN" altLang="en-US" sz="1400" dirty="0"/>
                        <a:t>、</a:t>
                      </a:r>
                      <a:r>
                        <a:rPr lang="en-US" altLang="zh-CN" sz="1400" dirty="0"/>
                        <a:t>Ta</a:t>
                      </a:r>
                      <a:r>
                        <a:rPr lang="zh-CN" altLang="en-US" sz="1400" dirty="0"/>
                        <a:t>、</a:t>
                      </a:r>
                      <a:r>
                        <a:rPr lang="en-US" altLang="zh-CN" sz="1400" dirty="0"/>
                        <a:t>W</a:t>
                      </a:r>
                      <a:r>
                        <a:rPr lang="zh-CN" altLang="en-US" sz="1400" dirty="0"/>
                        <a:t>、</a:t>
                      </a:r>
                      <a:r>
                        <a:rPr lang="en-US" altLang="zh-CN" sz="1400" dirty="0"/>
                        <a:t>Mo</a:t>
                      </a:r>
                      <a:r>
                        <a:rPr lang="zh-CN" altLang="en-US" sz="1400" dirty="0"/>
                        <a:t>、</a:t>
                      </a:r>
                      <a:r>
                        <a:rPr lang="en-US" altLang="zh-CN" sz="1400" dirty="0"/>
                        <a:t>Cr</a:t>
                      </a:r>
                      <a:r>
                        <a:rPr lang="zh-CN" altLang="en-US" sz="1400" dirty="0"/>
                        <a:t>、</a:t>
                      </a:r>
                      <a:r>
                        <a:rPr lang="en-US" altLang="zh-CN" sz="1400" dirty="0"/>
                        <a:t>Co</a:t>
                      </a:r>
                      <a:r>
                        <a:rPr lang="zh-CN" altLang="en-US" sz="1400" dirty="0"/>
                        <a:t>的掺杂可以有效地调节</a:t>
                      </a:r>
                      <a:r>
                        <a:rPr lang="el-GR" altLang="zh-CN" sz="1400" dirty="0"/>
                        <a:t>γ-</a:t>
                      </a:r>
                      <a:r>
                        <a:rPr lang="en-US" altLang="zh-CN" sz="1400" dirty="0"/>
                        <a:t>Ni</a:t>
                      </a:r>
                      <a:r>
                        <a:rPr lang="zh-CN" altLang="en-US" sz="1400" dirty="0"/>
                        <a:t>和</a:t>
                      </a:r>
                      <a:r>
                        <a:rPr lang="el-GR" altLang="zh-CN" sz="1400" dirty="0"/>
                        <a:t>γ′-</a:t>
                      </a:r>
                      <a:r>
                        <a:rPr lang="en-US" altLang="zh-CN" sz="1400" dirty="0"/>
                        <a:t>Ni3Al</a:t>
                      </a:r>
                      <a:r>
                        <a:rPr lang="zh-CN" altLang="en-US" sz="1400" dirty="0"/>
                        <a:t>两相之间的晶格错配度</a:t>
                      </a:r>
                      <a:r>
                        <a:rPr lang="en-US" altLang="zh-CN" sz="1400" dirty="0"/>
                        <a:t>.Cr</a:t>
                      </a:r>
                      <a:r>
                        <a:rPr lang="zh-CN" altLang="en-US" sz="1400" dirty="0"/>
                        <a:t>是抑制晶格错配的非常重要的元素，从而能够提高合金的抗蠕变性</a:t>
                      </a:r>
                      <a:r>
                        <a:rPr lang="en-US" altLang="zh-CN" sz="1400" dirty="0"/>
                        <a:t>.</a:t>
                      </a:r>
                      <a:endParaRPr lang="zh-CN" altLang="en-US" sz="1400" dirty="0"/>
                    </a:p>
                  </a:txBody>
                  <a:tcPr/>
                </a:tc>
                <a:extLst>
                  <a:ext uri="{0D108BD9-81ED-4DB2-BD59-A6C34878D82A}">
                    <a16:rowId xmlns:a16="http://schemas.microsoft.com/office/drawing/2014/main" val="10003"/>
                  </a:ext>
                </a:extLst>
              </a:tr>
              <a:tr h="1150203">
                <a:tc>
                  <a:txBody>
                    <a:bodyPr/>
                    <a:lstStyle/>
                    <a:p>
                      <a:r>
                        <a:rPr lang="en-US" altLang="zh-CN" sz="1600" dirty="0"/>
                        <a:t>《Effect of alloying elements on the elastic properties of </a:t>
                      </a:r>
                      <a:r>
                        <a:rPr lang="el-GR" altLang="zh-CN" sz="1600" dirty="0"/>
                        <a:t>γ-</a:t>
                      </a:r>
                      <a:r>
                        <a:rPr lang="en-US" altLang="zh-CN" sz="1600" dirty="0"/>
                        <a:t>Ni and </a:t>
                      </a:r>
                      <a:r>
                        <a:rPr lang="el-GR" altLang="zh-CN" sz="1600" dirty="0"/>
                        <a:t>γ′-</a:t>
                      </a:r>
                      <a:r>
                        <a:rPr lang="en-US" altLang="zh-CN" sz="1600" dirty="0"/>
                        <a:t>Ni3Al from first-principles calculations》(2010)</a:t>
                      </a:r>
                      <a:r>
                        <a:rPr lang="en-US" altLang="zh-CN" dirty="0"/>
                        <a:t>	</a:t>
                      </a:r>
                    </a:p>
                  </a:txBody>
                  <a:tcPr/>
                </a:tc>
                <a:tc>
                  <a:txBody>
                    <a:bodyPr/>
                    <a:lstStyle/>
                    <a:p>
                      <a:r>
                        <a:rPr lang="zh-CN" altLang="en-US" sz="1400" dirty="0"/>
                        <a:t>研究合金元素</a:t>
                      </a:r>
                      <a:r>
                        <a:rPr lang="en-US" altLang="zh-CN" sz="1400" dirty="0"/>
                        <a:t>Ta</a:t>
                      </a:r>
                      <a:r>
                        <a:rPr lang="zh-CN" altLang="en-US" sz="1400" dirty="0"/>
                        <a:t>、</a:t>
                      </a:r>
                      <a:r>
                        <a:rPr lang="en-US" altLang="zh-CN" sz="1400" dirty="0"/>
                        <a:t>Mo</a:t>
                      </a:r>
                      <a:r>
                        <a:rPr lang="zh-CN" altLang="en-US" sz="1400" dirty="0"/>
                        <a:t>、</a:t>
                      </a:r>
                      <a:r>
                        <a:rPr lang="en-US" altLang="zh-CN" sz="1400" dirty="0"/>
                        <a:t>W</a:t>
                      </a:r>
                      <a:r>
                        <a:rPr lang="zh-CN" altLang="en-US" sz="1400" dirty="0"/>
                        <a:t>、</a:t>
                      </a:r>
                      <a:r>
                        <a:rPr lang="en-US" altLang="zh-CN" sz="1400" dirty="0"/>
                        <a:t>Cr...</a:t>
                      </a:r>
                      <a:r>
                        <a:rPr lang="zh-CN" altLang="en-US" sz="1400" dirty="0"/>
                        <a:t>对</a:t>
                      </a:r>
                      <a:r>
                        <a:rPr lang="el-GR" altLang="zh-CN" sz="1400" dirty="0"/>
                        <a:t>γ-</a:t>
                      </a:r>
                      <a:r>
                        <a:rPr lang="en-US" altLang="zh-CN" sz="1400" dirty="0"/>
                        <a:t>Ni </a:t>
                      </a:r>
                      <a:r>
                        <a:rPr lang="zh-CN" altLang="en-US" sz="1400" dirty="0"/>
                        <a:t>和</a:t>
                      </a:r>
                      <a:r>
                        <a:rPr lang="en-US" altLang="zh-CN" sz="1400" dirty="0"/>
                        <a:t> </a:t>
                      </a:r>
                      <a:r>
                        <a:rPr lang="el-GR" altLang="zh-CN" sz="1400" dirty="0"/>
                        <a:t>γ′-</a:t>
                      </a:r>
                      <a:r>
                        <a:rPr lang="en-US" altLang="zh-CN" sz="1400" dirty="0"/>
                        <a:t>Ni3Al</a:t>
                      </a:r>
                      <a:r>
                        <a:rPr lang="zh-CN" altLang="en-US" sz="1400" dirty="0"/>
                        <a:t>相弹性性能的影响</a:t>
                      </a:r>
                    </a:p>
                  </a:txBody>
                  <a:tcPr/>
                </a:tc>
                <a:tc>
                  <a:txBody>
                    <a:bodyPr/>
                    <a:lstStyle/>
                    <a:p>
                      <a:r>
                        <a:rPr lang="en-US" altLang="zh-CN" sz="1400" dirty="0"/>
                        <a:t>Ta,Mo,W,Cr,Re,Ru,Co,Ir</a:t>
                      </a:r>
                      <a:r>
                        <a:rPr lang="zh-CN" altLang="en-US" sz="1400" dirty="0"/>
                        <a:t>都减少了</a:t>
                      </a:r>
                      <a:r>
                        <a:rPr lang="el-GR" altLang="zh-CN" sz="1400" dirty="0"/>
                        <a:t>γ</a:t>
                      </a:r>
                      <a:r>
                        <a:rPr lang="zh-CN" altLang="en-US" sz="1400" dirty="0"/>
                        <a:t>相和</a:t>
                      </a:r>
                      <a:r>
                        <a:rPr lang="el-GR" altLang="zh-CN" sz="1400" dirty="0"/>
                        <a:t>γ'</a:t>
                      </a:r>
                      <a:r>
                        <a:rPr lang="zh-CN" altLang="en-US" sz="1400" dirty="0"/>
                        <a:t>相之间的晶格失配</a:t>
                      </a:r>
                      <a:r>
                        <a:rPr lang="en-US" altLang="zh-CN" sz="1400" dirty="0"/>
                        <a:t>.</a:t>
                      </a:r>
                      <a:r>
                        <a:rPr lang="zh-CN" altLang="en-US" sz="1400" dirty="0"/>
                        <a:t>而除</a:t>
                      </a:r>
                      <a:r>
                        <a:rPr lang="en-US" altLang="zh-CN" sz="1400" dirty="0"/>
                        <a:t>Co</a:t>
                      </a:r>
                      <a:r>
                        <a:rPr lang="zh-CN" altLang="en-US" sz="1400" dirty="0"/>
                        <a:t>之外的所有合金元素都略微增加了</a:t>
                      </a:r>
                      <a:r>
                        <a:rPr lang="el-GR" altLang="zh-CN" sz="1400" dirty="0"/>
                        <a:t>γ'-</a:t>
                      </a:r>
                      <a:r>
                        <a:rPr lang="en-US" altLang="zh-CN" sz="1400" dirty="0"/>
                        <a:t>Ni3Al</a:t>
                      </a:r>
                      <a:r>
                        <a:rPr lang="zh-CN" altLang="en-US" sz="1400" dirty="0"/>
                        <a:t>相的模量</a:t>
                      </a:r>
                      <a:r>
                        <a:rPr lang="en-US" altLang="zh-CN" sz="1400" dirty="0"/>
                        <a:t>,</a:t>
                      </a:r>
                      <a:r>
                        <a:rPr lang="zh-CN" altLang="en-US" sz="1400" dirty="0"/>
                        <a:t>使得两相的脆性增强</a:t>
                      </a:r>
                      <a:r>
                        <a:rPr lang="en-US" altLang="zh-CN" sz="1400" dirty="0"/>
                        <a:t>.</a:t>
                      </a:r>
                    </a:p>
                  </a:txBody>
                  <a:tcPr/>
                </a:tc>
                <a:extLst>
                  <a:ext uri="{0D108BD9-81ED-4DB2-BD59-A6C34878D82A}">
                    <a16:rowId xmlns:a16="http://schemas.microsoft.com/office/drawing/2014/main" val="10004"/>
                  </a:ext>
                </a:extLst>
              </a:tr>
              <a:tr h="1008486">
                <a:tc>
                  <a:txBody>
                    <a:bodyPr/>
                    <a:lstStyle/>
                    <a:p>
                      <a:r>
                        <a:rPr lang="en-US" altLang="zh-CN" sz="1400" dirty="0"/>
                        <a:t>《Effect of alloying elements on the ideal strength and charge redistribution of </a:t>
                      </a:r>
                      <a:r>
                        <a:rPr lang="el-GR" altLang="zh-CN" sz="1400" dirty="0"/>
                        <a:t>γ‘-</a:t>
                      </a:r>
                      <a:r>
                        <a:rPr lang="en-US" altLang="zh-CN" sz="1400" dirty="0"/>
                        <a:t>Ni3Al: a first-principles study of tensile deformation》(2016)</a:t>
                      </a:r>
                      <a:r>
                        <a:rPr lang="en-US" altLang="zh-CN" dirty="0"/>
                        <a:t>	</a:t>
                      </a:r>
                    </a:p>
                  </a:txBody>
                  <a:tcPr/>
                </a:tc>
                <a:tc>
                  <a:txBody>
                    <a:bodyPr/>
                    <a:lstStyle/>
                    <a:p>
                      <a:r>
                        <a:rPr lang="zh-CN" altLang="en-US" sz="1400" dirty="0"/>
                        <a:t>研究合金元素</a:t>
                      </a:r>
                      <a:r>
                        <a:rPr lang="en-US" altLang="zh-CN" sz="1400" dirty="0"/>
                        <a:t>Ta</a:t>
                      </a:r>
                      <a:r>
                        <a:rPr lang="zh-CN" altLang="en-US" sz="1400" dirty="0"/>
                        <a:t>、</a:t>
                      </a:r>
                      <a:r>
                        <a:rPr lang="en-US" altLang="zh-CN" sz="1400" dirty="0"/>
                        <a:t>W</a:t>
                      </a:r>
                      <a:r>
                        <a:rPr lang="zh-CN" altLang="en-US" sz="1400" dirty="0"/>
                        <a:t>、</a:t>
                      </a:r>
                      <a:r>
                        <a:rPr lang="en-US" altLang="zh-CN" sz="1400" dirty="0"/>
                        <a:t>Re</a:t>
                      </a:r>
                      <a:r>
                        <a:rPr lang="zh-CN" altLang="en-US" sz="1400" dirty="0"/>
                        <a:t>、</a:t>
                      </a:r>
                      <a:r>
                        <a:rPr lang="en-US" altLang="zh-CN" sz="1400" dirty="0"/>
                        <a:t>Mo</a:t>
                      </a:r>
                      <a:r>
                        <a:rPr lang="zh-CN" altLang="en-US" sz="1400" dirty="0"/>
                        <a:t>、</a:t>
                      </a:r>
                      <a:r>
                        <a:rPr lang="en-US" altLang="zh-CN" sz="1400" dirty="0"/>
                        <a:t>Co</a:t>
                      </a:r>
                      <a:r>
                        <a:rPr lang="zh-CN" altLang="en-US" sz="1400" dirty="0"/>
                        <a:t>对</a:t>
                      </a:r>
                      <a:r>
                        <a:rPr lang="el-GR" altLang="zh-CN" sz="1400" dirty="0"/>
                        <a:t>γ′-</a:t>
                      </a:r>
                      <a:r>
                        <a:rPr lang="en-US" altLang="zh-CN" sz="1400" dirty="0"/>
                        <a:t>Ni3Al</a:t>
                      </a:r>
                      <a:r>
                        <a:rPr lang="zh-CN" altLang="en-US" sz="1400" dirty="0"/>
                        <a:t>相在不同方向上</a:t>
                      </a:r>
                      <a:r>
                        <a:rPr lang="en-US" altLang="zh-CN" sz="1400" dirty="0"/>
                        <a:t>([001],[110],[111])</a:t>
                      </a:r>
                      <a:r>
                        <a:rPr lang="zh-CN" altLang="en-US" sz="1400" dirty="0"/>
                        <a:t>拉伸强度的影响</a:t>
                      </a:r>
                    </a:p>
                  </a:txBody>
                  <a:tcPr/>
                </a:tc>
                <a:tc>
                  <a:txBody>
                    <a:bodyPr/>
                    <a:lstStyle/>
                    <a:p>
                      <a:r>
                        <a:rPr lang="zh-CN" altLang="en-US" sz="1200" dirty="0"/>
                        <a:t>掺杂</a:t>
                      </a:r>
                      <a:r>
                        <a:rPr lang="en-US" altLang="zh-CN" sz="1200" dirty="0"/>
                        <a:t>Ta</a:t>
                      </a:r>
                      <a:r>
                        <a:rPr lang="zh-CN" altLang="en-US" sz="1200" dirty="0"/>
                        <a:t>，</a:t>
                      </a:r>
                      <a:r>
                        <a:rPr lang="en-US" altLang="zh-CN" sz="1200" dirty="0"/>
                        <a:t>W</a:t>
                      </a:r>
                      <a:r>
                        <a:rPr lang="zh-CN" altLang="en-US" sz="1200" dirty="0"/>
                        <a:t>，</a:t>
                      </a:r>
                      <a:r>
                        <a:rPr lang="en-US" altLang="zh-CN" sz="1200" dirty="0"/>
                        <a:t>Re</a:t>
                      </a:r>
                      <a:r>
                        <a:rPr lang="zh-CN" altLang="en-US" sz="1200" dirty="0"/>
                        <a:t>，</a:t>
                      </a:r>
                      <a:r>
                        <a:rPr lang="en-US" altLang="zh-CN" sz="1200" dirty="0"/>
                        <a:t>Mo</a:t>
                      </a:r>
                      <a:r>
                        <a:rPr lang="zh-CN" altLang="en-US" sz="1200" dirty="0"/>
                        <a:t>和</a:t>
                      </a:r>
                      <a:r>
                        <a:rPr lang="en-US" altLang="zh-CN" sz="1200" dirty="0"/>
                        <a:t>Co</a:t>
                      </a:r>
                      <a:r>
                        <a:rPr lang="zh-CN" altLang="en-US" sz="1200" dirty="0"/>
                        <a:t>元素略微增加沿</a:t>
                      </a:r>
                      <a:r>
                        <a:rPr lang="en-US" altLang="zh-CN" sz="1200" dirty="0"/>
                        <a:t>[001]</a:t>
                      </a:r>
                      <a:r>
                        <a:rPr lang="zh-CN" altLang="en-US" sz="1200" dirty="0"/>
                        <a:t>方向的理想拉伸强度</a:t>
                      </a:r>
                      <a:r>
                        <a:rPr lang="en-US" altLang="zh-CN" sz="1200" dirty="0"/>
                        <a:t>,</a:t>
                      </a:r>
                      <a:r>
                        <a:rPr lang="zh-CN" altLang="en-US" sz="1200" dirty="0"/>
                        <a:t>沿</a:t>
                      </a:r>
                      <a:r>
                        <a:rPr lang="en-US" altLang="zh-CN" sz="1200" dirty="0"/>
                        <a:t>[111]</a:t>
                      </a:r>
                      <a:r>
                        <a:rPr lang="zh-CN" altLang="en-US" sz="1200" dirty="0"/>
                        <a:t>张力方向下理想拉伸强度减少</a:t>
                      </a:r>
                      <a:r>
                        <a:rPr lang="en-US" altLang="zh-CN" sz="1200" dirty="0"/>
                        <a:t>.</a:t>
                      </a:r>
                      <a:r>
                        <a:rPr lang="zh-CN" altLang="en-US" sz="1200" dirty="0"/>
                        <a:t>然而沿</a:t>
                      </a:r>
                      <a:r>
                        <a:rPr lang="en-US" altLang="zh-CN" sz="1200" dirty="0"/>
                        <a:t>[110]</a:t>
                      </a:r>
                      <a:r>
                        <a:rPr lang="zh-CN" altLang="en-US" sz="1200" dirty="0"/>
                        <a:t>方向的理想拉伸强度都提高了</a:t>
                      </a:r>
                      <a:r>
                        <a:rPr lang="en-US" altLang="zh-CN" sz="1200" dirty="0"/>
                        <a:t>.</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291907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10684"/>
            <a:ext cx="8229600" cy="796950"/>
          </a:xfrm>
        </p:spPr>
        <p:txBody>
          <a:bodyPr/>
          <a:lstStyle/>
          <a:p>
            <a:r>
              <a:rPr lang="zh-CN" altLang="en-US" dirty="0"/>
              <a:t>力学性能</a:t>
            </a:r>
            <a:r>
              <a:rPr lang="en-US" altLang="zh-CN" dirty="0"/>
              <a:t>(12</a:t>
            </a:r>
            <a:r>
              <a:rPr lang="zh-CN" altLang="en-US" dirty="0"/>
              <a:t>篇</a:t>
            </a:r>
            <a:r>
              <a:rPr lang="en-US" altLang="zh-CN" dirty="0"/>
              <a:t>)</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549024734"/>
              </p:ext>
            </p:extLst>
          </p:nvPr>
        </p:nvGraphicFramePr>
        <p:xfrm>
          <a:off x="207647" y="764705"/>
          <a:ext cx="8805664" cy="5394960"/>
        </p:xfrm>
        <a:graphic>
          <a:graphicData uri="http://schemas.openxmlformats.org/drawingml/2006/table">
            <a:tbl>
              <a:tblPr firstRow="1" bandRow="1">
                <a:tableStyleId>{00A15C55-8517-42AA-B614-E9B94910E393}</a:tableStyleId>
              </a:tblPr>
              <a:tblGrid>
                <a:gridCol w="3165944">
                  <a:extLst>
                    <a:ext uri="{9D8B030D-6E8A-4147-A177-3AD203B41FA5}">
                      <a16:colId xmlns:a16="http://schemas.microsoft.com/office/drawing/2014/main" val="20000"/>
                    </a:ext>
                  </a:extLst>
                </a:gridCol>
                <a:gridCol w="3142625">
                  <a:extLst>
                    <a:ext uri="{9D8B030D-6E8A-4147-A177-3AD203B41FA5}">
                      <a16:colId xmlns:a16="http://schemas.microsoft.com/office/drawing/2014/main" val="20001"/>
                    </a:ext>
                  </a:extLst>
                </a:gridCol>
                <a:gridCol w="2497095">
                  <a:extLst>
                    <a:ext uri="{9D8B030D-6E8A-4147-A177-3AD203B41FA5}">
                      <a16:colId xmlns:a16="http://schemas.microsoft.com/office/drawing/2014/main" val="20002"/>
                    </a:ext>
                  </a:extLst>
                </a:gridCol>
              </a:tblGrid>
              <a:tr h="357179">
                <a:tc>
                  <a:txBody>
                    <a:bodyPr/>
                    <a:lstStyle/>
                    <a:p>
                      <a:pPr algn="ctr"/>
                      <a:r>
                        <a:rPr lang="zh-CN" altLang="en-US" dirty="0"/>
                        <a:t>文献题目</a:t>
                      </a:r>
                    </a:p>
                  </a:txBody>
                  <a:tcPr/>
                </a:tc>
                <a:tc>
                  <a:txBody>
                    <a:bodyPr/>
                    <a:lstStyle/>
                    <a:p>
                      <a:pPr algn="ctr"/>
                      <a:r>
                        <a:rPr lang="zh-CN" altLang="en-US" dirty="0"/>
                        <a:t>研究内容</a:t>
                      </a:r>
                    </a:p>
                  </a:txBody>
                  <a:tcPr/>
                </a:tc>
                <a:tc>
                  <a:txBody>
                    <a:bodyPr/>
                    <a:lstStyle/>
                    <a:p>
                      <a:pPr algn="ctr"/>
                      <a:r>
                        <a:rPr lang="zh-CN" altLang="en-US" dirty="0"/>
                        <a:t>研究结论</a:t>
                      </a:r>
                    </a:p>
                  </a:txBody>
                  <a:tcPr/>
                </a:tc>
                <a:extLst>
                  <a:ext uri="{0D108BD9-81ED-4DB2-BD59-A6C34878D82A}">
                    <a16:rowId xmlns:a16="http://schemas.microsoft.com/office/drawing/2014/main" val="10000"/>
                  </a:ext>
                </a:extLst>
              </a:tr>
              <a:tr h="1290423">
                <a:tc>
                  <a:txBody>
                    <a:bodyPr/>
                    <a:lstStyle/>
                    <a:p>
                      <a:r>
                        <a:rPr lang="en-US" altLang="zh-CN" sz="1500" dirty="0"/>
                        <a:t>《Influence of alloying elements upon the theoretical tensile</a:t>
                      </a:r>
                      <a:r>
                        <a:rPr lang="en-US" altLang="zh-CN" sz="1500" baseline="0" dirty="0"/>
                        <a:t> </a:t>
                      </a:r>
                      <a:r>
                        <a:rPr lang="en-US" altLang="zh-CN" sz="1500" dirty="0"/>
                        <a:t>strength of Ni-based model superalloy: </a:t>
                      </a:r>
                      <a:r>
                        <a:rPr lang="el-GR" altLang="zh-CN" sz="1500" dirty="0"/>
                        <a:t>γ-</a:t>
                      </a:r>
                      <a:r>
                        <a:rPr lang="en-US" altLang="zh-CN" sz="1500" dirty="0"/>
                        <a:t>Ni/</a:t>
                      </a:r>
                      <a:r>
                        <a:rPr lang="el-GR" altLang="zh-CN" sz="1500" dirty="0"/>
                        <a:t>γ‘-</a:t>
                      </a:r>
                      <a:r>
                        <a:rPr lang="en-US" altLang="zh-CN" sz="1500" dirty="0"/>
                        <a:t>Ni3Al multilayer》(2016)</a:t>
                      </a:r>
                    </a:p>
                  </a:txBody>
                  <a:tcPr/>
                </a:tc>
                <a:tc>
                  <a:txBody>
                    <a:bodyPr/>
                    <a:lstStyle/>
                    <a:p>
                      <a:r>
                        <a:rPr lang="zh-CN" altLang="en-US" sz="1400" dirty="0"/>
                        <a:t>研究合金元素</a:t>
                      </a:r>
                      <a:r>
                        <a:rPr lang="en-US" altLang="zh-CN" sz="1400" dirty="0"/>
                        <a:t>Re</a:t>
                      </a:r>
                      <a:r>
                        <a:rPr lang="zh-CN" altLang="en-US" sz="1400" dirty="0"/>
                        <a:t>、</a:t>
                      </a:r>
                      <a:r>
                        <a:rPr lang="en-US" altLang="zh-CN" sz="1400" dirty="0"/>
                        <a:t>Ru</a:t>
                      </a:r>
                      <a:r>
                        <a:rPr lang="zh-CN" altLang="en-US" sz="1400" dirty="0"/>
                        <a:t>、</a:t>
                      </a:r>
                      <a:r>
                        <a:rPr lang="en-US" altLang="zh-CN" sz="1400" dirty="0"/>
                        <a:t>Cr</a:t>
                      </a:r>
                      <a:r>
                        <a:rPr lang="zh-CN" altLang="en-US" sz="1400" dirty="0"/>
                        <a:t>、</a:t>
                      </a:r>
                      <a:r>
                        <a:rPr lang="en-US" altLang="zh-CN" sz="1400" dirty="0"/>
                        <a:t>Mo</a:t>
                      </a:r>
                      <a:r>
                        <a:rPr lang="zh-CN" altLang="en-US" sz="1400" dirty="0"/>
                        <a:t>等对</a:t>
                      </a:r>
                      <a:r>
                        <a:rPr lang="en-US" altLang="zh-CN" sz="1400" dirty="0"/>
                        <a:t>: </a:t>
                      </a:r>
                      <a:r>
                        <a:rPr lang="el-GR" altLang="zh-CN" sz="1400" dirty="0"/>
                        <a:t>γ-</a:t>
                      </a:r>
                      <a:r>
                        <a:rPr lang="en-US" altLang="zh-CN" sz="1400" dirty="0"/>
                        <a:t>Ni/</a:t>
                      </a:r>
                      <a:r>
                        <a:rPr lang="el-GR" altLang="zh-CN" sz="1400" dirty="0"/>
                        <a:t>γ‘-</a:t>
                      </a:r>
                      <a:r>
                        <a:rPr lang="en-US" altLang="zh-CN" sz="1400" dirty="0"/>
                        <a:t>Ni3Al</a:t>
                      </a:r>
                      <a:r>
                        <a:rPr lang="zh-CN" altLang="en-US" sz="1400" dirty="0"/>
                        <a:t>多层结构的理想拉伸强度的影响</a:t>
                      </a:r>
                      <a:r>
                        <a:rPr lang="en-US" altLang="zh-CN" sz="1400" dirty="0"/>
                        <a:t>.</a:t>
                      </a:r>
                    </a:p>
                  </a:txBody>
                  <a:tcPr/>
                </a:tc>
                <a:tc>
                  <a:txBody>
                    <a:bodyPr/>
                    <a:lstStyle/>
                    <a:p>
                      <a:r>
                        <a:rPr lang="zh-CN" altLang="en-US" sz="1200" dirty="0">
                          <a:solidFill>
                            <a:schemeClr val="tx1"/>
                          </a:solidFill>
                        </a:rPr>
                        <a:t>临界应变比纯</a:t>
                      </a:r>
                      <a:r>
                        <a:rPr lang="el-GR" altLang="zh-CN" sz="1200" dirty="0">
                          <a:solidFill>
                            <a:schemeClr val="tx1"/>
                          </a:solidFill>
                        </a:rPr>
                        <a:t>γ’-</a:t>
                      </a:r>
                      <a:r>
                        <a:rPr lang="en-US" altLang="zh-CN" sz="1200" dirty="0">
                          <a:solidFill>
                            <a:schemeClr val="tx1"/>
                          </a:solidFill>
                        </a:rPr>
                        <a:t>Ni3Al</a:t>
                      </a:r>
                      <a:r>
                        <a:rPr lang="zh-CN" altLang="en-US" sz="1200" dirty="0">
                          <a:solidFill>
                            <a:schemeClr val="tx1"/>
                          </a:solidFill>
                        </a:rPr>
                        <a:t>相低</a:t>
                      </a:r>
                      <a:r>
                        <a:rPr lang="en-US" altLang="zh-CN" sz="1200" dirty="0">
                          <a:solidFill>
                            <a:schemeClr val="tx1"/>
                          </a:solidFill>
                        </a:rPr>
                        <a:t>38</a:t>
                      </a:r>
                      <a:r>
                        <a:rPr lang="zh-CN" altLang="en-US" sz="1200" dirty="0">
                          <a:solidFill>
                            <a:schemeClr val="tx1"/>
                          </a:solidFill>
                        </a:rPr>
                        <a:t>％</a:t>
                      </a:r>
                      <a:r>
                        <a:rPr lang="en-US" altLang="zh-CN" sz="1200" dirty="0">
                          <a:solidFill>
                            <a:schemeClr val="tx1"/>
                          </a:solidFill>
                        </a:rPr>
                        <a:t>,</a:t>
                      </a:r>
                      <a:r>
                        <a:rPr lang="zh-CN" altLang="en-US" sz="1200" dirty="0">
                          <a:solidFill>
                            <a:schemeClr val="tx1"/>
                          </a:solidFill>
                        </a:rPr>
                        <a:t>但镍基高温合金的拉伸强度比</a:t>
                      </a:r>
                      <a:r>
                        <a:rPr lang="el-GR" altLang="zh-CN" sz="1200" dirty="0">
                          <a:solidFill>
                            <a:schemeClr val="tx1"/>
                          </a:solidFill>
                        </a:rPr>
                        <a:t>γ’-</a:t>
                      </a:r>
                      <a:r>
                        <a:rPr lang="en-US" altLang="zh-CN" sz="1200" dirty="0">
                          <a:solidFill>
                            <a:schemeClr val="tx1"/>
                          </a:solidFill>
                        </a:rPr>
                        <a:t>Ni3Al</a:t>
                      </a:r>
                      <a:r>
                        <a:rPr lang="zh-CN" altLang="en-US" sz="1200" dirty="0">
                          <a:solidFill>
                            <a:schemeClr val="tx1"/>
                          </a:solidFill>
                        </a:rPr>
                        <a:t>相高约</a:t>
                      </a:r>
                      <a:r>
                        <a:rPr lang="en-US" altLang="zh-CN" sz="1200" dirty="0">
                          <a:solidFill>
                            <a:schemeClr val="tx1"/>
                          </a:solidFill>
                        </a:rPr>
                        <a:t>1GPa.</a:t>
                      </a:r>
                      <a:r>
                        <a:rPr lang="zh-CN" altLang="en-US" sz="1200" dirty="0">
                          <a:solidFill>
                            <a:schemeClr val="tx1"/>
                          </a:solidFill>
                        </a:rPr>
                        <a:t>除了</a:t>
                      </a:r>
                      <a:r>
                        <a:rPr lang="en-US" altLang="zh-CN" sz="1200" dirty="0">
                          <a:solidFill>
                            <a:schemeClr val="tx1"/>
                          </a:solidFill>
                        </a:rPr>
                        <a:t>Ta</a:t>
                      </a:r>
                      <a:r>
                        <a:rPr lang="zh-CN" altLang="en-US" sz="1200" dirty="0">
                          <a:solidFill>
                            <a:schemeClr val="tx1"/>
                          </a:solidFill>
                        </a:rPr>
                        <a:t>元素</a:t>
                      </a:r>
                      <a:r>
                        <a:rPr lang="en-US" altLang="zh-CN" sz="1200" dirty="0">
                          <a:solidFill>
                            <a:schemeClr val="tx1"/>
                          </a:solidFill>
                        </a:rPr>
                        <a:t>,</a:t>
                      </a:r>
                      <a:r>
                        <a:rPr lang="zh-CN" altLang="en-US" sz="1200" dirty="0">
                          <a:solidFill>
                            <a:schemeClr val="tx1"/>
                          </a:solidFill>
                        </a:rPr>
                        <a:t>在</a:t>
                      </a:r>
                      <a:r>
                        <a:rPr lang="el-GR" altLang="zh-CN" sz="1200" dirty="0">
                          <a:solidFill>
                            <a:schemeClr val="tx1"/>
                          </a:solidFill>
                        </a:rPr>
                        <a:t>γ-</a:t>
                      </a:r>
                      <a:r>
                        <a:rPr lang="en-US" altLang="zh-CN" sz="1200" dirty="0">
                          <a:solidFill>
                            <a:schemeClr val="tx1"/>
                          </a:solidFill>
                        </a:rPr>
                        <a:t>Ni/</a:t>
                      </a:r>
                      <a:r>
                        <a:rPr lang="el-GR" altLang="zh-CN" sz="1200" dirty="0">
                          <a:solidFill>
                            <a:schemeClr val="tx1"/>
                          </a:solidFill>
                        </a:rPr>
                        <a:t>γ’-</a:t>
                      </a:r>
                      <a:r>
                        <a:rPr lang="en-US" altLang="zh-CN" sz="1200" dirty="0">
                          <a:solidFill>
                            <a:schemeClr val="tx1"/>
                          </a:solidFill>
                        </a:rPr>
                        <a:t>Ni3Al</a:t>
                      </a:r>
                      <a:r>
                        <a:rPr lang="zh-CN" altLang="en-US" sz="1200" dirty="0">
                          <a:solidFill>
                            <a:schemeClr val="tx1"/>
                          </a:solidFill>
                        </a:rPr>
                        <a:t>界面的</a:t>
                      </a:r>
                      <a:r>
                        <a:rPr lang="en-US" altLang="zh-CN" sz="1200" dirty="0">
                          <a:solidFill>
                            <a:schemeClr val="tx1"/>
                          </a:solidFill>
                        </a:rPr>
                        <a:t>Al</a:t>
                      </a:r>
                      <a:r>
                        <a:rPr lang="zh-CN" altLang="en-US" sz="1200" dirty="0">
                          <a:solidFill>
                            <a:schemeClr val="tx1"/>
                          </a:solidFill>
                        </a:rPr>
                        <a:t>位点上掺杂其他合金元素显着提高了</a:t>
                      </a:r>
                      <a:r>
                        <a:rPr lang="el-GR" altLang="zh-CN" sz="1200" dirty="0">
                          <a:solidFill>
                            <a:schemeClr val="tx1"/>
                          </a:solidFill>
                        </a:rPr>
                        <a:t>γ-</a:t>
                      </a:r>
                      <a:r>
                        <a:rPr lang="en-US" altLang="zh-CN" sz="1200" dirty="0">
                          <a:solidFill>
                            <a:schemeClr val="tx1"/>
                          </a:solidFill>
                        </a:rPr>
                        <a:t>Ni/</a:t>
                      </a:r>
                      <a:r>
                        <a:rPr lang="el-GR" altLang="zh-CN" sz="1200" dirty="0">
                          <a:solidFill>
                            <a:schemeClr val="tx1"/>
                          </a:solidFill>
                        </a:rPr>
                        <a:t>γ’-</a:t>
                      </a:r>
                      <a:r>
                        <a:rPr lang="en-US" altLang="zh-CN" sz="1200" dirty="0">
                          <a:solidFill>
                            <a:schemeClr val="tx1"/>
                          </a:solidFill>
                        </a:rPr>
                        <a:t>Ni3Al</a:t>
                      </a:r>
                      <a:r>
                        <a:rPr lang="zh-CN" altLang="en-US" sz="1200" dirty="0">
                          <a:solidFill>
                            <a:schemeClr val="tx1"/>
                          </a:solidFill>
                        </a:rPr>
                        <a:t>多层的理论拉伸强度</a:t>
                      </a:r>
                      <a:r>
                        <a:rPr lang="en-US" altLang="zh-CN" sz="1200" dirty="0">
                          <a:solidFill>
                            <a:schemeClr val="tx1"/>
                          </a:solidFill>
                        </a:rPr>
                        <a:t>(&gt; 7</a:t>
                      </a:r>
                      <a:r>
                        <a:rPr lang="zh-CN" altLang="en-US" sz="1200" dirty="0">
                          <a:solidFill>
                            <a:schemeClr val="tx1"/>
                          </a:solidFill>
                        </a:rPr>
                        <a:t>％）或临界应变</a:t>
                      </a:r>
                      <a:r>
                        <a:rPr lang="en-US" altLang="zh-CN" sz="1200" dirty="0">
                          <a:solidFill>
                            <a:schemeClr val="tx1"/>
                          </a:solidFill>
                        </a:rPr>
                        <a:t>(&gt; 10</a:t>
                      </a:r>
                      <a:r>
                        <a:rPr lang="zh-CN" altLang="en-US" sz="1200" dirty="0">
                          <a:solidFill>
                            <a:schemeClr val="tx1"/>
                          </a:solidFill>
                        </a:rPr>
                        <a:t>％</a:t>
                      </a:r>
                      <a:r>
                        <a:rPr lang="en-US" altLang="zh-CN" sz="1200" dirty="0">
                          <a:solidFill>
                            <a:schemeClr val="tx1"/>
                          </a:solidFill>
                        </a:rPr>
                        <a:t>).</a:t>
                      </a:r>
                      <a:endParaRPr lang="zh-CN" altLang="en-US" sz="1200" dirty="0">
                        <a:solidFill>
                          <a:schemeClr val="tx1"/>
                        </a:solidFill>
                      </a:endParaRPr>
                    </a:p>
                  </a:txBody>
                  <a:tcPr/>
                </a:tc>
                <a:extLst>
                  <a:ext uri="{0D108BD9-81ED-4DB2-BD59-A6C34878D82A}">
                    <a16:rowId xmlns:a16="http://schemas.microsoft.com/office/drawing/2014/main" val="10001"/>
                  </a:ext>
                </a:extLst>
              </a:tr>
              <a:tr h="998943">
                <a:tc>
                  <a:txBody>
                    <a:bodyPr/>
                    <a:lstStyle/>
                    <a:p>
                      <a:r>
                        <a:rPr lang="en-US" altLang="zh-CN" sz="1600" dirty="0"/>
                        <a:t>《The effect of the alloying element on the temparature dependent ideal shear strength of </a:t>
                      </a:r>
                      <a:r>
                        <a:rPr lang="el-GR" altLang="zh-CN" sz="1600" dirty="0"/>
                        <a:t>γ‘-</a:t>
                      </a:r>
                      <a:r>
                        <a:rPr lang="en-US" altLang="zh-CN" sz="1600" dirty="0"/>
                        <a:t>Ni3Al </a:t>
                      </a:r>
                      <a:r>
                        <a:rPr lang="en-US" altLang="zh-CN" dirty="0"/>
                        <a:t>》(2016)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a:t>研究合金元素</a:t>
                      </a:r>
                      <a:r>
                        <a:rPr lang="en-US" altLang="zh-CN" sz="1400" dirty="0"/>
                        <a:t>Re</a:t>
                      </a:r>
                      <a:r>
                        <a:rPr lang="zh-CN" altLang="en-US" sz="1400" dirty="0"/>
                        <a:t>、</a:t>
                      </a:r>
                      <a:r>
                        <a:rPr lang="en-US" altLang="zh-CN" sz="1400" dirty="0"/>
                        <a:t>Ru</a:t>
                      </a:r>
                      <a:r>
                        <a:rPr lang="zh-CN" altLang="en-US" sz="1400" dirty="0"/>
                        <a:t>、</a:t>
                      </a:r>
                      <a:r>
                        <a:rPr lang="en-US" altLang="zh-CN" sz="1400" dirty="0"/>
                        <a:t>Cr</a:t>
                      </a:r>
                      <a:r>
                        <a:rPr lang="zh-CN" altLang="en-US" sz="1400" dirty="0"/>
                        <a:t>、</a:t>
                      </a:r>
                      <a:r>
                        <a:rPr lang="en-US" altLang="zh-CN" sz="1400" dirty="0"/>
                        <a:t>Mo</a:t>
                      </a:r>
                      <a:r>
                        <a:rPr lang="zh-CN" altLang="en-US" sz="1400" dirty="0"/>
                        <a:t>等对</a:t>
                      </a:r>
                      <a:r>
                        <a:rPr lang="el-GR" altLang="zh-CN" sz="1400" dirty="0"/>
                        <a:t>γ‘-</a:t>
                      </a:r>
                      <a:r>
                        <a:rPr lang="en-US" altLang="zh-CN" sz="1400" dirty="0"/>
                        <a:t>Ni3Al </a:t>
                      </a:r>
                      <a:r>
                        <a:rPr lang="zh-CN" altLang="en-US" sz="1400" dirty="0"/>
                        <a:t>相温度依赖的理想剪切强度的影响</a:t>
                      </a:r>
                    </a:p>
                  </a:txBody>
                  <a:tcPr/>
                </a:tc>
                <a:tc>
                  <a:txBody>
                    <a:bodyPr/>
                    <a:lstStyle/>
                    <a:p>
                      <a:r>
                        <a:rPr lang="zh-CN" altLang="en-US" sz="1200" dirty="0"/>
                        <a:t>对于</a:t>
                      </a:r>
                      <a:r>
                        <a:rPr lang="en-US" altLang="zh-CN" sz="1200" dirty="0"/>
                        <a:t>{111}[11-2]</a:t>
                      </a:r>
                      <a:r>
                        <a:rPr lang="zh-CN" altLang="en-US" sz="1200" dirty="0"/>
                        <a:t>滑移体系，发现除了</a:t>
                      </a:r>
                      <a:r>
                        <a:rPr lang="en-US" altLang="zh-CN" sz="1200" dirty="0"/>
                        <a:t>Co</a:t>
                      </a:r>
                      <a:r>
                        <a:rPr lang="zh-CN" altLang="en-US" sz="1200" dirty="0"/>
                        <a:t>之外的所有合金元素</a:t>
                      </a:r>
                      <a:r>
                        <a:rPr lang="en-US" altLang="zh-CN" sz="1200" dirty="0"/>
                        <a:t>(Re</a:t>
                      </a:r>
                      <a:r>
                        <a:rPr lang="zh-CN" altLang="en-US" sz="1200" dirty="0"/>
                        <a:t>、</a:t>
                      </a:r>
                      <a:r>
                        <a:rPr lang="en-US" altLang="zh-CN" sz="1200" dirty="0"/>
                        <a:t>Ru</a:t>
                      </a:r>
                      <a:r>
                        <a:rPr lang="zh-CN" altLang="en-US" sz="1200" dirty="0"/>
                        <a:t>、</a:t>
                      </a:r>
                      <a:r>
                        <a:rPr lang="en-US" altLang="zh-CN" sz="1200" dirty="0"/>
                        <a:t>Mo</a:t>
                      </a:r>
                      <a:r>
                        <a:rPr lang="zh-CN" altLang="en-US" sz="1200" dirty="0"/>
                        <a:t>、</a:t>
                      </a:r>
                      <a:r>
                        <a:rPr lang="en-US" altLang="zh-CN" sz="1200" dirty="0"/>
                        <a:t>Cr</a:t>
                      </a:r>
                      <a:r>
                        <a:rPr lang="zh-CN" altLang="en-US" sz="1200" dirty="0"/>
                        <a:t>、</a:t>
                      </a:r>
                      <a:r>
                        <a:rPr lang="en-US" altLang="zh-CN" sz="1200" dirty="0"/>
                        <a:t>Co</a:t>
                      </a:r>
                      <a:r>
                        <a:rPr lang="zh-CN" altLang="en-US" sz="1200" dirty="0"/>
                        <a:t>、</a:t>
                      </a:r>
                      <a:r>
                        <a:rPr lang="en-US" altLang="zh-CN" sz="1200" dirty="0"/>
                        <a:t>W</a:t>
                      </a:r>
                      <a:r>
                        <a:rPr lang="zh-CN" altLang="en-US" sz="1200" dirty="0"/>
                        <a:t>、</a:t>
                      </a:r>
                      <a:r>
                        <a:rPr lang="en-US" altLang="zh-CN" sz="1200" dirty="0"/>
                        <a:t>Ta)</a:t>
                      </a:r>
                      <a:r>
                        <a:rPr lang="zh-CN" altLang="en-US" sz="1200" dirty="0"/>
                        <a:t>都可以在一定温度下改善</a:t>
                      </a:r>
                      <a:r>
                        <a:rPr lang="el-GR" altLang="zh-CN" sz="1200" dirty="0"/>
                        <a:t>γ’-</a:t>
                      </a:r>
                      <a:r>
                        <a:rPr lang="en-US" altLang="zh-CN" sz="1200" dirty="0"/>
                        <a:t>Ni3Al</a:t>
                      </a:r>
                      <a:r>
                        <a:rPr lang="zh-CN" altLang="en-US" sz="1200" dirty="0"/>
                        <a:t>的温度依赖的理想剪切强度</a:t>
                      </a:r>
                      <a:r>
                        <a:rPr lang="en-US" altLang="zh-CN" sz="1200" dirty="0">
                          <a:solidFill>
                            <a:srgbClr val="FF0000"/>
                          </a:solidFill>
                        </a:rPr>
                        <a:t>sIS</a:t>
                      </a:r>
                      <a:r>
                        <a:rPr lang="en-US" altLang="zh-CN" sz="1200" dirty="0"/>
                        <a:t>.</a:t>
                      </a:r>
                      <a:r>
                        <a:rPr lang="zh-CN" altLang="en-US" sz="1200" dirty="0"/>
                        <a:t>在这些元素中，</a:t>
                      </a:r>
                      <a:r>
                        <a:rPr lang="en-US" altLang="zh-CN" sz="1200" dirty="0"/>
                        <a:t>Re</a:t>
                      </a:r>
                      <a:r>
                        <a:rPr lang="zh-CN" altLang="en-US" sz="1200" dirty="0"/>
                        <a:t>是最有效的元素，并且发现掺杂少量的</a:t>
                      </a:r>
                      <a:r>
                        <a:rPr lang="en-US" altLang="zh-CN" sz="1200" dirty="0"/>
                        <a:t>Re</a:t>
                      </a:r>
                      <a:r>
                        <a:rPr lang="zh-CN" altLang="en-US" sz="1200" dirty="0"/>
                        <a:t>（≥</a:t>
                      </a:r>
                      <a:r>
                        <a:rPr lang="en-US" altLang="zh-CN" sz="1200" dirty="0"/>
                        <a:t>3at</a:t>
                      </a:r>
                      <a:r>
                        <a:rPr lang="zh-CN" altLang="en-US" sz="1200" dirty="0"/>
                        <a:t>％）在</a:t>
                      </a:r>
                      <a:r>
                        <a:rPr lang="en-US" altLang="zh-CN" sz="1200" dirty="0"/>
                        <a:t>0K</a:t>
                      </a:r>
                      <a:r>
                        <a:rPr lang="zh-CN" altLang="en-US" sz="1200" dirty="0"/>
                        <a:t>时将</a:t>
                      </a:r>
                      <a:r>
                        <a:rPr lang="en-US" altLang="zh-CN" sz="1200" dirty="0"/>
                        <a:t>sIS</a:t>
                      </a:r>
                      <a:r>
                        <a:rPr lang="zh-CN" altLang="en-US" sz="1200" dirty="0"/>
                        <a:t>提高了</a:t>
                      </a:r>
                      <a:r>
                        <a:rPr lang="en-US" altLang="zh-CN" sz="1200" dirty="0"/>
                        <a:t>23.5</a:t>
                      </a:r>
                      <a:r>
                        <a:rPr lang="zh-CN" altLang="en-US" sz="1200" dirty="0"/>
                        <a:t>％</a:t>
                      </a:r>
                      <a:r>
                        <a:rPr lang="en-US" altLang="zh-CN" sz="1200" dirty="0"/>
                        <a:t>,W</a:t>
                      </a:r>
                      <a:r>
                        <a:rPr lang="zh-CN" altLang="en-US" sz="1200" dirty="0"/>
                        <a:t>和</a:t>
                      </a:r>
                      <a:r>
                        <a:rPr lang="en-US" altLang="zh-CN" sz="1200" dirty="0"/>
                        <a:t>Mo</a:t>
                      </a:r>
                      <a:r>
                        <a:rPr lang="zh-CN" altLang="en-US" sz="1200" dirty="0"/>
                        <a:t>将</a:t>
                      </a:r>
                      <a:r>
                        <a:rPr lang="en-US" altLang="zh-CN" sz="1200" dirty="0">
                          <a:solidFill>
                            <a:srgbClr val="FF0000"/>
                          </a:solidFill>
                        </a:rPr>
                        <a:t>sIS</a:t>
                      </a:r>
                      <a:r>
                        <a:rPr lang="zh-CN" altLang="en-US" sz="1200" dirty="0"/>
                        <a:t>提高了</a:t>
                      </a:r>
                      <a:r>
                        <a:rPr lang="en-US" altLang="zh-CN" sz="1200" dirty="0"/>
                        <a:t>20.2</a:t>
                      </a:r>
                      <a:r>
                        <a:rPr lang="zh-CN" altLang="en-US" sz="1200" dirty="0"/>
                        <a:t>％和</a:t>
                      </a:r>
                      <a:r>
                        <a:rPr lang="en-US" altLang="zh-CN" sz="1200" dirty="0"/>
                        <a:t>18.1</a:t>
                      </a:r>
                      <a:r>
                        <a:rPr lang="zh-CN" altLang="en-US" sz="1200" dirty="0"/>
                        <a:t>％</a:t>
                      </a:r>
                      <a:r>
                        <a:rPr lang="en-US" altLang="zh-CN" sz="1200" dirty="0"/>
                        <a:t>.</a:t>
                      </a:r>
                      <a:r>
                        <a:rPr lang="zh-CN" altLang="en-US" sz="1200" dirty="0"/>
                        <a:t>对于</a:t>
                      </a:r>
                      <a:r>
                        <a:rPr lang="en-US" altLang="zh-CN" sz="1200" dirty="0"/>
                        <a:t>{111}[-110]</a:t>
                      </a:r>
                      <a:r>
                        <a:rPr lang="zh-CN" altLang="en-US" sz="1200" dirty="0"/>
                        <a:t>滑移体系</a:t>
                      </a:r>
                      <a:r>
                        <a:rPr lang="en-US" altLang="zh-CN" sz="1200" dirty="0"/>
                        <a:t>,</a:t>
                      </a:r>
                      <a:r>
                        <a:rPr lang="zh-CN" altLang="en-US" sz="1200" dirty="0"/>
                        <a:t>只有</a:t>
                      </a:r>
                      <a:r>
                        <a:rPr lang="en-US" altLang="zh-CN" sz="1200" dirty="0"/>
                        <a:t>Re</a:t>
                      </a:r>
                      <a:r>
                        <a:rPr lang="zh-CN" altLang="en-US" sz="1200" dirty="0"/>
                        <a:t>增加了</a:t>
                      </a:r>
                      <a:r>
                        <a:rPr lang="el-GR" altLang="zh-CN" sz="1200" dirty="0"/>
                        <a:t>γ’-</a:t>
                      </a:r>
                      <a:r>
                        <a:rPr lang="en-US" altLang="zh-CN" sz="1200" dirty="0"/>
                        <a:t>Ni3Al</a:t>
                      </a:r>
                      <a:r>
                        <a:rPr lang="zh-CN" altLang="en-US" sz="1200" dirty="0"/>
                        <a:t>的</a:t>
                      </a:r>
                      <a:r>
                        <a:rPr lang="en-US" altLang="zh-CN" sz="1200" dirty="0"/>
                        <a:t>sIS,</a:t>
                      </a:r>
                      <a:r>
                        <a:rPr lang="zh-CN" altLang="en-US" sz="1200" dirty="0"/>
                        <a:t>而其他掺杂剂降低了系统在</a:t>
                      </a:r>
                      <a:r>
                        <a:rPr lang="en-US" altLang="zh-CN" sz="1200" dirty="0"/>
                        <a:t>0K</a:t>
                      </a:r>
                      <a:r>
                        <a:rPr lang="zh-CN" altLang="en-US" sz="1200" dirty="0"/>
                        <a:t>时的理想剪切强度</a:t>
                      </a:r>
                      <a:r>
                        <a:rPr lang="en-US" altLang="zh-CN" sz="1200" dirty="0"/>
                        <a:t>."</a:t>
                      </a:r>
                    </a:p>
                  </a:txBody>
                  <a:tcPr/>
                </a:tc>
                <a:extLst>
                  <a:ext uri="{0D108BD9-81ED-4DB2-BD59-A6C34878D82A}">
                    <a16:rowId xmlns:a16="http://schemas.microsoft.com/office/drawing/2014/main" val="10002"/>
                  </a:ext>
                </a:extLst>
              </a:tr>
              <a:tr h="1339423">
                <a:tc>
                  <a:txBody>
                    <a:bodyPr/>
                    <a:lstStyle/>
                    <a:p>
                      <a:r>
                        <a:rPr lang="en-US" altLang="zh-CN" sz="1600" dirty="0"/>
                        <a:t>《Influence </a:t>
                      </a:r>
                      <a:r>
                        <a:rPr lang="zh-CN" altLang="en-US" sz="1600" baseline="0" dirty="0"/>
                        <a:t> </a:t>
                      </a:r>
                      <a:r>
                        <a:rPr lang="en-US" altLang="zh-CN" sz="1600" baseline="0" dirty="0"/>
                        <a:t>of alloying elements on the  elastic properties of ternary and  quaternary Ni-base superalloys》</a:t>
                      </a:r>
                    </a:p>
                    <a:p>
                      <a:r>
                        <a:rPr lang="en-US" altLang="zh-CN" sz="1600" baseline="0" dirty="0"/>
                        <a:t>(2009)</a:t>
                      </a:r>
                      <a:endParaRPr lang="en-US" altLang="zh-C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a:t>研究合金元素</a:t>
                      </a:r>
                      <a:r>
                        <a:rPr lang="en-US" altLang="zh-CN" sz="1400" dirty="0"/>
                        <a:t>Re</a:t>
                      </a:r>
                      <a:r>
                        <a:rPr lang="zh-CN" altLang="en-US" sz="1400" dirty="0"/>
                        <a:t>、</a:t>
                      </a:r>
                      <a:r>
                        <a:rPr lang="en-US" altLang="zh-CN" sz="1400" dirty="0"/>
                        <a:t>Ru</a:t>
                      </a:r>
                      <a:r>
                        <a:rPr lang="zh-CN" altLang="en-US" sz="1400" dirty="0"/>
                        <a:t>、</a:t>
                      </a:r>
                      <a:r>
                        <a:rPr lang="en-US" altLang="zh-CN" sz="1400" dirty="0"/>
                        <a:t>Cr</a:t>
                      </a:r>
                      <a:r>
                        <a:rPr lang="zh-CN" altLang="en-US" sz="1400" dirty="0"/>
                        <a:t>、</a:t>
                      </a:r>
                      <a:r>
                        <a:rPr lang="en-US" altLang="zh-CN" sz="1400" dirty="0"/>
                        <a:t>Mo</a:t>
                      </a:r>
                      <a:r>
                        <a:rPr lang="zh-CN" altLang="en-US" sz="1400" dirty="0"/>
                        <a:t>等对三元和四元镍基单晶合金弹性性能的影响</a:t>
                      </a:r>
                    </a:p>
                    <a:p>
                      <a:endParaRPr lang="zh-CN" altLang="en-US" dirty="0"/>
                    </a:p>
                  </a:txBody>
                  <a:tcPr/>
                </a:tc>
                <a:tc>
                  <a:txBody>
                    <a:bodyPr/>
                    <a:lstStyle/>
                    <a:p>
                      <a:r>
                        <a:rPr lang="zh-CN" altLang="en-US" sz="1400" dirty="0"/>
                        <a:t>合金元素</a:t>
                      </a:r>
                      <a:r>
                        <a:rPr lang="en-US" altLang="zh-CN" sz="1400" dirty="0"/>
                        <a:t>Co</a:t>
                      </a:r>
                      <a:r>
                        <a:rPr lang="zh-CN" altLang="en-US" sz="1400" dirty="0"/>
                        <a:t>、</a:t>
                      </a:r>
                      <a:r>
                        <a:rPr lang="en-US" altLang="zh-CN" sz="1400" dirty="0"/>
                        <a:t>Cr</a:t>
                      </a:r>
                      <a:r>
                        <a:rPr lang="zh-CN" altLang="en-US" sz="1400" dirty="0"/>
                        <a:t>、</a:t>
                      </a:r>
                      <a:r>
                        <a:rPr lang="en-US" altLang="zh-CN" sz="1400" dirty="0"/>
                        <a:t>Ta</a:t>
                      </a:r>
                      <a:r>
                        <a:rPr lang="zh-CN" altLang="en-US" sz="1400" dirty="0"/>
                        <a:t>、</a:t>
                      </a:r>
                      <a:r>
                        <a:rPr lang="en-US" altLang="zh-CN" sz="1400" dirty="0"/>
                        <a:t>Re</a:t>
                      </a:r>
                      <a:r>
                        <a:rPr lang="zh-CN" altLang="en-US" sz="1400" dirty="0"/>
                        <a:t>、</a:t>
                      </a:r>
                      <a:r>
                        <a:rPr lang="en-US" altLang="zh-CN" sz="1400" dirty="0"/>
                        <a:t>Ru</a:t>
                      </a:r>
                      <a:r>
                        <a:rPr lang="zh-CN" altLang="en-US" sz="1400" dirty="0"/>
                        <a:t>都可以增加弹性模量</a:t>
                      </a:r>
                      <a:r>
                        <a:rPr lang="en-US" altLang="zh-CN" sz="1400" dirty="0"/>
                        <a:t>.Re</a:t>
                      </a:r>
                      <a:r>
                        <a:rPr lang="zh-CN" altLang="en-US" sz="1400" dirty="0"/>
                        <a:t>元素被发现在增加三元合金的弹性模量方面是最有效的</a:t>
                      </a:r>
                      <a:r>
                        <a:rPr lang="en-US" altLang="zh-CN" sz="1400" dirty="0"/>
                        <a:t>.</a:t>
                      </a:r>
                      <a:r>
                        <a:rPr lang="zh-CN" altLang="en-US" sz="1400" dirty="0"/>
                        <a:t>在四元合金中</a:t>
                      </a:r>
                      <a:r>
                        <a:rPr lang="en-US" altLang="zh-CN" sz="1400" dirty="0"/>
                        <a:t>,Ni-Al-Re-Ru</a:t>
                      </a:r>
                      <a:r>
                        <a:rPr lang="zh-CN" altLang="en-US" sz="1400" dirty="0"/>
                        <a:t>体系具有最大的模量</a:t>
                      </a:r>
                      <a:r>
                        <a:rPr lang="en-US" altLang="zh-CN" sz="1400" dirty="0"/>
                        <a:t>.</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359407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10684"/>
            <a:ext cx="8229600" cy="796950"/>
          </a:xfrm>
        </p:spPr>
        <p:txBody>
          <a:bodyPr/>
          <a:lstStyle/>
          <a:p>
            <a:r>
              <a:rPr lang="zh-CN" altLang="en-US" dirty="0"/>
              <a:t>力学性能</a:t>
            </a:r>
            <a:r>
              <a:rPr lang="en-US" altLang="zh-CN" dirty="0"/>
              <a:t>(12</a:t>
            </a:r>
            <a:r>
              <a:rPr lang="zh-CN" altLang="en-US" dirty="0"/>
              <a:t>篇</a:t>
            </a:r>
            <a:r>
              <a:rPr lang="en-US" altLang="zh-CN" dirty="0"/>
              <a:t>)</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646598003"/>
              </p:ext>
            </p:extLst>
          </p:nvPr>
        </p:nvGraphicFramePr>
        <p:xfrm>
          <a:off x="207647" y="764705"/>
          <a:ext cx="8805664" cy="6002863"/>
        </p:xfrm>
        <a:graphic>
          <a:graphicData uri="http://schemas.openxmlformats.org/drawingml/2006/table">
            <a:tbl>
              <a:tblPr firstRow="1" bandRow="1">
                <a:tableStyleId>{00A15C55-8517-42AA-B614-E9B94910E393}</a:tableStyleId>
              </a:tblPr>
              <a:tblGrid>
                <a:gridCol w="3165944">
                  <a:extLst>
                    <a:ext uri="{9D8B030D-6E8A-4147-A177-3AD203B41FA5}">
                      <a16:colId xmlns:a16="http://schemas.microsoft.com/office/drawing/2014/main" val="20000"/>
                    </a:ext>
                  </a:extLst>
                </a:gridCol>
                <a:gridCol w="3142625">
                  <a:extLst>
                    <a:ext uri="{9D8B030D-6E8A-4147-A177-3AD203B41FA5}">
                      <a16:colId xmlns:a16="http://schemas.microsoft.com/office/drawing/2014/main" val="20001"/>
                    </a:ext>
                  </a:extLst>
                </a:gridCol>
                <a:gridCol w="2497095">
                  <a:extLst>
                    <a:ext uri="{9D8B030D-6E8A-4147-A177-3AD203B41FA5}">
                      <a16:colId xmlns:a16="http://schemas.microsoft.com/office/drawing/2014/main" val="20002"/>
                    </a:ext>
                  </a:extLst>
                </a:gridCol>
              </a:tblGrid>
              <a:tr h="357179">
                <a:tc>
                  <a:txBody>
                    <a:bodyPr/>
                    <a:lstStyle/>
                    <a:p>
                      <a:pPr algn="ctr"/>
                      <a:r>
                        <a:rPr lang="zh-CN" altLang="en-US" dirty="0"/>
                        <a:t>文献题目</a:t>
                      </a:r>
                    </a:p>
                  </a:txBody>
                  <a:tcPr/>
                </a:tc>
                <a:tc>
                  <a:txBody>
                    <a:bodyPr/>
                    <a:lstStyle/>
                    <a:p>
                      <a:pPr algn="ctr"/>
                      <a:r>
                        <a:rPr lang="zh-CN" altLang="en-US" dirty="0"/>
                        <a:t>研究内容</a:t>
                      </a:r>
                    </a:p>
                  </a:txBody>
                  <a:tcPr/>
                </a:tc>
                <a:tc>
                  <a:txBody>
                    <a:bodyPr/>
                    <a:lstStyle/>
                    <a:p>
                      <a:pPr algn="ctr"/>
                      <a:r>
                        <a:rPr lang="zh-CN" altLang="en-US" dirty="0"/>
                        <a:t>研究结论</a:t>
                      </a:r>
                    </a:p>
                  </a:txBody>
                  <a:tcPr/>
                </a:tc>
                <a:extLst>
                  <a:ext uri="{0D108BD9-81ED-4DB2-BD59-A6C34878D82A}">
                    <a16:rowId xmlns:a16="http://schemas.microsoft.com/office/drawing/2014/main" val="10000"/>
                  </a:ext>
                </a:extLst>
              </a:tr>
              <a:tr h="1290423">
                <a:tc>
                  <a:txBody>
                    <a:bodyPr/>
                    <a:lstStyle/>
                    <a:p>
                      <a:r>
                        <a:rPr lang="en-US" altLang="zh-CN" sz="1500" dirty="0"/>
                        <a:t>《Effect of</a:t>
                      </a:r>
                      <a:r>
                        <a:rPr lang="en-US" altLang="zh-CN" sz="1500" baseline="0" dirty="0"/>
                        <a:t> Re and W upon brittle fracture in Ni3Al cracks by atomic simulation</a:t>
                      </a:r>
                      <a:r>
                        <a:rPr lang="en-US" altLang="zh-CN" sz="1500" dirty="0"/>
                        <a:t>》(2015)</a:t>
                      </a:r>
                    </a:p>
                  </a:txBody>
                  <a:tcPr/>
                </a:tc>
                <a:tc>
                  <a:txBody>
                    <a:bodyPr/>
                    <a:lstStyle/>
                    <a:p>
                      <a:r>
                        <a:rPr lang="zh-CN" altLang="en-US" sz="1400" dirty="0"/>
                        <a:t>研究合金化元素</a:t>
                      </a:r>
                      <a:r>
                        <a:rPr lang="en-US" altLang="zh-CN" sz="1400" dirty="0"/>
                        <a:t>Re</a:t>
                      </a:r>
                      <a:r>
                        <a:rPr lang="zh-CN" altLang="en-US" sz="1400" dirty="0"/>
                        <a:t>、</a:t>
                      </a:r>
                      <a:r>
                        <a:rPr lang="en-US" altLang="zh-CN" sz="1400" dirty="0"/>
                        <a:t>W</a:t>
                      </a:r>
                      <a:r>
                        <a:rPr lang="zh-CN" altLang="en-US" sz="1400" dirty="0"/>
                        <a:t>对</a:t>
                      </a:r>
                      <a:r>
                        <a:rPr lang="en-US" altLang="zh-CN" sz="1400" dirty="0"/>
                        <a:t>Ni3Al</a:t>
                      </a:r>
                      <a:r>
                        <a:rPr lang="zh-CN" altLang="en-US" sz="1400" dirty="0"/>
                        <a:t>相裂纹脆性断裂的影响。</a:t>
                      </a:r>
                      <a:endParaRPr lang="en-US" altLang="zh-CN" sz="1400" dirty="0"/>
                    </a:p>
                  </a:txBody>
                  <a:tcPr/>
                </a:tc>
                <a:tc>
                  <a:txBody>
                    <a:bodyPr/>
                    <a:lstStyle/>
                    <a:p>
                      <a:r>
                        <a:rPr lang="zh-CN" altLang="en-US" sz="1200" dirty="0">
                          <a:solidFill>
                            <a:schemeClr val="tx1"/>
                          </a:solidFill>
                        </a:rPr>
                        <a:t>体模量</a:t>
                      </a:r>
                      <a:r>
                        <a:rPr lang="en-US" altLang="zh-CN" sz="1200" dirty="0">
                          <a:solidFill>
                            <a:schemeClr val="tx1"/>
                          </a:solidFill>
                        </a:rPr>
                        <a:t>B,</a:t>
                      </a:r>
                      <a:r>
                        <a:rPr lang="zh-CN" altLang="en-US" sz="1200" dirty="0">
                          <a:solidFill>
                            <a:schemeClr val="tx1"/>
                          </a:solidFill>
                        </a:rPr>
                        <a:t>剪切模量</a:t>
                      </a:r>
                      <a:r>
                        <a:rPr lang="en-US" altLang="zh-CN" sz="1200" dirty="0">
                          <a:solidFill>
                            <a:schemeClr val="tx1"/>
                          </a:solidFill>
                        </a:rPr>
                        <a:t>G</a:t>
                      </a:r>
                      <a:r>
                        <a:rPr lang="zh-CN" altLang="en-US" sz="1200" dirty="0">
                          <a:solidFill>
                            <a:schemeClr val="tx1"/>
                          </a:solidFill>
                        </a:rPr>
                        <a:t>和杨氏模量</a:t>
                      </a:r>
                      <a:r>
                        <a:rPr lang="en-US" altLang="zh-CN" sz="1200" dirty="0">
                          <a:solidFill>
                            <a:schemeClr val="tx1"/>
                          </a:solidFill>
                        </a:rPr>
                        <a:t>E</a:t>
                      </a:r>
                      <a:r>
                        <a:rPr lang="zh-CN" altLang="en-US" sz="1200" dirty="0">
                          <a:solidFill>
                            <a:schemeClr val="tx1"/>
                          </a:solidFill>
                        </a:rPr>
                        <a:t>的值随着添加</a:t>
                      </a:r>
                      <a:r>
                        <a:rPr lang="en-US" altLang="zh-CN" sz="1200" dirty="0">
                          <a:solidFill>
                            <a:schemeClr val="tx1"/>
                          </a:solidFill>
                        </a:rPr>
                        <a:t>1%</a:t>
                      </a:r>
                      <a:r>
                        <a:rPr lang="zh-CN" altLang="en-US" sz="1200" dirty="0">
                          <a:solidFill>
                            <a:schemeClr val="tx1"/>
                          </a:solidFill>
                        </a:rPr>
                        <a:t>和</a:t>
                      </a:r>
                      <a:r>
                        <a:rPr lang="en-US" altLang="zh-CN" sz="1200" dirty="0">
                          <a:solidFill>
                            <a:schemeClr val="tx1"/>
                          </a:solidFill>
                        </a:rPr>
                        <a:t>2</a:t>
                      </a:r>
                      <a:r>
                        <a:rPr lang="zh-CN" altLang="en-US" sz="1200" dirty="0">
                          <a:solidFill>
                            <a:schemeClr val="tx1"/>
                          </a:solidFill>
                        </a:rPr>
                        <a:t>％</a:t>
                      </a:r>
                      <a:r>
                        <a:rPr lang="en-US" altLang="zh-CN" sz="1200" dirty="0">
                          <a:solidFill>
                            <a:schemeClr val="tx1"/>
                          </a:solidFill>
                        </a:rPr>
                        <a:t>Re(W)</a:t>
                      </a:r>
                      <a:r>
                        <a:rPr lang="zh-CN" altLang="en-US" sz="1200" dirty="0">
                          <a:solidFill>
                            <a:schemeClr val="tx1"/>
                          </a:solidFill>
                        </a:rPr>
                        <a:t>原子而增加</a:t>
                      </a:r>
                      <a:r>
                        <a:rPr lang="en-US" altLang="zh-CN" sz="1200" dirty="0">
                          <a:solidFill>
                            <a:schemeClr val="tx1"/>
                          </a:solidFill>
                        </a:rPr>
                        <a:t>,</a:t>
                      </a:r>
                      <a:r>
                        <a:rPr lang="zh-CN" altLang="en-US" sz="1200" dirty="0">
                          <a:solidFill>
                            <a:schemeClr val="tx1"/>
                          </a:solidFill>
                        </a:rPr>
                        <a:t>表明</a:t>
                      </a:r>
                      <a:r>
                        <a:rPr lang="en-US" altLang="zh-CN" sz="1200" dirty="0">
                          <a:solidFill>
                            <a:schemeClr val="tx1"/>
                          </a:solidFill>
                        </a:rPr>
                        <a:t>Re</a:t>
                      </a:r>
                      <a:r>
                        <a:rPr lang="zh-CN" altLang="en-US" sz="1200" dirty="0">
                          <a:solidFill>
                            <a:schemeClr val="tx1"/>
                          </a:solidFill>
                        </a:rPr>
                        <a:t>和</a:t>
                      </a:r>
                      <a:r>
                        <a:rPr lang="en-US" altLang="zh-CN" sz="1200" dirty="0">
                          <a:solidFill>
                            <a:schemeClr val="tx1"/>
                          </a:solidFill>
                        </a:rPr>
                        <a:t>W</a:t>
                      </a:r>
                      <a:r>
                        <a:rPr lang="zh-CN" altLang="en-US" sz="1200" dirty="0">
                          <a:solidFill>
                            <a:schemeClr val="tx1"/>
                          </a:solidFill>
                        </a:rPr>
                        <a:t>可以强化</a:t>
                      </a:r>
                      <a:r>
                        <a:rPr lang="en-US" altLang="zh-CN" sz="1200" dirty="0">
                          <a:solidFill>
                            <a:schemeClr val="tx1"/>
                          </a:solidFill>
                        </a:rPr>
                        <a:t>Ni3Al</a:t>
                      </a:r>
                      <a:r>
                        <a:rPr lang="zh-CN" altLang="en-US" sz="1200" dirty="0">
                          <a:solidFill>
                            <a:schemeClr val="tx1"/>
                          </a:solidFill>
                        </a:rPr>
                        <a:t>合金并改善材料的抵抗形变能力</a:t>
                      </a:r>
                      <a:r>
                        <a:rPr lang="en-US" altLang="zh-CN" sz="1200" dirty="0">
                          <a:solidFill>
                            <a:schemeClr val="tx1"/>
                          </a:solidFill>
                        </a:rPr>
                        <a:t>. Re</a:t>
                      </a:r>
                      <a:r>
                        <a:rPr lang="zh-CN" altLang="en-US" sz="1200" dirty="0">
                          <a:solidFill>
                            <a:schemeClr val="tx1"/>
                          </a:solidFill>
                        </a:rPr>
                        <a:t>和</a:t>
                      </a:r>
                      <a:r>
                        <a:rPr lang="en-US" altLang="zh-CN" sz="1200" dirty="0">
                          <a:solidFill>
                            <a:schemeClr val="tx1"/>
                          </a:solidFill>
                        </a:rPr>
                        <a:t>W</a:t>
                      </a:r>
                      <a:r>
                        <a:rPr lang="zh-CN" altLang="en-US" sz="1200" dirty="0">
                          <a:solidFill>
                            <a:schemeClr val="tx1"/>
                          </a:solidFill>
                        </a:rPr>
                        <a:t>可以改善</a:t>
                      </a:r>
                      <a:r>
                        <a:rPr lang="en-US" altLang="zh-CN" sz="1200" dirty="0">
                          <a:solidFill>
                            <a:schemeClr val="tx1"/>
                          </a:solidFill>
                        </a:rPr>
                        <a:t>Ni3Al</a:t>
                      </a:r>
                      <a:r>
                        <a:rPr lang="zh-CN" altLang="en-US" sz="1200" dirty="0">
                          <a:solidFill>
                            <a:schemeClr val="tx1"/>
                          </a:solidFill>
                        </a:rPr>
                        <a:t>裂纹的脆性断裂应力</a:t>
                      </a:r>
                      <a:r>
                        <a:rPr lang="en-US" altLang="zh-CN" sz="1200" dirty="0">
                          <a:solidFill>
                            <a:schemeClr val="tx1"/>
                          </a:solidFill>
                        </a:rPr>
                        <a:t>,</a:t>
                      </a:r>
                      <a:r>
                        <a:rPr lang="zh-CN" altLang="en-US" sz="1200" dirty="0">
                          <a:solidFill>
                            <a:schemeClr val="tx1"/>
                          </a:solidFill>
                        </a:rPr>
                        <a:t>而且</a:t>
                      </a:r>
                      <a:r>
                        <a:rPr lang="en-US" altLang="zh-CN" sz="1200" dirty="0">
                          <a:solidFill>
                            <a:schemeClr val="tx1"/>
                          </a:solidFill>
                        </a:rPr>
                        <a:t>W</a:t>
                      </a:r>
                      <a:r>
                        <a:rPr lang="zh-CN" altLang="en-US" sz="1200" dirty="0">
                          <a:solidFill>
                            <a:schemeClr val="tx1"/>
                          </a:solidFill>
                        </a:rPr>
                        <a:t>表现出更好的效果</a:t>
                      </a:r>
                      <a:r>
                        <a:rPr lang="en-US" altLang="zh-CN" sz="1200" dirty="0">
                          <a:solidFill>
                            <a:schemeClr val="tx1"/>
                          </a:solidFill>
                        </a:rPr>
                        <a:t>.</a:t>
                      </a:r>
                      <a:r>
                        <a:rPr lang="zh-CN" altLang="en-US" sz="1200" dirty="0">
                          <a:solidFill>
                            <a:schemeClr val="tx1"/>
                          </a:solidFill>
                        </a:rPr>
                        <a:t>此外</a:t>
                      </a:r>
                      <a:r>
                        <a:rPr lang="en-US" altLang="zh-CN" sz="1200" dirty="0">
                          <a:solidFill>
                            <a:schemeClr val="tx1"/>
                          </a:solidFill>
                        </a:rPr>
                        <a:t>,</a:t>
                      </a:r>
                      <a:r>
                        <a:rPr lang="zh-CN" altLang="en-US" sz="1200" dirty="0">
                          <a:solidFill>
                            <a:schemeClr val="tx1"/>
                          </a:solidFill>
                        </a:rPr>
                        <a:t>裂纹的断裂应力与表面能和各向异性弹性项有关</a:t>
                      </a:r>
                      <a:r>
                        <a:rPr lang="en-US" altLang="zh-CN" sz="1200" dirty="0">
                          <a:solidFill>
                            <a:schemeClr val="tx1"/>
                          </a:solidFill>
                        </a:rPr>
                        <a:t>.</a:t>
                      </a:r>
                    </a:p>
                  </a:txBody>
                  <a:tcPr/>
                </a:tc>
                <a:extLst>
                  <a:ext uri="{0D108BD9-81ED-4DB2-BD59-A6C34878D82A}">
                    <a16:rowId xmlns:a16="http://schemas.microsoft.com/office/drawing/2014/main" val="10001"/>
                  </a:ext>
                </a:extLst>
              </a:tr>
              <a:tr h="998943">
                <a:tc>
                  <a:txBody>
                    <a:bodyPr/>
                    <a:lstStyle/>
                    <a:p>
                      <a:r>
                        <a:rPr lang="en-US" altLang="zh-CN" sz="1600" dirty="0"/>
                        <a:t>《First-principles calculation for the elastic  properties  of Ni-base modell</a:t>
                      </a:r>
                      <a:r>
                        <a:rPr lang="zh-CN" altLang="en-US" sz="1600" baseline="0" dirty="0"/>
                        <a:t> </a:t>
                      </a:r>
                      <a:r>
                        <a:rPr lang="en-US" altLang="zh-CN" sz="1600" baseline="0" dirty="0"/>
                        <a:t>superalloys:Ni/Ni3Al multilayers</a:t>
                      </a:r>
                      <a:r>
                        <a:rPr lang="en-US" altLang="zh-CN" dirty="0"/>
                        <a:t>》(2009)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a:t>镍基模型合金弹性性能的第一性原理计算</a:t>
                      </a:r>
                    </a:p>
                  </a:txBody>
                  <a:tcPr/>
                </a:tc>
                <a:tc>
                  <a:txBody>
                    <a:bodyPr/>
                    <a:lstStyle/>
                    <a:p>
                      <a:r>
                        <a:rPr lang="en-US" altLang="zh-CN" sz="1200" dirty="0"/>
                        <a:t>Ni/Ni3Al</a:t>
                      </a:r>
                      <a:r>
                        <a:rPr lang="zh-CN" altLang="en-US" sz="1200" dirty="0"/>
                        <a:t>多层（</a:t>
                      </a:r>
                      <a:r>
                        <a:rPr lang="en-US" altLang="zh-CN" sz="1200" dirty="0"/>
                        <a:t>Ni</a:t>
                      </a:r>
                      <a:r>
                        <a:rPr lang="zh-CN" altLang="en-US" sz="1200" dirty="0"/>
                        <a:t>基高温合金）在低温下实际上具有更对称的立方对称性</a:t>
                      </a:r>
                      <a:r>
                        <a:rPr lang="en-US" altLang="zh-CN" sz="1200" dirty="0"/>
                        <a:t>.</a:t>
                      </a:r>
                      <a:r>
                        <a:rPr lang="zh-CN" altLang="en-US" sz="1200" dirty="0"/>
                        <a:t>弹性性质随着多层厚度的增加而变化很小</a:t>
                      </a:r>
                      <a:r>
                        <a:rPr lang="en-US" altLang="zh-CN" sz="1200" dirty="0"/>
                        <a:t>. Ni/Ni3Al</a:t>
                      </a:r>
                      <a:r>
                        <a:rPr lang="zh-CN" altLang="en-US" sz="1200" dirty="0"/>
                        <a:t>多层的弹性常数</a:t>
                      </a:r>
                      <a:r>
                        <a:rPr lang="en-US" altLang="zh-CN" sz="1200" dirty="0"/>
                        <a:t>C11</a:t>
                      </a:r>
                      <a:r>
                        <a:rPr lang="zh-CN" altLang="en-US" sz="1200" dirty="0"/>
                        <a:t>，</a:t>
                      </a:r>
                      <a:r>
                        <a:rPr lang="en-US" altLang="zh-CN" sz="1200" dirty="0"/>
                        <a:t>C12,</a:t>
                      </a:r>
                      <a:r>
                        <a:rPr lang="zh-CN" altLang="en-US" sz="1200" dirty="0"/>
                        <a:t>体模量</a:t>
                      </a:r>
                      <a:r>
                        <a:rPr lang="en-US" altLang="zh-CN" sz="1200" dirty="0"/>
                        <a:t>B</a:t>
                      </a:r>
                      <a:r>
                        <a:rPr lang="zh-CN" altLang="en-US" sz="1200" dirty="0"/>
                        <a:t>和泊松比随着</a:t>
                      </a:r>
                      <a:r>
                        <a:rPr lang="en-US" altLang="zh-CN" sz="1200" dirty="0"/>
                        <a:t>Ni3Al</a:t>
                      </a:r>
                      <a:r>
                        <a:rPr lang="zh-CN" altLang="en-US" sz="1200" dirty="0"/>
                        <a:t>相的体积分数的增加而减小</a:t>
                      </a:r>
                      <a:r>
                        <a:rPr lang="en-US" altLang="zh-CN" sz="1200" dirty="0"/>
                        <a:t>.</a:t>
                      </a:r>
                    </a:p>
                  </a:txBody>
                  <a:tcPr/>
                </a:tc>
                <a:extLst>
                  <a:ext uri="{0D108BD9-81ED-4DB2-BD59-A6C34878D82A}">
                    <a16:rowId xmlns:a16="http://schemas.microsoft.com/office/drawing/2014/main" val="10002"/>
                  </a:ext>
                </a:extLst>
              </a:tr>
              <a:tr h="1339423">
                <a:tc>
                  <a:txBody>
                    <a:bodyPr/>
                    <a:lstStyle/>
                    <a:p>
                      <a:r>
                        <a:rPr lang="en-US" altLang="zh-CN" sz="1600" dirty="0"/>
                        <a:t>《The</a:t>
                      </a:r>
                      <a:r>
                        <a:rPr lang="en-US" altLang="zh-CN" sz="1600" baseline="0" dirty="0"/>
                        <a:t> effects of alloying elements on generalized stacking fault energies</a:t>
                      </a:r>
                      <a:r>
                        <a:rPr lang="zh-CN" altLang="en-US" sz="1600" baseline="0" dirty="0"/>
                        <a:t>，</a:t>
                      </a:r>
                      <a:r>
                        <a:rPr lang="en-US" altLang="zh-CN" sz="1600" baseline="0" dirty="0"/>
                        <a:t>strength and ductility of </a:t>
                      </a:r>
                      <a:r>
                        <a:rPr lang="el-GR" altLang="zh-CN" sz="1600" baseline="0" dirty="0"/>
                        <a:t>γ</a:t>
                      </a:r>
                      <a:r>
                        <a:rPr lang="en-US" altLang="zh-CN" sz="1600" baseline="0" dirty="0"/>
                        <a:t>’-Ni3Al》</a:t>
                      </a:r>
                    </a:p>
                    <a:p>
                      <a:r>
                        <a:rPr lang="en-US" altLang="zh-CN" sz="1600" baseline="0" dirty="0"/>
                        <a:t>(2012)</a:t>
                      </a:r>
                      <a:endParaRPr lang="en-US" altLang="zh-C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a:t>研究合金化元素对</a:t>
                      </a:r>
                      <a:r>
                        <a:rPr lang="el-GR" altLang="zh-CN" sz="1400" baseline="0" dirty="0"/>
                        <a:t>γ</a:t>
                      </a:r>
                      <a:r>
                        <a:rPr lang="en-US" altLang="zh-CN" sz="1400" baseline="0" dirty="0"/>
                        <a:t>’-Ni3Al</a:t>
                      </a:r>
                      <a:r>
                        <a:rPr lang="zh-CN" altLang="en-US" sz="1400" baseline="0" dirty="0"/>
                        <a:t>相的通用堆垛层错能、强度、延展性的影响</a:t>
                      </a:r>
                      <a:endParaRPr lang="zh-CN" altLang="en-US" sz="1400" dirty="0"/>
                    </a:p>
                    <a:p>
                      <a:endParaRPr lang="zh-CN" altLang="en-US" dirty="0"/>
                    </a:p>
                  </a:txBody>
                  <a:tcPr/>
                </a:tc>
                <a:tc>
                  <a:txBody>
                    <a:bodyPr/>
                    <a:lstStyle/>
                    <a:p>
                      <a:r>
                        <a:rPr lang="zh-CN" altLang="en-US" sz="1200" dirty="0"/>
                        <a:t>合金元素扩大广义堆垛层错</a:t>
                      </a:r>
                      <a:r>
                        <a:rPr lang="en-US" altLang="zh-CN" sz="1200" dirty="0"/>
                        <a:t>(GSF)</a:t>
                      </a:r>
                      <a:r>
                        <a:rPr lang="zh-CN" altLang="en-US" sz="1200" dirty="0"/>
                        <a:t>面的能力顺序是</a:t>
                      </a:r>
                      <a:r>
                        <a:rPr lang="en-US" altLang="zh-CN" sz="1200" dirty="0"/>
                        <a:t>Re&gt;W&gt;Ta&gt;Ti&gt;Ru.</a:t>
                      </a:r>
                      <a:r>
                        <a:rPr lang="zh-CN" altLang="en-US" sz="1200" dirty="0"/>
                        <a:t>同时</a:t>
                      </a:r>
                      <a:r>
                        <a:rPr lang="en-US" altLang="zh-CN" sz="1200" dirty="0"/>
                        <a:t>,</a:t>
                      </a:r>
                      <a:r>
                        <a:rPr lang="zh-CN" altLang="en-US" sz="1200" dirty="0"/>
                        <a:t>键合强度的量化分析表明</a:t>
                      </a:r>
                      <a:r>
                        <a:rPr lang="en-US" altLang="zh-CN" sz="1200" dirty="0"/>
                        <a:t>,Re</a:t>
                      </a:r>
                      <a:r>
                        <a:rPr lang="zh-CN" altLang="en-US" sz="1200" dirty="0"/>
                        <a:t>与其周围</a:t>
                      </a:r>
                      <a:r>
                        <a:rPr lang="en-US" altLang="zh-CN" sz="1200" dirty="0"/>
                        <a:t>Ni</a:t>
                      </a:r>
                      <a:r>
                        <a:rPr lang="zh-CN" altLang="en-US" sz="1200" dirty="0"/>
                        <a:t>原子的强结合和与其</a:t>
                      </a:r>
                      <a:r>
                        <a:rPr lang="en-US" altLang="zh-CN" sz="1200" dirty="0"/>
                        <a:t>FNN</a:t>
                      </a:r>
                      <a:r>
                        <a:rPr lang="zh-CN" altLang="en-US" sz="1200" dirty="0"/>
                        <a:t>的</a:t>
                      </a:r>
                      <a:r>
                        <a:rPr lang="en-US" altLang="zh-CN" sz="1200" dirty="0"/>
                        <a:t>Al</a:t>
                      </a:r>
                      <a:r>
                        <a:rPr lang="zh-CN" altLang="en-US" sz="1200" dirty="0"/>
                        <a:t>原子的弱键合是</a:t>
                      </a:r>
                      <a:r>
                        <a:rPr lang="en-US" altLang="zh-CN" sz="1200" dirty="0"/>
                        <a:t>Re</a:t>
                      </a:r>
                      <a:r>
                        <a:rPr lang="zh-CN" altLang="en-US" sz="1200" dirty="0"/>
                        <a:t>增大</a:t>
                      </a:r>
                      <a:r>
                        <a:rPr lang="en-US" altLang="zh-CN" sz="1200" dirty="0"/>
                        <a:t>GSF</a:t>
                      </a:r>
                      <a:r>
                        <a:rPr lang="zh-CN" altLang="en-US" sz="1200" dirty="0"/>
                        <a:t>比其他合金元素要多的原因</a:t>
                      </a:r>
                      <a:endParaRPr lang="en-US" altLang="zh-CN" sz="1200" dirty="0"/>
                    </a:p>
                  </a:txBody>
                  <a:tcPr/>
                </a:tc>
                <a:extLst>
                  <a:ext uri="{0D108BD9-81ED-4DB2-BD59-A6C34878D82A}">
                    <a16:rowId xmlns:a16="http://schemas.microsoft.com/office/drawing/2014/main" val="10003"/>
                  </a:ext>
                </a:extLst>
              </a:tr>
              <a:tr h="1339423">
                <a:tc>
                  <a:txBody>
                    <a:bodyPr/>
                    <a:lstStyle/>
                    <a:p>
                      <a:r>
                        <a:rPr lang="en-US" altLang="zh-CN" sz="1400" dirty="0"/>
                        <a:t>《Effect of rhenium and ruthenium on the deformation and fracture mechanism in nickel-based model single  crystal superalloys during in the insitu tensile at room temperature》(2017)</a:t>
                      </a:r>
                    </a:p>
                  </a:txBody>
                  <a:tcPr/>
                </a:tc>
                <a:tc>
                  <a:txBody>
                    <a:bodyPr/>
                    <a:lstStyle/>
                    <a:p>
                      <a:r>
                        <a:rPr lang="zh-CN" altLang="en-US" sz="1400" dirty="0"/>
                        <a:t>研究合金化元素</a:t>
                      </a:r>
                      <a:r>
                        <a:rPr lang="en-US" altLang="zh-CN" sz="1400" dirty="0"/>
                        <a:t>Re</a:t>
                      </a:r>
                      <a:r>
                        <a:rPr lang="zh-CN" altLang="en-US" sz="1400" dirty="0"/>
                        <a:t>和</a:t>
                      </a:r>
                      <a:r>
                        <a:rPr lang="en-US" altLang="zh-CN" sz="1400" dirty="0"/>
                        <a:t>Ru</a:t>
                      </a:r>
                      <a:r>
                        <a:rPr lang="zh-CN" altLang="en-US" sz="1400" dirty="0"/>
                        <a:t>对镍基单晶高温合金在室温下形变和断裂机制的影响</a:t>
                      </a:r>
                    </a:p>
                  </a:txBody>
                  <a:tcPr/>
                </a:tc>
                <a:tc>
                  <a:txBody>
                    <a:bodyPr/>
                    <a:lstStyle/>
                    <a:p>
                      <a:r>
                        <a:rPr lang="en-US" altLang="zh-CN" sz="1200" dirty="0"/>
                        <a:t>Ni-Al,Ni-Al-Re</a:t>
                      </a:r>
                      <a:r>
                        <a:rPr lang="zh-CN" altLang="en-US" sz="1200" dirty="0"/>
                        <a:t>和</a:t>
                      </a:r>
                      <a:r>
                        <a:rPr lang="en-US" altLang="zh-CN" sz="1200" dirty="0"/>
                        <a:t>Ni-Al-Re-Ru</a:t>
                      </a:r>
                      <a:r>
                        <a:rPr lang="zh-CN" altLang="en-US" sz="1200" dirty="0"/>
                        <a:t>型单晶超合金的塑性变形机理是在在室温下原位拉伸过程中错位的双向滑移</a:t>
                      </a:r>
                      <a:r>
                        <a:rPr lang="en-US" altLang="zh-CN" sz="1200" dirty="0"/>
                        <a:t>.</a:t>
                      </a:r>
                      <a:r>
                        <a:rPr lang="zh-CN" altLang="en-US" sz="1200" dirty="0"/>
                        <a:t>初始的微裂纹通常在两组滑移线的交点处形成</a:t>
                      </a:r>
                      <a:r>
                        <a:rPr lang="en-US" altLang="zh-CN" sz="1200" dirty="0"/>
                        <a:t>.</a:t>
                      </a:r>
                      <a:r>
                        <a:rPr lang="zh-CN" altLang="en-US" sz="1200" dirty="0"/>
                        <a:t>不同单晶超合金模型的不同断裂面归因于元素</a:t>
                      </a:r>
                      <a:r>
                        <a:rPr lang="en-US" altLang="zh-CN" sz="1200" dirty="0"/>
                        <a:t>Re</a:t>
                      </a:r>
                      <a:r>
                        <a:rPr lang="zh-CN" altLang="en-US" sz="1200" dirty="0"/>
                        <a:t>和</a:t>
                      </a:r>
                      <a:r>
                        <a:rPr lang="en-US" altLang="zh-CN" sz="1200" dirty="0"/>
                        <a:t>Ru</a:t>
                      </a:r>
                      <a:r>
                        <a:rPr lang="zh-CN" altLang="en-US" sz="1200" dirty="0"/>
                        <a:t>对位错构型的影响</a:t>
                      </a:r>
                      <a:endParaRPr lang="en-US" altLang="zh-CN" sz="1200"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1658770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10684"/>
            <a:ext cx="8229600" cy="796950"/>
          </a:xfrm>
        </p:spPr>
        <p:txBody>
          <a:bodyPr/>
          <a:lstStyle/>
          <a:p>
            <a:r>
              <a:rPr lang="zh-CN" altLang="en-US" dirty="0"/>
              <a:t>工作一：文献精读和数据采集</a:t>
            </a:r>
          </a:p>
        </p:txBody>
      </p:sp>
      <p:grpSp>
        <p:nvGrpSpPr>
          <p:cNvPr id="52" name="组合 51"/>
          <p:cNvGrpSpPr/>
          <p:nvPr/>
        </p:nvGrpSpPr>
        <p:grpSpPr>
          <a:xfrm>
            <a:off x="611560" y="807635"/>
            <a:ext cx="7704855" cy="5717710"/>
            <a:chOff x="468442" y="779114"/>
            <a:chExt cx="7066465" cy="5786749"/>
          </a:xfrm>
          <a:solidFill>
            <a:schemeClr val="accent1">
              <a:lumMod val="20000"/>
              <a:lumOff val="80000"/>
            </a:schemeClr>
          </a:solidFill>
        </p:grpSpPr>
        <p:grpSp>
          <p:nvGrpSpPr>
            <p:cNvPr id="50" name="组合 49"/>
            <p:cNvGrpSpPr/>
            <p:nvPr/>
          </p:nvGrpSpPr>
          <p:grpSpPr>
            <a:xfrm>
              <a:off x="1115616" y="779114"/>
              <a:ext cx="6419291" cy="5786749"/>
              <a:chOff x="755576" y="810603"/>
              <a:chExt cx="6419291" cy="5786749"/>
            </a:xfrm>
            <a:grpFill/>
          </p:grpSpPr>
          <p:grpSp>
            <p:nvGrpSpPr>
              <p:cNvPr id="3" name="组合 2"/>
              <p:cNvGrpSpPr/>
              <p:nvPr/>
            </p:nvGrpSpPr>
            <p:grpSpPr>
              <a:xfrm>
                <a:off x="2645870" y="810603"/>
                <a:ext cx="4528997" cy="5786749"/>
                <a:chOff x="2645870" y="810604"/>
                <a:chExt cx="4528997" cy="5711770"/>
              </a:xfrm>
              <a:grpFill/>
            </p:grpSpPr>
            <p:sp>
              <p:nvSpPr>
                <p:cNvPr id="4" name="任意多边形 3"/>
                <p:cNvSpPr/>
                <p:nvPr/>
              </p:nvSpPr>
              <p:spPr>
                <a:xfrm>
                  <a:off x="5207557" y="5997823"/>
                  <a:ext cx="305871" cy="291416"/>
                </a:xfrm>
                <a:custGeom>
                  <a:avLst/>
                  <a:gdLst>
                    <a:gd name="connsiteX0" fmla="*/ 0 w 305871"/>
                    <a:gd name="connsiteY0" fmla="*/ 0 h 291416"/>
                    <a:gd name="connsiteX1" fmla="*/ 152935 w 305871"/>
                    <a:gd name="connsiteY1" fmla="*/ 0 h 291416"/>
                    <a:gd name="connsiteX2" fmla="*/ 152935 w 305871"/>
                    <a:gd name="connsiteY2" fmla="*/ 291416 h 291416"/>
                    <a:gd name="connsiteX3" fmla="*/ 305871 w 305871"/>
                    <a:gd name="connsiteY3" fmla="*/ 291416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0"/>
                      </a:moveTo>
                      <a:lnTo>
                        <a:pt x="152935" y="0"/>
                      </a:lnTo>
                      <a:lnTo>
                        <a:pt x="152935" y="291416"/>
                      </a:lnTo>
                      <a:lnTo>
                        <a:pt x="305871" y="291416"/>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7" rIns="155074" bIns="13514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5" name="任意多边形 4"/>
                <p:cNvSpPr/>
                <p:nvPr/>
              </p:nvSpPr>
              <p:spPr>
                <a:xfrm>
                  <a:off x="5207557" y="5706406"/>
                  <a:ext cx="305871" cy="291416"/>
                </a:xfrm>
                <a:custGeom>
                  <a:avLst/>
                  <a:gdLst>
                    <a:gd name="connsiteX0" fmla="*/ 0 w 305871"/>
                    <a:gd name="connsiteY0" fmla="*/ 291416 h 291416"/>
                    <a:gd name="connsiteX1" fmla="*/ 152935 w 305871"/>
                    <a:gd name="connsiteY1" fmla="*/ 291416 h 291416"/>
                    <a:gd name="connsiteX2" fmla="*/ 152935 w 305871"/>
                    <a:gd name="connsiteY2" fmla="*/ 0 h 291416"/>
                    <a:gd name="connsiteX3" fmla="*/ 305871 w 305871"/>
                    <a:gd name="connsiteY3" fmla="*/ 0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291416"/>
                      </a:moveTo>
                      <a:lnTo>
                        <a:pt x="152935" y="291416"/>
                      </a:lnTo>
                      <a:lnTo>
                        <a:pt x="152935" y="0"/>
                      </a:lnTo>
                      <a:lnTo>
                        <a:pt x="305871" y="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7" rIns="155074" bIns="13514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6" name="任意多边形 5"/>
                <p:cNvSpPr/>
                <p:nvPr/>
              </p:nvSpPr>
              <p:spPr>
                <a:xfrm>
                  <a:off x="2645870" y="3666489"/>
                  <a:ext cx="305871" cy="2331334"/>
                </a:xfrm>
                <a:custGeom>
                  <a:avLst/>
                  <a:gdLst>
                    <a:gd name="connsiteX0" fmla="*/ 0 w 305871"/>
                    <a:gd name="connsiteY0" fmla="*/ 0 h 2331334"/>
                    <a:gd name="connsiteX1" fmla="*/ 152935 w 305871"/>
                    <a:gd name="connsiteY1" fmla="*/ 0 h 2331334"/>
                    <a:gd name="connsiteX2" fmla="*/ 152935 w 305871"/>
                    <a:gd name="connsiteY2" fmla="*/ 2331334 h 2331334"/>
                    <a:gd name="connsiteX3" fmla="*/ 305871 w 305871"/>
                    <a:gd name="connsiteY3" fmla="*/ 2331334 h 2331334"/>
                  </a:gdLst>
                  <a:ahLst/>
                  <a:cxnLst>
                    <a:cxn ang="0">
                      <a:pos x="connsiteX0" y="connsiteY0"/>
                    </a:cxn>
                    <a:cxn ang="0">
                      <a:pos x="connsiteX1" y="connsiteY1"/>
                    </a:cxn>
                    <a:cxn ang="0">
                      <a:pos x="connsiteX2" y="connsiteY2"/>
                    </a:cxn>
                    <a:cxn ang="0">
                      <a:pos x="connsiteX3" y="connsiteY3"/>
                    </a:cxn>
                  </a:cxnLst>
                  <a:rect l="l" t="t" r="r" b="b"/>
                  <a:pathLst>
                    <a:path w="305871" h="2331334">
                      <a:moveTo>
                        <a:pt x="0" y="0"/>
                      </a:moveTo>
                      <a:lnTo>
                        <a:pt x="152935" y="0"/>
                      </a:lnTo>
                      <a:lnTo>
                        <a:pt x="152935" y="2331334"/>
                      </a:lnTo>
                      <a:lnTo>
                        <a:pt x="305871" y="2331334"/>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06853" tIns="1106884" rIns="106853" bIns="1106885" numCol="1" spcCol="1270" anchor="ctr" anchorCtr="0">
                  <a:noAutofit/>
                </a:bodyPr>
                <a:lstStyle/>
                <a:p>
                  <a:pPr lvl="0" algn="ctr" defTabSz="355600">
                    <a:lnSpc>
                      <a:spcPct val="90000"/>
                    </a:lnSpc>
                    <a:spcBef>
                      <a:spcPct val="0"/>
                    </a:spcBef>
                    <a:spcAft>
                      <a:spcPct val="35000"/>
                    </a:spcAft>
                  </a:pPr>
                  <a:endParaRPr lang="zh-CN" altLang="en-US" sz="800" kern="1200"/>
                </a:p>
              </p:txBody>
            </p:sp>
            <p:sp>
              <p:nvSpPr>
                <p:cNvPr id="7" name="任意多边形 6"/>
                <p:cNvSpPr/>
                <p:nvPr/>
              </p:nvSpPr>
              <p:spPr>
                <a:xfrm>
                  <a:off x="5207557" y="4832156"/>
                  <a:ext cx="305871" cy="291416"/>
                </a:xfrm>
                <a:custGeom>
                  <a:avLst/>
                  <a:gdLst>
                    <a:gd name="connsiteX0" fmla="*/ 0 w 305871"/>
                    <a:gd name="connsiteY0" fmla="*/ 0 h 291416"/>
                    <a:gd name="connsiteX1" fmla="*/ 152935 w 305871"/>
                    <a:gd name="connsiteY1" fmla="*/ 0 h 291416"/>
                    <a:gd name="connsiteX2" fmla="*/ 152935 w 305871"/>
                    <a:gd name="connsiteY2" fmla="*/ 291416 h 291416"/>
                    <a:gd name="connsiteX3" fmla="*/ 305871 w 305871"/>
                    <a:gd name="connsiteY3" fmla="*/ 291416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0"/>
                      </a:moveTo>
                      <a:lnTo>
                        <a:pt x="152935" y="0"/>
                      </a:lnTo>
                      <a:lnTo>
                        <a:pt x="152935" y="291416"/>
                      </a:lnTo>
                      <a:lnTo>
                        <a:pt x="305871" y="291416"/>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7" rIns="155074" bIns="13514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8" name="任意多边形 7"/>
                <p:cNvSpPr/>
                <p:nvPr/>
              </p:nvSpPr>
              <p:spPr>
                <a:xfrm>
                  <a:off x="5207557" y="4540739"/>
                  <a:ext cx="305871" cy="291416"/>
                </a:xfrm>
                <a:custGeom>
                  <a:avLst/>
                  <a:gdLst>
                    <a:gd name="connsiteX0" fmla="*/ 0 w 305871"/>
                    <a:gd name="connsiteY0" fmla="*/ 291416 h 291416"/>
                    <a:gd name="connsiteX1" fmla="*/ 152935 w 305871"/>
                    <a:gd name="connsiteY1" fmla="*/ 291416 h 291416"/>
                    <a:gd name="connsiteX2" fmla="*/ 152935 w 305871"/>
                    <a:gd name="connsiteY2" fmla="*/ 0 h 291416"/>
                    <a:gd name="connsiteX3" fmla="*/ 305871 w 305871"/>
                    <a:gd name="connsiteY3" fmla="*/ 0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291416"/>
                      </a:moveTo>
                      <a:lnTo>
                        <a:pt x="152935" y="291416"/>
                      </a:lnTo>
                      <a:lnTo>
                        <a:pt x="152935" y="0"/>
                      </a:lnTo>
                      <a:lnTo>
                        <a:pt x="305871" y="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7" rIns="155074" bIns="13514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9" name="任意多边形 8"/>
                <p:cNvSpPr/>
                <p:nvPr/>
              </p:nvSpPr>
              <p:spPr>
                <a:xfrm>
                  <a:off x="2645870" y="3666489"/>
                  <a:ext cx="305871" cy="1165667"/>
                </a:xfrm>
                <a:custGeom>
                  <a:avLst/>
                  <a:gdLst>
                    <a:gd name="connsiteX0" fmla="*/ 0 w 305871"/>
                    <a:gd name="connsiteY0" fmla="*/ 0 h 1165667"/>
                    <a:gd name="connsiteX1" fmla="*/ 152935 w 305871"/>
                    <a:gd name="connsiteY1" fmla="*/ 0 h 1165667"/>
                    <a:gd name="connsiteX2" fmla="*/ 152935 w 305871"/>
                    <a:gd name="connsiteY2" fmla="*/ 1165667 h 1165667"/>
                    <a:gd name="connsiteX3" fmla="*/ 305871 w 305871"/>
                    <a:gd name="connsiteY3" fmla="*/ 1165667 h 1165667"/>
                  </a:gdLst>
                  <a:ahLst/>
                  <a:cxnLst>
                    <a:cxn ang="0">
                      <a:pos x="connsiteX0" y="connsiteY0"/>
                    </a:cxn>
                    <a:cxn ang="0">
                      <a:pos x="connsiteX1" y="connsiteY1"/>
                    </a:cxn>
                    <a:cxn ang="0">
                      <a:pos x="connsiteX2" y="connsiteY2"/>
                    </a:cxn>
                    <a:cxn ang="0">
                      <a:pos x="connsiteX3" y="connsiteY3"/>
                    </a:cxn>
                  </a:cxnLst>
                  <a:rect l="l" t="t" r="r" b="b"/>
                  <a:pathLst>
                    <a:path w="305871" h="1165667">
                      <a:moveTo>
                        <a:pt x="0" y="0"/>
                      </a:moveTo>
                      <a:lnTo>
                        <a:pt x="152935" y="0"/>
                      </a:lnTo>
                      <a:lnTo>
                        <a:pt x="152935" y="1165667"/>
                      </a:lnTo>
                      <a:lnTo>
                        <a:pt x="305871" y="1165667"/>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35508" tIns="552705" rIns="135507" bIns="55270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0" name="任意多边形 9"/>
                <p:cNvSpPr/>
                <p:nvPr/>
              </p:nvSpPr>
              <p:spPr>
                <a:xfrm>
                  <a:off x="5207557" y="3666489"/>
                  <a:ext cx="305871" cy="291416"/>
                </a:xfrm>
                <a:custGeom>
                  <a:avLst/>
                  <a:gdLst>
                    <a:gd name="connsiteX0" fmla="*/ 0 w 305871"/>
                    <a:gd name="connsiteY0" fmla="*/ 0 h 291416"/>
                    <a:gd name="connsiteX1" fmla="*/ 152935 w 305871"/>
                    <a:gd name="connsiteY1" fmla="*/ 0 h 291416"/>
                    <a:gd name="connsiteX2" fmla="*/ 152935 w 305871"/>
                    <a:gd name="connsiteY2" fmla="*/ 291416 h 291416"/>
                    <a:gd name="connsiteX3" fmla="*/ 305871 w 305871"/>
                    <a:gd name="connsiteY3" fmla="*/ 291416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0"/>
                      </a:moveTo>
                      <a:lnTo>
                        <a:pt x="152935" y="0"/>
                      </a:lnTo>
                      <a:lnTo>
                        <a:pt x="152935" y="291416"/>
                      </a:lnTo>
                      <a:lnTo>
                        <a:pt x="305871" y="291416"/>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6" rIns="155074" bIns="135147"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1" name="任意多边形 10"/>
                <p:cNvSpPr/>
                <p:nvPr/>
              </p:nvSpPr>
              <p:spPr>
                <a:xfrm>
                  <a:off x="5207557" y="3375072"/>
                  <a:ext cx="305871" cy="291416"/>
                </a:xfrm>
                <a:custGeom>
                  <a:avLst/>
                  <a:gdLst>
                    <a:gd name="connsiteX0" fmla="*/ 0 w 305871"/>
                    <a:gd name="connsiteY0" fmla="*/ 291416 h 291416"/>
                    <a:gd name="connsiteX1" fmla="*/ 152935 w 305871"/>
                    <a:gd name="connsiteY1" fmla="*/ 291416 h 291416"/>
                    <a:gd name="connsiteX2" fmla="*/ 152935 w 305871"/>
                    <a:gd name="connsiteY2" fmla="*/ 0 h 291416"/>
                    <a:gd name="connsiteX3" fmla="*/ 305871 w 305871"/>
                    <a:gd name="connsiteY3" fmla="*/ 0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291416"/>
                      </a:moveTo>
                      <a:lnTo>
                        <a:pt x="152935" y="291416"/>
                      </a:lnTo>
                      <a:lnTo>
                        <a:pt x="152935" y="0"/>
                      </a:lnTo>
                      <a:lnTo>
                        <a:pt x="305871" y="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6" rIns="155074" bIns="135147"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2" name="任意多边形 11"/>
                <p:cNvSpPr/>
                <p:nvPr/>
              </p:nvSpPr>
              <p:spPr>
                <a:xfrm>
                  <a:off x="2645870" y="3620769"/>
                  <a:ext cx="305871" cy="91440"/>
                </a:xfrm>
                <a:custGeom>
                  <a:avLst/>
                  <a:gdLst>
                    <a:gd name="connsiteX0" fmla="*/ 0 w 305871"/>
                    <a:gd name="connsiteY0" fmla="*/ 45720 h 91440"/>
                    <a:gd name="connsiteX1" fmla="*/ 305871 w 305871"/>
                    <a:gd name="connsiteY1" fmla="*/ 45720 h 91440"/>
                  </a:gdLst>
                  <a:ahLst/>
                  <a:cxnLst>
                    <a:cxn ang="0">
                      <a:pos x="connsiteX0" y="connsiteY0"/>
                    </a:cxn>
                    <a:cxn ang="0">
                      <a:pos x="connsiteX1" y="connsiteY1"/>
                    </a:cxn>
                  </a:cxnLst>
                  <a:rect l="l" t="t" r="r" b="b"/>
                  <a:pathLst>
                    <a:path w="305871" h="91440">
                      <a:moveTo>
                        <a:pt x="0" y="45720"/>
                      </a:moveTo>
                      <a:lnTo>
                        <a:pt x="305871" y="4572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7989" tIns="38073" rIns="157989" bIns="38074"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3" name="任意多边形 12"/>
                <p:cNvSpPr/>
                <p:nvPr/>
              </p:nvSpPr>
              <p:spPr>
                <a:xfrm>
                  <a:off x="5207557" y="2500821"/>
                  <a:ext cx="305871" cy="291416"/>
                </a:xfrm>
                <a:custGeom>
                  <a:avLst/>
                  <a:gdLst>
                    <a:gd name="connsiteX0" fmla="*/ 0 w 305871"/>
                    <a:gd name="connsiteY0" fmla="*/ 0 h 291416"/>
                    <a:gd name="connsiteX1" fmla="*/ 152935 w 305871"/>
                    <a:gd name="connsiteY1" fmla="*/ 0 h 291416"/>
                    <a:gd name="connsiteX2" fmla="*/ 152935 w 305871"/>
                    <a:gd name="connsiteY2" fmla="*/ 291416 h 291416"/>
                    <a:gd name="connsiteX3" fmla="*/ 305871 w 305871"/>
                    <a:gd name="connsiteY3" fmla="*/ 291416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0"/>
                      </a:moveTo>
                      <a:lnTo>
                        <a:pt x="152935" y="0"/>
                      </a:lnTo>
                      <a:lnTo>
                        <a:pt x="152935" y="291416"/>
                      </a:lnTo>
                      <a:lnTo>
                        <a:pt x="305871" y="291416"/>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7" rIns="155074" bIns="13514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4" name="任意多边形 13"/>
                <p:cNvSpPr/>
                <p:nvPr/>
              </p:nvSpPr>
              <p:spPr>
                <a:xfrm>
                  <a:off x="5207557" y="2209404"/>
                  <a:ext cx="305871" cy="291416"/>
                </a:xfrm>
                <a:custGeom>
                  <a:avLst/>
                  <a:gdLst>
                    <a:gd name="connsiteX0" fmla="*/ 0 w 305871"/>
                    <a:gd name="connsiteY0" fmla="*/ 291416 h 291416"/>
                    <a:gd name="connsiteX1" fmla="*/ 152935 w 305871"/>
                    <a:gd name="connsiteY1" fmla="*/ 291416 h 291416"/>
                    <a:gd name="connsiteX2" fmla="*/ 152935 w 305871"/>
                    <a:gd name="connsiteY2" fmla="*/ 0 h 291416"/>
                    <a:gd name="connsiteX3" fmla="*/ 305871 w 305871"/>
                    <a:gd name="connsiteY3" fmla="*/ 0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291416"/>
                      </a:moveTo>
                      <a:lnTo>
                        <a:pt x="152935" y="291416"/>
                      </a:lnTo>
                      <a:lnTo>
                        <a:pt x="152935" y="0"/>
                      </a:lnTo>
                      <a:lnTo>
                        <a:pt x="305871" y="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7" rIns="155074" bIns="13514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5" name="任意多边形 14"/>
                <p:cNvSpPr/>
                <p:nvPr/>
              </p:nvSpPr>
              <p:spPr>
                <a:xfrm>
                  <a:off x="2645870" y="2500821"/>
                  <a:ext cx="305871" cy="1165667"/>
                </a:xfrm>
                <a:custGeom>
                  <a:avLst/>
                  <a:gdLst>
                    <a:gd name="connsiteX0" fmla="*/ 0 w 305871"/>
                    <a:gd name="connsiteY0" fmla="*/ 1165667 h 1165667"/>
                    <a:gd name="connsiteX1" fmla="*/ 152935 w 305871"/>
                    <a:gd name="connsiteY1" fmla="*/ 1165667 h 1165667"/>
                    <a:gd name="connsiteX2" fmla="*/ 152935 w 305871"/>
                    <a:gd name="connsiteY2" fmla="*/ 0 h 1165667"/>
                    <a:gd name="connsiteX3" fmla="*/ 305871 w 305871"/>
                    <a:gd name="connsiteY3" fmla="*/ 0 h 1165667"/>
                  </a:gdLst>
                  <a:ahLst/>
                  <a:cxnLst>
                    <a:cxn ang="0">
                      <a:pos x="connsiteX0" y="connsiteY0"/>
                    </a:cxn>
                    <a:cxn ang="0">
                      <a:pos x="connsiteX1" y="connsiteY1"/>
                    </a:cxn>
                    <a:cxn ang="0">
                      <a:pos x="connsiteX2" y="connsiteY2"/>
                    </a:cxn>
                    <a:cxn ang="0">
                      <a:pos x="connsiteX3" y="connsiteY3"/>
                    </a:cxn>
                  </a:cxnLst>
                  <a:rect l="l" t="t" r="r" b="b"/>
                  <a:pathLst>
                    <a:path w="305871" h="1165667">
                      <a:moveTo>
                        <a:pt x="0" y="1165667"/>
                      </a:moveTo>
                      <a:lnTo>
                        <a:pt x="152935" y="1165667"/>
                      </a:lnTo>
                      <a:lnTo>
                        <a:pt x="152935" y="0"/>
                      </a:lnTo>
                      <a:lnTo>
                        <a:pt x="305871" y="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35508" tIns="552706" rIns="135507" bIns="552705"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6" name="任意多边形 15"/>
                <p:cNvSpPr/>
                <p:nvPr/>
              </p:nvSpPr>
              <p:spPr>
                <a:xfrm>
                  <a:off x="5207555" y="1335154"/>
                  <a:ext cx="305871" cy="291416"/>
                </a:xfrm>
                <a:custGeom>
                  <a:avLst/>
                  <a:gdLst>
                    <a:gd name="connsiteX0" fmla="*/ 0 w 305871"/>
                    <a:gd name="connsiteY0" fmla="*/ 0 h 291416"/>
                    <a:gd name="connsiteX1" fmla="*/ 152935 w 305871"/>
                    <a:gd name="connsiteY1" fmla="*/ 0 h 291416"/>
                    <a:gd name="connsiteX2" fmla="*/ 152935 w 305871"/>
                    <a:gd name="connsiteY2" fmla="*/ 291416 h 291416"/>
                    <a:gd name="connsiteX3" fmla="*/ 305871 w 305871"/>
                    <a:gd name="connsiteY3" fmla="*/ 291416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0"/>
                      </a:moveTo>
                      <a:lnTo>
                        <a:pt x="152935" y="0"/>
                      </a:lnTo>
                      <a:lnTo>
                        <a:pt x="152935" y="291416"/>
                      </a:lnTo>
                      <a:lnTo>
                        <a:pt x="305871" y="291416"/>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6" rIns="155074" bIns="135147"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7" name="任意多边形 16"/>
                <p:cNvSpPr/>
                <p:nvPr/>
              </p:nvSpPr>
              <p:spPr>
                <a:xfrm>
                  <a:off x="5207555" y="1043737"/>
                  <a:ext cx="305871" cy="291416"/>
                </a:xfrm>
                <a:custGeom>
                  <a:avLst/>
                  <a:gdLst>
                    <a:gd name="connsiteX0" fmla="*/ 0 w 305871"/>
                    <a:gd name="connsiteY0" fmla="*/ 291416 h 291416"/>
                    <a:gd name="connsiteX1" fmla="*/ 152935 w 305871"/>
                    <a:gd name="connsiteY1" fmla="*/ 291416 h 291416"/>
                    <a:gd name="connsiteX2" fmla="*/ 152935 w 305871"/>
                    <a:gd name="connsiteY2" fmla="*/ 0 h 291416"/>
                    <a:gd name="connsiteX3" fmla="*/ 305871 w 305871"/>
                    <a:gd name="connsiteY3" fmla="*/ 0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291416"/>
                      </a:moveTo>
                      <a:lnTo>
                        <a:pt x="152935" y="291416"/>
                      </a:lnTo>
                      <a:lnTo>
                        <a:pt x="152935" y="0"/>
                      </a:lnTo>
                      <a:lnTo>
                        <a:pt x="305871" y="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6" rIns="155074" bIns="135147"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8" name="任意多边形 17"/>
                <p:cNvSpPr/>
                <p:nvPr/>
              </p:nvSpPr>
              <p:spPr>
                <a:xfrm>
                  <a:off x="2645870" y="1335154"/>
                  <a:ext cx="305871" cy="2331334"/>
                </a:xfrm>
                <a:custGeom>
                  <a:avLst/>
                  <a:gdLst>
                    <a:gd name="connsiteX0" fmla="*/ 0 w 305871"/>
                    <a:gd name="connsiteY0" fmla="*/ 2331334 h 2331334"/>
                    <a:gd name="connsiteX1" fmla="*/ 152935 w 305871"/>
                    <a:gd name="connsiteY1" fmla="*/ 2331334 h 2331334"/>
                    <a:gd name="connsiteX2" fmla="*/ 152935 w 305871"/>
                    <a:gd name="connsiteY2" fmla="*/ 0 h 2331334"/>
                    <a:gd name="connsiteX3" fmla="*/ 305871 w 305871"/>
                    <a:gd name="connsiteY3" fmla="*/ 0 h 2331334"/>
                  </a:gdLst>
                  <a:ahLst/>
                  <a:cxnLst>
                    <a:cxn ang="0">
                      <a:pos x="connsiteX0" y="connsiteY0"/>
                    </a:cxn>
                    <a:cxn ang="0">
                      <a:pos x="connsiteX1" y="connsiteY1"/>
                    </a:cxn>
                    <a:cxn ang="0">
                      <a:pos x="connsiteX2" y="connsiteY2"/>
                    </a:cxn>
                    <a:cxn ang="0">
                      <a:pos x="connsiteX3" y="connsiteY3"/>
                    </a:cxn>
                  </a:cxnLst>
                  <a:rect l="l" t="t" r="r" b="b"/>
                  <a:pathLst>
                    <a:path w="305871" h="2331334">
                      <a:moveTo>
                        <a:pt x="0" y="2331334"/>
                      </a:moveTo>
                      <a:lnTo>
                        <a:pt x="152935" y="2331334"/>
                      </a:lnTo>
                      <a:lnTo>
                        <a:pt x="152935" y="0"/>
                      </a:lnTo>
                      <a:lnTo>
                        <a:pt x="305871" y="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06853" tIns="1106884" rIns="106853" bIns="1106885" numCol="1" spcCol="1270" anchor="ctr" anchorCtr="0">
                  <a:noAutofit/>
                </a:bodyPr>
                <a:lstStyle/>
                <a:p>
                  <a:pPr lvl="0" algn="ctr" defTabSz="355600">
                    <a:lnSpc>
                      <a:spcPct val="90000"/>
                    </a:lnSpc>
                    <a:spcBef>
                      <a:spcPct val="0"/>
                    </a:spcBef>
                    <a:spcAft>
                      <a:spcPct val="35000"/>
                    </a:spcAft>
                  </a:pPr>
                  <a:endParaRPr lang="zh-CN" altLang="en-US" sz="800" kern="1200"/>
                </a:p>
              </p:txBody>
            </p:sp>
            <p:sp>
              <p:nvSpPr>
                <p:cNvPr id="20" name="任意多边形 19"/>
                <p:cNvSpPr/>
                <p:nvPr/>
              </p:nvSpPr>
              <p:spPr>
                <a:xfrm>
                  <a:off x="2951741" y="1102020"/>
                  <a:ext cx="2255812"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a:t>原子占位与分配</a:t>
                  </a:r>
                  <a:r>
                    <a:rPr lang="en-US" altLang="zh-CN" kern="1200" dirty="0"/>
                    <a:t>(7</a:t>
                  </a:r>
                  <a:r>
                    <a:rPr lang="zh-CN" altLang="en-US" kern="1200" dirty="0"/>
                    <a:t>篇）</a:t>
                  </a:r>
                </a:p>
              </p:txBody>
            </p:sp>
            <p:sp>
              <p:nvSpPr>
                <p:cNvPr id="21" name="任意多边形 20"/>
                <p:cNvSpPr/>
                <p:nvPr/>
              </p:nvSpPr>
              <p:spPr>
                <a:xfrm>
                  <a:off x="5513429" y="810604"/>
                  <a:ext cx="1661438"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a:t>研究内容和结论</a:t>
                  </a:r>
                </a:p>
              </p:txBody>
            </p:sp>
            <p:sp>
              <p:nvSpPr>
                <p:cNvPr id="22" name="任意多边形 21"/>
                <p:cNvSpPr/>
                <p:nvPr/>
              </p:nvSpPr>
              <p:spPr>
                <a:xfrm>
                  <a:off x="5513424" y="1393437"/>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a:t>数据</a:t>
                  </a:r>
                </a:p>
              </p:txBody>
            </p:sp>
            <p:sp>
              <p:nvSpPr>
                <p:cNvPr id="23" name="任意多边形 22"/>
                <p:cNvSpPr/>
                <p:nvPr/>
              </p:nvSpPr>
              <p:spPr>
                <a:xfrm>
                  <a:off x="2951741" y="2267688"/>
                  <a:ext cx="2255812"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a:t>力学性能</a:t>
                  </a:r>
                  <a:r>
                    <a:rPr lang="en-US" altLang="zh-CN" kern="1200" dirty="0"/>
                    <a:t>(12</a:t>
                  </a:r>
                  <a:r>
                    <a:rPr lang="zh-CN" altLang="en-US" kern="1200" dirty="0"/>
                    <a:t>篇</a:t>
                  </a:r>
                  <a:r>
                    <a:rPr lang="en-US" altLang="zh-CN" kern="1200" dirty="0"/>
                    <a:t>)</a:t>
                  </a:r>
                  <a:endParaRPr lang="zh-CN" altLang="en-US" kern="1200" dirty="0"/>
                </a:p>
              </p:txBody>
            </p:sp>
            <p:sp>
              <p:nvSpPr>
                <p:cNvPr id="24" name="任意多边形 23"/>
                <p:cNvSpPr/>
                <p:nvPr/>
              </p:nvSpPr>
              <p:spPr>
                <a:xfrm>
                  <a:off x="5513424" y="1976271"/>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a:t>研究内容和结论</a:t>
                  </a:r>
                </a:p>
              </p:txBody>
            </p:sp>
            <p:sp>
              <p:nvSpPr>
                <p:cNvPr id="27" name="任意多边形 26"/>
                <p:cNvSpPr/>
                <p:nvPr/>
              </p:nvSpPr>
              <p:spPr>
                <a:xfrm>
                  <a:off x="5513424" y="2559104"/>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a:t>数据</a:t>
                  </a:r>
                </a:p>
              </p:txBody>
            </p:sp>
            <p:sp>
              <p:nvSpPr>
                <p:cNvPr id="28" name="任意多边形 27"/>
                <p:cNvSpPr/>
                <p:nvPr/>
              </p:nvSpPr>
              <p:spPr>
                <a:xfrm>
                  <a:off x="2951741" y="3433355"/>
                  <a:ext cx="2255812"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a:solidFill>
                  <a:schemeClr val="accent6">
                    <a:lumMod val="60000"/>
                    <a:lumOff val="40000"/>
                  </a:schemeClr>
                </a:solidFill>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a:t>原子扩散</a:t>
                  </a:r>
                  <a:r>
                    <a:rPr lang="en-US" altLang="zh-CN" kern="1200" dirty="0"/>
                    <a:t>(3</a:t>
                  </a:r>
                  <a:r>
                    <a:rPr lang="zh-CN" altLang="en-US" kern="1200" dirty="0"/>
                    <a:t>篇</a:t>
                  </a:r>
                  <a:r>
                    <a:rPr lang="en-US" altLang="zh-CN" kern="1200" dirty="0"/>
                    <a:t>)</a:t>
                  </a:r>
                  <a:endParaRPr lang="zh-CN" altLang="en-US" kern="1200" dirty="0"/>
                </a:p>
              </p:txBody>
            </p:sp>
            <p:sp>
              <p:nvSpPr>
                <p:cNvPr id="30" name="任意多边形 29"/>
                <p:cNvSpPr/>
                <p:nvPr/>
              </p:nvSpPr>
              <p:spPr>
                <a:xfrm>
                  <a:off x="5513424" y="3141938"/>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a:solidFill>
                  <a:schemeClr val="accent6">
                    <a:lumMod val="60000"/>
                    <a:lumOff val="40000"/>
                  </a:schemeClr>
                </a:solidFill>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a:t>研究内容和结论</a:t>
                  </a:r>
                </a:p>
              </p:txBody>
            </p:sp>
            <p:sp>
              <p:nvSpPr>
                <p:cNvPr id="32" name="任意多边形 31"/>
                <p:cNvSpPr/>
                <p:nvPr/>
              </p:nvSpPr>
              <p:spPr>
                <a:xfrm>
                  <a:off x="5513424" y="3724772"/>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a:solidFill>
                  <a:schemeClr val="accent6">
                    <a:lumMod val="60000"/>
                    <a:lumOff val="40000"/>
                  </a:schemeClr>
                </a:solidFill>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a:t>数据</a:t>
                  </a:r>
                </a:p>
              </p:txBody>
            </p:sp>
            <p:sp>
              <p:nvSpPr>
                <p:cNvPr id="42" name="任意多边形 41"/>
                <p:cNvSpPr/>
                <p:nvPr/>
              </p:nvSpPr>
              <p:spPr>
                <a:xfrm>
                  <a:off x="2951741" y="4599022"/>
                  <a:ext cx="2255812"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dirty="0"/>
                    <a:t>错配位错、位错网络、位错运动</a:t>
                  </a:r>
                  <a:r>
                    <a:rPr lang="en-US" altLang="zh-CN" dirty="0"/>
                    <a:t>(19</a:t>
                  </a:r>
                  <a:r>
                    <a:rPr lang="zh-CN" altLang="en-US" dirty="0"/>
                    <a:t>篇</a:t>
                  </a:r>
                  <a:r>
                    <a:rPr lang="en-US" altLang="zh-CN" dirty="0"/>
                    <a:t>)</a:t>
                  </a:r>
                  <a:endParaRPr lang="zh-CN" altLang="en-US" dirty="0"/>
                </a:p>
              </p:txBody>
            </p:sp>
            <p:sp>
              <p:nvSpPr>
                <p:cNvPr id="43" name="任意多边形 42"/>
                <p:cNvSpPr/>
                <p:nvPr/>
              </p:nvSpPr>
              <p:spPr>
                <a:xfrm>
                  <a:off x="5513424" y="4307606"/>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a:t>研究内容和结论</a:t>
                  </a:r>
                </a:p>
              </p:txBody>
            </p:sp>
            <p:sp>
              <p:nvSpPr>
                <p:cNvPr id="44" name="任意多边形 43"/>
                <p:cNvSpPr/>
                <p:nvPr/>
              </p:nvSpPr>
              <p:spPr>
                <a:xfrm>
                  <a:off x="5513424" y="4890439"/>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a:t>数据</a:t>
                  </a:r>
                </a:p>
              </p:txBody>
            </p:sp>
            <p:sp>
              <p:nvSpPr>
                <p:cNvPr id="45" name="任意多边形 44"/>
                <p:cNvSpPr/>
                <p:nvPr/>
              </p:nvSpPr>
              <p:spPr>
                <a:xfrm>
                  <a:off x="2951741" y="5764690"/>
                  <a:ext cx="2255812"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a:t>结构和界面</a:t>
                  </a:r>
                  <a:r>
                    <a:rPr lang="en-US" altLang="zh-CN" kern="1200" dirty="0"/>
                    <a:t>(10</a:t>
                  </a:r>
                  <a:r>
                    <a:rPr lang="zh-CN" altLang="en-US" kern="1200" dirty="0"/>
                    <a:t>篇</a:t>
                  </a:r>
                  <a:r>
                    <a:rPr lang="en-US" altLang="zh-CN" kern="1200" dirty="0"/>
                    <a:t>)</a:t>
                  </a:r>
                  <a:endParaRPr lang="zh-CN" altLang="en-US" kern="1200" dirty="0"/>
                </a:p>
              </p:txBody>
            </p:sp>
            <p:sp>
              <p:nvSpPr>
                <p:cNvPr id="46" name="任意多边形 45"/>
                <p:cNvSpPr/>
                <p:nvPr/>
              </p:nvSpPr>
              <p:spPr>
                <a:xfrm>
                  <a:off x="5513424" y="5473273"/>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a:t>研究内容和结论</a:t>
                  </a:r>
                </a:p>
              </p:txBody>
            </p:sp>
            <p:sp>
              <p:nvSpPr>
                <p:cNvPr id="47" name="任意多边形 46"/>
                <p:cNvSpPr/>
                <p:nvPr/>
              </p:nvSpPr>
              <p:spPr>
                <a:xfrm>
                  <a:off x="5513424" y="6056108"/>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a:t>数据</a:t>
                  </a:r>
                </a:p>
              </p:txBody>
            </p:sp>
          </p:grpSp>
          <p:sp>
            <p:nvSpPr>
              <p:cNvPr id="49" name="矩形 48"/>
              <p:cNvSpPr/>
              <p:nvPr/>
            </p:nvSpPr>
            <p:spPr>
              <a:xfrm>
                <a:off x="755576" y="3199324"/>
                <a:ext cx="1890294" cy="84289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t>王院士</a:t>
                </a:r>
                <a:r>
                  <a:rPr lang="en-US" altLang="zh-CN" dirty="0"/>
                  <a:t>49</a:t>
                </a:r>
                <a:r>
                  <a:rPr lang="zh-CN" altLang="en-US" dirty="0"/>
                  <a:t>篇文献</a:t>
                </a:r>
              </a:p>
            </p:txBody>
          </p:sp>
        </p:grpSp>
        <p:sp>
          <p:nvSpPr>
            <p:cNvPr id="41" name="云形标注 40"/>
            <p:cNvSpPr/>
            <p:nvPr/>
          </p:nvSpPr>
          <p:spPr>
            <a:xfrm>
              <a:off x="871706" y="1791054"/>
              <a:ext cx="2016224" cy="1156810"/>
            </a:xfrm>
            <a:prstGeom prst="cloudCallou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t>镍基单晶高温合金</a:t>
              </a:r>
            </a:p>
          </p:txBody>
        </p:sp>
        <p:sp>
          <p:nvSpPr>
            <p:cNvPr id="51" name="云形标注 50"/>
            <p:cNvSpPr/>
            <p:nvPr/>
          </p:nvSpPr>
          <p:spPr>
            <a:xfrm rot="10800000">
              <a:off x="468442" y="4248621"/>
              <a:ext cx="2016224" cy="1156810"/>
            </a:xfrm>
            <a:prstGeom prst="cloudCallou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dirty="0"/>
            </a:p>
          </p:txBody>
        </p:sp>
      </p:grpSp>
      <p:sp>
        <p:nvSpPr>
          <p:cNvPr id="57" name="文本框 56"/>
          <p:cNvSpPr txBox="1"/>
          <p:nvPr/>
        </p:nvSpPr>
        <p:spPr>
          <a:xfrm>
            <a:off x="1051254" y="4541649"/>
            <a:ext cx="1504521" cy="646331"/>
          </a:xfrm>
          <a:prstGeom prst="rect">
            <a:avLst/>
          </a:prstGeom>
          <a:noFill/>
        </p:spPr>
        <p:txBody>
          <a:bodyPr wrap="square" rtlCol="0">
            <a:spAutoFit/>
          </a:bodyPr>
          <a:lstStyle/>
          <a:p>
            <a:r>
              <a:rPr lang="zh-CN" altLang="en-US" dirty="0"/>
              <a:t>实验数据和计算数据</a:t>
            </a:r>
          </a:p>
        </p:txBody>
      </p:sp>
    </p:spTree>
    <p:extLst>
      <p:ext uri="{BB962C8B-B14F-4D97-AF65-F5344CB8AC3E}">
        <p14:creationId xmlns:p14="http://schemas.microsoft.com/office/powerpoint/2010/main" val="2325530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10684"/>
            <a:ext cx="8229600" cy="796950"/>
          </a:xfrm>
        </p:spPr>
        <p:txBody>
          <a:bodyPr/>
          <a:lstStyle/>
          <a:p>
            <a:r>
              <a:rPr lang="zh-CN" altLang="en-US" dirty="0"/>
              <a:t>原子扩散</a:t>
            </a:r>
            <a:r>
              <a:rPr lang="en-US" altLang="zh-CN" dirty="0"/>
              <a:t>(3</a:t>
            </a:r>
            <a:r>
              <a:rPr lang="zh-CN" altLang="en-US" dirty="0"/>
              <a:t>篇</a:t>
            </a:r>
            <a:r>
              <a:rPr lang="en-US" altLang="zh-CN" dirty="0"/>
              <a:t>)</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829930297"/>
              </p:ext>
            </p:extLst>
          </p:nvPr>
        </p:nvGraphicFramePr>
        <p:xfrm>
          <a:off x="154966" y="980728"/>
          <a:ext cx="8805664" cy="4631263"/>
        </p:xfrm>
        <a:graphic>
          <a:graphicData uri="http://schemas.openxmlformats.org/drawingml/2006/table">
            <a:tbl>
              <a:tblPr firstRow="1" bandRow="1">
                <a:tableStyleId>{00A15C55-8517-42AA-B614-E9B94910E393}</a:tableStyleId>
              </a:tblPr>
              <a:tblGrid>
                <a:gridCol w="3165944">
                  <a:extLst>
                    <a:ext uri="{9D8B030D-6E8A-4147-A177-3AD203B41FA5}">
                      <a16:colId xmlns:a16="http://schemas.microsoft.com/office/drawing/2014/main" val="20000"/>
                    </a:ext>
                  </a:extLst>
                </a:gridCol>
                <a:gridCol w="3142625">
                  <a:extLst>
                    <a:ext uri="{9D8B030D-6E8A-4147-A177-3AD203B41FA5}">
                      <a16:colId xmlns:a16="http://schemas.microsoft.com/office/drawing/2014/main" val="20001"/>
                    </a:ext>
                  </a:extLst>
                </a:gridCol>
                <a:gridCol w="2497095">
                  <a:extLst>
                    <a:ext uri="{9D8B030D-6E8A-4147-A177-3AD203B41FA5}">
                      <a16:colId xmlns:a16="http://schemas.microsoft.com/office/drawing/2014/main" val="20002"/>
                    </a:ext>
                  </a:extLst>
                </a:gridCol>
              </a:tblGrid>
              <a:tr h="357179">
                <a:tc>
                  <a:txBody>
                    <a:bodyPr/>
                    <a:lstStyle/>
                    <a:p>
                      <a:pPr algn="ctr"/>
                      <a:r>
                        <a:rPr lang="zh-CN" altLang="en-US" dirty="0"/>
                        <a:t>文献题目</a:t>
                      </a:r>
                    </a:p>
                  </a:txBody>
                  <a:tcPr/>
                </a:tc>
                <a:tc>
                  <a:txBody>
                    <a:bodyPr/>
                    <a:lstStyle/>
                    <a:p>
                      <a:pPr algn="ctr"/>
                      <a:r>
                        <a:rPr lang="zh-CN" altLang="en-US" dirty="0"/>
                        <a:t>研究内容</a:t>
                      </a:r>
                    </a:p>
                  </a:txBody>
                  <a:tcPr/>
                </a:tc>
                <a:tc>
                  <a:txBody>
                    <a:bodyPr/>
                    <a:lstStyle/>
                    <a:p>
                      <a:pPr algn="ctr"/>
                      <a:r>
                        <a:rPr lang="zh-CN" altLang="en-US" dirty="0"/>
                        <a:t>研究结论</a:t>
                      </a:r>
                    </a:p>
                  </a:txBody>
                  <a:tcPr/>
                </a:tc>
                <a:extLst>
                  <a:ext uri="{0D108BD9-81ED-4DB2-BD59-A6C34878D82A}">
                    <a16:rowId xmlns:a16="http://schemas.microsoft.com/office/drawing/2014/main" val="10000"/>
                  </a:ext>
                </a:extLst>
              </a:tr>
              <a:tr h="1290423">
                <a:tc>
                  <a:txBody>
                    <a:bodyPr/>
                    <a:lstStyle/>
                    <a:p>
                      <a:r>
                        <a:rPr lang="en-US" altLang="zh-CN" sz="1500" dirty="0"/>
                        <a:t>《First principles study of the diffusional phenomena across the clean</a:t>
                      </a:r>
                      <a:r>
                        <a:rPr lang="en-US" altLang="zh-CN" sz="1500" baseline="0" dirty="0"/>
                        <a:t> </a:t>
                      </a:r>
                      <a:r>
                        <a:rPr lang="en-US" altLang="zh-CN" sz="1500" dirty="0"/>
                        <a:t>and Re-doped </a:t>
                      </a:r>
                      <a:r>
                        <a:rPr lang="el-GR" altLang="zh-CN" sz="1500" dirty="0"/>
                        <a:t>γ-</a:t>
                      </a:r>
                      <a:r>
                        <a:rPr lang="en-US" altLang="zh-CN" sz="1500" dirty="0"/>
                        <a:t>Ni/</a:t>
                      </a:r>
                      <a:r>
                        <a:rPr lang="el-GR" altLang="zh-CN" sz="1500" dirty="0"/>
                        <a:t>γ’-</a:t>
                      </a:r>
                      <a:r>
                        <a:rPr lang="en-US" altLang="zh-CN" sz="1500" dirty="0"/>
                        <a:t>Ni3Al interface of Ni-based single crystal</a:t>
                      </a:r>
                    </a:p>
                    <a:p>
                      <a:r>
                        <a:rPr lang="en-US" altLang="zh-CN" sz="1500" dirty="0"/>
                        <a:t>superalloy》(2016)</a:t>
                      </a:r>
                    </a:p>
                  </a:txBody>
                  <a:tcPr/>
                </a:tc>
                <a:tc>
                  <a:txBody>
                    <a:bodyPr/>
                    <a:lstStyle/>
                    <a:p>
                      <a:r>
                        <a:rPr lang="zh-CN" altLang="en-US" sz="1400" dirty="0"/>
                        <a:t>研究镍基单晶高温合金中</a:t>
                      </a:r>
                      <a:r>
                        <a:rPr lang="en-US" altLang="zh-CN" sz="1400" dirty="0"/>
                        <a:t>Ni</a:t>
                      </a:r>
                      <a:r>
                        <a:rPr lang="zh-CN" altLang="en-US" sz="1400" dirty="0"/>
                        <a:t>和</a:t>
                      </a:r>
                      <a:r>
                        <a:rPr lang="en-US" altLang="zh-CN" sz="1400" dirty="0"/>
                        <a:t>Al</a:t>
                      </a:r>
                      <a:r>
                        <a:rPr lang="zh-CN" altLang="en-US" sz="1400" dirty="0"/>
                        <a:t>原子在</a:t>
                      </a:r>
                      <a:r>
                        <a:rPr lang="el-GR" altLang="zh-CN" sz="1400" dirty="0"/>
                        <a:t>γ-</a:t>
                      </a:r>
                      <a:r>
                        <a:rPr lang="en-US" altLang="zh-CN" sz="1400" dirty="0"/>
                        <a:t>Ni/</a:t>
                      </a:r>
                      <a:r>
                        <a:rPr lang="el-GR" altLang="zh-CN" sz="1400" dirty="0"/>
                        <a:t>γ’-</a:t>
                      </a:r>
                      <a:r>
                        <a:rPr lang="en-US" altLang="zh-CN" sz="1400" dirty="0"/>
                        <a:t>Ni3Al </a:t>
                      </a:r>
                      <a:r>
                        <a:rPr lang="zh-CN" altLang="en-US" sz="1400" dirty="0"/>
                        <a:t>相界面上的扩散过程</a:t>
                      </a:r>
                      <a:endParaRPr lang="en-US" altLang="zh-CN" sz="1400" dirty="0"/>
                    </a:p>
                  </a:txBody>
                  <a:tcPr/>
                </a:tc>
                <a:tc>
                  <a:txBody>
                    <a:bodyPr/>
                    <a:lstStyle/>
                    <a:p>
                      <a:r>
                        <a:rPr lang="en-US" altLang="zh-CN" sz="1200" dirty="0">
                          <a:solidFill>
                            <a:schemeClr val="tx1"/>
                          </a:solidFill>
                        </a:rPr>
                        <a:t>Ni</a:t>
                      </a:r>
                      <a:r>
                        <a:rPr lang="zh-CN" altLang="en-US" sz="1200" dirty="0">
                          <a:solidFill>
                            <a:schemeClr val="tx1"/>
                          </a:solidFill>
                        </a:rPr>
                        <a:t>在</a:t>
                      </a:r>
                      <a:r>
                        <a:rPr lang="el-GR" altLang="zh-CN" sz="1200" dirty="0">
                          <a:solidFill>
                            <a:schemeClr val="tx1"/>
                          </a:solidFill>
                        </a:rPr>
                        <a:t>γ'</a:t>
                      </a:r>
                      <a:r>
                        <a:rPr lang="zh-CN" altLang="en-US" sz="1200" dirty="0">
                          <a:solidFill>
                            <a:schemeClr val="tx1"/>
                          </a:solidFill>
                        </a:rPr>
                        <a:t>相中的扩散是通过交换</a:t>
                      </a:r>
                      <a:r>
                        <a:rPr lang="en-US" altLang="zh-CN" sz="1200" dirty="0">
                          <a:solidFill>
                            <a:schemeClr val="tx1"/>
                          </a:solidFill>
                        </a:rPr>
                        <a:t>Ni</a:t>
                      </a:r>
                      <a:r>
                        <a:rPr lang="zh-CN" altLang="en-US" sz="1200" dirty="0">
                          <a:solidFill>
                            <a:schemeClr val="tx1"/>
                          </a:solidFill>
                        </a:rPr>
                        <a:t>原子和</a:t>
                      </a:r>
                      <a:r>
                        <a:rPr lang="en-US" altLang="zh-CN" sz="1200" dirty="0">
                          <a:solidFill>
                            <a:schemeClr val="tx1"/>
                          </a:solidFill>
                        </a:rPr>
                        <a:t>Ni</a:t>
                      </a:r>
                      <a:r>
                        <a:rPr lang="zh-CN" altLang="en-US" sz="1200" dirty="0">
                          <a:solidFill>
                            <a:schemeClr val="tx1"/>
                          </a:solidFill>
                        </a:rPr>
                        <a:t>位置的相邻空位而发生，并且在大多数镍</a:t>
                      </a:r>
                      <a:r>
                        <a:rPr lang="en-US" altLang="zh-CN" sz="1200" dirty="0">
                          <a:solidFill>
                            <a:schemeClr val="tx1"/>
                          </a:solidFill>
                        </a:rPr>
                        <a:t>-</a:t>
                      </a:r>
                      <a:r>
                        <a:rPr lang="zh-CN" altLang="en-US" sz="1200" dirty="0">
                          <a:solidFill>
                            <a:schemeClr val="tx1"/>
                          </a:solidFill>
                        </a:rPr>
                        <a:t>亚晶格中</a:t>
                      </a:r>
                      <a:r>
                        <a:rPr lang="en-US" altLang="zh-CN" sz="1200" dirty="0">
                          <a:solidFill>
                            <a:schemeClr val="tx1"/>
                          </a:solidFill>
                        </a:rPr>
                        <a:t>,</a:t>
                      </a:r>
                      <a:r>
                        <a:rPr lang="el-GR" altLang="zh-CN" sz="1200" dirty="0">
                          <a:solidFill>
                            <a:schemeClr val="tx1"/>
                          </a:solidFill>
                        </a:rPr>
                        <a:t>γ'</a:t>
                      </a:r>
                      <a:r>
                        <a:rPr lang="zh-CN" altLang="en-US" sz="1200" dirty="0">
                          <a:solidFill>
                            <a:schemeClr val="tx1"/>
                          </a:solidFill>
                        </a:rPr>
                        <a:t>相中的</a:t>
                      </a:r>
                      <a:r>
                        <a:rPr lang="en-US" altLang="zh-CN" sz="1200" dirty="0">
                          <a:solidFill>
                            <a:schemeClr val="tx1"/>
                          </a:solidFill>
                        </a:rPr>
                        <a:t>Al</a:t>
                      </a:r>
                      <a:r>
                        <a:rPr lang="zh-CN" altLang="en-US" sz="1200" dirty="0">
                          <a:solidFill>
                            <a:schemeClr val="tx1"/>
                          </a:solidFill>
                        </a:rPr>
                        <a:t>原子最有可能作为反位点原子而扩散</a:t>
                      </a:r>
                      <a:r>
                        <a:rPr lang="en-US" altLang="zh-CN" sz="1200" dirty="0">
                          <a:solidFill>
                            <a:schemeClr val="tx1"/>
                          </a:solidFill>
                        </a:rPr>
                        <a:t>.</a:t>
                      </a:r>
                      <a:r>
                        <a:rPr lang="zh-CN" altLang="en-US" sz="1200" dirty="0">
                          <a:solidFill>
                            <a:schemeClr val="tx1"/>
                          </a:solidFill>
                        </a:rPr>
                        <a:t>在</a:t>
                      </a:r>
                      <a:r>
                        <a:rPr lang="el-GR" altLang="zh-CN" sz="1200" dirty="0">
                          <a:solidFill>
                            <a:schemeClr val="tx1"/>
                          </a:solidFill>
                        </a:rPr>
                        <a:t>γ/γ’</a:t>
                      </a:r>
                      <a:r>
                        <a:rPr lang="zh-CN" altLang="en-US" sz="1200" dirty="0">
                          <a:solidFill>
                            <a:schemeClr val="tx1"/>
                          </a:solidFill>
                        </a:rPr>
                        <a:t>两相中扩散的</a:t>
                      </a:r>
                      <a:r>
                        <a:rPr lang="en-US" altLang="zh-CN" sz="1200" dirty="0">
                          <a:solidFill>
                            <a:schemeClr val="tx1"/>
                          </a:solidFill>
                        </a:rPr>
                        <a:t>Al</a:t>
                      </a:r>
                      <a:r>
                        <a:rPr lang="zh-CN" altLang="en-US" sz="1200" dirty="0">
                          <a:solidFill>
                            <a:schemeClr val="tx1"/>
                          </a:solidFill>
                        </a:rPr>
                        <a:t>原子的空位形成能和迁移能的大小都低于</a:t>
                      </a:r>
                      <a:r>
                        <a:rPr lang="en-US" altLang="zh-CN" sz="1200" dirty="0">
                          <a:solidFill>
                            <a:schemeClr val="tx1"/>
                          </a:solidFill>
                        </a:rPr>
                        <a:t>Ni</a:t>
                      </a:r>
                      <a:r>
                        <a:rPr lang="zh-CN" altLang="en-US" sz="1200" dirty="0">
                          <a:solidFill>
                            <a:schemeClr val="tx1"/>
                          </a:solidFill>
                        </a:rPr>
                        <a:t>原子，这可能与电子结构和原子尺寸有关</a:t>
                      </a:r>
                      <a:r>
                        <a:rPr lang="en-US" altLang="zh-CN" sz="1200" dirty="0">
                          <a:solidFill>
                            <a:schemeClr val="tx1"/>
                          </a:solidFill>
                        </a:rPr>
                        <a:t>.</a:t>
                      </a:r>
                    </a:p>
                  </a:txBody>
                  <a:tcPr/>
                </a:tc>
                <a:extLst>
                  <a:ext uri="{0D108BD9-81ED-4DB2-BD59-A6C34878D82A}">
                    <a16:rowId xmlns:a16="http://schemas.microsoft.com/office/drawing/2014/main" val="10001"/>
                  </a:ext>
                </a:extLst>
              </a:tr>
              <a:tr h="998943">
                <a:tc>
                  <a:txBody>
                    <a:bodyPr/>
                    <a:lstStyle/>
                    <a:p>
                      <a:r>
                        <a:rPr lang="en-US" altLang="zh-CN" sz="1600" dirty="0"/>
                        <a:t>《Diffusion inNi-Based SingleCrystal Superalloyswith</a:t>
                      </a:r>
                      <a:r>
                        <a:rPr lang="en-US" altLang="zh-CN" sz="1600" baseline="0" dirty="0"/>
                        <a:t> </a:t>
                      </a:r>
                      <a:r>
                        <a:rPr lang="en-US" altLang="zh-CN" sz="1600" dirty="0"/>
                        <a:t>Density Functional Theory and KineticMonte Carlo</a:t>
                      </a:r>
                    </a:p>
                    <a:p>
                      <a:r>
                        <a:rPr lang="en-US" altLang="zh-CN" sz="1600" dirty="0"/>
                        <a:t>Method》(2016)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a:t>研究</a:t>
                      </a:r>
                      <a:r>
                        <a:rPr lang="en-US" altLang="zh-CN" sz="1400" dirty="0"/>
                        <a:t>Ni</a:t>
                      </a:r>
                      <a:r>
                        <a:rPr lang="zh-CN" altLang="en-US" sz="1400" dirty="0"/>
                        <a:t>基高温合金中的各原子扩散行为</a:t>
                      </a:r>
                    </a:p>
                  </a:txBody>
                  <a:tcPr/>
                </a:tc>
                <a:tc>
                  <a:txBody>
                    <a:bodyPr/>
                    <a:lstStyle/>
                    <a:p>
                      <a:r>
                        <a:rPr lang="zh-CN" altLang="en-US" sz="1200" dirty="0"/>
                        <a:t>添加的</a:t>
                      </a:r>
                      <a:r>
                        <a:rPr lang="en-US" altLang="zh-CN" sz="1200" dirty="0"/>
                        <a:t>Re</a:t>
                      </a:r>
                      <a:r>
                        <a:rPr lang="zh-CN" altLang="en-US" sz="1200" dirty="0"/>
                        <a:t>原子能够限制原子扩散的能力</a:t>
                      </a:r>
                      <a:r>
                        <a:rPr lang="en-US" altLang="zh-CN" sz="1200" dirty="0"/>
                        <a:t>,</a:t>
                      </a:r>
                      <a:r>
                        <a:rPr lang="zh-CN" altLang="en-US" sz="1200" dirty="0"/>
                        <a:t>并影响合金中其它原子的扩散系数</a:t>
                      </a:r>
                      <a:r>
                        <a:rPr lang="en-US" altLang="zh-CN" sz="1200" dirty="0"/>
                        <a:t>, </a:t>
                      </a:r>
                      <a:r>
                        <a:rPr lang="zh-CN" altLang="en-US" sz="1200" dirty="0"/>
                        <a:t>固体和高温合金中的原子扩散过程对原子质量和温度的依赖性较强</a:t>
                      </a:r>
                      <a:r>
                        <a:rPr lang="en-US" altLang="zh-CN" sz="1200" dirty="0"/>
                        <a:t>,</a:t>
                      </a:r>
                      <a:r>
                        <a:rPr lang="zh-CN" altLang="en-US" sz="1200" dirty="0"/>
                        <a:t>温度是固体中原子扩散的关键因素</a:t>
                      </a:r>
                      <a:r>
                        <a:rPr lang="en-US" altLang="zh-CN" sz="1200" dirty="0"/>
                        <a:t>,</a:t>
                      </a:r>
                      <a:r>
                        <a:rPr lang="zh-CN" altLang="en-US" sz="1200" dirty="0"/>
                        <a:t>并且原子的扩散系数的值随着温度的升高而明显增加</a:t>
                      </a:r>
                      <a:r>
                        <a:rPr lang="en-US" altLang="zh-CN" sz="1200" dirty="0"/>
                        <a:t>.</a:t>
                      </a:r>
                    </a:p>
                  </a:txBody>
                  <a:tcPr/>
                </a:tc>
                <a:extLst>
                  <a:ext uri="{0D108BD9-81ED-4DB2-BD59-A6C34878D82A}">
                    <a16:rowId xmlns:a16="http://schemas.microsoft.com/office/drawing/2014/main" val="10002"/>
                  </a:ext>
                </a:extLst>
              </a:tr>
              <a:tr h="1339423">
                <a:tc>
                  <a:txBody>
                    <a:bodyPr/>
                    <a:lstStyle/>
                    <a:p>
                      <a:r>
                        <a:rPr lang="en-US" altLang="zh-CN" sz="1600" dirty="0"/>
                        <a:t>《First</a:t>
                      </a:r>
                      <a:r>
                        <a:rPr lang="en-US" altLang="zh-CN" sz="1600" baseline="0" dirty="0"/>
                        <a:t>-principles study of vacancy formation and migration in clean and Re-doped  </a:t>
                      </a:r>
                      <a:r>
                        <a:rPr lang="el-GR" altLang="zh-CN" sz="1600" dirty="0"/>
                        <a:t>γ’-</a:t>
                      </a:r>
                      <a:r>
                        <a:rPr lang="en-US" altLang="zh-CN" sz="1600" dirty="0"/>
                        <a:t>Ni3Al</a:t>
                      </a:r>
                      <a:r>
                        <a:rPr lang="en-US" altLang="zh-CN" sz="1600" baseline="0" dirty="0"/>
                        <a:t>》</a:t>
                      </a:r>
                    </a:p>
                    <a:p>
                      <a:r>
                        <a:rPr lang="en-US" altLang="zh-CN" sz="1600" baseline="0" dirty="0"/>
                        <a:t>(2009)</a:t>
                      </a:r>
                      <a:endParaRPr lang="en-US" altLang="zh-C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a:t>研究纯</a:t>
                      </a:r>
                      <a:r>
                        <a:rPr lang="el-GR" altLang="zh-CN" sz="1400" dirty="0"/>
                        <a:t>γ’-</a:t>
                      </a:r>
                      <a:r>
                        <a:rPr lang="en-US" altLang="zh-CN" sz="1400" dirty="0"/>
                        <a:t>Ni3Al</a:t>
                      </a:r>
                      <a:r>
                        <a:rPr lang="zh-CN" altLang="en-US" sz="1400" dirty="0"/>
                        <a:t>相界面和掺杂</a:t>
                      </a:r>
                      <a:r>
                        <a:rPr lang="en-US" altLang="zh-CN" sz="1400" dirty="0"/>
                        <a:t>Re</a:t>
                      </a:r>
                      <a:r>
                        <a:rPr lang="zh-CN" altLang="en-US" sz="1400" dirty="0"/>
                        <a:t>后的</a:t>
                      </a:r>
                      <a:r>
                        <a:rPr lang="el-GR" altLang="zh-CN" sz="1400" dirty="0"/>
                        <a:t>γ’-</a:t>
                      </a:r>
                      <a:r>
                        <a:rPr lang="en-US" altLang="zh-CN" sz="1400" dirty="0"/>
                        <a:t>Ni3Al</a:t>
                      </a:r>
                      <a:r>
                        <a:rPr lang="zh-CN" altLang="en-US" sz="1400" dirty="0"/>
                        <a:t>相界面的空位形成能和迁移能</a:t>
                      </a:r>
                    </a:p>
                  </a:txBody>
                  <a:tcPr/>
                </a:tc>
                <a:tc>
                  <a:txBody>
                    <a:bodyPr/>
                    <a:lstStyle/>
                    <a:p>
                      <a:r>
                        <a:rPr lang="zh-CN" altLang="en-US" sz="1200" dirty="0"/>
                        <a:t>掺杂的</a:t>
                      </a:r>
                      <a:r>
                        <a:rPr lang="en-US" altLang="zh-CN" sz="1200" dirty="0"/>
                        <a:t>Re</a:t>
                      </a:r>
                      <a:r>
                        <a:rPr lang="zh-CN" altLang="en-US" sz="1200" dirty="0"/>
                        <a:t>原子可以抑制</a:t>
                      </a:r>
                      <a:r>
                        <a:rPr lang="en-US" altLang="zh-CN" sz="1200" dirty="0"/>
                        <a:t>Ni</a:t>
                      </a:r>
                      <a:r>
                        <a:rPr lang="zh-CN" altLang="en-US" sz="1200" dirty="0"/>
                        <a:t>空位的形成</a:t>
                      </a:r>
                      <a:r>
                        <a:rPr lang="en-US" altLang="zh-CN" sz="1200" dirty="0"/>
                        <a:t>,</a:t>
                      </a:r>
                      <a:r>
                        <a:rPr lang="zh-CN" altLang="en-US" sz="1200" dirty="0"/>
                        <a:t>但有助于形成</a:t>
                      </a:r>
                      <a:r>
                        <a:rPr lang="en-US" altLang="zh-CN" sz="1200" dirty="0"/>
                        <a:t>Al</a:t>
                      </a:r>
                      <a:r>
                        <a:rPr lang="zh-CN" altLang="en-US" sz="1200" dirty="0"/>
                        <a:t>空位</a:t>
                      </a:r>
                      <a:r>
                        <a:rPr lang="en-US" altLang="zh-CN" sz="1200" dirty="0"/>
                        <a:t>,</a:t>
                      </a:r>
                      <a:r>
                        <a:rPr lang="zh-CN" altLang="en-US" sz="1200" dirty="0"/>
                        <a:t>同时也可以抑制邻近空位的迁移</a:t>
                      </a:r>
                      <a:r>
                        <a:rPr lang="en-US" altLang="zh-CN" sz="1200" dirty="0"/>
                        <a:t>.</a:t>
                      </a:r>
                      <a:r>
                        <a:rPr lang="zh-CN" altLang="en-US" sz="1200" dirty="0"/>
                        <a:t>掺杂的</a:t>
                      </a:r>
                      <a:r>
                        <a:rPr lang="en-US" altLang="zh-CN" sz="1200" dirty="0"/>
                        <a:t>Re</a:t>
                      </a:r>
                      <a:r>
                        <a:rPr lang="zh-CN" altLang="en-US" sz="1200" dirty="0"/>
                        <a:t>原子占据</a:t>
                      </a:r>
                      <a:r>
                        <a:rPr lang="en-US" altLang="zh-CN" sz="1200" dirty="0"/>
                        <a:t>Al</a:t>
                      </a:r>
                      <a:r>
                        <a:rPr lang="zh-CN" altLang="en-US" sz="1200" dirty="0"/>
                        <a:t>位点上时的是稳定的</a:t>
                      </a:r>
                      <a:r>
                        <a:rPr lang="en-US" altLang="zh-CN" sz="1200" dirty="0"/>
                        <a:t>,</a:t>
                      </a:r>
                      <a:r>
                        <a:rPr lang="zh-CN" altLang="en-US" sz="1200" dirty="0"/>
                        <a:t>而占据</a:t>
                      </a:r>
                      <a:r>
                        <a:rPr lang="en-US" altLang="zh-CN" sz="1200" dirty="0"/>
                        <a:t>Ni</a:t>
                      </a:r>
                      <a:r>
                        <a:rPr lang="zh-CN" altLang="en-US" sz="1200" dirty="0"/>
                        <a:t>位点上的</a:t>
                      </a:r>
                      <a:r>
                        <a:rPr lang="en-US" altLang="zh-CN" sz="1200" dirty="0"/>
                        <a:t>Re</a:t>
                      </a:r>
                      <a:r>
                        <a:rPr lang="zh-CN" altLang="en-US" sz="1200" dirty="0"/>
                        <a:t>原子可以在由</a:t>
                      </a:r>
                      <a:r>
                        <a:rPr lang="en-US" altLang="zh-CN" sz="1200" dirty="0"/>
                        <a:t>Ni</a:t>
                      </a:r>
                      <a:r>
                        <a:rPr lang="zh-CN" altLang="en-US" sz="1200" dirty="0"/>
                        <a:t>空位介导的</a:t>
                      </a:r>
                      <a:r>
                        <a:rPr lang="en-US" altLang="zh-CN" sz="1200" dirty="0"/>
                        <a:t>Ni-</a:t>
                      </a:r>
                      <a:r>
                        <a:rPr lang="zh-CN" altLang="en-US" sz="1200" dirty="0"/>
                        <a:t>亚晶格内扩散</a:t>
                      </a:r>
                      <a:r>
                        <a:rPr lang="en-US" altLang="zh-CN" sz="1200" dirty="0"/>
                        <a:t>.</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6343117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10684"/>
            <a:ext cx="8229600" cy="796950"/>
          </a:xfrm>
        </p:spPr>
        <p:txBody>
          <a:bodyPr/>
          <a:lstStyle/>
          <a:p>
            <a:r>
              <a:rPr lang="zh-CN" altLang="en-US" dirty="0"/>
              <a:t>工作一：文献精读和数据采集</a:t>
            </a:r>
          </a:p>
        </p:txBody>
      </p:sp>
      <p:grpSp>
        <p:nvGrpSpPr>
          <p:cNvPr id="52" name="组合 51"/>
          <p:cNvGrpSpPr/>
          <p:nvPr/>
        </p:nvGrpSpPr>
        <p:grpSpPr>
          <a:xfrm>
            <a:off x="611560" y="807635"/>
            <a:ext cx="7704855" cy="5717710"/>
            <a:chOff x="468442" y="779114"/>
            <a:chExt cx="7066465" cy="5786749"/>
          </a:xfrm>
          <a:solidFill>
            <a:schemeClr val="accent1">
              <a:lumMod val="20000"/>
              <a:lumOff val="80000"/>
            </a:schemeClr>
          </a:solidFill>
        </p:grpSpPr>
        <p:grpSp>
          <p:nvGrpSpPr>
            <p:cNvPr id="50" name="组合 49"/>
            <p:cNvGrpSpPr/>
            <p:nvPr/>
          </p:nvGrpSpPr>
          <p:grpSpPr>
            <a:xfrm>
              <a:off x="1115616" y="779114"/>
              <a:ext cx="6419291" cy="5786749"/>
              <a:chOff x="755576" y="810603"/>
              <a:chExt cx="6419291" cy="5786749"/>
            </a:xfrm>
            <a:grpFill/>
          </p:grpSpPr>
          <p:grpSp>
            <p:nvGrpSpPr>
              <p:cNvPr id="3" name="组合 2"/>
              <p:cNvGrpSpPr/>
              <p:nvPr/>
            </p:nvGrpSpPr>
            <p:grpSpPr>
              <a:xfrm>
                <a:off x="2645870" y="810603"/>
                <a:ext cx="4528997" cy="5786749"/>
                <a:chOff x="2645870" y="810604"/>
                <a:chExt cx="4528997" cy="5711770"/>
              </a:xfrm>
              <a:grpFill/>
            </p:grpSpPr>
            <p:sp>
              <p:nvSpPr>
                <p:cNvPr id="4" name="任意多边形 3"/>
                <p:cNvSpPr/>
                <p:nvPr/>
              </p:nvSpPr>
              <p:spPr>
                <a:xfrm>
                  <a:off x="5207557" y="5997823"/>
                  <a:ext cx="305871" cy="291416"/>
                </a:xfrm>
                <a:custGeom>
                  <a:avLst/>
                  <a:gdLst>
                    <a:gd name="connsiteX0" fmla="*/ 0 w 305871"/>
                    <a:gd name="connsiteY0" fmla="*/ 0 h 291416"/>
                    <a:gd name="connsiteX1" fmla="*/ 152935 w 305871"/>
                    <a:gd name="connsiteY1" fmla="*/ 0 h 291416"/>
                    <a:gd name="connsiteX2" fmla="*/ 152935 w 305871"/>
                    <a:gd name="connsiteY2" fmla="*/ 291416 h 291416"/>
                    <a:gd name="connsiteX3" fmla="*/ 305871 w 305871"/>
                    <a:gd name="connsiteY3" fmla="*/ 291416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0"/>
                      </a:moveTo>
                      <a:lnTo>
                        <a:pt x="152935" y="0"/>
                      </a:lnTo>
                      <a:lnTo>
                        <a:pt x="152935" y="291416"/>
                      </a:lnTo>
                      <a:lnTo>
                        <a:pt x="305871" y="291416"/>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7" rIns="155074" bIns="13514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5" name="任意多边形 4"/>
                <p:cNvSpPr/>
                <p:nvPr/>
              </p:nvSpPr>
              <p:spPr>
                <a:xfrm>
                  <a:off x="5207557" y="5706406"/>
                  <a:ext cx="305871" cy="291416"/>
                </a:xfrm>
                <a:custGeom>
                  <a:avLst/>
                  <a:gdLst>
                    <a:gd name="connsiteX0" fmla="*/ 0 w 305871"/>
                    <a:gd name="connsiteY0" fmla="*/ 291416 h 291416"/>
                    <a:gd name="connsiteX1" fmla="*/ 152935 w 305871"/>
                    <a:gd name="connsiteY1" fmla="*/ 291416 h 291416"/>
                    <a:gd name="connsiteX2" fmla="*/ 152935 w 305871"/>
                    <a:gd name="connsiteY2" fmla="*/ 0 h 291416"/>
                    <a:gd name="connsiteX3" fmla="*/ 305871 w 305871"/>
                    <a:gd name="connsiteY3" fmla="*/ 0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291416"/>
                      </a:moveTo>
                      <a:lnTo>
                        <a:pt x="152935" y="291416"/>
                      </a:lnTo>
                      <a:lnTo>
                        <a:pt x="152935" y="0"/>
                      </a:lnTo>
                      <a:lnTo>
                        <a:pt x="305871" y="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7" rIns="155074" bIns="13514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6" name="任意多边形 5"/>
                <p:cNvSpPr/>
                <p:nvPr/>
              </p:nvSpPr>
              <p:spPr>
                <a:xfrm>
                  <a:off x="2645870" y="3666489"/>
                  <a:ext cx="305871" cy="2331334"/>
                </a:xfrm>
                <a:custGeom>
                  <a:avLst/>
                  <a:gdLst>
                    <a:gd name="connsiteX0" fmla="*/ 0 w 305871"/>
                    <a:gd name="connsiteY0" fmla="*/ 0 h 2331334"/>
                    <a:gd name="connsiteX1" fmla="*/ 152935 w 305871"/>
                    <a:gd name="connsiteY1" fmla="*/ 0 h 2331334"/>
                    <a:gd name="connsiteX2" fmla="*/ 152935 w 305871"/>
                    <a:gd name="connsiteY2" fmla="*/ 2331334 h 2331334"/>
                    <a:gd name="connsiteX3" fmla="*/ 305871 w 305871"/>
                    <a:gd name="connsiteY3" fmla="*/ 2331334 h 2331334"/>
                  </a:gdLst>
                  <a:ahLst/>
                  <a:cxnLst>
                    <a:cxn ang="0">
                      <a:pos x="connsiteX0" y="connsiteY0"/>
                    </a:cxn>
                    <a:cxn ang="0">
                      <a:pos x="connsiteX1" y="connsiteY1"/>
                    </a:cxn>
                    <a:cxn ang="0">
                      <a:pos x="connsiteX2" y="connsiteY2"/>
                    </a:cxn>
                    <a:cxn ang="0">
                      <a:pos x="connsiteX3" y="connsiteY3"/>
                    </a:cxn>
                  </a:cxnLst>
                  <a:rect l="l" t="t" r="r" b="b"/>
                  <a:pathLst>
                    <a:path w="305871" h="2331334">
                      <a:moveTo>
                        <a:pt x="0" y="0"/>
                      </a:moveTo>
                      <a:lnTo>
                        <a:pt x="152935" y="0"/>
                      </a:lnTo>
                      <a:lnTo>
                        <a:pt x="152935" y="2331334"/>
                      </a:lnTo>
                      <a:lnTo>
                        <a:pt x="305871" y="2331334"/>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06853" tIns="1106884" rIns="106853" bIns="1106885" numCol="1" spcCol="1270" anchor="ctr" anchorCtr="0">
                  <a:noAutofit/>
                </a:bodyPr>
                <a:lstStyle/>
                <a:p>
                  <a:pPr lvl="0" algn="ctr" defTabSz="355600">
                    <a:lnSpc>
                      <a:spcPct val="90000"/>
                    </a:lnSpc>
                    <a:spcBef>
                      <a:spcPct val="0"/>
                    </a:spcBef>
                    <a:spcAft>
                      <a:spcPct val="35000"/>
                    </a:spcAft>
                  </a:pPr>
                  <a:endParaRPr lang="zh-CN" altLang="en-US" sz="800" kern="1200"/>
                </a:p>
              </p:txBody>
            </p:sp>
            <p:sp>
              <p:nvSpPr>
                <p:cNvPr id="7" name="任意多边形 6"/>
                <p:cNvSpPr/>
                <p:nvPr/>
              </p:nvSpPr>
              <p:spPr>
                <a:xfrm>
                  <a:off x="5207557" y="4832156"/>
                  <a:ext cx="305871" cy="291416"/>
                </a:xfrm>
                <a:custGeom>
                  <a:avLst/>
                  <a:gdLst>
                    <a:gd name="connsiteX0" fmla="*/ 0 w 305871"/>
                    <a:gd name="connsiteY0" fmla="*/ 0 h 291416"/>
                    <a:gd name="connsiteX1" fmla="*/ 152935 w 305871"/>
                    <a:gd name="connsiteY1" fmla="*/ 0 h 291416"/>
                    <a:gd name="connsiteX2" fmla="*/ 152935 w 305871"/>
                    <a:gd name="connsiteY2" fmla="*/ 291416 h 291416"/>
                    <a:gd name="connsiteX3" fmla="*/ 305871 w 305871"/>
                    <a:gd name="connsiteY3" fmla="*/ 291416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0"/>
                      </a:moveTo>
                      <a:lnTo>
                        <a:pt x="152935" y="0"/>
                      </a:lnTo>
                      <a:lnTo>
                        <a:pt x="152935" y="291416"/>
                      </a:lnTo>
                      <a:lnTo>
                        <a:pt x="305871" y="291416"/>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7" rIns="155074" bIns="13514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8" name="任意多边形 7"/>
                <p:cNvSpPr/>
                <p:nvPr/>
              </p:nvSpPr>
              <p:spPr>
                <a:xfrm>
                  <a:off x="5207557" y="4540739"/>
                  <a:ext cx="305871" cy="291416"/>
                </a:xfrm>
                <a:custGeom>
                  <a:avLst/>
                  <a:gdLst>
                    <a:gd name="connsiteX0" fmla="*/ 0 w 305871"/>
                    <a:gd name="connsiteY0" fmla="*/ 291416 h 291416"/>
                    <a:gd name="connsiteX1" fmla="*/ 152935 w 305871"/>
                    <a:gd name="connsiteY1" fmla="*/ 291416 h 291416"/>
                    <a:gd name="connsiteX2" fmla="*/ 152935 w 305871"/>
                    <a:gd name="connsiteY2" fmla="*/ 0 h 291416"/>
                    <a:gd name="connsiteX3" fmla="*/ 305871 w 305871"/>
                    <a:gd name="connsiteY3" fmla="*/ 0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291416"/>
                      </a:moveTo>
                      <a:lnTo>
                        <a:pt x="152935" y="291416"/>
                      </a:lnTo>
                      <a:lnTo>
                        <a:pt x="152935" y="0"/>
                      </a:lnTo>
                      <a:lnTo>
                        <a:pt x="305871" y="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7" rIns="155074" bIns="13514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9" name="任意多边形 8"/>
                <p:cNvSpPr/>
                <p:nvPr/>
              </p:nvSpPr>
              <p:spPr>
                <a:xfrm>
                  <a:off x="2645870" y="3666489"/>
                  <a:ext cx="305871" cy="1165667"/>
                </a:xfrm>
                <a:custGeom>
                  <a:avLst/>
                  <a:gdLst>
                    <a:gd name="connsiteX0" fmla="*/ 0 w 305871"/>
                    <a:gd name="connsiteY0" fmla="*/ 0 h 1165667"/>
                    <a:gd name="connsiteX1" fmla="*/ 152935 w 305871"/>
                    <a:gd name="connsiteY1" fmla="*/ 0 h 1165667"/>
                    <a:gd name="connsiteX2" fmla="*/ 152935 w 305871"/>
                    <a:gd name="connsiteY2" fmla="*/ 1165667 h 1165667"/>
                    <a:gd name="connsiteX3" fmla="*/ 305871 w 305871"/>
                    <a:gd name="connsiteY3" fmla="*/ 1165667 h 1165667"/>
                  </a:gdLst>
                  <a:ahLst/>
                  <a:cxnLst>
                    <a:cxn ang="0">
                      <a:pos x="connsiteX0" y="connsiteY0"/>
                    </a:cxn>
                    <a:cxn ang="0">
                      <a:pos x="connsiteX1" y="connsiteY1"/>
                    </a:cxn>
                    <a:cxn ang="0">
                      <a:pos x="connsiteX2" y="connsiteY2"/>
                    </a:cxn>
                    <a:cxn ang="0">
                      <a:pos x="connsiteX3" y="connsiteY3"/>
                    </a:cxn>
                  </a:cxnLst>
                  <a:rect l="l" t="t" r="r" b="b"/>
                  <a:pathLst>
                    <a:path w="305871" h="1165667">
                      <a:moveTo>
                        <a:pt x="0" y="0"/>
                      </a:moveTo>
                      <a:lnTo>
                        <a:pt x="152935" y="0"/>
                      </a:lnTo>
                      <a:lnTo>
                        <a:pt x="152935" y="1165667"/>
                      </a:lnTo>
                      <a:lnTo>
                        <a:pt x="305871" y="1165667"/>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35508" tIns="552705" rIns="135507" bIns="55270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0" name="任意多边形 9"/>
                <p:cNvSpPr/>
                <p:nvPr/>
              </p:nvSpPr>
              <p:spPr>
                <a:xfrm>
                  <a:off x="5207557" y="3666489"/>
                  <a:ext cx="305871" cy="291416"/>
                </a:xfrm>
                <a:custGeom>
                  <a:avLst/>
                  <a:gdLst>
                    <a:gd name="connsiteX0" fmla="*/ 0 w 305871"/>
                    <a:gd name="connsiteY0" fmla="*/ 0 h 291416"/>
                    <a:gd name="connsiteX1" fmla="*/ 152935 w 305871"/>
                    <a:gd name="connsiteY1" fmla="*/ 0 h 291416"/>
                    <a:gd name="connsiteX2" fmla="*/ 152935 w 305871"/>
                    <a:gd name="connsiteY2" fmla="*/ 291416 h 291416"/>
                    <a:gd name="connsiteX3" fmla="*/ 305871 w 305871"/>
                    <a:gd name="connsiteY3" fmla="*/ 291416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0"/>
                      </a:moveTo>
                      <a:lnTo>
                        <a:pt x="152935" y="0"/>
                      </a:lnTo>
                      <a:lnTo>
                        <a:pt x="152935" y="291416"/>
                      </a:lnTo>
                      <a:lnTo>
                        <a:pt x="305871" y="291416"/>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6" rIns="155074" bIns="135147"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1" name="任意多边形 10"/>
                <p:cNvSpPr/>
                <p:nvPr/>
              </p:nvSpPr>
              <p:spPr>
                <a:xfrm>
                  <a:off x="5207557" y="3375072"/>
                  <a:ext cx="305871" cy="291416"/>
                </a:xfrm>
                <a:custGeom>
                  <a:avLst/>
                  <a:gdLst>
                    <a:gd name="connsiteX0" fmla="*/ 0 w 305871"/>
                    <a:gd name="connsiteY0" fmla="*/ 291416 h 291416"/>
                    <a:gd name="connsiteX1" fmla="*/ 152935 w 305871"/>
                    <a:gd name="connsiteY1" fmla="*/ 291416 h 291416"/>
                    <a:gd name="connsiteX2" fmla="*/ 152935 w 305871"/>
                    <a:gd name="connsiteY2" fmla="*/ 0 h 291416"/>
                    <a:gd name="connsiteX3" fmla="*/ 305871 w 305871"/>
                    <a:gd name="connsiteY3" fmla="*/ 0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291416"/>
                      </a:moveTo>
                      <a:lnTo>
                        <a:pt x="152935" y="291416"/>
                      </a:lnTo>
                      <a:lnTo>
                        <a:pt x="152935" y="0"/>
                      </a:lnTo>
                      <a:lnTo>
                        <a:pt x="305871" y="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6" rIns="155074" bIns="135147"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2" name="任意多边形 11"/>
                <p:cNvSpPr/>
                <p:nvPr/>
              </p:nvSpPr>
              <p:spPr>
                <a:xfrm>
                  <a:off x="2645870" y="3620769"/>
                  <a:ext cx="305871" cy="91440"/>
                </a:xfrm>
                <a:custGeom>
                  <a:avLst/>
                  <a:gdLst>
                    <a:gd name="connsiteX0" fmla="*/ 0 w 305871"/>
                    <a:gd name="connsiteY0" fmla="*/ 45720 h 91440"/>
                    <a:gd name="connsiteX1" fmla="*/ 305871 w 305871"/>
                    <a:gd name="connsiteY1" fmla="*/ 45720 h 91440"/>
                  </a:gdLst>
                  <a:ahLst/>
                  <a:cxnLst>
                    <a:cxn ang="0">
                      <a:pos x="connsiteX0" y="connsiteY0"/>
                    </a:cxn>
                    <a:cxn ang="0">
                      <a:pos x="connsiteX1" y="connsiteY1"/>
                    </a:cxn>
                  </a:cxnLst>
                  <a:rect l="l" t="t" r="r" b="b"/>
                  <a:pathLst>
                    <a:path w="305871" h="91440">
                      <a:moveTo>
                        <a:pt x="0" y="45720"/>
                      </a:moveTo>
                      <a:lnTo>
                        <a:pt x="305871" y="4572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7989" tIns="38073" rIns="157989" bIns="38074"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3" name="任意多边形 12"/>
                <p:cNvSpPr/>
                <p:nvPr/>
              </p:nvSpPr>
              <p:spPr>
                <a:xfrm>
                  <a:off x="5207557" y="2500821"/>
                  <a:ext cx="305871" cy="291416"/>
                </a:xfrm>
                <a:custGeom>
                  <a:avLst/>
                  <a:gdLst>
                    <a:gd name="connsiteX0" fmla="*/ 0 w 305871"/>
                    <a:gd name="connsiteY0" fmla="*/ 0 h 291416"/>
                    <a:gd name="connsiteX1" fmla="*/ 152935 w 305871"/>
                    <a:gd name="connsiteY1" fmla="*/ 0 h 291416"/>
                    <a:gd name="connsiteX2" fmla="*/ 152935 w 305871"/>
                    <a:gd name="connsiteY2" fmla="*/ 291416 h 291416"/>
                    <a:gd name="connsiteX3" fmla="*/ 305871 w 305871"/>
                    <a:gd name="connsiteY3" fmla="*/ 291416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0"/>
                      </a:moveTo>
                      <a:lnTo>
                        <a:pt x="152935" y="0"/>
                      </a:lnTo>
                      <a:lnTo>
                        <a:pt x="152935" y="291416"/>
                      </a:lnTo>
                      <a:lnTo>
                        <a:pt x="305871" y="291416"/>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7" rIns="155074" bIns="13514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4" name="任意多边形 13"/>
                <p:cNvSpPr/>
                <p:nvPr/>
              </p:nvSpPr>
              <p:spPr>
                <a:xfrm>
                  <a:off x="5207557" y="2209404"/>
                  <a:ext cx="305871" cy="291416"/>
                </a:xfrm>
                <a:custGeom>
                  <a:avLst/>
                  <a:gdLst>
                    <a:gd name="connsiteX0" fmla="*/ 0 w 305871"/>
                    <a:gd name="connsiteY0" fmla="*/ 291416 h 291416"/>
                    <a:gd name="connsiteX1" fmla="*/ 152935 w 305871"/>
                    <a:gd name="connsiteY1" fmla="*/ 291416 h 291416"/>
                    <a:gd name="connsiteX2" fmla="*/ 152935 w 305871"/>
                    <a:gd name="connsiteY2" fmla="*/ 0 h 291416"/>
                    <a:gd name="connsiteX3" fmla="*/ 305871 w 305871"/>
                    <a:gd name="connsiteY3" fmla="*/ 0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291416"/>
                      </a:moveTo>
                      <a:lnTo>
                        <a:pt x="152935" y="291416"/>
                      </a:lnTo>
                      <a:lnTo>
                        <a:pt x="152935" y="0"/>
                      </a:lnTo>
                      <a:lnTo>
                        <a:pt x="305871" y="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7" rIns="155074" bIns="13514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5" name="任意多边形 14"/>
                <p:cNvSpPr/>
                <p:nvPr/>
              </p:nvSpPr>
              <p:spPr>
                <a:xfrm>
                  <a:off x="2645870" y="2500821"/>
                  <a:ext cx="305871" cy="1165667"/>
                </a:xfrm>
                <a:custGeom>
                  <a:avLst/>
                  <a:gdLst>
                    <a:gd name="connsiteX0" fmla="*/ 0 w 305871"/>
                    <a:gd name="connsiteY0" fmla="*/ 1165667 h 1165667"/>
                    <a:gd name="connsiteX1" fmla="*/ 152935 w 305871"/>
                    <a:gd name="connsiteY1" fmla="*/ 1165667 h 1165667"/>
                    <a:gd name="connsiteX2" fmla="*/ 152935 w 305871"/>
                    <a:gd name="connsiteY2" fmla="*/ 0 h 1165667"/>
                    <a:gd name="connsiteX3" fmla="*/ 305871 w 305871"/>
                    <a:gd name="connsiteY3" fmla="*/ 0 h 1165667"/>
                  </a:gdLst>
                  <a:ahLst/>
                  <a:cxnLst>
                    <a:cxn ang="0">
                      <a:pos x="connsiteX0" y="connsiteY0"/>
                    </a:cxn>
                    <a:cxn ang="0">
                      <a:pos x="connsiteX1" y="connsiteY1"/>
                    </a:cxn>
                    <a:cxn ang="0">
                      <a:pos x="connsiteX2" y="connsiteY2"/>
                    </a:cxn>
                    <a:cxn ang="0">
                      <a:pos x="connsiteX3" y="connsiteY3"/>
                    </a:cxn>
                  </a:cxnLst>
                  <a:rect l="l" t="t" r="r" b="b"/>
                  <a:pathLst>
                    <a:path w="305871" h="1165667">
                      <a:moveTo>
                        <a:pt x="0" y="1165667"/>
                      </a:moveTo>
                      <a:lnTo>
                        <a:pt x="152935" y="1165667"/>
                      </a:lnTo>
                      <a:lnTo>
                        <a:pt x="152935" y="0"/>
                      </a:lnTo>
                      <a:lnTo>
                        <a:pt x="305871" y="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35508" tIns="552706" rIns="135507" bIns="552705"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6" name="任意多边形 15"/>
                <p:cNvSpPr/>
                <p:nvPr/>
              </p:nvSpPr>
              <p:spPr>
                <a:xfrm>
                  <a:off x="5207555" y="1335154"/>
                  <a:ext cx="305871" cy="291416"/>
                </a:xfrm>
                <a:custGeom>
                  <a:avLst/>
                  <a:gdLst>
                    <a:gd name="connsiteX0" fmla="*/ 0 w 305871"/>
                    <a:gd name="connsiteY0" fmla="*/ 0 h 291416"/>
                    <a:gd name="connsiteX1" fmla="*/ 152935 w 305871"/>
                    <a:gd name="connsiteY1" fmla="*/ 0 h 291416"/>
                    <a:gd name="connsiteX2" fmla="*/ 152935 w 305871"/>
                    <a:gd name="connsiteY2" fmla="*/ 291416 h 291416"/>
                    <a:gd name="connsiteX3" fmla="*/ 305871 w 305871"/>
                    <a:gd name="connsiteY3" fmla="*/ 291416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0"/>
                      </a:moveTo>
                      <a:lnTo>
                        <a:pt x="152935" y="0"/>
                      </a:lnTo>
                      <a:lnTo>
                        <a:pt x="152935" y="291416"/>
                      </a:lnTo>
                      <a:lnTo>
                        <a:pt x="305871" y="291416"/>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6" rIns="155074" bIns="135147"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7" name="任意多边形 16"/>
                <p:cNvSpPr/>
                <p:nvPr/>
              </p:nvSpPr>
              <p:spPr>
                <a:xfrm>
                  <a:off x="5207555" y="1043737"/>
                  <a:ext cx="305871" cy="291416"/>
                </a:xfrm>
                <a:custGeom>
                  <a:avLst/>
                  <a:gdLst>
                    <a:gd name="connsiteX0" fmla="*/ 0 w 305871"/>
                    <a:gd name="connsiteY0" fmla="*/ 291416 h 291416"/>
                    <a:gd name="connsiteX1" fmla="*/ 152935 w 305871"/>
                    <a:gd name="connsiteY1" fmla="*/ 291416 h 291416"/>
                    <a:gd name="connsiteX2" fmla="*/ 152935 w 305871"/>
                    <a:gd name="connsiteY2" fmla="*/ 0 h 291416"/>
                    <a:gd name="connsiteX3" fmla="*/ 305871 w 305871"/>
                    <a:gd name="connsiteY3" fmla="*/ 0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291416"/>
                      </a:moveTo>
                      <a:lnTo>
                        <a:pt x="152935" y="291416"/>
                      </a:lnTo>
                      <a:lnTo>
                        <a:pt x="152935" y="0"/>
                      </a:lnTo>
                      <a:lnTo>
                        <a:pt x="305871" y="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6" rIns="155074" bIns="135147"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8" name="任意多边形 17"/>
                <p:cNvSpPr/>
                <p:nvPr/>
              </p:nvSpPr>
              <p:spPr>
                <a:xfrm>
                  <a:off x="2645870" y="1335154"/>
                  <a:ext cx="305871" cy="2331334"/>
                </a:xfrm>
                <a:custGeom>
                  <a:avLst/>
                  <a:gdLst>
                    <a:gd name="connsiteX0" fmla="*/ 0 w 305871"/>
                    <a:gd name="connsiteY0" fmla="*/ 2331334 h 2331334"/>
                    <a:gd name="connsiteX1" fmla="*/ 152935 w 305871"/>
                    <a:gd name="connsiteY1" fmla="*/ 2331334 h 2331334"/>
                    <a:gd name="connsiteX2" fmla="*/ 152935 w 305871"/>
                    <a:gd name="connsiteY2" fmla="*/ 0 h 2331334"/>
                    <a:gd name="connsiteX3" fmla="*/ 305871 w 305871"/>
                    <a:gd name="connsiteY3" fmla="*/ 0 h 2331334"/>
                  </a:gdLst>
                  <a:ahLst/>
                  <a:cxnLst>
                    <a:cxn ang="0">
                      <a:pos x="connsiteX0" y="connsiteY0"/>
                    </a:cxn>
                    <a:cxn ang="0">
                      <a:pos x="connsiteX1" y="connsiteY1"/>
                    </a:cxn>
                    <a:cxn ang="0">
                      <a:pos x="connsiteX2" y="connsiteY2"/>
                    </a:cxn>
                    <a:cxn ang="0">
                      <a:pos x="connsiteX3" y="connsiteY3"/>
                    </a:cxn>
                  </a:cxnLst>
                  <a:rect l="l" t="t" r="r" b="b"/>
                  <a:pathLst>
                    <a:path w="305871" h="2331334">
                      <a:moveTo>
                        <a:pt x="0" y="2331334"/>
                      </a:moveTo>
                      <a:lnTo>
                        <a:pt x="152935" y="2331334"/>
                      </a:lnTo>
                      <a:lnTo>
                        <a:pt x="152935" y="0"/>
                      </a:lnTo>
                      <a:lnTo>
                        <a:pt x="305871" y="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06853" tIns="1106884" rIns="106853" bIns="1106885" numCol="1" spcCol="1270" anchor="ctr" anchorCtr="0">
                  <a:noAutofit/>
                </a:bodyPr>
                <a:lstStyle/>
                <a:p>
                  <a:pPr lvl="0" algn="ctr" defTabSz="355600">
                    <a:lnSpc>
                      <a:spcPct val="90000"/>
                    </a:lnSpc>
                    <a:spcBef>
                      <a:spcPct val="0"/>
                    </a:spcBef>
                    <a:spcAft>
                      <a:spcPct val="35000"/>
                    </a:spcAft>
                  </a:pPr>
                  <a:endParaRPr lang="zh-CN" altLang="en-US" sz="800" kern="1200"/>
                </a:p>
              </p:txBody>
            </p:sp>
            <p:sp>
              <p:nvSpPr>
                <p:cNvPr id="20" name="任意多边形 19"/>
                <p:cNvSpPr/>
                <p:nvPr/>
              </p:nvSpPr>
              <p:spPr>
                <a:xfrm>
                  <a:off x="2951741" y="1102020"/>
                  <a:ext cx="2255812"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a:t>原子占位与分配</a:t>
                  </a:r>
                  <a:r>
                    <a:rPr lang="en-US" altLang="zh-CN" kern="1200" dirty="0"/>
                    <a:t>(7</a:t>
                  </a:r>
                  <a:r>
                    <a:rPr lang="zh-CN" altLang="en-US" kern="1200" dirty="0"/>
                    <a:t>篇）</a:t>
                  </a:r>
                </a:p>
              </p:txBody>
            </p:sp>
            <p:sp>
              <p:nvSpPr>
                <p:cNvPr id="21" name="任意多边形 20"/>
                <p:cNvSpPr/>
                <p:nvPr/>
              </p:nvSpPr>
              <p:spPr>
                <a:xfrm>
                  <a:off x="5513429" y="810604"/>
                  <a:ext cx="1661438"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a:t>研究内容和结论</a:t>
                  </a:r>
                </a:p>
              </p:txBody>
            </p:sp>
            <p:sp>
              <p:nvSpPr>
                <p:cNvPr id="22" name="任意多边形 21"/>
                <p:cNvSpPr/>
                <p:nvPr/>
              </p:nvSpPr>
              <p:spPr>
                <a:xfrm>
                  <a:off x="5513424" y="1393437"/>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a:t>数据</a:t>
                  </a:r>
                </a:p>
              </p:txBody>
            </p:sp>
            <p:sp>
              <p:nvSpPr>
                <p:cNvPr id="23" name="任意多边形 22"/>
                <p:cNvSpPr/>
                <p:nvPr/>
              </p:nvSpPr>
              <p:spPr>
                <a:xfrm>
                  <a:off x="2951741" y="2267688"/>
                  <a:ext cx="2255812"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a:t>力学性能</a:t>
                  </a:r>
                  <a:r>
                    <a:rPr lang="en-US" altLang="zh-CN" kern="1200" dirty="0"/>
                    <a:t>(12</a:t>
                  </a:r>
                  <a:r>
                    <a:rPr lang="zh-CN" altLang="en-US" kern="1200" dirty="0"/>
                    <a:t>篇</a:t>
                  </a:r>
                  <a:r>
                    <a:rPr lang="en-US" altLang="zh-CN" kern="1200" dirty="0"/>
                    <a:t>)</a:t>
                  </a:r>
                  <a:endParaRPr lang="zh-CN" altLang="en-US" kern="1200" dirty="0"/>
                </a:p>
              </p:txBody>
            </p:sp>
            <p:sp>
              <p:nvSpPr>
                <p:cNvPr id="24" name="任意多边形 23"/>
                <p:cNvSpPr/>
                <p:nvPr/>
              </p:nvSpPr>
              <p:spPr>
                <a:xfrm>
                  <a:off x="5513424" y="1976271"/>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a:t>研究内容和结论</a:t>
                  </a:r>
                </a:p>
              </p:txBody>
            </p:sp>
            <p:sp>
              <p:nvSpPr>
                <p:cNvPr id="27" name="任意多边形 26"/>
                <p:cNvSpPr/>
                <p:nvPr/>
              </p:nvSpPr>
              <p:spPr>
                <a:xfrm>
                  <a:off x="5513424" y="2559104"/>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a:t>数据</a:t>
                  </a:r>
                </a:p>
              </p:txBody>
            </p:sp>
            <p:sp>
              <p:nvSpPr>
                <p:cNvPr id="28" name="任意多边形 27"/>
                <p:cNvSpPr/>
                <p:nvPr/>
              </p:nvSpPr>
              <p:spPr>
                <a:xfrm>
                  <a:off x="2951741" y="3433355"/>
                  <a:ext cx="2255812"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a:t>原子扩散</a:t>
                  </a:r>
                  <a:r>
                    <a:rPr lang="en-US" altLang="zh-CN" kern="1200" dirty="0"/>
                    <a:t>(3</a:t>
                  </a:r>
                  <a:r>
                    <a:rPr lang="zh-CN" altLang="en-US" kern="1200" dirty="0"/>
                    <a:t>篇</a:t>
                  </a:r>
                  <a:r>
                    <a:rPr lang="en-US" altLang="zh-CN" kern="1200" dirty="0"/>
                    <a:t>)</a:t>
                  </a:r>
                  <a:endParaRPr lang="zh-CN" altLang="en-US" kern="1200" dirty="0"/>
                </a:p>
              </p:txBody>
            </p:sp>
            <p:sp>
              <p:nvSpPr>
                <p:cNvPr id="30" name="任意多边形 29"/>
                <p:cNvSpPr/>
                <p:nvPr/>
              </p:nvSpPr>
              <p:spPr>
                <a:xfrm>
                  <a:off x="5513424" y="3141938"/>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a:t>研究内容和结论</a:t>
                  </a:r>
                </a:p>
              </p:txBody>
            </p:sp>
            <p:sp>
              <p:nvSpPr>
                <p:cNvPr id="32" name="任意多边形 31"/>
                <p:cNvSpPr/>
                <p:nvPr/>
              </p:nvSpPr>
              <p:spPr>
                <a:xfrm>
                  <a:off x="5513424" y="3724772"/>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a:t>数据</a:t>
                  </a:r>
                </a:p>
              </p:txBody>
            </p:sp>
            <p:sp>
              <p:nvSpPr>
                <p:cNvPr id="42" name="任意多边形 41"/>
                <p:cNvSpPr/>
                <p:nvPr/>
              </p:nvSpPr>
              <p:spPr>
                <a:xfrm>
                  <a:off x="2951741" y="4599022"/>
                  <a:ext cx="2255812"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a:solidFill>
                  <a:schemeClr val="accent6">
                    <a:lumMod val="60000"/>
                    <a:lumOff val="40000"/>
                  </a:schemeClr>
                </a:solidFill>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dirty="0"/>
                    <a:t>错配位错、位错网络、位错运动</a:t>
                  </a:r>
                  <a:r>
                    <a:rPr lang="en-US" altLang="zh-CN" dirty="0"/>
                    <a:t>(19</a:t>
                  </a:r>
                  <a:r>
                    <a:rPr lang="zh-CN" altLang="en-US" dirty="0"/>
                    <a:t>篇</a:t>
                  </a:r>
                  <a:r>
                    <a:rPr lang="en-US" altLang="zh-CN" dirty="0"/>
                    <a:t>)</a:t>
                  </a:r>
                  <a:endParaRPr lang="zh-CN" altLang="en-US" dirty="0"/>
                </a:p>
              </p:txBody>
            </p:sp>
            <p:sp>
              <p:nvSpPr>
                <p:cNvPr id="43" name="任意多边形 42"/>
                <p:cNvSpPr/>
                <p:nvPr/>
              </p:nvSpPr>
              <p:spPr>
                <a:xfrm>
                  <a:off x="5513424" y="4307606"/>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a:solidFill>
                  <a:schemeClr val="accent6">
                    <a:lumMod val="60000"/>
                    <a:lumOff val="40000"/>
                  </a:schemeClr>
                </a:solidFill>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a:t>研究内容和结论</a:t>
                  </a:r>
                </a:p>
              </p:txBody>
            </p:sp>
            <p:sp>
              <p:nvSpPr>
                <p:cNvPr id="44" name="任意多边形 43"/>
                <p:cNvSpPr/>
                <p:nvPr/>
              </p:nvSpPr>
              <p:spPr>
                <a:xfrm>
                  <a:off x="5513424" y="4890439"/>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a:solidFill>
                  <a:schemeClr val="accent6">
                    <a:lumMod val="60000"/>
                    <a:lumOff val="40000"/>
                  </a:schemeClr>
                </a:solidFill>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a:t>数据</a:t>
                  </a:r>
                </a:p>
              </p:txBody>
            </p:sp>
            <p:sp>
              <p:nvSpPr>
                <p:cNvPr id="45" name="任意多边形 44"/>
                <p:cNvSpPr/>
                <p:nvPr/>
              </p:nvSpPr>
              <p:spPr>
                <a:xfrm>
                  <a:off x="2951741" y="5764690"/>
                  <a:ext cx="2255812"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a:t>结构和界面</a:t>
                  </a:r>
                  <a:r>
                    <a:rPr lang="en-US" altLang="zh-CN" kern="1200" dirty="0"/>
                    <a:t>(10</a:t>
                  </a:r>
                  <a:r>
                    <a:rPr lang="zh-CN" altLang="en-US" kern="1200" dirty="0"/>
                    <a:t>篇</a:t>
                  </a:r>
                  <a:r>
                    <a:rPr lang="en-US" altLang="zh-CN" kern="1200" dirty="0"/>
                    <a:t>)</a:t>
                  </a:r>
                  <a:endParaRPr lang="zh-CN" altLang="en-US" kern="1200" dirty="0"/>
                </a:p>
              </p:txBody>
            </p:sp>
            <p:sp>
              <p:nvSpPr>
                <p:cNvPr id="46" name="任意多边形 45"/>
                <p:cNvSpPr/>
                <p:nvPr/>
              </p:nvSpPr>
              <p:spPr>
                <a:xfrm>
                  <a:off x="5513424" y="5473273"/>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a:t>研究内容和结论</a:t>
                  </a:r>
                </a:p>
              </p:txBody>
            </p:sp>
            <p:sp>
              <p:nvSpPr>
                <p:cNvPr id="47" name="任意多边形 46"/>
                <p:cNvSpPr/>
                <p:nvPr/>
              </p:nvSpPr>
              <p:spPr>
                <a:xfrm>
                  <a:off x="5513424" y="6056108"/>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a:t>数据</a:t>
                  </a:r>
                </a:p>
              </p:txBody>
            </p:sp>
          </p:grpSp>
          <p:sp>
            <p:nvSpPr>
              <p:cNvPr id="49" name="矩形 48"/>
              <p:cNvSpPr/>
              <p:nvPr/>
            </p:nvSpPr>
            <p:spPr>
              <a:xfrm>
                <a:off x="755576" y="3199324"/>
                <a:ext cx="1890294" cy="84289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t>王院士</a:t>
                </a:r>
                <a:r>
                  <a:rPr lang="en-US" altLang="zh-CN" dirty="0"/>
                  <a:t>49</a:t>
                </a:r>
                <a:r>
                  <a:rPr lang="zh-CN" altLang="en-US" dirty="0"/>
                  <a:t>篇文献</a:t>
                </a:r>
              </a:p>
            </p:txBody>
          </p:sp>
        </p:grpSp>
        <p:sp>
          <p:nvSpPr>
            <p:cNvPr id="41" name="云形标注 40"/>
            <p:cNvSpPr/>
            <p:nvPr/>
          </p:nvSpPr>
          <p:spPr>
            <a:xfrm>
              <a:off x="871706" y="1791054"/>
              <a:ext cx="2016224" cy="1156810"/>
            </a:xfrm>
            <a:prstGeom prst="cloudCallou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t>镍基单晶高温合金</a:t>
              </a:r>
            </a:p>
          </p:txBody>
        </p:sp>
        <p:sp>
          <p:nvSpPr>
            <p:cNvPr id="51" name="云形标注 50"/>
            <p:cNvSpPr/>
            <p:nvPr/>
          </p:nvSpPr>
          <p:spPr>
            <a:xfrm rot="10800000">
              <a:off x="468442" y="4248621"/>
              <a:ext cx="2016224" cy="1156810"/>
            </a:xfrm>
            <a:prstGeom prst="cloudCallou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dirty="0"/>
            </a:p>
          </p:txBody>
        </p:sp>
      </p:grpSp>
      <p:sp>
        <p:nvSpPr>
          <p:cNvPr id="57" name="文本框 56"/>
          <p:cNvSpPr txBox="1"/>
          <p:nvPr/>
        </p:nvSpPr>
        <p:spPr>
          <a:xfrm>
            <a:off x="1051254" y="4541649"/>
            <a:ext cx="1504521" cy="646331"/>
          </a:xfrm>
          <a:prstGeom prst="rect">
            <a:avLst/>
          </a:prstGeom>
          <a:noFill/>
        </p:spPr>
        <p:txBody>
          <a:bodyPr wrap="square" rtlCol="0">
            <a:spAutoFit/>
          </a:bodyPr>
          <a:lstStyle/>
          <a:p>
            <a:r>
              <a:rPr lang="zh-CN" altLang="en-US" dirty="0"/>
              <a:t>实验数据和计算数据</a:t>
            </a:r>
          </a:p>
        </p:txBody>
      </p:sp>
    </p:spTree>
    <p:extLst>
      <p:ext uri="{BB962C8B-B14F-4D97-AF65-F5344CB8AC3E}">
        <p14:creationId xmlns:p14="http://schemas.microsoft.com/office/powerpoint/2010/main" val="10321581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10684"/>
            <a:ext cx="8229600" cy="796950"/>
          </a:xfrm>
        </p:spPr>
        <p:txBody>
          <a:bodyPr/>
          <a:lstStyle/>
          <a:p>
            <a:r>
              <a:rPr lang="zh-CN" altLang="en-US" dirty="0"/>
              <a:t>错配位错</a:t>
            </a:r>
            <a:r>
              <a:rPr lang="en-US" altLang="zh-CN" dirty="0"/>
              <a:t>(19</a:t>
            </a:r>
            <a:r>
              <a:rPr lang="zh-CN" altLang="en-US" dirty="0"/>
              <a:t>篇</a:t>
            </a:r>
            <a:r>
              <a:rPr lang="en-US" altLang="zh-CN" dirty="0"/>
              <a:t>)</a:t>
            </a:r>
            <a:endParaRPr lang="zh-CN" altLang="en-US" dirty="0"/>
          </a:p>
        </p:txBody>
      </p:sp>
      <p:graphicFrame>
        <p:nvGraphicFramePr>
          <p:cNvPr id="4" name="表格 3"/>
          <p:cNvGraphicFramePr>
            <a:graphicFrameLocks noGrp="1"/>
          </p:cNvGraphicFramePr>
          <p:nvPr>
            <p:extLst/>
          </p:nvPr>
        </p:nvGraphicFramePr>
        <p:xfrm>
          <a:off x="251521" y="807634"/>
          <a:ext cx="8424936" cy="5841292"/>
        </p:xfrm>
        <a:graphic>
          <a:graphicData uri="http://schemas.openxmlformats.org/drawingml/2006/table">
            <a:tbl>
              <a:tblPr firstRow="1" bandRow="1">
                <a:tableStyleId>{00A15C55-8517-42AA-B614-E9B94910E393}</a:tableStyleId>
              </a:tblPr>
              <a:tblGrid>
                <a:gridCol w="3029059">
                  <a:extLst>
                    <a:ext uri="{9D8B030D-6E8A-4147-A177-3AD203B41FA5}">
                      <a16:colId xmlns:a16="http://schemas.microsoft.com/office/drawing/2014/main" val="20000"/>
                    </a:ext>
                  </a:extLst>
                </a:gridCol>
                <a:gridCol w="3006748">
                  <a:extLst>
                    <a:ext uri="{9D8B030D-6E8A-4147-A177-3AD203B41FA5}">
                      <a16:colId xmlns:a16="http://schemas.microsoft.com/office/drawing/2014/main" val="20001"/>
                    </a:ext>
                  </a:extLst>
                </a:gridCol>
                <a:gridCol w="2389129">
                  <a:extLst>
                    <a:ext uri="{9D8B030D-6E8A-4147-A177-3AD203B41FA5}">
                      <a16:colId xmlns:a16="http://schemas.microsoft.com/office/drawing/2014/main" val="20002"/>
                    </a:ext>
                  </a:extLst>
                </a:gridCol>
              </a:tblGrid>
              <a:tr h="338037">
                <a:tc>
                  <a:txBody>
                    <a:bodyPr/>
                    <a:lstStyle/>
                    <a:p>
                      <a:pPr algn="ctr"/>
                      <a:r>
                        <a:rPr lang="zh-CN" altLang="en-US" dirty="0"/>
                        <a:t>文献题目</a:t>
                      </a:r>
                    </a:p>
                  </a:txBody>
                  <a:tcPr/>
                </a:tc>
                <a:tc>
                  <a:txBody>
                    <a:bodyPr/>
                    <a:lstStyle/>
                    <a:p>
                      <a:pPr algn="ctr"/>
                      <a:r>
                        <a:rPr lang="zh-CN" altLang="en-US" dirty="0"/>
                        <a:t>研究内容</a:t>
                      </a:r>
                    </a:p>
                  </a:txBody>
                  <a:tcPr/>
                </a:tc>
                <a:tc>
                  <a:txBody>
                    <a:bodyPr/>
                    <a:lstStyle/>
                    <a:p>
                      <a:pPr algn="ctr"/>
                      <a:r>
                        <a:rPr lang="zh-CN" altLang="en-US" dirty="0"/>
                        <a:t>研究结论</a:t>
                      </a:r>
                    </a:p>
                  </a:txBody>
                  <a:tcPr/>
                </a:tc>
                <a:extLst>
                  <a:ext uri="{0D108BD9-81ED-4DB2-BD59-A6C34878D82A}">
                    <a16:rowId xmlns:a16="http://schemas.microsoft.com/office/drawing/2014/main" val="10000"/>
                  </a:ext>
                </a:extLst>
              </a:tr>
              <a:tr h="1267639">
                <a:tc>
                  <a:txBody>
                    <a:bodyPr/>
                    <a:lstStyle/>
                    <a:p>
                      <a:r>
                        <a:rPr lang="en-US" altLang="zh-CN" sz="1400" dirty="0"/>
                        <a:t>《Influence of Re on the propagation of a Ni/Ni3Al interface crack by molecular dynamics simulation》(2013)</a:t>
                      </a:r>
                    </a:p>
                  </a:txBody>
                  <a:tcPr/>
                </a:tc>
                <a:tc>
                  <a:txBody>
                    <a:bodyPr/>
                    <a:lstStyle/>
                    <a:p>
                      <a:r>
                        <a:rPr lang="zh-CN" altLang="en-US" sz="1400" dirty="0"/>
                        <a:t>研究</a:t>
                      </a:r>
                      <a:r>
                        <a:rPr lang="en-US" altLang="zh-CN" sz="1400" dirty="0"/>
                        <a:t>Re</a:t>
                      </a:r>
                      <a:r>
                        <a:rPr lang="zh-CN" altLang="en-US" sz="1400" dirty="0"/>
                        <a:t>元素对</a:t>
                      </a:r>
                      <a:r>
                        <a:rPr lang="en-US" altLang="zh-CN" sz="1400" dirty="0"/>
                        <a:t>Ni/Ni3Al</a:t>
                      </a:r>
                      <a:r>
                        <a:rPr lang="zh-CN" altLang="en-US" sz="1400" dirty="0"/>
                        <a:t>相界面裂纹扩展的影响，包括裂纹扩展速率、裂纹尖端形状以及位错发射</a:t>
                      </a:r>
                      <a:endParaRPr lang="en-US" altLang="zh-CN" sz="1400" dirty="0"/>
                    </a:p>
                  </a:txBody>
                  <a:tcPr/>
                </a:tc>
                <a:tc>
                  <a:txBody>
                    <a:bodyPr/>
                    <a:lstStyle/>
                    <a:p>
                      <a:r>
                        <a:rPr lang="zh-CN" altLang="en-US" sz="1200" dirty="0">
                          <a:solidFill>
                            <a:schemeClr val="tx1"/>
                          </a:solidFill>
                        </a:rPr>
                        <a:t>当温度为</a:t>
                      </a:r>
                      <a:r>
                        <a:rPr lang="en-US" altLang="zh-CN" sz="1200" dirty="0">
                          <a:solidFill>
                            <a:schemeClr val="tx1"/>
                          </a:solidFill>
                        </a:rPr>
                        <a:t>5K</a:t>
                      </a:r>
                      <a:r>
                        <a:rPr lang="zh-CN" altLang="en-US" sz="1200" dirty="0">
                          <a:solidFill>
                            <a:schemeClr val="tx1"/>
                          </a:solidFill>
                        </a:rPr>
                        <a:t>时</a:t>
                      </a:r>
                      <a:r>
                        <a:rPr lang="en-US" altLang="zh-CN" sz="1200" dirty="0">
                          <a:solidFill>
                            <a:schemeClr val="tx1"/>
                          </a:solidFill>
                        </a:rPr>
                        <a:t>,</a:t>
                      </a:r>
                      <a:r>
                        <a:rPr lang="zh-CN" altLang="en-US" sz="1200" dirty="0">
                          <a:solidFill>
                            <a:schemeClr val="tx1"/>
                          </a:solidFill>
                        </a:rPr>
                        <a:t>将摩尔分数占</a:t>
                      </a:r>
                      <a:r>
                        <a:rPr lang="en-US" altLang="zh-CN" sz="1200" dirty="0">
                          <a:solidFill>
                            <a:schemeClr val="tx1"/>
                          </a:solidFill>
                        </a:rPr>
                        <a:t>3%</a:t>
                      </a:r>
                      <a:r>
                        <a:rPr lang="zh-CN" altLang="en-US" sz="1200" dirty="0">
                          <a:solidFill>
                            <a:schemeClr val="tx1"/>
                          </a:solidFill>
                        </a:rPr>
                        <a:t>或</a:t>
                      </a:r>
                      <a:r>
                        <a:rPr lang="en-US" altLang="zh-CN" sz="1200" dirty="0">
                          <a:solidFill>
                            <a:schemeClr val="tx1"/>
                          </a:solidFill>
                        </a:rPr>
                        <a:t>6%</a:t>
                      </a:r>
                      <a:r>
                        <a:rPr lang="zh-CN" altLang="en-US" sz="1200" dirty="0">
                          <a:solidFill>
                            <a:schemeClr val="tx1"/>
                          </a:solidFill>
                        </a:rPr>
                        <a:t>的</a:t>
                      </a:r>
                      <a:r>
                        <a:rPr lang="en-US" altLang="zh-CN" sz="1200" dirty="0">
                          <a:solidFill>
                            <a:schemeClr val="tx1"/>
                          </a:solidFill>
                        </a:rPr>
                        <a:t>Re</a:t>
                      </a:r>
                      <a:r>
                        <a:rPr lang="zh-CN" altLang="en-US" sz="1200" dirty="0">
                          <a:solidFill>
                            <a:schemeClr val="tx1"/>
                          </a:solidFill>
                        </a:rPr>
                        <a:t>原子添加到</a:t>
                      </a:r>
                      <a:r>
                        <a:rPr lang="en-US" altLang="zh-CN" sz="1200" dirty="0">
                          <a:solidFill>
                            <a:schemeClr val="tx1"/>
                          </a:solidFill>
                        </a:rPr>
                        <a:t>Ni</a:t>
                      </a:r>
                      <a:r>
                        <a:rPr lang="zh-CN" altLang="en-US" sz="1200" dirty="0">
                          <a:solidFill>
                            <a:schemeClr val="tx1"/>
                          </a:solidFill>
                        </a:rPr>
                        <a:t>基体中时，裂纹的传播速度显着降低</a:t>
                      </a:r>
                      <a:r>
                        <a:rPr lang="en-US" altLang="zh-CN" sz="1200" dirty="0">
                          <a:solidFill>
                            <a:schemeClr val="tx1"/>
                          </a:solidFill>
                        </a:rPr>
                        <a:t>.</a:t>
                      </a:r>
                      <a:r>
                        <a:rPr lang="zh-CN" altLang="en-US" sz="1200" dirty="0">
                          <a:solidFill>
                            <a:schemeClr val="tx1"/>
                          </a:solidFill>
                        </a:rPr>
                        <a:t>在</a:t>
                      </a:r>
                      <a:r>
                        <a:rPr lang="en-US" altLang="zh-CN" sz="1200" dirty="0">
                          <a:solidFill>
                            <a:schemeClr val="tx1"/>
                          </a:solidFill>
                        </a:rPr>
                        <a:t>1033K</a:t>
                      </a:r>
                      <a:r>
                        <a:rPr lang="zh-CN" altLang="en-US" sz="1200" dirty="0">
                          <a:solidFill>
                            <a:schemeClr val="tx1"/>
                          </a:solidFill>
                        </a:rPr>
                        <a:t>时，随着</a:t>
                      </a:r>
                      <a:r>
                        <a:rPr lang="en-US" altLang="zh-CN" sz="1200" dirty="0">
                          <a:solidFill>
                            <a:schemeClr val="tx1"/>
                          </a:solidFill>
                        </a:rPr>
                        <a:t>Re</a:t>
                      </a:r>
                      <a:r>
                        <a:rPr lang="zh-CN" altLang="en-US" sz="1200" dirty="0">
                          <a:solidFill>
                            <a:schemeClr val="tx1"/>
                          </a:solidFill>
                        </a:rPr>
                        <a:t>元素的添加</a:t>
                      </a:r>
                      <a:r>
                        <a:rPr lang="en-US" altLang="zh-CN" sz="1200" dirty="0">
                          <a:solidFill>
                            <a:schemeClr val="tx1"/>
                          </a:solidFill>
                        </a:rPr>
                        <a:t>,Re</a:t>
                      </a:r>
                      <a:r>
                        <a:rPr lang="zh-CN" altLang="en-US" sz="1200" dirty="0">
                          <a:solidFill>
                            <a:schemeClr val="tx1"/>
                          </a:solidFill>
                        </a:rPr>
                        <a:t>原子和</a:t>
                      </a:r>
                      <a:r>
                        <a:rPr lang="en-US" altLang="zh-CN" sz="1200" dirty="0">
                          <a:solidFill>
                            <a:schemeClr val="tx1"/>
                          </a:solidFill>
                        </a:rPr>
                        <a:t>Ni</a:t>
                      </a:r>
                      <a:r>
                        <a:rPr lang="zh-CN" altLang="en-US" sz="1200" dirty="0">
                          <a:solidFill>
                            <a:schemeClr val="tx1"/>
                          </a:solidFill>
                        </a:rPr>
                        <a:t>原子之间的键合强度较大</a:t>
                      </a:r>
                      <a:r>
                        <a:rPr lang="en-US" altLang="zh-CN" sz="1200" dirty="0">
                          <a:solidFill>
                            <a:schemeClr val="tx1"/>
                          </a:solidFill>
                        </a:rPr>
                        <a:t>,</a:t>
                      </a:r>
                      <a:r>
                        <a:rPr lang="zh-CN" altLang="en-US" sz="1200" dirty="0">
                          <a:solidFill>
                            <a:schemeClr val="tx1"/>
                          </a:solidFill>
                        </a:rPr>
                        <a:t>裂纹尖端变得更钝</a:t>
                      </a:r>
                      <a:r>
                        <a:rPr lang="en-US" altLang="zh-CN" sz="1200" dirty="0">
                          <a:solidFill>
                            <a:schemeClr val="tx1"/>
                          </a:solidFill>
                        </a:rPr>
                        <a:t>,,</a:t>
                      </a:r>
                      <a:r>
                        <a:rPr lang="zh-CN" altLang="en-US" sz="1200" dirty="0">
                          <a:solidFill>
                            <a:schemeClr val="tx1"/>
                          </a:solidFill>
                        </a:rPr>
                        <a:t>位错的发射变得更容易。</a:t>
                      </a:r>
                      <a:endParaRPr lang="en-US" altLang="zh-CN" sz="1200" dirty="0">
                        <a:solidFill>
                          <a:schemeClr val="tx1"/>
                        </a:solidFill>
                      </a:endParaRPr>
                    </a:p>
                  </a:txBody>
                  <a:tcPr/>
                </a:tc>
                <a:extLst>
                  <a:ext uri="{0D108BD9-81ED-4DB2-BD59-A6C34878D82A}">
                    <a16:rowId xmlns:a16="http://schemas.microsoft.com/office/drawing/2014/main" val="10001"/>
                  </a:ext>
                </a:extLst>
              </a:tr>
              <a:tr h="1267639">
                <a:tc>
                  <a:txBody>
                    <a:bodyPr/>
                    <a:lstStyle/>
                    <a:p>
                      <a:r>
                        <a:rPr lang="en-US" altLang="zh-CN" sz="1400" dirty="0"/>
                        <a:t>《Misfit dislocation networks in the </a:t>
                      </a:r>
                      <a:r>
                        <a:rPr lang="el-GR" altLang="zh-CN" sz="1400" dirty="0"/>
                        <a:t>γ</a:t>
                      </a:r>
                      <a:r>
                        <a:rPr lang="en-US" altLang="zh-CN" sz="1400" dirty="0"/>
                        <a:t>/</a:t>
                      </a:r>
                      <a:r>
                        <a:rPr lang="el-GR" altLang="zh-CN" sz="1400" dirty="0"/>
                        <a:t>γ’</a:t>
                      </a:r>
                      <a:r>
                        <a:rPr lang="en-US" altLang="zh-CN" sz="1400" baseline="0" dirty="0"/>
                        <a:t> </a:t>
                      </a:r>
                      <a:r>
                        <a:rPr lang="en-US" altLang="zh-CN" sz="1400" dirty="0"/>
                        <a:t>phase interface of a Ni-based single-crystal superalloy:Molecular dynamics simulations》(2005)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a:t>镍基单晶高温合金</a:t>
                      </a:r>
                      <a:r>
                        <a:rPr lang="el-GR" altLang="zh-CN" sz="1400" dirty="0"/>
                        <a:t>γ</a:t>
                      </a:r>
                      <a:r>
                        <a:rPr lang="en-US" altLang="zh-CN" sz="1400" dirty="0"/>
                        <a:t>/</a:t>
                      </a:r>
                      <a:r>
                        <a:rPr lang="el-GR" altLang="zh-CN" sz="1400" dirty="0"/>
                        <a:t>γ’</a:t>
                      </a:r>
                      <a:r>
                        <a:rPr lang="zh-CN" altLang="en-US" sz="1400" baseline="0" dirty="0"/>
                        <a:t>相界面错配位错网的分子动力学模拟</a:t>
                      </a:r>
                      <a:endParaRPr lang="zh-CN"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不同形状的错配位错网络出现在相应的界面上</a:t>
                      </a:r>
                      <a:r>
                        <a:rPr lang="en-US" altLang="zh-CN" sz="1200" dirty="0"/>
                        <a:t>,</a:t>
                      </a:r>
                      <a:r>
                        <a:rPr lang="zh-CN" altLang="en-US" sz="1200" dirty="0"/>
                        <a:t>正方形的出现在</a:t>
                      </a:r>
                      <a:r>
                        <a:rPr lang="en-US" altLang="zh-CN" sz="1200" dirty="0"/>
                        <a:t>{100}</a:t>
                      </a:r>
                      <a:r>
                        <a:rPr lang="zh-CN" altLang="en-US" sz="1200" dirty="0"/>
                        <a:t>相间界面</a:t>
                      </a:r>
                      <a:r>
                        <a:rPr lang="en-US" altLang="zh-CN" sz="1200" dirty="0"/>
                        <a:t>,</a:t>
                      </a:r>
                      <a:r>
                        <a:rPr lang="zh-CN" altLang="en-US" sz="1200" dirty="0"/>
                        <a:t>矩形的出现在</a:t>
                      </a:r>
                      <a:r>
                        <a:rPr lang="en-US" altLang="zh-CN" sz="1200" dirty="0"/>
                        <a:t>{110}</a:t>
                      </a:r>
                      <a:r>
                        <a:rPr lang="zh-CN" altLang="en-US" sz="1200" dirty="0"/>
                        <a:t>相间界面</a:t>
                      </a:r>
                      <a:r>
                        <a:rPr lang="en-US" altLang="zh-CN" sz="1200" dirty="0"/>
                        <a:t>,</a:t>
                      </a:r>
                      <a:r>
                        <a:rPr lang="zh-CN" altLang="en-US" sz="1200" dirty="0"/>
                        <a:t>等边三角形出现在</a:t>
                      </a:r>
                      <a:r>
                        <a:rPr lang="en-US" altLang="zh-CN" sz="1200" dirty="0"/>
                        <a:t>{111}</a:t>
                      </a:r>
                      <a:r>
                        <a:rPr lang="zh-CN" altLang="en-US" sz="1200" dirty="0"/>
                        <a:t>相间界面。由</a:t>
                      </a:r>
                      <a:r>
                        <a:rPr lang="el-GR" altLang="zh-CN" sz="1200" dirty="0"/>
                        <a:t>γ/γ‘</a:t>
                      </a:r>
                      <a:r>
                        <a:rPr lang="zh-CN" altLang="en-US" sz="1200" dirty="0"/>
                        <a:t>相界面方向和晶格错配度决定而形成的错配位错网与合金的机械性能有关联</a:t>
                      </a:r>
                      <a:r>
                        <a:rPr lang="en-US" altLang="zh-CN" sz="1200" dirty="0"/>
                        <a:t>.</a:t>
                      </a:r>
                    </a:p>
                  </a:txBody>
                  <a:tcPr/>
                </a:tc>
                <a:extLst>
                  <a:ext uri="{0D108BD9-81ED-4DB2-BD59-A6C34878D82A}">
                    <a16:rowId xmlns:a16="http://schemas.microsoft.com/office/drawing/2014/main" val="10002"/>
                  </a:ext>
                </a:extLst>
              </a:tr>
              <a:tr h="1267639">
                <a:tc>
                  <a:txBody>
                    <a:bodyPr/>
                    <a:lstStyle/>
                    <a:p>
                      <a:r>
                        <a:rPr lang="en-US" altLang="zh-CN" sz="1400" dirty="0"/>
                        <a:t>《</a:t>
                      </a:r>
                      <a:r>
                        <a:rPr lang="en-US" altLang="zh-CN" sz="1400" b="0" i="0" u="none" strike="noStrike" kern="1200" baseline="0" dirty="0">
                          <a:solidFill>
                            <a:schemeClr val="dk1"/>
                          </a:solidFill>
                          <a:latin typeface="+mn-lt"/>
                          <a:ea typeface="+mn-ea"/>
                          <a:cs typeface="+mn-cs"/>
                        </a:rPr>
                        <a:t>First-principles investigation of the alloying effect of refractory elements Ta and W in the misfit dislocation core</a:t>
                      </a:r>
                    </a:p>
                    <a:p>
                      <a:r>
                        <a:rPr lang="en-US" altLang="zh-CN" sz="1400" b="0" i="0" u="none" strike="noStrike" kern="1200" baseline="0" dirty="0">
                          <a:solidFill>
                            <a:schemeClr val="dk1"/>
                          </a:solidFill>
                          <a:latin typeface="+mn-lt"/>
                          <a:ea typeface="+mn-ea"/>
                          <a:cs typeface="+mn-cs"/>
                        </a:rPr>
                        <a:t>of </a:t>
                      </a:r>
                      <a:r>
                        <a:rPr lang="el-GR" altLang="zh-CN" sz="1400" dirty="0"/>
                        <a:t>γ</a:t>
                      </a:r>
                      <a:r>
                        <a:rPr lang="en-US" altLang="zh-CN" sz="1400" dirty="0"/>
                        <a:t>/</a:t>
                      </a:r>
                      <a:r>
                        <a:rPr lang="el-GR" altLang="zh-CN" sz="1400" dirty="0"/>
                        <a:t>γ’</a:t>
                      </a:r>
                      <a:r>
                        <a:rPr lang="en-US" altLang="zh-CN" sz="1400" baseline="0" dirty="0"/>
                        <a:t> </a:t>
                      </a:r>
                      <a:r>
                        <a:rPr lang="en-US" altLang="zh-CN" sz="1400" b="0" i="0" u="none" strike="noStrike" kern="1200" baseline="0" dirty="0">
                          <a:solidFill>
                            <a:schemeClr val="dk1"/>
                          </a:solidFill>
                          <a:latin typeface="+mn-lt"/>
                          <a:ea typeface="+mn-ea"/>
                          <a:cs typeface="+mn-cs"/>
                        </a:rPr>
                        <a:t> (0 0 1) interface</a:t>
                      </a:r>
                      <a:r>
                        <a:rPr lang="en-US" altLang="zh-CN" sz="1400" baseline="0" dirty="0"/>
                        <a:t>》</a:t>
                      </a:r>
                    </a:p>
                    <a:p>
                      <a:r>
                        <a:rPr lang="en-US" altLang="zh-CN" sz="1400" baseline="0" dirty="0"/>
                        <a:t>(2005)</a:t>
                      </a:r>
                      <a:endParaRPr lang="en-US" altLang="zh-C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a:t>研究难熔性元素</a:t>
                      </a:r>
                      <a:r>
                        <a:rPr lang="en-US" altLang="zh-CN" sz="1400" dirty="0"/>
                        <a:t>Ta</a:t>
                      </a:r>
                      <a:r>
                        <a:rPr lang="zh-CN" altLang="en-US" sz="1400" dirty="0"/>
                        <a:t>和</a:t>
                      </a:r>
                      <a:r>
                        <a:rPr lang="en-US" altLang="zh-CN" sz="1400" dirty="0"/>
                        <a:t>W</a:t>
                      </a:r>
                      <a:r>
                        <a:rPr lang="zh-CN" altLang="en-US" sz="1400" dirty="0"/>
                        <a:t>元素在</a:t>
                      </a:r>
                      <a:r>
                        <a:rPr lang="el-GR" altLang="zh-CN" sz="1400" dirty="0"/>
                        <a:t>γ</a:t>
                      </a:r>
                      <a:r>
                        <a:rPr lang="en-US" altLang="zh-CN" sz="1400" dirty="0"/>
                        <a:t>/</a:t>
                      </a:r>
                      <a:r>
                        <a:rPr lang="el-GR" altLang="zh-CN" sz="1400" dirty="0"/>
                        <a:t>γ’</a:t>
                      </a:r>
                      <a:r>
                        <a:rPr lang="en-US" altLang="zh-CN" sz="1400" baseline="0" dirty="0"/>
                        <a:t> </a:t>
                      </a:r>
                      <a:r>
                        <a:rPr lang="en-US" altLang="zh-CN" sz="1400" b="0" i="0" u="none" strike="noStrike" kern="1200" baseline="0" dirty="0">
                          <a:solidFill>
                            <a:schemeClr val="dk1"/>
                          </a:solidFill>
                          <a:latin typeface="+mn-lt"/>
                          <a:ea typeface="+mn-ea"/>
                          <a:cs typeface="+mn-cs"/>
                        </a:rPr>
                        <a:t> (0 0 1) </a:t>
                      </a:r>
                      <a:r>
                        <a:rPr lang="zh-CN" altLang="en-US" sz="1400" b="0" i="0" u="none" strike="noStrike" kern="1200" baseline="0" dirty="0">
                          <a:solidFill>
                            <a:schemeClr val="dk1"/>
                          </a:solidFill>
                          <a:latin typeface="+mn-lt"/>
                          <a:ea typeface="+mn-ea"/>
                          <a:cs typeface="+mn-cs"/>
                        </a:rPr>
                        <a:t>相界面上的错配位错核的合金化效应。</a:t>
                      </a:r>
                      <a:endParaRPr lang="zh-CN" altLang="en-US" sz="1400" dirty="0"/>
                    </a:p>
                  </a:txBody>
                  <a:tcPr/>
                </a:tc>
                <a:tc>
                  <a:txBody>
                    <a:bodyPr/>
                    <a:lstStyle/>
                    <a:p>
                      <a:r>
                        <a:rPr lang="zh-CN" altLang="en-US" sz="1200" dirty="0"/>
                        <a:t>引入难熔性杂质元素</a:t>
                      </a:r>
                      <a:r>
                        <a:rPr lang="en-US" altLang="zh-CN" sz="1200" dirty="0"/>
                        <a:t>Ta</a:t>
                      </a:r>
                      <a:r>
                        <a:rPr lang="zh-CN" altLang="en-US" sz="1200" dirty="0"/>
                        <a:t>、</a:t>
                      </a:r>
                      <a:r>
                        <a:rPr lang="en-US" altLang="zh-CN" sz="1200" dirty="0"/>
                        <a:t>W</a:t>
                      </a:r>
                      <a:r>
                        <a:rPr lang="zh-CN" altLang="en-US" sz="1200" dirty="0"/>
                        <a:t>能够显着稳定了</a:t>
                      </a:r>
                      <a:r>
                        <a:rPr lang="en-US" altLang="zh-CN" sz="1200" dirty="0"/>
                        <a:t>a/2[110](001)</a:t>
                      </a:r>
                      <a:r>
                        <a:rPr lang="zh-CN" altLang="en-US" sz="1200" dirty="0"/>
                        <a:t>错配位错核</a:t>
                      </a:r>
                      <a:r>
                        <a:rPr lang="en-US" altLang="zh-CN" sz="1200" dirty="0"/>
                        <a:t>. </a:t>
                      </a:r>
                      <a:r>
                        <a:rPr lang="zh-CN" altLang="en-US" sz="1200" dirty="0"/>
                        <a:t>此外</a:t>
                      </a:r>
                      <a:r>
                        <a:rPr lang="en-US" altLang="zh-CN" sz="1200" dirty="0"/>
                        <a:t>,</a:t>
                      </a:r>
                      <a:r>
                        <a:rPr lang="zh-CN" altLang="en-US" sz="1200" dirty="0"/>
                        <a:t>电荷分布和态密度图结果表明</a:t>
                      </a:r>
                      <a:r>
                        <a:rPr lang="en-US" altLang="zh-CN" sz="1200" dirty="0"/>
                        <a:t>,</a:t>
                      </a:r>
                      <a:r>
                        <a:rPr lang="zh-CN" altLang="en-US" sz="1200" dirty="0"/>
                        <a:t>一些电荷累积区域出现在难熔性杂质原子之间相邻的</a:t>
                      </a:r>
                      <a:r>
                        <a:rPr lang="en-US" altLang="zh-CN" sz="1200" dirty="0"/>
                        <a:t>Ni</a:t>
                      </a:r>
                      <a:r>
                        <a:rPr lang="zh-CN" altLang="en-US" sz="1200" dirty="0"/>
                        <a:t>原子</a:t>
                      </a:r>
                      <a:r>
                        <a:rPr lang="en-US" altLang="zh-CN" sz="1200" dirty="0"/>
                        <a:t>,</a:t>
                      </a:r>
                      <a:r>
                        <a:rPr lang="zh-CN" altLang="en-US" sz="1200" dirty="0"/>
                        <a:t>它们之间强烈的键合主要是由于杂质</a:t>
                      </a:r>
                      <a:r>
                        <a:rPr lang="en-US" altLang="zh-CN" sz="1200" dirty="0"/>
                        <a:t>d-Ni d</a:t>
                      </a:r>
                      <a:r>
                        <a:rPr lang="zh-CN" altLang="en-US" sz="1200" dirty="0"/>
                        <a:t>轨道的杂化</a:t>
                      </a:r>
                      <a:r>
                        <a:rPr lang="en-US" altLang="zh-CN" sz="1200" dirty="0"/>
                        <a:t>.</a:t>
                      </a:r>
                    </a:p>
                  </a:txBody>
                  <a:tcPr/>
                </a:tc>
                <a:extLst>
                  <a:ext uri="{0D108BD9-81ED-4DB2-BD59-A6C34878D82A}">
                    <a16:rowId xmlns:a16="http://schemas.microsoft.com/office/drawing/2014/main" val="10003"/>
                  </a:ext>
                </a:extLst>
              </a:tr>
              <a:tr h="1360732">
                <a:tc>
                  <a:txBody>
                    <a:bodyPr/>
                    <a:lstStyle/>
                    <a:p>
                      <a:r>
                        <a:rPr lang="en-US" altLang="zh-CN" sz="1400" dirty="0"/>
                        <a:t>《Cross-slip process in model Ni(Al) solid solution: An embedded-atom</a:t>
                      </a:r>
                    </a:p>
                    <a:p>
                      <a:r>
                        <a:rPr lang="en-US" altLang="zh-CN" sz="1400" dirty="0"/>
                        <a:t>method study》(2014)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a:t>研究镍基固溶体中螺旋位错的交叉滑移过程</a:t>
                      </a:r>
                    </a:p>
                  </a:txBody>
                  <a:tcPr/>
                </a:tc>
                <a:tc>
                  <a:txBody>
                    <a:bodyPr/>
                    <a:lstStyle/>
                    <a:p>
                      <a:r>
                        <a:rPr lang="en-US" altLang="zh-CN" sz="1200" dirty="0"/>
                        <a:t>Ni</a:t>
                      </a:r>
                      <a:r>
                        <a:rPr lang="zh-CN" altLang="en-US" sz="1200" dirty="0"/>
                        <a:t>（</a:t>
                      </a:r>
                      <a:r>
                        <a:rPr lang="en-US" altLang="zh-CN" sz="1200" dirty="0"/>
                        <a:t>Al</a:t>
                      </a:r>
                      <a:r>
                        <a:rPr lang="zh-CN" altLang="en-US" sz="1200" dirty="0"/>
                        <a:t>）固溶体的平均堆垛层错能随着</a:t>
                      </a:r>
                      <a:r>
                        <a:rPr lang="en-US" altLang="zh-CN" sz="1200" dirty="0"/>
                        <a:t>Al</a:t>
                      </a:r>
                      <a:r>
                        <a:rPr lang="zh-CN" altLang="en-US" sz="1200" dirty="0"/>
                        <a:t>浓度从</a:t>
                      </a:r>
                      <a:r>
                        <a:rPr lang="en-US" altLang="zh-CN" sz="1200" dirty="0"/>
                        <a:t>0</a:t>
                      </a:r>
                      <a:r>
                        <a:rPr lang="zh-CN" altLang="en-US" sz="1200" dirty="0"/>
                        <a:t>增加到</a:t>
                      </a:r>
                      <a:r>
                        <a:rPr lang="en-US" altLang="zh-CN" sz="1200" dirty="0"/>
                        <a:t>10at</a:t>
                      </a:r>
                      <a:r>
                        <a:rPr lang="zh-CN" altLang="en-US" sz="1200" dirty="0"/>
                        <a:t>％而降低</a:t>
                      </a:r>
                      <a:r>
                        <a:rPr lang="en-US" altLang="zh-CN" sz="1200" dirty="0"/>
                        <a:t>.</a:t>
                      </a:r>
                      <a:r>
                        <a:rPr lang="zh-CN" altLang="en-US" sz="1200" dirty="0"/>
                        <a:t>然而</a:t>
                      </a:r>
                      <a:r>
                        <a:rPr lang="en-US" altLang="zh-CN" sz="1200" dirty="0"/>
                        <a:t>,</a:t>
                      </a:r>
                      <a:r>
                        <a:rPr lang="zh-CN" altLang="en-US" sz="1200" dirty="0"/>
                        <a:t>零应力下的平均活化能显示初始增加</a:t>
                      </a:r>
                      <a:r>
                        <a:rPr lang="en-US" altLang="zh-CN" sz="1200" dirty="0"/>
                        <a:t>,</a:t>
                      </a:r>
                      <a:r>
                        <a:rPr lang="zh-CN" altLang="en-US" sz="1200" dirty="0"/>
                        <a:t>然后随着</a:t>
                      </a:r>
                      <a:r>
                        <a:rPr lang="en-US" altLang="zh-CN" sz="1200" dirty="0"/>
                        <a:t>Al</a:t>
                      </a:r>
                      <a:r>
                        <a:rPr lang="zh-CN" altLang="en-US" sz="1200" dirty="0"/>
                        <a:t>浓度的增加而升高</a:t>
                      </a:r>
                      <a:r>
                        <a:rPr lang="en-US" altLang="zh-CN" sz="1200" dirty="0"/>
                        <a:t>.</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6726477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10684"/>
            <a:ext cx="8229600" cy="796950"/>
          </a:xfrm>
        </p:spPr>
        <p:txBody>
          <a:bodyPr/>
          <a:lstStyle/>
          <a:p>
            <a:r>
              <a:rPr lang="zh-CN" altLang="en-US" dirty="0"/>
              <a:t>错配位错</a:t>
            </a:r>
            <a:r>
              <a:rPr lang="en-US" altLang="zh-CN" dirty="0"/>
              <a:t>(19</a:t>
            </a:r>
            <a:r>
              <a:rPr lang="zh-CN" altLang="en-US" dirty="0"/>
              <a:t>篇</a:t>
            </a:r>
            <a:r>
              <a:rPr lang="en-US" altLang="zh-CN" dirty="0"/>
              <a:t>)</a:t>
            </a:r>
            <a:endParaRPr lang="zh-CN" altLang="en-US" dirty="0"/>
          </a:p>
        </p:txBody>
      </p:sp>
      <p:graphicFrame>
        <p:nvGraphicFramePr>
          <p:cNvPr id="4" name="表格 3"/>
          <p:cNvGraphicFramePr>
            <a:graphicFrameLocks noGrp="1"/>
          </p:cNvGraphicFramePr>
          <p:nvPr>
            <p:extLst/>
          </p:nvPr>
        </p:nvGraphicFramePr>
        <p:xfrm>
          <a:off x="52503" y="807634"/>
          <a:ext cx="8964488" cy="5679461"/>
        </p:xfrm>
        <a:graphic>
          <a:graphicData uri="http://schemas.openxmlformats.org/drawingml/2006/table">
            <a:tbl>
              <a:tblPr firstRow="1" bandRow="1">
                <a:tableStyleId>{00A15C55-8517-42AA-B614-E9B94910E393}</a:tableStyleId>
              </a:tblPr>
              <a:tblGrid>
                <a:gridCol w="3223047">
                  <a:extLst>
                    <a:ext uri="{9D8B030D-6E8A-4147-A177-3AD203B41FA5}">
                      <a16:colId xmlns:a16="http://schemas.microsoft.com/office/drawing/2014/main" val="20000"/>
                    </a:ext>
                  </a:extLst>
                </a:gridCol>
                <a:gridCol w="3199307">
                  <a:extLst>
                    <a:ext uri="{9D8B030D-6E8A-4147-A177-3AD203B41FA5}">
                      <a16:colId xmlns:a16="http://schemas.microsoft.com/office/drawing/2014/main" val="20001"/>
                    </a:ext>
                  </a:extLst>
                </a:gridCol>
                <a:gridCol w="2542134">
                  <a:extLst>
                    <a:ext uri="{9D8B030D-6E8A-4147-A177-3AD203B41FA5}">
                      <a16:colId xmlns:a16="http://schemas.microsoft.com/office/drawing/2014/main" val="20002"/>
                    </a:ext>
                  </a:extLst>
                </a:gridCol>
              </a:tblGrid>
              <a:tr h="312622">
                <a:tc>
                  <a:txBody>
                    <a:bodyPr/>
                    <a:lstStyle/>
                    <a:p>
                      <a:pPr algn="ctr"/>
                      <a:r>
                        <a:rPr lang="zh-CN" altLang="en-US" dirty="0"/>
                        <a:t>文献题目</a:t>
                      </a:r>
                    </a:p>
                  </a:txBody>
                  <a:tcPr/>
                </a:tc>
                <a:tc>
                  <a:txBody>
                    <a:bodyPr/>
                    <a:lstStyle/>
                    <a:p>
                      <a:pPr algn="ctr"/>
                      <a:r>
                        <a:rPr lang="zh-CN" altLang="en-US" dirty="0"/>
                        <a:t>研究内容</a:t>
                      </a:r>
                    </a:p>
                  </a:txBody>
                  <a:tcPr/>
                </a:tc>
                <a:tc>
                  <a:txBody>
                    <a:bodyPr/>
                    <a:lstStyle/>
                    <a:p>
                      <a:pPr algn="ctr"/>
                      <a:r>
                        <a:rPr lang="zh-CN" altLang="en-US" dirty="0"/>
                        <a:t>研究结论</a:t>
                      </a:r>
                    </a:p>
                  </a:txBody>
                  <a:tcPr/>
                </a:tc>
                <a:extLst>
                  <a:ext uri="{0D108BD9-81ED-4DB2-BD59-A6C34878D82A}">
                    <a16:rowId xmlns:a16="http://schemas.microsoft.com/office/drawing/2014/main" val="10000"/>
                  </a:ext>
                </a:extLst>
              </a:tr>
              <a:tr h="1328643">
                <a:tc>
                  <a:txBody>
                    <a:bodyPr/>
                    <a:lstStyle/>
                    <a:p>
                      <a:r>
                        <a:rPr lang="en-US" altLang="zh-CN" sz="1400" dirty="0"/>
                        <a:t>《Influence of the alloying elements Re, Co and W on the propagation of the Ni/Ni3Al interface crack》(2015)</a:t>
                      </a:r>
                    </a:p>
                  </a:txBody>
                  <a:tcPr/>
                </a:tc>
                <a:tc>
                  <a:txBody>
                    <a:bodyPr/>
                    <a:lstStyle/>
                    <a:p>
                      <a:r>
                        <a:rPr lang="zh-CN" altLang="en-US" sz="1400" dirty="0"/>
                        <a:t>研究</a:t>
                      </a:r>
                      <a:r>
                        <a:rPr lang="en-US" altLang="zh-CN" sz="1400" dirty="0"/>
                        <a:t>Re</a:t>
                      </a:r>
                      <a:r>
                        <a:rPr lang="zh-CN" altLang="en-US" sz="1400" dirty="0"/>
                        <a:t>、</a:t>
                      </a:r>
                      <a:r>
                        <a:rPr lang="en-US" altLang="zh-CN" sz="1400" dirty="0"/>
                        <a:t>Co</a:t>
                      </a:r>
                      <a:r>
                        <a:rPr lang="zh-CN" altLang="en-US" sz="1400" dirty="0"/>
                        <a:t>、</a:t>
                      </a:r>
                      <a:r>
                        <a:rPr lang="en-US" altLang="zh-CN" sz="1400" dirty="0"/>
                        <a:t>W</a:t>
                      </a:r>
                      <a:r>
                        <a:rPr lang="zh-CN" altLang="en-US" sz="1400" dirty="0"/>
                        <a:t>元素对</a:t>
                      </a:r>
                      <a:r>
                        <a:rPr lang="en-US" altLang="zh-CN" sz="1400" dirty="0"/>
                        <a:t>Ni/Ni3Al</a:t>
                      </a:r>
                      <a:r>
                        <a:rPr lang="zh-CN" altLang="en-US" sz="1400" dirty="0"/>
                        <a:t>相界面裂纹扩展的影响</a:t>
                      </a:r>
                      <a:endParaRPr lang="en-US" altLang="zh-CN" sz="1400" dirty="0"/>
                    </a:p>
                  </a:txBody>
                  <a:tcPr/>
                </a:tc>
                <a:tc>
                  <a:txBody>
                    <a:bodyPr/>
                    <a:lstStyle/>
                    <a:p>
                      <a:r>
                        <a:rPr lang="zh-CN" altLang="en-US" sz="1200" dirty="0">
                          <a:solidFill>
                            <a:schemeClr val="tx1"/>
                          </a:solidFill>
                        </a:rPr>
                        <a:t>合金元素</a:t>
                      </a:r>
                      <a:r>
                        <a:rPr lang="en-US" altLang="zh-CN" sz="1200" dirty="0">
                          <a:solidFill>
                            <a:schemeClr val="tx1"/>
                          </a:solidFill>
                        </a:rPr>
                        <a:t>Re</a:t>
                      </a:r>
                      <a:r>
                        <a:rPr lang="zh-CN" altLang="en-US" sz="1200" dirty="0">
                          <a:solidFill>
                            <a:schemeClr val="tx1"/>
                          </a:solidFill>
                        </a:rPr>
                        <a:t>和</a:t>
                      </a:r>
                      <a:r>
                        <a:rPr lang="en-US" altLang="zh-CN" sz="1200" dirty="0">
                          <a:solidFill>
                            <a:schemeClr val="tx1"/>
                          </a:solidFill>
                        </a:rPr>
                        <a:t>W</a:t>
                      </a:r>
                      <a:r>
                        <a:rPr lang="zh-CN" altLang="en-US" sz="1200" dirty="0">
                          <a:solidFill>
                            <a:schemeClr val="tx1"/>
                          </a:solidFill>
                        </a:rPr>
                        <a:t>都可以改善镍基高温合金的机械性能</a:t>
                      </a:r>
                      <a:r>
                        <a:rPr lang="en-US" altLang="zh-CN" sz="1200" dirty="0">
                          <a:solidFill>
                            <a:schemeClr val="tx1"/>
                          </a:solidFill>
                        </a:rPr>
                        <a:t>.</a:t>
                      </a:r>
                      <a:r>
                        <a:rPr lang="zh-CN" altLang="en-US" sz="1200" dirty="0">
                          <a:solidFill>
                            <a:schemeClr val="tx1"/>
                          </a:solidFill>
                        </a:rPr>
                        <a:t>此外</a:t>
                      </a:r>
                      <a:r>
                        <a:rPr lang="en-US" altLang="zh-CN" sz="1200" dirty="0">
                          <a:solidFill>
                            <a:schemeClr val="tx1"/>
                          </a:solidFill>
                        </a:rPr>
                        <a:t>,</a:t>
                      </a:r>
                      <a:r>
                        <a:rPr lang="zh-CN" altLang="en-US" sz="1200" dirty="0">
                          <a:solidFill>
                            <a:schemeClr val="tx1"/>
                          </a:solidFill>
                        </a:rPr>
                        <a:t>计算比模量</a:t>
                      </a:r>
                      <a:r>
                        <a:rPr lang="en-US" altLang="zh-CN" sz="1200" dirty="0">
                          <a:solidFill>
                            <a:schemeClr val="tx1"/>
                          </a:solidFill>
                        </a:rPr>
                        <a:t>G/B</a:t>
                      </a:r>
                      <a:r>
                        <a:rPr lang="zh-CN" altLang="en-US" sz="1200" dirty="0">
                          <a:solidFill>
                            <a:schemeClr val="tx1"/>
                          </a:solidFill>
                        </a:rPr>
                        <a:t>和泊松比的值表明</a:t>
                      </a:r>
                      <a:r>
                        <a:rPr lang="en-US" altLang="zh-CN" sz="1200" dirty="0">
                          <a:solidFill>
                            <a:schemeClr val="tx1"/>
                          </a:solidFill>
                        </a:rPr>
                        <a:t>,Re</a:t>
                      </a:r>
                      <a:r>
                        <a:rPr lang="zh-CN" altLang="en-US" sz="1200" dirty="0">
                          <a:solidFill>
                            <a:schemeClr val="tx1"/>
                          </a:solidFill>
                        </a:rPr>
                        <a:t>和</a:t>
                      </a:r>
                      <a:r>
                        <a:rPr lang="en-US" altLang="zh-CN" sz="1200" dirty="0">
                          <a:solidFill>
                            <a:schemeClr val="tx1"/>
                          </a:solidFill>
                        </a:rPr>
                        <a:t>W</a:t>
                      </a:r>
                      <a:r>
                        <a:rPr lang="zh-CN" altLang="en-US" sz="1200" dirty="0">
                          <a:solidFill>
                            <a:schemeClr val="tx1"/>
                          </a:solidFill>
                        </a:rPr>
                        <a:t>可以提高高温合金在高温下的延展性</a:t>
                      </a:r>
                      <a:r>
                        <a:rPr lang="en-US" altLang="zh-CN" sz="1200" dirty="0">
                          <a:solidFill>
                            <a:schemeClr val="tx1"/>
                          </a:solidFill>
                        </a:rPr>
                        <a:t>,</a:t>
                      </a:r>
                      <a:r>
                        <a:rPr lang="zh-CN" altLang="en-US" sz="1200" dirty="0">
                          <a:solidFill>
                            <a:schemeClr val="tx1"/>
                          </a:solidFill>
                        </a:rPr>
                        <a:t>而且</a:t>
                      </a:r>
                      <a:r>
                        <a:rPr lang="en-US" altLang="zh-CN" sz="1200" dirty="0">
                          <a:solidFill>
                            <a:schemeClr val="tx1"/>
                          </a:solidFill>
                        </a:rPr>
                        <a:t>W</a:t>
                      </a:r>
                      <a:r>
                        <a:rPr lang="zh-CN" altLang="en-US" sz="1200" dirty="0">
                          <a:solidFill>
                            <a:schemeClr val="tx1"/>
                          </a:solidFill>
                        </a:rPr>
                        <a:t>的影响比</a:t>
                      </a:r>
                      <a:r>
                        <a:rPr lang="en-US" altLang="zh-CN" sz="1200" dirty="0">
                          <a:solidFill>
                            <a:schemeClr val="tx1"/>
                          </a:solidFill>
                        </a:rPr>
                        <a:t>Re</a:t>
                      </a:r>
                      <a:r>
                        <a:rPr lang="zh-CN" altLang="en-US" sz="1200" dirty="0">
                          <a:solidFill>
                            <a:schemeClr val="tx1"/>
                          </a:solidFill>
                        </a:rPr>
                        <a:t>更大</a:t>
                      </a:r>
                      <a:r>
                        <a:rPr lang="en-US" altLang="zh-CN" sz="1200" dirty="0">
                          <a:solidFill>
                            <a:schemeClr val="tx1"/>
                          </a:solidFill>
                        </a:rPr>
                        <a:t>.</a:t>
                      </a:r>
                      <a:r>
                        <a:rPr lang="zh-CN" altLang="en-US" sz="1200" dirty="0">
                          <a:solidFill>
                            <a:schemeClr val="tx1"/>
                          </a:solidFill>
                        </a:rPr>
                        <a:t>无论是否添加合金元素</a:t>
                      </a:r>
                      <a:r>
                        <a:rPr lang="en-US" altLang="zh-CN" sz="1200" dirty="0">
                          <a:solidFill>
                            <a:schemeClr val="tx1"/>
                          </a:solidFill>
                        </a:rPr>
                        <a:t>,Ni/Ni3Al</a:t>
                      </a:r>
                      <a:r>
                        <a:rPr lang="zh-CN" altLang="en-US" sz="1200" dirty="0">
                          <a:solidFill>
                            <a:schemeClr val="tx1"/>
                          </a:solidFill>
                        </a:rPr>
                        <a:t>界面裂纹在低温下以脆性方式传播</a:t>
                      </a:r>
                      <a:r>
                        <a:rPr lang="en-US" altLang="zh-CN" sz="1200" dirty="0">
                          <a:solidFill>
                            <a:schemeClr val="tx1"/>
                          </a:solidFill>
                        </a:rPr>
                        <a:t>,</a:t>
                      </a:r>
                      <a:r>
                        <a:rPr lang="zh-CN" altLang="en-US" sz="1200" dirty="0">
                          <a:solidFill>
                            <a:schemeClr val="tx1"/>
                          </a:solidFill>
                        </a:rPr>
                        <a:t>但在高温下以延性方式传播</a:t>
                      </a:r>
                      <a:r>
                        <a:rPr lang="en-US" altLang="zh-CN" sz="1200" dirty="0">
                          <a:solidFill>
                            <a:schemeClr val="tx1"/>
                          </a:solidFill>
                        </a:rPr>
                        <a:t>.</a:t>
                      </a:r>
                    </a:p>
                  </a:txBody>
                  <a:tcPr/>
                </a:tc>
                <a:extLst>
                  <a:ext uri="{0D108BD9-81ED-4DB2-BD59-A6C34878D82A}">
                    <a16:rowId xmlns:a16="http://schemas.microsoft.com/office/drawing/2014/main" val="10001"/>
                  </a:ext>
                </a:extLst>
              </a:tr>
              <a:tr h="1328643">
                <a:tc>
                  <a:txBody>
                    <a:bodyPr/>
                    <a:lstStyle/>
                    <a:p>
                      <a:r>
                        <a:rPr lang="en-US" altLang="zh-CN" sz="1400" dirty="0"/>
                        <a:t>《Effect of Re on lattice trapping in c0-Ni3Al cracks by atomistic simulation》(2015)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a:t>研究</a:t>
                      </a:r>
                      <a:r>
                        <a:rPr lang="en-US" altLang="zh-CN" sz="1400" dirty="0"/>
                        <a:t>Re</a:t>
                      </a:r>
                      <a:r>
                        <a:rPr lang="zh-CN" altLang="en-US" sz="1400" dirty="0"/>
                        <a:t>元素在</a:t>
                      </a:r>
                      <a:r>
                        <a:rPr lang="el-GR" altLang="zh-CN" sz="1400" dirty="0"/>
                        <a:t>γ’-</a:t>
                      </a:r>
                      <a:r>
                        <a:rPr lang="en-US" altLang="zh-CN" sz="1400" dirty="0"/>
                        <a:t>Ni3Al </a:t>
                      </a:r>
                      <a:r>
                        <a:rPr lang="zh-CN" altLang="en-US" sz="1400" dirty="0"/>
                        <a:t>相三种不同的裂纹方向上晶格俘获的影响</a:t>
                      </a:r>
                      <a:endParaRPr lang="en-US" altLang="zh-C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单个</a:t>
                      </a:r>
                      <a:r>
                        <a:rPr lang="en-US" altLang="zh-CN" sz="1200" dirty="0"/>
                        <a:t>Re</a:t>
                      </a:r>
                      <a:r>
                        <a:rPr lang="zh-CN" altLang="en-US" sz="1200" dirty="0"/>
                        <a:t>原子并不会影响点阵俘获界限值</a:t>
                      </a:r>
                      <a:r>
                        <a:rPr lang="en-US" altLang="zh-CN" sz="1200" dirty="0"/>
                        <a:t>,</a:t>
                      </a:r>
                      <a:r>
                        <a:rPr lang="zh-CN" altLang="en-US" sz="1200" dirty="0"/>
                        <a:t>而添加摩尔分数为</a:t>
                      </a:r>
                      <a:r>
                        <a:rPr lang="en-US" altLang="zh-CN" sz="1200" dirty="0"/>
                        <a:t>3%</a:t>
                      </a:r>
                      <a:r>
                        <a:rPr lang="zh-CN" altLang="en-US" sz="1200" dirty="0"/>
                        <a:t>或</a:t>
                      </a:r>
                      <a:r>
                        <a:rPr lang="en-US" altLang="zh-CN" sz="1200" dirty="0"/>
                        <a:t>6%</a:t>
                      </a:r>
                      <a:r>
                        <a:rPr lang="zh-CN" altLang="en-US" sz="1200" dirty="0"/>
                        <a:t>的铼元素会影响</a:t>
                      </a:r>
                      <a:r>
                        <a:rPr lang="en-US" altLang="zh-CN" sz="1200" dirty="0"/>
                        <a:t>,</a:t>
                      </a:r>
                      <a:r>
                        <a:rPr lang="zh-CN" altLang="en-US" sz="1200" dirty="0"/>
                        <a:t>并且值随着</a:t>
                      </a:r>
                      <a:r>
                        <a:rPr lang="en-US" altLang="zh-CN" sz="1200" dirty="0"/>
                        <a:t>Re</a:t>
                      </a:r>
                      <a:r>
                        <a:rPr lang="zh-CN" altLang="en-US" sz="1200" dirty="0"/>
                        <a:t>浓度的增加而增加</a:t>
                      </a:r>
                      <a:r>
                        <a:rPr lang="en-US" altLang="zh-CN" sz="1200" dirty="0"/>
                        <a:t>.</a:t>
                      </a:r>
                      <a:r>
                        <a:rPr lang="zh-CN" altLang="en-US" sz="1200" dirty="0"/>
                        <a:t>这意味着在</a:t>
                      </a:r>
                      <a:r>
                        <a:rPr lang="el-GR" altLang="zh-CN" sz="1200" dirty="0"/>
                        <a:t>γ’-</a:t>
                      </a:r>
                      <a:r>
                        <a:rPr lang="en-US" altLang="zh-CN" sz="1200" dirty="0"/>
                        <a:t>Ni3Al</a:t>
                      </a:r>
                      <a:r>
                        <a:rPr lang="zh-CN" altLang="en-US" sz="1200" dirty="0"/>
                        <a:t>中</a:t>
                      </a:r>
                      <a:r>
                        <a:rPr lang="en-US" altLang="zh-CN" sz="1200" dirty="0"/>
                        <a:t>,Ni-Re</a:t>
                      </a:r>
                      <a:r>
                        <a:rPr lang="zh-CN" altLang="en-US" sz="1200" dirty="0"/>
                        <a:t>的相互作用可以促进裂缝的愈合并防止原子键的断裂</a:t>
                      </a:r>
                      <a:r>
                        <a:rPr lang="en-US" altLang="zh-CN" sz="1200" dirty="0"/>
                        <a:t>,</a:t>
                      </a:r>
                      <a:r>
                        <a:rPr lang="zh-CN" altLang="en-US" sz="1200" dirty="0"/>
                        <a:t>进而表明</a:t>
                      </a:r>
                      <a:r>
                        <a:rPr lang="en-US" altLang="zh-CN" sz="1200" dirty="0"/>
                        <a:t>Re</a:t>
                      </a:r>
                      <a:r>
                        <a:rPr lang="zh-CN" altLang="en-US" sz="1200" dirty="0"/>
                        <a:t>元素的添加能够提高</a:t>
                      </a:r>
                      <a:r>
                        <a:rPr lang="el-GR" altLang="zh-CN" sz="1200" dirty="0"/>
                        <a:t>γ’</a:t>
                      </a:r>
                      <a:r>
                        <a:rPr lang="zh-CN" altLang="en-US" sz="1200" dirty="0"/>
                        <a:t>相的强度</a:t>
                      </a:r>
                      <a:r>
                        <a:rPr lang="en-US" altLang="zh-CN" sz="1200" dirty="0"/>
                        <a:t>.</a:t>
                      </a:r>
                    </a:p>
                  </a:txBody>
                  <a:tcPr/>
                </a:tc>
                <a:extLst>
                  <a:ext uri="{0D108BD9-81ED-4DB2-BD59-A6C34878D82A}">
                    <a16:rowId xmlns:a16="http://schemas.microsoft.com/office/drawing/2014/main" val="10002"/>
                  </a:ext>
                </a:extLst>
              </a:tr>
              <a:tr h="1172332">
                <a:tc>
                  <a:txBody>
                    <a:bodyPr/>
                    <a:lstStyle/>
                    <a:p>
                      <a:r>
                        <a:rPr lang="en-US" altLang="zh-CN" sz="1400" dirty="0"/>
                        <a:t>《</a:t>
                      </a:r>
                      <a:r>
                        <a:rPr lang="en-US" altLang="zh-CN" sz="1400" b="0" i="0" u="none" strike="noStrike" kern="1200" baseline="0" dirty="0">
                          <a:solidFill>
                            <a:schemeClr val="dk1"/>
                          </a:solidFill>
                          <a:latin typeface="+mn-lt"/>
                          <a:ea typeface="+mn-ea"/>
                          <a:cs typeface="+mn-cs"/>
                        </a:rPr>
                        <a:t>Molecular dynamics simulations of influence of Re on lattice trapping</a:t>
                      </a:r>
                    </a:p>
                    <a:p>
                      <a:r>
                        <a:rPr lang="en-US" altLang="zh-CN" sz="1400" b="0" i="0" u="none" strike="noStrike" kern="1200" baseline="0" dirty="0">
                          <a:solidFill>
                            <a:schemeClr val="dk1"/>
                          </a:solidFill>
                          <a:latin typeface="+mn-lt"/>
                          <a:ea typeface="+mn-ea"/>
                          <a:cs typeface="+mn-cs"/>
                        </a:rPr>
                        <a:t>and fracture stress of cracks in Ni》(2014</a:t>
                      </a:r>
                      <a:r>
                        <a:rPr lang="en-US" altLang="zh-CN" sz="1400" baseline="0" dirty="0"/>
                        <a:t>)</a:t>
                      </a:r>
                      <a:endParaRPr lang="en-US" altLang="zh-C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a:t>研究</a:t>
                      </a:r>
                      <a:r>
                        <a:rPr lang="en-US" altLang="zh-CN" sz="1400" dirty="0"/>
                        <a:t>Re</a:t>
                      </a:r>
                      <a:r>
                        <a:rPr lang="zh-CN" altLang="en-US" sz="1400" dirty="0"/>
                        <a:t>元素对在</a:t>
                      </a:r>
                      <a:r>
                        <a:rPr lang="en-US" altLang="zh-CN" sz="1400" dirty="0"/>
                        <a:t>Ni</a:t>
                      </a:r>
                      <a:r>
                        <a:rPr lang="zh-CN" altLang="en-US" sz="1400" dirty="0"/>
                        <a:t>基固溶体中裂纹晶格俘获和断裂应力的影响</a:t>
                      </a:r>
                    </a:p>
                  </a:txBody>
                  <a:tcPr/>
                </a:tc>
                <a:tc>
                  <a:txBody>
                    <a:bodyPr/>
                    <a:lstStyle/>
                    <a:p>
                      <a:r>
                        <a:rPr lang="zh-CN" altLang="en-US" sz="1200" dirty="0"/>
                        <a:t>无论是否有</a:t>
                      </a:r>
                      <a:r>
                        <a:rPr lang="en-US" altLang="zh-CN" sz="1200" dirty="0"/>
                        <a:t>Re</a:t>
                      </a:r>
                      <a:r>
                        <a:rPr lang="zh-CN" altLang="en-US" sz="1200" dirty="0"/>
                        <a:t>元素的添加</a:t>
                      </a:r>
                      <a:r>
                        <a:rPr lang="en-US" altLang="zh-CN" sz="1200" dirty="0"/>
                        <a:t>,</a:t>
                      </a:r>
                      <a:r>
                        <a:rPr lang="zh-CN" altLang="en-US" sz="1200" dirty="0"/>
                        <a:t>不同裂纹取向的晶格捕获的范围（</a:t>
                      </a:r>
                      <a:r>
                        <a:rPr lang="en-US" altLang="zh-CN" sz="1200" dirty="0"/>
                        <a:t>S</a:t>
                      </a:r>
                      <a:r>
                        <a:rPr lang="zh-CN" altLang="en-US" sz="1200" dirty="0"/>
                        <a:t>）都小</a:t>
                      </a:r>
                      <a:r>
                        <a:rPr lang="en-US" altLang="zh-CN" sz="1200" dirty="0"/>
                        <a:t>.</a:t>
                      </a:r>
                      <a:r>
                        <a:rPr lang="zh-CN" altLang="en-US" sz="1200" dirty="0"/>
                        <a:t>随着</a:t>
                      </a:r>
                      <a:r>
                        <a:rPr lang="en-US" altLang="zh-CN" sz="1200" dirty="0"/>
                        <a:t>3</a:t>
                      </a:r>
                      <a:r>
                        <a:rPr lang="zh-CN" altLang="en-US" sz="1200" dirty="0"/>
                        <a:t>％或</a:t>
                      </a:r>
                      <a:r>
                        <a:rPr lang="en-US" altLang="zh-CN" sz="1200" dirty="0"/>
                        <a:t>6</a:t>
                      </a:r>
                      <a:r>
                        <a:rPr lang="zh-CN" altLang="en-US" sz="1200" dirty="0"/>
                        <a:t>％的</a:t>
                      </a:r>
                      <a:r>
                        <a:rPr lang="en-US" altLang="zh-CN" sz="1200" dirty="0"/>
                        <a:t>Re</a:t>
                      </a:r>
                      <a:r>
                        <a:rPr lang="zh-CN" altLang="en-US" sz="1200" dirty="0"/>
                        <a:t>原子的添加</a:t>
                      </a:r>
                      <a:r>
                        <a:rPr lang="en-US" altLang="zh-CN" sz="1200" dirty="0"/>
                        <a:t>,</a:t>
                      </a:r>
                      <a:r>
                        <a:rPr lang="zh-CN" altLang="en-US" sz="1200" dirty="0"/>
                        <a:t>下限和上限捕获极限值明显增加</a:t>
                      </a:r>
                      <a:r>
                        <a:rPr lang="en-US" altLang="zh-CN" sz="1200" dirty="0"/>
                        <a:t>,</a:t>
                      </a:r>
                      <a:r>
                        <a:rPr lang="zh-CN" altLang="en-US" sz="1200" dirty="0"/>
                        <a:t>超过理论</a:t>
                      </a:r>
                      <a:r>
                        <a:rPr lang="en-US" altLang="zh-CN" sz="1200" dirty="0"/>
                        <a:t>Griffith</a:t>
                      </a:r>
                      <a:r>
                        <a:rPr lang="zh-CN" altLang="en-US" sz="1200" dirty="0"/>
                        <a:t>载荷</a:t>
                      </a:r>
                      <a:r>
                        <a:rPr lang="en-US" altLang="zh-CN" sz="1200" dirty="0"/>
                        <a:t>.</a:t>
                      </a:r>
                      <a:r>
                        <a:rPr lang="zh-CN" altLang="en-US" sz="1200" dirty="0"/>
                        <a:t>这意味着</a:t>
                      </a:r>
                      <a:r>
                        <a:rPr lang="en-US" altLang="zh-CN" sz="1200" dirty="0"/>
                        <a:t>Re-Ni</a:t>
                      </a:r>
                      <a:r>
                        <a:rPr lang="zh-CN" altLang="en-US" sz="1200" dirty="0"/>
                        <a:t>的原子间的相互作用可以防止原子键的破坏并且可以愈合裂纹</a:t>
                      </a:r>
                      <a:r>
                        <a:rPr lang="en-US" altLang="zh-CN" sz="1200" dirty="0"/>
                        <a:t>.</a:t>
                      </a:r>
                    </a:p>
                  </a:txBody>
                  <a:tcPr/>
                </a:tc>
                <a:extLst>
                  <a:ext uri="{0D108BD9-81ED-4DB2-BD59-A6C34878D82A}">
                    <a16:rowId xmlns:a16="http://schemas.microsoft.com/office/drawing/2014/main" val="10003"/>
                  </a:ext>
                </a:extLst>
              </a:tr>
              <a:tr h="1016021">
                <a:tc>
                  <a:txBody>
                    <a:bodyPr/>
                    <a:lstStyle/>
                    <a:p>
                      <a:r>
                        <a:rPr lang="en-US" altLang="zh-CN" sz="1400" dirty="0"/>
                        <a:t>《The ternary Ni–Al–Co embedded-atom-method potential for </a:t>
                      </a:r>
                      <a:r>
                        <a:rPr lang="el-GR" altLang="zh-CN" sz="1400" dirty="0"/>
                        <a:t>γ/γ </a:t>
                      </a:r>
                      <a:r>
                        <a:rPr lang="en-US" altLang="zh-CN" sz="1400" dirty="0"/>
                        <a:t>Ni-based single-crystal superalloys: Construction and application》(2014)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a:t>三元</a:t>
                      </a:r>
                      <a:r>
                        <a:rPr lang="en-US" altLang="zh-CN" sz="1400" dirty="0"/>
                        <a:t>NI-Al-Co</a:t>
                      </a:r>
                      <a:r>
                        <a:rPr lang="zh-CN" altLang="en-US" sz="1400" dirty="0"/>
                        <a:t>镍基单晶高温合金的嵌入原子势方法研究</a:t>
                      </a:r>
                    </a:p>
                  </a:txBody>
                  <a:tcPr/>
                </a:tc>
                <a:tc>
                  <a:txBody>
                    <a:bodyPr/>
                    <a:lstStyle/>
                    <a:p>
                      <a:r>
                        <a:rPr lang="zh-CN" altLang="en-US" sz="1200" dirty="0"/>
                        <a:t>随机</a:t>
                      </a:r>
                      <a:r>
                        <a:rPr lang="en-US" altLang="zh-CN" sz="1200" dirty="0"/>
                        <a:t>Ni(Co</a:t>
                      </a:r>
                      <a:r>
                        <a:rPr lang="zh-CN" altLang="en-US" sz="1200" dirty="0"/>
                        <a:t>，</a:t>
                      </a:r>
                      <a:r>
                        <a:rPr lang="en-US" altLang="zh-CN" sz="1200" dirty="0"/>
                        <a:t>Al)</a:t>
                      </a:r>
                      <a:r>
                        <a:rPr lang="zh-CN" altLang="en-US" sz="1200" dirty="0"/>
                        <a:t>基固溶体的堆垛层错能</a:t>
                      </a:r>
                      <a:r>
                        <a:rPr lang="en-US" altLang="zh-CN" sz="1200" dirty="0"/>
                        <a:t>(SFE)</a:t>
                      </a:r>
                      <a:r>
                        <a:rPr lang="zh-CN" altLang="en-US" sz="1200" dirty="0"/>
                        <a:t>随着</a:t>
                      </a:r>
                      <a:r>
                        <a:rPr lang="en-US" altLang="zh-CN" sz="1200" dirty="0"/>
                        <a:t>Co</a:t>
                      </a:r>
                      <a:r>
                        <a:rPr lang="zh-CN" altLang="en-US" sz="1200" dirty="0"/>
                        <a:t>和</a:t>
                      </a:r>
                      <a:r>
                        <a:rPr lang="en-US" altLang="zh-CN" sz="1200" dirty="0"/>
                        <a:t>Al</a:t>
                      </a:r>
                      <a:r>
                        <a:rPr lang="zh-CN" altLang="en-US" sz="1200" dirty="0"/>
                        <a:t>浓度的增加而降低</a:t>
                      </a:r>
                      <a:r>
                        <a:rPr lang="en-US" altLang="zh-CN" sz="1200" dirty="0"/>
                        <a:t>.</a:t>
                      </a:r>
                      <a:r>
                        <a:rPr lang="zh-CN" altLang="en-US" sz="1200" dirty="0"/>
                        <a:t>通过考虑不同元素之间的电荷转移而得知</a:t>
                      </a:r>
                      <a:r>
                        <a:rPr lang="en-US" altLang="zh-CN" sz="1200" dirty="0"/>
                        <a:t>,</a:t>
                      </a:r>
                      <a:r>
                        <a:rPr lang="zh-CN" altLang="en-US" sz="1200" dirty="0"/>
                        <a:t>嵌入能量项对于随机</a:t>
                      </a:r>
                      <a:r>
                        <a:rPr lang="en-US" altLang="zh-CN" sz="1200" dirty="0"/>
                        <a:t>Ni</a:t>
                      </a:r>
                      <a:r>
                        <a:rPr lang="zh-CN" altLang="en-US" sz="1200" dirty="0"/>
                        <a:t>（</a:t>
                      </a:r>
                      <a:r>
                        <a:rPr lang="en-US" altLang="zh-CN" sz="1200" dirty="0"/>
                        <a:t>Co</a:t>
                      </a:r>
                      <a:r>
                        <a:rPr lang="zh-CN" altLang="en-US" sz="1200" dirty="0"/>
                        <a:t>，</a:t>
                      </a:r>
                      <a:r>
                        <a:rPr lang="en-US" altLang="zh-CN" sz="1200" dirty="0"/>
                        <a:t>Al</a:t>
                      </a:r>
                      <a:r>
                        <a:rPr lang="zh-CN" altLang="en-US" sz="1200" dirty="0"/>
                        <a:t>）固溶体的</a:t>
                      </a:r>
                      <a:r>
                        <a:rPr lang="en-US" altLang="zh-CN" sz="1200" dirty="0"/>
                        <a:t>SFE</a:t>
                      </a:r>
                      <a:r>
                        <a:rPr lang="zh-CN" altLang="en-US" sz="1200" dirty="0"/>
                        <a:t>有重要影响</a:t>
                      </a:r>
                      <a:r>
                        <a:rPr lang="en-US" altLang="zh-CN" sz="1200" dirty="0"/>
                        <a:t>.</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336057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noChangeArrowheads="1"/>
          </p:cNvSpPr>
          <p:nvPr>
            <p:ph type="title" idx="4294967295"/>
          </p:nvPr>
        </p:nvSpPr>
        <p:spPr>
          <a:xfrm>
            <a:off x="914400" y="-14229"/>
            <a:ext cx="8229600" cy="796950"/>
          </a:xfrm>
          <a:extLst/>
        </p:spPr>
        <p:txBody>
          <a:bodyPr/>
          <a:lstStyle/>
          <a:p>
            <a:pPr algn="l" eaLnBrk="1" hangingPunct="1">
              <a:defRPr/>
            </a:pPr>
            <a:r>
              <a:rPr lang="zh-CN" altLang="en-US" dirty="0">
                <a:solidFill>
                  <a:srgbClr val="0033CC"/>
                </a:solidFill>
                <a:latin typeface="微软雅黑" panose="020B0503020204020204" pitchFamily="34" charset="-122"/>
                <a:ea typeface="微软雅黑" panose="020B0503020204020204" pitchFamily="34" charset="-122"/>
              </a:rPr>
              <a:t>内容索引</a:t>
            </a:r>
            <a:endParaRPr lang="zh-CN" altLang="zh-CN" dirty="0">
              <a:solidFill>
                <a:srgbClr val="0033CC"/>
              </a:solidFill>
              <a:latin typeface="微软雅黑" panose="020B0503020204020204" pitchFamily="34" charset="-122"/>
              <a:ea typeface="微软雅黑" panose="020B0503020204020204" pitchFamily="34" charset="-122"/>
            </a:endParaRPr>
          </a:p>
        </p:txBody>
      </p:sp>
      <p:graphicFrame>
        <p:nvGraphicFramePr>
          <p:cNvPr id="2" name="图示 1"/>
          <p:cNvGraphicFramePr/>
          <p:nvPr>
            <p:extLst>
              <p:ext uri="{D42A27DB-BD31-4B8C-83A1-F6EECF244321}">
                <p14:modId xmlns:p14="http://schemas.microsoft.com/office/powerpoint/2010/main" val="656630750"/>
              </p:ext>
            </p:extLst>
          </p:nvPr>
        </p:nvGraphicFramePr>
        <p:xfrm>
          <a:off x="942917" y="1052736"/>
          <a:ext cx="7272808" cy="52565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935667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10684"/>
            <a:ext cx="8229600" cy="796950"/>
          </a:xfrm>
        </p:spPr>
        <p:txBody>
          <a:bodyPr/>
          <a:lstStyle/>
          <a:p>
            <a:r>
              <a:rPr lang="zh-CN" altLang="en-US" dirty="0"/>
              <a:t>错配位错</a:t>
            </a:r>
            <a:r>
              <a:rPr lang="en-US" altLang="zh-CN" dirty="0"/>
              <a:t>(19</a:t>
            </a:r>
            <a:r>
              <a:rPr lang="zh-CN" altLang="en-US" dirty="0"/>
              <a:t>篇</a:t>
            </a:r>
            <a:r>
              <a:rPr lang="en-US" altLang="zh-CN" dirty="0"/>
              <a:t>)</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751440378"/>
              </p:ext>
            </p:extLst>
          </p:nvPr>
        </p:nvGraphicFramePr>
        <p:xfrm>
          <a:off x="251521" y="807634"/>
          <a:ext cx="8424936" cy="5529409"/>
        </p:xfrm>
        <a:graphic>
          <a:graphicData uri="http://schemas.openxmlformats.org/drawingml/2006/table">
            <a:tbl>
              <a:tblPr firstRow="1" bandRow="1">
                <a:tableStyleId>{00A15C55-8517-42AA-B614-E9B94910E393}</a:tableStyleId>
              </a:tblPr>
              <a:tblGrid>
                <a:gridCol w="3029059">
                  <a:extLst>
                    <a:ext uri="{9D8B030D-6E8A-4147-A177-3AD203B41FA5}">
                      <a16:colId xmlns:a16="http://schemas.microsoft.com/office/drawing/2014/main" val="20000"/>
                    </a:ext>
                  </a:extLst>
                </a:gridCol>
                <a:gridCol w="3006748">
                  <a:extLst>
                    <a:ext uri="{9D8B030D-6E8A-4147-A177-3AD203B41FA5}">
                      <a16:colId xmlns:a16="http://schemas.microsoft.com/office/drawing/2014/main" val="20001"/>
                    </a:ext>
                  </a:extLst>
                </a:gridCol>
                <a:gridCol w="2389129">
                  <a:extLst>
                    <a:ext uri="{9D8B030D-6E8A-4147-A177-3AD203B41FA5}">
                      <a16:colId xmlns:a16="http://schemas.microsoft.com/office/drawing/2014/main" val="20002"/>
                    </a:ext>
                  </a:extLst>
                </a:gridCol>
              </a:tblGrid>
              <a:tr h="338037">
                <a:tc>
                  <a:txBody>
                    <a:bodyPr/>
                    <a:lstStyle/>
                    <a:p>
                      <a:pPr algn="ctr"/>
                      <a:r>
                        <a:rPr lang="zh-CN" altLang="en-US" dirty="0"/>
                        <a:t>文献题目</a:t>
                      </a:r>
                    </a:p>
                  </a:txBody>
                  <a:tcPr/>
                </a:tc>
                <a:tc>
                  <a:txBody>
                    <a:bodyPr/>
                    <a:lstStyle/>
                    <a:p>
                      <a:pPr algn="ctr"/>
                      <a:r>
                        <a:rPr lang="zh-CN" altLang="en-US" dirty="0"/>
                        <a:t>研究内容</a:t>
                      </a:r>
                    </a:p>
                  </a:txBody>
                  <a:tcPr/>
                </a:tc>
                <a:tc>
                  <a:txBody>
                    <a:bodyPr/>
                    <a:lstStyle/>
                    <a:p>
                      <a:pPr algn="ctr"/>
                      <a:r>
                        <a:rPr lang="zh-CN" altLang="en-US" dirty="0"/>
                        <a:t>研究结论</a:t>
                      </a:r>
                    </a:p>
                  </a:txBody>
                  <a:tcPr/>
                </a:tc>
                <a:extLst>
                  <a:ext uri="{0D108BD9-81ED-4DB2-BD59-A6C34878D82A}">
                    <a16:rowId xmlns:a16="http://schemas.microsoft.com/office/drawing/2014/main" val="10000"/>
                  </a:ext>
                </a:extLst>
              </a:tr>
              <a:tr h="1267639">
                <a:tc>
                  <a:txBody>
                    <a:bodyPr/>
                    <a:lstStyle/>
                    <a:p>
                      <a:r>
                        <a:rPr lang="en-US" altLang="zh-CN" sz="1400" dirty="0"/>
                        <a:t>《Effect</a:t>
                      </a:r>
                      <a:r>
                        <a:rPr lang="en-US" altLang="zh-CN" sz="1400" baseline="0" dirty="0"/>
                        <a:t> of Re in </a:t>
                      </a:r>
                      <a:r>
                        <a:rPr lang="el-GR" altLang="zh-CN" sz="1400" baseline="0" dirty="0"/>
                        <a:t>γ</a:t>
                      </a:r>
                      <a:r>
                        <a:rPr lang="en-US" altLang="zh-CN" sz="1400" baseline="0" dirty="0"/>
                        <a:t> phase, </a:t>
                      </a:r>
                      <a:r>
                        <a:rPr lang="el-GR" altLang="zh-CN" sz="1400" baseline="0" dirty="0"/>
                        <a:t>γ</a:t>
                      </a:r>
                      <a:r>
                        <a:rPr lang="en-US" altLang="zh-CN" sz="1400" baseline="0" dirty="0"/>
                        <a:t>’ phase and </a:t>
                      </a:r>
                      <a:r>
                        <a:rPr lang="el-GR" altLang="zh-CN" sz="1400" baseline="0" dirty="0"/>
                        <a:t>γ</a:t>
                      </a:r>
                      <a:r>
                        <a:rPr lang="en-US" altLang="zh-CN" sz="1400" baseline="0" dirty="0"/>
                        <a:t>/</a:t>
                      </a:r>
                      <a:r>
                        <a:rPr lang="el-GR" altLang="zh-CN" sz="1400" baseline="0" dirty="0"/>
                        <a:t>γ</a:t>
                      </a:r>
                      <a:r>
                        <a:rPr lang="en-US" altLang="zh-CN" sz="1400" baseline="0" dirty="0"/>
                        <a:t>’ interface  of Ni-base single-crystal superalloys</a:t>
                      </a:r>
                      <a:r>
                        <a:rPr lang="en-US" altLang="zh-CN" sz="1400" dirty="0"/>
                        <a:t>》(2010)</a:t>
                      </a:r>
                    </a:p>
                  </a:txBody>
                  <a:tcPr/>
                </a:tc>
                <a:tc>
                  <a:txBody>
                    <a:bodyPr/>
                    <a:lstStyle/>
                    <a:p>
                      <a:r>
                        <a:rPr lang="zh-CN" altLang="en-US" sz="1400" dirty="0"/>
                        <a:t>研究合金化元素</a:t>
                      </a:r>
                      <a:r>
                        <a:rPr lang="en-US" altLang="zh-CN" sz="1400" dirty="0"/>
                        <a:t>Re</a:t>
                      </a:r>
                      <a:r>
                        <a:rPr lang="zh-CN" altLang="en-US" sz="1400" dirty="0"/>
                        <a:t>对镍基单晶高温合金</a:t>
                      </a:r>
                      <a:r>
                        <a:rPr lang="el-GR" altLang="zh-CN" sz="1400" baseline="0" dirty="0"/>
                        <a:t>γ</a:t>
                      </a:r>
                      <a:r>
                        <a:rPr lang="zh-CN" altLang="en-US" sz="1400" baseline="0" dirty="0"/>
                        <a:t>相、</a:t>
                      </a:r>
                      <a:r>
                        <a:rPr lang="el-GR" altLang="zh-CN" sz="1400" baseline="0" dirty="0"/>
                        <a:t>γ</a:t>
                      </a:r>
                      <a:r>
                        <a:rPr lang="en-US" altLang="zh-CN" sz="1400" baseline="0" dirty="0"/>
                        <a:t>’</a:t>
                      </a:r>
                      <a:r>
                        <a:rPr lang="zh-CN" altLang="en-US" sz="1400" baseline="0" dirty="0"/>
                        <a:t>相、</a:t>
                      </a:r>
                      <a:r>
                        <a:rPr lang="el-GR" altLang="zh-CN" sz="1400" baseline="0" dirty="0"/>
                        <a:t>γ</a:t>
                      </a:r>
                      <a:r>
                        <a:rPr lang="en-US" altLang="zh-CN" sz="1400" baseline="0" dirty="0"/>
                        <a:t>/</a:t>
                      </a:r>
                      <a:r>
                        <a:rPr lang="el-GR" altLang="zh-CN" sz="1400" baseline="0" dirty="0"/>
                        <a:t>γ</a:t>
                      </a:r>
                      <a:r>
                        <a:rPr lang="en-US" altLang="zh-CN" sz="1400" baseline="0" dirty="0"/>
                        <a:t>’ </a:t>
                      </a:r>
                      <a:r>
                        <a:rPr lang="zh-CN" altLang="en-US" sz="1400" baseline="0" dirty="0"/>
                        <a:t>相界面的影响</a:t>
                      </a:r>
                      <a:endParaRPr lang="en-US" altLang="zh-CN" sz="1400" dirty="0"/>
                    </a:p>
                  </a:txBody>
                  <a:tcPr/>
                </a:tc>
                <a:tc>
                  <a:txBody>
                    <a:bodyPr/>
                    <a:lstStyle/>
                    <a:p>
                      <a:r>
                        <a:rPr lang="zh-CN" altLang="en-US" sz="1200" dirty="0">
                          <a:solidFill>
                            <a:schemeClr val="tx1"/>
                          </a:solidFill>
                        </a:rPr>
                        <a:t>通过考虑从第一原理计算出的电荷转移</a:t>
                      </a:r>
                      <a:r>
                        <a:rPr lang="en-US" altLang="zh-CN" sz="1200" dirty="0">
                          <a:solidFill>
                            <a:schemeClr val="tx1"/>
                          </a:solidFill>
                        </a:rPr>
                        <a:t>,Ni3Al</a:t>
                      </a:r>
                      <a:r>
                        <a:rPr lang="zh-CN" altLang="en-US" sz="1200" dirty="0">
                          <a:solidFill>
                            <a:schemeClr val="tx1"/>
                          </a:solidFill>
                        </a:rPr>
                        <a:t>的弹性常数与电势的主体电子密度之间的关系</a:t>
                      </a:r>
                      <a:r>
                        <a:rPr lang="en-US" altLang="zh-CN" sz="1200" dirty="0">
                          <a:solidFill>
                            <a:schemeClr val="tx1"/>
                          </a:solidFill>
                        </a:rPr>
                        <a:t>,</a:t>
                      </a:r>
                      <a:r>
                        <a:rPr lang="zh-CN" altLang="en-US" sz="1200" dirty="0">
                          <a:solidFill>
                            <a:schemeClr val="tx1"/>
                          </a:solidFill>
                        </a:rPr>
                        <a:t>嵌入能对</a:t>
                      </a:r>
                      <a:r>
                        <a:rPr lang="en-US" altLang="zh-CN" sz="1200" dirty="0">
                          <a:solidFill>
                            <a:schemeClr val="tx1"/>
                          </a:solidFill>
                        </a:rPr>
                        <a:t>Ni3Al</a:t>
                      </a:r>
                      <a:r>
                        <a:rPr lang="zh-CN" altLang="en-US" sz="1200" dirty="0">
                          <a:solidFill>
                            <a:schemeClr val="tx1"/>
                          </a:solidFill>
                        </a:rPr>
                        <a:t>的平面断层能量等合金的性能有重要的影响</a:t>
                      </a:r>
                      <a:r>
                        <a:rPr lang="en-US" altLang="zh-CN" sz="1200" dirty="0">
                          <a:solidFill>
                            <a:schemeClr val="tx1"/>
                          </a:solidFill>
                        </a:rPr>
                        <a:t>.</a:t>
                      </a:r>
                      <a:r>
                        <a:rPr lang="zh-CN" altLang="en-US" sz="1200" dirty="0">
                          <a:solidFill>
                            <a:schemeClr val="tx1"/>
                          </a:solidFill>
                        </a:rPr>
                        <a:t>多元素势预测</a:t>
                      </a:r>
                      <a:r>
                        <a:rPr lang="en-US" altLang="zh-CN" sz="1200" dirty="0">
                          <a:solidFill>
                            <a:schemeClr val="tx1"/>
                          </a:solidFill>
                        </a:rPr>
                        <a:t>Re</a:t>
                      </a:r>
                      <a:r>
                        <a:rPr lang="zh-CN" altLang="en-US" sz="1200" dirty="0">
                          <a:solidFill>
                            <a:schemeClr val="tx1"/>
                          </a:solidFill>
                        </a:rPr>
                        <a:t>元素不会在</a:t>
                      </a:r>
                      <a:r>
                        <a:rPr lang="el-GR" altLang="zh-CN" sz="1200" dirty="0">
                          <a:solidFill>
                            <a:schemeClr val="tx1"/>
                          </a:solidFill>
                        </a:rPr>
                        <a:t>γ(</a:t>
                      </a:r>
                      <a:r>
                        <a:rPr lang="en-US" altLang="zh-CN" sz="1200" dirty="0">
                          <a:solidFill>
                            <a:schemeClr val="tx1"/>
                          </a:solidFill>
                        </a:rPr>
                        <a:t>Ni)</a:t>
                      </a:r>
                      <a:r>
                        <a:rPr lang="zh-CN" altLang="en-US" sz="1200" dirty="0">
                          <a:solidFill>
                            <a:schemeClr val="tx1"/>
                          </a:solidFill>
                        </a:rPr>
                        <a:t>相中形成簇</a:t>
                      </a:r>
                      <a:r>
                        <a:rPr lang="en-US" altLang="zh-CN" sz="1200" dirty="0">
                          <a:solidFill>
                            <a:schemeClr val="tx1"/>
                          </a:solidFill>
                        </a:rPr>
                        <a:t>.</a:t>
                      </a:r>
                    </a:p>
                  </a:txBody>
                  <a:tcPr/>
                </a:tc>
                <a:extLst>
                  <a:ext uri="{0D108BD9-81ED-4DB2-BD59-A6C34878D82A}">
                    <a16:rowId xmlns:a16="http://schemas.microsoft.com/office/drawing/2014/main" val="10001"/>
                  </a:ext>
                </a:extLst>
              </a:tr>
              <a:tr h="1267639">
                <a:tc>
                  <a:txBody>
                    <a:bodyPr/>
                    <a:lstStyle/>
                    <a:p>
                      <a:r>
                        <a:rPr lang="en-US" altLang="zh-CN" sz="1400" dirty="0"/>
                        <a:t>《Effects</a:t>
                      </a:r>
                      <a:r>
                        <a:rPr lang="en-US" altLang="zh-CN" sz="1400" baseline="0" dirty="0"/>
                        <a:t> of alloying Re and Ru in the edge-dislocation coree of the Ni/Ni3Al interface</a:t>
                      </a:r>
                      <a:r>
                        <a:rPr lang="en-US" altLang="zh-CN" sz="1400" dirty="0"/>
                        <a:t>》(2009)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a:t>研究合金化</a:t>
                      </a:r>
                      <a:r>
                        <a:rPr lang="en-US" altLang="zh-CN" sz="1400" dirty="0"/>
                        <a:t>Re</a:t>
                      </a:r>
                      <a:r>
                        <a:rPr lang="zh-CN" altLang="en-US" sz="1400" dirty="0"/>
                        <a:t>、</a:t>
                      </a:r>
                      <a:r>
                        <a:rPr lang="en-US" altLang="zh-CN" sz="1400" dirty="0"/>
                        <a:t>Ru</a:t>
                      </a:r>
                      <a:r>
                        <a:rPr lang="zh-CN" altLang="en-US" sz="1400" dirty="0"/>
                        <a:t>元素对</a:t>
                      </a:r>
                      <a:r>
                        <a:rPr lang="en-US" altLang="zh-CN" sz="1400" dirty="0"/>
                        <a:t>Ni/Ni3Al</a:t>
                      </a:r>
                      <a:r>
                        <a:rPr lang="zh-CN" altLang="en-US" sz="1400" dirty="0"/>
                        <a:t>相界面刃型位错核的影响</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合金化元素</a:t>
                      </a:r>
                      <a:r>
                        <a:rPr lang="en-US" altLang="zh-CN" sz="1200" dirty="0"/>
                        <a:t>Re</a:t>
                      </a:r>
                      <a:r>
                        <a:rPr lang="zh-CN" altLang="en-US" sz="1200" dirty="0"/>
                        <a:t>、</a:t>
                      </a:r>
                      <a:r>
                        <a:rPr lang="en-US" altLang="zh-CN" sz="1200" dirty="0"/>
                        <a:t>Ru</a:t>
                      </a:r>
                      <a:r>
                        <a:rPr lang="zh-CN" altLang="en-US" sz="1200" dirty="0"/>
                        <a:t>都能够稳定</a:t>
                      </a:r>
                      <a:r>
                        <a:rPr lang="en-US" altLang="zh-CN" sz="1200" dirty="0"/>
                        <a:t>[110](001)</a:t>
                      </a:r>
                      <a:r>
                        <a:rPr lang="zh-CN" altLang="en-US" sz="1200" dirty="0"/>
                        <a:t>位错核，在位错核区域中，</a:t>
                      </a:r>
                      <a:r>
                        <a:rPr lang="en-US" altLang="zh-CN" sz="1200" dirty="0"/>
                        <a:t>Re</a:t>
                      </a:r>
                      <a:r>
                        <a:rPr lang="zh-CN" altLang="en-US" sz="1200" dirty="0"/>
                        <a:t>、</a:t>
                      </a:r>
                      <a:r>
                        <a:rPr lang="en-US" altLang="zh-CN" sz="1200" dirty="0"/>
                        <a:t>Ru</a:t>
                      </a:r>
                      <a:r>
                        <a:rPr lang="zh-CN" altLang="en-US" sz="1200" dirty="0"/>
                        <a:t>在</a:t>
                      </a:r>
                      <a:r>
                        <a:rPr lang="el-GR" altLang="zh-CN" sz="1200" baseline="0" dirty="0"/>
                        <a:t>γ</a:t>
                      </a:r>
                      <a:r>
                        <a:rPr lang="zh-CN" altLang="en-US" sz="1200" baseline="0" dirty="0"/>
                        <a:t>相中</a:t>
                      </a:r>
                      <a:r>
                        <a:rPr lang="zh-CN" altLang="en-US" sz="1200" dirty="0"/>
                        <a:t>更倾向于</a:t>
                      </a:r>
                      <a:r>
                        <a:rPr lang="el-GR" altLang="zh-CN" sz="1200" baseline="0" dirty="0"/>
                        <a:t>γ</a:t>
                      </a:r>
                      <a:r>
                        <a:rPr lang="zh-CN" altLang="en-US" sz="1200" baseline="0" dirty="0"/>
                        <a:t>相中</a:t>
                      </a:r>
                      <a:r>
                        <a:rPr lang="en-US" altLang="zh-CN" sz="1200" baseline="0" dirty="0"/>
                        <a:t>Ni</a:t>
                      </a:r>
                      <a:r>
                        <a:rPr lang="zh-CN" altLang="en-US" sz="1200" baseline="0" dirty="0"/>
                        <a:t>原子的位置，</a:t>
                      </a:r>
                      <a:r>
                        <a:rPr lang="en-US" altLang="zh-CN" sz="1200" baseline="0" dirty="0"/>
                        <a:t>Re</a:t>
                      </a:r>
                      <a:r>
                        <a:rPr lang="zh-CN" altLang="en-US" sz="1200" baseline="0" dirty="0"/>
                        <a:t>相比于</a:t>
                      </a:r>
                      <a:r>
                        <a:rPr lang="en-US" altLang="zh-CN" sz="1200" baseline="0" dirty="0"/>
                        <a:t>Ru</a:t>
                      </a:r>
                      <a:r>
                        <a:rPr lang="zh-CN" altLang="en-US" sz="1200" baseline="0" dirty="0"/>
                        <a:t>，</a:t>
                      </a:r>
                      <a:r>
                        <a:rPr lang="en-US" altLang="zh-CN" sz="1200" baseline="0" dirty="0"/>
                        <a:t>Re</a:t>
                      </a:r>
                      <a:r>
                        <a:rPr lang="zh-CN" altLang="en-US" sz="1200" baseline="0" dirty="0"/>
                        <a:t>更容易偏析到位错核区域</a:t>
                      </a:r>
                      <a:endParaRPr lang="en-US" altLang="zh-CN" sz="1200" dirty="0"/>
                    </a:p>
                  </a:txBody>
                  <a:tcPr/>
                </a:tc>
                <a:extLst>
                  <a:ext uri="{0D108BD9-81ED-4DB2-BD59-A6C34878D82A}">
                    <a16:rowId xmlns:a16="http://schemas.microsoft.com/office/drawing/2014/main" val="10002"/>
                  </a:ext>
                </a:extLst>
              </a:tr>
              <a:tr h="1267639">
                <a:tc>
                  <a:txBody>
                    <a:bodyPr/>
                    <a:lstStyle/>
                    <a:p>
                      <a:r>
                        <a:rPr lang="en-US" altLang="zh-CN" sz="1400" dirty="0"/>
                        <a:t>《</a:t>
                      </a:r>
                      <a:r>
                        <a:rPr lang="zh-CN" altLang="en-US" sz="1400" b="0" i="0" u="none" strike="noStrike" kern="1200" baseline="0" dirty="0">
                          <a:solidFill>
                            <a:schemeClr val="dk1"/>
                          </a:solidFill>
                          <a:latin typeface="+mn-lt"/>
                          <a:ea typeface="+mn-ea"/>
                          <a:cs typeface="+mn-cs"/>
                        </a:rPr>
                        <a:t>镍基单晶高温合金相界面错配位错网络的演化</a:t>
                      </a:r>
                      <a:r>
                        <a:rPr lang="en-US" altLang="zh-CN" sz="1400" b="0" i="0" u="none" strike="noStrike" kern="1200" baseline="0" dirty="0">
                          <a:solidFill>
                            <a:schemeClr val="dk1"/>
                          </a:solidFill>
                          <a:latin typeface="+mn-lt"/>
                          <a:ea typeface="+mn-ea"/>
                          <a:cs typeface="+mn-cs"/>
                        </a:rPr>
                        <a:t> </a:t>
                      </a:r>
                      <a:r>
                        <a:rPr lang="en-US" altLang="zh-CN" sz="1400" baseline="0" dirty="0"/>
                        <a:t>》</a:t>
                      </a:r>
                    </a:p>
                    <a:p>
                      <a:r>
                        <a:rPr lang="en-US" altLang="zh-CN" sz="1400" baseline="0" dirty="0"/>
                        <a:t>(2009)</a:t>
                      </a:r>
                      <a:endParaRPr lang="en-US" altLang="zh-C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a:t>运用分子动力学方法研究镍基单晶高温合金</a:t>
                      </a:r>
                      <a:r>
                        <a:rPr lang="el-GR" altLang="zh-CN" sz="1400" baseline="0" dirty="0"/>
                        <a:t>γ</a:t>
                      </a:r>
                      <a:r>
                        <a:rPr lang="en-US" altLang="zh-CN" sz="1400" baseline="0" dirty="0"/>
                        <a:t>/</a:t>
                      </a:r>
                      <a:r>
                        <a:rPr lang="el-GR" altLang="zh-CN" sz="1400" baseline="0" dirty="0"/>
                        <a:t>γ</a:t>
                      </a:r>
                      <a:r>
                        <a:rPr lang="en-US" altLang="zh-CN" sz="1400" baseline="0" dirty="0"/>
                        <a:t>’ </a:t>
                      </a:r>
                      <a:r>
                        <a:rPr lang="zh-CN" altLang="en-US" sz="1400" baseline="0" dirty="0"/>
                        <a:t>相界面错配位错网络的特征</a:t>
                      </a:r>
                      <a:endParaRPr lang="zh-CN" altLang="en-US" sz="1400" dirty="0"/>
                    </a:p>
                  </a:txBody>
                  <a:tcPr/>
                </a:tc>
                <a:tc>
                  <a:txBody>
                    <a:bodyPr/>
                    <a:lstStyle/>
                    <a:p>
                      <a:r>
                        <a:rPr lang="zh-CN" altLang="en-US" sz="1200" dirty="0"/>
                        <a:t>在温度场作用下原子的热运动加强，在相界面形成的位错出现了扭折，从而带动位错沿着相界面移动</a:t>
                      </a:r>
                      <a:endParaRPr lang="en-US" altLang="zh-CN" sz="1200" dirty="0"/>
                    </a:p>
                  </a:txBody>
                  <a:tcPr/>
                </a:tc>
                <a:extLst>
                  <a:ext uri="{0D108BD9-81ED-4DB2-BD59-A6C34878D82A}">
                    <a16:rowId xmlns:a16="http://schemas.microsoft.com/office/drawing/2014/main" val="10003"/>
                  </a:ext>
                </a:extLst>
              </a:tr>
              <a:tr h="1360732">
                <a:tc>
                  <a:txBody>
                    <a:bodyPr/>
                    <a:lstStyle/>
                    <a:p>
                      <a:r>
                        <a:rPr lang="en-US" altLang="zh-CN" sz="1400" dirty="0"/>
                        <a:t>《Effect of H impurity on misfit dislocation in NI</a:t>
                      </a:r>
                      <a:r>
                        <a:rPr lang="en-US" altLang="zh-CN" sz="1400" baseline="0" dirty="0"/>
                        <a:t>-based single-crystal superalloy:molecular dynamic simulations</a:t>
                      </a:r>
                      <a:r>
                        <a:rPr lang="en-US" altLang="zh-CN" sz="1400" dirty="0"/>
                        <a:t> 》(2014)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a:t>运用分子动力学模拟研究杂质</a:t>
                      </a:r>
                      <a:r>
                        <a:rPr lang="en-US" altLang="zh-CN" sz="1400" dirty="0"/>
                        <a:t>H</a:t>
                      </a:r>
                      <a:r>
                        <a:rPr lang="zh-CN" altLang="en-US" sz="1400" dirty="0"/>
                        <a:t>原子对镍基单晶合金错配位错的影响</a:t>
                      </a:r>
                    </a:p>
                  </a:txBody>
                  <a:tcPr/>
                </a:tc>
                <a:tc>
                  <a:txBody>
                    <a:bodyPr/>
                    <a:lstStyle/>
                    <a:p>
                      <a:r>
                        <a:rPr lang="zh-CN" altLang="en-US" sz="1200" dirty="0"/>
                        <a:t>错配位错吸引了位于</a:t>
                      </a:r>
                      <a:r>
                        <a:rPr lang="el-GR" altLang="zh-CN" sz="1200" baseline="0" dirty="0"/>
                        <a:t>γ</a:t>
                      </a:r>
                      <a:r>
                        <a:rPr lang="en-US" altLang="zh-CN" sz="1200" baseline="0" dirty="0"/>
                        <a:t>/</a:t>
                      </a:r>
                      <a:r>
                        <a:rPr lang="el-GR" altLang="zh-CN" sz="1200" baseline="0" dirty="0"/>
                        <a:t>γ</a:t>
                      </a:r>
                      <a:r>
                        <a:rPr lang="en-US" altLang="zh-CN" sz="1200" baseline="0" dirty="0"/>
                        <a:t>’ </a:t>
                      </a:r>
                      <a:r>
                        <a:rPr lang="zh-CN" altLang="en-US" sz="1200" baseline="0" dirty="0"/>
                        <a:t>相界面</a:t>
                      </a:r>
                      <a:r>
                        <a:rPr lang="zh-CN" altLang="en-US" sz="1200" dirty="0"/>
                        <a:t>上的</a:t>
                      </a:r>
                      <a:r>
                        <a:rPr lang="en-US" altLang="zh-CN" sz="1200" dirty="0"/>
                        <a:t>H</a:t>
                      </a:r>
                      <a:r>
                        <a:rPr lang="zh-CN" altLang="en-US" sz="1200" dirty="0"/>
                        <a:t>杂质，而滑移平面上的</a:t>
                      </a:r>
                      <a:r>
                        <a:rPr lang="en-US" altLang="zh-CN" sz="1200" dirty="0"/>
                        <a:t>Ni3Al</a:t>
                      </a:r>
                      <a:r>
                        <a:rPr lang="zh-CN" altLang="en-US" sz="1200" dirty="0"/>
                        <a:t>和</a:t>
                      </a:r>
                      <a:r>
                        <a:rPr lang="en-US" altLang="zh-CN" sz="1200" dirty="0"/>
                        <a:t>H</a:t>
                      </a:r>
                      <a:r>
                        <a:rPr lang="zh-CN" altLang="en-US" sz="1200" dirty="0"/>
                        <a:t>杂质可以阻碍错配位错的滑移，这有利于提高基于镍的超合金的机械性能。</a:t>
                      </a:r>
                      <a:endParaRPr lang="en-US" altLang="zh-CN" sz="1200"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7748643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10684"/>
            <a:ext cx="8229600" cy="796950"/>
          </a:xfrm>
        </p:spPr>
        <p:txBody>
          <a:bodyPr/>
          <a:lstStyle/>
          <a:p>
            <a:r>
              <a:rPr lang="zh-CN" altLang="en-US" dirty="0"/>
              <a:t>错配位错</a:t>
            </a:r>
            <a:r>
              <a:rPr lang="en-US" altLang="zh-CN" dirty="0"/>
              <a:t>(19</a:t>
            </a:r>
            <a:r>
              <a:rPr lang="zh-CN" altLang="en-US" dirty="0"/>
              <a:t>篇</a:t>
            </a:r>
            <a:r>
              <a:rPr lang="en-US" altLang="zh-CN" dirty="0"/>
              <a:t>)</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665616144"/>
              </p:ext>
            </p:extLst>
          </p:nvPr>
        </p:nvGraphicFramePr>
        <p:xfrm>
          <a:off x="52503" y="807634"/>
          <a:ext cx="8964488" cy="5598202"/>
        </p:xfrm>
        <a:graphic>
          <a:graphicData uri="http://schemas.openxmlformats.org/drawingml/2006/table">
            <a:tbl>
              <a:tblPr firstRow="1" bandRow="1">
                <a:tableStyleId>{00A15C55-8517-42AA-B614-E9B94910E393}</a:tableStyleId>
              </a:tblPr>
              <a:tblGrid>
                <a:gridCol w="3223047">
                  <a:extLst>
                    <a:ext uri="{9D8B030D-6E8A-4147-A177-3AD203B41FA5}">
                      <a16:colId xmlns:a16="http://schemas.microsoft.com/office/drawing/2014/main" val="20000"/>
                    </a:ext>
                  </a:extLst>
                </a:gridCol>
                <a:gridCol w="3199307">
                  <a:extLst>
                    <a:ext uri="{9D8B030D-6E8A-4147-A177-3AD203B41FA5}">
                      <a16:colId xmlns:a16="http://schemas.microsoft.com/office/drawing/2014/main" val="20001"/>
                    </a:ext>
                  </a:extLst>
                </a:gridCol>
                <a:gridCol w="2542134">
                  <a:extLst>
                    <a:ext uri="{9D8B030D-6E8A-4147-A177-3AD203B41FA5}">
                      <a16:colId xmlns:a16="http://schemas.microsoft.com/office/drawing/2014/main" val="20002"/>
                    </a:ext>
                  </a:extLst>
                </a:gridCol>
              </a:tblGrid>
              <a:tr h="312622">
                <a:tc>
                  <a:txBody>
                    <a:bodyPr/>
                    <a:lstStyle/>
                    <a:p>
                      <a:pPr algn="ctr"/>
                      <a:r>
                        <a:rPr lang="zh-CN" altLang="en-US" dirty="0"/>
                        <a:t>文献题目</a:t>
                      </a:r>
                    </a:p>
                  </a:txBody>
                  <a:tcPr/>
                </a:tc>
                <a:tc>
                  <a:txBody>
                    <a:bodyPr/>
                    <a:lstStyle/>
                    <a:p>
                      <a:pPr algn="ctr"/>
                      <a:r>
                        <a:rPr lang="zh-CN" altLang="en-US" dirty="0"/>
                        <a:t>研究内容</a:t>
                      </a:r>
                    </a:p>
                  </a:txBody>
                  <a:tcPr/>
                </a:tc>
                <a:tc>
                  <a:txBody>
                    <a:bodyPr/>
                    <a:lstStyle/>
                    <a:p>
                      <a:pPr algn="ctr"/>
                      <a:r>
                        <a:rPr lang="zh-CN" altLang="en-US" dirty="0"/>
                        <a:t>研究结论</a:t>
                      </a:r>
                    </a:p>
                  </a:txBody>
                  <a:tcPr/>
                </a:tc>
                <a:extLst>
                  <a:ext uri="{0D108BD9-81ED-4DB2-BD59-A6C34878D82A}">
                    <a16:rowId xmlns:a16="http://schemas.microsoft.com/office/drawing/2014/main" val="10000"/>
                  </a:ext>
                </a:extLst>
              </a:tr>
              <a:tr h="887454">
                <a:tc>
                  <a:txBody>
                    <a:bodyPr/>
                    <a:lstStyle/>
                    <a:p>
                      <a:r>
                        <a:rPr lang="en-US" altLang="zh-CN" sz="1400" dirty="0"/>
                        <a:t>《Construction of ternary Ni-Al-Ta potential and its application in the effect of Ta on [110]</a:t>
                      </a:r>
                      <a:r>
                        <a:rPr lang="en-US" altLang="zh-CN" sz="1400" baseline="0" dirty="0"/>
                        <a:t> edge dislocation slipping in </a:t>
                      </a:r>
                      <a:r>
                        <a:rPr lang="el-GR" altLang="zh-CN" sz="1400" baseline="0" dirty="0"/>
                        <a:t>γ</a:t>
                      </a:r>
                      <a:r>
                        <a:rPr lang="en-US" altLang="zh-CN" sz="1400" baseline="0" dirty="0"/>
                        <a:t>’-Ni3Al</a:t>
                      </a:r>
                      <a:r>
                        <a:rPr lang="en-US" altLang="zh-CN" sz="1400" dirty="0"/>
                        <a:t>》(2016)</a:t>
                      </a:r>
                    </a:p>
                  </a:txBody>
                  <a:tcPr/>
                </a:tc>
                <a:tc>
                  <a:txBody>
                    <a:bodyPr/>
                    <a:lstStyle/>
                    <a:p>
                      <a:r>
                        <a:rPr lang="zh-CN" altLang="en-US" sz="1400" dirty="0"/>
                        <a:t>三元</a:t>
                      </a:r>
                      <a:r>
                        <a:rPr lang="en-US" altLang="zh-CN" sz="1400" dirty="0"/>
                        <a:t>Ni-Al-Ta</a:t>
                      </a:r>
                      <a:r>
                        <a:rPr lang="zh-CN" altLang="en-US" sz="1400" dirty="0"/>
                        <a:t>势的构建和研究在</a:t>
                      </a:r>
                      <a:r>
                        <a:rPr lang="el-GR" altLang="zh-CN" sz="1400" baseline="0" dirty="0"/>
                        <a:t>γ</a:t>
                      </a:r>
                      <a:r>
                        <a:rPr lang="en-US" altLang="zh-CN" sz="1400" baseline="0" dirty="0"/>
                        <a:t>’-Ni3Al</a:t>
                      </a:r>
                      <a:r>
                        <a:rPr lang="zh-CN" altLang="en-US" sz="1400" baseline="0" dirty="0"/>
                        <a:t>相中</a:t>
                      </a:r>
                      <a:r>
                        <a:rPr lang="en-US" altLang="zh-CN" sz="1400" baseline="0" dirty="0"/>
                        <a:t>Ta</a:t>
                      </a:r>
                      <a:r>
                        <a:rPr lang="zh-CN" altLang="en-US" sz="1400" baseline="0" dirty="0"/>
                        <a:t>元素对</a:t>
                      </a:r>
                      <a:r>
                        <a:rPr lang="en-US" altLang="zh-CN" sz="1400" baseline="0" dirty="0"/>
                        <a:t>[110]</a:t>
                      </a:r>
                      <a:r>
                        <a:rPr lang="zh-CN" altLang="en-US" sz="1400" baseline="0" dirty="0"/>
                        <a:t>刃型位错滑移的影响</a:t>
                      </a:r>
                      <a:endParaRPr lang="en-US" altLang="zh-CN" sz="1400" dirty="0"/>
                    </a:p>
                  </a:txBody>
                  <a:tcPr/>
                </a:tc>
                <a:tc>
                  <a:txBody>
                    <a:bodyPr/>
                    <a:lstStyle/>
                    <a:p>
                      <a:r>
                        <a:rPr lang="zh-CN" altLang="en-US" sz="1200" dirty="0">
                          <a:solidFill>
                            <a:schemeClr val="tx1"/>
                          </a:solidFill>
                        </a:rPr>
                        <a:t>边缘位错有一种非常不稳定的运动</a:t>
                      </a:r>
                      <a:r>
                        <a:rPr lang="en-US" altLang="zh-CN" sz="1200" dirty="0">
                          <a:solidFill>
                            <a:schemeClr val="tx1"/>
                          </a:solidFill>
                        </a:rPr>
                        <a:t>.</a:t>
                      </a:r>
                      <a:r>
                        <a:rPr lang="zh-CN" altLang="en-US" sz="1200" dirty="0">
                          <a:solidFill>
                            <a:schemeClr val="tx1"/>
                          </a:solidFill>
                        </a:rPr>
                        <a:t>位错偶极子可以与边缘超局部位错发生反应，形成一个复杂的洛蒙</a:t>
                      </a:r>
                      <a:r>
                        <a:rPr lang="en-US" altLang="zh-CN" sz="1200" dirty="0">
                          <a:solidFill>
                            <a:schemeClr val="tx1"/>
                          </a:solidFill>
                        </a:rPr>
                        <a:t>-</a:t>
                      </a:r>
                      <a:r>
                        <a:rPr lang="zh-CN" altLang="en-US" sz="1200" dirty="0">
                          <a:solidFill>
                            <a:schemeClr val="tx1"/>
                          </a:solidFill>
                        </a:rPr>
                        <a:t>科特雷尔锁来阻止它的运动</a:t>
                      </a:r>
                      <a:r>
                        <a:rPr lang="en-US" altLang="zh-CN" sz="1200" dirty="0">
                          <a:solidFill>
                            <a:schemeClr val="tx1"/>
                          </a:solidFill>
                        </a:rPr>
                        <a:t>.Ta</a:t>
                      </a:r>
                      <a:r>
                        <a:rPr lang="zh-CN" altLang="en-US" sz="1200" dirty="0">
                          <a:solidFill>
                            <a:schemeClr val="tx1"/>
                          </a:solidFill>
                        </a:rPr>
                        <a:t>有可能阻止</a:t>
                      </a:r>
                      <a:r>
                        <a:rPr lang="en-US" altLang="zh-CN" sz="1200" dirty="0">
                          <a:solidFill>
                            <a:schemeClr val="tx1"/>
                          </a:solidFill>
                        </a:rPr>
                        <a:t>c0(Ni3Al)</a:t>
                      </a:r>
                      <a:r>
                        <a:rPr lang="zh-CN" altLang="en-US" sz="1200" dirty="0">
                          <a:solidFill>
                            <a:schemeClr val="tx1"/>
                          </a:solidFill>
                        </a:rPr>
                        <a:t>的变形</a:t>
                      </a:r>
                      <a:endParaRPr lang="en-US" altLang="zh-CN" sz="1200" dirty="0">
                        <a:solidFill>
                          <a:schemeClr val="tx1"/>
                        </a:solidFill>
                      </a:endParaRPr>
                    </a:p>
                  </a:txBody>
                  <a:tcPr/>
                </a:tc>
                <a:extLst>
                  <a:ext uri="{0D108BD9-81ED-4DB2-BD59-A6C34878D82A}">
                    <a16:rowId xmlns:a16="http://schemas.microsoft.com/office/drawing/2014/main" val="10001"/>
                  </a:ext>
                </a:extLst>
              </a:tr>
              <a:tr h="1105750">
                <a:tc>
                  <a:txBody>
                    <a:bodyPr/>
                    <a:lstStyle/>
                    <a:p>
                      <a:r>
                        <a:rPr lang="en-US" altLang="zh-CN" sz="1400" dirty="0"/>
                        <a:t>《Effect of Re on dislocation nucleation from crack tip in Ni by atomistic simulation》(2015)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a:t>研究</a:t>
                      </a:r>
                      <a:r>
                        <a:rPr lang="en-US" altLang="zh-CN" sz="1400" dirty="0"/>
                        <a:t>Re</a:t>
                      </a:r>
                      <a:r>
                        <a:rPr lang="zh-CN" altLang="en-US" sz="1400" dirty="0"/>
                        <a:t>元素对裂纹尖端位错成核的影响。</a:t>
                      </a:r>
                      <a:endParaRPr lang="en-US" altLang="zh-C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活化能随着</a:t>
                      </a:r>
                      <a:r>
                        <a:rPr lang="en-US" altLang="zh-CN" sz="1200" dirty="0"/>
                        <a:t>Re</a:t>
                      </a:r>
                      <a:r>
                        <a:rPr lang="zh-CN" altLang="en-US" sz="1200" dirty="0"/>
                        <a:t>元素的掺杂增加而减少。活化能的减少可能与当位原子穿过重原子时，在重原子周围的局部结构的扩展有关</a:t>
                      </a:r>
                      <a:r>
                        <a:rPr lang="en-US" altLang="zh-CN" sz="1200" dirty="0"/>
                        <a:t>.</a:t>
                      </a:r>
                      <a:r>
                        <a:rPr lang="zh-CN" altLang="en-US" sz="1200" dirty="0"/>
                        <a:t>位错核的频率可以得到改善，这意味着镍的延展性可以得到增强。</a:t>
                      </a:r>
                      <a:endParaRPr lang="en-US" altLang="zh-CN" sz="1200" dirty="0"/>
                    </a:p>
                  </a:txBody>
                  <a:tcPr/>
                </a:tc>
                <a:extLst>
                  <a:ext uri="{0D108BD9-81ED-4DB2-BD59-A6C34878D82A}">
                    <a16:rowId xmlns:a16="http://schemas.microsoft.com/office/drawing/2014/main" val="10002"/>
                  </a:ext>
                </a:extLst>
              </a:tr>
              <a:tr h="853134">
                <a:tc>
                  <a:txBody>
                    <a:bodyPr/>
                    <a:lstStyle/>
                    <a:p>
                      <a:r>
                        <a:rPr lang="en-US" altLang="zh-CN" sz="1400" dirty="0"/>
                        <a:t>《</a:t>
                      </a:r>
                      <a:r>
                        <a:rPr lang="en-US" altLang="zh-CN" sz="1400" b="0" i="0" u="none" strike="noStrike" kern="1200" baseline="0" dirty="0">
                          <a:solidFill>
                            <a:schemeClr val="dk1"/>
                          </a:solidFill>
                          <a:latin typeface="+mn-lt"/>
                          <a:ea typeface="+mn-ea"/>
                          <a:cs typeface="+mn-cs"/>
                        </a:rPr>
                        <a:t>Effect of alloying elements on dislocation cross-slip in </a:t>
                      </a:r>
                      <a:r>
                        <a:rPr lang="el-GR" altLang="zh-CN" sz="1400" baseline="0" dirty="0"/>
                        <a:t>γ</a:t>
                      </a:r>
                      <a:r>
                        <a:rPr lang="en-US" altLang="zh-CN" sz="1400" baseline="0" dirty="0"/>
                        <a:t>’-Ni3Al: a first –principles study</a:t>
                      </a:r>
                      <a:r>
                        <a:rPr lang="en-US" altLang="zh-CN" sz="1400" b="0" i="0" u="none" strike="noStrike" kern="1200" baseline="0" dirty="0">
                          <a:solidFill>
                            <a:schemeClr val="dk1"/>
                          </a:solidFill>
                          <a:latin typeface="+mn-lt"/>
                          <a:ea typeface="+mn-ea"/>
                          <a:cs typeface="+mn-cs"/>
                        </a:rPr>
                        <a:t>》(2012</a:t>
                      </a:r>
                      <a:r>
                        <a:rPr lang="en-US" altLang="zh-CN" sz="1400" baseline="0" dirty="0"/>
                        <a:t>)</a:t>
                      </a:r>
                      <a:endParaRPr lang="en-US" altLang="zh-C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a:t>研究合金化元素</a:t>
                      </a:r>
                      <a:r>
                        <a:rPr lang="en-US" altLang="zh-CN" sz="1400" dirty="0"/>
                        <a:t>Re</a:t>
                      </a:r>
                      <a:r>
                        <a:rPr lang="zh-CN" altLang="en-US" sz="1400" dirty="0"/>
                        <a:t>对</a:t>
                      </a:r>
                      <a:r>
                        <a:rPr lang="el-GR" altLang="zh-CN" sz="1400" baseline="0" dirty="0"/>
                        <a:t>γ</a:t>
                      </a:r>
                      <a:r>
                        <a:rPr lang="en-US" altLang="zh-CN" sz="1400" baseline="0" dirty="0"/>
                        <a:t>’-Ni3Al</a:t>
                      </a:r>
                      <a:r>
                        <a:rPr lang="zh-CN" altLang="en-US" sz="1400" baseline="0" dirty="0"/>
                        <a:t>位错交叉滑移的影响</a:t>
                      </a:r>
                      <a:endParaRPr lang="zh-CN" altLang="en-US" sz="1400" dirty="0"/>
                    </a:p>
                  </a:txBody>
                  <a:tcPr/>
                </a:tc>
                <a:tc>
                  <a:txBody>
                    <a:bodyPr/>
                    <a:lstStyle/>
                    <a:p>
                      <a:r>
                        <a:rPr lang="en-US" altLang="zh-CN" sz="1200" dirty="0"/>
                        <a:t>Re</a:t>
                      </a:r>
                      <a:r>
                        <a:rPr lang="zh-CN" altLang="en-US" sz="1200" dirty="0"/>
                        <a:t>和</a:t>
                      </a:r>
                      <a:r>
                        <a:rPr lang="en-US" altLang="zh-CN" sz="1200" dirty="0"/>
                        <a:t>W</a:t>
                      </a:r>
                      <a:r>
                        <a:rPr lang="zh-CN" altLang="en-US" sz="1200" dirty="0"/>
                        <a:t>元素能有效地增加了（</a:t>
                      </a:r>
                      <a:r>
                        <a:rPr lang="en-US" altLang="zh-CN" sz="1200" dirty="0"/>
                        <a:t>110</a:t>
                      </a:r>
                      <a:r>
                        <a:rPr lang="zh-CN" altLang="en-US" sz="1200" dirty="0"/>
                        <a:t>）界面的层错能，减少了在</a:t>
                      </a:r>
                      <a:r>
                        <a:rPr lang="en-US" altLang="zh-CN" sz="1200" dirty="0"/>
                        <a:t>Ni3Al</a:t>
                      </a:r>
                      <a:r>
                        <a:rPr lang="zh-CN" altLang="en-US" sz="1200" dirty="0"/>
                        <a:t>的交叉滑移活化焓。在高温条件下，</a:t>
                      </a:r>
                      <a:r>
                        <a:rPr lang="en-US" altLang="zh-CN" sz="1200" dirty="0"/>
                        <a:t>Re</a:t>
                      </a:r>
                      <a:r>
                        <a:rPr lang="zh-CN" altLang="en-US" sz="1200" dirty="0"/>
                        <a:t>和</a:t>
                      </a:r>
                      <a:r>
                        <a:rPr lang="en-US" altLang="zh-CN" sz="1200" dirty="0"/>
                        <a:t>W</a:t>
                      </a:r>
                      <a:r>
                        <a:rPr lang="zh-CN" altLang="en-US" sz="1200" dirty="0"/>
                        <a:t>可以抑制位错的进一步运动，并提高</a:t>
                      </a:r>
                      <a:r>
                        <a:rPr lang="en-US" altLang="zh-CN" sz="1200" dirty="0"/>
                        <a:t>Ni3Al</a:t>
                      </a:r>
                      <a:r>
                        <a:rPr lang="zh-CN" altLang="en-US" sz="1200" dirty="0"/>
                        <a:t>的流动应力。</a:t>
                      </a:r>
                    </a:p>
                  </a:txBody>
                  <a:tcPr/>
                </a:tc>
                <a:extLst>
                  <a:ext uri="{0D108BD9-81ED-4DB2-BD59-A6C34878D82A}">
                    <a16:rowId xmlns:a16="http://schemas.microsoft.com/office/drawing/2014/main" val="10003"/>
                  </a:ext>
                </a:extLst>
              </a:tr>
              <a:tr h="1016021">
                <a:tc>
                  <a:txBody>
                    <a:bodyPr/>
                    <a:lstStyle/>
                    <a:p>
                      <a:r>
                        <a:rPr lang="en-US" altLang="zh-CN" sz="1400" dirty="0"/>
                        <a:t>《The ternary Ni–Al–Co embedded-atom-method potential for </a:t>
                      </a:r>
                      <a:r>
                        <a:rPr lang="el-GR" altLang="zh-CN" sz="1400" dirty="0"/>
                        <a:t>γ/γ </a:t>
                      </a:r>
                      <a:r>
                        <a:rPr lang="en-US" altLang="zh-CN" sz="1400" dirty="0"/>
                        <a:t>Ni-based single-crystal superalloys: Construction and application》(2014)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a:t>三元</a:t>
                      </a:r>
                      <a:r>
                        <a:rPr lang="en-US" altLang="zh-CN" sz="1400" dirty="0"/>
                        <a:t>NI-Al-Co</a:t>
                      </a:r>
                      <a:r>
                        <a:rPr lang="zh-CN" altLang="en-US" sz="1400" dirty="0"/>
                        <a:t>镍基单晶高温合金的嵌入原子势方法研究</a:t>
                      </a:r>
                    </a:p>
                  </a:txBody>
                  <a:tcPr/>
                </a:tc>
                <a:tc>
                  <a:txBody>
                    <a:bodyPr/>
                    <a:lstStyle/>
                    <a:p>
                      <a:r>
                        <a:rPr lang="zh-CN" altLang="en-US" sz="1200" dirty="0"/>
                        <a:t>随机</a:t>
                      </a:r>
                      <a:r>
                        <a:rPr lang="en-US" altLang="zh-CN" sz="1200" dirty="0"/>
                        <a:t>Ni(Co</a:t>
                      </a:r>
                      <a:r>
                        <a:rPr lang="zh-CN" altLang="en-US" sz="1200" dirty="0"/>
                        <a:t>，</a:t>
                      </a:r>
                      <a:r>
                        <a:rPr lang="en-US" altLang="zh-CN" sz="1200" dirty="0"/>
                        <a:t>Al)</a:t>
                      </a:r>
                      <a:r>
                        <a:rPr lang="zh-CN" altLang="en-US" sz="1200" dirty="0"/>
                        <a:t>基固溶体的堆垛层错能</a:t>
                      </a:r>
                      <a:r>
                        <a:rPr lang="en-US" altLang="zh-CN" sz="1200" dirty="0"/>
                        <a:t>(SFE)</a:t>
                      </a:r>
                      <a:r>
                        <a:rPr lang="zh-CN" altLang="en-US" sz="1200" dirty="0"/>
                        <a:t>随着</a:t>
                      </a:r>
                      <a:r>
                        <a:rPr lang="en-US" altLang="zh-CN" sz="1200" dirty="0"/>
                        <a:t>Co</a:t>
                      </a:r>
                      <a:r>
                        <a:rPr lang="zh-CN" altLang="en-US" sz="1200" dirty="0"/>
                        <a:t>和</a:t>
                      </a:r>
                      <a:r>
                        <a:rPr lang="en-US" altLang="zh-CN" sz="1200" dirty="0"/>
                        <a:t>Al</a:t>
                      </a:r>
                      <a:r>
                        <a:rPr lang="zh-CN" altLang="en-US" sz="1200" dirty="0"/>
                        <a:t>浓度的增加而降低</a:t>
                      </a:r>
                      <a:r>
                        <a:rPr lang="en-US" altLang="zh-CN" sz="1200" dirty="0"/>
                        <a:t>.</a:t>
                      </a:r>
                      <a:r>
                        <a:rPr lang="zh-CN" altLang="en-US" sz="1200" dirty="0"/>
                        <a:t>通过考虑不同元素之间的电荷转移而得知</a:t>
                      </a:r>
                      <a:r>
                        <a:rPr lang="en-US" altLang="zh-CN" sz="1200" dirty="0"/>
                        <a:t>,</a:t>
                      </a:r>
                      <a:r>
                        <a:rPr lang="zh-CN" altLang="en-US" sz="1200" dirty="0"/>
                        <a:t>嵌入能量项对于随机</a:t>
                      </a:r>
                      <a:r>
                        <a:rPr lang="en-US" altLang="zh-CN" sz="1200" dirty="0"/>
                        <a:t>Ni</a:t>
                      </a:r>
                      <a:r>
                        <a:rPr lang="zh-CN" altLang="en-US" sz="1200" dirty="0"/>
                        <a:t>（</a:t>
                      </a:r>
                      <a:r>
                        <a:rPr lang="en-US" altLang="zh-CN" sz="1200" dirty="0"/>
                        <a:t>Co</a:t>
                      </a:r>
                      <a:r>
                        <a:rPr lang="zh-CN" altLang="en-US" sz="1200" dirty="0"/>
                        <a:t>，</a:t>
                      </a:r>
                      <a:r>
                        <a:rPr lang="en-US" altLang="zh-CN" sz="1200" dirty="0"/>
                        <a:t>Al</a:t>
                      </a:r>
                      <a:r>
                        <a:rPr lang="zh-CN" altLang="en-US" sz="1200" dirty="0"/>
                        <a:t>）固溶体的</a:t>
                      </a:r>
                      <a:r>
                        <a:rPr lang="en-US" altLang="zh-CN" sz="1200" dirty="0"/>
                        <a:t>SFE</a:t>
                      </a:r>
                      <a:r>
                        <a:rPr lang="zh-CN" altLang="en-US" sz="1200" dirty="0"/>
                        <a:t>有重要影响</a:t>
                      </a:r>
                      <a:r>
                        <a:rPr lang="en-US" altLang="zh-CN" sz="1200" dirty="0"/>
                        <a:t>.</a:t>
                      </a:r>
                    </a:p>
                  </a:txBody>
                  <a:tcPr/>
                </a:tc>
                <a:extLst>
                  <a:ext uri="{0D108BD9-81ED-4DB2-BD59-A6C34878D82A}">
                    <a16:rowId xmlns:a16="http://schemas.microsoft.com/office/drawing/2014/main" val="10004"/>
                  </a:ext>
                </a:extLst>
              </a:tr>
              <a:tr h="1016021">
                <a:tc>
                  <a:txBody>
                    <a:bodyPr/>
                    <a:lstStyle/>
                    <a:p>
                      <a:r>
                        <a:rPr lang="en-US" altLang="zh-CN" sz="1400" dirty="0"/>
                        <a:t>《The effect  of  alloying elements on the dislocation climbing velocity in Ni</a:t>
                      </a:r>
                      <a:r>
                        <a:rPr lang="zh-CN" altLang="en-US" sz="1400" dirty="0"/>
                        <a:t>：</a:t>
                      </a:r>
                      <a:r>
                        <a:rPr lang="en-US" altLang="zh-CN" sz="1400" dirty="0"/>
                        <a:t>A first –principles study》</a:t>
                      </a:r>
                      <a:r>
                        <a:rPr lang="zh-CN" altLang="en-US" sz="1400" dirty="0"/>
                        <a:t>（</a:t>
                      </a:r>
                      <a:r>
                        <a:rPr lang="en-US" altLang="zh-CN" sz="1400" dirty="0"/>
                        <a:t>2009</a:t>
                      </a:r>
                      <a:r>
                        <a:rPr lang="zh-CN" altLang="en-US" sz="1400" dirty="0"/>
                        <a:t>）</a:t>
                      </a:r>
                      <a:endParaRPr lang="en-US" altLang="zh-C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a:t>研究合金化元素</a:t>
                      </a:r>
                      <a:r>
                        <a:rPr lang="en-US" altLang="zh-CN" sz="1400" dirty="0"/>
                        <a:t>Re</a:t>
                      </a:r>
                      <a:r>
                        <a:rPr lang="zh-CN" altLang="en-US" sz="1400" dirty="0"/>
                        <a:t>、</a:t>
                      </a:r>
                      <a:r>
                        <a:rPr lang="en-US" altLang="zh-CN" sz="1400" dirty="0"/>
                        <a:t>W</a:t>
                      </a:r>
                      <a:r>
                        <a:rPr lang="zh-CN" altLang="en-US" sz="1400" dirty="0"/>
                        <a:t>、</a:t>
                      </a:r>
                      <a:r>
                        <a:rPr lang="en-US" altLang="zh-CN" sz="1400" dirty="0"/>
                        <a:t>Mo</a:t>
                      </a:r>
                      <a:r>
                        <a:rPr lang="zh-CN" altLang="en-US" sz="1400" dirty="0"/>
                        <a:t>等对</a:t>
                      </a:r>
                      <a:r>
                        <a:rPr lang="en-US" altLang="zh-CN" sz="1400" dirty="0"/>
                        <a:t>Ni</a:t>
                      </a:r>
                      <a:r>
                        <a:rPr lang="zh-CN" altLang="en-US" sz="1400" dirty="0"/>
                        <a:t>相中位错攀移速率的影响</a:t>
                      </a:r>
                    </a:p>
                  </a:txBody>
                  <a:tcPr/>
                </a:tc>
                <a:tc>
                  <a:txBody>
                    <a:bodyPr/>
                    <a:lstStyle/>
                    <a:p>
                      <a:r>
                        <a:rPr lang="zh-CN" altLang="en-US" sz="1200" dirty="0"/>
                        <a:t>合金化元素可以减少</a:t>
                      </a:r>
                      <a:r>
                        <a:rPr lang="en-US" altLang="zh-CN" sz="1200" dirty="0"/>
                        <a:t>Ni</a:t>
                      </a:r>
                      <a:r>
                        <a:rPr lang="zh-CN" altLang="en-US" sz="1200" dirty="0"/>
                        <a:t>的堆垛层错能量。提高空位的迁移激活能，两种能量的变化对位错的攀移是有限制的。</a:t>
                      </a:r>
                      <a:endParaRPr lang="en-US" altLang="zh-CN" sz="1200"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7468216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10684"/>
            <a:ext cx="8229600" cy="796950"/>
          </a:xfrm>
        </p:spPr>
        <p:txBody>
          <a:bodyPr/>
          <a:lstStyle/>
          <a:p>
            <a:r>
              <a:rPr lang="zh-CN" altLang="en-US" dirty="0"/>
              <a:t>错配位错</a:t>
            </a:r>
            <a:r>
              <a:rPr lang="en-US" altLang="zh-CN" dirty="0"/>
              <a:t>(19</a:t>
            </a:r>
            <a:r>
              <a:rPr lang="zh-CN" altLang="en-US" dirty="0"/>
              <a:t>篇</a:t>
            </a:r>
            <a:r>
              <a:rPr lang="en-US" altLang="zh-CN" dirty="0"/>
              <a:t>)</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941480754"/>
              </p:ext>
            </p:extLst>
          </p:nvPr>
        </p:nvGraphicFramePr>
        <p:xfrm>
          <a:off x="179512" y="1340768"/>
          <a:ext cx="8964488" cy="2732238"/>
        </p:xfrm>
        <a:graphic>
          <a:graphicData uri="http://schemas.openxmlformats.org/drawingml/2006/table">
            <a:tbl>
              <a:tblPr firstRow="1" bandRow="1">
                <a:tableStyleId>{00A15C55-8517-42AA-B614-E9B94910E393}</a:tableStyleId>
              </a:tblPr>
              <a:tblGrid>
                <a:gridCol w="3223047">
                  <a:extLst>
                    <a:ext uri="{9D8B030D-6E8A-4147-A177-3AD203B41FA5}">
                      <a16:colId xmlns:a16="http://schemas.microsoft.com/office/drawing/2014/main" val="20000"/>
                    </a:ext>
                  </a:extLst>
                </a:gridCol>
                <a:gridCol w="3199307">
                  <a:extLst>
                    <a:ext uri="{9D8B030D-6E8A-4147-A177-3AD203B41FA5}">
                      <a16:colId xmlns:a16="http://schemas.microsoft.com/office/drawing/2014/main" val="20001"/>
                    </a:ext>
                  </a:extLst>
                </a:gridCol>
                <a:gridCol w="2542134">
                  <a:extLst>
                    <a:ext uri="{9D8B030D-6E8A-4147-A177-3AD203B41FA5}">
                      <a16:colId xmlns:a16="http://schemas.microsoft.com/office/drawing/2014/main" val="20002"/>
                    </a:ext>
                  </a:extLst>
                </a:gridCol>
              </a:tblGrid>
              <a:tr h="437768">
                <a:tc>
                  <a:txBody>
                    <a:bodyPr/>
                    <a:lstStyle/>
                    <a:p>
                      <a:pPr algn="ctr"/>
                      <a:r>
                        <a:rPr lang="zh-CN" altLang="en-US" dirty="0"/>
                        <a:t>文献题目</a:t>
                      </a:r>
                    </a:p>
                  </a:txBody>
                  <a:tcPr/>
                </a:tc>
                <a:tc>
                  <a:txBody>
                    <a:bodyPr/>
                    <a:lstStyle/>
                    <a:p>
                      <a:pPr algn="ctr"/>
                      <a:r>
                        <a:rPr lang="zh-CN" altLang="en-US" dirty="0"/>
                        <a:t>研究内容</a:t>
                      </a:r>
                    </a:p>
                  </a:txBody>
                  <a:tcPr/>
                </a:tc>
                <a:tc>
                  <a:txBody>
                    <a:bodyPr/>
                    <a:lstStyle/>
                    <a:p>
                      <a:pPr algn="ctr"/>
                      <a:r>
                        <a:rPr lang="zh-CN" altLang="en-US" dirty="0"/>
                        <a:t>研究结论</a:t>
                      </a:r>
                    </a:p>
                  </a:txBody>
                  <a:tcPr/>
                </a:tc>
                <a:extLst>
                  <a:ext uri="{0D108BD9-81ED-4DB2-BD59-A6C34878D82A}">
                    <a16:rowId xmlns:a16="http://schemas.microsoft.com/office/drawing/2014/main" val="10000"/>
                  </a:ext>
                </a:extLst>
              </a:tr>
              <a:tr h="887454">
                <a:tc>
                  <a:txBody>
                    <a:bodyPr/>
                    <a:lstStyle/>
                    <a:p>
                      <a:r>
                        <a:rPr lang="en-US" altLang="zh-CN" sz="1400" dirty="0"/>
                        <a:t>《Motion of misfit dislocation in</a:t>
                      </a:r>
                      <a:r>
                        <a:rPr lang="en-US" altLang="zh-CN" sz="1400" baseline="0" dirty="0"/>
                        <a:t> an Ni/Ni3Al interface: a molecular dynamics simulations dynamics simulations study</a:t>
                      </a:r>
                      <a:r>
                        <a:rPr lang="en-US" altLang="zh-CN" sz="1400" dirty="0"/>
                        <a:t>》(2009)</a:t>
                      </a:r>
                    </a:p>
                  </a:txBody>
                  <a:tcPr/>
                </a:tc>
                <a:tc>
                  <a:txBody>
                    <a:bodyPr/>
                    <a:lstStyle/>
                    <a:p>
                      <a:r>
                        <a:rPr lang="zh-CN" altLang="en-US" sz="1400" dirty="0"/>
                        <a:t>研究</a:t>
                      </a:r>
                      <a:r>
                        <a:rPr lang="en-US" altLang="zh-CN" sz="1400" baseline="0" dirty="0"/>
                        <a:t>Ni/Ni3Al </a:t>
                      </a:r>
                      <a:r>
                        <a:rPr lang="zh-CN" altLang="en-US" sz="1400" baseline="0" dirty="0"/>
                        <a:t>相界面上错配位错的运动</a:t>
                      </a:r>
                      <a:endParaRPr lang="en-US" altLang="zh-CN" sz="1400" dirty="0"/>
                    </a:p>
                  </a:txBody>
                  <a:tcPr/>
                </a:tc>
                <a:tc>
                  <a:txBody>
                    <a:bodyPr/>
                    <a:lstStyle/>
                    <a:p>
                      <a:r>
                        <a:rPr lang="zh-CN" altLang="en-US" sz="1200" dirty="0">
                          <a:solidFill>
                            <a:schemeClr val="tx1"/>
                          </a:solidFill>
                        </a:rPr>
                        <a:t>在低应力状态下，错配位错的运动发生在双扭结的成核和扩展</a:t>
                      </a:r>
                      <a:r>
                        <a:rPr lang="en-US" altLang="zh-CN" sz="1200" dirty="0">
                          <a:solidFill>
                            <a:schemeClr val="tx1"/>
                          </a:solidFill>
                        </a:rPr>
                        <a:t>;</a:t>
                      </a:r>
                      <a:r>
                        <a:rPr lang="zh-CN" altLang="en-US" sz="1200" dirty="0">
                          <a:solidFill>
                            <a:schemeClr val="tx1"/>
                          </a:solidFill>
                        </a:rPr>
                        <a:t>然而</a:t>
                      </a:r>
                      <a:r>
                        <a:rPr lang="en-US" altLang="zh-CN" sz="1200" dirty="0">
                          <a:solidFill>
                            <a:schemeClr val="tx1"/>
                          </a:solidFill>
                        </a:rPr>
                        <a:t>,</a:t>
                      </a:r>
                      <a:r>
                        <a:rPr lang="zh-CN" altLang="en-US" sz="1200" dirty="0">
                          <a:solidFill>
                            <a:schemeClr val="tx1"/>
                          </a:solidFill>
                        </a:rPr>
                        <a:t>在更高的压力</a:t>
                      </a:r>
                      <a:r>
                        <a:rPr lang="en-US" altLang="zh-CN" sz="1200" dirty="0">
                          <a:solidFill>
                            <a:schemeClr val="tx1"/>
                          </a:solidFill>
                        </a:rPr>
                        <a:t>,</a:t>
                      </a:r>
                      <a:r>
                        <a:rPr lang="zh-CN" altLang="en-US" sz="1200" dirty="0">
                          <a:solidFill>
                            <a:schemeClr val="tx1"/>
                          </a:solidFill>
                        </a:rPr>
                        <a:t>错配位错的运动被一个固有的堆垛层错所阻碍。那</a:t>
                      </a:r>
                    </a:p>
                    <a:p>
                      <a:r>
                        <a:rPr lang="zh-CN" altLang="en-US" sz="1200" dirty="0">
                          <a:solidFill>
                            <a:schemeClr val="tx1"/>
                          </a:solidFill>
                        </a:rPr>
                        <a:t>仿真结果表明，</a:t>
                      </a:r>
                      <a:r>
                        <a:rPr lang="en-US" altLang="zh-CN" sz="1200" dirty="0">
                          <a:solidFill>
                            <a:schemeClr val="tx1"/>
                          </a:solidFill>
                        </a:rPr>
                        <a:t>Ni3Al</a:t>
                      </a:r>
                      <a:r>
                        <a:rPr lang="zh-CN" altLang="en-US" sz="1200" dirty="0">
                          <a:solidFill>
                            <a:schemeClr val="tx1"/>
                          </a:solidFill>
                        </a:rPr>
                        <a:t>界面的稳定性强。</a:t>
                      </a:r>
                    </a:p>
                  </a:txBody>
                  <a:tcPr/>
                </a:tc>
                <a:extLst>
                  <a:ext uri="{0D108BD9-81ED-4DB2-BD59-A6C34878D82A}">
                    <a16:rowId xmlns:a16="http://schemas.microsoft.com/office/drawing/2014/main" val="10001"/>
                  </a:ext>
                </a:extLst>
              </a:tr>
              <a:tr h="1105750">
                <a:tc>
                  <a:txBody>
                    <a:bodyPr/>
                    <a:lstStyle/>
                    <a:p>
                      <a:r>
                        <a:rPr lang="en-US" altLang="zh-CN" sz="1400" dirty="0"/>
                        <a:t>《Construction and application of </a:t>
                      </a:r>
                      <a:r>
                        <a:rPr lang="en-US" altLang="zh-CN" sz="1400" baseline="0" dirty="0"/>
                        <a:t> multi-element EAM potential(Ni-Al-Re) in </a:t>
                      </a:r>
                      <a:r>
                        <a:rPr lang="el-GR" altLang="zh-CN" sz="1400" baseline="0" dirty="0"/>
                        <a:t>γ</a:t>
                      </a:r>
                      <a:r>
                        <a:rPr lang="en-US" altLang="zh-CN" sz="1400" baseline="0" dirty="0"/>
                        <a:t>/</a:t>
                      </a:r>
                      <a:r>
                        <a:rPr lang="el-GR" altLang="zh-CN" sz="1400" baseline="0" dirty="0"/>
                        <a:t>γ</a:t>
                      </a:r>
                      <a:r>
                        <a:rPr lang="en-US" altLang="zh-CN" sz="1400" baseline="0" dirty="0"/>
                        <a:t>’ Ni-based single crystal superalloys</a:t>
                      </a:r>
                      <a:r>
                        <a:rPr lang="en-US" altLang="zh-CN" sz="1400" dirty="0"/>
                        <a:t>》(2013)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a:t>镍基单晶高温合金多元素嵌入原子势的构建和应用</a:t>
                      </a:r>
                      <a:endParaRPr lang="en-US" altLang="zh-C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嵌入能量对合金的性质有重要的影响，如</a:t>
                      </a:r>
                      <a:r>
                        <a:rPr lang="en-US" altLang="zh-CN" sz="1200" dirty="0"/>
                        <a:t>Ni3Al</a:t>
                      </a:r>
                      <a:r>
                        <a:rPr lang="zh-CN" altLang="en-US" sz="1200" dirty="0"/>
                        <a:t>相的平面断裂能量，考虑了从第一个原理计算的电荷转移的关系，</a:t>
                      </a:r>
                      <a:r>
                        <a:rPr lang="en-US" altLang="zh-CN" sz="1200" dirty="0"/>
                        <a:t>Ni3Al</a:t>
                      </a:r>
                      <a:r>
                        <a:rPr lang="zh-CN" altLang="en-US" sz="1200" dirty="0"/>
                        <a:t>的弹性常数和</a:t>
                      </a:r>
                      <a:r>
                        <a:rPr lang="en-US" altLang="zh-CN" sz="1200" dirty="0"/>
                        <a:t>EAM</a:t>
                      </a:r>
                      <a:r>
                        <a:rPr lang="zh-CN" altLang="en-US" sz="1200" dirty="0"/>
                        <a:t>势能的宿主电子密度之间的关系。</a:t>
                      </a:r>
                      <a:endParaRPr lang="en-US" altLang="zh-CN" sz="1200"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6114902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10684"/>
            <a:ext cx="8229600" cy="796950"/>
          </a:xfrm>
        </p:spPr>
        <p:txBody>
          <a:bodyPr/>
          <a:lstStyle/>
          <a:p>
            <a:r>
              <a:rPr lang="zh-CN" altLang="en-US" dirty="0"/>
              <a:t>工作一：文献精读和数据采集</a:t>
            </a:r>
          </a:p>
        </p:txBody>
      </p:sp>
      <p:grpSp>
        <p:nvGrpSpPr>
          <p:cNvPr id="52" name="组合 51"/>
          <p:cNvGrpSpPr/>
          <p:nvPr/>
        </p:nvGrpSpPr>
        <p:grpSpPr>
          <a:xfrm>
            <a:off x="611560" y="807635"/>
            <a:ext cx="7704855" cy="5717710"/>
            <a:chOff x="468442" y="779114"/>
            <a:chExt cx="7066465" cy="5786749"/>
          </a:xfrm>
          <a:solidFill>
            <a:schemeClr val="accent1">
              <a:lumMod val="20000"/>
              <a:lumOff val="80000"/>
            </a:schemeClr>
          </a:solidFill>
        </p:grpSpPr>
        <p:grpSp>
          <p:nvGrpSpPr>
            <p:cNvPr id="50" name="组合 49"/>
            <p:cNvGrpSpPr/>
            <p:nvPr/>
          </p:nvGrpSpPr>
          <p:grpSpPr>
            <a:xfrm>
              <a:off x="1115616" y="779114"/>
              <a:ext cx="6419291" cy="5786749"/>
              <a:chOff x="755576" y="810603"/>
              <a:chExt cx="6419291" cy="5786749"/>
            </a:xfrm>
            <a:grpFill/>
          </p:grpSpPr>
          <p:grpSp>
            <p:nvGrpSpPr>
              <p:cNvPr id="3" name="组合 2"/>
              <p:cNvGrpSpPr/>
              <p:nvPr/>
            </p:nvGrpSpPr>
            <p:grpSpPr>
              <a:xfrm>
                <a:off x="2645870" y="810603"/>
                <a:ext cx="4528997" cy="5786749"/>
                <a:chOff x="2645870" y="810604"/>
                <a:chExt cx="4528997" cy="5711770"/>
              </a:xfrm>
              <a:grpFill/>
            </p:grpSpPr>
            <p:sp>
              <p:nvSpPr>
                <p:cNvPr id="4" name="任意多边形 3"/>
                <p:cNvSpPr/>
                <p:nvPr/>
              </p:nvSpPr>
              <p:spPr>
                <a:xfrm>
                  <a:off x="5207557" y="5997823"/>
                  <a:ext cx="305871" cy="291416"/>
                </a:xfrm>
                <a:custGeom>
                  <a:avLst/>
                  <a:gdLst>
                    <a:gd name="connsiteX0" fmla="*/ 0 w 305871"/>
                    <a:gd name="connsiteY0" fmla="*/ 0 h 291416"/>
                    <a:gd name="connsiteX1" fmla="*/ 152935 w 305871"/>
                    <a:gd name="connsiteY1" fmla="*/ 0 h 291416"/>
                    <a:gd name="connsiteX2" fmla="*/ 152935 w 305871"/>
                    <a:gd name="connsiteY2" fmla="*/ 291416 h 291416"/>
                    <a:gd name="connsiteX3" fmla="*/ 305871 w 305871"/>
                    <a:gd name="connsiteY3" fmla="*/ 291416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0"/>
                      </a:moveTo>
                      <a:lnTo>
                        <a:pt x="152935" y="0"/>
                      </a:lnTo>
                      <a:lnTo>
                        <a:pt x="152935" y="291416"/>
                      </a:lnTo>
                      <a:lnTo>
                        <a:pt x="305871" y="291416"/>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7" rIns="155074" bIns="13514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5" name="任意多边形 4"/>
                <p:cNvSpPr/>
                <p:nvPr/>
              </p:nvSpPr>
              <p:spPr>
                <a:xfrm>
                  <a:off x="5207557" y="5706406"/>
                  <a:ext cx="305871" cy="291416"/>
                </a:xfrm>
                <a:custGeom>
                  <a:avLst/>
                  <a:gdLst>
                    <a:gd name="connsiteX0" fmla="*/ 0 w 305871"/>
                    <a:gd name="connsiteY0" fmla="*/ 291416 h 291416"/>
                    <a:gd name="connsiteX1" fmla="*/ 152935 w 305871"/>
                    <a:gd name="connsiteY1" fmla="*/ 291416 h 291416"/>
                    <a:gd name="connsiteX2" fmla="*/ 152935 w 305871"/>
                    <a:gd name="connsiteY2" fmla="*/ 0 h 291416"/>
                    <a:gd name="connsiteX3" fmla="*/ 305871 w 305871"/>
                    <a:gd name="connsiteY3" fmla="*/ 0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291416"/>
                      </a:moveTo>
                      <a:lnTo>
                        <a:pt x="152935" y="291416"/>
                      </a:lnTo>
                      <a:lnTo>
                        <a:pt x="152935" y="0"/>
                      </a:lnTo>
                      <a:lnTo>
                        <a:pt x="305871" y="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7" rIns="155074" bIns="13514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6" name="任意多边形 5"/>
                <p:cNvSpPr/>
                <p:nvPr/>
              </p:nvSpPr>
              <p:spPr>
                <a:xfrm>
                  <a:off x="2645870" y="3666489"/>
                  <a:ext cx="305871" cy="2331334"/>
                </a:xfrm>
                <a:custGeom>
                  <a:avLst/>
                  <a:gdLst>
                    <a:gd name="connsiteX0" fmla="*/ 0 w 305871"/>
                    <a:gd name="connsiteY0" fmla="*/ 0 h 2331334"/>
                    <a:gd name="connsiteX1" fmla="*/ 152935 w 305871"/>
                    <a:gd name="connsiteY1" fmla="*/ 0 h 2331334"/>
                    <a:gd name="connsiteX2" fmla="*/ 152935 w 305871"/>
                    <a:gd name="connsiteY2" fmla="*/ 2331334 h 2331334"/>
                    <a:gd name="connsiteX3" fmla="*/ 305871 w 305871"/>
                    <a:gd name="connsiteY3" fmla="*/ 2331334 h 2331334"/>
                  </a:gdLst>
                  <a:ahLst/>
                  <a:cxnLst>
                    <a:cxn ang="0">
                      <a:pos x="connsiteX0" y="connsiteY0"/>
                    </a:cxn>
                    <a:cxn ang="0">
                      <a:pos x="connsiteX1" y="connsiteY1"/>
                    </a:cxn>
                    <a:cxn ang="0">
                      <a:pos x="connsiteX2" y="connsiteY2"/>
                    </a:cxn>
                    <a:cxn ang="0">
                      <a:pos x="connsiteX3" y="connsiteY3"/>
                    </a:cxn>
                  </a:cxnLst>
                  <a:rect l="l" t="t" r="r" b="b"/>
                  <a:pathLst>
                    <a:path w="305871" h="2331334">
                      <a:moveTo>
                        <a:pt x="0" y="0"/>
                      </a:moveTo>
                      <a:lnTo>
                        <a:pt x="152935" y="0"/>
                      </a:lnTo>
                      <a:lnTo>
                        <a:pt x="152935" y="2331334"/>
                      </a:lnTo>
                      <a:lnTo>
                        <a:pt x="305871" y="2331334"/>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06853" tIns="1106884" rIns="106853" bIns="1106885" numCol="1" spcCol="1270" anchor="ctr" anchorCtr="0">
                  <a:noAutofit/>
                </a:bodyPr>
                <a:lstStyle/>
                <a:p>
                  <a:pPr lvl="0" algn="ctr" defTabSz="355600">
                    <a:lnSpc>
                      <a:spcPct val="90000"/>
                    </a:lnSpc>
                    <a:spcBef>
                      <a:spcPct val="0"/>
                    </a:spcBef>
                    <a:spcAft>
                      <a:spcPct val="35000"/>
                    </a:spcAft>
                  </a:pPr>
                  <a:endParaRPr lang="zh-CN" altLang="en-US" sz="800" kern="1200"/>
                </a:p>
              </p:txBody>
            </p:sp>
            <p:sp>
              <p:nvSpPr>
                <p:cNvPr id="7" name="任意多边形 6"/>
                <p:cNvSpPr/>
                <p:nvPr/>
              </p:nvSpPr>
              <p:spPr>
                <a:xfrm>
                  <a:off x="5207557" y="4832156"/>
                  <a:ext cx="305871" cy="291416"/>
                </a:xfrm>
                <a:custGeom>
                  <a:avLst/>
                  <a:gdLst>
                    <a:gd name="connsiteX0" fmla="*/ 0 w 305871"/>
                    <a:gd name="connsiteY0" fmla="*/ 0 h 291416"/>
                    <a:gd name="connsiteX1" fmla="*/ 152935 w 305871"/>
                    <a:gd name="connsiteY1" fmla="*/ 0 h 291416"/>
                    <a:gd name="connsiteX2" fmla="*/ 152935 w 305871"/>
                    <a:gd name="connsiteY2" fmla="*/ 291416 h 291416"/>
                    <a:gd name="connsiteX3" fmla="*/ 305871 w 305871"/>
                    <a:gd name="connsiteY3" fmla="*/ 291416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0"/>
                      </a:moveTo>
                      <a:lnTo>
                        <a:pt x="152935" y="0"/>
                      </a:lnTo>
                      <a:lnTo>
                        <a:pt x="152935" y="291416"/>
                      </a:lnTo>
                      <a:lnTo>
                        <a:pt x="305871" y="291416"/>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7" rIns="155074" bIns="13514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8" name="任意多边形 7"/>
                <p:cNvSpPr/>
                <p:nvPr/>
              </p:nvSpPr>
              <p:spPr>
                <a:xfrm>
                  <a:off x="5207557" y="4540739"/>
                  <a:ext cx="305871" cy="291416"/>
                </a:xfrm>
                <a:custGeom>
                  <a:avLst/>
                  <a:gdLst>
                    <a:gd name="connsiteX0" fmla="*/ 0 w 305871"/>
                    <a:gd name="connsiteY0" fmla="*/ 291416 h 291416"/>
                    <a:gd name="connsiteX1" fmla="*/ 152935 w 305871"/>
                    <a:gd name="connsiteY1" fmla="*/ 291416 h 291416"/>
                    <a:gd name="connsiteX2" fmla="*/ 152935 w 305871"/>
                    <a:gd name="connsiteY2" fmla="*/ 0 h 291416"/>
                    <a:gd name="connsiteX3" fmla="*/ 305871 w 305871"/>
                    <a:gd name="connsiteY3" fmla="*/ 0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291416"/>
                      </a:moveTo>
                      <a:lnTo>
                        <a:pt x="152935" y="291416"/>
                      </a:lnTo>
                      <a:lnTo>
                        <a:pt x="152935" y="0"/>
                      </a:lnTo>
                      <a:lnTo>
                        <a:pt x="305871" y="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7" rIns="155074" bIns="13514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9" name="任意多边形 8"/>
                <p:cNvSpPr/>
                <p:nvPr/>
              </p:nvSpPr>
              <p:spPr>
                <a:xfrm>
                  <a:off x="2645870" y="3666489"/>
                  <a:ext cx="305871" cy="1165667"/>
                </a:xfrm>
                <a:custGeom>
                  <a:avLst/>
                  <a:gdLst>
                    <a:gd name="connsiteX0" fmla="*/ 0 w 305871"/>
                    <a:gd name="connsiteY0" fmla="*/ 0 h 1165667"/>
                    <a:gd name="connsiteX1" fmla="*/ 152935 w 305871"/>
                    <a:gd name="connsiteY1" fmla="*/ 0 h 1165667"/>
                    <a:gd name="connsiteX2" fmla="*/ 152935 w 305871"/>
                    <a:gd name="connsiteY2" fmla="*/ 1165667 h 1165667"/>
                    <a:gd name="connsiteX3" fmla="*/ 305871 w 305871"/>
                    <a:gd name="connsiteY3" fmla="*/ 1165667 h 1165667"/>
                  </a:gdLst>
                  <a:ahLst/>
                  <a:cxnLst>
                    <a:cxn ang="0">
                      <a:pos x="connsiteX0" y="connsiteY0"/>
                    </a:cxn>
                    <a:cxn ang="0">
                      <a:pos x="connsiteX1" y="connsiteY1"/>
                    </a:cxn>
                    <a:cxn ang="0">
                      <a:pos x="connsiteX2" y="connsiteY2"/>
                    </a:cxn>
                    <a:cxn ang="0">
                      <a:pos x="connsiteX3" y="connsiteY3"/>
                    </a:cxn>
                  </a:cxnLst>
                  <a:rect l="l" t="t" r="r" b="b"/>
                  <a:pathLst>
                    <a:path w="305871" h="1165667">
                      <a:moveTo>
                        <a:pt x="0" y="0"/>
                      </a:moveTo>
                      <a:lnTo>
                        <a:pt x="152935" y="0"/>
                      </a:lnTo>
                      <a:lnTo>
                        <a:pt x="152935" y="1165667"/>
                      </a:lnTo>
                      <a:lnTo>
                        <a:pt x="305871" y="1165667"/>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35508" tIns="552705" rIns="135507" bIns="55270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0" name="任意多边形 9"/>
                <p:cNvSpPr/>
                <p:nvPr/>
              </p:nvSpPr>
              <p:spPr>
                <a:xfrm>
                  <a:off x="5207557" y="3666489"/>
                  <a:ext cx="305871" cy="291416"/>
                </a:xfrm>
                <a:custGeom>
                  <a:avLst/>
                  <a:gdLst>
                    <a:gd name="connsiteX0" fmla="*/ 0 w 305871"/>
                    <a:gd name="connsiteY0" fmla="*/ 0 h 291416"/>
                    <a:gd name="connsiteX1" fmla="*/ 152935 w 305871"/>
                    <a:gd name="connsiteY1" fmla="*/ 0 h 291416"/>
                    <a:gd name="connsiteX2" fmla="*/ 152935 w 305871"/>
                    <a:gd name="connsiteY2" fmla="*/ 291416 h 291416"/>
                    <a:gd name="connsiteX3" fmla="*/ 305871 w 305871"/>
                    <a:gd name="connsiteY3" fmla="*/ 291416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0"/>
                      </a:moveTo>
                      <a:lnTo>
                        <a:pt x="152935" y="0"/>
                      </a:lnTo>
                      <a:lnTo>
                        <a:pt x="152935" y="291416"/>
                      </a:lnTo>
                      <a:lnTo>
                        <a:pt x="305871" y="291416"/>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6" rIns="155074" bIns="135147"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1" name="任意多边形 10"/>
                <p:cNvSpPr/>
                <p:nvPr/>
              </p:nvSpPr>
              <p:spPr>
                <a:xfrm>
                  <a:off x="5207557" y="3375072"/>
                  <a:ext cx="305871" cy="291416"/>
                </a:xfrm>
                <a:custGeom>
                  <a:avLst/>
                  <a:gdLst>
                    <a:gd name="connsiteX0" fmla="*/ 0 w 305871"/>
                    <a:gd name="connsiteY0" fmla="*/ 291416 h 291416"/>
                    <a:gd name="connsiteX1" fmla="*/ 152935 w 305871"/>
                    <a:gd name="connsiteY1" fmla="*/ 291416 h 291416"/>
                    <a:gd name="connsiteX2" fmla="*/ 152935 w 305871"/>
                    <a:gd name="connsiteY2" fmla="*/ 0 h 291416"/>
                    <a:gd name="connsiteX3" fmla="*/ 305871 w 305871"/>
                    <a:gd name="connsiteY3" fmla="*/ 0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291416"/>
                      </a:moveTo>
                      <a:lnTo>
                        <a:pt x="152935" y="291416"/>
                      </a:lnTo>
                      <a:lnTo>
                        <a:pt x="152935" y="0"/>
                      </a:lnTo>
                      <a:lnTo>
                        <a:pt x="305871" y="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6" rIns="155074" bIns="135147"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2" name="任意多边形 11"/>
                <p:cNvSpPr/>
                <p:nvPr/>
              </p:nvSpPr>
              <p:spPr>
                <a:xfrm>
                  <a:off x="2645870" y="3620769"/>
                  <a:ext cx="305871" cy="91440"/>
                </a:xfrm>
                <a:custGeom>
                  <a:avLst/>
                  <a:gdLst>
                    <a:gd name="connsiteX0" fmla="*/ 0 w 305871"/>
                    <a:gd name="connsiteY0" fmla="*/ 45720 h 91440"/>
                    <a:gd name="connsiteX1" fmla="*/ 305871 w 305871"/>
                    <a:gd name="connsiteY1" fmla="*/ 45720 h 91440"/>
                  </a:gdLst>
                  <a:ahLst/>
                  <a:cxnLst>
                    <a:cxn ang="0">
                      <a:pos x="connsiteX0" y="connsiteY0"/>
                    </a:cxn>
                    <a:cxn ang="0">
                      <a:pos x="connsiteX1" y="connsiteY1"/>
                    </a:cxn>
                  </a:cxnLst>
                  <a:rect l="l" t="t" r="r" b="b"/>
                  <a:pathLst>
                    <a:path w="305871" h="91440">
                      <a:moveTo>
                        <a:pt x="0" y="45720"/>
                      </a:moveTo>
                      <a:lnTo>
                        <a:pt x="305871" y="4572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7989" tIns="38073" rIns="157989" bIns="38074"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3" name="任意多边形 12"/>
                <p:cNvSpPr/>
                <p:nvPr/>
              </p:nvSpPr>
              <p:spPr>
                <a:xfrm>
                  <a:off x="5207557" y="2500821"/>
                  <a:ext cx="305871" cy="291416"/>
                </a:xfrm>
                <a:custGeom>
                  <a:avLst/>
                  <a:gdLst>
                    <a:gd name="connsiteX0" fmla="*/ 0 w 305871"/>
                    <a:gd name="connsiteY0" fmla="*/ 0 h 291416"/>
                    <a:gd name="connsiteX1" fmla="*/ 152935 w 305871"/>
                    <a:gd name="connsiteY1" fmla="*/ 0 h 291416"/>
                    <a:gd name="connsiteX2" fmla="*/ 152935 w 305871"/>
                    <a:gd name="connsiteY2" fmla="*/ 291416 h 291416"/>
                    <a:gd name="connsiteX3" fmla="*/ 305871 w 305871"/>
                    <a:gd name="connsiteY3" fmla="*/ 291416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0"/>
                      </a:moveTo>
                      <a:lnTo>
                        <a:pt x="152935" y="0"/>
                      </a:lnTo>
                      <a:lnTo>
                        <a:pt x="152935" y="291416"/>
                      </a:lnTo>
                      <a:lnTo>
                        <a:pt x="305871" y="291416"/>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7" rIns="155074" bIns="13514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4" name="任意多边形 13"/>
                <p:cNvSpPr/>
                <p:nvPr/>
              </p:nvSpPr>
              <p:spPr>
                <a:xfrm>
                  <a:off x="5207557" y="2209404"/>
                  <a:ext cx="305871" cy="291416"/>
                </a:xfrm>
                <a:custGeom>
                  <a:avLst/>
                  <a:gdLst>
                    <a:gd name="connsiteX0" fmla="*/ 0 w 305871"/>
                    <a:gd name="connsiteY0" fmla="*/ 291416 h 291416"/>
                    <a:gd name="connsiteX1" fmla="*/ 152935 w 305871"/>
                    <a:gd name="connsiteY1" fmla="*/ 291416 h 291416"/>
                    <a:gd name="connsiteX2" fmla="*/ 152935 w 305871"/>
                    <a:gd name="connsiteY2" fmla="*/ 0 h 291416"/>
                    <a:gd name="connsiteX3" fmla="*/ 305871 w 305871"/>
                    <a:gd name="connsiteY3" fmla="*/ 0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291416"/>
                      </a:moveTo>
                      <a:lnTo>
                        <a:pt x="152935" y="291416"/>
                      </a:lnTo>
                      <a:lnTo>
                        <a:pt x="152935" y="0"/>
                      </a:lnTo>
                      <a:lnTo>
                        <a:pt x="305871" y="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7" rIns="155074" bIns="13514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5" name="任意多边形 14"/>
                <p:cNvSpPr/>
                <p:nvPr/>
              </p:nvSpPr>
              <p:spPr>
                <a:xfrm>
                  <a:off x="2645870" y="2500821"/>
                  <a:ext cx="305871" cy="1165667"/>
                </a:xfrm>
                <a:custGeom>
                  <a:avLst/>
                  <a:gdLst>
                    <a:gd name="connsiteX0" fmla="*/ 0 w 305871"/>
                    <a:gd name="connsiteY0" fmla="*/ 1165667 h 1165667"/>
                    <a:gd name="connsiteX1" fmla="*/ 152935 w 305871"/>
                    <a:gd name="connsiteY1" fmla="*/ 1165667 h 1165667"/>
                    <a:gd name="connsiteX2" fmla="*/ 152935 w 305871"/>
                    <a:gd name="connsiteY2" fmla="*/ 0 h 1165667"/>
                    <a:gd name="connsiteX3" fmla="*/ 305871 w 305871"/>
                    <a:gd name="connsiteY3" fmla="*/ 0 h 1165667"/>
                  </a:gdLst>
                  <a:ahLst/>
                  <a:cxnLst>
                    <a:cxn ang="0">
                      <a:pos x="connsiteX0" y="connsiteY0"/>
                    </a:cxn>
                    <a:cxn ang="0">
                      <a:pos x="connsiteX1" y="connsiteY1"/>
                    </a:cxn>
                    <a:cxn ang="0">
                      <a:pos x="connsiteX2" y="connsiteY2"/>
                    </a:cxn>
                    <a:cxn ang="0">
                      <a:pos x="connsiteX3" y="connsiteY3"/>
                    </a:cxn>
                  </a:cxnLst>
                  <a:rect l="l" t="t" r="r" b="b"/>
                  <a:pathLst>
                    <a:path w="305871" h="1165667">
                      <a:moveTo>
                        <a:pt x="0" y="1165667"/>
                      </a:moveTo>
                      <a:lnTo>
                        <a:pt x="152935" y="1165667"/>
                      </a:lnTo>
                      <a:lnTo>
                        <a:pt x="152935" y="0"/>
                      </a:lnTo>
                      <a:lnTo>
                        <a:pt x="305871" y="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35508" tIns="552706" rIns="135507" bIns="552705"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6" name="任意多边形 15"/>
                <p:cNvSpPr/>
                <p:nvPr/>
              </p:nvSpPr>
              <p:spPr>
                <a:xfrm>
                  <a:off x="5207555" y="1335154"/>
                  <a:ext cx="305871" cy="291416"/>
                </a:xfrm>
                <a:custGeom>
                  <a:avLst/>
                  <a:gdLst>
                    <a:gd name="connsiteX0" fmla="*/ 0 w 305871"/>
                    <a:gd name="connsiteY0" fmla="*/ 0 h 291416"/>
                    <a:gd name="connsiteX1" fmla="*/ 152935 w 305871"/>
                    <a:gd name="connsiteY1" fmla="*/ 0 h 291416"/>
                    <a:gd name="connsiteX2" fmla="*/ 152935 w 305871"/>
                    <a:gd name="connsiteY2" fmla="*/ 291416 h 291416"/>
                    <a:gd name="connsiteX3" fmla="*/ 305871 w 305871"/>
                    <a:gd name="connsiteY3" fmla="*/ 291416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0"/>
                      </a:moveTo>
                      <a:lnTo>
                        <a:pt x="152935" y="0"/>
                      </a:lnTo>
                      <a:lnTo>
                        <a:pt x="152935" y="291416"/>
                      </a:lnTo>
                      <a:lnTo>
                        <a:pt x="305871" y="291416"/>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6" rIns="155074" bIns="135147"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7" name="任意多边形 16"/>
                <p:cNvSpPr/>
                <p:nvPr/>
              </p:nvSpPr>
              <p:spPr>
                <a:xfrm>
                  <a:off x="5207555" y="1043737"/>
                  <a:ext cx="305871" cy="291416"/>
                </a:xfrm>
                <a:custGeom>
                  <a:avLst/>
                  <a:gdLst>
                    <a:gd name="connsiteX0" fmla="*/ 0 w 305871"/>
                    <a:gd name="connsiteY0" fmla="*/ 291416 h 291416"/>
                    <a:gd name="connsiteX1" fmla="*/ 152935 w 305871"/>
                    <a:gd name="connsiteY1" fmla="*/ 291416 h 291416"/>
                    <a:gd name="connsiteX2" fmla="*/ 152935 w 305871"/>
                    <a:gd name="connsiteY2" fmla="*/ 0 h 291416"/>
                    <a:gd name="connsiteX3" fmla="*/ 305871 w 305871"/>
                    <a:gd name="connsiteY3" fmla="*/ 0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291416"/>
                      </a:moveTo>
                      <a:lnTo>
                        <a:pt x="152935" y="291416"/>
                      </a:lnTo>
                      <a:lnTo>
                        <a:pt x="152935" y="0"/>
                      </a:lnTo>
                      <a:lnTo>
                        <a:pt x="305871" y="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6" rIns="155074" bIns="135147"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8" name="任意多边形 17"/>
                <p:cNvSpPr/>
                <p:nvPr/>
              </p:nvSpPr>
              <p:spPr>
                <a:xfrm>
                  <a:off x="2645870" y="1335154"/>
                  <a:ext cx="305871" cy="2331334"/>
                </a:xfrm>
                <a:custGeom>
                  <a:avLst/>
                  <a:gdLst>
                    <a:gd name="connsiteX0" fmla="*/ 0 w 305871"/>
                    <a:gd name="connsiteY0" fmla="*/ 2331334 h 2331334"/>
                    <a:gd name="connsiteX1" fmla="*/ 152935 w 305871"/>
                    <a:gd name="connsiteY1" fmla="*/ 2331334 h 2331334"/>
                    <a:gd name="connsiteX2" fmla="*/ 152935 w 305871"/>
                    <a:gd name="connsiteY2" fmla="*/ 0 h 2331334"/>
                    <a:gd name="connsiteX3" fmla="*/ 305871 w 305871"/>
                    <a:gd name="connsiteY3" fmla="*/ 0 h 2331334"/>
                  </a:gdLst>
                  <a:ahLst/>
                  <a:cxnLst>
                    <a:cxn ang="0">
                      <a:pos x="connsiteX0" y="connsiteY0"/>
                    </a:cxn>
                    <a:cxn ang="0">
                      <a:pos x="connsiteX1" y="connsiteY1"/>
                    </a:cxn>
                    <a:cxn ang="0">
                      <a:pos x="connsiteX2" y="connsiteY2"/>
                    </a:cxn>
                    <a:cxn ang="0">
                      <a:pos x="connsiteX3" y="connsiteY3"/>
                    </a:cxn>
                  </a:cxnLst>
                  <a:rect l="l" t="t" r="r" b="b"/>
                  <a:pathLst>
                    <a:path w="305871" h="2331334">
                      <a:moveTo>
                        <a:pt x="0" y="2331334"/>
                      </a:moveTo>
                      <a:lnTo>
                        <a:pt x="152935" y="2331334"/>
                      </a:lnTo>
                      <a:lnTo>
                        <a:pt x="152935" y="0"/>
                      </a:lnTo>
                      <a:lnTo>
                        <a:pt x="305871" y="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06853" tIns="1106884" rIns="106853" bIns="1106885" numCol="1" spcCol="1270" anchor="ctr" anchorCtr="0">
                  <a:noAutofit/>
                </a:bodyPr>
                <a:lstStyle/>
                <a:p>
                  <a:pPr lvl="0" algn="ctr" defTabSz="355600">
                    <a:lnSpc>
                      <a:spcPct val="90000"/>
                    </a:lnSpc>
                    <a:spcBef>
                      <a:spcPct val="0"/>
                    </a:spcBef>
                    <a:spcAft>
                      <a:spcPct val="35000"/>
                    </a:spcAft>
                  </a:pPr>
                  <a:endParaRPr lang="zh-CN" altLang="en-US" sz="800" kern="1200"/>
                </a:p>
              </p:txBody>
            </p:sp>
            <p:sp>
              <p:nvSpPr>
                <p:cNvPr id="20" name="任意多边形 19"/>
                <p:cNvSpPr/>
                <p:nvPr/>
              </p:nvSpPr>
              <p:spPr>
                <a:xfrm>
                  <a:off x="2951741" y="1102020"/>
                  <a:ext cx="2255812"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a:t>原子占位与分配</a:t>
                  </a:r>
                  <a:r>
                    <a:rPr lang="en-US" altLang="zh-CN" kern="1200" dirty="0"/>
                    <a:t>(7</a:t>
                  </a:r>
                  <a:r>
                    <a:rPr lang="zh-CN" altLang="en-US" kern="1200" dirty="0"/>
                    <a:t>篇）</a:t>
                  </a:r>
                </a:p>
              </p:txBody>
            </p:sp>
            <p:sp>
              <p:nvSpPr>
                <p:cNvPr id="21" name="任意多边形 20"/>
                <p:cNvSpPr/>
                <p:nvPr/>
              </p:nvSpPr>
              <p:spPr>
                <a:xfrm>
                  <a:off x="5513429" y="810604"/>
                  <a:ext cx="1661438"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a:t>研究内容和结论</a:t>
                  </a:r>
                </a:p>
              </p:txBody>
            </p:sp>
            <p:sp>
              <p:nvSpPr>
                <p:cNvPr id="22" name="任意多边形 21"/>
                <p:cNvSpPr/>
                <p:nvPr/>
              </p:nvSpPr>
              <p:spPr>
                <a:xfrm>
                  <a:off x="5513424" y="1393437"/>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a:t>数据</a:t>
                  </a:r>
                </a:p>
              </p:txBody>
            </p:sp>
            <p:sp>
              <p:nvSpPr>
                <p:cNvPr id="23" name="任意多边形 22"/>
                <p:cNvSpPr/>
                <p:nvPr/>
              </p:nvSpPr>
              <p:spPr>
                <a:xfrm>
                  <a:off x="2951741" y="2267688"/>
                  <a:ext cx="2255812"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a:t>力学性能</a:t>
                  </a:r>
                  <a:r>
                    <a:rPr lang="en-US" altLang="zh-CN" kern="1200" dirty="0"/>
                    <a:t>(12</a:t>
                  </a:r>
                  <a:r>
                    <a:rPr lang="zh-CN" altLang="en-US" kern="1200" dirty="0"/>
                    <a:t>篇</a:t>
                  </a:r>
                  <a:r>
                    <a:rPr lang="en-US" altLang="zh-CN" kern="1200" dirty="0"/>
                    <a:t>)</a:t>
                  </a:r>
                  <a:endParaRPr lang="zh-CN" altLang="en-US" kern="1200" dirty="0"/>
                </a:p>
              </p:txBody>
            </p:sp>
            <p:sp>
              <p:nvSpPr>
                <p:cNvPr id="24" name="任意多边形 23"/>
                <p:cNvSpPr/>
                <p:nvPr/>
              </p:nvSpPr>
              <p:spPr>
                <a:xfrm>
                  <a:off x="5513424" y="1976271"/>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a:t>研究内容和结论</a:t>
                  </a:r>
                </a:p>
              </p:txBody>
            </p:sp>
            <p:sp>
              <p:nvSpPr>
                <p:cNvPr id="27" name="任意多边形 26"/>
                <p:cNvSpPr/>
                <p:nvPr/>
              </p:nvSpPr>
              <p:spPr>
                <a:xfrm>
                  <a:off x="5513424" y="2559104"/>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a:t>数据</a:t>
                  </a:r>
                </a:p>
              </p:txBody>
            </p:sp>
            <p:sp>
              <p:nvSpPr>
                <p:cNvPr id="28" name="任意多边形 27"/>
                <p:cNvSpPr/>
                <p:nvPr/>
              </p:nvSpPr>
              <p:spPr>
                <a:xfrm>
                  <a:off x="2951741" y="3433355"/>
                  <a:ext cx="2255812"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a:t>原子扩散</a:t>
                  </a:r>
                  <a:r>
                    <a:rPr lang="en-US" altLang="zh-CN" kern="1200" dirty="0"/>
                    <a:t>(3</a:t>
                  </a:r>
                  <a:r>
                    <a:rPr lang="zh-CN" altLang="en-US" kern="1200" dirty="0"/>
                    <a:t>篇</a:t>
                  </a:r>
                  <a:r>
                    <a:rPr lang="en-US" altLang="zh-CN" kern="1200" dirty="0"/>
                    <a:t>)</a:t>
                  </a:r>
                  <a:endParaRPr lang="zh-CN" altLang="en-US" kern="1200" dirty="0"/>
                </a:p>
              </p:txBody>
            </p:sp>
            <p:sp>
              <p:nvSpPr>
                <p:cNvPr id="30" name="任意多边形 29"/>
                <p:cNvSpPr/>
                <p:nvPr/>
              </p:nvSpPr>
              <p:spPr>
                <a:xfrm>
                  <a:off x="5513424" y="3141938"/>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a:t>研究内容和结论</a:t>
                  </a:r>
                </a:p>
              </p:txBody>
            </p:sp>
            <p:sp>
              <p:nvSpPr>
                <p:cNvPr id="32" name="任意多边形 31"/>
                <p:cNvSpPr/>
                <p:nvPr/>
              </p:nvSpPr>
              <p:spPr>
                <a:xfrm>
                  <a:off x="5513424" y="3724772"/>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a:t>数据</a:t>
                  </a:r>
                </a:p>
              </p:txBody>
            </p:sp>
            <p:sp>
              <p:nvSpPr>
                <p:cNvPr id="42" name="任意多边形 41"/>
                <p:cNvSpPr/>
                <p:nvPr/>
              </p:nvSpPr>
              <p:spPr>
                <a:xfrm>
                  <a:off x="2951741" y="4599022"/>
                  <a:ext cx="2255812"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dirty="0"/>
                    <a:t>错配位错、位错网络、位错运动</a:t>
                  </a:r>
                  <a:r>
                    <a:rPr lang="en-US" altLang="zh-CN" dirty="0"/>
                    <a:t>(19</a:t>
                  </a:r>
                  <a:r>
                    <a:rPr lang="zh-CN" altLang="en-US" dirty="0"/>
                    <a:t>篇</a:t>
                  </a:r>
                  <a:r>
                    <a:rPr lang="en-US" altLang="zh-CN" dirty="0"/>
                    <a:t>)</a:t>
                  </a:r>
                  <a:endParaRPr lang="zh-CN" altLang="en-US" dirty="0"/>
                </a:p>
              </p:txBody>
            </p:sp>
            <p:sp>
              <p:nvSpPr>
                <p:cNvPr id="43" name="任意多边形 42"/>
                <p:cNvSpPr/>
                <p:nvPr/>
              </p:nvSpPr>
              <p:spPr>
                <a:xfrm>
                  <a:off x="5513424" y="4307606"/>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a:t>研究内容和结论</a:t>
                  </a:r>
                </a:p>
              </p:txBody>
            </p:sp>
            <p:sp>
              <p:nvSpPr>
                <p:cNvPr id="44" name="任意多边形 43"/>
                <p:cNvSpPr/>
                <p:nvPr/>
              </p:nvSpPr>
              <p:spPr>
                <a:xfrm>
                  <a:off x="5513424" y="4890439"/>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a:t>数据</a:t>
                  </a:r>
                </a:p>
              </p:txBody>
            </p:sp>
            <p:sp>
              <p:nvSpPr>
                <p:cNvPr id="45" name="任意多边形 44"/>
                <p:cNvSpPr/>
                <p:nvPr/>
              </p:nvSpPr>
              <p:spPr>
                <a:xfrm>
                  <a:off x="2951741" y="5764690"/>
                  <a:ext cx="2255812"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a:solidFill>
                  <a:schemeClr val="accent6">
                    <a:lumMod val="60000"/>
                    <a:lumOff val="40000"/>
                  </a:schemeClr>
                </a:solidFill>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a:t>结构和界面</a:t>
                  </a:r>
                  <a:r>
                    <a:rPr lang="en-US" altLang="zh-CN" kern="1200" dirty="0"/>
                    <a:t>(</a:t>
                  </a:r>
                  <a:r>
                    <a:rPr lang="en-US" altLang="zh-CN" dirty="0"/>
                    <a:t>8</a:t>
                  </a:r>
                  <a:r>
                    <a:rPr lang="zh-CN" altLang="en-US" kern="1200" dirty="0"/>
                    <a:t>篇</a:t>
                  </a:r>
                  <a:r>
                    <a:rPr lang="en-US" altLang="zh-CN" kern="1200" dirty="0"/>
                    <a:t>)</a:t>
                  </a:r>
                  <a:endParaRPr lang="zh-CN" altLang="en-US" kern="1200" dirty="0"/>
                </a:p>
              </p:txBody>
            </p:sp>
            <p:sp>
              <p:nvSpPr>
                <p:cNvPr id="46" name="任意多边形 45"/>
                <p:cNvSpPr/>
                <p:nvPr/>
              </p:nvSpPr>
              <p:spPr>
                <a:xfrm>
                  <a:off x="5513424" y="5473273"/>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a:solidFill>
                  <a:schemeClr val="accent6">
                    <a:lumMod val="60000"/>
                    <a:lumOff val="40000"/>
                  </a:schemeClr>
                </a:solidFill>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a:t>研究内容和结论</a:t>
                  </a:r>
                </a:p>
              </p:txBody>
            </p:sp>
            <p:sp>
              <p:nvSpPr>
                <p:cNvPr id="47" name="任意多边形 46"/>
                <p:cNvSpPr/>
                <p:nvPr/>
              </p:nvSpPr>
              <p:spPr>
                <a:xfrm>
                  <a:off x="5513424" y="6056108"/>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a:solidFill>
                  <a:schemeClr val="accent6">
                    <a:lumMod val="60000"/>
                    <a:lumOff val="40000"/>
                  </a:schemeClr>
                </a:solidFill>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a:t>数据</a:t>
                  </a:r>
                </a:p>
              </p:txBody>
            </p:sp>
          </p:grpSp>
          <p:sp>
            <p:nvSpPr>
              <p:cNvPr id="49" name="矩形 48"/>
              <p:cNvSpPr/>
              <p:nvPr/>
            </p:nvSpPr>
            <p:spPr>
              <a:xfrm>
                <a:off x="755576" y="3199324"/>
                <a:ext cx="1890294" cy="84289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t>王院士</a:t>
                </a:r>
                <a:r>
                  <a:rPr lang="en-US" altLang="zh-CN" dirty="0"/>
                  <a:t>49</a:t>
                </a:r>
                <a:r>
                  <a:rPr lang="zh-CN" altLang="en-US" dirty="0"/>
                  <a:t>篇文献</a:t>
                </a:r>
              </a:p>
            </p:txBody>
          </p:sp>
        </p:grpSp>
        <p:sp>
          <p:nvSpPr>
            <p:cNvPr id="41" name="云形标注 40"/>
            <p:cNvSpPr/>
            <p:nvPr/>
          </p:nvSpPr>
          <p:spPr>
            <a:xfrm>
              <a:off x="871706" y="1791054"/>
              <a:ext cx="2016224" cy="1156810"/>
            </a:xfrm>
            <a:prstGeom prst="cloudCallou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t>镍基单晶高温合金</a:t>
              </a:r>
            </a:p>
          </p:txBody>
        </p:sp>
        <p:sp>
          <p:nvSpPr>
            <p:cNvPr id="51" name="云形标注 50"/>
            <p:cNvSpPr/>
            <p:nvPr/>
          </p:nvSpPr>
          <p:spPr>
            <a:xfrm rot="10800000">
              <a:off x="468442" y="4248621"/>
              <a:ext cx="2016224" cy="1156810"/>
            </a:xfrm>
            <a:prstGeom prst="cloudCallou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dirty="0"/>
            </a:p>
          </p:txBody>
        </p:sp>
      </p:grpSp>
      <p:sp>
        <p:nvSpPr>
          <p:cNvPr id="57" name="文本框 56"/>
          <p:cNvSpPr txBox="1"/>
          <p:nvPr/>
        </p:nvSpPr>
        <p:spPr>
          <a:xfrm>
            <a:off x="1051254" y="4541649"/>
            <a:ext cx="1504521" cy="646331"/>
          </a:xfrm>
          <a:prstGeom prst="rect">
            <a:avLst/>
          </a:prstGeom>
          <a:noFill/>
        </p:spPr>
        <p:txBody>
          <a:bodyPr wrap="square" rtlCol="0">
            <a:spAutoFit/>
          </a:bodyPr>
          <a:lstStyle/>
          <a:p>
            <a:r>
              <a:rPr lang="zh-CN" altLang="en-US" dirty="0"/>
              <a:t>实验数据和计算数据</a:t>
            </a:r>
          </a:p>
        </p:txBody>
      </p:sp>
    </p:spTree>
    <p:extLst>
      <p:ext uri="{BB962C8B-B14F-4D97-AF65-F5344CB8AC3E}">
        <p14:creationId xmlns:p14="http://schemas.microsoft.com/office/powerpoint/2010/main" val="14261658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10684"/>
            <a:ext cx="8229600" cy="796950"/>
          </a:xfrm>
        </p:spPr>
        <p:txBody>
          <a:bodyPr/>
          <a:lstStyle/>
          <a:p>
            <a:r>
              <a:rPr lang="zh-CN" altLang="en-US" dirty="0"/>
              <a:t>结构和界面 </a:t>
            </a:r>
            <a:r>
              <a:rPr lang="en-US" altLang="zh-CN" dirty="0"/>
              <a:t>(8</a:t>
            </a:r>
            <a:r>
              <a:rPr lang="zh-CN" altLang="en-US" dirty="0"/>
              <a:t>篇</a:t>
            </a:r>
            <a:r>
              <a:rPr lang="en-US" altLang="zh-CN" dirty="0"/>
              <a:t>)</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764115491"/>
              </p:ext>
            </p:extLst>
          </p:nvPr>
        </p:nvGraphicFramePr>
        <p:xfrm>
          <a:off x="230536" y="908720"/>
          <a:ext cx="8754640" cy="5552684"/>
        </p:xfrm>
        <a:graphic>
          <a:graphicData uri="http://schemas.openxmlformats.org/drawingml/2006/table">
            <a:tbl>
              <a:tblPr firstRow="1" bandRow="1">
                <a:tableStyleId>{00A15C55-8517-42AA-B614-E9B94910E393}</a:tableStyleId>
              </a:tblPr>
              <a:tblGrid>
                <a:gridCol w="3147599">
                  <a:extLst>
                    <a:ext uri="{9D8B030D-6E8A-4147-A177-3AD203B41FA5}">
                      <a16:colId xmlns:a16="http://schemas.microsoft.com/office/drawing/2014/main" val="20000"/>
                    </a:ext>
                  </a:extLst>
                </a:gridCol>
                <a:gridCol w="3124415">
                  <a:extLst>
                    <a:ext uri="{9D8B030D-6E8A-4147-A177-3AD203B41FA5}">
                      <a16:colId xmlns:a16="http://schemas.microsoft.com/office/drawing/2014/main" val="20001"/>
                    </a:ext>
                  </a:extLst>
                </a:gridCol>
                <a:gridCol w="2482626">
                  <a:extLst>
                    <a:ext uri="{9D8B030D-6E8A-4147-A177-3AD203B41FA5}">
                      <a16:colId xmlns:a16="http://schemas.microsoft.com/office/drawing/2014/main" val="20002"/>
                    </a:ext>
                  </a:extLst>
                </a:gridCol>
              </a:tblGrid>
              <a:tr h="350494">
                <a:tc>
                  <a:txBody>
                    <a:bodyPr/>
                    <a:lstStyle/>
                    <a:p>
                      <a:pPr algn="ctr"/>
                      <a:r>
                        <a:rPr lang="zh-CN" altLang="en-US" dirty="0"/>
                        <a:t>文献题目</a:t>
                      </a:r>
                    </a:p>
                  </a:txBody>
                  <a:tcPr/>
                </a:tc>
                <a:tc>
                  <a:txBody>
                    <a:bodyPr/>
                    <a:lstStyle/>
                    <a:p>
                      <a:pPr algn="ctr"/>
                      <a:r>
                        <a:rPr lang="zh-CN" altLang="en-US" dirty="0"/>
                        <a:t>研究内容</a:t>
                      </a:r>
                    </a:p>
                  </a:txBody>
                  <a:tcPr/>
                </a:tc>
                <a:tc>
                  <a:txBody>
                    <a:bodyPr/>
                    <a:lstStyle/>
                    <a:p>
                      <a:pPr algn="ctr"/>
                      <a:r>
                        <a:rPr lang="zh-CN" altLang="en-US" dirty="0"/>
                        <a:t>研究结论</a:t>
                      </a:r>
                    </a:p>
                  </a:txBody>
                  <a:tcPr/>
                </a:tc>
                <a:extLst>
                  <a:ext uri="{0D108BD9-81ED-4DB2-BD59-A6C34878D82A}">
                    <a16:rowId xmlns:a16="http://schemas.microsoft.com/office/drawing/2014/main" val="10000"/>
                  </a:ext>
                </a:extLst>
              </a:tr>
              <a:tr h="1139105">
                <a:tc>
                  <a:txBody>
                    <a:bodyPr/>
                    <a:lstStyle/>
                    <a:p>
                      <a:r>
                        <a:rPr lang="en-US" altLang="zh-CN" sz="1400" dirty="0"/>
                        <a:t>《Regular </a:t>
                      </a:r>
                      <a:r>
                        <a:rPr lang="el-GR" altLang="zh-CN" sz="1400" dirty="0"/>
                        <a:t>γ/γ' </a:t>
                      </a:r>
                      <a:r>
                        <a:rPr lang="en-US" altLang="zh-CN" sz="1400" dirty="0"/>
                        <a:t>phase interface instability in a binary model nickel-based single-crystal alloy》(2015)</a:t>
                      </a:r>
                    </a:p>
                  </a:txBody>
                  <a:tcPr/>
                </a:tc>
                <a:tc>
                  <a:txBody>
                    <a:bodyPr/>
                    <a:lstStyle/>
                    <a:p>
                      <a:r>
                        <a:rPr lang="zh-CN" altLang="en-US" sz="1400" dirty="0"/>
                        <a:t>研究二元</a:t>
                      </a:r>
                      <a:r>
                        <a:rPr lang="en-US" altLang="zh-CN" sz="1400" dirty="0"/>
                        <a:t>(Ni-Al)</a:t>
                      </a:r>
                      <a:r>
                        <a:rPr lang="zh-CN" altLang="en-US" sz="1400" dirty="0"/>
                        <a:t>镍基合金在长时间热处理条件下</a:t>
                      </a:r>
                      <a:r>
                        <a:rPr lang="el-GR" altLang="zh-CN" sz="1400" dirty="0"/>
                        <a:t>γ/γ‘</a:t>
                      </a:r>
                      <a:r>
                        <a:rPr lang="zh-CN" altLang="en-US" sz="1400" dirty="0"/>
                        <a:t>相界面的演变情况</a:t>
                      </a:r>
                      <a:endParaRPr lang="en-US" altLang="zh-CN" sz="1400" dirty="0"/>
                    </a:p>
                  </a:txBody>
                  <a:tcPr/>
                </a:tc>
                <a:tc>
                  <a:txBody>
                    <a:bodyPr/>
                    <a:lstStyle/>
                    <a:p>
                      <a:r>
                        <a:rPr lang="zh-CN" altLang="en-US" sz="1200" dirty="0">
                          <a:solidFill>
                            <a:schemeClr val="tx1"/>
                          </a:solidFill>
                        </a:rPr>
                        <a:t>随着热处理时间的延长</a:t>
                      </a:r>
                      <a:r>
                        <a:rPr lang="en-US" altLang="zh-CN" sz="1200" dirty="0">
                          <a:solidFill>
                            <a:schemeClr val="tx1"/>
                          </a:solidFill>
                        </a:rPr>
                        <a:t>,</a:t>
                      </a:r>
                      <a:r>
                        <a:rPr lang="el-GR" altLang="zh-CN" sz="1200" dirty="0">
                          <a:solidFill>
                            <a:schemeClr val="tx1"/>
                          </a:solidFill>
                        </a:rPr>
                        <a:t>γ'</a:t>
                      </a:r>
                      <a:r>
                        <a:rPr lang="zh-CN" altLang="en-US" sz="1200" dirty="0">
                          <a:solidFill>
                            <a:schemeClr val="tx1"/>
                          </a:solidFill>
                        </a:rPr>
                        <a:t>析出物粗化生长</a:t>
                      </a:r>
                      <a:r>
                        <a:rPr lang="en-US" altLang="zh-CN" sz="1200" dirty="0">
                          <a:solidFill>
                            <a:schemeClr val="tx1"/>
                          </a:solidFill>
                        </a:rPr>
                        <a:t>,</a:t>
                      </a:r>
                      <a:r>
                        <a:rPr lang="el-GR" altLang="zh-CN" sz="1200" dirty="0">
                          <a:solidFill>
                            <a:schemeClr val="tx1"/>
                          </a:solidFill>
                        </a:rPr>
                        <a:t>γ/γ'</a:t>
                      </a:r>
                      <a:r>
                        <a:rPr lang="zh-CN" altLang="en-US" sz="1200" dirty="0">
                          <a:solidFill>
                            <a:schemeClr val="tx1"/>
                          </a:solidFill>
                        </a:rPr>
                        <a:t>相界面的形状从平面变为波浪状</a:t>
                      </a:r>
                      <a:r>
                        <a:rPr lang="en-US" altLang="zh-CN" sz="1200" dirty="0">
                          <a:solidFill>
                            <a:schemeClr val="tx1"/>
                          </a:solidFill>
                        </a:rPr>
                        <a:t>,</a:t>
                      </a:r>
                      <a:r>
                        <a:rPr lang="zh-CN" altLang="en-US" sz="1200" dirty="0">
                          <a:solidFill>
                            <a:schemeClr val="tx1"/>
                          </a:solidFill>
                        </a:rPr>
                        <a:t>相界面表现出不稳定性</a:t>
                      </a:r>
                      <a:r>
                        <a:rPr lang="en-US" altLang="zh-CN" sz="1200" dirty="0">
                          <a:solidFill>
                            <a:schemeClr val="tx1"/>
                          </a:solidFill>
                        </a:rPr>
                        <a:t>.</a:t>
                      </a:r>
                      <a:r>
                        <a:rPr lang="zh-CN" altLang="en-US" sz="1200" dirty="0">
                          <a:solidFill>
                            <a:schemeClr val="tx1"/>
                          </a:solidFill>
                        </a:rPr>
                        <a:t>这种相界面不稳定性是由两相界面处的应变能和界面形成能的动态平衡引起的</a:t>
                      </a:r>
                      <a:r>
                        <a:rPr lang="en-US" altLang="zh-CN" sz="1200" dirty="0">
                          <a:solidFill>
                            <a:schemeClr val="tx1"/>
                          </a:solidFill>
                        </a:rPr>
                        <a:t>.</a:t>
                      </a:r>
                    </a:p>
                  </a:txBody>
                  <a:tcPr/>
                </a:tc>
                <a:extLst>
                  <a:ext uri="{0D108BD9-81ED-4DB2-BD59-A6C34878D82A}">
                    <a16:rowId xmlns:a16="http://schemas.microsoft.com/office/drawing/2014/main" val="10001"/>
                  </a:ext>
                </a:extLst>
              </a:tr>
              <a:tr h="1840093">
                <a:tc>
                  <a:txBody>
                    <a:bodyPr/>
                    <a:lstStyle/>
                    <a:p>
                      <a:r>
                        <a:rPr lang="en-US" altLang="zh-CN" sz="1400" dirty="0"/>
                        <a:t>《Ni/Ni3Al interface: A density functional theory study》(2009)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a:t>通过密度泛函理论来研究</a:t>
                      </a:r>
                      <a:r>
                        <a:rPr lang="en-US" altLang="zh-CN" sz="1400" dirty="0"/>
                        <a:t>Ni/Ni3Al</a:t>
                      </a:r>
                      <a:r>
                        <a:rPr lang="zh-CN" altLang="en-US" sz="1400" dirty="0"/>
                        <a:t>相界面</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对三个晶面指数</a:t>
                      </a:r>
                      <a:r>
                        <a:rPr lang="en-US" altLang="zh-CN" sz="1200" dirty="0"/>
                        <a:t>(001),(110),(111)Ni/Ni3Al</a:t>
                      </a:r>
                      <a:r>
                        <a:rPr lang="zh-CN" altLang="en-US" sz="1200" dirty="0"/>
                        <a:t>薄膜的最佳几何尺寸</a:t>
                      </a:r>
                      <a:r>
                        <a:rPr lang="en-US" altLang="zh-CN" sz="1200" dirty="0"/>
                        <a:t>,</a:t>
                      </a:r>
                      <a:r>
                        <a:rPr lang="zh-CN" altLang="en-US" sz="1200" dirty="0"/>
                        <a:t>机械性能和热性能</a:t>
                      </a:r>
                      <a:r>
                        <a:rPr lang="en-US" altLang="zh-CN" sz="1200" dirty="0"/>
                        <a:t>,</a:t>
                      </a:r>
                      <a:r>
                        <a:rPr lang="zh-CN" altLang="en-US" sz="1200" dirty="0"/>
                        <a:t>电子结构使用第一原理计算进行了研究得</a:t>
                      </a:r>
                      <a:r>
                        <a:rPr lang="en-US" altLang="zh-CN" sz="1200" dirty="0"/>
                        <a:t>,</a:t>
                      </a:r>
                      <a:r>
                        <a:rPr lang="zh-CN" altLang="en-US" sz="1200" dirty="0"/>
                        <a:t>空位模型相比于顶位模型，有更好的机械性能和热力学稳定性</a:t>
                      </a:r>
                      <a:r>
                        <a:rPr lang="en-US" altLang="zh-CN" sz="1200" dirty="0"/>
                        <a:t>.</a:t>
                      </a:r>
                      <a:r>
                        <a:rPr lang="zh-CN" altLang="en-US" sz="1200" dirty="0"/>
                        <a:t>在三个空位模型中</a:t>
                      </a:r>
                      <a:r>
                        <a:rPr lang="en-US" altLang="zh-CN" sz="1200" dirty="0"/>
                        <a:t>,(110)</a:t>
                      </a:r>
                      <a:r>
                        <a:rPr lang="zh-CN" altLang="en-US" sz="1200" dirty="0"/>
                        <a:t>界面模型具有较高的内聚强度、更强的机械性能、更好的延展性。而</a:t>
                      </a:r>
                      <a:r>
                        <a:rPr lang="en-US" altLang="zh-CN" sz="1200" dirty="0"/>
                        <a:t>{001)</a:t>
                      </a:r>
                      <a:r>
                        <a:rPr lang="zh-CN" altLang="en-US" sz="1200" dirty="0"/>
                        <a:t>界面模型有更好的热力学性质</a:t>
                      </a:r>
                      <a:r>
                        <a:rPr lang="en-US" altLang="zh-CN" sz="1200" dirty="0"/>
                        <a:t>.</a:t>
                      </a:r>
                    </a:p>
                  </a:txBody>
                  <a:tcPr/>
                </a:tc>
                <a:extLst>
                  <a:ext uri="{0D108BD9-81ED-4DB2-BD59-A6C34878D82A}">
                    <a16:rowId xmlns:a16="http://schemas.microsoft.com/office/drawing/2014/main" val="10002"/>
                  </a:ext>
                </a:extLst>
              </a:tr>
              <a:tr h="1038982">
                <a:tc>
                  <a:txBody>
                    <a:bodyPr/>
                    <a:lstStyle/>
                    <a:p>
                      <a:r>
                        <a:rPr lang="en-US" altLang="zh-CN" sz="1400" dirty="0"/>
                        <a:t>《</a:t>
                      </a:r>
                      <a:r>
                        <a:rPr lang="en-US" altLang="zh-CN" sz="1400" b="0" i="0" u="none" strike="noStrike" kern="1200" baseline="0" dirty="0">
                          <a:solidFill>
                            <a:schemeClr val="dk1"/>
                          </a:solidFill>
                          <a:latin typeface="+mn-lt"/>
                          <a:ea typeface="+mn-ea"/>
                          <a:cs typeface="+mn-cs"/>
                        </a:rPr>
                        <a:t>Density functional theory study of Ni/Ni3Al interface alloying with Re and Ru</a:t>
                      </a:r>
                      <a:r>
                        <a:rPr lang="en-US" altLang="zh-CN" sz="1400" baseline="0" dirty="0"/>
                        <a:t>》(2008)</a:t>
                      </a:r>
                      <a:endParaRPr lang="en-US" altLang="zh-C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a:t>通过密度泛函理论研究掺杂合金元素</a:t>
                      </a:r>
                      <a:r>
                        <a:rPr lang="en-US" altLang="zh-CN" sz="1400" dirty="0"/>
                        <a:t>Re</a:t>
                      </a:r>
                      <a:r>
                        <a:rPr lang="zh-CN" altLang="en-US" sz="1400" dirty="0"/>
                        <a:t>和</a:t>
                      </a:r>
                      <a:r>
                        <a:rPr lang="en-US" altLang="zh-CN" sz="1400" dirty="0"/>
                        <a:t>Ru</a:t>
                      </a:r>
                      <a:r>
                        <a:rPr lang="zh-CN" altLang="en-US" sz="1400" dirty="0"/>
                        <a:t>元素的</a:t>
                      </a:r>
                      <a:r>
                        <a:rPr lang="en-US" altLang="zh-CN" sz="1400" dirty="0"/>
                        <a:t>Ni/Ni3Al</a:t>
                      </a:r>
                      <a:r>
                        <a:rPr lang="zh-CN" altLang="en-US" sz="1400" dirty="0"/>
                        <a:t>相界面</a:t>
                      </a:r>
                    </a:p>
                  </a:txBody>
                  <a:tcPr/>
                </a:tc>
                <a:tc>
                  <a:txBody>
                    <a:bodyPr/>
                    <a:lstStyle/>
                    <a:p>
                      <a:r>
                        <a:rPr lang="zh-CN" altLang="en-US" sz="1200" dirty="0"/>
                        <a:t>添加的</a:t>
                      </a:r>
                      <a:r>
                        <a:rPr lang="en-US" altLang="zh-CN" sz="1200" dirty="0"/>
                        <a:t>Re</a:t>
                      </a:r>
                      <a:r>
                        <a:rPr lang="zh-CN" altLang="en-US" sz="1200" dirty="0"/>
                        <a:t>和</a:t>
                      </a:r>
                      <a:r>
                        <a:rPr lang="en-US" altLang="zh-CN" sz="1200" dirty="0"/>
                        <a:t>Ru</a:t>
                      </a:r>
                      <a:r>
                        <a:rPr lang="zh-CN" altLang="en-US" sz="1200" dirty="0"/>
                        <a:t>原子优选替代</a:t>
                      </a:r>
                      <a:r>
                        <a:rPr lang="el-GR" altLang="zh-CN" sz="1200" dirty="0"/>
                        <a:t>γ’</a:t>
                      </a:r>
                      <a:r>
                        <a:rPr lang="zh-CN" altLang="en-US" sz="1200" dirty="0"/>
                        <a:t>相的</a:t>
                      </a:r>
                      <a:r>
                        <a:rPr lang="en-US" altLang="zh-CN" sz="1200" dirty="0"/>
                        <a:t>Al</a:t>
                      </a:r>
                      <a:r>
                        <a:rPr lang="zh-CN" altLang="en-US" sz="1200" dirty="0"/>
                        <a:t>位点</a:t>
                      </a:r>
                      <a:r>
                        <a:rPr lang="en-US" altLang="zh-CN" sz="1200" dirty="0"/>
                        <a:t>.</a:t>
                      </a:r>
                      <a:r>
                        <a:rPr lang="zh-CN" altLang="en-US" sz="1200" dirty="0"/>
                        <a:t>掺杂的</a:t>
                      </a:r>
                      <a:r>
                        <a:rPr lang="en-US" altLang="zh-CN" sz="1200" dirty="0"/>
                        <a:t>Re</a:t>
                      </a:r>
                      <a:r>
                        <a:rPr lang="zh-CN" altLang="en-US" sz="1200" dirty="0"/>
                        <a:t>和</a:t>
                      </a:r>
                      <a:r>
                        <a:rPr lang="en-US" altLang="zh-CN" sz="1200" dirty="0"/>
                        <a:t>Ru</a:t>
                      </a:r>
                      <a:r>
                        <a:rPr lang="zh-CN" altLang="en-US" sz="1200" dirty="0"/>
                        <a:t>都增强了界面的相干强度</a:t>
                      </a:r>
                      <a:r>
                        <a:rPr lang="en-US" altLang="zh-CN" sz="1200" dirty="0"/>
                        <a:t>,</a:t>
                      </a:r>
                      <a:r>
                        <a:rPr lang="zh-CN" altLang="en-US" sz="1200" dirty="0"/>
                        <a:t>并且与</a:t>
                      </a:r>
                      <a:r>
                        <a:rPr lang="en-US" altLang="zh-CN" sz="1200" dirty="0"/>
                        <a:t>Ru</a:t>
                      </a:r>
                      <a:r>
                        <a:rPr lang="zh-CN" altLang="en-US" sz="1200" dirty="0"/>
                        <a:t>相比</a:t>
                      </a:r>
                      <a:r>
                        <a:rPr lang="en-US" altLang="zh-CN" sz="1200" dirty="0"/>
                        <a:t>,</a:t>
                      </a:r>
                      <a:r>
                        <a:rPr lang="zh-CN" altLang="en-US" sz="1200" dirty="0"/>
                        <a:t>添加</a:t>
                      </a:r>
                      <a:r>
                        <a:rPr lang="en-US" altLang="zh-CN" sz="1200" dirty="0"/>
                        <a:t>Re</a:t>
                      </a:r>
                      <a:r>
                        <a:rPr lang="zh-CN" altLang="en-US" sz="1200" dirty="0"/>
                        <a:t>更能有效地强化界面</a:t>
                      </a:r>
                      <a:r>
                        <a:rPr lang="en-US" altLang="zh-CN" sz="1200" dirty="0"/>
                        <a:t>.</a:t>
                      </a:r>
                      <a:r>
                        <a:rPr lang="zh-CN" altLang="en-US" sz="1200" dirty="0"/>
                        <a:t>此外</a:t>
                      </a:r>
                      <a:r>
                        <a:rPr lang="en-US" altLang="zh-CN" sz="1200" dirty="0"/>
                        <a:t>,Re</a:t>
                      </a:r>
                      <a:r>
                        <a:rPr lang="zh-CN" altLang="en-US" sz="1200" dirty="0"/>
                        <a:t>和</a:t>
                      </a:r>
                      <a:r>
                        <a:rPr lang="en-US" altLang="zh-CN" sz="1200" dirty="0"/>
                        <a:t>Ru</a:t>
                      </a:r>
                      <a:r>
                        <a:rPr lang="zh-CN" altLang="en-US" sz="1200" dirty="0"/>
                        <a:t>能够改善</a:t>
                      </a:r>
                      <a:r>
                        <a:rPr lang="el-GR" altLang="zh-CN" sz="1200" dirty="0"/>
                        <a:t>γ/γ’</a:t>
                      </a:r>
                      <a:r>
                        <a:rPr lang="zh-CN" altLang="en-US" sz="1200" dirty="0"/>
                        <a:t>超合金的延展性</a:t>
                      </a:r>
                      <a:r>
                        <a:rPr lang="en-US" altLang="zh-CN" sz="1200" dirty="0"/>
                        <a:t>.</a:t>
                      </a:r>
                    </a:p>
                  </a:txBody>
                  <a:tcPr/>
                </a:tc>
                <a:extLst>
                  <a:ext uri="{0D108BD9-81ED-4DB2-BD59-A6C34878D82A}">
                    <a16:rowId xmlns:a16="http://schemas.microsoft.com/office/drawing/2014/main" val="10003"/>
                  </a:ext>
                </a:extLst>
              </a:tr>
              <a:tr h="1038982">
                <a:tc>
                  <a:txBody>
                    <a:bodyPr/>
                    <a:lstStyle/>
                    <a:p>
                      <a:r>
                        <a:rPr lang="en-US" altLang="zh-CN" sz="1400" b="0" i="0" u="none" strike="noStrike" kern="1200" baseline="0" dirty="0">
                          <a:solidFill>
                            <a:schemeClr val="dk1"/>
                          </a:solidFill>
                          <a:latin typeface="+mn-lt"/>
                          <a:ea typeface="+mn-ea"/>
                          <a:cs typeface="+mn-cs"/>
                        </a:rPr>
                        <a:t>《First-Principles Study of the Electronic Properties of </a:t>
                      </a:r>
                      <a:r>
                        <a:rPr lang="el-GR" altLang="zh-CN" sz="1400" dirty="0"/>
                        <a:t>γ/γ‘ </a:t>
                      </a:r>
                      <a:r>
                        <a:rPr lang="en-US" altLang="zh-CN" sz="1400" b="0" i="0" u="none" strike="noStrike" kern="1200" baseline="0" dirty="0">
                          <a:solidFill>
                            <a:schemeClr val="dk1"/>
                          </a:solidFill>
                          <a:latin typeface="+mn-lt"/>
                          <a:ea typeface="+mn-ea"/>
                          <a:cs typeface="+mn-cs"/>
                        </a:rPr>
                        <a:t>Interface in Ni Based Superalloys》(2005)</a:t>
                      </a:r>
                      <a:endParaRPr lang="en-US" altLang="zh-C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a:t>研究镍基合金</a:t>
                      </a:r>
                      <a:r>
                        <a:rPr lang="el-GR" altLang="zh-CN" sz="1400" dirty="0"/>
                        <a:t>γ/γ‘ </a:t>
                      </a:r>
                      <a:r>
                        <a:rPr lang="zh-CN" altLang="en-US" sz="1400" dirty="0"/>
                        <a:t>相界面的电子性质</a:t>
                      </a:r>
                    </a:p>
                  </a:txBody>
                  <a:tcPr/>
                </a:tc>
                <a:tc>
                  <a:txBody>
                    <a:bodyPr/>
                    <a:lstStyle/>
                    <a:p>
                      <a:r>
                        <a:rPr lang="en-US" altLang="zh-CN" sz="1200" dirty="0"/>
                        <a:t>H</a:t>
                      </a:r>
                      <a:r>
                        <a:rPr lang="zh-CN" altLang="en-US" sz="1200" dirty="0"/>
                        <a:t>，</a:t>
                      </a:r>
                      <a:r>
                        <a:rPr lang="en-US" altLang="zh-CN" sz="1200" dirty="0"/>
                        <a:t>B</a:t>
                      </a:r>
                      <a:r>
                        <a:rPr lang="zh-CN" altLang="en-US" sz="1200" dirty="0"/>
                        <a:t>和</a:t>
                      </a:r>
                      <a:r>
                        <a:rPr lang="en-US" altLang="zh-CN" sz="1200" dirty="0"/>
                        <a:t>C</a:t>
                      </a:r>
                      <a:r>
                        <a:rPr lang="zh-CN" altLang="en-US" sz="1200" dirty="0"/>
                        <a:t>倾向于在</a:t>
                      </a:r>
                      <a:r>
                        <a:rPr lang="en-US" altLang="zh-CN" sz="1200" dirty="0"/>
                        <a:t>=0</a:t>
                      </a:r>
                      <a:r>
                        <a:rPr lang="zh-CN" altLang="en-US" sz="1200" dirty="0"/>
                        <a:t>的接口中占据富含镍的八面体间隙点。相比之下，</a:t>
                      </a:r>
                      <a:r>
                        <a:rPr lang="en-US" altLang="zh-CN" sz="1200" dirty="0"/>
                        <a:t>H</a:t>
                      </a:r>
                      <a:r>
                        <a:rPr lang="zh-CN" altLang="en-US" sz="1200" dirty="0"/>
                        <a:t>，</a:t>
                      </a:r>
                      <a:r>
                        <a:rPr lang="en-US" altLang="zh-CN" sz="1200" dirty="0"/>
                        <a:t>H-s/Ni-d</a:t>
                      </a:r>
                      <a:r>
                        <a:rPr lang="zh-CN" altLang="en-US" sz="1200" dirty="0"/>
                        <a:t>轨道杂化导致了界面间成键的强度减弱。</a:t>
                      </a:r>
                      <a:endParaRPr lang="en-US" altLang="zh-CN" sz="1200"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7323911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10684"/>
            <a:ext cx="8229600" cy="796950"/>
          </a:xfrm>
        </p:spPr>
        <p:txBody>
          <a:bodyPr/>
          <a:lstStyle/>
          <a:p>
            <a:r>
              <a:rPr lang="zh-CN" altLang="en-US" dirty="0"/>
              <a:t>结构和界面</a:t>
            </a:r>
            <a:r>
              <a:rPr lang="en-US" altLang="zh-CN" dirty="0"/>
              <a:t>(8</a:t>
            </a:r>
            <a:r>
              <a:rPr lang="zh-CN" altLang="en-US" dirty="0"/>
              <a:t>篇</a:t>
            </a:r>
            <a:r>
              <a:rPr lang="en-US" altLang="zh-CN" dirty="0"/>
              <a:t>)</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263904790"/>
              </p:ext>
            </p:extLst>
          </p:nvPr>
        </p:nvGraphicFramePr>
        <p:xfrm>
          <a:off x="251520" y="980728"/>
          <a:ext cx="8424936" cy="5369834"/>
        </p:xfrm>
        <a:graphic>
          <a:graphicData uri="http://schemas.openxmlformats.org/drawingml/2006/table">
            <a:tbl>
              <a:tblPr firstRow="1" bandRow="1">
                <a:tableStyleId>{00A15C55-8517-42AA-B614-E9B94910E393}</a:tableStyleId>
              </a:tblPr>
              <a:tblGrid>
                <a:gridCol w="3029059">
                  <a:extLst>
                    <a:ext uri="{9D8B030D-6E8A-4147-A177-3AD203B41FA5}">
                      <a16:colId xmlns:a16="http://schemas.microsoft.com/office/drawing/2014/main" val="20000"/>
                    </a:ext>
                  </a:extLst>
                </a:gridCol>
                <a:gridCol w="3006748">
                  <a:extLst>
                    <a:ext uri="{9D8B030D-6E8A-4147-A177-3AD203B41FA5}">
                      <a16:colId xmlns:a16="http://schemas.microsoft.com/office/drawing/2014/main" val="20001"/>
                    </a:ext>
                  </a:extLst>
                </a:gridCol>
                <a:gridCol w="2389129">
                  <a:extLst>
                    <a:ext uri="{9D8B030D-6E8A-4147-A177-3AD203B41FA5}">
                      <a16:colId xmlns:a16="http://schemas.microsoft.com/office/drawing/2014/main" val="20002"/>
                    </a:ext>
                  </a:extLst>
                </a:gridCol>
              </a:tblGrid>
              <a:tr h="332880">
                <a:tc>
                  <a:txBody>
                    <a:bodyPr/>
                    <a:lstStyle/>
                    <a:p>
                      <a:pPr algn="ctr"/>
                      <a:r>
                        <a:rPr lang="zh-CN" altLang="en-US" dirty="0"/>
                        <a:t>文献题目</a:t>
                      </a:r>
                    </a:p>
                  </a:txBody>
                  <a:tcPr/>
                </a:tc>
                <a:tc>
                  <a:txBody>
                    <a:bodyPr/>
                    <a:lstStyle/>
                    <a:p>
                      <a:pPr algn="ctr"/>
                      <a:r>
                        <a:rPr lang="zh-CN" altLang="en-US" dirty="0"/>
                        <a:t>研究内容</a:t>
                      </a:r>
                    </a:p>
                  </a:txBody>
                  <a:tcPr/>
                </a:tc>
                <a:tc>
                  <a:txBody>
                    <a:bodyPr/>
                    <a:lstStyle/>
                    <a:p>
                      <a:pPr algn="ctr"/>
                      <a:r>
                        <a:rPr lang="zh-CN" altLang="en-US" dirty="0"/>
                        <a:t>研究结论</a:t>
                      </a:r>
                    </a:p>
                  </a:txBody>
                  <a:tcPr/>
                </a:tc>
                <a:extLst>
                  <a:ext uri="{0D108BD9-81ED-4DB2-BD59-A6C34878D82A}">
                    <a16:rowId xmlns:a16="http://schemas.microsoft.com/office/drawing/2014/main" val="10000"/>
                  </a:ext>
                </a:extLst>
              </a:tr>
              <a:tr h="1248299">
                <a:tc>
                  <a:txBody>
                    <a:bodyPr/>
                    <a:lstStyle/>
                    <a:p>
                      <a:r>
                        <a:rPr lang="en-US" altLang="zh-CN" sz="1400" dirty="0"/>
                        <a:t>《</a:t>
                      </a:r>
                      <a:r>
                        <a:rPr lang="zh-CN" altLang="en-US" sz="1400" dirty="0"/>
                        <a:t>镍基单晶高温合金</a:t>
                      </a:r>
                      <a:r>
                        <a:rPr lang="el-GR" altLang="zh-CN" sz="1400" dirty="0"/>
                        <a:t>γ</a:t>
                      </a:r>
                      <a:r>
                        <a:rPr lang="en-US" altLang="zh-CN" sz="1400" dirty="0"/>
                        <a:t>/</a:t>
                      </a:r>
                      <a:r>
                        <a:rPr lang="el-GR" altLang="zh-CN" sz="1400" dirty="0"/>
                        <a:t>γ’</a:t>
                      </a:r>
                      <a:r>
                        <a:rPr lang="en-US" altLang="zh-CN" sz="1400" dirty="0"/>
                        <a:t>(001)</a:t>
                      </a:r>
                      <a:r>
                        <a:rPr lang="zh-CN" altLang="en-US" sz="1400" dirty="0"/>
                        <a:t>相界面上原子构型的分子动力学研究</a:t>
                      </a:r>
                      <a:r>
                        <a:rPr lang="en-US" altLang="zh-CN" sz="1400" dirty="0"/>
                        <a:t>》(2005)</a:t>
                      </a:r>
                    </a:p>
                  </a:txBody>
                  <a:tcPr/>
                </a:tc>
                <a:tc>
                  <a:txBody>
                    <a:bodyPr/>
                    <a:lstStyle/>
                    <a:p>
                      <a:r>
                        <a:rPr lang="zh-CN" altLang="en-US" sz="1400" dirty="0"/>
                        <a:t>用分子动力学方法研究了镍基单晶高温合金</a:t>
                      </a:r>
                      <a:r>
                        <a:rPr lang="el-GR" altLang="zh-CN" sz="1400" dirty="0"/>
                        <a:t>γ</a:t>
                      </a:r>
                      <a:r>
                        <a:rPr lang="en-US" altLang="zh-CN" sz="1400" dirty="0"/>
                        <a:t>/</a:t>
                      </a:r>
                      <a:r>
                        <a:rPr lang="el-GR" altLang="zh-CN" sz="1400" dirty="0"/>
                        <a:t>γ’</a:t>
                      </a:r>
                      <a:r>
                        <a:rPr lang="en-US" altLang="zh-CN" sz="1400" dirty="0"/>
                        <a:t>(001)</a:t>
                      </a:r>
                      <a:r>
                        <a:rPr lang="zh-CN" altLang="en-US" sz="1400" dirty="0"/>
                        <a:t>相界面上三种各具特征的原子堆垛结构</a:t>
                      </a:r>
                      <a:endParaRPr lang="en-US" altLang="zh-CN" sz="1400" dirty="0"/>
                    </a:p>
                  </a:txBody>
                  <a:tcPr/>
                </a:tc>
                <a:tc>
                  <a:txBody>
                    <a:bodyPr/>
                    <a:lstStyle/>
                    <a:p>
                      <a:r>
                        <a:rPr lang="zh-CN" altLang="en-US" sz="1200" dirty="0">
                          <a:solidFill>
                            <a:schemeClr val="tx1"/>
                          </a:solidFill>
                        </a:rPr>
                        <a:t>界面上不同原子构型的能量学参量</a:t>
                      </a:r>
                      <a:r>
                        <a:rPr lang="en-US" altLang="zh-CN" sz="1200" dirty="0">
                          <a:solidFill>
                            <a:schemeClr val="tx1"/>
                          </a:solidFill>
                        </a:rPr>
                        <a:t>(</a:t>
                      </a:r>
                      <a:r>
                        <a:rPr lang="zh-CN" altLang="en-US" sz="1200" dirty="0">
                          <a:solidFill>
                            <a:schemeClr val="tx1"/>
                          </a:solidFill>
                        </a:rPr>
                        <a:t>体系能量、界面形成能、弛豫能</a:t>
                      </a:r>
                      <a:r>
                        <a:rPr lang="en-US" altLang="zh-CN" sz="1200" dirty="0">
                          <a:solidFill>
                            <a:schemeClr val="tx1"/>
                          </a:solidFill>
                        </a:rPr>
                        <a:t>)</a:t>
                      </a:r>
                      <a:r>
                        <a:rPr lang="zh-CN" altLang="en-US" sz="1200" dirty="0">
                          <a:solidFill>
                            <a:schemeClr val="tx1"/>
                          </a:solidFill>
                        </a:rPr>
                        <a:t>都依赖于界面原子堆垛特征</a:t>
                      </a:r>
                      <a:r>
                        <a:rPr lang="en-US" altLang="zh-CN" sz="1200" dirty="0">
                          <a:solidFill>
                            <a:schemeClr val="tx1"/>
                          </a:solidFill>
                        </a:rPr>
                        <a:t>,</a:t>
                      </a:r>
                      <a:r>
                        <a:rPr lang="zh-CN" altLang="en-US" sz="1200" dirty="0">
                          <a:solidFill>
                            <a:schemeClr val="tx1"/>
                          </a:solidFill>
                        </a:rPr>
                        <a:t>而几何结构则具有共性</a:t>
                      </a:r>
                      <a:r>
                        <a:rPr lang="en-US" altLang="zh-CN" sz="1200" dirty="0">
                          <a:solidFill>
                            <a:schemeClr val="tx1"/>
                          </a:solidFill>
                        </a:rPr>
                        <a:t>,</a:t>
                      </a:r>
                      <a:r>
                        <a:rPr lang="zh-CN" altLang="en-US" sz="1200" dirty="0">
                          <a:solidFill>
                            <a:schemeClr val="tx1"/>
                          </a:solidFill>
                        </a:rPr>
                        <a:t>即不同原子构型的界面具有同一的应力释放模式</a:t>
                      </a:r>
                      <a:r>
                        <a:rPr lang="en-US" altLang="zh-CN" sz="1200" dirty="0">
                          <a:solidFill>
                            <a:schemeClr val="tx1"/>
                          </a:solidFill>
                        </a:rPr>
                        <a:t>.</a:t>
                      </a:r>
                    </a:p>
                  </a:txBody>
                  <a:tcPr/>
                </a:tc>
                <a:extLst>
                  <a:ext uri="{0D108BD9-81ED-4DB2-BD59-A6C34878D82A}">
                    <a16:rowId xmlns:a16="http://schemas.microsoft.com/office/drawing/2014/main" val="10001"/>
                  </a:ext>
                </a:extLst>
              </a:tr>
              <a:tr h="1248299">
                <a:tc>
                  <a:txBody>
                    <a:bodyPr/>
                    <a:lstStyle/>
                    <a:p>
                      <a:r>
                        <a:rPr lang="en-US" altLang="zh-CN" sz="1400" dirty="0"/>
                        <a:t>《First-principle studies of effects of interstitial boron and carbon on structural,elastic</a:t>
                      </a:r>
                      <a:r>
                        <a:rPr lang="en-US" altLang="zh-CN" sz="1400" baseline="0" dirty="0"/>
                        <a:t>,and electronic properties of Ni solution and Ni3Al intermetallics</a:t>
                      </a:r>
                      <a:r>
                        <a:rPr lang="en-US" altLang="zh-CN" sz="1400" dirty="0"/>
                        <a:t> 》(2016)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a:t>研究间隙硼和碳对</a:t>
                      </a:r>
                      <a:r>
                        <a:rPr lang="en-US" altLang="zh-CN" sz="1400" dirty="0"/>
                        <a:t>Ni</a:t>
                      </a:r>
                      <a:r>
                        <a:rPr lang="zh-CN" altLang="en-US" sz="1400" dirty="0"/>
                        <a:t>基固溶体和</a:t>
                      </a:r>
                      <a:r>
                        <a:rPr lang="en-US" altLang="zh-CN" sz="1400" dirty="0"/>
                        <a:t>Ni3Al</a:t>
                      </a:r>
                      <a:r>
                        <a:rPr lang="zh-CN" altLang="en-US" sz="1400" dirty="0"/>
                        <a:t>金属间化合物结构、弹性、电子性能的影响。</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间隙硼和碳都可以增加</a:t>
                      </a:r>
                      <a:r>
                        <a:rPr lang="en-US" altLang="zh-CN" sz="1200" dirty="0"/>
                        <a:t>Ni</a:t>
                      </a:r>
                      <a:r>
                        <a:rPr lang="zh-CN" altLang="en-US" sz="1200" dirty="0"/>
                        <a:t>和</a:t>
                      </a:r>
                      <a:r>
                        <a:rPr lang="en-US" altLang="zh-CN" sz="1200" dirty="0"/>
                        <a:t>Ni3Al</a:t>
                      </a:r>
                      <a:r>
                        <a:rPr lang="zh-CN" altLang="en-US" sz="1200" dirty="0"/>
                        <a:t>相的晶格常数和体积</a:t>
                      </a:r>
                      <a:r>
                        <a:rPr lang="en-US" altLang="zh-CN" sz="1200" dirty="0"/>
                        <a:t>,</a:t>
                      </a:r>
                      <a:r>
                        <a:rPr lang="zh-CN" altLang="en-US" sz="1200" dirty="0"/>
                        <a:t>并且它们产生具有立方结构的</a:t>
                      </a:r>
                      <a:r>
                        <a:rPr lang="en-US" altLang="zh-CN" sz="1200" dirty="0"/>
                        <a:t>Ni</a:t>
                      </a:r>
                      <a:r>
                        <a:rPr lang="zh-CN" altLang="en-US" sz="1200" dirty="0"/>
                        <a:t>的间隙相</a:t>
                      </a:r>
                      <a:r>
                        <a:rPr lang="en-US" altLang="zh-CN" sz="1200" dirty="0"/>
                        <a:t>.</a:t>
                      </a:r>
                      <a:r>
                        <a:rPr lang="zh-CN" altLang="en-US" sz="1200" dirty="0"/>
                        <a:t>然而</a:t>
                      </a:r>
                      <a:r>
                        <a:rPr lang="en-US" altLang="zh-CN" sz="1200" dirty="0"/>
                        <a:t>,</a:t>
                      </a:r>
                      <a:r>
                        <a:rPr lang="zh-CN" altLang="en-US" sz="1200" dirty="0"/>
                        <a:t>由于</a:t>
                      </a:r>
                      <a:r>
                        <a:rPr lang="en-US" altLang="zh-CN" sz="1200" dirty="0"/>
                        <a:t>Ni3Al</a:t>
                      </a:r>
                      <a:r>
                        <a:rPr lang="zh-CN" altLang="en-US" sz="1200" dirty="0"/>
                        <a:t>中存在两个不同的八面体间隙位置</a:t>
                      </a:r>
                      <a:r>
                        <a:rPr lang="en-US" altLang="zh-CN" sz="1200" dirty="0"/>
                        <a:t>,Ni3Al</a:t>
                      </a:r>
                      <a:r>
                        <a:rPr lang="zh-CN" altLang="en-US" sz="1200" dirty="0"/>
                        <a:t>的间隙相呈现立方和四方结构。</a:t>
                      </a:r>
                      <a:endParaRPr lang="en-US" altLang="zh-CN" sz="1200" dirty="0"/>
                    </a:p>
                  </a:txBody>
                  <a:tcPr/>
                </a:tc>
                <a:extLst>
                  <a:ext uri="{0D108BD9-81ED-4DB2-BD59-A6C34878D82A}">
                    <a16:rowId xmlns:a16="http://schemas.microsoft.com/office/drawing/2014/main" val="10002"/>
                  </a:ext>
                </a:extLst>
              </a:tr>
              <a:tr h="1248299">
                <a:tc>
                  <a:txBody>
                    <a:bodyPr/>
                    <a:lstStyle/>
                    <a:p>
                      <a:r>
                        <a:rPr lang="en-US" altLang="zh-CN" sz="1400" dirty="0"/>
                        <a:t>《A</a:t>
                      </a:r>
                      <a:r>
                        <a:rPr lang="en-US" altLang="zh-CN" sz="1400" baseline="0" dirty="0"/>
                        <a:t> ternary Ni-Al-W EAM potential for Ni-based single crystal superalloys 》</a:t>
                      </a:r>
                    </a:p>
                    <a:p>
                      <a:r>
                        <a:rPr lang="en-US" altLang="zh-CN" sz="1400" baseline="0" dirty="0"/>
                        <a:t>(2015)</a:t>
                      </a:r>
                      <a:endParaRPr lang="en-US" altLang="zh-C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a:t>镍基单晶高温合金的三元</a:t>
                      </a:r>
                      <a:r>
                        <a:rPr lang="en-US" altLang="zh-CN" sz="1400" dirty="0"/>
                        <a:t>Ni-Al-W</a:t>
                      </a:r>
                      <a:r>
                        <a:rPr lang="zh-CN" altLang="en-US" sz="1400" dirty="0"/>
                        <a:t>嵌入原子势方法被构建</a:t>
                      </a:r>
                      <a:endParaRPr lang="en-US" altLang="zh-CN" sz="1400" dirty="0"/>
                    </a:p>
                  </a:txBody>
                  <a:tcPr/>
                </a:tc>
                <a:tc>
                  <a:txBody>
                    <a:bodyPr/>
                    <a:lstStyle/>
                    <a:p>
                      <a:r>
                        <a:rPr lang="en-US" altLang="zh-CN" sz="1200" dirty="0"/>
                        <a:t>W</a:t>
                      </a:r>
                      <a:r>
                        <a:rPr lang="zh-CN" altLang="en-US" sz="1200" dirty="0"/>
                        <a:t>原子不倾向于在</a:t>
                      </a:r>
                      <a:r>
                        <a:rPr lang="el-GR" altLang="zh-CN" sz="1200" dirty="0"/>
                        <a:t>γ(</a:t>
                      </a:r>
                      <a:r>
                        <a:rPr lang="en-US" altLang="zh-CN" sz="1200" dirty="0"/>
                        <a:t>Ni)</a:t>
                      </a:r>
                      <a:r>
                        <a:rPr lang="zh-CN" altLang="en-US" sz="1200" dirty="0"/>
                        <a:t>相中形成簇</a:t>
                      </a:r>
                      <a:r>
                        <a:rPr lang="en-US" altLang="zh-CN" sz="1200" dirty="0"/>
                        <a:t>.</a:t>
                      </a:r>
                      <a:r>
                        <a:rPr lang="zh-CN" altLang="en-US" sz="1200" dirty="0"/>
                        <a:t>通过掺杂</a:t>
                      </a:r>
                      <a:r>
                        <a:rPr lang="en-US" altLang="zh-CN" sz="1200" dirty="0"/>
                        <a:t>W</a:t>
                      </a:r>
                      <a:r>
                        <a:rPr lang="zh-CN" altLang="en-US" sz="1200" dirty="0"/>
                        <a:t>原子</a:t>
                      </a:r>
                      <a:r>
                        <a:rPr lang="en-US" altLang="zh-CN" sz="1200" dirty="0"/>
                        <a:t>,</a:t>
                      </a:r>
                      <a:r>
                        <a:rPr lang="zh-CN" altLang="en-US" sz="1200" dirty="0"/>
                        <a:t>两相之间的晶格错配度减小</a:t>
                      </a:r>
                      <a:r>
                        <a:rPr lang="en-US" altLang="zh-CN" sz="1200" dirty="0"/>
                        <a:t>,</a:t>
                      </a:r>
                      <a:r>
                        <a:rPr lang="el-GR" altLang="zh-CN" sz="1200" dirty="0"/>
                        <a:t>γ'</a:t>
                      </a:r>
                      <a:r>
                        <a:rPr lang="zh-CN" altLang="en-US" sz="1200" dirty="0"/>
                        <a:t>相的弹性常数增大</a:t>
                      </a:r>
                      <a:r>
                        <a:rPr lang="en-US" altLang="zh-CN" sz="1200" dirty="0"/>
                        <a:t>.</a:t>
                      </a:r>
                      <a:r>
                        <a:rPr lang="zh-CN" altLang="en-US" sz="1200" dirty="0"/>
                        <a:t>对于元素</a:t>
                      </a:r>
                      <a:r>
                        <a:rPr lang="en-US" altLang="zh-CN" sz="1200" dirty="0"/>
                        <a:t>Co</a:t>
                      </a:r>
                      <a:r>
                        <a:rPr lang="zh-CN" altLang="en-US" sz="1200" dirty="0"/>
                        <a:t>、</a:t>
                      </a:r>
                      <a:r>
                        <a:rPr lang="en-US" altLang="zh-CN" sz="1200" dirty="0"/>
                        <a:t>Re</a:t>
                      </a:r>
                      <a:r>
                        <a:rPr lang="zh-CN" altLang="en-US" sz="1200" dirty="0"/>
                        <a:t>、</a:t>
                      </a:r>
                      <a:r>
                        <a:rPr lang="en-US" altLang="zh-CN" sz="1200" dirty="0"/>
                        <a:t>W,</a:t>
                      </a:r>
                      <a:r>
                        <a:rPr lang="zh-CN" altLang="en-US" sz="1200" dirty="0"/>
                        <a:t>其固态原子对于</a:t>
                      </a:r>
                      <a:r>
                        <a:rPr lang="el-GR" altLang="zh-CN" sz="1200" dirty="0"/>
                        <a:t>γ/γ'</a:t>
                      </a:r>
                      <a:r>
                        <a:rPr lang="zh-CN" altLang="en-US" sz="1200" dirty="0"/>
                        <a:t>相之间的晶格错配度的钉扎效应随着原子半径的增加而增加</a:t>
                      </a:r>
                      <a:r>
                        <a:rPr lang="en-US" altLang="zh-CN" sz="1200" dirty="0"/>
                        <a:t>.</a:t>
                      </a:r>
                    </a:p>
                  </a:txBody>
                  <a:tcPr/>
                </a:tc>
                <a:extLst>
                  <a:ext uri="{0D108BD9-81ED-4DB2-BD59-A6C34878D82A}">
                    <a16:rowId xmlns:a16="http://schemas.microsoft.com/office/drawing/2014/main" val="10003"/>
                  </a:ext>
                </a:extLst>
              </a:tr>
              <a:tr h="1135876">
                <a:tc>
                  <a:txBody>
                    <a:bodyPr/>
                    <a:lstStyle/>
                    <a:p>
                      <a:r>
                        <a:rPr lang="en-US" altLang="zh-CN" sz="1400" dirty="0"/>
                        <a:t>《Molecular dynamics study of mosaic structure in the Ni-based single crystal superalloy 》(2014)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a:t>镍基单晶高温合金马赛克结构的分子动力学研究</a:t>
                      </a:r>
                    </a:p>
                  </a:txBody>
                  <a:tcPr/>
                </a:tc>
                <a:tc>
                  <a:txBody>
                    <a:bodyPr/>
                    <a:lstStyle/>
                    <a:p>
                      <a:r>
                        <a:rPr lang="zh-CN" altLang="en-US" sz="1200" dirty="0"/>
                        <a:t>通过比较不同镶嵌模型的仿真结果</a:t>
                      </a:r>
                      <a:r>
                        <a:rPr lang="en-US" altLang="zh-CN" sz="1200" dirty="0"/>
                        <a:t>,</a:t>
                      </a:r>
                      <a:r>
                        <a:rPr lang="zh-CN" altLang="en-US" sz="1200" dirty="0"/>
                        <a:t>可以发现错配位错网格的边长仅取决于</a:t>
                      </a:r>
                      <a:r>
                        <a:rPr lang="el-GR" altLang="zh-CN" sz="1200" dirty="0"/>
                        <a:t>γ</a:t>
                      </a:r>
                      <a:r>
                        <a:rPr lang="zh-CN" altLang="en-US" sz="1200" dirty="0"/>
                        <a:t>和</a:t>
                      </a:r>
                      <a:r>
                        <a:rPr lang="el-GR" altLang="zh-CN" sz="1200" dirty="0"/>
                        <a:t>γ'</a:t>
                      </a:r>
                      <a:r>
                        <a:rPr lang="zh-CN" altLang="en-US" sz="1200" dirty="0"/>
                        <a:t>相的晶格参数和</a:t>
                      </a:r>
                      <a:r>
                        <a:rPr lang="el-GR" altLang="zh-CN" sz="1200" dirty="0"/>
                        <a:t>γ/γ’</a:t>
                      </a:r>
                      <a:r>
                        <a:rPr lang="zh-CN" altLang="en-US" sz="1200" dirty="0"/>
                        <a:t>相界面取向</a:t>
                      </a:r>
                      <a:r>
                        <a:rPr lang="en-US" altLang="zh-CN" sz="1200" dirty="0"/>
                        <a:t>,</a:t>
                      </a:r>
                      <a:r>
                        <a:rPr lang="zh-CN" altLang="en-US" sz="1200" dirty="0"/>
                        <a:t>而与立方形</a:t>
                      </a:r>
                      <a:r>
                        <a:rPr lang="el-GR" altLang="zh-CN" sz="1200" dirty="0"/>
                        <a:t>γ'</a:t>
                      </a:r>
                      <a:r>
                        <a:rPr lang="zh-CN" altLang="en-US" sz="1200" dirty="0"/>
                        <a:t>析出相的大小和数量无关</a:t>
                      </a:r>
                      <a:r>
                        <a:rPr lang="en-US" altLang="zh-CN" sz="1200" dirty="0"/>
                        <a:t>.</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831026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28322"/>
            <a:ext cx="8229600" cy="796950"/>
          </a:xfrm>
        </p:spPr>
        <p:txBody>
          <a:bodyPr/>
          <a:lstStyle/>
          <a:p>
            <a:r>
              <a:rPr lang="zh-CN" altLang="en-US" dirty="0"/>
              <a:t>数据收集</a:t>
            </a:r>
          </a:p>
        </p:txBody>
      </p:sp>
      <p:grpSp>
        <p:nvGrpSpPr>
          <p:cNvPr id="7" name="组合 6"/>
          <p:cNvGrpSpPr/>
          <p:nvPr/>
        </p:nvGrpSpPr>
        <p:grpSpPr>
          <a:xfrm>
            <a:off x="-36512" y="825272"/>
            <a:ext cx="8784976" cy="6032728"/>
            <a:chOff x="32495" y="852870"/>
            <a:chExt cx="8712969" cy="5969299"/>
          </a:xfrm>
        </p:grpSpPr>
        <p:graphicFrame>
          <p:nvGraphicFramePr>
            <p:cNvPr id="4" name="图示 3"/>
            <p:cNvGraphicFramePr/>
            <p:nvPr>
              <p:extLst>
                <p:ext uri="{D42A27DB-BD31-4B8C-83A1-F6EECF244321}">
                  <p14:modId xmlns:p14="http://schemas.microsoft.com/office/powerpoint/2010/main" val="1094371424"/>
                </p:ext>
              </p:extLst>
            </p:nvPr>
          </p:nvGraphicFramePr>
          <p:xfrm>
            <a:off x="32495" y="1220443"/>
            <a:ext cx="6765888" cy="48994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椭圆 5"/>
            <p:cNvSpPr/>
            <p:nvPr/>
          </p:nvSpPr>
          <p:spPr>
            <a:xfrm>
              <a:off x="248520" y="852870"/>
              <a:ext cx="8496944" cy="5969299"/>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6962238" y="3445670"/>
            <a:ext cx="1224136" cy="1227593"/>
            <a:chOff x="2482021" y="1930260"/>
            <a:chExt cx="1303654" cy="1299601"/>
          </a:xfrm>
        </p:grpSpPr>
        <p:sp>
          <p:nvSpPr>
            <p:cNvPr id="18" name="椭圆 17"/>
            <p:cNvSpPr/>
            <p:nvPr/>
          </p:nvSpPr>
          <p:spPr>
            <a:xfrm>
              <a:off x="2482021" y="1930260"/>
              <a:ext cx="1303654" cy="1299601"/>
            </a:xfrm>
            <a:prstGeom prst="ellipse">
              <a:avLst/>
            </a:prstGeom>
            <a:noFill/>
            <a:ln>
              <a:solidFill>
                <a:srgbClr val="00B0F0"/>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zh-CN" altLang="en-US"/>
            </a:p>
          </p:txBody>
        </p:sp>
        <p:sp>
          <p:nvSpPr>
            <p:cNvPr id="19" name="椭圆 4"/>
            <p:cNvSpPr/>
            <p:nvPr/>
          </p:nvSpPr>
          <p:spPr>
            <a:xfrm>
              <a:off x="2585508" y="2107358"/>
              <a:ext cx="1096679" cy="91895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dirty="0">
                  <a:solidFill>
                    <a:schemeClr val="tx1"/>
                  </a:solidFill>
                </a:rPr>
                <a:t>其它数据</a:t>
              </a:r>
              <a:r>
                <a:rPr lang="en-US" altLang="zh-CN" sz="1600" dirty="0">
                  <a:solidFill>
                    <a:schemeClr val="tx1"/>
                  </a:solidFill>
                </a:rPr>
                <a:t>2</a:t>
              </a:r>
              <a:endParaRPr lang="zh-CN" altLang="en-US" sz="1600" kern="1200" dirty="0">
                <a:solidFill>
                  <a:schemeClr val="tx1"/>
                </a:solidFill>
              </a:endParaRPr>
            </a:p>
          </p:txBody>
        </p:sp>
      </p:grpSp>
      <p:sp>
        <p:nvSpPr>
          <p:cNvPr id="8" name="文本框 7"/>
          <p:cNvSpPr txBox="1"/>
          <p:nvPr/>
        </p:nvSpPr>
        <p:spPr>
          <a:xfrm>
            <a:off x="4139952" y="1196752"/>
            <a:ext cx="2188617" cy="461665"/>
          </a:xfrm>
          <a:prstGeom prst="rect">
            <a:avLst/>
          </a:prstGeom>
          <a:noFill/>
          <a:ln w="28575">
            <a:solidFill>
              <a:srgbClr val="FF0000"/>
            </a:solidFill>
          </a:ln>
        </p:spPr>
        <p:txBody>
          <a:bodyPr wrap="square" rtlCol="0">
            <a:spAutoFit/>
          </a:bodyPr>
          <a:lstStyle/>
          <a:p>
            <a:pPr algn="ctr"/>
            <a:r>
              <a:rPr lang="zh-CN" altLang="en-US" sz="2400" dirty="0"/>
              <a:t>数据收集</a:t>
            </a:r>
          </a:p>
        </p:txBody>
      </p:sp>
      <p:grpSp>
        <p:nvGrpSpPr>
          <p:cNvPr id="10" name="组合 9"/>
          <p:cNvGrpSpPr/>
          <p:nvPr/>
        </p:nvGrpSpPr>
        <p:grpSpPr>
          <a:xfrm>
            <a:off x="5609744" y="3646670"/>
            <a:ext cx="1224136" cy="1227593"/>
            <a:chOff x="2482021" y="1930260"/>
            <a:chExt cx="1303654" cy="1299601"/>
          </a:xfrm>
        </p:grpSpPr>
        <p:sp>
          <p:nvSpPr>
            <p:cNvPr id="11" name="椭圆 10"/>
            <p:cNvSpPr/>
            <p:nvPr/>
          </p:nvSpPr>
          <p:spPr>
            <a:xfrm>
              <a:off x="2482021" y="1930260"/>
              <a:ext cx="1303654" cy="1299601"/>
            </a:xfrm>
            <a:prstGeom prst="ellipse">
              <a:avLst/>
            </a:prstGeom>
            <a:noFill/>
            <a:ln>
              <a:solidFill>
                <a:srgbClr val="00B0F0"/>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zh-CN" altLang="en-US"/>
            </a:p>
          </p:txBody>
        </p:sp>
        <p:sp>
          <p:nvSpPr>
            <p:cNvPr id="12" name="椭圆 4"/>
            <p:cNvSpPr/>
            <p:nvPr/>
          </p:nvSpPr>
          <p:spPr>
            <a:xfrm>
              <a:off x="2566489" y="2107357"/>
              <a:ext cx="1112738" cy="91895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dirty="0">
                  <a:solidFill>
                    <a:schemeClr val="tx1"/>
                  </a:solidFill>
                </a:rPr>
                <a:t>其他数据</a:t>
              </a:r>
              <a:r>
                <a:rPr lang="en-US" altLang="zh-CN" sz="1600" kern="1200" dirty="0">
                  <a:solidFill>
                    <a:schemeClr val="tx1"/>
                  </a:solidFill>
                </a:rPr>
                <a:t>1</a:t>
              </a:r>
              <a:endParaRPr lang="zh-CN" altLang="en-US" sz="1600" kern="1200" dirty="0">
                <a:solidFill>
                  <a:schemeClr val="tx1"/>
                </a:solidFill>
              </a:endParaRPr>
            </a:p>
          </p:txBody>
        </p:sp>
      </p:grpSp>
      <p:grpSp>
        <p:nvGrpSpPr>
          <p:cNvPr id="13" name="组合 12"/>
          <p:cNvGrpSpPr/>
          <p:nvPr/>
        </p:nvGrpSpPr>
        <p:grpSpPr>
          <a:xfrm>
            <a:off x="6348405" y="2007927"/>
            <a:ext cx="1224136" cy="1227593"/>
            <a:chOff x="2482021" y="1930260"/>
            <a:chExt cx="1303654" cy="1299601"/>
          </a:xfrm>
        </p:grpSpPr>
        <p:sp>
          <p:nvSpPr>
            <p:cNvPr id="14" name="椭圆 13"/>
            <p:cNvSpPr/>
            <p:nvPr/>
          </p:nvSpPr>
          <p:spPr>
            <a:xfrm>
              <a:off x="2482021" y="1930260"/>
              <a:ext cx="1303654" cy="1299601"/>
            </a:xfrm>
            <a:prstGeom prst="ellipse">
              <a:avLst/>
            </a:prstGeom>
            <a:noFill/>
            <a:ln>
              <a:solidFill>
                <a:srgbClr val="00B0F0"/>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zh-CN" altLang="en-US"/>
            </a:p>
          </p:txBody>
        </p:sp>
        <p:sp>
          <p:nvSpPr>
            <p:cNvPr id="15" name="椭圆 4"/>
            <p:cNvSpPr/>
            <p:nvPr/>
          </p:nvSpPr>
          <p:spPr>
            <a:xfrm>
              <a:off x="2672937" y="2120582"/>
              <a:ext cx="921822" cy="91895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kern="1200" dirty="0">
                  <a:solidFill>
                    <a:schemeClr val="tx1"/>
                  </a:solidFill>
                </a:rPr>
                <a:t>蠕变性能数据</a:t>
              </a:r>
              <a:endParaRPr lang="en-US" altLang="zh-CN" sz="1600" kern="1200" dirty="0">
                <a:solidFill>
                  <a:schemeClr val="tx1"/>
                </a:solidFill>
              </a:endParaRPr>
            </a:p>
            <a:p>
              <a:pPr lvl="0" algn="ctr" defTabSz="711200">
                <a:lnSpc>
                  <a:spcPct val="90000"/>
                </a:lnSpc>
                <a:spcBef>
                  <a:spcPct val="0"/>
                </a:spcBef>
                <a:spcAft>
                  <a:spcPct val="35000"/>
                </a:spcAft>
              </a:pPr>
              <a:r>
                <a:rPr lang="en-US" altLang="zh-CN" sz="1600" dirty="0">
                  <a:solidFill>
                    <a:schemeClr val="tx1"/>
                  </a:solidFill>
                </a:rPr>
                <a:t>453</a:t>
              </a:r>
              <a:r>
                <a:rPr lang="zh-CN" altLang="en-US" sz="1600" dirty="0">
                  <a:solidFill>
                    <a:schemeClr val="tx1"/>
                  </a:solidFill>
                </a:rPr>
                <a:t>条</a:t>
              </a:r>
              <a:endParaRPr lang="zh-CN" altLang="en-US" sz="1600" kern="1200" dirty="0">
                <a:solidFill>
                  <a:schemeClr val="tx1"/>
                </a:solidFill>
              </a:endParaRPr>
            </a:p>
          </p:txBody>
        </p:sp>
      </p:grpSp>
      <p:grpSp>
        <p:nvGrpSpPr>
          <p:cNvPr id="16" name="组合 15"/>
          <p:cNvGrpSpPr/>
          <p:nvPr/>
        </p:nvGrpSpPr>
        <p:grpSpPr>
          <a:xfrm>
            <a:off x="5561156" y="4946608"/>
            <a:ext cx="1224136" cy="1227593"/>
            <a:chOff x="2482021" y="1930260"/>
            <a:chExt cx="1303654" cy="1299601"/>
          </a:xfrm>
        </p:grpSpPr>
        <p:sp>
          <p:nvSpPr>
            <p:cNvPr id="20" name="椭圆 19"/>
            <p:cNvSpPr/>
            <p:nvPr/>
          </p:nvSpPr>
          <p:spPr>
            <a:xfrm>
              <a:off x="2482021" y="1930260"/>
              <a:ext cx="1303654" cy="1299601"/>
            </a:xfrm>
            <a:prstGeom prst="ellipse">
              <a:avLst/>
            </a:prstGeom>
            <a:noFill/>
            <a:ln>
              <a:solidFill>
                <a:srgbClr val="00B0F0"/>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zh-CN" altLang="en-US"/>
            </a:p>
          </p:txBody>
        </p:sp>
        <p:sp>
          <p:nvSpPr>
            <p:cNvPr id="21" name="椭圆 4"/>
            <p:cNvSpPr/>
            <p:nvPr/>
          </p:nvSpPr>
          <p:spPr>
            <a:xfrm>
              <a:off x="2561685" y="2104049"/>
              <a:ext cx="1112738" cy="91895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dirty="0">
                  <a:solidFill>
                    <a:schemeClr val="tx1"/>
                  </a:solidFill>
                </a:rPr>
                <a:t>其他数据</a:t>
              </a:r>
              <a:r>
                <a:rPr lang="en-US" altLang="zh-CN" sz="1600" kern="1200" dirty="0">
                  <a:solidFill>
                    <a:schemeClr val="tx1"/>
                  </a:solidFill>
                </a:rPr>
                <a:t>3</a:t>
              </a:r>
              <a:endParaRPr lang="zh-CN" altLang="en-US" sz="1600" kern="1200" dirty="0">
                <a:solidFill>
                  <a:schemeClr val="tx1"/>
                </a:solidFill>
              </a:endParaRPr>
            </a:p>
          </p:txBody>
        </p:sp>
      </p:grpSp>
      <p:sp>
        <p:nvSpPr>
          <p:cNvPr id="3" name="文本框 2"/>
          <p:cNvSpPr txBox="1"/>
          <p:nvPr/>
        </p:nvSpPr>
        <p:spPr>
          <a:xfrm>
            <a:off x="6680826" y="5299260"/>
            <a:ext cx="934732" cy="461665"/>
          </a:xfrm>
          <a:prstGeom prst="rect">
            <a:avLst/>
          </a:prstGeom>
          <a:noFill/>
        </p:spPr>
        <p:txBody>
          <a:bodyPr wrap="square" rtlCol="0">
            <a:spAutoFit/>
          </a:bodyPr>
          <a:lstStyle/>
          <a:p>
            <a:pPr algn="ctr"/>
            <a:r>
              <a:rPr lang="en-US" altLang="zh-CN" sz="2400" dirty="0"/>
              <a:t>...</a:t>
            </a:r>
            <a:endParaRPr lang="zh-CN" altLang="en-US" sz="2400" dirty="0"/>
          </a:p>
        </p:txBody>
      </p:sp>
    </p:spTree>
    <p:extLst>
      <p:ext uri="{BB962C8B-B14F-4D97-AF65-F5344CB8AC3E}">
        <p14:creationId xmlns:p14="http://schemas.microsoft.com/office/powerpoint/2010/main" val="24435431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2666" y="0"/>
            <a:ext cx="8229600" cy="796950"/>
          </a:xfrm>
        </p:spPr>
        <p:txBody>
          <a:bodyPr/>
          <a:lstStyle/>
          <a:p>
            <a:r>
              <a:rPr lang="zh-CN" altLang="en-US" dirty="0"/>
              <a:t>高温合金数据分析</a:t>
            </a:r>
          </a:p>
        </p:txBody>
      </p:sp>
      <p:grpSp>
        <p:nvGrpSpPr>
          <p:cNvPr id="16" name="组合 15"/>
          <p:cNvGrpSpPr/>
          <p:nvPr/>
        </p:nvGrpSpPr>
        <p:grpSpPr>
          <a:xfrm>
            <a:off x="179512" y="0"/>
            <a:ext cx="9094917" cy="6640170"/>
            <a:chOff x="168729" y="1442752"/>
            <a:chExt cx="8889740" cy="6492611"/>
          </a:xfrm>
        </p:grpSpPr>
        <p:graphicFrame>
          <p:nvGraphicFramePr>
            <p:cNvPr id="3" name="图示 2"/>
            <p:cNvGraphicFramePr/>
            <p:nvPr>
              <p:extLst>
                <p:ext uri="{D42A27DB-BD31-4B8C-83A1-F6EECF244321}">
                  <p14:modId xmlns:p14="http://schemas.microsoft.com/office/powerpoint/2010/main" val="206334401"/>
                </p:ext>
              </p:extLst>
            </p:nvPr>
          </p:nvGraphicFramePr>
          <p:xfrm>
            <a:off x="810110" y="1442752"/>
            <a:ext cx="7944327" cy="58438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0" name="组合 9"/>
            <p:cNvGrpSpPr/>
            <p:nvPr/>
          </p:nvGrpSpPr>
          <p:grpSpPr>
            <a:xfrm>
              <a:off x="168729" y="2348880"/>
              <a:ext cx="684515" cy="3794383"/>
              <a:chOff x="288147" y="774101"/>
              <a:chExt cx="684515" cy="3794383"/>
            </a:xfrm>
          </p:grpSpPr>
          <p:sp>
            <p:nvSpPr>
              <p:cNvPr id="5" name="燕尾形 4"/>
              <p:cNvSpPr/>
              <p:nvPr/>
            </p:nvSpPr>
            <p:spPr>
              <a:xfrm rot="5400000">
                <a:off x="72561" y="1026130"/>
                <a:ext cx="1152129" cy="648072"/>
              </a:xfrm>
              <a:prstGeom prst="chevron">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3" name="燕尾形 12"/>
              <p:cNvSpPr/>
              <p:nvPr/>
            </p:nvSpPr>
            <p:spPr>
              <a:xfrm rot="5400000">
                <a:off x="36119" y="2252526"/>
                <a:ext cx="1152129" cy="648072"/>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4" name="燕尾形 13"/>
              <p:cNvSpPr/>
              <p:nvPr/>
            </p:nvSpPr>
            <p:spPr>
              <a:xfrm rot="5400000">
                <a:off x="36118" y="3668384"/>
                <a:ext cx="1152129" cy="648072"/>
              </a:xfrm>
              <a:prstGeom prst="chevro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文本框 5"/>
              <p:cNvSpPr txBox="1"/>
              <p:nvPr/>
            </p:nvSpPr>
            <p:spPr>
              <a:xfrm>
                <a:off x="324589" y="1101789"/>
                <a:ext cx="648073" cy="646331"/>
              </a:xfrm>
              <a:prstGeom prst="rect">
                <a:avLst/>
              </a:prstGeom>
              <a:noFill/>
            </p:spPr>
            <p:txBody>
              <a:bodyPr wrap="square" rtlCol="0">
                <a:spAutoFit/>
              </a:bodyPr>
              <a:lstStyle/>
              <a:p>
                <a:r>
                  <a:rPr lang="zh-CN" altLang="en-US" dirty="0"/>
                  <a:t>数据分类</a:t>
                </a:r>
              </a:p>
            </p:txBody>
          </p:sp>
          <p:sp>
            <p:nvSpPr>
              <p:cNvPr id="7" name="文本框 6"/>
              <p:cNvSpPr txBox="1"/>
              <p:nvPr/>
            </p:nvSpPr>
            <p:spPr>
              <a:xfrm>
                <a:off x="324589" y="2320408"/>
                <a:ext cx="648073" cy="646331"/>
              </a:xfrm>
              <a:prstGeom prst="rect">
                <a:avLst/>
              </a:prstGeom>
              <a:noFill/>
            </p:spPr>
            <p:txBody>
              <a:bodyPr wrap="square" rtlCol="0">
                <a:spAutoFit/>
              </a:bodyPr>
              <a:lstStyle/>
              <a:p>
                <a:r>
                  <a:rPr lang="zh-CN" altLang="en-US" dirty="0"/>
                  <a:t>数据展示</a:t>
                </a:r>
              </a:p>
            </p:txBody>
          </p:sp>
          <p:sp>
            <p:nvSpPr>
              <p:cNvPr id="8" name="文本框 7"/>
              <p:cNvSpPr txBox="1"/>
              <p:nvPr/>
            </p:nvSpPr>
            <p:spPr>
              <a:xfrm>
                <a:off x="288147" y="3669256"/>
                <a:ext cx="648073" cy="646331"/>
              </a:xfrm>
              <a:prstGeom prst="rect">
                <a:avLst/>
              </a:prstGeom>
              <a:noFill/>
            </p:spPr>
            <p:txBody>
              <a:bodyPr wrap="square" rtlCol="0">
                <a:spAutoFit/>
              </a:bodyPr>
              <a:lstStyle/>
              <a:p>
                <a:r>
                  <a:rPr lang="zh-CN" altLang="en-US" dirty="0"/>
                  <a:t>描述因子</a:t>
                </a:r>
              </a:p>
            </p:txBody>
          </p:sp>
        </p:grpSp>
        <p:sp>
          <p:nvSpPr>
            <p:cNvPr id="15" name="文本框 14"/>
            <p:cNvSpPr txBox="1"/>
            <p:nvPr/>
          </p:nvSpPr>
          <p:spPr>
            <a:xfrm>
              <a:off x="7169519" y="4118939"/>
              <a:ext cx="1888950" cy="3816424"/>
            </a:xfrm>
            <a:prstGeom prst="rect">
              <a:avLst/>
            </a:prstGeom>
            <a:noFill/>
          </p:spPr>
          <p:txBody>
            <a:bodyPr wrap="square" rtlCol="0">
              <a:spAutoFit/>
            </a:bodyPr>
            <a:lstStyle/>
            <a:p>
              <a:pPr fontAlgn="t"/>
              <a:r>
                <a:rPr lang="zh-CN" altLang="en-US" sz="1200" b="1" dirty="0">
                  <a:solidFill>
                    <a:schemeClr val="tx2"/>
                  </a:solidFill>
                </a:rPr>
                <a:t>晶格常数</a:t>
              </a:r>
              <a:endParaRPr lang="en-US" altLang="zh-CN" sz="1200" b="1" dirty="0">
                <a:solidFill>
                  <a:schemeClr val="tx2"/>
                </a:solidFill>
              </a:endParaRPr>
            </a:p>
            <a:p>
              <a:pPr fontAlgn="t"/>
              <a:r>
                <a:rPr lang="zh-CN" altLang="en-US" sz="1200" b="1" dirty="0">
                  <a:solidFill>
                    <a:schemeClr val="tx2"/>
                  </a:solidFill>
                </a:rPr>
                <a:t>晶格错配度</a:t>
              </a:r>
              <a:endParaRPr lang="en-US" altLang="zh-CN" sz="1200" b="1" dirty="0">
                <a:solidFill>
                  <a:schemeClr val="tx2"/>
                </a:solidFill>
              </a:endParaRPr>
            </a:p>
            <a:p>
              <a:pPr fontAlgn="t"/>
              <a:r>
                <a:rPr lang="zh-CN" altLang="en-US" sz="1200" b="1" dirty="0">
                  <a:solidFill>
                    <a:schemeClr val="tx2"/>
                  </a:solidFill>
                </a:rPr>
                <a:t>温度</a:t>
              </a:r>
              <a:endParaRPr lang="en-US" altLang="zh-CN" sz="1200" b="1" dirty="0">
                <a:solidFill>
                  <a:schemeClr val="tx2"/>
                </a:solidFill>
              </a:endParaRPr>
            </a:p>
            <a:p>
              <a:pPr fontAlgn="t"/>
              <a:r>
                <a:rPr lang="zh-CN" altLang="en-US" sz="1200" b="1" dirty="0">
                  <a:solidFill>
                    <a:schemeClr val="tx2"/>
                  </a:solidFill>
                </a:rPr>
                <a:t>掺杂合金化元素的含量</a:t>
              </a:r>
              <a:endParaRPr lang="en-US" altLang="zh-CN" sz="1200" b="1" dirty="0">
                <a:solidFill>
                  <a:schemeClr val="tx2"/>
                </a:solidFill>
              </a:endParaRPr>
            </a:p>
            <a:p>
              <a:pPr fontAlgn="t"/>
              <a:r>
                <a:rPr lang="zh-CN" altLang="zh-CN" sz="1200" b="1" dirty="0">
                  <a:solidFill>
                    <a:schemeClr val="tx2"/>
                  </a:solidFill>
                </a:rPr>
                <a:t>弹性刚度常数</a:t>
              </a:r>
              <a:r>
                <a:rPr lang="en-US" altLang="zh-CN" sz="1200" b="1" dirty="0">
                  <a:solidFill>
                    <a:schemeClr val="tx2"/>
                  </a:solidFill>
                </a:rPr>
                <a:t>C11</a:t>
              </a:r>
              <a:endParaRPr lang="zh-CN" altLang="zh-CN" sz="1200" b="1" dirty="0">
                <a:solidFill>
                  <a:schemeClr val="tx2"/>
                </a:solidFill>
              </a:endParaRPr>
            </a:p>
            <a:p>
              <a:pPr fontAlgn="t"/>
              <a:r>
                <a:rPr lang="zh-CN" altLang="zh-CN" sz="1200" b="1" dirty="0">
                  <a:solidFill>
                    <a:schemeClr val="tx2"/>
                  </a:solidFill>
                </a:rPr>
                <a:t>弹性刚度常数</a:t>
              </a:r>
              <a:r>
                <a:rPr lang="en-US" altLang="zh-CN" sz="1200" b="1" dirty="0">
                  <a:solidFill>
                    <a:schemeClr val="tx2"/>
                  </a:solidFill>
                </a:rPr>
                <a:t>C12</a:t>
              </a:r>
              <a:endParaRPr lang="zh-CN" altLang="zh-CN" sz="1200" b="1" dirty="0">
                <a:solidFill>
                  <a:schemeClr val="tx2"/>
                </a:solidFill>
              </a:endParaRPr>
            </a:p>
            <a:p>
              <a:pPr fontAlgn="t"/>
              <a:r>
                <a:rPr lang="zh-CN" altLang="zh-CN" sz="1200" b="1" dirty="0">
                  <a:solidFill>
                    <a:schemeClr val="tx2"/>
                  </a:solidFill>
                </a:rPr>
                <a:t>弹性刚度常数</a:t>
              </a:r>
              <a:r>
                <a:rPr lang="en-US" altLang="zh-CN" sz="1200" b="1" dirty="0">
                  <a:solidFill>
                    <a:schemeClr val="tx2"/>
                  </a:solidFill>
                </a:rPr>
                <a:t>C44</a:t>
              </a:r>
              <a:endParaRPr lang="zh-CN" altLang="zh-CN" sz="1200" b="1" dirty="0">
                <a:solidFill>
                  <a:schemeClr val="tx2"/>
                </a:solidFill>
              </a:endParaRPr>
            </a:p>
            <a:p>
              <a:pPr fontAlgn="t"/>
              <a:r>
                <a:rPr lang="zh-CN" altLang="zh-CN" sz="1200" b="1" dirty="0">
                  <a:solidFill>
                    <a:schemeClr val="tx2"/>
                  </a:solidFill>
                </a:rPr>
                <a:t>杨氏模量</a:t>
              </a:r>
            </a:p>
            <a:p>
              <a:pPr fontAlgn="t"/>
              <a:r>
                <a:rPr lang="zh-CN" altLang="zh-CN" sz="1200" b="1" dirty="0">
                  <a:solidFill>
                    <a:schemeClr val="tx2"/>
                  </a:solidFill>
                </a:rPr>
                <a:t>剪切模量</a:t>
              </a:r>
            </a:p>
            <a:p>
              <a:pPr fontAlgn="t"/>
              <a:r>
                <a:rPr lang="zh-CN" altLang="zh-CN" sz="1200" b="1" dirty="0">
                  <a:solidFill>
                    <a:schemeClr val="tx2"/>
                  </a:solidFill>
                </a:rPr>
                <a:t>泊松比</a:t>
              </a:r>
            </a:p>
            <a:p>
              <a:pPr fontAlgn="t"/>
              <a:r>
                <a:rPr lang="zh-CN" altLang="zh-CN" sz="1200" b="1" dirty="0">
                  <a:solidFill>
                    <a:schemeClr val="tx2"/>
                  </a:solidFill>
                </a:rPr>
                <a:t>体积模量</a:t>
              </a:r>
            </a:p>
            <a:p>
              <a:pPr fontAlgn="t"/>
              <a:r>
                <a:rPr lang="zh-CN" altLang="zh-CN" sz="1200" b="1" dirty="0">
                  <a:solidFill>
                    <a:schemeClr val="tx2"/>
                  </a:solidFill>
                </a:rPr>
                <a:t>比模量</a:t>
              </a:r>
            </a:p>
            <a:p>
              <a:pPr fontAlgn="t"/>
              <a:r>
                <a:rPr lang="zh-CN" altLang="zh-CN" sz="1200" b="1" dirty="0">
                  <a:solidFill>
                    <a:schemeClr val="tx2"/>
                  </a:solidFill>
                </a:rPr>
                <a:t>断裂应力</a:t>
              </a:r>
            </a:p>
            <a:p>
              <a:pPr fontAlgn="t"/>
              <a:r>
                <a:rPr lang="zh-CN" altLang="zh-CN" sz="1200" b="1" dirty="0">
                  <a:solidFill>
                    <a:schemeClr val="tx2"/>
                  </a:solidFill>
                </a:rPr>
                <a:t>应变能</a:t>
              </a:r>
              <a:endParaRPr lang="en-US" altLang="zh-CN" sz="1200" b="1" dirty="0">
                <a:solidFill>
                  <a:schemeClr val="tx2"/>
                </a:solidFill>
              </a:endParaRPr>
            </a:p>
            <a:p>
              <a:pPr fontAlgn="t"/>
              <a:r>
                <a:rPr lang="zh-CN" altLang="zh-CN" sz="1200" b="1" dirty="0">
                  <a:solidFill>
                    <a:srgbClr val="FF0000"/>
                  </a:solidFill>
                </a:rPr>
                <a:t>剪切强度</a:t>
              </a:r>
              <a:endParaRPr lang="en-US" altLang="zh-CN" sz="1200" b="1" dirty="0">
                <a:solidFill>
                  <a:srgbClr val="FF0000"/>
                </a:solidFill>
              </a:endParaRPr>
            </a:p>
            <a:p>
              <a:pPr fontAlgn="t"/>
              <a:r>
                <a:rPr lang="zh-CN" altLang="zh-CN" sz="1200" b="1" dirty="0">
                  <a:solidFill>
                    <a:srgbClr val="FF0000"/>
                  </a:solidFill>
                </a:rPr>
                <a:t>拉伸强度</a:t>
              </a:r>
              <a:endParaRPr lang="zh-CN" altLang="zh-CN" sz="1200" b="1" dirty="0">
                <a:solidFill>
                  <a:schemeClr val="tx2"/>
                </a:solidFill>
              </a:endParaRPr>
            </a:p>
            <a:p>
              <a:pPr fontAlgn="t"/>
              <a:r>
                <a:rPr lang="zh-CN" altLang="en-US" sz="1200" b="1" dirty="0">
                  <a:solidFill>
                    <a:srgbClr val="FF0000"/>
                  </a:solidFill>
                </a:rPr>
                <a:t>延展性</a:t>
              </a:r>
              <a:endParaRPr lang="en-US" altLang="zh-CN" sz="1200" b="1" dirty="0">
                <a:solidFill>
                  <a:srgbClr val="FF0000"/>
                </a:solidFill>
              </a:endParaRPr>
            </a:p>
            <a:p>
              <a:pPr fontAlgn="t"/>
              <a:r>
                <a:rPr lang="zh-CN" altLang="en-US" sz="1200" b="1" dirty="0">
                  <a:solidFill>
                    <a:srgbClr val="FF0000"/>
                  </a:solidFill>
                </a:rPr>
                <a:t>脆性</a:t>
              </a:r>
              <a:endParaRPr lang="en-US" altLang="zh-CN" sz="1200" b="1" dirty="0">
                <a:solidFill>
                  <a:srgbClr val="FF0000"/>
                </a:solidFill>
              </a:endParaRPr>
            </a:p>
            <a:p>
              <a:pPr marL="171450" indent="-171450" fontAlgn="t">
                <a:buFont typeface="Arial" panose="020B0604020202020204" pitchFamily="34" charset="0"/>
                <a:buChar char="•"/>
              </a:pPr>
              <a:endParaRPr lang="en-US" altLang="zh-CN" sz="1200" dirty="0">
                <a:solidFill>
                  <a:schemeClr val="tx2"/>
                </a:solidFill>
              </a:endParaRPr>
            </a:p>
            <a:p>
              <a:endParaRPr lang="zh-CN" altLang="en-US" sz="1200" dirty="0"/>
            </a:p>
          </p:txBody>
        </p:sp>
      </p:grpSp>
      <p:pic>
        <p:nvPicPr>
          <p:cNvPr id="17" name="图片 16">
            <a:hlinkClick r:id="rId8" action="ppaction://hlinksldjump"/>
          </p:cNvPr>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691680" y="2030440"/>
            <a:ext cx="485636" cy="534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图片 17">
            <a:hlinkClick r:id="rId8" action="ppaction://hlinksldjump"/>
          </p:cNvPr>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030952" y="1789091"/>
            <a:ext cx="500951" cy="507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图片 18">
            <a:hlinkClick r:id="rId8" action="ppaction://hlinksldjump"/>
          </p:cNvPr>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061555" y="1803279"/>
            <a:ext cx="504056" cy="516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图片 19">
            <a:hlinkClick r:id="rId8" action="ppaction://hlinksldjump"/>
          </p:cNvPr>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917515" y="1794148"/>
            <a:ext cx="502710" cy="534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 name="表格 3"/>
          <p:cNvGraphicFramePr>
            <a:graphicFrameLocks noGrp="1"/>
          </p:cNvGraphicFramePr>
          <p:nvPr>
            <p:extLst>
              <p:ext uri="{D42A27DB-BD31-4B8C-83A1-F6EECF244321}">
                <p14:modId xmlns:p14="http://schemas.microsoft.com/office/powerpoint/2010/main" val="2714208469"/>
              </p:ext>
            </p:extLst>
          </p:nvPr>
        </p:nvGraphicFramePr>
        <p:xfrm>
          <a:off x="972666" y="2564904"/>
          <a:ext cx="8038617" cy="2496454"/>
        </p:xfrm>
        <a:graphic>
          <a:graphicData uri="http://schemas.openxmlformats.org/drawingml/2006/table">
            <a:tbl>
              <a:tblPr>
                <a:tableStyleId>{3C2FFA5D-87B4-456A-9821-1D502468CF0F}</a:tableStyleId>
              </a:tblPr>
              <a:tblGrid>
                <a:gridCol w="888111">
                  <a:extLst>
                    <a:ext uri="{9D8B030D-6E8A-4147-A177-3AD203B41FA5}">
                      <a16:colId xmlns:a16="http://schemas.microsoft.com/office/drawing/2014/main" val="20000"/>
                    </a:ext>
                  </a:extLst>
                </a:gridCol>
                <a:gridCol w="1827937">
                  <a:extLst>
                    <a:ext uri="{9D8B030D-6E8A-4147-A177-3AD203B41FA5}">
                      <a16:colId xmlns:a16="http://schemas.microsoft.com/office/drawing/2014/main" val="20001"/>
                    </a:ext>
                  </a:extLst>
                </a:gridCol>
                <a:gridCol w="1901055">
                  <a:extLst>
                    <a:ext uri="{9D8B030D-6E8A-4147-A177-3AD203B41FA5}">
                      <a16:colId xmlns:a16="http://schemas.microsoft.com/office/drawing/2014/main" val="20002"/>
                    </a:ext>
                  </a:extLst>
                </a:gridCol>
                <a:gridCol w="2036708">
                  <a:extLst>
                    <a:ext uri="{9D8B030D-6E8A-4147-A177-3AD203B41FA5}">
                      <a16:colId xmlns:a16="http://schemas.microsoft.com/office/drawing/2014/main" val="20003"/>
                    </a:ext>
                  </a:extLst>
                </a:gridCol>
                <a:gridCol w="1384806">
                  <a:extLst>
                    <a:ext uri="{9D8B030D-6E8A-4147-A177-3AD203B41FA5}">
                      <a16:colId xmlns:a16="http://schemas.microsoft.com/office/drawing/2014/main" val="20004"/>
                    </a:ext>
                  </a:extLst>
                </a:gridCol>
              </a:tblGrid>
              <a:tr h="49045">
                <a:tc>
                  <a:txBody>
                    <a:bodyPr/>
                    <a:lstStyle/>
                    <a:p>
                      <a:pPr algn="l" fontAlgn="b"/>
                      <a:r>
                        <a:rPr lang="en-US" sz="1600" u="none" strike="noStrike" baseline="0" dirty="0">
                          <a:effectLst/>
                        </a:rPr>
                        <a:t>System</a:t>
                      </a:r>
                      <a:endParaRPr lang="en-US" sz="1600" b="0" i="0" u="none" strike="noStrike" baseline="0" dirty="0">
                        <a:solidFill>
                          <a:srgbClr val="000000"/>
                        </a:solidFill>
                        <a:effectLst/>
                        <a:latin typeface="等线" panose="02010600030101010101" pitchFamily="2" charset="-122"/>
                        <a:ea typeface="等线" panose="02010600030101010101" pitchFamily="2" charset="-122"/>
                      </a:endParaRPr>
                    </a:p>
                  </a:txBody>
                  <a:tcPr marL="0" marR="0" marT="0" marB="0" anchor="b">
                    <a:solidFill>
                      <a:schemeClr val="accent5">
                        <a:lumMod val="60000"/>
                        <a:lumOff val="40000"/>
                      </a:schemeClr>
                    </a:solidFill>
                  </a:tcPr>
                </a:tc>
                <a:tc>
                  <a:txBody>
                    <a:bodyPr/>
                    <a:lstStyle/>
                    <a:p>
                      <a:pPr algn="l" fontAlgn="b"/>
                      <a:r>
                        <a:rPr lang="en-US" sz="1600" u="none" strike="noStrike" baseline="0" dirty="0">
                          <a:effectLst/>
                        </a:rPr>
                        <a:t>substitution atoms</a:t>
                      </a:r>
                      <a:endParaRPr lang="en-US" sz="1600" b="0" i="0" u="none" strike="noStrike" baseline="0" dirty="0">
                        <a:solidFill>
                          <a:srgbClr val="000000"/>
                        </a:solidFill>
                        <a:effectLst/>
                        <a:latin typeface="等线" panose="02010600030101010101" pitchFamily="2" charset="-122"/>
                        <a:ea typeface="等线" panose="02010600030101010101" pitchFamily="2" charset="-122"/>
                      </a:endParaRPr>
                    </a:p>
                  </a:txBody>
                  <a:tcPr marL="0" marR="0" marT="0" marB="0" anchor="b">
                    <a:solidFill>
                      <a:schemeClr val="accent5">
                        <a:lumMod val="60000"/>
                        <a:lumOff val="40000"/>
                      </a:schemeClr>
                    </a:solidFill>
                  </a:tcPr>
                </a:tc>
                <a:tc>
                  <a:txBody>
                    <a:bodyPr/>
                    <a:lstStyle/>
                    <a:p>
                      <a:pPr algn="ctr" fontAlgn="b"/>
                      <a:r>
                        <a:rPr lang="en-US" sz="1600" u="none" strike="noStrike" baseline="0" dirty="0">
                          <a:effectLst/>
                        </a:rPr>
                        <a:t>               atom location</a:t>
                      </a:r>
                      <a:endParaRPr lang="en-US" sz="1600" b="0" i="0" u="none" strike="noStrike" baseline="0" dirty="0">
                        <a:solidFill>
                          <a:srgbClr val="000000"/>
                        </a:solidFill>
                        <a:effectLst/>
                        <a:latin typeface="等线" panose="02010600030101010101" pitchFamily="2" charset="-122"/>
                        <a:ea typeface="等线" panose="02010600030101010101" pitchFamily="2" charset="-122"/>
                      </a:endParaRPr>
                    </a:p>
                  </a:txBody>
                  <a:tcPr marL="0" marR="0" marT="0" marB="0" anchor="b">
                    <a:solidFill>
                      <a:schemeClr val="accent5">
                        <a:lumMod val="60000"/>
                        <a:lumOff val="40000"/>
                      </a:schemeClr>
                    </a:solidFill>
                  </a:tcPr>
                </a:tc>
                <a:tc>
                  <a:txBody>
                    <a:bodyPr/>
                    <a:lstStyle/>
                    <a:p>
                      <a:pPr algn="l" fontAlgn="b"/>
                      <a:r>
                        <a:rPr lang="en-US" sz="1600" u="none" strike="noStrike" baseline="0" dirty="0">
                          <a:effectLst/>
                        </a:rPr>
                        <a:t>Binding energy(eV)</a:t>
                      </a:r>
                      <a:endParaRPr lang="en-US" sz="1600" b="0" i="0" u="none" strike="noStrike" baseline="0" dirty="0">
                        <a:solidFill>
                          <a:srgbClr val="000000"/>
                        </a:solidFill>
                        <a:effectLst/>
                        <a:latin typeface="等线" panose="02010600030101010101" pitchFamily="2" charset="-122"/>
                        <a:ea typeface="等线" panose="02010600030101010101" pitchFamily="2" charset="-122"/>
                      </a:endParaRPr>
                    </a:p>
                  </a:txBody>
                  <a:tcPr marL="0" marR="0" marT="0" marB="0" anchor="b">
                    <a:solidFill>
                      <a:schemeClr val="accent5">
                        <a:lumMod val="60000"/>
                        <a:lumOff val="40000"/>
                      </a:schemeClr>
                    </a:solidFill>
                  </a:tcPr>
                </a:tc>
                <a:tc>
                  <a:txBody>
                    <a:bodyPr/>
                    <a:lstStyle/>
                    <a:p>
                      <a:pPr algn="l" fontAlgn="b"/>
                      <a:r>
                        <a:rPr lang="el-GR" sz="1600" u="none" strike="noStrike" baseline="0" dirty="0">
                          <a:effectLst/>
                        </a:rPr>
                        <a:t>                Δ</a:t>
                      </a:r>
                      <a:r>
                        <a:rPr lang="en-US" sz="1600" u="none" strike="noStrike" baseline="0" dirty="0">
                          <a:effectLst/>
                        </a:rPr>
                        <a:t>E</a:t>
                      </a:r>
                      <a:endParaRPr lang="en-US" sz="1600" b="0" i="0" u="none" strike="noStrike" baseline="0" dirty="0">
                        <a:solidFill>
                          <a:srgbClr val="000000"/>
                        </a:solidFill>
                        <a:effectLst/>
                        <a:latin typeface="等线" panose="02010600030101010101" pitchFamily="2" charset="-122"/>
                        <a:ea typeface="等线" panose="02010600030101010101" pitchFamily="2" charset="-122"/>
                      </a:endParaRPr>
                    </a:p>
                  </a:txBody>
                  <a:tcPr marL="0" marR="0" marT="0" marB="0" anchor="b">
                    <a:lnR w="12700" cap="flat" cmpd="sng" algn="ctr">
                      <a:solidFill>
                        <a:schemeClr val="tx1"/>
                      </a:solidFill>
                      <a:prstDash val="solid"/>
                      <a:round/>
                      <a:headEnd type="none" w="med" len="med"/>
                      <a:tailEnd type="none" w="med" len="med"/>
                    </a:lnR>
                    <a:solidFill>
                      <a:schemeClr val="accent5">
                        <a:lumMod val="60000"/>
                        <a:lumOff val="40000"/>
                      </a:schemeClr>
                    </a:solidFill>
                  </a:tcPr>
                </a:tc>
                <a:extLst>
                  <a:ext uri="{0D108BD9-81ED-4DB2-BD59-A6C34878D82A}">
                    <a16:rowId xmlns:a16="http://schemas.microsoft.com/office/drawing/2014/main" val="10000"/>
                  </a:ext>
                </a:extLst>
              </a:tr>
              <a:tr h="321802">
                <a:tc>
                  <a:txBody>
                    <a:bodyPr/>
                    <a:lstStyle/>
                    <a:p>
                      <a:pPr algn="l" fontAlgn="b"/>
                      <a:r>
                        <a:rPr lang="el-GR" sz="1600" u="none" strike="noStrike" baseline="0" dirty="0">
                          <a:effectLst/>
                        </a:rPr>
                        <a:t>（γ/γ′)</a:t>
                      </a:r>
                      <a:endParaRPr lang="el-GR" sz="1600" b="0" i="0" u="none" strike="noStrike" baseline="0" dirty="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zh-CN" altLang="en-US" sz="1600" u="none" strike="noStrike" baseline="0">
                          <a:effectLst/>
                        </a:rPr>
                        <a:t>　</a:t>
                      </a:r>
                      <a:endParaRPr lang="zh-CN" altLang="en-US" sz="1600" b="0" i="0" u="none" strike="noStrike" baseline="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zh-CN" altLang="en-US" sz="1600" u="none" strike="noStrike" baseline="0">
                          <a:effectLst/>
                        </a:rPr>
                        <a:t>　</a:t>
                      </a:r>
                      <a:endParaRPr lang="zh-CN" altLang="en-US" sz="1600" b="0" i="0" u="none" strike="noStrike" baseline="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r" fontAlgn="b"/>
                      <a:r>
                        <a:rPr lang="en-US" altLang="zh-CN" sz="1600" u="none" strike="noStrike" baseline="0" dirty="0">
                          <a:effectLst/>
                        </a:rPr>
                        <a:t>-752.7</a:t>
                      </a:r>
                      <a:endParaRPr lang="en-US" altLang="zh-CN" sz="1600" b="0" i="0" u="none" strike="noStrike" baseline="0" dirty="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zh-CN" altLang="en-US" sz="1600" u="none" strike="noStrike" baseline="0">
                          <a:effectLst/>
                        </a:rPr>
                        <a:t>　</a:t>
                      </a:r>
                      <a:endParaRPr lang="zh-CN" altLang="en-US" sz="1600" b="0" i="0" u="none" strike="noStrike" baseline="0">
                        <a:solidFill>
                          <a:srgbClr val="000000"/>
                        </a:solidFill>
                        <a:effectLst/>
                        <a:latin typeface="等线" panose="02010600030101010101" pitchFamily="2" charset="-122"/>
                        <a:ea typeface="等线" panose="02010600030101010101" pitchFamily="2" charset="-122"/>
                      </a:endParaRPr>
                    </a:p>
                  </a:txBody>
                  <a:tcPr marL="0" marR="0" marT="0" marB="0" anchor="b"/>
                </a:tc>
                <a:extLst>
                  <a:ext uri="{0D108BD9-81ED-4DB2-BD59-A6C34878D82A}">
                    <a16:rowId xmlns:a16="http://schemas.microsoft.com/office/drawing/2014/main" val="10001"/>
                  </a:ext>
                </a:extLst>
              </a:tr>
              <a:tr h="321802">
                <a:tc>
                  <a:txBody>
                    <a:bodyPr/>
                    <a:lstStyle/>
                    <a:p>
                      <a:pPr algn="l" fontAlgn="b"/>
                      <a:r>
                        <a:rPr lang="el-GR" sz="1600" u="none" strike="noStrike" baseline="0" dirty="0">
                          <a:effectLst/>
                        </a:rPr>
                        <a:t>（γ/γ′)</a:t>
                      </a:r>
                      <a:endParaRPr lang="el-GR" sz="1600" b="0" i="0" u="none" strike="noStrike" baseline="0" dirty="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en-US" sz="1600" u="none" strike="noStrike" baseline="0" dirty="0">
                          <a:effectLst/>
                        </a:rPr>
                        <a:t>Re</a:t>
                      </a:r>
                      <a:endParaRPr lang="en-US" sz="1600" b="0" i="0" u="none" strike="noStrike" baseline="0" dirty="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el-GR" sz="1600" u="none" strike="noStrike" baseline="0" dirty="0">
                          <a:effectLst/>
                        </a:rPr>
                        <a:t>γ</a:t>
                      </a:r>
                      <a:endParaRPr lang="el-GR" sz="1600" b="0" i="0" u="none" strike="noStrike" baseline="0" dirty="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r" fontAlgn="b"/>
                      <a:r>
                        <a:rPr lang="en-US" altLang="zh-CN" sz="1600" u="none" strike="noStrike" baseline="0">
                          <a:effectLst/>
                        </a:rPr>
                        <a:t>-765.86</a:t>
                      </a:r>
                      <a:endParaRPr lang="en-US" altLang="zh-CN" sz="1600" b="0" i="0" u="none" strike="noStrike" baseline="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r" fontAlgn="b"/>
                      <a:r>
                        <a:rPr lang="en-US" altLang="zh-CN" sz="1600" u="none" strike="noStrike" baseline="0" dirty="0">
                          <a:effectLst/>
                        </a:rPr>
                        <a:t>-13.16</a:t>
                      </a:r>
                      <a:endParaRPr lang="en-US" altLang="zh-CN" sz="1600" b="0" i="0" u="none" strike="noStrike" baseline="0" dirty="0">
                        <a:solidFill>
                          <a:srgbClr val="000000"/>
                        </a:solidFill>
                        <a:effectLst/>
                        <a:latin typeface="等线" panose="02010600030101010101" pitchFamily="2" charset="-122"/>
                        <a:ea typeface="等线" panose="02010600030101010101" pitchFamily="2" charset="-122"/>
                      </a:endParaRPr>
                    </a:p>
                  </a:txBody>
                  <a:tcPr marL="0" marR="0" marT="0" marB="0" anchor="b"/>
                </a:tc>
                <a:extLst>
                  <a:ext uri="{0D108BD9-81ED-4DB2-BD59-A6C34878D82A}">
                    <a16:rowId xmlns:a16="http://schemas.microsoft.com/office/drawing/2014/main" val="10002"/>
                  </a:ext>
                </a:extLst>
              </a:tr>
              <a:tr h="321802">
                <a:tc>
                  <a:txBody>
                    <a:bodyPr/>
                    <a:lstStyle/>
                    <a:p>
                      <a:pPr algn="l" fontAlgn="b"/>
                      <a:r>
                        <a:rPr lang="el-GR" sz="1600" u="none" strike="noStrike" baseline="0" dirty="0">
                          <a:effectLst/>
                        </a:rPr>
                        <a:t>（γ/γ′)</a:t>
                      </a:r>
                      <a:endParaRPr lang="el-GR" sz="1600" b="0" i="0" u="none" strike="noStrike" baseline="0" dirty="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en-US" sz="1600" u="none" strike="noStrike" baseline="0" dirty="0">
                          <a:effectLst/>
                        </a:rPr>
                        <a:t>Re</a:t>
                      </a:r>
                      <a:endParaRPr lang="en-US" sz="1600" b="0" i="0" u="none" strike="noStrike" baseline="0" dirty="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el-GR" sz="1600" u="none" strike="noStrike" baseline="0">
                          <a:effectLst/>
                        </a:rPr>
                        <a:t>γ′</a:t>
                      </a:r>
                      <a:endParaRPr lang="el-GR" sz="1600" b="0" i="0" u="none" strike="noStrike" baseline="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r" fontAlgn="b"/>
                      <a:r>
                        <a:rPr lang="en-US" altLang="zh-CN" sz="1600" u="none" strike="noStrike" baseline="0">
                          <a:effectLst/>
                        </a:rPr>
                        <a:t>-764.06</a:t>
                      </a:r>
                      <a:endParaRPr lang="en-US" altLang="zh-CN" sz="1600" b="0" i="0" u="none" strike="noStrike" baseline="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r" fontAlgn="b"/>
                      <a:r>
                        <a:rPr lang="en-US" altLang="zh-CN" sz="1600" u="none" strike="noStrike" baseline="0">
                          <a:effectLst/>
                        </a:rPr>
                        <a:t>-11.36</a:t>
                      </a:r>
                      <a:endParaRPr lang="en-US" altLang="zh-CN" sz="1600" b="0" i="0" u="none" strike="noStrike" baseline="0">
                        <a:solidFill>
                          <a:srgbClr val="000000"/>
                        </a:solidFill>
                        <a:effectLst/>
                        <a:latin typeface="等线" panose="02010600030101010101" pitchFamily="2" charset="-122"/>
                        <a:ea typeface="等线" panose="02010600030101010101" pitchFamily="2" charset="-122"/>
                      </a:endParaRPr>
                    </a:p>
                  </a:txBody>
                  <a:tcPr marL="0" marR="0" marT="0" marB="0" anchor="b"/>
                </a:tc>
                <a:extLst>
                  <a:ext uri="{0D108BD9-81ED-4DB2-BD59-A6C34878D82A}">
                    <a16:rowId xmlns:a16="http://schemas.microsoft.com/office/drawing/2014/main" val="10003"/>
                  </a:ext>
                </a:extLst>
              </a:tr>
              <a:tr h="321802">
                <a:tc>
                  <a:txBody>
                    <a:bodyPr/>
                    <a:lstStyle/>
                    <a:p>
                      <a:pPr algn="l" fontAlgn="b"/>
                      <a:r>
                        <a:rPr lang="el-GR" sz="1600" u="none" strike="noStrike" baseline="0">
                          <a:effectLst/>
                        </a:rPr>
                        <a:t>（γ/γ′)</a:t>
                      </a:r>
                      <a:endParaRPr lang="el-GR" sz="1600" b="0" i="0" u="none" strike="noStrike" baseline="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en-US" sz="1600" u="none" strike="noStrike" baseline="0" dirty="0">
                          <a:effectLst/>
                        </a:rPr>
                        <a:t>Co</a:t>
                      </a:r>
                      <a:endParaRPr lang="en-US" sz="1600" b="0" i="0" u="none" strike="noStrike" baseline="0" dirty="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el-GR" sz="1600" u="none" strike="noStrike" baseline="0" dirty="0">
                          <a:effectLst/>
                        </a:rPr>
                        <a:t>γ</a:t>
                      </a:r>
                      <a:endParaRPr lang="el-GR" sz="1600" b="0" i="0" u="none" strike="noStrike" baseline="0" dirty="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r" fontAlgn="b"/>
                      <a:r>
                        <a:rPr lang="en-US" altLang="zh-CN" sz="1600" u="none" strike="noStrike" baseline="0" dirty="0">
                          <a:effectLst/>
                        </a:rPr>
                        <a:t>-755.73</a:t>
                      </a:r>
                      <a:endParaRPr lang="en-US" altLang="zh-CN" sz="1600" b="0" i="0" u="none" strike="noStrike" baseline="0" dirty="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r" fontAlgn="b"/>
                      <a:r>
                        <a:rPr lang="en-US" altLang="zh-CN" sz="1600" u="none" strike="noStrike" baseline="0">
                          <a:effectLst/>
                        </a:rPr>
                        <a:t>-3.03</a:t>
                      </a:r>
                      <a:endParaRPr lang="en-US" altLang="zh-CN" sz="1600" b="0" i="0" u="none" strike="noStrike" baseline="0">
                        <a:solidFill>
                          <a:srgbClr val="000000"/>
                        </a:solidFill>
                        <a:effectLst/>
                        <a:latin typeface="等线" panose="02010600030101010101" pitchFamily="2" charset="-122"/>
                        <a:ea typeface="等线" panose="02010600030101010101" pitchFamily="2" charset="-122"/>
                      </a:endParaRPr>
                    </a:p>
                  </a:txBody>
                  <a:tcPr marL="0" marR="0" marT="0" marB="0" anchor="b"/>
                </a:tc>
                <a:extLst>
                  <a:ext uri="{0D108BD9-81ED-4DB2-BD59-A6C34878D82A}">
                    <a16:rowId xmlns:a16="http://schemas.microsoft.com/office/drawing/2014/main" val="10004"/>
                  </a:ext>
                </a:extLst>
              </a:tr>
              <a:tr h="321802">
                <a:tc>
                  <a:txBody>
                    <a:bodyPr/>
                    <a:lstStyle/>
                    <a:p>
                      <a:pPr algn="l" fontAlgn="b"/>
                      <a:r>
                        <a:rPr lang="el-GR" sz="1600" u="none" strike="noStrike" baseline="0">
                          <a:effectLst/>
                        </a:rPr>
                        <a:t>（γ/γ′)</a:t>
                      </a:r>
                      <a:endParaRPr lang="el-GR" sz="1600" b="0" i="0" u="none" strike="noStrike" baseline="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en-US" sz="1600" u="none" strike="noStrike" baseline="0">
                          <a:effectLst/>
                        </a:rPr>
                        <a:t>Co</a:t>
                      </a:r>
                      <a:endParaRPr lang="en-US" sz="1600" b="0" i="0" u="none" strike="noStrike" baseline="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el-GR" sz="1600" u="none" strike="noStrike" baseline="0" dirty="0">
                          <a:effectLst/>
                        </a:rPr>
                        <a:t>γ′</a:t>
                      </a:r>
                      <a:endParaRPr lang="el-GR" sz="1600" b="0" i="0" u="none" strike="noStrike" baseline="0" dirty="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r" fontAlgn="b"/>
                      <a:r>
                        <a:rPr lang="en-US" altLang="zh-CN" sz="1600" u="none" strike="noStrike" baseline="0">
                          <a:effectLst/>
                        </a:rPr>
                        <a:t>-755.62</a:t>
                      </a:r>
                      <a:endParaRPr lang="en-US" altLang="zh-CN" sz="1600" b="0" i="0" u="none" strike="noStrike" baseline="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r" fontAlgn="b"/>
                      <a:r>
                        <a:rPr lang="en-US" altLang="zh-CN" sz="1600" u="none" strike="noStrike" baseline="0">
                          <a:effectLst/>
                        </a:rPr>
                        <a:t>-2.92</a:t>
                      </a:r>
                      <a:endParaRPr lang="en-US" altLang="zh-CN" sz="1600" b="0" i="0" u="none" strike="noStrike" baseline="0">
                        <a:solidFill>
                          <a:srgbClr val="000000"/>
                        </a:solidFill>
                        <a:effectLst/>
                        <a:latin typeface="等线" panose="02010600030101010101" pitchFamily="2" charset="-122"/>
                        <a:ea typeface="等线" panose="02010600030101010101" pitchFamily="2" charset="-122"/>
                      </a:endParaRPr>
                    </a:p>
                  </a:txBody>
                  <a:tcPr marL="0" marR="0" marT="0" marB="0" anchor="b"/>
                </a:tc>
                <a:extLst>
                  <a:ext uri="{0D108BD9-81ED-4DB2-BD59-A6C34878D82A}">
                    <a16:rowId xmlns:a16="http://schemas.microsoft.com/office/drawing/2014/main" val="10005"/>
                  </a:ext>
                </a:extLst>
              </a:tr>
              <a:tr h="321802">
                <a:tc>
                  <a:txBody>
                    <a:bodyPr/>
                    <a:lstStyle/>
                    <a:p>
                      <a:pPr algn="l" fontAlgn="b"/>
                      <a:r>
                        <a:rPr lang="el-GR" sz="1600" u="none" strike="noStrike" baseline="0">
                          <a:effectLst/>
                        </a:rPr>
                        <a:t>（γ/γ′)</a:t>
                      </a:r>
                      <a:endParaRPr lang="el-GR" sz="1600" b="0" i="0" u="none" strike="noStrike" baseline="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en-US" sz="1600" u="none" strike="noStrike" baseline="0">
                          <a:effectLst/>
                        </a:rPr>
                        <a:t>Cr</a:t>
                      </a:r>
                      <a:endParaRPr lang="en-US" sz="1600" b="0" i="0" u="none" strike="noStrike" baseline="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el-GR" sz="1600" u="none" strike="noStrike" baseline="0" dirty="0">
                          <a:effectLst/>
                        </a:rPr>
                        <a:t>γ</a:t>
                      </a:r>
                      <a:endParaRPr lang="el-GR" sz="1600" b="0" i="0" u="none" strike="noStrike" baseline="0" dirty="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r" fontAlgn="b"/>
                      <a:r>
                        <a:rPr lang="en-US" altLang="zh-CN" sz="1600" u="none" strike="noStrike" baseline="0" dirty="0">
                          <a:effectLst/>
                        </a:rPr>
                        <a:t>-761.02</a:t>
                      </a:r>
                      <a:endParaRPr lang="en-US" altLang="zh-CN" sz="1600" b="0" i="0" u="none" strike="noStrike" baseline="0" dirty="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r" fontAlgn="b"/>
                      <a:r>
                        <a:rPr lang="en-US" altLang="zh-CN" sz="1600" u="none" strike="noStrike" baseline="0" dirty="0">
                          <a:effectLst/>
                        </a:rPr>
                        <a:t>-8.32</a:t>
                      </a:r>
                      <a:endParaRPr lang="en-US" altLang="zh-CN" sz="1600" b="0" i="0" u="none" strike="noStrike" baseline="0" dirty="0">
                        <a:solidFill>
                          <a:srgbClr val="000000"/>
                        </a:solidFill>
                        <a:effectLst/>
                        <a:latin typeface="等线" panose="02010600030101010101" pitchFamily="2" charset="-122"/>
                        <a:ea typeface="等线" panose="02010600030101010101" pitchFamily="2" charset="-122"/>
                      </a:endParaRPr>
                    </a:p>
                  </a:txBody>
                  <a:tcPr marL="0" marR="0" marT="0" marB="0" anchor="b"/>
                </a:tc>
                <a:extLst>
                  <a:ext uri="{0D108BD9-81ED-4DB2-BD59-A6C34878D82A}">
                    <a16:rowId xmlns:a16="http://schemas.microsoft.com/office/drawing/2014/main" val="10006"/>
                  </a:ext>
                </a:extLst>
              </a:tr>
              <a:tr h="321802">
                <a:tc>
                  <a:txBody>
                    <a:bodyPr/>
                    <a:lstStyle/>
                    <a:p>
                      <a:pPr algn="l" fontAlgn="b"/>
                      <a:r>
                        <a:rPr lang="el-GR" sz="1600" u="none" strike="noStrike" baseline="0">
                          <a:effectLst/>
                        </a:rPr>
                        <a:t>（γ/γ′)</a:t>
                      </a:r>
                      <a:endParaRPr lang="el-GR" sz="1600" b="0" i="0" u="none" strike="noStrike" baseline="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en-US" sz="1600" u="none" strike="noStrike" baseline="0">
                          <a:effectLst/>
                        </a:rPr>
                        <a:t>Cr</a:t>
                      </a:r>
                      <a:endParaRPr lang="en-US" sz="1600" b="0" i="0" u="none" strike="noStrike" baseline="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el-GR" sz="1600" u="none" strike="noStrike" baseline="0" dirty="0">
                          <a:effectLst/>
                        </a:rPr>
                        <a:t>γ′</a:t>
                      </a:r>
                      <a:endParaRPr lang="el-GR" sz="1600" b="0" i="0" u="none" strike="noStrike" baseline="0" dirty="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r" fontAlgn="b"/>
                      <a:r>
                        <a:rPr lang="en-US" altLang="zh-CN" sz="1600" u="none" strike="noStrike" baseline="0" dirty="0">
                          <a:effectLst/>
                        </a:rPr>
                        <a:t>-759.35</a:t>
                      </a:r>
                      <a:endParaRPr lang="en-US" altLang="zh-CN" sz="1600" b="0" i="0" u="none" strike="noStrike" baseline="0" dirty="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r" fontAlgn="b"/>
                      <a:r>
                        <a:rPr lang="en-US" altLang="zh-CN" sz="1600" u="none" strike="noStrike" baseline="0" dirty="0">
                          <a:effectLst/>
                        </a:rPr>
                        <a:t>-6.65</a:t>
                      </a:r>
                      <a:endParaRPr lang="en-US" altLang="zh-CN" sz="1600" b="0" i="0" u="none" strike="noStrike" baseline="0" dirty="0">
                        <a:solidFill>
                          <a:srgbClr val="000000"/>
                        </a:solidFill>
                        <a:effectLst/>
                        <a:latin typeface="等线" panose="02010600030101010101" pitchFamily="2" charset="-122"/>
                        <a:ea typeface="等线" panose="02010600030101010101" pitchFamily="2" charset="-122"/>
                      </a:endParaRPr>
                    </a:p>
                  </a:txBody>
                  <a:tcPr marL="0" marR="0" marT="0" marB="0" anchor="b"/>
                </a:tc>
                <a:extLst>
                  <a:ext uri="{0D108BD9-81ED-4DB2-BD59-A6C34878D82A}">
                    <a16:rowId xmlns:a16="http://schemas.microsoft.com/office/drawing/2014/main" val="10007"/>
                  </a:ext>
                </a:extLst>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3887238335"/>
              </p:ext>
            </p:extLst>
          </p:nvPr>
        </p:nvGraphicFramePr>
        <p:xfrm>
          <a:off x="971600" y="2622701"/>
          <a:ext cx="8039683" cy="2593200"/>
        </p:xfrm>
        <a:graphic>
          <a:graphicData uri="http://schemas.openxmlformats.org/drawingml/2006/table">
            <a:tbl>
              <a:tblPr>
                <a:tableStyleId>{08FB837D-C827-4EFA-A057-4D05807E0F7C}</a:tableStyleId>
              </a:tblPr>
              <a:tblGrid>
                <a:gridCol w="2766565">
                  <a:extLst>
                    <a:ext uri="{9D8B030D-6E8A-4147-A177-3AD203B41FA5}">
                      <a16:colId xmlns:a16="http://schemas.microsoft.com/office/drawing/2014/main" val="20000"/>
                    </a:ext>
                  </a:extLst>
                </a:gridCol>
                <a:gridCol w="2682492">
                  <a:extLst>
                    <a:ext uri="{9D8B030D-6E8A-4147-A177-3AD203B41FA5}">
                      <a16:colId xmlns:a16="http://schemas.microsoft.com/office/drawing/2014/main" val="20001"/>
                    </a:ext>
                  </a:extLst>
                </a:gridCol>
                <a:gridCol w="2590626">
                  <a:extLst>
                    <a:ext uri="{9D8B030D-6E8A-4147-A177-3AD203B41FA5}">
                      <a16:colId xmlns:a16="http://schemas.microsoft.com/office/drawing/2014/main" val="20002"/>
                    </a:ext>
                  </a:extLst>
                </a:gridCol>
              </a:tblGrid>
              <a:tr h="0">
                <a:tc>
                  <a:txBody>
                    <a:bodyPr/>
                    <a:lstStyle/>
                    <a:p>
                      <a:pPr algn="l" fontAlgn="b"/>
                      <a:r>
                        <a:rPr lang="en-US" sz="1600" u="none" strike="noStrike" dirty="0">
                          <a:effectLst/>
                        </a:rPr>
                        <a:t>Object</a:t>
                      </a:r>
                      <a:endParaRPr lang="en-US" sz="1600" b="0"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b">
                    <a:solidFill>
                      <a:schemeClr val="accent6">
                        <a:lumMod val="60000"/>
                        <a:lumOff val="40000"/>
                      </a:schemeClr>
                    </a:solidFill>
                  </a:tcPr>
                </a:tc>
                <a:tc>
                  <a:txBody>
                    <a:bodyPr/>
                    <a:lstStyle/>
                    <a:p>
                      <a:pPr algn="ctr" fontAlgn="b"/>
                      <a:r>
                        <a:rPr lang="en-US" sz="1600" u="none" strike="noStrike">
                          <a:effectLst/>
                        </a:rPr>
                        <a:t>Interphase interface</a:t>
                      </a:r>
                      <a:endParaRPr lang="en-US" sz="16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solidFill>
                      <a:schemeClr val="accent6">
                        <a:lumMod val="60000"/>
                        <a:lumOff val="40000"/>
                      </a:schemeClr>
                    </a:solidFill>
                  </a:tcPr>
                </a:tc>
                <a:tc>
                  <a:txBody>
                    <a:bodyPr/>
                    <a:lstStyle/>
                    <a:p>
                      <a:pPr algn="ctr" fontAlgn="b"/>
                      <a:r>
                        <a:rPr lang="en-US" sz="1600" u="none" strike="noStrike" dirty="0">
                          <a:effectLst/>
                        </a:rPr>
                        <a:t>surface energies(mJ/m</a:t>
                      </a:r>
                      <a:r>
                        <a:rPr lang="en-US" sz="1600" u="none" strike="noStrike" baseline="30000" dirty="0">
                          <a:effectLst/>
                        </a:rPr>
                        <a:t>2</a:t>
                      </a:r>
                      <a:r>
                        <a:rPr lang="en-US" sz="1600" u="none" strike="noStrike" dirty="0">
                          <a:effectLst/>
                        </a:rPr>
                        <a:t>) </a:t>
                      </a:r>
                      <a:endParaRPr lang="en-US" sz="1600" b="0"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b">
                    <a:solidFill>
                      <a:schemeClr val="accent6">
                        <a:lumMod val="60000"/>
                        <a:lumOff val="40000"/>
                      </a:schemeClr>
                    </a:solidFill>
                  </a:tcPr>
                </a:tc>
                <a:extLst>
                  <a:ext uri="{0D108BD9-81ED-4DB2-BD59-A6C34878D82A}">
                    <a16:rowId xmlns:a16="http://schemas.microsoft.com/office/drawing/2014/main" val="10000"/>
                  </a:ext>
                </a:extLst>
              </a:tr>
              <a:tr h="261040">
                <a:tc>
                  <a:txBody>
                    <a:bodyPr/>
                    <a:lstStyle/>
                    <a:p>
                      <a:pPr algn="l" fontAlgn="b"/>
                      <a:r>
                        <a:rPr lang="en-US" sz="1600" u="none" strike="noStrike" dirty="0">
                          <a:effectLst/>
                        </a:rPr>
                        <a:t>Ni</a:t>
                      </a:r>
                      <a:endParaRPr lang="en-US" sz="1600" b="0"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en-US" altLang="zh-CN" sz="1600" u="none" strike="noStrike">
                          <a:effectLst/>
                        </a:rPr>
                        <a:t>(1 0 0)</a:t>
                      </a:r>
                      <a:endParaRPr lang="en-US" altLang="zh-CN" sz="16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r" fontAlgn="b"/>
                      <a:r>
                        <a:rPr lang="en-US" altLang="zh-CN" sz="1600" u="none" strike="noStrike">
                          <a:effectLst/>
                        </a:rPr>
                        <a:t>1762</a:t>
                      </a:r>
                      <a:endParaRPr lang="en-US" altLang="zh-CN" sz="16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extLst>
                  <a:ext uri="{0D108BD9-81ED-4DB2-BD59-A6C34878D82A}">
                    <a16:rowId xmlns:a16="http://schemas.microsoft.com/office/drawing/2014/main" val="10001"/>
                  </a:ext>
                </a:extLst>
              </a:tr>
              <a:tr h="261040">
                <a:tc>
                  <a:txBody>
                    <a:bodyPr/>
                    <a:lstStyle/>
                    <a:p>
                      <a:pPr algn="l" fontAlgn="b"/>
                      <a:r>
                        <a:rPr lang="en-US" sz="1600" u="none" strike="noStrike" dirty="0">
                          <a:effectLst/>
                        </a:rPr>
                        <a:t>Ni</a:t>
                      </a:r>
                      <a:endParaRPr lang="en-US" sz="1600" b="0"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en-US" altLang="zh-CN" sz="1600" u="none" strike="noStrike" dirty="0">
                          <a:effectLst/>
                        </a:rPr>
                        <a:t>(1 1 0)</a:t>
                      </a:r>
                      <a:endParaRPr lang="en-US" altLang="zh-CN" sz="1600" b="0"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r" fontAlgn="b"/>
                      <a:r>
                        <a:rPr lang="en-US" altLang="zh-CN" sz="1600" u="none" strike="noStrike">
                          <a:effectLst/>
                        </a:rPr>
                        <a:t>2003</a:t>
                      </a:r>
                      <a:endParaRPr lang="en-US" altLang="zh-CN" sz="16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extLst>
                  <a:ext uri="{0D108BD9-81ED-4DB2-BD59-A6C34878D82A}">
                    <a16:rowId xmlns:a16="http://schemas.microsoft.com/office/drawing/2014/main" val="10002"/>
                  </a:ext>
                </a:extLst>
              </a:tr>
              <a:tr h="261040">
                <a:tc>
                  <a:txBody>
                    <a:bodyPr/>
                    <a:lstStyle/>
                    <a:p>
                      <a:pPr algn="l" fontAlgn="b"/>
                      <a:r>
                        <a:rPr lang="en-US" sz="1600" u="none" strike="noStrike">
                          <a:effectLst/>
                        </a:rPr>
                        <a:t>Ni</a:t>
                      </a:r>
                      <a:endParaRPr lang="en-US" sz="16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en-US" altLang="zh-CN" sz="1600" u="none" strike="noStrike" dirty="0">
                          <a:effectLst/>
                        </a:rPr>
                        <a:t>(1 1 1)</a:t>
                      </a:r>
                      <a:endParaRPr lang="en-US" altLang="zh-CN" sz="1600" b="0"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r" fontAlgn="b"/>
                      <a:r>
                        <a:rPr lang="en-US" altLang="zh-CN" sz="1600" u="none" strike="noStrike">
                          <a:effectLst/>
                        </a:rPr>
                        <a:t>1630</a:t>
                      </a:r>
                      <a:endParaRPr lang="en-US" altLang="zh-CN" sz="16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extLst>
                  <a:ext uri="{0D108BD9-81ED-4DB2-BD59-A6C34878D82A}">
                    <a16:rowId xmlns:a16="http://schemas.microsoft.com/office/drawing/2014/main" val="10003"/>
                  </a:ext>
                </a:extLst>
              </a:tr>
              <a:tr h="261040">
                <a:tc>
                  <a:txBody>
                    <a:bodyPr/>
                    <a:lstStyle/>
                    <a:p>
                      <a:pPr algn="l" fontAlgn="b"/>
                      <a:r>
                        <a:rPr lang="en-US" sz="1600" u="none" strike="noStrike">
                          <a:effectLst/>
                        </a:rPr>
                        <a:t>Al</a:t>
                      </a:r>
                      <a:endParaRPr lang="en-US" sz="16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en-US" altLang="zh-CN" sz="1600" u="none" strike="noStrike">
                          <a:effectLst/>
                        </a:rPr>
                        <a:t>(1 0 0)</a:t>
                      </a:r>
                      <a:endParaRPr lang="en-US" altLang="zh-CN" sz="16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r" fontAlgn="b"/>
                      <a:r>
                        <a:rPr lang="en-US" altLang="zh-CN" sz="1600" u="none" strike="noStrike">
                          <a:effectLst/>
                        </a:rPr>
                        <a:t>869</a:t>
                      </a:r>
                      <a:endParaRPr lang="en-US" altLang="zh-CN" sz="16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extLst>
                  <a:ext uri="{0D108BD9-81ED-4DB2-BD59-A6C34878D82A}">
                    <a16:rowId xmlns:a16="http://schemas.microsoft.com/office/drawing/2014/main" val="10004"/>
                  </a:ext>
                </a:extLst>
              </a:tr>
              <a:tr h="261040">
                <a:tc>
                  <a:txBody>
                    <a:bodyPr/>
                    <a:lstStyle/>
                    <a:p>
                      <a:pPr algn="l" fontAlgn="b"/>
                      <a:r>
                        <a:rPr lang="en-US" sz="1600" u="none" strike="noStrike">
                          <a:effectLst/>
                        </a:rPr>
                        <a:t>Al</a:t>
                      </a:r>
                      <a:endParaRPr lang="en-US" sz="16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en-US" altLang="zh-CN" sz="1600" u="none" strike="noStrike">
                          <a:effectLst/>
                        </a:rPr>
                        <a:t>(1 1 0)</a:t>
                      </a:r>
                      <a:endParaRPr lang="en-US" altLang="zh-CN" sz="16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r" fontAlgn="b"/>
                      <a:r>
                        <a:rPr lang="en-US" altLang="zh-CN" sz="1600" u="none" strike="noStrike">
                          <a:effectLst/>
                        </a:rPr>
                        <a:t>1006</a:t>
                      </a:r>
                      <a:endParaRPr lang="en-US" altLang="zh-CN" sz="16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extLst>
                  <a:ext uri="{0D108BD9-81ED-4DB2-BD59-A6C34878D82A}">
                    <a16:rowId xmlns:a16="http://schemas.microsoft.com/office/drawing/2014/main" val="10005"/>
                  </a:ext>
                </a:extLst>
              </a:tr>
              <a:tr h="261040">
                <a:tc>
                  <a:txBody>
                    <a:bodyPr/>
                    <a:lstStyle/>
                    <a:p>
                      <a:pPr algn="l" fontAlgn="b"/>
                      <a:r>
                        <a:rPr lang="en-US" sz="1600" u="none" strike="noStrike">
                          <a:effectLst/>
                        </a:rPr>
                        <a:t>Al</a:t>
                      </a:r>
                      <a:endParaRPr lang="en-US" sz="16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en-US" altLang="zh-CN" sz="1600" u="none" strike="noStrike">
                          <a:effectLst/>
                        </a:rPr>
                        <a:t>(1 1 1)</a:t>
                      </a:r>
                      <a:endParaRPr lang="en-US" altLang="zh-CN" sz="16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r" fontAlgn="b"/>
                      <a:r>
                        <a:rPr lang="en-US" altLang="zh-CN" sz="1600" u="none" strike="noStrike">
                          <a:effectLst/>
                        </a:rPr>
                        <a:t>832</a:t>
                      </a:r>
                      <a:endParaRPr lang="en-US" altLang="zh-CN" sz="16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extLst>
                  <a:ext uri="{0D108BD9-81ED-4DB2-BD59-A6C34878D82A}">
                    <a16:rowId xmlns:a16="http://schemas.microsoft.com/office/drawing/2014/main" val="10006"/>
                  </a:ext>
                </a:extLst>
              </a:tr>
              <a:tr h="261040">
                <a:tc>
                  <a:txBody>
                    <a:bodyPr/>
                    <a:lstStyle/>
                    <a:p>
                      <a:pPr algn="l" fontAlgn="b"/>
                      <a:r>
                        <a:rPr lang="en-US" sz="1600" u="none" strike="noStrike">
                          <a:effectLst/>
                        </a:rPr>
                        <a:t>Ni3Al</a:t>
                      </a:r>
                      <a:endParaRPr lang="en-US" sz="16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en-US" altLang="zh-CN" sz="1600" u="none" strike="noStrike">
                          <a:effectLst/>
                        </a:rPr>
                        <a:t>(1 0 0)</a:t>
                      </a:r>
                      <a:endParaRPr lang="en-US" altLang="zh-CN" sz="16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r" fontAlgn="b"/>
                      <a:r>
                        <a:rPr lang="en-US" altLang="zh-CN" sz="1600" u="none" strike="noStrike">
                          <a:effectLst/>
                        </a:rPr>
                        <a:t>1923</a:t>
                      </a:r>
                      <a:endParaRPr lang="en-US" altLang="zh-CN" sz="16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extLst>
                  <a:ext uri="{0D108BD9-81ED-4DB2-BD59-A6C34878D82A}">
                    <a16:rowId xmlns:a16="http://schemas.microsoft.com/office/drawing/2014/main" val="10007"/>
                  </a:ext>
                </a:extLst>
              </a:tr>
              <a:tr h="261040">
                <a:tc>
                  <a:txBody>
                    <a:bodyPr/>
                    <a:lstStyle/>
                    <a:p>
                      <a:pPr algn="l" fontAlgn="b"/>
                      <a:r>
                        <a:rPr lang="en-US" sz="1600" u="none" strike="noStrike">
                          <a:effectLst/>
                        </a:rPr>
                        <a:t>Ni3Al</a:t>
                      </a:r>
                      <a:endParaRPr lang="en-US" sz="16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en-US" altLang="zh-CN" sz="1600" u="none" strike="noStrike">
                          <a:effectLst/>
                        </a:rPr>
                        <a:t>(1 1 0)</a:t>
                      </a:r>
                      <a:endParaRPr lang="en-US" altLang="zh-CN" sz="16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r" fontAlgn="b"/>
                      <a:r>
                        <a:rPr lang="en-US" altLang="zh-CN" sz="1600" u="none" strike="noStrike">
                          <a:effectLst/>
                        </a:rPr>
                        <a:t>2081</a:t>
                      </a:r>
                      <a:endParaRPr lang="en-US" altLang="zh-CN" sz="16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extLst>
                  <a:ext uri="{0D108BD9-81ED-4DB2-BD59-A6C34878D82A}">
                    <a16:rowId xmlns:a16="http://schemas.microsoft.com/office/drawing/2014/main" val="10008"/>
                  </a:ext>
                </a:extLst>
              </a:tr>
              <a:tr h="261040">
                <a:tc>
                  <a:txBody>
                    <a:bodyPr/>
                    <a:lstStyle/>
                    <a:p>
                      <a:pPr algn="l" fontAlgn="b"/>
                      <a:r>
                        <a:rPr lang="en-US" sz="1600" u="none" strike="noStrike">
                          <a:effectLst/>
                        </a:rPr>
                        <a:t>Ni3Al</a:t>
                      </a:r>
                      <a:endParaRPr lang="en-US" sz="16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en-US" altLang="zh-CN" sz="1600" u="none" strike="noStrike">
                          <a:effectLst/>
                        </a:rPr>
                        <a:t>(1 1 1)</a:t>
                      </a:r>
                      <a:endParaRPr lang="en-US" altLang="zh-CN" sz="1600" b="0" i="0" u="none" strike="noStrike">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r" fontAlgn="b"/>
                      <a:r>
                        <a:rPr lang="en-US" altLang="zh-CN" sz="1600" u="none" strike="noStrike" dirty="0">
                          <a:effectLst/>
                        </a:rPr>
                        <a:t>1769</a:t>
                      </a:r>
                      <a:endParaRPr lang="en-US" altLang="zh-CN" sz="1600" b="0" i="0" u="none" strike="noStrike" dirty="0">
                        <a:solidFill>
                          <a:srgbClr val="000000"/>
                        </a:solidFill>
                        <a:effectLst/>
                        <a:latin typeface="等线" panose="02010600030101010101" pitchFamily="2" charset="-122"/>
                        <a:ea typeface="等线" panose="02010600030101010101" pitchFamily="2" charset="-122"/>
                      </a:endParaRPr>
                    </a:p>
                  </a:txBody>
                  <a:tcPr marL="0" marR="0" marT="0" marB="0" anchor="b"/>
                </a:tc>
                <a:extLst>
                  <a:ext uri="{0D108BD9-81ED-4DB2-BD59-A6C34878D82A}">
                    <a16:rowId xmlns:a16="http://schemas.microsoft.com/office/drawing/2014/main" val="10009"/>
                  </a:ext>
                </a:extLst>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2839390010"/>
              </p:ext>
            </p:extLst>
          </p:nvPr>
        </p:nvGraphicFramePr>
        <p:xfrm>
          <a:off x="985206" y="2636912"/>
          <a:ext cx="8026076" cy="3216804"/>
        </p:xfrm>
        <a:graphic>
          <a:graphicData uri="http://schemas.openxmlformats.org/drawingml/2006/table">
            <a:tbl>
              <a:tblPr>
                <a:tableStyleId>{775DCB02-9BB8-47FD-8907-85C794F793BA}</a:tableStyleId>
              </a:tblPr>
              <a:tblGrid>
                <a:gridCol w="2084204">
                  <a:extLst>
                    <a:ext uri="{9D8B030D-6E8A-4147-A177-3AD203B41FA5}">
                      <a16:colId xmlns:a16="http://schemas.microsoft.com/office/drawing/2014/main" val="20000"/>
                    </a:ext>
                  </a:extLst>
                </a:gridCol>
                <a:gridCol w="2354518">
                  <a:extLst>
                    <a:ext uri="{9D8B030D-6E8A-4147-A177-3AD203B41FA5}">
                      <a16:colId xmlns:a16="http://schemas.microsoft.com/office/drawing/2014/main" val="20001"/>
                    </a:ext>
                  </a:extLst>
                </a:gridCol>
                <a:gridCol w="2819358">
                  <a:extLst>
                    <a:ext uri="{9D8B030D-6E8A-4147-A177-3AD203B41FA5}">
                      <a16:colId xmlns:a16="http://schemas.microsoft.com/office/drawing/2014/main" val="20002"/>
                    </a:ext>
                  </a:extLst>
                </a:gridCol>
                <a:gridCol w="767996">
                  <a:extLst>
                    <a:ext uri="{9D8B030D-6E8A-4147-A177-3AD203B41FA5}">
                      <a16:colId xmlns:a16="http://schemas.microsoft.com/office/drawing/2014/main" val="20003"/>
                    </a:ext>
                  </a:extLst>
                </a:gridCol>
              </a:tblGrid>
              <a:tr h="25555">
                <a:tc>
                  <a:txBody>
                    <a:bodyPr/>
                    <a:lstStyle/>
                    <a:p>
                      <a:pPr algn="l" fontAlgn="b"/>
                      <a:r>
                        <a:rPr lang="en-US" sz="1600" u="none" strike="noStrike" baseline="0" dirty="0">
                          <a:effectLst/>
                        </a:rPr>
                        <a:t>Temperature</a:t>
                      </a:r>
                      <a:endParaRPr lang="en-US" sz="1600" b="0" i="0" u="none" strike="noStrike" baseline="0" dirty="0">
                        <a:solidFill>
                          <a:srgbClr val="000000"/>
                        </a:solidFill>
                        <a:effectLst/>
                        <a:latin typeface="等线" panose="02010600030101010101" pitchFamily="2" charset="-122"/>
                        <a:ea typeface="等线" panose="02010600030101010101" pitchFamily="2" charset="-122"/>
                      </a:endParaRPr>
                    </a:p>
                  </a:txBody>
                  <a:tcPr marL="0" marR="0" marT="0" marB="0" anchor="b">
                    <a:solidFill>
                      <a:schemeClr val="accent4">
                        <a:lumMod val="60000"/>
                        <a:lumOff val="40000"/>
                      </a:schemeClr>
                    </a:solidFill>
                  </a:tcPr>
                </a:tc>
                <a:tc>
                  <a:txBody>
                    <a:bodyPr/>
                    <a:lstStyle/>
                    <a:p>
                      <a:pPr algn="l" fontAlgn="b"/>
                      <a:r>
                        <a:rPr lang="en-US" sz="1600" u="none" strike="noStrike" baseline="0">
                          <a:effectLst/>
                        </a:rPr>
                        <a:t>State of diffusion system</a:t>
                      </a:r>
                      <a:endParaRPr lang="en-US" sz="1600" b="0" i="0" u="none" strike="noStrike" baseline="0">
                        <a:solidFill>
                          <a:srgbClr val="000000"/>
                        </a:solidFill>
                        <a:effectLst/>
                        <a:latin typeface="等线" panose="02010600030101010101" pitchFamily="2" charset="-122"/>
                        <a:ea typeface="等线" panose="02010600030101010101" pitchFamily="2" charset="-122"/>
                      </a:endParaRPr>
                    </a:p>
                  </a:txBody>
                  <a:tcPr marL="0" marR="0" marT="0" marB="0" anchor="b">
                    <a:solidFill>
                      <a:schemeClr val="accent4">
                        <a:lumMod val="60000"/>
                        <a:lumOff val="40000"/>
                      </a:schemeClr>
                    </a:solidFill>
                  </a:tcPr>
                </a:tc>
                <a:tc>
                  <a:txBody>
                    <a:bodyPr/>
                    <a:lstStyle/>
                    <a:p>
                      <a:pPr algn="l" fontAlgn="b"/>
                      <a:r>
                        <a:rPr lang="en-US" sz="1600" u="none" strike="noStrike" baseline="0" dirty="0">
                          <a:effectLst/>
                        </a:rPr>
                        <a:t>Ni in </a:t>
                      </a:r>
                      <a:r>
                        <a:rPr lang="el-GR" sz="1600" u="none" strike="noStrike" baseline="0" dirty="0">
                          <a:effectLst/>
                        </a:rPr>
                        <a:t>γ</a:t>
                      </a:r>
                      <a:endParaRPr lang="el-GR" sz="1600" b="0" i="0" u="none" strike="noStrike" baseline="0" dirty="0">
                        <a:solidFill>
                          <a:srgbClr val="000000"/>
                        </a:solidFill>
                        <a:effectLst/>
                        <a:latin typeface="等线" panose="02010600030101010101" pitchFamily="2" charset="-122"/>
                        <a:ea typeface="等线" panose="02010600030101010101" pitchFamily="2" charset="-122"/>
                      </a:endParaRPr>
                    </a:p>
                  </a:txBody>
                  <a:tcPr marL="0" marR="0" marT="0" marB="0" anchor="b">
                    <a:solidFill>
                      <a:schemeClr val="accent4">
                        <a:lumMod val="60000"/>
                        <a:lumOff val="40000"/>
                      </a:schemeClr>
                    </a:solidFill>
                  </a:tcPr>
                </a:tc>
                <a:tc>
                  <a:txBody>
                    <a:bodyPr/>
                    <a:lstStyle/>
                    <a:p>
                      <a:pPr algn="l" fontAlgn="b"/>
                      <a:r>
                        <a:rPr lang="en-US" sz="1600" u="none" strike="noStrike" baseline="0" dirty="0">
                          <a:effectLst/>
                        </a:rPr>
                        <a:t>Ni in </a:t>
                      </a:r>
                      <a:r>
                        <a:rPr lang="el-GR" sz="1600" u="none" strike="noStrike" baseline="0" dirty="0">
                          <a:effectLst/>
                        </a:rPr>
                        <a:t>γ'</a:t>
                      </a:r>
                      <a:endParaRPr lang="el-GR" sz="1600" b="0" i="0" u="none" strike="noStrike" baseline="0" dirty="0">
                        <a:solidFill>
                          <a:srgbClr val="000000"/>
                        </a:solidFill>
                        <a:effectLst/>
                        <a:latin typeface="等线" panose="02010600030101010101" pitchFamily="2" charset="-122"/>
                        <a:ea typeface="等线" panose="02010600030101010101" pitchFamily="2" charset="-122"/>
                      </a:endParaRPr>
                    </a:p>
                  </a:txBody>
                  <a:tcPr marL="0" marR="0" marT="0" marB="0" anchor="b">
                    <a:solidFill>
                      <a:schemeClr val="accent4">
                        <a:lumMod val="60000"/>
                        <a:lumOff val="40000"/>
                      </a:schemeClr>
                    </a:solidFill>
                  </a:tcPr>
                </a:tc>
                <a:extLst>
                  <a:ext uri="{0D108BD9-81ED-4DB2-BD59-A6C34878D82A}">
                    <a16:rowId xmlns:a16="http://schemas.microsoft.com/office/drawing/2014/main" val="10000"/>
                  </a:ext>
                </a:extLst>
              </a:tr>
              <a:tr h="495494">
                <a:tc>
                  <a:txBody>
                    <a:bodyPr/>
                    <a:lstStyle/>
                    <a:p>
                      <a:pPr algn="l" fontAlgn="b"/>
                      <a:r>
                        <a:rPr lang="en-US" sz="1600" u="none" strike="noStrike" baseline="0" dirty="0">
                          <a:effectLst/>
                        </a:rPr>
                        <a:t>300K</a:t>
                      </a:r>
                      <a:endParaRPr lang="en-US" sz="1600" b="0" i="0" u="none" strike="noStrike" baseline="0" dirty="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en-US" sz="1600" u="none" strike="noStrike" baseline="0">
                          <a:effectLst/>
                        </a:rPr>
                        <a:t>Matrix Ni and Ni3Al</a:t>
                      </a:r>
                      <a:endParaRPr lang="en-US" sz="1600" b="0" i="0" u="none" strike="noStrike" baseline="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en-US" altLang="zh-CN" sz="1600" u="none" strike="noStrike" baseline="0">
                          <a:effectLst/>
                        </a:rPr>
                        <a:t>1.3*10^(-48)</a:t>
                      </a:r>
                      <a:endParaRPr lang="en-US" altLang="zh-CN" sz="1600" b="0" i="0" u="none" strike="noStrike" baseline="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en-US" altLang="zh-CN" sz="1600" u="none" strike="noStrike" baseline="0" dirty="0">
                          <a:effectLst/>
                        </a:rPr>
                        <a:t>8.2*10^(−51)</a:t>
                      </a:r>
                      <a:endParaRPr lang="en-US" altLang="zh-CN" sz="1600" b="0" i="0" u="none" strike="noStrike" baseline="0" dirty="0">
                        <a:solidFill>
                          <a:srgbClr val="000000"/>
                        </a:solidFill>
                        <a:effectLst/>
                        <a:latin typeface="等线" panose="02010600030101010101" pitchFamily="2" charset="-122"/>
                        <a:ea typeface="等线" panose="02010600030101010101" pitchFamily="2" charset="-122"/>
                      </a:endParaRPr>
                    </a:p>
                  </a:txBody>
                  <a:tcPr marL="0" marR="0" marT="0" marB="0" anchor="b"/>
                </a:tc>
                <a:extLst>
                  <a:ext uri="{0D108BD9-81ED-4DB2-BD59-A6C34878D82A}">
                    <a16:rowId xmlns:a16="http://schemas.microsoft.com/office/drawing/2014/main" val="10001"/>
                  </a:ext>
                </a:extLst>
              </a:tr>
              <a:tr h="495494">
                <a:tc>
                  <a:txBody>
                    <a:bodyPr/>
                    <a:lstStyle/>
                    <a:p>
                      <a:pPr algn="l" fontAlgn="b"/>
                      <a:r>
                        <a:rPr lang="en-US" sz="1600" u="none" strike="noStrike" baseline="0">
                          <a:effectLst/>
                        </a:rPr>
                        <a:t>300K</a:t>
                      </a:r>
                      <a:endParaRPr lang="en-US" sz="1600" b="0" i="0" u="none" strike="noStrike" baseline="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en-US" sz="1600" u="none" strike="noStrike" baseline="0">
                          <a:effectLst/>
                        </a:rPr>
                        <a:t>Re in </a:t>
                      </a:r>
                      <a:r>
                        <a:rPr lang="el-GR" sz="1600" u="none" strike="noStrike" baseline="0">
                          <a:effectLst/>
                        </a:rPr>
                        <a:t>γ/γ′ </a:t>
                      </a:r>
                      <a:r>
                        <a:rPr lang="en-US" sz="1600" u="none" strike="noStrike" baseline="0">
                          <a:effectLst/>
                        </a:rPr>
                        <a:t>connecting Region</a:t>
                      </a:r>
                      <a:endParaRPr lang="en-US" sz="1600" b="0" i="0" u="none" strike="noStrike" baseline="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en-US" altLang="zh-CN" sz="1600" u="none" strike="noStrike" baseline="0">
                          <a:effectLst/>
                        </a:rPr>
                        <a:t>1.5*10^(-50)</a:t>
                      </a:r>
                      <a:endParaRPr lang="en-US" altLang="zh-CN" sz="1600" b="0" i="0" u="none" strike="noStrike" baseline="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en-US" altLang="zh-CN" sz="1600" u="none" strike="noStrike" baseline="0">
                          <a:effectLst/>
                        </a:rPr>
                        <a:t>1.9*10^(-57)</a:t>
                      </a:r>
                      <a:endParaRPr lang="en-US" altLang="zh-CN" sz="1600" b="0" i="0" u="none" strike="noStrike" baseline="0">
                        <a:solidFill>
                          <a:srgbClr val="000000"/>
                        </a:solidFill>
                        <a:effectLst/>
                        <a:latin typeface="等线" panose="02010600030101010101" pitchFamily="2" charset="-122"/>
                        <a:ea typeface="等线" panose="02010600030101010101" pitchFamily="2" charset="-122"/>
                      </a:endParaRPr>
                    </a:p>
                  </a:txBody>
                  <a:tcPr marL="0" marR="0" marT="0" marB="0" anchor="b"/>
                </a:tc>
                <a:extLst>
                  <a:ext uri="{0D108BD9-81ED-4DB2-BD59-A6C34878D82A}">
                    <a16:rowId xmlns:a16="http://schemas.microsoft.com/office/drawing/2014/main" val="10002"/>
                  </a:ext>
                </a:extLst>
              </a:tr>
              <a:tr h="495494">
                <a:tc>
                  <a:txBody>
                    <a:bodyPr/>
                    <a:lstStyle/>
                    <a:p>
                      <a:pPr algn="l" fontAlgn="b"/>
                      <a:r>
                        <a:rPr lang="en-US" sz="1600" u="none" strike="noStrike" baseline="0">
                          <a:effectLst/>
                        </a:rPr>
                        <a:t>1000K</a:t>
                      </a:r>
                      <a:endParaRPr lang="en-US" sz="1600" b="0" i="0" u="none" strike="noStrike" baseline="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en-US" sz="1600" u="none" strike="noStrike" baseline="0">
                          <a:effectLst/>
                        </a:rPr>
                        <a:t>Matrix Ni and Ni3Al</a:t>
                      </a:r>
                      <a:endParaRPr lang="en-US" sz="1600" b="0" i="0" u="none" strike="noStrike" baseline="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en-US" altLang="zh-CN" sz="1600" u="none" strike="noStrike" baseline="0">
                          <a:effectLst/>
                        </a:rPr>
                        <a:t>6.3*10^(-20)</a:t>
                      </a:r>
                      <a:endParaRPr lang="en-US" altLang="zh-CN" sz="1600" b="0" i="0" u="none" strike="noStrike" baseline="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en-US" altLang="zh-CN" sz="1600" u="none" strike="noStrike" baseline="0">
                          <a:effectLst/>
                        </a:rPr>
                        <a:t>1.0*10^(-20)</a:t>
                      </a:r>
                      <a:endParaRPr lang="en-US" altLang="zh-CN" sz="1600" b="0" i="0" u="none" strike="noStrike" baseline="0">
                        <a:solidFill>
                          <a:srgbClr val="000000"/>
                        </a:solidFill>
                        <a:effectLst/>
                        <a:latin typeface="等线" panose="02010600030101010101" pitchFamily="2" charset="-122"/>
                        <a:ea typeface="等线" panose="02010600030101010101" pitchFamily="2" charset="-122"/>
                      </a:endParaRPr>
                    </a:p>
                  </a:txBody>
                  <a:tcPr marL="0" marR="0" marT="0" marB="0" anchor="b"/>
                </a:tc>
                <a:extLst>
                  <a:ext uri="{0D108BD9-81ED-4DB2-BD59-A6C34878D82A}">
                    <a16:rowId xmlns:a16="http://schemas.microsoft.com/office/drawing/2014/main" val="10003"/>
                  </a:ext>
                </a:extLst>
              </a:tr>
              <a:tr h="495494">
                <a:tc>
                  <a:txBody>
                    <a:bodyPr/>
                    <a:lstStyle/>
                    <a:p>
                      <a:pPr algn="l" fontAlgn="b"/>
                      <a:r>
                        <a:rPr lang="en-US" sz="1600" u="none" strike="noStrike" baseline="0">
                          <a:effectLst/>
                        </a:rPr>
                        <a:t>1000K</a:t>
                      </a:r>
                      <a:endParaRPr lang="en-US" sz="1600" b="0" i="0" u="none" strike="noStrike" baseline="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en-US" sz="1600" u="none" strike="noStrike" baseline="0">
                          <a:effectLst/>
                        </a:rPr>
                        <a:t>Re in </a:t>
                      </a:r>
                      <a:r>
                        <a:rPr lang="el-GR" sz="1600" u="none" strike="noStrike" baseline="0">
                          <a:effectLst/>
                        </a:rPr>
                        <a:t>γ/γ′ </a:t>
                      </a:r>
                      <a:r>
                        <a:rPr lang="en-US" sz="1600" u="none" strike="noStrike" baseline="0">
                          <a:effectLst/>
                        </a:rPr>
                        <a:t>connecting Region</a:t>
                      </a:r>
                      <a:endParaRPr lang="en-US" sz="1600" b="0" i="0" u="none" strike="noStrike" baseline="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en-US" altLang="zh-CN" sz="1600" u="none" strike="noStrike" baseline="0">
                          <a:effectLst/>
                        </a:rPr>
                        <a:t>1.6*10^(-20)</a:t>
                      </a:r>
                      <a:endParaRPr lang="en-US" altLang="zh-CN" sz="1600" b="0" i="0" u="none" strike="noStrike" baseline="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en-US" altLang="zh-CN" sz="1600" u="none" strike="noStrike" baseline="0">
                          <a:effectLst/>
                        </a:rPr>
                        <a:t>1.1*10^(-22)</a:t>
                      </a:r>
                      <a:endParaRPr lang="en-US" altLang="zh-CN" sz="1600" b="0" i="0" u="none" strike="noStrike" baseline="0">
                        <a:solidFill>
                          <a:srgbClr val="000000"/>
                        </a:solidFill>
                        <a:effectLst/>
                        <a:latin typeface="等线" panose="02010600030101010101" pitchFamily="2" charset="-122"/>
                        <a:ea typeface="等线" panose="02010600030101010101" pitchFamily="2" charset="-122"/>
                      </a:endParaRPr>
                    </a:p>
                  </a:txBody>
                  <a:tcPr marL="0" marR="0" marT="0" marB="0" anchor="b"/>
                </a:tc>
                <a:extLst>
                  <a:ext uri="{0D108BD9-81ED-4DB2-BD59-A6C34878D82A}">
                    <a16:rowId xmlns:a16="http://schemas.microsoft.com/office/drawing/2014/main" val="10004"/>
                  </a:ext>
                </a:extLst>
              </a:tr>
              <a:tr h="495494">
                <a:tc>
                  <a:txBody>
                    <a:bodyPr/>
                    <a:lstStyle/>
                    <a:p>
                      <a:pPr algn="l" fontAlgn="b"/>
                      <a:r>
                        <a:rPr lang="en-US" sz="1600" u="none" strike="noStrike" baseline="0">
                          <a:effectLst/>
                        </a:rPr>
                        <a:t>1400K</a:t>
                      </a:r>
                      <a:endParaRPr lang="en-US" sz="1600" b="0" i="0" u="none" strike="noStrike" baseline="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en-US" sz="1600" u="none" strike="noStrike" baseline="0">
                          <a:effectLst/>
                        </a:rPr>
                        <a:t>Matrix Ni and Ni3Al</a:t>
                      </a:r>
                      <a:endParaRPr lang="en-US" sz="1600" b="0" i="0" u="none" strike="noStrike" baseline="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en-US" altLang="zh-CN" sz="1600" u="none" strike="noStrike" baseline="0">
                          <a:effectLst/>
                        </a:rPr>
                        <a:t>2.0*10^(-16)</a:t>
                      </a:r>
                      <a:endParaRPr lang="en-US" altLang="zh-CN" sz="1600" b="0" i="0" u="none" strike="noStrike" baseline="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en-US" altLang="zh-CN" sz="1600" u="none" strike="noStrike" baseline="0">
                          <a:effectLst/>
                        </a:rPr>
                        <a:t>5.0*10^(-17)</a:t>
                      </a:r>
                      <a:endParaRPr lang="en-US" altLang="zh-CN" sz="1600" b="0" i="0" u="none" strike="noStrike" baseline="0">
                        <a:solidFill>
                          <a:srgbClr val="000000"/>
                        </a:solidFill>
                        <a:effectLst/>
                        <a:latin typeface="等线" panose="02010600030101010101" pitchFamily="2" charset="-122"/>
                        <a:ea typeface="等线" panose="02010600030101010101" pitchFamily="2" charset="-122"/>
                      </a:endParaRPr>
                    </a:p>
                  </a:txBody>
                  <a:tcPr marL="0" marR="0" marT="0" marB="0" anchor="b"/>
                </a:tc>
                <a:extLst>
                  <a:ext uri="{0D108BD9-81ED-4DB2-BD59-A6C34878D82A}">
                    <a16:rowId xmlns:a16="http://schemas.microsoft.com/office/drawing/2014/main" val="10005"/>
                  </a:ext>
                </a:extLst>
              </a:tr>
              <a:tr h="495494">
                <a:tc>
                  <a:txBody>
                    <a:bodyPr/>
                    <a:lstStyle/>
                    <a:p>
                      <a:pPr algn="l" fontAlgn="b"/>
                      <a:r>
                        <a:rPr lang="en-US" sz="1600" u="none" strike="noStrike" baseline="0">
                          <a:effectLst/>
                        </a:rPr>
                        <a:t>1400K</a:t>
                      </a:r>
                      <a:endParaRPr lang="en-US" sz="1600" b="0" i="0" u="none" strike="noStrike" baseline="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en-US" sz="1600" u="none" strike="noStrike" baseline="0">
                          <a:effectLst/>
                        </a:rPr>
                        <a:t>Re in </a:t>
                      </a:r>
                      <a:r>
                        <a:rPr lang="el-GR" sz="1600" u="none" strike="noStrike" baseline="0">
                          <a:effectLst/>
                        </a:rPr>
                        <a:t>γ/γ′ </a:t>
                      </a:r>
                      <a:r>
                        <a:rPr lang="en-US" sz="1600" u="none" strike="noStrike" baseline="0">
                          <a:effectLst/>
                        </a:rPr>
                        <a:t>connecting Region</a:t>
                      </a:r>
                      <a:endParaRPr lang="en-US" sz="1600" b="0" i="0" u="none" strike="noStrike" baseline="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en-US" altLang="zh-CN" sz="1600" u="none" strike="noStrike" baseline="0" dirty="0">
                          <a:effectLst/>
                        </a:rPr>
                        <a:t>7.9*10^(-17)</a:t>
                      </a:r>
                      <a:endParaRPr lang="en-US" altLang="zh-CN" sz="1600" b="0" i="0" u="none" strike="noStrike" baseline="0" dirty="0">
                        <a:solidFill>
                          <a:srgbClr val="000000"/>
                        </a:solidFill>
                        <a:effectLst/>
                        <a:latin typeface="等线" panose="02010600030101010101" pitchFamily="2" charset="-122"/>
                        <a:ea typeface="等线" panose="02010600030101010101" pitchFamily="2" charset="-122"/>
                      </a:endParaRPr>
                    </a:p>
                  </a:txBody>
                  <a:tcPr marL="0" marR="0" marT="0" marB="0" anchor="b"/>
                </a:tc>
                <a:tc>
                  <a:txBody>
                    <a:bodyPr/>
                    <a:lstStyle/>
                    <a:p>
                      <a:pPr algn="l" fontAlgn="b"/>
                      <a:r>
                        <a:rPr lang="en-US" altLang="zh-CN" sz="1600" u="none" strike="noStrike" baseline="0" dirty="0">
                          <a:effectLst/>
                        </a:rPr>
                        <a:t>1.9*10^(-18)</a:t>
                      </a:r>
                      <a:endParaRPr lang="en-US" altLang="zh-CN" sz="1600" b="0" i="0" u="none" strike="noStrike" baseline="0" dirty="0">
                        <a:solidFill>
                          <a:srgbClr val="000000"/>
                        </a:solidFill>
                        <a:effectLst/>
                        <a:latin typeface="等线" panose="02010600030101010101" pitchFamily="2" charset="-122"/>
                        <a:ea typeface="等线" panose="02010600030101010101" pitchFamily="2" charset="-122"/>
                      </a:endParaRPr>
                    </a:p>
                  </a:txBody>
                  <a:tcPr marL="0" marR="0" marT="0" marB="0" anchor="b"/>
                </a:tc>
                <a:extLst>
                  <a:ext uri="{0D108BD9-81ED-4DB2-BD59-A6C34878D82A}">
                    <a16:rowId xmlns:a16="http://schemas.microsoft.com/office/drawing/2014/main" val="10006"/>
                  </a:ext>
                </a:extLst>
              </a:tr>
            </a:tbl>
          </a:graphicData>
        </a:graphic>
      </p:graphicFrame>
      <p:graphicFrame>
        <p:nvGraphicFramePr>
          <p:cNvPr id="12" name="表格 11"/>
          <p:cNvGraphicFramePr>
            <a:graphicFrameLocks noGrp="1"/>
          </p:cNvGraphicFramePr>
          <p:nvPr>
            <p:extLst>
              <p:ext uri="{D42A27DB-BD31-4B8C-83A1-F6EECF244321}">
                <p14:modId xmlns:p14="http://schemas.microsoft.com/office/powerpoint/2010/main" val="2746960644"/>
              </p:ext>
            </p:extLst>
          </p:nvPr>
        </p:nvGraphicFramePr>
        <p:xfrm>
          <a:off x="1003781" y="2632976"/>
          <a:ext cx="7990520" cy="3170417"/>
        </p:xfrm>
        <a:graphic>
          <a:graphicData uri="http://schemas.openxmlformats.org/drawingml/2006/table">
            <a:tbl>
              <a:tblPr>
                <a:tableStyleId>{284E427A-3D55-4303-BF80-6455036E1DE7}</a:tableStyleId>
              </a:tblPr>
              <a:tblGrid>
                <a:gridCol w="1607978">
                  <a:extLst>
                    <a:ext uri="{9D8B030D-6E8A-4147-A177-3AD203B41FA5}">
                      <a16:colId xmlns:a16="http://schemas.microsoft.com/office/drawing/2014/main" val="20000"/>
                    </a:ext>
                  </a:extLst>
                </a:gridCol>
                <a:gridCol w="1628077">
                  <a:extLst>
                    <a:ext uri="{9D8B030D-6E8A-4147-A177-3AD203B41FA5}">
                      <a16:colId xmlns:a16="http://schemas.microsoft.com/office/drawing/2014/main" val="20001"/>
                    </a:ext>
                  </a:extLst>
                </a:gridCol>
                <a:gridCol w="974836">
                  <a:extLst>
                    <a:ext uri="{9D8B030D-6E8A-4147-A177-3AD203B41FA5}">
                      <a16:colId xmlns:a16="http://schemas.microsoft.com/office/drawing/2014/main" val="20002"/>
                    </a:ext>
                  </a:extLst>
                </a:gridCol>
                <a:gridCol w="1567778">
                  <a:extLst>
                    <a:ext uri="{9D8B030D-6E8A-4147-A177-3AD203B41FA5}">
                      <a16:colId xmlns:a16="http://schemas.microsoft.com/office/drawing/2014/main" val="20003"/>
                    </a:ext>
                  </a:extLst>
                </a:gridCol>
                <a:gridCol w="2211851">
                  <a:extLst>
                    <a:ext uri="{9D8B030D-6E8A-4147-A177-3AD203B41FA5}">
                      <a16:colId xmlns:a16="http://schemas.microsoft.com/office/drawing/2014/main" val="20004"/>
                    </a:ext>
                  </a:extLst>
                </a:gridCol>
              </a:tblGrid>
              <a:tr h="254323">
                <a:tc>
                  <a:txBody>
                    <a:bodyPr/>
                    <a:lstStyle/>
                    <a:p>
                      <a:pPr algn="l" fontAlgn="b"/>
                      <a:r>
                        <a:rPr lang="en-US" sz="1600" u="none" strike="noStrike" baseline="0" dirty="0">
                          <a:effectLst/>
                        </a:rPr>
                        <a:t>Direction</a:t>
                      </a:r>
                      <a:endParaRPr lang="en-US" sz="1600" b="0" i="0" u="none" strike="noStrike" baseline="0" dirty="0">
                        <a:solidFill>
                          <a:srgbClr val="000000"/>
                        </a:solidFill>
                        <a:effectLst/>
                        <a:latin typeface="宋体" panose="02010600030101010101" pitchFamily="2" charset="-122"/>
                        <a:ea typeface="宋体" panose="02010600030101010101" pitchFamily="2" charset="-122"/>
                      </a:endParaRPr>
                    </a:p>
                  </a:txBody>
                  <a:tcPr marL="0" marR="0" marT="0" marB="0" anchor="b">
                    <a:solidFill>
                      <a:schemeClr val="accent2">
                        <a:lumMod val="60000"/>
                        <a:lumOff val="40000"/>
                      </a:schemeClr>
                    </a:solidFill>
                  </a:tcPr>
                </a:tc>
                <a:tc gridSpan="2">
                  <a:txBody>
                    <a:bodyPr/>
                    <a:lstStyle/>
                    <a:p>
                      <a:pPr algn="l" fontAlgn="b"/>
                      <a:r>
                        <a:rPr lang="en-US" sz="1600" u="none" strike="noStrike" baseline="0" dirty="0">
                          <a:effectLst/>
                        </a:rPr>
                        <a:t>        Ni3Al</a:t>
                      </a:r>
                      <a:endParaRPr lang="en-US" sz="1600" b="0" i="0" u="none" strike="noStrike" baseline="0" dirty="0">
                        <a:solidFill>
                          <a:srgbClr val="000000"/>
                        </a:solidFill>
                        <a:effectLst/>
                        <a:latin typeface="宋体" panose="02010600030101010101" pitchFamily="2" charset="-122"/>
                        <a:ea typeface="宋体" panose="02010600030101010101" pitchFamily="2" charset="-122"/>
                      </a:endParaRPr>
                    </a:p>
                  </a:txBody>
                  <a:tcPr marL="0" marR="0" marT="0" marB="0" anchor="b">
                    <a:solidFill>
                      <a:schemeClr val="accent2">
                        <a:lumMod val="60000"/>
                        <a:lumOff val="40000"/>
                      </a:schemeClr>
                    </a:solidFill>
                  </a:tcPr>
                </a:tc>
                <a:tc hMerge="1">
                  <a:txBody>
                    <a:bodyPr/>
                    <a:lstStyle/>
                    <a:p>
                      <a:endParaRPr lang="zh-CN" altLang="en-US"/>
                    </a:p>
                  </a:txBody>
                  <a:tcPr/>
                </a:tc>
                <a:tc gridSpan="2">
                  <a:txBody>
                    <a:bodyPr/>
                    <a:lstStyle/>
                    <a:p>
                      <a:pPr algn="ctr" fontAlgn="b"/>
                      <a:r>
                        <a:rPr lang="en-US" sz="1600" u="none" strike="noStrike" baseline="0" dirty="0">
                          <a:effectLst/>
                        </a:rPr>
                        <a:t>Ni3Al with Re</a:t>
                      </a:r>
                      <a:endParaRPr lang="en-US" sz="1600" b="0" i="0" u="none" strike="noStrike" baseline="0" dirty="0">
                        <a:solidFill>
                          <a:srgbClr val="000000"/>
                        </a:solidFill>
                        <a:effectLst/>
                        <a:latin typeface="宋体" panose="02010600030101010101" pitchFamily="2" charset="-122"/>
                        <a:ea typeface="宋体" panose="02010600030101010101" pitchFamily="2" charset="-122"/>
                      </a:endParaRPr>
                    </a:p>
                  </a:txBody>
                  <a:tcPr marL="0" marR="0" marT="0" marB="0" anchor="b">
                    <a:solidFill>
                      <a:schemeClr val="accent2">
                        <a:lumMod val="60000"/>
                        <a:lumOff val="40000"/>
                      </a:schemeClr>
                    </a:solidFill>
                  </a:tcPr>
                </a:tc>
                <a:tc hMerge="1">
                  <a:txBody>
                    <a:bodyPr/>
                    <a:lstStyle/>
                    <a:p>
                      <a:endParaRPr lang="zh-CN" altLang="en-US"/>
                    </a:p>
                  </a:txBody>
                  <a:tcPr/>
                </a:tc>
                <a:extLst>
                  <a:ext uri="{0D108BD9-81ED-4DB2-BD59-A6C34878D82A}">
                    <a16:rowId xmlns:a16="http://schemas.microsoft.com/office/drawing/2014/main" val="10000"/>
                  </a:ext>
                </a:extLst>
              </a:tr>
              <a:tr h="479439">
                <a:tc>
                  <a:txBody>
                    <a:bodyPr/>
                    <a:lstStyle/>
                    <a:p>
                      <a:pPr algn="l" fontAlgn="b"/>
                      <a:r>
                        <a:rPr lang="zh-CN" altLang="en-US" sz="1600" u="none" strike="noStrike" baseline="0">
                          <a:effectLst/>
                        </a:rPr>
                        <a:t>　</a:t>
                      </a:r>
                      <a:endParaRPr lang="zh-CN" altLang="en-US" sz="1600" b="0" i="0" u="none" strike="noStrike" baseline="0">
                        <a:solidFill>
                          <a:srgbClr val="000000"/>
                        </a:solidFill>
                        <a:effectLst/>
                        <a:latin typeface="宋体" panose="02010600030101010101" pitchFamily="2" charset="-122"/>
                        <a:ea typeface="宋体" panose="02010600030101010101" pitchFamily="2" charset="-122"/>
                      </a:endParaRPr>
                    </a:p>
                  </a:txBody>
                  <a:tcPr marL="0" marR="0" marT="0" marB="0" anchor="b"/>
                </a:tc>
                <a:tc>
                  <a:txBody>
                    <a:bodyPr/>
                    <a:lstStyle/>
                    <a:p>
                      <a:pPr algn="l" fontAlgn="b"/>
                      <a:r>
                        <a:rPr lang="el-GR" sz="1600" u="none" strike="noStrike" baseline="0">
                          <a:effectLst/>
                        </a:rPr>
                        <a:t>σ</a:t>
                      </a:r>
                      <a:endParaRPr lang="el-GR" sz="1600" b="0" i="0" u="none" strike="noStrike" baseline="0">
                        <a:solidFill>
                          <a:srgbClr val="000000"/>
                        </a:solidFill>
                        <a:effectLst/>
                        <a:latin typeface="宋体" panose="02010600030101010101" pitchFamily="2" charset="-122"/>
                        <a:ea typeface="宋体" panose="02010600030101010101" pitchFamily="2" charset="-122"/>
                      </a:endParaRPr>
                    </a:p>
                  </a:txBody>
                  <a:tcPr marL="0" marR="0" marT="0" marB="0" anchor="b"/>
                </a:tc>
                <a:tc>
                  <a:txBody>
                    <a:bodyPr/>
                    <a:lstStyle/>
                    <a:p>
                      <a:pPr algn="l" fontAlgn="b"/>
                      <a:r>
                        <a:rPr lang="el-GR" sz="1600" u="none" strike="noStrike" baseline="0" dirty="0">
                          <a:effectLst/>
                        </a:rPr>
                        <a:t>ε</a:t>
                      </a:r>
                      <a:endParaRPr lang="el-GR" sz="1600" b="0" i="0" u="none" strike="noStrike" baseline="0" dirty="0">
                        <a:solidFill>
                          <a:srgbClr val="000000"/>
                        </a:solidFill>
                        <a:effectLst/>
                        <a:latin typeface="宋体" panose="02010600030101010101" pitchFamily="2" charset="-122"/>
                        <a:ea typeface="宋体" panose="02010600030101010101" pitchFamily="2" charset="-122"/>
                      </a:endParaRPr>
                    </a:p>
                  </a:txBody>
                  <a:tcPr marL="0" marR="0" marT="0" marB="0" anchor="b"/>
                </a:tc>
                <a:tc>
                  <a:txBody>
                    <a:bodyPr/>
                    <a:lstStyle/>
                    <a:p>
                      <a:pPr algn="l" fontAlgn="b"/>
                      <a:r>
                        <a:rPr lang="el-GR" sz="1600" u="none" strike="noStrike" baseline="0">
                          <a:effectLst/>
                        </a:rPr>
                        <a:t>τ</a:t>
                      </a:r>
                      <a:endParaRPr lang="el-GR" sz="1600" b="0" i="0" u="none" strike="noStrike" baseline="0">
                        <a:solidFill>
                          <a:srgbClr val="000000"/>
                        </a:solidFill>
                        <a:effectLst/>
                        <a:latin typeface="宋体" panose="02010600030101010101" pitchFamily="2" charset="-122"/>
                        <a:ea typeface="宋体" panose="02010600030101010101" pitchFamily="2" charset="-122"/>
                      </a:endParaRPr>
                    </a:p>
                  </a:txBody>
                  <a:tcPr marL="0" marR="0" marT="0" marB="0" anchor="b"/>
                </a:tc>
                <a:tc>
                  <a:txBody>
                    <a:bodyPr/>
                    <a:lstStyle/>
                    <a:p>
                      <a:pPr algn="l" fontAlgn="b"/>
                      <a:r>
                        <a:rPr lang="el-GR" sz="1600" u="none" strike="noStrike" baseline="0">
                          <a:effectLst/>
                        </a:rPr>
                        <a:t>γ</a:t>
                      </a:r>
                      <a:endParaRPr lang="el-GR" sz="1600" b="0" i="0" u="none" strike="noStrike" baseline="0">
                        <a:solidFill>
                          <a:srgbClr val="000000"/>
                        </a:solidFill>
                        <a:effectLst/>
                        <a:latin typeface="宋体" panose="02010600030101010101" pitchFamily="2" charset="-122"/>
                        <a:ea typeface="宋体" panose="02010600030101010101" pitchFamily="2" charset="-122"/>
                      </a:endParaRPr>
                    </a:p>
                  </a:txBody>
                  <a:tcPr marL="0" marR="0" marT="0" marB="0" anchor="b"/>
                </a:tc>
                <a:extLst>
                  <a:ext uri="{0D108BD9-81ED-4DB2-BD59-A6C34878D82A}">
                    <a16:rowId xmlns:a16="http://schemas.microsoft.com/office/drawing/2014/main" val="10001"/>
                  </a:ext>
                </a:extLst>
              </a:tr>
              <a:tr h="479439">
                <a:tc>
                  <a:txBody>
                    <a:bodyPr/>
                    <a:lstStyle/>
                    <a:p>
                      <a:pPr algn="l" fontAlgn="b"/>
                      <a:r>
                        <a:rPr lang="en-US" altLang="zh-CN" sz="1600" u="none" strike="noStrike" baseline="0">
                          <a:effectLst/>
                        </a:rPr>
                        <a:t>[001]</a:t>
                      </a:r>
                      <a:endParaRPr lang="en-US" altLang="zh-CN" sz="1600" b="0" i="0" u="none" strike="noStrike" baseline="0">
                        <a:solidFill>
                          <a:srgbClr val="000000"/>
                        </a:solidFill>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600" u="none" strike="noStrike" baseline="0" dirty="0">
                          <a:effectLst/>
                        </a:rPr>
                        <a:t>26</a:t>
                      </a:r>
                      <a:endParaRPr lang="en-US" altLang="zh-CN" sz="1600" b="0" i="0" u="none" strike="noStrike" baseline="0" dirty="0">
                        <a:solidFill>
                          <a:srgbClr val="000000"/>
                        </a:solidFill>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600" u="none" strike="noStrike" baseline="0" dirty="0">
                          <a:effectLst/>
                        </a:rPr>
                        <a:t>0.32</a:t>
                      </a:r>
                      <a:endParaRPr lang="en-US" altLang="zh-CN" sz="1600" b="0" i="0" u="none" strike="noStrike" baseline="0" dirty="0">
                        <a:solidFill>
                          <a:srgbClr val="000000"/>
                        </a:solidFill>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600" u="none" strike="noStrike" baseline="0" dirty="0">
                          <a:effectLst/>
                        </a:rPr>
                        <a:t>26.3</a:t>
                      </a:r>
                      <a:endParaRPr lang="en-US" altLang="zh-CN" sz="1600" b="0" i="0" u="none" strike="noStrike" baseline="0" dirty="0">
                        <a:solidFill>
                          <a:srgbClr val="000000"/>
                        </a:solidFill>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600" u="none" strike="noStrike" baseline="0">
                          <a:effectLst/>
                        </a:rPr>
                        <a:t>0.24</a:t>
                      </a:r>
                      <a:endParaRPr lang="en-US" altLang="zh-CN" sz="1600" b="0" i="0" u="none" strike="noStrike" baseline="0">
                        <a:solidFill>
                          <a:srgbClr val="000000"/>
                        </a:solidFill>
                        <a:effectLst/>
                        <a:latin typeface="宋体" panose="02010600030101010101" pitchFamily="2" charset="-122"/>
                        <a:ea typeface="宋体" panose="02010600030101010101" pitchFamily="2" charset="-122"/>
                      </a:endParaRPr>
                    </a:p>
                  </a:txBody>
                  <a:tcPr marL="0" marR="0" marT="0" marB="0" anchor="b"/>
                </a:tc>
                <a:extLst>
                  <a:ext uri="{0D108BD9-81ED-4DB2-BD59-A6C34878D82A}">
                    <a16:rowId xmlns:a16="http://schemas.microsoft.com/office/drawing/2014/main" val="10002"/>
                  </a:ext>
                </a:extLst>
              </a:tr>
              <a:tr h="479439">
                <a:tc>
                  <a:txBody>
                    <a:bodyPr/>
                    <a:lstStyle/>
                    <a:p>
                      <a:pPr algn="l" fontAlgn="b"/>
                      <a:r>
                        <a:rPr lang="en-US" altLang="zh-CN" sz="1600" u="none" strike="noStrike" baseline="0">
                          <a:effectLst/>
                        </a:rPr>
                        <a:t>[110]</a:t>
                      </a:r>
                      <a:endParaRPr lang="en-US" altLang="zh-CN" sz="1600" b="0" i="0" u="none" strike="noStrike" baseline="0">
                        <a:solidFill>
                          <a:srgbClr val="000000"/>
                        </a:solidFill>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600" u="none" strike="noStrike" baseline="0">
                          <a:effectLst/>
                        </a:rPr>
                        <a:t>7.4</a:t>
                      </a:r>
                      <a:endParaRPr lang="en-US" altLang="zh-CN" sz="1600" b="0" i="0" u="none" strike="noStrike" baseline="0">
                        <a:solidFill>
                          <a:srgbClr val="000000"/>
                        </a:solidFill>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600" u="none" strike="noStrike" baseline="0">
                          <a:effectLst/>
                        </a:rPr>
                        <a:t>0.08</a:t>
                      </a:r>
                      <a:endParaRPr lang="en-US" altLang="zh-CN" sz="1600" b="0" i="0" u="none" strike="noStrike" baseline="0">
                        <a:solidFill>
                          <a:srgbClr val="000000"/>
                        </a:solidFill>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600" u="none" strike="noStrike" baseline="0">
                          <a:effectLst/>
                        </a:rPr>
                        <a:t>11.2</a:t>
                      </a:r>
                      <a:endParaRPr lang="en-US" altLang="zh-CN" sz="1600" b="0" i="0" u="none" strike="noStrike" baseline="0">
                        <a:solidFill>
                          <a:srgbClr val="000000"/>
                        </a:solidFill>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600" u="none" strike="noStrike" baseline="0" dirty="0">
                          <a:effectLst/>
                        </a:rPr>
                        <a:t>0.1</a:t>
                      </a:r>
                      <a:endParaRPr lang="en-US" altLang="zh-CN" sz="1600" b="0" i="0" u="none" strike="noStrike" baseline="0" dirty="0">
                        <a:solidFill>
                          <a:srgbClr val="000000"/>
                        </a:solidFill>
                        <a:effectLst/>
                        <a:latin typeface="宋体" panose="02010600030101010101" pitchFamily="2" charset="-122"/>
                        <a:ea typeface="宋体" panose="02010600030101010101" pitchFamily="2" charset="-122"/>
                      </a:endParaRPr>
                    </a:p>
                  </a:txBody>
                  <a:tcPr marL="0" marR="0" marT="0" marB="0" anchor="b"/>
                </a:tc>
                <a:extLst>
                  <a:ext uri="{0D108BD9-81ED-4DB2-BD59-A6C34878D82A}">
                    <a16:rowId xmlns:a16="http://schemas.microsoft.com/office/drawing/2014/main" val="10003"/>
                  </a:ext>
                </a:extLst>
              </a:tr>
              <a:tr h="479439">
                <a:tc>
                  <a:txBody>
                    <a:bodyPr/>
                    <a:lstStyle/>
                    <a:p>
                      <a:pPr algn="l" fontAlgn="b"/>
                      <a:r>
                        <a:rPr lang="en-US" altLang="zh-CN" sz="1600" u="none" strike="noStrike" baseline="0">
                          <a:effectLst/>
                        </a:rPr>
                        <a:t>[111]</a:t>
                      </a:r>
                      <a:endParaRPr lang="en-US" altLang="zh-CN" sz="1600" b="0" i="0" u="none" strike="noStrike" baseline="0">
                        <a:solidFill>
                          <a:srgbClr val="000000"/>
                        </a:solidFill>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600" u="none" strike="noStrike" baseline="0">
                          <a:effectLst/>
                        </a:rPr>
                        <a:t>25.4</a:t>
                      </a:r>
                      <a:endParaRPr lang="en-US" altLang="zh-CN" sz="1600" b="0" i="0" u="none" strike="noStrike" baseline="0">
                        <a:solidFill>
                          <a:srgbClr val="000000"/>
                        </a:solidFill>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600" u="none" strike="noStrike" baseline="0">
                          <a:effectLst/>
                        </a:rPr>
                        <a:t>0.22</a:t>
                      </a:r>
                      <a:endParaRPr lang="en-US" altLang="zh-CN" sz="1600" b="0" i="0" u="none" strike="noStrike" baseline="0">
                        <a:solidFill>
                          <a:srgbClr val="000000"/>
                        </a:solidFill>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600" u="none" strike="noStrike" baseline="0">
                          <a:effectLst/>
                        </a:rPr>
                        <a:t>27</a:t>
                      </a:r>
                      <a:endParaRPr lang="en-US" altLang="zh-CN" sz="1600" b="0" i="0" u="none" strike="noStrike" baseline="0">
                        <a:solidFill>
                          <a:srgbClr val="000000"/>
                        </a:solidFill>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600" u="none" strike="noStrike" baseline="0">
                          <a:effectLst/>
                        </a:rPr>
                        <a:t>0.2</a:t>
                      </a:r>
                      <a:endParaRPr lang="en-US" altLang="zh-CN" sz="1600" b="0" i="0" u="none" strike="noStrike" baseline="0">
                        <a:solidFill>
                          <a:srgbClr val="000000"/>
                        </a:solidFill>
                        <a:effectLst/>
                        <a:latin typeface="宋体" panose="02010600030101010101" pitchFamily="2" charset="-122"/>
                        <a:ea typeface="宋体" panose="02010600030101010101" pitchFamily="2" charset="-122"/>
                      </a:endParaRPr>
                    </a:p>
                  </a:txBody>
                  <a:tcPr marL="0" marR="0" marT="0" marB="0" anchor="b"/>
                </a:tc>
                <a:extLst>
                  <a:ext uri="{0D108BD9-81ED-4DB2-BD59-A6C34878D82A}">
                    <a16:rowId xmlns:a16="http://schemas.microsoft.com/office/drawing/2014/main" val="10004"/>
                  </a:ext>
                </a:extLst>
              </a:tr>
              <a:tr h="479439">
                <a:tc>
                  <a:txBody>
                    <a:bodyPr/>
                    <a:lstStyle/>
                    <a:p>
                      <a:pPr algn="l" fontAlgn="b"/>
                      <a:r>
                        <a:rPr lang="en-US" altLang="zh-CN" sz="1600" u="none" strike="noStrike" baseline="0">
                          <a:effectLst/>
                        </a:rPr>
                        <a:t>{111}[110]</a:t>
                      </a:r>
                      <a:endParaRPr lang="en-US" altLang="zh-CN" sz="1600" b="0" i="0" u="none" strike="noStrike" baseline="0">
                        <a:solidFill>
                          <a:srgbClr val="000000"/>
                        </a:solidFill>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600" u="none" strike="noStrike" baseline="0">
                          <a:effectLst/>
                        </a:rPr>
                        <a:t>5.8</a:t>
                      </a:r>
                      <a:endParaRPr lang="en-US" altLang="zh-CN" sz="1600" b="0" i="0" u="none" strike="noStrike" baseline="0">
                        <a:solidFill>
                          <a:srgbClr val="000000"/>
                        </a:solidFill>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600" u="none" strike="noStrike" baseline="0">
                          <a:effectLst/>
                        </a:rPr>
                        <a:t>0.18</a:t>
                      </a:r>
                      <a:endParaRPr lang="en-US" altLang="zh-CN" sz="1600" b="0" i="0" u="none" strike="noStrike" baseline="0">
                        <a:solidFill>
                          <a:srgbClr val="000000"/>
                        </a:solidFill>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600" u="none" strike="noStrike" baseline="0">
                          <a:effectLst/>
                        </a:rPr>
                        <a:t>7.7</a:t>
                      </a:r>
                      <a:endParaRPr lang="en-US" altLang="zh-CN" sz="1600" b="0" i="0" u="none" strike="noStrike" baseline="0">
                        <a:solidFill>
                          <a:srgbClr val="000000"/>
                        </a:solidFill>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600" u="none" strike="noStrike" baseline="0">
                          <a:effectLst/>
                        </a:rPr>
                        <a:t>0.18</a:t>
                      </a:r>
                      <a:endParaRPr lang="en-US" altLang="zh-CN" sz="1600" b="0" i="0" u="none" strike="noStrike" baseline="0">
                        <a:solidFill>
                          <a:srgbClr val="000000"/>
                        </a:solidFill>
                        <a:effectLst/>
                        <a:latin typeface="宋体" panose="02010600030101010101" pitchFamily="2" charset="-122"/>
                        <a:ea typeface="宋体" panose="02010600030101010101" pitchFamily="2" charset="-122"/>
                      </a:endParaRPr>
                    </a:p>
                  </a:txBody>
                  <a:tcPr marL="0" marR="0" marT="0" marB="0" anchor="b"/>
                </a:tc>
                <a:extLst>
                  <a:ext uri="{0D108BD9-81ED-4DB2-BD59-A6C34878D82A}">
                    <a16:rowId xmlns:a16="http://schemas.microsoft.com/office/drawing/2014/main" val="10005"/>
                  </a:ext>
                </a:extLst>
              </a:tr>
              <a:tr h="518899">
                <a:tc>
                  <a:txBody>
                    <a:bodyPr/>
                    <a:lstStyle/>
                    <a:p>
                      <a:pPr algn="l" fontAlgn="b"/>
                      <a:r>
                        <a:rPr lang="en-US" altLang="zh-CN" sz="1600" u="none" strike="noStrike" baseline="0">
                          <a:effectLst/>
                        </a:rPr>
                        <a:t>{111}[112]</a:t>
                      </a:r>
                      <a:endParaRPr lang="en-US" altLang="zh-CN" sz="1600" b="0" i="0" u="none" strike="noStrike" baseline="0">
                        <a:solidFill>
                          <a:srgbClr val="000000"/>
                        </a:solidFill>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600" u="none" strike="noStrike" baseline="0">
                          <a:effectLst/>
                        </a:rPr>
                        <a:t>13.7</a:t>
                      </a:r>
                      <a:endParaRPr lang="en-US" altLang="zh-CN" sz="1600" b="0" i="0" u="none" strike="noStrike" baseline="0">
                        <a:solidFill>
                          <a:srgbClr val="000000"/>
                        </a:solidFill>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600" u="none" strike="noStrike" baseline="0">
                          <a:effectLst/>
                        </a:rPr>
                        <a:t>0.32</a:t>
                      </a:r>
                      <a:endParaRPr lang="en-US" altLang="zh-CN" sz="1600" b="0" i="0" u="none" strike="noStrike" baseline="0">
                        <a:solidFill>
                          <a:srgbClr val="000000"/>
                        </a:solidFill>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600" u="none" strike="noStrike" baseline="0">
                          <a:effectLst/>
                        </a:rPr>
                        <a:t>15.7</a:t>
                      </a:r>
                      <a:endParaRPr lang="en-US" altLang="zh-CN" sz="1600" b="0" i="0" u="none" strike="noStrike" baseline="0">
                        <a:solidFill>
                          <a:srgbClr val="000000"/>
                        </a:solidFill>
                        <a:effectLst/>
                        <a:latin typeface="宋体" panose="02010600030101010101" pitchFamily="2" charset="-122"/>
                        <a:ea typeface="宋体" panose="02010600030101010101" pitchFamily="2" charset="-122"/>
                      </a:endParaRPr>
                    </a:p>
                  </a:txBody>
                  <a:tcPr marL="0" marR="0" marT="0" marB="0" anchor="b"/>
                </a:tc>
                <a:tc>
                  <a:txBody>
                    <a:bodyPr/>
                    <a:lstStyle/>
                    <a:p>
                      <a:pPr algn="r" fontAlgn="b"/>
                      <a:r>
                        <a:rPr lang="en-US" altLang="zh-CN" sz="1600" u="none" strike="noStrike" baseline="0" dirty="0">
                          <a:effectLst/>
                        </a:rPr>
                        <a:t>0.3</a:t>
                      </a:r>
                      <a:endParaRPr lang="en-US" altLang="zh-CN" sz="1600" b="0" i="0" u="none" strike="noStrike" baseline="0" dirty="0">
                        <a:solidFill>
                          <a:srgbClr val="000000"/>
                        </a:solidFill>
                        <a:effectLst/>
                        <a:latin typeface="宋体" panose="02010600030101010101" pitchFamily="2" charset="-122"/>
                        <a:ea typeface="宋体" panose="02010600030101010101" pitchFamily="2" charset="-122"/>
                      </a:endParaRPr>
                    </a:p>
                  </a:txBody>
                  <a:tcPr marL="0" marR="0" marT="0" marB="0" anchor="b"/>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981496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17"/>
                                        </p:tgtEl>
                                      </p:cBhvr>
                                      <p:by x="150000" y="150000"/>
                                    </p:animScale>
                                  </p:childTnLst>
                                </p:cTn>
                              </p:par>
                            </p:childTnLst>
                          </p:cTn>
                        </p:par>
                        <p:par>
                          <p:cTn id="7" fill="hold">
                            <p:stCondLst>
                              <p:cond delay="2000"/>
                            </p:stCondLst>
                            <p:childTnLst>
                              <p:par>
                                <p:cTn id="8" presetID="1" presetClass="entr" presetSubtype="0" fill="hold" nodeType="afterEffect">
                                  <p:stCondLst>
                                    <p:cond delay="0"/>
                                  </p:stCondLst>
                                  <p:childTnLst>
                                    <p:set>
                                      <p:cBhvr>
                                        <p:cTn id="9" dur="1" fill="hold">
                                          <p:stCondLst>
                                            <p:cond delay="0"/>
                                          </p:stCondLst>
                                        </p:cTn>
                                        <p:tgtEl>
                                          <p:spTgt spid="4"/>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nodeType="clickEffect">
                                  <p:stCondLst>
                                    <p:cond delay="0"/>
                                  </p:stCondLst>
                                  <p:childTnLst>
                                    <p:set>
                                      <p:cBhvr>
                                        <p:cTn id="13" dur="1" fill="hold">
                                          <p:stCondLst>
                                            <p:cond delay="0"/>
                                          </p:stCondLst>
                                        </p:cTn>
                                        <p:tgtEl>
                                          <p:spTgt spid="4"/>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6" presetClass="emph" presetSubtype="0" fill="hold" nodeType="clickEffect">
                                  <p:stCondLst>
                                    <p:cond delay="0"/>
                                  </p:stCondLst>
                                  <p:childTnLst>
                                    <p:animScale>
                                      <p:cBhvr>
                                        <p:cTn id="17" dur="2000" fill="hold"/>
                                        <p:tgtEl>
                                          <p:spTgt spid="18"/>
                                        </p:tgtEl>
                                      </p:cBhvr>
                                      <p:by x="150000" y="150000"/>
                                    </p:animScale>
                                  </p:childTnLst>
                                </p:cTn>
                              </p:par>
                            </p:childTnLst>
                          </p:cTn>
                        </p:par>
                        <p:par>
                          <p:cTn id="18" fill="hold">
                            <p:stCondLst>
                              <p:cond delay="2000"/>
                            </p:stCondLst>
                            <p:childTnLst>
                              <p:par>
                                <p:cTn id="19" presetID="1" presetClass="entr" presetSubtype="0"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9"/>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6" presetClass="emph" presetSubtype="0" fill="hold" nodeType="clickEffect">
                                  <p:stCondLst>
                                    <p:cond delay="0"/>
                                  </p:stCondLst>
                                  <p:childTnLst>
                                    <p:animScale>
                                      <p:cBhvr>
                                        <p:cTn id="28" dur="2000" fill="hold"/>
                                        <p:tgtEl>
                                          <p:spTgt spid="19"/>
                                        </p:tgtEl>
                                      </p:cBhvr>
                                      <p:by x="150000" y="150000"/>
                                    </p:animScale>
                                  </p:childTnLst>
                                </p:cTn>
                              </p:par>
                            </p:childTnLst>
                          </p:cTn>
                        </p:par>
                        <p:par>
                          <p:cTn id="29" fill="hold">
                            <p:stCondLst>
                              <p:cond delay="2000"/>
                            </p:stCondLst>
                            <p:childTnLst>
                              <p:par>
                                <p:cTn id="30" presetID="1" presetClass="entr" presetSubtype="0" fill="hold" nodeType="afterEffect">
                                  <p:stCondLst>
                                    <p:cond delay="0"/>
                                  </p:stCondLst>
                                  <p:childTnLst>
                                    <p:set>
                                      <p:cBhvr>
                                        <p:cTn id="31" dur="1" fill="hold">
                                          <p:stCondLst>
                                            <p:cond delay="0"/>
                                          </p:stCondLst>
                                        </p:cTn>
                                        <p:tgtEl>
                                          <p:spTgt spid="11"/>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nodeType="clickEffect">
                                  <p:stCondLst>
                                    <p:cond delay="0"/>
                                  </p:stCondLst>
                                  <p:childTnLst>
                                    <p:set>
                                      <p:cBhvr>
                                        <p:cTn id="35" dur="1" fill="hold">
                                          <p:stCondLst>
                                            <p:cond delay="0"/>
                                          </p:stCondLst>
                                        </p:cTn>
                                        <p:tgtEl>
                                          <p:spTgt spid="11"/>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6" presetClass="emph" presetSubtype="0" fill="hold" nodeType="clickEffect">
                                  <p:stCondLst>
                                    <p:cond delay="0"/>
                                  </p:stCondLst>
                                  <p:childTnLst>
                                    <p:animScale>
                                      <p:cBhvr>
                                        <p:cTn id="39" dur="2000" fill="hold"/>
                                        <p:tgtEl>
                                          <p:spTgt spid="20"/>
                                        </p:tgtEl>
                                      </p:cBhvr>
                                      <p:by x="150000" y="150000"/>
                                    </p:animScale>
                                  </p:childTnLst>
                                </p:cTn>
                              </p:par>
                            </p:childTnLst>
                          </p:cTn>
                        </p:par>
                        <p:par>
                          <p:cTn id="40" fill="hold">
                            <p:stCondLst>
                              <p:cond delay="2000"/>
                            </p:stCondLst>
                            <p:childTnLst>
                              <p:par>
                                <p:cTn id="41" presetID="1" presetClass="entr" presetSubtype="0" fill="hold" nodeType="after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nodeType="clickEffect">
                                  <p:stCondLst>
                                    <p:cond delay="0"/>
                                  </p:stCondLst>
                                  <p:childTnLst>
                                    <p:set>
                                      <p:cBhvr>
                                        <p:cTn id="46"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2253" y="4738459"/>
            <a:ext cx="3110998" cy="1428332"/>
          </a:xfrm>
          <a:prstGeom prst="rect">
            <a:avLst/>
          </a:prstGeom>
        </p:spPr>
      </p:pic>
      <p:sp>
        <p:nvSpPr>
          <p:cNvPr id="29" name="下箭头 28"/>
          <p:cNvSpPr/>
          <p:nvPr/>
        </p:nvSpPr>
        <p:spPr>
          <a:xfrm rot="16200000">
            <a:off x="2696587" y="5023156"/>
            <a:ext cx="621273" cy="848896"/>
          </a:xfrm>
          <a:prstGeom prst="downArrow">
            <a:avLst/>
          </a:prstGeom>
          <a:solidFill>
            <a:schemeClr val="accent4">
              <a:lumMod val="75000"/>
            </a:schemeClr>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788964" y="-35946"/>
            <a:ext cx="8229600" cy="796950"/>
          </a:xfrm>
        </p:spPr>
        <p:txBody>
          <a:bodyPr/>
          <a:lstStyle/>
          <a:p>
            <a:r>
              <a:rPr lang="zh-CN" altLang="en-US" dirty="0"/>
              <a:t>蠕变数据来源</a:t>
            </a:r>
          </a:p>
        </p:txBody>
      </p:sp>
      <p:graphicFrame>
        <p:nvGraphicFramePr>
          <p:cNvPr id="10" name="图示 9"/>
          <p:cNvGraphicFramePr/>
          <p:nvPr>
            <p:extLst>
              <p:ext uri="{D42A27DB-BD31-4B8C-83A1-F6EECF244321}">
                <p14:modId xmlns:p14="http://schemas.microsoft.com/office/powerpoint/2010/main" val="2368975799"/>
              </p:ext>
            </p:extLst>
          </p:nvPr>
        </p:nvGraphicFramePr>
        <p:xfrm>
          <a:off x="251520" y="620688"/>
          <a:ext cx="5167570" cy="355131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027" name="Picture 3"/>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115403" y="931320"/>
            <a:ext cx="2991921" cy="18700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6876" y="4700058"/>
            <a:ext cx="2286177" cy="15554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93758" y="4743053"/>
            <a:ext cx="1989017" cy="14694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49005" y="3641341"/>
            <a:ext cx="3513280" cy="1073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下箭头 16"/>
          <p:cNvSpPr/>
          <p:nvPr/>
        </p:nvSpPr>
        <p:spPr>
          <a:xfrm>
            <a:off x="1239964" y="3973245"/>
            <a:ext cx="667740" cy="730471"/>
          </a:xfrm>
          <a:prstGeom prst="downArrow">
            <a:avLst/>
          </a:prstGeom>
          <a:ln/>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p>
        </p:txBody>
      </p:sp>
      <p:sp>
        <p:nvSpPr>
          <p:cNvPr id="18" name="TextBox 17"/>
          <p:cNvSpPr txBox="1"/>
          <p:nvPr/>
        </p:nvSpPr>
        <p:spPr>
          <a:xfrm>
            <a:off x="251520" y="6251818"/>
            <a:ext cx="2446746" cy="646331"/>
          </a:xfrm>
          <a:prstGeom prst="rect">
            <a:avLst/>
          </a:prstGeom>
          <a:noFill/>
        </p:spPr>
        <p:txBody>
          <a:bodyPr wrap="square" rtlCol="0">
            <a:spAutoFit/>
          </a:bodyPr>
          <a:lstStyle/>
          <a:p>
            <a:pPr algn="ctr"/>
            <a:r>
              <a:rPr lang="zh-CN" altLang="en-US" dirty="0"/>
              <a:t>图片数据</a:t>
            </a:r>
            <a:endParaRPr lang="en-US" altLang="zh-CN" dirty="0"/>
          </a:p>
          <a:p>
            <a:pPr algn="ctr"/>
            <a:r>
              <a:rPr lang="en-US" altLang="zh-CN" dirty="0"/>
              <a:t>(</a:t>
            </a:r>
            <a:r>
              <a:rPr lang="zh-CN" altLang="en-US" dirty="0"/>
              <a:t>描点工具</a:t>
            </a:r>
            <a:r>
              <a:rPr lang="en-US" altLang="zh-CN" dirty="0" err="1"/>
              <a:t>getdata</a:t>
            </a:r>
            <a:r>
              <a:rPr lang="en-US" altLang="zh-CN" dirty="0"/>
              <a:t>)</a:t>
            </a:r>
            <a:endParaRPr lang="zh-CN" altLang="en-US" dirty="0"/>
          </a:p>
        </p:txBody>
      </p:sp>
      <p:sp>
        <p:nvSpPr>
          <p:cNvPr id="26" name="TextBox 25"/>
          <p:cNvSpPr txBox="1"/>
          <p:nvPr/>
        </p:nvSpPr>
        <p:spPr>
          <a:xfrm>
            <a:off x="6603251" y="4775694"/>
            <a:ext cx="2016224" cy="369332"/>
          </a:xfrm>
          <a:prstGeom prst="rect">
            <a:avLst/>
          </a:prstGeom>
          <a:noFill/>
        </p:spPr>
        <p:txBody>
          <a:bodyPr wrap="square" rtlCol="0">
            <a:spAutoFit/>
          </a:bodyPr>
          <a:lstStyle/>
          <a:p>
            <a:pPr algn="ctr"/>
            <a:r>
              <a:rPr lang="zh-CN" altLang="en-US" dirty="0"/>
              <a:t>文本中的数据</a:t>
            </a:r>
          </a:p>
        </p:txBody>
      </p:sp>
      <p:sp>
        <p:nvSpPr>
          <p:cNvPr id="27" name="TextBox 26"/>
          <p:cNvSpPr txBox="1"/>
          <p:nvPr/>
        </p:nvSpPr>
        <p:spPr>
          <a:xfrm>
            <a:off x="6516216" y="2860565"/>
            <a:ext cx="2016224" cy="369332"/>
          </a:xfrm>
          <a:prstGeom prst="rect">
            <a:avLst/>
          </a:prstGeom>
          <a:noFill/>
        </p:spPr>
        <p:txBody>
          <a:bodyPr wrap="square" rtlCol="0">
            <a:spAutoFit/>
          </a:bodyPr>
          <a:lstStyle/>
          <a:p>
            <a:pPr algn="ctr"/>
            <a:r>
              <a:rPr lang="zh-CN" altLang="en-US" dirty="0"/>
              <a:t>表格数据</a:t>
            </a:r>
          </a:p>
        </p:txBody>
      </p:sp>
      <p:sp>
        <p:nvSpPr>
          <p:cNvPr id="30" name="下箭头 29"/>
          <p:cNvSpPr/>
          <p:nvPr/>
        </p:nvSpPr>
        <p:spPr>
          <a:xfrm rot="16200000">
            <a:off x="5585380" y="1543731"/>
            <a:ext cx="552343" cy="666788"/>
          </a:xfrm>
          <a:prstGeom prst="downArrow">
            <a:avLst/>
          </a:prstGeom>
          <a:ln/>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sp>
        <p:nvSpPr>
          <p:cNvPr id="5" name="圆角矩形 4"/>
          <p:cNvSpPr/>
          <p:nvPr/>
        </p:nvSpPr>
        <p:spPr>
          <a:xfrm>
            <a:off x="96878" y="830700"/>
            <a:ext cx="5431278" cy="3105045"/>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下箭头 23"/>
          <p:cNvSpPr/>
          <p:nvPr/>
        </p:nvSpPr>
        <p:spPr>
          <a:xfrm rot="18502265">
            <a:off x="5536453" y="3086872"/>
            <a:ext cx="645816" cy="695214"/>
          </a:xfrm>
          <a:prstGeom prst="down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grpSp>
        <p:nvGrpSpPr>
          <p:cNvPr id="11" name="组合 10"/>
          <p:cNvGrpSpPr/>
          <p:nvPr/>
        </p:nvGrpSpPr>
        <p:grpSpPr>
          <a:xfrm>
            <a:off x="1717222" y="1818574"/>
            <a:ext cx="5807106" cy="4273681"/>
            <a:chOff x="1979687" y="1869012"/>
            <a:chExt cx="5807106" cy="4273681"/>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0686" y="4781346"/>
              <a:ext cx="2905530" cy="1162212"/>
            </a:xfrm>
            <a:prstGeom prst="rect">
              <a:avLst/>
            </a:prstGeom>
          </p:spPr>
        </p:pic>
        <p:sp>
          <p:nvSpPr>
            <p:cNvPr id="9" name="右箭头 8"/>
            <p:cNvSpPr/>
            <p:nvPr/>
          </p:nvSpPr>
          <p:spPr>
            <a:xfrm>
              <a:off x="2582775" y="5203029"/>
              <a:ext cx="837097" cy="4582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1979687" y="1869012"/>
              <a:ext cx="5807106" cy="4273681"/>
              <a:chOff x="1861238" y="1663308"/>
              <a:chExt cx="5807106" cy="4273681"/>
            </a:xfrm>
          </p:grpSpPr>
          <p:sp>
            <p:nvSpPr>
              <p:cNvPr id="28" name="下箭头 27"/>
              <p:cNvSpPr/>
              <p:nvPr/>
            </p:nvSpPr>
            <p:spPr>
              <a:xfrm rot="19165801">
                <a:off x="5611457" y="3345785"/>
                <a:ext cx="618303" cy="718255"/>
              </a:xfrm>
              <a:prstGeom prst="down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861238" y="1700808"/>
                <a:ext cx="5807106" cy="4236181"/>
              </a:xfrm>
              <a:prstGeom prst="rect">
                <a:avLst/>
              </a:prstGeom>
            </p:spPr>
          </p:pic>
          <p:sp>
            <p:nvSpPr>
              <p:cNvPr id="7" name="文本框 6"/>
              <p:cNvSpPr txBox="1"/>
              <p:nvPr/>
            </p:nvSpPr>
            <p:spPr>
              <a:xfrm>
                <a:off x="3882781" y="1663308"/>
                <a:ext cx="2296030" cy="369332"/>
              </a:xfrm>
              <a:prstGeom prst="rect">
                <a:avLst/>
              </a:prstGeom>
              <a:noFill/>
            </p:spPr>
            <p:txBody>
              <a:bodyPr wrap="square" rtlCol="0">
                <a:spAutoFit/>
              </a:bodyPr>
              <a:lstStyle/>
              <a:p>
                <a:r>
                  <a:rPr lang="zh-CN" altLang="en-US" b="1" dirty="0">
                    <a:solidFill>
                      <a:srgbClr val="FF0000"/>
                    </a:solidFill>
                  </a:rPr>
                  <a:t>描点工具</a:t>
                </a:r>
                <a:r>
                  <a:rPr lang="en-US" altLang="zh-CN" b="1" dirty="0">
                    <a:solidFill>
                      <a:srgbClr val="FF0000"/>
                    </a:solidFill>
                  </a:rPr>
                  <a:t>-getdata</a:t>
                </a:r>
                <a:endParaRPr lang="zh-CN" altLang="en-US" b="1" dirty="0">
                  <a:solidFill>
                    <a:srgbClr val="FF0000"/>
                  </a:solidFill>
                </a:endParaRPr>
              </a:p>
            </p:txBody>
          </p:sp>
        </p:grpSp>
      </p:grpSp>
    </p:spTree>
    <p:extLst>
      <p:ext uri="{BB962C8B-B14F-4D97-AF65-F5344CB8AC3E}">
        <p14:creationId xmlns:p14="http://schemas.microsoft.com/office/powerpoint/2010/main" val="2125981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1"/>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8" presetClass="entr" presetSubtype="12" fill="hold" grpId="1" nodeType="click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strips(downLeft)">
                                      <p:cBhvr>
                                        <p:cTn id="15" dur="500"/>
                                        <p:tgtEl>
                                          <p:spTgt spid="29"/>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251520" y="905718"/>
            <a:ext cx="8784976" cy="317135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endParaRPr lang="en-US" altLang="zh-CN" dirty="0"/>
          </a:p>
        </p:txBody>
      </p:sp>
      <p:sp>
        <p:nvSpPr>
          <p:cNvPr id="2" name="标题 1"/>
          <p:cNvSpPr>
            <a:spLocks noGrp="1"/>
          </p:cNvSpPr>
          <p:nvPr>
            <p:ph type="title"/>
          </p:nvPr>
        </p:nvSpPr>
        <p:spPr>
          <a:xfrm>
            <a:off x="755576" y="0"/>
            <a:ext cx="8229600" cy="796950"/>
          </a:xfrm>
        </p:spPr>
        <p:txBody>
          <a:bodyPr/>
          <a:lstStyle/>
          <a:p>
            <a:r>
              <a:rPr lang="zh-CN" altLang="en-US" dirty="0"/>
              <a:t>机器学习在蠕变方面的应用</a:t>
            </a:r>
          </a:p>
        </p:txBody>
      </p:sp>
      <p:sp>
        <p:nvSpPr>
          <p:cNvPr id="4" name="TextBox 3"/>
          <p:cNvSpPr txBox="1"/>
          <p:nvPr/>
        </p:nvSpPr>
        <p:spPr>
          <a:xfrm>
            <a:off x="678362" y="905718"/>
            <a:ext cx="7200800" cy="369332"/>
          </a:xfrm>
          <a:prstGeom prst="rect">
            <a:avLst/>
          </a:prstGeom>
          <a:noFill/>
        </p:spPr>
        <p:txBody>
          <a:bodyPr wrap="square" rtlCol="0">
            <a:spAutoFit/>
          </a:bodyPr>
          <a:lstStyle/>
          <a:p>
            <a:r>
              <a:rPr lang="zh-CN" altLang="en-US" dirty="0"/>
              <a:t>来源一：</a:t>
            </a:r>
            <a:r>
              <a:rPr lang="en-US" altLang="zh-CN" dirty="0"/>
              <a:t> </a:t>
            </a:r>
            <a:r>
              <a:rPr lang="en-US" altLang="zh-CN" dirty="0" err="1"/>
              <a:t>google</a:t>
            </a:r>
            <a:r>
              <a:rPr lang="en-US" altLang="zh-CN" dirty="0"/>
              <a:t> </a:t>
            </a:r>
            <a:r>
              <a:rPr lang="en-US" altLang="zh-CN" dirty="0" err="1"/>
              <a:t>scholar+web</a:t>
            </a:r>
            <a:r>
              <a:rPr lang="en-US" altLang="zh-CN" dirty="0"/>
              <a:t> of science+</a:t>
            </a:r>
            <a:r>
              <a:rPr lang="zh-CN" altLang="en-US" dirty="0"/>
              <a:t>百度学术</a:t>
            </a:r>
            <a:r>
              <a:rPr lang="en-US" altLang="zh-CN" dirty="0"/>
              <a:t>(</a:t>
            </a:r>
            <a:r>
              <a:rPr lang="zh-CN" altLang="en-US" dirty="0"/>
              <a:t>包含各大数据库</a:t>
            </a:r>
            <a:r>
              <a:rPr lang="en-US" altLang="zh-CN" dirty="0"/>
              <a:t>)</a:t>
            </a:r>
            <a:endParaRPr lang="zh-CN" altLang="en-US" dirty="0"/>
          </a:p>
        </p:txBody>
      </p:sp>
      <p:sp>
        <p:nvSpPr>
          <p:cNvPr id="3" name="TextBox 2"/>
          <p:cNvSpPr txBox="1"/>
          <p:nvPr/>
        </p:nvSpPr>
        <p:spPr>
          <a:xfrm>
            <a:off x="696122" y="1379072"/>
            <a:ext cx="1224136" cy="369332"/>
          </a:xfrm>
          <a:prstGeom prst="rect">
            <a:avLst/>
          </a:prstGeom>
          <a:noFill/>
        </p:spPr>
        <p:txBody>
          <a:bodyPr wrap="square" rtlCol="0">
            <a:spAutoFit/>
          </a:bodyPr>
          <a:lstStyle/>
          <a:p>
            <a:r>
              <a:rPr lang="zh-CN" altLang="en-US" dirty="0"/>
              <a:t>一级搜索：</a:t>
            </a:r>
          </a:p>
        </p:txBody>
      </p:sp>
      <p:sp>
        <p:nvSpPr>
          <p:cNvPr id="5" name="TextBox 4"/>
          <p:cNvSpPr txBox="1"/>
          <p:nvPr/>
        </p:nvSpPr>
        <p:spPr>
          <a:xfrm>
            <a:off x="1920258" y="1400116"/>
            <a:ext cx="6151883"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CN" dirty="0"/>
              <a:t>“Creep”, “Ni-based”, ”Nickel-based”, ”hot deformation”</a:t>
            </a:r>
            <a:endParaRPr lang="zh-CN" altLang="en-US" dirty="0"/>
          </a:p>
        </p:txBody>
      </p:sp>
      <p:sp>
        <p:nvSpPr>
          <p:cNvPr id="9" name="TextBox 8"/>
          <p:cNvSpPr txBox="1"/>
          <p:nvPr/>
        </p:nvSpPr>
        <p:spPr>
          <a:xfrm>
            <a:off x="2253951" y="1890655"/>
            <a:ext cx="6494513" cy="830997"/>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CN" sz="1600" dirty="0"/>
              <a:t>“Predict” , “prediction”, ”neural network”, ”SVR”, ”Bayesian”, </a:t>
            </a:r>
          </a:p>
          <a:p>
            <a:r>
              <a:rPr lang="en-US" altLang="zh-CN" sz="1600" dirty="0"/>
              <a:t> ”regression”, “Gaussian”,” cluster”, “decision tree”,”association Rule”</a:t>
            </a:r>
            <a:r>
              <a:rPr lang="zh-CN" altLang="en-US" sz="1600" dirty="0"/>
              <a:t>，</a:t>
            </a:r>
            <a:r>
              <a:rPr lang="en-US" altLang="zh-CN" sz="1600" dirty="0"/>
              <a:t>”deep learning”</a:t>
            </a:r>
            <a:r>
              <a:rPr lang="zh-CN" altLang="en-US" sz="1600" dirty="0"/>
              <a:t>，</a:t>
            </a:r>
            <a:r>
              <a:rPr lang="en-US" altLang="zh-CN" sz="1600" dirty="0"/>
              <a:t>”data mining”</a:t>
            </a:r>
            <a:r>
              <a:rPr lang="zh-CN" altLang="en-US" sz="1600" dirty="0"/>
              <a:t>，</a:t>
            </a:r>
            <a:r>
              <a:rPr lang="en-US" altLang="zh-CN" sz="1600" dirty="0"/>
              <a:t>”machine learning” ...</a:t>
            </a:r>
          </a:p>
        </p:txBody>
      </p:sp>
      <p:sp>
        <p:nvSpPr>
          <p:cNvPr id="10" name="TextBox 9"/>
          <p:cNvSpPr txBox="1"/>
          <p:nvPr/>
        </p:nvSpPr>
        <p:spPr>
          <a:xfrm>
            <a:off x="884809" y="1895382"/>
            <a:ext cx="1224136" cy="369332"/>
          </a:xfrm>
          <a:prstGeom prst="rect">
            <a:avLst/>
          </a:prstGeom>
          <a:noFill/>
        </p:spPr>
        <p:txBody>
          <a:bodyPr wrap="square" rtlCol="0">
            <a:spAutoFit/>
          </a:bodyPr>
          <a:lstStyle/>
          <a:p>
            <a:r>
              <a:rPr lang="zh-CN" altLang="en-US" dirty="0"/>
              <a:t>二级搜索：</a:t>
            </a:r>
          </a:p>
        </p:txBody>
      </p:sp>
      <p:sp>
        <p:nvSpPr>
          <p:cNvPr id="16" name="TextBox 15"/>
          <p:cNvSpPr txBox="1"/>
          <p:nvPr/>
        </p:nvSpPr>
        <p:spPr>
          <a:xfrm>
            <a:off x="678129" y="2775038"/>
            <a:ext cx="1224136" cy="369332"/>
          </a:xfrm>
          <a:prstGeom prst="rect">
            <a:avLst/>
          </a:prstGeom>
          <a:noFill/>
        </p:spPr>
        <p:txBody>
          <a:bodyPr wrap="square" rtlCol="0">
            <a:spAutoFit/>
          </a:bodyPr>
          <a:lstStyle/>
          <a:p>
            <a:r>
              <a:rPr lang="zh-CN" altLang="en-US" dirty="0"/>
              <a:t>一级搜索：</a:t>
            </a:r>
          </a:p>
        </p:txBody>
      </p:sp>
      <p:sp>
        <p:nvSpPr>
          <p:cNvPr id="17" name="TextBox 16"/>
          <p:cNvSpPr txBox="1"/>
          <p:nvPr/>
        </p:nvSpPr>
        <p:spPr>
          <a:xfrm>
            <a:off x="1895283" y="2797847"/>
            <a:ext cx="6151883"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CN" dirty="0"/>
              <a:t>“</a:t>
            </a:r>
            <a:r>
              <a:rPr lang="zh-CN" altLang="en-US" dirty="0"/>
              <a:t>蠕变</a:t>
            </a:r>
            <a:r>
              <a:rPr lang="en-US" altLang="zh-CN" dirty="0"/>
              <a:t>”, “</a:t>
            </a:r>
            <a:r>
              <a:rPr lang="zh-CN" altLang="en-US" dirty="0"/>
              <a:t>镍基</a:t>
            </a:r>
            <a:r>
              <a:rPr lang="en-US" altLang="zh-CN" dirty="0"/>
              <a:t>”,”</a:t>
            </a:r>
            <a:r>
              <a:rPr lang="zh-CN" altLang="en-US" dirty="0"/>
              <a:t>单晶高温合金</a:t>
            </a:r>
            <a:r>
              <a:rPr lang="en-US" altLang="zh-CN" dirty="0"/>
              <a:t>”, “</a:t>
            </a:r>
            <a:r>
              <a:rPr lang="zh-CN" altLang="en-US" dirty="0"/>
              <a:t>热变行为</a:t>
            </a:r>
            <a:r>
              <a:rPr lang="en-US" altLang="zh-CN" dirty="0"/>
              <a:t>”</a:t>
            </a:r>
            <a:endParaRPr lang="zh-CN" altLang="en-US" dirty="0"/>
          </a:p>
        </p:txBody>
      </p:sp>
      <p:sp>
        <p:nvSpPr>
          <p:cNvPr id="18" name="TextBox 17"/>
          <p:cNvSpPr txBox="1"/>
          <p:nvPr/>
        </p:nvSpPr>
        <p:spPr>
          <a:xfrm>
            <a:off x="2228977" y="3288386"/>
            <a:ext cx="6422504" cy="646331"/>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CN" dirty="0"/>
              <a:t>“</a:t>
            </a:r>
            <a:r>
              <a:rPr lang="zh-CN" altLang="en-US" dirty="0"/>
              <a:t>预测</a:t>
            </a:r>
            <a:r>
              <a:rPr lang="en-US" altLang="zh-CN" dirty="0"/>
              <a:t>”,”</a:t>
            </a:r>
            <a:r>
              <a:rPr lang="zh-CN" altLang="en-US" dirty="0"/>
              <a:t>神经网络</a:t>
            </a:r>
            <a:r>
              <a:rPr lang="en-US" altLang="zh-CN" dirty="0"/>
              <a:t>”,”</a:t>
            </a:r>
            <a:r>
              <a:rPr lang="zh-CN" altLang="en-US" dirty="0"/>
              <a:t>回归</a:t>
            </a:r>
            <a:r>
              <a:rPr lang="en-US" altLang="zh-CN" dirty="0"/>
              <a:t>”,”</a:t>
            </a:r>
            <a:r>
              <a:rPr lang="zh-CN" altLang="en-US" dirty="0"/>
              <a:t>高斯过程回归</a:t>
            </a:r>
            <a:r>
              <a:rPr lang="en-US" altLang="zh-CN" dirty="0"/>
              <a:t>”,”</a:t>
            </a:r>
            <a:r>
              <a:rPr lang="zh-CN" altLang="en-US" dirty="0"/>
              <a:t>贝叶斯回归</a:t>
            </a:r>
            <a:r>
              <a:rPr lang="en-US" altLang="zh-CN" dirty="0"/>
              <a:t>”,”</a:t>
            </a:r>
            <a:r>
              <a:rPr lang="zh-CN" altLang="en-US" dirty="0"/>
              <a:t>支持向量</a:t>
            </a:r>
            <a:r>
              <a:rPr lang="en-US" altLang="zh-CN" dirty="0"/>
              <a:t>”, ”</a:t>
            </a:r>
            <a:r>
              <a:rPr lang="zh-CN" altLang="en-US" dirty="0"/>
              <a:t>聚类</a:t>
            </a:r>
            <a:r>
              <a:rPr lang="en-US" altLang="zh-CN" dirty="0"/>
              <a:t>”, “</a:t>
            </a:r>
            <a:r>
              <a:rPr lang="zh-CN" altLang="en-US" dirty="0"/>
              <a:t>决策树</a:t>
            </a:r>
            <a:r>
              <a:rPr lang="en-US" altLang="zh-CN" dirty="0"/>
              <a:t>”, ”</a:t>
            </a:r>
            <a:r>
              <a:rPr lang="zh-CN" altLang="en-US" dirty="0"/>
              <a:t>关联规则</a:t>
            </a:r>
            <a:r>
              <a:rPr lang="en-US" altLang="zh-CN" dirty="0"/>
              <a:t>”,”</a:t>
            </a:r>
            <a:r>
              <a:rPr lang="zh-CN" altLang="en-US" dirty="0"/>
              <a:t>数据挖掘</a:t>
            </a:r>
            <a:r>
              <a:rPr lang="en-US" altLang="zh-CN" dirty="0"/>
              <a:t>’’,”</a:t>
            </a:r>
            <a:r>
              <a:rPr lang="zh-CN" altLang="en-US" dirty="0"/>
              <a:t>深度学习</a:t>
            </a:r>
            <a:r>
              <a:rPr lang="en-US" altLang="zh-CN" dirty="0"/>
              <a:t>”...</a:t>
            </a:r>
          </a:p>
        </p:txBody>
      </p:sp>
      <p:sp>
        <p:nvSpPr>
          <p:cNvPr id="19" name="TextBox 18"/>
          <p:cNvSpPr txBox="1"/>
          <p:nvPr/>
        </p:nvSpPr>
        <p:spPr>
          <a:xfrm>
            <a:off x="859834" y="3288386"/>
            <a:ext cx="1224136" cy="369332"/>
          </a:xfrm>
          <a:prstGeom prst="rect">
            <a:avLst/>
          </a:prstGeom>
          <a:noFill/>
        </p:spPr>
        <p:txBody>
          <a:bodyPr wrap="square" rtlCol="0">
            <a:spAutoFit/>
          </a:bodyPr>
          <a:lstStyle/>
          <a:p>
            <a:r>
              <a:rPr lang="zh-CN" altLang="en-US" dirty="0"/>
              <a:t>二级搜索：</a:t>
            </a:r>
          </a:p>
        </p:txBody>
      </p:sp>
      <p:sp>
        <p:nvSpPr>
          <p:cNvPr id="28" name="圆角矩形 27"/>
          <p:cNvSpPr/>
          <p:nvPr/>
        </p:nvSpPr>
        <p:spPr>
          <a:xfrm>
            <a:off x="259408" y="4221088"/>
            <a:ext cx="8784976" cy="208823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endParaRPr lang="en-US" altLang="zh-CN" dirty="0"/>
          </a:p>
        </p:txBody>
      </p:sp>
      <p:sp>
        <p:nvSpPr>
          <p:cNvPr id="38" name="TextBox 37"/>
          <p:cNvSpPr txBox="1"/>
          <p:nvPr/>
        </p:nvSpPr>
        <p:spPr>
          <a:xfrm>
            <a:off x="499039" y="4387006"/>
            <a:ext cx="7200800" cy="369332"/>
          </a:xfrm>
          <a:prstGeom prst="rect">
            <a:avLst/>
          </a:prstGeom>
          <a:noFill/>
        </p:spPr>
        <p:txBody>
          <a:bodyPr wrap="square" rtlCol="0">
            <a:spAutoFit/>
          </a:bodyPr>
          <a:lstStyle/>
          <a:p>
            <a:r>
              <a:rPr lang="zh-CN" altLang="en-US" dirty="0"/>
              <a:t>来源二：论文之间的相互引证</a:t>
            </a:r>
          </a:p>
        </p:txBody>
      </p:sp>
      <p:cxnSp>
        <p:nvCxnSpPr>
          <p:cNvPr id="53" name="肘形连接符 52"/>
          <p:cNvCxnSpPr>
            <a:stCxn id="5" idx="3"/>
            <a:endCxn id="9" idx="3"/>
          </p:cNvCxnSpPr>
          <p:nvPr/>
        </p:nvCxnSpPr>
        <p:spPr>
          <a:xfrm>
            <a:off x="8072141" y="1584782"/>
            <a:ext cx="676323" cy="619482"/>
          </a:xfrm>
          <a:prstGeom prst="bentConnector3">
            <a:avLst>
              <a:gd name="adj1" fmla="val 1338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肘形连接符 56"/>
          <p:cNvCxnSpPr>
            <a:stCxn id="17" idx="3"/>
            <a:endCxn id="18" idx="3"/>
          </p:cNvCxnSpPr>
          <p:nvPr/>
        </p:nvCxnSpPr>
        <p:spPr>
          <a:xfrm>
            <a:off x="8047166" y="2982513"/>
            <a:ext cx="604315" cy="629039"/>
          </a:xfrm>
          <a:prstGeom prst="bentConnector3">
            <a:avLst>
              <a:gd name="adj1" fmla="val 137828"/>
            </a:avLst>
          </a:prstGeom>
          <a:ln>
            <a:tailEnd type="arrow"/>
          </a:ln>
        </p:spPr>
        <p:style>
          <a:lnRef idx="1">
            <a:schemeClr val="accent1"/>
          </a:lnRef>
          <a:fillRef idx="0">
            <a:schemeClr val="accent1"/>
          </a:fillRef>
          <a:effectRef idx="0">
            <a:schemeClr val="accent1"/>
          </a:effectRef>
          <a:fontRef idx="minor">
            <a:schemeClr val="tx1"/>
          </a:fontRef>
        </p:style>
      </p:cxn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3373" y="4734053"/>
            <a:ext cx="7400925" cy="1575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3" name="直接连接符 12"/>
          <p:cNvCxnSpPr/>
          <p:nvPr/>
        </p:nvCxnSpPr>
        <p:spPr>
          <a:xfrm>
            <a:off x="1308190" y="5265204"/>
            <a:ext cx="1967666" cy="0"/>
          </a:xfrm>
          <a:prstGeom prst="line">
            <a:avLst/>
          </a:prstGeom>
        </p:spPr>
        <p:style>
          <a:lnRef idx="3">
            <a:schemeClr val="accent2"/>
          </a:lnRef>
          <a:fillRef idx="0">
            <a:schemeClr val="accent2"/>
          </a:fillRef>
          <a:effectRef idx="2">
            <a:schemeClr val="accent2"/>
          </a:effectRef>
          <a:fontRef idx="minor">
            <a:schemeClr val="tx1"/>
          </a:fontRef>
        </p:style>
      </p:cxnSp>
      <p:sp>
        <p:nvSpPr>
          <p:cNvPr id="20" name="云形标注 19"/>
          <p:cNvSpPr/>
          <p:nvPr/>
        </p:nvSpPr>
        <p:spPr>
          <a:xfrm>
            <a:off x="6400745" y="1987570"/>
            <a:ext cx="2239145" cy="810277"/>
          </a:xfrm>
          <a:prstGeom prst="cloudCallout">
            <a:avLst>
              <a:gd name="adj1" fmla="val -28994"/>
              <a:gd name="adj2" fmla="val -67719"/>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dirty="0"/>
              <a:t>还有遗漏的关键词么？</a:t>
            </a:r>
          </a:p>
        </p:txBody>
      </p:sp>
    </p:spTree>
    <p:extLst>
      <p:ext uri="{BB962C8B-B14F-4D97-AF65-F5344CB8AC3E}">
        <p14:creationId xmlns:p14="http://schemas.microsoft.com/office/powerpoint/2010/main" val="22848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noChangeArrowheads="1"/>
          </p:cNvSpPr>
          <p:nvPr>
            <p:ph type="title" idx="4294967295"/>
          </p:nvPr>
        </p:nvSpPr>
        <p:spPr>
          <a:xfrm>
            <a:off x="914400" y="-14229"/>
            <a:ext cx="8229600" cy="796950"/>
          </a:xfrm>
          <a:extLst/>
        </p:spPr>
        <p:txBody>
          <a:bodyPr/>
          <a:lstStyle/>
          <a:p>
            <a:pPr algn="l" eaLnBrk="1" hangingPunct="1">
              <a:defRPr/>
            </a:pPr>
            <a:r>
              <a:rPr lang="zh-CN" altLang="en-US" dirty="0">
                <a:solidFill>
                  <a:srgbClr val="0033CC"/>
                </a:solidFill>
                <a:latin typeface="微软雅黑" panose="020B0503020204020204" pitchFamily="34" charset="-122"/>
                <a:ea typeface="微软雅黑" panose="020B0503020204020204" pitchFamily="34" charset="-122"/>
              </a:rPr>
              <a:t>内容索引</a:t>
            </a:r>
            <a:endParaRPr lang="zh-CN" altLang="zh-CN" dirty="0">
              <a:solidFill>
                <a:srgbClr val="0033CC"/>
              </a:solidFill>
              <a:latin typeface="微软雅黑" panose="020B0503020204020204" pitchFamily="34" charset="-122"/>
              <a:ea typeface="微软雅黑" panose="020B0503020204020204" pitchFamily="34" charset="-122"/>
            </a:endParaRPr>
          </a:p>
        </p:txBody>
      </p:sp>
      <p:graphicFrame>
        <p:nvGraphicFramePr>
          <p:cNvPr id="2" name="图示 1"/>
          <p:cNvGraphicFramePr/>
          <p:nvPr>
            <p:extLst>
              <p:ext uri="{D42A27DB-BD31-4B8C-83A1-F6EECF244321}">
                <p14:modId xmlns:p14="http://schemas.microsoft.com/office/powerpoint/2010/main" val="1686774095"/>
              </p:ext>
            </p:extLst>
          </p:nvPr>
        </p:nvGraphicFramePr>
        <p:xfrm>
          <a:off x="942917" y="1052736"/>
          <a:ext cx="7272808" cy="52565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827818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0"/>
            <a:ext cx="8229600" cy="796950"/>
          </a:xfrm>
        </p:spPr>
        <p:txBody>
          <a:bodyPr/>
          <a:lstStyle/>
          <a:p>
            <a:r>
              <a:rPr lang="zh-CN" altLang="en-US" dirty="0"/>
              <a:t>镍基单晶高温合金蠕变机器学习</a:t>
            </a:r>
          </a:p>
        </p:txBody>
      </p:sp>
      <p:graphicFrame>
        <p:nvGraphicFramePr>
          <p:cNvPr id="4" name="表格 3"/>
          <p:cNvGraphicFramePr>
            <a:graphicFrameLocks noGrp="1"/>
          </p:cNvGraphicFramePr>
          <p:nvPr>
            <p:extLst/>
          </p:nvPr>
        </p:nvGraphicFramePr>
        <p:xfrm>
          <a:off x="41011" y="1066056"/>
          <a:ext cx="9036497" cy="5635486"/>
        </p:xfrm>
        <a:graphic>
          <a:graphicData uri="http://schemas.openxmlformats.org/drawingml/2006/table">
            <a:tbl>
              <a:tblPr firstRow="1" firstCol="1" bandRow="1">
                <a:tableStyleId>{5C22544A-7EE6-4342-B048-85BDC9FD1C3A}</a:tableStyleId>
              </a:tblPr>
              <a:tblGrid>
                <a:gridCol w="1018249">
                  <a:extLst>
                    <a:ext uri="{9D8B030D-6E8A-4147-A177-3AD203B41FA5}">
                      <a16:colId xmlns:a16="http://schemas.microsoft.com/office/drawing/2014/main" val="20000"/>
                    </a:ext>
                  </a:extLst>
                </a:gridCol>
                <a:gridCol w="704428">
                  <a:extLst>
                    <a:ext uri="{9D8B030D-6E8A-4147-A177-3AD203B41FA5}">
                      <a16:colId xmlns:a16="http://schemas.microsoft.com/office/drawing/2014/main" val="20001"/>
                    </a:ext>
                  </a:extLst>
                </a:gridCol>
                <a:gridCol w="1037704">
                  <a:extLst>
                    <a:ext uri="{9D8B030D-6E8A-4147-A177-3AD203B41FA5}">
                      <a16:colId xmlns:a16="http://schemas.microsoft.com/office/drawing/2014/main" val="20002"/>
                    </a:ext>
                  </a:extLst>
                </a:gridCol>
                <a:gridCol w="1018249">
                  <a:extLst>
                    <a:ext uri="{9D8B030D-6E8A-4147-A177-3AD203B41FA5}">
                      <a16:colId xmlns:a16="http://schemas.microsoft.com/office/drawing/2014/main" val="20003"/>
                    </a:ext>
                  </a:extLst>
                </a:gridCol>
                <a:gridCol w="3680507">
                  <a:extLst>
                    <a:ext uri="{9D8B030D-6E8A-4147-A177-3AD203B41FA5}">
                      <a16:colId xmlns:a16="http://schemas.microsoft.com/office/drawing/2014/main" val="20004"/>
                    </a:ext>
                  </a:extLst>
                </a:gridCol>
                <a:gridCol w="569248">
                  <a:extLst>
                    <a:ext uri="{9D8B030D-6E8A-4147-A177-3AD203B41FA5}">
                      <a16:colId xmlns:a16="http://schemas.microsoft.com/office/drawing/2014/main" val="20005"/>
                    </a:ext>
                  </a:extLst>
                </a:gridCol>
                <a:gridCol w="1008112">
                  <a:extLst>
                    <a:ext uri="{9D8B030D-6E8A-4147-A177-3AD203B41FA5}">
                      <a16:colId xmlns:a16="http://schemas.microsoft.com/office/drawing/2014/main" val="20006"/>
                    </a:ext>
                  </a:extLst>
                </a:gridCol>
              </a:tblGrid>
              <a:tr h="802530">
                <a:tc>
                  <a:txBody>
                    <a:bodyPr/>
                    <a:lstStyle/>
                    <a:p>
                      <a:pPr indent="0" algn="ctr">
                        <a:spcAft>
                          <a:spcPts val="0"/>
                        </a:spcAft>
                      </a:pPr>
                      <a:r>
                        <a:rPr lang="zh-CN" sz="1600" kern="100" dirty="0">
                          <a:effectLst/>
                        </a:rPr>
                        <a:t>学校名称</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8832" marR="18832" marT="0" marB="0" anchor="ctr"/>
                </a:tc>
                <a:tc>
                  <a:txBody>
                    <a:bodyPr/>
                    <a:lstStyle/>
                    <a:p>
                      <a:pPr marL="0" indent="0" algn="ctr" defTabSz="914400" rtl="0" eaLnBrk="1" latinLnBrk="0" hangingPunct="1">
                        <a:spcAft>
                          <a:spcPts val="0"/>
                        </a:spcAft>
                      </a:pPr>
                      <a:r>
                        <a:rPr lang="zh-CN" sz="1600" b="1" kern="100" dirty="0">
                          <a:solidFill>
                            <a:schemeClr val="lt1"/>
                          </a:solidFill>
                          <a:effectLst/>
                          <a:latin typeface="+mn-lt"/>
                          <a:ea typeface="+mn-ea"/>
                          <a:cs typeface="+mn-cs"/>
                        </a:rPr>
                        <a:t>作者</a:t>
                      </a:r>
                    </a:p>
                  </a:txBody>
                  <a:tcPr marL="18832" marR="18832" marT="0" marB="0" anchor="ctr"/>
                </a:tc>
                <a:tc>
                  <a:txBody>
                    <a:bodyPr/>
                    <a:lstStyle/>
                    <a:p>
                      <a:pPr marL="0" indent="0" algn="ctr" defTabSz="914400" rtl="0" eaLnBrk="1" latinLnBrk="0" hangingPunct="1">
                        <a:spcAft>
                          <a:spcPts val="0"/>
                        </a:spcAft>
                      </a:pPr>
                      <a:r>
                        <a:rPr lang="zh-CN" sz="1600" b="1" kern="100" dirty="0">
                          <a:solidFill>
                            <a:schemeClr val="lt1"/>
                          </a:solidFill>
                          <a:effectLst/>
                          <a:latin typeface="+mn-lt"/>
                          <a:ea typeface="+mn-ea"/>
                          <a:cs typeface="+mn-cs"/>
                        </a:rPr>
                        <a:t>机器学习方法</a:t>
                      </a:r>
                    </a:p>
                  </a:txBody>
                  <a:tcPr marL="18832" marR="18832" marT="0" marB="0" anchor="ctr"/>
                </a:tc>
                <a:tc>
                  <a:txBody>
                    <a:bodyPr/>
                    <a:lstStyle/>
                    <a:p>
                      <a:pPr marL="0" indent="0" algn="ctr" defTabSz="914400" rtl="0" eaLnBrk="1" latinLnBrk="0" hangingPunct="1">
                        <a:spcAft>
                          <a:spcPts val="0"/>
                        </a:spcAft>
                      </a:pPr>
                      <a:r>
                        <a:rPr lang="zh-CN" sz="1600" b="1" kern="100" dirty="0">
                          <a:solidFill>
                            <a:schemeClr val="lt1"/>
                          </a:solidFill>
                          <a:effectLst/>
                          <a:latin typeface="+mn-lt"/>
                          <a:ea typeface="+mn-ea"/>
                          <a:cs typeface="+mn-cs"/>
                        </a:rPr>
                        <a:t>合金材料</a:t>
                      </a:r>
                    </a:p>
                  </a:txBody>
                  <a:tcPr marL="18832" marR="18832" marT="0" marB="0" anchor="ctr"/>
                </a:tc>
                <a:tc>
                  <a:txBody>
                    <a:bodyPr/>
                    <a:lstStyle/>
                    <a:p>
                      <a:pPr marL="0" indent="0" algn="ctr" defTabSz="914400" rtl="0" eaLnBrk="1" latinLnBrk="0" hangingPunct="1">
                        <a:spcAft>
                          <a:spcPts val="0"/>
                        </a:spcAft>
                      </a:pPr>
                      <a:r>
                        <a:rPr lang="zh-CN" sz="1600" b="1" kern="100" dirty="0">
                          <a:solidFill>
                            <a:schemeClr val="lt1"/>
                          </a:solidFill>
                          <a:effectLst/>
                          <a:latin typeface="+mn-lt"/>
                          <a:ea typeface="+mn-ea"/>
                          <a:cs typeface="+mn-cs"/>
                        </a:rPr>
                        <a:t>取得的结果</a:t>
                      </a:r>
                    </a:p>
                  </a:txBody>
                  <a:tcPr marL="18832" marR="18832" marT="0" marB="0" anchor="ctr"/>
                </a:tc>
                <a:tc>
                  <a:txBody>
                    <a:bodyPr/>
                    <a:lstStyle/>
                    <a:p>
                      <a:pPr marL="0" indent="0" algn="ctr" defTabSz="914400" rtl="0" eaLnBrk="1" latinLnBrk="0" hangingPunct="1">
                        <a:spcAft>
                          <a:spcPts val="0"/>
                        </a:spcAft>
                      </a:pPr>
                      <a:r>
                        <a:rPr lang="zh-CN" sz="1600" b="1" kern="100" dirty="0">
                          <a:solidFill>
                            <a:schemeClr val="lt1"/>
                          </a:solidFill>
                          <a:effectLst/>
                          <a:latin typeface="+mn-lt"/>
                          <a:ea typeface="+mn-ea"/>
                          <a:cs typeface="+mn-cs"/>
                        </a:rPr>
                        <a:t>发表</a:t>
                      </a:r>
                      <a:endParaRPr lang="en-US" altLang="zh-CN" sz="1600" b="1" kern="100" dirty="0">
                        <a:solidFill>
                          <a:schemeClr val="lt1"/>
                        </a:solidFill>
                        <a:effectLst/>
                        <a:latin typeface="+mn-lt"/>
                        <a:ea typeface="+mn-ea"/>
                        <a:cs typeface="+mn-cs"/>
                      </a:endParaRPr>
                    </a:p>
                    <a:p>
                      <a:pPr marL="0" indent="0" algn="ctr" defTabSz="914400" rtl="0" eaLnBrk="1" latinLnBrk="0" hangingPunct="1">
                        <a:spcAft>
                          <a:spcPts val="0"/>
                        </a:spcAft>
                      </a:pPr>
                      <a:r>
                        <a:rPr lang="zh-CN" sz="1600" b="1" kern="100" dirty="0">
                          <a:solidFill>
                            <a:schemeClr val="lt1"/>
                          </a:solidFill>
                          <a:effectLst/>
                          <a:latin typeface="+mn-lt"/>
                          <a:ea typeface="+mn-ea"/>
                          <a:cs typeface="+mn-cs"/>
                        </a:rPr>
                        <a:t>时间</a:t>
                      </a:r>
                    </a:p>
                  </a:txBody>
                  <a:tcPr marL="18832" marR="18832" marT="0" marB="0" anchor="ctr"/>
                </a:tc>
                <a:tc>
                  <a:txBody>
                    <a:bodyPr/>
                    <a:lstStyle/>
                    <a:p>
                      <a:pPr marL="0" indent="0" algn="ctr" defTabSz="914400" rtl="0" eaLnBrk="1" latinLnBrk="0" hangingPunct="1">
                        <a:spcAft>
                          <a:spcPts val="0"/>
                        </a:spcAft>
                      </a:pPr>
                      <a:r>
                        <a:rPr lang="zh-CN" altLang="en-US" sz="1600" b="1" kern="100" dirty="0">
                          <a:solidFill>
                            <a:schemeClr val="lt1"/>
                          </a:solidFill>
                          <a:effectLst/>
                          <a:latin typeface="+mn-lt"/>
                          <a:ea typeface="+mn-ea"/>
                          <a:cs typeface="+mn-cs"/>
                        </a:rPr>
                        <a:t>期刊</a:t>
                      </a:r>
                      <a:endParaRPr lang="zh-CN" sz="1600" b="1" kern="100" dirty="0">
                        <a:solidFill>
                          <a:schemeClr val="lt1"/>
                        </a:solidFill>
                        <a:effectLst/>
                        <a:latin typeface="+mn-lt"/>
                        <a:ea typeface="+mn-ea"/>
                        <a:cs typeface="+mn-cs"/>
                      </a:endParaRPr>
                    </a:p>
                  </a:txBody>
                  <a:tcPr marL="18832" marR="18832" marT="0" marB="0" anchor="ctr"/>
                </a:tc>
                <a:extLst>
                  <a:ext uri="{0D108BD9-81ED-4DB2-BD59-A6C34878D82A}">
                    <a16:rowId xmlns:a16="http://schemas.microsoft.com/office/drawing/2014/main" val="10000"/>
                  </a:ext>
                </a:extLst>
              </a:tr>
              <a:tr h="802530">
                <a:tc>
                  <a:txBody>
                    <a:bodyPr/>
                    <a:lstStyle/>
                    <a:p>
                      <a:pPr indent="0" algn="ctr">
                        <a:lnSpc>
                          <a:spcPct val="150000"/>
                        </a:lnSpc>
                        <a:spcAft>
                          <a:spcPts val="0"/>
                        </a:spcAft>
                      </a:pPr>
                      <a:r>
                        <a:rPr lang="zh-CN" altLang="en-US" sz="1400" kern="100" dirty="0">
                          <a:effectLst/>
                          <a:latin typeface="Times New Roman"/>
                          <a:ea typeface="+mn-ea"/>
                          <a:cs typeface="Times New Roman"/>
                        </a:rPr>
                        <a:t>北京航空材料研究所</a:t>
                      </a:r>
                      <a:endParaRPr lang="zh-CN" sz="1400" kern="100" dirty="0">
                        <a:effectLst/>
                        <a:latin typeface="Times New Roman"/>
                        <a:ea typeface="宋体"/>
                        <a:cs typeface="Times New Roman"/>
                      </a:endParaRPr>
                    </a:p>
                  </a:txBody>
                  <a:tcPr marL="68580" marR="68580" marT="0" marB="0" anchor="ctr"/>
                </a:tc>
                <a:tc>
                  <a:txBody>
                    <a:bodyPr/>
                    <a:lstStyle/>
                    <a:p>
                      <a:pPr indent="0" algn="ctr">
                        <a:spcAft>
                          <a:spcPts val="0"/>
                        </a:spcAft>
                      </a:pPr>
                      <a:r>
                        <a:rPr lang="zh-CN" altLang="en-US" sz="1400" kern="100" dirty="0">
                          <a:effectLst/>
                          <a:latin typeface="+mn-lt"/>
                          <a:ea typeface="+mn-ea"/>
                          <a:cs typeface="Times New Roman"/>
                        </a:rPr>
                        <a:t>桂忠楼</a:t>
                      </a:r>
                      <a:endParaRPr lang="zh-CN" sz="1400" kern="100" dirty="0">
                        <a:effectLst/>
                        <a:latin typeface="Calibri"/>
                        <a:ea typeface="宋体"/>
                        <a:cs typeface="Times New Roman"/>
                      </a:endParaRPr>
                    </a:p>
                  </a:txBody>
                  <a:tcPr marL="68580" marR="68580" marT="0" marB="0" anchor="ctr"/>
                </a:tc>
                <a:tc>
                  <a:txBody>
                    <a:bodyPr/>
                    <a:lstStyle/>
                    <a:p>
                      <a:pPr indent="0" algn="ctr">
                        <a:spcAft>
                          <a:spcPts val="0"/>
                        </a:spcAft>
                      </a:pPr>
                      <a:r>
                        <a:rPr lang="zh-CN" altLang="en-US" sz="1400" kern="100" dirty="0">
                          <a:effectLst/>
                          <a:latin typeface="+mn-lt"/>
                          <a:ea typeface="+mn-ea"/>
                          <a:cs typeface="Times New Roman"/>
                        </a:rPr>
                        <a:t>人工神经网络、多元回归</a:t>
                      </a:r>
                      <a:endParaRPr lang="zh-CN" sz="14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altLang="en-US" sz="1400" kern="100" dirty="0">
                          <a:effectLst/>
                          <a:latin typeface="Calibri"/>
                          <a:ea typeface="宋体"/>
                          <a:cs typeface="Times New Roman"/>
                        </a:rPr>
                        <a:t>镍基单晶高温合金</a:t>
                      </a:r>
                      <a:endParaRPr lang="zh-CN" sz="14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altLang="en-US" sz="1400" kern="100" dirty="0">
                          <a:effectLst/>
                          <a:latin typeface="+mn-lt"/>
                          <a:ea typeface="+mn-ea"/>
                          <a:cs typeface="Times New Roman"/>
                        </a:rPr>
                        <a:t>在固定的工作条件下建立成分与蠕变寿命的神经网络的关系模型，并验证了在小样本、分散性大、多维度的条件下，神经网络预测的效果比传统的回归方法更加有意义。</a:t>
                      </a:r>
                      <a:endParaRPr lang="zh-CN" sz="1400" kern="100" dirty="0">
                        <a:effectLst/>
                        <a:latin typeface="Calibri"/>
                        <a:ea typeface="宋体"/>
                        <a:cs typeface="Times New Roman"/>
                      </a:endParaRPr>
                    </a:p>
                  </a:txBody>
                  <a:tcPr marL="68580" marR="68580" marT="0" marB="0" anchor="ctr"/>
                </a:tc>
                <a:tc>
                  <a:txBody>
                    <a:bodyPr/>
                    <a:lstStyle/>
                    <a:p>
                      <a:pPr indent="0" algn="just">
                        <a:spcAft>
                          <a:spcPts val="0"/>
                        </a:spcAft>
                      </a:pPr>
                      <a:r>
                        <a:rPr lang="en-US" altLang="zh-CN" sz="1400" kern="100" dirty="0">
                          <a:effectLst/>
                          <a:latin typeface="Calibri"/>
                          <a:ea typeface="宋体"/>
                          <a:cs typeface="Times New Roman"/>
                        </a:rPr>
                        <a:t>1992</a:t>
                      </a:r>
                      <a:endParaRPr lang="zh-CN" sz="1400" kern="100" dirty="0">
                        <a:effectLst/>
                        <a:latin typeface="Calibri"/>
                        <a:ea typeface="宋体"/>
                        <a:cs typeface="Times New Roman"/>
                      </a:endParaRPr>
                    </a:p>
                  </a:txBody>
                  <a:tcPr marL="68580" marR="68580" marT="0" marB="0" anchor="ctr"/>
                </a:tc>
                <a:tc>
                  <a:txBody>
                    <a:bodyPr/>
                    <a:lstStyle/>
                    <a:p>
                      <a:pPr indent="0" algn="just">
                        <a:spcAft>
                          <a:spcPts val="0"/>
                        </a:spcAft>
                      </a:pPr>
                      <a:r>
                        <a:rPr lang="en-US" altLang="zh-CN" sz="1400" kern="100" dirty="0">
                          <a:effectLst/>
                          <a:latin typeface="+mn-lt"/>
                          <a:ea typeface="+mn-ea"/>
                          <a:cs typeface="Times New Roman"/>
                        </a:rPr>
                        <a:t>China Academic Journal Electronic Publishing House</a:t>
                      </a:r>
                      <a:endParaRPr lang="zh-CN" sz="1400" kern="100" dirty="0">
                        <a:effectLst/>
                        <a:latin typeface="Calibri"/>
                        <a:ea typeface="宋体"/>
                        <a:cs typeface="Times New Roman"/>
                      </a:endParaRPr>
                    </a:p>
                  </a:txBody>
                  <a:tcPr marL="68580" marR="68580" marT="0" marB="0" anchor="ctr"/>
                </a:tc>
                <a:extLst>
                  <a:ext uri="{0D108BD9-81ED-4DB2-BD59-A6C34878D82A}">
                    <a16:rowId xmlns:a16="http://schemas.microsoft.com/office/drawing/2014/main" val="10001"/>
                  </a:ext>
                </a:extLst>
              </a:tr>
              <a:tr h="1058552">
                <a:tc>
                  <a:txBody>
                    <a:bodyPr/>
                    <a:lstStyle/>
                    <a:p>
                      <a:pPr indent="0" algn="ctr">
                        <a:spcAft>
                          <a:spcPts val="0"/>
                        </a:spcAft>
                      </a:pPr>
                      <a:r>
                        <a:rPr lang="zh-CN" altLang="en-US" sz="1400" kern="100" dirty="0">
                          <a:effectLst/>
                          <a:latin typeface="+mn-lt"/>
                          <a:ea typeface="+mn-ea"/>
                          <a:cs typeface="Times New Roman"/>
                        </a:rPr>
                        <a:t>武汉大学</a:t>
                      </a:r>
                      <a:endParaRPr lang="zh-CN" sz="1400" kern="100" dirty="0">
                        <a:effectLst/>
                        <a:latin typeface="Calibri"/>
                        <a:ea typeface="宋体"/>
                        <a:cs typeface="Times New Roman"/>
                      </a:endParaRPr>
                    </a:p>
                  </a:txBody>
                  <a:tcPr marL="68580" marR="68580" marT="0" marB="0" anchor="ctr"/>
                </a:tc>
                <a:tc>
                  <a:txBody>
                    <a:bodyPr/>
                    <a:lstStyle/>
                    <a:p>
                      <a:pPr indent="0" algn="ctr">
                        <a:spcAft>
                          <a:spcPts val="0"/>
                        </a:spcAft>
                      </a:pPr>
                      <a:r>
                        <a:rPr lang="zh-CN" altLang="en-US" sz="1400" kern="100" dirty="0">
                          <a:effectLst/>
                          <a:latin typeface="Calibri"/>
                          <a:ea typeface="宋体"/>
                          <a:cs typeface="Times New Roman"/>
                        </a:rPr>
                        <a:t>王春水</a:t>
                      </a:r>
                      <a:endParaRPr lang="zh-CN" sz="1400" kern="100" dirty="0">
                        <a:effectLst/>
                        <a:latin typeface="Calibri"/>
                        <a:ea typeface="宋体"/>
                        <a:cs typeface="Times New Roman"/>
                      </a:endParaRPr>
                    </a:p>
                  </a:txBody>
                  <a:tcPr marL="68580" marR="68580" marT="0" marB="0" anchor="ctr"/>
                </a:tc>
                <a:tc>
                  <a:txBody>
                    <a:bodyPr/>
                    <a:lstStyle/>
                    <a:p>
                      <a:pPr indent="0" algn="ctr">
                        <a:spcAft>
                          <a:spcPts val="0"/>
                        </a:spcAft>
                      </a:pPr>
                      <a:r>
                        <a:rPr lang="en-US" altLang="zh-CN" sz="1400" kern="100" dirty="0">
                          <a:effectLst/>
                          <a:latin typeface="Calibri"/>
                          <a:ea typeface="宋体"/>
                          <a:cs typeface="Times New Roman"/>
                        </a:rPr>
                        <a:t>BP</a:t>
                      </a:r>
                      <a:r>
                        <a:rPr lang="zh-CN" altLang="en-US" sz="1400" kern="100" dirty="0">
                          <a:effectLst/>
                          <a:latin typeface="Calibri"/>
                          <a:ea typeface="宋体"/>
                          <a:cs typeface="Times New Roman"/>
                        </a:rPr>
                        <a:t>神经网络</a:t>
                      </a:r>
                      <a:endParaRPr lang="zh-CN" sz="14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altLang="en-US" sz="1400" kern="100" dirty="0">
                          <a:effectLst/>
                          <a:latin typeface="Calibri"/>
                          <a:ea typeface="宋体"/>
                          <a:cs typeface="Times New Roman"/>
                        </a:rPr>
                        <a:t>变形镍基高温合金</a:t>
                      </a:r>
                      <a:endParaRPr lang="zh-CN" sz="1400" kern="100" dirty="0">
                        <a:effectLst/>
                        <a:latin typeface="Calibri"/>
                        <a:ea typeface="宋体"/>
                        <a:cs typeface="Times New Roman"/>
                      </a:endParaRPr>
                    </a:p>
                  </a:txBody>
                  <a:tcPr marL="68580" marR="68580" marT="0" marB="0" anchor="ctr"/>
                </a:tc>
                <a:tc>
                  <a:txBody>
                    <a:bodyPr/>
                    <a:lstStyle/>
                    <a:p>
                      <a:pPr indent="0" algn="just">
                        <a:lnSpc>
                          <a:spcPct val="100000"/>
                        </a:lnSpc>
                        <a:spcAft>
                          <a:spcPts val="0"/>
                        </a:spcAft>
                      </a:pPr>
                      <a:r>
                        <a:rPr lang="zh-CN" altLang="en-US" sz="1400" kern="100" dirty="0">
                          <a:effectLst/>
                          <a:latin typeface="Times New Roman"/>
                          <a:ea typeface="+mn-ea"/>
                          <a:cs typeface="Times New Roman"/>
                        </a:rPr>
                        <a:t>建立不同成分的镍基合金、不同温度、时间与应力和持久强度之间的关系模型，可以预测出在不同条件和不同条件下的持久强度。</a:t>
                      </a:r>
                      <a:endParaRPr lang="zh-CN" sz="1400" kern="100" dirty="0">
                        <a:effectLst/>
                        <a:latin typeface="Times New Roman"/>
                        <a:ea typeface="宋体"/>
                        <a:cs typeface="Times New Roman"/>
                      </a:endParaRPr>
                    </a:p>
                  </a:txBody>
                  <a:tcPr marL="68580" marR="68580" marT="0" marB="0" anchor="ctr"/>
                </a:tc>
                <a:tc>
                  <a:txBody>
                    <a:bodyPr/>
                    <a:lstStyle/>
                    <a:p>
                      <a:pPr indent="0" algn="just">
                        <a:spcAft>
                          <a:spcPts val="0"/>
                        </a:spcAft>
                      </a:pPr>
                      <a:r>
                        <a:rPr lang="en-US" altLang="zh-CN" sz="1400" kern="100" dirty="0">
                          <a:effectLst/>
                          <a:latin typeface="Calibri"/>
                          <a:ea typeface="宋体"/>
                          <a:cs typeface="Times New Roman"/>
                        </a:rPr>
                        <a:t>2003</a:t>
                      </a:r>
                      <a:endParaRPr lang="zh-CN" sz="14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altLang="en-US" sz="1400" kern="100" dirty="0">
                          <a:effectLst/>
                          <a:latin typeface="+mn-lt"/>
                          <a:ea typeface="+mn-ea"/>
                          <a:cs typeface="Times New Roman"/>
                        </a:rPr>
                        <a:t>金属学报 </a:t>
                      </a:r>
                      <a:r>
                        <a:rPr lang="en-US" altLang="zh-CN" sz="1400" kern="100" dirty="0">
                          <a:effectLst/>
                          <a:latin typeface="+mn-lt"/>
                          <a:ea typeface="+mn-ea"/>
                          <a:cs typeface="Times New Roman"/>
                        </a:rPr>
                        <a:t>vol.39</a:t>
                      </a:r>
                      <a:r>
                        <a:rPr lang="en-US" altLang="zh-CN" sz="1400" kern="100" baseline="0" dirty="0">
                          <a:effectLst/>
                          <a:latin typeface="+mn-lt"/>
                          <a:ea typeface="+mn-ea"/>
                          <a:cs typeface="Times New Roman"/>
                        </a:rPr>
                        <a:t> </a:t>
                      </a:r>
                      <a:r>
                        <a:rPr lang="en-US" altLang="zh-CN" sz="1400" kern="100" dirty="0">
                          <a:effectLst/>
                          <a:latin typeface="+mn-lt"/>
                          <a:ea typeface="+mn-ea"/>
                          <a:cs typeface="Times New Roman"/>
                        </a:rPr>
                        <a:t>No.12Dec. 2003.1251-1254</a:t>
                      </a:r>
                      <a:endParaRPr lang="zh-CN" sz="1400" kern="100" dirty="0">
                        <a:effectLst/>
                        <a:latin typeface="Calibri"/>
                        <a:ea typeface="宋体"/>
                        <a:cs typeface="Times New Roman"/>
                      </a:endParaRPr>
                    </a:p>
                  </a:txBody>
                  <a:tcPr marL="68580" marR="68580" marT="0" marB="0" anchor="ctr"/>
                </a:tc>
                <a:extLst>
                  <a:ext uri="{0D108BD9-81ED-4DB2-BD59-A6C34878D82A}">
                    <a16:rowId xmlns:a16="http://schemas.microsoft.com/office/drawing/2014/main" val="10002"/>
                  </a:ext>
                </a:extLst>
              </a:tr>
              <a:tr h="1242998">
                <a:tc>
                  <a:txBody>
                    <a:bodyPr/>
                    <a:lstStyle/>
                    <a:p>
                      <a:pPr indent="0" algn="ctr">
                        <a:spcAft>
                          <a:spcPts val="0"/>
                        </a:spcAft>
                      </a:pPr>
                      <a:r>
                        <a:rPr lang="zh-CN" altLang="en-US" sz="1400" kern="100" dirty="0">
                          <a:effectLst/>
                          <a:latin typeface="+mn-lt"/>
                          <a:ea typeface="+mn-ea"/>
                          <a:cs typeface="Times New Roman"/>
                        </a:rPr>
                        <a:t>武汉大学</a:t>
                      </a:r>
                      <a:endParaRPr lang="zh-CN" sz="1400" kern="100" dirty="0">
                        <a:effectLst/>
                        <a:latin typeface="Calibri"/>
                        <a:ea typeface="宋体"/>
                        <a:cs typeface="Times New Roman"/>
                      </a:endParaRPr>
                    </a:p>
                  </a:txBody>
                  <a:tcPr marL="68580" marR="68580" marT="0" marB="0" anchor="ctr"/>
                </a:tc>
                <a:tc>
                  <a:txBody>
                    <a:bodyPr/>
                    <a:lstStyle/>
                    <a:p>
                      <a:pPr indent="0" algn="ctr">
                        <a:spcAft>
                          <a:spcPts val="0"/>
                        </a:spcAft>
                      </a:pPr>
                      <a:r>
                        <a:rPr lang="zh-CN" altLang="en-US" sz="1400" kern="100" dirty="0">
                          <a:effectLst/>
                          <a:latin typeface="Calibri"/>
                          <a:ea typeface="宋体"/>
                          <a:cs typeface="Times New Roman"/>
                        </a:rPr>
                        <a:t>李军伟</a:t>
                      </a:r>
                      <a:endParaRPr lang="zh-CN" sz="1400" kern="100" dirty="0">
                        <a:effectLst/>
                        <a:latin typeface="Calibri"/>
                        <a:ea typeface="宋体"/>
                        <a:cs typeface="Times New Roman"/>
                      </a:endParaRPr>
                    </a:p>
                  </a:txBody>
                  <a:tcPr marL="68580" marR="68580" marT="0" marB="0" anchor="ctr"/>
                </a:tc>
                <a:tc>
                  <a:txBody>
                    <a:bodyPr/>
                    <a:lstStyle/>
                    <a:p>
                      <a:pPr indent="0" algn="ctr">
                        <a:spcAft>
                          <a:spcPts val="0"/>
                        </a:spcAft>
                      </a:pPr>
                      <a:r>
                        <a:rPr lang="zh-CN" altLang="en-US" sz="1400" kern="100" dirty="0">
                          <a:effectLst/>
                          <a:latin typeface="Calibri"/>
                          <a:ea typeface="宋体"/>
                          <a:cs typeface="Times New Roman"/>
                        </a:rPr>
                        <a:t>人工神经网络</a:t>
                      </a:r>
                      <a:endParaRPr lang="zh-CN" sz="14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altLang="en-US" sz="1400" kern="100" dirty="0">
                          <a:effectLst/>
                          <a:latin typeface="Calibri"/>
                          <a:ea typeface="宋体"/>
                          <a:cs typeface="Times New Roman"/>
                        </a:rPr>
                        <a:t>镍基合金</a:t>
                      </a:r>
                      <a:endParaRPr lang="zh-CN" sz="1400" kern="100" dirty="0">
                        <a:effectLst/>
                        <a:latin typeface="Calibri"/>
                        <a:ea typeface="宋体"/>
                        <a:cs typeface="Times New Roman"/>
                      </a:endParaRPr>
                    </a:p>
                  </a:txBody>
                  <a:tcPr marL="68580" marR="68580" marT="0" marB="0" anchor="ctr"/>
                </a:tc>
                <a:tc>
                  <a:txBody>
                    <a:bodyPr/>
                    <a:lstStyle/>
                    <a:p>
                      <a:pPr indent="0" algn="just">
                        <a:lnSpc>
                          <a:spcPct val="100000"/>
                        </a:lnSpc>
                        <a:spcAft>
                          <a:spcPts val="0"/>
                        </a:spcAft>
                      </a:pPr>
                      <a:r>
                        <a:rPr lang="zh-CN" altLang="en-US" sz="1400" kern="100" dirty="0">
                          <a:effectLst/>
                          <a:latin typeface="Times New Roman"/>
                          <a:ea typeface="+mn-ea"/>
                          <a:cs typeface="Times New Roman"/>
                        </a:rPr>
                        <a:t>利用人工神经网络建立数学模型，以部分成分、温度、应力和蠕变寿命作为输入，其它成分作为输出，以此可以设计出符合要求的合金成分。</a:t>
                      </a:r>
                      <a:endParaRPr lang="zh-CN" sz="1400" kern="100" dirty="0">
                        <a:effectLst/>
                        <a:latin typeface="Times New Roman"/>
                        <a:ea typeface="宋体"/>
                        <a:cs typeface="Times New Roman"/>
                      </a:endParaRPr>
                    </a:p>
                  </a:txBody>
                  <a:tcPr marL="68580" marR="68580" marT="0" marB="0" anchor="ctr"/>
                </a:tc>
                <a:tc>
                  <a:txBody>
                    <a:bodyPr/>
                    <a:lstStyle/>
                    <a:p>
                      <a:pPr indent="0" algn="just">
                        <a:spcAft>
                          <a:spcPts val="0"/>
                        </a:spcAft>
                      </a:pPr>
                      <a:r>
                        <a:rPr lang="en-US" sz="1400" kern="100" dirty="0">
                          <a:effectLst/>
                          <a:latin typeface="Calibri"/>
                          <a:ea typeface="宋体"/>
                          <a:cs typeface="Times New Roman"/>
                        </a:rPr>
                        <a:t>2004</a:t>
                      </a:r>
                      <a:endParaRPr lang="zh-CN" sz="14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altLang="en-US" sz="1400" kern="100" dirty="0">
                          <a:effectLst/>
                          <a:latin typeface="Calibri"/>
                          <a:ea typeface="宋体"/>
                          <a:cs typeface="Times New Roman"/>
                        </a:rPr>
                        <a:t>三峡大学学报 </a:t>
                      </a:r>
                      <a:r>
                        <a:rPr lang="en-US" altLang="zh-CN" sz="1400" kern="100" dirty="0">
                          <a:effectLst/>
                          <a:latin typeface="Calibri"/>
                          <a:ea typeface="宋体"/>
                          <a:cs typeface="Times New Roman"/>
                        </a:rPr>
                        <a:t>2004(26) 2 </a:t>
                      </a:r>
                      <a:endParaRPr lang="zh-CN" sz="1400" kern="100" dirty="0">
                        <a:effectLst/>
                        <a:latin typeface="Calibri"/>
                        <a:ea typeface="宋体"/>
                        <a:cs typeface="Times New Roman"/>
                      </a:endParaRPr>
                    </a:p>
                  </a:txBody>
                  <a:tcPr marL="68580" marR="68580" marT="0" marB="0" anchor="ctr"/>
                </a:tc>
                <a:extLst>
                  <a:ext uri="{0D108BD9-81ED-4DB2-BD59-A6C34878D82A}">
                    <a16:rowId xmlns:a16="http://schemas.microsoft.com/office/drawing/2014/main" val="10003"/>
                  </a:ext>
                </a:extLst>
              </a:tr>
              <a:tr h="1242998">
                <a:tc>
                  <a:txBody>
                    <a:bodyPr/>
                    <a:lstStyle/>
                    <a:p>
                      <a:pPr indent="0" algn="ctr">
                        <a:spcAft>
                          <a:spcPts val="0"/>
                        </a:spcAft>
                      </a:pPr>
                      <a:r>
                        <a:rPr lang="zh-CN" altLang="en-US" sz="1400" kern="100" dirty="0">
                          <a:effectLst/>
                        </a:rPr>
                        <a:t>武汉大学</a:t>
                      </a:r>
                      <a:endParaRPr lang="zh-CN" sz="1400" kern="100" dirty="0">
                        <a:effectLst/>
                        <a:latin typeface="Calibri"/>
                        <a:ea typeface="宋体"/>
                        <a:cs typeface="Times New Roman"/>
                      </a:endParaRPr>
                    </a:p>
                  </a:txBody>
                  <a:tcPr marL="68580" marR="68580" marT="0" marB="0" anchor="ctr"/>
                </a:tc>
                <a:tc>
                  <a:txBody>
                    <a:bodyPr/>
                    <a:lstStyle/>
                    <a:p>
                      <a:pPr indent="0" algn="ctr">
                        <a:spcAft>
                          <a:spcPts val="0"/>
                        </a:spcAft>
                      </a:pPr>
                      <a:r>
                        <a:rPr lang="zh-CN" altLang="en-US" sz="1400" kern="100" dirty="0">
                          <a:effectLst/>
                        </a:rPr>
                        <a:t>李军伟</a:t>
                      </a:r>
                      <a:endParaRPr lang="zh-CN" sz="1400" kern="100" dirty="0">
                        <a:effectLst/>
                        <a:latin typeface="Calibri"/>
                        <a:ea typeface="宋体"/>
                        <a:cs typeface="Times New Roman"/>
                      </a:endParaRPr>
                    </a:p>
                  </a:txBody>
                  <a:tcPr marL="68580" marR="68580" marT="0" marB="0" anchor="ctr"/>
                </a:tc>
                <a:tc>
                  <a:txBody>
                    <a:bodyPr/>
                    <a:lstStyle/>
                    <a:p>
                      <a:pPr indent="0" algn="ctr">
                        <a:spcAft>
                          <a:spcPts val="0"/>
                        </a:spcAft>
                      </a:pPr>
                      <a:r>
                        <a:rPr lang="zh-CN" altLang="en-US" sz="1400" kern="100" dirty="0">
                          <a:effectLst/>
                        </a:rPr>
                        <a:t>人工神经网络</a:t>
                      </a:r>
                      <a:endParaRPr lang="zh-CN" sz="14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altLang="en-US" sz="1400" kern="100" dirty="0">
                          <a:effectLst/>
                        </a:rPr>
                        <a:t>镍基高温合金</a:t>
                      </a:r>
                      <a:endParaRPr lang="zh-CN" sz="1400" kern="100" dirty="0">
                        <a:effectLst/>
                        <a:latin typeface="Calibri"/>
                        <a:ea typeface="宋体"/>
                        <a:cs typeface="Times New Roman"/>
                      </a:endParaRPr>
                    </a:p>
                  </a:txBody>
                  <a:tcPr marL="68580" marR="68580" marT="0" marB="0" anchor="ctr"/>
                </a:tc>
                <a:tc>
                  <a:txBody>
                    <a:bodyPr/>
                    <a:lstStyle/>
                    <a:p>
                      <a:pPr indent="0" algn="just">
                        <a:lnSpc>
                          <a:spcPct val="100000"/>
                        </a:lnSpc>
                        <a:spcAft>
                          <a:spcPts val="0"/>
                        </a:spcAft>
                      </a:pPr>
                      <a:r>
                        <a:rPr lang="zh-CN" altLang="en-US" sz="1400" kern="100" dirty="0">
                          <a:effectLst/>
                        </a:rPr>
                        <a:t>建立合金的成分、工作温度和应力与蠕变寿命之间的关系模型以此可以预测不同条件下合金的断裂寿命；通过在给定条件下，计算出了不同元素对合金寿命的影响程度。</a:t>
                      </a:r>
                      <a:endParaRPr lang="zh-CN" sz="1400" kern="100" dirty="0">
                        <a:effectLst/>
                        <a:latin typeface="Times New Roman"/>
                        <a:ea typeface="宋体"/>
                        <a:cs typeface="Times New Roman"/>
                      </a:endParaRPr>
                    </a:p>
                  </a:txBody>
                  <a:tcPr marL="68580" marR="68580" marT="0" marB="0" anchor="ctr"/>
                </a:tc>
                <a:tc>
                  <a:txBody>
                    <a:bodyPr/>
                    <a:lstStyle/>
                    <a:p>
                      <a:pPr indent="0" algn="just">
                        <a:spcAft>
                          <a:spcPts val="0"/>
                        </a:spcAft>
                      </a:pPr>
                      <a:r>
                        <a:rPr lang="en-US" altLang="zh-CN" sz="1400" kern="100" dirty="0">
                          <a:effectLst/>
                        </a:rPr>
                        <a:t>2004</a:t>
                      </a:r>
                      <a:endParaRPr lang="zh-CN" sz="14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altLang="en-US" sz="1400" kern="100" dirty="0">
                          <a:effectLst/>
                        </a:rPr>
                        <a:t>金属学报 </a:t>
                      </a:r>
                      <a:r>
                        <a:rPr lang="en-US" altLang="zh-CN" sz="1400" kern="100" dirty="0">
                          <a:effectLst/>
                        </a:rPr>
                        <a:t>Vol.40 No.3 Mar. 2004 pp.257-262</a:t>
                      </a:r>
                      <a:endParaRPr lang="zh-CN" sz="1400" kern="100" dirty="0">
                        <a:effectLst/>
                        <a:latin typeface="Calibri"/>
                        <a:ea typeface="宋体"/>
                        <a:cs typeface="Times New Roman"/>
                      </a:endParaRPr>
                    </a:p>
                  </a:txBody>
                  <a:tcPr marL="68580" marR="68580" marT="0" marB="0"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3938179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24780" y="0"/>
            <a:ext cx="8229600" cy="796950"/>
          </a:xfrm>
        </p:spPr>
        <p:txBody>
          <a:bodyPr/>
          <a:lstStyle/>
          <a:p>
            <a:r>
              <a:rPr lang="zh-CN" altLang="en-US" dirty="0"/>
              <a:t>镍基单晶高温合金蠕变机器学习</a:t>
            </a:r>
          </a:p>
        </p:txBody>
      </p:sp>
      <p:graphicFrame>
        <p:nvGraphicFramePr>
          <p:cNvPr id="4" name="表格 3"/>
          <p:cNvGraphicFramePr>
            <a:graphicFrameLocks noGrp="1"/>
          </p:cNvGraphicFramePr>
          <p:nvPr>
            <p:extLst/>
          </p:nvPr>
        </p:nvGraphicFramePr>
        <p:xfrm>
          <a:off x="107503" y="980728"/>
          <a:ext cx="9036497" cy="5245928"/>
        </p:xfrm>
        <a:graphic>
          <a:graphicData uri="http://schemas.openxmlformats.org/drawingml/2006/table">
            <a:tbl>
              <a:tblPr firstRow="1" firstCol="1" bandRow="1">
                <a:tableStyleId>{5C22544A-7EE6-4342-B048-85BDC9FD1C3A}</a:tableStyleId>
              </a:tblPr>
              <a:tblGrid>
                <a:gridCol w="1018249">
                  <a:extLst>
                    <a:ext uri="{9D8B030D-6E8A-4147-A177-3AD203B41FA5}">
                      <a16:colId xmlns:a16="http://schemas.microsoft.com/office/drawing/2014/main" val="20000"/>
                    </a:ext>
                  </a:extLst>
                </a:gridCol>
                <a:gridCol w="704428">
                  <a:extLst>
                    <a:ext uri="{9D8B030D-6E8A-4147-A177-3AD203B41FA5}">
                      <a16:colId xmlns:a16="http://schemas.microsoft.com/office/drawing/2014/main" val="20001"/>
                    </a:ext>
                  </a:extLst>
                </a:gridCol>
                <a:gridCol w="1037704">
                  <a:extLst>
                    <a:ext uri="{9D8B030D-6E8A-4147-A177-3AD203B41FA5}">
                      <a16:colId xmlns:a16="http://schemas.microsoft.com/office/drawing/2014/main" val="20002"/>
                    </a:ext>
                  </a:extLst>
                </a:gridCol>
                <a:gridCol w="1018249">
                  <a:extLst>
                    <a:ext uri="{9D8B030D-6E8A-4147-A177-3AD203B41FA5}">
                      <a16:colId xmlns:a16="http://schemas.microsoft.com/office/drawing/2014/main" val="20003"/>
                    </a:ext>
                  </a:extLst>
                </a:gridCol>
                <a:gridCol w="3680507">
                  <a:extLst>
                    <a:ext uri="{9D8B030D-6E8A-4147-A177-3AD203B41FA5}">
                      <a16:colId xmlns:a16="http://schemas.microsoft.com/office/drawing/2014/main" val="20004"/>
                    </a:ext>
                  </a:extLst>
                </a:gridCol>
                <a:gridCol w="569248">
                  <a:extLst>
                    <a:ext uri="{9D8B030D-6E8A-4147-A177-3AD203B41FA5}">
                      <a16:colId xmlns:a16="http://schemas.microsoft.com/office/drawing/2014/main" val="20005"/>
                    </a:ext>
                  </a:extLst>
                </a:gridCol>
                <a:gridCol w="1008112">
                  <a:extLst>
                    <a:ext uri="{9D8B030D-6E8A-4147-A177-3AD203B41FA5}">
                      <a16:colId xmlns:a16="http://schemas.microsoft.com/office/drawing/2014/main" val="20006"/>
                    </a:ext>
                  </a:extLst>
                </a:gridCol>
              </a:tblGrid>
              <a:tr h="802530">
                <a:tc>
                  <a:txBody>
                    <a:bodyPr/>
                    <a:lstStyle/>
                    <a:p>
                      <a:pPr indent="0" algn="ctr">
                        <a:spcAft>
                          <a:spcPts val="0"/>
                        </a:spcAft>
                      </a:pPr>
                      <a:r>
                        <a:rPr lang="zh-CN" sz="1600" kern="100" dirty="0">
                          <a:effectLst/>
                        </a:rPr>
                        <a:t>学校名称</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8832" marR="18832" marT="0" marB="0" anchor="ctr"/>
                </a:tc>
                <a:tc>
                  <a:txBody>
                    <a:bodyPr/>
                    <a:lstStyle/>
                    <a:p>
                      <a:pPr marL="0" indent="0" algn="ctr" defTabSz="914400" rtl="0" eaLnBrk="1" latinLnBrk="0" hangingPunct="1">
                        <a:spcAft>
                          <a:spcPts val="0"/>
                        </a:spcAft>
                      </a:pPr>
                      <a:r>
                        <a:rPr lang="zh-CN" sz="1600" b="1" kern="100" dirty="0">
                          <a:solidFill>
                            <a:schemeClr val="lt1"/>
                          </a:solidFill>
                          <a:effectLst/>
                          <a:latin typeface="+mn-lt"/>
                          <a:ea typeface="+mn-ea"/>
                          <a:cs typeface="+mn-cs"/>
                        </a:rPr>
                        <a:t>作者</a:t>
                      </a:r>
                    </a:p>
                  </a:txBody>
                  <a:tcPr marL="18832" marR="18832" marT="0" marB="0" anchor="ctr"/>
                </a:tc>
                <a:tc>
                  <a:txBody>
                    <a:bodyPr/>
                    <a:lstStyle/>
                    <a:p>
                      <a:pPr marL="0" indent="0" algn="ctr" defTabSz="914400" rtl="0" eaLnBrk="1" latinLnBrk="0" hangingPunct="1">
                        <a:spcAft>
                          <a:spcPts val="0"/>
                        </a:spcAft>
                      </a:pPr>
                      <a:r>
                        <a:rPr lang="zh-CN" sz="1600" b="1" kern="100" dirty="0">
                          <a:solidFill>
                            <a:schemeClr val="lt1"/>
                          </a:solidFill>
                          <a:effectLst/>
                          <a:latin typeface="+mn-lt"/>
                          <a:ea typeface="+mn-ea"/>
                          <a:cs typeface="+mn-cs"/>
                        </a:rPr>
                        <a:t>机器学习方法</a:t>
                      </a:r>
                    </a:p>
                  </a:txBody>
                  <a:tcPr marL="18832" marR="18832" marT="0" marB="0" anchor="ctr"/>
                </a:tc>
                <a:tc>
                  <a:txBody>
                    <a:bodyPr/>
                    <a:lstStyle/>
                    <a:p>
                      <a:pPr marL="0" indent="0" algn="ctr" defTabSz="914400" rtl="0" eaLnBrk="1" latinLnBrk="0" hangingPunct="1">
                        <a:spcAft>
                          <a:spcPts val="0"/>
                        </a:spcAft>
                      </a:pPr>
                      <a:r>
                        <a:rPr lang="zh-CN" sz="1600" b="1" kern="100" dirty="0">
                          <a:solidFill>
                            <a:schemeClr val="lt1"/>
                          </a:solidFill>
                          <a:effectLst/>
                          <a:latin typeface="+mn-lt"/>
                          <a:ea typeface="+mn-ea"/>
                          <a:cs typeface="+mn-cs"/>
                        </a:rPr>
                        <a:t>合金材料</a:t>
                      </a:r>
                    </a:p>
                  </a:txBody>
                  <a:tcPr marL="18832" marR="18832" marT="0" marB="0" anchor="ctr"/>
                </a:tc>
                <a:tc>
                  <a:txBody>
                    <a:bodyPr/>
                    <a:lstStyle/>
                    <a:p>
                      <a:pPr marL="0" indent="0" algn="ctr" defTabSz="914400" rtl="0" eaLnBrk="1" latinLnBrk="0" hangingPunct="1">
                        <a:spcAft>
                          <a:spcPts val="0"/>
                        </a:spcAft>
                      </a:pPr>
                      <a:r>
                        <a:rPr lang="zh-CN" sz="1600" b="1" kern="100" dirty="0">
                          <a:solidFill>
                            <a:schemeClr val="lt1"/>
                          </a:solidFill>
                          <a:effectLst/>
                          <a:latin typeface="+mn-lt"/>
                          <a:ea typeface="+mn-ea"/>
                          <a:cs typeface="+mn-cs"/>
                        </a:rPr>
                        <a:t>取得的结果</a:t>
                      </a:r>
                    </a:p>
                  </a:txBody>
                  <a:tcPr marL="18832" marR="18832" marT="0" marB="0" anchor="ctr"/>
                </a:tc>
                <a:tc>
                  <a:txBody>
                    <a:bodyPr/>
                    <a:lstStyle/>
                    <a:p>
                      <a:pPr marL="0" indent="0" algn="ctr" defTabSz="914400" rtl="0" eaLnBrk="1" latinLnBrk="0" hangingPunct="1">
                        <a:spcAft>
                          <a:spcPts val="0"/>
                        </a:spcAft>
                      </a:pPr>
                      <a:r>
                        <a:rPr lang="zh-CN" sz="1600" b="1" kern="100" dirty="0">
                          <a:solidFill>
                            <a:schemeClr val="lt1"/>
                          </a:solidFill>
                          <a:effectLst/>
                          <a:latin typeface="+mn-lt"/>
                          <a:ea typeface="+mn-ea"/>
                          <a:cs typeface="+mn-cs"/>
                        </a:rPr>
                        <a:t>发表</a:t>
                      </a:r>
                      <a:endParaRPr lang="en-US" altLang="zh-CN" sz="1600" b="1" kern="100" dirty="0">
                        <a:solidFill>
                          <a:schemeClr val="lt1"/>
                        </a:solidFill>
                        <a:effectLst/>
                        <a:latin typeface="+mn-lt"/>
                        <a:ea typeface="+mn-ea"/>
                        <a:cs typeface="+mn-cs"/>
                      </a:endParaRPr>
                    </a:p>
                    <a:p>
                      <a:pPr marL="0" indent="0" algn="ctr" defTabSz="914400" rtl="0" eaLnBrk="1" latinLnBrk="0" hangingPunct="1">
                        <a:spcAft>
                          <a:spcPts val="0"/>
                        </a:spcAft>
                      </a:pPr>
                      <a:r>
                        <a:rPr lang="zh-CN" sz="1600" b="1" kern="100" dirty="0">
                          <a:solidFill>
                            <a:schemeClr val="lt1"/>
                          </a:solidFill>
                          <a:effectLst/>
                          <a:latin typeface="+mn-lt"/>
                          <a:ea typeface="+mn-ea"/>
                          <a:cs typeface="+mn-cs"/>
                        </a:rPr>
                        <a:t>时间</a:t>
                      </a:r>
                    </a:p>
                  </a:txBody>
                  <a:tcPr marL="18832" marR="18832" marT="0" marB="0" anchor="ctr"/>
                </a:tc>
                <a:tc>
                  <a:txBody>
                    <a:bodyPr/>
                    <a:lstStyle/>
                    <a:p>
                      <a:pPr marL="0" indent="0" algn="ctr" defTabSz="914400" rtl="0" eaLnBrk="1" latinLnBrk="0" hangingPunct="1">
                        <a:spcAft>
                          <a:spcPts val="0"/>
                        </a:spcAft>
                      </a:pPr>
                      <a:r>
                        <a:rPr lang="zh-CN" altLang="en-US" sz="1600" b="1" kern="100" dirty="0">
                          <a:solidFill>
                            <a:schemeClr val="lt1"/>
                          </a:solidFill>
                          <a:effectLst/>
                          <a:latin typeface="+mn-lt"/>
                          <a:ea typeface="+mn-ea"/>
                          <a:cs typeface="+mn-cs"/>
                        </a:rPr>
                        <a:t>期刊</a:t>
                      </a:r>
                      <a:endParaRPr lang="zh-CN" sz="1600" b="1" kern="100" dirty="0">
                        <a:solidFill>
                          <a:schemeClr val="lt1"/>
                        </a:solidFill>
                        <a:effectLst/>
                        <a:latin typeface="+mn-lt"/>
                        <a:ea typeface="+mn-ea"/>
                        <a:cs typeface="+mn-cs"/>
                      </a:endParaRPr>
                    </a:p>
                  </a:txBody>
                  <a:tcPr marL="18832" marR="18832" marT="0" marB="0" anchor="ctr"/>
                </a:tc>
                <a:extLst>
                  <a:ext uri="{0D108BD9-81ED-4DB2-BD59-A6C34878D82A}">
                    <a16:rowId xmlns:a16="http://schemas.microsoft.com/office/drawing/2014/main" val="10000"/>
                  </a:ext>
                </a:extLst>
              </a:tr>
              <a:tr h="842998">
                <a:tc>
                  <a:txBody>
                    <a:bodyPr/>
                    <a:lstStyle/>
                    <a:p>
                      <a:pPr marL="0" indent="0" algn="ctr" defTabSz="914400" rtl="0" eaLnBrk="1" latinLnBrk="0" hangingPunct="1">
                        <a:spcAft>
                          <a:spcPts val="0"/>
                        </a:spcAft>
                      </a:pPr>
                      <a:r>
                        <a:rPr lang="zh-CN" altLang="en-US" sz="1400" b="1" kern="100" dirty="0">
                          <a:solidFill>
                            <a:schemeClr val="lt1"/>
                          </a:solidFill>
                          <a:effectLst/>
                          <a:latin typeface="+mn-lt"/>
                          <a:ea typeface="+mn-ea"/>
                          <a:cs typeface="+mn-cs"/>
                        </a:rPr>
                        <a:t>武汉大学</a:t>
                      </a:r>
                      <a:endParaRPr lang="zh-CN" sz="1400" b="1" kern="100" dirty="0">
                        <a:solidFill>
                          <a:schemeClr val="lt1"/>
                        </a:solidFill>
                        <a:effectLst/>
                        <a:latin typeface="+mn-lt"/>
                        <a:ea typeface="+mn-ea"/>
                        <a:cs typeface="+mn-cs"/>
                      </a:endParaRPr>
                    </a:p>
                  </a:txBody>
                  <a:tcPr marL="18832" marR="18832" marT="0" marB="0" anchor="ctr"/>
                </a:tc>
                <a:tc>
                  <a:txBody>
                    <a:bodyPr/>
                    <a:lstStyle/>
                    <a:p>
                      <a:pPr marL="0" indent="0" algn="ctr" defTabSz="914400" rtl="0" eaLnBrk="1" latinLnBrk="0" hangingPunct="1">
                        <a:spcAft>
                          <a:spcPts val="0"/>
                        </a:spcAft>
                      </a:pPr>
                      <a:r>
                        <a:rPr lang="zh-CN" altLang="en-US" sz="1400" kern="100" dirty="0">
                          <a:solidFill>
                            <a:schemeClr val="dk1"/>
                          </a:solidFill>
                          <a:effectLst/>
                          <a:latin typeface="+mn-lt"/>
                          <a:ea typeface="+mn-ea"/>
                          <a:cs typeface="+mn-cs"/>
                        </a:rPr>
                        <a:t>于洋洋</a:t>
                      </a:r>
                      <a:endParaRPr lang="zh-CN" sz="1400" kern="100" dirty="0">
                        <a:solidFill>
                          <a:schemeClr val="dk1"/>
                        </a:solidFill>
                        <a:effectLst/>
                        <a:latin typeface="+mn-lt"/>
                        <a:ea typeface="+mn-ea"/>
                        <a:cs typeface="+mn-cs"/>
                      </a:endParaRPr>
                    </a:p>
                  </a:txBody>
                  <a:tcPr marL="18832" marR="18832"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100" dirty="0">
                          <a:solidFill>
                            <a:schemeClr val="dk1"/>
                          </a:solidFill>
                          <a:effectLst/>
                          <a:latin typeface="+mn-lt"/>
                          <a:ea typeface="+mn-ea"/>
                          <a:cs typeface="+mn-cs"/>
                        </a:rPr>
                        <a:t>BP</a:t>
                      </a:r>
                      <a:r>
                        <a:rPr lang="zh-CN" altLang="zh-CN" sz="1400" kern="100" dirty="0">
                          <a:effectLst/>
                          <a:latin typeface="+mn-lt"/>
                          <a:ea typeface="宋体"/>
                          <a:cs typeface="Times New Roman"/>
                        </a:rPr>
                        <a:t>神经网络</a:t>
                      </a:r>
                      <a:endParaRPr lang="zh-CN" sz="1400" kern="100" dirty="0">
                        <a:solidFill>
                          <a:schemeClr val="dk1"/>
                        </a:solidFill>
                        <a:effectLst/>
                        <a:latin typeface="+mn-lt"/>
                        <a:ea typeface="+mn-ea"/>
                        <a:cs typeface="+mn-cs"/>
                      </a:endParaRPr>
                    </a:p>
                  </a:txBody>
                  <a:tcPr marL="18832" marR="18832" marT="0" marB="0" anchor="ctr"/>
                </a:tc>
                <a:tc>
                  <a:txBody>
                    <a:bodyPr/>
                    <a:lstStyle/>
                    <a:p>
                      <a:pPr marL="0" indent="0" algn="l" defTabSz="914400" rtl="0" eaLnBrk="1" latinLnBrk="0" hangingPunct="1">
                        <a:spcAft>
                          <a:spcPts val="0"/>
                        </a:spcAft>
                      </a:pPr>
                      <a:r>
                        <a:rPr lang="zh-CN" altLang="en-US" sz="1400" kern="100" dirty="0">
                          <a:solidFill>
                            <a:schemeClr val="dk1"/>
                          </a:solidFill>
                          <a:effectLst/>
                          <a:latin typeface="+mn-lt"/>
                          <a:ea typeface="+mn-ea"/>
                          <a:cs typeface="+mn-cs"/>
                        </a:rPr>
                        <a:t>镍基合金</a:t>
                      </a:r>
                      <a:endParaRPr lang="zh-CN" sz="1400" kern="100" dirty="0">
                        <a:solidFill>
                          <a:schemeClr val="dk1"/>
                        </a:solidFill>
                        <a:effectLst/>
                        <a:latin typeface="+mn-lt"/>
                        <a:ea typeface="+mn-ea"/>
                        <a:cs typeface="+mn-cs"/>
                      </a:endParaRPr>
                    </a:p>
                  </a:txBody>
                  <a:tcPr marL="18832" marR="18832" marT="0" marB="0" anchor="ctr"/>
                </a:tc>
                <a:tc>
                  <a:txBody>
                    <a:bodyPr/>
                    <a:lstStyle/>
                    <a:p>
                      <a:pPr marL="0" indent="0" algn="l" defTabSz="914400" rtl="0" eaLnBrk="1" latinLnBrk="0" hangingPunct="1">
                        <a:spcAft>
                          <a:spcPts val="0"/>
                        </a:spcAft>
                      </a:pPr>
                      <a:r>
                        <a:rPr lang="zh-CN" altLang="en-US" sz="1400" kern="100" dirty="0">
                          <a:solidFill>
                            <a:schemeClr val="dk1"/>
                          </a:solidFill>
                          <a:effectLst/>
                          <a:latin typeface="+mn-lt"/>
                          <a:ea typeface="+mn-ea"/>
                          <a:cs typeface="+mn-cs"/>
                        </a:rPr>
                        <a:t>建立不同成分镍基变形合金在不同温度下</a:t>
                      </a:r>
                      <a:r>
                        <a:rPr lang="en-US" altLang="zh-CN" sz="1400" kern="100" dirty="0">
                          <a:solidFill>
                            <a:schemeClr val="dk1"/>
                          </a:solidFill>
                          <a:effectLst/>
                          <a:latin typeface="+mn-lt"/>
                          <a:ea typeface="+mn-ea"/>
                          <a:cs typeface="+mn-cs"/>
                        </a:rPr>
                        <a:t>, </a:t>
                      </a:r>
                      <a:r>
                        <a:rPr lang="zh-CN" altLang="en-US" sz="1400" kern="100" dirty="0">
                          <a:solidFill>
                            <a:schemeClr val="dk1"/>
                          </a:solidFill>
                          <a:effectLst/>
                          <a:latin typeface="+mn-lt"/>
                          <a:ea typeface="+mn-ea"/>
                          <a:cs typeface="+mn-cs"/>
                        </a:rPr>
                        <a:t>外应力与蠕变断裂寿命之间关系模型</a:t>
                      </a:r>
                      <a:r>
                        <a:rPr lang="en-US" altLang="zh-CN" sz="1400" kern="100" dirty="0">
                          <a:solidFill>
                            <a:schemeClr val="dk1"/>
                          </a:solidFill>
                          <a:effectLst/>
                          <a:latin typeface="+mn-lt"/>
                          <a:ea typeface="+mn-ea"/>
                          <a:cs typeface="+mn-cs"/>
                        </a:rPr>
                        <a:t>,</a:t>
                      </a:r>
                      <a:r>
                        <a:rPr lang="zh-CN" altLang="en-US" sz="1400" kern="100" dirty="0">
                          <a:solidFill>
                            <a:schemeClr val="dk1"/>
                          </a:solidFill>
                          <a:effectLst/>
                          <a:latin typeface="+mn-lt"/>
                          <a:ea typeface="+mn-ea"/>
                          <a:cs typeface="+mn-cs"/>
                        </a:rPr>
                        <a:t>可以预测出蠕变断裂寿命并验证不同成分的对蠕变断裂寿命的影响程度。</a:t>
                      </a:r>
                      <a:endParaRPr lang="zh-CN" sz="1400" kern="100" dirty="0">
                        <a:solidFill>
                          <a:schemeClr val="dk1"/>
                        </a:solidFill>
                        <a:effectLst/>
                        <a:latin typeface="+mn-lt"/>
                        <a:ea typeface="+mn-ea"/>
                        <a:cs typeface="+mn-cs"/>
                      </a:endParaRPr>
                    </a:p>
                  </a:txBody>
                  <a:tcPr marL="18832" marR="18832" marT="0" marB="0" anchor="ctr"/>
                </a:tc>
                <a:tc>
                  <a:txBody>
                    <a:bodyPr/>
                    <a:lstStyle/>
                    <a:p>
                      <a:pPr marL="0" indent="0" algn="l" defTabSz="914400" rtl="0" eaLnBrk="1" latinLnBrk="0" hangingPunct="1">
                        <a:spcAft>
                          <a:spcPts val="0"/>
                        </a:spcAft>
                      </a:pPr>
                      <a:r>
                        <a:rPr lang="en-US" sz="1400" kern="100" dirty="0">
                          <a:solidFill>
                            <a:schemeClr val="dk1"/>
                          </a:solidFill>
                          <a:effectLst/>
                          <a:latin typeface="+mn-lt"/>
                          <a:ea typeface="+mn-ea"/>
                          <a:cs typeface="+mn-cs"/>
                        </a:rPr>
                        <a:t>2006</a:t>
                      </a:r>
                      <a:endParaRPr lang="zh-CN" sz="1400" kern="100" dirty="0">
                        <a:solidFill>
                          <a:schemeClr val="dk1"/>
                        </a:solidFill>
                        <a:effectLst/>
                        <a:latin typeface="+mn-lt"/>
                        <a:ea typeface="+mn-ea"/>
                        <a:cs typeface="+mn-cs"/>
                      </a:endParaRPr>
                    </a:p>
                  </a:txBody>
                  <a:tcPr marL="18832" marR="18832" marT="0" marB="0" anchor="ctr"/>
                </a:tc>
                <a:tc>
                  <a:txBody>
                    <a:bodyPr/>
                    <a:lstStyle/>
                    <a:p>
                      <a:pPr marL="0" indent="0" algn="l" defTabSz="914400" rtl="0" eaLnBrk="1" latinLnBrk="0" hangingPunct="1">
                        <a:spcAft>
                          <a:spcPts val="0"/>
                        </a:spcAft>
                      </a:pPr>
                      <a:r>
                        <a:rPr lang="zh-CN" altLang="en-US" sz="1400" kern="100" dirty="0">
                          <a:solidFill>
                            <a:schemeClr val="dk1"/>
                          </a:solidFill>
                          <a:effectLst/>
                          <a:latin typeface="+mn-lt"/>
                          <a:ea typeface="+mn-ea"/>
                          <a:cs typeface="+mn-cs"/>
                        </a:rPr>
                        <a:t>计算机应用技术特种铸造及有色合金</a:t>
                      </a:r>
                      <a:r>
                        <a:rPr lang="en-US" altLang="zh-CN" sz="1400" kern="100" dirty="0">
                          <a:solidFill>
                            <a:schemeClr val="dk1"/>
                          </a:solidFill>
                          <a:effectLst/>
                          <a:latin typeface="+mn-lt"/>
                          <a:ea typeface="+mn-ea"/>
                          <a:cs typeface="+mn-cs"/>
                        </a:rPr>
                        <a:t>2005</a:t>
                      </a:r>
                      <a:r>
                        <a:rPr lang="zh-CN" altLang="en-US" sz="1400" kern="100" dirty="0">
                          <a:solidFill>
                            <a:schemeClr val="dk1"/>
                          </a:solidFill>
                          <a:effectLst/>
                          <a:latin typeface="+mn-lt"/>
                          <a:ea typeface="+mn-ea"/>
                          <a:cs typeface="+mn-cs"/>
                        </a:rPr>
                        <a:t>年第</a:t>
                      </a:r>
                      <a:r>
                        <a:rPr lang="en-US" altLang="zh-CN" sz="1400" kern="100" dirty="0">
                          <a:solidFill>
                            <a:schemeClr val="dk1"/>
                          </a:solidFill>
                          <a:effectLst/>
                          <a:latin typeface="+mn-lt"/>
                          <a:ea typeface="+mn-ea"/>
                          <a:cs typeface="+mn-cs"/>
                        </a:rPr>
                        <a:t>25</a:t>
                      </a:r>
                      <a:r>
                        <a:rPr lang="zh-CN" altLang="en-US" sz="1400" kern="100" dirty="0">
                          <a:solidFill>
                            <a:schemeClr val="dk1"/>
                          </a:solidFill>
                          <a:effectLst/>
                          <a:latin typeface="+mn-lt"/>
                          <a:ea typeface="+mn-ea"/>
                          <a:cs typeface="+mn-cs"/>
                        </a:rPr>
                        <a:t>卷第</a:t>
                      </a:r>
                      <a:r>
                        <a:rPr lang="en-US" altLang="zh-CN" sz="1400" kern="100" dirty="0">
                          <a:solidFill>
                            <a:schemeClr val="dk1"/>
                          </a:solidFill>
                          <a:effectLst/>
                          <a:latin typeface="+mn-lt"/>
                          <a:ea typeface="+mn-ea"/>
                          <a:cs typeface="+mn-cs"/>
                        </a:rPr>
                        <a:t>2</a:t>
                      </a:r>
                      <a:r>
                        <a:rPr lang="zh-CN" altLang="en-US" sz="1400" kern="100" dirty="0">
                          <a:solidFill>
                            <a:schemeClr val="dk1"/>
                          </a:solidFill>
                          <a:effectLst/>
                          <a:latin typeface="+mn-lt"/>
                          <a:ea typeface="+mn-ea"/>
                          <a:cs typeface="+mn-cs"/>
                        </a:rPr>
                        <a:t>期</a:t>
                      </a:r>
                      <a:endParaRPr lang="zh-CN" sz="1400" kern="100" dirty="0">
                        <a:solidFill>
                          <a:schemeClr val="dk1"/>
                        </a:solidFill>
                        <a:effectLst/>
                        <a:latin typeface="+mn-lt"/>
                        <a:ea typeface="+mn-ea"/>
                        <a:cs typeface="+mn-cs"/>
                      </a:endParaRPr>
                    </a:p>
                  </a:txBody>
                  <a:tcPr marL="18832" marR="18832" marT="0" marB="0" anchor="ctr"/>
                </a:tc>
                <a:extLst>
                  <a:ext uri="{0D108BD9-81ED-4DB2-BD59-A6C34878D82A}">
                    <a16:rowId xmlns:a16="http://schemas.microsoft.com/office/drawing/2014/main" val="10001"/>
                  </a:ext>
                </a:extLst>
              </a:tr>
              <a:tr h="842998">
                <a:tc>
                  <a:txBody>
                    <a:bodyPr/>
                    <a:lstStyle/>
                    <a:p>
                      <a:pPr indent="0" algn="ctr">
                        <a:lnSpc>
                          <a:spcPct val="150000"/>
                        </a:lnSpc>
                        <a:spcAft>
                          <a:spcPts val="0"/>
                        </a:spcAft>
                      </a:pPr>
                      <a:r>
                        <a:rPr lang="zh-CN" altLang="en-US" sz="1400" kern="100" dirty="0">
                          <a:effectLst/>
                          <a:latin typeface="Times New Roman"/>
                          <a:ea typeface="+mn-ea"/>
                          <a:cs typeface="Times New Roman"/>
                        </a:rPr>
                        <a:t>中科院金属研究所</a:t>
                      </a:r>
                      <a:endParaRPr lang="zh-CN" sz="1400" kern="100" dirty="0">
                        <a:effectLst/>
                        <a:latin typeface="Times New Roman"/>
                        <a:ea typeface="宋体"/>
                        <a:cs typeface="Times New Roman"/>
                      </a:endParaRPr>
                    </a:p>
                  </a:txBody>
                  <a:tcPr marL="68580" marR="68580" marT="0" marB="0" anchor="ctr"/>
                </a:tc>
                <a:tc>
                  <a:txBody>
                    <a:bodyPr/>
                    <a:lstStyle/>
                    <a:p>
                      <a:pPr indent="0" algn="ctr">
                        <a:spcAft>
                          <a:spcPts val="0"/>
                        </a:spcAft>
                      </a:pPr>
                      <a:r>
                        <a:rPr lang="en-US" altLang="zh-CN" sz="1400" kern="100" dirty="0" err="1">
                          <a:effectLst/>
                          <a:latin typeface="+mn-lt"/>
                          <a:ea typeface="+mn-ea"/>
                          <a:cs typeface="Times New Roman"/>
                        </a:rPr>
                        <a:t>Jiating</a:t>
                      </a:r>
                      <a:r>
                        <a:rPr lang="en-US" altLang="zh-CN" sz="1400" kern="100" dirty="0">
                          <a:effectLst/>
                          <a:latin typeface="+mn-lt"/>
                          <a:ea typeface="+mn-ea"/>
                          <a:cs typeface="Times New Roman"/>
                        </a:rPr>
                        <a:t> </a:t>
                      </a:r>
                      <a:r>
                        <a:rPr lang="en-US" altLang="zh-CN" sz="1400" kern="100" dirty="0" err="1">
                          <a:effectLst/>
                          <a:latin typeface="+mn-lt"/>
                          <a:ea typeface="+mn-ea"/>
                          <a:cs typeface="Times New Roman"/>
                        </a:rPr>
                        <a:t>Guo</a:t>
                      </a:r>
                      <a:endParaRPr lang="zh-CN" sz="1400" kern="100" dirty="0">
                        <a:effectLst/>
                        <a:latin typeface="Calibri"/>
                        <a:ea typeface="宋体"/>
                        <a:cs typeface="Times New Roman"/>
                      </a:endParaRPr>
                    </a:p>
                  </a:txBody>
                  <a:tcPr marL="68580" marR="68580" marT="0" marB="0" anchor="ctr"/>
                </a:tc>
                <a:tc>
                  <a:txBody>
                    <a:bodyPr/>
                    <a:lstStyle/>
                    <a:p>
                      <a:pPr indent="0" algn="ctr">
                        <a:spcAft>
                          <a:spcPts val="0"/>
                        </a:spcAft>
                      </a:pPr>
                      <a:r>
                        <a:rPr lang="zh-CN" altLang="en-US" sz="1400" kern="100" dirty="0">
                          <a:effectLst/>
                          <a:latin typeface="Calibri"/>
                          <a:ea typeface="宋体"/>
                          <a:cs typeface="Times New Roman"/>
                        </a:rPr>
                        <a:t>贝叶斯神经网络</a:t>
                      </a:r>
                      <a:endParaRPr lang="zh-CN" sz="1400" kern="100" dirty="0">
                        <a:effectLst/>
                        <a:latin typeface="Calibri"/>
                        <a:ea typeface="宋体"/>
                        <a:cs typeface="Times New Roman"/>
                      </a:endParaRPr>
                    </a:p>
                  </a:txBody>
                  <a:tcPr marL="68580" marR="68580" marT="0" marB="0" anchor="ctr"/>
                </a:tc>
                <a:tc>
                  <a:txBody>
                    <a:bodyPr/>
                    <a:lstStyle/>
                    <a:p>
                      <a:pPr indent="0" algn="just">
                        <a:spcAft>
                          <a:spcPts val="0"/>
                        </a:spcAft>
                      </a:pPr>
                      <a:r>
                        <a:rPr lang="en-US" altLang="zh-CN" sz="1400" kern="100" dirty="0">
                          <a:effectLst/>
                          <a:latin typeface="Calibri"/>
                          <a:ea typeface="宋体"/>
                          <a:cs typeface="Times New Roman"/>
                        </a:rPr>
                        <a:t>K44</a:t>
                      </a:r>
                      <a:r>
                        <a:rPr lang="zh-CN" altLang="en-US" sz="1400" kern="100" dirty="0">
                          <a:effectLst/>
                          <a:latin typeface="Calibri"/>
                          <a:ea typeface="宋体"/>
                          <a:cs typeface="Times New Roman"/>
                        </a:rPr>
                        <a:t>高温合金</a:t>
                      </a:r>
                      <a:endParaRPr lang="zh-CN" sz="14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altLang="en-US" sz="1400" kern="100" dirty="0">
                          <a:effectLst/>
                          <a:latin typeface="+mn-lt"/>
                          <a:ea typeface="+mn-ea"/>
                          <a:cs typeface="Times New Roman"/>
                        </a:rPr>
                        <a:t>利用神经网络预测了合金在添加少量的</a:t>
                      </a:r>
                      <a:r>
                        <a:rPr lang="en-US" altLang="zh-CN" sz="1400" kern="100" dirty="0">
                          <a:effectLst/>
                          <a:latin typeface="+mn-lt"/>
                          <a:ea typeface="+mn-ea"/>
                          <a:cs typeface="Times New Roman"/>
                        </a:rPr>
                        <a:t>C</a:t>
                      </a:r>
                      <a:r>
                        <a:rPr lang="zh-CN" altLang="en-US" sz="1400" kern="100" dirty="0">
                          <a:effectLst/>
                          <a:latin typeface="+mn-lt"/>
                          <a:ea typeface="+mn-ea"/>
                          <a:cs typeface="Times New Roman"/>
                        </a:rPr>
                        <a:t>、</a:t>
                      </a:r>
                      <a:r>
                        <a:rPr lang="en-US" altLang="zh-CN" sz="1400" kern="100" dirty="0">
                          <a:effectLst/>
                          <a:latin typeface="+mn-lt"/>
                          <a:ea typeface="+mn-ea"/>
                          <a:cs typeface="Times New Roman"/>
                        </a:rPr>
                        <a:t>B</a:t>
                      </a:r>
                      <a:r>
                        <a:rPr lang="zh-CN" altLang="en-US" sz="1400" kern="100" dirty="0">
                          <a:effectLst/>
                          <a:latin typeface="+mn-lt"/>
                          <a:ea typeface="+mn-ea"/>
                          <a:cs typeface="Times New Roman"/>
                        </a:rPr>
                        <a:t>、</a:t>
                      </a:r>
                      <a:r>
                        <a:rPr lang="en-US" altLang="zh-CN" sz="1400" kern="100" dirty="0" err="1">
                          <a:effectLst/>
                          <a:latin typeface="+mn-lt"/>
                          <a:ea typeface="+mn-ea"/>
                          <a:cs typeface="Times New Roman"/>
                        </a:rPr>
                        <a:t>Hf</a:t>
                      </a:r>
                      <a:r>
                        <a:rPr lang="zh-CN" altLang="en-US" sz="1400" kern="100" dirty="0">
                          <a:effectLst/>
                          <a:latin typeface="+mn-lt"/>
                          <a:ea typeface="+mn-ea"/>
                          <a:cs typeface="Times New Roman"/>
                        </a:rPr>
                        <a:t>元素后，合金的力学性能变化。其中考虑到了热处理的一些参数。</a:t>
                      </a:r>
                      <a:endParaRPr lang="zh-CN" sz="1400" kern="100" dirty="0">
                        <a:effectLst/>
                        <a:latin typeface="Calibri"/>
                        <a:ea typeface="宋体"/>
                        <a:cs typeface="Times New Roman"/>
                      </a:endParaRPr>
                    </a:p>
                  </a:txBody>
                  <a:tcPr marL="68580" marR="68580" marT="0" marB="0" anchor="ctr"/>
                </a:tc>
                <a:tc>
                  <a:txBody>
                    <a:bodyPr/>
                    <a:lstStyle/>
                    <a:p>
                      <a:pPr indent="0" algn="just">
                        <a:spcAft>
                          <a:spcPts val="0"/>
                        </a:spcAft>
                      </a:pPr>
                      <a:r>
                        <a:rPr lang="en-US" altLang="zh-CN" sz="1400" kern="100" dirty="0">
                          <a:effectLst/>
                          <a:latin typeface="Calibri"/>
                          <a:ea typeface="宋体"/>
                          <a:cs typeface="Times New Roman"/>
                        </a:rPr>
                        <a:t>2006</a:t>
                      </a:r>
                      <a:endParaRPr lang="zh-CN" sz="1400" kern="100" dirty="0">
                        <a:effectLst/>
                        <a:latin typeface="Calibri"/>
                        <a:ea typeface="宋体"/>
                        <a:cs typeface="Times New Roman"/>
                      </a:endParaRPr>
                    </a:p>
                  </a:txBody>
                  <a:tcPr marL="68580" marR="68580" marT="0" marB="0" anchor="ctr"/>
                </a:tc>
                <a:tc>
                  <a:txBody>
                    <a:bodyPr/>
                    <a:lstStyle/>
                    <a:p>
                      <a:pPr indent="0" algn="just">
                        <a:spcAft>
                          <a:spcPts val="0"/>
                        </a:spcAft>
                      </a:pPr>
                      <a:r>
                        <a:rPr lang="en-US" altLang="zh-CN" sz="1400" kern="100" dirty="0" err="1">
                          <a:effectLst/>
                          <a:latin typeface="+mn-lt"/>
                          <a:ea typeface="+mn-ea"/>
                          <a:cs typeface="Times New Roman"/>
                        </a:rPr>
                        <a:t>MaterialsTransactions</a:t>
                      </a:r>
                      <a:r>
                        <a:rPr lang="en-US" altLang="zh-CN" sz="1400" kern="100" dirty="0">
                          <a:effectLst/>
                          <a:latin typeface="+mn-lt"/>
                          <a:ea typeface="+mn-ea"/>
                          <a:cs typeface="Times New Roman"/>
                        </a:rPr>
                        <a:t>, Vol. 47, No. 1 (2006) pp. 198 to 206</a:t>
                      </a:r>
                      <a:endParaRPr lang="zh-CN" sz="1400" kern="100" dirty="0">
                        <a:effectLst/>
                        <a:latin typeface="Calibri"/>
                        <a:ea typeface="宋体"/>
                        <a:cs typeface="Times New Roman"/>
                      </a:endParaRPr>
                    </a:p>
                  </a:txBody>
                  <a:tcPr marL="68580" marR="68580" marT="0" marB="0" anchor="ctr"/>
                </a:tc>
                <a:extLst>
                  <a:ext uri="{0D108BD9-81ED-4DB2-BD59-A6C34878D82A}">
                    <a16:rowId xmlns:a16="http://schemas.microsoft.com/office/drawing/2014/main" val="10002"/>
                  </a:ext>
                </a:extLst>
              </a:tr>
              <a:tr h="856318">
                <a:tc>
                  <a:txBody>
                    <a:bodyPr/>
                    <a:lstStyle/>
                    <a:p>
                      <a:pPr indent="0" algn="ctr">
                        <a:spcAft>
                          <a:spcPts val="0"/>
                        </a:spcAft>
                      </a:pPr>
                      <a:r>
                        <a:rPr lang="zh-CN" altLang="en-US" sz="1400" kern="100" dirty="0">
                          <a:effectLst/>
                          <a:latin typeface="+mn-lt"/>
                          <a:ea typeface="+mn-ea"/>
                          <a:cs typeface="Times New Roman"/>
                        </a:rPr>
                        <a:t>中科院金属研究所</a:t>
                      </a:r>
                      <a:endParaRPr lang="zh-CN" sz="1400" kern="100" dirty="0">
                        <a:effectLst/>
                        <a:latin typeface="Calibri"/>
                        <a:ea typeface="宋体"/>
                        <a:cs typeface="Times New Roman"/>
                      </a:endParaRPr>
                    </a:p>
                  </a:txBody>
                  <a:tcPr marL="68580" marR="68580" marT="0" marB="0" anchor="ctr"/>
                </a:tc>
                <a:tc>
                  <a:txBody>
                    <a:bodyPr/>
                    <a:lstStyle/>
                    <a:p>
                      <a:pPr indent="0" algn="ctr">
                        <a:spcAft>
                          <a:spcPts val="0"/>
                        </a:spcAft>
                      </a:pPr>
                      <a:r>
                        <a:rPr lang="en-US" altLang="zh-CN" sz="1400" kern="100" dirty="0" err="1">
                          <a:effectLst/>
                          <a:latin typeface="Calibri"/>
                          <a:ea typeface="宋体"/>
                          <a:cs typeface="Times New Roman"/>
                        </a:rPr>
                        <a:t>JiatingGuo</a:t>
                      </a:r>
                      <a:endParaRPr lang="zh-CN" sz="1400" kern="100" dirty="0">
                        <a:effectLst/>
                        <a:latin typeface="Calibri"/>
                        <a:ea typeface="宋体"/>
                        <a:cs typeface="Times New Roman"/>
                      </a:endParaRPr>
                    </a:p>
                  </a:txBody>
                  <a:tcPr marL="68580" marR="68580" marT="0" marB="0" anchor="ctr"/>
                </a:tc>
                <a:tc>
                  <a:txBody>
                    <a:bodyPr/>
                    <a:lstStyle/>
                    <a:p>
                      <a:pPr indent="0" algn="ctr">
                        <a:spcAft>
                          <a:spcPts val="0"/>
                        </a:spcAft>
                      </a:pPr>
                      <a:r>
                        <a:rPr lang="zh-CN" altLang="en-US" sz="1400" kern="100" dirty="0">
                          <a:effectLst/>
                          <a:latin typeface="Calibri"/>
                          <a:ea typeface="宋体"/>
                          <a:cs typeface="Times New Roman"/>
                        </a:rPr>
                        <a:t>人工神经网络</a:t>
                      </a:r>
                      <a:endParaRPr lang="zh-CN" sz="14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altLang="en-US" sz="1400" kern="100" dirty="0">
                          <a:effectLst/>
                          <a:latin typeface="Calibri"/>
                          <a:ea typeface="宋体"/>
                          <a:cs typeface="Times New Roman"/>
                        </a:rPr>
                        <a:t>镍基高温合金</a:t>
                      </a:r>
                      <a:endParaRPr lang="zh-CN" sz="1400" kern="100" dirty="0">
                        <a:effectLst/>
                        <a:latin typeface="Calibri"/>
                        <a:ea typeface="宋体"/>
                        <a:cs typeface="Times New Roman"/>
                      </a:endParaRPr>
                    </a:p>
                  </a:txBody>
                  <a:tcPr marL="68580" marR="68580" marT="0" marB="0" anchor="ctr"/>
                </a:tc>
                <a:tc>
                  <a:txBody>
                    <a:bodyPr/>
                    <a:lstStyle/>
                    <a:p>
                      <a:pPr indent="0" algn="just">
                        <a:lnSpc>
                          <a:spcPct val="100000"/>
                        </a:lnSpc>
                        <a:spcAft>
                          <a:spcPts val="0"/>
                        </a:spcAft>
                      </a:pPr>
                      <a:r>
                        <a:rPr lang="zh-CN" altLang="en-US" sz="1400" kern="100" dirty="0">
                          <a:effectLst/>
                          <a:latin typeface="Times New Roman"/>
                          <a:ea typeface="+mn-ea"/>
                          <a:cs typeface="Times New Roman"/>
                        </a:rPr>
                        <a:t>利用神经网络预测</a:t>
                      </a:r>
                      <a:r>
                        <a:rPr lang="en-US" altLang="zh-CN" sz="1400" kern="100" dirty="0" err="1">
                          <a:effectLst/>
                          <a:latin typeface="Times New Roman"/>
                          <a:ea typeface="+mn-ea"/>
                          <a:cs typeface="Times New Roman"/>
                        </a:rPr>
                        <a:t>Hf</a:t>
                      </a:r>
                      <a:r>
                        <a:rPr lang="zh-CN" altLang="en-US" sz="1400" kern="100" dirty="0">
                          <a:effectLst/>
                          <a:latin typeface="Times New Roman"/>
                          <a:ea typeface="+mn-ea"/>
                          <a:cs typeface="Times New Roman"/>
                        </a:rPr>
                        <a:t>含量对蠕变寿命的影响、并验证了添加了</a:t>
                      </a:r>
                      <a:r>
                        <a:rPr lang="en-US" altLang="zh-CN" sz="1400" kern="100" dirty="0">
                          <a:effectLst/>
                          <a:latin typeface="Times New Roman"/>
                          <a:ea typeface="+mn-ea"/>
                          <a:cs typeface="Times New Roman"/>
                        </a:rPr>
                        <a:t>0.4%Hf</a:t>
                      </a:r>
                      <a:r>
                        <a:rPr lang="zh-CN" altLang="en-US" sz="1400" kern="100" dirty="0">
                          <a:effectLst/>
                          <a:latin typeface="Times New Roman"/>
                          <a:ea typeface="+mn-ea"/>
                          <a:cs typeface="Times New Roman"/>
                        </a:rPr>
                        <a:t>的合金显微组织和蠕变寿命的关系。</a:t>
                      </a:r>
                      <a:endParaRPr lang="zh-CN" sz="1400" kern="100" dirty="0">
                        <a:effectLst/>
                        <a:latin typeface="Times New Roman"/>
                        <a:ea typeface="宋体"/>
                        <a:cs typeface="Times New Roman"/>
                      </a:endParaRPr>
                    </a:p>
                  </a:txBody>
                  <a:tcPr marL="68580" marR="68580" marT="0" marB="0" anchor="ctr"/>
                </a:tc>
                <a:tc>
                  <a:txBody>
                    <a:bodyPr/>
                    <a:lstStyle/>
                    <a:p>
                      <a:pPr indent="0" algn="just">
                        <a:spcAft>
                          <a:spcPts val="0"/>
                        </a:spcAft>
                      </a:pPr>
                      <a:r>
                        <a:rPr lang="en-US" altLang="zh-CN" sz="1400" kern="100" dirty="0">
                          <a:effectLst/>
                          <a:latin typeface="Calibri"/>
                          <a:ea typeface="宋体"/>
                          <a:cs typeface="Times New Roman"/>
                        </a:rPr>
                        <a:t>2009</a:t>
                      </a:r>
                      <a:endParaRPr lang="zh-CN" sz="1400" kern="100" dirty="0">
                        <a:effectLst/>
                        <a:latin typeface="Calibri"/>
                        <a:ea typeface="宋体"/>
                        <a:cs typeface="Times New Roman"/>
                      </a:endParaRPr>
                    </a:p>
                  </a:txBody>
                  <a:tcPr marL="68580" marR="68580" marT="0" marB="0" anchor="ctr"/>
                </a:tc>
                <a:tc>
                  <a:txBody>
                    <a:bodyPr/>
                    <a:lstStyle/>
                    <a:p>
                      <a:pPr indent="0" algn="just">
                        <a:spcAft>
                          <a:spcPts val="0"/>
                        </a:spcAft>
                      </a:pPr>
                      <a:r>
                        <a:rPr lang="en-US" altLang="zh-CN" sz="1400" kern="100" dirty="0">
                          <a:effectLst/>
                          <a:latin typeface="+mn-lt"/>
                          <a:ea typeface="+mn-ea"/>
                          <a:cs typeface="Times New Roman"/>
                        </a:rPr>
                        <a:t>Materials Science and Engineering A 527 (2010) 1548–1554</a:t>
                      </a:r>
                      <a:endParaRPr lang="zh-CN" sz="1400" kern="100" dirty="0">
                        <a:effectLst/>
                        <a:latin typeface="Calibri"/>
                        <a:ea typeface="宋体"/>
                        <a:cs typeface="Times New Roman"/>
                      </a:endParaRPr>
                    </a:p>
                  </a:txBody>
                  <a:tcPr marL="68580" marR="68580" marT="0" marB="0" anchor="ctr"/>
                </a:tc>
                <a:extLst>
                  <a:ext uri="{0D108BD9-81ED-4DB2-BD59-A6C34878D82A}">
                    <a16:rowId xmlns:a16="http://schemas.microsoft.com/office/drawing/2014/main" val="10003"/>
                  </a:ext>
                </a:extLst>
              </a:tr>
              <a:tr h="1242998">
                <a:tc>
                  <a:txBody>
                    <a:bodyPr/>
                    <a:lstStyle/>
                    <a:p>
                      <a:pPr indent="0" algn="ctr">
                        <a:spcAft>
                          <a:spcPts val="0"/>
                        </a:spcAft>
                      </a:pPr>
                      <a:r>
                        <a:rPr lang="zh-CN" altLang="en-US" sz="1400" kern="100" dirty="0">
                          <a:effectLst/>
                          <a:latin typeface="+mn-lt"/>
                          <a:ea typeface="+mn-ea"/>
                          <a:cs typeface="Times New Roman"/>
                        </a:rPr>
                        <a:t>华东理工大学</a:t>
                      </a:r>
                      <a:endParaRPr lang="zh-CN" sz="1400" kern="100" dirty="0">
                        <a:effectLst/>
                        <a:latin typeface="Calibri"/>
                        <a:ea typeface="宋体"/>
                        <a:cs typeface="Times New Roman"/>
                      </a:endParaRPr>
                    </a:p>
                  </a:txBody>
                  <a:tcPr marL="68580" marR="68580" marT="0" marB="0" anchor="ctr"/>
                </a:tc>
                <a:tc>
                  <a:txBody>
                    <a:bodyPr/>
                    <a:lstStyle/>
                    <a:p>
                      <a:pPr indent="0" algn="ctr">
                        <a:spcAft>
                          <a:spcPts val="0"/>
                        </a:spcAft>
                      </a:pPr>
                      <a:r>
                        <a:rPr lang="zh-CN" altLang="en-US" sz="1400" kern="100" dirty="0">
                          <a:effectLst/>
                          <a:latin typeface="+mn-lt"/>
                          <a:ea typeface="+mn-ea"/>
                          <a:cs typeface="Times New Roman"/>
                        </a:rPr>
                        <a:t>周海滔</a:t>
                      </a:r>
                      <a:endParaRPr lang="zh-CN" sz="1400" kern="100" dirty="0">
                        <a:effectLst/>
                        <a:latin typeface="Calibri"/>
                        <a:ea typeface="宋体"/>
                        <a:cs typeface="Times New Roman"/>
                      </a:endParaRPr>
                    </a:p>
                  </a:txBody>
                  <a:tcPr marL="68580" marR="68580" marT="0" marB="0" anchor="ctr"/>
                </a:tc>
                <a:tc>
                  <a:txBody>
                    <a:bodyPr/>
                    <a:lstStyle/>
                    <a:p>
                      <a:pPr indent="0" algn="ctr">
                        <a:spcAft>
                          <a:spcPts val="0"/>
                        </a:spcAft>
                      </a:pPr>
                      <a:r>
                        <a:rPr lang="zh-CN" altLang="en-US" sz="1400" kern="100" dirty="0">
                          <a:effectLst/>
                          <a:latin typeface="Calibri"/>
                          <a:ea typeface="宋体"/>
                          <a:cs typeface="Times New Roman"/>
                        </a:rPr>
                        <a:t>人工神经网络</a:t>
                      </a:r>
                      <a:endParaRPr lang="zh-CN" sz="14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altLang="en-US" sz="1400" kern="100" dirty="0">
                          <a:effectLst/>
                          <a:latin typeface="Calibri"/>
                          <a:ea typeface="宋体"/>
                          <a:cs typeface="Times New Roman"/>
                        </a:rPr>
                        <a:t>镍基合金</a:t>
                      </a:r>
                      <a:endParaRPr lang="zh-CN" sz="1400" kern="100" dirty="0">
                        <a:effectLst/>
                        <a:latin typeface="Calibri"/>
                        <a:ea typeface="宋体"/>
                        <a:cs typeface="Times New Roman"/>
                      </a:endParaRPr>
                    </a:p>
                  </a:txBody>
                  <a:tcPr marL="68580" marR="68580" marT="0" marB="0" anchor="ctr"/>
                </a:tc>
                <a:tc>
                  <a:txBody>
                    <a:bodyPr/>
                    <a:lstStyle/>
                    <a:p>
                      <a:pPr indent="0" algn="just">
                        <a:lnSpc>
                          <a:spcPct val="100000"/>
                        </a:lnSpc>
                        <a:spcAft>
                          <a:spcPts val="0"/>
                        </a:spcAft>
                      </a:pPr>
                      <a:r>
                        <a:rPr lang="zh-CN" altLang="en-US" sz="1400" kern="100" dirty="0">
                          <a:effectLst/>
                          <a:latin typeface="Times New Roman"/>
                          <a:ea typeface="+mn-ea"/>
                          <a:cs typeface="Times New Roman"/>
                        </a:rPr>
                        <a:t>预测不同成分镍基单晶高温合金在不同温度和应力下的寿命。</a:t>
                      </a:r>
                      <a:endParaRPr lang="zh-CN" sz="1400" kern="100" dirty="0">
                        <a:effectLst/>
                        <a:latin typeface="Times New Roman"/>
                        <a:ea typeface="宋体"/>
                        <a:cs typeface="Times New Roman"/>
                      </a:endParaRPr>
                    </a:p>
                  </a:txBody>
                  <a:tcPr marL="68580" marR="68580" marT="0" marB="0" anchor="ctr"/>
                </a:tc>
                <a:tc>
                  <a:txBody>
                    <a:bodyPr/>
                    <a:lstStyle/>
                    <a:p>
                      <a:pPr indent="0" algn="just">
                        <a:spcAft>
                          <a:spcPts val="0"/>
                        </a:spcAft>
                      </a:pPr>
                      <a:r>
                        <a:rPr lang="en-US" sz="1400" kern="100" dirty="0">
                          <a:effectLst/>
                          <a:latin typeface="Calibri"/>
                          <a:ea typeface="宋体"/>
                          <a:cs typeface="Times New Roman"/>
                        </a:rPr>
                        <a:t>2009</a:t>
                      </a:r>
                      <a:endParaRPr lang="zh-CN" sz="14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altLang="en-US" sz="1400" kern="100" dirty="0">
                          <a:effectLst/>
                          <a:latin typeface="+mn-lt"/>
                          <a:ea typeface="+mn-ea"/>
                          <a:cs typeface="Times New Roman"/>
                        </a:rPr>
                        <a:t>机械工程材料第</a:t>
                      </a:r>
                      <a:r>
                        <a:rPr lang="en-US" altLang="zh-CN" sz="1400" kern="100" dirty="0">
                          <a:effectLst/>
                          <a:latin typeface="+mn-lt"/>
                          <a:ea typeface="+mn-ea"/>
                          <a:cs typeface="Times New Roman"/>
                        </a:rPr>
                        <a:t>33</a:t>
                      </a:r>
                      <a:r>
                        <a:rPr lang="zh-CN" altLang="en-US" sz="1400" kern="100" dirty="0">
                          <a:effectLst/>
                          <a:latin typeface="+mn-lt"/>
                          <a:ea typeface="+mn-ea"/>
                          <a:cs typeface="Times New Roman"/>
                        </a:rPr>
                        <a:t>卷第</a:t>
                      </a:r>
                      <a:r>
                        <a:rPr lang="en-US" altLang="zh-CN" sz="1400" kern="100" dirty="0">
                          <a:effectLst/>
                          <a:latin typeface="+mn-lt"/>
                          <a:ea typeface="+mn-ea"/>
                          <a:cs typeface="Times New Roman"/>
                        </a:rPr>
                        <a:t>12</a:t>
                      </a:r>
                      <a:r>
                        <a:rPr lang="zh-CN" altLang="en-US" sz="1400" kern="100" dirty="0">
                          <a:effectLst/>
                          <a:latin typeface="+mn-lt"/>
                          <a:ea typeface="+mn-ea"/>
                          <a:cs typeface="Times New Roman"/>
                        </a:rPr>
                        <a:t>期</a:t>
                      </a:r>
                      <a:r>
                        <a:rPr lang="en-US" altLang="zh-CN" sz="1400" kern="100" dirty="0">
                          <a:effectLst/>
                          <a:latin typeface="+mn-lt"/>
                          <a:ea typeface="+mn-ea"/>
                          <a:cs typeface="Times New Roman"/>
                        </a:rPr>
                        <a:t>2009</a:t>
                      </a:r>
                      <a:r>
                        <a:rPr lang="zh-CN" altLang="en-US" sz="1400" kern="100" dirty="0">
                          <a:effectLst/>
                          <a:latin typeface="+mn-lt"/>
                          <a:ea typeface="+mn-ea"/>
                          <a:cs typeface="Times New Roman"/>
                        </a:rPr>
                        <a:t>年</a:t>
                      </a:r>
                      <a:endParaRPr lang="zh-CN" sz="1400" kern="100" dirty="0">
                        <a:effectLst/>
                        <a:latin typeface="Calibri"/>
                        <a:ea typeface="宋体"/>
                        <a:cs typeface="Times New Roman"/>
                      </a:endParaRPr>
                    </a:p>
                  </a:txBody>
                  <a:tcPr marL="68580" marR="68580" marT="0" marB="0"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1072937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0"/>
            <a:ext cx="8229600" cy="796950"/>
          </a:xfrm>
        </p:spPr>
        <p:txBody>
          <a:bodyPr/>
          <a:lstStyle/>
          <a:p>
            <a:r>
              <a:rPr lang="zh-CN" altLang="en-US" dirty="0"/>
              <a:t>镍基单晶高温合金蠕变机器学习</a:t>
            </a:r>
          </a:p>
        </p:txBody>
      </p:sp>
      <p:graphicFrame>
        <p:nvGraphicFramePr>
          <p:cNvPr id="4" name="表格 3"/>
          <p:cNvGraphicFramePr>
            <a:graphicFrameLocks noGrp="1"/>
          </p:cNvGraphicFramePr>
          <p:nvPr>
            <p:extLst/>
          </p:nvPr>
        </p:nvGraphicFramePr>
        <p:xfrm>
          <a:off x="41011" y="1052736"/>
          <a:ext cx="9036497" cy="5069730"/>
        </p:xfrm>
        <a:graphic>
          <a:graphicData uri="http://schemas.openxmlformats.org/drawingml/2006/table">
            <a:tbl>
              <a:tblPr firstRow="1" firstCol="1" bandRow="1">
                <a:tableStyleId>{93296810-A885-4BE3-A3E7-6D5BEEA58F35}</a:tableStyleId>
              </a:tblPr>
              <a:tblGrid>
                <a:gridCol w="1018249">
                  <a:extLst>
                    <a:ext uri="{9D8B030D-6E8A-4147-A177-3AD203B41FA5}">
                      <a16:colId xmlns:a16="http://schemas.microsoft.com/office/drawing/2014/main" val="20000"/>
                    </a:ext>
                  </a:extLst>
                </a:gridCol>
                <a:gridCol w="704428">
                  <a:extLst>
                    <a:ext uri="{9D8B030D-6E8A-4147-A177-3AD203B41FA5}">
                      <a16:colId xmlns:a16="http://schemas.microsoft.com/office/drawing/2014/main" val="20001"/>
                    </a:ext>
                  </a:extLst>
                </a:gridCol>
                <a:gridCol w="1037704">
                  <a:extLst>
                    <a:ext uri="{9D8B030D-6E8A-4147-A177-3AD203B41FA5}">
                      <a16:colId xmlns:a16="http://schemas.microsoft.com/office/drawing/2014/main" val="20002"/>
                    </a:ext>
                  </a:extLst>
                </a:gridCol>
                <a:gridCol w="1018249">
                  <a:extLst>
                    <a:ext uri="{9D8B030D-6E8A-4147-A177-3AD203B41FA5}">
                      <a16:colId xmlns:a16="http://schemas.microsoft.com/office/drawing/2014/main" val="20003"/>
                    </a:ext>
                  </a:extLst>
                </a:gridCol>
                <a:gridCol w="3680507">
                  <a:extLst>
                    <a:ext uri="{9D8B030D-6E8A-4147-A177-3AD203B41FA5}">
                      <a16:colId xmlns:a16="http://schemas.microsoft.com/office/drawing/2014/main" val="20004"/>
                    </a:ext>
                  </a:extLst>
                </a:gridCol>
                <a:gridCol w="569248">
                  <a:extLst>
                    <a:ext uri="{9D8B030D-6E8A-4147-A177-3AD203B41FA5}">
                      <a16:colId xmlns:a16="http://schemas.microsoft.com/office/drawing/2014/main" val="20005"/>
                    </a:ext>
                  </a:extLst>
                </a:gridCol>
                <a:gridCol w="1008112">
                  <a:extLst>
                    <a:ext uri="{9D8B030D-6E8A-4147-A177-3AD203B41FA5}">
                      <a16:colId xmlns:a16="http://schemas.microsoft.com/office/drawing/2014/main" val="20006"/>
                    </a:ext>
                  </a:extLst>
                </a:gridCol>
              </a:tblGrid>
              <a:tr h="802530">
                <a:tc>
                  <a:txBody>
                    <a:bodyPr/>
                    <a:lstStyle/>
                    <a:p>
                      <a:pPr indent="0" algn="ctr">
                        <a:spcAft>
                          <a:spcPts val="0"/>
                        </a:spcAft>
                      </a:pPr>
                      <a:r>
                        <a:rPr lang="zh-CN" sz="1600" kern="100" dirty="0">
                          <a:effectLst/>
                        </a:rPr>
                        <a:t>学校名称</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8832" marR="18832" marT="0" marB="0" anchor="ctr">
                    <a:solidFill>
                      <a:schemeClr val="accent1"/>
                    </a:solidFill>
                  </a:tcPr>
                </a:tc>
                <a:tc>
                  <a:txBody>
                    <a:bodyPr/>
                    <a:lstStyle/>
                    <a:p>
                      <a:pPr marL="0" indent="0" algn="ctr" defTabSz="914400" rtl="0" eaLnBrk="1" latinLnBrk="0" hangingPunct="1">
                        <a:spcAft>
                          <a:spcPts val="0"/>
                        </a:spcAft>
                      </a:pPr>
                      <a:r>
                        <a:rPr lang="zh-CN" sz="1600" b="1" kern="100" dirty="0">
                          <a:solidFill>
                            <a:schemeClr val="lt1"/>
                          </a:solidFill>
                          <a:effectLst/>
                          <a:latin typeface="+mn-lt"/>
                          <a:ea typeface="+mn-ea"/>
                          <a:cs typeface="+mn-cs"/>
                        </a:rPr>
                        <a:t>作者</a:t>
                      </a:r>
                    </a:p>
                  </a:txBody>
                  <a:tcPr marL="18832" marR="18832" marT="0" marB="0" anchor="ctr">
                    <a:solidFill>
                      <a:schemeClr val="accent1"/>
                    </a:solidFill>
                  </a:tcPr>
                </a:tc>
                <a:tc>
                  <a:txBody>
                    <a:bodyPr/>
                    <a:lstStyle/>
                    <a:p>
                      <a:pPr marL="0" indent="0" algn="ctr" defTabSz="914400" rtl="0" eaLnBrk="1" latinLnBrk="0" hangingPunct="1">
                        <a:spcAft>
                          <a:spcPts val="0"/>
                        </a:spcAft>
                      </a:pPr>
                      <a:r>
                        <a:rPr lang="zh-CN" sz="1600" b="1" kern="100" dirty="0">
                          <a:solidFill>
                            <a:schemeClr val="lt1"/>
                          </a:solidFill>
                          <a:effectLst/>
                          <a:latin typeface="+mn-lt"/>
                          <a:ea typeface="+mn-ea"/>
                          <a:cs typeface="+mn-cs"/>
                        </a:rPr>
                        <a:t>机器学习方法</a:t>
                      </a:r>
                    </a:p>
                  </a:txBody>
                  <a:tcPr marL="18832" marR="18832" marT="0" marB="0" anchor="ctr">
                    <a:solidFill>
                      <a:schemeClr val="accent1"/>
                    </a:solidFill>
                  </a:tcPr>
                </a:tc>
                <a:tc>
                  <a:txBody>
                    <a:bodyPr/>
                    <a:lstStyle/>
                    <a:p>
                      <a:pPr marL="0" indent="0" algn="ctr" defTabSz="914400" rtl="0" eaLnBrk="1" latinLnBrk="0" hangingPunct="1">
                        <a:spcAft>
                          <a:spcPts val="0"/>
                        </a:spcAft>
                      </a:pPr>
                      <a:r>
                        <a:rPr lang="zh-CN" sz="1600" b="1" kern="100" dirty="0">
                          <a:solidFill>
                            <a:schemeClr val="lt1"/>
                          </a:solidFill>
                          <a:effectLst/>
                          <a:latin typeface="+mn-lt"/>
                          <a:ea typeface="+mn-ea"/>
                          <a:cs typeface="+mn-cs"/>
                        </a:rPr>
                        <a:t>合金材料</a:t>
                      </a:r>
                    </a:p>
                  </a:txBody>
                  <a:tcPr marL="18832" marR="18832" marT="0" marB="0" anchor="ctr">
                    <a:solidFill>
                      <a:schemeClr val="accent1"/>
                    </a:solidFill>
                  </a:tcPr>
                </a:tc>
                <a:tc>
                  <a:txBody>
                    <a:bodyPr/>
                    <a:lstStyle/>
                    <a:p>
                      <a:pPr marL="0" indent="0" algn="ctr" defTabSz="914400" rtl="0" eaLnBrk="1" latinLnBrk="0" hangingPunct="1">
                        <a:spcAft>
                          <a:spcPts val="0"/>
                        </a:spcAft>
                      </a:pPr>
                      <a:r>
                        <a:rPr lang="zh-CN" sz="1600" b="1" kern="100" dirty="0">
                          <a:solidFill>
                            <a:schemeClr val="lt1"/>
                          </a:solidFill>
                          <a:effectLst/>
                          <a:latin typeface="+mn-lt"/>
                          <a:ea typeface="+mn-ea"/>
                          <a:cs typeface="+mn-cs"/>
                        </a:rPr>
                        <a:t>取得的结果</a:t>
                      </a:r>
                    </a:p>
                  </a:txBody>
                  <a:tcPr marL="18832" marR="18832" marT="0" marB="0" anchor="ctr">
                    <a:solidFill>
                      <a:schemeClr val="accent1"/>
                    </a:solidFill>
                  </a:tcPr>
                </a:tc>
                <a:tc>
                  <a:txBody>
                    <a:bodyPr/>
                    <a:lstStyle/>
                    <a:p>
                      <a:pPr marL="0" indent="0" algn="ctr" defTabSz="914400" rtl="0" eaLnBrk="1" latinLnBrk="0" hangingPunct="1">
                        <a:spcAft>
                          <a:spcPts val="0"/>
                        </a:spcAft>
                      </a:pPr>
                      <a:r>
                        <a:rPr lang="zh-CN" sz="1600" b="1" kern="100" dirty="0">
                          <a:solidFill>
                            <a:schemeClr val="lt1"/>
                          </a:solidFill>
                          <a:effectLst/>
                          <a:latin typeface="+mn-lt"/>
                          <a:ea typeface="+mn-ea"/>
                          <a:cs typeface="+mn-cs"/>
                        </a:rPr>
                        <a:t>发表</a:t>
                      </a:r>
                      <a:endParaRPr lang="en-US" altLang="zh-CN" sz="1600" b="1" kern="100" dirty="0">
                        <a:solidFill>
                          <a:schemeClr val="lt1"/>
                        </a:solidFill>
                        <a:effectLst/>
                        <a:latin typeface="+mn-lt"/>
                        <a:ea typeface="+mn-ea"/>
                        <a:cs typeface="+mn-cs"/>
                      </a:endParaRPr>
                    </a:p>
                    <a:p>
                      <a:pPr marL="0" indent="0" algn="ctr" defTabSz="914400" rtl="0" eaLnBrk="1" latinLnBrk="0" hangingPunct="1">
                        <a:spcAft>
                          <a:spcPts val="0"/>
                        </a:spcAft>
                      </a:pPr>
                      <a:r>
                        <a:rPr lang="zh-CN" sz="1600" b="1" kern="100" dirty="0">
                          <a:solidFill>
                            <a:schemeClr val="lt1"/>
                          </a:solidFill>
                          <a:effectLst/>
                          <a:latin typeface="+mn-lt"/>
                          <a:ea typeface="+mn-ea"/>
                          <a:cs typeface="+mn-cs"/>
                        </a:rPr>
                        <a:t>时间</a:t>
                      </a:r>
                    </a:p>
                  </a:txBody>
                  <a:tcPr marL="18832" marR="18832" marT="0" marB="0" anchor="ctr">
                    <a:solidFill>
                      <a:schemeClr val="accent1"/>
                    </a:solidFill>
                  </a:tcPr>
                </a:tc>
                <a:tc>
                  <a:txBody>
                    <a:bodyPr/>
                    <a:lstStyle/>
                    <a:p>
                      <a:pPr marL="0" indent="0" algn="ctr" defTabSz="914400" rtl="0" eaLnBrk="1" latinLnBrk="0" hangingPunct="1">
                        <a:spcAft>
                          <a:spcPts val="0"/>
                        </a:spcAft>
                      </a:pPr>
                      <a:r>
                        <a:rPr lang="zh-CN" altLang="en-US" sz="1600" b="1" kern="100" dirty="0">
                          <a:solidFill>
                            <a:schemeClr val="lt1"/>
                          </a:solidFill>
                          <a:effectLst/>
                          <a:latin typeface="+mn-lt"/>
                          <a:ea typeface="+mn-ea"/>
                          <a:cs typeface="+mn-cs"/>
                        </a:rPr>
                        <a:t>期刊</a:t>
                      </a:r>
                      <a:endParaRPr lang="zh-CN" sz="1600" b="1" kern="100" dirty="0">
                        <a:solidFill>
                          <a:schemeClr val="lt1"/>
                        </a:solidFill>
                        <a:effectLst/>
                        <a:latin typeface="+mn-lt"/>
                        <a:ea typeface="+mn-ea"/>
                        <a:cs typeface="+mn-cs"/>
                      </a:endParaRPr>
                    </a:p>
                  </a:txBody>
                  <a:tcPr marL="18832" marR="18832" marT="0" marB="0" anchor="ctr">
                    <a:solidFill>
                      <a:schemeClr val="accent1"/>
                    </a:solidFill>
                  </a:tcPr>
                </a:tc>
                <a:extLst>
                  <a:ext uri="{0D108BD9-81ED-4DB2-BD59-A6C34878D82A}">
                    <a16:rowId xmlns:a16="http://schemas.microsoft.com/office/drawing/2014/main" val="10000"/>
                  </a:ext>
                </a:extLst>
              </a:tr>
              <a:tr h="802530">
                <a:tc>
                  <a:txBody>
                    <a:bodyPr/>
                    <a:lstStyle/>
                    <a:p>
                      <a:pPr indent="0" algn="ctr">
                        <a:spcAft>
                          <a:spcPts val="0"/>
                        </a:spcAft>
                      </a:pPr>
                      <a:r>
                        <a:rPr lang="zh-CN" altLang="en-US" sz="1400" kern="100" dirty="0">
                          <a:effectLst/>
                          <a:latin typeface="+mn-lt"/>
                          <a:ea typeface="+mn-ea"/>
                          <a:cs typeface="Times New Roman"/>
                        </a:rPr>
                        <a:t>中南大学</a:t>
                      </a:r>
                      <a:endParaRPr lang="zh-CN" sz="1400" kern="100" dirty="0">
                        <a:effectLst/>
                        <a:latin typeface="Calibri"/>
                        <a:ea typeface="宋体"/>
                        <a:cs typeface="Times New Roman"/>
                      </a:endParaRPr>
                    </a:p>
                  </a:txBody>
                  <a:tcPr marL="68580" marR="68580" marT="0" marB="0" anchor="ctr">
                    <a:solidFill>
                      <a:schemeClr val="accent1"/>
                    </a:solidFill>
                  </a:tcPr>
                </a:tc>
                <a:tc>
                  <a:txBody>
                    <a:bodyPr/>
                    <a:lstStyle/>
                    <a:p>
                      <a:pPr indent="0" algn="ctr">
                        <a:spcAft>
                          <a:spcPts val="0"/>
                        </a:spcAft>
                      </a:pPr>
                      <a:r>
                        <a:rPr lang="en-US" altLang="zh-CN" sz="1400" kern="100" dirty="0" err="1">
                          <a:effectLst/>
                          <a:latin typeface="+mn-lt"/>
                          <a:ea typeface="+mn-ea"/>
                          <a:cs typeface="Times New Roman"/>
                        </a:rPr>
                        <a:t>LinYongcheng</a:t>
                      </a:r>
                      <a:endParaRPr lang="zh-CN" sz="1400" kern="100" dirty="0">
                        <a:effectLst/>
                        <a:latin typeface="Calibri"/>
                        <a:ea typeface="宋体"/>
                        <a:cs typeface="Times New Roman"/>
                      </a:endParaRPr>
                    </a:p>
                  </a:txBody>
                  <a:tcPr marL="68580" marR="68580" marT="0" marB="0" anchor="ctr">
                    <a:solidFill>
                      <a:schemeClr val="accent1">
                        <a:lumMod val="40000"/>
                        <a:lumOff val="60000"/>
                      </a:schemeClr>
                    </a:solidFill>
                  </a:tcPr>
                </a:tc>
                <a:tc>
                  <a:txBody>
                    <a:bodyPr/>
                    <a:lstStyle/>
                    <a:p>
                      <a:pPr indent="0" algn="ctr">
                        <a:spcAft>
                          <a:spcPts val="0"/>
                        </a:spcAft>
                      </a:pPr>
                      <a:r>
                        <a:rPr lang="zh-CN" altLang="en-US" sz="1400" kern="100" dirty="0">
                          <a:effectLst/>
                          <a:latin typeface="Calibri"/>
                          <a:ea typeface="宋体"/>
                          <a:cs typeface="Times New Roman"/>
                        </a:rPr>
                        <a:t>深度置信网络</a:t>
                      </a:r>
                      <a:endParaRPr lang="zh-CN" sz="1400" kern="100" dirty="0">
                        <a:effectLst/>
                        <a:latin typeface="Calibri"/>
                        <a:ea typeface="宋体"/>
                        <a:cs typeface="Times New Roman"/>
                      </a:endParaRPr>
                    </a:p>
                  </a:txBody>
                  <a:tcPr marL="68580" marR="68580" marT="0" marB="0" anchor="ctr">
                    <a:solidFill>
                      <a:schemeClr val="accent1">
                        <a:lumMod val="40000"/>
                        <a:lumOff val="60000"/>
                      </a:schemeClr>
                    </a:solidFill>
                  </a:tcPr>
                </a:tc>
                <a:tc>
                  <a:txBody>
                    <a:bodyPr/>
                    <a:lstStyle/>
                    <a:p>
                      <a:pPr indent="0" algn="just">
                        <a:spcAft>
                          <a:spcPts val="0"/>
                        </a:spcAft>
                      </a:pPr>
                      <a:r>
                        <a:rPr lang="zh-CN" altLang="en-US" sz="1400" kern="100" dirty="0">
                          <a:effectLst/>
                          <a:latin typeface="Calibri"/>
                          <a:ea typeface="宋体"/>
                          <a:cs typeface="Times New Roman"/>
                        </a:rPr>
                        <a:t>镍基合金</a:t>
                      </a:r>
                      <a:endParaRPr lang="zh-CN" sz="1400" kern="100" dirty="0">
                        <a:effectLst/>
                        <a:latin typeface="Calibri"/>
                        <a:ea typeface="宋体"/>
                        <a:cs typeface="Times New Roman"/>
                      </a:endParaRPr>
                    </a:p>
                  </a:txBody>
                  <a:tcPr marL="68580" marR="68580" marT="0" marB="0" anchor="ctr">
                    <a:solidFill>
                      <a:schemeClr val="accent1">
                        <a:lumMod val="40000"/>
                        <a:lumOff val="60000"/>
                      </a:schemeClr>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zh-CN" altLang="en-US" sz="1400" kern="100" dirty="0">
                          <a:effectLst/>
                          <a:latin typeface="Times New Roman"/>
                          <a:ea typeface="+mn-ea"/>
                          <a:cs typeface="Times New Roman"/>
                        </a:rPr>
                        <a:t>建立了深度置信网络模型用于预测高温合金的热变形行为。</a:t>
                      </a:r>
                      <a:endParaRPr lang="zh-CN" sz="1400" kern="100" dirty="0">
                        <a:effectLst/>
                        <a:latin typeface="Times New Roman"/>
                        <a:ea typeface="宋体"/>
                        <a:cs typeface="Times New Roman"/>
                      </a:endParaRPr>
                    </a:p>
                  </a:txBody>
                  <a:tcPr marL="68580" marR="68580" marT="0" marB="0" anchor="ctr">
                    <a:solidFill>
                      <a:schemeClr val="accent1">
                        <a:lumMod val="40000"/>
                        <a:lumOff val="60000"/>
                      </a:schemeClr>
                    </a:solidFill>
                  </a:tcPr>
                </a:tc>
                <a:tc>
                  <a:txBody>
                    <a:bodyPr/>
                    <a:lstStyle/>
                    <a:p>
                      <a:pPr indent="0" algn="just">
                        <a:spcAft>
                          <a:spcPts val="0"/>
                        </a:spcAft>
                      </a:pPr>
                      <a:r>
                        <a:rPr lang="en-US" sz="1400" kern="100" dirty="0">
                          <a:effectLst/>
                          <a:latin typeface="Calibri"/>
                          <a:ea typeface="宋体"/>
                          <a:cs typeface="Times New Roman"/>
                        </a:rPr>
                        <a:t>2016</a:t>
                      </a:r>
                      <a:endParaRPr lang="zh-CN" sz="1400" kern="100" dirty="0">
                        <a:effectLst/>
                        <a:latin typeface="Calibri"/>
                        <a:ea typeface="宋体"/>
                        <a:cs typeface="Times New Roman"/>
                      </a:endParaRPr>
                    </a:p>
                  </a:txBody>
                  <a:tcPr marL="68580" marR="68580" marT="0" marB="0" anchor="ctr">
                    <a:solidFill>
                      <a:schemeClr val="accent1">
                        <a:lumMod val="40000"/>
                        <a:lumOff val="60000"/>
                      </a:schemeClr>
                    </a:solidFill>
                  </a:tcPr>
                </a:tc>
                <a:tc>
                  <a:txBody>
                    <a:bodyPr/>
                    <a:lstStyle/>
                    <a:p>
                      <a:pPr indent="0" algn="just">
                        <a:spcAft>
                          <a:spcPts val="0"/>
                        </a:spcAft>
                      </a:pPr>
                      <a:r>
                        <a:rPr lang="en-US" altLang="zh-CN" sz="1400" kern="100" dirty="0">
                          <a:effectLst/>
                          <a:latin typeface="+mn-lt"/>
                          <a:ea typeface="+mn-ea"/>
                          <a:cs typeface="Times New Roman"/>
                        </a:rPr>
                        <a:t>The Natural Computing Applications Forum20 June 2016</a:t>
                      </a:r>
                    </a:p>
                  </a:txBody>
                  <a:tcPr marL="68580" marR="68580" marT="0" marB="0" anchor="ctr">
                    <a:solidFill>
                      <a:schemeClr val="accent1">
                        <a:lumMod val="40000"/>
                        <a:lumOff val="60000"/>
                      </a:schemeClr>
                    </a:solidFill>
                  </a:tcPr>
                </a:tc>
                <a:extLst>
                  <a:ext uri="{0D108BD9-81ED-4DB2-BD59-A6C34878D82A}">
                    <a16:rowId xmlns:a16="http://schemas.microsoft.com/office/drawing/2014/main" val="10001"/>
                  </a:ext>
                </a:extLst>
              </a:tr>
              <a:tr h="802530">
                <a:tc>
                  <a:txBody>
                    <a:bodyPr/>
                    <a:lstStyle/>
                    <a:p>
                      <a:pPr indent="0" algn="ctr">
                        <a:lnSpc>
                          <a:spcPct val="150000"/>
                        </a:lnSpc>
                        <a:spcAft>
                          <a:spcPts val="0"/>
                        </a:spcAft>
                      </a:pPr>
                      <a:r>
                        <a:rPr lang="zh-CN" altLang="en-US" sz="1400" kern="100" dirty="0">
                          <a:effectLst/>
                        </a:rPr>
                        <a:t>日本学校</a:t>
                      </a:r>
                      <a:endParaRPr lang="zh-CN" sz="1400" kern="100" dirty="0">
                        <a:effectLst/>
                        <a:latin typeface="Times New Roman"/>
                        <a:ea typeface="宋体"/>
                        <a:cs typeface="Times New Roman"/>
                      </a:endParaRPr>
                    </a:p>
                  </a:txBody>
                  <a:tcPr marL="68580" marR="68580" marT="0" marB="0" anchor="ctr"/>
                </a:tc>
                <a:tc>
                  <a:txBody>
                    <a:bodyPr/>
                    <a:lstStyle/>
                    <a:p>
                      <a:pPr indent="0" algn="ctr">
                        <a:spcAft>
                          <a:spcPts val="0"/>
                        </a:spcAft>
                      </a:pPr>
                      <a:r>
                        <a:rPr lang="en-US" altLang="zh-CN" sz="1400" kern="100" dirty="0" err="1">
                          <a:effectLst/>
                        </a:rPr>
                        <a:t>T.Yamagata</a:t>
                      </a:r>
                      <a:endParaRPr lang="zh-CN" sz="1400" kern="100" dirty="0">
                        <a:effectLst/>
                        <a:latin typeface="Calibri"/>
                        <a:ea typeface="宋体"/>
                        <a:cs typeface="Times New Roman"/>
                      </a:endParaRPr>
                    </a:p>
                  </a:txBody>
                  <a:tcPr marL="68580" marR="68580" marT="0" marB="0" anchor="ctr"/>
                </a:tc>
                <a:tc>
                  <a:txBody>
                    <a:bodyPr/>
                    <a:lstStyle/>
                    <a:p>
                      <a:pPr indent="0" algn="ctr">
                        <a:spcAft>
                          <a:spcPts val="0"/>
                        </a:spcAft>
                      </a:pPr>
                      <a:r>
                        <a:rPr lang="zh-CN" altLang="en-US" sz="1400" kern="100" dirty="0">
                          <a:effectLst/>
                        </a:rPr>
                        <a:t>多元回归</a:t>
                      </a:r>
                      <a:endParaRPr lang="zh-CN" sz="14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altLang="en-US" sz="1400" kern="100" dirty="0">
                          <a:effectLst/>
                        </a:rPr>
                        <a:t>镍基合金</a:t>
                      </a:r>
                      <a:endParaRPr lang="zh-CN" sz="14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altLang="en-US" sz="1400" kern="100" dirty="0">
                          <a:effectLst/>
                        </a:rPr>
                        <a:t>通过分析来自二元相图的数据，建立</a:t>
                      </a:r>
                      <a:r>
                        <a:rPr lang="en-US" altLang="zh-CN" sz="1400" kern="100" dirty="0">
                          <a:effectLst/>
                        </a:rPr>
                        <a:t>γ</a:t>
                      </a:r>
                      <a:r>
                        <a:rPr lang="zh-CN" altLang="en-US" sz="1400" kern="100" dirty="0">
                          <a:effectLst/>
                        </a:rPr>
                        <a:t>和</a:t>
                      </a:r>
                      <a:r>
                        <a:rPr lang="en-US" altLang="zh-CN" sz="1400" kern="100" dirty="0">
                          <a:effectLst/>
                        </a:rPr>
                        <a:t>γ‘</a:t>
                      </a:r>
                      <a:r>
                        <a:rPr lang="zh-CN" altLang="en-US" sz="1400" kern="100" dirty="0">
                          <a:effectLst/>
                        </a:rPr>
                        <a:t>的相位计算方程，用于多元系合金的相计算中，以此建立了蠕变断裂寿命的方程，其中工作环境固定。</a:t>
                      </a:r>
                      <a:endParaRPr lang="zh-CN" sz="1400" kern="100" dirty="0">
                        <a:effectLst/>
                        <a:latin typeface="Calibri"/>
                        <a:ea typeface="宋体"/>
                        <a:cs typeface="Times New Roman"/>
                      </a:endParaRPr>
                    </a:p>
                  </a:txBody>
                  <a:tcPr marL="68580" marR="68580" marT="0" marB="0" anchor="ctr"/>
                </a:tc>
                <a:tc>
                  <a:txBody>
                    <a:bodyPr/>
                    <a:lstStyle/>
                    <a:p>
                      <a:pPr indent="0" algn="just">
                        <a:spcAft>
                          <a:spcPts val="0"/>
                        </a:spcAft>
                      </a:pPr>
                      <a:r>
                        <a:rPr lang="en-US" altLang="zh-CN" sz="1400" kern="100" dirty="0">
                          <a:effectLst/>
                        </a:rPr>
                        <a:t>1988</a:t>
                      </a:r>
                      <a:endParaRPr lang="zh-CN" sz="1400" kern="100" dirty="0">
                        <a:effectLst/>
                        <a:latin typeface="Calibri"/>
                        <a:ea typeface="宋体"/>
                        <a:cs typeface="Times New Roman"/>
                      </a:endParaRPr>
                    </a:p>
                  </a:txBody>
                  <a:tcPr marL="68580" marR="68580" marT="0" marB="0" anchor="ctr"/>
                </a:tc>
                <a:tc>
                  <a:txBody>
                    <a:bodyPr/>
                    <a:lstStyle/>
                    <a:p>
                      <a:pPr indent="0" algn="just">
                        <a:spcAft>
                          <a:spcPts val="0"/>
                        </a:spcAft>
                      </a:pPr>
                      <a:r>
                        <a:rPr lang="en-US" altLang="zh-CN" sz="1400" kern="100" dirty="0">
                          <a:effectLst/>
                        </a:rPr>
                        <a:t>National Research Institute for Metals</a:t>
                      </a:r>
                    </a:p>
                    <a:p>
                      <a:pPr indent="0" algn="just">
                        <a:spcAft>
                          <a:spcPts val="0"/>
                        </a:spcAft>
                      </a:pPr>
                      <a:r>
                        <a:rPr lang="en-US" altLang="zh-CN" sz="1400" kern="100" dirty="0">
                          <a:effectLst/>
                        </a:rPr>
                        <a:t>2-3-12,</a:t>
                      </a:r>
                      <a:endParaRPr lang="en-US" altLang="zh-CN" sz="1400" kern="100" dirty="0">
                        <a:effectLst/>
                        <a:latin typeface="+mn-lt"/>
                        <a:ea typeface="+mn-ea"/>
                        <a:cs typeface="Times New Roman"/>
                      </a:endParaRPr>
                    </a:p>
                  </a:txBody>
                  <a:tcPr marL="68580" marR="68580" marT="0" marB="0" anchor="ctr"/>
                </a:tc>
                <a:extLst>
                  <a:ext uri="{0D108BD9-81ED-4DB2-BD59-A6C34878D82A}">
                    <a16:rowId xmlns:a16="http://schemas.microsoft.com/office/drawing/2014/main" val="10002"/>
                  </a:ext>
                </a:extLst>
              </a:tr>
              <a:tr h="802530">
                <a:tc>
                  <a:txBody>
                    <a:bodyPr/>
                    <a:lstStyle/>
                    <a:p>
                      <a:pPr marL="0" indent="0" algn="ctr" defTabSz="914400" rtl="0" eaLnBrk="1" latinLnBrk="0" hangingPunct="1">
                        <a:spcAft>
                          <a:spcPts val="0"/>
                        </a:spcAft>
                      </a:pPr>
                      <a:r>
                        <a:rPr lang="en-US" altLang="zh-CN" sz="1400" kern="100" dirty="0" err="1">
                          <a:effectLst/>
                        </a:rPr>
                        <a:t>Cramson</a:t>
                      </a:r>
                      <a:r>
                        <a:rPr lang="en-US" altLang="zh-CN" sz="1400" kern="100" dirty="0">
                          <a:effectLst/>
                        </a:rPr>
                        <a:t> university</a:t>
                      </a:r>
                      <a:endParaRPr lang="zh-CN" sz="1400" b="1" kern="100" dirty="0">
                        <a:solidFill>
                          <a:schemeClr val="lt1"/>
                        </a:solidFill>
                        <a:effectLst/>
                        <a:latin typeface="+mn-lt"/>
                        <a:ea typeface="+mn-ea"/>
                        <a:cs typeface="+mn-cs"/>
                      </a:endParaRPr>
                    </a:p>
                  </a:txBody>
                  <a:tcPr marL="18832" marR="18832" marT="0" marB="0" anchor="ctr"/>
                </a:tc>
                <a:tc>
                  <a:txBody>
                    <a:bodyPr/>
                    <a:lstStyle/>
                    <a:p>
                      <a:pPr marL="0" indent="0" algn="ctr" defTabSz="914400" rtl="0" eaLnBrk="1" latinLnBrk="0" hangingPunct="1">
                        <a:spcAft>
                          <a:spcPts val="0"/>
                        </a:spcAft>
                      </a:pPr>
                      <a:r>
                        <a:rPr lang="en-US" altLang="zh-CN" sz="1400" kern="100" dirty="0" err="1">
                          <a:effectLst/>
                        </a:rPr>
                        <a:t>Vasisht</a:t>
                      </a:r>
                      <a:endParaRPr lang="zh-CN" sz="1400" kern="100" dirty="0">
                        <a:solidFill>
                          <a:schemeClr val="dk1"/>
                        </a:solidFill>
                        <a:effectLst/>
                        <a:latin typeface="+mn-lt"/>
                        <a:ea typeface="+mn-ea"/>
                        <a:cs typeface="+mn-cs"/>
                      </a:endParaRPr>
                    </a:p>
                  </a:txBody>
                  <a:tcPr marL="18832" marR="18832"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100" dirty="0">
                          <a:effectLst/>
                        </a:rPr>
                        <a:t>BP</a:t>
                      </a:r>
                      <a:r>
                        <a:rPr lang="zh-CN" altLang="zh-CN" sz="1400" kern="100" dirty="0">
                          <a:effectLst/>
                        </a:rPr>
                        <a:t>神经网络</a:t>
                      </a:r>
                      <a:endParaRPr lang="zh-CN" sz="1400" kern="100" dirty="0">
                        <a:solidFill>
                          <a:schemeClr val="dk1"/>
                        </a:solidFill>
                        <a:effectLst/>
                        <a:latin typeface="+mn-lt"/>
                        <a:ea typeface="+mn-ea"/>
                        <a:cs typeface="+mn-cs"/>
                      </a:endParaRPr>
                    </a:p>
                  </a:txBody>
                  <a:tcPr marL="18832" marR="18832" marT="0" marB="0" anchor="ctr"/>
                </a:tc>
                <a:tc>
                  <a:txBody>
                    <a:bodyPr/>
                    <a:lstStyle/>
                    <a:p>
                      <a:pPr marL="0" indent="0" algn="l" defTabSz="914400" rtl="0" eaLnBrk="1" latinLnBrk="0" hangingPunct="1">
                        <a:spcAft>
                          <a:spcPts val="0"/>
                        </a:spcAft>
                      </a:pPr>
                      <a:r>
                        <a:rPr lang="zh-CN" altLang="en-US" sz="1400" kern="100" dirty="0">
                          <a:effectLst/>
                        </a:rPr>
                        <a:t>镍基合金</a:t>
                      </a:r>
                      <a:endParaRPr lang="zh-CN" sz="1400" kern="100" dirty="0">
                        <a:solidFill>
                          <a:schemeClr val="dk1"/>
                        </a:solidFill>
                        <a:effectLst/>
                        <a:latin typeface="+mn-lt"/>
                        <a:ea typeface="+mn-ea"/>
                        <a:cs typeface="+mn-cs"/>
                      </a:endParaRPr>
                    </a:p>
                  </a:txBody>
                  <a:tcPr marL="18832" marR="18832" marT="0" marB="0" anchor="ctr"/>
                </a:tc>
                <a:tc>
                  <a:txBody>
                    <a:bodyPr/>
                    <a:lstStyle/>
                    <a:p>
                      <a:pPr marL="0" indent="0" algn="l" defTabSz="914400" rtl="0" eaLnBrk="1" latinLnBrk="0" hangingPunct="1">
                        <a:spcAft>
                          <a:spcPts val="0"/>
                        </a:spcAft>
                      </a:pPr>
                      <a:r>
                        <a:rPr lang="zh-CN" altLang="en-US" sz="1400" kern="100" dirty="0">
                          <a:effectLst/>
                        </a:rPr>
                        <a:t>建立不同成分镍基变形合金在不同温度下</a:t>
                      </a:r>
                      <a:r>
                        <a:rPr lang="en-US" altLang="zh-CN" sz="1400" kern="100" dirty="0">
                          <a:effectLst/>
                        </a:rPr>
                        <a:t>, </a:t>
                      </a:r>
                      <a:r>
                        <a:rPr lang="zh-CN" altLang="en-US" sz="1400" kern="100" dirty="0">
                          <a:effectLst/>
                        </a:rPr>
                        <a:t>外应力与蠕变断裂寿命之间关系模型</a:t>
                      </a:r>
                      <a:r>
                        <a:rPr lang="en-US" altLang="zh-CN" sz="1400" kern="100" dirty="0">
                          <a:effectLst/>
                        </a:rPr>
                        <a:t>,</a:t>
                      </a:r>
                      <a:r>
                        <a:rPr lang="zh-CN" altLang="en-US" sz="1400" kern="100" dirty="0">
                          <a:effectLst/>
                        </a:rPr>
                        <a:t>可以预测出蠕变断裂寿命并验证不同成分的对蠕变断裂寿命的影响程度。</a:t>
                      </a:r>
                      <a:endParaRPr lang="zh-CN" sz="1400" kern="100" dirty="0">
                        <a:solidFill>
                          <a:schemeClr val="dk1"/>
                        </a:solidFill>
                        <a:effectLst/>
                        <a:latin typeface="+mn-lt"/>
                        <a:ea typeface="+mn-ea"/>
                        <a:cs typeface="+mn-cs"/>
                      </a:endParaRPr>
                    </a:p>
                  </a:txBody>
                  <a:tcPr marL="18832" marR="18832" marT="0" marB="0" anchor="ctr"/>
                </a:tc>
                <a:tc>
                  <a:txBody>
                    <a:bodyPr/>
                    <a:lstStyle/>
                    <a:p>
                      <a:pPr marL="0" indent="0" algn="l" defTabSz="914400" rtl="0" eaLnBrk="1" latinLnBrk="0" hangingPunct="1">
                        <a:spcAft>
                          <a:spcPts val="0"/>
                        </a:spcAft>
                      </a:pPr>
                      <a:r>
                        <a:rPr lang="en-US" altLang="zh-CN" sz="1400" kern="100" dirty="0">
                          <a:effectLst/>
                        </a:rPr>
                        <a:t>1999</a:t>
                      </a:r>
                      <a:endParaRPr lang="zh-CN" sz="1400" kern="100" dirty="0">
                        <a:solidFill>
                          <a:schemeClr val="dk1"/>
                        </a:solidFill>
                        <a:effectLst/>
                        <a:latin typeface="+mn-lt"/>
                        <a:ea typeface="+mn-ea"/>
                        <a:cs typeface="+mn-cs"/>
                      </a:endParaRPr>
                    </a:p>
                  </a:txBody>
                  <a:tcPr marL="18832" marR="18832" marT="0" marB="0" anchor="ctr"/>
                </a:tc>
                <a:tc>
                  <a:txBody>
                    <a:bodyPr/>
                    <a:lstStyle/>
                    <a:p>
                      <a:pPr marL="0" indent="0" algn="l" defTabSz="914400" rtl="0" eaLnBrk="1" latinLnBrk="0" hangingPunct="1">
                        <a:spcAft>
                          <a:spcPts val="0"/>
                        </a:spcAft>
                      </a:pPr>
                      <a:r>
                        <a:rPr lang="en-US" altLang="zh-CN" sz="1400" kern="100" dirty="0">
                          <a:effectLst/>
                        </a:rPr>
                        <a:t>International Journal of Fatigue 21 (1999) 225–234</a:t>
                      </a:r>
                      <a:endParaRPr lang="zh-CN" sz="1400" kern="100" dirty="0">
                        <a:solidFill>
                          <a:schemeClr val="dk1"/>
                        </a:solidFill>
                        <a:effectLst/>
                        <a:latin typeface="+mn-lt"/>
                        <a:ea typeface="+mn-ea"/>
                        <a:cs typeface="+mn-cs"/>
                      </a:endParaRPr>
                    </a:p>
                  </a:txBody>
                  <a:tcPr marL="18832" marR="18832" marT="0" marB="0" anchor="ctr"/>
                </a:tc>
                <a:extLst>
                  <a:ext uri="{0D108BD9-81ED-4DB2-BD59-A6C34878D82A}">
                    <a16:rowId xmlns:a16="http://schemas.microsoft.com/office/drawing/2014/main" val="10003"/>
                  </a:ext>
                </a:extLst>
              </a:tr>
              <a:tr h="926586">
                <a:tc>
                  <a:txBody>
                    <a:bodyPr/>
                    <a:lstStyle/>
                    <a:p>
                      <a:pPr marL="0" indent="0" algn="ctr" defTabSz="914400" rtl="0" eaLnBrk="1" latinLnBrk="0" hangingPunct="1">
                        <a:spcAft>
                          <a:spcPts val="0"/>
                        </a:spcAft>
                      </a:pPr>
                      <a:r>
                        <a:rPr lang="en-US" altLang="zh-CN" sz="1400" kern="100" dirty="0" err="1">
                          <a:effectLst/>
                        </a:rPr>
                        <a:t>Cramson</a:t>
                      </a:r>
                      <a:r>
                        <a:rPr lang="en-US" altLang="zh-CN" sz="1400" kern="100" dirty="0">
                          <a:effectLst/>
                        </a:rPr>
                        <a:t> university</a:t>
                      </a:r>
                      <a:endParaRPr lang="zh-CN" sz="1400" b="1" kern="100" dirty="0">
                        <a:solidFill>
                          <a:schemeClr val="lt1"/>
                        </a:solidFill>
                        <a:effectLst/>
                        <a:latin typeface="+mn-lt"/>
                        <a:ea typeface="+mn-ea"/>
                        <a:cs typeface="+mn-cs"/>
                      </a:endParaRPr>
                    </a:p>
                  </a:txBody>
                  <a:tcPr marL="18832" marR="18832" marT="0" marB="0" anchor="ctr"/>
                </a:tc>
                <a:tc>
                  <a:txBody>
                    <a:bodyPr/>
                    <a:lstStyle/>
                    <a:p>
                      <a:pPr marL="0" indent="0" algn="ctr" defTabSz="914400" rtl="0" eaLnBrk="1" latinLnBrk="0" hangingPunct="1">
                        <a:spcAft>
                          <a:spcPts val="0"/>
                        </a:spcAft>
                      </a:pPr>
                      <a:r>
                        <a:rPr lang="en-US" altLang="zh-CN" sz="1400" kern="100" dirty="0">
                          <a:effectLst/>
                        </a:rPr>
                        <a:t>Hidetoshi </a:t>
                      </a:r>
                      <a:r>
                        <a:rPr lang="en-US" altLang="zh-CN" sz="1400" kern="100" dirty="0" err="1">
                          <a:effectLst/>
                        </a:rPr>
                        <a:t>FUJll</a:t>
                      </a:r>
                      <a:endParaRPr lang="zh-CN" sz="1400" kern="100" dirty="0">
                        <a:solidFill>
                          <a:schemeClr val="dk1"/>
                        </a:solidFill>
                        <a:effectLst/>
                        <a:latin typeface="+mn-lt"/>
                        <a:ea typeface="+mn-ea"/>
                        <a:cs typeface="+mn-cs"/>
                      </a:endParaRPr>
                    </a:p>
                  </a:txBody>
                  <a:tcPr marL="18832" marR="18832"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kern="100" dirty="0">
                          <a:effectLst/>
                        </a:rPr>
                        <a:t>贝叶斯</a:t>
                      </a:r>
                      <a:r>
                        <a:rPr lang="zh-CN" altLang="zh-CN" sz="1400" kern="100" dirty="0">
                          <a:effectLst/>
                        </a:rPr>
                        <a:t>神经网络</a:t>
                      </a:r>
                      <a:endParaRPr lang="zh-CN" sz="1400" kern="100" dirty="0">
                        <a:solidFill>
                          <a:schemeClr val="dk1"/>
                        </a:solidFill>
                        <a:effectLst/>
                        <a:latin typeface="+mn-lt"/>
                        <a:ea typeface="+mn-ea"/>
                        <a:cs typeface="+mn-cs"/>
                      </a:endParaRPr>
                    </a:p>
                  </a:txBody>
                  <a:tcPr marL="18832" marR="18832" marT="0" marB="0" anchor="ctr"/>
                </a:tc>
                <a:tc>
                  <a:txBody>
                    <a:bodyPr/>
                    <a:lstStyle/>
                    <a:p>
                      <a:pPr marL="0" indent="0" algn="l" defTabSz="914400" rtl="0" eaLnBrk="1" latinLnBrk="0" hangingPunct="1">
                        <a:spcAft>
                          <a:spcPts val="0"/>
                        </a:spcAft>
                      </a:pPr>
                      <a:r>
                        <a:rPr lang="zh-CN" altLang="en-US" sz="1400" kern="100" dirty="0">
                          <a:effectLst/>
                        </a:rPr>
                        <a:t>镍基合金</a:t>
                      </a:r>
                      <a:endParaRPr lang="zh-CN" sz="1400" kern="100" dirty="0">
                        <a:solidFill>
                          <a:schemeClr val="dk1"/>
                        </a:solidFill>
                        <a:effectLst/>
                        <a:latin typeface="+mn-lt"/>
                        <a:ea typeface="+mn-ea"/>
                        <a:cs typeface="+mn-cs"/>
                      </a:endParaRPr>
                    </a:p>
                  </a:txBody>
                  <a:tcPr marL="18832" marR="18832" marT="0" marB="0" anchor="ctr"/>
                </a:tc>
                <a:tc>
                  <a:txBody>
                    <a:bodyPr/>
                    <a:lstStyle/>
                    <a:p>
                      <a:pPr marL="0" indent="0" algn="l" defTabSz="914400" rtl="0" eaLnBrk="1" latinLnBrk="0" hangingPunct="1">
                        <a:spcAft>
                          <a:spcPts val="0"/>
                        </a:spcAft>
                      </a:pPr>
                      <a:r>
                        <a:rPr lang="zh-CN" altLang="en-US" sz="1400" kern="100" dirty="0">
                          <a:effectLst/>
                        </a:rPr>
                        <a:t>通过利用大量的参数，建立了贝叶斯神经网络用于预测疲劳裂缝扩散的速率，研究出了各个输入属性与疲劳裂缝扩散速率的关系。</a:t>
                      </a:r>
                      <a:endParaRPr lang="zh-CN" sz="1400" kern="100" dirty="0">
                        <a:solidFill>
                          <a:schemeClr val="dk1"/>
                        </a:solidFill>
                        <a:effectLst/>
                        <a:latin typeface="+mn-lt"/>
                        <a:ea typeface="+mn-ea"/>
                        <a:cs typeface="+mn-cs"/>
                      </a:endParaRPr>
                    </a:p>
                  </a:txBody>
                  <a:tcPr marL="18832" marR="18832" marT="0" marB="0" anchor="ctr"/>
                </a:tc>
                <a:tc>
                  <a:txBody>
                    <a:bodyPr/>
                    <a:lstStyle/>
                    <a:p>
                      <a:pPr marL="0" indent="0" algn="l" defTabSz="914400" rtl="0" eaLnBrk="1" latinLnBrk="0" hangingPunct="1">
                        <a:spcAft>
                          <a:spcPts val="0"/>
                        </a:spcAft>
                      </a:pPr>
                      <a:r>
                        <a:rPr lang="en-US" altLang="zh-CN" sz="1400" kern="100" dirty="0">
                          <a:effectLst/>
                        </a:rPr>
                        <a:t>1999</a:t>
                      </a:r>
                      <a:endParaRPr lang="zh-CN" sz="1400" kern="100" dirty="0">
                        <a:solidFill>
                          <a:schemeClr val="dk1"/>
                        </a:solidFill>
                        <a:effectLst/>
                        <a:latin typeface="+mn-lt"/>
                        <a:ea typeface="+mn-ea"/>
                        <a:cs typeface="+mn-cs"/>
                      </a:endParaRPr>
                    </a:p>
                  </a:txBody>
                  <a:tcPr marL="18832" marR="18832" marT="0" marB="0" anchor="ctr"/>
                </a:tc>
                <a:tc>
                  <a:txBody>
                    <a:bodyPr/>
                    <a:lstStyle/>
                    <a:p>
                      <a:pPr marL="0" indent="0" algn="l" defTabSz="914400" rtl="0" eaLnBrk="1" latinLnBrk="0" hangingPunct="1">
                        <a:spcAft>
                          <a:spcPts val="0"/>
                        </a:spcAft>
                      </a:pPr>
                      <a:r>
                        <a:rPr lang="en-US" altLang="zh-CN" sz="1400" kern="100" dirty="0">
                          <a:effectLst/>
                        </a:rPr>
                        <a:t>ISIJ International, Vol. 36(1996),    NO. 11, pp. 1373-1 382</a:t>
                      </a:r>
                      <a:endParaRPr lang="zh-CN" sz="1400" kern="100" dirty="0">
                        <a:solidFill>
                          <a:schemeClr val="dk1"/>
                        </a:solidFill>
                        <a:effectLst/>
                        <a:latin typeface="+mn-lt"/>
                        <a:ea typeface="+mn-ea"/>
                        <a:cs typeface="+mn-cs"/>
                      </a:endParaRPr>
                    </a:p>
                  </a:txBody>
                  <a:tcPr marL="18832" marR="18832" marT="0" marB="0"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4129335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85310" y="-19998"/>
            <a:ext cx="8229600" cy="796950"/>
          </a:xfrm>
        </p:spPr>
        <p:txBody>
          <a:bodyPr/>
          <a:lstStyle/>
          <a:p>
            <a:r>
              <a:rPr lang="zh-CN" altLang="en-US" dirty="0"/>
              <a:t>镍基单晶高温合金蠕变机器学习</a:t>
            </a:r>
          </a:p>
        </p:txBody>
      </p:sp>
      <p:graphicFrame>
        <p:nvGraphicFramePr>
          <p:cNvPr id="4" name="表格 3"/>
          <p:cNvGraphicFramePr>
            <a:graphicFrameLocks noGrp="1"/>
          </p:cNvGraphicFramePr>
          <p:nvPr>
            <p:extLst/>
          </p:nvPr>
        </p:nvGraphicFramePr>
        <p:xfrm>
          <a:off x="41011" y="1028894"/>
          <a:ext cx="9036497" cy="5496450"/>
        </p:xfrm>
        <a:graphic>
          <a:graphicData uri="http://schemas.openxmlformats.org/drawingml/2006/table">
            <a:tbl>
              <a:tblPr firstRow="1" firstCol="1" bandRow="1">
                <a:tableStyleId>{93296810-A885-4BE3-A3E7-6D5BEEA58F35}</a:tableStyleId>
              </a:tblPr>
              <a:tblGrid>
                <a:gridCol w="1018249">
                  <a:extLst>
                    <a:ext uri="{9D8B030D-6E8A-4147-A177-3AD203B41FA5}">
                      <a16:colId xmlns:a16="http://schemas.microsoft.com/office/drawing/2014/main" val="20000"/>
                    </a:ext>
                  </a:extLst>
                </a:gridCol>
                <a:gridCol w="704428">
                  <a:extLst>
                    <a:ext uri="{9D8B030D-6E8A-4147-A177-3AD203B41FA5}">
                      <a16:colId xmlns:a16="http://schemas.microsoft.com/office/drawing/2014/main" val="20001"/>
                    </a:ext>
                  </a:extLst>
                </a:gridCol>
                <a:gridCol w="1037704">
                  <a:extLst>
                    <a:ext uri="{9D8B030D-6E8A-4147-A177-3AD203B41FA5}">
                      <a16:colId xmlns:a16="http://schemas.microsoft.com/office/drawing/2014/main" val="20002"/>
                    </a:ext>
                  </a:extLst>
                </a:gridCol>
                <a:gridCol w="1018249">
                  <a:extLst>
                    <a:ext uri="{9D8B030D-6E8A-4147-A177-3AD203B41FA5}">
                      <a16:colId xmlns:a16="http://schemas.microsoft.com/office/drawing/2014/main" val="20003"/>
                    </a:ext>
                  </a:extLst>
                </a:gridCol>
                <a:gridCol w="3680507">
                  <a:extLst>
                    <a:ext uri="{9D8B030D-6E8A-4147-A177-3AD203B41FA5}">
                      <a16:colId xmlns:a16="http://schemas.microsoft.com/office/drawing/2014/main" val="20004"/>
                    </a:ext>
                  </a:extLst>
                </a:gridCol>
                <a:gridCol w="569248">
                  <a:extLst>
                    <a:ext uri="{9D8B030D-6E8A-4147-A177-3AD203B41FA5}">
                      <a16:colId xmlns:a16="http://schemas.microsoft.com/office/drawing/2014/main" val="20005"/>
                    </a:ext>
                  </a:extLst>
                </a:gridCol>
                <a:gridCol w="1008112">
                  <a:extLst>
                    <a:ext uri="{9D8B030D-6E8A-4147-A177-3AD203B41FA5}">
                      <a16:colId xmlns:a16="http://schemas.microsoft.com/office/drawing/2014/main" val="20006"/>
                    </a:ext>
                  </a:extLst>
                </a:gridCol>
              </a:tblGrid>
              <a:tr h="802530">
                <a:tc>
                  <a:txBody>
                    <a:bodyPr/>
                    <a:lstStyle/>
                    <a:p>
                      <a:pPr indent="0" algn="ctr">
                        <a:spcAft>
                          <a:spcPts val="0"/>
                        </a:spcAft>
                      </a:pPr>
                      <a:r>
                        <a:rPr lang="zh-CN" sz="1600" kern="100" dirty="0">
                          <a:effectLst/>
                        </a:rPr>
                        <a:t>学校名称</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8832" marR="18832" marT="0" marB="0" anchor="ctr"/>
                </a:tc>
                <a:tc>
                  <a:txBody>
                    <a:bodyPr/>
                    <a:lstStyle/>
                    <a:p>
                      <a:pPr marL="0" indent="0" algn="ctr" defTabSz="914400" rtl="0" eaLnBrk="1" latinLnBrk="0" hangingPunct="1">
                        <a:spcAft>
                          <a:spcPts val="0"/>
                        </a:spcAft>
                      </a:pPr>
                      <a:r>
                        <a:rPr lang="zh-CN" sz="1600" kern="100" dirty="0">
                          <a:effectLst/>
                        </a:rPr>
                        <a:t>作者</a:t>
                      </a:r>
                      <a:endParaRPr lang="zh-CN" sz="1600" b="1" kern="100" dirty="0">
                        <a:solidFill>
                          <a:schemeClr val="lt1"/>
                        </a:solidFill>
                        <a:effectLst/>
                        <a:latin typeface="+mn-lt"/>
                        <a:ea typeface="+mn-ea"/>
                        <a:cs typeface="+mn-cs"/>
                      </a:endParaRPr>
                    </a:p>
                  </a:txBody>
                  <a:tcPr marL="18832" marR="18832" marT="0" marB="0" anchor="ctr"/>
                </a:tc>
                <a:tc>
                  <a:txBody>
                    <a:bodyPr/>
                    <a:lstStyle/>
                    <a:p>
                      <a:pPr marL="0" indent="0" algn="ctr" defTabSz="914400" rtl="0" eaLnBrk="1" latinLnBrk="0" hangingPunct="1">
                        <a:spcAft>
                          <a:spcPts val="0"/>
                        </a:spcAft>
                      </a:pPr>
                      <a:r>
                        <a:rPr lang="zh-CN" sz="1600" kern="100" dirty="0">
                          <a:effectLst/>
                        </a:rPr>
                        <a:t>机器学习方法</a:t>
                      </a:r>
                      <a:endParaRPr lang="zh-CN" sz="1600" b="1" kern="100" dirty="0">
                        <a:solidFill>
                          <a:schemeClr val="lt1"/>
                        </a:solidFill>
                        <a:effectLst/>
                        <a:latin typeface="+mn-lt"/>
                        <a:ea typeface="+mn-ea"/>
                        <a:cs typeface="+mn-cs"/>
                      </a:endParaRPr>
                    </a:p>
                  </a:txBody>
                  <a:tcPr marL="18832" marR="18832" marT="0" marB="0" anchor="ctr"/>
                </a:tc>
                <a:tc>
                  <a:txBody>
                    <a:bodyPr/>
                    <a:lstStyle/>
                    <a:p>
                      <a:pPr marL="0" indent="0" algn="ctr" defTabSz="914400" rtl="0" eaLnBrk="1" latinLnBrk="0" hangingPunct="1">
                        <a:spcAft>
                          <a:spcPts val="0"/>
                        </a:spcAft>
                      </a:pPr>
                      <a:r>
                        <a:rPr lang="zh-CN" sz="1600" kern="100" dirty="0">
                          <a:effectLst/>
                        </a:rPr>
                        <a:t>合金材料</a:t>
                      </a:r>
                      <a:endParaRPr lang="zh-CN" sz="1600" b="1" kern="100" dirty="0">
                        <a:solidFill>
                          <a:schemeClr val="lt1"/>
                        </a:solidFill>
                        <a:effectLst/>
                        <a:latin typeface="+mn-lt"/>
                        <a:ea typeface="+mn-ea"/>
                        <a:cs typeface="+mn-cs"/>
                      </a:endParaRPr>
                    </a:p>
                  </a:txBody>
                  <a:tcPr marL="18832" marR="18832" marT="0" marB="0" anchor="ctr"/>
                </a:tc>
                <a:tc>
                  <a:txBody>
                    <a:bodyPr/>
                    <a:lstStyle/>
                    <a:p>
                      <a:pPr marL="0" indent="0" algn="ctr" defTabSz="914400" rtl="0" eaLnBrk="1" latinLnBrk="0" hangingPunct="1">
                        <a:spcAft>
                          <a:spcPts val="0"/>
                        </a:spcAft>
                      </a:pPr>
                      <a:r>
                        <a:rPr lang="zh-CN" sz="1600" kern="100" dirty="0">
                          <a:effectLst/>
                        </a:rPr>
                        <a:t>取得的结果</a:t>
                      </a:r>
                      <a:endParaRPr lang="zh-CN" sz="1600" b="1" kern="100" dirty="0">
                        <a:solidFill>
                          <a:schemeClr val="lt1"/>
                        </a:solidFill>
                        <a:effectLst/>
                        <a:latin typeface="+mn-lt"/>
                        <a:ea typeface="+mn-ea"/>
                        <a:cs typeface="+mn-cs"/>
                      </a:endParaRPr>
                    </a:p>
                  </a:txBody>
                  <a:tcPr marL="18832" marR="18832" marT="0" marB="0" anchor="ctr"/>
                </a:tc>
                <a:tc>
                  <a:txBody>
                    <a:bodyPr/>
                    <a:lstStyle/>
                    <a:p>
                      <a:pPr marL="0" indent="0" algn="ctr" defTabSz="914400" rtl="0" eaLnBrk="1" latinLnBrk="0" hangingPunct="1">
                        <a:spcAft>
                          <a:spcPts val="0"/>
                        </a:spcAft>
                      </a:pPr>
                      <a:r>
                        <a:rPr lang="zh-CN" sz="1600" kern="100" dirty="0">
                          <a:effectLst/>
                        </a:rPr>
                        <a:t>发表</a:t>
                      </a:r>
                      <a:endParaRPr lang="en-US" altLang="zh-CN" sz="1600" kern="100" dirty="0">
                        <a:effectLst/>
                      </a:endParaRPr>
                    </a:p>
                    <a:p>
                      <a:pPr marL="0" indent="0" algn="ctr" defTabSz="914400" rtl="0" eaLnBrk="1" latinLnBrk="0" hangingPunct="1">
                        <a:spcAft>
                          <a:spcPts val="0"/>
                        </a:spcAft>
                      </a:pPr>
                      <a:r>
                        <a:rPr lang="zh-CN" sz="1600" kern="100" dirty="0">
                          <a:effectLst/>
                        </a:rPr>
                        <a:t>时间</a:t>
                      </a:r>
                      <a:endParaRPr lang="zh-CN" sz="1600" b="1" kern="100" dirty="0">
                        <a:solidFill>
                          <a:schemeClr val="lt1"/>
                        </a:solidFill>
                        <a:effectLst/>
                        <a:latin typeface="+mn-lt"/>
                        <a:ea typeface="+mn-ea"/>
                        <a:cs typeface="+mn-cs"/>
                      </a:endParaRPr>
                    </a:p>
                  </a:txBody>
                  <a:tcPr marL="18832" marR="18832" marT="0" marB="0" anchor="ctr"/>
                </a:tc>
                <a:tc>
                  <a:txBody>
                    <a:bodyPr/>
                    <a:lstStyle/>
                    <a:p>
                      <a:pPr marL="0" indent="0" algn="ctr" defTabSz="914400" rtl="0" eaLnBrk="1" latinLnBrk="0" hangingPunct="1">
                        <a:spcAft>
                          <a:spcPts val="0"/>
                        </a:spcAft>
                      </a:pPr>
                      <a:r>
                        <a:rPr lang="zh-CN" altLang="en-US" sz="1600" kern="100" dirty="0">
                          <a:effectLst/>
                        </a:rPr>
                        <a:t>期刊</a:t>
                      </a:r>
                      <a:endParaRPr lang="zh-CN" sz="1600" b="1" kern="100" dirty="0">
                        <a:solidFill>
                          <a:schemeClr val="lt1"/>
                        </a:solidFill>
                        <a:effectLst/>
                        <a:latin typeface="+mn-lt"/>
                        <a:ea typeface="+mn-ea"/>
                        <a:cs typeface="+mn-cs"/>
                      </a:endParaRPr>
                    </a:p>
                  </a:txBody>
                  <a:tcPr marL="18832" marR="18832" marT="0" marB="0" anchor="ctr"/>
                </a:tc>
                <a:extLst>
                  <a:ext uri="{0D108BD9-81ED-4DB2-BD59-A6C34878D82A}">
                    <a16:rowId xmlns:a16="http://schemas.microsoft.com/office/drawing/2014/main" val="10000"/>
                  </a:ext>
                </a:extLst>
              </a:tr>
              <a:tr h="802530">
                <a:tc>
                  <a:txBody>
                    <a:bodyPr/>
                    <a:lstStyle/>
                    <a:p>
                      <a:pPr indent="0" algn="ctr">
                        <a:spcAft>
                          <a:spcPts val="0"/>
                        </a:spcAft>
                      </a:pPr>
                      <a:r>
                        <a:rPr lang="en-US" altLang="zh-CN" sz="1400" kern="100" dirty="0">
                          <a:effectLst/>
                        </a:rPr>
                        <a:t>Joining and Welding Research Institute </a:t>
                      </a:r>
                      <a:endParaRPr lang="zh-CN" sz="1400" kern="100" dirty="0">
                        <a:effectLst/>
                        <a:latin typeface="Calibri"/>
                        <a:ea typeface="宋体"/>
                        <a:cs typeface="Times New Roman"/>
                      </a:endParaRPr>
                    </a:p>
                  </a:txBody>
                  <a:tcPr marL="68580" marR="68580" marT="0" marB="0" anchor="ctr"/>
                </a:tc>
                <a:tc>
                  <a:txBody>
                    <a:bodyPr/>
                    <a:lstStyle/>
                    <a:p>
                      <a:pPr indent="0" algn="ctr">
                        <a:spcAft>
                          <a:spcPts val="0"/>
                        </a:spcAft>
                      </a:pPr>
                      <a:r>
                        <a:rPr lang="en-US" altLang="zh-CN" sz="1400" kern="100" dirty="0">
                          <a:effectLst/>
                        </a:rPr>
                        <a:t>Hidetoshi </a:t>
                      </a:r>
                      <a:r>
                        <a:rPr lang="en-US" altLang="zh-CN" sz="1400" kern="100" dirty="0" err="1">
                          <a:effectLst/>
                        </a:rPr>
                        <a:t>FUJll</a:t>
                      </a:r>
                      <a:endParaRPr lang="zh-CN" sz="1400" kern="100" dirty="0">
                        <a:effectLst/>
                        <a:latin typeface="Calibri"/>
                        <a:ea typeface="宋体"/>
                        <a:cs typeface="Times New Roman"/>
                      </a:endParaRPr>
                    </a:p>
                  </a:txBody>
                  <a:tcPr marL="68580" marR="68580" marT="0" marB="0" anchor="ctr"/>
                </a:tc>
                <a:tc>
                  <a:txBody>
                    <a:bodyPr/>
                    <a:lstStyle/>
                    <a:p>
                      <a:pPr indent="0" algn="ctr">
                        <a:spcAft>
                          <a:spcPts val="0"/>
                        </a:spcAft>
                      </a:pPr>
                      <a:r>
                        <a:rPr lang="zh-CN" altLang="en-US" sz="1400" kern="100" dirty="0">
                          <a:effectLst/>
                        </a:rPr>
                        <a:t>贝叶斯神经网络</a:t>
                      </a:r>
                      <a:endParaRPr lang="zh-CN" sz="14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altLang="en-US" sz="1400" kern="100" dirty="0">
                          <a:effectLst/>
                        </a:rPr>
                        <a:t>镍基高温合金</a:t>
                      </a:r>
                      <a:endParaRPr lang="zh-CN" sz="1400" kern="100" dirty="0">
                        <a:effectLst/>
                        <a:latin typeface="Calibri"/>
                        <a:ea typeface="宋体"/>
                        <a:cs typeface="Times New Roman"/>
                      </a:endParaRPr>
                    </a:p>
                  </a:txBody>
                  <a:tcPr marL="68580" marR="68580" marT="0" marB="0" anchor="ctr"/>
                </a:tc>
                <a:tc>
                  <a:txBody>
                    <a:bodyPr/>
                    <a:lstStyle/>
                    <a:p>
                      <a:pPr indent="0" algn="just">
                        <a:lnSpc>
                          <a:spcPct val="100000"/>
                        </a:lnSpc>
                        <a:spcAft>
                          <a:spcPts val="0"/>
                        </a:spcAft>
                      </a:pPr>
                      <a:r>
                        <a:rPr lang="zh-CN" altLang="en-US" sz="1400" kern="100" dirty="0">
                          <a:effectLst/>
                        </a:rPr>
                        <a:t>通过建立成分、温度、热处理等</a:t>
                      </a:r>
                      <a:r>
                        <a:rPr lang="en-US" altLang="zh-CN" sz="1400" kern="100" dirty="0">
                          <a:effectLst/>
                        </a:rPr>
                        <a:t>42</a:t>
                      </a:r>
                      <a:r>
                        <a:rPr lang="zh-CN" altLang="en-US" sz="1400" kern="100" dirty="0">
                          <a:effectLst/>
                        </a:rPr>
                        <a:t>个参数和蠕变断裂寿命的贝叶斯神经网络模型来预测合金的蠕变寿命。</a:t>
                      </a:r>
                      <a:endParaRPr lang="zh-CN" sz="1400" kern="100" dirty="0">
                        <a:effectLst/>
                        <a:latin typeface="Times New Roman"/>
                        <a:ea typeface="宋体"/>
                        <a:cs typeface="Times New Roman"/>
                      </a:endParaRPr>
                    </a:p>
                  </a:txBody>
                  <a:tcPr marL="68580" marR="68580" marT="0" marB="0" anchor="ctr"/>
                </a:tc>
                <a:tc>
                  <a:txBody>
                    <a:bodyPr/>
                    <a:lstStyle/>
                    <a:p>
                      <a:pPr indent="0" algn="just">
                        <a:spcAft>
                          <a:spcPts val="0"/>
                        </a:spcAft>
                      </a:pPr>
                      <a:r>
                        <a:rPr lang="en-US" altLang="zh-CN" sz="1400" kern="100" dirty="0">
                          <a:effectLst/>
                        </a:rPr>
                        <a:t>1999</a:t>
                      </a:r>
                      <a:endParaRPr lang="zh-CN" sz="1400" kern="100" dirty="0">
                        <a:effectLst/>
                        <a:latin typeface="Calibri"/>
                        <a:ea typeface="宋体"/>
                        <a:cs typeface="Times New Roman"/>
                      </a:endParaRPr>
                    </a:p>
                  </a:txBody>
                  <a:tcPr marL="68580" marR="68580" marT="0" marB="0" anchor="ctr"/>
                </a:tc>
                <a:tc>
                  <a:txBody>
                    <a:bodyPr/>
                    <a:lstStyle/>
                    <a:p>
                      <a:pPr indent="0" algn="just">
                        <a:spcAft>
                          <a:spcPts val="0"/>
                        </a:spcAft>
                      </a:pPr>
                      <a:r>
                        <a:rPr lang="en-US" altLang="zh-CN" sz="1400" kern="100" dirty="0" err="1">
                          <a:effectLst/>
                        </a:rPr>
                        <a:t>J.Japan</a:t>
                      </a:r>
                      <a:r>
                        <a:rPr lang="en-US" altLang="zh-CN" sz="1400" kern="100" dirty="0">
                          <a:effectLst/>
                        </a:rPr>
                        <a:t> </a:t>
                      </a:r>
                      <a:r>
                        <a:rPr lang="en-US" altLang="zh-CN" sz="1400" kern="100" dirty="0" err="1">
                          <a:effectLst/>
                        </a:rPr>
                        <a:t>Inst.Metals</a:t>
                      </a:r>
                      <a:r>
                        <a:rPr lang="en-US" altLang="zh-CN" sz="1400" kern="100" dirty="0">
                          <a:effectLst/>
                        </a:rPr>
                        <a:t> Vol.63,No.7(1999),pp.905-911</a:t>
                      </a:r>
                      <a:endParaRPr lang="zh-CN" sz="1400" kern="100" dirty="0">
                        <a:effectLst/>
                        <a:latin typeface="Calibri"/>
                        <a:ea typeface="宋体"/>
                        <a:cs typeface="Times New Roman"/>
                      </a:endParaRPr>
                    </a:p>
                  </a:txBody>
                  <a:tcPr marL="68580" marR="68580" marT="0" marB="0" anchor="ctr"/>
                </a:tc>
                <a:extLst>
                  <a:ext uri="{0D108BD9-81ED-4DB2-BD59-A6C34878D82A}">
                    <a16:rowId xmlns:a16="http://schemas.microsoft.com/office/drawing/2014/main" val="10001"/>
                  </a:ext>
                </a:extLst>
              </a:tr>
              <a:tr h="80253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kern="100" dirty="0">
                          <a:effectLst/>
                        </a:rPr>
                        <a:t>Institute of Machinery and Materials</a:t>
                      </a:r>
                      <a:endParaRPr lang="zh-CN" altLang="zh-CN" sz="1400" kern="100" dirty="0">
                        <a:effectLst/>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u="none" strike="noStrike" kern="100" cap="none" spc="0" normalizeH="0" baseline="0" noProof="0" dirty="0">
                          <a:ln>
                            <a:noFill/>
                          </a:ln>
                          <a:effectLst/>
                          <a:uLnTx/>
                          <a:uFillTx/>
                        </a:rPr>
                        <a:t> </a:t>
                      </a:r>
                      <a:endParaRPr kumimoji="0" lang="zh-CN" altLang="en-US" sz="1400" b="1" i="0" u="none" strike="noStrike" kern="100" cap="none" spc="0" normalizeH="0" baseline="0" noProof="0" dirty="0">
                        <a:ln>
                          <a:noFill/>
                        </a:ln>
                        <a:solidFill>
                          <a:prstClr val="white"/>
                        </a:solidFill>
                        <a:effectLst/>
                        <a:uLnTx/>
                        <a:uFillTx/>
                        <a:latin typeface="+mn-lt"/>
                        <a:ea typeface="+mn-ea"/>
                        <a:cs typeface="Times New Roman"/>
                      </a:endParaRPr>
                    </a:p>
                  </a:txBody>
                  <a:tcPr marL="68580" marR="68580" marT="0" marB="0" anchor="ctr"/>
                </a:tc>
                <a:tc>
                  <a:txBody>
                    <a:bodyPr/>
                    <a:lstStyle/>
                    <a:p>
                      <a:pPr indent="0" algn="ctr">
                        <a:spcAft>
                          <a:spcPts val="0"/>
                        </a:spcAft>
                      </a:pPr>
                      <a:r>
                        <a:rPr lang="en-US" altLang="zh-CN" sz="1400" kern="100" dirty="0" err="1">
                          <a:effectLst/>
                        </a:rPr>
                        <a:t>Y.S.Yoo</a:t>
                      </a:r>
                      <a:endParaRPr lang="zh-CN" sz="1400" kern="100" dirty="0">
                        <a:effectLst/>
                        <a:latin typeface="Calibri"/>
                        <a:ea typeface="宋体"/>
                        <a:cs typeface="Times New Roman"/>
                      </a:endParaRPr>
                    </a:p>
                  </a:txBody>
                  <a:tcPr marL="68580" marR="68580" marT="0" marB="0" anchor="ctr"/>
                </a:tc>
                <a:tc>
                  <a:txBody>
                    <a:bodyPr/>
                    <a:lstStyle/>
                    <a:p>
                      <a:pPr indent="0" algn="ctr">
                        <a:spcAft>
                          <a:spcPts val="0"/>
                        </a:spcAft>
                      </a:pPr>
                      <a:r>
                        <a:rPr lang="zh-CN" altLang="en-US" sz="1400" kern="100" dirty="0">
                          <a:effectLst/>
                        </a:rPr>
                        <a:t>贝叶斯神经网络</a:t>
                      </a:r>
                      <a:endParaRPr lang="zh-CN" sz="14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altLang="en-US" sz="1400" kern="100" dirty="0">
                          <a:effectLst/>
                        </a:rPr>
                        <a:t>镍基合金</a:t>
                      </a:r>
                      <a:endParaRPr lang="zh-CN" sz="14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altLang="en-US" sz="1400" kern="100" dirty="0">
                          <a:effectLst/>
                        </a:rPr>
                        <a:t>通过建立成分、温度和应力与蠕变断裂寿命的贝叶斯神经网络模型来预测合金的蠕变寿命，并通过实验发现元素</a:t>
                      </a:r>
                      <a:r>
                        <a:rPr lang="en-US" altLang="zh-CN" sz="1400" kern="100" dirty="0">
                          <a:effectLst/>
                        </a:rPr>
                        <a:t>Re</a:t>
                      </a:r>
                      <a:r>
                        <a:rPr lang="zh-CN" altLang="en-US" sz="1400" kern="100" dirty="0">
                          <a:effectLst/>
                        </a:rPr>
                        <a:t>与</a:t>
                      </a:r>
                      <a:r>
                        <a:rPr lang="en-US" altLang="zh-CN" sz="1400" kern="100" dirty="0">
                          <a:effectLst/>
                        </a:rPr>
                        <a:t>Cr</a:t>
                      </a:r>
                      <a:r>
                        <a:rPr lang="zh-CN" altLang="en-US" sz="1400" kern="100" dirty="0">
                          <a:effectLst/>
                        </a:rPr>
                        <a:t>对合金的影响最大。</a:t>
                      </a:r>
                      <a:endParaRPr lang="zh-CN" sz="1400" kern="100" dirty="0">
                        <a:effectLst/>
                        <a:latin typeface="Calibri"/>
                        <a:ea typeface="宋体"/>
                        <a:cs typeface="Times New Roman"/>
                      </a:endParaRPr>
                    </a:p>
                  </a:txBody>
                  <a:tcPr marL="68580" marR="68580" marT="0" marB="0" anchor="ctr"/>
                </a:tc>
                <a:tc>
                  <a:txBody>
                    <a:bodyPr/>
                    <a:lstStyle/>
                    <a:p>
                      <a:pPr indent="0" algn="just">
                        <a:spcAft>
                          <a:spcPts val="0"/>
                        </a:spcAft>
                      </a:pPr>
                      <a:r>
                        <a:rPr lang="en-US" altLang="zh-CN" sz="1400" kern="100" dirty="0">
                          <a:effectLst/>
                        </a:rPr>
                        <a:t>2002</a:t>
                      </a:r>
                      <a:endParaRPr lang="zh-CN" sz="1400" kern="100" dirty="0">
                        <a:effectLst/>
                        <a:latin typeface="Calibri"/>
                        <a:ea typeface="宋体"/>
                        <a:cs typeface="Times New Roman"/>
                      </a:endParaRPr>
                    </a:p>
                  </a:txBody>
                  <a:tcPr marL="68580" marR="68580" marT="0" marB="0" anchor="ctr"/>
                </a:tc>
                <a:tc>
                  <a:txBody>
                    <a:bodyPr/>
                    <a:lstStyle/>
                    <a:p>
                      <a:pPr indent="0" algn="just">
                        <a:spcAft>
                          <a:spcPts val="0"/>
                        </a:spcAft>
                      </a:pPr>
                      <a:r>
                        <a:rPr lang="en-US" altLang="zh-CN" sz="1400" kern="100" dirty="0">
                          <a:effectLst/>
                        </a:rPr>
                        <a:t>Materials Science and Engineering A336 (2002) 22–29</a:t>
                      </a:r>
                      <a:endParaRPr lang="en-US" altLang="zh-CN" sz="1400" kern="100" dirty="0">
                        <a:effectLst/>
                        <a:latin typeface="+mn-lt"/>
                        <a:ea typeface="+mn-ea"/>
                        <a:cs typeface="Times New Roman"/>
                      </a:endParaRPr>
                    </a:p>
                  </a:txBody>
                  <a:tcPr marL="68580" marR="68580" marT="0" marB="0" anchor="ctr"/>
                </a:tc>
                <a:extLst>
                  <a:ext uri="{0D108BD9-81ED-4DB2-BD59-A6C34878D82A}">
                    <a16:rowId xmlns:a16="http://schemas.microsoft.com/office/drawing/2014/main" val="10002"/>
                  </a:ext>
                </a:extLst>
              </a:tr>
              <a:tr h="1242998">
                <a:tc>
                  <a:txBody>
                    <a:bodyPr/>
                    <a:lstStyle/>
                    <a:p>
                      <a:pPr indent="0" algn="ctr">
                        <a:spcAft>
                          <a:spcPts val="0"/>
                        </a:spcAft>
                      </a:pPr>
                      <a:r>
                        <a:rPr lang="en-US" altLang="zh-CN" sz="1400" kern="100" dirty="0">
                          <a:effectLst/>
                        </a:rPr>
                        <a:t>Korea Institute of Machinery and Materials</a:t>
                      </a:r>
                      <a:endParaRPr lang="zh-CN" sz="1400" kern="100" dirty="0">
                        <a:effectLst/>
                        <a:latin typeface="Calibri"/>
                        <a:ea typeface="宋体"/>
                        <a:cs typeface="Times New Roman"/>
                      </a:endParaRPr>
                    </a:p>
                  </a:txBody>
                  <a:tcPr marL="68580" marR="68580" marT="0" marB="0" anchor="ctr"/>
                </a:tc>
                <a:tc>
                  <a:txBody>
                    <a:bodyPr/>
                    <a:lstStyle/>
                    <a:p>
                      <a:pPr indent="0" algn="ctr">
                        <a:spcAft>
                          <a:spcPts val="0"/>
                        </a:spcAft>
                      </a:pPr>
                      <a:r>
                        <a:rPr lang="en-US" altLang="zh-CN" sz="1400" kern="100" dirty="0" err="1">
                          <a:effectLst/>
                        </a:rPr>
                        <a:t>Y.S.Yoo</a:t>
                      </a:r>
                      <a:endParaRPr lang="zh-CN" sz="1400" kern="100" dirty="0">
                        <a:effectLst/>
                        <a:latin typeface="Calibri"/>
                        <a:ea typeface="宋体"/>
                        <a:cs typeface="Times New Roman"/>
                      </a:endParaRPr>
                    </a:p>
                  </a:txBody>
                  <a:tcPr marL="68580" marR="68580" marT="0" marB="0" anchor="ctr"/>
                </a:tc>
                <a:tc>
                  <a:txBody>
                    <a:bodyPr/>
                    <a:lstStyle/>
                    <a:p>
                      <a:pPr indent="0" algn="ctr">
                        <a:spcAft>
                          <a:spcPts val="0"/>
                        </a:spcAft>
                      </a:pPr>
                      <a:r>
                        <a:rPr lang="zh-CN" altLang="en-US" sz="1400" kern="100" dirty="0">
                          <a:effectLst/>
                        </a:rPr>
                        <a:t>贝叶斯神经网络</a:t>
                      </a:r>
                      <a:endParaRPr lang="zh-CN" sz="14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altLang="en-US" sz="1400" kern="100" dirty="0">
                          <a:effectLst/>
                        </a:rPr>
                        <a:t>镍基合金</a:t>
                      </a:r>
                      <a:endParaRPr lang="zh-CN" sz="1400" kern="100" dirty="0">
                        <a:effectLst/>
                        <a:latin typeface="Calibri"/>
                        <a:ea typeface="宋体"/>
                        <a:cs typeface="Times New Roman"/>
                      </a:endParaRPr>
                    </a:p>
                  </a:txBody>
                  <a:tcPr marL="68580" marR="68580" marT="0" marB="0"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zh-CN" altLang="en-US" sz="1400" kern="100" dirty="0">
                          <a:effectLst/>
                        </a:rPr>
                        <a:t>这里建立的模型不仅仅适用于成分、温度和应力与蠕变寿命的关系，也可以预测屈服强度和极限拉伸强度。</a:t>
                      </a:r>
                      <a:endParaRPr lang="zh-CN" sz="1400" kern="100" dirty="0">
                        <a:effectLst/>
                        <a:latin typeface="Times New Roman"/>
                        <a:ea typeface="宋体"/>
                        <a:cs typeface="Times New Roman"/>
                      </a:endParaRPr>
                    </a:p>
                  </a:txBody>
                  <a:tcPr marL="68580" marR="68580" marT="0" marB="0" anchor="ctr"/>
                </a:tc>
                <a:tc>
                  <a:txBody>
                    <a:bodyPr/>
                    <a:lstStyle/>
                    <a:p>
                      <a:pPr indent="0" algn="just">
                        <a:spcAft>
                          <a:spcPts val="0"/>
                        </a:spcAft>
                      </a:pPr>
                      <a:r>
                        <a:rPr lang="en-US" sz="1400" kern="100" dirty="0">
                          <a:effectLst/>
                        </a:rPr>
                        <a:t>2004</a:t>
                      </a:r>
                      <a:endParaRPr lang="zh-CN" sz="1400" kern="100" dirty="0">
                        <a:effectLst/>
                        <a:latin typeface="Calibri"/>
                        <a:ea typeface="宋体"/>
                        <a:cs typeface="Times New Roman"/>
                      </a:endParaRPr>
                    </a:p>
                  </a:txBody>
                  <a:tcPr marL="68580" marR="68580" marT="0" marB="0" anchor="ctr"/>
                </a:tc>
                <a:tc>
                  <a:txBody>
                    <a:bodyPr/>
                    <a:lstStyle/>
                    <a:p>
                      <a:pPr indent="0" algn="just">
                        <a:spcAft>
                          <a:spcPts val="0"/>
                        </a:spcAft>
                      </a:pPr>
                      <a:r>
                        <a:rPr lang="en-US" altLang="zh-CN" sz="1400" kern="100" dirty="0">
                          <a:effectLst/>
                        </a:rPr>
                        <a:t>TMS (The Minerals, Metals &amp; Materials Society), 2004</a:t>
                      </a:r>
                      <a:endParaRPr lang="en-US" altLang="zh-CN" sz="1400" kern="100" dirty="0">
                        <a:effectLst/>
                        <a:latin typeface="+mn-lt"/>
                        <a:ea typeface="+mn-ea"/>
                        <a:cs typeface="Times New Roman"/>
                      </a:endParaRPr>
                    </a:p>
                  </a:txBody>
                  <a:tcPr marL="68580" marR="68580" marT="0" marB="0" anchor="ctr"/>
                </a:tc>
                <a:extLst>
                  <a:ext uri="{0D108BD9-81ED-4DB2-BD59-A6C34878D82A}">
                    <a16:rowId xmlns:a16="http://schemas.microsoft.com/office/drawing/2014/main" val="10003"/>
                  </a:ext>
                </a:extLst>
              </a:tr>
              <a:tr h="926586">
                <a:tc>
                  <a:txBody>
                    <a:bodyPr/>
                    <a:lstStyle/>
                    <a:p>
                      <a:pPr marL="0" indent="0" algn="ctr" defTabSz="914400" rtl="0" eaLnBrk="1" latinLnBrk="0" hangingPunct="1">
                        <a:spcAft>
                          <a:spcPts val="0"/>
                        </a:spcAft>
                      </a:pPr>
                      <a:r>
                        <a:rPr lang="en-US" altLang="zh-CN" sz="1400" kern="100" dirty="0">
                          <a:effectLst/>
                        </a:rPr>
                        <a:t>Northeastern University</a:t>
                      </a:r>
                      <a:endParaRPr lang="zh-CN" sz="1400" b="1" kern="100" dirty="0">
                        <a:solidFill>
                          <a:schemeClr val="lt1"/>
                        </a:solidFill>
                        <a:effectLst/>
                        <a:latin typeface="+mn-lt"/>
                        <a:ea typeface="+mn-ea"/>
                        <a:cs typeface="+mn-cs"/>
                      </a:endParaRPr>
                    </a:p>
                  </a:txBody>
                  <a:tcPr marL="18832" marR="18832" marT="0" marB="0" anchor="ctr"/>
                </a:tc>
                <a:tc>
                  <a:txBody>
                    <a:bodyPr/>
                    <a:lstStyle/>
                    <a:p>
                      <a:pPr marL="0" indent="0" algn="ctr" defTabSz="914400" rtl="0" eaLnBrk="1" latinLnBrk="0" hangingPunct="1">
                        <a:spcAft>
                          <a:spcPts val="0"/>
                        </a:spcAft>
                      </a:pPr>
                      <a:r>
                        <a:rPr lang="en-US" altLang="zh-CN" sz="1400" kern="100" dirty="0" err="1">
                          <a:effectLst/>
                        </a:rPr>
                        <a:t>Xinggang</a:t>
                      </a:r>
                      <a:r>
                        <a:rPr lang="en-US" altLang="zh-CN" sz="1400" kern="100" dirty="0">
                          <a:effectLst/>
                        </a:rPr>
                        <a:t> Liu</a:t>
                      </a:r>
                      <a:endParaRPr lang="zh-CN" sz="1400" kern="100" dirty="0">
                        <a:solidFill>
                          <a:schemeClr val="dk1"/>
                        </a:solidFill>
                        <a:effectLst/>
                        <a:latin typeface="+mn-lt"/>
                        <a:ea typeface="+mn-ea"/>
                        <a:cs typeface="+mn-cs"/>
                      </a:endParaRPr>
                    </a:p>
                  </a:txBody>
                  <a:tcPr marL="18832" marR="18832"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kern="100" dirty="0">
                          <a:effectLst/>
                        </a:rPr>
                        <a:t>RBF</a:t>
                      </a:r>
                      <a:r>
                        <a:rPr lang="zh-CN" altLang="zh-CN" sz="1400" kern="100" dirty="0">
                          <a:effectLst/>
                        </a:rPr>
                        <a:t>神经网络</a:t>
                      </a:r>
                      <a:endParaRPr lang="zh-CN" sz="1400" kern="100" dirty="0">
                        <a:solidFill>
                          <a:schemeClr val="dk1"/>
                        </a:solidFill>
                        <a:effectLst/>
                        <a:latin typeface="+mn-lt"/>
                        <a:ea typeface="+mn-ea"/>
                        <a:cs typeface="+mn-cs"/>
                      </a:endParaRPr>
                    </a:p>
                  </a:txBody>
                  <a:tcPr marL="18832" marR="18832" marT="0" marB="0" anchor="ctr"/>
                </a:tc>
                <a:tc>
                  <a:txBody>
                    <a:bodyPr/>
                    <a:lstStyle/>
                    <a:p>
                      <a:pPr marL="0" indent="0" algn="l" defTabSz="914400" rtl="0" eaLnBrk="1" latinLnBrk="0" hangingPunct="1">
                        <a:spcAft>
                          <a:spcPts val="0"/>
                        </a:spcAft>
                      </a:pPr>
                      <a:r>
                        <a:rPr lang="zh-CN" altLang="en-US" sz="1400" kern="100" dirty="0">
                          <a:effectLst/>
                        </a:rPr>
                        <a:t>镍基合金</a:t>
                      </a:r>
                      <a:endParaRPr lang="zh-CN" sz="1400" kern="100" dirty="0">
                        <a:solidFill>
                          <a:schemeClr val="dk1"/>
                        </a:solidFill>
                        <a:effectLst/>
                        <a:latin typeface="+mn-lt"/>
                        <a:ea typeface="+mn-ea"/>
                        <a:cs typeface="+mn-cs"/>
                      </a:endParaRPr>
                    </a:p>
                  </a:txBody>
                  <a:tcPr marL="18832" marR="18832" marT="0" marB="0" anchor="ctr"/>
                </a:tc>
                <a:tc>
                  <a:txBody>
                    <a:bodyPr/>
                    <a:lstStyle/>
                    <a:p>
                      <a:pPr marL="0" indent="0" algn="l" defTabSz="914400" rtl="0" eaLnBrk="1" latinLnBrk="0" hangingPunct="1">
                        <a:spcAft>
                          <a:spcPts val="0"/>
                        </a:spcAft>
                      </a:pPr>
                      <a:r>
                        <a:rPr lang="zh-CN" altLang="en-US" sz="1400" kern="100" dirty="0">
                          <a:effectLst/>
                        </a:rPr>
                        <a:t>通过建立成分、温度、热处理参数和冷却方式与蠕变断裂寿命的</a:t>
                      </a:r>
                      <a:r>
                        <a:rPr lang="en-US" altLang="zh-CN" sz="1400" kern="100" dirty="0">
                          <a:effectLst/>
                        </a:rPr>
                        <a:t>RBF</a:t>
                      </a:r>
                      <a:r>
                        <a:rPr lang="zh-CN" altLang="en-US" sz="1400" kern="100" dirty="0">
                          <a:effectLst/>
                        </a:rPr>
                        <a:t>模型预测蠕变寿命， 根据该模型，利用参数敏感性分析理论定量分析不同合金元素或组别对寿命的交互影响。</a:t>
                      </a:r>
                      <a:endParaRPr lang="zh-CN" sz="1400" kern="100" dirty="0">
                        <a:solidFill>
                          <a:schemeClr val="dk1"/>
                        </a:solidFill>
                        <a:effectLst/>
                        <a:latin typeface="+mn-lt"/>
                        <a:ea typeface="+mn-ea"/>
                        <a:cs typeface="+mn-cs"/>
                      </a:endParaRPr>
                    </a:p>
                  </a:txBody>
                  <a:tcPr marL="18832" marR="18832" marT="0" marB="0" anchor="ctr"/>
                </a:tc>
                <a:tc>
                  <a:txBody>
                    <a:bodyPr/>
                    <a:lstStyle/>
                    <a:p>
                      <a:pPr marL="0" indent="0" algn="l" defTabSz="914400" rtl="0" eaLnBrk="1" latinLnBrk="0" hangingPunct="1">
                        <a:spcAft>
                          <a:spcPts val="0"/>
                        </a:spcAft>
                      </a:pPr>
                      <a:r>
                        <a:rPr lang="en-US" altLang="zh-CN" sz="1400" kern="100" dirty="0">
                          <a:effectLst/>
                        </a:rPr>
                        <a:t>2012</a:t>
                      </a:r>
                      <a:endParaRPr lang="zh-CN" sz="1400" kern="100" dirty="0">
                        <a:solidFill>
                          <a:schemeClr val="dk1"/>
                        </a:solidFill>
                        <a:effectLst/>
                        <a:latin typeface="+mn-lt"/>
                        <a:ea typeface="+mn-ea"/>
                        <a:cs typeface="+mn-cs"/>
                      </a:endParaRPr>
                    </a:p>
                  </a:txBody>
                  <a:tcPr marL="18832" marR="18832" marT="0" marB="0" anchor="ctr"/>
                </a:tc>
                <a:tc>
                  <a:txBody>
                    <a:bodyPr/>
                    <a:lstStyle/>
                    <a:p>
                      <a:pPr marL="0" indent="0" algn="l" defTabSz="914400" rtl="0" eaLnBrk="1" latinLnBrk="0" hangingPunct="1">
                        <a:spcAft>
                          <a:spcPts val="0"/>
                        </a:spcAft>
                      </a:pPr>
                      <a:r>
                        <a:rPr lang="en-US" altLang="zh-CN" sz="1400" kern="100" dirty="0">
                          <a:effectLst/>
                        </a:rPr>
                        <a:t>Advanced Materials Research Vols. 602-604 (2013) </a:t>
                      </a:r>
                      <a:r>
                        <a:rPr lang="en-US" altLang="zh-CN" sz="1400" kern="100" dirty="0" err="1">
                          <a:effectLst/>
                        </a:rPr>
                        <a:t>pp</a:t>
                      </a:r>
                      <a:r>
                        <a:rPr lang="en-US" altLang="zh-CN" sz="1400" kern="100" dirty="0">
                          <a:effectLst/>
                        </a:rPr>
                        <a:t> 584-589</a:t>
                      </a:r>
                      <a:endParaRPr lang="zh-CN" sz="1400" kern="100" dirty="0">
                        <a:solidFill>
                          <a:schemeClr val="dk1"/>
                        </a:solidFill>
                        <a:effectLst/>
                        <a:latin typeface="+mn-lt"/>
                        <a:ea typeface="+mn-ea"/>
                        <a:cs typeface="+mn-cs"/>
                      </a:endParaRPr>
                    </a:p>
                  </a:txBody>
                  <a:tcPr marL="18832" marR="18832" marT="0" marB="0"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8190617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80435" y="0"/>
            <a:ext cx="8229600" cy="796950"/>
          </a:xfrm>
        </p:spPr>
        <p:txBody>
          <a:bodyPr/>
          <a:lstStyle/>
          <a:p>
            <a:r>
              <a:rPr lang="zh-CN" altLang="en-US" dirty="0"/>
              <a:t>机器学习在蠕变性能预测的研究</a:t>
            </a:r>
          </a:p>
        </p:txBody>
      </p:sp>
      <p:sp>
        <p:nvSpPr>
          <p:cNvPr id="5" name="TextBox 4"/>
          <p:cNvSpPr txBox="1"/>
          <p:nvPr/>
        </p:nvSpPr>
        <p:spPr>
          <a:xfrm>
            <a:off x="1048092" y="5485806"/>
            <a:ext cx="1440160" cy="646331"/>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altLang="zh-CN" dirty="0"/>
              <a:t>90</a:t>
            </a:r>
            <a:r>
              <a:rPr lang="zh-CN" altLang="en-US" dirty="0"/>
              <a:t>年代之前</a:t>
            </a:r>
            <a:endParaRPr lang="en-US" altLang="zh-CN" dirty="0"/>
          </a:p>
          <a:p>
            <a:pPr algn="ctr"/>
            <a:r>
              <a:rPr lang="zh-CN" altLang="en-US" dirty="0"/>
              <a:t>摸索阶段</a:t>
            </a:r>
          </a:p>
        </p:txBody>
      </p:sp>
      <p:cxnSp>
        <p:nvCxnSpPr>
          <p:cNvPr id="7" name="直接箭头连接符 6"/>
          <p:cNvCxnSpPr/>
          <p:nvPr/>
        </p:nvCxnSpPr>
        <p:spPr>
          <a:xfrm>
            <a:off x="358056" y="5445224"/>
            <a:ext cx="7714276" cy="0"/>
          </a:xfrm>
          <a:prstGeom prst="straightConnector1">
            <a:avLst/>
          </a:prstGeom>
          <a:ln>
            <a:prstDash val="sysDot"/>
            <a:tailEnd type="arrow"/>
          </a:ln>
        </p:spPr>
        <p:style>
          <a:lnRef idx="3">
            <a:schemeClr val="accent4"/>
          </a:lnRef>
          <a:fillRef idx="0">
            <a:schemeClr val="accent4"/>
          </a:fillRef>
          <a:effectRef idx="2">
            <a:schemeClr val="accent4"/>
          </a:effectRef>
          <a:fontRef idx="minor">
            <a:schemeClr val="tx1"/>
          </a:fontRef>
        </p:style>
      </p:cxnSp>
      <p:sp>
        <p:nvSpPr>
          <p:cNvPr id="9" name="TextBox 8"/>
          <p:cNvSpPr txBox="1"/>
          <p:nvPr/>
        </p:nvSpPr>
        <p:spPr>
          <a:xfrm>
            <a:off x="0" y="5457233"/>
            <a:ext cx="1076152" cy="369332"/>
          </a:xfrm>
          <a:prstGeom prst="rect">
            <a:avLst/>
          </a:prstGeom>
          <a:noFill/>
        </p:spPr>
        <p:txBody>
          <a:bodyPr wrap="square" rtlCol="0">
            <a:spAutoFit/>
          </a:bodyPr>
          <a:lstStyle/>
          <a:p>
            <a:r>
              <a:rPr lang="zh-CN" altLang="en-US" dirty="0"/>
              <a:t>时间</a:t>
            </a:r>
          </a:p>
        </p:txBody>
      </p:sp>
      <p:sp>
        <p:nvSpPr>
          <p:cNvPr id="10" name="圆角矩形 9"/>
          <p:cNvSpPr/>
          <p:nvPr/>
        </p:nvSpPr>
        <p:spPr>
          <a:xfrm>
            <a:off x="862577" y="2420888"/>
            <a:ext cx="1620180" cy="72008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zh-CN" altLang="en-US" sz="1400" dirty="0"/>
              <a:t>多元线性回归</a:t>
            </a:r>
          </a:p>
        </p:txBody>
      </p:sp>
      <p:sp>
        <p:nvSpPr>
          <p:cNvPr id="11" name="圆角矩形 10"/>
          <p:cNvSpPr/>
          <p:nvPr/>
        </p:nvSpPr>
        <p:spPr>
          <a:xfrm>
            <a:off x="862577" y="1268760"/>
            <a:ext cx="1620180" cy="72008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zh-CN" altLang="en-US" sz="1400" dirty="0"/>
              <a:t>所有成分</a:t>
            </a:r>
          </a:p>
        </p:txBody>
      </p:sp>
      <p:cxnSp>
        <p:nvCxnSpPr>
          <p:cNvPr id="13" name="直接连接符 12"/>
          <p:cNvCxnSpPr/>
          <p:nvPr/>
        </p:nvCxnSpPr>
        <p:spPr>
          <a:xfrm flipV="1">
            <a:off x="674100" y="956455"/>
            <a:ext cx="0" cy="5094313"/>
          </a:xfrm>
          <a:prstGeom prst="line">
            <a:avLst/>
          </a:prstGeom>
          <a:ln>
            <a:prstDash val="solid"/>
          </a:ln>
        </p:spPr>
        <p:style>
          <a:lnRef idx="3">
            <a:schemeClr val="accent5"/>
          </a:lnRef>
          <a:fillRef idx="0">
            <a:schemeClr val="accent5"/>
          </a:fillRef>
          <a:effectRef idx="2">
            <a:schemeClr val="accent5"/>
          </a:effectRef>
          <a:fontRef idx="minor">
            <a:schemeClr val="tx1"/>
          </a:fontRef>
        </p:style>
      </p:cxnSp>
      <p:sp>
        <p:nvSpPr>
          <p:cNvPr id="15" name="TextBox 14"/>
          <p:cNvSpPr txBox="1"/>
          <p:nvPr/>
        </p:nvSpPr>
        <p:spPr>
          <a:xfrm>
            <a:off x="3679073" y="5515918"/>
            <a:ext cx="1440160" cy="646331"/>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pPr algn="ctr"/>
            <a:r>
              <a:rPr lang="en-US" altLang="zh-CN" dirty="0"/>
              <a:t>1990~2006</a:t>
            </a:r>
          </a:p>
          <a:p>
            <a:pPr algn="ctr"/>
            <a:r>
              <a:rPr lang="zh-CN" altLang="en-US" dirty="0"/>
              <a:t>发展阶段</a:t>
            </a:r>
          </a:p>
        </p:txBody>
      </p:sp>
      <p:sp>
        <p:nvSpPr>
          <p:cNvPr id="16" name="TextBox 15"/>
          <p:cNvSpPr txBox="1"/>
          <p:nvPr/>
        </p:nvSpPr>
        <p:spPr>
          <a:xfrm>
            <a:off x="6251681" y="5492024"/>
            <a:ext cx="1440160" cy="646331"/>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pPr algn="ctr"/>
            <a:r>
              <a:rPr lang="en-US" altLang="zh-CN" dirty="0"/>
              <a:t>2006</a:t>
            </a:r>
            <a:r>
              <a:rPr lang="zh-CN" altLang="en-US" dirty="0"/>
              <a:t>年后</a:t>
            </a:r>
            <a:endParaRPr lang="en-US" altLang="zh-CN" dirty="0"/>
          </a:p>
          <a:p>
            <a:pPr algn="ctr"/>
            <a:r>
              <a:rPr lang="zh-CN" altLang="en-US" dirty="0"/>
              <a:t>加速发展</a:t>
            </a:r>
          </a:p>
        </p:txBody>
      </p:sp>
      <p:sp>
        <p:nvSpPr>
          <p:cNvPr id="17" name="圆角矩形 16"/>
          <p:cNvSpPr/>
          <p:nvPr/>
        </p:nvSpPr>
        <p:spPr>
          <a:xfrm>
            <a:off x="3563888" y="2420888"/>
            <a:ext cx="1620180" cy="720080"/>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sz="1400" dirty="0"/>
              <a:t>人工神经网络</a:t>
            </a:r>
          </a:p>
        </p:txBody>
      </p:sp>
      <p:sp>
        <p:nvSpPr>
          <p:cNvPr id="18" name="圆角矩形 17"/>
          <p:cNvSpPr/>
          <p:nvPr/>
        </p:nvSpPr>
        <p:spPr>
          <a:xfrm>
            <a:off x="3563888" y="1259181"/>
            <a:ext cx="1620180" cy="720080"/>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sz="1400" dirty="0"/>
              <a:t>成分、温度、</a:t>
            </a:r>
            <a:endParaRPr lang="en-US" altLang="zh-CN" sz="1400" dirty="0"/>
          </a:p>
          <a:p>
            <a:pPr algn="ctr"/>
            <a:r>
              <a:rPr lang="zh-CN" altLang="en-US" sz="1400" dirty="0"/>
              <a:t>应力</a:t>
            </a:r>
          </a:p>
        </p:txBody>
      </p:sp>
      <p:sp>
        <p:nvSpPr>
          <p:cNvPr id="23" name="圆角矩形 22"/>
          <p:cNvSpPr/>
          <p:nvPr/>
        </p:nvSpPr>
        <p:spPr>
          <a:xfrm>
            <a:off x="862577" y="4544467"/>
            <a:ext cx="1620180" cy="72008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zh-CN" altLang="en-US" sz="1400" dirty="0"/>
              <a:t>少有研究、想法简单、准确率不高</a:t>
            </a:r>
          </a:p>
        </p:txBody>
      </p:sp>
      <p:sp>
        <p:nvSpPr>
          <p:cNvPr id="24" name="圆角矩形 23"/>
          <p:cNvSpPr/>
          <p:nvPr/>
        </p:nvSpPr>
        <p:spPr>
          <a:xfrm>
            <a:off x="6156176" y="4540478"/>
            <a:ext cx="1620180" cy="72008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1400" dirty="0"/>
              <a:t>算法多样化、考虑的因素更多</a:t>
            </a:r>
          </a:p>
        </p:txBody>
      </p:sp>
      <p:cxnSp>
        <p:nvCxnSpPr>
          <p:cNvPr id="6" name="直接箭头连接符 5"/>
          <p:cNvCxnSpPr>
            <a:stCxn id="11" idx="2"/>
            <a:endCxn id="10" idx="0"/>
          </p:cNvCxnSpPr>
          <p:nvPr/>
        </p:nvCxnSpPr>
        <p:spPr>
          <a:xfrm>
            <a:off x="1672667" y="1988840"/>
            <a:ext cx="0" cy="432048"/>
          </a:xfrm>
          <a:prstGeom prst="straightConnector1">
            <a:avLst/>
          </a:prstGeom>
          <a:ln>
            <a:tailEnd type="arrow"/>
          </a:ln>
        </p:spPr>
        <p:style>
          <a:lnRef idx="3">
            <a:schemeClr val="lt1"/>
          </a:lnRef>
          <a:fillRef idx="1">
            <a:schemeClr val="accent3"/>
          </a:fillRef>
          <a:effectRef idx="1">
            <a:schemeClr val="accent3"/>
          </a:effectRef>
          <a:fontRef idx="minor">
            <a:schemeClr val="lt1"/>
          </a:fontRef>
        </p:style>
      </p:cxnSp>
      <p:sp>
        <p:nvSpPr>
          <p:cNvPr id="19" name="圆角矩形 18"/>
          <p:cNvSpPr/>
          <p:nvPr/>
        </p:nvSpPr>
        <p:spPr>
          <a:xfrm>
            <a:off x="868072" y="3573016"/>
            <a:ext cx="1620180" cy="72008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zh-CN" altLang="en-US" sz="1400" dirty="0"/>
              <a:t>蠕变寿命</a:t>
            </a:r>
          </a:p>
        </p:txBody>
      </p:sp>
      <p:cxnSp>
        <p:nvCxnSpPr>
          <p:cNvPr id="12" name="直接箭头连接符 11"/>
          <p:cNvCxnSpPr>
            <a:stCxn id="10" idx="2"/>
            <a:endCxn id="19" idx="0"/>
          </p:cNvCxnSpPr>
          <p:nvPr/>
        </p:nvCxnSpPr>
        <p:spPr>
          <a:xfrm>
            <a:off x="1672667" y="3140968"/>
            <a:ext cx="5495" cy="432048"/>
          </a:xfrm>
          <a:prstGeom prst="straightConnector1">
            <a:avLst/>
          </a:prstGeom>
          <a:ln>
            <a:tailEnd type="arrow"/>
          </a:ln>
        </p:spPr>
        <p:style>
          <a:lnRef idx="3">
            <a:schemeClr val="lt1"/>
          </a:lnRef>
          <a:fillRef idx="1">
            <a:schemeClr val="accent3"/>
          </a:fillRef>
          <a:effectRef idx="1">
            <a:schemeClr val="accent3"/>
          </a:effectRef>
          <a:fontRef idx="minor">
            <a:schemeClr val="lt1"/>
          </a:fontRef>
        </p:style>
      </p:cxnSp>
      <p:sp>
        <p:nvSpPr>
          <p:cNvPr id="25" name="圆角矩形 24"/>
          <p:cNvSpPr/>
          <p:nvPr/>
        </p:nvSpPr>
        <p:spPr>
          <a:xfrm>
            <a:off x="3563888" y="3573016"/>
            <a:ext cx="1620180" cy="720080"/>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sz="1400" dirty="0"/>
              <a:t>蠕变寿命</a:t>
            </a:r>
          </a:p>
        </p:txBody>
      </p:sp>
      <p:sp>
        <p:nvSpPr>
          <p:cNvPr id="26" name="圆角矩形 25"/>
          <p:cNvSpPr/>
          <p:nvPr/>
        </p:nvSpPr>
        <p:spPr>
          <a:xfrm>
            <a:off x="3589063" y="4544467"/>
            <a:ext cx="1620180" cy="720080"/>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sz="1400" dirty="0"/>
              <a:t>准算法更优、确率提高、只考虑了宏观因素</a:t>
            </a:r>
          </a:p>
        </p:txBody>
      </p:sp>
      <p:sp>
        <p:nvSpPr>
          <p:cNvPr id="29" name="圆角矩形 28"/>
          <p:cNvSpPr/>
          <p:nvPr/>
        </p:nvSpPr>
        <p:spPr>
          <a:xfrm>
            <a:off x="6156176" y="2416899"/>
            <a:ext cx="1620180" cy="72008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1400" dirty="0"/>
              <a:t>神经网络、深度置信网络等</a:t>
            </a:r>
          </a:p>
        </p:txBody>
      </p:sp>
      <p:sp>
        <p:nvSpPr>
          <p:cNvPr id="30" name="圆角矩形 29"/>
          <p:cNvSpPr/>
          <p:nvPr/>
        </p:nvSpPr>
        <p:spPr>
          <a:xfrm>
            <a:off x="6156176" y="1264771"/>
            <a:ext cx="1620180" cy="72008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1400" dirty="0"/>
              <a:t>成分、温度、应力、热处理参数、晶粒大小等</a:t>
            </a:r>
          </a:p>
        </p:txBody>
      </p:sp>
      <p:cxnSp>
        <p:nvCxnSpPr>
          <p:cNvPr id="31" name="直接箭头连接符 30"/>
          <p:cNvCxnSpPr>
            <a:stCxn id="30" idx="2"/>
            <a:endCxn id="29" idx="0"/>
          </p:cNvCxnSpPr>
          <p:nvPr/>
        </p:nvCxnSpPr>
        <p:spPr>
          <a:xfrm>
            <a:off x="6966266" y="1984851"/>
            <a:ext cx="0" cy="432048"/>
          </a:xfrm>
          <a:prstGeom prst="straightConnector1">
            <a:avLst/>
          </a:prstGeom>
          <a:ln>
            <a:tailEnd type="arrow"/>
          </a:ln>
        </p:spPr>
        <p:style>
          <a:lnRef idx="3">
            <a:schemeClr val="lt1"/>
          </a:lnRef>
          <a:fillRef idx="1">
            <a:schemeClr val="accent5"/>
          </a:fillRef>
          <a:effectRef idx="1">
            <a:schemeClr val="accent5"/>
          </a:effectRef>
          <a:fontRef idx="minor">
            <a:schemeClr val="lt1"/>
          </a:fontRef>
        </p:style>
      </p:cxnSp>
      <p:sp>
        <p:nvSpPr>
          <p:cNvPr id="32" name="圆角矩形 31"/>
          <p:cNvSpPr/>
          <p:nvPr/>
        </p:nvSpPr>
        <p:spPr>
          <a:xfrm>
            <a:off x="6161671" y="3569027"/>
            <a:ext cx="1620180" cy="72008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1400" dirty="0"/>
              <a:t>蠕变寿命、持久强度等</a:t>
            </a:r>
          </a:p>
        </p:txBody>
      </p:sp>
      <p:cxnSp>
        <p:nvCxnSpPr>
          <p:cNvPr id="33" name="直接箭头连接符 32"/>
          <p:cNvCxnSpPr>
            <a:stCxn id="29" idx="2"/>
            <a:endCxn id="32" idx="0"/>
          </p:cNvCxnSpPr>
          <p:nvPr/>
        </p:nvCxnSpPr>
        <p:spPr>
          <a:xfrm>
            <a:off x="6966266" y="3136979"/>
            <a:ext cx="5495" cy="432048"/>
          </a:xfrm>
          <a:prstGeom prst="straightConnector1">
            <a:avLst/>
          </a:prstGeom>
          <a:ln>
            <a:tailEnd type="arrow"/>
          </a:ln>
        </p:spPr>
        <p:style>
          <a:lnRef idx="3">
            <a:schemeClr val="lt1"/>
          </a:lnRef>
          <a:fillRef idx="1">
            <a:schemeClr val="accent5"/>
          </a:fillRef>
          <a:effectRef idx="1">
            <a:schemeClr val="accent5"/>
          </a:effectRef>
          <a:fontRef idx="minor">
            <a:schemeClr val="lt1"/>
          </a:fontRef>
        </p:style>
      </p:cxnSp>
      <p:cxnSp>
        <p:nvCxnSpPr>
          <p:cNvPr id="34" name="直接箭头连接符 33"/>
          <p:cNvCxnSpPr>
            <a:stCxn id="18" idx="2"/>
            <a:endCxn id="17" idx="0"/>
          </p:cNvCxnSpPr>
          <p:nvPr/>
        </p:nvCxnSpPr>
        <p:spPr>
          <a:xfrm>
            <a:off x="4373978" y="1979261"/>
            <a:ext cx="0" cy="441627"/>
          </a:xfrm>
          <a:prstGeom prst="straightConnector1">
            <a:avLst/>
          </a:prstGeom>
          <a:ln>
            <a:tailEnd type="arrow"/>
          </a:ln>
        </p:spPr>
        <p:style>
          <a:lnRef idx="3">
            <a:schemeClr val="lt1"/>
          </a:lnRef>
          <a:fillRef idx="1">
            <a:schemeClr val="accent4"/>
          </a:fillRef>
          <a:effectRef idx="1">
            <a:schemeClr val="accent4"/>
          </a:effectRef>
          <a:fontRef idx="minor">
            <a:schemeClr val="lt1"/>
          </a:fontRef>
        </p:style>
      </p:cxnSp>
      <p:cxnSp>
        <p:nvCxnSpPr>
          <p:cNvPr id="36" name="直接箭头连接符 35"/>
          <p:cNvCxnSpPr>
            <a:stCxn id="17" idx="2"/>
            <a:endCxn id="25" idx="0"/>
          </p:cNvCxnSpPr>
          <p:nvPr/>
        </p:nvCxnSpPr>
        <p:spPr>
          <a:xfrm>
            <a:off x="4373978" y="3140968"/>
            <a:ext cx="0" cy="432048"/>
          </a:xfrm>
          <a:prstGeom prst="straightConnector1">
            <a:avLst/>
          </a:prstGeom>
          <a:ln>
            <a:tailEnd type="arrow"/>
          </a:ln>
        </p:spPr>
        <p:style>
          <a:lnRef idx="3">
            <a:schemeClr val="lt1"/>
          </a:lnRef>
          <a:fillRef idx="1">
            <a:schemeClr val="accent4"/>
          </a:fillRef>
          <a:effectRef idx="1">
            <a:schemeClr val="accent4"/>
          </a:effectRef>
          <a:fontRef idx="minor">
            <a:schemeClr val="lt1"/>
          </a:fontRef>
        </p:style>
      </p:cxnSp>
      <p:sp>
        <p:nvSpPr>
          <p:cNvPr id="44" name="TextBox 43"/>
          <p:cNvSpPr txBox="1"/>
          <p:nvPr/>
        </p:nvSpPr>
        <p:spPr>
          <a:xfrm>
            <a:off x="0" y="1412776"/>
            <a:ext cx="716112" cy="369332"/>
          </a:xfrm>
          <a:prstGeom prst="rect">
            <a:avLst/>
          </a:prstGeom>
          <a:noFill/>
        </p:spPr>
        <p:txBody>
          <a:bodyPr wrap="square" rtlCol="0">
            <a:spAutoFit/>
          </a:bodyPr>
          <a:lstStyle/>
          <a:p>
            <a:r>
              <a:rPr lang="zh-CN" altLang="en-US" dirty="0"/>
              <a:t>输入</a:t>
            </a:r>
          </a:p>
        </p:txBody>
      </p:sp>
      <p:sp>
        <p:nvSpPr>
          <p:cNvPr id="45" name="TextBox 44"/>
          <p:cNvSpPr txBox="1"/>
          <p:nvPr/>
        </p:nvSpPr>
        <p:spPr>
          <a:xfrm>
            <a:off x="-25942" y="2592273"/>
            <a:ext cx="716112" cy="369332"/>
          </a:xfrm>
          <a:prstGeom prst="rect">
            <a:avLst/>
          </a:prstGeom>
          <a:noFill/>
        </p:spPr>
        <p:txBody>
          <a:bodyPr wrap="square" rtlCol="0">
            <a:spAutoFit/>
          </a:bodyPr>
          <a:lstStyle/>
          <a:p>
            <a:r>
              <a:rPr lang="zh-CN" altLang="en-US" dirty="0"/>
              <a:t>方法</a:t>
            </a:r>
          </a:p>
        </p:txBody>
      </p:sp>
      <p:sp>
        <p:nvSpPr>
          <p:cNvPr id="46" name="TextBox 45"/>
          <p:cNvSpPr txBox="1"/>
          <p:nvPr/>
        </p:nvSpPr>
        <p:spPr>
          <a:xfrm>
            <a:off x="-25942" y="3748390"/>
            <a:ext cx="716112" cy="369332"/>
          </a:xfrm>
          <a:prstGeom prst="rect">
            <a:avLst/>
          </a:prstGeom>
          <a:noFill/>
        </p:spPr>
        <p:txBody>
          <a:bodyPr wrap="square" rtlCol="0">
            <a:spAutoFit/>
          </a:bodyPr>
          <a:lstStyle/>
          <a:p>
            <a:r>
              <a:rPr lang="zh-CN" altLang="en-US" dirty="0"/>
              <a:t>输出</a:t>
            </a:r>
          </a:p>
        </p:txBody>
      </p:sp>
      <p:sp>
        <p:nvSpPr>
          <p:cNvPr id="48" name="右箭头 47"/>
          <p:cNvSpPr/>
          <p:nvPr/>
        </p:nvSpPr>
        <p:spPr>
          <a:xfrm>
            <a:off x="2699791" y="2780928"/>
            <a:ext cx="670125" cy="572075"/>
          </a:xfrm>
          <a:prstGeom prst="rightArrow">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右箭头 48"/>
          <p:cNvSpPr/>
          <p:nvPr/>
        </p:nvSpPr>
        <p:spPr>
          <a:xfrm>
            <a:off x="5364088" y="2850941"/>
            <a:ext cx="701644" cy="572075"/>
          </a:xfrm>
          <a:prstGeom prst="rightArrow">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TextBox 49"/>
          <p:cNvSpPr txBox="1"/>
          <p:nvPr/>
        </p:nvSpPr>
        <p:spPr>
          <a:xfrm>
            <a:off x="-42012" y="4715852"/>
            <a:ext cx="716112" cy="369332"/>
          </a:xfrm>
          <a:prstGeom prst="rect">
            <a:avLst/>
          </a:prstGeom>
          <a:noFill/>
        </p:spPr>
        <p:txBody>
          <a:bodyPr wrap="square" rtlCol="0">
            <a:spAutoFit/>
          </a:bodyPr>
          <a:lstStyle/>
          <a:p>
            <a:r>
              <a:rPr lang="zh-CN" altLang="en-US" dirty="0"/>
              <a:t>特点</a:t>
            </a:r>
          </a:p>
        </p:txBody>
      </p:sp>
      <p:sp>
        <p:nvSpPr>
          <p:cNvPr id="3" name="圆角矩形 2"/>
          <p:cNvSpPr/>
          <p:nvPr/>
        </p:nvSpPr>
        <p:spPr>
          <a:xfrm>
            <a:off x="78672" y="2852936"/>
            <a:ext cx="8813807" cy="1783149"/>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b="1" dirty="0">
                <a:solidFill>
                  <a:schemeClr val="tx1"/>
                </a:solidFill>
              </a:rPr>
              <a:t>总结：现有的机器学习在蠕变方面的应用，大部分是基于易获得影响蠕变的宏观因素数据，如成分、热处理等，缺少关于更微观的描述因子，因为它们都难以获得！</a:t>
            </a:r>
          </a:p>
        </p:txBody>
      </p:sp>
    </p:spTree>
    <p:extLst>
      <p:ext uri="{BB962C8B-B14F-4D97-AF65-F5344CB8AC3E}">
        <p14:creationId xmlns:p14="http://schemas.microsoft.com/office/powerpoint/2010/main" val="3897352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右箭头 89"/>
          <p:cNvSpPr/>
          <p:nvPr/>
        </p:nvSpPr>
        <p:spPr>
          <a:xfrm rot="1178444">
            <a:off x="3456420" y="4599332"/>
            <a:ext cx="557094" cy="316312"/>
          </a:xfrm>
          <a:prstGeom prst="rightArrow">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755576" y="24475"/>
            <a:ext cx="8229600" cy="796950"/>
          </a:xfrm>
        </p:spPr>
        <p:txBody>
          <a:bodyPr/>
          <a:lstStyle/>
          <a:p>
            <a:r>
              <a:rPr lang="en-US" altLang="zh-CN" dirty="0"/>
              <a:t>49</a:t>
            </a:r>
            <a:r>
              <a:rPr lang="zh-CN" altLang="en-US" dirty="0"/>
              <a:t>篇文献与蠕变的初步结合</a:t>
            </a:r>
          </a:p>
        </p:txBody>
      </p:sp>
      <p:grpSp>
        <p:nvGrpSpPr>
          <p:cNvPr id="35" name="组合 34"/>
          <p:cNvGrpSpPr/>
          <p:nvPr/>
        </p:nvGrpSpPr>
        <p:grpSpPr>
          <a:xfrm>
            <a:off x="1331746" y="1096465"/>
            <a:ext cx="7671082" cy="5228143"/>
            <a:chOff x="445357" y="760217"/>
            <a:chExt cx="8677388" cy="5797626"/>
          </a:xfrm>
        </p:grpSpPr>
        <p:grpSp>
          <p:nvGrpSpPr>
            <p:cNvPr id="1040" name="组合 1039"/>
            <p:cNvGrpSpPr/>
            <p:nvPr/>
          </p:nvGrpSpPr>
          <p:grpSpPr>
            <a:xfrm>
              <a:off x="660342" y="760217"/>
              <a:ext cx="8462403" cy="1905848"/>
              <a:chOff x="383764" y="1094530"/>
              <a:chExt cx="8554722" cy="2215231"/>
            </a:xfrm>
          </p:grpSpPr>
          <p:grpSp>
            <p:nvGrpSpPr>
              <p:cNvPr id="1035" name="组合 1034"/>
              <p:cNvGrpSpPr/>
              <p:nvPr/>
            </p:nvGrpSpPr>
            <p:grpSpPr>
              <a:xfrm>
                <a:off x="383764" y="1124741"/>
                <a:ext cx="6156606" cy="2185020"/>
                <a:chOff x="959516" y="1142703"/>
                <a:chExt cx="6320186" cy="2214289"/>
              </a:xfrm>
            </p:grpSpPr>
            <p:sp>
              <p:nvSpPr>
                <p:cNvPr id="8" name="圆角矩形 7"/>
                <p:cNvSpPr/>
                <p:nvPr/>
              </p:nvSpPr>
              <p:spPr>
                <a:xfrm>
                  <a:off x="959516" y="1173892"/>
                  <a:ext cx="1723577" cy="2050558"/>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2666653" y="2061833"/>
                  <a:ext cx="626370" cy="304380"/>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3269969" y="1173895"/>
                  <a:ext cx="1647770" cy="2092005"/>
                </a:xfrm>
                <a:prstGeom prst="roundRect">
                  <a:avLst/>
                </a:prstGeom>
                <a:noFill/>
                <a:ln>
                  <a:solidFill>
                    <a:srgbClr val="33A8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3547606" y="1173894"/>
                  <a:ext cx="1224136" cy="456497"/>
                </a:xfrm>
                <a:prstGeom prst="rect">
                  <a:avLst/>
                </a:prstGeom>
                <a:noFill/>
              </p:spPr>
              <p:txBody>
                <a:bodyPr wrap="square" rtlCol="0">
                  <a:spAutoFit/>
                </a:bodyPr>
                <a:lstStyle/>
                <a:p>
                  <a:r>
                    <a:rPr lang="zh-CN" altLang="en-US" sz="1600" dirty="0"/>
                    <a:t>模型建立</a:t>
                  </a:r>
                </a:p>
              </p:txBody>
            </p:sp>
            <p:sp>
              <p:nvSpPr>
                <p:cNvPr id="28" name="右箭头 27"/>
                <p:cNvSpPr/>
                <p:nvPr/>
              </p:nvSpPr>
              <p:spPr>
                <a:xfrm>
                  <a:off x="4964977" y="2052737"/>
                  <a:ext cx="680995" cy="313476"/>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28"/>
                <p:cNvSpPr/>
                <p:nvPr/>
              </p:nvSpPr>
              <p:spPr>
                <a:xfrm>
                  <a:off x="5654627" y="1142703"/>
                  <a:ext cx="1625073" cy="2123196"/>
                </a:xfrm>
                <a:prstGeom prst="roundRect">
                  <a:avLst/>
                </a:prstGeom>
                <a:noFill/>
                <a:ln>
                  <a:solidFill>
                    <a:srgbClr val="33A8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5876259" y="1173894"/>
                  <a:ext cx="1224136" cy="448978"/>
                </a:xfrm>
                <a:prstGeom prst="rect">
                  <a:avLst/>
                </a:prstGeom>
                <a:noFill/>
              </p:spPr>
              <p:txBody>
                <a:bodyPr wrap="square" rtlCol="0">
                  <a:spAutoFit/>
                </a:bodyPr>
                <a:lstStyle/>
                <a:p>
                  <a:r>
                    <a:rPr lang="zh-CN" altLang="en-US" sz="1600" dirty="0"/>
                    <a:t> 理论计算</a:t>
                  </a:r>
                </a:p>
              </p:txBody>
            </p:sp>
            <p:cxnSp>
              <p:nvCxnSpPr>
                <p:cNvPr id="25" name="直接连接符 24"/>
                <p:cNvCxnSpPr/>
                <p:nvPr/>
              </p:nvCxnSpPr>
              <p:spPr>
                <a:xfrm>
                  <a:off x="5654629" y="1592909"/>
                  <a:ext cx="1625073" cy="0"/>
                </a:xfrm>
                <a:prstGeom prst="line">
                  <a:avLst/>
                </a:prstGeom>
                <a:ln>
                  <a:solidFill>
                    <a:srgbClr val="00B0F0"/>
                  </a:solidFill>
                  <a:tailEnd type="none"/>
                </a:ln>
              </p:spPr>
              <p:style>
                <a:lnRef idx="2">
                  <a:schemeClr val="accent1"/>
                </a:lnRef>
                <a:fillRef idx="0">
                  <a:schemeClr val="accent1"/>
                </a:fillRef>
                <a:effectRef idx="1">
                  <a:schemeClr val="accent1"/>
                </a:effectRef>
                <a:fontRef idx="minor">
                  <a:schemeClr val="tx1"/>
                </a:fontRef>
              </p:style>
            </p:cxnSp>
            <p:cxnSp>
              <p:nvCxnSpPr>
                <p:cNvPr id="31" name="直接连接符 30"/>
                <p:cNvCxnSpPr>
                  <a:stCxn id="30" idx="2"/>
                  <a:endCxn id="29" idx="2"/>
                </p:cNvCxnSpPr>
                <p:nvPr/>
              </p:nvCxnSpPr>
              <p:spPr>
                <a:xfrm flipH="1">
                  <a:off x="6467163" y="1622872"/>
                  <a:ext cx="21164" cy="1643027"/>
                </a:xfrm>
                <a:prstGeom prst="line">
                  <a:avLst/>
                </a:prstGeom>
                <a:ln>
                  <a:solidFill>
                    <a:srgbClr val="33A8C7"/>
                  </a:solidFill>
                  <a:tailEnd type="none"/>
                </a:ln>
              </p:spPr>
              <p:style>
                <a:lnRef idx="2">
                  <a:schemeClr val="accent1"/>
                </a:lnRef>
                <a:fillRef idx="0">
                  <a:schemeClr val="accent1"/>
                </a:fillRef>
                <a:effectRef idx="1">
                  <a:schemeClr val="accent1"/>
                </a:effectRef>
                <a:fontRef idx="minor">
                  <a:schemeClr val="tx1"/>
                </a:fontRef>
              </p:style>
            </p:cxnSp>
            <p:cxnSp>
              <p:nvCxnSpPr>
                <p:cNvPr id="1028" name="直接连接符 1027"/>
                <p:cNvCxnSpPr/>
                <p:nvPr/>
              </p:nvCxnSpPr>
              <p:spPr>
                <a:xfrm>
                  <a:off x="3292666" y="1607238"/>
                  <a:ext cx="1625073" cy="0"/>
                </a:xfrm>
                <a:prstGeom prst="line">
                  <a:avLst/>
                </a:prstGeom>
                <a:ln w="28575">
                  <a:solidFill>
                    <a:srgbClr val="00B0F0"/>
                  </a:solidFill>
                  <a:tailEnd type="none"/>
                </a:ln>
              </p:spPr>
              <p:style>
                <a:lnRef idx="1">
                  <a:schemeClr val="accent1"/>
                </a:lnRef>
                <a:fillRef idx="0">
                  <a:schemeClr val="accent1"/>
                </a:fillRef>
                <a:effectRef idx="0">
                  <a:schemeClr val="accent1"/>
                </a:effectRef>
                <a:fontRef idx="minor">
                  <a:schemeClr val="tx1"/>
                </a:fontRef>
              </p:style>
            </p:cxnSp>
            <p:sp>
              <p:nvSpPr>
                <p:cNvPr id="1031" name="文本框 1030"/>
                <p:cNvSpPr txBox="1"/>
                <p:nvPr/>
              </p:nvSpPr>
              <p:spPr>
                <a:xfrm>
                  <a:off x="5681668" y="1618375"/>
                  <a:ext cx="690531" cy="1738617"/>
                </a:xfrm>
                <a:prstGeom prst="rect">
                  <a:avLst/>
                </a:prstGeom>
                <a:noFill/>
              </p:spPr>
              <p:txBody>
                <a:bodyPr vert="eaVert" wrap="square" rtlCol="0">
                  <a:spAutoFit/>
                </a:bodyPr>
                <a:lstStyle/>
                <a:p>
                  <a:r>
                    <a:rPr lang="zh-CN" altLang="en-US" sz="1200" dirty="0"/>
                    <a:t>第一性原理计算（</a:t>
                  </a:r>
                  <a:r>
                    <a:rPr lang="en-US" altLang="zh-CN" sz="1200" dirty="0"/>
                    <a:t>Dmol</a:t>
                  </a:r>
                  <a:r>
                    <a:rPr lang="zh-CN" altLang="en-US" sz="1200" dirty="0"/>
                    <a:t>、</a:t>
                  </a:r>
                  <a:r>
                    <a:rPr lang="en-US" altLang="zh-CN" sz="1200" dirty="0"/>
                    <a:t>EAM</a:t>
                  </a:r>
                  <a:r>
                    <a:rPr lang="en-US" altLang="zh-CN" sz="1400" dirty="0"/>
                    <a:t>)</a:t>
                  </a:r>
                  <a:endParaRPr lang="zh-CN" altLang="en-US" sz="1400" dirty="0"/>
                </a:p>
              </p:txBody>
            </p:sp>
            <p:sp>
              <p:nvSpPr>
                <p:cNvPr id="1034" name="文本框 1033"/>
                <p:cNvSpPr txBox="1"/>
                <p:nvPr/>
              </p:nvSpPr>
              <p:spPr>
                <a:xfrm>
                  <a:off x="6656980" y="1607238"/>
                  <a:ext cx="431018" cy="1738617"/>
                </a:xfrm>
                <a:prstGeom prst="rect">
                  <a:avLst/>
                </a:prstGeom>
                <a:noFill/>
              </p:spPr>
              <p:txBody>
                <a:bodyPr vert="eaVert" wrap="square" rtlCol="0">
                  <a:spAutoFit/>
                </a:bodyPr>
                <a:lstStyle/>
                <a:p>
                  <a:r>
                    <a:rPr lang="zh-CN" altLang="en-US" sz="1200" dirty="0"/>
                    <a:t>分子动力学方法</a:t>
                  </a:r>
                </a:p>
              </p:txBody>
            </p:sp>
          </p:grpSp>
          <p:sp>
            <p:nvSpPr>
              <p:cNvPr id="46" name="右箭头 45"/>
              <p:cNvSpPr/>
              <p:nvPr/>
            </p:nvSpPr>
            <p:spPr>
              <a:xfrm>
                <a:off x="6548799" y="2025645"/>
                <a:ext cx="537205" cy="301266"/>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6" name="圆角矩形 1035"/>
              <p:cNvSpPr/>
              <p:nvPr/>
            </p:nvSpPr>
            <p:spPr>
              <a:xfrm>
                <a:off x="7075309" y="1094530"/>
                <a:ext cx="1863177" cy="2135500"/>
              </a:xfrm>
              <a:prstGeom prst="roundRect">
                <a:avLst/>
              </a:prstGeom>
              <a:noFill/>
              <a:ln>
                <a:solidFill>
                  <a:srgbClr val="33A8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9" name="组合 48"/>
            <p:cNvGrpSpPr/>
            <p:nvPr/>
          </p:nvGrpSpPr>
          <p:grpSpPr>
            <a:xfrm>
              <a:off x="673337" y="3078262"/>
              <a:ext cx="1959450" cy="3436687"/>
              <a:chOff x="505178" y="3413205"/>
              <a:chExt cx="1959450" cy="3436687"/>
            </a:xfrm>
          </p:grpSpPr>
          <p:sp>
            <p:nvSpPr>
              <p:cNvPr id="51" name="TextBox 7"/>
              <p:cNvSpPr txBox="1"/>
              <p:nvPr/>
            </p:nvSpPr>
            <p:spPr>
              <a:xfrm>
                <a:off x="505178" y="5314035"/>
                <a:ext cx="1959450" cy="1535857"/>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Wingdings" panose="05000000000000000000" pitchFamily="2" charset="2"/>
                  <a:buChar char="l"/>
                </a:pPr>
                <a:r>
                  <a:rPr lang="zh-CN" altLang="en-US" sz="1400" dirty="0">
                    <a:solidFill>
                      <a:prstClr val="black"/>
                    </a:solidFill>
                  </a:rPr>
                  <a:t>给定不同成分</a:t>
                </a:r>
                <a:endParaRPr lang="en-US" altLang="zh-CN" sz="1400" dirty="0">
                  <a:solidFill>
                    <a:prstClr val="black"/>
                  </a:solidFill>
                </a:endParaRPr>
              </a:p>
              <a:p>
                <a:pPr marL="285750" indent="-285750">
                  <a:buFont typeface="Wingdings" panose="05000000000000000000" pitchFamily="2" charset="2"/>
                  <a:buChar char="l"/>
                </a:pPr>
                <a:r>
                  <a:rPr lang="zh-CN" altLang="en-US" sz="1400" dirty="0">
                    <a:solidFill>
                      <a:prstClr val="black"/>
                    </a:solidFill>
                  </a:rPr>
                  <a:t>给定不同热处理</a:t>
                </a:r>
                <a:endParaRPr lang="en-US" altLang="zh-CN" sz="1400" dirty="0">
                  <a:solidFill>
                    <a:prstClr val="black"/>
                  </a:solidFill>
                </a:endParaRPr>
              </a:p>
              <a:p>
                <a:pPr marL="285750" indent="-285750">
                  <a:buFont typeface="Wingdings" panose="05000000000000000000" pitchFamily="2" charset="2"/>
                  <a:buChar char="l"/>
                </a:pPr>
                <a:r>
                  <a:rPr lang="zh-CN" altLang="en-US" sz="1400" dirty="0">
                    <a:solidFill>
                      <a:prstClr val="black"/>
                    </a:solidFill>
                  </a:rPr>
                  <a:t>不同温度和应力</a:t>
                </a:r>
                <a:endParaRPr lang="en-US" altLang="zh-CN" sz="1400" dirty="0">
                  <a:solidFill>
                    <a:prstClr val="black"/>
                  </a:solidFill>
                </a:endParaRPr>
              </a:p>
              <a:p>
                <a:pPr marL="285750" indent="-285750">
                  <a:buFont typeface="Wingdings" panose="05000000000000000000" pitchFamily="2" charset="2"/>
                  <a:buChar char="l"/>
                </a:pPr>
                <a:r>
                  <a:rPr lang="en-US" altLang="zh-CN" sz="1400" dirty="0">
                    <a:solidFill>
                      <a:prstClr val="black"/>
                    </a:solidFill>
                  </a:rPr>
                  <a:t>...</a:t>
                </a:r>
                <a:endParaRPr lang="zh-CN" altLang="en-US" sz="1400" dirty="0">
                  <a:solidFill>
                    <a:prstClr val="black"/>
                  </a:solidFill>
                </a:endParaRPr>
              </a:p>
              <a:p>
                <a:endParaRPr lang="zh-CN" altLang="en-US" sz="1400" dirty="0">
                  <a:solidFill>
                    <a:prstClr val="black"/>
                  </a:solidFill>
                </a:endParaRPr>
              </a:p>
              <a:p>
                <a:endParaRPr lang="zh-CN" altLang="en-US" sz="1400" dirty="0">
                  <a:solidFill>
                    <a:prstClr val="black"/>
                  </a:solidFill>
                </a:endParaRPr>
              </a:p>
            </p:txBody>
          </p:sp>
          <p:sp>
            <p:nvSpPr>
              <p:cNvPr id="57" name="TextBox 44"/>
              <p:cNvSpPr txBox="1"/>
              <p:nvPr/>
            </p:nvSpPr>
            <p:spPr>
              <a:xfrm>
                <a:off x="567063" y="3413205"/>
                <a:ext cx="1853574" cy="1455367"/>
              </a:xfrm>
              <a:prstGeom prst="rect">
                <a:avLst/>
              </a:prstGeom>
              <a:solidFill>
                <a:schemeClr val="accent6">
                  <a:lumMod val="60000"/>
                  <a:lumOff val="40000"/>
                </a:schemeClr>
              </a:solidFill>
              <a:ln>
                <a:solidFill>
                  <a:schemeClr val="tx2">
                    <a:lumMod val="75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1300" dirty="0">
                    <a:solidFill>
                      <a:srgbClr val="FF0000"/>
                    </a:solidFill>
                  </a:rPr>
                  <a:t>微观因素</a:t>
                </a:r>
                <a:r>
                  <a:rPr lang="en-US" altLang="zh-CN" sz="1300" dirty="0">
                    <a:solidFill>
                      <a:srgbClr val="FF0000"/>
                    </a:solidFill>
                  </a:rPr>
                  <a:t>(</a:t>
                </a:r>
                <a:r>
                  <a:rPr lang="zh-CN" altLang="en-US" sz="1300" dirty="0">
                    <a:solidFill>
                      <a:srgbClr val="FF0000"/>
                    </a:solidFill>
                  </a:rPr>
                  <a:t>难获得的</a:t>
                </a:r>
                <a:r>
                  <a:rPr lang="en-US" altLang="zh-CN" sz="1300" dirty="0">
                    <a:solidFill>
                      <a:srgbClr val="FF0000"/>
                    </a:solidFill>
                  </a:rPr>
                  <a:t>)</a:t>
                </a:r>
              </a:p>
              <a:p>
                <a:pPr marL="285750" indent="-285750">
                  <a:buFont typeface="Wingdings" pitchFamily="2" charset="2"/>
                  <a:buChar char="l"/>
                </a:pPr>
                <a:r>
                  <a:rPr lang="zh-CN" altLang="en-US" sz="1300" dirty="0">
                    <a:solidFill>
                      <a:prstClr val="black"/>
                    </a:solidFill>
                    <a:latin typeface="宋体"/>
                  </a:rPr>
                  <a:t>晶格错配度</a:t>
                </a:r>
                <a:endParaRPr lang="en-US" altLang="zh-CN" sz="1300" dirty="0">
                  <a:solidFill>
                    <a:prstClr val="black"/>
                  </a:solidFill>
                  <a:latin typeface="宋体"/>
                </a:endParaRPr>
              </a:p>
              <a:p>
                <a:pPr marL="285750" indent="-285750">
                  <a:buFont typeface="Wingdings" pitchFamily="2" charset="2"/>
                  <a:buChar char="l"/>
                </a:pPr>
                <a:r>
                  <a:rPr lang="zh-CN" altLang="en-US" sz="1300" dirty="0">
                    <a:solidFill>
                      <a:prstClr val="black"/>
                    </a:solidFill>
                    <a:latin typeface="宋体"/>
                  </a:rPr>
                  <a:t>扩散系数</a:t>
                </a:r>
                <a:endParaRPr lang="en-US" altLang="zh-CN" sz="1300" dirty="0">
                  <a:solidFill>
                    <a:prstClr val="black"/>
                  </a:solidFill>
                  <a:latin typeface="宋体"/>
                </a:endParaRPr>
              </a:p>
              <a:p>
                <a:pPr marL="285750" indent="-285750">
                  <a:buFont typeface="Wingdings" pitchFamily="2" charset="2"/>
                  <a:buChar char="l"/>
                </a:pPr>
                <a:r>
                  <a:rPr lang="zh-CN" altLang="en-US" sz="1300" dirty="0">
                    <a:solidFill>
                      <a:prstClr val="black"/>
                    </a:solidFill>
                    <a:latin typeface="宋体"/>
                  </a:rPr>
                  <a:t>扩散激活能</a:t>
                </a:r>
                <a:endParaRPr lang="en-US" altLang="zh-CN" sz="1300" dirty="0">
                  <a:solidFill>
                    <a:prstClr val="black"/>
                  </a:solidFill>
                  <a:latin typeface="宋体"/>
                </a:endParaRPr>
              </a:p>
              <a:p>
                <a:pPr marL="285750" indent="-285750">
                  <a:buFont typeface="Wingdings" pitchFamily="2" charset="2"/>
                  <a:buChar char="l"/>
                </a:pPr>
                <a:r>
                  <a:rPr lang="el-GR" altLang="zh-CN" sz="1300" dirty="0">
                    <a:solidFill>
                      <a:prstClr val="black"/>
                    </a:solidFill>
                    <a:latin typeface="宋体"/>
                  </a:rPr>
                  <a:t>γ</a:t>
                </a:r>
                <a:r>
                  <a:rPr lang="en-US" altLang="zh-CN" sz="1300" dirty="0">
                    <a:solidFill>
                      <a:prstClr val="black"/>
                    </a:solidFill>
                    <a:latin typeface="宋体"/>
                  </a:rPr>
                  <a:t>’</a:t>
                </a:r>
                <a:r>
                  <a:rPr lang="zh-CN" altLang="en-US" sz="1300" dirty="0">
                    <a:solidFill>
                      <a:prstClr val="black"/>
                    </a:solidFill>
                    <a:latin typeface="宋体"/>
                  </a:rPr>
                  <a:t>体积分数</a:t>
                </a:r>
                <a:endParaRPr lang="en-US" altLang="zh-CN" sz="1300" dirty="0">
                  <a:solidFill>
                    <a:prstClr val="black"/>
                  </a:solidFill>
                  <a:latin typeface="宋体"/>
                </a:endParaRPr>
              </a:p>
              <a:p>
                <a:pPr marL="285750" indent="-285750">
                  <a:buFont typeface="Wingdings" pitchFamily="2" charset="2"/>
                  <a:buChar char="l"/>
                </a:pPr>
                <a:r>
                  <a:rPr lang="en-US" altLang="zh-CN" sz="1300" dirty="0">
                    <a:solidFill>
                      <a:prstClr val="black"/>
                    </a:solidFill>
                    <a:latin typeface="宋体"/>
                  </a:rPr>
                  <a:t>…</a:t>
                </a:r>
              </a:p>
            </p:txBody>
          </p:sp>
        </p:grpSp>
        <p:sp>
          <p:nvSpPr>
            <p:cNvPr id="1039" name="矩形 1038"/>
            <p:cNvSpPr/>
            <p:nvPr/>
          </p:nvSpPr>
          <p:spPr>
            <a:xfrm>
              <a:off x="745573" y="4710542"/>
              <a:ext cx="1854291" cy="1590793"/>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1" name="文本框 1040"/>
            <p:cNvSpPr txBox="1"/>
            <p:nvPr/>
          </p:nvSpPr>
          <p:spPr>
            <a:xfrm>
              <a:off x="745573" y="4710542"/>
              <a:ext cx="1914139" cy="329190"/>
            </a:xfrm>
            <a:prstGeom prst="rect">
              <a:avLst/>
            </a:prstGeom>
            <a:noFill/>
          </p:spPr>
          <p:txBody>
            <a:bodyPr wrap="square" rtlCol="0">
              <a:spAutoFit/>
            </a:bodyPr>
            <a:lstStyle/>
            <a:p>
              <a:r>
                <a:rPr lang="zh-CN" altLang="en-US" sz="1300" dirty="0">
                  <a:solidFill>
                    <a:srgbClr val="FF0000"/>
                  </a:solidFill>
                </a:rPr>
                <a:t>宏观因素</a:t>
              </a:r>
              <a:r>
                <a:rPr lang="en-US" altLang="zh-CN" sz="1300" dirty="0">
                  <a:solidFill>
                    <a:srgbClr val="FF0000"/>
                  </a:solidFill>
                </a:rPr>
                <a:t>(</a:t>
              </a:r>
              <a:r>
                <a:rPr lang="zh-CN" altLang="en-US" sz="1300" dirty="0">
                  <a:solidFill>
                    <a:srgbClr val="FF0000"/>
                  </a:solidFill>
                </a:rPr>
                <a:t>易获得的</a:t>
              </a:r>
              <a:r>
                <a:rPr lang="en-US" altLang="zh-CN" sz="1300" dirty="0">
                  <a:solidFill>
                    <a:srgbClr val="FF0000"/>
                  </a:solidFill>
                </a:rPr>
                <a:t>)</a:t>
              </a:r>
              <a:endParaRPr lang="zh-CN" altLang="en-US" sz="1300" dirty="0">
                <a:solidFill>
                  <a:srgbClr val="FF0000"/>
                </a:solidFill>
              </a:endParaRPr>
            </a:p>
          </p:txBody>
        </p:sp>
        <p:sp>
          <p:nvSpPr>
            <p:cNvPr id="1051" name="圆角矩形 1050"/>
            <p:cNvSpPr/>
            <p:nvPr/>
          </p:nvSpPr>
          <p:spPr>
            <a:xfrm>
              <a:off x="445357" y="2715856"/>
              <a:ext cx="2403287" cy="3841987"/>
            </a:xfrm>
            <a:prstGeom prst="roundRect">
              <a:avLst/>
            </a:prstGeom>
            <a:noFill/>
            <a:ln>
              <a:solidFill>
                <a:srgbClr val="F98A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p:cNvSpPr txBox="1"/>
            <p:nvPr/>
          </p:nvSpPr>
          <p:spPr>
            <a:xfrm>
              <a:off x="7263048" y="857502"/>
              <a:ext cx="1779657" cy="2477587"/>
            </a:xfrm>
            <a:prstGeom prst="rect">
              <a:avLst/>
            </a:prstGeom>
            <a:noFill/>
          </p:spPr>
          <p:txBody>
            <a:bodyPr wrap="square" rtlCol="0">
              <a:spAutoFit/>
            </a:bodyPr>
            <a:lstStyle/>
            <a:p>
              <a:pPr fontAlgn="t"/>
              <a:endParaRPr lang="en-US" altLang="zh-CN" sz="1100" dirty="0">
                <a:solidFill>
                  <a:schemeClr val="tx2"/>
                </a:solidFill>
              </a:endParaRPr>
            </a:p>
            <a:p>
              <a:pPr fontAlgn="t"/>
              <a:r>
                <a:rPr lang="zh-CN" altLang="en-US" sz="1100" dirty="0"/>
                <a:t>晶格常数</a:t>
              </a:r>
              <a:endParaRPr lang="en-US" altLang="zh-CN" sz="1100" dirty="0"/>
            </a:p>
            <a:p>
              <a:pPr fontAlgn="t"/>
              <a:r>
                <a:rPr lang="zh-CN" altLang="en-US" sz="1100" dirty="0"/>
                <a:t>晶格错配度</a:t>
              </a:r>
              <a:endParaRPr lang="en-US" altLang="zh-CN" sz="1100" dirty="0"/>
            </a:p>
            <a:p>
              <a:pPr fontAlgn="t"/>
              <a:r>
                <a:rPr lang="zh-CN" altLang="en-US" sz="1100" dirty="0"/>
                <a:t>结合能</a:t>
              </a:r>
              <a:endParaRPr lang="en-US" altLang="zh-CN" sz="1100" dirty="0"/>
            </a:p>
            <a:p>
              <a:pPr fontAlgn="t"/>
              <a:r>
                <a:rPr lang="zh-CN" altLang="en-US" sz="1100" dirty="0"/>
                <a:t>扩散系数</a:t>
              </a:r>
              <a:endParaRPr lang="en-US" altLang="zh-CN" sz="1100" dirty="0"/>
            </a:p>
            <a:p>
              <a:pPr fontAlgn="t"/>
              <a:r>
                <a:rPr lang="zh-CN" altLang="en-US" sz="1100" dirty="0"/>
                <a:t>扩散激活能</a:t>
              </a:r>
              <a:endParaRPr lang="en-US" altLang="zh-CN" sz="1100" dirty="0"/>
            </a:p>
            <a:p>
              <a:pPr fontAlgn="t"/>
              <a:r>
                <a:rPr lang="zh-CN" altLang="en-US" sz="1100" dirty="0"/>
                <a:t>空位形成能</a:t>
              </a:r>
              <a:endParaRPr lang="en-US" altLang="zh-CN" sz="1100" dirty="0"/>
            </a:p>
            <a:p>
              <a:pPr fontAlgn="t"/>
              <a:r>
                <a:rPr lang="zh-CN" altLang="en-US" sz="1100" dirty="0"/>
                <a:t>原子迁移能</a:t>
              </a:r>
              <a:endParaRPr lang="en-US" altLang="zh-CN" sz="1100" dirty="0"/>
            </a:p>
            <a:p>
              <a:pPr fontAlgn="t"/>
              <a:r>
                <a:rPr lang="en-US" altLang="zh-CN" sz="1100" dirty="0">
                  <a:solidFill>
                    <a:schemeClr val="tx2"/>
                  </a:solidFill>
                </a:rPr>
                <a:t>. ...</a:t>
              </a:r>
            </a:p>
            <a:p>
              <a:pPr fontAlgn="t"/>
              <a:endParaRPr lang="en-US" altLang="zh-CN" sz="1200" dirty="0">
                <a:solidFill>
                  <a:schemeClr val="tx2"/>
                </a:solidFill>
              </a:endParaRPr>
            </a:p>
            <a:p>
              <a:pPr fontAlgn="t"/>
              <a:endParaRPr lang="en-US" altLang="zh-CN" sz="1300" dirty="0">
                <a:solidFill>
                  <a:schemeClr val="tx2"/>
                </a:solidFill>
              </a:endParaRPr>
            </a:p>
            <a:p>
              <a:pPr fontAlgn="t"/>
              <a:endParaRPr lang="en-US" altLang="zh-CN" sz="1300" dirty="0">
                <a:solidFill>
                  <a:schemeClr val="tx2"/>
                </a:solidFill>
              </a:endParaRPr>
            </a:p>
          </p:txBody>
        </p:sp>
      </p:grpSp>
      <p:sp>
        <p:nvSpPr>
          <p:cNvPr id="113" name="右箭头 112"/>
          <p:cNvSpPr/>
          <p:nvPr/>
        </p:nvSpPr>
        <p:spPr>
          <a:xfrm>
            <a:off x="580257" y="4347285"/>
            <a:ext cx="744194" cy="270420"/>
          </a:xfrm>
          <a:prstGeom prst="rightArrow">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3" name="文本框 1082"/>
          <p:cNvSpPr txBox="1"/>
          <p:nvPr/>
        </p:nvSpPr>
        <p:spPr>
          <a:xfrm>
            <a:off x="514067" y="1590466"/>
            <a:ext cx="1232284" cy="281231"/>
          </a:xfrm>
          <a:prstGeom prst="rect">
            <a:avLst/>
          </a:prstGeom>
          <a:noFill/>
        </p:spPr>
        <p:txBody>
          <a:bodyPr wrap="square" rtlCol="0">
            <a:spAutoFit/>
          </a:bodyPr>
          <a:lstStyle/>
          <a:p>
            <a:r>
              <a:rPr lang="en-US" altLang="zh-CN" sz="1200" dirty="0">
                <a:solidFill>
                  <a:srgbClr val="33A8C7"/>
                </a:solidFill>
              </a:rPr>
              <a:t>49</a:t>
            </a:r>
            <a:r>
              <a:rPr lang="zh-CN" altLang="en-US" sz="1200" dirty="0">
                <a:solidFill>
                  <a:srgbClr val="33A8C7"/>
                </a:solidFill>
              </a:rPr>
              <a:t>篇文献数据</a:t>
            </a:r>
          </a:p>
        </p:txBody>
      </p:sp>
      <p:sp>
        <p:nvSpPr>
          <p:cNvPr id="1084" name="文本框 1083"/>
          <p:cNvSpPr txBox="1"/>
          <p:nvPr/>
        </p:nvSpPr>
        <p:spPr>
          <a:xfrm>
            <a:off x="518012" y="4129766"/>
            <a:ext cx="806440" cy="281231"/>
          </a:xfrm>
          <a:prstGeom prst="rect">
            <a:avLst/>
          </a:prstGeom>
          <a:noFill/>
        </p:spPr>
        <p:txBody>
          <a:bodyPr wrap="square" rtlCol="0">
            <a:spAutoFit/>
          </a:bodyPr>
          <a:lstStyle/>
          <a:p>
            <a:r>
              <a:rPr lang="zh-CN" altLang="en-US" sz="1200" dirty="0">
                <a:solidFill>
                  <a:schemeClr val="accent6">
                    <a:lumMod val="75000"/>
                  </a:schemeClr>
                </a:solidFill>
              </a:rPr>
              <a:t>蠕变数据</a:t>
            </a:r>
          </a:p>
        </p:txBody>
      </p:sp>
      <p:sp>
        <p:nvSpPr>
          <p:cNvPr id="129" name="右箭头 128"/>
          <p:cNvSpPr/>
          <p:nvPr/>
        </p:nvSpPr>
        <p:spPr>
          <a:xfrm>
            <a:off x="583863" y="1816179"/>
            <a:ext cx="865966" cy="240413"/>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7" name="文本框 1086"/>
          <p:cNvSpPr txBox="1"/>
          <p:nvPr/>
        </p:nvSpPr>
        <p:spPr>
          <a:xfrm>
            <a:off x="1524644" y="1219814"/>
            <a:ext cx="1410808" cy="1406154"/>
          </a:xfrm>
          <a:prstGeom prst="rect">
            <a:avLst/>
          </a:prstGeom>
          <a:noFill/>
        </p:spPr>
        <p:txBody>
          <a:bodyPr wrap="square" rtlCol="0">
            <a:spAutoFit/>
          </a:bodyPr>
          <a:lstStyle/>
          <a:p>
            <a:pPr marL="285750" indent="-285750">
              <a:buFont typeface="Wingdings" panose="05000000000000000000" pitchFamily="2" charset="2"/>
              <a:buChar char="l"/>
            </a:pPr>
            <a:r>
              <a:rPr lang="zh-CN" altLang="en-US" sz="1400" dirty="0"/>
              <a:t>不同组元</a:t>
            </a:r>
            <a:endParaRPr lang="en-US" altLang="zh-CN" sz="1400" dirty="0"/>
          </a:p>
          <a:p>
            <a:pPr marL="285750" indent="-285750">
              <a:buFont typeface="Wingdings" panose="05000000000000000000" pitchFamily="2" charset="2"/>
              <a:buChar char="l"/>
            </a:pPr>
            <a:r>
              <a:rPr lang="zh-CN" altLang="en-US" sz="1400" dirty="0"/>
              <a:t>原子堆垛结构</a:t>
            </a:r>
            <a:endParaRPr lang="en-US" altLang="zh-CN" sz="1400" dirty="0"/>
          </a:p>
          <a:p>
            <a:pPr marL="285750" indent="-285750">
              <a:buFont typeface="Wingdings" panose="05000000000000000000" pitchFamily="2" charset="2"/>
              <a:buChar char="l"/>
            </a:pPr>
            <a:r>
              <a:rPr lang="zh-CN" altLang="en-US" sz="1400" dirty="0"/>
              <a:t>超晶胞原子个数</a:t>
            </a:r>
            <a:endParaRPr lang="en-US" altLang="zh-CN" sz="1400" dirty="0"/>
          </a:p>
          <a:p>
            <a:pPr marL="285750" indent="-285750">
              <a:buFont typeface="Wingdings" panose="05000000000000000000" pitchFamily="2" charset="2"/>
              <a:buChar char="l"/>
            </a:pPr>
            <a:r>
              <a:rPr lang="en-US" altLang="zh-CN" sz="1400" dirty="0"/>
              <a:t>...</a:t>
            </a:r>
            <a:endParaRPr lang="zh-CN" altLang="en-US" sz="1400" dirty="0"/>
          </a:p>
        </p:txBody>
      </p:sp>
      <p:pic>
        <p:nvPicPr>
          <p:cNvPr id="100" name="图片 99"/>
          <p:cNvPicPr>
            <a:picLocks noChangeAspect="1"/>
          </p:cNvPicPr>
          <p:nvPr/>
        </p:nvPicPr>
        <p:blipFill>
          <a:blip r:embed="rId3"/>
          <a:stretch>
            <a:fillRect/>
          </a:stretch>
        </p:blipFill>
        <p:spPr>
          <a:xfrm>
            <a:off x="3563888" y="1581687"/>
            <a:ext cx="1283508" cy="980155"/>
          </a:xfrm>
          <a:prstGeom prst="rect">
            <a:avLst/>
          </a:prstGeom>
        </p:spPr>
      </p:pic>
      <p:grpSp>
        <p:nvGrpSpPr>
          <p:cNvPr id="135" name="组合 134"/>
          <p:cNvGrpSpPr/>
          <p:nvPr/>
        </p:nvGrpSpPr>
        <p:grpSpPr>
          <a:xfrm>
            <a:off x="7375312" y="4641537"/>
            <a:ext cx="1706493" cy="1479270"/>
            <a:chOff x="7563259" y="4038347"/>
            <a:chExt cx="1555970" cy="1394686"/>
          </a:xfrm>
        </p:grpSpPr>
        <p:sp>
          <p:nvSpPr>
            <p:cNvPr id="127" name="矩形 126"/>
            <p:cNvSpPr/>
            <p:nvPr/>
          </p:nvSpPr>
          <p:spPr>
            <a:xfrm>
              <a:off x="7563259" y="4078765"/>
              <a:ext cx="1493495" cy="13542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文本框 132"/>
            <p:cNvSpPr txBox="1"/>
            <p:nvPr/>
          </p:nvSpPr>
          <p:spPr>
            <a:xfrm>
              <a:off x="7567792" y="4038347"/>
              <a:ext cx="1551437" cy="1354268"/>
            </a:xfrm>
            <a:prstGeom prst="rect">
              <a:avLst/>
            </a:prstGeom>
            <a:noFill/>
          </p:spPr>
          <p:txBody>
            <a:bodyPr wrap="square" rtlCol="0">
              <a:spAutoFit/>
            </a:bodyPr>
            <a:lstStyle/>
            <a:p>
              <a:pPr algn="ctr"/>
              <a:r>
                <a:rPr lang="zh-CN" altLang="en-US" sz="1600" b="1" dirty="0"/>
                <a:t>输出属性</a:t>
              </a:r>
              <a:endParaRPr lang="en-US" altLang="zh-CN" sz="1600" b="1" dirty="0"/>
            </a:p>
            <a:p>
              <a:r>
                <a:rPr lang="zh-CN" altLang="en-US" sz="1300" dirty="0"/>
                <a:t>蠕变性能评价指标</a:t>
              </a:r>
              <a:endParaRPr lang="en-US" altLang="zh-CN" sz="1300" dirty="0"/>
            </a:p>
            <a:p>
              <a:pPr marL="285750" indent="-285750">
                <a:buFont typeface="Wingdings" panose="05000000000000000000" pitchFamily="2" charset="2"/>
                <a:buChar char="l"/>
              </a:pPr>
              <a:r>
                <a:rPr lang="zh-CN" altLang="en-US" sz="1400" dirty="0">
                  <a:solidFill>
                    <a:srgbClr val="FF0000"/>
                  </a:solidFill>
                </a:rPr>
                <a:t>蠕变断裂寿命</a:t>
              </a:r>
              <a:endParaRPr lang="en-US" altLang="zh-CN" sz="1400" dirty="0">
                <a:solidFill>
                  <a:srgbClr val="FF0000"/>
                </a:solidFill>
              </a:endParaRPr>
            </a:p>
            <a:p>
              <a:pPr marL="285750" indent="-285750">
                <a:buFont typeface="Wingdings" panose="05000000000000000000" pitchFamily="2" charset="2"/>
                <a:buChar char="l"/>
              </a:pPr>
              <a:r>
                <a:rPr lang="zh-CN" altLang="en-US" sz="1400" dirty="0"/>
                <a:t>持久强度</a:t>
              </a:r>
              <a:endParaRPr lang="en-US" altLang="zh-CN" sz="1400" dirty="0"/>
            </a:p>
            <a:p>
              <a:pPr marL="285750" indent="-285750">
                <a:buFont typeface="Wingdings" panose="05000000000000000000" pitchFamily="2" charset="2"/>
                <a:buChar char="l"/>
              </a:pPr>
              <a:r>
                <a:rPr lang="zh-CN" altLang="en-US" sz="1400" dirty="0"/>
                <a:t>持久塑形</a:t>
              </a:r>
              <a:endParaRPr lang="en-US" altLang="zh-CN" sz="1400" dirty="0"/>
            </a:p>
            <a:p>
              <a:pPr marL="285750" indent="-285750">
                <a:buFont typeface="Wingdings" panose="05000000000000000000" pitchFamily="2" charset="2"/>
                <a:buChar char="l"/>
              </a:pPr>
              <a:r>
                <a:rPr lang="en-US" altLang="zh-CN" sz="1400" dirty="0"/>
                <a:t>...</a:t>
              </a:r>
              <a:endParaRPr lang="zh-CN" altLang="en-US" sz="1400" dirty="0"/>
            </a:p>
          </p:txBody>
        </p:sp>
      </p:grpSp>
      <p:cxnSp>
        <p:nvCxnSpPr>
          <p:cNvPr id="139" name="直接箭头连接符 138"/>
          <p:cNvCxnSpPr>
            <a:stCxn id="29" idx="2"/>
          </p:cNvCxnSpPr>
          <p:nvPr/>
        </p:nvCxnSpPr>
        <p:spPr>
          <a:xfrm flipH="1">
            <a:off x="3179895" y="2745369"/>
            <a:ext cx="3033635" cy="94318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55" name="直接箭头连接符 154"/>
          <p:cNvCxnSpPr/>
          <p:nvPr/>
        </p:nvCxnSpPr>
        <p:spPr>
          <a:xfrm flipH="1">
            <a:off x="3192400" y="2752582"/>
            <a:ext cx="4981419" cy="151109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63" name="直接连接符 162"/>
          <p:cNvCxnSpPr>
            <a:stCxn id="1036" idx="0"/>
          </p:cNvCxnSpPr>
          <p:nvPr/>
        </p:nvCxnSpPr>
        <p:spPr>
          <a:xfrm flipH="1">
            <a:off x="8188161" y="1096465"/>
            <a:ext cx="1" cy="1648904"/>
          </a:xfrm>
          <a:prstGeom prst="line">
            <a:avLst/>
          </a:prstGeom>
          <a:ln w="28575">
            <a:solidFill>
              <a:srgbClr val="00B0F0"/>
            </a:solidFill>
            <a:tailEnd type="none"/>
          </a:ln>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nvCxnSpPr>
        <p:spPr>
          <a:xfrm>
            <a:off x="7380287" y="1352193"/>
            <a:ext cx="1637239" cy="20423"/>
          </a:xfrm>
          <a:prstGeom prst="line">
            <a:avLst/>
          </a:prstGeom>
          <a:ln w="28575">
            <a:solidFill>
              <a:srgbClr val="00B0F0"/>
            </a:solidFill>
            <a:tailEnd type="none"/>
          </a:ln>
        </p:spPr>
        <p:style>
          <a:lnRef idx="1">
            <a:schemeClr val="accent1"/>
          </a:lnRef>
          <a:fillRef idx="0">
            <a:schemeClr val="accent1"/>
          </a:fillRef>
          <a:effectRef idx="0">
            <a:schemeClr val="accent1"/>
          </a:effectRef>
          <a:fontRef idx="minor">
            <a:schemeClr val="tx1"/>
          </a:fontRef>
        </p:style>
      </p:cxnSp>
      <p:sp>
        <p:nvSpPr>
          <p:cNvPr id="166" name="文本框 165"/>
          <p:cNvSpPr txBox="1"/>
          <p:nvPr/>
        </p:nvSpPr>
        <p:spPr>
          <a:xfrm>
            <a:off x="7499368" y="1090247"/>
            <a:ext cx="848993" cy="281231"/>
          </a:xfrm>
          <a:prstGeom prst="rect">
            <a:avLst/>
          </a:prstGeom>
          <a:noFill/>
        </p:spPr>
        <p:txBody>
          <a:bodyPr wrap="square" rtlCol="0">
            <a:spAutoFit/>
          </a:bodyPr>
          <a:lstStyle/>
          <a:p>
            <a:r>
              <a:rPr lang="zh-CN" altLang="en-US" sz="1200" dirty="0">
                <a:solidFill>
                  <a:srgbClr val="FF0000"/>
                </a:solidFill>
              </a:rPr>
              <a:t>扩散</a:t>
            </a:r>
          </a:p>
        </p:txBody>
      </p:sp>
      <p:sp>
        <p:nvSpPr>
          <p:cNvPr id="200" name="文本框 199"/>
          <p:cNvSpPr txBox="1"/>
          <p:nvPr/>
        </p:nvSpPr>
        <p:spPr>
          <a:xfrm>
            <a:off x="8171376" y="1092524"/>
            <a:ext cx="848993" cy="281231"/>
          </a:xfrm>
          <a:prstGeom prst="rect">
            <a:avLst/>
          </a:prstGeom>
          <a:noFill/>
        </p:spPr>
        <p:txBody>
          <a:bodyPr wrap="square" rtlCol="0">
            <a:spAutoFit/>
          </a:bodyPr>
          <a:lstStyle/>
          <a:p>
            <a:r>
              <a:rPr lang="zh-CN" altLang="en-US" sz="1200" dirty="0">
                <a:solidFill>
                  <a:srgbClr val="FF0000"/>
                </a:solidFill>
              </a:rPr>
              <a:t>错配位错</a:t>
            </a:r>
          </a:p>
        </p:txBody>
      </p:sp>
      <p:sp>
        <p:nvSpPr>
          <p:cNvPr id="169" name="文本框 168"/>
          <p:cNvSpPr txBox="1"/>
          <p:nvPr/>
        </p:nvSpPr>
        <p:spPr>
          <a:xfrm>
            <a:off x="8188161" y="1371478"/>
            <a:ext cx="830457" cy="1107996"/>
          </a:xfrm>
          <a:prstGeom prst="rect">
            <a:avLst/>
          </a:prstGeom>
          <a:noFill/>
        </p:spPr>
        <p:txBody>
          <a:bodyPr wrap="square" rtlCol="0">
            <a:spAutoFit/>
          </a:bodyPr>
          <a:lstStyle/>
          <a:p>
            <a:r>
              <a:rPr lang="zh-CN" altLang="en-US" sz="1100" dirty="0"/>
              <a:t>位错速率</a:t>
            </a:r>
            <a:endParaRPr lang="en-US" altLang="zh-CN" sz="1100" dirty="0"/>
          </a:p>
          <a:p>
            <a:r>
              <a:rPr lang="zh-CN" altLang="en-US" sz="1100" dirty="0"/>
              <a:t>裂纹扩展速率</a:t>
            </a:r>
            <a:endParaRPr lang="en-US" altLang="zh-CN" sz="1100" dirty="0"/>
          </a:p>
          <a:p>
            <a:r>
              <a:rPr lang="zh-CN" altLang="en-US" sz="1100" dirty="0"/>
              <a:t>位错密度</a:t>
            </a:r>
            <a:endParaRPr lang="en-US" altLang="zh-CN" sz="1100" dirty="0"/>
          </a:p>
          <a:p>
            <a:r>
              <a:rPr lang="zh-CN" altLang="en-US" sz="1100" dirty="0"/>
              <a:t>裂尖形状</a:t>
            </a:r>
            <a:endParaRPr lang="en-US" altLang="zh-CN" sz="1100" dirty="0"/>
          </a:p>
          <a:p>
            <a:r>
              <a:rPr lang="en-US" altLang="zh-CN" sz="1100" dirty="0"/>
              <a:t>...</a:t>
            </a:r>
          </a:p>
        </p:txBody>
      </p:sp>
      <p:sp>
        <p:nvSpPr>
          <p:cNvPr id="171" name="圆角矩形 170"/>
          <p:cNvSpPr/>
          <p:nvPr/>
        </p:nvSpPr>
        <p:spPr>
          <a:xfrm>
            <a:off x="7380287" y="2997414"/>
            <a:ext cx="1551783" cy="1453076"/>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3" name="直接连接符 172"/>
          <p:cNvCxnSpPr/>
          <p:nvPr/>
        </p:nvCxnSpPr>
        <p:spPr>
          <a:xfrm>
            <a:off x="7387902" y="3299847"/>
            <a:ext cx="1606036" cy="23298"/>
          </a:xfrm>
          <a:prstGeom prst="line">
            <a:avLst/>
          </a:prstGeom>
          <a:ln w="28575">
            <a:solidFill>
              <a:srgbClr val="00B0F0"/>
            </a:solidFill>
            <a:tailEnd type="none"/>
          </a:ln>
        </p:spPr>
        <p:style>
          <a:lnRef idx="1">
            <a:schemeClr val="accent1"/>
          </a:lnRef>
          <a:fillRef idx="0">
            <a:schemeClr val="accent1"/>
          </a:fillRef>
          <a:effectRef idx="0">
            <a:schemeClr val="accent1"/>
          </a:effectRef>
          <a:fontRef idx="minor">
            <a:schemeClr val="tx1"/>
          </a:fontRef>
        </p:style>
      </p:cxnSp>
      <p:sp>
        <p:nvSpPr>
          <p:cNvPr id="175" name="文本框 174"/>
          <p:cNvSpPr txBox="1"/>
          <p:nvPr/>
        </p:nvSpPr>
        <p:spPr>
          <a:xfrm>
            <a:off x="7726176" y="3025241"/>
            <a:ext cx="1320709" cy="281231"/>
          </a:xfrm>
          <a:prstGeom prst="rect">
            <a:avLst/>
          </a:prstGeom>
          <a:noFill/>
        </p:spPr>
        <p:txBody>
          <a:bodyPr wrap="square" rtlCol="0">
            <a:spAutoFit/>
          </a:bodyPr>
          <a:lstStyle/>
          <a:p>
            <a:r>
              <a:rPr lang="zh-CN" altLang="en-US" sz="1200" dirty="0">
                <a:solidFill>
                  <a:srgbClr val="FF0000"/>
                </a:solidFill>
              </a:rPr>
              <a:t>力学性能</a:t>
            </a:r>
          </a:p>
        </p:txBody>
      </p:sp>
      <p:sp>
        <p:nvSpPr>
          <p:cNvPr id="176" name="下箭头 175"/>
          <p:cNvSpPr/>
          <p:nvPr/>
        </p:nvSpPr>
        <p:spPr>
          <a:xfrm rot="18169814">
            <a:off x="6987069" y="2581111"/>
            <a:ext cx="261613" cy="663835"/>
          </a:xfrm>
          <a:prstGeom prst="down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文本框 176"/>
          <p:cNvSpPr txBox="1"/>
          <p:nvPr/>
        </p:nvSpPr>
        <p:spPr>
          <a:xfrm>
            <a:off x="7695182" y="3313686"/>
            <a:ext cx="1448818" cy="1384995"/>
          </a:xfrm>
          <a:prstGeom prst="rect">
            <a:avLst/>
          </a:prstGeom>
          <a:noFill/>
        </p:spPr>
        <p:txBody>
          <a:bodyPr wrap="square" rtlCol="0">
            <a:spAutoFit/>
          </a:bodyPr>
          <a:lstStyle/>
          <a:p>
            <a:r>
              <a:rPr lang="zh-CN" altLang="en-US" sz="1400" dirty="0"/>
              <a:t>拉伸强度</a:t>
            </a:r>
            <a:endParaRPr lang="en-US" altLang="zh-CN" sz="1400" dirty="0"/>
          </a:p>
          <a:p>
            <a:r>
              <a:rPr lang="zh-CN" altLang="en-US" sz="1400" dirty="0"/>
              <a:t>剪切强度</a:t>
            </a:r>
            <a:endParaRPr lang="en-US" altLang="zh-CN" sz="1400" dirty="0"/>
          </a:p>
          <a:p>
            <a:r>
              <a:rPr lang="zh-CN" altLang="en-US" sz="1400" dirty="0"/>
              <a:t>延展性</a:t>
            </a:r>
            <a:endParaRPr lang="en-US" altLang="zh-CN" sz="1400" dirty="0"/>
          </a:p>
          <a:p>
            <a:r>
              <a:rPr lang="zh-CN" altLang="en-US" sz="1400" dirty="0"/>
              <a:t>脆性</a:t>
            </a:r>
            <a:endParaRPr lang="en-US" altLang="zh-CN" sz="1400" dirty="0"/>
          </a:p>
          <a:p>
            <a:r>
              <a:rPr lang="en-US" altLang="zh-CN" sz="1400" dirty="0"/>
              <a:t>...</a:t>
            </a:r>
          </a:p>
          <a:p>
            <a:endParaRPr lang="zh-CN" altLang="en-US" sz="1400" dirty="0"/>
          </a:p>
        </p:txBody>
      </p:sp>
      <p:sp>
        <p:nvSpPr>
          <p:cNvPr id="4" name="矩形 3"/>
          <p:cNvSpPr/>
          <p:nvPr/>
        </p:nvSpPr>
        <p:spPr>
          <a:xfrm>
            <a:off x="4569310" y="2849515"/>
            <a:ext cx="944466" cy="28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lumMod val="95000"/>
                    <a:lumOff val="5000"/>
                  </a:schemeClr>
                </a:solidFill>
                <a:latin typeface="宋体" panose="02010600030101010101" pitchFamily="2" charset="-122"/>
                <a:ea typeface="宋体" panose="02010600030101010101" pitchFamily="2" charset="-122"/>
              </a:rPr>
              <a:t>③</a:t>
            </a:r>
            <a:endParaRPr lang="zh-CN" altLang="en-US" dirty="0">
              <a:solidFill>
                <a:schemeClr val="tx1">
                  <a:lumMod val="95000"/>
                  <a:lumOff val="5000"/>
                </a:schemeClr>
              </a:solidFill>
            </a:endParaRPr>
          </a:p>
        </p:txBody>
      </p:sp>
      <p:sp>
        <p:nvSpPr>
          <p:cNvPr id="67" name="矩形 66"/>
          <p:cNvSpPr/>
          <p:nvPr/>
        </p:nvSpPr>
        <p:spPr>
          <a:xfrm>
            <a:off x="4560059" y="3412541"/>
            <a:ext cx="953533" cy="3480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lumMod val="95000"/>
                    <a:lumOff val="5000"/>
                  </a:schemeClr>
                </a:solidFill>
                <a:latin typeface="宋体" panose="02010600030101010101" pitchFamily="2" charset="-122"/>
                <a:ea typeface="宋体" panose="02010600030101010101" pitchFamily="2" charset="-122"/>
              </a:rPr>
              <a:t>②</a:t>
            </a:r>
            <a:endParaRPr lang="zh-CN" altLang="en-US" dirty="0">
              <a:solidFill>
                <a:schemeClr val="tx1">
                  <a:lumMod val="95000"/>
                  <a:lumOff val="5000"/>
                </a:schemeClr>
              </a:solidFill>
            </a:endParaRPr>
          </a:p>
        </p:txBody>
      </p:sp>
      <p:sp>
        <p:nvSpPr>
          <p:cNvPr id="16" name="文本框 15"/>
          <p:cNvSpPr txBox="1"/>
          <p:nvPr/>
        </p:nvSpPr>
        <p:spPr>
          <a:xfrm>
            <a:off x="1860298" y="2843089"/>
            <a:ext cx="1099745" cy="343726"/>
          </a:xfrm>
          <a:prstGeom prst="rect">
            <a:avLst/>
          </a:prstGeom>
          <a:noFill/>
        </p:spPr>
        <p:txBody>
          <a:bodyPr wrap="square" rtlCol="0">
            <a:spAutoFit/>
          </a:bodyPr>
          <a:lstStyle/>
          <a:p>
            <a:r>
              <a:rPr lang="zh-CN" altLang="en-US" sz="1600" b="1" dirty="0"/>
              <a:t>输入属性</a:t>
            </a:r>
          </a:p>
        </p:txBody>
      </p:sp>
      <p:sp>
        <p:nvSpPr>
          <p:cNvPr id="3" name="文本框 2"/>
          <p:cNvSpPr txBox="1"/>
          <p:nvPr/>
        </p:nvSpPr>
        <p:spPr>
          <a:xfrm>
            <a:off x="120682" y="821425"/>
            <a:ext cx="461665" cy="1984419"/>
          </a:xfrm>
          <a:prstGeom prst="rect">
            <a:avLst/>
          </a:prstGeom>
          <a:solidFill>
            <a:srgbClr val="00B0F0"/>
          </a:solidFill>
        </p:spPr>
        <p:txBody>
          <a:bodyPr vert="eaVert" wrap="square" rtlCol="0">
            <a:spAutoFit/>
          </a:bodyPr>
          <a:lstStyle/>
          <a:p>
            <a:pPr algn="ctr"/>
            <a:r>
              <a:rPr lang="zh-CN" altLang="en-US" dirty="0"/>
              <a:t>王院士团队工作</a:t>
            </a:r>
          </a:p>
        </p:txBody>
      </p:sp>
      <p:sp>
        <p:nvSpPr>
          <p:cNvPr id="58" name="文本框 57"/>
          <p:cNvSpPr txBox="1"/>
          <p:nvPr/>
        </p:nvSpPr>
        <p:spPr>
          <a:xfrm>
            <a:off x="121455" y="2805844"/>
            <a:ext cx="461665" cy="2207332"/>
          </a:xfrm>
          <a:prstGeom prst="rect">
            <a:avLst/>
          </a:prstGeom>
          <a:solidFill>
            <a:schemeClr val="accent6">
              <a:lumMod val="60000"/>
              <a:lumOff val="40000"/>
            </a:schemeClr>
          </a:solidFill>
        </p:spPr>
        <p:txBody>
          <a:bodyPr vert="eaVert" wrap="square" rtlCol="0">
            <a:spAutoFit/>
          </a:bodyPr>
          <a:lstStyle/>
          <a:p>
            <a:pPr algn="ctr"/>
            <a:r>
              <a:rPr lang="zh-CN" altLang="en-US" dirty="0"/>
              <a:t>鲁老师团队工作</a:t>
            </a:r>
          </a:p>
        </p:txBody>
      </p:sp>
      <p:sp>
        <p:nvSpPr>
          <p:cNvPr id="59" name="文本框 58"/>
          <p:cNvSpPr txBox="1"/>
          <p:nvPr/>
        </p:nvSpPr>
        <p:spPr>
          <a:xfrm>
            <a:off x="122002" y="4955552"/>
            <a:ext cx="458957" cy="1646180"/>
          </a:xfrm>
          <a:prstGeom prst="rect">
            <a:avLst/>
          </a:prstGeom>
          <a:solidFill>
            <a:schemeClr val="accent4">
              <a:lumMod val="60000"/>
              <a:lumOff val="40000"/>
            </a:schemeClr>
          </a:solidFill>
        </p:spPr>
        <p:txBody>
          <a:bodyPr vert="eaVert" wrap="square" rtlCol="0">
            <a:spAutoFit/>
          </a:bodyPr>
          <a:lstStyle/>
          <a:p>
            <a:pPr algn="ctr"/>
            <a:r>
              <a:rPr lang="zh-CN" altLang="en-US" dirty="0"/>
              <a:t>基础性工作</a:t>
            </a:r>
          </a:p>
        </p:txBody>
      </p:sp>
      <p:sp>
        <p:nvSpPr>
          <p:cNvPr id="64" name="右箭头 63"/>
          <p:cNvSpPr/>
          <p:nvPr/>
        </p:nvSpPr>
        <p:spPr>
          <a:xfrm>
            <a:off x="580258" y="5354072"/>
            <a:ext cx="1016887" cy="315303"/>
          </a:xfrm>
          <a:prstGeom prst="rightArrow">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文本框 64"/>
          <p:cNvSpPr txBox="1"/>
          <p:nvPr/>
        </p:nvSpPr>
        <p:spPr>
          <a:xfrm>
            <a:off x="545954" y="5181436"/>
            <a:ext cx="806440" cy="281231"/>
          </a:xfrm>
          <a:prstGeom prst="rect">
            <a:avLst/>
          </a:prstGeom>
          <a:noFill/>
        </p:spPr>
        <p:txBody>
          <a:bodyPr wrap="square" rtlCol="0">
            <a:spAutoFit/>
          </a:bodyPr>
          <a:lstStyle/>
          <a:p>
            <a:r>
              <a:rPr lang="zh-CN" altLang="en-US" sz="1200" dirty="0">
                <a:solidFill>
                  <a:schemeClr val="accent4">
                    <a:lumMod val="75000"/>
                  </a:schemeClr>
                </a:solidFill>
              </a:rPr>
              <a:t>蠕变数据</a:t>
            </a:r>
          </a:p>
        </p:txBody>
      </p:sp>
      <p:sp>
        <p:nvSpPr>
          <p:cNvPr id="68" name="右箭头 67"/>
          <p:cNvSpPr/>
          <p:nvPr/>
        </p:nvSpPr>
        <p:spPr>
          <a:xfrm>
            <a:off x="3229105" y="5375098"/>
            <a:ext cx="700817" cy="354385"/>
          </a:xfrm>
          <a:prstGeom prst="rightArrow">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 name="组合 23"/>
          <p:cNvGrpSpPr/>
          <p:nvPr/>
        </p:nvGrpSpPr>
        <p:grpSpPr>
          <a:xfrm>
            <a:off x="3908597" y="4453442"/>
            <a:ext cx="3028723" cy="2063268"/>
            <a:chOff x="4218833" y="4453442"/>
            <a:chExt cx="3028770" cy="2063268"/>
          </a:xfrm>
        </p:grpSpPr>
        <p:sp>
          <p:nvSpPr>
            <p:cNvPr id="15" name="矩形 14"/>
            <p:cNvSpPr/>
            <p:nvPr/>
          </p:nvSpPr>
          <p:spPr>
            <a:xfrm>
              <a:off x="4264845" y="4453442"/>
              <a:ext cx="2921566" cy="2063268"/>
            </a:xfrm>
            <a:prstGeom prst="rect">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4493146" y="4457728"/>
              <a:ext cx="2165105" cy="338554"/>
            </a:xfrm>
            <a:prstGeom prst="rect">
              <a:avLst/>
            </a:prstGeom>
            <a:noFill/>
          </p:spPr>
          <p:txBody>
            <a:bodyPr wrap="square" rtlCol="0">
              <a:spAutoFit/>
            </a:bodyPr>
            <a:lstStyle/>
            <a:p>
              <a:pPr algn="ctr"/>
              <a:r>
                <a:rPr lang="zh-CN" altLang="en-US" sz="1600" b="1" dirty="0"/>
                <a:t>机器学习方法</a:t>
              </a:r>
            </a:p>
          </p:txBody>
        </p:sp>
        <p:sp>
          <p:nvSpPr>
            <p:cNvPr id="18" name="文本框 17"/>
            <p:cNvSpPr txBox="1"/>
            <p:nvPr/>
          </p:nvSpPr>
          <p:spPr>
            <a:xfrm>
              <a:off x="4218833" y="4763288"/>
              <a:ext cx="3028770" cy="338554"/>
            </a:xfrm>
            <a:prstGeom prst="rect">
              <a:avLst/>
            </a:prstGeom>
            <a:noFill/>
          </p:spPr>
          <p:txBody>
            <a:bodyPr wrap="square" rtlCol="0">
              <a:spAutoFit/>
            </a:bodyPr>
            <a:lstStyle/>
            <a:p>
              <a:r>
                <a:rPr lang="zh-CN" altLang="en-US" sz="1600" dirty="0"/>
                <a:t>  决策树        </a:t>
              </a:r>
              <a:r>
                <a:rPr lang="en-US" altLang="zh-CN" sz="1600" dirty="0"/>
                <a:t>SVR         </a:t>
              </a:r>
              <a:r>
                <a:rPr lang="zh-CN" altLang="en-US" sz="1600" dirty="0"/>
                <a:t>神经网络  </a:t>
              </a:r>
              <a:r>
                <a:rPr lang="en-US" altLang="zh-CN" sz="1600" dirty="0"/>
                <a:t>...</a:t>
              </a:r>
              <a:endParaRPr lang="zh-CN" altLang="en-US" sz="1600" dirty="0"/>
            </a:p>
          </p:txBody>
        </p:sp>
        <p:pic>
          <p:nvPicPr>
            <p:cNvPr id="19" name="Picture 4" descr="http://s1.knowsky.com/20170221/ngnvdubua2w25.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87363" y="5113385"/>
              <a:ext cx="920018" cy="911173"/>
            </a:xfrm>
            <a:prstGeom prst="rect">
              <a:avLst/>
            </a:prstGeom>
            <a:noFill/>
            <a:extLst>
              <a:ext uri="{909E8E84-426E-40DD-AFC4-6F175D3DCCD1}">
                <a14:hiddenFill xmlns:a14="http://schemas.microsoft.com/office/drawing/2010/main">
                  <a:solidFill>
                    <a:srgbClr val="FFFFFF"/>
                  </a:solidFill>
                </a14:hiddenFill>
              </a:ext>
            </a:extLst>
          </p:spPr>
        </p:pic>
        <p:pic>
          <p:nvPicPr>
            <p:cNvPr id="22" name="图片 21"/>
            <p:cNvPicPr>
              <a:picLocks noChangeAspect="1"/>
            </p:cNvPicPr>
            <p:nvPr/>
          </p:nvPicPr>
          <p:blipFill>
            <a:blip r:embed="rId5"/>
            <a:stretch>
              <a:fillRect/>
            </a:stretch>
          </p:blipFill>
          <p:spPr>
            <a:xfrm>
              <a:off x="5160266" y="5184243"/>
              <a:ext cx="1021166" cy="807622"/>
            </a:xfrm>
            <a:prstGeom prst="rect">
              <a:avLst/>
            </a:prstGeom>
            <a:noFill/>
          </p:spPr>
        </p:pic>
        <p:pic>
          <p:nvPicPr>
            <p:cNvPr id="23" name="Picture 10" descr="http://b.hiphotos.baidu.com/zhidao/pic/item/b812c8fcc3cec3fd6d5ca18ad188d43f869427ea.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6227443" y="5244287"/>
              <a:ext cx="807962" cy="688718"/>
            </a:xfrm>
            <a:prstGeom prst="rect">
              <a:avLst/>
            </a:prstGeom>
            <a:noFill/>
            <a:extLst>
              <a:ext uri="{909E8E84-426E-40DD-AFC4-6F175D3DCCD1}">
                <a14:hiddenFill xmlns:a14="http://schemas.microsoft.com/office/drawing/2010/main">
                  <a:solidFill>
                    <a:srgbClr val="FFFFFF"/>
                  </a:solidFill>
                </a14:hiddenFill>
              </a:ext>
            </a:extLst>
          </p:spPr>
        </p:pic>
      </p:grpSp>
      <p:sp>
        <p:nvSpPr>
          <p:cNvPr id="79" name="右箭头 78"/>
          <p:cNvSpPr/>
          <p:nvPr/>
        </p:nvSpPr>
        <p:spPr>
          <a:xfrm>
            <a:off x="6905847" y="5424257"/>
            <a:ext cx="505233" cy="354385"/>
          </a:xfrm>
          <a:prstGeom prst="rightArrow">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右箭头 80"/>
          <p:cNvSpPr/>
          <p:nvPr/>
        </p:nvSpPr>
        <p:spPr>
          <a:xfrm rot="1178444">
            <a:off x="6862033" y="5061998"/>
            <a:ext cx="557094" cy="316312"/>
          </a:xfrm>
          <a:prstGeom prst="rightArrow">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2" name="直接连接符 41"/>
          <p:cNvCxnSpPr>
            <a:endCxn id="29" idx="2"/>
          </p:cNvCxnSpPr>
          <p:nvPr/>
        </p:nvCxnSpPr>
        <p:spPr>
          <a:xfrm flipV="1">
            <a:off x="3233985" y="2745369"/>
            <a:ext cx="2979546" cy="2436067"/>
          </a:xfrm>
          <a:prstGeom prst="bentConnector2">
            <a:avLst/>
          </a:prstGeom>
          <a:ln>
            <a:tailEnd type="none"/>
          </a:ln>
        </p:spPr>
        <p:style>
          <a:lnRef idx="3">
            <a:schemeClr val="accent2"/>
          </a:lnRef>
          <a:fillRef idx="0">
            <a:schemeClr val="accent2"/>
          </a:fillRef>
          <a:effectRef idx="2">
            <a:schemeClr val="accent2"/>
          </a:effectRef>
          <a:fontRef idx="minor">
            <a:schemeClr val="tx1"/>
          </a:fontRef>
        </p:style>
      </p:cxnSp>
      <p:sp>
        <p:nvSpPr>
          <p:cNvPr id="97" name="矩形 96"/>
          <p:cNvSpPr/>
          <p:nvPr/>
        </p:nvSpPr>
        <p:spPr>
          <a:xfrm>
            <a:off x="3123004" y="5176394"/>
            <a:ext cx="953533" cy="3480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lumMod val="95000"/>
                    <a:lumOff val="5000"/>
                  </a:schemeClr>
                </a:solidFill>
                <a:latin typeface="宋体" panose="02010600030101010101" pitchFamily="2" charset="-122"/>
                <a:ea typeface="宋体" panose="02010600030101010101" pitchFamily="2" charset="-122"/>
              </a:rPr>
              <a:t>①</a:t>
            </a:r>
            <a:endParaRPr lang="zh-CN" altLang="en-US" dirty="0">
              <a:solidFill>
                <a:schemeClr val="tx1">
                  <a:lumMod val="95000"/>
                  <a:lumOff val="5000"/>
                </a:schemeClr>
              </a:solidFill>
            </a:endParaRPr>
          </a:p>
        </p:txBody>
      </p:sp>
      <p:grpSp>
        <p:nvGrpSpPr>
          <p:cNvPr id="27" name="组合 26"/>
          <p:cNvGrpSpPr/>
          <p:nvPr/>
        </p:nvGrpSpPr>
        <p:grpSpPr>
          <a:xfrm>
            <a:off x="5652447" y="3112130"/>
            <a:ext cx="1577112" cy="1074417"/>
            <a:chOff x="5652447" y="3112130"/>
            <a:chExt cx="1577112" cy="1074417"/>
          </a:xfrm>
        </p:grpSpPr>
        <p:sp>
          <p:nvSpPr>
            <p:cNvPr id="6" name="流程图: 多文档 5"/>
            <p:cNvSpPr/>
            <p:nvPr/>
          </p:nvSpPr>
          <p:spPr>
            <a:xfrm>
              <a:off x="5652447" y="3112130"/>
              <a:ext cx="1481462" cy="1074417"/>
            </a:xfrm>
            <a:prstGeom prst="flowChartMulti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20" name="图片 19"/>
            <p:cNvPicPr>
              <a:picLocks noChangeAspect="1"/>
            </p:cNvPicPr>
            <p:nvPr/>
          </p:nvPicPr>
          <p:blipFill>
            <a:blip r:embed="rId7"/>
            <a:stretch>
              <a:fillRect/>
            </a:stretch>
          </p:blipFill>
          <p:spPr>
            <a:xfrm>
              <a:off x="5797894" y="3520756"/>
              <a:ext cx="1005573" cy="482472"/>
            </a:xfrm>
            <a:prstGeom prst="rect">
              <a:avLst/>
            </a:prstGeom>
          </p:spPr>
        </p:pic>
        <p:sp>
          <p:nvSpPr>
            <p:cNvPr id="21" name="文本框 20"/>
            <p:cNvSpPr txBox="1"/>
            <p:nvPr/>
          </p:nvSpPr>
          <p:spPr>
            <a:xfrm>
              <a:off x="5742043" y="3291795"/>
              <a:ext cx="1487516" cy="276999"/>
            </a:xfrm>
            <a:prstGeom prst="rect">
              <a:avLst/>
            </a:prstGeom>
            <a:noFill/>
          </p:spPr>
          <p:txBody>
            <a:bodyPr wrap="square" rtlCol="0">
              <a:spAutoFit/>
            </a:bodyPr>
            <a:lstStyle/>
            <a:p>
              <a:r>
                <a:rPr lang="en-US" altLang="zh-CN" sz="1200" b="1" dirty="0">
                  <a:solidFill>
                    <a:schemeClr val="accent6">
                      <a:lumMod val="75000"/>
                    </a:schemeClr>
                  </a:solidFill>
                </a:rPr>
                <a:t>unlabeled data</a:t>
              </a:r>
              <a:endParaRPr lang="zh-CN" altLang="en-US" sz="1200" b="1" dirty="0">
                <a:solidFill>
                  <a:schemeClr val="accent6">
                    <a:lumMod val="75000"/>
                  </a:schemeClr>
                </a:solidFill>
              </a:endParaRPr>
            </a:p>
          </p:txBody>
        </p:sp>
      </p:grpSp>
      <p:sp>
        <p:nvSpPr>
          <p:cNvPr id="26" name="下箭头 25"/>
          <p:cNvSpPr/>
          <p:nvPr/>
        </p:nvSpPr>
        <p:spPr>
          <a:xfrm>
            <a:off x="6395978" y="4087804"/>
            <a:ext cx="346415" cy="379185"/>
          </a:xfrm>
          <a:prstGeom prst="downArrow">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下箭头 77"/>
          <p:cNvSpPr/>
          <p:nvPr/>
        </p:nvSpPr>
        <p:spPr>
          <a:xfrm rot="17959721">
            <a:off x="6950028" y="4638950"/>
            <a:ext cx="346415" cy="508688"/>
          </a:xfrm>
          <a:prstGeom prst="downArrow">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32"/>
          <p:cNvGrpSpPr/>
          <p:nvPr/>
        </p:nvGrpSpPr>
        <p:grpSpPr>
          <a:xfrm>
            <a:off x="4031207" y="1036782"/>
            <a:ext cx="3502487" cy="1618467"/>
            <a:chOff x="4031207" y="1036782"/>
            <a:chExt cx="3502487" cy="1618467"/>
          </a:xfrm>
        </p:grpSpPr>
        <p:sp>
          <p:nvSpPr>
            <p:cNvPr id="9" name="圆角矩形标注 8"/>
            <p:cNvSpPr/>
            <p:nvPr/>
          </p:nvSpPr>
          <p:spPr>
            <a:xfrm>
              <a:off x="4031207" y="1036782"/>
              <a:ext cx="3502487" cy="1618467"/>
            </a:xfrm>
            <a:prstGeom prst="wedgeRoundRectCallou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文本框 9"/>
            <p:cNvSpPr txBox="1"/>
            <p:nvPr/>
          </p:nvSpPr>
          <p:spPr>
            <a:xfrm>
              <a:off x="4045619" y="1080099"/>
              <a:ext cx="3452575" cy="1476979"/>
            </a:xfrm>
            <a:prstGeom prst="rect">
              <a:avLst/>
            </a:prstGeom>
            <a:noFill/>
          </p:spPr>
          <p:txBody>
            <a:bodyPr wrap="square" rtlCol="0">
              <a:spAutoFit/>
            </a:bodyPr>
            <a:lstStyle/>
            <a:p>
              <a:r>
                <a:rPr lang="zh-CN" altLang="en-US" b="1" dirty="0"/>
                <a:t>现有的机器学习在蠕变方面的应用，大部分是基于易获得影响蠕变的宏观因素，可以引入</a:t>
              </a:r>
              <a:r>
                <a:rPr lang="zh-CN" altLang="en-US" b="1" dirty="0">
                  <a:solidFill>
                    <a:srgbClr val="FF0000"/>
                  </a:solidFill>
                </a:rPr>
                <a:t>王院士</a:t>
              </a:r>
              <a:r>
                <a:rPr lang="en-US" altLang="zh-CN" b="1" dirty="0">
                  <a:solidFill>
                    <a:srgbClr val="FF0000"/>
                  </a:solidFill>
                </a:rPr>
                <a:t>49</a:t>
              </a:r>
              <a:r>
                <a:rPr lang="zh-CN" altLang="en-US" b="1" dirty="0">
                  <a:solidFill>
                    <a:srgbClr val="FF0000"/>
                  </a:solidFill>
                </a:rPr>
                <a:t>篇文献中提供的计算方法</a:t>
              </a:r>
              <a:r>
                <a:rPr lang="zh-CN" altLang="en-US" b="1" dirty="0"/>
                <a:t>来获得一些蠕变的微观描述因子</a:t>
              </a:r>
              <a:endParaRPr lang="zh-CN" altLang="en-US" dirty="0"/>
            </a:p>
          </p:txBody>
        </p:sp>
      </p:grpSp>
      <p:grpSp>
        <p:nvGrpSpPr>
          <p:cNvPr id="37" name="组合 36"/>
          <p:cNvGrpSpPr/>
          <p:nvPr/>
        </p:nvGrpSpPr>
        <p:grpSpPr>
          <a:xfrm>
            <a:off x="2803894" y="3861184"/>
            <a:ext cx="3174889" cy="1147486"/>
            <a:chOff x="2742287" y="3903048"/>
            <a:chExt cx="3174889" cy="1147486"/>
          </a:xfrm>
        </p:grpSpPr>
        <p:sp>
          <p:nvSpPr>
            <p:cNvPr id="80" name="右箭头 79"/>
            <p:cNvSpPr/>
            <p:nvPr/>
          </p:nvSpPr>
          <p:spPr>
            <a:xfrm rot="1178444">
              <a:off x="3454350" y="4351810"/>
              <a:ext cx="541349" cy="304981"/>
            </a:xfrm>
            <a:prstGeom prst="rightArrow">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圆角矩形标注 33"/>
            <p:cNvSpPr/>
            <p:nvPr/>
          </p:nvSpPr>
          <p:spPr>
            <a:xfrm rot="10800000">
              <a:off x="2742287" y="3903048"/>
              <a:ext cx="3174889" cy="1147486"/>
            </a:xfrm>
            <a:prstGeom prst="wedgeRoundRectCallou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文本框 35"/>
            <p:cNvSpPr txBox="1"/>
            <p:nvPr/>
          </p:nvSpPr>
          <p:spPr>
            <a:xfrm>
              <a:off x="2810315" y="3995677"/>
              <a:ext cx="3044989" cy="923330"/>
            </a:xfrm>
            <a:prstGeom prst="rect">
              <a:avLst/>
            </a:prstGeom>
            <a:noFill/>
          </p:spPr>
          <p:txBody>
            <a:bodyPr wrap="square" rtlCol="0">
              <a:spAutoFit/>
            </a:bodyPr>
            <a:lstStyle/>
            <a:p>
              <a:r>
                <a:rPr lang="zh-CN" altLang="en-US" b="1" dirty="0"/>
                <a:t>直接利用王院士</a:t>
              </a:r>
              <a:r>
                <a:rPr lang="en-US" altLang="zh-CN" b="1" dirty="0"/>
                <a:t>49</a:t>
              </a:r>
              <a:r>
                <a:rPr lang="zh-CN" altLang="en-US" b="1" dirty="0"/>
                <a:t>篇文献中通过理论计算得到的微观因素数据</a:t>
              </a:r>
            </a:p>
          </p:txBody>
        </p:sp>
      </p:grpSp>
      <p:grpSp>
        <p:nvGrpSpPr>
          <p:cNvPr id="40" name="组合 39"/>
          <p:cNvGrpSpPr/>
          <p:nvPr/>
        </p:nvGrpSpPr>
        <p:grpSpPr>
          <a:xfrm>
            <a:off x="1757609" y="5607274"/>
            <a:ext cx="2630551" cy="1151607"/>
            <a:chOff x="1769372" y="5607274"/>
            <a:chExt cx="2630551" cy="1151607"/>
          </a:xfrm>
        </p:grpSpPr>
        <p:sp>
          <p:nvSpPr>
            <p:cNvPr id="38" name="圆角矩形标注 37"/>
            <p:cNvSpPr/>
            <p:nvPr/>
          </p:nvSpPr>
          <p:spPr>
            <a:xfrm rot="10800000">
              <a:off x="1769372" y="5607274"/>
              <a:ext cx="2608051" cy="1151607"/>
            </a:xfrm>
            <a:prstGeom prst="wedgeRoundRectCallou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p:cNvSpPr txBox="1"/>
            <p:nvPr/>
          </p:nvSpPr>
          <p:spPr>
            <a:xfrm>
              <a:off x="1794068" y="5668376"/>
              <a:ext cx="2605855" cy="923330"/>
            </a:xfrm>
            <a:prstGeom prst="rect">
              <a:avLst/>
            </a:prstGeom>
            <a:noFill/>
          </p:spPr>
          <p:txBody>
            <a:bodyPr wrap="square" rtlCol="0">
              <a:spAutoFit/>
            </a:bodyPr>
            <a:lstStyle/>
            <a:p>
              <a:r>
                <a:rPr lang="zh-CN" altLang="en-US" b="1" dirty="0"/>
                <a:t>数据挖掘和机器学习方法在蠕变性能预测做了初步的探索性工作</a:t>
              </a:r>
            </a:p>
          </p:txBody>
        </p:sp>
      </p:grpSp>
    </p:spTree>
    <p:extLst>
      <p:ext uri="{BB962C8B-B14F-4D97-AF65-F5344CB8AC3E}">
        <p14:creationId xmlns:p14="http://schemas.microsoft.com/office/powerpoint/2010/main" val="2174539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40"/>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nodeType="clickEffect">
                                  <p:stCondLst>
                                    <p:cond delay="0"/>
                                  </p:stCondLst>
                                  <p:childTnLst>
                                    <p:set>
                                      <p:cBhvr>
                                        <p:cTn id="13" dur="1" fill="hold">
                                          <p:stCondLst>
                                            <p:cond delay="0"/>
                                          </p:stCondLst>
                                        </p:cTn>
                                        <p:tgtEl>
                                          <p:spTgt spid="40"/>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8" presetClass="entr" presetSubtype="12" fill="hold" nodeType="clickEffect">
                                  <p:stCondLst>
                                    <p:cond delay="0"/>
                                  </p:stCondLst>
                                  <p:childTnLst>
                                    <p:set>
                                      <p:cBhvr>
                                        <p:cTn id="17" dur="1" fill="hold">
                                          <p:stCondLst>
                                            <p:cond delay="0"/>
                                          </p:stCondLst>
                                        </p:cTn>
                                        <p:tgtEl>
                                          <p:spTgt spid="155"/>
                                        </p:tgtEl>
                                        <p:attrNameLst>
                                          <p:attrName>style.visibility</p:attrName>
                                        </p:attrNameLst>
                                      </p:cBhvr>
                                      <p:to>
                                        <p:strVal val="visible"/>
                                      </p:to>
                                    </p:set>
                                    <p:animEffect transition="in" filter="strips(downLeft)">
                                      <p:cBhvr>
                                        <p:cTn id="18" dur="500"/>
                                        <p:tgtEl>
                                          <p:spTgt spid="155"/>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7"/>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nodeType="afterEffect">
                                  <p:stCondLst>
                                    <p:cond delay="0"/>
                                  </p:stCondLst>
                                  <p:childTnLst>
                                    <p:set>
                                      <p:cBhvr>
                                        <p:cTn id="25" dur="1" fill="hold">
                                          <p:stCondLst>
                                            <p:cond delay="0"/>
                                          </p:stCondLst>
                                        </p:cTn>
                                        <p:tgtEl>
                                          <p:spTgt spid="37"/>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nodeType="clickEffect">
                                  <p:stCondLst>
                                    <p:cond delay="0"/>
                                  </p:stCondLst>
                                  <p:childTnLst>
                                    <p:set>
                                      <p:cBhvr>
                                        <p:cTn id="29" dur="1" fill="hold">
                                          <p:stCondLst>
                                            <p:cond delay="0"/>
                                          </p:stCondLst>
                                        </p:cTn>
                                        <p:tgtEl>
                                          <p:spTgt spid="37"/>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8" presetClass="entr" presetSubtype="3" fill="hold" nodeType="clickEffect">
                                  <p:stCondLst>
                                    <p:cond delay="0"/>
                                  </p:stCondLst>
                                  <p:childTnLst>
                                    <p:set>
                                      <p:cBhvr>
                                        <p:cTn id="33" dur="1" fill="hold">
                                          <p:stCondLst>
                                            <p:cond delay="0"/>
                                          </p:stCondLst>
                                        </p:cTn>
                                        <p:tgtEl>
                                          <p:spTgt spid="42"/>
                                        </p:tgtEl>
                                        <p:attrNameLst>
                                          <p:attrName>style.visibility</p:attrName>
                                        </p:attrNameLst>
                                      </p:cBhvr>
                                      <p:to>
                                        <p:strVal val="visible"/>
                                      </p:to>
                                    </p:set>
                                    <p:animEffect transition="in" filter="strips(upRight)">
                                      <p:cBhvr>
                                        <p:cTn id="34" dur="500"/>
                                        <p:tgtEl>
                                          <p:spTgt spid="42"/>
                                        </p:tgtEl>
                                      </p:cBhvr>
                                    </p:animEffect>
                                  </p:childTnLst>
                                </p:cTn>
                              </p:par>
                            </p:childTnLst>
                          </p:cTn>
                        </p:par>
                        <p:par>
                          <p:cTn id="35" fill="hold">
                            <p:stCondLst>
                              <p:cond delay="500"/>
                            </p:stCondLst>
                            <p:childTnLst>
                              <p:par>
                                <p:cTn id="36" presetID="18" presetClass="entr" presetSubtype="12" fill="hold" nodeType="afterEffect">
                                  <p:stCondLst>
                                    <p:cond delay="0"/>
                                  </p:stCondLst>
                                  <p:childTnLst>
                                    <p:set>
                                      <p:cBhvr>
                                        <p:cTn id="37" dur="1" fill="hold">
                                          <p:stCondLst>
                                            <p:cond delay="0"/>
                                          </p:stCondLst>
                                        </p:cTn>
                                        <p:tgtEl>
                                          <p:spTgt spid="139"/>
                                        </p:tgtEl>
                                        <p:attrNameLst>
                                          <p:attrName>style.visibility</p:attrName>
                                        </p:attrNameLst>
                                      </p:cBhvr>
                                      <p:to>
                                        <p:strVal val="visible"/>
                                      </p:to>
                                    </p:set>
                                    <p:animEffect transition="in" filter="strips(downLeft)">
                                      <p:cBhvr>
                                        <p:cTn id="38" dur="500"/>
                                        <p:tgtEl>
                                          <p:spTgt spid="139"/>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par>
                          <p:cTn id="43" fill="hold">
                            <p:stCondLst>
                              <p:cond delay="0"/>
                            </p:stCondLst>
                            <p:childTnLst>
                              <p:par>
                                <p:cTn id="44" presetID="1" presetClass="entr" presetSubtype="0" fill="hold" nodeType="afterEffect">
                                  <p:stCondLst>
                                    <p:cond delay="0"/>
                                  </p:stCondLst>
                                  <p:childTnLst>
                                    <p:set>
                                      <p:cBhvr>
                                        <p:cTn id="45" dur="1" fill="hold">
                                          <p:stCondLst>
                                            <p:cond delay="0"/>
                                          </p:stCondLst>
                                        </p:cTn>
                                        <p:tgtEl>
                                          <p:spTgt spid="33"/>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xit" presetSubtype="0" fill="hold" nodeType="clickEffect">
                                  <p:stCondLst>
                                    <p:cond delay="0"/>
                                  </p:stCondLst>
                                  <p:childTnLst>
                                    <p:set>
                                      <p:cBhvr>
                                        <p:cTn id="49" dur="1" fill="hold">
                                          <p:stCondLst>
                                            <p:cond delay="0"/>
                                          </p:stCondLst>
                                        </p:cTn>
                                        <p:tgtEl>
                                          <p:spTgt spid="33"/>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27"/>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8" presetClass="entr" presetSubtype="12" fill="hold" grpId="0" nodeType="click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strips(downLeft)">
                                      <p:cBhvr>
                                        <p:cTn id="58" dur="500"/>
                                        <p:tgtEl>
                                          <p:spTgt spid="26"/>
                                        </p:tgtEl>
                                      </p:cBhvr>
                                    </p:animEffect>
                                  </p:childTnLst>
                                </p:cTn>
                              </p:par>
                            </p:childTnLst>
                          </p:cTn>
                        </p:par>
                      </p:childTnLst>
                    </p:cTn>
                  </p:par>
                  <p:par>
                    <p:cTn id="59" fill="hold">
                      <p:stCondLst>
                        <p:cond delay="indefinite"/>
                      </p:stCondLst>
                      <p:childTnLst>
                        <p:par>
                          <p:cTn id="60" fill="hold">
                            <p:stCondLst>
                              <p:cond delay="0"/>
                            </p:stCondLst>
                            <p:childTnLst>
                              <p:par>
                                <p:cTn id="61" presetID="18" presetClass="entr" presetSubtype="12" fill="hold" grpId="0" nodeType="clickEffect">
                                  <p:stCondLst>
                                    <p:cond delay="0"/>
                                  </p:stCondLst>
                                  <p:childTnLst>
                                    <p:set>
                                      <p:cBhvr>
                                        <p:cTn id="62" dur="1" fill="hold">
                                          <p:stCondLst>
                                            <p:cond delay="0"/>
                                          </p:stCondLst>
                                        </p:cTn>
                                        <p:tgtEl>
                                          <p:spTgt spid="78"/>
                                        </p:tgtEl>
                                        <p:attrNameLst>
                                          <p:attrName>style.visibility</p:attrName>
                                        </p:attrNameLst>
                                      </p:cBhvr>
                                      <p:to>
                                        <p:strVal val="visible"/>
                                      </p:to>
                                    </p:set>
                                    <p:animEffect transition="in" filter="strips(downLeft)">
                                      <p:cBhvr>
                                        <p:cTn id="63"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7" grpId="0"/>
      <p:bldP spid="97" grpId="0"/>
      <p:bldP spid="26" grpId="0" animBg="1"/>
      <p:bldP spid="7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4850"/>
            <a:ext cx="8229600" cy="796950"/>
          </a:xfrm>
        </p:spPr>
        <p:txBody>
          <a:bodyPr/>
          <a:lstStyle/>
          <a:p>
            <a:pPr>
              <a:defRPr/>
            </a:pPr>
            <a:r>
              <a:rPr dirty="0"/>
              <a:t>存在的问题</a:t>
            </a:r>
            <a:r>
              <a:rPr lang="zh-CN" altLang="en-US" dirty="0"/>
              <a:t>与对策</a:t>
            </a:r>
            <a:endParaRPr dirty="0"/>
          </a:p>
        </p:txBody>
      </p:sp>
      <p:graphicFrame>
        <p:nvGraphicFramePr>
          <p:cNvPr id="3" name="图示 2"/>
          <p:cNvGraphicFramePr/>
          <p:nvPr>
            <p:extLst>
              <p:ext uri="{D42A27DB-BD31-4B8C-83A1-F6EECF244321}">
                <p14:modId xmlns:p14="http://schemas.microsoft.com/office/powerpoint/2010/main" val="1261308844"/>
              </p:ext>
            </p:extLst>
          </p:nvPr>
        </p:nvGraphicFramePr>
        <p:xfrm>
          <a:off x="539552" y="1052736"/>
          <a:ext cx="8136904" cy="53285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211539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noChangeArrowheads="1"/>
          </p:cNvSpPr>
          <p:nvPr>
            <p:ph type="title" idx="4294967295"/>
          </p:nvPr>
        </p:nvSpPr>
        <p:spPr>
          <a:xfrm>
            <a:off x="914400" y="-14229"/>
            <a:ext cx="8229600" cy="796950"/>
          </a:xfrm>
          <a:extLst/>
        </p:spPr>
        <p:txBody>
          <a:bodyPr/>
          <a:lstStyle/>
          <a:p>
            <a:pPr algn="l" eaLnBrk="1" hangingPunct="1">
              <a:defRPr/>
            </a:pPr>
            <a:r>
              <a:rPr lang="zh-CN" altLang="en-US" dirty="0">
                <a:solidFill>
                  <a:srgbClr val="0033CC"/>
                </a:solidFill>
                <a:latin typeface="微软雅黑" panose="020B0503020204020204" pitchFamily="34" charset="-122"/>
                <a:ea typeface="微软雅黑" panose="020B0503020204020204" pitchFamily="34" charset="-122"/>
              </a:rPr>
              <a:t>内容索引</a:t>
            </a:r>
            <a:endParaRPr lang="zh-CN" altLang="zh-CN" dirty="0">
              <a:solidFill>
                <a:srgbClr val="0033CC"/>
              </a:solidFill>
              <a:latin typeface="微软雅黑" panose="020B0503020204020204" pitchFamily="34" charset="-122"/>
              <a:ea typeface="微软雅黑" panose="020B0503020204020204" pitchFamily="34" charset="-122"/>
            </a:endParaRPr>
          </a:p>
        </p:txBody>
      </p:sp>
      <p:graphicFrame>
        <p:nvGraphicFramePr>
          <p:cNvPr id="2" name="图示 1"/>
          <p:cNvGraphicFramePr/>
          <p:nvPr>
            <p:extLst>
              <p:ext uri="{D42A27DB-BD31-4B8C-83A1-F6EECF244321}">
                <p14:modId xmlns:p14="http://schemas.microsoft.com/office/powerpoint/2010/main" val="989734197"/>
              </p:ext>
            </p:extLst>
          </p:nvPr>
        </p:nvGraphicFramePr>
        <p:xfrm>
          <a:off x="942917" y="1052736"/>
          <a:ext cx="7272808" cy="52565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787090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0"/>
            <a:ext cx="8229600" cy="796950"/>
          </a:xfrm>
        </p:spPr>
        <p:txBody>
          <a:bodyPr/>
          <a:lstStyle/>
          <a:p>
            <a:r>
              <a:rPr lang="zh-CN" altLang="en-US" dirty="0"/>
              <a:t>工作二：算法研究与实现</a:t>
            </a:r>
          </a:p>
        </p:txBody>
      </p:sp>
      <p:graphicFrame>
        <p:nvGraphicFramePr>
          <p:cNvPr id="5" name="图示 4"/>
          <p:cNvGraphicFramePr/>
          <p:nvPr>
            <p:extLst>
              <p:ext uri="{D42A27DB-BD31-4B8C-83A1-F6EECF244321}">
                <p14:modId xmlns:p14="http://schemas.microsoft.com/office/powerpoint/2010/main" val="179843271"/>
              </p:ext>
            </p:extLst>
          </p:nvPr>
        </p:nvGraphicFramePr>
        <p:xfrm>
          <a:off x="827584" y="1196752"/>
          <a:ext cx="6984776" cy="48245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251065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12536"/>
            <a:ext cx="8229600" cy="796950"/>
          </a:xfrm>
        </p:spPr>
        <p:txBody>
          <a:bodyPr/>
          <a:lstStyle/>
          <a:p>
            <a:r>
              <a:rPr lang="zh-CN" altLang="en-US" dirty="0"/>
              <a:t>算法规范</a:t>
            </a:r>
          </a:p>
        </p:txBody>
      </p:sp>
      <p:grpSp>
        <p:nvGrpSpPr>
          <p:cNvPr id="5" name="组合 4"/>
          <p:cNvGrpSpPr/>
          <p:nvPr/>
        </p:nvGrpSpPr>
        <p:grpSpPr>
          <a:xfrm>
            <a:off x="1939714" y="1196752"/>
            <a:ext cx="6889643" cy="5040560"/>
            <a:chOff x="1619672" y="1017110"/>
            <a:chExt cx="7393699" cy="5364218"/>
          </a:xfrm>
        </p:grpSpPr>
        <p:grpSp>
          <p:nvGrpSpPr>
            <p:cNvPr id="3" name="组合 2"/>
            <p:cNvGrpSpPr/>
            <p:nvPr/>
          </p:nvGrpSpPr>
          <p:grpSpPr>
            <a:xfrm>
              <a:off x="1934408" y="1250947"/>
              <a:ext cx="6764225" cy="4896544"/>
              <a:chOff x="756249" y="965942"/>
              <a:chExt cx="7618653" cy="5111393"/>
            </a:xfrm>
          </p:grpSpPr>
          <p:grpSp>
            <p:nvGrpSpPr>
              <p:cNvPr id="14" name="组合 13"/>
              <p:cNvGrpSpPr/>
              <p:nvPr/>
            </p:nvGrpSpPr>
            <p:grpSpPr>
              <a:xfrm>
                <a:off x="756249" y="965942"/>
                <a:ext cx="7618652" cy="2683539"/>
                <a:chOff x="756249" y="1087967"/>
                <a:chExt cx="7618652" cy="2683539"/>
              </a:xfrm>
            </p:grpSpPr>
            <p:sp>
              <p:nvSpPr>
                <p:cNvPr id="15" name="任意多边形 14"/>
                <p:cNvSpPr/>
                <p:nvPr/>
              </p:nvSpPr>
              <p:spPr>
                <a:xfrm>
                  <a:off x="756249" y="1087967"/>
                  <a:ext cx="1698500" cy="907199"/>
                </a:xfrm>
                <a:custGeom>
                  <a:avLst/>
                  <a:gdLst>
                    <a:gd name="connsiteX0" fmla="*/ 0 w 1698500"/>
                    <a:gd name="connsiteY0" fmla="*/ 90720 h 907199"/>
                    <a:gd name="connsiteX1" fmla="*/ 90720 w 1698500"/>
                    <a:gd name="connsiteY1" fmla="*/ 0 h 907199"/>
                    <a:gd name="connsiteX2" fmla="*/ 1607780 w 1698500"/>
                    <a:gd name="connsiteY2" fmla="*/ 0 h 907199"/>
                    <a:gd name="connsiteX3" fmla="*/ 1698500 w 1698500"/>
                    <a:gd name="connsiteY3" fmla="*/ 90720 h 907199"/>
                    <a:gd name="connsiteX4" fmla="*/ 1698500 w 1698500"/>
                    <a:gd name="connsiteY4" fmla="*/ 816479 h 907199"/>
                    <a:gd name="connsiteX5" fmla="*/ 1607780 w 1698500"/>
                    <a:gd name="connsiteY5" fmla="*/ 907199 h 907199"/>
                    <a:gd name="connsiteX6" fmla="*/ 90720 w 1698500"/>
                    <a:gd name="connsiteY6" fmla="*/ 907199 h 907199"/>
                    <a:gd name="connsiteX7" fmla="*/ 0 w 1698500"/>
                    <a:gd name="connsiteY7" fmla="*/ 816479 h 907199"/>
                    <a:gd name="connsiteX8" fmla="*/ 0 w 1698500"/>
                    <a:gd name="connsiteY8" fmla="*/ 90720 h 907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8500" h="907199">
                      <a:moveTo>
                        <a:pt x="0" y="90720"/>
                      </a:moveTo>
                      <a:cubicBezTo>
                        <a:pt x="0" y="40617"/>
                        <a:pt x="40617" y="0"/>
                        <a:pt x="90720" y="0"/>
                      </a:cubicBezTo>
                      <a:lnTo>
                        <a:pt x="1607780" y="0"/>
                      </a:lnTo>
                      <a:cubicBezTo>
                        <a:pt x="1657883" y="0"/>
                        <a:pt x="1698500" y="40617"/>
                        <a:pt x="1698500" y="90720"/>
                      </a:cubicBezTo>
                      <a:lnTo>
                        <a:pt x="1698500" y="816479"/>
                      </a:lnTo>
                      <a:cubicBezTo>
                        <a:pt x="1698500" y="866582"/>
                        <a:pt x="1657883" y="907199"/>
                        <a:pt x="1607780" y="907199"/>
                      </a:cubicBezTo>
                      <a:lnTo>
                        <a:pt x="90720" y="907199"/>
                      </a:lnTo>
                      <a:cubicBezTo>
                        <a:pt x="40617" y="907199"/>
                        <a:pt x="0" y="866582"/>
                        <a:pt x="0" y="816479"/>
                      </a:cubicBezTo>
                      <a:lnTo>
                        <a:pt x="0" y="90720"/>
                      </a:lnTo>
                      <a:close/>
                    </a:path>
                  </a:pathLst>
                </a:custGeom>
                <a:solidFill>
                  <a:schemeClr val="accent5">
                    <a:lumMod val="60000"/>
                    <a:lumOff val="4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9352" tIns="149352" rIns="149352" bIns="382409" numCol="1" spcCol="1270" anchor="t" anchorCtr="0">
                  <a:noAutofit/>
                </a:bodyPr>
                <a:lstStyle/>
                <a:p>
                  <a:pPr lvl="0" algn="l" defTabSz="933450">
                    <a:lnSpc>
                      <a:spcPct val="90000"/>
                    </a:lnSpc>
                    <a:spcBef>
                      <a:spcPct val="0"/>
                    </a:spcBef>
                    <a:spcAft>
                      <a:spcPct val="35000"/>
                    </a:spcAft>
                  </a:pPr>
                  <a:r>
                    <a:rPr lang="zh-CN" altLang="en-US" sz="1600" kern="1200" dirty="0"/>
                    <a:t>命名标准化</a:t>
                  </a:r>
                </a:p>
              </p:txBody>
            </p:sp>
            <p:sp>
              <p:nvSpPr>
                <p:cNvPr id="16" name="任意多边形 15"/>
                <p:cNvSpPr/>
                <p:nvPr/>
              </p:nvSpPr>
              <p:spPr>
                <a:xfrm>
                  <a:off x="988764" y="1692767"/>
                  <a:ext cx="1929242" cy="1426210"/>
                </a:xfrm>
                <a:custGeom>
                  <a:avLst/>
                  <a:gdLst>
                    <a:gd name="connsiteX0" fmla="*/ 0 w 1929242"/>
                    <a:gd name="connsiteY0" fmla="*/ 170100 h 1701000"/>
                    <a:gd name="connsiteX1" fmla="*/ 170100 w 1929242"/>
                    <a:gd name="connsiteY1" fmla="*/ 0 h 1701000"/>
                    <a:gd name="connsiteX2" fmla="*/ 1759142 w 1929242"/>
                    <a:gd name="connsiteY2" fmla="*/ 0 h 1701000"/>
                    <a:gd name="connsiteX3" fmla="*/ 1929242 w 1929242"/>
                    <a:gd name="connsiteY3" fmla="*/ 170100 h 1701000"/>
                    <a:gd name="connsiteX4" fmla="*/ 1929242 w 1929242"/>
                    <a:gd name="connsiteY4" fmla="*/ 1530900 h 1701000"/>
                    <a:gd name="connsiteX5" fmla="*/ 1759142 w 1929242"/>
                    <a:gd name="connsiteY5" fmla="*/ 1701000 h 1701000"/>
                    <a:gd name="connsiteX6" fmla="*/ 170100 w 1929242"/>
                    <a:gd name="connsiteY6" fmla="*/ 1701000 h 1701000"/>
                    <a:gd name="connsiteX7" fmla="*/ 0 w 1929242"/>
                    <a:gd name="connsiteY7" fmla="*/ 1530900 h 1701000"/>
                    <a:gd name="connsiteX8" fmla="*/ 0 w 1929242"/>
                    <a:gd name="connsiteY8" fmla="*/ 170100 h 170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9242" h="1701000">
                      <a:moveTo>
                        <a:pt x="0" y="170100"/>
                      </a:moveTo>
                      <a:cubicBezTo>
                        <a:pt x="0" y="76156"/>
                        <a:pt x="76156" y="0"/>
                        <a:pt x="170100" y="0"/>
                      </a:cubicBezTo>
                      <a:lnTo>
                        <a:pt x="1759142" y="0"/>
                      </a:lnTo>
                      <a:cubicBezTo>
                        <a:pt x="1853086" y="0"/>
                        <a:pt x="1929242" y="76156"/>
                        <a:pt x="1929242" y="170100"/>
                      </a:cubicBezTo>
                      <a:lnTo>
                        <a:pt x="1929242" y="1530900"/>
                      </a:lnTo>
                      <a:cubicBezTo>
                        <a:pt x="1929242" y="1624844"/>
                        <a:pt x="1853086" y="1701000"/>
                        <a:pt x="1759142" y="1701000"/>
                      </a:cubicBezTo>
                      <a:lnTo>
                        <a:pt x="170100" y="1701000"/>
                      </a:lnTo>
                      <a:cubicBezTo>
                        <a:pt x="76156" y="1701000"/>
                        <a:pt x="0" y="1624844"/>
                        <a:pt x="0" y="1530900"/>
                      </a:cubicBezTo>
                      <a:lnTo>
                        <a:pt x="0" y="170100"/>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49389" tIns="149389" rIns="149389" bIns="149389" numCol="1" spcCol="1270" anchor="t" anchorCtr="0">
                  <a:noAutofit/>
                </a:bodyPr>
                <a:lstStyle/>
                <a:p>
                  <a:pPr marL="114300" lvl="1" indent="-114300" algn="l" defTabSz="622300">
                    <a:lnSpc>
                      <a:spcPct val="90000"/>
                    </a:lnSpc>
                    <a:spcBef>
                      <a:spcPct val="0"/>
                    </a:spcBef>
                    <a:spcAft>
                      <a:spcPct val="15000"/>
                    </a:spcAft>
                    <a:buChar char="••"/>
                  </a:pPr>
                  <a:r>
                    <a:rPr lang="zh-CN" altLang="en-US" sz="1200" kern="1200" dirty="0"/>
                    <a:t>包命名</a:t>
                  </a:r>
                </a:p>
                <a:p>
                  <a:pPr marL="114300" lvl="1" indent="-114300" algn="l" defTabSz="622300">
                    <a:lnSpc>
                      <a:spcPct val="90000"/>
                    </a:lnSpc>
                    <a:spcBef>
                      <a:spcPct val="0"/>
                    </a:spcBef>
                    <a:spcAft>
                      <a:spcPct val="15000"/>
                    </a:spcAft>
                    <a:buChar char="••"/>
                  </a:pPr>
                  <a:r>
                    <a:rPr lang="zh-CN" altLang="en-US" sz="1200" kern="1200" dirty="0"/>
                    <a:t>类、编译单元命名</a:t>
                  </a:r>
                </a:p>
                <a:p>
                  <a:pPr marL="114300" lvl="1" indent="-114300" algn="l" defTabSz="622300">
                    <a:lnSpc>
                      <a:spcPct val="90000"/>
                    </a:lnSpc>
                    <a:spcBef>
                      <a:spcPct val="0"/>
                    </a:spcBef>
                    <a:spcAft>
                      <a:spcPct val="15000"/>
                    </a:spcAft>
                    <a:buChar char="••"/>
                  </a:pPr>
                  <a:r>
                    <a:rPr lang="zh-CN" altLang="en-US" sz="1200" kern="1200" dirty="0"/>
                    <a:t>成员函数命名</a:t>
                  </a:r>
                </a:p>
                <a:p>
                  <a:pPr marL="114300" lvl="1" indent="-114300" algn="l" defTabSz="622300">
                    <a:lnSpc>
                      <a:spcPct val="90000"/>
                    </a:lnSpc>
                    <a:spcBef>
                      <a:spcPct val="0"/>
                    </a:spcBef>
                    <a:spcAft>
                      <a:spcPct val="15000"/>
                    </a:spcAft>
                    <a:buChar char="••"/>
                  </a:pPr>
                  <a:r>
                    <a:rPr lang="zh-CN" altLang="en-US" sz="1200" kern="1200" dirty="0"/>
                    <a:t>字段、属性命名</a:t>
                  </a:r>
                </a:p>
                <a:p>
                  <a:pPr marL="114300" lvl="1" indent="-114300" algn="l" defTabSz="622300">
                    <a:lnSpc>
                      <a:spcPct val="90000"/>
                    </a:lnSpc>
                    <a:spcBef>
                      <a:spcPct val="0"/>
                    </a:spcBef>
                    <a:spcAft>
                      <a:spcPct val="15000"/>
                    </a:spcAft>
                    <a:buChar char="••"/>
                  </a:pPr>
                  <a:r>
                    <a:rPr lang="zh-CN" altLang="en-US" sz="1200" kern="1200" dirty="0"/>
                    <a:t>局部变量命名</a:t>
                  </a:r>
                </a:p>
              </p:txBody>
            </p:sp>
            <p:sp>
              <p:nvSpPr>
                <p:cNvPr id="17" name="任意多边形 16"/>
                <p:cNvSpPr/>
                <p:nvPr/>
              </p:nvSpPr>
              <p:spPr>
                <a:xfrm rot="5400000">
                  <a:off x="1438437" y="3256558"/>
                  <a:ext cx="607018" cy="422877"/>
                </a:xfrm>
                <a:custGeom>
                  <a:avLst/>
                  <a:gdLst>
                    <a:gd name="connsiteX0" fmla="*/ 0 w 607018"/>
                    <a:gd name="connsiteY0" fmla="*/ 84575 h 422877"/>
                    <a:gd name="connsiteX1" fmla="*/ 395580 w 607018"/>
                    <a:gd name="connsiteY1" fmla="*/ 84575 h 422877"/>
                    <a:gd name="connsiteX2" fmla="*/ 395580 w 607018"/>
                    <a:gd name="connsiteY2" fmla="*/ 0 h 422877"/>
                    <a:gd name="connsiteX3" fmla="*/ 607018 w 607018"/>
                    <a:gd name="connsiteY3" fmla="*/ 211439 h 422877"/>
                    <a:gd name="connsiteX4" fmla="*/ 395580 w 607018"/>
                    <a:gd name="connsiteY4" fmla="*/ 422877 h 422877"/>
                    <a:gd name="connsiteX5" fmla="*/ 395580 w 607018"/>
                    <a:gd name="connsiteY5" fmla="*/ 338302 h 422877"/>
                    <a:gd name="connsiteX6" fmla="*/ 0 w 607018"/>
                    <a:gd name="connsiteY6" fmla="*/ 338302 h 422877"/>
                    <a:gd name="connsiteX7" fmla="*/ 0 w 607018"/>
                    <a:gd name="connsiteY7" fmla="*/ 84575 h 422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7018" h="422877">
                      <a:moveTo>
                        <a:pt x="0" y="84575"/>
                      </a:moveTo>
                      <a:lnTo>
                        <a:pt x="395580" y="84575"/>
                      </a:lnTo>
                      <a:lnTo>
                        <a:pt x="395580" y="0"/>
                      </a:lnTo>
                      <a:lnTo>
                        <a:pt x="607018" y="211439"/>
                      </a:lnTo>
                      <a:lnTo>
                        <a:pt x="395580" y="422877"/>
                      </a:lnTo>
                      <a:lnTo>
                        <a:pt x="395580" y="338302"/>
                      </a:lnTo>
                      <a:lnTo>
                        <a:pt x="0" y="338302"/>
                      </a:lnTo>
                      <a:lnTo>
                        <a:pt x="0" y="8457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 tIns="84574" rIns="126862" bIns="84576" numCol="1" spcCol="1270" anchor="ctr" anchorCtr="0">
                  <a:noAutofit/>
                </a:bodyPr>
                <a:lstStyle/>
                <a:p>
                  <a:pPr lvl="0" algn="ctr" defTabSz="755650">
                    <a:lnSpc>
                      <a:spcPct val="90000"/>
                    </a:lnSpc>
                    <a:spcBef>
                      <a:spcPct val="0"/>
                    </a:spcBef>
                    <a:spcAft>
                      <a:spcPct val="35000"/>
                    </a:spcAft>
                  </a:pPr>
                  <a:endParaRPr lang="zh-CN" altLang="en-US" sz="1700" kern="1200"/>
                </a:p>
              </p:txBody>
            </p:sp>
            <p:sp>
              <p:nvSpPr>
                <p:cNvPr id="18" name="任意多边形 17"/>
                <p:cNvSpPr/>
                <p:nvPr/>
              </p:nvSpPr>
              <p:spPr>
                <a:xfrm>
                  <a:off x="3600067" y="1087967"/>
                  <a:ext cx="1698500" cy="907199"/>
                </a:xfrm>
                <a:custGeom>
                  <a:avLst/>
                  <a:gdLst>
                    <a:gd name="connsiteX0" fmla="*/ 0 w 1698500"/>
                    <a:gd name="connsiteY0" fmla="*/ 90720 h 907199"/>
                    <a:gd name="connsiteX1" fmla="*/ 90720 w 1698500"/>
                    <a:gd name="connsiteY1" fmla="*/ 0 h 907199"/>
                    <a:gd name="connsiteX2" fmla="*/ 1607780 w 1698500"/>
                    <a:gd name="connsiteY2" fmla="*/ 0 h 907199"/>
                    <a:gd name="connsiteX3" fmla="*/ 1698500 w 1698500"/>
                    <a:gd name="connsiteY3" fmla="*/ 90720 h 907199"/>
                    <a:gd name="connsiteX4" fmla="*/ 1698500 w 1698500"/>
                    <a:gd name="connsiteY4" fmla="*/ 816479 h 907199"/>
                    <a:gd name="connsiteX5" fmla="*/ 1607780 w 1698500"/>
                    <a:gd name="connsiteY5" fmla="*/ 907199 h 907199"/>
                    <a:gd name="connsiteX6" fmla="*/ 90720 w 1698500"/>
                    <a:gd name="connsiteY6" fmla="*/ 907199 h 907199"/>
                    <a:gd name="connsiteX7" fmla="*/ 0 w 1698500"/>
                    <a:gd name="connsiteY7" fmla="*/ 816479 h 907199"/>
                    <a:gd name="connsiteX8" fmla="*/ 0 w 1698500"/>
                    <a:gd name="connsiteY8" fmla="*/ 90720 h 907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8500" h="907199">
                      <a:moveTo>
                        <a:pt x="0" y="90720"/>
                      </a:moveTo>
                      <a:cubicBezTo>
                        <a:pt x="0" y="40617"/>
                        <a:pt x="40617" y="0"/>
                        <a:pt x="90720" y="0"/>
                      </a:cubicBezTo>
                      <a:lnTo>
                        <a:pt x="1607780" y="0"/>
                      </a:lnTo>
                      <a:cubicBezTo>
                        <a:pt x="1657883" y="0"/>
                        <a:pt x="1698500" y="40617"/>
                        <a:pt x="1698500" y="90720"/>
                      </a:cubicBezTo>
                      <a:lnTo>
                        <a:pt x="1698500" y="816479"/>
                      </a:lnTo>
                      <a:cubicBezTo>
                        <a:pt x="1698500" y="866582"/>
                        <a:pt x="1657883" y="907199"/>
                        <a:pt x="1607780" y="907199"/>
                      </a:cubicBezTo>
                      <a:lnTo>
                        <a:pt x="90720" y="907199"/>
                      </a:lnTo>
                      <a:cubicBezTo>
                        <a:pt x="40617" y="907199"/>
                        <a:pt x="0" y="866582"/>
                        <a:pt x="0" y="816479"/>
                      </a:cubicBezTo>
                      <a:lnTo>
                        <a:pt x="0" y="90720"/>
                      </a:lnTo>
                      <a:close/>
                    </a:path>
                  </a:pathLst>
                </a:custGeom>
                <a:solidFill>
                  <a:schemeClr val="accent5">
                    <a:lumMod val="60000"/>
                    <a:lumOff val="4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9352" tIns="149352" rIns="149352" bIns="382409" numCol="1" spcCol="1270" anchor="t" anchorCtr="0">
                  <a:noAutofit/>
                </a:bodyPr>
                <a:lstStyle/>
                <a:p>
                  <a:pPr lvl="0" algn="l" defTabSz="933450">
                    <a:lnSpc>
                      <a:spcPct val="90000"/>
                    </a:lnSpc>
                    <a:spcBef>
                      <a:spcPct val="0"/>
                    </a:spcBef>
                    <a:spcAft>
                      <a:spcPct val="35000"/>
                    </a:spcAft>
                  </a:pPr>
                  <a:r>
                    <a:rPr lang="zh-CN" altLang="en-US" sz="1600" kern="1200" dirty="0"/>
                    <a:t>注释规范化</a:t>
                  </a:r>
                </a:p>
              </p:txBody>
            </p:sp>
            <p:sp>
              <p:nvSpPr>
                <p:cNvPr id="19" name="任意多边形 18"/>
                <p:cNvSpPr/>
                <p:nvPr/>
              </p:nvSpPr>
              <p:spPr>
                <a:xfrm>
                  <a:off x="3779912" y="1692767"/>
                  <a:ext cx="1866541" cy="1426210"/>
                </a:xfrm>
                <a:custGeom>
                  <a:avLst/>
                  <a:gdLst>
                    <a:gd name="connsiteX0" fmla="*/ 0 w 1698500"/>
                    <a:gd name="connsiteY0" fmla="*/ 169850 h 1701000"/>
                    <a:gd name="connsiteX1" fmla="*/ 169850 w 1698500"/>
                    <a:gd name="connsiteY1" fmla="*/ 0 h 1701000"/>
                    <a:gd name="connsiteX2" fmla="*/ 1528650 w 1698500"/>
                    <a:gd name="connsiteY2" fmla="*/ 0 h 1701000"/>
                    <a:gd name="connsiteX3" fmla="*/ 1698500 w 1698500"/>
                    <a:gd name="connsiteY3" fmla="*/ 169850 h 1701000"/>
                    <a:gd name="connsiteX4" fmla="*/ 1698500 w 1698500"/>
                    <a:gd name="connsiteY4" fmla="*/ 1531150 h 1701000"/>
                    <a:gd name="connsiteX5" fmla="*/ 1528650 w 1698500"/>
                    <a:gd name="connsiteY5" fmla="*/ 1701000 h 1701000"/>
                    <a:gd name="connsiteX6" fmla="*/ 169850 w 1698500"/>
                    <a:gd name="connsiteY6" fmla="*/ 1701000 h 1701000"/>
                    <a:gd name="connsiteX7" fmla="*/ 0 w 1698500"/>
                    <a:gd name="connsiteY7" fmla="*/ 1531150 h 1701000"/>
                    <a:gd name="connsiteX8" fmla="*/ 0 w 1698500"/>
                    <a:gd name="connsiteY8" fmla="*/ 169850 h 170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8500" h="1701000">
                      <a:moveTo>
                        <a:pt x="0" y="169850"/>
                      </a:moveTo>
                      <a:cubicBezTo>
                        <a:pt x="0" y="76044"/>
                        <a:pt x="76044" y="0"/>
                        <a:pt x="169850" y="0"/>
                      </a:cubicBezTo>
                      <a:lnTo>
                        <a:pt x="1528650" y="0"/>
                      </a:lnTo>
                      <a:cubicBezTo>
                        <a:pt x="1622456" y="0"/>
                        <a:pt x="1698500" y="76044"/>
                        <a:pt x="1698500" y="169850"/>
                      </a:cubicBezTo>
                      <a:lnTo>
                        <a:pt x="1698500" y="1531150"/>
                      </a:lnTo>
                      <a:cubicBezTo>
                        <a:pt x="1698500" y="1624956"/>
                        <a:pt x="1622456" y="1701000"/>
                        <a:pt x="1528650" y="1701000"/>
                      </a:cubicBezTo>
                      <a:lnTo>
                        <a:pt x="169850" y="1701000"/>
                      </a:lnTo>
                      <a:cubicBezTo>
                        <a:pt x="76044" y="1701000"/>
                        <a:pt x="0" y="1624956"/>
                        <a:pt x="0" y="1531150"/>
                      </a:cubicBezTo>
                      <a:lnTo>
                        <a:pt x="0" y="169850"/>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49315" tIns="149315" rIns="149315" bIns="149315" numCol="1" spcCol="1270" anchor="t" anchorCtr="0">
                  <a:noAutofit/>
                </a:bodyPr>
                <a:lstStyle/>
                <a:p>
                  <a:pPr marL="114300" lvl="1" indent="-114300" algn="l" defTabSz="622300">
                    <a:lnSpc>
                      <a:spcPct val="90000"/>
                    </a:lnSpc>
                    <a:spcBef>
                      <a:spcPct val="0"/>
                    </a:spcBef>
                    <a:spcAft>
                      <a:spcPct val="15000"/>
                    </a:spcAft>
                    <a:buChar char="••"/>
                  </a:pPr>
                  <a:r>
                    <a:rPr lang="zh-CN" altLang="en-US" sz="1200" kern="1200" dirty="0"/>
                    <a:t>包的注释</a:t>
                  </a:r>
                </a:p>
                <a:p>
                  <a:pPr marL="114300" lvl="1" indent="-114300" algn="l" defTabSz="622300">
                    <a:lnSpc>
                      <a:spcPct val="90000"/>
                    </a:lnSpc>
                    <a:spcBef>
                      <a:spcPct val="0"/>
                    </a:spcBef>
                    <a:spcAft>
                      <a:spcPct val="15000"/>
                    </a:spcAft>
                    <a:buChar char="••"/>
                  </a:pPr>
                  <a:r>
                    <a:rPr lang="zh-CN" altLang="en-US" sz="1200" kern="1200" dirty="0"/>
                    <a:t>类的注释</a:t>
                  </a:r>
                </a:p>
                <a:p>
                  <a:pPr marL="114300" lvl="1" indent="-114300" algn="l" defTabSz="622300">
                    <a:lnSpc>
                      <a:spcPct val="90000"/>
                    </a:lnSpc>
                    <a:spcBef>
                      <a:spcPct val="0"/>
                    </a:spcBef>
                    <a:spcAft>
                      <a:spcPct val="15000"/>
                    </a:spcAft>
                    <a:buChar char="••"/>
                  </a:pPr>
                  <a:r>
                    <a:rPr lang="zh-CN" altLang="en-US" sz="1200" kern="1200" dirty="0"/>
                    <a:t>成员函数的注释</a:t>
                  </a:r>
                </a:p>
                <a:p>
                  <a:pPr marL="114300" lvl="1" indent="-114300" algn="l" defTabSz="622300">
                    <a:lnSpc>
                      <a:spcPct val="90000"/>
                    </a:lnSpc>
                    <a:spcBef>
                      <a:spcPct val="0"/>
                    </a:spcBef>
                    <a:spcAft>
                      <a:spcPct val="15000"/>
                    </a:spcAft>
                    <a:buChar char="••"/>
                  </a:pPr>
                  <a:r>
                    <a:rPr lang="zh-CN" altLang="en-US" sz="1200" kern="1200" dirty="0"/>
                    <a:t>局部变量注释</a:t>
                  </a:r>
                </a:p>
                <a:p>
                  <a:pPr marL="114300" lvl="1" indent="-114300" algn="l" defTabSz="622300">
                    <a:lnSpc>
                      <a:spcPct val="90000"/>
                    </a:lnSpc>
                    <a:spcBef>
                      <a:spcPct val="0"/>
                    </a:spcBef>
                    <a:spcAft>
                      <a:spcPct val="15000"/>
                    </a:spcAft>
                    <a:buChar char="••"/>
                  </a:pPr>
                  <a:r>
                    <a:rPr lang="zh-CN" altLang="en-US" sz="1200" kern="1200" dirty="0"/>
                    <a:t>成员函数参数注释</a:t>
                  </a:r>
                </a:p>
              </p:txBody>
            </p:sp>
            <p:sp>
              <p:nvSpPr>
                <p:cNvPr id="20" name="任意多边形 19"/>
                <p:cNvSpPr/>
                <p:nvPr/>
              </p:nvSpPr>
              <p:spPr>
                <a:xfrm rot="5400000">
                  <a:off x="7081018" y="3234445"/>
                  <a:ext cx="616370" cy="422877"/>
                </a:xfrm>
                <a:custGeom>
                  <a:avLst/>
                  <a:gdLst>
                    <a:gd name="connsiteX0" fmla="*/ 0 w 545871"/>
                    <a:gd name="connsiteY0" fmla="*/ 84575 h 422877"/>
                    <a:gd name="connsiteX1" fmla="*/ 334433 w 545871"/>
                    <a:gd name="connsiteY1" fmla="*/ 84575 h 422877"/>
                    <a:gd name="connsiteX2" fmla="*/ 334433 w 545871"/>
                    <a:gd name="connsiteY2" fmla="*/ 0 h 422877"/>
                    <a:gd name="connsiteX3" fmla="*/ 545871 w 545871"/>
                    <a:gd name="connsiteY3" fmla="*/ 211439 h 422877"/>
                    <a:gd name="connsiteX4" fmla="*/ 334433 w 545871"/>
                    <a:gd name="connsiteY4" fmla="*/ 422877 h 422877"/>
                    <a:gd name="connsiteX5" fmla="*/ 334433 w 545871"/>
                    <a:gd name="connsiteY5" fmla="*/ 338302 h 422877"/>
                    <a:gd name="connsiteX6" fmla="*/ 0 w 545871"/>
                    <a:gd name="connsiteY6" fmla="*/ 338302 h 422877"/>
                    <a:gd name="connsiteX7" fmla="*/ 0 w 545871"/>
                    <a:gd name="connsiteY7" fmla="*/ 84575 h 422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5871" h="422877">
                      <a:moveTo>
                        <a:pt x="0" y="84575"/>
                      </a:moveTo>
                      <a:lnTo>
                        <a:pt x="334433" y="84575"/>
                      </a:lnTo>
                      <a:lnTo>
                        <a:pt x="334433" y="0"/>
                      </a:lnTo>
                      <a:lnTo>
                        <a:pt x="545871" y="211439"/>
                      </a:lnTo>
                      <a:lnTo>
                        <a:pt x="334433" y="422877"/>
                      </a:lnTo>
                      <a:lnTo>
                        <a:pt x="334433" y="338302"/>
                      </a:lnTo>
                      <a:lnTo>
                        <a:pt x="0" y="338302"/>
                      </a:lnTo>
                      <a:lnTo>
                        <a:pt x="0" y="8457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84573" rIns="126862" bIns="84576" numCol="1" spcCol="1270" anchor="ctr" anchorCtr="0">
                  <a:noAutofit/>
                </a:bodyPr>
                <a:lstStyle/>
                <a:p>
                  <a:pPr lvl="0" algn="ctr" defTabSz="755650">
                    <a:lnSpc>
                      <a:spcPct val="90000"/>
                    </a:lnSpc>
                    <a:spcBef>
                      <a:spcPct val="0"/>
                    </a:spcBef>
                    <a:spcAft>
                      <a:spcPct val="35000"/>
                    </a:spcAft>
                  </a:pPr>
                  <a:endParaRPr lang="zh-CN" altLang="en-US" sz="1700" kern="1200"/>
                </a:p>
              </p:txBody>
            </p:sp>
            <p:sp>
              <p:nvSpPr>
                <p:cNvPr id="21" name="任意多边形 20"/>
                <p:cNvSpPr/>
                <p:nvPr/>
              </p:nvSpPr>
              <p:spPr>
                <a:xfrm>
                  <a:off x="6328515" y="1087967"/>
                  <a:ext cx="1698500" cy="907199"/>
                </a:xfrm>
                <a:custGeom>
                  <a:avLst/>
                  <a:gdLst>
                    <a:gd name="connsiteX0" fmla="*/ 0 w 1698500"/>
                    <a:gd name="connsiteY0" fmla="*/ 90720 h 907199"/>
                    <a:gd name="connsiteX1" fmla="*/ 90720 w 1698500"/>
                    <a:gd name="connsiteY1" fmla="*/ 0 h 907199"/>
                    <a:gd name="connsiteX2" fmla="*/ 1607780 w 1698500"/>
                    <a:gd name="connsiteY2" fmla="*/ 0 h 907199"/>
                    <a:gd name="connsiteX3" fmla="*/ 1698500 w 1698500"/>
                    <a:gd name="connsiteY3" fmla="*/ 90720 h 907199"/>
                    <a:gd name="connsiteX4" fmla="*/ 1698500 w 1698500"/>
                    <a:gd name="connsiteY4" fmla="*/ 816479 h 907199"/>
                    <a:gd name="connsiteX5" fmla="*/ 1607780 w 1698500"/>
                    <a:gd name="connsiteY5" fmla="*/ 907199 h 907199"/>
                    <a:gd name="connsiteX6" fmla="*/ 90720 w 1698500"/>
                    <a:gd name="connsiteY6" fmla="*/ 907199 h 907199"/>
                    <a:gd name="connsiteX7" fmla="*/ 0 w 1698500"/>
                    <a:gd name="connsiteY7" fmla="*/ 816479 h 907199"/>
                    <a:gd name="connsiteX8" fmla="*/ 0 w 1698500"/>
                    <a:gd name="connsiteY8" fmla="*/ 90720 h 907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8500" h="907199">
                      <a:moveTo>
                        <a:pt x="0" y="90720"/>
                      </a:moveTo>
                      <a:cubicBezTo>
                        <a:pt x="0" y="40617"/>
                        <a:pt x="40617" y="0"/>
                        <a:pt x="90720" y="0"/>
                      </a:cubicBezTo>
                      <a:lnTo>
                        <a:pt x="1607780" y="0"/>
                      </a:lnTo>
                      <a:cubicBezTo>
                        <a:pt x="1657883" y="0"/>
                        <a:pt x="1698500" y="40617"/>
                        <a:pt x="1698500" y="90720"/>
                      </a:cubicBezTo>
                      <a:lnTo>
                        <a:pt x="1698500" y="816479"/>
                      </a:lnTo>
                      <a:cubicBezTo>
                        <a:pt x="1698500" y="866582"/>
                        <a:pt x="1657883" y="907199"/>
                        <a:pt x="1607780" y="907199"/>
                      </a:cubicBezTo>
                      <a:lnTo>
                        <a:pt x="90720" y="907199"/>
                      </a:lnTo>
                      <a:cubicBezTo>
                        <a:pt x="40617" y="907199"/>
                        <a:pt x="0" y="866582"/>
                        <a:pt x="0" y="816479"/>
                      </a:cubicBezTo>
                      <a:lnTo>
                        <a:pt x="0" y="90720"/>
                      </a:lnTo>
                      <a:close/>
                    </a:path>
                  </a:pathLst>
                </a:custGeom>
                <a:solidFill>
                  <a:schemeClr val="accent5">
                    <a:lumMod val="60000"/>
                    <a:lumOff val="4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9352" tIns="149352" rIns="149352" bIns="382409" numCol="1" spcCol="1270" anchor="t" anchorCtr="0">
                  <a:noAutofit/>
                </a:bodyPr>
                <a:lstStyle/>
                <a:p>
                  <a:pPr lvl="0" algn="l" defTabSz="933450">
                    <a:lnSpc>
                      <a:spcPct val="90000"/>
                    </a:lnSpc>
                    <a:spcBef>
                      <a:spcPct val="0"/>
                    </a:spcBef>
                    <a:spcAft>
                      <a:spcPct val="35000"/>
                    </a:spcAft>
                  </a:pPr>
                  <a:r>
                    <a:rPr lang="zh-CN" altLang="en-US" sz="1600" kern="1200" dirty="0"/>
                    <a:t>编码统一化</a:t>
                  </a:r>
                </a:p>
              </p:txBody>
            </p:sp>
            <p:sp>
              <p:nvSpPr>
                <p:cNvPr id="22" name="任意多边形 21"/>
                <p:cNvSpPr/>
                <p:nvPr/>
              </p:nvSpPr>
              <p:spPr>
                <a:xfrm>
                  <a:off x="6588224" y="1692767"/>
                  <a:ext cx="1786677" cy="1426210"/>
                </a:xfrm>
                <a:custGeom>
                  <a:avLst/>
                  <a:gdLst>
                    <a:gd name="connsiteX0" fmla="*/ 0 w 1698500"/>
                    <a:gd name="connsiteY0" fmla="*/ 169850 h 1701000"/>
                    <a:gd name="connsiteX1" fmla="*/ 169850 w 1698500"/>
                    <a:gd name="connsiteY1" fmla="*/ 0 h 1701000"/>
                    <a:gd name="connsiteX2" fmla="*/ 1528650 w 1698500"/>
                    <a:gd name="connsiteY2" fmla="*/ 0 h 1701000"/>
                    <a:gd name="connsiteX3" fmla="*/ 1698500 w 1698500"/>
                    <a:gd name="connsiteY3" fmla="*/ 169850 h 1701000"/>
                    <a:gd name="connsiteX4" fmla="*/ 1698500 w 1698500"/>
                    <a:gd name="connsiteY4" fmla="*/ 1531150 h 1701000"/>
                    <a:gd name="connsiteX5" fmla="*/ 1528650 w 1698500"/>
                    <a:gd name="connsiteY5" fmla="*/ 1701000 h 1701000"/>
                    <a:gd name="connsiteX6" fmla="*/ 169850 w 1698500"/>
                    <a:gd name="connsiteY6" fmla="*/ 1701000 h 1701000"/>
                    <a:gd name="connsiteX7" fmla="*/ 0 w 1698500"/>
                    <a:gd name="connsiteY7" fmla="*/ 1531150 h 1701000"/>
                    <a:gd name="connsiteX8" fmla="*/ 0 w 1698500"/>
                    <a:gd name="connsiteY8" fmla="*/ 169850 h 170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8500" h="1701000">
                      <a:moveTo>
                        <a:pt x="0" y="169850"/>
                      </a:moveTo>
                      <a:cubicBezTo>
                        <a:pt x="0" y="76044"/>
                        <a:pt x="76044" y="0"/>
                        <a:pt x="169850" y="0"/>
                      </a:cubicBezTo>
                      <a:lnTo>
                        <a:pt x="1528650" y="0"/>
                      </a:lnTo>
                      <a:cubicBezTo>
                        <a:pt x="1622456" y="0"/>
                        <a:pt x="1698500" y="76044"/>
                        <a:pt x="1698500" y="169850"/>
                      </a:cubicBezTo>
                      <a:lnTo>
                        <a:pt x="1698500" y="1531150"/>
                      </a:lnTo>
                      <a:cubicBezTo>
                        <a:pt x="1698500" y="1624956"/>
                        <a:pt x="1622456" y="1701000"/>
                        <a:pt x="1528650" y="1701000"/>
                      </a:cubicBezTo>
                      <a:lnTo>
                        <a:pt x="169850" y="1701000"/>
                      </a:lnTo>
                      <a:cubicBezTo>
                        <a:pt x="76044" y="1701000"/>
                        <a:pt x="0" y="1624956"/>
                        <a:pt x="0" y="1531150"/>
                      </a:cubicBezTo>
                      <a:lnTo>
                        <a:pt x="0" y="169850"/>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49315" tIns="149315" rIns="149315" bIns="149315" numCol="1" spcCol="1270" anchor="t" anchorCtr="0">
                  <a:noAutofit/>
                </a:bodyPr>
                <a:lstStyle/>
                <a:p>
                  <a:pPr marL="114300" lvl="1" indent="-114300" algn="l" defTabSz="622300">
                    <a:lnSpc>
                      <a:spcPct val="90000"/>
                    </a:lnSpc>
                    <a:spcBef>
                      <a:spcPct val="0"/>
                    </a:spcBef>
                    <a:spcAft>
                      <a:spcPct val="15000"/>
                    </a:spcAft>
                    <a:buChar char="••"/>
                  </a:pPr>
                  <a:r>
                    <a:rPr lang="zh-CN" altLang="en-US" sz="1200" kern="1200" dirty="0"/>
                    <a:t>存储成员函数的标准</a:t>
                  </a:r>
                  <a:endParaRPr lang="en-US" altLang="zh-CN" sz="1200" kern="1200" dirty="0"/>
                </a:p>
                <a:p>
                  <a:pPr marL="114300" lvl="1" indent="-114300" algn="l" defTabSz="622300">
                    <a:lnSpc>
                      <a:spcPct val="90000"/>
                    </a:lnSpc>
                    <a:spcBef>
                      <a:spcPct val="0"/>
                    </a:spcBef>
                    <a:spcAft>
                      <a:spcPct val="15000"/>
                    </a:spcAft>
                    <a:buChar char="••"/>
                  </a:pPr>
                  <a:r>
                    <a:rPr lang="zh-CN" altLang="en-US" sz="1200" dirty="0"/>
                    <a:t>字段属性标准</a:t>
                  </a:r>
                  <a:endParaRPr lang="en-US" altLang="zh-CN" sz="1200" dirty="0"/>
                </a:p>
                <a:p>
                  <a:pPr marL="114300" lvl="1" indent="-114300" algn="l" defTabSz="622300">
                    <a:lnSpc>
                      <a:spcPct val="90000"/>
                    </a:lnSpc>
                    <a:spcBef>
                      <a:spcPct val="0"/>
                    </a:spcBef>
                    <a:spcAft>
                      <a:spcPct val="15000"/>
                    </a:spcAft>
                    <a:buChar char="••"/>
                  </a:pPr>
                  <a:r>
                    <a:rPr lang="zh-CN" altLang="en-US" sz="1200" kern="1200" dirty="0"/>
                    <a:t>类成分标准</a:t>
                  </a:r>
                  <a:endParaRPr lang="en-US" altLang="zh-CN" sz="1200" kern="1200" dirty="0"/>
                </a:p>
                <a:p>
                  <a:pPr marL="114300" lvl="1" indent="-114300" algn="l" defTabSz="622300">
                    <a:lnSpc>
                      <a:spcPct val="90000"/>
                    </a:lnSpc>
                    <a:spcBef>
                      <a:spcPct val="0"/>
                    </a:spcBef>
                    <a:spcAft>
                      <a:spcPct val="15000"/>
                    </a:spcAft>
                    <a:buChar char="••"/>
                  </a:pPr>
                  <a:r>
                    <a:rPr lang="zh-CN" altLang="en-US" sz="1200" dirty="0"/>
                    <a:t>局部变量标准</a:t>
                  </a:r>
                  <a:endParaRPr lang="en-US" altLang="zh-CN" sz="1200" dirty="0"/>
                </a:p>
                <a:p>
                  <a:pPr marL="114300" lvl="1" indent="-114300" algn="l" defTabSz="622300">
                    <a:lnSpc>
                      <a:spcPct val="90000"/>
                    </a:lnSpc>
                    <a:spcBef>
                      <a:spcPct val="0"/>
                    </a:spcBef>
                    <a:spcAft>
                      <a:spcPct val="15000"/>
                    </a:spcAft>
                    <a:buChar char="••"/>
                  </a:pPr>
                  <a:endParaRPr lang="zh-CN" altLang="en-US" sz="1200" kern="1200" dirty="0"/>
                </a:p>
              </p:txBody>
            </p:sp>
          </p:gr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6586" y="3026125"/>
                <a:ext cx="420687"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流程图: 可选过程 22"/>
              <p:cNvSpPr/>
              <p:nvPr/>
            </p:nvSpPr>
            <p:spPr>
              <a:xfrm>
                <a:off x="865539" y="4814727"/>
                <a:ext cx="7509363" cy="1262608"/>
              </a:xfrm>
              <a:prstGeom prst="flowChartAlternateProcess">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sp>
            <p:nvSpPr>
              <p:cNvPr id="24" name="流程图: 可选过程 23"/>
              <p:cNvSpPr/>
              <p:nvPr/>
            </p:nvSpPr>
            <p:spPr>
              <a:xfrm>
                <a:off x="992675" y="4952046"/>
                <a:ext cx="1639020" cy="974575"/>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a:t>可读性</a:t>
                </a:r>
                <a:endParaRPr lang="en-US" altLang="zh-CN" dirty="0"/>
              </a:p>
              <a:p>
                <a:pPr algn="ctr"/>
                <a:r>
                  <a:rPr lang="zh-CN" altLang="en-US" dirty="0"/>
                  <a:t>增强</a:t>
                </a:r>
              </a:p>
            </p:txBody>
          </p:sp>
          <p:sp>
            <p:nvSpPr>
              <p:cNvPr id="26" name="流程图: 可选过程 25"/>
              <p:cNvSpPr/>
              <p:nvPr/>
            </p:nvSpPr>
            <p:spPr>
              <a:xfrm>
                <a:off x="3820706" y="4958743"/>
                <a:ext cx="1639020" cy="974575"/>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a:t>可用性</a:t>
                </a:r>
                <a:endParaRPr lang="en-US" altLang="zh-CN" dirty="0"/>
              </a:p>
              <a:p>
                <a:pPr algn="ctr"/>
                <a:r>
                  <a:rPr lang="zh-CN" altLang="en-US" dirty="0"/>
                  <a:t>增强</a:t>
                </a:r>
              </a:p>
            </p:txBody>
          </p:sp>
          <p:sp>
            <p:nvSpPr>
              <p:cNvPr id="27" name="流程图: 可选过程 26"/>
              <p:cNvSpPr/>
              <p:nvPr/>
            </p:nvSpPr>
            <p:spPr>
              <a:xfrm>
                <a:off x="6535353" y="4956590"/>
                <a:ext cx="1639020" cy="974575"/>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a:t>可完善性</a:t>
                </a:r>
                <a:endParaRPr lang="en-US" altLang="zh-CN" dirty="0"/>
              </a:p>
              <a:p>
                <a:pPr algn="ctr"/>
                <a:r>
                  <a:rPr lang="zh-CN" altLang="en-US" dirty="0"/>
                  <a:t>增强</a:t>
                </a:r>
              </a:p>
            </p:txBody>
          </p:sp>
          <p:sp>
            <p:nvSpPr>
              <p:cNvPr id="25" name="流程图: 磁盘 24"/>
              <p:cNvSpPr/>
              <p:nvPr/>
            </p:nvSpPr>
            <p:spPr>
              <a:xfrm>
                <a:off x="865539" y="3619387"/>
                <a:ext cx="7178936" cy="623887"/>
              </a:xfrm>
              <a:prstGeom prst="flowChartMagneticDisk">
                <a:avLst/>
              </a:prstGeom>
              <a:solidFill>
                <a:schemeClr val="accent5">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zh-CN" altLang="en-US" dirty="0"/>
                  <a:t>标准</a:t>
                </a:r>
                <a:r>
                  <a:rPr lang="en-US" altLang="zh-CN" dirty="0"/>
                  <a:t>API</a:t>
                </a:r>
                <a:endParaRPr lang="zh-CN" altLang="en-US" dirty="0"/>
              </a:p>
            </p:txBody>
          </p:sp>
          <p:pic>
            <p:nvPicPr>
              <p:cNvPr id="2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9872" y="4314305"/>
                <a:ext cx="420687" cy="494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 name="圆角矩形 3"/>
            <p:cNvSpPr/>
            <p:nvPr/>
          </p:nvSpPr>
          <p:spPr>
            <a:xfrm>
              <a:off x="1619672" y="1017110"/>
              <a:ext cx="7393699" cy="5364218"/>
            </a:xfrm>
            <a:prstGeom prst="roundRect">
              <a:avLst/>
            </a:prstGeom>
            <a:no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8" name="图片 7"/>
          <p:cNvPicPr>
            <a:picLocks noChangeAspect="1"/>
          </p:cNvPicPr>
          <p:nvPr/>
        </p:nvPicPr>
        <p:blipFill>
          <a:blip r:embed="rId3"/>
          <a:stretch>
            <a:fillRect/>
          </a:stretch>
        </p:blipFill>
        <p:spPr>
          <a:xfrm rot="5400000">
            <a:off x="-1000506" y="3052334"/>
            <a:ext cx="3514725" cy="1298706"/>
          </a:xfrm>
          <a:prstGeom prst="rect">
            <a:avLst/>
          </a:prstGeom>
        </p:spPr>
      </p:pic>
      <p:pic>
        <p:nvPicPr>
          <p:cNvPr id="5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1454846" y="3320352"/>
            <a:ext cx="348044" cy="445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5427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30608"/>
            <a:ext cx="8229600" cy="796950"/>
          </a:xfrm>
        </p:spPr>
        <p:txBody>
          <a:bodyPr/>
          <a:lstStyle/>
          <a:p>
            <a:r>
              <a:rPr lang="zh-CN" altLang="en-US" dirty="0"/>
              <a:t>进度计划表</a:t>
            </a:r>
          </a:p>
        </p:txBody>
      </p:sp>
      <p:graphicFrame>
        <p:nvGraphicFramePr>
          <p:cNvPr id="4" name="表格 3"/>
          <p:cNvGraphicFramePr>
            <a:graphicFrameLocks noGrp="1"/>
          </p:cNvGraphicFramePr>
          <p:nvPr>
            <p:extLst/>
          </p:nvPr>
        </p:nvGraphicFramePr>
        <p:xfrm>
          <a:off x="107504" y="869505"/>
          <a:ext cx="8820472" cy="5297522"/>
        </p:xfrm>
        <a:graphic>
          <a:graphicData uri="http://schemas.openxmlformats.org/drawingml/2006/table">
            <a:tbl>
              <a:tblPr firstRow="1" bandRow="1">
                <a:tableStyleId>{F5AB1C69-6EDB-4FF4-983F-18BD219EF322}</a:tableStyleId>
              </a:tblPr>
              <a:tblGrid>
                <a:gridCol w="2256968">
                  <a:extLst>
                    <a:ext uri="{9D8B030D-6E8A-4147-A177-3AD203B41FA5}">
                      <a16:colId xmlns:a16="http://schemas.microsoft.com/office/drawing/2014/main" val="20000"/>
                    </a:ext>
                  </a:extLst>
                </a:gridCol>
                <a:gridCol w="2153268">
                  <a:extLst>
                    <a:ext uri="{9D8B030D-6E8A-4147-A177-3AD203B41FA5}">
                      <a16:colId xmlns:a16="http://schemas.microsoft.com/office/drawing/2014/main" val="20001"/>
                    </a:ext>
                  </a:extLst>
                </a:gridCol>
                <a:gridCol w="2205118">
                  <a:extLst>
                    <a:ext uri="{9D8B030D-6E8A-4147-A177-3AD203B41FA5}">
                      <a16:colId xmlns:a16="http://schemas.microsoft.com/office/drawing/2014/main" val="20002"/>
                    </a:ext>
                  </a:extLst>
                </a:gridCol>
                <a:gridCol w="2205118">
                  <a:extLst>
                    <a:ext uri="{9D8B030D-6E8A-4147-A177-3AD203B41FA5}">
                      <a16:colId xmlns:a16="http://schemas.microsoft.com/office/drawing/2014/main" val="20003"/>
                    </a:ext>
                  </a:extLst>
                </a:gridCol>
              </a:tblGrid>
              <a:tr h="345458">
                <a:tc>
                  <a:txBody>
                    <a:bodyPr/>
                    <a:lstStyle/>
                    <a:p>
                      <a:pPr algn="ctr"/>
                      <a:r>
                        <a:rPr lang="zh-CN" altLang="en-US" dirty="0"/>
                        <a:t>年度</a:t>
                      </a:r>
                    </a:p>
                  </a:txBody>
                  <a:tcPr/>
                </a:tc>
                <a:tc>
                  <a:txBody>
                    <a:bodyPr/>
                    <a:lstStyle/>
                    <a:p>
                      <a:pPr algn="ctr"/>
                      <a:r>
                        <a:rPr lang="zh-CN" altLang="en-US" dirty="0"/>
                        <a:t>任务</a:t>
                      </a:r>
                    </a:p>
                  </a:txBody>
                  <a:tcPr/>
                </a:tc>
                <a:tc>
                  <a:txBody>
                    <a:bodyPr/>
                    <a:lstStyle/>
                    <a:p>
                      <a:pPr algn="ctr"/>
                      <a:r>
                        <a:rPr lang="zh-CN" altLang="en-US" dirty="0"/>
                        <a:t>考核指标</a:t>
                      </a:r>
                    </a:p>
                  </a:txBody>
                  <a:tcPr/>
                </a:tc>
                <a:tc>
                  <a:txBody>
                    <a:bodyPr/>
                    <a:lstStyle/>
                    <a:p>
                      <a:pPr algn="ctr"/>
                      <a:r>
                        <a:rPr lang="zh-CN" altLang="en-US" dirty="0"/>
                        <a:t>成果形式</a:t>
                      </a:r>
                    </a:p>
                  </a:txBody>
                  <a:tcPr/>
                </a:tc>
                <a:extLst>
                  <a:ext uri="{0D108BD9-81ED-4DB2-BD59-A6C34878D82A}">
                    <a16:rowId xmlns:a16="http://schemas.microsoft.com/office/drawing/2014/main" val="10000"/>
                  </a:ext>
                </a:extLst>
              </a:tr>
              <a:tr h="1295467">
                <a:tc>
                  <a:txBody>
                    <a:bodyPr/>
                    <a:lstStyle/>
                    <a:p>
                      <a:r>
                        <a:rPr lang="en-US" altLang="zh-CN" sz="1600" dirty="0">
                          <a:solidFill>
                            <a:srgbClr val="FF0000"/>
                          </a:solidFill>
                        </a:rPr>
                        <a:t>2017</a:t>
                      </a:r>
                      <a:r>
                        <a:rPr lang="zh-CN" altLang="en-US" sz="1600" dirty="0">
                          <a:solidFill>
                            <a:srgbClr val="FF0000"/>
                          </a:solidFill>
                        </a:rPr>
                        <a:t>年</a:t>
                      </a:r>
                      <a:r>
                        <a:rPr lang="en-US" altLang="zh-CN" sz="1600" dirty="0">
                          <a:solidFill>
                            <a:srgbClr val="FF0000"/>
                          </a:solidFill>
                        </a:rPr>
                        <a:t>7</a:t>
                      </a:r>
                      <a:r>
                        <a:rPr lang="zh-CN" altLang="en-US" sz="1600" dirty="0">
                          <a:solidFill>
                            <a:srgbClr val="FF0000"/>
                          </a:solidFill>
                        </a:rPr>
                        <a:t>月</a:t>
                      </a:r>
                      <a:r>
                        <a:rPr lang="en-US" altLang="zh-CN" sz="1600" dirty="0">
                          <a:solidFill>
                            <a:srgbClr val="FF0000"/>
                          </a:solidFill>
                        </a:rPr>
                        <a:t>-2018</a:t>
                      </a:r>
                      <a:r>
                        <a:rPr lang="zh-CN" altLang="en-US" sz="1600" dirty="0">
                          <a:solidFill>
                            <a:srgbClr val="FF0000"/>
                          </a:solidFill>
                        </a:rPr>
                        <a:t>年</a:t>
                      </a:r>
                      <a:r>
                        <a:rPr lang="en-US" altLang="zh-CN" sz="1600" dirty="0">
                          <a:solidFill>
                            <a:srgbClr val="FF0000"/>
                          </a:solidFill>
                        </a:rPr>
                        <a:t>6</a:t>
                      </a:r>
                      <a:r>
                        <a:rPr lang="zh-CN" altLang="en-US" sz="1600" dirty="0">
                          <a:solidFill>
                            <a:srgbClr val="FF0000"/>
                          </a:solidFill>
                        </a:rPr>
                        <a:t>月</a:t>
                      </a:r>
                    </a:p>
                    <a:p>
                      <a:endParaRPr lang="zh-CN" altLang="en-US" dirty="0">
                        <a:solidFill>
                          <a:srgbClr val="FF0000"/>
                        </a:solidFill>
                      </a:endParaRPr>
                    </a:p>
                  </a:txBody>
                  <a:tcPr/>
                </a:tc>
                <a:tc>
                  <a:txBody>
                    <a:bodyPr/>
                    <a:lstStyle/>
                    <a:p>
                      <a:r>
                        <a:rPr lang="zh-CN" altLang="zh-CN" sz="1400" kern="1200" dirty="0">
                          <a:solidFill>
                            <a:srgbClr val="FF0000"/>
                          </a:solidFill>
                          <a:effectLst/>
                        </a:rPr>
                        <a:t>收集</a:t>
                      </a:r>
                      <a:r>
                        <a:rPr lang="zh-CN" altLang="en-US" sz="1400" kern="1200" dirty="0">
                          <a:solidFill>
                            <a:srgbClr val="FF0000"/>
                          </a:solidFill>
                          <a:effectLst/>
                        </a:rPr>
                        <a:t>与存储</a:t>
                      </a:r>
                      <a:r>
                        <a:rPr lang="zh-CN" altLang="zh-CN" sz="1400" kern="1200" dirty="0">
                          <a:solidFill>
                            <a:srgbClr val="FF0000"/>
                          </a:solidFill>
                          <a:effectLst/>
                        </a:rPr>
                        <a:t>已有镍基单晶高温合金材料计算数据；开发主动学习的多层级交互式特征选择方法，定性定量分析各种因素对性能的影响程度</a:t>
                      </a:r>
                      <a:endParaRPr lang="zh-CN" altLang="en-US" dirty="0">
                        <a:solidFill>
                          <a:srgbClr val="FF0000"/>
                        </a:solidFill>
                      </a:endParaRPr>
                    </a:p>
                  </a:txBody>
                  <a:tcPr/>
                </a:tc>
                <a:tc>
                  <a:txBody>
                    <a:bodyPr/>
                    <a:lstStyle/>
                    <a:p>
                      <a:r>
                        <a:rPr lang="zh-CN" altLang="zh-CN" sz="1400" kern="1200" dirty="0">
                          <a:solidFill>
                            <a:srgbClr val="FF0000"/>
                          </a:solidFill>
                          <a:effectLst/>
                        </a:rPr>
                        <a:t>实践机器学习及数据挖掘方法，为提取</a:t>
                      </a:r>
                      <a:r>
                        <a:rPr lang="en-US" altLang="zh-CN" sz="1400" kern="1200" dirty="0">
                          <a:solidFill>
                            <a:srgbClr val="FF0000"/>
                          </a:solidFill>
                          <a:effectLst/>
                        </a:rPr>
                        <a:t>“</a:t>
                      </a:r>
                      <a:r>
                        <a:rPr lang="zh-CN" altLang="zh-CN" sz="1400" kern="1200" dirty="0">
                          <a:solidFill>
                            <a:srgbClr val="FF0000"/>
                          </a:solidFill>
                          <a:effectLst/>
                        </a:rPr>
                        <a:t>数据关联</a:t>
                      </a:r>
                      <a:r>
                        <a:rPr lang="en-US" altLang="zh-CN" sz="1400" kern="1200" dirty="0">
                          <a:solidFill>
                            <a:srgbClr val="FF0000"/>
                          </a:solidFill>
                          <a:effectLst/>
                        </a:rPr>
                        <a:t>”</a:t>
                      </a:r>
                      <a:r>
                        <a:rPr lang="zh-CN" altLang="zh-CN" sz="1400" kern="1200" dirty="0">
                          <a:solidFill>
                            <a:srgbClr val="FF0000"/>
                          </a:solidFill>
                          <a:effectLst/>
                        </a:rPr>
                        <a:t>规律作准备</a:t>
                      </a:r>
                      <a:endParaRPr lang="zh-CN" altLang="en-US" sz="1400" dirty="0">
                        <a:solidFill>
                          <a:srgbClr val="FF0000"/>
                        </a:solidFill>
                      </a:endParaRPr>
                    </a:p>
                  </a:txBody>
                  <a:tcPr/>
                </a:tc>
                <a:tc>
                  <a:txBody>
                    <a:bodyPr/>
                    <a:lstStyle/>
                    <a:p>
                      <a:r>
                        <a:rPr lang="zh-CN" altLang="zh-CN" sz="1400" kern="1200" dirty="0">
                          <a:solidFill>
                            <a:srgbClr val="FF0000"/>
                          </a:solidFill>
                          <a:effectLst/>
                        </a:rPr>
                        <a:t>提出一份提取已知单晶高温合金中的数据关联规律的初步报告</a:t>
                      </a:r>
                      <a:endParaRPr lang="zh-CN" altLang="en-US" sz="1400" dirty="0">
                        <a:solidFill>
                          <a:srgbClr val="FF0000"/>
                        </a:solidFill>
                      </a:endParaRPr>
                    </a:p>
                  </a:txBody>
                  <a:tcPr/>
                </a:tc>
                <a:extLst>
                  <a:ext uri="{0D108BD9-81ED-4DB2-BD59-A6C34878D82A}">
                    <a16:rowId xmlns:a16="http://schemas.microsoft.com/office/drawing/2014/main" val="10001"/>
                  </a:ext>
                </a:extLst>
              </a:tr>
              <a:tr h="1182722">
                <a:tc>
                  <a:txBody>
                    <a:bodyPr/>
                    <a:lstStyle/>
                    <a:p>
                      <a:r>
                        <a:rPr lang="en-US" altLang="zh-CN" sz="1600" dirty="0"/>
                        <a:t>2018</a:t>
                      </a:r>
                      <a:r>
                        <a:rPr lang="zh-CN" altLang="en-US" sz="1600" dirty="0"/>
                        <a:t>年</a:t>
                      </a:r>
                      <a:r>
                        <a:rPr lang="en-US" altLang="zh-CN" sz="1600" dirty="0"/>
                        <a:t>1</a:t>
                      </a:r>
                      <a:r>
                        <a:rPr lang="zh-CN" altLang="en-US" sz="1600" dirty="0"/>
                        <a:t>月</a:t>
                      </a:r>
                      <a:r>
                        <a:rPr lang="en-US" altLang="zh-CN" sz="1600" dirty="0"/>
                        <a:t>-2019</a:t>
                      </a:r>
                      <a:r>
                        <a:rPr lang="zh-CN" altLang="en-US" sz="1600" dirty="0"/>
                        <a:t>年</a:t>
                      </a:r>
                      <a:r>
                        <a:rPr lang="en-US" altLang="zh-CN" sz="1600" dirty="0"/>
                        <a:t>6</a:t>
                      </a:r>
                      <a:r>
                        <a:rPr lang="zh-CN" altLang="en-US" sz="1600" dirty="0"/>
                        <a:t>月</a:t>
                      </a:r>
                    </a:p>
                    <a:p>
                      <a:endParaRPr lang="zh-CN" altLang="en-US" dirty="0"/>
                    </a:p>
                  </a:txBody>
                  <a:tcPr/>
                </a:tc>
                <a:tc>
                  <a:txBody>
                    <a:bodyPr/>
                    <a:lstStyle/>
                    <a:p>
                      <a:r>
                        <a:rPr lang="zh-CN" altLang="zh-CN" sz="1400" kern="1200" dirty="0">
                          <a:effectLst/>
                        </a:rPr>
                        <a:t>使用机器学习方法挖掘高温合金数据，根据不同的学习目标自适应地构造出多种学习器混合预测模型，提高对性能的预测精度。</a:t>
                      </a:r>
                      <a:endParaRPr lang="zh-CN" altLang="en-US" sz="1400" dirty="0"/>
                    </a:p>
                  </a:txBody>
                  <a:tcPr/>
                </a:tc>
                <a:tc>
                  <a:txBody>
                    <a:bodyPr/>
                    <a:lstStyle/>
                    <a:p>
                      <a:r>
                        <a:rPr lang="zh-CN" altLang="zh-CN" sz="1400" kern="1200" dirty="0">
                          <a:effectLst/>
                        </a:rPr>
                        <a:t>开展以机器学习及数据挖掘为重点的数据关联分析</a:t>
                      </a:r>
                      <a:endParaRPr lang="zh-CN" altLang="en-US" sz="1400" dirty="0"/>
                    </a:p>
                  </a:txBody>
                  <a:tcPr/>
                </a:tc>
                <a:tc>
                  <a:txBody>
                    <a:bodyPr/>
                    <a:lstStyle/>
                    <a:p>
                      <a:r>
                        <a:rPr lang="zh-CN" altLang="zh-CN" sz="1400" kern="1200" dirty="0">
                          <a:effectLst/>
                        </a:rPr>
                        <a:t>提出相关数据分析软件</a:t>
                      </a:r>
                      <a:endParaRPr lang="zh-CN" altLang="en-US" sz="1400" dirty="0"/>
                    </a:p>
                  </a:txBody>
                  <a:tcPr/>
                </a:tc>
                <a:extLst>
                  <a:ext uri="{0D108BD9-81ED-4DB2-BD59-A6C34878D82A}">
                    <a16:rowId xmlns:a16="http://schemas.microsoft.com/office/drawing/2014/main" val="10002"/>
                  </a:ext>
                </a:extLst>
              </a:tr>
              <a:tr h="864096">
                <a:tc>
                  <a:txBody>
                    <a:bodyPr/>
                    <a:lstStyle/>
                    <a:p>
                      <a:r>
                        <a:rPr lang="en-US" altLang="zh-CN" sz="1600" dirty="0"/>
                        <a:t>2019</a:t>
                      </a:r>
                      <a:r>
                        <a:rPr lang="zh-CN" altLang="en-US" sz="1600" dirty="0"/>
                        <a:t>年</a:t>
                      </a:r>
                      <a:r>
                        <a:rPr lang="en-US" altLang="zh-CN" sz="1600" dirty="0"/>
                        <a:t>7</a:t>
                      </a:r>
                      <a:r>
                        <a:rPr lang="zh-CN" altLang="en-US" sz="1600" dirty="0"/>
                        <a:t>月</a:t>
                      </a:r>
                      <a:r>
                        <a:rPr lang="en-US" altLang="zh-CN" sz="1600" dirty="0"/>
                        <a:t>-2020</a:t>
                      </a:r>
                      <a:r>
                        <a:rPr lang="zh-CN" altLang="en-US" sz="1600" dirty="0"/>
                        <a:t>年</a:t>
                      </a:r>
                      <a:r>
                        <a:rPr lang="en-US" altLang="zh-CN" sz="1600" dirty="0"/>
                        <a:t>6</a:t>
                      </a:r>
                      <a:r>
                        <a:rPr lang="zh-CN" altLang="en-US" sz="1600" dirty="0"/>
                        <a:t>月</a:t>
                      </a:r>
                    </a:p>
                    <a:p>
                      <a:endParaRPr lang="zh-CN" altLang="en-US" dirty="0"/>
                    </a:p>
                  </a:txBody>
                  <a:tcPr/>
                </a:tc>
                <a:tc>
                  <a:txBody>
                    <a:bodyPr/>
                    <a:lstStyle/>
                    <a:p>
                      <a:r>
                        <a:rPr lang="zh-CN" altLang="zh-CN" sz="1400" kern="1200" dirty="0">
                          <a:effectLst/>
                        </a:rPr>
                        <a:t>基于数据关联分析计算，提取规律构建高通量并发式计算数据分析与管理软件</a:t>
                      </a:r>
                      <a:endParaRPr lang="zh-CN" altLang="en-US" sz="1400" dirty="0"/>
                    </a:p>
                  </a:txBody>
                  <a:tcPr/>
                </a:tc>
                <a:tc>
                  <a:txBody>
                    <a:bodyPr/>
                    <a:lstStyle/>
                    <a:p>
                      <a:r>
                        <a:rPr lang="zh-CN" altLang="zh-CN" sz="1400" kern="1200" dirty="0">
                          <a:effectLst/>
                        </a:rPr>
                        <a:t>重点为发展机器学习及数据挖掘方法提出数据关联规律</a:t>
                      </a:r>
                      <a:endParaRPr lang="zh-CN" altLang="en-US" sz="1400" dirty="0"/>
                    </a:p>
                  </a:txBody>
                  <a:tcPr/>
                </a:tc>
                <a:tc>
                  <a:txBody>
                    <a:bodyPr/>
                    <a:lstStyle/>
                    <a:p>
                      <a:r>
                        <a:rPr lang="zh-CN" altLang="zh-CN" sz="1400" kern="1200" dirty="0">
                          <a:effectLst/>
                        </a:rPr>
                        <a:t>研究报告及计算软件</a:t>
                      </a:r>
                      <a:endParaRPr lang="zh-CN" altLang="en-US" sz="1400" dirty="0"/>
                    </a:p>
                  </a:txBody>
                  <a:tcPr/>
                </a:tc>
                <a:extLst>
                  <a:ext uri="{0D108BD9-81ED-4DB2-BD59-A6C34878D82A}">
                    <a16:rowId xmlns:a16="http://schemas.microsoft.com/office/drawing/2014/main" val="10003"/>
                  </a:ext>
                </a:extLst>
              </a:tr>
              <a:tr h="1353044">
                <a:tc>
                  <a:txBody>
                    <a:bodyPr/>
                    <a:lstStyle/>
                    <a:p>
                      <a:r>
                        <a:rPr lang="en-US" altLang="zh-CN" sz="1600" kern="1200" dirty="0">
                          <a:effectLst/>
                        </a:rPr>
                        <a:t>2020</a:t>
                      </a:r>
                      <a:r>
                        <a:rPr lang="zh-CN" altLang="zh-CN" sz="1600" kern="1200" dirty="0">
                          <a:effectLst/>
                        </a:rPr>
                        <a:t>年</a:t>
                      </a:r>
                      <a:r>
                        <a:rPr lang="en-US" altLang="zh-CN" sz="1600" kern="1200" dirty="0">
                          <a:effectLst/>
                        </a:rPr>
                        <a:t>1</a:t>
                      </a:r>
                      <a:r>
                        <a:rPr lang="zh-CN" altLang="zh-CN" sz="1600" kern="1200" dirty="0">
                          <a:effectLst/>
                        </a:rPr>
                        <a:t>月</a:t>
                      </a:r>
                      <a:r>
                        <a:rPr lang="en-US" altLang="zh-CN" sz="1600" kern="1200" dirty="0">
                          <a:effectLst/>
                        </a:rPr>
                        <a:t>-2020</a:t>
                      </a:r>
                      <a:r>
                        <a:rPr lang="zh-CN" altLang="zh-CN" sz="1600" kern="1200" dirty="0">
                          <a:effectLst/>
                        </a:rPr>
                        <a:t>年</a:t>
                      </a:r>
                      <a:r>
                        <a:rPr lang="en-US" altLang="zh-CN" sz="1600" kern="1200" dirty="0">
                          <a:effectLst/>
                        </a:rPr>
                        <a:t>12</a:t>
                      </a:r>
                      <a:r>
                        <a:rPr lang="zh-CN" altLang="zh-CN" sz="1600" kern="1200" dirty="0">
                          <a:effectLst/>
                        </a:rPr>
                        <a:t>月</a:t>
                      </a:r>
                      <a:endParaRPr lang="zh-CN" alt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dirty="0"/>
                        <a:t>研究基于规则抽取的可解释性方法，将机器学习学到的结果转为易于理解的</a:t>
                      </a:r>
                      <a:r>
                        <a:rPr lang="en-US" altLang="zh-CN" sz="1400" dirty="0"/>
                        <a:t>if-then-else</a:t>
                      </a:r>
                      <a:r>
                        <a:rPr lang="zh-CN" altLang="en-US" sz="1400" dirty="0"/>
                        <a:t>规则，提高预测方法的可解释性</a:t>
                      </a:r>
                    </a:p>
                    <a:p>
                      <a:endParaRPr lang="zh-CN" altLang="en-US" dirty="0"/>
                    </a:p>
                  </a:txBody>
                  <a:tcPr/>
                </a:tc>
                <a:tc>
                  <a:txBody>
                    <a:bodyPr/>
                    <a:lstStyle/>
                    <a:p>
                      <a:r>
                        <a:rPr lang="zh-CN" altLang="zh-CN" sz="1400" kern="1200" dirty="0">
                          <a:effectLst/>
                        </a:rPr>
                        <a:t>发展机器学习方法用于解析关联分析</a:t>
                      </a:r>
                      <a:endParaRPr lang="zh-CN" altLang="en-US" sz="1400" dirty="0"/>
                    </a:p>
                  </a:txBody>
                  <a:tcPr/>
                </a:tc>
                <a:tc>
                  <a:txBody>
                    <a:bodyPr/>
                    <a:lstStyle/>
                    <a:p>
                      <a:r>
                        <a:rPr lang="zh-CN" altLang="zh-CN" sz="1400" kern="1200" dirty="0">
                          <a:effectLst/>
                        </a:rPr>
                        <a:t>研究报告或论文</a:t>
                      </a:r>
                      <a:endParaRPr lang="zh-CN" altLang="en-US" sz="1400" dirty="0"/>
                    </a:p>
                  </a:txBody>
                  <a:tcPr/>
                </a:tc>
                <a:extLst>
                  <a:ext uri="{0D108BD9-81ED-4DB2-BD59-A6C34878D82A}">
                    <a16:rowId xmlns:a16="http://schemas.microsoft.com/office/drawing/2014/main" val="10004"/>
                  </a:ext>
                </a:extLst>
              </a:tr>
            </a:tbl>
          </a:graphicData>
        </a:graphic>
      </p:graphicFrame>
      <p:grpSp>
        <p:nvGrpSpPr>
          <p:cNvPr id="8" name="组合 7"/>
          <p:cNvGrpSpPr/>
          <p:nvPr/>
        </p:nvGrpSpPr>
        <p:grpSpPr>
          <a:xfrm>
            <a:off x="530784" y="2618135"/>
            <a:ext cx="8217680" cy="3763193"/>
            <a:chOff x="530784" y="2526870"/>
            <a:chExt cx="8217680" cy="3763193"/>
          </a:xfrm>
        </p:grpSpPr>
        <p:grpSp>
          <p:nvGrpSpPr>
            <p:cNvPr id="7" name="组合 6"/>
            <p:cNvGrpSpPr/>
            <p:nvPr/>
          </p:nvGrpSpPr>
          <p:grpSpPr>
            <a:xfrm>
              <a:off x="530784" y="2526870"/>
              <a:ext cx="8217680" cy="2702330"/>
              <a:chOff x="530784" y="2526870"/>
              <a:chExt cx="8217680" cy="2702330"/>
            </a:xfrm>
          </p:grpSpPr>
          <p:sp>
            <p:nvSpPr>
              <p:cNvPr id="3" name="圆角矩形 2"/>
              <p:cNvSpPr/>
              <p:nvPr/>
            </p:nvSpPr>
            <p:spPr>
              <a:xfrm>
                <a:off x="530784" y="2526870"/>
                <a:ext cx="8217680" cy="270233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p>
            </p:txBody>
          </p:sp>
          <p:sp>
            <p:nvSpPr>
              <p:cNvPr id="5" name="TextBox 4"/>
              <p:cNvSpPr txBox="1"/>
              <p:nvPr/>
            </p:nvSpPr>
            <p:spPr>
              <a:xfrm>
                <a:off x="739251" y="2586682"/>
                <a:ext cx="1620907" cy="369332"/>
              </a:xfrm>
              <a:prstGeom prst="rect">
                <a:avLst/>
              </a:prstGeom>
              <a:noFill/>
            </p:spPr>
            <p:txBody>
              <a:bodyPr wrap="square" rtlCol="0">
                <a:spAutoFit/>
              </a:bodyPr>
              <a:lstStyle/>
              <a:p>
                <a:r>
                  <a:rPr lang="zh-CN" altLang="en-US" dirty="0"/>
                  <a:t>任务完成情况：</a:t>
                </a:r>
              </a:p>
            </p:txBody>
          </p:sp>
        </p:grpSp>
        <p:sp>
          <p:nvSpPr>
            <p:cNvPr id="6" name="TextBox 5"/>
            <p:cNvSpPr txBox="1"/>
            <p:nvPr/>
          </p:nvSpPr>
          <p:spPr>
            <a:xfrm>
              <a:off x="2267744" y="2596744"/>
              <a:ext cx="6264696" cy="3693319"/>
            </a:xfrm>
            <a:prstGeom prst="rect">
              <a:avLst/>
            </a:prstGeom>
            <a:noFill/>
          </p:spPr>
          <p:txBody>
            <a:bodyPr wrap="square" rtlCol="0">
              <a:spAutoFit/>
            </a:bodyPr>
            <a:lstStyle/>
            <a:p>
              <a:pPr marL="285750" indent="-285750">
                <a:buFont typeface="Wingdings" pitchFamily="2" charset="2"/>
                <a:buChar char="l"/>
              </a:pPr>
              <a:r>
                <a:rPr lang="zh-CN" altLang="en-US" dirty="0"/>
                <a:t>镍基单晶高温合金蠕变数据和</a:t>
              </a:r>
              <a:r>
                <a:rPr lang="en-US" altLang="zh-CN" dirty="0"/>
                <a:t>49</a:t>
              </a:r>
              <a:r>
                <a:rPr lang="zh-CN" altLang="en-US" dirty="0"/>
                <a:t>篇文献数据的搜集工作基本已完成</a:t>
              </a:r>
              <a:endParaRPr lang="en-US" altLang="zh-CN" dirty="0"/>
            </a:p>
            <a:p>
              <a:pPr marL="285750" indent="-285750">
                <a:buFont typeface="Wingdings" pitchFamily="2" charset="2"/>
                <a:buChar char="l"/>
              </a:pPr>
              <a:r>
                <a:rPr lang="zh-CN" altLang="en-US" dirty="0"/>
                <a:t>对王院士</a:t>
              </a:r>
              <a:r>
                <a:rPr lang="en-US" altLang="zh-CN" dirty="0"/>
                <a:t>49</a:t>
              </a:r>
              <a:r>
                <a:rPr lang="zh-CN" altLang="en-US" dirty="0"/>
                <a:t>篇文献进行了大致的分类，并找出了文献中出现过的性能描述因子</a:t>
              </a:r>
              <a:endParaRPr lang="en-US" altLang="zh-CN" dirty="0"/>
            </a:p>
            <a:p>
              <a:pPr marL="285750" indent="-285750">
                <a:buFont typeface="Wingdings" pitchFamily="2" charset="2"/>
                <a:buChar char="l"/>
              </a:pPr>
              <a:r>
                <a:rPr lang="zh-CN" altLang="en-US" dirty="0"/>
                <a:t>完成了王院士</a:t>
              </a:r>
              <a:r>
                <a:rPr lang="en-US" altLang="zh-CN" dirty="0"/>
                <a:t>49</a:t>
              </a:r>
              <a:r>
                <a:rPr lang="zh-CN" altLang="en-US" dirty="0"/>
                <a:t>篇文献与蠕变性能预测的初步结合</a:t>
              </a:r>
              <a:endParaRPr lang="en-US" altLang="zh-CN" dirty="0"/>
            </a:p>
            <a:p>
              <a:pPr marL="285750" indent="-285750">
                <a:buFont typeface="Wingdings" pitchFamily="2" charset="2"/>
                <a:buChar char="l"/>
              </a:pPr>
              <a:r>
                <a:rPr lang="zh-CN" altLang="en-US" dirty="0"/>
                <a:t>基于主动学习的多层级交互式特征分析算法和机器学习基本算法库已实现</a:t>
              </a:r>
              <a:endParaRPr lang="en-US" altLang="zh-CN" dirty="0"/>
            </a:p>
            <a:p>
              <a:pPr marL="285750" indent="-285750">
                <a:buFont typeface="Wingdings" pitchFamily="2" charset="2"/>
                <a:buChar char="l"/>
              </a:pPr>
              <a:r>
                <a:rPr lang="zh-CN" altLang="en-US" dirty="0"/>
                <a:t>数据挖掘和机器学习方法在镍基单晶高温合金蠕变性能预测方面的工作中已经做了初步的探索工作</a:t>
              </a:r>
              <a:endParaRPr lang="en-US" altLang="zh-CN" dirty="0"/>
            </a:p>
            <a:p>
              <a:pPr marL="285750" indent="-285750">
                <a:buFont typeface="Wingdings" pitchFamily="2" charset="2"/>
                <a:buChar char="l"/>
              </a:pPr>
              <a:endParaRPr lang="en-US" altLang="zh-CN" dirty="0"/>
            </a:p>
            <a:p>
              <a:pPr marL="285750" indent="-285750">
                <a:buFont typeface="Wingdings" pitchFamily="2" charset="2"/>
                <a:buChar char="l"/>
              </a:pPr>
              <a:endParaRPr lang="en-US" altLang="zh-CN" dirty="0"/>
            </a:p>
            <a:p>
              <a:endParaRPr lang="en-US" altLang="zh-CN" dirty="0"/>
            </a:p>
            <a:p>
              <a:pPr marL="285750" indent="-285750">
                <a:buFont typeface="Wingdings" pitchFamily="2" charset="2"/>
                <a:buChar char="l"/>
              </a:pPr>
              <a:endParaRPr lang="zh-CN" altLang="en-US" dirty="0"/>
            </a:p>
          </p:txBody>
        </p:sp>
      </p:grpSp>
    </p:spTree>
    <p:extLst>
      <p:ext uri="{BB962C8B-B14F-4D97-AF65-F5344CB8AC3E}">
        <p14:creationId xmlns:p14="http://schemas.microsoft.com/office/powerpoint/2010/main" val="1328876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5232" y="68787"/>
            <a:ext cx="8229600" cy="687846"/>
          </a:xfrm>
        </p:spPr>
        <p:txBody>
          <a:bodyPr>
            <a:normAutofit/>
          </a:bodyPr>
          <a:lstStyle/>
          <a:p>
            <a:r>
              <a:rPr lang="zh-CN" altLang="en-US" sz="2300" dirty="0"/>
              <a:t>机器学习算法库</a:t>
            </a:r>
          </a:p>
        </p:txBody>
      </p:sp>
      <p:graphicFrame>
        <p:nvGraphicFramePr>
          <p:cNvPr id="7" name="图示 6"/>
          <p:cNvGraphicFramePr/>
          <p:nvPr>
            <p:extLst>
              <p:ext uri="{D42A27DB-BD31-4B8C-83A1-F6EECF244321}">
                <p14:modId xmlns:p14="http://schemas.microsoft.com/office/powerpoint/2010/main" val="3257619396"/>
              </p:ext>
            </p:extLst>
          </p:nvPr>
        </p:nvGraphicFramePr>
        <p:xfrm>
          <a:off x="745232" y="980728"/>
          <a:ext cx="8229600" cy="30963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8" name="图示 17"/>
          <p:cNvGraphicFramePr/>
          <p:nvPr>
            <p:extLst>
              <p:ext uri="{D42A27DB-BD31-4B8C-83A1-F6EECF244321}">
                <p14:modId xmlns:p14="http://schemas.microsoft.com/office/powerpoint/2010/main" val="622449226"/>
              </p:ext>
            </p:extLst>
          </p:nvPr>
        </p:nvGraphicFramePr>
        <p:xfrm>
          <a:off x="881336" y="4339253"/>
          <a:ext cx="7920880" cy="224063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26" name="直接连接符 25"/>
          <p:cNvCxnSpPr/>
          <p:nvPr/>
        </p:nvCxnSpPr>
        <p:spPr>
          <a:xfrm>
            <a:off x="149894" y="4172896"/>
            <a:ext cx="8994106" cy="12517"/>
          </a:xfrm>
          <a:prstGeom prst="line">
            <a:avLst/>
          </a:prstGeom>
          <a:ln w="28575"/>
        </p:spPr>
        <p:style>
          <a:lnRef idx="3">
            <a:schemeClr val="accent3"/>
          </a:lnRef>
          <a:fillRef idx="0">
            <a:schemeClr val="accent3"/>
          </a:fillRef>
          <a:effectRef idx="2">
            <a:schemeClr val="accent3"/>
          </a:effectRef>
          <a:fontRef idx="minor">
            <a:schemeClr val="tx1"/>
          </a:fontRef>
        </p:style>
      </p:cxnSp>
      <p:cxnSp>
        <p:nvCxnSpPr>
          <p:cNvPr id="32" name="直接连接符 31"/>
          <p:cNvCxnSpPr/>
          <p:nvPr/>
        </p:nvCxnSpPr>
        <p:spPr>
          <a:xfrm>
            <a:off x="149894" y="980728"/>
            <a:ext cx="0" cy="5688632"/>
          </a:xfrm>
          <a:prstGeom prst="line">
            <a:avLst/>
          </a:prstGeom>
        </p:spPr>
        <p:style>
          <a:lnRef idx="3">
            <a:schemeClr val="accent3"/>
          </a:lnRef>
          <a:fillRef idx="0">
            <a:schemeClr val="accent3"/>
          </a:fillRef>
          <a:effectRef idx="2">
            <a:schemeClr val="accent3"/>
          </a:effectRef>
          <a:fontRef idx="minor">
            <a:schemeClr val="tx1"/>
          </a:fontRef>
        </p:style>
      </p:cxnSp>
      <p:sp>
        <p:nvSpPr>
          <p:cNvPr id="38" name="文本框 37"/>
          <p:cNvSpPr txBox="1"/>
          <p:nvPr/>
        </p:nvSpPr>
        <p:spPr>
          <a:xfrm>
            <a:off x="149895" y="1484784"/>
            <a:ext cx="461665" cy="2295526"/>
          </a:xfrm>
          <a:prstGeom prst="rect">
            <a:avLst/>
          </a:prstGeom>
          <a:noFill/>
        </p:spPr>
        <p:txBody>
          <a:bodyPr vert="eaVert" wrap="square" rtlCol="0">
            <a:spAutoFit/>
          </a:bodyPr>
          <a:lstStyle/>
          <a:p>
            <a:pPr algn="ctr"/>
            <a:r>
              <a:rPr lang="zh-CN" altLang="en-US" dirty="0"/>
              <a:t>算法分类</a:t>
            </a:r>
          </a:p>
        </p:txBody>
      </p:sp>
      <p:sp>
        <p:nvSpPr>
          <p:cNvPr id="41" name="文本框 40"/>
          <p:cNvSpPr txBox="1"/>
          <p:nvPr/>
        </p:nvSpPr>
        <p:spPr>
          <a:xfrm>
            <a:off x="149894" y="4157151"/>
            <a:ext cx="461665" cy="2295526"/>
          </a:xfrm>
          <a:prstGeom prst="rect">
            <a:avLst/>
          </a:prstGeom>
          <a:noFill/>
        </p:spPr>
        <p:txBody>
          <a:bodyPr vert="eaVert" wrap="square" rtlCol="0">
            <a:spAutoFit/>
          </a:bodyPr>
          <a:lstStyle/>
          <a:p>
            <a:pPr algn="ctr"/>
            <a:r>
              <a:rPr lang="zh-CN" altLang="en-US" dirty="0"/>
              <a:t>算法库</a:t>
            </a:r>
          </a:p>
        </p:txBody>
      </p:sp>
    </p:spTree>
    <p:extLst>
      <p:ext uri="{BB962C8B-B14F-4D97-AF65-F5344CB8AC3E}">
        <p14:creationId xmlns:p14="http://schemas.microsoft.com/office/powerpoint/2010/main" val="10077780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5232" y="22907"/>
            <a:ext cx="8229600" cy="687846"/>
          </a:xfrm>
        </p:spPr>
        <p:txBody>
          <a:bodyPr>
            <a:normAutofit/>
          </a:bodyPr>
          <a:lstStyle/>
          <a:p>
            <a:r>
              <a:rPr lang="zh-CN" altLang="en-US" sz="2300" dirty="0"/>
              <a:t>基于主动学习的多层级交互式特征分析算法</a:t>
            </a:r>
          </a:p>
        </p:txBody>
      </p:sp>
      <p:grpSp>
        <p:nvGrpSpPr>
          <p:cNvPr id="36" name="组合 35"/>
          <p:cNvGrpSpPr/>
          <p:nvPr/>
        </p:nvGrpSpPr>
        <p:grpSpPr>
          <a:xfrm>
            <a:off x="971600" y="879057"/>
            <a:ext cx="8024099" cy="4991807"/>
            <a:chOff x="963469" y="591925"/>
            <a:chExt cx="8024099" cy="4685933"/>
          </a:xfrm>
        </p:grpSpPr>
        <p:sp>
          <p:nvSpPr>
            <p:cNvPr id="11" name="文本框 10"/>
            <p:cNvSpPr txBox="1"/>
            <p:nvPr/>
          </p:nvSpPr>
          <p:spPr>
            <a:xfrm>
              <a:off x="6611304" y="621847"/>
              <a:ext cx="2376264" cy="369332"/>
            </a:xfrm>
            <a:prstGeom prst="rect">
              <a:avLst/>
            </a:prstGeom>
            <a:noFill/>
          </p:spPr>
          <p:txBody>
            <a:bodyPr wrap="square" rtlCol="0">
              <a:spAutoFit/>
            </a:bodyPr>
            <a:lstStyle/>
            <a:p>
              <a:pPr algn="ctr"/>
              <a:r>
                <a:rPr lang="zh-CN" altLang="en-US" dirty="0">
                  <a:solidFill>
                    <a:schemeClr val="accent6">
                      <a:lumMod val="75000"/>
                    </a:schemeClr>
                  </a:solidFill>
                </a:rPr>
                <a:t>结果</a:t>
              </a:r>
            </a:p>
          </p:txBody>
        </p:sp>
        <p:grpSp>
          <p:nvGrpSpPr>
            <p:cNvPr id="35" name="组合 34"/>
            <p:cNvGrpSpPr/>
            <p:nvPr/>
          </p:nvGrpSpPr>
          <p:grpSpPr>
            <a:xfrm>
              <a:off x="963469" y="591925"/>
              <a:ext cx="7712987" cy="4685933"/>
              <a:chOff x="963469" y="591925"/>
              <a:chExt cx="7712987" cy="4685933"/>
            </a:xfrm>
          </p:grpSpPr>
          <p:sp>
            <p:nvSpPr>
              <p:cNvPr id="9" name="文本框 8"/>
              <p:cNvSpPr txBox="1"/>
              <p:nvPr/>
            </p:nvSpPr>
            <p:spPr>
              <a:xfrm>
                <a:off x="963469" y="599619"/>
                <a:ext cx="2376264" cy="369332"/>
              </a:xfrm>
              <a:prstGeom prst="rect">
                <a:avLst/>
              </a:prstGeom>
              <a:noFill/>
            </p:spPr>
            <p:txBody>
              <a:bodyPr wrap="square" rtlCol="0">
                <a:spAutoFit/>
              </a:bodyPr>
              <a:lstStyle/>
              <a:p>
                <a:pPr algn="ctr"/>
                <a:r>
                  <a:rPr lang="zh-CN" altLang="en-US" dirty="0">
                    <a:solidFill>
                      <a:schemeClr val="accent6">
                        <a:lumMod val="75000"/>
                      </a:schemeClr>
                    </a:solidFill>
                  </a:rPr>
                  <a:t>特征筛</a:t>
                </a:r>
              </a:p>
            </p:txBody>
          </p:sp>
          <p:sp>
            <p:nvSpPr>
              <p:cNvPr id="10" name="文本框 9"/>
              <p:cNvSpPr txBox="1"/>
              <p:nvPr/>
            </p:nvSpPr>
            <p:spPr>
              <a:xfrm>
                <a:off x="4214173" y="591925"/>
                <a:ext cx="2376264" cy="369332"/>
              </a:xfrm>
              <a:prstGeom prst="rect">
                <a:avLst/>
              </a:prstGeom>
              <a:noFill/>
            </p:spPr>
            <p:txBody>
              <a:bodyPr wrap="square" rtlCol="0">
                <a:spAutoFit/>
              </a:bodyPr>
              <a:lstStyle/>
              <a:p>
                <a:pPr algn="ctr"/>
                <a:r>
                  <a:rPr lang="zh-CN" altLang="en-US" dirty="0">
                    <a:solidFill>
                      <a:schemeClr val="accent6">
                        <a:lumMod val="75000"/>
                      </a:schemeClr>
                    </a:solidFill>
                  </a:rPr>
                  <a:t>数据集</a:t>
                </a:r>
              </a:p>
            </p:txBody>
          </p:sp>
          <p:sp>
            <p:nvSpPr>
              <p:cNvPr id="12" name="矩形 11"/>
              <p:cNvSpPr/>
              <p:nvPr/>
            </p:nvSpPr>
            <p:spPr>
              <a:xfrm>
                <a:off x="5004048" y="1334438"/>
                <a:ext cx="1260140" cy="58239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银行数据</a:t>
                </a:r>
              </a:p>
            </p:txBody>
          </p:sp>
          <p:sp>
            <p:nvSpPr>
              <p:cNvPr id="13" name="矩形 12"/>
              <p:cNvSpPr/>
              <p:nvPr/>
            </p:nvSpPr>
            <p:spPr>
              <a:xfrm>
                <a:off x="5004048" y="2149160"/>
                <a:ext cx="1260140" cy="58239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Ge</a:t>
                </a:r>
                <a:r>
                  <a:rPr lang="zh-CN" altLang="en-US" sz="1600" dirty="0">
                    <a:solidFill>
                      <a:schemeClr val="tx1"/>
                    </a:solidFill>
                  </a:rPr>
                  <a:t>玻璃数据</a:t>
                </a:r>
              </a:p>
            </p:txBody>
          </p:sp>
          <p:sp>
            <p:nvSpPr>
              <p:cNvPr id="14" name="矩形 13"/>
              <p:cNvSpPr/>
              <p:nvPr/>
            </p:nvSpPr>
            <p:spPr>
              <a:xfrm>
                <a:off x="5019918" y="2965810"/>
                <a:ext cx="1260140" cy="58239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CATL</a:t>
                </a:r>
                <a:r>
                  <a:rPr lang="zh-CN" altLang="en-US" sz="1600" dirty="0">
                    <a:solidFill>
                      <a:schemeClr val="tx1"/>
                    </a:solidFill>
                  </a:rPr>
                  <a:t>数据</a:t>
                </a:r>
              </a:p>
            </p:txBody>
          </p:sp>
          <p:sp>
            <p:nvSpPr>
              <p:cNvPr id="15" name="矩形 14"/>
              <p:cNvSpPr/>
              <p:nvPr/>
            </p:nvSpPr>
            <p:spPr>
              <a:xfrm>
                <a:off x="5033440" y="3821810"/>
                <a:ext cx="1260140" cy="58239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高温合金</a:t>
                </a:r>
                <a:endParaRPr lang="en-US" altLang="zh-CN" sz="1600" dirty="0">
                  <a:solidFill>
                    <a:schemeClr val="tx1"/>
                  </a:solidFill>
                </a:endParaRPr>
              </a:p>
              <a:p>
                <a:pPr algn="ctr"/>
                <a:r>
                  <a:rPr lang="zh-CN" altLang="en-US" sz="1600" dirty="0">
                    <a:solidFill>
                      <a:schemeClr val="tx1"/>
                    </a:solidFill>
                  </a:rPr>
                  <a:t>数据</a:t>
                </a:r>
              </a:p>
            </p:txBody>
          </p:sp>
          <p:sp>
            <p:nvSpPr>
              <p:cNvPr id="16" name="矩形 15"/>
              <p:cNvSpPr/>
              <p:nvPr/>
            </p:nvSpPr>
            <p:spPr>
              <a:xfrm>
                <a:off x="5038062" y="4582429"/>
                <a:ext cx="1260140" cy="58239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其他数据</a:t>
                </a:r>
              </a:p>
            </p:txBody>
          </p:sp>
          <p:sp>
            <p:nvSpPr>
              <p:cNvPr id="17" name="右箭头 16"/>
              <p:cNvSpPr/>
              <p:nvPr/>
            </p:nvSpPr>
            <p:spPr>
              <a:xfrm>
                <a:off x="6394831" y="1517623"/>
                <a:ext cx="726692" cy="216024"/>
              </a:xfrm>
              <a:prstGeom prst="right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圆角矩形 18"/>
              <p:cNvSpPr/>
              <p:nvPr/>
            </p:nvSpPr>
            <p:spPr>
              <a:xfrm>
                <a:off x="7236296" y="1342352"/>
                <a:ext cx="1296144" cy="63153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7264518" y="1363858"/>
                <a:ext cx="1239699" cy="584775"/>
              </a:xfrm>
              <a:prstGeom prst="rect">
                <a:avLst/>
              </a:prstGeom>
            </p:spPr>
            <p:txBody>
              <a:bodyPr wrap="square">
                <a:spAutoFit/>
              </a:bodyPr>
              <a:lstStyle/>
              <a:p>
                <a:r>
                  <a:rPr lang="en-US" altLang="zh-CN" sz="1600" dirty="0"/>
                  <a:t>1024</a:t>
                </a:r>
                <a:r>
                  <a:rPr lang="zh-CN" altLang="en-US" sz="1600" dirty="0"/>
                  <a:t>维降到</a:t>
                </a:r>
                <a:r>
                  <a:rPr lang="en-US" altLang="zh-CN" sz="1600" dirty="0"/>
                  <a:t>106</a:t>
                </a:r>
                <a:r>
                  <a:rPr lang="zh-CN" altLang="en-US" sz="1600" dirty="0"/>
                  <a:t>维</a:t>
                </a:r>
              </a:p>
            </p:txBody>
          </p:sp>
          <p:sp>
            <p:nvSpPr>
              <p:cNvPr id="21" name="圆角矩形 20"/>
              <p:cNvSpPr/>
              <p:nvPr/>
            </p:nvSpPr>
            <p:spPr>
              <a:xfrm>
                <a:off x="7236296" y="2179101"/>
                <a:ext cx="1296144" cy="63153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7</a:t>
                </a:r>
                <a:r>
                  <a:rPr lang="zh-CN" altLang="en-US" sz="1600" dirty="0">
                    <a:solidFill>
                      <a:schemeClr val="tx1"/>
                    </a:solidFill>
                  </a:rPr>
                  <a:t>维降到</a:t>
                </a:r>
                <a:r>
                  <a:rPr lang="en-US" altLang="zh-CN" sz="1600" dirty="0">
                    <a:solidFill>
                      <a:schemeClr val="tx1"/>
                    </a:solidFill>
                  </a:rPr>
                  <a:t>3</a:t>
                </a:r>
                <a:r>
                  <a:rPr lang="zh-CN" altLang="en-US" sz="1600" dirty="0">
                    <a:solidFill>
                      <a:schemeClr val="tx1"/>
                    </a:solidFill>
                  </a:rPr>
                  <a:t>维</a:t>
                </a:r>
              </a:p>
            </p:txBody>
          </p:sp>
          <p:sp>
            <p:nvSpPr>
              <p:cNvPr id="22" name="右箭头 21"/>
              <p:cNvSpPr/>
              <p:nvPr/>
            </p:nvSpPr>
            <p:spPr>
              <a:xfrm>
                <a:off x="6394831" y="2353439"/>
                <a:ext cx="726692" cy="216024"/>
              </a:xfrm>
              <a:prstGeom prst="right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右箭头 22"/>
              <p:cNvSpPr/>
              <p:nvPr/>
            </p:nvSpPr>
            <p:spPr>
              <a:xfrm>
                <a:off x="6364069" y="3137021"/>
                <a:ext cx="726692" cy="216024"/>
              </a:xfrm>
              <a:prstGeom prst="right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 23"/>
              <p:cNvSpPr/>
              <p:nvPr/>
            </p:nvSpPr>
            <p:spPr>
              <a:xfrm>
                <a:off x="7236296" y="2965809"/>
                <a:ext cx="1296144" cy="63153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15</a:t>
                </a:r>
                <a:r>
                  <a:rPr lang="zh-CN" altLang="en-US" sz="1600" dirty="0">
                    <a:solidFill>
                      <a:schemeClr val="tx1"/>
                    </a:solidFill>
                  </a:rPr>
                  <a:t>维降到</a:t>
                </a:r>
                <a:endParaRPr lang="en-US" altLang="zh-CN" sz="1600" dirty="0">
                  <a:solidFill>
                    <a:schemeClr val="tx1"/>
                  </a:solidFill>
                </a:endParaRPr>
              </a:p>
              <a:p>
                <a:pPr algn="ctr"/>
                <a:r>
                  <a:rPr lang="en-US" altLang="zh-CN" sz="1600" dirty="0">
                    <a:solidFill>
                      <a:schemeClr val="tx1"/>
                    </a:solidFill>
                  </a:rPr>
                  <a:t>11</a:t>
                </a:r>
                <a:r>
                  <a:rPr lang="zh-CN" altLang="en-US" sz="1600" dirty="0">
                    <a:solidFill>
                      <a:schemeClr val="tx1"/>
                    </a:solidFill>
                  </a:rPr>
                  <a:t>维</a:t>
                </a:r>
              </a:p>
            </p:txBody>
          </p:sp>
          <p:sp>
            <p:nvSpPr>
              <p:cNvPr id="27" name="右箭头 26"/>
              <p:cNvSpPr/>
              <p:nvPr/>
            </p:nvSpPr>
            <p:spPr>
              <a:xfrm>
                <a:off x="6501473" y="4333520"/>
                <a:ext cx="726692" cy="216024"/>
              </a:xfrm>
              <a:prstGeom prst="right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文本框 27"/>
              <p:cNvSpPr txBox="1"/>
              <p:nvPr/>
            </p:nvSpPr>
            <p:spPr>
              <a:xfrm>
                <a:off x="4907426" y="3709753"/>
                <a:ext cx="1512168" cy="1534622"/>
              </a:xfrm>
              <a:prstGeom prst="rect">
                <a:avLst/>
              </a:prstGeom>
              <a:noFill/>
              <a:ln w="28575">
                <a:solidFill>
                  <a:srgbClr val="00B0F0"/>
                </a:solidFill>
              </a:ln>
            </p:spPr>
            <p:txBody>
              <a:bodyPr wrap="square" rtlCol="0">
                <a:spAutoFit/>
              </a:bodyPr>
              <a:lstStyle/>
              <a:p>
                <a:endParaRPr lang="zh-CN" altLang="en-US" dirty="0"/>
              </a:p>
            </p:txBody>
          </p:sp>
          <p:sp>
            <p:nvSpPr>
              <p:cNvPr id="29" name="圆角矩形 28"/>
              <p:cNvSpPr/>
              <p:nvPr/>
            </p:nvSpPr>
            <p:spPr>
              <a:xfrm>
                <a:off x="7264518" y="3821810"/>
                <a:ext cx="1411938" cy="145604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降维后的最优合金性能数据子集或降维后的其他数据子集</a:t>
                </a:r>
              </a:p>
            </p:txBody>
          </p:sp>
        </p:grpSp>
      </p:grpSp>
      <p:pic>
        <p:nvPicPr>
          <p:cNvPr id="37" name="图片 36"/>
          <p:cNvPicPr>
            <a:picLocks noChangeAspect="1"/>
          </p:cNvPicPr>
          <p:nvPr/>
        </p:nvPicPr>
        <p:blipFill>
          <a:blip r:embed="rId2"/>
          <a:stretch>
            <a:fillRect/>
          </a:stretch>
        </p:blipFill>
        <p:spPr>
          <a:xfrm>
            <a:off x="323528" y="1417582"/>
            <a:ext cx="4421467" cy="4453282"/>
          </a:xfrm>
          <a:prstGeom prst="rect">
            <a:avLst/>
          </a:prstGeom>
        </p:spPr>
      </p:pic>
      <p:cxnSp>
        <p:nvCxnSpPr>
          <p:cNvPr id="4" name="直接连接符 3"/>
          <p:cNvCxnSpPr/>
          <p:nvPr/>
        </p:nvCxnSpPr>
        <p:spPr>
          <a:xfrm>
            <a:off x="323528" y="1275978"/>
            <a:ext cx="8245265" cy="2333"/>
          </a:xfrm>
          <a:prstGeom prst="line">
            <a:avLst/>
          </a:prstGeom>
          <a:ln>
            <a:prstDash val="sysDash"/>
            <a:tailEnd type="non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0382693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8560" y="-10194"/>
            <a:ext cx="8229600" cy="796950"/>
          </a:xfrm>
        </p:spPr>
        <p:txBody>
          <a:bodyPr>
            <a:noAutofit/>
          </a:bodyPr>
          <a:lstStyle/>
          <a:p>
            <a:pPr algn="ctr"/>
            <a:r>
              <a:rPr lang="zh-CN" altLang="en-US" sz="2300" dirty="0"/>
              <a:t>基于集成学习的自适应混合式性能预测方法</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76"/>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78"/>
          <p:cNvSpPr>
            <a:spLocks noChangeArrowheads="1"/>
          </p:cNvSpPr>
          <p:nvPr/>
        </p:nvSpPr>
        <p:spPr bwMode="auto">
          <a:xfrm>
            <a:off x="304800" y="304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8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Rectangle 8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AutoShape 21"/>
          <p:cNvSpPr>
            <a:spLocks noChangeArrowheads="1"/>
          </p:cNvSpPr>
          <p:nvPr/>
        </p:nvSpPr>
        <p:spPr bwMode="auto">
          <a:xfrm>
            <a:off x="5486170" y="1340768"/>
            <a:ext cx="2980977" cy="2003772"/>
          </a:xfrm>
          <a:prstGeom prst="flowChartAlternateProcess">
            <a:avLst/>
          </a:prstGeom>
          <a:solidFill>
            <a:schemeClr val="accent5"/>
          </a:solidFill>
          <a:ln>
            <a:headEnd/>
            <a:tailEnd/>
          </a:ln>
        </p:spPr>
        <p:style>
          <a:lnRef idx="2">
            <a:schemeClr val="dk1"/>
          </a:lnRef>
          <a:fillRef idx="1">
            <a:schemeClr val="lt1"/>
          </a:fillRef>
          <a:effectRef idx="0">
            <a:schemeClr val="dk1"/>
          </a:effectRef>
          <a:fontRef idx="minor">
            <a:schemeClr val="dk1"/>
          </a:fontRef>
        </p:style>
        <p:txBody>
          <a:bodyPr wrap="square" anchor="ctr">
            <a:noAutofit/>
          </a:bodyPr>
          <a:lstStyle/>
          <a:p>
            <a:pPr>
              <a:lnSpc>
                <a:spcPct val="130000"/>
              </a:lnSpc>
            </a:pPr>
            <a:r>
              <a:rPr lang="zh-CN" altLang="zh-CN" b="1" dirty="0">
                <a:solidFill>
                  <a:srgbClr val="FF0000"/>
                </a:solidFill>
              </a:rPr>
              <a:t>问题驱动</a:t>
            </a:r>
            <a:r>
              <a:rPr lang="zh-CN" altLang="en-US" b="1" dirty="0">
                <a:solidFill>
                  <a:srgbClr val="FF0000"/>
                </a:solidFill>
              </a:rPr>
              <a:t>的模型自动选择方法：</a:t>
            </a:r>
            <a:r>
              <a:rPr lang="zh-CN" altLang="zh-CN" dirty="0"/>
              <a:t>根据不同的</a:t>
            </a:r>
            <a:r>
              <a:rPr lang="zh-CN" altLang="en-US" dirty="0"/>
              <a:t>分析合金性能</a:t>
            </a:r>
            <a:r>
              <a:rPr lang="zh-CN" altLang="zh-CN" dirty="0"/>
              <a:t>目标自适应地构造出多种学习器混合预测</a:t>
            </a:r>
            <a:r>
              <a:rPr lang="zh-CN" altLang="en-US" dirty="0"/>
              <a:t>合金属性与合金性能</a:t>
            </a:r>
            <a:r>
              <a:rPr lang="zh-CN" altLang="zh-CN" dirty="0"/>
              <a:t>关系</a:t>
            </a:r>
            <a:r>
              <a:rPr lang="zh-CN" altLang="en-US" dirty="0"/>
              <a:t>。</a:t>
            </a:r>
            <a:endParaRPr lang="zh-CN" altLang="en-US" dirty="0">
              <a:latin typeface="黑体" pitchFamily="49" charset="-122"/>
              <a:ea typeface="黑体" pitchFamily="49" charset="-122"/>
            </a:endParaRPr>
          </a:p>
        </p:txBody>
      </p:sp>
      <p:sp>
        <p:nvSpPr>
          <p:cNvPr id="34" name="左大括号 33"/>
          <p:cNvSpPr/>
          <p:nvPr/>
        </p:nvSpPr>
        <p:spPr>
          <a:xfrm>
            <a:off x="4985144" y="3861048"/>
            <a:ext cx="299461" cy="1872208"/>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cxnSp>
        <p:nvCxnSpPr>
          <p:cNvPr id="40" name="直接箭头连接符 39"/>
          <p:cNvCxnSpPr/>
          <p:nvPr/>
        </p:nvCxnSpPr>
        <p:spPr>
          <a:xfrm flipH="1">
            <a:off x="3873181" y="2348880"/>
            <a:ext cx="102699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直接箭头连接符 40"/>
          <p:cNvCxnSpPr/>
          <p:nvPr/>
        </p:nvCxnSpPr>
        <p:spPr>
          <a:xfrm flipH="1">
            <a:off x="3915643" y="4797152"/>
            <a:ext cx="98453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左大括号 41"/>
          <p:cNvSpPr/>
          <p:nvPr/>
        </p:nvSpPr>
        <p:spPr>
          <a:xfrm>
            <a:off x="4974373" y="1412776"/>
            <a:ext cx="299461" cy="1872208"/>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4" name="动作按钮: 结束 3">
            <a:hlinkClick r:id="" action="ppaction://noaction" highlightClick="1"/>
          </p:cNvPr>
          <p:cNvSpPr/>
          <p:nvPr/>
        </p:nvSpPr>
        <p:spPr>
          <a:xfrm>
            <a:off x="8436049" y="6586636"/>
            <a:ext cx="710813" cy="260648"/>
          </a:xfrm>
          <a:prstGeom prst="actionButtonEnd">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23" name="AutoShape 21"/>
          <p:cNvSpPr>
            <a:spLocks noChangeArrowheads="1"/>
          </p:cNvSpPr>
          <p:nvPr/>
        </p:nvSpPr>
        <p:spPr bwMode="auto">
          <a:xfrm>
            <a:off x="5486170" y="3789040"/>
            <a:ext cx="2980977" cy="2003772"/>
          </a:xfrm>
          <a:prstGeom prst="flowChartAlternateProcess">
            <a:avLst/>
          </a:prstGeom>
          <a:solidFill>
            <a:schemeClr val="accent5"/>
          </a:solidFill>
          <a:ln>
            <a:headEnd/>
            <a:tailEnd/>
          </a:ln>
        </p:spPr>
        <p:style>
          <a:lnRef idx="2">
            <a:schemeClr val="dk1"/>
          </a:lnRef>
          <a:fillRef idx="1">
            <a:schemeClr val="lt1"/>
          </a:fillRef>
          <a:effectRef idx="0">
            <a:schemeClr val="dk1"/>
          </a:effectRef>
          <a:fontRef idx="minor">
            <a:schemeClr val="dk1"/>
          </a:fontRef>
        </p:style>
        <p:txBody>
          <a:bodyPr wrap="square" anchor="ctr">
            <a:noAutofit/>
          </a:bodyPr>
          <a:lstStyle/>
          <a:p>
            <a:pPr>
              <a:defRPr/>
            </a:pPr>
            <a:r>
              <a:rPr lang="zh-CN" altLang="en-US" b="1" kern="100" dirty="0">
                <a:solidFill>
                  <a:srgbClr val="FF0000"/>
                </a:solidFill>
                <a:cs typeface="宋体" panose="02010600030101010101" pitchFamily="2" charset="-122"/>
              </a:rPr>
              <a:t>基于目标最优的选择性模型集成方法：</a:t>
            </a:r>
            <a:r>
              <a:rPr lang="zh-CN" altLang="zh-CN" dirty="0"/>
              <a:t>采用基于目标最优的选择性集成方法</a:t>
            </a:r>
            <a:r>
              <a:rPr lang="zh-CN" altLang="en-US" dirty="0"/>
              <a:t>，</a:t>
            </a:r>
            <a:r>
              <a:rPr lang="zh-CN" altLang="zh-CN" dirty="0"/>
              <a:t>完成最优模型对</a:t>
            </a:r>
            <a:r>
              <a:rPr lang="zh-CN" altLang="en-US" dirty="0"/>
              <a:t>合金属性与</a:t>
            </a:r>
            <a:r>
              <a:rPr lang="zh-CN" altLang="zh-CN" dirty="0"/>
              <a:t>性能</a:t>
            </a:r>
            <a:r>
              <a:rPr lang="zh-CN" altLang="en-US" dirty="0"/>
              <a:t>关系</a:t>
            </a:r>
            <a:r>
              <a:rPr lang="zh-CN" altLang="zh-CN" dirty="0"/>
              <a:t>预测</a:t>
            </a:r>
            <a:r>
              <a:rPr lang="zh-CN" altLang="en-US" dirty="0"/>
              <a:t>。</a:t>
            </a:r>
            <a:endParaRPr lang="zh-CN" altLang="en-US" sz="2000"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268" y="939155"/>
            <a:ext cx="3762375" cy="54403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405868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8983" y="257466"/>
            <a:ext cx="8229600" cy="682302"/>
          </a:xfrm>
        </p:spPr>
        <p:txBody>
          <a:bodyPr>
            <a:noAutofit/>
          </a:bodyPr>
          <a:lstStyle/>
          <a:p>
            <a:r>
              <a:rPr lang="zh-CN" altLang="en-US" sz="2300" dirty="0"/>
              <a:t>基于规则抽取的可解释性方法</a:t>
            </a:r>
            <a:br>
              <a:rPr lang="zh-CN" altLang="en-US" dirty="0">
                <a:solidFill>
                  <a:srgbClr val="FF0000"/>
                </a:solidFill>
              </a:rPr>
            </a:br>
            <a:endParaRPr lang="zh-CN" altLang="en-US" dirty="0">
              <a:solidFill>
                <a:schemeClr val="tx2"/>
              </a:solidFill>
            </a:endParaRPr>
          </a:p>
        </p:txBody>
      </p:sp>
      <p:sp>
        <p:nvSpPr>
          <p:cNvPr id="4" name="立方体 3"/>
          <p:cNvSpPr/>
          <p:nvPr/>
        </p:nvSpPr>
        <p:spPr>
          <a:xfrm>
            <a:off x="3519799" y="781058"/>
            <a:ext cx="1415297" cy="1415995"/>
          </a:xfrm>
          <a:prstGeom prst="cube">
            <a:avLst/>
          </a:prstGeom>
        </p:spPr>
        <p:style>
          <a:lnRef idx="3">
            <a:schemeClr val="lt1"/>
          </a:lnRef>
          <a:fillRef idx="1">
            <a:schemeClr val="dk1"/>
          </a:fillRef>
          <a:effectRef idx="1">
            <a:schemeClr val="dk1"/>
          </a:effectRef>
          <a:fontRef idx="minor">
            <a:schemeClr val="lt1"/>
          </a:fontRef>
        </p:style>
        <p:txBody>
          <a:bodyPr anchor="ctr"/>
          <a:lstStyle/>
          <a:p>
            <a:pPr algn="ctr">
              <a:defRPr/>
            </a:pPr>
            <a:endParaRPr lang="zh-CN" altLang="en-US"/>
          </a:p>
        </p:txBody>
      </p:sp>
      <p:sp>
        <p:nvSpPr>
          <p:cNvPr id="5" name="右箭头 4"/>
          <p:cNvSpPr/>
          <p:nvPr/>
        </p:nvSpPr>
        <p:spPr>
          <a:xfrm>
            <a:off x="2561990" y="1419990"/>
            <a:ext cx="949918" cy="429433"/>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右箭头 5"/>
          <p:cNvSpPr/>
          <p:nvPr/>
        </p:nvSpPr>
        <p:spPr>
          <a:xfrm>
            <a:off x="5099758" y="1390635"/>
            <a:ext cx="949918" cy="429433"/>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9"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36455" y="1328737"/>
            <a:ext cx="456898" cy="625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虚尾箭头 10"/>
          <p:cNvSpPr/>
          <p:nvPr/>
        </p:nvSpPr>
        <p:spPr bwMode="auto">
          <a:xfrm rot="5400000">
            <a:off x="3752045" y="2311317"/>
            <a:ext cx="825718" cy="702735"/>
          </a:xfrm>
          <a:prstGeom prst="stripedRightArrow">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zh-CN" altLang="en-US"/>
          </a:p>
        </p:txBody>
      </p:sp>
      <p:sp>
        <p:nvSpPr>
          <p:cNvPr id="12" name="文本框 13"/>
          <p:cNvSpPr txBox="1">
            <a:spLocks noChangeArrowheads="1"/>
          </p:cNvSpPr>
          <p:nvPr/>
        </p:nvSpPr>
        <p:spPr bwMode="auto">
          <a:xfrm>
            <a:off x="1188599" y="2487773"/>
            <a:ext cx="2107509" cy="382277"/>
          </a:xfrm>
          <a:prstGeom prst="rect">
            <a:avLst/>
          </a:prstGeom>
          <a:solidFill>
            <a:schemeClr val="tx2">
              <a:lumMod val="40000"/>
              <a:lumOff val="60000"/>
            </a:schemeClr>
          </a:solidFill>
          <a:ln>
            <a:solidFill>
              <a:schemeClr val="bg1"/>
            </a:solidFill>
          </a:ln>
          <a:extLst/>
        </p:spPr>
        <p:style>
          <a:lnRef idx="2">
            <a:schemeClr val="dk1"/>
          </a:lnRef>
          <a:fillRef idx="1">
            <a:schemeClr val="lt1"/>
          </a:fillRef>
          <a:effectRef idx="0">
            <a:schemeClr val="dk1"/>
          </a:effectRef>
          <a:fontRef idx="minor">
            <a:schemeClr val="dk1"/>
          </a:fontRef>
        </p:style>
        <p:txBody>
          <a:bodyPr wrap="none">
            <a:spAutoFit/>
          </a:bodyPr>
          <a:lstStyle>
            <a:lvl1pPr defTabSz="0" latinLnBrk="1">
              <a:spcBef>
                <a:spcPct val="20000"/>
              </a:spcBef>
              <a:buBlip>
                <a:blip r:embed="rId4"/>
              </a:buBlip>
              <a:defRPr sz="2800">
                <a:solidFill>
                  <a:schemeClr val="tx1"/>
                </a:solidFill>
                <a:latin typeface="华文新魏" pitchFamily="2" charset="-122"/>
                <a:ea typeface="华文新魏" pitchFamily="2" charset="-122"/>
                <a:sym typeface="仿宋_GB2312"/>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latinLnBrk="0">
              <a:spcBef>
                <a:spcPct val="0"/>
              </a:spcBef>
              <a:buFontTx/>
              <a:buNone/>
            </a:pPr>
            <a:r>
              <a:rPr lang="zh-CN" altLang="en-US" sz="2000" dirty="0">
                <a:latin typeface="Calibri" pitchFamily="34" charset="0"/>
                <a:ea typeface="宋体" pitchFamily="2" charset="-122"/>
              </a:rPr>
              <a:t>关系的学习与抽取</a:t>
            </a:r>
          </a:p>
        </p:txBody>
      </p:sp>
      <p:sp>
        <p:nvSpPr>
          <p:cNvPr id="10" name="流程图: 数据 9"/>
          <p:cNvSpPr/>
          <p:nvPr/>
        </p:nvSpPr>
        <p:spPr>
          <a:xfrm>
            <a:off x="303692" y="1114729"/>
            <a:ext cx="2356827" cy="972701"/>
          </a:xfrm>
          <a:prstGeom prst="flowChartInputOutpu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0"/>
              </a:spcBef>
            </a:pPr>
            <a:r>
              <a:rPr lang="zh-CN" altLang="en-US" dirty="0">
                <a:latin typeface="Calibri" pitchFamily="34" charset="0"/>
              </a:rPr>
              <a:t>合金类别</a:t>
            </a:r>
            <a:r>
              <a:rPr lang="en-US" altLang="zh-CN" dirty="0">
                <a:latin typeface="Calibri" pitchFamily="34" charset="0"/>
              </a:rPr>
              <a:t>1</a:t>
            </a:r>
          </a:p>
          <a:p>
            <a:pPr algn="ctr">
              <a:spcBef>
                <a:spcPct val="0"/>
              </a:spcBef>
            </a:pPr>
            <a:r>
              <a:rPr lang="zh-CN" altLang="en-US" dirty="0">
                <a:latin typeface="Calibri" pitchFamily="34" charset="0"/>
              </a:rPr>
              <a:t>合金类别</a:t>
            </a:r>
            <a:r>
              <a:rPr lang="en-US" altLang="zh-CN" dirty="0">
                <a:latin typeface="Calibri" pitchFamily="34" charset="0"/>
              </a:rPr>
              <a:t>2</a:t>
            </a:r>
          </a:p>
          <a:p>
            <a:pPr algn="ctr">
              <a:spcBef>
                <a:spcPct val="0"/>
              </a:spcBef>
            </a:pPr>
            <a:r>
              <a:rPr lang="en-US" altLang="zh-CN" dirty="0">
                <a:latin typeface="Calibri" pitchFamily="34" charset="0"/>
              </a:rPr>
              <a:t>……</a:t>
            </a:r>
            <a:endParaRPr lang="en-US" altLang="zh-CN" b="1" dirty="0">
              <a:latin typeface="Calibri" pitchFamily="34" charset="0"/>
            </a:endParaRPr>
          </a:p>
        </p:txBody>
      </p:sp>
      <p:sp>
        <p:nvSpPr>
          <p:cNvPr id="15" name="流程图: 数据 14"/>
          <p:cNvSpPr/>
          <p:nvPr/>
        </p:nvSpPr>
        <p:spPr>
          <a:xfrm>
            <a:off x="5905980" y="1060847"/>
            <a:ext cx="2335457" cy="1076391"/>
          </a:xfrm>
          <a:prstGeom prst="flowChartInputOutpu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合金性能</a:t>
            </a:r>
            <a:r>
              <a:rPr lang="en-US" altLang="zh-CN" dirty="0"/>
              <a:t>1</a:t>
            </a:r>
          </a:p>
          <a:p>
            <a:pPr algn="ctr"/>
            <a:r>
              <a:rPr lang="zh-CN" altLang="en-US" dirty="0"/>
              <a:t>合金性能</a:t>
            </a:r>
            <a:r>
              <a:rPr lang="en-US" altLang="zh-CN" dirty="0"/>
              <a:t>2</a:t>
            </a:r>
          </a:p>
          <a:p>
            <a:pPr algn="ctr"/>
            <a:r>
              <a:rPr lang="en-US" altLang="zh-CN" dirty="0"/>
              <a:t>......</a:t>
            </a:r>
            <a:endParaRPr lang="zh-CN" altLang="en-US" dirty="0"/>
          </a:p>
        </p:txBody>
      </p:sp>
      <p:sp>
        <p:nvSpPr>
          <p:cNvPr id="38" name="矩形 37"/>
          <p:cNvSpPr/>
          <p:nvPr/>
        </p:nvSpPr>
        <p:spPr>
          <a:xfrm>
            <a:off x="298570" y="3588205"/>
            <a:ext cx="2467613" cy="2405672"/>
          </a:xfrm>
          <a:prstGeom prst="rect">
            <a:avLst/>
          </a:prstGeom>
          <a:solidFill>
            <a:schemeClr val="accent1">
              <a:lumMod val="20000"/>
              <a:lumOff val="80000"/>
            </a:schemeClr>
          </a:solidFill>
          <a:ln>
            <a:solidFill>
              <a:schemeClr val="tx1"/>
            </a:solidFill>
          </a:ln>
        </p:spPr>
        <p:style>
          <a:lnRef idx="2">
            <a:schemeClr val="dk1"/>
          </a:lnRef>
          <a:fillRef idx="1">
            <a:schemeClr val="lt1"/>
          </a:fillRef>
          <a:effectRef idx="0">
            <a:schemeClr val="dk1"/>
          </a:effectRef>
          <a:fontRef idx="minor">
            <a:schemeClr val="dk1"/>
          </a:fontRef>
        </p:style>
        <p:txBody>
          <a:bodyPr wrap="square">
            <a:spAutoFit/>
          </a:bodyPr>
          <a:lstStyle/>
          <a:p>
            <a:pPr lvl="0"/>
            <a:r>
              <a:rPr lang="zh-CN" altLang="en-US" sz="2400" dirty="0">
                <a:solidFill>
                  <a:srgbClr val="FF0000"/>
                </a:solidFill>
                <a:latin typeface="黑体" pitchFamily="49" charset="-122"/>
                <a:ea typeface="黑体" pitchFamily="49" charset="-122"/>
              </a:rPr>
              <a:t>突破：</a:t>
            </a:r>
            <a:r>
              <a:rPr lang="zh-CN" altLang="zh-CN" sz="2000" dirty="0"/>
              <a:t>采用面向结构和面向性能两种方法进行对基于集成学习的自适应混合式性能预测模型学习结果进行</a:t>
            </a:r>
            <a:r>
              <a:rPr lang="zh-CN" altLang="en-US" sz="2000" dirty="0"/>
              <a:t>关系</a:t>
            </a:r>
            <a:r>
              <a:rPr lang="zh-CN" altLang="zh-CN" sz="2000" dirty="0"/>
              <a:t>规则抽取</a:t>
            </a:r>
            <a:endParaRPr lang="zh-CN" altLang="en-US" sz="2400" dirty="0"/>
          </a:p>
        </p:txBody>
      </p:sp>
      <p:grpSp>
        <p:nvGrpSpPr>
          <p:cNvPr id="51" name="组合 50"/>
          <p:cNvGrpSpPr/>
          <p:nvPr/>
        </p:nvGrpSpPr>
        <p:grpSpPr>
          <a:xfrm>
            <a:off x="3131840" y="2329646"/>
            <a:ext cx="5033460" cy="4446720"/>
            <a:chOff x="3530318" y="2836191"/>
            <a:chExt cx="5019374" cy="3919831"/>
          </a:xfrm>
        </p:grpSpPr>
        <p:sp>
          <p:nvSpPr>
            <p:cNvPr id="13" name="立方体 12"/>
            <p:cNvSpPr/>
            <p:nvPr/>
          </p:nvSpPr>
          <p:spPr bwMode="auto">
            <a:xfrm>
              <a:off x="3530318" y="4109947"/>
              <a:ext cx="1618117" cy="1235012"/>
            </a:xfrm>
            <a:prstGeom prst="cube">
              <a:avLst/>
            </a:prstGeom>
            <a:ln>
              <a:solidFill>
                <a:schemeClr val="tx2"/>
              </a:solid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zh-CN" altLang="en-US"/>
            </a:p>
          </p:txBody>
        </p:sp>
        <p:pic>
          <p:nvPicPr>
            <p:cNvPr id="14" name="图片 16"/>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22397" y="4536743"/>
              <a:ext cx="662209" cy="635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16" name="流程图: 磁盘 15"/>
            <p:cNvSpPr/>
            <p:nvPr/>
          </p:nvSpPr>
          <p:spPr>
            <a:xfrm>
              <a:off x="5320513" y="2836191"/>
              <a:ext cx="3165082" cy="648072"/>
            </a:xfrm>
            <a:prstGeom prst="flowChartMagneticDisk">
              <a:avLst/>
            </a:prstGeom>
            <a:solidFill>
              <a:schemeClr val="accent5">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条件属性和决策属性分析结果</a:t>
              </a:r>
            </a:p>
          </p:txBody>
        </p:sp>
        <p:sp>
          <p:nvSpPr>
            <p:cNvPr id="17" name="下箭头 16"/>
            <p:cNvSpPr/>
            <p:nvPr/>
          </p:nvSpPr>
          <p:spPr>
            <a:xfrm>
              <a:off x="6716682" y="3484263"/>
              <a:ext cx="450620" cy="494275"/>
            </a:xfrm>
            <a:prstGeom prst="downArrow">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流程图: 过程 17"/>
            <p:cNvSpPr/>
            <p:nvPr/>
          </p:nvSpPr>
          <p:spPr>
            <a:xfrm>
              <a:off x="5400958" y="4013420"/>
              <a:ext cx="3090085" cy="331704"/>
            </a:xfrm>
            <a:prstGeom prst="flowChartProcess">
              <a:avLst/>
            </a:prstGeom>
            <a:solidFill>
              <a:schemeClr val="accent5">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抽取条件属性与决策属性关系的模型</a:t>
              </a:r>
            </a:p>
          </p:txBody>
        </p:sp>
        <p:sp>
          <p:nvSpPr>
            <p:cNvPr id="24" name="流程图: 手动操作 23"/>
            <p:cNvSpPr/>
            <p:nvPr/>
          </p:nvSpPr>
          <p:spPr>
            <a:xfrm>
              <a:off x="5400958" y="4345205"/>
              <a:ext cx="3090084" cy="799460"/>
            </a:xfrm>
            <a:prstGeom prst="flowChartManualOperation">
              <a:avLst/>
            </a:prstGeom>
            <a:solidFill>
              <a:schemeClr val="accent5">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a:stCxn id="24" idx="0"/>
              <a:endCxn id="24" idx="2"/>
            </p:cNvCxnSpPr>
            <p:nvPr/>
          </p:nvCxnSpPr>
          <p:spPr>
            <a:xfrm>
              <a:off x="6946000" y="4345205"/>
              <a:ext cx="0" cy="799460"/>
            </a:xfrm>
            <a:prstGeom prst="line">
              <a:avLst/>
            </a:prstGeom>
            <a:ln>
              <a:solidFill>
                <a:schemeClr val="tx2"/>
              </a:solidFill>
            </a:ln>
          </p:spPr>
          <p:style>
            <a:lnRef idx="1">
              <a:schemeClr val="dk1"/>
            </a:lnRef>
            <a:fillRef idx="0">
              <a:schemeClr val="dk1"/>
            </a:fillRef>
            <a:effectRef idx="0">
              <a:schemeClr val="dk1"/>
            </a:effectRef>
            <a:fontRef idx="minor">
              <a:schemeClr val="tx1"/>
            </a:fontRef>
          </p:style>
        </p:cxnSp>
        <p:sp>
          <p:nvSpPr>
            <p:cNvPr id="30" name="文本框 29"/>
            <p:cNvSpPr txBox="1"/>
            <p:nvPr/>
          </p:nvSpPr>
          <p:spPr>
            <a:xfrm>
              <a:off x="5962628" y="4465887"/>
              <a:ext cx="829067" cy="461665"/>
            </a:xfrm>
            <a:prstGeom prst="rect">
              <a:avLst/>
            </a:prstGeom>
            <a:solidFill>
              <a:srgbClr val="FFFF00"/>
            </a:solidFill>
            <a:ln>
              <a:solidFill>
                <a:schemeClr val="tx2"/>
              </a:solidFill>
            </a:ln>
          </p:spPr>
          <p:txBody>
            <a:bodyPr wrap="square" rtlCol="0">
              <a:spAutoFit/>
            </a:bodyPr>
            <a:lstStyle/>
            <a:p>
              <a:r>
                <a:rPr lang="zh-CN" altLang="en-US" sz="1200" dirty="0"/>
                <a:t>基于结构的搜索</a:t>
              </a:r>
            </a:p>
          </p:txBody>
        </p:sp>
        <p:sp>
          <p:nvSpPr>
            <p:cNvPr id="36" name="文本框 35"/>
            <p:cNvSpPr txBox="1"/>
            <p:nvPr/>
          </p:nvSpPr>
          <p:spPr>
            <a:xfrm>
              <a:off x="7053963" y="4465887"/>
              <a:ext cx="872379" cy="461665"/>
            </a:xfrm>
            <a:prstGeom prst="rect">
              <a:avLst/>
            </a:prstGeom>
            <a:solidFill>
              <a:srgbClr val="FFFF00"/>
            </a:solidFill>
            <a:ln>
              <a:solidFill>
                <a:schemeClr val="tx2"/>
              </a:solidFill>
            </a:ln>
          </p:spPr>
          <p:txBody>
            <a:bodyPr wrap="square" rtlCol="0">
              <a:spAutoFit/>
            </a:bodyPr>
            <a:lstStyle/>
            <a:p>
              <a:r>
                <a:rPr lang="zh-CN" altLang="en-US" sz="1200" dirty="0"/>
                <a:t>基于性能的学习</a:t>
              </a:r>
            </a:p>
          </p:txBody>
        </p:sp>
        <p:sp>
          <p:nvSpPr>
            <p:cNvPr id="32" name="下箭头 31"/>
            <p:cNvSpPr/>
            <p:nvPr/>
          </p:nvSpPr>
          <p:spPr>
            <a:xfrm>
              <a:off x="6377161" y="5144665"/>
              <a:ext cx="299379" cy="400589"/>
            </a:xfrm>
            <a:prstGeom prst="downArrow">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下箭头 32"/>
            <p:cNvSpPr/>
            <p:nvPr/>
          </p:nvSpPr>
          <p:spPr>
            <a:xfrm>
              <a:off x="7325744" y="5144665"/>
              <a:ext cx="246555" cy="400589"/>
            </a:xfrm>
            <a:prstGeom prst="downArrow">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5481402" y="5555352"/>
              <a:ext cx="3004193" cy="348875"/>
            </a:xfrm>
            <a:prstGeom prst="rect">
              <a:avLst/>
            </a:prstGeom>
            <a:solidFill>
              <a:schemeClr val="accent5">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条件属性与决策属性关系融合模型</a:t>
              </a:r>
            </a:p>
          </p:txBody>
        </p:sp>
        <p:sp>
          <p:nvSpPr>
            <p:cNvPr id="35" name="流程图: 磁盘 34"/>
            <p:cNvSpPr/>
            <p:nvPr/>
          </p:nvSpPr>
          <p:spPr>
            <a:xfrm>
              <a:off x="5465054" y="6323299"/>
              <a:ext cx="3084638" cy="432723"/>
            </a:xfrm>
            <a:prstGeom prst="flowChartMagneticDisk">
              <a:avLst/>
            </a:prstGeom>
            <a:solidFill>
              <a:schemeClr val="accent5">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条件属性与决策属性之间关系规则库</a:t>
              </a:r>
            </a:p>
          </p:txBody>
        </p:sp>
        <p:sp>
          <p:nvSpPr>
            <p:cNvPr id="37" name="下箭头 36"/>
            <p:cNvSpPr/>
            <p:nvPr/>
          </p:nvSpPr>
          <p:spPr>
            <a:xfrm>
              <a:off x="6892783" y="5904227"/>
              <a:ext cx="234596" cy="360040"/>
            </a:xfrm>
            <a:prstGeom prst="downArrow">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箭头连接符 40"/>
            <p:cNvCxnSpPr>
              <a:stCxn id="13" idx="0"/>
              <a:endCxn id="16" idx="2"/>
            </p:cNvCxnSpPr>
            <p:nvPr/>
          </p:nvCxnSpPr>
          <p:spPr>
            <a:xfrm flipV="1">
              <a:off x="4514504" y="3160227"/>
              <a:ext cx="806009" cy="94972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stCxn id="13" idx="3"/>
              <a:endCxn id="35" idx="2"/>
            </p:cNvCxnSpPr>
            <p:nvPr/>
          </p:nvCxnSpPr>
          <p:spPr>
            <a:xfrm>
              <a:off x="4164249" y="5344960"/>
              <a:ext cx="1300805" cy="1194701"/>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sp>
        <p:nvSpPr>
          <p:cNvPr id="53" name="文本框 52"/>
          <p:cNvSpPr txBox="1"/>
          <p:nvPr/>
        </p:nvSpPr>
        <p:spPr>
          <a:xfrm>
            <a:off x="8461593" y="2285558"/>
            <a:ext cx="430887" cy="4031271"/>
          </a:xfrm>
          <a:prstGeom prst="rect">
            <a:avLst/>
          </a:prstGeom>
          <a:solidFill>
            <a:srgbClr val="00B0F0"/>
          </a:solidFill>
        </p:spPr>
        <p:txBody>
          <a:bodyPr vert="eaVert" wrap="square" rtlCol="0">
            <a:spAutoFit/>
          </a:bodyPr>
          <a:lstStyle/>
          <a:p>
            <a:pPr algn="ctr"/>
            <a:r>
              <a:rPr lang="zh-CN" altLang="en-US" sz="1600" dirty="0"/>
              <a:t>领域专家</a:t>
            </a:r>
          </a:p>
        </p:txBody>
      </p:sp>
      <p:cxnSp>
        <p:nvCxnSpPr>
          <p:cNvPr id="55" name="直接箭头连接符 54"/>
          <p:cNvCxnSpPr/>
          <p:nvPr/>
        </p:nvCxnSpPr>
        <p:spPr>
          <a:xfrm flipH="1">
            <a:off x="6742988" y="3284984"/>
            <a:ext cx="1697188"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9" name="直接箭头连接符 58"/>
          <p:cNvCxnSpPr/>
          <p:nvPr/>
        </p:nvCxnSpPr>
        <p:spPr>
          <a:xfrm flipH="1">
            <a:off x="6669572" y="5951477"/>
            <a:ext cx="1770604" cy="49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121" name="直接箭头连接符 5120"/>
          <p:cNvCxnSpPr/>
          <p:nvPr/>
        </p:nvCxnSpPr>
        <p:spPr>
          <a:xfrm flipH="1" flipV="1">
            <a:off x="7145973" y="5057748"/>
            <a:ext cx="1315620" cy="810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直接箭头连接符 21"/>
          <p:cNvCxnSpPr>
            <a:stCxn id="24" idx="3"/>
          </p:cNvCxnSpPr>
          <p:nvPr/>
        </p:nvCxnSpPr>
        <p:spPr>
          <a:xfrm>
            <a:off x="7796610" y="4494956"/>
            <a:ext cx="664983" cy="134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3" name="图片 2">
            <a:extLst>
              <a:ext uri="{FF2B5EF4-FFF2-40B4-BE49-F238E27FC236}">
                <a16:creationId xmlns:a16="http://schemas.microsoft.com/office/drawing/2014/main" id="{B0D3E08A-3679-4D12-B3C5-FEADE9882BB5}"/>
              </a:ext>
            </a:extLst>
          </p:cNvPr>
          <p:cNvPicPr>
            <a:picLocks noChangeAspect="1"/>
          </p:cNvPicPr>
          <p:nvPr/>
        </p:nvPicPr>
        <p:blipFill>
          <a:blip r:embed="rId6"/>
          <a:stretch>
            <a:fillRect/>
          </a:stretch>
        </p:blipFill>
        <p:spPr>
          <a:xfrm>
            <a:off x="-628021" y="1078616"/>
            <a:ext cx="5773412" cy="4505334"/>
          </a:xfrm>
          <a:prstGeom prst="rect">
            <a:avLst/>
          </a:prstGeom>
        </p:spPr>
      </p:pic>
    </p:spTree>
    <p:extLst>
      <p:ext uri="{BB962C8B-B14F-4D97-AF65-F5344CB8AC3E}">
        <p14:creationId xmlns:p14="http://schemas.microsoft.com/office/powerpoint/2010/main" val="39162677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noChangeArrowheads="1"/>
          </p:cNvSpPr>
          <p:nvPr>
            <p:ph type="title" idx="4294967295"/>
          </p:nvPr>
        </p:nvSpPr>
        <p:spPr>
          <a:xfrm>
            <a:off x="914400" y="-14229"/>
            <a:ext cx="8229600" cy="796950"/>
          </a:xfrm>
          <a:extLst/>
        </p:spPr>
        <p:txBody>
          <a:bodyPr/>
          <a:lstStyle/>
          <a:p>
            <a:pPr algn="l" eaLnBrk="1" hangingPunct="1">
              <a:defRPr/>
            </a:pPr>
            <a:r>
              <a:rPr lang="zh-CN" altLang="en-US" dirty="0">
                <a:solidFill>
                  <a:srgbClr val="0033CC"/>
                </a:solidFill>
                <a:latin typeface="微软雅黑" panose="020B0503020204020204" pitchFamily="34" charset="-122"/>
                <a:ea typeface="微软雅黑" panose="020B0503020204020204" pitchFamily="34" charset="-122"/>
              </a:rPr>
              <a:t>内容索引</a:t>
            </a:r>
            <a:endParaRPr lang="zh-CN" altLang="zh-CN" dirty="0">
              <a:solidFill>
                <a:srgbClr val="0033CC"/>
              </a:solidFill>
              <a:latin typeface="微软雅黑" panose="020B0503020204020204" pitchFamily="34" charset="-122"/>
              <a:ea typeface="微软雅黑" panose="020B0503020204020204" pitchFamily="34" charset="-122"/>
            </a:endParaRPr>
          </a:p>
        </p:txBody>
      </p:sp>
      <p:graphicFrame>
        <p:nvGraphicFramePr>
          <p:cNvPr id="2" name="图示 1"/>
          <p:cNvGraphicFramePr/>
          <p:nvPr>
            <p:extLst>
              <p:ext uri="{D42A27DB-BD31-4B8C-83A1-F6EECF244321}">
                <p14:modId xmlns:p14="http://schemas.microsoft.com/office/powerpoint/2010/main" val="778615315"/>
              </p:ext>
            </p:extLst>
          </p:nvPr>
        </p:nvGraphicFramePr>
        <p:xfrm>
          <a:off x="942917" y="1052736"/>
          <a:ext cx="7272808" cy="52565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115431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2">
            <a:extLst>
              <a:ext uri="{28A0092B-C50C-407E-A947-70E740481C1C}">
                <a14:useLocalDpi xmlns:a14="http://schemas.microsoft.com/office/drawing/2010/main" val="0"/>
              </a:ext>
            </a:extLst>
          </a:blip>
          <a:srcRect l="2926" t="6297" r="5073" b="5239"/>
          <a:stretch/>
        </p:blipFill>
        <p:spPr>
          <a:xfrm>
            <a:off x="1115616" y="785729"/>
            <a:ext cx="7196484" cy="6101367"/>
          </a:xfrm>
          <a:prstGeom prst="rect">
            <a:avLst/>
          </a:prstGeom>
        </p:spPr>
      </p:pic>
      <p:sp>
        <p:nvSpPr>
          <p:cNvPr id="2" name="标题 1"/>
          <p:cNvSpPr>
            <a:spLocks noGrp="1"/>
          </p:cNvSpPr>
          <p:nvPr>
            <p:ph type="title"/>
          </p:nvPr>
        </p:nvSpPr>
        <p:spPr>
          <a:xfrm>
            <a:off x="827584" y="68787"/>
            <a:ext cx="8229600" cy="687846"/>
          </a:xfrm>
        </p:spPr>
        <p:txBody>
          <a:bodyPr>
            <a:normAutofit/>
          </a:bodyPr>
          <a:lstStyle/>
          <a:p>
            <a:r>
              <a:rPr lang="zh-CN" altLang="en-US" sz="2300" dirty="0"/>
              <a:t>工作三：平台架构设计</a:t>
            </a:r>
          </a:p>
        </p:txBody>
      </p:sp>
    </p:spTree>
    <p:extLst>
      <p:ext uri="{BB962C8B-B14F-4D97-AF65-F5344CB8AC3E}">
        <p14:creationId xmlns:p14="http://schemas.microsoft.com/office/powerpoint/2010/main" val="12898526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0"/>
            <a:ext cx="8229600" cy="796950"/>
          </a:xfrm>
        </p:spPr>
        <p:txBody>
          <a:bodyPr/>
          <a:lstStyle/>
          <a:p>
            <a:r>
              <a:rPr lang="zh-CN" altLang="en-US" dirty="0"/>
              <a:t>平台的开发环境和运行环境</a:t>
            </a:r>
          </a:p>
        </p:txBody>
      </p:sp>
      <p:graphicFrame>
        <p:nvGraphicFramePr>
          <p:cNvPr id="5" name="表格 4"/>
          <p:cNvGraphicFramePr>
            <a:graphicFrameLocks noGrp="1"/>
          </p:cNvGraphicFramePr>
          <p:nvPr>
            <p:extLst/>
          </p:nvPr>
        </p:nvGraphicFramePr>
        <p:xfrm>
          <a:off x="179512" y="4077072"/>
          <a:ext cx="8496944" cy="2541975"/>
        </p:xfrm>
        <a:graphic>
          <a:graphicData uri="http://schemas.openxmlformats.org/drawingml/2006/table">
            <a:tbl>
              <a:tblPr firstRow="1" bandRow="1">
                <a:tableStyleId>{F5AB1C69-6EDB-4FF4-983F-18BD219EF322}</a:tableStyleId>
              </a:tblPr>
              <a:tblGrid>
                <a:gridCol w="1728192">
                  <a:extLst>
                    <a:ext uri="{9D8B030D-6E8A-4147-A177-3AD203B41FA5}">
                      <a16:colId xmlns:a16="http://schemas.microsoft.com/office/drawing/2014/main" val="20000"/>
                    </a:ext>
                  </a:extLst>
                </a:gridCol>
                <a:gridCol w="2304256">
                  <a:extLst>
                    <a:ext uri="{9D8B030D-6E8A-4147-A177-3AD203B41FA5}">
                      <a16:colId xmlns:a16="http://schemas.microsoft.com/office/drawing/2014/main" val="20001"/>
                    </a:ext>
                  </a:extLst>
                </a:gridCol>
                <a:gridCol w="4464496">
                  <a:extLst>
                    <a:ext uri="{9D8B030D-6E8A-4147-A177-3AD203B41FA5}">
                      <a16:colId xmlns:a16="http://schemas.microsoft.com/office/drawing/2014/main" val="20002"/>
                    </a:ext>
                  </a:extLst>
                </a:gridCol>
              </a:tblGrid>
              <a:tr h="313897">
                <a:tc>
                  <a:txBody>
                    <a:bodyPr/>
                    <a:lstStyle/>
                    <a:p>
                      <a:r>
                        <a:rPr lang="zh-CN" altLang="en-US" dirty="0"/>
                        <a:t>硬件名称</a:t>
                      </a:r>
                    </a:p>
                  </a:txBody>
                  <a:tcPr anchor="ctr"/>
                </a:tc>
                <a:tc>
                  <a:txBody>
                    <a:bodyPr/>
                    <a:lstStyle/>
                    <a:p>
                      <a:r>
                        <a:rPr lang="zh-CN" altLang="en-US" dirty="0"/>
                        <a:t>基本需求</a:t>
                      </a:r>
                    </a:p>
                  </a:txBody>
                  <a:tcPr anchor="ctr"/>
                </a:tc>
                <a:tc>
                  <a:txBody>
                    <a:bodyPr/>
                    <a:lstStyle/>
                    <a:p>
                      <a:r>
                        <a:rPr lang="zh-CN" altLang="en-US" dirty="0"/>
                        <a:t>建议与基本描述</a:t>
                      </a:r>
                    </a:p>
                  </a:txBody>
                  <a:tcPr anchor="ctr"/>
                </a:tc>
                <a:extLst>
                  <a:ext uri="{0D108BD9-81ED-4DB2-BD59-A6C34878D82A}">
                    <a16:rowId xmlns:a16="http://schemas.microsoft.com/office/drawing/2014/main" val="10000"/>
                  </a:ext>
                </a:extLst>
              </a:tr>
              <a:tr h="570344">
                <a:tc>
                  <a:txBody>
                    <a:bodyPr/>
                    <a:lstStyle/>
                    <a:p>
                      <a:r>
                        <a:rPr lang="en-US" altLang="zh-CN" sz="1400" dirty="0"/>
                        <a:t>CPU</a:t>
                      </a:r>
                      <a:endParaRPr lang="zh-CN" altLang="en-US" sz="1400" dirty="0"/>
                    </a:p>
                  </a:txBody>
                  <a:tcPr anchor="ctr"/>
                </a:tc>
                <a:tc>
                  <a:txBody>
                    <a:bodyPr/>
                    <a:lstStyle/>
                    <a:p>
                      <a:r>
                        <a:rPr lang="zh-CN" altLang="en-US" sz="1400" dirty="0"/>
                        <a:t>频率在</a:t>
                      </a:r>
                      <a:r>
                        <a:rPr lang="en-US" altLang="zh-CN" sz="1400" dirty="0"/>
                        <a:t>2G Hz </a:t>
                      </a:r>
                      <a:r>
                        <a:rPr lang="zh-CN" altLang="en-US" sz="1400" dirty="0"/>
                        <a:t>、</a:t>
                      </a:r>
                      <a:r>
                        <a:rPr lang="en-US" altLang="zh-CN" sz="1400" dirty="0"/>
                        <a:t>4</a:t>
                      </a:r>
                      <a:r>
                        <a:rPr lang="zh-CN" altLang="en-US" sz="1400" dirty="0"/>
                        <a:t>核</a:t>
                      </a:r>
                      <a:endParaRPr lang="en-US" altLang="zh-CN" sz="1400" dirty="0"/>
                    </a:p>
                  </a:txBody>
                  <a:tcPr anchor="ctr"/>
                </a:tc>
                <a:tc>
                  <a:txBody>
                    <a:bodyPr/>
                    <a:lstStyle/>
                    <a:p>
                      <a:r>
                        <a:rPr lang="zh-CN" altLang="en-US" sz="1400" dirty="0"/>
                        <a:t>安装</a:t>
                      </a:r>
                      <a:r>
                        <a:rPr lang="en-US" altLang="zh-CN" sz="1400" dirty="0"/>
                        <a:t>64</a:t>
                      </a:r>
                      <a:r>
                        <a:rPr lang="zh-CN" altLang="en-US" sz="1400" dirty="0"/>
                        <a:t>位</a:t>
                      </a:r>
                      <a:r>
                        <a:rPr lang="en-US" altLang="zh-CN" sz="1400" dirty="0"/>
                        <a:t>Windows7</a:t>
                      </a:r>
                      <a:r>
                        <a:rPr lang="zh-CN" altLang="en-US" sz="1400" dirty="0"/>
                        <a:t>需要更高</a:t>
                      </a:r>
                      <a:r>
                        <a:rPr lang="en-US" altLang="zh-CN" sz="1400" dirty="0"/>
                        <a:t>CPU</a:t>
                      </a:r>
                      <a:r>
                        <a:rPr lang="zh-CN" altLang="en-US" sz="1400" dirty="0"/>
                        <a:t>支持，并为了支持并行计算，需要</a:t>
                      </a:r>
                      <a:r>
                        <a:rPr lang="en-US" altLang="zh-CN" sz="1400" dirty="0"/>
                        <a:t>4</a:t>
                      </a:r>
                      <a:r>
                        <a:rPr lang="zh-CN" altLang="en-US" sz="1400" dirty="0"/>
                        <a:t>核以上的</a:t>
                      </a:r>
                      <a:r>
                        <a:rPr lang="en-US" altLang="zh-CN" sz="1400" dirty="0"/>
                        <a:t>CPU</a:t>
                      </a:r>
                      <a:endParaRPr lang="zh-CN" altLang="en-US" sz="1400" dirty="0"/>
                    </a:p>
                  </a:txBody>
                  <a:tcPr anchor="ctr"/>
                </a:tc>
                <a:extLst>
                  <a:ext uri="{0D108BD9-81ED-4DB2-BD59-A6C34878D82A}">
                    <a16:rowId xmlns:a16="http://schemas.microsoft.com/office/drawing/2014/main" val="10001"/>
                  </a:ext>
                </a:extLst>
              </a:tr>
              <a:tr h="313897">
                <a:tc>
                  <a:txBody>
                    <a:bodyPr/>
                    <a:lstStyle/>
                    <a:p>
                      <a:r>
                        <a:rPr lang="zh-CN" altLang="en-US" sz="1400" dirty="0"/>
                        <a:t>内存</a:t>
                      </a:r>
                    </a:p>
                  </a:txBody>
                  <a:tcPr anchor="ctr"/>
                </a:tc>
                <a:tc>
                  <a:txBody>
                    <a:bodyPr/>
                    <a:lstStyle/>
                    <a:p>
                      <a:r>
                        <a:rPr lang="en-US" altLang="zh-CN" sz="1400" kern="1200" dirty="0">
                          <a:effectLst/>
                        </a:rPr>
                        <a:t>2GB</a:t>
                      </a:r>
                      <a:endParaRPr lang="zh-CN" altLang="en-US" sz="1400" dirty="0"/>
                    </a:p>
                  </a:txBody>
                  <a:tcPr anchor="ctr"/>
                </a:tc>
                <a:tc>
                  <a:txBody>
                    <a:bodyPr/>
                    <a:lstStyle/>
                    <a:p>
                      <a:r>
                        <a:rPr lang="zh-CN" altLang="en-US" sz="1400" kern="1200" dirty="0">
                          <a:effectLst/>
                        </a:rPr>
                        <a:t>为了支持并行计算，</a:t>
                      </a:r>
                      <a:r>
                        <a:rPr lang="zh-CN" altLang="zh-CN" sz="1400" kern="1200" dirty="0">
                          <a:effectLst/>
                        </a:rPr>
                        <a:t>推荐</a:t>
                      </a:r>
                      <a:r>
                        <a:rPr lang="en-US" altLang="zh-CN" sz="1400" kern="1200" dirty="0">
                          <a:effectLst/>
                        </a:rPr>
                        <a:t>4GB</a:t>
                      </a:r>
                      <a:r>
                        <a:rPr lang="zh-CN" altLang="zh-CN" sz="1400" kern="1200" dirty="0">
                          <a:effectLst/>
                        </a:rPr>
                        <a:t>及以上</a:t>
                      </a:r>
                      <a:endParaRPr lang="zh-CN" altLang="en-US" sz="1400" dirty="0"/>
                    </a:p>
                  </a:txBody>
                  <a:tcPr anchor="ctr"/>
                </a:tc>
                <a:extLst>
                  <a:ext uri="{0D108BD9-81ED-4DB2-BD59-A6C34878D82A}">
                    <a16:rowId xmlns:a16="http://schemas.microsoft.com/office/drawing/2014/main" val="10002"/>
                  </a:ext>
                </a:extLst>
              </a:tr>
              <a:tr h="350283">
                <a:tc>
                  <a:txBody>
                    <a:bodyPr/>
                    <a:lstStyle/>
                    <a:p>
                      <a:r>
                        <a:rPr lang="zh-CN" altLang="en-US" sz="1400" dirty="0"/>
                        <a:t>硬盘</a:t>
                      </a:r>
                    </a:p>
                  </a:txBody>
                  <a:tcPr anchor="ctr"/>
                </a:tc>
                <a:tc>
                  <a:txBody>
                    <a:bodyPr/>
                    <a:lstStyle/>
                    <a:p>
                      <a:r>
                        <a:rPr lang="en-US" altLang="zh-CN" sz="1400" kern="1200" dirty="0">
                          <a:effectLst/>
                        </a:rPr>
                        <a:t>16GB</a:t>
                      </a:r>
                      <a:endParaRPr lang="zh-CN" altLang="en-US" sz="1400" dirty="0"/>
                    </a:p>
                  </a:txBody>
                  <a:tcPr anchor="ctr"/>
                </a:tc>
                <a:tc>
                  <a:txBody>
                    <a:bodyPr/>
                    <a:lstStyle/>
                    <a:p>
                      <a:r>
                        <a:rPr lang="zh-CN" altLang="zh-CN" sz="1400" kern="1200" dirty="0">
                          <a:effectLst/>
                        </a:rPr>
                        <a:t>安装</a:t>
                      </a:r>
                      <a:r>
                        <a:rPr lang="en-US" altLang="zh-CN" sz="1400" kern="1200" dirty="0">
                          <a:effectLst/>
                        </a:rPr>
                        <a:t>64</a:t>
                      </a:r>
                      <a:r>
                        <a:rPr lang="zh-CN" altLang="zh-CN" sz="1400" kern="1200" dirty="0">
                          <a:effectLst/>
                        </a:rPr>
                        <a:t>位</a:t>
                      </a:r>
                      <a:r>
                        <a:rPr lang="en-US" altLang="zh-CN" sz="1400" kern="1200" dirty="0">
                          <a:effectLst/>
                        </a:rPr>
                        <a:t>Windows7</a:t>
                      </a:r>
                      <a:r>
                        <a:rPr lang="zh-CN" altLang="zh-CN" sz="1400" kern="1200" dirty="0">
                          <a:effectLst/>
                        </a:rPr>
                        <a:t>需要至少</a:t>
                      </a:r>
                      <a:r>
                        <a:rPr lang="en-US" altLang="zh-CN" sz="1400" kern="1200" dirty="0">
                          <a:effectLst/>
                        </a:rPr>
                        <a:t>20GB</a:t>
                      </a:r>
                      <a:r>
                        <a:rPr lang="zh-CN" altLang="zh-CN" sz="1400" kern="1200" dirty="0">
                          <a:effectLst/>
                        </a:rPr>
                        <a:t>及以上硬盘可用空间</a:t>
                      </a:r>
                      <a:endParaRPr lang="zh-CN" altLang="en-US" sz="1400" dirty="0"/>
                    </a:p>
                  </a:txBody>
                  <a:tcPr anchor="ctr"/>
                </a:tc>
                <a:extLst>
                  <a:ext uri="{0D108BD9-81ED-4DB2-BD59-A6C34878D82A}">
                    <a16:rowId xmlns:a16="http://schemas.microsoft.com/office/drawing/2014/main" val="10003"/>
                  </a:ext>
                </a:extLst>
              </a:tr>
              <a:tr h="313897">
                <a:tc>
                  <a:txBody>
                    <a:bodyPr/>
                    <a:lstStyle/>
                    <a:p>
                      <a:r>
                        <a:rPr lang="zh-CN" altLang="en-US" sz="1400" dirty="0"/>
                        <a:t>显卡</a:t>
                      </a:r>
                    </a:p>
                  </a:txBody>
                  <a:tcPr anchor="ctr"/>
                </a:tc>
                <a:tc>
                  <a:txBody>
                    <a:bodyPr/>
                    <a:lstStyle/>
                    <a:p>
                      <a:r>
                        <a:rPr lang="en-US" altLang="zh-CN" sz="1400" dirty="0"/>
                        <a:t>GTX1050</a:t>
                      </a:r>
                      <a:endParaRPr lang="zh-CN" altLang="en-US" sz="1400" dirty="0"/>
                    </a:p>
                  </a:txBody>
                  <a:tcPr anchor="ctr"/>
                </a:tc>
                <a:tc>
                  <a:txBody>
                    <a:bodyPr/>
                    <a:lstStyle/>
                    <a:p>
                      <a:r>
                        <a:rPr lang="zh-CN" altLang="en-US" sz="1400" dirty="0"/>
                        <a:t>深度学习算法需要调用计算性能更好的显卡</a:t>
                      </a:r>
                    </a:p>
                  </a:txBody>
                  <a:tcPr anchor="ctr"/>
                </a:tc>
                <a:extLst>
                  <a:ext uri="{0D108BD9-81ED-4DB2-BD59-A6C34878D82A}">
                    <a16:rowId xmlns:a16="http://schemas.microsoft.com/office/drawing/2014/main" val="10004"/>
                  </a:ext>
                </a:extLst>
              </a:tr>
              <a:tr h="313897">
                <a:tc>
                  <a:txBody>
                    <a:bodyPr/>
                    <a:lstStyle/>
                    <a:p>
                      <a:r>
                        <a:rPr lang="zh-CN" altLang="en-US" sz="1400" dirty="0"/>
                        <a:t>其他设备</a:t>
                      </a:r>
                    </a:p>
                  </a:txBody>
                  <a:tcPr anchor="ctr"/>
                </a:tc>
                <a:tc>
                  <a:txBody>
                    <a:bodyPr/>
                    <a:lstStyle/>
                    <a:p>
                      <a:r>
                        <a:rPr lang="en-US" altLang="zh-CN" sz="1400" kern="1200" dirty="0">
                          <a:effectLst/>
                        </a:rPr>
                        <a:t>DVD R/W</a:t>
                      </a:r>
                      <a:r>
                        <a:rPr lang="zh-CN" altLang="zh-CN" sz="1400" kern="1200" dirty="0">
                          <a:effectLst/>
                        </a:rPr>
                        <a:t>驱动器</a:t>
                      </a:r>
                      <a:endParaRPr lang="zh-CN" altLang="en-US" sz="1400" dirty="0"/>
                    </a:p>
                  </a:txBody>
                  <a:tcPr anchor="ctr"/>
                </a:tc>
                <a:tc>
                  <a:txBody>
                    <a:bodyPr/>
                    <a:lstStyle/>
                    <a:p>
                      <a:endParaRPr lang="zh-CN" altLang="en-US" sz="1400" dirty="0"/>
                    </a:p>
                  </a:txBody>
                  <a:tcPr anchor="ctr"/>
                </a:tc>
                <a:extLst>
                  <a:ext uri="{0D108BD9-81ED-4DB2-BD59-A6C34878D82A}">
                    <a16:rowId xmlns:a16="http://schemas.microsoft.com/office/drawing/2014/main" val="10005"/>
                  </a:ext>
                </a:extLst>
              </a:tr>
              <a:tr h="313897">
                <a:tc>
                  <a:txBody>
                    <a:bodyPr/>
                    <a:lstStyle/>
                    <a:p>
                      <a:endParaRPr lang="zh-CN" altLang="en-US" sz="1400"/>
                    </a:p>
                  </a:txBody>
                  <a:tcPr anchor="ctr"/>
                </a:tc>
                <a:tc>
                  <a:txBody>
                    <a:bodyPr/>
                    <a:lstStyle/>
                    <a:p>
                      <a:r>
                        <a:rPr lang="zh-CN" altLang="en-US" sz="1400" dirty="0"/>
                        <a:t>高速网络带宽</a:t>
                      </a:r>
                    </a:p>
                  </a:txBody>
                  <a:tcPr anchor="ctr"/>
                </a:tc>
                <a:tc>
                  <a:txBody>
                    <a:bodyPr/>
                    <a:lstStyle/>
                    <a:p>
                      <a:r>
                        <a:rPr lang="zh-CN" altLang="en-US" sz="1400" dirty="0"/>
                        <a:t>并发计算需要至少</a:t>
                      </a:r>
                      <a:r>
                        <a:rPr lang="en-US" altLang="zh-CN" sz="1400" dirty="0"/>
                        <a:t>10M</a:t>
                      </a:r>
                      <a:r>
                        <a:rPr lang="zh-CN" altLang="en-US" sz="1400" dirty="0"/>
                        <a:t>的网络带宽</a:t>
                      </a:r>
                    </a:p>
                  </a:txBody>
                  <a:tcPr anchor="ctr"/>
                </a:tc>
                <a:extLst>
                  <a:ext uri="{0D108BD9-81ED-4DB2-BD59-A6C34878D82A}">
                    <a16:rowId xmlns:a16="http://schemas.microsoft.com/office/drawing/2014/main" val="10006"/>
                  </a:ext>
                </a:extLst>
              </a:tr>
            </a:tbl>
          </a:graphicData>
        </a:graphic>
      </p:graphicFrame>
      <p:sp>
        <p:nvSpPr>
          <p:cNvPr id="6" name="TextBox 5"/>
          <p:cNvSpPr txBox="1"/>
          <p:nvPr/>
        </p:nvSpPr>
        <p:spPr>
          <a:xfrm>
            <a:off x="154798" y="3789040"/>
            <a:ext cx="4536504" cy="338554"/>
          </a:xfrm>
          <a:prstGeom prst="rect">
            <a:avLst/>
          </a:prstGeom>
          <a:noFill/>
        </p:spPr>
        <p:txBody>
          <a:bodyPr wrap="square" rtlCol="0">
            <a:spAutoFit/>
          </a:bodyPr>
          <a:lstStyle/>
          <a:p>
            <a:r>
              <a:rPr lang="zh-CN" altLang="en-US" sz="1600" dirty="0"/>
              <a:t>运行环境</a:t>
            </a:r>
          </a:p>
        </p:txBody>
      </p:sp>
      <p:sp>
        <p:nvSpPr>
          <p:cNvPr id="9" name="TextBox 8"/>
          <p:cNvSpPr txBox="1"/>
          <p:nvPr/>
        </p:nvSpPr>
        <p:spPr>
          <a:xfrm>
            <a:off x="179512" y="900922"/>
            <a:ext cx="4536504" cy="372409"/>
          </a:xfrm>
          <a:prstGeom prst="rect">
            <a:avLst/>
          </a:prstGeom>
          <a:noFill/>
        </p:spPr>
        <p:txBody>
          <a:bodyPr wrap="square" rtlCol="0">
            <a:spAutoFit/>
          </a:bodyPr>
          <a:lstStyle/>
          <a:p>
            <a:r>
              <a:rPr lang="zh-CN" altLang="en-US" sz="1600" dirty="0"/>
              <a:t>开发环境</a:t>
            </a:r>
          </a:p>
        </p:txBody>
      </p:sp>
      <p:graphicFrame>
        <p:nvGraphicFramePr>
          <p:cNvPr id="10" name="表格 9"/>
          <p:cNvGraphicFramePr>
            <a:graphicFrameLocks noGrp="1"/>
          </p:cNvGraphicFramePr>
          <p:nvPr>
            <p:extLst/>
          </p:nvPr>
        </p:nvGraphicFramePr>
        <p:xfrm>
          <a:off x="179512" y="1217672"/>
          <a:ext cx="8496944" cy="2499360"/>
        </p:xfrm>
        <a:graphic>
          <a:graphicData uri="http://schemas.openxmlformats.org/drawingml/2006/table">
            <a:tbl>
              <a:tblPr firstRow="1" bandRow="1">
                <a:tableStyleId>{5C22544A-7EE6-4342-B048-85BDC9FD1C3A}</a:tableStyleId>
              </a:tblPr>
              <a:tblGrid>
                <a:gridCol w="1728192">
                  <a:extLst>
                    <a:ext uri="{9D8B030D-6E8A-4147-A177-3AD203B41FA5}">
                      <a16:colId xmlns:a16="http://schemas.microsoft.com/office/drawing/2014/main" val="20000"/>
                    </a:ext>
                  </a:extLst>
                </a:gridCol>
                <a:gridCol w="2304256">
                  <a:extLst>
                    <a:ext uri="{9D8B030D-6E8A-4147-A177-3AD203B41FA5}">
                      <a16:colId xmlns:a16="http://schemas.microsoft.com/office/drawing/2014/main" val="20001"/>
                    </a:ext>
                  </a:extLst>
                </a:gridCol>
                <a:gridCol w="4464496">
                  <a:extLst>
                    <a:ext uri="{9D8B030D-6E8A-4147-A177-3AD203B41FA5}">
                      <a16:colId xmlns:a16="http://schemas.microsoft.com/office/drawing/2014/main" val="20002"/>
                    </a:ext>
                  </a:extLst>
                </a:gridCol>
              </a:tblGrid>
              <a:tr h="334868">
                <a:tc>
                  <a:txBody>
                    <a:bodyPr/>
                    <a:lstStyle/>
                    <a:p>
                      <a:r>
                        <a:rPr lang="zh-CN" altLang="en-US" dirty="0"/>
                        <a:t>软件</a:t>
                      </a:r>
                      <a:r>
                        <a:rPr lang="en-US" altLang="zh-CN" dirty="0"/>
                        <a:t>/</a:t>
                      </a:r>
                      <a:r>
                        <a:rPr lang="zh-CN" altLang="en-US" dirty="0"/>
                        <a:t>算法名称</a:t>
                      </a:r>
                    </a:p>
                  </a:txBody>
                  <a:tcPr/>
                </a:tc>
                <a:tc>
                  <a:txBody>
                    <a:bodyPr/>
                    <a:lstStyle/>
                    <a:p>
                      <a:r>
                        <a:rPr lang="zh-CN" altLang="en-US" dirty="0"/>
                        <a:t>版本</a:t>
                      </a:r>
                    </a:p>
                  </a:txBody>
                  <a:tcPr/>
                </a:tc>
                <a:tc>
                  <a:txBody>
                    <a:bodyPr/>
                    <a:lstStyle/>
                    <a:p>
                      <a:r>
                        <a:rPr lang="zh-CN" altLang="en-US" dirty="0"/>
                        <a:t>描述</a:t>
                      </a:r>
                    </a:p>
                  </a:txBody>
                  <a:tcPr/>
                </a:tc>
                <a:extLst>
                  <a:ext uri="{0D108BD9-81ED-4DB2-BD59-A6C34878D82A}">
                    <a16:rowId xmlns:a16="http://schemas.microsoft.com/office/drawing/2014/main" val="10000"/>
                  </a:ext>
                </a:extLst>
              </a:tr>
              <a:tr h="290346">
                <a:tc>
                  <a:txBody>
                    <a:bodyPr/>
                    <a:lstStyle/>
                    <a:p>
                      <a:r>
                        <a:rPr lang="en-US" altLang="zh-CN" sz="1400" dirty="0"/>
                        <a:t>IDEA</a:t>
                      </a:r>
                      <a:endParaRPr lang="zh-CN" altLang="en-US" sz="1400" dirty="0"/>
                    </a:p>
                  </a:txBody>
                  <a:tcPr/>
                </a:tc>
                <a:tc>
                  <a:txBody>
                    <a:bodyPr/>
                    <a:lstStyle/>
                    <a:p>
                      <a:r>
                        <a:rPr lang="en-US" altLang="zh-CN" sz="1400" dirty="0"/>
                        <a:t>Idea 2017</a:t>
                      </a:r>
                      <a:endParaRPr lang="zh-CN" altLang="en-US" sz="1400" dirty="0"/>
                    </a:p>
                  </a:txBody>
                  <a:tcPr/>
                </a:tc>
                <a:tc>
                  <a:txBody>
                    <a:bodyPr/>
                    <a:lstStyle/>
                    <a:p>
                      <a:r>
                        <a:rPr lang="zh-CN" altLang="en-US" sz="1400" dirty="0"/>
                        <a:t>平台集成开发环境</a:t>
                      </a:r>
                      <a:r>
                        <a:rPr lang="en-US" altLang="zh-CN" sz="1400" dirty="0"/>
                        <a:t>(IDE)</a:t>
                      </a:r>
                      <a:endParaRPr lang="zh-CN" altLang="en-US" sz="1400" dirty="0"/>
                    </a:p>
                  </a:txBody>
                  <a:tcPr/>
                </a:tc>
                <a:extLst>
                  <a:ext uri="{0D108BD9-81ED-4DB2-BD59-A6C34878D82A}">
                    <a16:rowId xmlns:a16="http://schemas.microsoft.com/office/drawing/2014/main" val="10001"/>
                  </a:ext>
                </a:extLst>
              </a:tr>
              <a:tr h="290346">
                <a:tc>
                  <a:txBody>
                    <a:bodyPr/>
                    <a:lstStyle/>
                    <a:p>
                      <a:r>
                        <a:rPr lang="en-US" altLang="zh-CN" sz="1400" dirty="0"/>
                        <a:t>Java</a:t>
                      </a:r>
                      <a:endParaRPr lang="zh-CN" altLang="en-US" sz="1400" dirty="0"/>
                    </a:p>
                  </a:txBody>
                  <a:tcPr/>
                </a:tc>
                <a:tc>
                  <a:txBody>
                    <a:bodyPr/>
                    <a:lstStyle/>
                    <a:p>
                      <a:r>
                        <a:rPr lang="en-US" altLang="zh-CN" sz="1400" dirty="0"/>
                        <a:t>JDK 1.8</a:t>
                      </a:r>
                      <a:endParaRPr lang="zh-CN" altLang="en-US" sz="1400" dirty="0"/>
                    </a:p>
                  </a:txBody>
                  <a:tcPr anchor="ctr"/>
                </a:tc>
                <a:tc>
                  <a:txBody>
                    <a:bodyPr/>
                    <a:lstStyle/>
                    <a:p>
                      <a:r>
                        <a:rPr lang="zh-CN" altLang="en-US" sz="1400" dirty="0"/>
                        <a:t>网页平台后台开发语言</a:t>
                      </a:r>
                    </a:p>
                  </a:txBody>
                  <a:tcPr/>
                </a:tc>
                <a:extLst>
                  <a:ext uri="{0D108BD9-81ED-4DB2-BD59-A6C34878D82A}">
                    <a16:rowId xmlns:a16="http://schemas.microsoft.com/office/drawing/2014/main" val="10002"/>
                  </a:ext>
                </a:extLst>
              </a:tr>
              <a:tr h="290346">
                <a:tc>
                  <a:txBody>
                    <a:bodyPr/>
                    <a:lstStyle/>
                    <a:p>
                      <a:r>
                        <a:rPr lang="en-US" altLang="zh-CN" sz="1400" dirty="0"/>
                        <a:t>Python</a:t>
                      </a:r>
                      <a:endParaRPr lang="zh-CN" altLang="en-US" sz="1400" dirty="0"/>
                    </a:p>
                  </a:txBody>
                  <a:tcPr/>
                </a:tc>
                <a:tc>
                  <a:txBody>
                    <a:bodyPr/>
                    <a:lstStyle/>
                    <a:p>
                      <a:r>
                        <a:rPr lang="en-US" altLang="zh-CN" sz="1400" dirty="0"/>
                        <a:t>Python</a:t>
                      </a:r>
                      <a:r>
                        <a:rPr lang="en-US" altLang="zh-CN" sz="1400" baseline="0" dirty="0"/>
                        <a:t> 3.5</a:t>
                      </a:r>
                      <a:endParaRPr lang="zh-CN" altLang="en-US" sz="1400" dirty="0"/>
                    </a:p>
                  </a:txBody>
                  <a:tcPr/>
                </a:tc>
                <a:tc>
                  <a:txBody>
                    <a:bodyPr/>
                    <a:lstStyle/>
                    <a:p>
                      <a:r>
                        <a:rPr lang="zh-CN" altLang="en-US" sz="1400" dirty="0"/>
                        <a:t>机器学习算法编程语言</a:t>
                      </a:r>
                    </a:p>
                  </a:txBody>
                  <a:tcPr/>
                </a:tc>
                <a:extLst>
                  <a:ext uri="{0D108BD9-81ED-4DB2-BD59-A6C34878D82A}">
                    <a16:rowId xmlns:a16="http://schemas.microsoft.com/office/drawing/2014/main" val="10003"/>
                  </a:ext>
                </a:extLst>
              </a:tr>
              <a:tr h="290346">
                <a:tc>
                  <a:txBody>
                    <a:bodyPr/>
                    <a:lstStyle/>
                    <a:p>
                      <a:r>
                        <a:rPr lang="en-US" altLang="zh-CN" sz="1400" dirty="0" err="1"/>
                        <a:t>MongoDB</a:t>
                      </a:r>
                      <a:endParaRPr lang="zh-CN" altLang="en-US" sz="1400" dirty="0"/>
                    </a:p>
                  </a:txBody>
                  <a:tcPr/>
                </a:tc>
                <a:tc>
                  <a:txBody>
                    <a:bodyPr/>
                    <a:lstStyle/>
                    <a:p>
                      <a:r>
                        <a:rPr lang="en-US" altLang="zh-CN" sz="1400" dirty="0"/>
                        <a:t>Mongo 2.0</a:t>
                      </a:r>
                      <a:endParaRPr lang="zh-CN" altLang="en-US" sz="1400" dirty="0"/>
                    </a:p>
                  </a:txBody>
                  <a:tcPr/>
                </a:tc>
                <a:tc>
                  <a:txBody>
                    <a:bodyPr/>
                    <a:lstStyle/>
                    <a:p>
                      <a:r>
                        <a:rPr lang="zh-CN" altLang="en-US" sz="1400" dirty="0"/>
                        <a:t>用于存储高温合金各项数据的非关系数据库</a:t>
                      </a:r>
                    </a:p>
                  </a:txBody>
                  <a:tcPr/>
                </a:tc>
                <a:extLst>
                  <a:ext uri="{0D108BD9-81ED-4DB2-BD59-A6C34878D82A}">
                    <a16:rowId xmlns:a16="http://schemas.microsoft.com/office/drawing/2014/main" val="10004"/>
                  </a:ext>
                </a:extLst>
              </a:tr>
              <a:tr h="295990">
                <a:tc>
                  <a:txBody>
                    <a:bodyPr/>
                    <a:lstStyle/>
                    <a:p>
                      <a:r>
                        <a:rPr lang="en-US" altLang="zh-CN" sz="1400" dirty="0" err="1"/>
                        <a:t>MySql</a:t>
                      </a:r>
                      <a:endParaRPr lang="zh-CN" altLang="en-US" sz="1400" dirty="0"/>
                    </a:p>
                  </a:txBody>
                  <a:tcPr/>
                </a:tc>
                <a:tc>
                  <a:txBody>
                    <a:bodyPr/>
                    <a:lstStyle/>
                    <a:p>
                      <a:r>
                        <a:rPr lang="zh-CN" altLang="en-US" sz="1400" dirty="0"/>
                        <a:t>社区版</a:t>
                      </a:r>
                    </a:p>
                  </a:txBody>
                  <a:tcPr/>
                </a:tc>
                <a:tc>
                  <a:txBody>
                    <a:bodyPr/>
                    <a:lstStyle/>
                    <a:p>
                      <a:r>
                        <a:rPr lang="zh-CN" altLang="en-US" sz="1400" dirty="0"/>
                        <a:t>用于存储网页用户信息的关系性数据库</a:t>
                      </a:r>
                    </a:p>
                  </a:txBody>
                  <a:tcPr/>
                </a:tc>
                <a:extLst>
                  <a:ext uri="{0D108BD9-81ED-4DB2-BD59-A6C34878D82A}">
                    <a16:rowId xmlns:a16="http://schemas.microsoft.com/office/drawing/2014/main" val="10005"/>
                  </a:ext>
                </a:extLst>
              </a:tr>
              <a:tr h="295990">
                <a:tc>
                  <a:txBody>
                    <a:bodyPr/>
                    <a:lstStyle/>
                    <a:p>
                      <a:r>
                        <a:rPr lang="en-US" altLang="zh-CN" sz="1400" dirty="0" err="1"/>
                        <a:t>elasticsearch</a:t>
                      </a:r>
                      <a:endParaRPr lang="zh-CN" altLang="en-US" sz="1400" dirty="0"/>
                    </a:p>
                  </a:txBody>
                  <a:tcPr/>
                </a:tc>
                <a:tc>
                  <a:txBody>
                    <a:bodyPr/>
                    <a:lstStyle/>
                    <a:p>
                      <a:r>
                        <a:rPr lang="en-US" altLang="zh-CN" sz="1400" dirty="0"/>
                        <a:t>5.4.0</a:t>
                      </a:r>
                      <a:endParaRPr lang="zh-CN" altLang="en-US" sz="1400" dirty="0"/>
                    </a:p>
                  </a:txBody>
                  <a:tcPr/>
                </a:tc>
                <a:tc>
                  <a:txBody>
                    <a:bodyPr/>
                    <a:lstStyle/>
                    <a:p>
                      <a:r>
                        <a:rPr lang="zh-CN" altLang="en-US" sz="1400" dirty="0"/>
                        <a:t>具有多用户能力的全文搜索引擎</a:t>
                      </a:r>
                    </a:p>
                  </a:txBody>
                  <a:tcPr/>
                </a:tc>
                <a:extLst>
                  <a:ext uri="{0D108BD9-81ED-4DB2-BD59-A6C34878D82A}">
                    <a16:rowId xmlns:a16="http://schemas.microsoft.com/office/drawing/2014/main" val="10006"/>
                  </a:ext>
                </a:extLst>
              </a:tr>
              <a:tr h="295990">
                <a:tc>
                  <a:txBody>
                    <a:bodyPr/>
                    <a:lstStyle/>
                    <a:p>
                      <a:r>
                        <a:rPr lang="en-US" altLang="zh-CN" sz="1400" dirty="0" err="1"/>
                        <a:t>Reactjs</a:t>
                      </a:r>
                      <a:endParaRPr lang="zh-CN" altLang="en-US" sz="1400" dirty="0"/>
                    </a:p>
                  </a:txBody>
                  <a:tcPr/>
                </a:tc>
                <a:tc>
                  <a:txBody>
                    <a:bodyPr/>
                    <a:lstStyle/>
                    <a:p>
                      <a:endParaRPr lang="zh-CN" altLang="en-US" sz="1400" dirty="0"/>
                    </a:p>
                  </a:txBody>
                  <a:tcPr/>
                </a:tc>
                <a:tc>
                  <a:txBody>
                    <a:bodyPr/>
                    <a:lstStyle/>
                    <a:p>
                      <a:r>
                        <a:rPr lang="zh-CN" altLang="en-US" sz="1400" dirty="0"/>
                        <a:t>搜索引擎用户界面构建框架</a:t>
                      </a: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8440997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68787"/>
            <a:ext cx="8229600" cy="687846"/>
          </a:xfrm>
        </p:spPr>
        <p:txBody>
          <a:bodyPr>
            <a:normAutofit/>
          </a:bodyPr>
          <a:lstStyle/>
          <a:p>
            <a:r>
              <a:rPr lang="zh-CN" altLang="en-US" sz="2300" dirty="0"/>
              <a:t>平台展示</a:t>
            </a:r>
          </a:p>
        </p:txBody>
      </p:sp>
      <p:sp>
        <p:nvSpPr>
          <p:cNvPr id="5" name="文本框 4"/>
          <p:cNvSpPr txBox="1"/>
          <p:nvPr/>
        </p:nvSpPr>
        <p:spPr>
          <a:xfrm>
            <a:off x="792758" y="769740"/>
            <a:ext cx="1656184" cy="368111"/>
          </a:xfrm>
          <a:prstGeom prst="rect">
            <a:avLst/>
          </a:prstGeom>
          <a:noFill/>
        </p:spPr>
        <p:txBody>
          <a:bodyPr wrap="square" rtlCol="0">
            <a:spAutoFit/>
          </a:bodyPr>
          <a:lstStyle/>
          <a:p>
            <a:r>
              <a:rPr lang="zh-CN" altLang="en-US" dirty="0">
                <a:solidFill>
                  <a:schemeClr val="accent2">
                    <a:lumMod val="75000"/>
                  </a:schemeClr>
                </a:solidFill>
              </a:rPr>
              <a:t>平台首页</a:t>
            </a:r>
          </a:p>
        </p:txBody>
      </p:sp>
      <p:pic>
        <p:nvPicPr>
          <p:cNvPr id="6" name="图片 5"/>
          <p:cNvPicPr>
            <a:picLocks noChangeAspect="1"/>
          </p:cNvPicPr>
          <p:nvPr/>
        </p:nvPicPr>
        <p:blipFill>
          <a:blip r:embed="rId2"/>
          <a:stretch>
            <a:fillRect/>
          </a:stretch>
        </p:blipFill>
        <p:spPr>
          <a:xfrm>
            <a:off x="899592" y="1137851"/>
            <a:ext cx="6806650" cy="5459501"/>
          </a:xfrm>
          <a:prstGeom prst="rect">
            <a:avLst/>
          </a:prstGeom>
        </p:spPr>
      </p:pic>
    </p:spTree>
    <p:extLst>
      <p:ext uri="{BB962C8B-B14F-4D97-AF65-F5344CB8AC3E}">
        <p14:creationId xmlns:p14="http://schemas.microsoft.com/office/powerpoint/2010/main" val="33680764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68787"/>
            <a:ext cx="8229600" cy="687846"/>
          </a:xfrm>
        </p:spPr>
        <p:txBody>
          <a:bodyPr>
            <a:normAutofit/>
          </a:bodyPr>
          <a:lstStyle/>
          <a:p>
            <a:r>
              <a:rPr lang="zh-CN" altLang="en-US" sz="2300" dirty="0"/>
              <a:t>平台展示</a:t>
            </a:r>
          </a:p>
        </p:txBody>
      </p:sp>
      <p:sp>
        <p:nvSpPr>
          <p:cNvPr id="5" name="文本框 4"/>
          <p:cNvSpPr txBox="1"/>
          <p:nvPr/>
        </p:nvSpPr>
        <p:spPr>
          <a:xfrm>
            <a:off x="431541" y="805481"/>
            <a:ext cx="2664296" cy="369332"/>
          </a:xfrm>
          <a:prstGeom prst="rect">
            <a:avLst/>
          </a:prstGeom>
          <a:noFill/>
        </p:spPr>
        <p:txBody>
          <a:bodyPr wrap="square" rtlCol="0">
            <a:spAutoFit/>
          </a:bodyPr>
          <a:lstStyle/>
          <a:p>
            <a:r>
              <a:rPr lang="zh-CN" altLang="en-US" dirty="0">
                <a:solidFill>
                  <a:schemeClr val="accent2">
                    <a:lumMod val="75000"/>
                  </a:schemeClr>
                </a:solidFill>
              </a:rPr>
              <a:t>首页数据搜索功能展示</a:t>
            </a:r>
          </a:p>
        </p:txBody>
      </p:sp>
      <p:grpSp>
        <p:nvGrpSpPr>
          <p:cNvPr id="13" name="组合 12"/>
          <p:cNvGrpSpPr/>
          <p:nvPr/>
        </p:nvGrpSpPr>
        <p:grpSpPr>
          <a:xfrm>
            <a:off x="539553" y="1186572"/>
            <a:ext cx="8352928" cy="5282947"/>
            <a:chOff x="539552" y="1174813"/>
            <a:chExt cx="8410575" cy="5282947"/>
          </a:xfrm>
        </p:grpSpPr>
        <p:pic>
          <p:nvPicPr>
            <p:cNvPr id="8" name="图片 7"/>
            <p:cNvPicPr>
              <a:picLocks noChangeAspect="1"/>
            </p:cNvPicPr>
            <p:nvPr/>
          </p:nvPicPr>
          <p:blipFill>
            <a:blip r:embed="rId2"/>
            <a:stretch>
              <a:fillRect/>
            </a:stretch>
          </p:blipFill>
          <p:spPr>
            <a:xfrm>
              <a:off x="539552" y="1174813"/>
              <a:ext cx="8410575" cy="2867025"/>
            </a:xfrm>
            <a:prstGeom prst="rect">
              <a:avLst/>
            </a:prstGeom>
          </p:spPr>
        </p:pic>
        <p:pic>
          <p:nvPicPr>
            <p:cNvPr id="10" name="图片 9"/>
            <p:cNvPicPr>
              <a:picLocks noChangeAspect="1"/>
            </p:cNvPicPr>
            <p:nvPr/>
          </p:nvPicPr>
          <p:blipFill>
            <a:blip r:embed="rId3"/>
            <a:stretch>
              <a:fillRect/>
            </a:stretch>
          </p:blipFill>
          <p:spPr>
            <a:xfrm>
              <a:off x="3191181" y="3721456"/>
              <a:ext cx="5758946" cy="2736304"/>
            </a:xfrm>
            <a:prstGeom prst="rect">
              <a:avLst/>
            </a:prstGeom>
          </p:spPr>
        </p:pic>
        <p:sp>
          <p:nvSpPr>
            <p:cNvPr id="11" name="矩形 10"/>
            <p:cNvSpPr/>
            <p:nvPr/>
          </p:nvSpPr>
          <p:spPr>
            <a:xfrm>
              <a:off x="1908640" y="3717032"/>
              <a:ext cx="1151192"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左弧形箭头 11"/>
            <p:cNvSpPr/>
            <p:nvPr/>
          </p:nvSpPr>
          <p:spPr>
            <a:xfrm>
              <a:off x="1763689" y="3933056"/>
              <a:ext cx="1152127" cy="2160240"/>
            </a:xfrm>
            <a:prstGeom prst="curved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Tree>
    <p:extLst>
      <p:ext uri="{BB962C8B-B14F-4D97-AF65-F5344CB8AC3E}">
        <p14:creationId xmlns:p14="http://schemas.microsoft.com/office/powerpoint/2010/main" val="25880032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68787"/>
            <a:ext cx="8229600" cy="687846"/>
          </a:xfrm>
        </p:spPr>
        <p:txBody>
          <a:bodyPr>
            <a:normAutofit/>
          </a:bodyPr>
          <a:lstStyle/>
          <a:p>
            <a:r>
              <a:rPr lang="zh-CN" altLang="en-US" sz="2300" dirty="0"/>
              <a:t>平台展示（数据上传）</a:t>
            </a:r>
          </a:p>
        </p:txBody>
      </p:sp>
      <p:pic>
        <p:nvPicPr>
          <p:cNvPr id="3" name="图片 2"/>
          <p:cNvPicPr>
            <a:picLocks noChangeAspect="1"/>
          </p:cNvPicPr>
          <p:nvPr/>
        </p:nvPicPr>
        <p:blipFill>
          <a:blip r:embed="rId2"/>
          <a:stretch>
            <a:fillRect/>
          </a:stretch>
        </p:blipFill>
        <p:spPr>
          <a:xfrm>
            <a:off x="804565" y="840983"/>
            <a:ext cx="6647755" cy="3536717"/>
          </a:xfrm>
          <a:prstGeom prst="rect">
            <a:avLst/>
          </a:prstGeom>
        </p:spPr>
      </p:pic>
      <p:pic>
        <p:nvPicPr>
          <p:cNvPr id="4" name="图片 3"/>
          <p:cNvPicPr>
            <a:picLocks noChangeAspect="1"/>
          </p:cNvPicPr>
          <p:nvPr/>
        </p:nvPicPr>
        <p:blipFill>
          <a:blip r:embed="rId3"/>
          <a:stretch>
            <a:fillRect/>
          </a:stretch>
        </p:blipFill>
        <p:spPr>
          <a:xfrm>
            <a:off x="914806" y="2996952"/>
            <a:ext cx="6537514" cy="3861048"/>
          </a:xfrm>
          <a:prstGeom prst="rect">
            <a:avLst/>
          </a:prstGeom>
        </p:spPr>
      </p:pic>
    </p:spTree>
    <p:extLst>
      <p:ext uri="{BB962C8B-B14F-4D97-AF65-F5344CB8AC3E}">
        <p14:creationId xmlns:p14="http://schemas.microsoft.com/office/powerpoint/2010/main" val="1886033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93138" y="14553"/>
            <a:ext cx="8229600" cy="796950"/>
          </a:xfrm>
        </p:spPr>
        <p:txBody>
          <a:bodyPr/>
          <a:lstStyle/>
          <a:p>
            <a:r>
              <a:rPr lang="zh-CN" altLang="en-US" dirty="0"/>
              <a:t>整体工作计划</a:t>
            </a:r>
          </a:p>
        </p:txBody>
      </p:sp>
      <p:sp>
        <p:nvSpPr>
          <p:cNvPr id="5" name="圆角矩形 4"/>
          <p:cNvSpPr/>
          <p:nvPr/>
        </p:nvSpPr>
        <p:spPr>
          <a:xfrm>
            <a:off x="179512" y="797315"/>
            <a:ext cx="8877672" cy="5944053"/>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1712434" y="5876771"/>
            <a:ext cx="4766030" cy="580576"/>
          </a:xfrm>
          <a:prstGeom prst="rect">
            <a:avLst/>
          </a:prstGeom>
          <a:solidFill>
            <a:schemeClr val="accent2">
              <a:lumMod val="20000"/>
              <a:lumOff val="80000"/>
            </a:schemeClr>
          </a:solidFill>
          <a:ln>
            <a:noFill/>
          </a:ln>
        </p:spPr>
        <p:txBody>
          <a:bodyPr wrap="square" rtlCol="0">
            <a:spAutoFit/>
          </a:bodyPr>
          <a:lstStyle/>
          <a:p>
            <a:endParaRPr lang="zh-CN" altLang="en-US" dirty="0"/>
          </a:p>
        </p:txBody>
      </p:sp>
      <p:sp>
        <p:nvSpPr>
          <p:cNvPr id="17" name="文本框 16"/>
          <p:cNvSpPr txBox="1"/>
          <p:nvPr/>
        </p:nvSpPr>
        <p:spPr>
          <a:xfrm>
            <a:off x="1712434" y="5109018"/>
            <a:ext cx="4791926" cy="647181"/>
          </a:xfrm>
          <a:prstGeom prst="rect">
            <a:avLst/>
          </a:prstGeom>
          <a:solidFill>
            <a:schemeClr val="bg2">
              <a:lumMod val="20000"/>
              <a:lumOff val="80000"/>
            </a:schemeClr>
          </a:solidFill>
          <a:ln>
            <a:noFill/>
          </a:ln>
        </p:spPr>
        <p:txBody>
          <a:bodyPr wrap="square" rtlCol="0">
            <a:spAutoFit/>
          </a:bodyPr>
          <a:lstStyle/>
          <a:p>
            <a:endParaRPr lang="zh-CN" altLang="en-US" dirty="0"/>
          </a:p>
        </p:txBody>
      </p:sp>
      <p:sp>
        <p:nvSpPr>
          <p:cNvPr id="18" name="文本框 17"/>
          <p:cNvSpPr txBox="1"/>
          <p:nvPr/>
        </p:nvSpPr>
        <p:spPr>
          <a:xfrm>
            <a:off x="3131840" y="804546"/>
            <a:ext cx="2520280" cy="369332"/>
          </a:xfrm>
          <a:prstGeom prst="rect">
            <a:avLst/>
          </a:prstGeom>
          <a:noFill/>
        </p:spPr>
        <p:txBody>
          <a:bodyPr wrap="square" rtlCol="0">
            <a:spAutoFit/>
          </a:bodyPr>
          <a:lstStyle/>
          <a:p>
            <a:pPr algn="ctr"/>
            <a:r>
              <a:rPr lang="zh-CN" altLang="en-US" b="1" dirty="0"/>
              <a:t>高温合金机器学习平台</a:t>
            </a:r>
          </a:p>
        </p:txBody>
      </p:sp>
      <p:grpSp>
        <p:nvGrpSpPr>
          <p:cNvPr id="62" name="组合 61"/>
          <p:cNvGrpSpPr/>
          <p:nvPr/>
        </p:nvGrpSpPr>
        <p:grpSpPr>
          <a:xfrm>
            <a:off x="333652" y="1534019"/>
            <a:ext cx="865468" cy="4462955"/>
            <a:chOff x="587739" y="1371107"/>
            <a:chExt cx="926689" cy="4573326"/>
          </a:xfrm>
        </p:grpSpPr>
        <p:sp>
          <p:nvSpPr>
            <p:cNvPr id="6" name="文本框 5"/>
            <p:cNvSpPr txBox="1"/>
            <p:nvPr/>
          </p:nvSpPr>
          <p:spPr>
            <a:xfrm>
              <a:off x="587739" y="1400868"/>
              <a:ext cx="926689" cy="4543565"/>
            </a:xfrm>
            <a:prstGeom prst="rect">
              <a:avLst/>
            </a:prstGeom>
            <a:solidFill>
              <a:schemeClr val="bg1"/>
            </a:solidFill>
            <a:ln w="28575">
              <a:solidFill>
                <a:schemeClr val="accent5"/>
              </a:solidFill>
            </a:ln>
          </p:spPr>
          <p:txBody>
            <a:bodyPr vert="eaVert" wrap="square" rtlCol="0">
              <a:spAutoFit/>
            </a:bodyPr>
            <a:lstStyle/>
            <a:p>
              <a:endParaRPr lang="zh-CN" altLang="en-US" dirty="0"/>
            </a:p>
          </p:txBody>
        </p:sp>
        <p:sp>
          <p:nvSpPr>
            <p:cNvPr id="20" name="文本框 19"/>
            <p:cNvSpPr txBox="1"/>
            <p:nvPr/>
          </p:nvSpPr>
          <p:spPr>
            <a:xfrm>
              <a:off x="705030" y="1371107"/>
              <a:ext cx="720080" cy="584775"/>
            </a:xfrm>
            <a:prstGeom prst="rect">
              <a:avLst/>
            </a:prstGeom>
            <a:noFill/>
          </p:spPr>
          <p:txBody>
            <a:bodyPr wrap="square" rtlCol="0">
              <a:spAutoFit/>
            </a:bodyPr>
            <a:lstStyle/>
            <a:p>
              <a:r>
                <a:rPr lang="zh-CN" altLang="en-US" sz="1600" b="1" dirty="0">
                  <a:solidFill>
                    <a:srgbClr val="00B0F0"/>
                  </a:solidFill>
                </a:rPr>
                <a:t>数据管理</a:t>
              </a:r>
            </a:p>
          </p:txBody>
        </p:sp>
        <p:sp>
          <p:nvSpPr>
            <p:cNvPr id="22" name="文本框 21"/>
            <p:cNvSpPr txBox="1"/>
            <p:nvPr/>
          </p:nvSpPr>
          <p:spPr>
            <a:xfrm>
              <a:off x="658898" y="1962660"/>
              <a:ext cx="677154" cy="830997"/>
            </a:xfrm>
            <a:prstGeom prst="rect">
              <a:avLst/>
            </a:prstGeom>
            <a:solidFill>
              <a:srgbClr val="00B0F0"/>
            </a:solidFill>
            <a:ln>
              <a:noFill/>
            </a:ln>
          </p:spPr>
          <p:txBody>
            <a:bodyPr wrap="square" rtlCol="0">
              <a:spAutoFit/>
            </a:bodyPr>
            <a:lstStyle/>
            <a:p>
              <a:r>
                <a:rPr lang="zh-CN" altLang="en-US" sz="1600" dirty="0"/>
                <a:t>基础数据管理</a:t>
              </a:r>
            </a:p>
          </p:txBody>
        </p:sp>
        <p:sp>
          <p:nvSpPr>
            <p:cNvPr id="23" name="文本框 22"/>
            <p:cNvSpPr txBox="1"/>
            <p:nvPr/>
          </p:nvSpPr>
          <p:spPr>
            <a:xfrm>
              <a:off x="657116" y="3154792"/>
              <a:ext cx="677154" cy="830997"/>
            </a:xfrm>
            <a:prstGeom prst="rect">
              <a:avLst/>
            </a:prstGeom>
            <a:solidFill>
              <a:srgbClr val="00B0F0"/>
            </a:solidFill>
          </p:spPr>
          <p:txBody>
            <a:bodyPr wrap="square" rtlCol="0">
              <a:spAutoFit/>
            </a:bodyPr>
            <a:lstStyle/>
            <a:p>
              <a:r>
                <a:rPr lang="zh-CN" altLang="en-US" sz="1600" dirty="0"/>
                <a:t>数据</a:t>
              </a:r>
              <a:endParaRPr lang="en-US" altLang="zh-CN" sz="1600" dirty="0"/>
            </a:p>
            <a:p>
              <a:r>
                <a:rPr lang="zh-CN" altLang="en-US" sz="1600" dirty="0"/>
                <a:t>质量管理</a:t>
              </a:r>
            </a:p>
          </p:txBody>
        </p:sp>
        <p:sp>
          <p:nvSpPr>
            <p:cNvPr id="24" name="文本框 23"/>
            <p:cNvSpPr txBox="1"/>
            <p:nvPr/>
          </p:nvSpPr>
          <p:spPr>
            <a:xfrm>
              <a:off x="679049" y="4410341"/>
              <a:ext cx="677154" cy="830997"/>
            </a:xfrm>
            <a:prstGeom prst="rect">
              <a:avLst/>
            </a:prstGeom>
            <a:solidFill>
              <a:srgbClr val="00B0F0"/>
            </a:solidFill>
            <a:ln>
              <a:solidFill>
                <a:srgbClr val="00B0F0"/>
              </a:solidFill>
            </a:ln>
          </p:spPr>
          <p:txBody>
            <a:bodyPr wrap="square" rtlCol="0">
              <a:spAutoFit/>
            </a:bodyPr>
            <a:lstStyle/>
            <a:p>
              <a:r>
                <a:rPr lang="zh-CN" altLang="en-US" sz="1600" dirty="0"/>
                <a:t>数据</a:t>
              </a:r>
              <a:endParaRPr lang="en-US" altLang="zh-CN" sz="1600" dirty="0"/>
            </a:p>
            <a:p>
              <a:r>
                <a:rPr lang="zh-CN" altLang="en-US" sz="1600" dirty="0"/>
                <a:t>权限管理</a:t>
              </a:r>
            </a:p>
          </p:txBody>
        </p:sp>
      </p:grpSp>
      <p:sp>
        <p:nvSpPr>
          <p:cNvPr id="25" name="文本框 24"/>
          <p:cNvSpPr txBox="1"/>
          <p:nvPr/>
        </p:nvSpPr>
        <p:spPr>
          <a:xfrm>
            <a:off x="1691680" y="5886456"/>
            <a:ext cx="750133" cy="553998"/>
          </a:xfrm>
          <a:prstGeom prst="rect">
            <a:avLst/>
          </a:prstGeom>
          <a:noFill/>
        </p:spPr>
        <p:txBody>
          <a:bodyPr wrap="square" rtlCol="0">
            <a:spAutoFit/>
          </a:bodyPr>
          <a:lstStyle/>
          <a:p>
            <a:r>
              <a:rPr lang="zh-CN" altLang="en-US" sz="1500" b="1" dirty="0">
                <a:solidFill>
                  <a:srgbClr val="00B0F0"/>
                </a:solidFill>
              </a:rPr>
              <a:t>数据采集</a:t>
            </a:r>
          </a:p>
        </p:txBody>
      </p:sp>
      <p:sp>
        <p:nvSpPr>
          <p:cNvPr id="26" name="流程图: 磁盘 25"/>
          <p:cNvSpPr/>
          <p:nvPr/>
        </p:nvSpPr>
        <p:spPr>
          <a:xfrm>
            <a:off x="2454442" y="5923096"/>
            <a:ext cx="835571" cy="485731"/>
          </a:xfrm>
          <a:prstGeom prst="flowChartMagneticDisk">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rPr>
              <a:t>49</a:t>
            </a:r>
            <a:r>
              <a:rPr lang="zh-CN" altLang="en-US" sz="1100" dirty="0">
                <a:solidFill>
                  <a:schemeClr val="tx1"/>
                </a:solidFill>
              </a:rPr>
              <a:t>篇文献数据</a:t>
            </a:r>
          </a:p>
        </p:txBody>
      </p:sp>
      <p:sp>
        <p:nvSpPr>
          <p:cNvPr id="29" name="流程图: 磁盘 28"/>
          <p:cNvSpPr/>
          <p:nvPr/>
        </p:nvSpPr>
        <p:spPr>
          <a:xfrm>
            <a:off x="3716000" y="5931318"/>
            <a:ext cx="835571" cy="485731"/>
          </a:xfrm>
          <a:prstGeom prst="flowChartMagneticDisk">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1"/>
                </a:solidFill>
              </a:rPr>
              <a:t>蠕变性能数据</a:t>
            </a:r>
          </a:p>
        </p:txBody>
      </p:sp>
      <p:sp>
        <p:nvSpPr>
          <p:cNvPr id="30" name="流程图: 磁盘 29"/>
          <p:cNvSpPr/>
          <p:nvPr/>
        </p:nvSpPr>
        <p:spPr>
          <a:xfrm>
            <a:off x="4977558" y="5931317"/>
            <a:ext cx="835571" cy="485731"/>
          </a:xfrm>
          <a:prstGeom prst="flowChartMagneticDisk">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1"/>
                </a:solidFill>
              </a:rPr>
              <a:t>扩散数据</a:t>
            </a:r>
          </a:p>
        </p:txBody>
      </p:sp>
      <p:sp>
        <p:nvSpPr>
          <p:cNvPr id="31" name="文本框 30"/>
          <p:cNvSpPr txBox="1"/>
          <p:nvPr/>
        </p:nvSpPr>
        <p:spPr>
          <a:xfrm>
            <a:off x="5825758" y="5931317"/>
            <a:ext cx="844966" cy="369332"/>
          </a:xfrm>
          <a:prstGeom prst="rect">
            <a:avLst/>
          </a:prstGeom>
          <a:noFill/>
        </p:spPr>
        <p:txBody>
          <a:bodyPr wrap="square" rtlCol="0">
            <a:spAutoFit/>
          </a:bodyPr>
          <a:lstStyle/>
          <a:p>
            <a:r>
              <a:rPr lang="en-US" altLang="zh-CN" dirty="0"/>
              <a:t>...</a:t>
            </a:r>
            <a:endParaRPr lang="zh-CN" altLang="en-US" dirty="0"/>
          </a:p>
        </p:txBody>
      </p:sp>
      <p:sp>
        <p:nvSpPr>
          <p:cNvPr id="32" name="文本框 31"/>
          <p:cNvSpPr txBox="1"/>
          <p:nvPr/>
        </p:nvSpPr>
        <p:spPr>
          <a:xfrm>
            <a:off x="1717568" y="5083102"/>
            <a:ext cx="750133" cy="553998"/>
          </a:xfrm>
          <a:prstGeom prst="rect">
            <a:avLst/>
          </a:prstGeom>
          <a:noFill/>
        </p:spPr>
        <p:txBody>
          <a:bodyPr wrap="square" rtlCol="0">
            <a:spAutoFit/>
          </a:bodyPr>
          <a:lstStyle/>
          <a:p>
            <a:r>
              <a:rPr lang="zh-CN" altLang="en-US" sz="1500" b="1" dirty="0">
                <a:solidFill>
                  <a:srgbClr val="00B0F0"/>
                </a:solidFill>
              </a:rPr>
              <a:t>数据存储</a:t>
            </a:r>
          </a:p>
        </p:txBody>
      </p:sp>
      <p:sp>
        <p:nvSpPr>
          <p:cNvPr id="33" name="文本框 32"/>
          <p:cNvSpPr txBox="1"/>
          <p:nvPr/>
        </p:nvSpPr>
        <p:spPr>
          <a:xfrm>
            <a:off x="2293156" y="5256085"/>
            <a:ext cx="1152129" cy="276999"/>
          </a:xfrm>
          <a:prstGeom prst="rect">
            <a:avLst/>
          </a:prstGeom>
          <a:solidFill>
            <a:srgbClr val="00B0F0"/>
          </a:solidFill>
        </p:spPr>
        <p:txBody>
          <a:bodyPr wrap="square" rtlCol="0">
            <a:spAutoFit/>
          </a:bodyPr>
          <a:lstStyle/>
          <a:p>
            <a:r>
              <a:rPr lang="zh-CN" altLang="en-US" sz="1200" dirty="0"/>
              <a:t>关系型数据库</a:t>
            </a:r>
          </a:p>
        </p:txBody>
      </p:sp>
      <p:sp>
        <p:nvSpPr>
          <p:cNvPr id="34" name="文本框 33"/>
          <p:cNvSpPr txBox="1"/>
          <p:nvPr/>
        </p:nvSpPr>
        <p:spPr>
          <a:xfrm>
            <a:off x="3473474" y="5255844"/>
            <a:ext cx="1332741" cy="276999"/>
          </a:xfrm>
          <a:prstGeom prst="rect">
            <a:avLst/>
          </a:prstGeom>
          <a:solidFill>
            <a:srgbClr val="00B0F0"/>
          </a:solidFill>
        </p:spPr>
        <p:txBody>
          <a:bodyPr wrap="square" rtlCol="0">
            <a:spAutoFit/>
          </a:bodyPr>
          <a:lstStyle/>
          <a:p>
            <a:r>
              <a:rPr lang="zh-CN" altLang="en-US" sz="1200" dirty="0"/>
              <a:t>非关系型数据库</a:t>
            </a:r>
          </a:p>
        </p:txBody>
      </p:sp>
      <p:sp>
        <p:nvSpPr>
          <p:cNvPr id="35" name="文本框 34"/>
          <p:cNvSpPr txBox="1"/>
          <p:nvPr/>
        </p:nvSpPr>
        <p:spPr>
          <a:xfrm>
            <a:off x="4864457" y="5271415"/>
            <a:ext cx="1581661" cy="276999"/>
          </a:xfrm>
          <a:prstGeom prst="rect">
            <a:avLst/>
          </a:prstGeom>
          <a:solidFill>
            <a:srgbClr val="00B0F0"/>
          </a:solidFill>
        </p:spPr>
        <p:txBody>
          <a:bodyPr wrap="square" rtlCol="0">
            <a:spAutoFit/>
          </a:bodyPr>
          <a:lstStyle/>
          <a:p>
            <a:r>
              <a:rPr lang="zh-CN" altLang="en-US" sz="1200" dirty="0"/>
              <a:t>分布式文件系统</a:t>
            </a:r>
            <a:r>
              <a:rPr lang="en-US" altLang="zh-CN" sz="1200" dirty="0"/>
              <a:t>HDFS</a:t>
            </a:r>
            <a:endParaRPr lang="zh-CN" altLang="en-US" sz="1200" dirty="0"/>
          </a:p>
        </p:txBody>
      </p:sp>
      <p:grpSp>
        <p:nvGrpSpPr>
          <p:cNvPr id="67" name="组合 66"/>
          <p:cNvGrpSpPr/>
          <p:nvPr/>
        </p:nvGrpSpPr>
        <p:grpSpPr>
          <a:xfrm>
            <a:off x="7030785" y="1670132"/>
            <a:ext cx="1812090" cy="4484807"/>
            <a:chOff x="6608264" y="1377885"/>
            <a:chExt cx="1928891" cy="4959906"/>
          </a:xfrm>
        </p:grpSpPr>
        <p:sp>
          <p:nvSpPr>
            <p:cNvPr id="9" name="文本框 8"/>
            <p:cNvSpPr txBox="1"/>
            <p:nvPr/>
          </p:nvSpPr>
          <p:spPr>
            <a:xfrm>
              <a:off x="6608264" y="1377886"/>
              <a:ext cx="908601" cy="4959905"/>
            </a:xfrm>
            <a:prstGeom prst="rect">
              <a:avLst/>
            </a:prstGeom>
            <a:noFill/>
            <a:ln w="28575">
              <a:solidFill>
                <a:schemeClr val="accent5"/>
              </a:solidFill>
            </a:ln>
          </p:spPr>
          <p:txBody>
            <a:bodyPr vert="eaVert" wrap="square" rtlCol="0">
              <a:spAutoFit/>
            </a:bodyPr>
            <a:lstStyle/>
            <a:p>
              <a:endParaRPr lang="zh-CN" altLang="en-US" dirty="0"/>
            </a:p>
          </p:txBody>
        </p:sp>
        <p:sp>
          <p:nvSpPr>
            <p:cNvPr id="10" name="文本框 9"/>
            <p:cNvSpPr txBox="1"/>
            <p:nvPr/>
          </p:nvSpPr>
          <p:spPr>
            <a:xfrm>
              <a:off x="7618983" y="1377885"/>
              <a:ext cx="918172" cy="4959905"/>
            </a:xfrm>
            <a:prstGeom prst="rect">
              <a:avLst/>
            </a:prstGeom>
            <a:noFill/>
            <a:ln w="28575">
              <a:solidFill>
                <a:schemeClr val="accent5"/>
              </a:solidFill>
            </a:ln>
          </p:spPr>
          <p:txBody>
            <a:bodyPr vert="eaVert" wrap="square" rtlCol="0">
              <a:spAutoFit/>
            </a:bodyPr>
            <a:lstStyle/>
            <a:p>
              <a:endParaRPr lang="zh-CN" altLang="en-US" dirty="0"/>
            </a:p>
          </p:txBody>
        </p:sp>
        <p:sp>
          <p:nvSpPr>
            <p:cNvPr id="56" name="文本框 55"/>
            <p:cNvSpPr txBox="1"/>
            <p:nvPr/>
          </p:nvSpPr>
          <p:spPr>
            <a:xfrm>
              <a:off x="6720136" y="1384489"/>
              <a:ext cx="720080" cy="584775"/>
            </a:xfrm>
            <a:prstGeom prst="rect">
              <a:avLst/>
            </a:prstGeom>
            <a:noFill/>
          </p:spPr>
          <p:txBody>
            <a:bodyPr wrap="square" rtlCol="0">
              <a:spAutoFit/>
            </a:bodyPr>
            <a:lstStyle/>
            <a:p>
              <a:r>
                <a:rPr lang="zh-CN" altLang="en-US" sz="1600" b="1" dirty="0">
                  <a:solidFill>
                    <a:srgbClr val="00B0F0"/>
                  </a:solidFill>
                </a:rPr>
                <a:t>用户管理</a:t>
              </a:r>
            </a:p>
          </p:txBody>
        </p:sp>
        <p:sp>
          <p:nvSpPr>
            <p:cNvPr id="57" name="文本框 56"/>
            <p:cNvSpPr txBox="1"/>
            <p:nvPr/>
          </p:nvSpPr>
          <p:spPr>
            <a:xfrm>
              <a:off x="6733774" y="2085770"/>
              <a:ext cx="706443" cy="646723"/>
            </a:xfrm>
            <a:prstGeom prst="rect">
              <a:avLst/>
            </a:prstGeom>
            <a:solidFill>
              <a:srgbClr val="00B0F0"/>
            </a:solidFill>
            <a:ln>
              <a:noFill/>
            </a:ln>
          </p:spPr>
          <p:txBody>
            <a:bodyPr wrap="square" rtlCol="0">
              <a:spAutoFit/>
            </a:bodyPr>
            <a:lstStyle/>
            <a:p>
              <a:r>
                <a:rPr lang="zh-CN" altLang="en-US" sz="1600" dirty="0"/>
                <a:t>权限管理</a:t>
              </a:r>
            </a:p>
          </p:txBody>
        </p:sp>
        <p:sp>
          <p:nvSpPr>
            <p:cNvPr id="58" name="文本框 57"/>
            <p:cNvSpPr txBox="1"/>
            <p:nvPr/>
          </p:nvSpPr>
          <p:spPr>
            <a:xfrm>
              <a:off x="7745235" y="1377885"/>
              <a:ext cx="720080" cy="584775"/>
            </a:xfrm>
            <a:prstGeom prst="rect">
              <a:avLst/>
            </a:prstGeom>
            <a:noFill/>
          </p:spPr>
          <p:txBody>
            <a:bodyPr wrap="square" rtlCol="0">
              <a:spAutoFit/>
            </a:bodyPr>
            <a:lstStyle/>
            <a:p>
              <a:r>
                <a:rPr lang="zh-CN" altLang="en-US" sz="1600" b="1" dirty="0">
                  <a:solidFill>
                    <a:srgbClr val="00B0F0"/>
                  </a:solidFill>
                </a:rPr>
                <a:t>安全管理</a:t>
              </a:r>
            </a:p>
          </p:txBody>
        </p:sp>
        <p:sp>
          <p:nvSpPr>
            <p:cNvPr id="59" name="文本框 58"/>
            <p:cNvSpPr txBox="1"/>
            <p:nvPr/>
          </p:nvSpPr>
          <p:spPr>
            <a:xfrm>
              <a:off x="7766698" y="2076589"/>
              <a:ext cx="677154" cy="584775"/>
            </a:xfrm>
            <a:prstGeom prst="rect">
              <a:avLst/>
            </a:prstGeom>
            <a:solidFill>
              <a:srgbClr val="00B0F0"/>
            </a:solidFill>
            <a:ln>
              <a:noFill/>
            </a:ln>
          </p:spPr>
          <p:txBody>
            <a:bodyPr wrap="square" rtlCol="0">
              <a:spAutoFit/>
            </a:bodyPr>
            <a:lstStyle/>
            <a:p>
              <a:r>
                <a:rPr lang="zh-CN" altLang="en-US" sz="1600" dirty="0"/>
                <a:t>存储安全</a:t>
              </a:r>
            </a:p>
          </p:txBody>
        </p:sp>
        <p:sp>
          <p:nvSpPr>
            <p:cNvPr id="60" name="文本框 59"/>
            <p:cNvSpPr txBox="1"/>
            <p:nvPr/>
          </p:nvSpPr>
          <p:spPr>
            <a:xfrm>
              <a:off x="7751566" y="3161647"/>
              <a:ext cx="677154" cy="584776"/>
            </a:xfrm>
            <a:prstGeom prst="rect">
              <a:avLst/>
            </a:prstGeom>
            <a:solidFill>
              <a:srgbClr val="00B0F0"/>
            </a:solidFill>
            <a:ln>
              <a:noFill/>
            </a:ln>
          </p:spPr>
          <p:txBody>
            <a:bodyPr wrap="square" rtlCol="0">
              <a:spAutoFit/>
            </a:bodyPr>
            <a:lstStyle/>
            <a:p>
              <a:r>
                <a:rPr lang="zh-CN" altLang="en-US" sz="1600" dirty="0"/>
                <a:t>权限控制</a:t>
              </a:r>
            </a:p>
          </p:txBody>
        </p:sp>
        <p:sp>
          <p:nvSpPr>
            <p:cNvPr id="61" name="文本框 60"/>
            <p:cNvSpPr txBox="1"/>
            <p:nvPr/>
          </p:nvSpPr>
          <p:spPr>
            <a:xfrm>
              <a:off x="7726643" y="4079639"/>
              <a:ext cx="677154" cy="646723"/>
            </a:xfrm>
            <a:prstGeom prst="rect">
              <a:avLst/>
            </a:prstGeom>
            <a:solidFill>
              <a:srgbClr val="00B0F0"/>
            </a:solidFill>
            <a:ln>
              <a:noFill/>
            </a:ln>
          </p:spPr>
          <p:txBody>
            <a:bodyPr wrap="square" rtlCol="0">
              <a:spAutoFit/>
            </a:bodyPr>
            <a:lstStyle/>
            <a:p>
              <a:r>
                <a:rPr lang="zh-CN" altLang="en-US" sz="1600" dirty="0"/>
                <a:t>数据加密</a:t>
              </a:r>
            </a:p>
          </p:txBody>
        </p:sp>
      </p:grpSp>
      <p:grpSp>
        <p:nvGrpSpPr>
          <p:cNvPr id="133" name="组合 132"/>
          <p:cNvGrpSpPr/>
          <p:nvPr/>
        </p:nvGrpSpPr>
        <p:grpSpPr>
          <a:xfrm>
            <a:off x="1728544" y="2626848"/>
            <a:ext cx="4803379" cy="1597173"/>
            <a:chOff x="1456811" y="3166652"/>
            <a:chExt cx="4806193" cy="1546119"/>
          </a:xfrm>
        </p:grpSpPr>
        <p:sp>
          <p:nvSpPr>
            <p:cNvPr id="16" name="文本框 15"/>
            <p:cNvSpPr txBox="1"/>
            <p:nvPr/>
          </p:nvSpPr>
          <p:spPr>
            <a:xfrm>
              <a:off x="1456811" y="3166652"/>
              <a:ext cx="4806193" cy="1546119"/>
            </a:xfrm>
            <a:prstGeom prst="rect">
              <a:avLst/>
            </a:prstGeom>
            <a:solidFill>
              <a:schemeClr val="accent4">
                <a:lumMod val="40000"/>
                <a:lumOff val="60000"/>
              </a:schemeClr>
            </a:solidFill>
            <a:ln>
              <a:noFill/>
            </a:ln>
          </p:spPr>
          <p:txBody>
            <a:bodyPr wrap="square" rtlCol="0">
              <a:spAutoFit/>
            </a:bodyPr>
            <a:lstStyle/>
            <a:p>
              <a:endParaRPr lang="zh-CN" altLang="en-US" dirty="0"/>
            </a:p>
          </p:txBody>
        </p:sp>
        <p:sp>
          <p:nvSpPr>
            <p:cNvPr id="37" name="文本框 36"/>
            <p:cNvSpPr txBox="1"/>
            <p:nvPr/>
          </p:nvSpPr>
          <p:spPr>
            <a:xfrm>
              <a:off x="1515951" y="3496630"/>
              <a:ext cx="595750" cy="759743"/>
            </a:xfrm>
            <a:prstGeom prst="rect">
              <a:avLst/>
            </a:prstGeom>
            <a:noFill/>
          </p:spPr>
          <p:txBody>
            <a:bodyPr wrap="square" rtlCol="0">
              <a:spAutoFit/>
            </a:bodyPr>
            <a:lstStyle/>
            <a:p>
              <a:r>
                <a:rPr lang="zh-CN" altLang="en-US" sz="1500" b="1" dirty="0">
                  <a:solidFill>
                    <a:srgbClr val="00B0F0"/>
                  </a:solidFill>
                </a:rPr>
                <a:t>算</a:t>
              </a:r>
              <a:endParaRPr lang="en-US" altLang="zh-CN" sz="1500" b="1" dirty="0">
                <a:solidFill>
                  <a:srgbClr val="00B0F0"/>
                </a:solidFill>
              </a:endParaRPr>
            </a:p>
            <a:p>
              <a:r>
                <a:rPr lang="zh-CN" altLang="en-US" sz="1500" b="1" dirty="0">
                  <a:solidFill>
                    <a:srgbClr val="00B0F0"/>
                  </a:solidFill>
                </a:rPr>
                <a:t>法</a:t>
              </a:r>
              <a:endParaRPr lang="en-US" altLang="zh-CN" sz="1500" b="1" dirty="0">
                <a:solidFill>
                  <a:srgbClr val="00B0F0"/>
                </a:solidFill>
              </a:endParaRPr>
            </a:p>
            <a:p>
              <a:r>
                <a:rPr lang="zh-CN" altLang="en-US" sz="1500" b="1" dirty="0">
                  <a:solidFill>
                    <a:srgbClr val="00B0F0"/>
                  </a:solidFill>
                </a:rPr>
                <a:t>库</a:t>
              </a:r>
            </a:p>
          </p:txBody>
        </p:sp>
        <p:sp>
          <p:nvSpPr>
            <p:cNvPr id="40" name="圆角矩形 39"/>
            <p:cNvSpPr/>
            <p:nvPr/>
          </p:nvSpPr>
          <p:spPr>
            <a:xfrm>
              <a:off x="4496162" y="3287595"/>
              <a:ext cx="1695424" cy="1317877"/>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圆角矩形 40"/>
            <p:cNvSpPr/>
            <p:nvPr/>
          </p:nvSpPr>
          <p:spPr>
            <a:xfrm>
              <a:off x="1907704" y="3299933"/>
              <a:ext cx="2525502" cy="1329964"/>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2449509" y="3276243"/>
              <a:ext cx="1285607" cy="276999"/>
            </a:xfrm>
            <a:prstGeom prst="rect">
              <a:avLst/>
            </a:prstGeom>
            <a:noFill/>
          </p:spPr>
          <p:txBody>
            <a:bodyPr wrap="square" rtlCol="0">
              <a:spAutoFit/>
            </a:bodyPr>
            <a:lstStyle/>
            <a:p>
              <a:pPr algn="ctr"/>
              <a:r>
                <a:rPr lang="zh-CN" altLang="en-US" sz="1200" dirty="0"/>
                <a:t>基本算法库</a:t>
              </a:r>
            </a:p>
          </p:txBody>
        </p:sp>
        <p:sp>
          <p:nvSpPr>
            <p:cNvPr id="43" name="矩形 42"/>
            <p:cNvSpPr/>
            <p:nvPr/>
          </p:nvSpPr>
          <p:spPr>
            <a:xfrm>
              <a:off x="2015015" y="3553387"/>
              <a:ext cx="516084" cy="944071"/>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2603055" y="3544425"/>
              <a:ext cx="503928" cy="943193"/>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3174596" y="3543441"/>
              <a:ext cx="568495" cy="940162"/>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文本框 45"/>
            <p:cNvSpPr txBox="1"/>
            <p:nvPr/>
          </p:nvSpPr>
          <p:spPr>
            <a:xfrm>
              <a:off x="1989005" y="3523062"/>
              <a:ext cx="617040" cy="276999"/>
            </a:xfrm>
            <a:prstGeom prst="rect">
              <a:avLst/>
            </a:prstGeom>
            <a:noFill/>
          </p:spPr>
          <p:txBody>
            <a:bodyPr wrap="square" rtlCol="0">
              <a:spAutoFit/>
            </a:bodyPr>
            <a:lstStyle/>
            <a:p>
              <a:r>
                <a:rPr lang="zh-CN" altLang="en-US" sz="1200" dirty="0"/>
                <a:t>分类</a:t>
              </a:r>
            </a:p>
          </p:txBody>
        </p:sp>
        <p:sp>
          <p:nvSpPr>
            <p:cNvPr id="47" name="文本框 46"/>
            <p:cNvSpPr txBox="1"/>
            <p:nvPr/>
          </p:nvSpPr>
          <p:spPr>
            <a:xfrm>
              <a:off x="2030049" y="3714044"/>
              <a:ext cx="446102" cy="253916"/>
            </a:xfrm>
            <a:prstGeom prst="rect">
              <a:avLst/>
            </a:prstGeom>
            <a:noFill/>
          </p:spPr>
          <p:txBody>
            <a:bodyPr wrap="square" rtlCol="0">
              <a:spAutoFit/>
            </a:bodyPr>
            <a:lstStyle/>
            <a:p>
              <a:r>
                <a:rPr lang="en-US" altLang="zh-CN" sz="1050" dirty="0"/>
                <a:t>SVM</a:t>
              </a:r>
              <a:endParaRPr lang="zh-CN" altLang="en-US" sz="1050" dirty="0"/>
            </a:p>
          </p:txBody>
        </p:sp>
        <p:sp>
          <p:nvSpPr>
            <p:cNvPr id="48" name="文本框 47"/>
            <p:cNvSpPr txBox="1"/>
            <p:nvPr/>
          </p:nvSpPr>
          <p:spPr>
            <a:xfrm>
              <a:off x="2034667" y="3866332"/>
              <a:ext cx="446102" cy="253916"/>
            </a:xfrm>
            <a:prstGeom prst="rect">
              <a:avLst/>
            </a:prstGeom>
            <a:noFill/>
          </p:spPr>
          <p:txBody>
            <a:bodyPr wrap="square" rtlCol="0">
              <a:spAutoFit/>
            </a:bodyPr>
            <a:lstStyle/>
            <a:p>
              <a:r>
                <a:rPr lang="en-US" altLang="zh-CN" sz="1050" dirty="0"/>
                <a:t>kNN</a:t>
              </a:r>
              <a:endParaRPr lang="zh-CN" altLang="en-US" sz="1050" dirty="0"/>
            </a:p>
          </p:txBody>
        </p:sp>
        <p:sp>
          <p:nvSpPr>
            <p:cNvPr id="49" name="文本框 48"/>
            <p:cNvSpPr txBox="1"/>
            <p:nvPr/>
          </p:nvSpPr>
          <p:spPr>
            <a:xfrm>
              <a:off x="2001493" y="4019374"/>
              <a:ext cx="592063" cy="415498"/>
            </a:xfrm>
            <a:prstGeom prst="rect">
              <a:avLst/>
            </a:prstGeom>
            <a:noFill/>
          </p:spPr>
          <p:txBody>
            <a:bodyPr wrap="square" rtlCol="0">
              <a:spAutoFit/>
            </a:bodyPr>
            <a:lstStyle/>
            <a:p>
              <a:r>
                <a:rPr lang="zh-CN" altLang="en-US" sz="1050" dirty="0"/>
                <a:t>决策树</a:t>
              </a:r>
              <a:endParaRPr lang="en-US" altLang="zh-CN" sz="1050" dirty="0"/>
            </a:p>
            <a:p>
              <a:r>
                <a:rPr lang="zh-CN" altLang="en-US" sz="1050" dirty="0"/>
                <a:t>贝叶斯</a:t>
              </a:r>
              <a:endParaRPr lang="en-US" altLang="zh-CN" sz="1050" dirty="0"/>
            </a:p>
          </p:txBody>
        </p:sp>
        <p:sp>
          <p:nvSpPr>
            <p:cNvPr id="50" name="文本框 49"/>
            <p:cNvSpPr txBox="1"/>
            <p:nvPr/>
          </p:nvSpPr>
          <p:spPr>
            <a:xfrm>
              <a:off x="2603055" y="3524945"/>
              <a:ext cx="624956" cy="276999"/>
            </a:xfrm>
            <a:prstGeom prst="rect">
              <a:avLst/>
            </a:prstGeom>
            <a:noFill/>
          </p:spPr>
          <p:txBody>
            <a:bodyPr wrap="square" rtlCol="0">
              <a:spAutoFit/>
            </a:bodyPr>
            <a:lstStyle/>
            <a:p>
              <a:r>
                <a:rPr lang="zh-CN" altLang="en-US" sz="1200" dirty="0"/>
                <a:t>回归</a:t>
              </a:r>
            </a:p>
          </p:txBody>
        </p:sp>
        <p:sp>
          <p:nvSpPr>
            <p:cNvPr id="51" name="文本框 50"/>
            <p:cNvSpPr txBox="1"/>
            <p:nvPr/>
          </p:nvSpPr>
          <p:spPr>
            <a:xfrm>
              <a:off x="2601532" y="3687499"/>
              <a:ext cx="595381" cy="900246"/>
            </a:xfrm>
            <a:prstGeom prst="rect">
              <a:avLst/>
            </a:prstGeom>
            <a:noFill/>
          </p:spPr>
          <p:txBody>
            <a:bodyPr wrap="square" rtlCol="0">
              <a:spAutoFit/>
            </a:bodyPr>
            <a:lstStyle/>
            <a:p>
              <a:r>
                <a:rPr lang="en-US" altLang="zh-CN" sz="1050" dirty="0"/>
                <a:t>Logistic</a:t>
              </a:r>
            </a:p>
            <a:p>
              <a:r>
                <a:rPr lang="en-US" altLang="zh-CN" sz="1050" dirty="0"/>
                <a:t>Lasso</a:t>
              </a:r>
            </a:p>
            <a:p>
              <a:r>
                <a:rPr lang="en-US" altLang="zh-CN" sz="1050" dirty="0"/>
                <a:t>Ridage</a:t>
              </a:r>
            </a:p>
            <a:p>
              <a:r>
                <a:rPr lang="en-US" altLang="zh-CN" sz="1050" dirty="0"/>
                <a:t>...</a:t>
              </a:r>
            </a:p>
            <a:p>
              <a:endParaRPr lang="zh-CN" altLang="en-US" sz="1050" dirty="0"/>
            </a:p>
          </p:txBody>
        </p:sp>
        <p:sp>
          <p:nvSpPr>
            <p:cNvPr id="53" name="文本框 52"/>
            <p:cNvSpPr txBox="1"/>
            <p:nvPr/>
          </p:nvSpPr>
          <p:spPr>
            <a:xfrm>
              <a:off x="3106722" y="3532978"/>
              <a:ext cx="778570" cy="923330"/>
            </a:xfrm>
            <a:prstGeom prst="rect">
              <a:avLst/>
            </a:prstGeom>
            <a:noFill/>
          </p:spPr>
          <p:txBody>
            <a:bodyPr wrap="square" rtlCol="0">
              <a:spAutoFit/>
            </a:bodyPr>
            <a:lstStyle/>
            <a:p>
              <a:r>
                <a:rPr lang="zh-CN" altLang="en-US" sz="1200" dirty="0"/>
                <a:t>聚类</a:t>
              </a:r>
              <a:endParaRPr lang="en-US" altLang="zh-CN" sz="1200" dirty="0"/>
            </a:p>
            <a:p>
              <a:r>
                <a:rPr lang="en-US" altLang="zh-CN" sz="1200" dirty="0"/>
                <a:t>Kmeans</a:t>
              </a:r>
            </a:p>
            <a:p>
              <a:r>
                <a:rPr lang="zh-CN" altLang="en-US" sz="1000" dirty="0"/>
                <a:t>层次聚类</a:t>
              </a:r>
              <a:endParaRPr lang="en-US" altLang="zh-CN" sz="1000" dirty="0"/>
            </a:p>
            <a:p>
              <a:r>
                <a:rPr lang="en-US" altLang="zh-CN" sz="1000" dirty="0"/>
                <a:t> Som</a:t>
              </a:r>
            </a:p>
            <a:p>
              <a:r>
                <a:rPr lang="en-US" altLang="zh-CN" sz="1000" dirty="0"/>
                <a:t> FCM</a:t>
              </a:r>
            </a:p>
          </p:txBody>
        </p:sp>
        <p:sp>
          <p:nvSpPr>
            <p:cNvPr id="54" name="文本框 53"/>
            <p:cNvSpPr txBox="1"/>
            <p:nvPr/>
          </p:nvSpPr>
          <p:spPr>
            <a:xfrm>
              <a:off x="4745531" y="3289912"/>
              <a:ext cx="1285607" cy="276999"/>
            </a:xfrm>
            <a:prstGeom prst="rect">
              <a:avLst/>
            </a:prstGeom>
            <a:noFill/>
          </p:spPr>
          <p:txBody>
            <a:bodyPr wrap="square" rtlCol="0">
              <a:spAutoFit/>
            </a:bodyPr>
            <a:lstStyle/>
            <a:p>
              <a:pPr algn="ctr"/>
              <a:r>
                <a:rPr lang="zh-CN" altLang="en-US" sz="1200" dirty="0"/>
                <a:t>第三方算法库</a:t>
              </a:r>
            </a:p>
          </p:txBody>
        </p:sp>
        <p:sp>
          <p:nvSpPr>
            <p:cNvPr id="55" name="文本框 54"/>
            <p:cNvSpPr txBox="1"/>
            <p:nvPr/>
          </p:nvSpPr>
          <p:spPr>
            <a:xfrm>
              <a:off x="4662184" y="3594632"/>
              <a:ext cx="582839" cy="830997"/>
            </a:xfrm>
            <a:prstGeom prst="rect">
              <a:avLst/>
            </a:prstGeom>
            <a:noFill/>
            <a:ln w="28575">
              <a:solidFill>
                <a:srgbClr val="33A8C7"/>
              </a:solidFill>
            </a:ln>
          </p:spPr>
          <p:txBody>
            <a:bodyPr wrap="square" rtlCol="0">
              <a:spAutoFit/>
            </a:bodyPr>
            <a:lstStyle/>
            <a:p>
              <a:r>
                <a:rPr lang="en-US" altLang="zh-CN" sz="1200" dirty="0"/>
                <a:t>Spark</a:t>
              </a:r>
              <a:r>
                <a:rPr lang="zh-CN" altLang="en-US" sz="1200" dirty="0"/>
                <a:t>机器学习库</a:t>
              </a:r>
            </a:p>
          </p:txBody>
        </p:sp>
        <p:sp>
          <p:nvSpPr>
            <p:cNvPr id="71" name="文本框 70"/>
            <p:cNvSpPr txBox="1"/>
            <p:nvPr/>
          </p:nvSpPr>
          <p:spPr>
            <a:xfrm>
              <a:off x="5360707" y="3614444"/>
              <a:ext cx="620831" cy="804434"/>
            </a:xfrm>
            <a:prstGeom prst="rect">
              <a:avLst/>
            </a:prstGeom>
            <a:noFill/>
            <a:ln w="28575">
              <a:solidFill>
                <a:srgbClr val="33A8C7"/>
              </a:solidFill>
            </a:ln>
          </p:spPr>
          <p:txBody>
            <a:bodyPr wrap="square" rtlCol="0">
              <a:spAutoFit/>
            </a:bodyPr>
            <a:lstStyle/>
            <a:p>
              <a:r>
                <a:rPr lang="zh-CN" altLang="en-US" sz="1200" dirty="0"/>
                <a:t>用户上传算法包</a:t>
              </a:r>
            </a:p>
          </p:txBody>
        </p:sp>
        <p:sp>
          <p:nvSpPr>
            <p:cNvPr id="93" name="矩形 92"/>
            <p:cNvSpPr/>
            <p:nvPr/>
          </p:nvSpPr>
          <p:spPr>
            <a:xfrm>
              <a:off x="3813827" y="3532978"/>
              <a:ext cx="540892" cy="936348"/>
            </a:xfrm>
            <a:prstGeom prst="rect">
              <a:avLst/>
            </a:prstGeom>
            <a:noFill/>
            <a:ln>
              <a:solidFill>
                <a:srgbClr val="33A8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文本框 93"/>
            <p:cNvSpPr txBox="1"/>
            <p:nvPr/>
          </p:nvSpPr>
          <p:spPr>
            <a:xfrm>
              <a:off x="3753286" y="3543441"/>
              <a:ext cx="860994" cy="830997"/>
            </a:xfrm>
            <a:prstGeom prst="rect">
              <a:avLst/>
            </a:prstGeom>
            <a:noFill/>
          </p:spPr>
          <p:txBody>
            <a:bodyPr wrap="square" rtlCol="0">
              <a:spAutoFit/>
            </a:bodyPr>
            <a:lstStyle/>
            <a:p>
              <a:r>
                <a:rPr lang="zh-CN" altLang="en-US" sz="1000" dirty="0"/>
                <a:t>关联规则</a:t>
              </a:r>
              <a:endParaRPr lang="en-US" altLang="zh-CN" sz="1000" dirty="0"/>
            </a:p>
            <a:p>
              <a:r>
                <a:rPr lang="en-US" altLang="zh-CN" sz="900" dirty="0"/>
                <a:t>Apriori</a:t>
              </a:r>
            </a:p>
            <a:p>
              <a:r>
                <a:rPr lang="en-US" altLang="zh-CN" sz="900" dirty="0"/>
                <a:t>FP-growth</a:t>
              </a:r>
            </a:p>
            <a:p>
              <a:r>
                <a:rPr lang="en-US" altLang="zh-CN" sz="900" dirty="0"/>
                <a:t>Eclat</a:t>
              </a:r>
            </a:p>
            <a:p>
              <a:r>
                <a:rPr lang="en-US" altLang="zh-CN" sz="1100" dirty="0"/>
                <a:t>...</a:t>
              </a:r>
              <a:endParaRPr lang="zh-CN" altLang="en-US" sz="1100" dirty="0"/>
            </a:p>
          </p:txBody>
        </p:sp>
        <p:cxnSp>
          <p:nvCxnSpPr>
            <p:cNvPr id="103" name="直接连接符 102"/>
            <p:cNvCxnSpPr/>
            <p:nvPr/>
          </p:nvCxnSpPr>
          <p:spPr>
            <a:xfrm>
              <a:off x="2601532" y="3752625"/>
              <a:ext cx="501050" cy="0"/>
            </a:xfrm>
            <a:prstGeom prst="line">
              <a:avLst/>
            </a:prstGeom>
            <a:ln w="28575">
              <a:solidFill>
                <a:srgbClr val="33A8C7"/>
              </a:solidFill>
              <a:tailEnd type="none"/>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a:xfrm>
              <a:off x="3174596" y="3759999"/>
              <a:ext cx="560520" cy="769"/>
            </a:xfrm>
            <a:prstGeom prst="line">
              <a:avLst/>
            </a:prstGeom>
            <a:ln w="28575">
              <a:solidFill>
                <a:srgbClr val="33A8C7"/>
              </a:solidFill>
              <a:tailEnd type="none"/>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a:off x="3839303" y="3759999"/>
              <a:ext cx="540893" cy="0"/>
            </a:xfrm>
            <a:prstGeom prst="line">
              <a:avLst/>
            </a:prstGeom>
            <a:ln w="28575">
              <a:solidFill>
                <a:srgbClr val="33A8C7"/>
              </a:solidFill>
              <a:tailEnd type="none"/>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a:off x="1998171" y="3759999"/>
              <a:ext cx="532927" cy="0"/>
            </a:xfrm>
            <a:prstGeom prst="line">
              <a:avLst/>
            </a:prstGeom>
            <a:ln w="28575">
              <a:solidFill>
                <a:srgbClr val="33A8C7"/>
              </a:solidFill>
              <a:tailEnd type="none"/>
            </a:ln>
          </p:spPr>
          <p:style>
            <a:lnRef idx="1">
              <a:schemeClr val="accent1"/>
            </a:lnRef>
            <a:fillRef idx="0">
              <a:schemeClr val="accent1"/>
            </a:fillRef>
            <a:effectRef idx="0">
              <a:schemeClr val="accent1"/>
            </a:effectRef>
            <a:fontRef idx="minor">
              <a:schemeClr val="tx1"/>
            </a:fontRef>
          </p:style>
        </p:cxnSp>
      </p:grpSp>
      <p:sp>
        <p:nvSpPr>
          <p:cNvPr id="129" name="文本框 128"/>
          <p:cNvSpPr txBox="1"/>
          <p:nvPr/>
        </p:nvSpPr>
        <p:spPr>
          <a:xfrm>
            <a:off x="7197719" y="3913475"/>
            <a:ext cx="632419" cy="830997"/>
          </a:xfrm>
          <a:prstGeom prst="rect">
            <a:avLst/>
          </a:prstGeom>
          <a:solidFill>
            <a:srgbClr val="00B0F0"/>
          </a:solidFill>
        </p:spPr>
        <p:txBody>
          <a:bodyPr wrap="square" rtlCol="0">
            <a:spAutoFit/>
          </a:bodyPr>
          <a:lstStyle/>
          <a:p>
            <a:r>
              <a:rPr lang="zh-CN" altLang="en-US" sz="1600" dirty="0"/>
              <a:t>用户信息管理</a:t>
            </a:r>
          </a:p>
        </p:txBody>
      </p:sp>
      <p:sp>
        <p:nvSpPr>
          <p:cNvPr id="84" name="文本框 83"/>
          <p:cNvSpPr txBox="1"/>
          <p:nvPr/>
        </p:nvSpPr>
        <p:spPr>
          <a:xfrm>
            <a:off x="7164288" y="3193475"/>
            <a:ext cx="649218" cy="584775"/>
          </a:xfrm>
          <a:prstGeom prst="rect">
            <a:avLst/>
          </a:prstGeom>
          <a:solidFill>
            <a:srgbClr val="00B0F0"/>
          </a:solidFill>
        </p:spPr>
        <p:txBody>
          <a:bodyPr wrap="square" rtlCol="0">
            <a:spAutoFit/>
          </a:bodyPr>
          <a:lstStyle/>
          <a:p>
            <a:r>
              <a:rPr lang="zh-CN" altLang="en-US" sz="1600" dirty="0"/>
              <a:t>注册管理</a:t>
            </a:r>
          </a:p>
        </p:txBody>
      </p:sp>
      <p:sp>
        <p:nvSpPr>
          <p:cNvPr id="85" name="文本框 84"/>
          <p:cNvSpPr txBox="1"/>
          <p:nvPr/>
        </p:nvSpPr>
        <p:spPr>
          <a:xfrm>
            <a:off x="7195914" y="4915734"/>
            <a:ext cx="632419" cy="830997"/>
          </a:xfrm>
          <a:prstGeom prst="rect">
            <a:avLst/>
          </a:prstGeom>
          <a:solidFill>
            <a:srgbClr val="00B0F0"/>
          </a:solidFill>
        </p:spPr>
        <p:txBody>
          <a:bodyPr wrap="square" rtlCol="0">
            <a:spAutoFit/>
          </a:bodyPr>
          <a:lstStyle/>
          <a:p>
            <a:r>
              <a:rPr lang="zh-CN" altLang="en-US" sz="1600" dirty="0"/>
              <a:t>操作日志管理</a:t>
            </a:r>
          </a:p>
        </p:txBody>
      </p:sp>
      <p:sp>
        <p:nvSpPr>
          <p:cNvPr id="86" name="文本框 85"/>
          <p:cNvSpPr txBox="1"/>
          <p:nvPr/>
        </p:nvSpPr>
        <p:spPr>
          <a:xfrm>
            <a:off x="8086952" y="5033844"/>
            <a:ext cx="636150" cy="584775"/>
          </a:xfrm>
          <a:prstGeom prst="rect">
            <a:avLst/>
          </a:prstGeom>
          <a:solidFill>
            <a:srgbClr val="00B0F0"/>
          </a:solidFill>
          <a:ln>
            <a:noFill/>
          </a:ln>
        </p:spPr>
        <p:txBody>
          <a:bodyPr wrap="square" rtlCol="0">
            <a:spAutoFit/>
          </a:bodyPr>
          <a:lstStyle/>
          <a:p>
            <a:r>
              <a:rPr lang="zh-CN" altLang="en-US" sz="1600" dirty="0"/>
              <a:t>隐私保护</a:t>
            </a:r>
          </a:p>
        </p:txBody>
      </p:sp>
      <p:grpSp>
        <p:nvGrpSpPr>
          <p:cNvPr id="28" name="组合 27"/>
          <p:cNvGrpSpPr/>
          <p:nvPr/>
        </p:nvGrpSpPr>
        <p:grpSpPr>
          <a:xfrm>
            <a:off x="1728544" y="1157385"/>
            <a:ext cx="4902363" cy="1409307"/>
            <a:chOff x="1469837" y="1157385"/>
            <a:chExt cx="4902363" cy="1409307"/>
          </a:xfrm>
        </p:grpSpPr>
        <p:sp>
          <p:nvSpPr>
            <p:cNvPr id="7" name="文本框 6"/>
            <p:cNvSpPr txBox="1"/>
            <p:nvPr/>
          </p:nvSpPr>
          <p:spPr>
            <a:xfrm>
              <a:off x="1473568" y="1212459"/>
              <a:ext cx="4788762" cy="1354233"/>
            </a:xfrm>
            <a:prstGeom prst="rect">
              <a:avLst/>
            </a:prstGeom>
            <a:solidFill>
              <a:schemeClr val="bg2">
                <a:lumMod val="20000"/>
                <a:lumOff val="80000"/>
              </a:schemeClr>
            </a:solidFill>
            <a:ln w="28575">
              <a:noFill/>
            </a:ln>
          </p:spPr>
          <p:txBody>
            <a:bodyPr wrap="square" rtlCol="0">
              <a:spAutoFit/>
            </a:bodyPr>
            <a:lstStyle/>
            <a:p>
              <a:endParaRPr lang="zh-CN" altLang="en-US" dirty="0"/>
            </a:p>
          </p:txBody>
        </p:sp>
        <p:cxnSp>
          <p:nvCxnSpPr>
            <p:cNvPr id="77" name="直接连接符 76"/>
            <p:cNvCxnSpPr/>
            <p:nvPr/>
          </p:nvCxnSpPr>
          <p:spPr>
            <a:xfrm flipV="1">
              <a:off x="1469837" y="1453552"/>
              <a:ext cx="4902363" cy="11610"/>
            </a:xfrm>
            <a:prstGeom prst="line">
              <a:avLst/>
            </a:prstGeom>
            <a:ln w="28575">
              <a:solidFill>
                <a:schemeClr val="bg1"/>
              </a:solidFill>
              <a:tailEnd type="none"/>
            </a:ln>
          </p:spPr>
          <p:style>
            <a:lnRef idx="1">
              <a:schemeClr val="accent1"/>
            </a:lnRef>
            <a:fillRef idx="0">
              <a:schemeClr val="accent1"/>
            </a:fillRef>
            <a:effectRef idx="0">
              <a:schemeClr val="accent1"/>
            </a:effectRef>
            <a:fontRef idx="minor">
              <a:schemeClr val="tx1"/>
            </a:fontRef>
          </p:style>
        </p:cxnSp>
        <p:sp>
          <p:nvSpPr>
            <p:cNvPr id="78" name="文本框 77"/>
            <p:cNvSpPr txBox="1"/>
            <p:nvPr/>
          </p:nvSpPr>
          <p:spPr>
            <a:xfrm>
              <a:off x="3141729" y="1157385"/>
              <a:ext cx="1599207" cy="307777"/>
            </a:xfrm>
            <a:prstGeom prst="rect">
              <a:avLst/>
            </a:prstGeom>
            <a:noFill/>
          </p:spPr>
          <p:txBody>
            <a:bodyPr wrap="square" rtlCol="0">
              <a:spAutoFit/>
            </a:bodyPr>
            <a:lstStyle/>
            <a:p>
              <a:pPr algn="ctr"/>
              <a:r>
                <a:rPr lang="zh-CN" altLang="en-US" sz="1400" dirty="0"/>
                <a:t>平台服务</a:t>
              </a:r>
            </a:p>
          </p:txBody>
        </p:sp>
        <p:cxnSp>
          <p:nvCxnSpPr>
            <p:cNvPr id="82" name="直接连接符 81"/>
            <p:cNvCxnSpPr/>
            <p:nvPr/>
          </p:nvCxnSpPr>
          <p:spPr>
            <a:xfrm>
              <a:off x="1483163" y="1800921"/>
              <a:ext cx="4790055" cy="0"/>
            </a:xfrm>
            <a:prstGeom prst="line">
              <a:avLst/>
            </a:prstGeom>
            <a:ln w="285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flipH="1">
              <a:off x="4292864" y="1439529"/>
              <a:ext cx="5320" cy="361392"/>
            </a:xfrm>
            <a:prstGeom prst="line">
              <a:avLst/>
            </a:prstGeom>
            <a:ln w="28575">
              <a:solidFill>
                <a:schemeClr val="bg1"/>
              </a:solidFill>
              <a:tailEnd type="none"/>
            </a:ln>
          </p:spPr>
          <p:style>
            <a:lnRef idx="1">
              <a:schemeClr val="accent1"/>
            </a:lnRef>
            <a:fillRef idx="0">
              <a:schemeClr val="accent1"/>
            </a:fillRef>
            <a:effectRef idx="0">
              <a:schemeClr val="accent1"/>
            </a:effectRef>
            <a:fontRef idx="minor">
              <a:schemeClr val="tx1"/>
            </a:fontRef>
          </p:style>
        </p:cxnSp>
        <p:sp>
          <p:nvSpPr>
            <p:cNvPr id="88" name="文本框 87"/>
            <p:cNvSpPr txBox="1"/>
            <p:nvPr/>
          </p:nvSpPr>
          <p:spPr>
            <a:xfrm>
              <a:off x="1731277" y="1493144"/>
              <a:ext cx="1830717" cy="307777"/>
            </a:xfrm>
            <a:prstGeom prst="rect">
              <a:avLst/>
            </a:prstGeom>
            <a:noFill/>
          </p:spPr>
          <p:txBody>
            <a:bodyPr wrap="square" rtlCol="0">
              <a:spAutoFit/>
            </a:bodyPr>
            <a:lstStyle/>
            <a:p>
              <a:pPr algn="ctr"/>
              <a:r>
                <a:rPr lang="zh-CN" altLang="en-US" sz="1400" dirty="0"/>
                <a:t>传统</a:t>
              </a:r>
              <a:r>
                <a:rPr lang="en-US" altLang="zh-CN" sz="1400" dirty="0"/>
                <a:t>B/S</a:t>
              </a:r>
              <a:r>
                <a:rPr lang="zh-CN" altLang="en-US" sz="1400" dirty="0"/>
                <a:t>架构</a:t>
              </a:r>
            </a:p>
          </p:txBody>
        </p:sp>
        <p:sp>
          <p:nvSpPr>
            <p:cNvPr id="116" name="文本框 115"/>
            <p:cNvSpPr txBox="1"/>
            <p:nvPr/>
          </p:nvSpPr>
          <p:spPr>
            <a:xfrm>
              <a:off x="4321679" y="1503521"/>
              <a:ext cx="2013355" cy="307777"/>
            </a:xfrm>
            <a:prstGeom prst="rect">
              <a:avLst/>
            </a:prstGeom>
            <a:noFill/>
          </p:spPr>
          <p:txBody>
            <a:bodyPr wrap="square" rtlCol="0">
              <a:spAutoFit/>
            </a:bodyPr>
            <a:lstStyle/>
            <a:p>
              <a:r>
                <a:rPr lang="zh-CN" altLang="en-US" sz="1400" dirty="0"/>
                <a:t>高通量并发式计算平台</a:t>
              </a:r>
            </a:p>
          </p:txBody>
        </p:sp>
        <p:sp>
          <p:nvSpPr>
            <p:cNvPr id="117" name="文本框 116"/>
            <p:cNvSpPr txBox="1"/>
            <p:nvPr/>
          </p:nvSpPr>
          <p:spPr>
            <a:xfrm>
              <a:off x="1764731" y="1939950"/>
              <a:ext cx="540269" cy="430887"/>
            </a:xfrm>
            <a:prstGeom prst="rect">
              <a:avLst/>
            </a:prstGeom>
            <a:noFill/>
            <a:ln w="28575">
              <a:solidFill>
                <a:schemeClr val="accent6">
                  <a:lumMod val="75000"/>
                </a:schemeClr>
              </a:solidFill>
            </a:ln>
          </p:spPr>
          <p:txBody>
            <a:bodyPr wrap="square" rtlCol="0">
              <a:spAutoFit/>
            </a:bodyPr>
            <a:lstStyle/>
            <a:p>
              <a:r>
                <a:rPr lang="zh-CN" altLang="en-US" sz="1100" dirty="0"/>
                <a:t>搜索引擎</a:t>
              </a:r>
            </a:p>
          </p:txBody>
        </p:sp>
        <p:sp>
          <p:nvSpPr>
            <p:cNvPr id="122" name="圆角矩形 121"/>
            <p:cNvSpPr/>
            <p:nvPr/>
          </p:nvSpPr>
          <p:spPr>
            <a:xfrm>
              <a:off x="1661369" y="1886115"/>
              <a:ext cx="3293198" cy="552140"/>
            </a:xfrm>
            <a:prstGeom prst="round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圆角矩形 122"/>
            <p:cNvSpPr/>
            <p:nvPr/>
          </p:nvSpPr>
          <p:spPr>
            <a:xfrm>
              <a:off x="5115569" y="1896887"/>
              <a:ext cx="1031984" cy="523753"/>
            </a:xfrm>
            <a:prstGeom prst="round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文本框 130"/>
            <p:cNvSpPr txBox="1"/>
            <p:nvPr/>
          </p:nvSpPr>
          <p:spPr>
            <a:xfrm>
              <a:off x="5254881" y="1937880"/>
              <a:ext cx="566487" cy="430887"/>
            </a:xfrm>
            <a:prstGeom prst="rect">
              <a:avLst/>
            </a:prstGeom>
            <a:noFill/>
            <a:ln w="28575">
              <a:solidFill>
                <a:schemeClr val="accent6">
                  <a:lumMod val="75000"/>
                </a:schemeClr>
              </a:solidFill>
            </a:ln>
          </p:spPr>
          <p:txBody>
            <a:bodyPr wrap="square" rtlCol="0">
              <a:spAutoFit/>
            </a:bodyPr>
            <a:lstStyle/>
            <a:p>
              <a:r>
                <a:rPr lang="zh-CN" altLang="en-US" sz="1100" dirty="0"/>
                <a:t>计算数据</a:t>
              </a:r>
            </a:p>
          </p:txBody>
        </p:sp>
        <p:sp>
          <p:nvSpPr>
            <p:cNvPr id="3" name="文本框 2"/>
            <p:cNvSpPr txBox="1"/>
            <p:nvPr/>
          </p:nvSpPr>
          <p:spPr>
            <a:xfrm>
              <a:off x="4653393" y="1917123"/>
              <a:ext cx="485190" cy="369332"/>
            </a:xfrm>
            <a:prstGeom prst="rect">
              <a:avLst/>
            </a:prstGeom>
            <a:noFill/>
          </p:spPr>
          <p:txBody>
            <a:bodyPr wrap="square" rtlCol="0">
              <a:spAutoFit/>
            </a:bodyPr>
            <a:lstStyle/>
            <a:p>
              <a:r>
                <a:rPr lang="en-US" altLang="zh-CN" dirty="0">
                  <a:solidFill>
                    <a:srgbClr val="C00000"/>
                  </a:solidFill>
                </a:rPr>
                <a:t>...</a:t>
              </a:r>
              <a:endParaRPr lang="zh-CN" altLang="en-US" dirty="0">
                <a:solidFill>
                  <a:srgbClr val="C00000"/>
                </a:solidFill>
              </a:endParaRPr>
            </a:p>
          </p:txBody>
        </p:sp>
        <p:sp>
          <p:nvSpPr>
            <p:cNvPr id="81" name="文本框 80"/>
            <p:cNvSpPr txBox="1"/>
            <p:nvPr/>
          </p:nvSpPr>
          <p:spPr>
            <a:xfrm>
              <a:off x="5788028" y="1912287"/>
              <a:ext cx="485190" cy="369332"/>
            </a:xfrm>
            <a:prstGeom prst="rect">
              <a:avLst/>
            </a:prstGeom>
            <a:noFill/>
          </p:spPr>
          <p:txBody>
            <a:bodyPr wrap="square" rtlCol="0">
              <a:spAutoFit/>
            </a:bodyPr>
            <a:lstStyle/>
            <a:p>
              <a:r>
                <a:rPr lang="en-US" altLang="zh-CN" dirty="0">
                  <a:solidFill>
                    <a:srgbClr val="C00000"/>
                  </a:solidFill>
                </a:rPr>
                <a:t>...</a:t>
              </a:r>
              <a:endParaRPr lang="zh-CN" altLang="en-US" dirty="0">
                <a:solidFill>
                  <a:srgbClr val="C00000"/>
                </a:solidFill>
              </a:endParaRPr>
            </a:p>
          </p:txBody>
        </p:sp>
      </p:grpSp>
      <p:sp>
        <p:nvSpPr>
          <p:cNvPr id="95" name="文本框 94"/>
          <p:cNvSpPr txBox="1"/>
          <p:nvPr/>
        </p:nvSpPr>
        <p:spPr>
          <a:xfrm>
            <a:off x="1710287" y="4282290"/>
            <a:ext cx="4807227" cy="715210"/>
          </a:xfrm>
          <a:prstGeom prst="rect">
            <a:avLst/>
          </a:prstGeom>
          <a:solidFill>
            <a:schemeClr val="accent5">
              <a:lumMod val="40000"/>
              <a:lumOff val="60000"/>
            </a:schemeClr>
          </a:solidFill>
          <a:ln>
            <a:noFill/>
          </a:ln>
        </p:spPr>
        <p:txBody>
          <a:bodyPr wrap="square" rtlCol="0">
            <a:spAutoFit/>
          </a:bodyPr>
          <a:lstStyle/>
          <a:p>
            <a:endParaRPr lang="zh-CN" altLang="en-US" dirty="0"/>
          </a:p>
        </p:txBody>
      </p:sp>
      <p:sp>
        <p:nvSpPr>
          <p:cNvPr id="100" name="文本框 99"/>
          <p:cNvSpPr txBox="1"/>
          <p:nvPr/>
        </p:nvSpPr>
        <p:spPr>
          <a:xfrm>
            <a:off x="1792722" y="4231800"/>
            <a:ext cx="478354" cy="784830"/>
          </a:xfrm>
          <a:prstGeom prst="rect">
            <a:avLst/>
          </a:prstGeom>
          <a:noFill/>
        </p:spPr>
        <p:txBody>
          <a:bodyPr wrap="square" rtlCol="0">
            <a:spAutoFit/>
          </a:bodyPr>
          <a:lstStyle/>
          <a:p>
            <a:r>
              <a:rPr lang="zh-CN" altLang="en-US" sz="1500" b="1" dirty="0">
                <a:solidFill>
                  <a:srgbClr val="00B0F0"/>
                </a:solidFill>
              </a:rPr>
              <a:t>应用层</a:t>
            </a:r>
          </a:p>
        </p:txBody>
      </p:sp>
      <p:sp>
        <p:nvSpPr>
          <p:cNvPr id="52" name="矩形 51"/>
          <p:cNvSpPr/>
          <p:nvPr/>
        </p:nvSpPr>
        <p:spPr>
          <a:xfrm>
            <a:off x="2381627" y="4415255"/>
            <a:ext cx="993969" cy="455875"/>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rPr>
              <a:t>数据预处理</a:t>
            </a:r>
          </a:p>
        </p:txBody>
      </p:sp>
      <p:sp>
        <p:nvSpPr>
          <p:cNvPr id="110" name="矩形 109"/>
          <p:cNvSpPr/>
          <p:nvPr/>
        </p:nvSpPr>
        <p:spPr>
          <a:xfrm>
            <a:off x="3663315" y="4412063"/>
            <a:ext cx="993969" cy="455875"/>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rPr>
              <a:t>数据分析</a:t>
            </a:r>
          </a:p>
        </p:txBody>
      </p:sp>
      <p:pic>
        <p:nvPicPr>
          <p:cNvPr id="91" name="图片 90"/>
          <p:cNvPicPr>
            <a:picLocks noChangeAspect="1"/>
          </p:cNvPicPr>
          <p:nvPr/>
        </p:nvPicPr>
        <p:blipFill>
          <a:blip r:embed="rId3"/>
          <a:stretch>
            <a:fillRect/>
          </a:stretch>
        </p:blipFill>
        <p:spPr>
          <a:xfrm>
            <a:off x="4738447" y="4353689"/>
            <a:ext cx="896190" cy="499915"/>
          </a:xfrm>
          <a:prstGeom prst="rect">
            <a:avLst/>
          </a:prstGeom>
        </p:spPr>
      </p:pic>
      <p:sp>
        <p:nvSpPr>
          <p:cNvPr id="98" name="左右箭头 97"/>
          <p:cNvSpPr/>
          <p:nvPr/>
        </p:nvSpPr>
        <p:spPr>
          <a:xfrm>
            <a:off x="1199120" y="2008818"/>
            <a:ext cx="513314" cy="204955"/>
          </a:xfrm>
          <a:prstGeom prst="lef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左右箭头 120"/>
          <p:cNvSpPr/>
          <p:nvPr/>
        </p:nvSpPr>
        <p:spPr>
          <a:xfrm>
            <a:off x="1196553" y="5332067"/>
            <a:ext cx="513314" cy="204955"/>
          </a:xfrm>
          <a:prstGeom prst="lef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左右箭头 123"/>
          <p:cNvSpPr/>
          <p:nvPr/>
        </p:nvSpPr>
        <p:spPr>
          <a:xfrm>
            <a:off x="6509798" y="2120676"/>
            <a:ext cx="521339" cy="198908"/>
          </a:xfrm>
          <a:prstGeom prst="lef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左右箭头 124"/>
          <p:cNvSpPr/>
          <p:nvPr/>
        </p:nvSpPr>
        <p:spPr>
          <a:xfrm>
            <a:off x="6478463" y="5289955"/>
            <a:ext cx="552322" cy="242888"/>
          </a:xfrm>
          <a:prstGeom prst="lef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圆角矩形 89"/>
          <p:cNvSpPr/>
          <p:nvPr/>
        </p:nvSpPr>
        <p:spPr>
          <a:xfrm>
            <a:off x="1031627" y="2556756"/>
            <a:ext cx="7294260" cy="2206876"/>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marL="457200" indent="-457200" defTabSz="0" eaLnBrk="0" fontAlgn="base" latinLnBrk="1" hangingPunct="0">
              <a:spcBef>
                <a:spcPct val="20000"/>
              </a:spcBef>
              <a:spcAft>
                <a:spcPct val="0"/>
              </a:spcAft>
              <a:buBlip>
                <a:blip r:embed="rId4"/>
              </a:buBlip>
            </a:pPr>
            <a:r>
              <a:rPr lang="zh-CN" altLang="en-US" sz="2000" dirty="0">
                <a:sym typeface="仿宋_GB2312" pitchFamily="1" charset="-122"/>
              </a:rPr>
              <a:t>如何进一步挖掘已收集的</a:t>
            </a:r>
            <a:r>
              <a:rPr lang="zh-CN" altLang="en-US" sz="2000" dirty="0">
                <a:solidFill>
                  <a:srgbClr val="FF0000"/>
                </a:solidFill>
                <a:sym typeface="仿宋_GB2312" pitchFamily="1" charset="-122"/>
              </a:rPr>
              <a:t>高温合金数据</a:t>
            </a:r>
            <a:r>
              <a:rPr lang="zh-CN" altLang="en-US" sz="2000" dirty="0">
                <a:sym typeface="仿宋_GB2312" pitchFamily="1" charset="-122"/>
              </a:rPr>
              <a:t>和</a:t>
            </a:r>
            <a:r>
              <a:rPr lang="zh-CN" altLang="en-US" sz="2000" dirty="0">
                <a:solidFill>
                  <a:srgbClr val="FF0000"/>
                </a:solidFill>
                <a:sym typeface="仿宋_GB2312" pitchFamily="1" charset="-122"/>
              </a:rPr>
              <a:t>蠕变数据</a:t>
            </a:r>
            <a:r>
              <a:rPr lang="zh-CN" altLang="en-US" sz="2000" dirty="0">
                <a:sym typeface="仿宋_GB2312" pitchFamily="1" charset="-122"/>
              </a:rPr>
              <a:t>中有用的信息？</a:t>
            </a:r>
            <a:endParaRPr lang="en-US" altLang="zh-CN" sz="2000" dirty="0">
              <a:sym typeface="仿宋_GB2312" pitchFamily="1" charset="-122"/>
            </a:endParaRPr>
          </a:p>
          <a:p>
            <a:pPr marL="457200" indent="-457200" defTabSz="0" eaLnBrk="0" fontAlgn="base" latinLnBrk="1" hangingPunct="0">
              <a:spcBef>
                <a:spcPct val="20000"/>
              </a:spcBef>
              <a:spcAft>
                <a:spcPct val="0"/>
              </a:spcAft>
              <a:buBlip>
                <a:blip r:embed="rId4"/>
              </a:buBlip>
            </a:pPr>
            <a:r>
              <a:rPr lang="zh-CN" altLang="en-US" sz="2000" dirty="0">
                <a:sym typeface="仿宋_GB2312" pitchFamily="1" charset="-122"/>
              </a:rPr>
              <a:t>蠕变数据的描述因子（属性）较少，是否可以通过第一性原理计算或其他方法计算出更多的属性？</a:t>
            </a:r>
            <a:endParaRPr lang="en-US" altLang="zh-CN" sz="2000" dirty="0">
              <a:sym typeface="仿宋_GB2312" pitchFamily="1" charset="-122"/>
            </a:endParaRPr>
          </a:p>
          <a:p>
            <a:pPr marL="457200" indent="-457200" defTabSz="0" eaLnBrk="0" fontAlgn="base" latinLnBrk="1" hangingPunct="0">
              <a:spcBef>
                <a:spcPct val="20000"/>
              </a:spcBef>
              <a:spcAft>
                <a:spcPct val="0"/>
              </a:spcAft>
              <a:buBlip>
                <a:blip r:embed="rId4"/>
              </a:buBlip>
            </a:pPr>
            <a:r>
              <a:rPr lang="zh-CN" altLang="en-US" sz="2000" dirty="0">
                <a:sym typeface="仿宋_GB2312" pitchFamily="1" charset="-122"/>
              </a:rPr>
              <a:t>王院士</a:t>
            </a:r>
            <a:r>
              <a:rPr lang="en-US" altLang="zh-CN" sz="2000" dirty="0">
                <a:sym typeface="仿宋_GB2312" pitchFamily="1" charset="-122"/>
              </a:rPr>
              <a:t>49</a:t>
            </a:r>
            <a:r>
              <a:rPr lang="zh-CN" altLang="en-US" sz="2000" dirty="0">
                <a:sym typeface="仿宋_GB2312" pitchFamily="1" charset="-122"/>
              </a:rPr>
              <a:t>篇文献和蠕变数据如何进行有效结合？</a:t>
            </a:r>
            <a:endParaRPr lang="en-US" altLang="zh-CN" sz="2000" dirty="0">
              <a:sym typeface="仿宋_GB2312" pitchFamily="1" charset="-122"/>
            </a:endParaRPr>
          </a:p>
          <a:p>
            <a:pPr marL="457200" indent="-457200" defTabSz="0" eaLnBrk="0" fontAlgn="base" latinLnBrk="1" hangingPunct="0">
              <a:spcBef>
                <a:spcPct val="20000"/>
              </a:spcBef>
              <a:spcAft>
                <a:spcPct val="0"/>
              </a:spcAft>
              <a:buBlip>
                <a:blip r:embed="rId4"/>
              </a:buBlip>
            </a:pPr>
            <a:endParaRPr lang="en-US" altLang="zh-CN" sz="2000" dirty="0">
              <a:sym typeface="仿宋_GB2312" pitchFamily="1" charset="-122"/>
            </a:endParaRPr>
          </a:p>
        </p:txBody>
      </p:sp>
      <p:sp>
        <p:nvSpPr>
          <p:cNvPr id="92" name="文本框 91"/>
          <p:cNvSpPr txBox="1"/>
          <p:nvPr/>
        </p:nvSpPr>
        <p:spPr>
          <a:xfrm>
            <a:off x="2613994" y="1936888"/>
            <a:ext cx="540269" cy="430887"/>
          </a:xfrm>
          <a:prstGeom prst="rect">
            <a:avLst/>
          </a:prstGeom>
          <a:noFill/>
          <a:ln w="28575">
            <a:solidFill>
              <a:schemeClr val="accent6">
                <a:lumMod val="75000"/>
              </a:schemeClr>
            </a:solidFill>
          </a:ln>
        </p:spPr>
        <p:txBody>
          <a:bodyPr wrap="square" rtlCol="0">
            <a:spAutoFit/>
          </a:bodyPr>
          <a:lstStyle/>
          <a:p>
            <a:r>
              <a:rPr lang="zh-CN" altLang="en-US" sz="1100" dirty="0"/>
              <a:t>数据上传</a:t>
            </a:r>
          </a:p>
        </p:txBody>
      </p:sp>
      <p:sp>
        <p:nvSpPr>
          <p:cNvPr id="96" name="文本框 95"/>
          <p:cNvSpPr txBox="1"/>
          <p:nvPr/>
        </p:nvSpPr>
        <p:spPr>
          <a:xfrm>
            <a:off x="3200402" y="1935168"/>
            <a:ext cx="540269" cy="430887"/>
          </a:xfrm>
          <a:prstGeom prst="rect">
            <a:avLst/>
          </a:prstGeom>
          <a:noFill/>
          <a:ln w="28575">
            <a:solidFill>
              <a:schemeClr val="accent6">
                <a:lumMod val="75000"/>
              </a:schemeClr>
            </a:solidFill>
          </a:ln>
        </p:spPr>
        <p:txBody>
          <a:bodyPr wrap="square" rtlCol="0">
            <a:spAutoFit/>
          </a:bodyPr>
          <a:lstStyle/>
          <a:p>
            <a:r>
              <a:rPr lang="zh-CN" altLang="en-US" sz="1100" dirty="0"/>
              <a:t>算法分析</a:t>
            </a:r>
          </a:p>
        </p:txBody>
      </p:sp>
      <p:sp>
        <p:nvSpPr>
          <p:cNvPr id="97" name="文本框 96"/>
          <p:cNvSpPr txBox="1"/>
          <p:nvPr/>
        </p:nvSpPr>
        <p:spPr>
          <a:xfrm>
            <a:off x="3782596" y="1937307"/>
            <a:ext cx="594182" cy="415498"/>
          </a:xfrm>
          <a:prstGeom prst="rect">
            <a:avLst/>
          </a:prstGeom>
          <a:noFill/>
          <a:ln w="28575">
            <a:solidFill>
              <a:schemeClr val="accent6">
                <a:lumMod val="75000"/>
              </a:schemeClr>
            </a:solidFill>
          </a:ln>
        </p:spPr>
        <p:txBody>
          <a:bodyPr wrap="square" rtlCol="0">
            <a:spAutoFit/>
          </a:bodyPr>
          <a:lstStyle/>
          <a:p>
            <a:r>
              <a:rPr lang="zh-CN" altLang="en-US" sz="1050" dirty="0"/>
              <a:t>可视化分析</a:t>
            </a:r>
          </a:p>
        </p:txBody>
      </p:sp>
      <p:sp>
        <p:nvSpPr>
          <p:cNvPr id="99" name="文本框 98"/>
          <p:cNvSpPr txBox="1"/>
          <p:nvPr/>
        </p:nvSpPr>
        <p:spPr>
          <a:xfrm>
            <a:off x="4429327" y="1936888"/>
            <a:ext cx="540269" cy="430887"/>
          </a:xfrm>
          <a:prstGeom prst="rect">
            <a:avLst/>
          </a:prstGeom>
          <a:noFill/>
          <a:ln w="28575">
            <a:solidFill>
              <a:schemeClr val="accent6">
                <a:lumMod val="75000"/>
              </a:schemeClr>
            </a:solidFill>
          </a:ln>
        </p:spPr>
        <p:txBody>
          <a:bodyPr wrap="square" rtlCol="0">
            <a:spAutoFit/>
          </a:bodyPr>
          <a:lstStyle/>
          <a:p>
            <a:r>
              <a:rPr lang="zh-CN" altLang="en-US" sz="1100" dirty="0"/>
              <a:t>规则抽取</a:t>
            </a:r>
          </a:p>
        </p:txBody>
      </p:sp>
    </p:spTree>
    <p:extLst>
      <p:ext uri="{BB962C8B-B14F-4D97-AF65-F5344CB8AC3E}">
        <p14:creationId xmlns:p14="http://schemas.microsoft.com/office/powerpoint/2010/main" val="3486580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randombar(horizontal)">
                                      <p:cBhvr>
                                        <p:cTn id="7"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68787"/>
            <a:ext cx="8229600" cy="687846"/>
          </a:xfrm>
        </p:spPr>
        <p:txBody>
          <a:bodyPr>
            <a:normAutofit/>
          </a:bodyPr>
          <a:lstStyle/>
          <a:p>
            <a:r>
              <a:rPr lang="zh-CN" altLang="en-US" sz="2300" dirty="0"/>
              <a:t>平台展示</a:t>
            </a:r>
          </a:p>
        </p:txBody>
      </p:sp>
      <p:sp>
        <p:nvSpPr>
          <p:cNvPr id="7" name="矩形 6"/>
          <p:cNvSpPr/>
          <p:nvPr/>
        </p:nvSpPr>
        <p:spPr>
          <a:xfrm>
            <a:off x="395536" y="836712"/>
            <a:ext cx="4108817" cy="369332"/>
          </a:xfrm>
          <a:prstGeom prst="rect">
            <a:avLst/>
          </a:prstGeom>
        </p:spPr>
        <p:txBody>
          <a:bodyPr wrap="none">
            <a:spAutoFit/>
          </a:bodyPr>
          <a:lstStyle/>
          <a:p>
            <a:r>
              <a:rPr lang="zh-CN" altLang="en-US" dirty="0">
                <a:solidFill>
                  <a:schemeClr val="accent2">
                    <a:lumMod val="75000"/>
                  </a:schemeClr>
                </a:solidFill>
              </a:rPr>
              <a:t>基于主动学习的多层级交互式特征分析</a:t>
            </a:r>
          </a:p>
        </p:txBody>
      </p:sp>
      <p:pic>
        <p:nvPicPr>
          <p:cNvPr id="9" name="图片 8"/>
          <p:cNvPicPr>
            <a:picLocks noChangeAspect="1"/>
          </p:cNvPicPr>
          <p:nvPr/>
        </p:nvPicPr>
        <p:blipFill>
          <a:blip r:embed="rId2"/>
          <a:stretch>
            <a:fillRect/>
          </a:stretch>
        </p:blipFill>
        <p:spPr>
          <a:xfrm>
            <a:off x="467544" y="1214294"/>
            <a:ext cx="6447843" cy="3582858"/>
          </a:xfrm>
          <a:prstGeom prst="rect">
            <a:avLst/>
          </a:prstGeom>
        </p:spPr>
      </p:pic>
      <p:pic>
        <p:nvPicPr>
          <p:cNvPr id="13" name="图片 12"/>
          <p:cNvPicPr>
            <a:picLocks noChangeAspect="1"/>
          </p:cNvPicPr>
          <p:nvPr/>
        </p:nvPicPr>
        <p:blipFill>
          <a:blip r:embed="rId3"/>
          <a:stretch>
            <a:fillRect/>
          </a:stretch>
        </p:blipFill>
        <p:spPr>
          <a:xfrm>
            <a:off x="467544" y="4797152"/>
            <a:ext cx="7344816" cy="1952311"/>
          </a:xfrm>
          <a:prstGeom prst="rect">
            <a:avLst/>
          </a:prstGeom>
        </p:spPr>
      </p:pic>
    </p:spTree>
    <p:extLst>
      <p:ext uri="{BB962C8B-B14F-4D97-AF65-F5344CB8AC3E}">
        <p14:creationId xmlns:p14="http://schemas.microsoft.com/office/powerpoint/2010/main" val="28529150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68787"/>
            <a:ext cx="8229600" cy="687846"/>
          </a:xfrm>
        </p:spPr>
        <p:txBody>
          <a:bodyPr>
            <a:normAutofit/>
          </a:bodyPr>
          <a:lstStyle/>
          <a:p>
            <a:r>
              <a:rPr lang="zh-CN" altLang="en-US" sz="2300" dirty="0"/>
              <a:t>平台展示（特征筛结果展示）</a:t>
            </a:r>
          </a:p>
        </p:txBody>
      </p:sp>
      <p:pic>
        <p:nvPicPr>
          <p:cNvPr id="3" name="图片 2"/>
          <p:cNvPicPr>
            <a:picLocks noChangeAspect="1"/>
          </p:cNvPicPr>
          <p:nvPr/>
        </p:nvPicPr>
        <p:blipFill>
          <a:blip r:embed="rId2"/>
          <a:stretch>
            <a:fillRect/>
          </a:stretch>
        </p:blipFill>
        <p:spPr>
          <a:xfrm>
            <a:off x="458077" y="776045"/>
            <a:ext cx="3812856" cy="2676316"/>
          </a:xfrm>
          <a:prstGeom prst="rect">
            <a:avLst/>
          </a:prstGeom>
        </p:spPr>
      </p:pic>
      <p:pic>
        <p:nvPicPr>
          <p:cNvPr id="6" name="图片 5"/>
          <p:cNvPicPr>
            <a:picLocks noChangeAspect="1"/>
          </p:cNvPicPr>
          <p:nvPr/>
        </p:nvPicPr>
        <p:blipFill>
          <a:blip r:embed="rId3"/>
          <a:stretch>
            <a:fillRect/>
          </a:stretch>
        </p:blipFill>
        <p:spPr>
          <a:xfrm>
            <a:off x="4922194" y="790096"/>
            <a:ext cx="4016434" cy="2684781"/>
          </a:xfrm>
          <a:prstGeom prst="rect">
            <a:avLst/>
          </a:prstGeom>
        </p:spPr>
      </p:pic>
      <p:pic>
        <p:nvPicPr>
          <p:cNvPr id="7" name="图片 6"/>
          <p:cNvPicPr>
            <a:picLocks noChangeAspect="1"/>
          </p:cNvPicPr>
          <p:nvPr/>
        </p:nvPicPr>
        <p:blipFill>
          <a:blip r:embed="rId4"/>
          <a:stretch>
            <a:fillRect/>
          </a:stretch>
        </p:blipFill>
        <p:spPr>
          <a:xfrm flipH="1">
            <a:off x="444660" y="4113967"/>
            <a:ext cx="3826198" cy="2254506"/>
          </a:xfrm>
          <a:prstGeom prst="rect">
            <a:avLst/>
          </a:prstGeom>
        </p:spPr>
      </p:pic>
      <p:pic>
        <p:nvPicPr>
          <p:cNvPr id="9" name="图片 8"/>
          <p:cNvPicPr>
            <a:picLocks noChangeAspect="1"/>
          </p:cNvPicPr>
          <p:nvPr/>
        </p:nvPicPr>
        <p:blipFill>
          <a:blip r:embed="rId5"/>
          <a:stretch>
            <a:fillRect/>
          </a:stretch>
        </p:blipFill>
        <p:spPr>
          <a:xfrm>
            <a:off x="4795831" y="4083869"/>
            <a:ext cx="4269160" cy="2361745"/>
          </a:xfrm>
          <a:prstGeom prst="rect">
            <a:avLst/>
          </a:prstGeom>
        </p:spPr>
      </p:pic>
      <p:sp>
        <p:nvSpPr>
          <p:cNvPr id="13" name="椭圆 12"/>
          <p:cNvSpPr/>
          <p:nvPr/>
        </p:nvSpPr>
        <p:spPr>
          <a:xfrm>
            <a:off x="3509319" y="2564904"/>
            <a:ext cx="1989438" cy="19442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p:cNvCxnSpPr/>
          <p:nvPr/>
        </p:nvCxnSpPr>
        <p:spPr>
          <a:xfrm>
            <a:off x="4504038" y="790096"/>
            <a:ext cx="0" cy="5590374"/>
          </a:xfrm>
          <a:prstGeom prst="line">
            <a:avLst/>
          </a:prstGeom>
          <a:ln>
            <a:prstDash val="sysDash"/>
          </a:ln>
        </p:spPr>
        <p:style>
          <a:lnRef idx="3">
            <a:schemeClr val="accent2"/>
          </a:lnRef>
          <a:fillRef idx="0">
            <a:schemeClr val="accent2"/>
          </a:fillRef>
          <a:effectRef idx="2">
            <a:schemeClr val="accent2"/>
          </a:effectRef>
          <a:fontRef idx="minor">
            <a:schemeClr val="tx1"/>
          </a:fontRef>
        </p:style>
      </p:cxnSp>
      <p:cxnSp>
        <p:nvCxnSpPr>
          <p:cNvPr id="17" name="直接连接符 16"/>
          <p:cNvCxnSpPr/>
          <p:nvPr/>
        </p:nvCxnSpPr>
        <p:spPr>
          <a:xfrm>
            <a:off x="458077" y="3573016"/>
            <a:ext cx="8490397" cy="0"/>
          </a:xfrm>
          <a:prstGeom prst="line">
            <a:avLst/>
          </a:prstGeom>
          <a:ln>
            <a:prstDash val="sysDash"/>
          </a:ln>
        </p:spPr>
        <p:style>
          <a:lnRef idx="3">
            <a:schemeClr val="accent2"/>
          </a:lnRef>
          <a:fillRef idx="0">
            <a:schemeClr val="accent2"/>
          </a:fillRef>
          <a:effectRef idx="2">
            <a:schemeClr val="accent2"/>
          </a:effectRef>
          <a:fontRef idx="minor">
            <a:schemeClr val="tx1"/>
          </a:fontRef>
        </p:style>
      </p:cxnSp>
      <p:sp>
        <p:nvSpPr>
          <p:cNvPr id="18" name="文本框 17"/>
          <p:cNvSpPr txBox="1"/>
          <p:nvPr/>
        </p:nvSpPr>
        <p:spPr>
          <a:xfrm>
            <a:off x="3529005" y="3068961"/>
            <a:ext cx="1152128" cy="292388"/>
          </a:xfrm>
          <a:prstGeom prst="rect">
            <a:avLst/>
          </a:prstGeom>
          <a:noFill/>
        </p:spPr>
        <p:txBody>
          <a:bodyPr wrap="square" rtlCol="0">
            <a:spAutoFit/>
          </a:bodyPr>
          <a:lstStyle/>
          <a:p>
            <a:r>
              <a:rPr lang="zh-CN" altLang="en-US" sz="1300" dirty="0">
                <a:solidFill>
                  <a:srgbClr val="FF0000"/>
                </a:solidFill>
              </a:rPr>
              <a:t>稀疏性分析</a:t>
            </a:r>
          </a:p>
        </p:txBody>
      </p:sp>
      <p:sp>
        <p:nvSpPr>
          <p:cNvPr id="19" name="文本框 18"/>
          <p:cNvSpPr txBox="1"/>
          <p:nvPr/>
        </p:nvSpPr>
        <p:spPr>
          <a:xfrm>
            <a:off x="4485448" y="3068960"/>
            <a:ext cx="1152128" cy="292388"/>
          </a:xfrm>
          <a:prstGeom prst="rect">
            <a:avLst/>
          </a:prstGeom>
          <a:noFill/>
        </p:spPr>
        <p:txBody>
          <a:bodyPr wrap="square" rtlCol="0">
            <a:spAutoFit/>
          </a:bodyPr>
          <a:lstStyle/>
          <a:p>
            <a:r>
              <a:rPr lang="zh-CN" altLang="en-US" sz="1300" dirty="0">
                <a:solidFill>
                  <a:srgbClr val="FF0000"/>
                </a:solidFill>
              </a:rPr>
              <a:t>相关性分析</a:t>
            </a:r>
          </a:p>
        </p:txBody>
      </p:sp>
      <p:sp>
        <p:nvSpPr>
          <p:cNvPr id="20" name="文本框 19"/>
          <p:cNvSpPr txBox="1"/>
          <p:nvPr/>
        </p:nvSpPr>
        <p:spPr>
          <a:xfrm>
            <a:off x="3529005" y="3664029"/>
            <a:ext cx="1152128" cy="292388"/>
          </a:xfrm>
          <a:prstGeom prst="rect">
            <a:avLst/>
          </a:prstGeom>
          <a:noFill/>
        </p:spPr>
        <p:txBody>
          <a:bodyPr wrap="square" rtlCol="0">
            <a:spAutoFit/>
          </a:bodyPr>
          <a:lstStyle/>
          <a:p>
            <a:r>
              <a:rPr lang="zh-CN" altLang="en-US" sz="1300" dirty="0">
                <a:solidFill>
                  <a:srgbClr val="FF0000"/>
                </a:solidFill>
              </a:rPr>
              <a:t>冗余性分析</a:t>
            </a:r>
          </a:p>
        </p:txBody>
      </p:sp>
      <p:sp>
        <p:nvSpPr>
          <p:cNvPr id="21" name="文本框 20"/>
          <p:cNvSpPr txBox="1"/>
          <p:nvPr/>
        </p:nvSpPr>
        <p:spPr>
          <a:xfrm>
            <a:off x="4522629" y="3625978"/>
            <a:ext cx="1152128" cy="492443"/>
          </a:xfrm>
          <a:prstGeom prst="rect">
            <a:avLst/>
          </a:prstGeom>
          <a:noFill/>
        </p:spPr>
        <p:txBody>
          <a:bodyPr wrap="square" rtlCol="0">
            <a:spAutoFit/>
          </a:bodyPr>
          <a:lstStyle/>
          <a:p>
            <a:r>
              <a:rPr lang="zh-CN" altLang="en-US" sz="1300" dirty="0">
                <a:solidFill>
                  <a:srgbClr val="FF0000"/>
                </a:solidFill>
              </a:rPr>
              <a:t>特征组合与降维</a:t>
            </a:r>
          </a:p>
        </p:txBody>
      </p:sp>
    </p:spTree>
    <p:extLst>
      <p:ext uri="{BB962C8B-B14F-4D97-AF65-F5344CB8AC3E}">
        <p14:creationId xmlns:p14="http://schemas.microsoft.com/office/powerpoint/2010/main" val="458036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68787"/>
            <a:ext cx="8229600" cy="687846"/>
          </a:xfrm>
        </p:spPr>
        <p:txBody>
          <a:bodyPr>
            <a:normAutofit/>
          </a:bodyPr>
          <a:lstStyle/>
          <a:p>
            <a:r>
              <a:rPr lang="zh-CN" altLang="en-US" sz="2300" dirty="0"/>
              <a:t>平台展示（算法分析）</a:t>
            </a:r>
          </a:p>
        </p:txBody>
      </p:sp>
      <p:pic>
        <p:nvPicPr>
          <p:cNvPr id="4" name="图片 3"/>
          <p:cNvPicPr>
            <a:picLocks noChangeAspect="1"/>
          </p:cNvPicPr>
          <p:nvPr/>
        </p:nvPicPr>
        <p:blipFill>
          <a:blip r:embed="rId2"/>
          <a:stretch>
            <a:fillRect/>
          </a:stretch>
        </p:blipFill>
        <p:spPr>
          <a:xfrm>
            <a:off x="791769" y="836286"/>
            <a:ext cx="5976664" cy="2853586"/>
          </a:xfrm>
          <a:prstGeom prst="rect">
            <a:avLst/>
          </a:prstGeom>
        </p:spPr>
      </p:pic>
      <p:pic>
        <p:nvPicPr>
          <p:cNvPr id="5" name="图片 4"/>
          <p:cNvPicPr>
            <a:picLocks noChangeAspect="1"/>
          </p:cNvPicPr>
          <p:nvPr/>
        </p:nvPicPr>
        <p:blipFill>
          <a:blip r:embed="rId3"/>
          <a:stretch>
            <a:fillRect/>
          </a:stretch>
        </p:blipFill>
        <p:spPr>
          <a:xfrm>
            <a:off x="827584" y="3769525"/>
            <a:ext cx="5633903" cy="2754092"/>
          </a:xfrm>
          <a:prstGeom prst="rect">
            <a:avLst/>
          </a:prstGeom>
        </p:spPr>
      </p:pic>
    </p:spTree>
    <p:extLst>
      <p:ext uri="{BB962C8B-B14F-4D97-AF65-F5344CB8AC3E}">
        <p14:creationId xmlns:p14="http://schemas.microsoft.com/office/powerpoint/2010/main" val="9633841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noChangeArrowheads="1"/>
          </p:cNvSpPr>
          <p:nvPr>
            <p:ph type="title" idx="4294967295"/>
          </p:nvPr>
        </p:nvSpPr>
        <p:spPr>
          <a:xfrm>
            <a:off x="914400" y="-14229"/>
            <a:ext cx="8229600" cy="796950"/>
          </a:xfrm>
          <a:extLst/>
        </p:spPr>
        <p:txBody>
          <a:bodyPr/>
          <a:lstStyle/>
          <a:p>
            <a:pPr algn="l" eaLnBrk="1" hangingPunct="1">
              <a:defRPr/>
            </a:pPr>
            <a:r>
              <a:rPr lang="zh-CN" altLang="en-US" dirty="0">
                <a:solidFill>
                  <a:srgbClr val="0033CC"/>
                </a:solidFill>
                <a:latin typeface="微软雅黑" panose="020B0503020204020204" pitchFamily="34" charset="-122"/>
                <a:ea typeface="微软雅黑" panose="020B0503020204020204" pitchFamily="34" charset="-122"/>
              </a:rPr>
              <a:t>内容索引</a:t>
            </a:r>
            <a:endParaRPr lang="zh-CN" altLang="zh-CN" dirty="0">
              <a:solidFill>
                <a:srgbClr val="0033CC"/>
              </a:solidFill>
              <a:latin typeface="微软雅黑" panose="020B0503020204020204" pitchFamily="34" charset="-122"/>
              <a:ea typeface="微软雅黑" panose="020B0503020204020204" pitchFamily="34" charset="-122"/>
            </a:endParaRPr>
          </a:p>
        </p:txBody>
      </p:sp>
      <p:graphicFrame>
        <p:nvGraphicFramePr>
          <p:cNvPr id="2" name="图示 1"/>
          <p:cNvGraphicFramePr/>
          <p:nvPr>
            <p:extLst>
              <p:ext uri="{D42A27DB-BD31-4B8C-83A1-F6EECF244321}">
                <p14:modId xmlns:p14="http://schemas.microsoft.com/office/powerpoint/2010/main" val="787722715"/>
              </p:ext>
            </p:extLst>
          </p:nvPr>
        </p:nvGraphicFramePr>
        <p:xfrm>
          <a:off x="942917" y="1052736"/>
          <a:ext cx="7272808" cy="52565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237199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0"/>
            <a:ext cx="8229600" cy="796950"/>
          </a:xfrm>
        </p:spPr>
        <p:txBody>
          <a:bodyPr/>
          <a:lstStyle/>
          <a:p>
            <a:pPr>
              <a:defRPr/>
            </a:pPr>
            <a:r>
              <a:rPr lang="zh-CN" altLang="en-US" dirty="0"/>
              <a:t>后期工作计划</a:t>
            </a:r>
            <a:endParaRPr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330385301"/>
              </p:ext>
            </p:extLst>
          </p:nvPr>
        </p:nvGraphicFramePr>
        <p:xfrm>
          <a:off x="172796" y="796950"/>
          <a:ext cx="8884388" cy="55843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4017317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75656" y="910461"/>
            <a:ext cx="5904656" cy="646331"/>
          </a:xfrm>
          <a:prstGeom prst="rect">
            <a:avLst/>
          </a:prstGeom>
          <a:noFill/>
        </p:spPr>
        <p:txBody>
          <a:bodyPr wrap="square" rtlCol="0">
            <a:spAutoFit/>
          </a:bodyPr>
          <a:lstStyle/>
          <a:p>
            <a:pPr algn="ctr"/>
            <a:r>
              <a:rPr lang="zh-CN" altLang="en-US" sz="3600" b="1" dirty="0">
                <a:solidFill>
                  <a:srgbClr val="0033CC"/>
                </a:solidFill>
                <a:latin typeface="Times New Roman" panose="02020603050405020304" pitchFamily="18" charset="0"/>
                <a:cs typeface="Times New Roman" panose="02020603050405020304" pitchFamily="18" charset="0"/>
              </a:rPr>
              <a:t>谢谢！</a:t>
            </a:r>
          </a:p>
        </p:txBody>
      </p:sp>
    </p:spTree>
    <p:extLst>
      <p:ext uri="{BB962C8B-B14F-4D97-AF65-F5344CB8AC3E}">
        <p14:creationId xmlns:p14="http://schemas.microsoft.com/office/powerpoint/2010/main" val="929171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noChangeArrowheads="1"/>
          </p:cNvSpPr>
          <p:nvPr>
            <p:ph type="title" idx="4294967295"/>
          </p:nvPr>
        </p:nvSpPr>
        <p:spPr>
          <a:xfrm>
            <a:off x="914400" y="-14229"/>
            <a:ext cx="8229600" cy="796950"/>
          </a:xfrm>
          <a:extLst/>
        </p:spPr>
        <p:txBody>
          <a:bodyPr/>
          <a:lstStyle/>
          <a:p>
            <a:pPr algn="l" eaLnBrk="1" hangingPunct="1">
              <a:defRPr/>
            </a:pPr>
            <a:r>
              <a:rPr lang="zh-CN" altLang="en-US" dirty="0">
                <a:solidFill>
                  <a:srgbClr val="0033CC"/>
                </a:solidFill>
                <a:latin typeface="微软雅黑" panose="020B0503020204020204" pitchFamily="34" charset="-122"/>
                <a:ea typeface="微软雅黑" panose="020B0503020204020204" pitchFamily="34" charset="-122"/>
              </a:rPr>
              <a:t>内容索引</a:t>
            </a:r>
            <a:endParaRPr lang="zh-CN" altLang="zh-CN" dirty="0">
              <a:solidFill>
                <a:srgbClr val="0033CC"/>
              </a:solidFill>
              <a:latin typeface="微软雅黑" panose="020B0503020204020204" pitchFamily="34" charset="-122"/>
              <a:ea typeface="微软雅黑" panose="020B0503020204020204" pitchFamily="34" charset="-122"/>
            </a:endParaRPr>
          </a:p>
        </p:txBody>
      </p:sp>
      <p:graphicFrame>
        <p:nvGraphicFramePr>
          <p:cNvPr id="2" name="图示 1"/>
          <p:cNvGraphicFramePr/>
          <p:nvPr>
            <p:extLst>
              <p:ext uri="{D42A27DB-BD31-4B8C-83A1-F6EECF244321}">
                <p14:modId xmlns:p14="http://schemas.microsoft.com/office/powerpoint/2010/main" val="411896425"/>
              </p:ext>
            </p:extLst>
          </p:nvPr>
        </p:nvGraphicFramePr>
        <p:xfrm>
          <a:off x="942917" y="1052736"/>
          <a:ext cx="7272808" cy="52565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22512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10684"/>
            <a:ext cx="8229600" cy="796950"/>
          </a:xfrm>
        </p:spPr>
        <p:txBody>
          <a:bodyPr/>
          <a:lstStyle/>
          <a:p>
            <a:r>
              <a:rPr lang="zh-CN" altLang="en-US" dirty="0"/>
              <a:t>工作一：文献精读和数据采集</a:t>
            </a:r>
          </a:p>
        </p:txBody>
      </p:sp>
      <p:grpSp>
        <p:nvGrpSpPr>
          <p:cNvPr id="52" name="组合 51"/>
          <p:cNvGrpSpPr/>
          <p:nvPr/>
        </p:nvGrpSpPr>
        <p:grpSpPr>
          <a:xfrm>
            <a:off x="611560" y="807635"/>
            <a:ext cx="7704855" cy="5717710"/>
            <a:chOff x="468442" y="779114"/>
            <a:chExt cx="7066465" cy="5786749"/>
          </a:xfrm>
          <a:solidFill>
            <a:schemeClr val="accent1">
              <a:lumMod val="20000"/>
              <a:lumOff val="80000"/>
            </a:schemeClr>
          </a:solidFill>
        </p:grpSpPr>
        <p:grpSp>
          <p:nvGrpSpPr>
            <p:cNvPr id="50" name="组合 49"/>
            <p:cNvGrpSpPr/>
            <p:nvPr/>
          </p:nvGrpSpPr>
          <p:grpSpPr>
            <a:xfrm>
              <a:off x="1115616" y="779114"/>
              <a:ext cx="6419291" cy="5786749"/>
              <a:chOff x="755576" y="810603"/>
              <a:chExt cx="6419291" cy="5786749"/>
            </a:xfrm>
            <a:grpFill/>
          </p:grpSpPr>
          <p:grpSp>
            <p:nvGrpSpPr>
              <p:cNvPr id="3" name="组合 2"/>
              <p:cNvGrpSpPr/>
              <p:nvPr/>
            </p:nvGrpSpPr>
            <p:grpSpPr>
              <a:xfrm>
                <a:off x="2645870" y="810603"/>
                <a:ext cx="4528997" cy="5786749"/>
                <a:chOff x="2645870" y="810604"/>
                <a:chExt cx="4528997" cy="5711770"/>
              </a:xfrm>
              <a:grpFill/>
            </p:grpSpPr>
            <p:sp>
              <p:nvSpPr>
                <p:cNvPr id="4" name="任意多边形 3"/>
                <p:cNvSpPr/>
                <p:nvPr/>
              </p:nvSpPr>
              <p:spPr>
                <a:xfrm>
                  <a:off x="5207557" y="5997823"/>
                  <a:ext cx="305871" cy="291416"/>
                </a:xfrm>
                <a:custGeom>
                  <a:avLst/>
                  <a:gdLst>
                    <a:gd name="connsiteX0" fmla="*/ 0 w 305871"/>
                    <a:gd name="connsiteY0" fmla="*/ 0 h 291416"/>
                    <a:gd name="connsiteX1" fmla="*/ 152935 w 305871"/>
                    <a:gd name="connsiteY1" fmla="*/ 0 h 291416"/>
                    <a:gd name="connsiteX2" fmla="*/ 152935 w 305871"/>
                    <a:gd name="connsiteY2" fmla="*/ 291416 h 291416"/>
                    <a:gd name="connsiteX3" fmla="*/ 305871 w 305871"/>
                    <a:gd name="connsiteY3" fmla="*/ 291416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0"/>
                      </a:moveTo>
                      <a:lnTo>
                        <a:pt x="152935" y="0"/>
                      </a:lnTo>
                      <a:lnTo>
                        <a:pt x="152935" y="291416"/>
                      </a:lnTo>
                      <a:lnTo>
                        <a:pt x="305871" y="291416"/>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7" rIns="155074" bIns="13514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5" name="任意多边形 4"/>
                <p:cNvSpPr/>
                <p:nvPr/>
              </p:nvSpPr>
              <p:spPr>
                <a:xfrm>
                  <a:off x="5207557" y="5706406"/>
                  <a:ext cx="305871" cy="291416"/>
                </a:xfrm>
                <a:custGeom>
                  <a:avLst/>
                  <a:gdLst>
                    <a:gd name="connsiteX0" fmla="*/ 0 w 305871"/>
                    <a:gd name="connsiteY0" fmla="*/ 291416 h 291416"/>
                    <a:gd name="connsiteX1" fmla="*/ 152935 w 305871"/>
                    <a:gd name="connsiteY1" fmla="*/ 291416 h 291416"/>
                    <a:gd name="connsiteX2" fmla="*/ 152935 w 305871"/>
                    <a:gd name="connsiteY2" fmla="*/ 0 h 291416"/>
                    <a:gd name="connsiteX3" fmla="*/ 305871 w 305871"/>
                    <a:gd name="connsiteY3" fmla="*/ 0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291416"/>
                      </a:moveTo>
                      <a:lnTo>
                        <a:pt x="152935" y="291416"/>
                      </a:lnTo>
                      <a:lnTo>
                        <a:pt x="152935" y="0"/>
                      </a:lnTo>
                      <a:lnTo>
                        <a:pt x="305871" y="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7" rIns="155074" bIns="13514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6" name="任意多边形 5"/>
                <p:cNvSpPr/>
                <p:nvPr/>
              </p:nvSpPr>
              <p:spPr>
                <a:xfrm>
                  <a:off x="2645870" y="3666489"/>
                  <a:ext cx="305871" cy="2331334"/>
                </a:xfrm>
                <a:custGeom>
                  <a:avLst/>
                  <a:gdLst>
                    <a:gd name="connsiteX0" fmla="*/ 0 w 305871"/>
                    <a:gd name="connsiteY0" fmla="*/ 0 h 2331334"/>
                    <a:gd name="connsiteX1" fmla="*/ 152935 w 305871"/>
                    <a:gd name="connsiteY1" fmla="*/ 0 h 2331334"/>
                    <a:gd name="connsiteX2" fmla="*/ 152935 w 305871"/>
                    <a:gd name="connsiteY2" fmla="*/ 2331334 h 2331334"/>
                    <a:gd name="connsiteX3" fmla="*/ 305871 w 305871"/>
                    <a:gd name="connsiteY3" fmla="*/ 2331334 h 2331334"/>
                  </a:gdLst>
                  <a:ahLst/>
                  <a:cxnLst>
                    <a:cxn ang="0">
                      <a:pos x="connsiteX0" y="connsiteY0"/>
                    </a:cxn>
                    <a:cxn ang="0">
                      <a:pos x="connsiteX1" y="connsiteY1"/>
                    </a:cxn>
                    <a:cxn ang="0">
                      <a:pos x="connsiteX2" y="connsiteY2"/>
                    </a:cxn>
                    <a:cxn ang="0">
                      <a:pos x="connsiteX3" y="connsiteY3"/>
                    </a:cxn>
                  </a:cxnLst>
                  <a:rect l="l" t="t" r="r" b="b"/>
                  <a:pathLst>
                    <a:path w="305871" h="2331334">
                      <a:moveTo>
                        <a:pt x="0" y="0"/>
                      </a:moveTo>
                      <a:lnTo>
                        <a:pt x="152935" y="0"/>
                      </a:lnTo>
                      <a:lnTo>
                        <a:pt x="152935" y="2331334"/>
                      </a:lnTo>
                      <a:lnTo>
                        <a:pt x="305871" y="2331334"/>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06853" tIns="1106884" rIns="106853" bIns="1106885" numCol="1" spcCol="1270" anchor="ctr" anchorCtr="0">
                  <a:noAutofit/>
                </a:bodyPr>
                <a:lstStyle/>
                <a:p>
                  <a:pPr lvl="0" algn="ctr" defTabSz="355600">
                    <a:lnSpc>
                      <a:spcPct val="90000"/>
                    </a:lnSpc>
                    <a:spcBef>
                      <a:spcPct val="0"/>
                    </a:spcBef>
                    <a:spcAft>
                      <a:spcPct val="35000"/>
                    </a:spcAft>
                  </a:pPr>
                  <a:endParaRPr lang="zh-CN" altLang="en-US" sz="800" kern="1200"/>
                </a:p>
              </p:txBody>
            </p:sp>
            <p:sp>
              <p:nvSpPr>
                <p:cNvPr id="7" name="任意多边形 6"/>
                <p:cNvSpPr/>
                <p:nvPr/>
              </p:nvSpPr>
              <p:spPr>
                <a:xfrm>
                  <a:off x="5207557" y="4832156"/>
                  <a:ext cx="305871" cy="291416"/>
                </a:xfrm>
                <a:custGeom>
                  <a:avLst/>
                  <a:gdLst>
                    <a:gd name="connsiteX0" fmla="*/ 0 w 305871"/>
                    <a:gd name="connsiteY0" fmla="*/ 0 h 291416"/>
                    <a:gd name="connsiteX1" fmla="*/ 152935 w 305871"/>
                    <a:gd name="connsiteY1" fmla="*/ 0 h 291416"/>
                    <a:gd name="connsiteX2" fmla="*/ 152935 w 305871"/>
                    <a:gd name="connsiteY2" fmla="*/ 291416 h 291416"/>
                    <a:gd name="connsiteX3" fmla="*/ 305871 w 305871"/>
                    <a:gd name="connsiteY3" fmla="*/ 291416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0"/>
                      </a:moveTo>
                      <a:lnTo>
                        <a:pt x="152935" y="0"/>
                      </a:lnTo>
                      <a:lnTo>
                        <a:pt x="152935" y="291416"/>
                      </a:lnTo>
                      <a:lnTo>
                        <a:pt x="305871" y="291416"/>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7" rIns="155074" bIns="13514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8" name="任意多边形 7"/>
                <p:cNvSpPr/>
                <p:nvPr/>
              </p:nvSpPr>
              <p:spPr>
                <a:xfrm>
                  <a:off x="5207557" y="4540739"/>
                  <a:ext cx="305871" cy="291416"/>
                </a:xfrm>
                <a:custGeom>
                  <a:avLst/>
                  <a:gdLst>
                    <a:gd name="connsiteX0" fmla="*/ 0 w 305871"/>
                    <a:gd name="connsiteY0" fmla="*/ 291416 h 291416"/>
                    <a:gd name="connsiteX1" fmla="*/ 152935 w 305871"/>
                    <a:gd name="connsiteY1" fmla="*/ 291416 h 291416"/>
                    <a:gd name="connsiteX2" fmla="*/ 152935 w 305871"/>
                    <a:gd name="connsiteY2" fmla="*/ 0 h 291416"/>
                    <a:gd name="connsiteX3" fmla="*/ 305871 w 305871"/>
                    <a:gd name="connsiteY3" fmla="*/ 0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291416"/>
                      </a:moveTo>
                      <a:lnTo>
                        <a:pt x="152935" y="291416"/>
                      </a:lnTo>
                      <a:lnTo>
                        <a:pt x="152935" y="0"/>
                      </a:lnTo>
                      <a:lnTo>
                        <a:pt x="305871" y="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7" rIns="155074" bIns="13514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9" name="任意多边形 8"/>
                <p:cNvSpPr/>
                <p:nvPr/>
              </p:nvSpPr>
              <p:spPr>
                <a:xfrm>
                  <a:off x="2645870" y="3666489"/>
                  <a:ext cx="305871" cy="1165667"/>
                </a:xfrm>
                <a:custGeom>
                  <a:avLst/>
                  <a:gdLst>
                    <a:gd name="connsiteX0" fmla="*/ 0 w 305871"/>
                    <a:gd name="connsiteY0" fmla="*/ 0 h 1165667"/>
                    <a:gd name="connsiteX1" fmla="*/ 152935 w 305871"/>
                    <a:gd name="connsiteY1" fmla="*/ 0 h 1165667"/>
                    <a:gd name="connsiteX2" fmla="*/ 152935 w 305871"/>
                    <a:gd name="connsiteY2" fmla="*/ 1165667 h 1165667"/>
                    <a:gd name="connsiteX3" fmla="*/ 305871 w 305871"/>
                    <a:gd name="connsiteY3" fmla="*/ 1165667 h 1165667"/>
                  </a:gdLst>
                  <a:ahLst/>
                  <a:cxnLst>
                    <a:cxn ang="0">
                      <a:pos x="connsiteX0" y="connsiteY0"/>
                    </a:cxn>
                    <a:cxn ang="0">
                      <a:pos x="connsiteX1" y="connsiteY1"/>
                    </a:cxn>
                    <a:cxn ang="0">
                      <a:pos x="connsiteX2" y="connsiteY2"/>
                    </a:cxn>
                    <a:cxn ang="0">
                      <a:pos x="connsiteX3" y="connsiteY3"/>
                    </a:cxn>
                  </a:cxnLst>
                  <a:rect l="l" t="t" r="r" b="b"/>
                  <a:pathLst>
                    <a:path w="305871" h="1165667">
                      <a:moveTo>
                        <a:pt x="0" y="0"/>
                      </a:moveTo>
                      <a:lnTo>
                        <a:pt x="152935" y="0"/>
                      </a:lnTo>
                      <a:lnTo>
                        <a:pt x="152935" y="1165667"/>
                      </a:lnTo>
                      <a:lnTo>
                        <a:pt x="305871" y="1165667"/>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35508" tIns="552705" rIns="135507" bIns="55270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0" name="任意多边形 9"/>
                <p:cNvSpPr/>
                <p:nvPr/>
              </p:nvSpPr>
              <p:spPr>
                <a:xfrm>
                  <a:off x="5207557" y="3666489"/>
                  <a:ext cx="305871" cy="291416"/>
                </a:xfrm>
                <a:custGeom>
                  <a:avLst/>
                  <a:gdLst>
                    <a:gd name="connsiteX0" fmla="*/ 0 w 305871"/>
                    <a:gd name="connsiteY0" fmla="*/ 0 h 291416"/>
                    <a:gd name="connsiteX1" fmla="*/ 152935 w 305871"/>
                    <a:gd name="connsiteY1" fmla="*/ 0 h 291416"/>
                    <a:gd name="connsiteX2" fmla="*/ 152935 w 305871"/>
                    <a:gd name="connsiteY2" fmla="*/ 291416 h 291416"/>
                    <a:gd name="connsiteX3" fmla="*/ 305871 w 305871"/>
                    <a:gd name="connsiteY3" fmla="*/ 291416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0"/>
                      </a:moveTo>
                      <a:lnTo>
                        <a:pt x="152935" y="0"/>
                      </a:lnTo>
                      <a:lnTo>
                        <a:pt x="152935" y="291416"/>
                      </a:lnTo>
                      <a:lnTo>
                        <a:pt x="305871" y="291416"/>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6" rIns="155074" bIns="135147"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1" name="任意多边形 10"/>
                <p:cNvSpPr/>
                <p:nvPr/>
              </p:nvSpPr>
              <p:spPr>
                <a:xfrm>
                  <a:off x="5207557" y="3375072"/>
                  <a:ext cx="305871" cy="291416"/>
                </a:xfrm>
                <a:custGeom>
                  <a:avLst/>
                  <a:gdLst>
                    <a:gd name="connsiteX0" fmla="*/ 0 w 305871"/>
                    <a:gd name="connsiteY0" fmla="*/ 291416 h 291416"/>
                    <a:gd name="connsiteX1" fmla="*/ 152935 w 305871"/>
                    <a:gd name="connsiteY1" fmla="*/ 291416 h 291416"/>
                    <a:gd name="connsiteX2" fmla="*/ 152935 w 305871"/>
                    <a:gd name="connsiteY2" fmla="*/ 0 h 291416"/>
                    <a:gd name="connsiteX3" fmla="*/ 305871 w 305871"/>
                    <a:gd name="connsiteY3" fmla="*/ 0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291416"/>
                      </a:moveTo>
                      <a:lnTo>
                        <a:pt x="152935" y="291416"/>
                      </a:lnTo>
                      <a:lnTo>
                        <a:pt x="152935" y="0"/>
                      </a:lnTo>
                      <a:lnTo>
                        <a:pt x="305871" y="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6" rIns="155074" bIns="135147"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2" name="任意多边形 11"/>
                <p:cNvSpPr/>
                <p:nvPr/>
              </p:nvSpPr>
              <p:spPr>
                <a:xfrm>
                  <a:off x="2645870" y="3620769"/>
                  <a:ext cx="305871" cy="91440"/>
                </a:xfrm>
                <a:custGeom>
                  <a:avLst/>
                  <a:gdLst>
                    <a:gd name="connsiteX0" fmla="*/ 0 w 305871"/>
                    <a:gd name="connsiteY0" fmla="*/ 45720 h 91440"/>
                    <a:gd name="connsiteX1" fmla="*/ 305871 w 305871"/>
                    <a:gd name="connsiteY1" fmla="*/ 45720 h 91440"/>
                  </a:gdLst>
                  <a:ahLst/>
                  <a:cxnLst>
                    <a:cxn ang="0">
                      <a:pos x="connsiteX0" y="connsiteY0"/>
                    </a:cxn>
                    <a:cxn ang="0">
                      <a:pos x="connsiteX1" y="connsiteY1"/>
                    </a:cxn>
                  </a:cxnLst>
                  <a:rect l="l" t="t" r="r" b="b"/>
                  <a:pathLst>
                    <a:path w="305871" h="91440">
                      <a:moveTo>
                        <a:pt x="0" y="45720"/>
                      </a:moveTo>
                      <a:lnTo>
                        <a:pt x="305871" y="4572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7989" tIns="38073" rIns="157989" bIns="38074"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3" name="任意多边形 12"/>
                <p:cNvSpPr/>
                <p:nvPr/>
              </p:nvSpPr>
              <p:spPr>
                <a:xfrm>
                  <a:off x="5207557" y="2500821"/>
                  <a:ext cx="305871" cy="291416"/>
                </a:xfrm>
                <a:custGeom>
                  <a:avLst/>
                  <a:gdLst>
                    <a:gd name="connsiteX0" fmla="*/ 0 w 305871"/>
                    <a:gd name="connsiteY0" fmla="*/ 0 h 291416"/>
                    <a:gd name="connsiteX1" fmla="*/ 152935 w 305871"/>
                    <a:gd name="connsiteY1" fmla="*/ 0 h 291416"/>
                    <a:gd name="connsiteX2" fmla="*/ 152935 w 305871"/>
                    <a:gd name="connsiteY2" fmla="*/ 291416 h 291416"/>
                    <a:gd name="connsiteX3" fmla="*/ 305871 w 305871"/>
                    <a:gd name="connsiteY3" fmla="*/ 291416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0"/>
                      </a:moveTo>
                      <a:lnTo>
                        <a:pt x="152935" y="0"/>
                      </a:lnTo>
                      <a:lnTo>
                        <a:pt x="152935" y="291416"/>
                      </a:lnTo>
                      <a:lnTo>
                        <a:pt x="305871" y="291416"/>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7" rIns="155074" bIns="13514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4" name="任意多边形 13"/>
                <p:cNvSpPr/>
                <p:nvPr/>
              </p:nvSpPr>
              <p:spPr>
                <a:xfrm>
                  <a:off x="5207557" y="2209404"/>
                  <a:ext cx="305871" cy="291416"/>
                </a:xfrm>
                <a:custGeom>
                  <a:avLst/>
                  <a:gdLst>
                    <a:gd name="connsiteX0" fmla="*/ 0 w 305871"/>
                    <a:gd name="connsiteY0" fmla="*/ 291416 h 291416"/>
                    <a:gd name="connsiteX1" fmla="*/ 152935 w 305871"/>
                    <a:gd name="connsiteY1" fmla="*/ 291416 h 291416"/>
                    <a:gd name="connsiteX2" fmla="*/ 152935 w 305871"/>
                    <a:gd name="connsiteY2" fmla="*/ 0 h 291416"/>
                    <a:gd name="connsiteX3" fmla="*/ 305871 w 305871"/>
                    <a:gd name="connsiteY3" fmla="*/ 0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291416"/>
                      </a:moveTo>
                      <a:lnTo>
                        <a:pt x="152935" y="291416"/>
                      </a:lnTo>
                      <a:lnTo>
                        <a:pt x="152935" y="0"/>
                      </a:lnTo>
                      <a:lnTo>
                        <a:pt x="305871" y="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7" rIns="155074" bIns="13514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5" name="任意多边形 14"/>
                <p:cNvSpPr/>
                <p:nvPr/>
              </p:nvSpPr>
              <p:spPr>
                <a:xfrm>
                  <a:off x="2645870" y="2500821"/>
                  <a:ext cx="305871" cy="1165667"/>
                </a:xfrm>
                <a:custGeom>
                  <a:avLst/>
                  <a:gdLst>
                    <a:gd name="connsiteX0" fmla="*/ 0 w 305871"/>
                    <a:gd name="connsiteY0" fmla="*/ 1165667 h 1165667"/>
                    <a:gd name="connsiteX1" fmla="*/ 152935 w 305871"/>
                    <a:gd name="connsiteY1" fmla="*/ 1165667 h 1165667"/>
                    <a:gd name="connsiteX2" fmla="*/ 152935 w 305871"/>
                    <a:gd name="connsiteY2" fmla="*/ 0 h 1165667"/>
                    <a:gd name="connsiteX3" fmla="*/ 305871 w 305871"/>
                    <a:gd name="connsiteY3" fmla="*/ 0 h 1165667"/>
                  </a:gdLst>
                  <a:ahLst/>
                  <a:cxnLst>
                    <a:cxn ang="0">
                      <a:pos x="connsiteX0" y="connsiteY0"/>
                    </a:cxn>
                    <a:cxn ang="0">
                      <a:pos x="connsiteX1" y="connsiteY1"/>
                    </a:cxn>
                    <a:cxn ang="0">
                      <a:pos x="connsiteX2" y="connsiteY2"/>
                    </a:cxn>
                    <a:cxn ang="0">
                      <a:pos x="connsiteX3" y="connsiteY3"/>
                    </a:cxn>
                  </a:cxnLst>
                  <a:rect l="l" t="t" r="r" b="b"/>
                  <a:pathLst>
                    <a:path w="305871" h="1165667">
                      <a:moveTo>
                        <a:pt x="0" y="1165667"/>
                      </a:moveTo>
                      <a:lnTo>
                        <a:pt x="152935" y="1165667"/>
                      </a:lnTo>
                      <a:lnTo>
                        <a:pt x="152935" y="0"/>
                      </a:lnTo>
                      <a:lnTo>
                        <a:pt x="305871" y="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35508" tIns="552706" rIns="135507" bIns="552705"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6" name="任意多边形 15"/>
                <p:cNvSpPr/>
                <p:nvPr/>
              </p:nvSpPr>
              <p:spPr>
                <a:xfrm>
                  <a:off x="5207555" y="1335154"/>
                  <a:ext cx="305871" cy="291416"/>
                </a:xfrm>
                <a:custGeom>
                  <a:avLst/>
                  <a:gdLst>
                    <a:gd name="connsiteX0" fmla="*/ 0 w 305871"/>
                    <a:gd name="connsiteY0" fmla="*/ 0 h 291416"/>
                    <a:gd name="connsiteX1" fmla="*/ 152935 w 305871"/>
                    <a:gd name="connsiteY1" fmla="*/ 0 h 291416"/>
                    <a:gd name="connsiteX2" fmla="*/ 152935 w 305871"/>
                    <a:gd name="connsiteY2" fmla="*/ 291416 h 291416"/>
                    <a:gd name="connsiteX3" fmla="*/ 305871 w 305871"/>
                    <a:gd name="connsiteY3" fmla="*/ 291416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0"/>
                      </a:moveTo>
                      <a:lnTo>
                        <a:pt x="152935" y="0"/>
                      </a:lnTo>
                      <a:lnTo>
                        <a:pt x="152935" y="291416"/>
                      </a:lnTo>
                      <a:lnTo>
                        <a:pt x="305871" y="291416"/>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6" rIns="155074" bIns="135147"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7" name="任意多边形 16"/>
                <p:cNvSpPr/>
                <p:nvPr/>
              </p:nvSpPr>
              <p:spPr>
                <a:xfrm>
                  <a:off x="5207555" y="1043737"/>
                  <a:ext cx="305871" cy="291416"/>
                </a:xfrm>
                <a:custGeom>
                  <a:avLst/>
                  <a:gdLst>
                    <a:gd name="connsiteX0" fmla="*/ 0 w 305871"/>
                    <a:gd name="connsiteY0" fmla="*/ 291416 h 291416"/>
                    <a:gd name="connsiteX1" fmla="*/ 152935 w 305871"/>
                    <a:gd name="connsiteY1" fmla="*/ 291416 h 291416"/>
                    <a:gd name="connsiteX2" fmla="*/ 152935 w 305871"/>
                    <a:gd name="connsiteY2" fmla="*/ 0 h 291416"/>
                    <a:gd name="connsiteX3" fmla="*/ 305871 w 305871"/>
                    <a:gd name="connsiteY3" fmla="*/ 0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291416"/>
                      </a:moveTo>
                      <a:lnTo>
                        <a:pt x="152935" y="291416"/>
                      </a:lnTo>
                      <a:lnTo>
                        <a:pt x="152935" y="0"/>
                      </a:lnTo>
                      <a:lnTo>
                        <a:pt x="305871" y="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6" rIns="155074" bIns="135147"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8" name="任意多边形 17"/>
                <p:cNvSpPr/>
                <p:nvPr/>
              </p:nvSpPr>
              <p:spPr>
                <a:xfrm>
                  <a:off x="2645870" y="1335154"/>
                  <a:ext cx="305871" cy="2331334"/>
                </a:xfrm>
                <a:custGeom>
                  <a:avLst/>
                  <a:gdLst>
                    <a:gd name="connsiteX0" fmla="*/ 0 w 305871"/>
                    <a:gd name="connsiteY0" fmla="*/ 2331334 h 2331334"/>
                    <a:gd name="connsiteX1" fmla="*/ 152935 w 305871"/>
                    <a:gd name="connsiteY1" fmla="*/ 2331334 h 2331334"/>
                    <a:gd name="connsiteX2" fmla="*/ 152935 w 305871"/>
                    <a:gd name="connsiteY2" fmla="*/ 0 h 2331334"/>
                    <a:gd name="connsiteX3" fmla="*/ 305871 w 305871"/>
                    <a:gd name="connsiteY3" fmla="*/ 0 h 2331334"/>
                  </a:gdLst>
                  <a:ahLst/>
                  <a:cxnLst>
                    <a:cxn ang="0">
                      <a:pos x="connsiteX0" y="connsiteY0"/>
                    </a:cxn>
                    <a:cxn ang="0">
                      <a:pos x="connsiteX1" y="connsiteY1"/>
                    </a:cxn>
                    <a:cxn ang="0">
                      <a:pos x="connsiteX2" y="connsiteY2"/>
                    </a:cxn>
                    <a:cxn ang="0">
                      <a:pos x="connsiteX3" y="connsiteY3"/>
                    </a:cxn>
                  </a:cxnLst>
                  <a:rect l="l" t="t" r="r" b="b"/>
                  <a:pathLst>
                    <a:path w="305871" h="2331334">
                      <a:moveTo>
                        <a:pt x="0" y="2331334"/>
                      </a:moveTo>
                      <a:lnTo>
                        <a:pt x="152935" y="2331334"/>
                      </a:lnTo>
                      <a:lnTo>
                        <a:pt x="152935" y="0"/>
                      </a:lnTo>
                      <a:lnTo>
                        <a:pt x="305871" y="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06853" tIns="1106884" rIns="106853" bIns="1106885" numCol="1" spcCol="1270" anchor="ctr" anchorCtr="0">
                  <a:noAutofit/>
                </a:bodyPr>
                <a:lstStyle/>
                <a:p>
                  <a:pPr lvl="0" algn="ctr" defTabSz="355600">
                    <a:lnSpc>
                      <a:spcPct val="90000"/>
                    </a:lnSpc>
                    <a:spcBef>
                      <a:spcPct val="0"/>
                    </a:spcBef>
                    <a:spcAft>
                      <a:spcPct val="35000"/>
                    </a:spcAft>
                  </a:pPr>
                  <a:endParaRPr lang="zh-CN" altLang="en-US" sz="800" kern="1200"/>
                </a:p>
              </p:txBody>
            </p:sp>
            <p:sp>
              <p:nvSpPr>
                <p:cNvPr id="20" name="任意多边形 19"/>
                <p:cNvSpPr/>
                <p:nvPr/>
              </p:nvSpPr>
              <p:spPr>
                <a:xfrm>
                  <a:off x="2951741" y="1102020"/>
                  <a:ext cx="2255812"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a:t>原子占位与分配</a:t>
                  </a:r>
                  <a:r>
                    <a:rPr lang="en-US" altLang="zh-CN" kern="1200" dirty="0"/>
                    <a:t>(7</a:t>
                  </a:r>
                  <a:r>
                    <a:rPr lang="zh-CN" altLang="en-US" kern="1200" dirty="0"/>
                    <a:t>篇）</a:t>
                  </a:r>
                </a:p>
              </p:txBody>
            </p:sp>
            <p:sp>
              <p:nvSpPr>
                <p:cNvPr id="21" name="任意多边形 20"/>
                <p:cNvSpPr/>
                <p:nvPr/>
              </p:nvSpPr>
              <p:spPr>
                <a:xfrm>
                  <a:off x="5513429" y="810604"/>
                  <a:ext cx="1661438"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a:t>研究内容和结论</a:t>
                  </a:r>
                </a:p>
              </p:txBody>
            </p:sp>
            <p:sp>
              <p:nvSpPr>
                <p:cNvPr id="22" name="任意多边形 21"/>
                <p:cNvSpPr/>
                <p:nvPr/>
              </p:nvSpPr>
              <p:spPr>
                <a:xfrm>
                  <a:off x="5513424" y="1393437"/>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a:t>数据</a:t>
                  </a:r>
                </a:p>
              </p:txBody>
            </p:sp>
            <p:sp>
              <p:nvSpPr>
                <p:cNvPr id="23" name="任意多边形 22"/>
                <p:cNvSpPr/>
                <p:nvPr/>
              </p:nvSpPr>
              <p:spPr>
                <a:xfrm>
                  <a:off x="2951741" y="2267688"/>
                  <a:ext cx="2255812"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a:t>力学性能</a:t>
                  </a:r>
                  <a:r>
                    <a:rPr lang="en-US" altLang="zh-CN" kern="1200" dirty="0"/>
                    <a:t>(12</a:t>
                  </a:r>
                  <a:r>
                    <a:rPr lang="zh-CN" altLang="en-US" kern="1200" dirty="0"/>
                    <a:t>篇</a:t>
                  </a:r>
                  <a:r>
                    <a:rPr lang="en-US" altLang="zh-CN" kern="1200" dirty="0"/>
                    <a:t>)</a:t>
                  </a:r>
                  <a:endParaRPr lang="zh-CN" altLang="en-US" kern="1200" dirty="0"/>
                </a:p>
              </p:txBody>
            </p:sp>
            <p:sp>
              <p:nvSpPr>
                <p:cNvPr id="24" name="任意多边形 23"/>
                <p:cNvSpPr/>
                <p:nvPr/>
              </p:nvSpPr>
              <p:spPr>
                <a:xfrm>
                  <a:off x="5513424" y="1976271"/>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a:t>研究内容和结论</a:t>
                  </a:r>
                </a:p>
              </p:txBody>
            </p:sp>
            <p:sp>
              <p:nvSpPr>
                <p:cNvPr id="27" name="任意多边形 26"/>
                <p:cNvSpPr/>
                <p:nvPr/>
              </p:nvSpPr>
              <p:spPr>
                <a:xfrm>
                  <a:off x="5513424" y="2559104"/>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a:t>数据</a:t>
                  </a:r>
                </a:p>
              </p:txBody>
            </p:sp>
            <p:sp>
              <p:nvSpPr>
                <p:cNvPr id="28" name="任意多边形 27"/>
                <p:cNvSpPr/>
                <p:nvPr/>
              </p:nvSpPr>
              <p:spPr>
                <a:xfrm>
                  <a:off x="2951741" y="3433355"/>
                  <a:ext cx="2255812"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a:t>原子扩散</a:t>
                  </a:r>
                  <a:r>
                    <a:rPr lang="en-US" altLang="zh-CN" kern="1200" dirty="0"/>
                    <a:t>(3</a:t>
                  </a:r>
                  <a:r>
                    <a:rPr lang="zh-CN" altLang="en-US" kern="1200" dirty="0"/>
                    <a:t>篇</a:t>
                  </a:r>
                  <a:r>
                    <a:rPr lang="en-US" altLang="zh-CN" kern="1200" dirty="0"/>
                    <a:t>)</a:t>
                  </a:r>
                  <a:endParaRPr lang="zh-CN" altLang="en-US" kern="1200" dirty="0"/>
                </a:p>
              </p:txBody>
            </p:sp>
            <p:sp>
              <p:nvSpPr>
                <p:cNvPr id="30" name="任意多边形 29"/>
                <p:cNvSpPr/>
                <p:nvPr/>
              </p:nvSpPr>
              <p:spPr>
                <a:xfrm>
                  <a:off x="5513424" y="3141938"/>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a:t>研究内容和结论</a:t>
                  </a:r>
                </a:p>
              </p:txBody>
            </p:sp>
            <p:sp>
              <p:nvSpPr>
                <p:cNvPr id="32" name="任意多边形 31"/>
                <p:cNvSpPr/>
                <p:nvPr/>
              </p:nvSpPr>
              <p:spPr>
                <a:xfrm>
                  <a:off x="5513424" y="3724772"/>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a:t>数据</a:t>
                  </a:r>
                </a:p>
              </p:txBody>
            </p:sp>
            <p:sp>
              <p:nvSpPr>
                <p:cNvPr id="42" name="任意多边形 41"/>
                <p:cNvSpPr/>
                <p:nvPr/>
              </p:nvSpPr>
              <p:spPr>
                <a:xfrm>
                  <a:off x="2951741" y="4599022"/>
                  <a:ext cx="2255812"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dirty="0"/>
                    <a:t>错配</a:t>
                  </a:r>
                  <a:r>
                    <a:rPr lang="zh-CN" altLang="en-US" kern="1200" dirty="0"/>
                    <a:t>位错、位错网络、位错运动</a:t>
                  </a:r>
                  <a:r>
                    <a:rPr lang="en-US" altLang="zh-CN" kern="1200" dirty="0"/>
                    <a:t>(19</a:t>
                  </a:r>
                  <a:r>
                    <a:rPr lang="zh-CN" altLang="en-US" kern="1200" dirty="0"/>
                    <a:t>篇</a:t>
                  </a:r>
                  <a:r>
                    <a:rPr lang="en-US" altLang="zh-CN" dirty="0"/>
                    <a:t>)</a:t>
                  </a:r>
                  <a:endParaRPr lang="zh-CN" altLang="en-US" kern="1200" dirty="0"/>
                </a:p>
              </p:txBody>
            </p:sp>
            <p:sp>
              <p:nvSpPr>
                <p:cNvPr id="43" name="任意多边形 42"/>
                <p:cNvSpPr/>
                <p:nvPr/>
              </p:nvSpPr>
              <p:spPr>
                <a:xfrm>
                  <a:off x="5513424" y="4307606"/>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a:t>研究内容和结论</a:t>
                  </a:r>
                </a:p>
              </p:txBody>
            </p:sp>
            <p:sp>
              <p:nvSpPr>
                <p:cNvPr id="44" name="任意多边形 43"/>
                <p:cNvSpPr/>
                <p:nvPr/>
              </p:nvSpPr>
              <p:spPr>
                <a:xfrm>
                  <a:off x="5513424" y="4890439"/>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a:t>数据</a:t>
                  </a:r>
                </a:p>
              </p:txBody>
            </p:sp>
            <p:sp>
              <p:nvSpPr>
                <p:cNvPr id="45" name="任意多边形 44"/>
                <p:cNvSpPr/>
                <p:nvPr/>
              </p:nvSpPr>
              <p:spPr>
                <a:xfrm>
                  <a:off x="2951741" y="5764690"/>
                  <a:ext cx="2255812"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a:t>结构和界面</a:t>
                  </a:r>
                  <a:r>
                    <a:rPr lang="en-US" altLang="zh-CN" kern="1200" dirty="0"/>
                    <a:t>(10</a:t>
                  </a:r>
                  <a:r>
                    <a:rPr lang="zh-CN" altLang="en-US" kern="1200" dirty="0"/>
                    <a:t>篇</a:t>
                  </a:r>
                  <a:r>
                    <a:rPr lang="en-US" altLang="zh-CN" kern="1200" dirty="0"/>
                    <a:t>)</a:t>
                  </a:r>
                  <a:endParaRPr lang="zh-CN" altLang="en-US" kern="1200" dirty="0"/>
                </a:p>
              </p:txBody>
            </p:sp>
            <p:sp>
              <p:nvSpPr>
                <p:cNvPr id="46" name="任意多边形 45"/>
                <p:cNvSpPr/>
                <p:nvPr/>
              </p:nvSpPr>
              <p:spPr>
                <a:xfrm>
                  <a:off x="5513424" y="5473273"/>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a:t>研究内容和结论</a:t>
                  </a:r>
                </a:p>
              </p:txBody>
            </p:sp>
            <p:sp>
              <p:nvSpPr>
                <p:cNvPr id="47" name="任意多边形 46"/>
                <p:cNvSpPr/>
                <p:nvPr/>
              </p:nvSpPr>
              <p:spPr>
                <a:xfrm>
                  <a:off x="5513424" y="6056108"/>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a:t>数据</a:t>
                  </a:r>
                </a:p>
              </p:txBody>
            </p:sp>
          </p:grpSp>
          <p:sp>
            <p:nvSpPr>
              <p:cNvPr id="49" name="矩形 48"/>
              <p:cNvSpPr/>
              <p:nvPr/>
            </p:nvSpPr>
            <p:spPr>
              <a:xfrm>
                <a:off x="755576" y="3199324"/>
                <a:ext cx="1890294" cy="84289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t>王院士</a:t>
                </a:r>
                <a:r>
                  <a:rPr lang="en-US" altLang="zh-CN" dirty="0"/>
                  <a:t>49</a:t>
                </a:r>
                <a:r>
                  <a:rPr lang="zh-CN" altLang="en-US" dirty="0"/>
                  <a:t>篇文献</a:t>
                </a:r>
              </a:p>
            </p:txBody>
          </p:sp>
        </p:grpSp>
        <p:sp>
          <p:nvSpPr>
            <p:cNvPr id="41" name="云形标注 40"/>
            <p:cNvSpPr/>
            <p:nvPr/>
          </p:nvSpPr>
          <p:spPr>
            <a:xfrm>
              <a:off x="871706" y="1791054"/>
              <a:ext cx="2016224" cy="1156810"/>
            </a:xfrm>
            <a:prstGeom prst="cloudCallou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t>镍基单晶高温合金</a:t>
              </a:r>
            </a:p>
          </p:txBody>
        </p:sp>
        <p:sp>
          <p:nvSpPr>
            <p:cNvPr id="51" name="云形标注 50"/>
            <p:cNvSpPr/>
            <p:nvPr/>
          </p:nvSpPr>
          <p:spPr>
            <a:xfrm rot="10800000">
              <a:off x="468442" y="4248621"/>
              <a:ext cx="2016224" cy="1156810"/>
            </a:xfrm>
            <a:prstGeom prst="cloudCallou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dirty="0"/>
            </a:p>
          </p:txBody>
        </p:sp>
      </p:grpSp>
      <p:sp>
        <p:nvSpPr>
          <p:cNvPr id="57" name="文本框 56"/>
          <p:cNvSpPr txBox="1"/>
          <p:nvPr/>
        </p:nvSpPr>
        <p:spPr>
          <a:xfrm>
            <a:off x="1051254" y="4541649"/>
            <a:ext cx="1504521" cy="646331"/>
          </a:xfrm>
          <a:prstGeom prst="rect">
            <a:avLst/>
          </a:prstGeom>
          <a:noFill/>
        </p:spPr>
        <p:txBody>
          <a:bodyPr wrap="square" rtlCol="0">
            <a:spAutoFit/>
          </a:bodyPr>
          <a:lstStyle/>
          <a:p>
            <a:r>
              <a:rPr lang="zh-CN" altLang="en-US" dirty="0"/>
              <a:t>实验数据和计算数据</a:t>
            </a:r>
          </a:p>
        </p:txBody>
      </p:sp>
    </p:spTree>
    <p:extLst>
      <p:ext uri="{BB962C8B-B14F-4D97-AF65-F5344CB8AC3E}">
        <p14:creationId xmlns:p14="http://schemas.microsoft.com/office/powerpoint/2010/main" val="2205376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10684"/>
            <a:ext cx="8229600" cy="796950"/>
          </a:xfrm>
        </p:spPr>
        <p:txBody>
          <a:bodyPr/>
          <a:lstStyle/>
          <a:p>
            <a:r>
              <a:rPr lang="zh-CN" altLang="en-US" dirty="0"/>
              <a:t>工作一：文献精读和数据采集</a:t>
            </a:r>
          </a:p>
        </p:txBody>
      </p:sp>
      <p:grpSp>
        <p:nvGrpSpPr>
          <p:cNvPr id="52" name="组合 51"/>
          <p:cNvGrpSpPr/>
          <p:nvPr/>
        </p:nvGrpSpPr>
        <p:grpSpPr>
          <a:xfrm>
            <a:off x="611560" y="807635"/>
            <a:ext cx="7704855" cy="5717710"/>
            <a:chOff x="468442" y="779114"/>
            <a:chExt cx="7066465" cy="5786749"/>
          </a:xfrm>
          <a:solidFill>
            <a:schemeClr val="accent1">
              <a:lumMod val="20000"/>
              <a:lumOff val="80000"/>
            </a:schemeClr>
          </a:solidFill>
        </p:grpSpPr>
        <p:grpSp>
          <p:nvGrpSpPr>
            <p:cNvPr id="50" name="组合 49"/>
            <p:cNvGrpSpPr/>
            <p:nvPr/>
          </p:nvGrpSpPr>
          <p:grpSpPr>
            <a:xfrm>
              <a:off x="1115616" y="779114"/>
              <a:ext cx="6419291" cy="5786749"/>
              <a:chOff x="755576" y="810603"/>
              <a:chExt cx="6419291" cy="5786749"/>
            </a:xfrm>
            <a:grpFill/>
          </p:grpSpPr>
          <p:grpSp>
            <p:nvGrpSpPr>
              <p:cNvPr id="3" name="组合 2"/>
              <p:cNvGrpSpPr/>
              <p:nvPr/>
            </p:nvGrpSpPr>
            <p:grpSpPr>
              <a:xfrm>
                <a:off x="2645870" y="810603"/>
                <a:ext cx="4528997" cy="5786749"/>
                <a:chOff x="2645870" y="810604"/>
                <a:chExt cx="4528997" cy="5711770"/>
              </a:xfrm>
              <a:grpFill/>
            </p:grpSpPr>
            <p:sp>
              <p:nvSpPr>
                <p:cNvPr id="4" name="任意多边形 3"/>
                <p:cNvSpPr/>
                <p:nvPr/>
              </p:nvSpPr>
              <p:spPr>
                <a:xfrm>
                  <a:off x="5207557" y="5997823"/>
                  <a:ext cx="305871" cy="291416"/>
                </a:xfrm>
                <a:custGeom>
                  <a:avLst/>
                  <a:gdLst>
                    <a:gd name="connsiteX0" fmla="*/ 0 w 305871"/>
                    <a:gd name="connsiteY0" fmla="*/ 0 h 291416"/>
                    <a:gd name="connsiteX1" fmla="*/ 152935 w 305871"/>
                    <a:gd name="connsiteY1" fmla="*/ 0 h 291416"/>
                    <a:gd name="connsiteX2" fmla="*/ 152935 w 305871"/>
                    <a:gd name="connsiteY2" fmla="*/ 291416 h 291416"/>
                    <a:gd name="connsiteX3" fmla="*/ 305871 w 305871"/>
                    <a:gd name="connsiteY3" fmla="*/ 291416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0"/>
                      </a:moveTo>
                      <a:lnTo>
                        <a:pt x="152935" y="0"/>
                      </a:lnTo>
                      <a:lnTo>
                        <a:pt x="152935" y="291416"/>
                      </a:lnTo>
                      <a:lnTo>
                        <a:pt x="305871" y="291416"/>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7" rIns="155074" bIns="13514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5" name="任意多边形 4"/>
                <p:cNvSpPr/>
                <p:nvPr/>
              </p:nvSpPr>
              <p:spPr>
                <a:xfrm>
                  <a:off x="5207557" y="5706406"/>
                  <a:ext cx="305871" cy="291416"/>
                </a:xfrm>
                <a:custGeom>
                  <a:avLst/>
                  <a:gdLst>
                    <a:gd name="connsiteX0" fmla="*/ 0 w 305871"/>
                    <a:gd name="connsiteY0" fmla="*/ 291416 h 291416"/>
                    <a:gd name="connsiteX1" fmla="*/ 152935 w 305871"/>
                    <a:gd name="connsiteY1" fmla="*/ 291416 h 291416"/>
                    <a:gd name="connsiteX2" fmla="*/ 152935 w 305871"/>
                    <a:gd name="connsiteY2" fmla="*/ 0 h 291416"/>
                    <a:gd name="connsiteX3" fmla="*/ 305871 w 305871"/>
                    <a:gd name="connsiteY3" fmla="*/ 0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291416"/>
                      </a:moveTo>
                      <a:lnTo>
                        <a:pt x="152935" y="291416"/>
                      </a:lnTo>
                      <a:lnTo>
                        <a:pt x="152935" y="0"/>
                      </a:lnTo>
                      <a:lnTo>
                        <a:pt x="305871" y="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7" rIns="155074" bIns="13514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6" name="任意多边形 5"/>
                <p:cNvSpPr/>
                <p:nvPr/>
              </p:nvSpPr>
              <p:spPr>
                <a:xfrm>
                  <a:off x="2645870" y="3666489"/>
                  <a:ext cx="305871" cy="2331334"/>
                </a:xfrm>
                <a:custGeom>
                  <a:avLst/>
                  <a:gdLst>
                    <a:gd name="connsiteX0" fmla="*/ 0 w 305871"/>
                    <a:gd name="connsiteY0" fmla="*/ 0 h 2331334"/>
                    <a:gd name="connsiteX1" fmla="*/ 152935 w 305871"/>
                    <a:gd name="connsiteY1" fmla="*/ 0 h 2331334"/>
                    <a:gd name="connsiteX2" fmla="*/ 152935 w 305871"/>
                    <a:gd name="connsiteY2" fmla="*/ 2331334 h 2331334"/>
                    <a:gd name="connsiteX3" fmla="*/ 305871 w 305871"/>
                    <a:gd name="connsiteY3" fmla="*/ 2331334 h 2331334"/>
                  </a:gdLst>
                  <a:ahLst/>
                  <a:cxnLst>
                    <a:cxn ang="0">
                      <a:pos x="connsiteX0" y="connsiteY0"/>
                    </a:cxn>
                    <a:cxn ang="0">
                      <a:pos x="connsiteX1" y="connsiteY1"/>
                    </a:cxn>
                    <a:cxn ang="0">
                      <a:pos x="connsiteX2" y="connsiteY2"/>
                    </a:cxn>
                    <a:cxn ang="0">
                      <a:pos x="connsiteX3" y="connsiteY3"/>
                    </a:cxn>
                  </a:cxnLst>
                  <a:rect l="l" t="t" r="r" b="b"/>
                  <a:pathLst>
                    <a:path w="305871" h="2331334">
                      <a:moveTo>
                        <a:pt x="0" y="0"/>
                      </a:moveTo>
                      <a:lnTo>
                        <a:pt x="152935" y="0"/>
                      </a:lnTo>
                      <a:lnTo>
                        <a:pt x="152935" y="2331334"/>
                      </a:lnTo>
                      <a:lnTo>
                        <a:pt x="305871" y="2331334"/>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06853" tIns="1106884" rIns="106853" bIns="1106885" numCol="1" spcCol="1270" anchor="ctr" anchorCtr="0">
                  <a:noAutofit/>
                </a:bodyPr>
                <a:lstStyle/>
                <a:p>
                  <a:pPr lvl="0" algn="ctr" defTabSz="355600">
                    <a:lnSpc>
                      <a:spcPct val="90000"/>
                    </a:lnSpc>
                    <a:spcBef>
                      <a:spcPct val="0"/>
                    </a:spcBef>
                    <a:spcAft>
                      <a:spcPct val="35000"/>
                    </a:spcAft>
                  </a:pPr>
                  <a:endParaRPr lang="zh-CN" altLang="en-US" sz="800" kern="1200"/>
                </a:p>
              </p:txBody>
            </p:sp>
            <p:sp>
              <p:nvSpPr>
                <p:cNvPr id="7" name="任意多边形 6"/>
                <p:cNvSpPr/>
                <p:nvPr/>
              </p:nvSpPr>
              <p:spPr>
                <a:xfrm>
                  <a:off x="5207557" y="4832156"/>
                  <a:ext cx="305871" cy="291416"/>
                </a:xfrm>
                <a:custGeom>
                  <a:avLst/>
                  <a:gdLst>
                    <a:gd name="connsiteX0" fmla="*/ 0 w 305871"/>
                    <a:gd name="connsiteY0" fmla="*/ 0 h 291416"/>
                    <a:gd name="connsiteX1" fmla="*/ 152935 w 305871"/>
                    <a:gd name="connsiteY1" fmla="*/ 0 h 291416"/>
                    <a:gd name="connsiteX2" fmla="*/ 152935 w 305871"/>
                    <a:gd name="connsiteY2" fmla="*/ 291416 h 291416"/>
                    <a:gd name="connsiteX3" fmla="*/ 305871 w 305871"/>
                    <a:gd name="connsiteY3" fmla="*/ 291416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0"/>
                      </a:moveTo>
                      <a:lnTo>
                        <a:pt x="152935" y="0"/>
                      </a:lnTo>
                      <a:lnTo>
                        <a:pt x="152935" y="291416"/>
                      </a:lnTo>
                      <a:lnTo>
                        <a:pt x="305871" y="291416"/>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7" rIns="155074" bIns="13514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8" name="任意多边形 7"/>
                <p:cNvSpPr/>
                <p:nvPr/>
              </p:nvSpPr>
              <p:spPr>
                <a:xfrm>
                  <a:off x="5207557" y="4540739"/>
                  <a:ext cx="305871" cy="291416"/>
                </a:xfrm>
                <a:custGeom>
                  <a:avLst/>
                  <a:gdLst>
                    <a:gd name="connsiteX0" fmla="*/ 0 w 305871"/>
                    <a:gd name="connsiteY0" fmla="*/ 291416 h 291416"/>
                    <a:gd name="connsiteX1" fmla="*/ 152935 w 305871"/>
                    <a:gd name="connsiteY1" fmla="*/ 291416 h 291416"/>
                    <a:gd name="connsiteX2" fmla="*/ 152935 w 305871"/>
                    <a:gd name="connsiteY2" fmla="*/ 0 h 291416"/>
                    <a:gd name="connsiteX3" fmla="*/ 305871 w 305871"/>
                    <a:gd name="connsiteY3" fmla="*/ 0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291416"/>
                      </a:moveTo>
                      <a:lnTo>
                        <a:pt x="152935" y="291416"/>
                      </a:lnTo>
                      <a:lnTo>
                        <a:pt x="152935" y="0"/>
                      </a:lnTo>
                      <a:lnTo>
                        <a:pt x="305871" y="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7" rIns="155074" bIns="13514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9" name="任意多边形 8"/>
                <p:cNvSpPr/>
                <p:nvPr/>
              </p:nvSpPr>
              <p:spPr>
                <a:xfrm>
                  <a:off x="2645870" y="3666489"/>
                  <a:ext cx="305871" cy="1165667"/>
                </a:xfrm>
                <a:custGeom>
                  <a:avLst/>
                  <a:gdLst>
                    <a:gd name="connsiteX0" fmla="*/ 0 w 305871"/>
                    <a:gd name="connsiteY0" fmla="*/ 0 h 1165667"/>
                    <a:gd name="connsiteX1" fmla="*/ 152935 w 305871"/>
                    <a:gd name="connsiteY1" fmla="*/ 0 h 1165667"/>
                    <a:gd name="connsiteX2" fmla="*/ 152935 w 305871"/>
                    <a:gd name="connsiteY2" fmla="*/ 1165667 h 1165667"/>
                    <a:gd name="connsiteX3" fmla="*/ 305871 w 305871"/>
                    <a:gd name="connsiteY3" fmla="*/ 1165667 h 1165667"/>
                  </a:gdLst>
                  <a:ahLst/>
                  <a:cxnLst>
                    <a:cxn ang="0">
                      <a:pos x="connsiteX0" y="connsiteY0"/>
                    </a:cxn>
                    <a:cxn ang="0">
                      <a:pos x="connsiteX1" y="connsiteY1"/>
                    </a:cxn>
                    <a:cxn ang="0">
                      <a:pos x="connsiteX2" y="connsiteY2"/>
                    </a:cxn>
                    <a:cxn ang="0">
                      <a:pos x="connsiteX3" y="connsiteY3"/>
                    </a:cxn>
                  </a:cxnLst>
                  <a:rect l="l" t="t" r="r" b="b"/>
                  <a:pathLst>
                    <a:path w="305871" h="1165667">
                      <a:moveTo>
                        <a:pt x="0" y="0"/>
                      </a:moveTo>
                      <a:lnTo>
                        <a:pt x="152935" y="0"/>
                      </a:lnTo>
                      <a:lnTo>
                        <a:pt x="152935" y="1165667"/>
                      </a:lnTo>
                      <a:lnTo>
                        <a:pt x="305871" y="1165667"/>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35508" tIns="552705" rIns="135507" bIns="55270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0" name="任意多边形 9"/>
                <p:cNvSpPr/>
                <p:nvPr/>
              </p:nvSpPr>
              <p:spPr>
                <a:xfrm>
                  <a:off x="5207557" y="3666489"/>
                  <a:ext cx="305871" cy="291416"/>
                </a:xfrm>
                <a:custGeom>
                  <a:avLst/>
                  <a:gdLst>
                    <a:gd name="connsiteX0" fmla="*/ 0 w 305871"/>
                    <a:gd name="connsiteY0" fmla="*/ 0 h 291416"/>
                    <a:gd name="connsiteX1" fmla="*/ 152935 w 305871"/>
                    <a:gd name="connsiteY1" fmla="*/ 0 h 291416"/>
                    <a:gd name="connsiteX2" fmla="*/ 152935 w 305871"/>
                    <a:gd name="connsiteY2" fmla="*/ 291416 h 291416"/>
                    <a:gd name="connsiteX3" fmla="*/ 305871 w 305871"/>
                    <a:gd name="connsiteY3" fmla="*/ 291416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0"/>
                      </a:moveTo>
                      <a:lnTo>
                        <a:pt x="152935" y="0"/>
                      </a:lnTo>
                      <a:lnTo>
                        <a:pt x="152935" y="291416"/>
                      </a:lnTo>
                      <a:lnTo>
                        <a:pt x="305871" y="291416"/>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6" rIns="155074" bIns="135147"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1" name="任意多边形 10"/>
                <p:cNvSpPr/>
                <p:nvPr/>
              </p:nvSpPr>
              <p:spPr>
                <a:xfrm>
                  <a:off x="5207557" y="3375072"/>
                  <a:ext cx="305871" cy="291416"/>
                </a:xfrm>
                <a:custGeom>
                  <a:avLst/>
                  <a:gdLst>
                    <a:gd name="connsiteX0" fmla="*/ 0 w 305871"/>
                    <a:gd name="connsiteY0" fmla="*/ 291416 h 291416"/>
                    <a:gd name="connsiteX1" fmla="*/ 152935 w 305871"/>
                    <a:gd name="connsiteY1" fmla="*/ 291416 h 291416"/>
                    <a:gd name="connsiteX2" fmla="*/ 152935 w 305871"/>
                    <a:gd name="connsiteY2" fmla="*/ 0 h 291416"/>
                    <a:gd name="connsiteX3" fmla="*/ 305871 w 305871"/>
                    <a:gd name="connsiteY3" fmla="*/ 0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291416"/>
                      </a:moveTo>
                      <a:lnTo>
                        <a:pt x="152935" y="291416"/>
                      </a:lnTo>
                      <a:lnTo>
                        <a:pt x="152935" y="0"/>
                      </a:lnTo>
                      <a:lnTo>
                        <a:pt x="305871" y="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6" rIns="155074" bIns="135147"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2" name="任意多边形 11"/>
                <p:cNvSpPr/>
                <p:nvPr/>
              </p:nvSpPr>
              <p:spPr>
                <a:xfrm>
                  <a:off x="2645870" y="3620769"/>
                  <a:ext cx="305871" cy="91440"/>
                </a:xfrm>
                <a:custGeom>
                  <a:avLst/>
                  <a:gdLst>
                    <a:gd name="connsiteX0" fmla="*/ 0 w 305871"/>
                    <a:gd name="connsiteY0" fmla="*/ 45720 h 91440"/>
                    <a:gd name="connsiteX1" fmla="*/ 305871 w 305871"/>
                    <a:gd name="connsiteY1" fmla="*/ 45720 h 91440"/>
                  </a:gdLst>
                  <a:ahLst/>
                  <a:cxnLst>
                    <a:cxn ang="0">
                      <a:pos x="connsiteX0" y="connsiteY0"/>
                    </a:cxn>
                    <a:cxn ang="0">
                      <a:pos x="connsiteX1" y="connsiteY1"/>
                    </a:cxn>
                  </a:cxnLst>
                  <a:rect l="l" t="t" r="r" b="b"/>
                  <a:pathLst>
                    <a:path w="305871" h="91440">
                      <a:moveTo>
                        <a:pt x="0" y="45720"/>
                      </a:moveTo>
                      <a:lnTo>
                        <a:pt x="305871" y="4572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7989" tIns="38073" rIns="157989" bIns="38074"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3" name="任意多边形 12"/>
                <p:cNvSpPr/>
                <p:nvPr/>
              </p:nvSpPr>
              <p:spPr>
                <a:xfrm>
                  <a:off x="5207557" y="2500821"/>
                  <a:ext cx="305871" cy="291416"/>
                </a:xfrm>
                <a:custGeom>
                  <a:avLst/>
                  <a:gdLst>
                    <a:gd name="connsiteX0" fmla="*/ 0 w 305871"/>
                    <a:gd name="connsiteY0" fmla="*/ 0 h 291416"/>
                    <a:gd name="connsiteX1" fmla="*/ 152935 w 305871"/>
                    <a:gd name="connsiteY1" fmla="*/ 0 h 291416"/>
                    <a:gd name="connsiteX2" fmla="*/ 152935 w 305871"/>
                    <a:gd name="connsiteY2" fmla="*/ 291416 h 291416"/>
                    <a:gd name="connsiteX3" fmla="*/ 305871 w 305871"/>
                    <a:gd name="connsiteY3" fmla="*/ 291416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0"/>
                      </a:moveTo>
                      <a:lnTo>
                        <a:pt x="152935" y="0"/>
                      </a:lnTo>
                      <a:lnTo>
                        <a:pt x="152935" y="291416"/>
                      </a:lnTo>
                      <a:lnTo>
                        <a:pt x="305871" y="291416"/>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7" rIns="155074" bIns="13514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4" name="任意多边形 13"/>
                <p:cNvSpPr/>
                <p:nvPr/>
              </p:nvSpPr>
              <p:spPr>
                <a:xfrm>
                  <a:off x="5207557" y="2209404"/>
                  <a:ext cx="305871" cy="291416"/>
                </a:xfrm>
                <a:custGeom>
                  <a:avLst/>
                  <a:gdLst>
                    <a:gd name="connsiteX0" fmla="*/ 0 w 305871"/>
                    <a:gd name="connsiteY0" fmla="*/ 291416 h 291416"/>
                    <a:gd name="connsiteX1" fmla="*/ 152935 w 305871"/>
                    <a:gd name="connsiteY1" fmla="*/ 291416 h 291416"/>
                    <a:gd name="connsiteX2" fmla="*/ 152935 w 305871"/>
                    <a:gd name="connsiteY2" fmla="*/ 0 h 291416"/>
                    <a:gd name="connsiteX3" fmla="*/ 305871 w 305871"/>
                    <a:gd name="connsiteY3" fmla="*/ 0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291416"/>
                      </a:moveTo>
                      <a:lnTo>
                        <a:pt x="152935" y="291416"/>
                      </a:lnTo>
                      <a:lnTo>
                        <a:pt x="152935" y="0"/>
                      </a:lnTo>
                      <a:lnTo>
                        <a:pt x="305871" y="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7" rIns="155074" bIns="135146"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5" name="任意多边形 14"/>
                <p:cNvSpPr/>
                <p:nvPr/>
              </p:nvSpPr>
              <p:spPr>
                <a:xfrm>
                  <a:off x="2645870" y="2500821"/>
                  <a:ext cx="305871" cy="1165667"/>
                </a:xfrm>
                <a:custGeom>
                  <a:avLst/>
                  <a:gdLst>
                    <a:gd name="connsiteX0" fmla="*/ 0 w 305871"/>
                    <a:gd name="connsiteY0" fmla="*/ 1165667 h 1165667"/>
                    <a:gd name="connsiteX1" fmla="*/ 152935 w 305871"/>
                    <a:gd name="connsiteY1" fmla="*/ 1165667 h 1165667"/>
                    <a:gd name="connsiteX2" fmla="*/ 152935 w 305871"/>
                    <a:gd name="connsiteY2" fmla="*/ 0 h 1165667"/>
                    <a:gd name="connsiteX3" fmla="*/ 305871 w 305871"/>
                    <a:gd name="connsiteY3" fmla="*/ 0 h 1165667"/>
                  </a:gdLst>
                  <a:ahLst/>
                  <a:cxnLst>
                    <a:cxn ang="0">
                      <a:pos x="connsiteX0" y="connsiteY0"/>
                    </a:cxn>
                    <a:cxn ang="0">
                      <a:pos x="connsiteX1" y="connsiteY1"/>
                    </a:cxn>
                    <a:cxn ang="0">
                      <a:pos x="connsiteX2" y="connsiteY2"/>
                    </a:cxn>
                    <a:cxn ang="0">
                      <a:pos x="connsiteX3" y="connsiteY3"/>
                    </a:cxn>
                  </a:cxnLst>
                  <a:rect l="l" t="t" r="r" b="b"/>
                  <a:pathLst>
                    <a:path w="305871" h="1165667">
                      <a:moveTo>
                        <a:pt x="0" y="1165667"/>
                      </a:moveTo>
                      <a:lnTo>
                        <a:pt x="152935" y="1165667"/>
                      </a:lnTo>
                      <a:lnTo>
                        <a:pt x="152935" y="0"/>
                      </a:lnTo>
                      <a:lnTo>
                        <a:pt x="305871" y="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35508" tIns="552706" rIns="135507" bIns="552705"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6" name="任意多边形 15"/>
                <p:cNvSpPr/>
                <p:nvPr/>
              </p:nvSpPr>
              <p:spPr>
                <a:xfrm>
                  <a:off x="5207555" y="1335154"/>
                  <a:ext cx="305871" cy="291416"/>
                </a:xfrm>
                <a:custGeom>
                  <a:avLst/>
                  <a:gdLst>
                    <a:gd name="connsiteX0" fmla="*/ 0 w 305871"/>
                    <a:gd name="connsiteY0" fmla="*/ 0 h 291416"/>
                    <a:gd name="connsiteX1" fmla="*/ 152935 w 305871"/>
                    <a:gd name="connsiteY1" fmla="*/ 0 h 291416"/>
                    <a:gd name="connsiteX2" fmla="*/ 152935 w 305871"/>
                    <a:gd name="connsiteY2" fmla="*/ 291416 h 291416"/>
                    <a:gd name="connsiteX3" fmla="*/ 305871 w 305871"/>
                    <a:gd name="connsiteY3" fmla="*/ 291416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0"/>
                      </a:moveTo>
                      <a:lnTo>
                        <a:pt x="152935" y="0"/>
                      </a:lnTo>
                      <a:lnTo>
                        <a:pt x="152935" y="291416"/>
                      </a:lnTo>
                      <a:lnTo>
                        <a:pt x="305871" y="291416"/>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6" rIns="155074" bIns="135147"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7" name="任意多边形 16"/>
                <p:cNvSpPr/>
                <p:nvPr/>
              </p:nvSpPr>
              <p:spPr>
                <a:xfrm>
                  <a:off x="5207555" y="1043737"/>
                  <a:ext cx="305871" cy="291416"/>
                </a:xfrm>
                <a:custGeom>
                  <a:avLst/>
                  <a:gdLst>
                    <a:gd name="connsiteX0" fmla="*/ 0 w 305871"/>
                    <a:gd name="connsiteY0" fmla="*/ 291416 h 291416"/>
                    <a:gd name="connsiteX1" fmla="*/ 152935 w 305871"/>
                    <a:gd name="connsiteY1" fmla="*/ 291416 h 291416"/>
                    <a:gd name="connsiteX2" fmla="*/ 152935 w 305871"/>
                    <a:gd name="connsiteY2" fmla="*/ 0 h 291416"/>
                    <a:gd name="connsiteX3" fmla="*/ 305871 w 305871"/>
                    <a:gd name="connsiteY3" fmla="*/ 0 h 291416"/>
                  </a:gdLst>
                  <a:ahLst/>
                  <a:cxnLst>
                    <a:cxn ang="0">
                      <a:pos x="connsiteX0" y="connsiteY0"/>
                    </a:cxn>
                    <a:cxn ang="0">
                      <a:pos x="connsiteX1" y="connsiteY1"/>
                    </a:cxn>
                    <a:cxn ang="0">
                      <a:pos x="connsiteX2" y="connsiteY2"/>
                    </a:cxn>
                    <a:cxn ang="0">
                      <a:pos x="connsiteX3" y="connsiteY3"/>
                    </a:cxn>
                  </a:cxnLst>
                  <a:rect l="l" t="t" r="r" b="b"/>
                  <a:pathLst>
                    <a:path w="305871" h="291416">
                      <a:moveTo>
                        <a:pt x="0" y="291416"/>
                      </a:moveTo>
                      <a:lnTo>
                        <a:pt x="152935" y="291416"/>
                      </a:lnTo>
                      <a:lnTo>
                        <a:pt x="152935" y="0"/>
                      </a:lnTo>
                      <a:lnTo>
                        <a:pt x="305871" y="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55074" tIns="135146" rIns="155074" bIns="135147"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8" name="任意多边形 17"/>
                <p:cNvSpPr/>
                <p:nvPr/>
              </p:nvSpPr>
              <p:spPr>
                <a:xfrm>
                  <a:off x="2645870" y="1335154"/>
                  <a:ext cx="305871" cy="2331334"/>
                </a:xfrm>
                <a:custGeom>
                  <a:avLst/>
                  <a:gdLst>
                    <a:gd name="connsiteX0" fmla="*/ 0 w 305871"/>
                    <a:gd name="connsiteY0" fmla="*/ 2331334 h 2331334"/>
                    <a:gd name="connsiteX1" fmla="*/ 152935 w 305871"/>
                    <a:gd name="connsiteY1" fmla="*/ 2331334 h 2331334"/>
                    <a:gd name="connsiteX2" fmla="*/ 152935 w 305871"/>
                    <a:gd name="connsiteY2" fmla="*/ 0 h 2331334"/>
                    <a:gd name="connsiteX3" fmla="*/ 305871 w 305871"/>
                    <a:gd name="connsiteY3" fmla="*/ 0 h 2331334"/>
                  </a:gdLst>
                  <a:ahLst/>
                  <a:cxnLst>
                    <a:cxn ang="0">
                      <a:pos x="connsiteX0" y="connsiteY0"/>
                    </a:cxn>
                    <a:cxn ang="0">
                      <a:pos x="connsiteX1" y="connsiteY1"/>
                    </a:cxn>
                    <a:cxn ang="0">
                      <a:pos x="connsiteX2" y="connsiteY2"/>
                    </a:cxn>
                    <a:cxn ang="0">
                      <a:pos x="connsiteX3" y="connsiteY3"/>
                    </a:cxn>
                  </a:cxnLst>
                  <a:rect l="l" t="t" r="r" b="b"/>
                  <a:pathLst>
                    <a:path w="305871" h="2331334">
                      <a:moveTo>
                        <a:pt x="0" y="2331334"/>
                      </a:moveTo>
                      <a:lnTo>
                        <a:pt x="152935" y="2331334"/>
                      </a:lnTo>
                      <a:lnTo>
                        <a:pt x="152935" y="0"/>
                      </a:lnTo>
                      <a:lnTo>
                        <a:pt x="305871" y="0"/>
                      </a:lnTo>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06853" tIns="1106884" rIns="106853" bIns="1106885" numCol="1" spcCol="1270" anchor="ctr" anchorCtr="0">
                  <a:noAutofit/>
                </a:bodyPr>
                <a:lstStyle/>
                <a:p>
                  <a:pPr lvl="0" algn="ctr" defTabSz="355600">
                    <a:lnSpc>
                      <a:spcPct val="90000"/>
                    </a:lnSpc>
                    <a:spcBef>
                      <a:spcPct val="0"/>
                    </a:spcBef>
                    <a:spcAft>
                      <a:spcPct val="35000"/>
                    </a:spcAft>
                  </a:pPr>
                  <a:endParaRPr lang="zh-CN" altLang="en-US" sz="800" kern="1200"/>
                </a:p>
              </p:txBody>
            </p:sp>
            <p:sp>
              <p:nvSpPr>
                <p:cNvPr id="20" name="任意多边形 19"/>
                <p:cNvSpPr/>
                <p:nvPr/>
              </p:nvSpPr>
              <p:spPr>
                <a:xfrm>
                  <a:off x="2951741" y="1102020"/>
                  <a:ext cx="2255812"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a:solidFill>
                  <a:schemeClr val="accent6">
                    <a:lumMod val="60000"/>
                    <a:lumOff val="40000"/>
                  </a:schemeClr>
                </a:solidFill>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a:t>原子占位与分配</a:t>
                  </a:r>
                  <a:r>
                    <a:rPr lang="en-US" altLang="zh-CN" kern="1200" dirty="0"/>
                    <a:t>(7</a:t>
                  </a:r>
                  <a:r>
                    <a:rPr lang="zh-CN" altLang="en-US" kern="1200" dirty="0"/>
                    <a:t>篇）</a:t>
                  </a:r>
                </a:p>
              </p:txBody>
            </p:sp>
            <p:sp>
              <p:nvSpPr>
                <p:cNvPr id="21" name="任意多边形 20"/>
                <p:cNvSpPr/>
                <p:nvPr/>
              </p:nvSpPr>
              <p:spPr>
                <a:xfrm>
                  <a:off x="5513429" y="810604"/>
                  <a:ext cx="1661438"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a:solidFill>
                  <a:schemeClr val="accent6">
                    <a:lumMod val="60000"/>
                    <a:lumOff val="40000"/>
                  </a:schemeClr>
                </a:solidFill>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a:t>研究内容和结论</a:t>
                  </a:r>
                </a:p>
              </p:txBody>
            </p:sp>
            <p:sp>
              <p:nvSpPr>
                <p:cNvPr id="22" name="任意多边形 21"/>
                <p:cNvSpPr/>
                <p:nvPr/>
              </p:nvSpPr>
              <p:spPr>
                <a:xfrm>
                  <a:off x="5513424" y="1393437"/>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a:solidFill>
                  <a:schemeClr val="accent6">
                    <a:lumMod val="60000"/>
                    <a:lumOff val="40000"/>
                  </a:schemeClr>
                </a:solidFill>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a:t>数据</a:t>
                  </a:r>
                </a:p>
              </p:txBody>
            </p:sp>
            <p:sp>
              <p:nvSpPr>
                <p:cNvPr id="23" name="任意多边形 22"/>
                <p:cNvSpPr/>
                <p:nvPr/>
              </p:nvSpPr>
              <p:spPr>
                <a:xfrm>
                  <a:off x="2951741" y="2267688"/>
                  <a:ext cx="2255812"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a:t>力学性能</a:t>
                  </a:r>
                  <a:r>
                    <a:rPr lang="en-US" altLang="zh-CN" kern="1200" dirty="0"/>
                    <a:t>(12</a:t>
                  </a:r>
                  <a:r>
                    <a:rPr lang="zh-CN" altLang="en-US" kern="1200" dirty="0"/>
                    <a:t>篇</a:t>
                  </a:r>
                  <a:r>
                    <a:rPr lang="en-US" altLang="zh-CN" kern="1200" dirty="0"/>
                    <a:t>)</a:t>
                  </a:r>
                  <a:endParaRPr lang="zh-CN" altLang="en-US" kern="1200" dirty="0"/>
                </a:p>
              </p:txBody>
            </p:sp>
            <p:sp>
              <p:nvSpPr>
                <p:cNvPr id="24" name="任意多边形 23"/>
                <p:cNvSpPr/>
                <p:nvPr/>
              </p:nvSpPr>
              <p:spPr>
                <a:xfrm>
                  <a:off x="5513424" y="1976271"/>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a:t>研究内容和结论</a:t>
                  </a:r>
                </a:p>
              </p:txBody>
            </p:sp>
            <p:sp>
              <p:nvSpPr>
                <p:cNvPr id="27" name="任意多边形 26"/>
                <p:cNvSpPr/>
                <p:nvPr/>
              </p:nvSpPr>
              <p:spPr>
                <a:xfrm>
                  <a:off x="5513424" y="2559104"/>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a:t>数据</a:t>
                  </a:r>
                </a:p>
              </p:txBody>
            </p:sp>
            <p:sp>
              <p:nvSpPr>
                <p:cNvPr id="28" name="任意多边形 27"/>
                <p:cNvSpPr/>
                <p:nvPr/>
              </p:nvSpPr>
              <p:spPr>
                <a:xfrm>
                  <a:off x="2951741" y="3433355"/>
                  <a:ext cx="2255812"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a:t>原子扩散</a:t>
                  </a:r>
                  <a:r>
                    <a:rPr lang="en-US" altLang="zh-CN" kern="1200" dirty="0"/>
                    <a:t>(3</a:t>
                  </a:r>
                  <a:r>
                    <a:rPr lang="zh-CN" altLang="en-US" kern="1200" dirty="0"/>
                    <a:t>篇</a:t>
                  </a:r>
                  <a:r>
                    <a:rPr lang="en-US" altLang="zh-CN" kern="1200" dirty="0"/>
                    <a:t>)</a:t>
                  </a:r>
                  <a:endParaRPr lang="zh-CN" altLang="en-US" kern="1200" dirty="0"/>
                </a:p>
              </p:txBody>
            </p:sp>
            <p:sp>
              <p:nvSpPr>
                <p:cNvPr id="30" name="任意多边形 29"/>
                <p:cNvSpPr/>
                <p:nvPr/>
              </p:nvSpPr>
              <p:spPr>
                <a:xfrm>
                  <a:off x="5513424" y="3141938"/>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a:t>研究内容和结论</a:t>
                  </a:r>
                </a:p>
              </p:txBody>
            </p:sp>
            <p:sp>
              <p:nvSpPr>
                <p:cNvPr id="32" name="任意多边形 31"/>
                <p:cNvSpPr/>
                <p:nvPr/>
              </p:nvSpPr>
              <p:spPr>
                <a:xfrm>
                  <a:off x="5513424" y="3724772"/>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a:t>数据</a:t>
                  </a:r>
                </a:p>
              </p:txBody>
            </p:sp>
            <p:sp>
              <p:nvSpPr>
                <p:cNvPr id="42" name="任意多边形 41"/>
                <p:cNvSpPr/>
                <p:nvPr/>
              </p:nvSpPr>
              <p:spPr>
                <a:xfrm>
                  <a:off x="2951741" y="4599022"/>
                  <a:ext cx="2255812"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dirty="0"/>
                    <a:t>错配位错、位错网络、位错运动</a:t>
                  </a:r>
                  <a:r>
                    <a:rPr lang="en-US" altLang="zh-CN" kern="1200" dirty="0"/>
                    <a:t>(19</a:t>
                  </a:r>
                  <a:r>
                    <a:rPr lang="zh-CN" altLang="en-US" kern="1200" dirty="0"/>
                    <a:t>篇</a:t>
                  </a:r>
                  <a:r>
                    <a:rPr lang="en-US" altLang="zh-CN" dirty="0"/>
                    <a:t>)</a:t>
                  </a:r>
                  <a:endParaRPr lang="zh-CN" altLang="en-US" kern="1200" dirty="0"/>
                </a:p>
              </p:txBody>
            </p:sp>
            <p:sp>
              <p:nvSpPr>
                <p:cNvPr id="43" name="任意多边形 42"/>
                <p:cNvSpPr/>
                <p:nvPr/>
              </p:nvSpPr>
              <p:spPr>
                <a:xfrm>
                  <a:off x="5513424" y="4307606"/>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a:t>研究内容和结论</a:t>
                  </a:r>
                </a:p>
              </p:txBody>
            </p:sp>
            <p:sp>
              <p:nvSpPr>
                <p:cNvPr id="44" name="任意多边形 43"/>
                <p:cNvSpPr/>
                <p:nvPr/>
              </p:nvSpPr>
              <p:spPr>
                <a:xfrm>
                  <a:off x="5513424" y="4890439"/>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a:t>数据</a:t>
                  </a:r>
                </a:p>
              </p:txBody>
            </p:sp>
            <p:sp>
              <p:nvSpPr>
                <p:cNvPr id="45" name="任意多边形 44"/>
                <p:cNvSpPr/>
                <p:nvPr/>
              </p:nvSpPr>
              <p:spPr>
                <a:xfrm>
                  <a:off x="2951741" y="5764690"/>
                  <a:ext cx="2255812"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a:t>结构和界面</a:t>
                  </a:r>
                  <a:r>
                    <a:rPr lang="en-US" altLang="zh-CN" kern="1200" dirty="0"/>
                    <a:t>(10</a:t>
                  </a:r>
                  <a:r>
                    <a:rPr lang="zh-CN" altLang="en-US" kern="1200" dirty="0"/>
                    <a:t>篇</a:t>
                  </a:r>
                  <a:r>
                    <a:rPr lang="en-US" altLang="zh-CN" kern="1200" dirty="0"/>
                    <a:t>)</a:t>
                  </a:r>
                  <a:endParaRPr lang="zh-CN" altLang="en-US" kern="1200" dirty="0"/>
                </a:p>
              </p:txBody>
            </p:sp>
            <p:sp>
              <p:nvSpPr>
                <p:cNvPr id="46" name="任意多边形 45"/>
                <p:cNvSpPr/>
                <p:nvPr/>
              </p:nvSpPr>
              <p:spPr>
                <a:xfrm>
                  <a:off x="5513424" y="5473273"/>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a:t>研究内容和结论</a:t>
                  </a:r>
                </a:p>
              </p:txBody>
            </p:sp>
            <p:sp>
              <p:nvSpPr>
                <p:cNvPr id="47" name="任意多边形 46"/>
                <p:cNvSpPr/>
                <p:nvPr/>
              </p:nvSpPr>
              <p:spPr>
                <a:xfrm>
                  <a:off x="5513424" y="6056108"/>
                  <a:ext cx="1661439" cy="466266"/>
                </a:xfrm>
                <a:custGeom>
                  <a:avLst/>
                  <a:gdLst>
                    <a:gd name="connsiteX0" fmla="*/ 0 w 1529355"/>
                    <a:gd name="connsiteY0" fmla="*/ 0 h 466266"/>
                    <a:gd name="connsiteX1" fmla="*/ 1529355 w 1529355"/>
                    <a:gd name="connsiteY1" fmla="*/ 0 h 466266"/>
                    <a:gd name="connsiteX2" fmla="*/ 1529355 w 1529355"/>
                    <a:gd name="connsiteY2" fmla="*/ 466266 h 466266"/>
                    <a:gd name="connsiteX3" fmla="*/ 0 w 1529355"/>
                    <a:gd name="connsiteY3" fmla="*/ 466266 h 466266"/>
                    <a:gd name="connsiteX4" fmla="*/ 0 w 1529355"/>
                    <a:gd name="connsiteY4" fmla="*/ 0 h 46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355" h="466266">
                      <a:moveTo>
                        <a:pt x="0" y="0"/>
                      </a:moveTo>
                      <a:lnTo>
                        <a:pt x="1529355" y="0"/>
                      </a:lnTo>
                      <a:lnTo>
                        <a:pt x="1529355" y="466266"/>
                      </a:lnTo>
                      <a:lnTo>
                        <a:pt x="0" y="466266"/>
                      </a:lnTo>
                      <a:lnTo>
                        <a:pt x="0" y="0"/>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kern="1200" dirty="0"/>
                    <a:t>数据</a:t>
                  </a:r>
                </a:p>
              </p:txBody>
            </p:sp>
          </p:grpSp>
          <p:sp>
            <p:nvSpPr>
              <p:cNvPr id="49" name="矩形 48"/>
              <p:cNvSpPr/>
              <p:nvPr/>
            </p:nvSpPr>
            <p:spPr>
              <a:xfrm>
                <a:off x="755576" y="3199324"/>
                <a:ext cx="1890294" cy="84289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t>王院士</a:t>
                </a:r>
                <a:r>
                  <a:rPr lang="en-US" altLang="zh-CN" dirty="0"/>
                  <a:t>49</a:t>
                </a:r>
                <a:r>
                  <a:rPr lang="zh-CN" altLang="en-US" dirty="0"/>
                  <a:t>篇文献</a:t>
                </a:r>
              </a:p>
            </p:txBody>
          </p:sp>
        </p:grpSp>
        <p:sp>
          <p:nvSpPr>
            <p:cNvPr id="41" name="云形标注 40"/>
            <p:cNvSpPr/>
            <p:nvPr/>
          </p:nvSpPr>
          <p:spPr>
            <a:xfrm>
              <a:off x="871706" y="1791054"/>
              <a:ext cx="2016224" cy="1156810"/>
            </a:xfrm>
            <a:prstGeom prst="cloudCallou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t>镍基单晶高温合金</a:t>
              </a:r>
            </a:p>
          </p:txBody>
        </p:sp>
        <p:sp>
          <p:nvSpPr>
            <p:cNvPr id="51" name="云形标注 50"/>
            <p:cNvSpPr/>
            <p:nvPr/>
          </p:nvSpPr>
          <p:spPr>
            <a:xfrm rot="10800000">
              <a:off x="468442" y="4248621"/>
              <a:ext cx="2016224" cy="1156810"/>
            </a:xfrm>
            <a:prstGeom prst="cloudCallou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dirty="0"/>
            </a:p>
          </p:txBody>
        </p:sp>
      </p:grpSp>
      <p:sp>
        <p:nvSpPr>
          <p:cNvPr id="57" name="文本框 56"/>
          <p:cNvSpPr txBox="1"/>
          <p:nvPr/>
        </p:nvSpPr>
        <p:spPr>
          <a:xfrm>
            <a:off x="1051254" y="4541649"/>
            <a:ext cx="1504521" cy="646331"/>
          </a:xfrm>
          <a:prstGeom prst="rect">
            <a:avLst/>
          </a:prstGeom>
          <a:noFill/>
        </p:spPr>
        <p:txBody>
          <a:bodyPr wrap="square" rtlCol="0">
            <a:spAutoFit/>
          </a:bodyPr>
          <a:lstStyle/>
          <a:p>
            <a:r>
              <a:rPr lang="zh-CN" altLang="en-US" dirty="0"/>
              <a:t>实验数据和计算数据</a:t>
            </a:r>
          </a:p>
        </p:txBody>
      </p:sp>
    </p:spTree>
    <p:extLst>
      <p:ext uri="{BB962C8B-B14F-4D97-AF65-F5344CB8AC3E}">
        <p14:creationId xmlns:p14="http://schemas.microsoft.com/office/powerpoint/2010/main" val="374899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10684"/>
            <a:ext cx="8229600" cy="796950"/>
          </a:xfrm>
        </p:spPr>
        <p:txBody>
          <a:bodyPr/>
          <a:lstStyle/>
          <a:p>
            <a:r>
              <a:rPr lang="zh-CN" altLang="en-US" dirty="0"/>
              <a:t>原子占位与分配（</a:t>
            </a:r>
            <a:r>
              <a:rPr lang="en-US" altLang="zh-CN" dirty="0"/>
              <a:t>7</a:t>
            </a:r>
            <a:r>
              <a:rPr lang="zh-CN" altLang="en-US" dirty="0"/>
              <a:t>篇）</a:t>
            </a:r>
          </a:p>
        </p:txBody>
      </p:sp>
      <p:graphicFrame>
        <p:nvGraphicFramePr>
          <p:cNvPr id="9" name="表格 8"/>
          <p:cNvGraphicFramePr>
            <a:graphicFrameLocks noGrp="1"/>
          </p:cNvGraphicFramePr>
          <p:nvPr>
            <p:extLst>
              <p:ext uri="{D42A27DB-BD31-4B8C-83A1-F6EECF244321}">
                <p14:modId xmlns:p14="http://schemas.microsoft.com/office/powerpoint/2010/main" val="1932543924"/>
              </p:ext>
            </p:extLst>
          </p:nvPr>
        </p:nvGraphicFramePr>
        <p:xfrm>
          <a:off x="187200" y="807634"/>
          <a:ext cx="8805664" cy="5943600"/>
        </p:xfrm>
        <a:graphic>
          <a:graphicData uri="http://schemas.openxmlformats.org/drawingml/2006/table">
            <a:tbl>
              <a:tblPr firstRow="1" bandRow="1">
                <a:tableStyleId>{00A15C55-8517-42AA-B614-E9B94910E393}</a:tableStyleId>
              </a:tblPr>
              <a:tblGrid>
                <a:gridCol w="3165944">
                  <a:extLst>
                    <a:ext uri="{9D8B030D-6E8A-4147-A177-3AD203B41FA5}">
                      <a16:colId xmlns:a16="http://schemas.microsoft.com/office/drawing/2014/main" val="20000"/>
                    </a:ext>
                  </a:extLst>
                </a:gridCol>
                <a:gridCol w="3142625">
                  <a:extLst>
                    <a:ext uri="{9D8B030D-6E8A-4147-A177-3AD203B41FA5}">
                      <a16:colId xmlns:a16="http://schemas.microsoft.com/office/drawing/2014/main" val="20001"/>
                    </a:ext>
                  </a:extLst>
                </a:gridCol>
                <a:gridCol w="2497095">
                  <a:extLst>
                    <a:ext uri="{9D8B030D-6E8A-4147-A177-3AD203B41FA5}">
                      <a16:colId xmlns:a16="http://schemas.microsoft.com/office/drawing/2014/main" val="20002"/>
                    </a:ext>
                  </a:extLst>
                </a:gridCol>
              </a:tblGrid>
              <a:tr h="293752">
                <a:tc>
                  <a:txBody>
                    <a:bodyPr/>
                    <a:lstStyle/>
                    <a:p>
                      <a:pPr algn="ctr"/>
                      <a:r>
                        <a:rPr lang="zh-CN" altLang="en-US" dirty="0"/>
                        <a:t>文献题目</a:t>
                      </a:r>
                    </a:p>
                  </a:txBody>
                  <a:tcPr/>
                </a:tc>
                <a:tc>
                  <a:txBody>
                    <a:bodyPr/>
                    <a:lstStyle/>
                    <a:p>
                      <a:pPr algn="ctr"/>
                      <a:r>
                        <a:rPr lang="zh-CN" altLang="en-US" dirty="0"/>
                        <a:t>研究内容</a:t>
                      </a:r>
                    </a:p>
                  </a:txBody>
                  <a:tcPr/>
                </a:tc>
                <a:tc>
                  <a:txBody>
                    <a:bodyPr/>
                    <a:lstStyle/>
                    <a:p>
                      <a:pPr algn="ctr"/>
                      <a:r>
                        <a:rPr lang="zh-CN" altLang="en-US" dirty="0"/>
                        <a:t>研究结论</a:t>
                      </a:r>
                    </a:p>
                  </a:txBody>
                  <a:tcPr/>
                </a:tc>
                <a:extLst>
                  <a:ext uri="{0D108BD9-81ED-4DB2-BD59-A6C34878D82A}">
                    <a16:rowId xmlns:a16="http://schemas.microsoft.com/office/drawing/2014/main" val="10000"/>
                  </a:ext>
                </a:extLst>
              </a:tr>
              <a:tr h="835293">
                <a:tc>
                  <a:txBody>
                    <a:bodyPr/>
                    <a:lstStyle/>
                    <a:p>
                      <a:r>
                        <a:rPr lang="en-US" altLang="zh-CN" sz="1400" dirty="0"/>
                        <a:t>《Site preference and alloying effect of platinum group metals in </a:t>
                      </a:r>
                      <a:r>
                        <a:rPr lang="el-GR" altLang="zh-CN" sz="1400" dirty="0">
                          <a:ea typeface="宋体" panose="02010600030101010101" pitchFamily="2" charset="-122"/>
                        </a:rPr>
                        <a:t>γ</a:t>
                      </a:r>
                      <a:r>
                        <a:rPr lang="en-US" altLang="zh-CN" sz="1400" dirty="0">
                          <a:ea typeface="宋体" panose="02010600030101010101" pitchFamily="2" charset="-122"/>
                        </a:rPr>
                        <a:t>’-Ni3Al》(2004)</a:t>
                      </a:r>
                      <a:endParaRPr lang="zh-CN" altLang="en-US" sz="1400" dirty="0"/>
                    </a:p>
                  </a:txBody>
                  <a:tcPr/>
                </a:tc>
                <a:tc>
                  <a:txBody>
                    <a:bodyPr/>
                    <a:lstStyle/>
                    <a:p>
                      <a:r>
                        <a:rPr lang="zh-CN" altLang="en-US" sz="1300" dirty="0"/>
                        <a:t>研究掺杂</a:t>
                      </a:r>
                      <a:r>
                        <a:rPr lang="en-US" altLang="zh-CN" sz="1300" dirty="0"/>
                        <a:t>Mo</a:t>
                      </a:r>
                      <a:r>
                        <a:rPr lang="zh-CN" altLang="en-US" sz="1300" dirty="0"/>
                        <a:t>、</a:t>
                      </a:r>
                      <a:r>
                        <a:rPr lang="en-US" altLang="zh-CN" sz="1300" dirty="0"/>
                        <a:t>Rh</a:t>
                      </a:r>
                      <a:r>
                        <a:rPr lang="zh-CN" altLang="en-US" sz="1300" dirty="0"/>
                        <a:t>、</a:t>
                      </a:r>
                      <a:r>
                        <a:rPr lang="en-US" altLang="zh-CN" sz="1300" dirty="0"/>
                        <a:t>Ru...</a:t>
                      </a:r>
                      <a:r>
                        <a:rPr lang="zh-CN" altLang="en-US" sz="1300" dirty="0"/>
                        <a:t>等铂族金属元素后在</a:t>
                      </a:r>
                      <a:r>
                        <a:rPr lang="el-GR" altLang="zh-CN" sz="1300" dirty="0"/>
                        <a:t>γ’-</a:t>
                      </a:r>
                      <a:r>
                        <a:rPr lang="en-US" altLang="zh-CN" sz="1300" dirty="0"/>
                        <a:t>Ni3Al</a:t>
                      </a:r>
                      <a:r>
                        <a:rPr lang="zh-CN" altLang="en-US" sz="1300" dirty="0"/>
                        <a:t>相中的择优占位情况</a:t>
                      </a:r>
                    </a:p>
                  </a:txBody>
                  <a:tcPr/>
                </a:tc>
                <a:tc>
                  <a:txBody>
                    <a:bodyPr/>
                    <a:lstStyle/>
                    <a:p>
                      <a:r>
                        <a:rPr lang="en-US" altLang="zh-CN" sz="1300" dirty="0"/>
                        <a:t>Mo</a:t>
                      </a:r>
                      <a:r>
                        <a:rPr lang="zh-CN" altLang="en-US" sz="1300" dirty="0"/>
                        <a:t>优先占据</a:t>
                      </a:r>
                      <a:r>
                        <a:rPr lang="en-US" altLang="zh-CN" sz="1300" dirty="0"/>
                        <a:t>Al</a:t>
                      </a:r>
                      <a:r>
                        <a:rPr lang="zh-CN" altLang="en-US" sz="1300" dirty="0"/>
                        <a:t>原子位置的倾向</a:t>
                      </a:r>
                      <a:r>
                        <a:rPr lang="en-US" altLang="zh-CN" sz="1300" dirty="0"/>
                        <a:t>,Os</a:t>
                      </a:r>
                      <a:r>
                        <a:rPr lang="zh-CN" altLang="en-US" sz="1300" dirty="0"/>
                        <a:t>有占据</a:t>
                      </a:r>
                      <a:r>
                        <a:rPr lang="en-US" altLang="zh-CN" sz="1300" dirty="0"/>
                        <a:t>Ni</a:t>
                      </a:r>
                      <a:r>
                        <a:rPr lang="zh-CN" altLang="en-US" sz="1300" dirty="0"/>
                        <a:t>位置的微弱倾向，其他的铂族金属元素都表现出优先占据</a:t>
                      </a:r>
                      <a:r>
                        <a:rPr lang="en-US" altLang="zh-CN" sz="1300" dirty="0"/>
                        <a:t>Ni</a:t>
                      </a:r>
                      <a:r>
                        <a:rPr lang="zh-CN" altLang="en-US" sz="1300" dirty="0"/>
                        <a:t>位置的倾向。</a:t>
                      </a:r>
                    </a:p>
                  </a:txBody>
                  <a:tcPr/>
                </a:tc>
                <a:extLst>
                  <a:ext uri="{0D108BD9-81ED-4DB2-BD59-A6C34878D82A}">
                    <a16:rowId xmlns:a16="http://schemas.microsoft.com/office/drawing/2014/main" val="10001"/>
                  </a:ext>
                </a:extLst>
              </a:tr>
              <a:tr h="835293">
                <a:tc>
                  <a:txBody>
                    <a:bodyPr/>
                    <a:lstStyle/>
                    <a:p>
                      <a:r>
                        <a:rPr lang="en-US" altLang="zh-CN" sz="1400" dirty="0"/>
                        <a:t>《A first-principles survey of the partitioning behaviors of alloying elementson </a:t>
                      </a:r>
                      <a:r>
                        <a:rPr lang="el-GR" altLang="zh-CN" sz="1400" dirty="0"/>
                        <a:t>γ/γ′</a:t>
                      </a:r>
                      <a:r>
                        <a:rPr lang="en-US" altLang="zh-CN" sz="1400" dirty="0"/>
                        <a:t>interface》(2008)</a:t>
                      </a:r>
                      <a:endParaRPr lang="zh-CN" altLang="en-US" sz="1400" dirty="0"/>
                    </a:p>
                  </a:txBody>
                  <a:tcPr/>
                </a:tc>
                <a:tc>
                  <a:txBody>
                    <a:bodyPr/>
                    <a:lstStyle/>
                    <a:p>
                      <a:r>
                        <a:rPr lang="zh-CN" altLang="en-US" sz="1300" dirty="0"/>
                        <a:t>研究掺杂</a:t>
                      </a:r>
                      <a:r>
                        <a:rPr lang="en-US" altLang="zh-CN" sz="1300" dirty="0"/>
                        <a:t>Re</a:t>
                      </a:r>
                      <a:r>
                        <a:rPr lang="zh-CN" altLang="en-US" sz="1300" dirty="0"/>
                        <a:t>、</a:t>
                      </a:r>
                      <a:r>
                        <a:rPr lang="en-US" altLang="zh-CN" sz="1300" dirty="0"/>
                        <a:t>Co</a:t>
                      </a:r>
                      <a:r>
                        <a:rPr lang="zh-CN" altLang="en-US" sz="1300" dirty="0"/>
                        <a:t>、</a:t>
                      </a:r>
                      <a:r>
                        <a:rPr lang="en-US" altLang="zh-CN" sz="1300" dirty="0"/>
                        <a:t>Cr</a:t>
                      </a:r>
                      <a:r>
                        <a:rPr lang="zh-CN" altLang="en-US" sz="1300" dirty="0"/>
                        <a:t>元素在</a:t>
                      </a:r>
                      <a:r>
                        <a:rPr lang="el-GR" altLang="zh-CN" sz="1300" dirty="0"/>
                        <a:t>γ</a:t>
                      </a:r>
                      <a:r>
                        <a:rPr lang="en-US" altLang="zh-CN" sz="1300" dirty="0"/>
                        <a:t>/</a:t>
                      </a:r>
                      <a:r>
                        <a:rPr lang="el-GR" altLang="zh-CN" sz="1300" dirty="0">
                          <a:ea typeface="+mn-ea"/>
                        </a:rPr>
                        <a:t>γ</a:t>
                      </a:r>
                      <a:r>
                        <a:rPr lang="en-US" altLang="zh-CN" sz="1300" dirty="0">
                          <a:ea typeface="+mn-ea"/>
                        </a:rPr>
                        <a:t>’</a:t>
                      </a:r>
                      <a:r>
                        <a:rPr lang="zh-CN" altLang="en-US" sz="1300" dirty="0">
                          <a:ea typeface="+mn-ea"/>
                        </a:rPr>
                        <a:t>相界面上的分配行为以及</a:t>
                      </a:r>
                      <a:r>
                        <a:rPr lang="en-US" altLang="zh-CN" sz="1300" dirty="0">
                          <a:ea typeface="+mn-ea"/>
                        </a:rPr>
                        <a:t>Ru</a:t>
                      </a:r>
                      <a:r>
                        <a:rPr lang="zh-CN" altLang="en-US" sz="1300" dirty="0">
                          <a:ea typeface="+mn-ea"/>
                        </a:rPr>
                        <a:t>和</a:t>
                      </a:r>
                      <a:r>
                        <a:rPr lang="en-US" altLang="zh-CN" sz="1300" dirty="0">
                          <a:ea typeface="+mn-ea"/>
                        </a:rPr>
                        <a:t>Ir</a:t>
                      </a:r>
                      <a:r>
                        <a:rPr lang="zh-CN" altLang="en-US" sz="1300" dirty="0">
                          <a:ea typeface="+mn-ea"/>
                        </a:rPr>
                        <a:t>元素对这三种合金元素分配行为的影响</a:t>
                      </a:r>
                      <a:endParaRPr lang="zh-CN" altLang="en-US" sz="1300" dirty="0"/>
                    </a:p>
                  </a:txBody>
                  <a:tcPr/>
                </a:tc>
                <a:tc>
                  <a:txBody>
                    <a:bodyPr/>
                    <a:lstStyle/>
                    <a:p>
                      <a:r>
                        <a:rPr lang="zh-CN" altLang="en-US" sz="1300" dirty="0"/>
                        <a:t>掺杂</a:t>
                      </a:r>
                      <a:r>
                        <a:rPr lang="en-US" altLang="zh-CN" sz="1300" dirty="0"/>
                        <a:t>Re</a:t>
                      </a:r>
                      <a:r>
                        <a:rPr lang="zh-CN" altLang="en-US" sz="1300" dirty="0"/>
                        <a:t>、</a:t>
                      </a:r>
                      <a:r>
                        <a:rPr lang="en-US" altLang="zh-CN" sz="1300" dirty="0"/>
                        <a:t>Co</a:t>
                      </a:r>
                      <a:r>
                        <a:rPr lang="zh-CN" altLang="en-US" sz="1300" dirty="0"/>
                        <a:t>、</a:t>
                      </a:r>
                      <a:r>
                        <a:rPr lang="en-US" altLang="zh-CN" sz="1300" dirty="0"/>
                        <a:t>Cr</a:t>
                      </a:r>
                      <a:r>
                        <a:rPr lang="zh-CN" altLang="en-US" sz="1300" dirty="0"/>
                        <a:t>元素后，它们都倾向分配于</a:t>
                      </a:r>
                      <a:r>
                        <a:rPr lang="el-GR" altLang="zh-CN" sz="1300" dirty="0"/>
                        <a:t>γ</a:t>
                      </a:r>
                      <a:r>
                        <a:rPr lang="zh-CN" altLang="en-US" sz="1300" dirty="0"/>
                        <a:t>相中，再掺杂</a:t>
                      </a:r>
                      <a:r>
                        <a:rPr lang="en-US" altLang="zh-CN" sz="1300" dirty="0"/>
                        <a:t>Ru</a:t>
                      </a:r>
                      <a:r>
                        <a:rPr lang="zh-CN" altLang="en-US" sz="1300" dirty="0"/>
                        <a:t>元素或</a:t>
                      </a:r>
                      <a:r>
                        <a:rPr lang="en-US" altLang="zh-CN" sz="1300" dirty="0"/>
                        <a:t>Ir</a:t>
                      </a:r>
                      <a:r>
                        <a:rPr lang="zh-CN" altLang="en-US" sz="1300" dirty="0"/>
                        <a:t>元素，能抑制</a:t>
                      </a:r>
                      <a:r>
                        <a:rPr lang="en-US" altLang="zh-CN" sz="1300" dirty="0"/>
                        <a:t>Re(Co</a:t>
                      </a:r>
                      <a:r>
                        <a:rPr lang="zh-CN" altLang="en-US" sz="1300" dirty="0"/>
                        <a:t>，</a:t>
                      </a:r>
                      <a:r>
                        <a:rPr lang="en-US" altLang="zh-CN" sz="1300" dirty="0"/>
                        <a:t>Cr)</a:t>
                      </a:r>
                      <a:r>
                        <a:rPr lang="zh-CN" altLang="en-US" sz="1300" dirty="0"/>
                        <a:t>元素在</a:t>
                      </a:r>
                      <a:r>
                        <a:rPr lang="el-GR" altLang="zh-CN" sz="1300" dirty="0"/>
                        <a:t>γ</a:t>
                      </a:r>
                      <a:r>
                        <a:rPr lang="zh-CN" altLang="en-US" sz="1300" dirty="0"/>
                        <a:t>相的偏析行为</a:t>
                      </a:r>
                    </a:p>
                  </a:txBody>
                  <a:tcPr/>
                </a:tc>
                <a:extLst>
                  <a:ext uri="{0D108BD9-81ED-4DB2-BD59-A6C34878D82A}">
                    <a16:rowId xmlns:a16="http://schemas.microsoft.com/office/drawing/2014/main" val="10002"/>
                  </a:ext>
                </a:extLst>
              </a:tr>
              <a:tr h="1296144">
                <a:tc>
                  <a:txBody>
                    <a:bodyPr/>
                    <a:lstStyle/>
                    <a:p>
                      <a:r>
                        <a:rPr lang="en-US" altLang="zh-CN" sz="1600" dirty="0"/>
                        <a:t>《Investigation of the elemental partitioning behaviour and site...》 (2016)</a:t>
                      </a:r>
                      <a:r>
                        <a:rPr lang="en-US" altLang="zh-CN" sz="1400" dirty="0"/>
                        <a:t>	</a:t>
                      </a:r>
                      <a:endParaRPr lang="en-US" altLang="zh-CN" dirty="0"/>
                    </a:p>
                  </a:txBody>
                  <a:tcPr/>
                </a:tc>
                <a:tc>
                  <a:txBody>
                    <a:bodyPr/>
                    <a:lstStyle/>
                    <a:p>
                      <a:r>
                        <a:rPr lang="zh-CN" altLang="en-US" sz="1300" dirty="0"/>
                        <a:t>研究掺杂</a:t>
                      </a:r>
                      <a:r>
                        <a:rPr lang="en-US" altLang="zh-CN" sz="1300" dirty="0"/>
                        <a:t>Co</a:t>
                      </a:r>
                      <a:r>
                        <a:rPr lang="zh-CN" altLang="en-US" sz="1300" dirty="0"/>
                        <a:t>、</a:t>
                      </a:r>
                      <a:r>
                        <a:rPr lang="en-US" altLang="zh-CN" sz="1300" dirty="0"/>
                        <a:t>Ru</a:t>
                      </a:r>
                      <a:r>
                        <a:rPr lang="zh-CN" altLang="en-US" sz="1300" dirty="0"/>
                        <a:t>、</a:t>
                      </a:r>
                      <a:r>
                        <a:rPr lang="en-US" altLang="zh-CN" sz="1300" dirty="0"/>
                        <a:t>Cr</a:t>
                      </a:r>
                      <a:r>
                        <a:rPr lang="zh-CN" altLang="en-US" sz="1300" dirty="0"/>
                        <a:t>合金元素在三元镍基单晶高温合金中分配行为以及三种合金元素在</a:t>
                      </a:r>
                      <a:r>
                        <a:rPr lang="el-GR" altLang="zh-CN" sz="1300" dirty="0"/>
                        <a:t>γ’-</a:t>
                      </a:r>
                      <a:r>
                        <a:rPr lang="en-US" altLang="zh-CN" sz="1300" dirty="0"/>
                        <a:t>Ni3Al</a:t>
                      </a:r>
                      <a:r>
                        <a:rPr lang="zh-CN" altLang="en-US" sz="1300" dirty="0"/>
                        <a:t>相中的择优占位情况</a:t>
                      </a:r>
                    </a:p>
                  </a:txBody>
                  <a:tcPr/>
                </a:tc>
                <a:tc>
                  <a:txBody>
                    <a:bodyPr/>
                    <a:lstStyle/>
                    <a:p>
                      <a:r>
                        <a:rPr lang="en-US" altLang="zh-CN" sz="1200" dirty="0">
                          <a:latin typeface="+mn-ea"/>
                          <a:ea typeface="+mn-ea"/>
                        </a:rPr>
                        <a:t>Co,Ru,Cr</a:t>
                      </a:r>
                      <a:r>
                        <a:rPr lang="zh-CN" altLang="en-US" sz="1200" dirty="0">
                          <a:latin typeface="+mn-ea"/>
                          <a:ea typeface="+mn-ea"/>
                        </a:rPr>
                        <a:t>元素在</a:t>
                      </a:r>
                      <a:r>
                        <a:rPr lang="en-US" altLang="zh-CN" sz="1200" dirty="0">
                          <a:latin typeface="+mn-ea"/>
                          <a:ea typeface="+mn-ea"/>
                        </a:rPr>
                        <a:t>Ni-Al-X</a:t>
                      </a:r>
                      <a:r>
                        <a:rPr lang="zh-CN" altLang="en-US" sz="1200" dirty="0">
                          <a:latin typeface="+mn-ea"/>
                          <a:ea typeface="+mn-ea"/>
                        </a:rPr>
                        <a:t>单晶高温合金中都倾向于向</a:t>
                      </a:r>
                      <a:r>
                        <a:rPr lang="el-GR" altLang="zh-CN" sz="1200" dirty="0">
                          <a:latin typeface="+mn-ea"/>
                          <a:ea typeface="+mn-ea"/>
                        </a:rPr>
                        <a:t>γ</a:t>
                      </a:r>
                      <a:r>
                        <a:rPr lang="zh-CN" altLang="en-US" sz="1200" dirty="0">
                          <a:latin typeface="+mn-ea"/>
                          <a:ea typeface="+mn-ea"/>
                        </a:rPr>
                        <a:t>相中分配</a:t>
                      </a:r>
                      <a:r>
                        <a:rPr lang="en-US" altLang="zh-CN" sz="1200" dirty="0">
                          <a:latin typeface="+mn-ea"/>
                          <a:ea typeface="+mn-ea"/>
                        </a:rPr>
                        <a:t>,</a:t>
                      </a:r>
                      <a:r>
                        <a:rPr lang="zh-CN" altLang="en-US" sz="1200" dirty="0">
                          <a:latin typeface="+mn-ea"/>
                          <a:ea typeface="+mn-ea"/>
                        </a:rPr>
                        <a:t>但</a:t>
                      </a:r>
                      <a:r>
                        <a:rPr lang="en-US" altLang="zh-CN" sz="1200" dirty="0">
                          <a:latin typeface="+mn-ea"/>
                          <a:ea typeface="+mn-ea"/>
                        </a:rPr>
                        <a:t>Cr</a:t>
                      </a:r>
                      <a:r>
                        <a:rPr lang="zh-CN" altLang="en-US" sz="1200" dirty="0">
                          <a:latin typeface="+mn-ea"/>
                          <a:ea typeface="+mn-ea"/>
                        </a:rPr>
                        <a:t>的分配行为倾向不如</a:t>
                      </a:r>
                      <a:r>
                        <a:rPr lang="en-US" altLang="zh-CN" sz="1200" dirty="0">
                          <a:latin typeface="+mn-ea"/>
                          <a:ea typeface="+mn-ea"/>
                        </a:rPr>
                        <a:t>Co</a:t>
                      </a:r>
                      <a:r>
                        <a:rPr lang="zh-CN" altLang="en-US" sz="1200" dirty="0">
                          <a:latin typeface="+mn-ea"/>
                          <a:ea typeface="+mn-ea"/>
                        </a:rPr>
                        <a:t>和</a:t>
                      </a:r>
                      <a:r>
                        <a:rPr lang="en-US" altLang="zh-CN" sz="1200" dirty="0">
                          <a:latin typeface="+mn-ea"/>
                          <a:ea typeface="+mn-ea"/>
                        </a:rPr>
                        <a:t>Ru</a:t>
                      </a:r>
                      <a:r>
                        <a:rPr lang="zh-CN" altLang="en-US" sz="1200" dirty="0">
                          <a:latin typeface="+mn-ea"/>
                          <a:ea typeface="+mn-ea"/>
                        </a:rPr>
                        <a:t>元素强，</a:t>
                      </a:r>
                      <a:r>
                        <a:rPr lang="en-US" altLang="zh-CN" sz="1200" dirty="0">
                          <a:latin typeface="+mn-ea"/>
                          <a:ea typeface="+mn-ea"/>
                        </a:rPr>
                        <a:t>Ru</a:t>
                      </a:r>
                      <a:r>
                        <a:rPr lang="zh-CN" altLang="en-US" sz="1200" dirty="0">
                          <a:latin typeface="+mn-ea"/>
                          <a:ea typeface="+mn-ea"/>
                        </a:rPr>
                        <a:t>、</a:t>
                      </a:r>
                      <a:r>
                        <a:rPr lang="en-US" altLang="zh-CN" sz="1200" dirty="0">
                          <a:latin typeface="+mn-ea"/>
                          <a:ea typeface="+mn-ea"/>
                        </a:rPr>
                        <a:t>Cr</a:t>
                      </a:r>
                      <a:r>
                        <a:rPr lang="zh-CN" altLang="en-US" sz="1200" dirty="0">
                          <a:latin typeface="+mn-ea"/>
                          <a:ea typeface="+mn-ea"/>
                        </a:rPr>
                        <a:t>元素在三元单晶高温合金</a:t>
                      </a:r>
                      <a:r>
                        <a:rPr lang="el-GR" altLang="zh-CN" sz="1200" dirty="0">
                          <a:latin typeface="+mn-ea"/>
                          <a:ea typeface="+mn-ea"/>
                        </a:rPr>
                        <a:t>γ'</a:t>
                      </a:r>
                      <a:r>
                        <a:rPr lang="zh-CN" altLang="en-US" sz="1200" dirty="0">
                          <a:latin typeface="+mn-ea"/>
                          <a:ea typeface="+mn-ea"/>
                        </a:rPr>
                        <a:t>相中有优先占据</a:t>
                      </a:r>
                      <a:r>
                        <a:rPr lang="en-US" altLang="zh-CN" sz="1200" dirty="0">
                          <a:latin typeface="+mn-ea"/>
                          <a:ea typeface="+mn-ea"/>
                        </a:rPr>
                        <a:t>Al</a:t>
                      </a:r>
                      <a:r>
                        <a:rPr lang="zh-CN" altLang="en-US" sz="1200" dirty="0">
                          <a:latin typeface="+mn-ea"/>
                          <a:ea typeface="+mn-ea"/>
                        </a:rPr>
                        <a:t>原子位置的倾向</a:t>
                      </a:r>
                      <a:r>
                        <a:rPr lang="en-US" altLang="zh-CN" sz="1200" dirty="0">
                          <a:latin typeface="+mn-ea"/>
                          <a:ea typeface="+mn-ea"/>
                        </a:rPr>
                        <a:t>,Co</a:t>
                      </a:r>
                      <a:r>
                        <a:rPr lang="zh-CN" altLang="en-US" sz="1200" dirty="0">
                          <a:latin typeface="+mn-ea"/>
                          <a:ea typeface="+mn-ea"/>
                        </a:rPr>
                        <a:t>元素有占据</a:t>
                      </a:r>
                      <a:r>
                        <a:rPr lang="en-US" altLang="zh-CN" sz="1200" dirty="0">
                          <a:latin typeface="+mn-ea"/>
                          <a:ea typeface="+mn-ea"/>
                        </a:rPr>
                        <a:t>Al</a:t>
                      </a:r>
                      <a:r>
                        <a:rPr lang="zh-CN" altLang="en-US" sz="1200" dirty="0">
                          <a:latin typeface="+mn-ea"/>
                          <a:ea typeface="+mn-ea"/>
                        </a:rPr>
                        <a:t>或</a:t>
                      </a:r>
                      <a:r>
                        <a:rPr lang="en-US" altLang="zh-CN" sz="1200" dirty="0">
                          <a:latin typeface="+mn-ea"/>
                          <a:ea typeface="+mn-ea"/>
                        </a:rPr>
                        <a:t>Ni</a:t>
                      </a:r>
                      <a:r>
                        <a:rPr lang="zh-CN" altLang="en-US" sz="1200" dirty="0">
                          <a:latin typeface="+mn-ea"/>
                          <a:ea typeface="+mn-ea"/>
                        </a:rPr>
                        <a:t>原子位置的倾向</a:t>
                      </a:r>
                    </a:p>
                  </a:txBody>
                  <a:tcPr/>
                </a:tc>
                <a:extLst>
                  <a:ext uri="{0D108BD9-81ED-4DB2-BD59-A6C34878D82A}">
                    <a16:rowId xmlns:a16="http://schemas.microsoft.com/office/drawing/2014/main" val="10003"/>
                  </a:ext>
                </a:extLst>
              </a:tr>
              <a:tr h="1209734">
                <a:tc>
                  <a:txBody>
                    <a:bodyPr/>
                    <a:lstStyle/>
                    <a:p>
                      <a:r>
                        <a:rPr lang="en-US" altLang="zh-CN" sz="1400" dirty="0">
                          <a:latin typeface="+mn-lt"/>
                        </a:rPr>
                        <a:t>《The alloying mechanisms of Re, Ru in the quaternary Ni-based ...2008》</a:t>
                      </a:r>
                    </a:p>
                  </a:txBody>
                  <a:tcPr/>
                </a:tc>
                <a:tc>
                  <a:txBody>
                    <a:bodyPr/>
                    <a:lstStyle/>
                    <a:p>
                      <a:r>
                        <a:rPr lang="zh-CN" altLang="en-US" sz="1300" dirty="0"/>
                        <a:t>研究掺杂</a:t>
                      </a:r>
                      <a:r>
                        <a:rPr lang="en-US" altLang="zh-CN" sz="1300" dirty="0"/>
                        <a:t>Re</a:t>
                      </a:r>
                      <a:r>
                        <a:rPr lang="zh-CN" altLang="en-US" sz="1300" dirty="0"/>
                        <a:t>、</a:t>
                      </a:r>
                      <a:r>
                        <a:rPr lang="en-US" altLang="zh-CN" sz="1300" dirty="0"/>
                        <a:t>Ru</a:t>
                      </a:r>
                      <a:r>
                        <a:rPr lang="zh-CN" altLang="en-US" sz="1300" dirty="0"/>
                        <a:t>在</a:t>
                      </a:r>
                      <a:r>
                        <a:rPr lang="el-GR" altLang="zh-CN" sz="1300" dirty="0"/>
                        <a:t>γ/γ′</a:t>
                      </a:r>
                      <a:r>
                        <a:rPr lang="zh-CN" altLang="en-US" sz="1300" dirty="0"/>
                        <a:t>相界面上的择优占位情况和</a:t>
                      </a:r>
                      <a:r>
                        <a:rPr lang="en-US" altLang="zh-CN" sz="1300" dirty="0"/>
                        <a:t>Re</a:t>
                      </a:r>
                      <a:r>
                        <a:rPr lang="zh-CN" altLang="en-US" sz="1300" dirty="0"/>
                        <a:t>、</a:t>
                      </a:r>
                      <a:r>
                        <a:rPr lang="en-US" altLang="zh-CN" sz="1300" dirty="0"/>
                        <a:t>Ru</a:t>
                      </a:r>
                      <a:r>
                        <a:rPr lang="zh-CN" altLang="en-US" sz="1300" dirty="0"/>
                        <a:t>对</a:t>
                      </a:r>
                      <a:r>
                        <a:rPr lang="en-US" altLang="zh-CN" sz="1300" dirty="0"/>
                        <a:t>W</a:t>
                      </a:r>
                      <a:r>
                        <a:rPr lang="zh-CN" altLang="en-US" sz="1300" dirty="0"/>
                        <a:t>、</a:t>
                      </a:r>
                      <a:r>
                        <a:rPr lang="en-US" altLang="zh-CN" sz="1300" dirty="0"/>
                        <a:t>Mo</a:t>
                      </a:r>
                      <a:r>
                        <a:rPr lang="zh-CN" altLang="en-US" sz="1300" dirty="0"/>
                        <a:t>元素在</a:t>
                      </a:r>
                      <a:r>
                        <a:rPr lang="el-GR" altLang="zh-CN" sz="1300" dirty="0"/>
                        <a:t>γ</a:t>
                      </a:r>
                      <a:r>
                        <a:rPr lang="zh-CN" altLang="en-US" sz="1300" dirty="0"/>
                        <a:t>、</a:t>
                      </a:r>
                      <a:r>
                        <a:rPr lang="el-GR" altLang="zh-CN" sz="1300" dirty="0">
                          <a:ea typeface="+mn-ea"/>
                        </a:rPr>
                        <a:t>γ</a:t>
                      </a:r>
                      <a:r>
                        <a:rPr lang="en-US" altLang="zh-CN" sz="1300" dirty="0">
                          <a:ea typeface="+mn-ea"/>
                        </a:rPr>
                        <a:t>’</a:t>
                      </a:r>
                      <a:r>
                        <a:rPr lang="zh-CN" altLang="en-US" sz="1300" dirty="0">
                          <a:ea typeface="+mn-ea"/>
                        </a:rPr>
                        <a:t>相中分配行为的影响</a:t>
                      </a:r>
                      <a:endParaRPr lang="zh-CN" altLang="en-US" sz="1300" dirty="0"/>
                    </a:p>
                  </a:txBody>
                  <a:tcPr/>
                </a:tc>
                <a:tc>
                  <a:txBody>
                    <a:bodyPr/>
                    <a:lstStyle/>
                    <a:p>
                      <a:r>
                        <a:rPr lang="en-US" altLang="zh-CN" sz="1300" dirty="0"/>
                        <a:t>Re</a:t>
                      </a:r>
                      <a:r>
                        <a:rPr lang="zh-CN" altLang="en-US" sz="1300" dirty="0"/>
                        <a:t>、</a:t>
                      </a:r>
                      <a:r>
                        <a:rPr lang="en-US" altLang="zh-CN" sz="1300" dirty="0"/>
                        <a:t>Ru</a:t>
                      </a:r>
                      <a:r>
                        <a:rPr lang="zh-CN" altLang="en-US" sz="1300" dirty="0"/>
                        <a:t>元素更加倾向于占据</a:t>
                      </a:r>
                      <a:r>
                        <a:rPr lang="en-US" altLang="zh-CN" sz="1300" dirty="0"/>
                        <a:t>Ni</a:t>
                      </a:r>
                      <a:r>
                        <a:rPr lang="zh-CN" altLang="en-US" sz="1300" dirty="0"/>
                        <a:t>原子的位置，</a:t>
                      </a:r>
                      <a:r>
                        <a:rPr lang="en-US" altLang="zh-CN" sz="1300" dirty="0"/>
                        <a:t>Re</a:t>
                      </a:r>
                      <a:r>
                        <a:rPr lang="zh-CN" altLang="en-US" sz="1300" dirty="0"/>
                        <a:t>、</a:t>
                      </a:r>
                      <a:r>
                        <a:rPr lang="en-US" altLang="zh-CN" sz="1300" dirty="0"/>
                        <a:t>Ru</a:t>
                      </a:r>
                      <a:r>
                        <a:rPr lang="zh-CN" altLang="en-US" sz="1300" dirty="0"/>
                        <a:t>元素的掺杂对</a:t>
                      </a:r>
                      <a:r>
                        <a:rPr lang="en-US" altLang="zh-CN" sz="1300" dirty="0"/>
                        <a:t>Mo</a:t>
                      </a:r>
                      <a:r>
                        <a:rPr lang="zh-CN" altLang="en-US" sz="1300" dirty="0"/>
                        <a:t>元素的分配行为没有影响；</a:t>
                      </a:r>
                      <a:r>
                        <a:rPr lang="en-US" altLang="zh-CN" sz="1300" dirty="0"/>
                        <a:t>Re</a:t>
                      </a:r>
                      <a:r>
                        <a:rPr lang="zh-CN" altLang="en-US" sz="1300" dirty="0"/>
                        <a:t>元素的掺杂对</a:t>
                      </a:r>
                      <a:r>
                        <a:rPr lang="en-US" altLang="zh-CN" sz="1300" dirty="0"/>
                        <a:t>W</a:t>
                      </a:r>
                      <a:r>
                        <a:rPr lang="zh-CN" altLang="en-US" sz="1300" dirty="0"/>
                        <a:t>的分配行为有影响，而</a:t>
                      </a:r>
                      <a:r>
                        <a:rPr lang="en-US" altLang="zh-CN" sz="1300" dirty="0"/>
                        <a:t>Ru</a:t>
                      </a:r>
                      <a:r>
                        <a:rPr lang="zh-CN" altLang="en-US" sz="1300" dirty="0"/>
                        <a:t>的掺元素杂并没有影响</a:t>
                      </a:r>
                      <a:r>
                        <a:rPr lang="en-US" altLang="zh-CN" sz="1300" dirty="0"/>
                        <a:t>W</a:t>
                      </a:r>
                      <a:r>
                        <a:rPr lang="zh-CN" altLang="en-US" sz="1300" dirty="0"/>
                        <a:t>的分配行为</a:t>
                      </a:r>
                      <a:endParaRPr lang="en-US" altLang="zh-CN" sz="1300" dirty="0"/>
                    </a:p>
                  </a:txBody>
                  <a:tcPr/>
                </a:tc>
                <a:extLst>
                  <a:ext uri="{0D108BD9-81ED-4DB2-BD59-A6C34878D82A}">
                    <a16:rowId xmlns:a16="http://schemas.microsoft.com/office/drawing/2014/main" val="10004"/>
                  </a:ext>
                </a:extLst>
              </a:tr>
              <a:tr h="1094522">
                <a:tc>
                  <a:txBody>
                    <a:bodyPr/>
                    <a:lstStyle/>
                    <a:p>
                      <a:r>
                        <a:rPr lang="en-US" altLang="zh-CN" sz="1400" dirty="0"/>
                        <a:t>《Synergistic effect of rhenium and ruthenium in nickel-based single-crystal superalloys(2014)》</a:t>
                      </a:r>
                    </a:p>
                    <a:p>
                      <a:r>
                        <a:rPr lang="en-US" altLang="zh-CN" sz="1400" dirty="0"/>
                        <a:t>....</a:t>
                      </a:r>
                    </a:p>
                  </a:txBody>
                  <a:tcPr/>
                </a:tc>
                <a:tc>
                  <a:txBody>
                    <a:bodyPr/>
                    <a:lstStyle/>
                    <a:p>
                      <a:r>
                        <a:rPr lang="zh-CN" altLang="en-US" sz="1400" dirty="0"/>
                        <a:t>研究</a:t>
                      </a:r>
                      <a:r>
                        <a:rPr lang="en-US" altLang="zh-CN" sz="1400" dirty="0"/>
                        <a:t>Re</a:t>
                      </a:r>
                      <a:r>
                        <a:rPr lang="zh-CN" altLang="en-US" sz="1400" dirty="0"/>
                        <a:t>、</a:t>
                      </a:r>
                      <a:r>
                        <a:rPr lang="en-US" altLang="zh-CN" sz="1400" dirty="0"/>
                        <a:t>Ru</a:t>
                      </a:r>
                      <a:r>
                        <a:rPr lang="zh-CN" altLang="en-US" sz="1400" dirty="0"/>
                        <a:t>元素在</a:t>
                      </a:r>
                      <a:r>
                        <a:rPr lang="en-US" altLang="zh-CN" sz="1400" dirty="0"/>
                        <a:t>Ni-Al-Re</a:t>
                      </a:r>
                      <a:r>
                        <a:rPr lang="zh-CN" altLang="en-US" sz="1400" dirty="0"/>
                        <a:t>和</a:t>
                      </a:r>
                      <a:r>
                        <a:rPr lang="en-US" altLang="zh-CN" sz="1400" dirty="0"/>
                        <a:t>Ni-Al-Re-Ru</a:t>
                      </a:r>
                      <a:r>
                        <a:rPr lang="zh-CN" altLang="en-US" sz="1400" dirty="0"/>
                        <a:t>镍基单晶高温合金中的协同效应</a:t>
                      </a:r>
                    </a:p>
                  </a:txBody>
                  <a:tcPr/>
                </a:tc>
                <a:tc>
                  <a:txBody>
                    <a:bodyPr/>
                    <a:lstStyle/>
                    <a:p>
                      <a:r>
                        <a:rPr lang="zh-CN" altLang="en-US" sz="1400" dirty="0"/>
                        <a:t>合金元素</a:t>
                      </a:r>
                      <a:r>
                        <a:rPr lang="en-US" altLang="zh-CN" sz="1400" dirty="0"/>
                        <a:t>Re</a:t>
                      </a:r>
                      <a:r>
                        <a:rPr lang="zh-CN" altLang="en-US" sz="1400" dirty="0"/>
                        <a:t>明显地偏析到</a:t>
                      </a:r>
                      <a:r>
                        <a:rPr lang="en-US" altLang="zh-CN" sz="1400" dirty="0"/>
                        <a:t>Ni-Al-Re</a:t>
                      </a:r>
                      <a:r>
                        <a:rPr lang="zh-CN" altLang="en-US" sz="1400" dirty="0"/>
                        <a:t>合金中的树枝状核心中</a:t>
                      </a:r>
                      <a:r>
                        <a:rPr lang="en-US" altLang="zh-CN" sz="1400" dirty="0"/>
                        <a:t>,</a:t>
                      </a:r>
                      <a:r>
                        <a:rPr lang="zh-CN" altLang="en-US" sz="1400" dirty="0"/>
                        <a:t>通过在</a:t>
                      </a:r>
                      <a:r>
                        <a:rPr lang="en-US" altLang="zh-CN" sz="1400" dirty="0"/>
                        <a:t>Ni-Al-Re-Ru</a:t>
                      </a:r>
                      <a:r>
                        <a:rPr lang="zh-CN" altLang="en-US" sz="1400" dirty="0"/>
                        <a:t>合金中添加</a:t>
                      </a:r>
                      <a:r>
                        <a:rPr lang="en-US" altLang="zh-CN" sz="1400" dirty="0"/>
                        <a:t>Ru</a:t>
                      </a:r>
                      <a:r>
                        <a:rPr lang="zh-CN" altLang="en-US" sz="1400" dirty="0"/>
                        <a:t>元素</a:t>
                      </a:r>
                      <a:r>
                        <a:rPr lang="en-US" altLang="zh-CN" sz="1400" dirty="0"/>
                        <a:t>,Re</a:t>
                      </a:r>
                      <a:r>
                        <a:rPr lang="zh-CN" altLang="en-US" sz="1400" dirty="0"/>
                        <a:t>元素的偏析作用变得更强</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731433013"/>
      </p:ext>
    </p:extLst>
  </p:cSld>
  <p:clrMapOvr>
    <a:masterClrMapping/>
  </p:clrMapOvr>
</p:sld>
</file>

<file path=ppt/theme/theme1.xml><?xml version="1.0" encoding="utf-8"?>
<a:theme xmlns:a="http://schemas.openxmlformats.org/drawingml/2006/main" name="Office 主题">
  <a:themeElements>
    <a:clrScheme name="my">
      <a:dk1>
        <a:sysClr val="windowText" lastClr="000000"/>
      </a:dk1>
      <a:lt1>
        <a:sysClr val="window" lastClr="FFFFFF"/>
      </a:lt1>
      <a:dk2>
        <a:srgbClr val="0000FF"/>
      </a:dk2>
      <a:lt2>
        <a:srgbClr val="00B050"/>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方正姚体"/>
        <a:cs typeface=""/>
      </a:majorFont>
      <a:minorFont>
        <a:latin typeface="Times New Roman"/>
        <a:ea typeface="方正姚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0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0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Office 主题">
  <a:themeElements>
    <a:clrScheme name="my">
      <a:dk1>
        <a:sysClr val="windowText" lastClr="000000"/>
      </a:dk1>
      <a:lt1>
        <a:sysClr val="window" lastClr="FFFFFF"/>
      </a:lt1>
      <a:dk2>
        <a:srgbClr val="0000FF"/>
      </a:dk2>
      <a:lt2>
        <a:srgbClr val="00B050"/>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20338</TotalTime>
  <Words>10933</Words>
  <Application>Microsoft Office PowerPoint</Application>
  <PresentationFormat>全屏显示(4:3)</PresentationFormat>
  <Paragraphs>1209</Paragraphs>
  <Slides>55</Slides>
  <Notes>36</Notes>
  <HiddenSlides>0</HiddenSlides>
  <MMClips>0</MMClips>
  <ScaleCrop>false</ScaleCrop>
  <HeadingPairs>
    <vt:vector size="6" baseType="variant">
      <vt:variant>
        <vt:lpstr>已用的字体</vt:lpstr>
      </vt:variant>
      <vt:variant>
        <vt:i4>12</vt:i4>
      </vt:variant>
      <vt:variant>
        <vt:lpstr>主题</vt:lpstr>
      </vt:variant>
      <vt:variant>
        <vt:i4>3</vt:i4>
      </vt:variant>
      <vt:variant>
        <vt:lpstr>幻灯片标题</vt:lpstr>
      </vt:variant>
      <vt:variant>
        <vt:i4>55</vt:i4>
      </vt:variant>
    </vt:vector>
  </HeadingPairs>
  <TitlesOfParts>
    <vt:vector size="70" baseType="lpstr">
      <vt:lpstr>等线</vt:lpstr>
      <vt:lpstr>方正姚体</vt:lpstr>
      <vt:lpstr>黑体</vt:lpstr>
      <vt:lpstr>华文宋体</vt:lpstr>
      <vt:lpstr>华文新魏</vt:lpstr>
      <vt:lpstr>宋体</vt:lpstr>
      <vt:lpstr>微软雅黑</vt:lpstr>
      <vt:lpstr>Arial</vt:lpstr>
      <vt:lpstr>Calibri</vt:lpstr>
      <vt:lpstr>Monotype Corsiva</vt:lpstr>
      <vt:lpstr>Times New Roman</vt:lpstr>
      <vt:lpstr>Wingdings</vt:lpstr>
      <vt:lpstr>Office 主题</vt:lpstr>
      <vt:lpstr>默认设计模板</vt:lpstr>
      <vt:lpstr>1_Office 主题</vt:lpstr>
      <vt:lpstr>基于机器学习的合金材料 性能预测</vt:lpstr>
      <vt:lpstr>内容索引</vt:lpstr>
      <vt:lpstr>内容索引</vt:lpstr>
      <vt:lpstr>进度计划表</vt:lpstr>
      <vt:lpstr>整体工作计划</vt:lpstr>
      <vt:lpstr>内容索引</vt:lpstr>
      <vt:lpstr>工作一：文献精读和数据采集</vt:lpstr>
      <vt:lpstr>工作一：文献精读和数据采集</vt:lpstr>
      <vt:lpstr>原子占位与分配（7篇）</vt:lpstr>
      <vt:lpstr>原子占位与相分配（7篇）</vt:lpstr>
      <vt:lpstr>工作一：文献精读和数据采集</vt:lpstr>
      <vt:lpstr>力学性能(12篇)</vt:lpstr>
      <vt:lpstr>力学性能(12篇)</vt:lpstr>
      <vt:lpstr>力学性能(12篇)</vt:lpstr>
      <vt:lpstr>工作一：文献精读和数据采集</vt:lpstr>
      <vt:lpstr>原子扩散(3篇)</vt:lpstr>
      <vt:lpstr>工作一：文献精读和数据采集</vt:lpstr>
      <vt:lpstr>错配位错(19篇)</vt:lpstr>
      <vt:lpstr>错配位错(19篇)</vt:lpstr>
      <vt:lpstr>错配位错(19篇)</vt:lpstr>
      <vt:lpstr>错配位错(19篇)</vt:lpstr>
      <vt:lpstr>错配位错(19篇)</vt:lpstr>
      <vt:lpstr>工作一：文献精读和数据采集</vt:lpstr>
      <vt:lpstr>结构和界面 (8篇)</vt:lpstr>
      <vt:lpstr>结构和界面(8篇)</vt:lpstr>
      <vt:lpstr>数据收集</vt:lpstr>
      <vt:lpstr>高温合金数据分析</vt:lpstr>
      <vt:lpstr>蠕变数据来源</vt:lpstr>
      <vt:lpstr>机器学习在蠕变方面的应用</vt:lpstr>
      <vt:lpstr>镍基单晶高温合金蠕变机器学习</vt:lpstr>
      <vt:lpstr>镍基单晶高温合金蠕变机器学习</vt:lpstr>
      <vt:lpstr>镍基单晶高温合金蠕变机器学习</vt:lpstr>
      <vt:lpstr>镍基单晶高温合金蠕变机器学习</vt:lpstr>
      <vt:lpstr>机器学习在蠕变性能预测的研究</vt:lpstr>
      <vt:lpstr>49篇文献与蠕变的初步结合</vt:lpstr>
      <vt:lpstr>存在的问题与对策</vt:lpstr>
      <vt:lpstr>内容索引</vt:lpstr>
      <vt:lpstr>工作二：算法研究与实现</vt:lpstr>
      <vt:lpstr>算法规范</vt:lpstr>
      <vt:lpstr>机器学习算法库</vt:lpstr>
      <vt:lpstr>基于主动学习的多层级交互式特征分析算法</vt:lpstr>
      <vt:lpstr>基于集成学习的自适应混合式性能预测方法</vt:lpstr>
      <vt:lpstr>基于规则抽取的可解释性方法 </vt:lpstr>
      <vt:lpstr>内容索引</vt:lpstr>
      <vt:lpstr>工作三：平台架构设计</vt:lpstr>
      <vt:lpstr>平台的开发环境和运行环境</vt:lpstr>
      <vt:lpstr>平台展示</vt:lpstr>
      <vt:lpstr>平台展示</vt:lpstr>
      <vt:lpstr>平台展示（数据上传）</vt:lpstr>
      <vt:lpstr>平台展示</vt:lpstr>
      <vt:lpstr>平台展示（特征筛结果展示）</vt:lpstr>
      <vt:lpstr>平台展示（算法分析）</vt:lpstr>
      <vt:lpstr>内容索引</vt:lpstr>
      <vt:lpstr>后期工作计划</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Windows 用户</cp:lastModifiedBy>
  <cp:revision>1561</cp:revision>
  <dcterms:created xsi:type="dcterms:W3CDTF">2014-12-26T05:35:01Z</dcterms:created>
  <dcterms:modified xsi:type="dcterms:W3CDTF">2018-12-07T04:48:40Z</dcterms:modified>
</cp:coreProperties>
</file>