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3" r:id="rId2"/>
  </p:sldMasterIdLst>
  <p:notesMasterIdLst>
    <p:notesMasterId r:id="rId18"/>
  </p:notesMasterIdLst>
  <p:sldIdLst>
    <p:sldId id="296" r:id="rId3"/>
    <p:sldId id="638" r:id="rId4"/>
    <p:sldId id="640" r:id="rId5"/>
    <p:sldId id="641" r:id="rId6"/>
    <p:sldId id="642" r:id="rId7"/>
    <p:sldId id="643" r:id="rId8"/>
    <p:sldId id="644" r:id="rId9"/>
    <p:sldId id="645" r:id="rId10"/>
    <p:sldId id="639" r:id="rId11"/>
    <p:sldId id="651" r:id="rId12"/>
    <p:sldId id="649" r:id="rId13"/>
    <p:sldId id="650" r:id="rId14"/>
    <p:sldId id="646" r:id="rId15"/>
    <p:sldId id="647" r:id="rId16"/>
    <p:sldId id="648"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E95618B-3D9D-40D7-921C-B8BFA2FB0DA1}">
          <p14:sldIdLst>
            <p14:sldId id="296"/>
            <p14:sldId id="638"/>
            <p14:sldId id="640"/>
            <p14:sldId id="641"/>
            <p14:sldId id="642"/>
            <p14:sldId id="643"/>
            <p14:sldId id="644"/>
            <p14:sldId id="645"/>
            <p14:sldId id="639"/>
            <p14:sldId id="651"/>
            <p14:sldId id="649"/>
            <p14:sldId id="650"/>
            <p14:sldId id="646"/>
            <p14:sldId id="647"/>
            <p14:sldId id="64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用户" initials="Microsof [7]" lastIdx="1" clrIdx="6">
    <p:extLst/>
  </p:cmAuthor>
  <p:cmAuthor id="1" name="Microsoft Office 用户" initials="Microsof" lastIdx="1" clrIdx="0">
    <p:extLst/>
  </p:cmAuthor>
  <p:cmAuthor id="8" name="Microsoft Office 用户" initials="Microsof [8]" lastIdx="1" clrIdx="7">
    <p:extLst/>
  </p:cmAuthor>
  <p:cmAuthor id="2" name="Microsoft Office 用户" initials="Microsof [2]" lastIdx="1" clrIdx="1">
    <p:extLst/>
  </p:cmAuthor>
  <p:cmAuthor id="9" name="Microsoft Office 用户" initials="Microsof [9]" lastIdx="1" clrIdx="8">
    <p:extLst/>
  </p:cmAuthor>
  <p:cmAuthor id="3" name="Microsoft Office 用户" initials="Microsof [3]" lastIdx="1" clrIdx="2">
    <p:extLst/>
  </p:cmAuthor>
  <p:cmAuthor id="4" name="Microsoft Office 用户" initials="Microsof [4]" lastIdx="4" clrIdx="3">
    <p:extLst/>
  </p:cmAuthor>
  <p:cmAuthor id="5" name="Microsoft Office 用户" initials="Microsof [5]" lastIdx="1" clrIdx="4">
    <p:extLst/>
  </p:cmAuthor>
  <p:cmAuthor id="6" name="Microsoft Office 用户" initials="Microsof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33A8C7"/>
    <a:srgbClr val="FFFFFF"/>
    <a:srgbClr val="F98A28"/>
    <a:srgbClr val="EEEEEE"/>
    <a:srgbClr val="F2F2F2"/>
    <a:srgbClr val="F7F7F7"/>
    <a:srgbClr val="FBFBFB"/>
    <a:srgbClr val="E2E2E2"/>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61" autoAdjust="0"/>
    <p:restoredTop sz="94333" autoAdjust="0"/>
  </p:normalViewPr>
  <p:slideViewPr>
    <p:cSldViewPr>
      <p:cViewPr varScale="1">
        <p:scale>
          <a:sx n="70" d="100"/>
          <a:sy n="70" d="100"/>
        </p:scale>
        <p:origin x="828" y="66"/>
      </p:cViewPr>
      <p:guideLst>
        <p:guide orient="horz" pos="2160"/>
        <p:guide pos="2880"/>
      </p:guideLst>
    </p:cSldViewPr>
  </p:slideViewPr>
  <p:outlineViewPr>
    <p:cViewPr>
      <p:scale>
        <a:sx n="33" d="100"/>
        <a:sy n="33" d="100"/>
      </p:scale>
      <p:origin x="0" y="-3174"/>
    </p:cViewPr>
  </p:outlineViewPr>
  <p:notesTextViewPr>
    <p:cViewPr>
      <p:scale>
        <a:sx n="3" d="2"/>
        <a:sy n="3" d="2"/>
      </p:scale>
      <p:origin x="0" y="0"/>
    </p:cViewPr>
  </p:notesTextViewPr>
  <p:sorterViewPr>
    <p:cViewPr>
      <p:scale>
        <a:sx n="100" d="100"/>
        <a:sy n="100" d="100"/>
      </p:scale>
      <p:origin x="0" y="-5184"/>
    </p:cViewPr>
  </p:sorterViewPr>
  <p:notesViewPr>
    <p:cSldViewPr>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56D73A-F850-4DC4-9185-BC3AB30F7E80}"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A3221014-33BB-477D-8A81-EE8E8BE11527}">
      <dgm:prSet phldrT="[文本]"/>
      <dgm:spPr/>
      <dgm:t>
        <a:bodyPr/>
        <a:lstStyle/>
        <a:p>
          <a:r>
            <a:rPr lang="zh-CN" altLang="en-US" dirty="0" smtClean="0"/>
            <a:t>数据的质与量问题并存</a:t>
          </a:r>
          <a:endParaRPr lang="zh-CN" altLang="en-US" dirty="0"/>
        </a:p>
      </dgm:t>
    </dgm:pt>
    <dgm:pt modelId="{62E78223-A463-4A1E-B1C5-FC492218D2DC}" type="parTrans" cxnId="{7AB70511-9C3C-4F57-8929-CD45832738B1}">
      <dgm:prSet/>
      <dgm:spPr/>
      <dgm:t>
        <a:bodyPr/>
        <a:lstStyle/>
        <a:p>
          <a:endParaRPr lang="zh-CN" altLang="en-US"/>
        </a:p>
      </dgm:t>
    </dgm:pt>
    <dgm:pt modelId="{F316015B-1390-4641-BAC8-BF7A4F6E72FC}" type="sibTrans" cxnId="{7AB70511-9C3C-4F57-8929-CD45832738B1}">
      <dgm:prSet/>
      <dgm:spPr/>
      <dgm:t>
        <a:bodyPr/>
        <a:lstStyle/>
        <a:p>
          <a:endParaRPr lang="zh-CN" altLang="en-US"/>
        </a:p>
      </dgm:t>
    </dgm:pt>
    <dgm:pt modelId="{1AF1381B-6FD4-44EF-B027-F4059253449B}">
      <dgm:prSet phldrT="[文本]"/>
      <dgm:spPr/>
      <dgm:t>
        <a:bodyPr/>
        <a:lstStyle/>
        <a:p>
          <a:r>
            <a:rPr lang="zh-CN" altLang="en-US" b="1" dirty="0" smtClean="0"/>
            <a:t>国际高温合金会议文献数据</a:t>
          </a:r>
          <a:endParaRPr lang="zh-CN" altLang="en-US" b="1" dirty="0"/>
        </a:p>
      </dgm:t>
    </dgm:pt>
    <dgm:pt modelId="{DCACA5EF-601C-4A7E-BEC1-9F9B6AFD15D3}" type="parTrans" cxnId="{97F71E4F-08EC-4801-97F1-C7171140EBEC}">
      <dgm:prSet/>
      <dgm:spPr/>
      <dgm:t>
        <a:bodyPr/>
        <a:lstStyle/>
        <a:p>
          <a:endParaRPr lang="zh-CN" altLang="en-US"/>
        </a:p>
      </dgm:t>
    </dgm:pt>
    <dgm:pt modelId="{19E11887-E5E2-4D8A-A7B5-A3026876B849}" type="sibTrans" cxnId="{97F71E4F-08EC-4801-97F1-C7171140EBEC}">
      <dgm:prSet/>
      <dgm:spPr/>
      <dgm:t>
        <a:bodyPr/>
        <a:lstStyle/>
        <a:p>
          <a:endParaRPr lang="zh-CN" altLang="en-US"/>
        </a:p>
      </dgm:t>
    </dgm:pt>
    <dgm:pt modelId="{DF18A131-14A3-4829-B68D-60F368CC0B6F}">
      <dgm:prSet phldrT="[文本]"/>
      <dgm:spPr/>
      <dgm:t>
        <a:bodyPr/>
        <a:lstStyle/>
        <a:p>
          <a:r>
            <a:rPr lang="zh-CN" altLang="en-US" b="1" dirty="0" smtClean="0"/>
            <a:t>蠕变数据</a:t>
          </a:r>
          <a:endParaRPr lang="zh-CN" altLang="en-US" b="1" dirty="0"/>
        </a:p>
      </dgm:t>
    </dgm:pt>
    <dgm:pt modelId="{9D363C80-3F5E-401E-9476-74EA52466097}" type="parTrans" cxnId="{931A514B-B141-49E3-B458-5411C334F4B8}">
      <dgm:prSet/>
      <dgm:spPr/>
      <dgm:t>
        <a:bodyPr/>
        <a:lstStyle/>
        <a:p>
          <a:endParaRPr lang="zh-CN" altLang="en-US"/>
        </a:p>
      </dgm:t>
    </dgm:pt>
    <dgm:pt modelId="{10461E0E-5DB2-48AD-A3F5-2293B07F094D}" type="sibTrans" cxnId="{931A514B-B141-49E3-B458-5411C334F4B8}">
      <dgm:prSet/>
      <dgm:spPr/>
      <dgm:t>
        <a:bodyPr/>
        <a:lstStyle/>
        <a:p>
          <a:endParaRPr lang="zh-CN" altLang="en-US"/>
        </a:p>
      </dgm:t>
    </dgm:pt>
    <dgm:pt modelId="{8DF32739-A657-4F6F-B9F3-5CDF43050987}">
      <dgm:prSet phldrT="[文本]"/>
      <dgm:spPr/>
      <dgm:t>
        <a:bodyPr/>
        <a:lstStyle/>
        <a:p>
          <a:r>
            <a:rPr lang="en-US" altLang="zh-CN" dirty="0" smtClean="0">
              <a:solidFill>
                <a:schemeClr val="tx1"/>
              </a:solidFill>
            </a:rPr>
            <a:t>100</a:t>
          </a:r>
          <a:r>
            <a:rPr lang="zh-CN" altLang="en-US" dirty="0" smtClean="0">
              <a:solidFill>
                <a:schemeClr val="tx1"/>
              </a:solidFill>
            </a:rPr>
            <a:t>篇文献中，大部分都是聚焦于镍基单晶高温合金，但其研究的合金体系繁多，探索的是不同成分（多组元）、结构（合金相组成、错配位错、位错运动等）、外界条件（初熔温度、固溶处理、时效处理等）与合金持久性能（蠕变性能、疲劳断裂寿命、力学性能等）的关联关系。</a:t>
          </a:r>
          <a:r>
            <a:rPr lang="zh-CN" altLang="en-US" dirty="0" smtClean="0">
              <a:solidFill>
                <a:srgbClr val="FF0000"/>
              </a:solidFill>
            </a:rPr>
            <a:t>但由于合金数据的多体系化，导致数据的质难以得到保证</a:t>
          </a:r>
          <a:r>
            <a:rPr lang="zh-CN" altLang="en-US" dirty="0" smtClean="0">
              <a:solidFill>
                <a:schemeClr val="tx1"/>
              </a:solidFill>
            </a:rPr>
            <a:t>。如何解决</a:t>
          </a:r>
          <a:r>
            <a:rPr lang="zh-CN" altLang="en-US" b="1" dirty="0" smtClean="0">
              <a:solidFill>
                <a:srgbClr val="FF0000"/>
              </a:solidFill>
            </a:rPr>
            <a:t>数据的量与质之间的不均衡关系</a:t>
          </a:r>
          <a:r>
            <a:rPr lang="zh-CN" altLang="en-US" dirty="0" smtClean="0">
              <a:solidFill>
                <a:schemeClr val="tx1"/>
              </a:solidFill>
            </a:rPr>
            <a:t>迫切需要领域专家经验的融入。</a:t>
          </a:r>
          <a:endParaRPr lang="zh-CN" altLang="en-US" dirty="0">
            <a:solidFill>
              <a:schemeClr val="tx1"/>
            </a:solidFill>
          </a:endParaRPr>
        </a:p>
      </dgm:t>
    </dgm:pt>
    <dgm:pt modelId="{55D50CBF-0CC2-4879-8CEC-42E34599FD96}" type="parTrans" cxnId="{AB8652E4-1D7C-4723-A0DB-774494A78DD2}">
      <dgm:prSet/>
      <dgm:spPr/>
      <dgm:t>
        <a:bodyPr/>
        <a:lstStyle/>
        <a:p>
          <a:endParaRPr lang="zh-CN" altLang="en-US"/>
        </a:p>
      </dgm:t>
    </dgm:pt>
    <dgm:pt modelId="{35A78A6C-3448-4FE2-A9A5-8B843FE22169}" type="sibTrans" cxnId="{AB8652E4-1D7C-4723-A0DB-774494A78DD2}">
      <dgm:prSet/>
      <dgm:spPr/>
      <dgm:t>
        <a:bodyPr/>
        <a:lstStyle/>
        <a:p>
          <a:endParaRPr lang="zh-CN" altLang="en-US"/>
        </a:p>
      </dgm:t>
    </dgm:pt>
    <dgm:pt modelId="{CE161042-2CC7-4838-B40D-3A0938CBB719}">
      <dgm:prSet phldrT="[文本]"/>
      <dgm:spPr/>
      <dgm:t>
        <a:bodyPr/>
        <a:lstStyle/>
        <a:p>
          <a:r>
            <a:rPr lang="zh-CN" altLang="en-US" dirty="0" smtClean="0"/>
            <a:t>文献中的数据包括了</a:t>
          </a:r>
          <a:r>
            <a:rPr lang="zh-CN" altLang="en-US" dirty="0" smtClean="0">
              <a:solidFill>
                <a:srgbClr val="FF0000"/>
              </a:solidFill>
            </a:rPr>
            <a:t>计算数据和实验数据</a:t>
          </a:r>
          <a:r>
            <a:rPr lang="zh-CN" altLang="en-US" dirty="0" smtClean="0"/>
            <a:t>，主要是针对不同合金体系进行计算和实验得到的数据。如何</a:t>
          </a:r>
          <a:r>
            <a:rPr lang="zh-CN" altLang="en-US" dirty="0" smtClean="0">
              <a:solidFill>
                <a:srgbClr val="FF0000"/>
              </a:solidFill>
            </a:rPr>
            <a:t>实现计算数据和实验数据的整合</a:t>
          </a:r>
          <a:r>
            <a:rPr lang="zh-CN" altLang="en-US" dirty="0" smtClean="0"/>
            <a:t>也是我们面临的主要问题。</a:t>
          </a:r>
          <a:endParaRPr lang="zh-CN" altLang="en-US" dirty="0"/>
        </a:p>
      </dgm:t>
    </dgm:pt>
    <dgm:pt modelId="{B6768B06-7680-4B3E-B56A-4285F9AD946C}" type="parTrans" cxnId="{6592E57C-FCA9-4C11-B07B-C9DED8A05B55}">
      <dgm:prSet/>
      <dgm:spPr/>
      <dgm:t>
        <a:bodyPr/>
        <a:lstStyle/>
        <a:p>
          <a:endParaRPr lang="zh-CN" altLang="en-US"/>
        </a:p>
      </dgm:t>
    </dgm:pt>
    <dgm:pt modelId="{2EA9916A-3D38-4159-936A-DFB6DB952E92}" type="sibTrans" cxnId="{6592E57C-FCA9-4C11-B07B-C9DED8A05B55}">
      <dgm:prSet/>
      <dgm:spPr/>
      <dgm:t>
        <a:bodyPr/>
        <a:lstStyle/>
        <a:p>
          <a:endParaRPr lang="zh-CN" altLang="en-US"/>
        </a:p>
      </dgm:t>
    </dgm:pt>
    <dgm:pt modelId="{1009DDD2-6AD8-4779-92DB-97AC929A214B}">
      <dgm:prSet phldrT="[文本]"/>
      <dgm:spPr/>
      <dgm:t>
        <a:bodyPr/>
        <a:lstStyle/>
        <a:p>
          <a:r>
            <a:rPr lang="zh-CN" altLang="en-US" dirty="0" smtClean="0"/>
            <a:t>文献中合金性能的描述因子众多，不同文献研究了不同因素对合金性能的影响。在构造学习样本时会出现大量的空缺属性，需要领域专家或通过材料计算或实验来补充。</a:t>
          </a:r>
          <a:endParaRPr lang="zh-CN" altLang="en-US" dirty="0"/>
        </a:p>
      </dgm:t>
    </dgm:pt>
    <dgm:pt modelId="{2D11FFCA-484A-4CE6-A046-C8D5D00C1FD6}" type="parTrans" cxnId="{8D43AE79-327C-4F5F-80C8-A6F0C9E379F9}">
      <dgm:prSet/>
      <dgm:spPr/>
      <dgm:t>
        <a:bodyPr/>
        <a:lstStyle/>
        <a:p>
          <a:endParaRPr lang="zh-CN" altLang="en-US"/>
        </a:p>
      </dgm:t>
    </dgm:pt>
    <dgm:pt modelId="{84D8F67D-F60A-41C0-BDCF-C3C4CB77E253}" type="sibTrans" cxnId="{8D43AE79-327C-4F5F-80C8-A6F0C9E379F9}">
      <dgm:prSet/>
      <dgm:spPr/>
      <dgm:t>
        <a:bodyPr/>
        <a:lstStyle/>
        <a:p>
          <a:endParaRPr lang="zh-CN" altLang="en-US"/>
        </a:p>
      </dgm:t>
    </dgm:pt>
    <dgm:pt modelId="{7A5D0B2B-5D60-449D-946A-8575383D2533}">
      <dgm:prSet/>
      <dgm:spPr/>
      <dgm:t>
        <a:bodyPr/>
        <a:lstStyle/>
        <a:p>
          <a:r>
            <a:rPr lang="zh-CN" altLang="en-US" dirty="0" smtClean="0">
              <a:solidFill>
                <a:schemeClr val="tx1"/>
              </a:solidFill>
            </a:rPr>
            <a:t>收集的蠕变数据主要来源于不同的文献或专利，数据的多体系问题、不完整性以及对文献或专利中图片数据利用描点工具转换为结构化数据带来的精度损失问题都可能会导致机器学习预测结果存在偏差。</a:t>
          </a:r>
          <a:r>
            <a:rPr lang="zh-CN" altLang="en-US" dirty="0" smtClean="0">
              <a:solidFill>
                <a:srgbClr val="FF0000"/>
              </a:solidFill>
            </a:rPr>
            <a:t>所以一方面需要专家经验的引入，另一方面希望能提供一些完整统一的数据。</a:t>
          </a:r>
          <a:endParaRPr lang="zh-CN" altLang="en-US" dirty="0">
            <a:solidFill>
              <a:schemeClr val="tx1"/>
            </a:solidFill>
          </a:endParaRPr>
        </a:p>
      </dgm:t>
    </dgm:pt>
    <dgm:pt modelId="{261AD46F-7A56-4BE7-8330-AF1CACC2F11A}" type="parTrans" cxnId="{B0CD2CCF-CAF4-46D0-A0DD-97A208990839}">
      <dgm:prSet/>
      <dgm:spPr/>
      <dgm:t>
        <a:bodyPr/>
        <a:lstStyle/>
        <a:p>
          <a:endParaRPr lang="zh-CN" altLang="en-US"/>
        </a:p>
      </dgm:t>
    </dgm:pt>
    <dgm:pt modelId="{79B286B8-ACF3-44AD-9F21-160AB277818B}" type="sibTrans" cxnId="{B0CD2CCF-CAF4-46D0-A0DD-97A208990839}">
      <dgm:prSet/>
      <dgm:spPr/>
      <dgm:t>
        <a:bodyPr/>
        <a:lstStyle/>
        <a:p>
          <a:endParaRPr lang="zh-CN" altLang="en-US"/>
        </a:p>
      </dgm:t>
    </dgm:pt>
    <dgm:pt modelId="{ED16D2BE-DCD3-4935-936C-3ED121232B29}">
      <dgm:prSet/>
      <dgm:spPr/>
      <dgm:t>
        <a:bodyPr/>
        <a:lstStyle/>
        <a:p>
          <a:r>
            <a:rPr lang="zh-CN" altLang="en-US" dirty="0" smtClean="0"/>
            <a:t>由于蠕变数据较难获取，建立一个完整、统一的蠕变数据库难度较大，</a:t>
          </a:r>
          <a:r>
            <a:rPr lang="zh-CN" altLang="en-US" dirty="0" smtClean="0">
              <a:solidFill>
                <a:srgbClr val="FF0000"/>
              </a:solidFill>
            </a:rPr>
            <a:t>将来可以通过收集更多的相关文献和专利，并从其中提取相应的数据，完善蠕变数据库。</a:t>
          </a:r>
          <a:endParaRPr lang="zh-CN" altLang="en-US" dirty="0">
            <a:solidFill>
              <a:srgbClr val="FF0000"/>
            </a:solidFill>
          </a:endParaRPr>
        </a:p>
      </dgm:t>
    </dgm:pt>
    <dgm:pt modelId="{03DB42F1-1C18-4BB2-8305-DEF1E685C4C0}" type="parTrans" cxnId="{68662C80-0AB5-4DCB-8BCF-9303079E361C}">
      <dgm:prSet/>
      <dgm:spPr/>
      <dgm:t>
        <a:bodyPr/>
        <a:lstStyle/>
        <a:p>
          <a:endParaRPr lang="zh-CN" altLang="en-US"/>
        </a:p>
      </dgm:t>
    </dgm:pt>
    <dgm:pt modelId="{65F611B2-B17A-476C-BB5A-9B5A0C27CBE7}" type="sibTrans" cxnId="{68662C80-0AB5-4DCB-8BCF-9303079E361C}">
      <dgm:prSet/>
      <dgm:spPr/>
      <dgm:t>
        <a:bodyPr/>
        <a:lstStyle/>
        <a:p>
          <a:endParaRPr lang="zh-CN" altLang="en-US"/>
        </a:p>
      </dgm:t>
    </dgm:pt>
    <dgm:pt modelId="{25934C7B-E428-4838-9B81-818F8290D950}" type="pres">
      <dgm:prSet presAssocID="{3456D73A-F850-4DC4-9185-BC3AB30F7E80}" presName="linear" presStyleCnt="0">
        <dgm:presLayoutVars>
          <dgm:dir/>
          <dgm:animLvl val="lvl"/>
          <dgm:resizeHandles val="exact"/>
        </dgm:presLayoutVars>
      </dgm:prSet>
      <dgm:spPr/>
      <dgm:t>
        <a:bodyPr/>
        <a:lstStyle/>
        <a:p>
          <a:endParaRPr lang="zh-CN" altLang="en-US"/>
        </a:p>
      </dgm:t>
    </dgm:pt>
    <dgm:pt modelId="{1EDE51B1-5876-45CC-8949-D35115980180}" type="pres">
      <dgm:prSet presAssocID="{A3221014-33BB-477D-8A81-EE8E8BE11527}" presName="parentLin" presStyleCnt="0"/>
      <dgm:spPr/>
      <dgm:t>
        <a:bodyPr/>
        <a:lstStyle/>
        <a:p>
          <a:endParaRPr lang="zh-CN" altLang="en-US"/>
        </a:p>
      </dgm:t>
    </dgm:pt>
    <dgm:pt modelId="{27FAF103-D4A5-4569-812E-A6B9D22E1F4D}" type="pres">
      <dgm:prSet presAssocID="{A3221014-33BB-477D-8A81-EE8E8BE11527}" presName="parentLeftMargin" presStyleLbl="node1" presStyleIdx="0" presStyleCnt="1"/>
      <dgm:spPr/>
      <dgm:t>
        <a:bodyPr/>
        <a:lstStyle/>
        <a:p>
          <a:endParaRPr lang="zh-CN" altLang="en-US"/>
        </a:p>
      </dgm:t>
    </dgm:pt>
    <dgm:pt modelId="{833FCB3C-B301-45EA-8F9A-52ED3B540B6B}" type="pres">
      <dgm:prSet presAssocID="{A3221014-33BB-477D-8A81-EE8E8BE11527}" presName="parentText" presStyleLbl="node1" presStyleIdx="0" presStyleCnt="1">
        <dgm:presLayoutVars>
          <dgm:chMax val="0"/>
          <dgm:bulletEnabled val="1"/>
        </dgm:presLayoutVars>
      </dgm:prSet>
      <dgm:spPr/>
      <dgm:t>
        <a:bodyPr/>
        <a:lstStyle/>
        <a:p>
          <a:endParaRPr lang="zh-CN" altLang="en-US"/>
        </a:p>
      </dgm:t>
    </dgm:pt>
    <dgm:pt modelId="{8800104C-096B-4537-A392-183EC3D713BB}" type="pres">
      <dgm:prSet presAssocID="{A3221014-33BB-477D-8A81-EE8E8BE11527}" presName="negativeSpace" presStyleCnt="0"/>
      <dgm:spPr/>
      <dgm:t>
        <a:bodyPr/>
        <a:lstStyle/>
        <a:p>
          <a:endParaRPr lang="zh-CN" altLang="en-US"/>
        </a:p>
      </dgm:t>
    </dgm:pt>
    <dgm:pt modelId="{BEB1C6E8-48A3-4F38-B23E-4854128A58AC}" type="pres">
      <dgm:prSet presAssocID="{A3221014-33BB-477D-8A81-EE8E8BE11527}" presName="childText" presStyleLbl="conFgAcc1" presStyleIdx="0" presStyleCnt="1" custScaleY="70866">
        <dgm:presLayoutVars>
          <dgm:bulletEnabled val="1"/>
        </dgm:presLayoutVars>
      </dgm:prSet>
      <dgm:spPr/>
      <dgm:t>
        <a:bodyPr/>
        <a:lstStyle/>
        <a:p>
          <a:endParaRPr lang="zh-CN" altLang="en-US"/>
        </a:p>
      </dgm:t>
    </dgm:pt>
  </dgm:ptLst>
  <dgm:cxnLst>
    <dgm:cxn modelId="{6592E57C-FCA9-4C11-B07B-C9DED8A05B55}" srcId="{1AF1381B-6FD4-44EF-B027-F4059253449B}" destId="{CE161042-2CC7-4838-B40D-3A0938CBB719}" srcOrd="1" destOrd="0" parTransId="{B6768B06-7680-4B3E-B56A-4285F9AD946C}" sibTransId="{2EA9916A-3D38-4159-936A-DFB6DB952E92}"/>
    <dgm:cxn modelId="{931A514B-B141-49E3-B458-5411C334F4B8}" srcId="{A3221014-33BB-477D-8A81-EE8E8BE11527}" destId="{DF18A131-14A3-4829-B68D-60F368CC0B6F}" srcOrd="1" destOrd="0" parTransId="{9D363C80-3F5E-401E-9476-74EA52466097}" sibTransId="{10461E0E-5DB2-48AD-A3F5-2293B07F094D}"/>
    <dgm:cxn modelId="{68662C80-0AB5-4DCB-8BCF-9303079E361C}" srcId="{DF18A131-14A3-4829-B68D-60F368CC0B6F}" destId="{ED16D2BE-DCD3-4935-936C-3ED121232B29}" srcOrd="1" destOrd="0" parTransId="{03DB42F1-1C18-4BB2-8305-DEF1E685C4C0}" sibTransId="{65F611B2-B17A-476C-BB5A-9B5A0C27CBE7}"/>
    <dgm:cxn modelId="{4791F487-58E8-47B3-9D67-942C13B40B9D}" type="presOf" srcId="{8DF32739-A657-4F6F-B9F3-5CDF43050987}" destId="{BEB1C6E8-48A3-4F38-B23E-4854128A58AC}" srcOrd="0" destOrd="1" presId="urn:microsoft.com/office/officeart/2005/8/layout/list1"/>
    <dgm:cxn modelId="{B0CD2CCF-CAF4-46D0-A0DD-97A208990839}" srcId="{DF18A131-14A3-4829-B68D-60F368CC0B6F}" destId="{7A5D0B2B-5D60-449D-946A-8575383D2533}" srcOrd="0" destOrd="0" parTransId="{261AD46F-7A56-4BE7-8330-AF1CACC2F11A}" sibTransId="{79B286B8-ACF3-44AD-9F21-160AB277818B}"/>
    <dgm:cxn modelId="{AB8652E4-1D7C-4723-A0DB-774494A78DD2}" srcId="{1AF1381B-6FD4-44EF-B027-F4059253449B}" destId="{8DF32739-A657-4F6F-B9F3-5CDF43050987}" srcOrd="0" destOrd="0" parTransId="{55D50CBF-0CC2-4879-8CEC-42E34599FD96}" sibTransId="{35A78A6C-3448-4FE2-A9A5-8B843FE22169}"/>
    <dgm:cxn modelId="{85B5D177-7E2C-47CB-9DA6-D6025D236336}" type="presOf" srcId="{A3221014-33BB-477D-8A81-EE8E8BE11527}" destId="{833FCB3C-B301-45EA-8F9A-52ED3B540B6B}" srcOrd="1" destOrd="0" presId="urn:microsoft.com/office/officeart/2005/8/layout/list1"/>
    <dgm:cxn modelId="{D4665B10-5185-464B-90C1-4DE442C584BF}" type="presOf" srcId="{A3221014-33BB-477D-8A81-EE8E8BE11527}" destId="{27FAF103-D4A5-4569-812E-A6B9D22E1F4D}" srcOrd="0" destOrd="0" presId="urn:microsoft.com/office/officeart/2005/8/layout/list1"/>
    <dgm:cxn modelId="{23990F0A-159F-4403-BBBA-A53B3EC84B7F}" type="presOf" srcId="{1009DDD2-6AD8-4779-92DB-97AC929A214B}" destId="{BEB1C6E8-48A3-4F38-B23E-4854128A58AC}" srcOrd="0" destOrd="3" presId="urn:microsoft.com/office/officeart/2005/8/layout/list1"/>
    <dgm:cxn modelId="{97F71E4F-08EC-4801-97F1-C7171140EBEC}" srcId="{A3221014-33BB-477D-8A81-EE8E8BE11527}" destId="{1AF1381B-6FD4-44EF-B027-F4059253449B}" srcOrd="0" destOrd="0" parTransId="{DCACA5EF-601C-4A7E-BEC1-9F9B6AFD15D3}" sibTransId="{19E11887-E5E2-4D8A-A7B5-A3026876B849}"/>
    <dgm:cxn modelId="{370A3634-B688-4386-924C-C0995A1C642F}" type="presOf" srcId="{ED16D2BE-DCD3-4935-936C-3ED121232B29}" destId="{BEB1C6E8-48A3-4F38-B23E-4854128A58AC}" srcOrd="0" destOrd="6" presId="urn:microsoft.com/office/officeart/2005/8/layout/list1"/>
    <dgm:cxn modelId="{645A6AF2-1530-439E-914F-1491551EC9E3}" type="presOf" srcId="{CE161042-2CC7-4838-B40D-3A0938CBB719}" destId="{BEB1C6E8-48A3-4F38-B23E-4854128A58AC}" srcOrd="0" destOrd="2" presId="urn:microsoft.com/office/officeart/2005/8/layout/list1"/>
    <dgm:cxn modelId="{7AB70511-9C3C-4F57-8929-CD45832738B1}" srcId="{3456D73A-F850-4DC4-9185-BC3AB30F7E80}" destId="{A3221014-33BB-477D-8A81-EE8E8BE11527}" srcOrd="0" destOrd="0" parTransId="{62E78223-A463-4A1E-B1C5-FC492218D2DC}" sibTransId="{F316015B-1390-4641-BAC8-BF7A4F6E72FC}"/>
    <dgm:cxn modelId="{E3B3F948-AFC7-46E6-9C8C-634AFB2EF007}" type="presOf" srcId="{3456D73A-F850-4DC4-9185-BC3AB30F7E80}" destId="{25934C7B-E428-4838-9B81-818F8290D950}" srcOrd="0" destOrd="0" presId="urn:microsoft.com/office/officeart/2005/8/layout/list1"/>
    <dgm:cxn modelId="{3EADFE4D-5BF6-426C-B103-23E730012FD2}" type="presOf" srcId="{7A5D0B2B-5D60-449D-946A-8575383D2533}" destId="{BEB1C6E8-48A3-4F38-B23E-4854128A58AC}" srcOrd="0" destOrd="5" presId="urn:microsoft.com/office/officeart/2005/8/layout/list1"/>
    <dgm:cxn modelId="{66A19E54-C87A-4BD4-92F3-04DC0E150C84}" type="presOf" srcId="{1AF1381B-6FD4-44EF-B027-F4059253449B}" destId="{BEB1C6E8-48A3-4F38-B23E-4854128A58AC}" srcOrd="0" destOrd="0" presId="urn:microsoft.com/office/officeart/2005/8/layout/list1"/>
    <dgm:cxn modelId="{8D43AE79-327C-4F5F-80C8-A6F0C9E379F9}" srcId="{1AF1381B-6FD4-44EF-B027-F4059253449B}" destId="{1009DDD2-6AD8-4779-92DB-97AC929A214B}" srcOrd="2" destOrd="0" parTransId="{2D11FFCA-484A-4CE6-A046-C8D5D00C1FD6}" sibTransId="{84D8F67D-F60A-41C0-BDCF-C3C4CB77E253}"/>
    <dgm:cxn modelId="{12E97E68-4198-4519-96CD-A9619C7281DA}" type="presOf" srcId="{DF18A131-14A3-4829-B68D-60F368CC0B6F}" destId="{BEB1C6E8-48A3-4F38-B23E-4854128A58AC}" srcOrd="0" destOrd="4" presId="urn:microsoft.com/office/officeart/2005/8/layout/list1"/>
    <dgm:cxn modelId="{F5088D9B-5DA8-4B27-BD71-985216DF40C2}" type="presParOf" srcId="{25934C7B-E428-4838-9B81-818F8290D950}" destId="{1EDE51B1-5876-45CC-8949-D35115980180}" srcOrd="0" destOrd="0" presId="urn:microsoft.com/office/officeart/2005/8/layout/list1"/>
    <dgm:cxn modelId="{4C4820E5-2FCE-485F-9A8E-4397BAE13551}" type="presParOf" srcId="{1EDE51B1-5876-45CC-8949-D35115980180}" destId="{27FAF103-D4A5-4569-812E-A6B9D22E1F4D}" srcOrd="0" destOrd="0" presId="urn:microsoft.com/office/officeart/2005/8/layout/list1"/>
    <dgm:cxn modelId="{32AF054C-8680-4A82-9658-03F00EF8F525}" type="presParOf" srcId="{1EDE51B1-5876-45CC-8949-D35115980180}" destId="{833FCB3C-B301-45EA-8F9A-52ED3B540B6B}" srcOrd="1" destOrd="0" presId="urn:microsoft.com/office/officeart/2005/8/layout/list1"/>
    <dgm:cxn modelId="{6C4EFC65-8A0B-43E6-AC07-74E5AB0FED70}" type="presParOf" srcId="{25934C7B-E428-4838-9B81-818F8290D950}" destId="{8800104C-096B-4537-A392-183EC3D713BB}" srcOrd="1" destOrd="0" presId="urn:microsoft.com/office/officeart/2005/8/layout/list1"/>
    <dgm:cxn modelId="{F615C45F-F5BC-4116-BA8F-68CA08DBC5B3}" type="presParOf" srcId="{25934C7B-E428-4838-9B81-818F8290D950}" destId="{BEB1C6E8-48A3-4F38-B23E-4854128A58A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56D73A-F850-4DC4-9185-BC3AB30F7E80}"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8940B8F9-6015-4271-A45B-39DBF56AC9F8}">
      <dgm:prSet phldrT="[文本]" custT="1"/>
      <dgm:spPr/>
      <dgm:t>
        <a:bodyPr/>
        <a:lstStyle/>
        <a:p>
          <a:r>
            <a:rPr lang="zh-CN" altLang="en-US" sz="2000" dirty="0" smtClean="0"/>
            <a:t>如何针对数据利用机器学习方法给出具体解析式或提取规则</a:t>
          </a:r>
          <a:endParaRPr lang="zh-CN" altLang="en-US" sz="2000" dirty="0"/>
        </a:p>
      </dgm:t>
    </dgm:pt>
    <dgm:pt modelId="{8421B0E1-2BF6-4FE6-B947-37B085B04716}" type="parTrans" cxnId="{6FB0AE16-3301-4ACE-B8B5-2181BFB297E2}">
      <dgm:prSet/>
      <dgm:spPr/>
      <dgm:t>
        <a:bodyPr/>
        <a:lstStyle/>
        <a:p>
          <a:endParaRPr lang="zh-CN" altLang="en-US"/>
        </a:p>
      </dgm:t>
    </dgm:pt>
    <dgm:pt modelId="{9B16C776-4D75-4BB6-8E8E-CC23C82ED49C}" type="sibTrans" cxnId="{6FB0AE16-3301-4ACE-B8B5-2181BFB297E2}">
      <dgm:prSet/>
      <dgm:spPr/>
      <dgm:t>
        <a:bodyPr/>
        <a:lstStyle/>
        <a:p>
          <a:endParaRPr lang="zh-CN" altLang="en-US"/>
        </a:p>
      </dgm:t>
    </dgm:pt>
    <dgm:pt modelId="{E8B3A0BA-4D6E-4BA9-97B2-D24539957160}">
      <dgm:prSet phldrT="[文本]" custT="1"/>
      <dgm:spPr/>
      <dgm:t>
        <a:bodyPr/>
        <a:lstStyle/>
        <a:p>
          <a:r>
            <a:rPr lang="zh-CN" altLang="en-US" sz="1800" dirty="0" smtClean="0"/>
            <a:t>针对已收集的高温合金数据和蠕变数据，利用</a:t>
          </a:r>
          <a:r>
            <a:rPr lang="zh-CN" altLang="en-US" sz="1800" dirty="0" smtClean="0">
              <a:solidFill>
                <a:srgbClr val="FF0000"/>
              </a:solidFill>
            </a:rPr>
            <a:t>多项式拟合、最小二乘拟合、指数拟合、对数拟合</a:t>
          </a:r>
          <a:r>
            <a:rPr lang="zh-CN" altLang="en-US" sz="1800" dirty="0" smtClean="0"/>
            <a:t>等机器学习回归方法进行学习建模，从而获得合金性能描述因子与性能之间的参量解析式</a:t>
          </a:r>
          <a:r>
            <a:rPr lang="en-US" altLang="zh-CN" sz="1800" dirty="0" smtClean="0"/>
            <a:t>P =F</a:t>
          </a:r>
          <a:r>
            <a:rPr lang="zh-CN" altLang="en-US" sz="1800" dirty="0" smtClean="0"/>
            <a:t>（</a:t>
          </a:r>
          <a:r>
            <a:rPr lang="en-US" altLang="zh-CN" sz="1800" dirty="0" smtClean="0"/>
            <a:t>X</a:t>
          </a:r>
          <a:r>
            <a:rPr lang="zh-CN" altLang="en-US" sz="1800" dirty="0" smtClean="0"/>
            <a:t>）</a:t>
          </a:r>
          <a:r>
            <a:rPr lang="en-US" altLang="zh-CN" sz="1800" dirty="0" smtClean="0"/>
            <a:t>;</a:t>
          </a:r>
          <a:endParaRPr lang="zh-CN" altLang="en-US" sz="1800" dirty="0"/>
        </a:p>
      </dgm:t>
    </dgm:pt>
    <dgm:pt modelId="{8C651A92-50BF-402B-8D39-5AC2D4470C47}" type="parTrans" cxnId="{00EE1804-374D-48CE-94C1-4B93A0E17B5D}">
      <dgm:prSet/>
      <dgm:spPr/>
      <dgm:t>
        <a:bodyPr/>
        <a:lstStyle/>
        <a:p>
          <a:endParaRPr lang="zh-CN" altLang="en-US"/>
        </a:p>
      </dgm:t>
    </dgm:pt>
    <dgm:pt modelId="{AE253B0E-CE5F-4A4B-B717-29D7A2750FC7}" type="sibTrans" cxnId="{00EE1804-374D-48CE-94C1-4B93A0E17B5D}">
      <dgm:prSet/>
      <dgm:spPr/>
      <dgm:t>
        <a:bodyPr/>
        <a:lstStyle/>
        <a:p>
          <a:endParaRPr lang="zh-CN" altLang="en-US"/>
        </a:p>
      </dgm:t>
    </dgm:pt>
    <dgm:pt modelId="{C54118D9-9EE1-4EDA-B659-B0B7782EDA69}">
      <dgm:prSet phldrT="[文本]" custT="1"/>
      <dgm:spPr/>
      <dgm:t>
        <a:bodyPr/>
        <a:lstStyle/>
        <a:p>
          <a:r>
            <a:rPr lang="zh-CN" altLang="en-US" sz="1800" dirty="0" smtClean="0"/>
            <a:t>利用机器学习方法如</a:t>
          </a:r>
          <a:r>
            <a:rPr lang="zh-CN" altLang="en-US" sz="1800" dirty="0" smtClean="0">
              <a:solidFill>
                <a:srgbClr val="FF0000"/>
              </a:solidFill>
            </a:rPr>
            <a:t>决策树</a:t>
          </a:r>
          <a:r>
            <a:rPr lang="zh-CN" altLang="en-US" sz="1800" dirty="0" smtClean="0"/>
            <a:t>、</a:t>
          </a:r>
          <a:r>
            <a:rPr lang="zh-CN" altLang="en-US" sz="1800" dirty="0" smtClean="0">
              <a:solidFill>
                <a:srgbClr val="FF0000"/>
              </a:solidFill>
            </a:rPr>
            <a:t>随机森林</a:t>
          </a:r>
          <a:r>
            <a:rPr lang="zh-CN" altLang="en-US" sz="1800" dirty="0" smtClean="0"/>
            <a:t>等对数据进行规则抽取，</a:t>
          </a:r>
          <a:r>
            <a:rPr lang="zh-CN" altLang="en-US" sz="1800" dirty="0" smtClean="0">
              <a:solidFill>
                <a:srgbClr val="FF0000"/>
              </a:solidFill>
            </a:rPr>
            <a:t>构建适用于高温合金数据的规则库。</a:t>
          </a:r>
          <a:endParaRPr lang="zh-CN" altLang="en-US" sz="1800" dirty="0">
            <a:solidFill>
              <a:srgbClr val="FF0000"/>
            </a:solidFill>
          </a:endParaRPr>
        </a:p>
      </dgm:t>
    </dgm:pt>
    <dgm:pt modelId="{45B3E224-FC52-4F81-BAD2-8CF0139FC84D}" type="parTrans" cxnId="{CD6EE4B9-8778-4C88-9E24-65D4E1FBD806}">
      <dgm:prSet/>
      <dgm:spPr/>
      <dgm:t>
        <a:bodyPr/>
        <a:lstStyle/>
        <a:p>
          <a:endParaRPr lang="zh-CN" altLang="en-US"/>
        </a:p>
      </dgm:t>
    </dgm:pt>
    <dgm:pt modelId="{71DF6E7E-18ED-4193-ADC4-4253B13895A9}" type="sibTrans" cxnId="{CD6EE4B9-8778-4C88-9E24-65D4E1FBD806}">
      <dgm:prSet/>
      <dgm:spPr/>
      <dgm:t>
        <a:bodyPr/>
        <a:lstStyle/>
        <a:p>
          <a:endParaRPr lang="zh-CN" altLang="en-US"/>
        </a:p>
      </dgm:t>
    </dgm:pt>
    <dgm:pt modelId="{25934C7B-E428-4838-9B81-818F8290D950}" type="pres">
      <dgm:prSet presAssocID="{3456D73A-F850-4DC4-9185-BC3AB30F7E80}" presName="linear" presStyleCnt="0">
        <dgm:presLayoutVars>
          <dgm:dir/>
          <dgm:animLvl val="lvl"/>
          <dgm:resizeHandles val="exact"/>
        </dgm:presLayoutVars>
      </dgm:prSet>
      <dgm:spPr/>
      <dgm:t>
        <a:bodyPr/>
        <a:lstStyle/>
        <a:p>
          <a:endParaRPr lang="zh-CN" altLang="en-US"/>
        </a:p>
      </dgm:t>
    </dgm:pt>
    <dgm:pt modelId="{51110FEA-7FE3-47A3-8EFB-501E408601EB}" type="pres">
      <dgm:prSet presAssocID="{8940B8F9-6015-4271-A45B-39DBF56AC9F8}" presName="parentLin" presStyleCnt="0"/>
      <dgm:spPr/>
      <dgm:t>
        <a:bodyPr/>
        <a:lstStyle/>
        <a:p>
          <a:endParaRPr lang="zh-CN" altLang="en-US"/>
        </a:p>
      </dgm:t>
    </dgm:pt>
    <dgm:pt modelId="{4BAEDC75-041A-4F52-80EB-1D0FCA454980}" type="pres">
      <dgm:prSet presAssocID="{8940B8F9-6015-4271-A45B-39DBF56AC9F8}" presName="parentLeftMargin" presStyleLbl="node1" presStyleIdx="0" presStyleCnt="1"/>
      <dgm:spPr/>
      <dgm:t>
        <a:bodyPr/>
        <a:lstStyle/>
        <a:p>
          <a:endParaRPr lang="zh-CN" altLang="en-US"/>
        </a:p>
      </dgm:t>
    </dgm:pt>
    <dgm:pt modelId="{FCDC56FF-D91E-4C81-9492-DCE0C3E64589}" type="pres">
      <dgm:prSet presAssocID="{8940B8F9-6015-4271-A45B-39DBF56AC9F8}" presName="parentText" presStyleLbl="node1" presStyleIdx="0" presStyleCnt="1" custScaleX="120533" custScaleY="41301" custLinFactNeighborX="-18770" custLinFactNeighborY="-32313">
        <dgm:presLayoutVars>
          <dgm:chMax val="0"/>
          <dgm:bulletEnabled val="1"/>
        </dgm:presLayoutVars>
      </dgm:prSet>
      <dgm:spPr/>
      <dgm:t>
        <a:bodyPr/>
        <a:lstStyle/>
        <a:p>
          <a:endParaRPr lang="zh-CN" altLang="en-US"/>
        </a:p>
      </dgm:t>
    </dgm:pt>
    <dgm:pt modelId="{9C063AFF-1F9A-4369-8F79-C8D91E0E9373}" type="pres">
      <dgm:prSet presAssocID="{8940B8F9-6015-4271-A45B-39DBF56AC9F8}" presName="negativeSpace" presStyleCnt="0"/>
      <dgm:spPr/>
      <dgm:t>
        <a:bodyPr/>
        <a:lstStyle/>
        <a:p>
          <a:endParaRPr lang="zh-CN" altLang="en-US"/>
        </a:p>
      </dgm:t>
    </dgm:pt>
    <dgm:pt modelId="{6C40073D-66C1-43BC-A0BD-4D6BCCBFC414}" type="pres">
      <dgm:prSet presAssocID="{8940B8F9-6015-4271-A45B-39DBF56AC9F8}" presName="childText" presStyleLbl="conFgAcc1" presStyleIdx="0" presStyleCnt="1" custScaleY="124829" custLinFactNeighborX="-1004" custLinFactNeighborY="-14372">
        <dgm:presLayoutVars>
          <dgm:bulletEnabled val="1"/>
        </dgm:presLayoutVars>
      </dgm:prSet>
      <dgm:spPr/>
      <dgm:t>
        <a:bodyPr/>
        <a:lstStyle/>
        <a:p>
          <a:endParaRPr lang="zh-CN" altLang="en-US"/>
        </a:p>
      </dgm:t>
    </dgm:pt>
  </dgm:ptLst>
  <dgm:cxnLst>
    <dgm:cxn modelId="{6FB0AE16-3301-4ACE-B8B5-2181BFB297E2}" srcId="{3456D73A-F850-4DC4-9185-BC3AB30F7E80}" destId="{8940B8F9-6015-4271-A45B-39DBF56AC9F8}" srcOrd="0" destOrd="0" parTransId="{8421B0E1-2BF6-4FE6-B947-37B085B04716}" sibTransId="{9B16C776-4D75-4BB6-8E8E-CC23C82ED49C}"/>
    <dgm:cxn modelId="{1044A179-5070-487F-BCE0-2986F0DAD671}" type="presOf" srcId="{8940B8F9-6015-4271-A45B-39DBF56AC9F8}" destId="{4BAEDC75-041A-4F52-80EB-1D0FCA454980}" srcOrd="0" destOrd="0" presId="urn:microsoft.com/office/officeart/2005/8/layout/list1"/>
    <dgm:cxn modelId="{00EE1804-374D-48CE-94C1-4B93A0E17B5D}" srcId="{8940B8F9-6015-4271-A45B-39DBF56AC9F8}" destId="{E8B3A0BA-4D6E-4BA9-97B2-D24539957160}" srcOrd="0" destOrd="0" parTransId="{8C651A92-50BF-402B-8D39-5AC2D4470C47}" sibTransId="{AE253B0E-CE5F-4A4B-B717-29D7A2750FC7}"/>
    <dgm:cxn modelId="{CD6EE4B9-8778-4C88-9E24-65D4E1FBD806}" srcId="{8940B8F9-6015-4271-A45B-39DBF56AC9F8}" destId="{C54118D9-9EE1-4EDA-B659-B0B7782EDA69}" srcOrd="1" destOrd="0" parTransId="{45B3E224-FC52-4F81-BAD2-8CF0139FC84D}" sibTransId="{71DF6E7E-18ED-4193-ADC4-4253B13895A9}"/>
    <dgm:cxn modelId="{D7DAA102-D375-40C7-9515-BF6470B227C6}" type="presOf" srcId="{8940B8F9-6015-4271-A45B-39DBF56AC9F8}" destId="{FCDC56FF-D91E-4C81-9492-DCE0C3E64589}" srcOrd="1" destOrd="0" presId="urn:microsoft.com/office/officeart/2005/8/layout/list1"/>
    <dgm:cxn modelId="{92C43E4E-8BDB-4D7D-B388-5D31E68B3872}" type="presOf" srcId="{C54118D9-9EE1-4EDA-B659-B0B7782EDA69}" destId="{6C40073D-66C1-43BC-A0BD-4D6BCCBFC414}" srcOrd="0" destOrd="1" presId="urn:microsoft.com/office/officeart/2005/8/layout/list1"/>
    <dgm:cxn modelId="{45BB7457-1D07-4C01-ADDE-50C5279B25E9}" type="presOf" srcId="{E8B3A0BA-4D6E-4BA9-97B2-D24539957160}" destId="{6C40073D-66C1-43BC-A0BD-4D6BCCBFC414}" srcOrd="0" destOrd="0" presId="urn:microsoft.com/office/officeart/2005/8/layout/list1"/>
    <dgm:cxn modelId="{11F9476C-5987-41F5-96D5-260684D5774D}" type="presOf" srcId="{3456D73A-F850-4DC4-9185-BC3AB30F7E80}" destId="{25934C7B-E428-4838-9B81-818F8290D950}" srcOrd="0" destOrd="0" presId="urn:microsoft.com/office/officeart/2005/8/layout/list1"/>
    <dgm:cxn modelId="{F021B6E1-9A59-459D-B83D-73A89B958951}" type="presParOf" srcId="{25934C7B-E428-4838-9B81-818F8290D950}" destId="{51110FEA-7FE3-47A3-8EFB-501E408601EB}" srcOrd="0" destOrd="0" presId="urn:microsoft.com/office/officeart/2005/8/layout/list1"/>
    <dgm:cxn modelId="{402F9CB6-733A-4DED-ADA6-4ABC7C6B3B42}" type="presParOf" srcId="{51110FEA-7FE3-47A3-8EFB-501E408601EB}" destId="{4BAEDC75-041A-4F52-80EB-1D0FCA454980}" srcOrd="0" destOrd="0" presId="urn:microsoft.com/office/officeart/2005/8/layout/list1"/>
    <dgm:cxn modelId="{14FCD85D-DCD1-4B29-8078-51D6F8BE2435}" type="presParOf" srcId="{51110FEA-7FE3-47A3-8EFB-501E408601EB}" destId="{FCDC56FF-D91E-4C81-9492-DCE0C3E64589}" srcOrd="1" destOrd="0" presId="urn:microsoft.com/office/officeart/2005/8/layout/list1"/>
    <dgm:cxn modelId="{CF2E92E6-5464-44A7-B28B-C1CB583C23B5}" type="presParOf" srcId="{25934C7B-E428-4838-9B81-818F8290D950}" destId="{9C063AFF-1F9A-4369-8F79-C8D91E0E9373}" srcOrd="1" destOrd="0" presId="urn:microsoft.com/office/officeart/2005/8/layout/list1"/>
    <dgm:cxn modelId="{8F202307-1703-497F-BA67-6D1BD7AE27E6}" type="presParOf" srcId="{25934C7B-E428-4838-9B81-818F8290D950}" destId="{6C40073D-66C1-43BC-A0BD-4D6BCCBFC41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876BBD-B8E7-4B0E-8832-C1CC1546A1CA}" type="datetimeFigureOut">
              <a:rPr lang="zh-CN" altLang="en-US" smtClean="0"/>
              <a:t>2018/6/24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E1B59-1A3C-46A9-9E04-AFBC5E8CA535}" type="slidenum">
              <a:rPr lang="zh-CN" altLang="en-US" smtClean="0"/>
              <a:t>‹#›</a:t>
            </a:fld>
            <a:endParaRPr lang="zh-CN" altLang="en-US"/>
          </a:p>
        </p:txBody>
      </p:sp>
    </p:spTree>
    <p:extLst>
      <p:ext uri="{BB962C8B-B14F-4D97-AF65-F5344CB8AC3E}">
        <p14:creationId xmlns:p14="http://schemas.microsoft.com/office/powerpoint/2010/main" val="25004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zh-CN" altLang="en-US" dirty="0">
              <a:ea typeface="宋体" charset="-122"/>
            </a:endParaRPr>
          </a:p>
        </p:txBody>
      </p:sp>
      <p:sp>
        <p:nvSpPr>
          <p:cNvPr id="29700" name="灯片编号占位符 3"/>
          <p:cNvSpPr>
            <a:spLocks noGrp="1"/>
          </p:cNvSpPr>
          <p:nvPr>
            <p:ph type="sldNum" sz="quarter" idx="5"/>
          </p:nvPr>
        </p:nvSpPr>
        <p:spPr>
          <a:noFill/>
          <a:ln>
            <a:miter lim="800000"/>
            <a:headEnd/>
            <a:tailEnd/>
          </a:ln>
        </p:spPr>
        <p:txBody>
          <a:bodyPr/>
          <a:lstStyle/>
          <a:p>
            <a:fld id="{4CBECCBB-217F-421F-A3E1-60ADDCCB3215}" type="slidenum">
              <a:rPr lang="en-US" altLang="zh-CN" smtClean="0">
                <a:solidFill>
                  <a:prstClr val="black"/>
                </a:solidFill>
              </a:rPr>
              <a:pPr/>
              <a:t>1</a:t>
            </a:fld>
            <a:endParaRPr lang="en-US" altLang="zh-CN" dirty="0">
              <a:solidFill>
                <a:prstClr val="black"/>
              </a:solidFill>
            </a:endParaRPr>
          </a:p>
        </p:txBody>
      </p:sp>
    </p:spTree>
    <p:extLst>
      <p:ext uri="{BB962C8B-B14F-4D97-AF65-F5344CB8AC3E}">
        <p14:creationId xmlns:p14="http://schemas.microsoft.com/office/powerpoint/2010/main" val="390410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缺失性</a:t>
            </a:r>
            <a:r>
              <a:rPr lang="en-US" altLang="zh-CN" dirty="0"/>
              <a:t>:</a:t>
            </a:r>
            <a:r>
              <a:rPr lang="en-US" altLang="zh-CN" baseline="0" dirty="0"/>
              <a:t> </a:t>
            </a:r>
            <a:r>
              <a:rPr lang="zh-CN" altLang="en-US" baseline="0" dirty="0"/>
              <a:t>值缺失的属性太多，关于时效处理的部分的缺失填补是个大问题</a:t>
            </a:r>
            <a:endParaRPr lang="en-US" altLang="zh-CN" baseline="0" dirty="0"/>
          </a:p>
          <a:p>
            <a:r>
              <a:rPr lang="zh-CN" altLang="en-US" baseline="0" dirty="0"/>
              <a:t>缺精度性：来源于图片的信息的数据有一定的偏差</a:t>
            </a:r>
            <a:r>
              <a:rPr lang="en-US" altLang="zh-CN" baseline="0" dirty="0"/>
              <a:t>(</a:t>
            </a:r>
            <a:r>
              <a:rPr lang="zh-CN" altLang="en-US" baseline="0" dirty="0"/>
              <a:t>不可避免的误差</a:t>
            </a:r>
            <a:r>
              <a:rPr lang="en-US" altLang="zh-CN" baseline="0" dirty="0"/>
              <a:t>)</a:t>
            </a:r>
          </a:p>
          <a:p>
            <a:r>
              <a:rPr lang="zh-CN" altLang="en-US" baseline="0" dirty="0"/>
              <a:t>来源的不稳定性</a:t>
            </a:r>
            <a:r>
              <a:rPr lang="en-US" altLang="zh-CN" baseline="0" dirty="0"/>
              <a:t>: </a:t>
            </a:r>
            <a:r>
              <a:rPr lang="zh-CN" altLang="en-US" baseline="0" dirty="0"/>
              <a:t>数据来源是不同研究者不同的研究成果，体系不同，方法不同，工艺细节不同，所以样本样本之间的差异性很大，稳定性很存在一定的问题。</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kumimoji="1" lang="zh-CN" altLang="en-US" dirty="0"/>
          </a:p>
        </p:txBody>
      </p:sp>
      <p:sp>
        <p:nvSpPr>
          <p:cNvPr id="4" name="幻灯片编号占位符 3"/>
          <p:cNvSpPr>
            <a:spLocks noGrp="1"/>
          </p:cNvSpPr>
          <p:nvPr>
            <p:ph type="sldNum" sz="quarter" idx="10"/>
          </p:nvPr>
        </p:nvSpPr>
        <p:spPr/>
        <p:txBody>
          <a:bodyPr/>
          <a:lstStyle/>
          <a:p>
            <a:fld id="{48EE1B59-1A3C-46A9-9E04-AFBC5E8CA535}" type="slidenum">
              <a:rPr lang="zh-CN" altLang="en-US" smtClean="0"/>
              <a:t>10</a:t>
            </a:fld>
            <a:endParaRPr lang="zh-CN" altLang="en-US"/>
          </a:p>
        </p:txBody>
      </p:sp>
    </p:spTree>
    <p:extLst>
      <p:ext uri="{BB962C8B-B14F-4D97-AF65-F5344CB8AC3E}">
        <p14:creationId xmlns:p14="http://schemas.microsoft.com/office/powerpoint/2010/main" val="1793462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11</a:t>
            </a:fld>
            <a:endParaRPr lang="zh-CN" altLang="en-US"/>
          </a:p>
        </p:txBody>
      </p:sp>
    </p:spTree>
    <p:extLst>
      <p:ext uri="{BB962C8B-B14F-4D97-AF65-F5344CB8AC3E}">
        <p14:creationId xmlns:p14="http://schemas.microsoft.com/office/powerpoint/2010/main" val="585025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8EE1B59-1A3C-46A9-9E04-AFBC5E8CA535}" type="slidenum">
              <a:rPr lang="zh-CN" altLang="en-US" smtClean="0"/>
              <a:t>2</a:t>
            </a:fld>
            <a:endParaRPr lang="zh-CN" altLang="en-US"/>
          </a:p>
        </p:txBody>
      </p:sp>
    </p:spTree>
    <p:extLst>
      <p:ext uri="{BB962C8B-B14F-4D97-AF65-F5344CB8AC3E}">
        <p14:creationId xmlns:p14="http://schemas.microsoft.com/office/powerpoint/2010/main" val="154817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8EE1B59-1A3C-46A9-9E04-AFBC5E8CA535}" type="slidenum">
              <a:rPr lang="zh-CN" altLang="en-US" smtClean="0"/>
              <a:t>3</a:t>
            </a:fld>
            <a:endParaRPr lang="zh-CN" altLang="en-US"/>
          </a:p>
        </p:txBody>
      </p:sp>
    </p:spTree>
    <p:extLst>
      <p:ext uri="{BB962C8B-B14F-4D97-AF65-F5344CB8AC3E}">
        <p14:creationId xmlns:p14="http://schemas.microsoft.com/office/powerpoint/2010/main" val="89071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8EE1B59-1A3C-46A9-9E04-AFBC5E8CA535}" type="slidenum">
              <a:rPr lang="zh-CN" altLang="en-US" smtClean="0"/>
              <a:t>4</a:t>
            </a:fld>
            <a:endParaRPr lang="zh-CN" altLang="en-US"/>
          </a:p>
        </p:txBody>
      </p:sp>
    </p:spTree>
    <p:extLst>
      <p:ext uri="{BB962C8B-B14F-4D97-AF65-F5344CB8AC3E}">
        <p14:creationId xmlns:p14="http://schemas.microsoft.com/office/powerpoint/2010/main" val="1791805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8EE1B59-1A3C-46A9-9E04-AFBC5E8CA535}" type="slidenum">
              <a:rPr lang="zh-CN" altLang="en-US" smtClean="0"/>
              <a:t>5</a:t>
            </a:fld>
            <a:endParaRPr lang="zh-CN" altLang="en-US"/>
          </a:p>
        </p:txBody>
      </p:sp>
    </p:spTree>
    <p:extLst>
      <p:ext uri="{BB962C8B-B14F-4D97-AF65-F5344CB8AC3E}">
        <p14:creationId xmlns:p14="http://schemas.microsoft.com/office/powerpoint/2010/main" val="2891586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8EE1B59-1A3C-46A9-9E04-AFBC5E8CA535}" type="slidenum">
              <a:rPr lang="zh-CN" altLang="en-US" smtClean="0"/>
              <a:t>6</a:t>
            </a:fld>
            <a:endParaRPr lang="zh-CN" altLang="en-US"/>
          </a:p>
        </p:txBody>
      </p:sp>
    </p:spTree>
    <p:extLst>
      <p:ext uri="{BB962C8B-B14F-4D97-AF65-F5344CB8AC3E}">
        <p14:creationId xmlns:p14="http://schemas.microsoft.com/office/powerpoint/2010/main" val="1430132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8EE1B59-1A3C-46A9-9E04-AFBC5E8CA535}" type="slidenum">
              <a:rPr lang="zh-CN" altLang="en-US" smtClean="0"/>
              <a:t>7</a:t>
            </a:fld>
            <a:endParaRPr lang="zh-CN" altLang="en-US"/>
          </a:p>
        </p:txBody>
      </p:sp>
    </p:spTree>
    <p:extLst>
      <p:ext uri="{BB962C8B-B14F-4D97-AF65-F5344CB8AC3E}">
        <p14:creationId xmlns:p14="http://schemas.microsoft.com/office/powerpoint/2010/main" val="754810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8EE1B59-1A3C-46A9-9E04-AFBC5E8CA535}" type="slidenum">
              <a:rPr lang="zh-CN" altLang="en-US" smtClean="0"/>
              <a:t>8</a:t>
            </a:fld>
            <a:endParaRPr lang="zh-CN" altLang="en-US"/>
          </a:p>
        </p:txBody>
      </p:sp>
    </p:spTree>
    <p:extLst>
      <p:ext uri="{BB962C8B-B14F-4D97-AF65-F5344CB8AC3E}">
        <p14:creationId xmlns:p14="http://schemas.microsoft.com/office/powerpoint/2010/main" val="4094099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缺失性</a:t>
            </a:r>
            <a:r>
              <a:rPr lang="en-US" altLang="zh-CN" dirty="0"/>
              <a:t>:</a:t>
            </a:r>
            <a:r>
              <a:rPr lang="en-US" altLang="zh-CN" baseline="0" dirty="0"/>
              <a:t> </a:t>
            </a:r>
            <a:r>
              <a:rPr lang="zh-CN" altLang="en-US" baseline="0" dirty="0"/>
              <a:t>值缺失的属性太多，关于时效处理的部分的缺失填补是个大问题</a:t>
            </a:r>
            <a:endParaRPr lang="en-US" altLang="zh-CN" baseline="0" dirty="0"/>
          </a:p>
          <a:p>
            <a:r>
              <a:rPr lang="zh-CN" altLang="en-US" baseline="0" dirty="0"/>
              <a:t>缺精度性：来源于图片的信息的数据有一定的偏差</a:t>
            </a:r>
            <a:r>
              <a:rPr lang="en-US" altLang="zh-CN" baseline="0" dirty="0"/>
              <a:t>(</a:t>
            </a:r>
            <a:r>
              <a:rPr lang="zh-CN" altLang="en-US" baseline="0" dirty="0"/>
              <a:t>不可避免的误差</a:t>
            </a:r>
            <a:r>
              <a:rPr lang="en-US" altLang="zh-CN" baseline="0" dirty="0"/>
              <a:t>)</a:t>
            </a:r>
          </a:p>
          <a:p>
            <a:r>
              <a:rPr lang="zh-CN" altLang="en-US" baseline="0" dirty="0"/>
              <a:t>来源的不稳定性</a:t>
            </a:r>
            <a:r>
              <a:rPr lang="en-US" altLang="zh-CN" baseline="0" dirty="0"/>
              <a:t>: </a:t>
            </a:r>
            <a:r>
              <a:rPr lang="zh-CN" altLang="en-US" baseline="0" dirty="0"/>
              <a:t>数据来源是不同研究者不同的研究成果，体系不同，方法不同，工艺细节不同，所以样本样本之间的差异性很大，稳定性很存在一定的问题。</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kumimoji="1" lang="zh-CN" altLang="en-US" dirty="0"/>
          </a:p>
        </p:txBody>
      </p:sp>
      <p:sp>
        <p:nvSpPr>
          <p:cNvPr id="4" name="幻灯片编号占位符 3"/>
          <p:cNvSpPr>
            <a:spLocks noGrp="1"/>
          </p:cNvSpPr>
          <p:nvPr>
            <p:ph type="sldNum" sz="quarter" idx="10"/>
          </p:nvPr>
        </p:nvSpPr>
        <p:spPr/>
        <p:txBody>
          <a:bodyPr/>
          <a:lstStyle/>
          <a:p>
            <a:fld id="{48EE1B59-1A3C-46A9-9E04-AFBC5E8CA535}" type="slidenum">
              <a:rPr lang="zh-CN" altLang="en-US" smtClean="0"/>
              <a:t>9</a:t>
            </a:fld>
            <a:endParaRPr lang="zh-CN" altLang="en-US"/>
          </a:p>
        </p:txBody>
      </p:sp>
    </p:spTree>
    <p:extLst>
      <p:ext uri="{BB962C8B-B14F-4D97-AF65-F5344CB8AC3E}">
        <p14:creationId xmlns:p14="http://schemas.microsoft.com/office/powerpoint/2010/main" val="2289965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eaLnBrk="1" latinLnBrk="0" hangingPunct="1">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a:t>标题</a:t>
            </a:r>
            <a:endParaRPr lang="zh-CN" altLang="zh-CN" dirty="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2">
                    <a:lumMod val="75000"/>
                  </a:schemeClr>
                </a:solidFill>
                <a:latin typeface="华文宋体" panose="02010600040101010101" pitchFamily="2" charset="-122"/>
                <a:ea typeface="华文宋体" panose="02010600040101010101" pitchFamily="2" charset="-122"/>
              </a:rPr>
              <a:t>报告人：</a:t>
            </a:r>
            <a:r>
              <a:rPr lang="en-US" altLang="zh-CN" sz="2400" b="1" dirty="0">
                <a:solidFill>
                  <a:schemeClr val="tx2">
                    <a:lumMod val="75000"/>
                  </a:scheme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muban"/>
          <p:cNvPicPr>
            <a:picLocks noChangeAspect="1" noChangeArrowheads="1"/>
          </p:cNvPicPr>
          <p:nvPr/>
        </p:nvPicPr>
        <p:blipFill>
          <a:blip r:embed="rId2" cstate="print"/>
          <a:srcRect/>
          <a:stretch>
            <a:fillRect/>
          </a:stretch>
        </p:blipFill>
        <p:spPr bwMode="auto">
          <a:xfrm>
            <a:off x="0" y="0"/>
            <a:ext cx="9144000" cy="6870700"/>
          </a:xfrm>
          <a:prstGeom prst="rect">
            <a:avLst/>
          </a:prstGeom>
          <a:noFill/>
          <a:ln w="9525">
            <a:noFill/>
            <a:miter lim="800000"/>
            <a:headEnd/>
            <a:tailEnd/>
          </a:ln>
        </p:spPr>
      </p:pic>
      <p:pic>
        <p:nvPicPr>
          <p:cNvPr id="5" name="Picture 10" descr="badge"/>
          <p:cNvPicPr>
            <a:picLocks noChangeAspect="1" noChangeArrowheads="1"/>
          </p:cNvPicPr>
          <p:nvPr/>
        </p:nvPicPr>
        <p:blipFill>
          <a:blip r:embed="rId3" cstate="print"/>
          <a:srcRect/>
          <a:stretch>
            <a:fillRect/>
          </a:stretch>
        </p:blipFill>
        <p:spPr bwMode="auto">
          <a:xfrm>
            <a:off x="211138" y="15875"/>
            <a:ext cx="611187" cy="793750"/>
          </a:xfrm>
          <a:prstGeom prst="rect">
            <a:avLst/>
          </a:prstGeom>
          <a:noFill/>
          <a:ln w="9525">
            <a:noFill/>
            <a:miter lim="800000"/>
            <a:headEnd/>
            <a:tailEnd/>
          </a:ln>
        </p:spPr>
      </p:pic>
      <p:sp>
        <p:nvSpPr>
          <p:cNvPr id="3075" name="Rectangle 3"/>
          <p:cNvSpPr>
            <a:spLocks noGrp="1" noChangeArrowheads="1"/>
          </p:cNvSpPr>
          <p:nvPr>
            <p:ph type="ctrTitle"/>
          </p:nvPr>
        </p:nvSpPr>
        <p:spPr>
          <a:xfrm>
            <a:off x="381000" y="838200"/>
            <a:ext cx="7772400" cy="1143000"/>
          </a:xfrm>
        </p:spPr>
        <p:txBody>
          <a:bodyPr/>
          <a:lstStyle>
            <a:lvl1pPr>
              <a:defRPr/>
            </a:lvl1pPr>
          </a:lstStyle>
          <a:p>
            <a:pPr lvl="0"/>
            <a:r>
              <a:rPr lang="zh-CN" altLang="en-US" noProof="0"/>
              <a:t>单击此处编辑母版标题样式</a:t>
            </a:r>
          </a:p>
        </p:txBody>
      </p:sp>
      <p:sp>
        <p:nvSpPr>
          <p:cNvPr id="3076" name="Rectangle 4"/>
          <p:cNvSpPr>
            <a:spLocks noGrp="1" noChangeArrowheads="1"/>
          </p:cNvSpPr>
          <p:nvPr>
            <p:ph type="subTitle" idx="1"/>
          </p:nvPr>
        </p:nvSpPr>
        <p:spPr>
          <a:xfrm>
            <a:off x="1219200" y="2286000"/>
            <a:ext cx="6400800" cy="762000"/>
          </a:xfrm>
        </p:spPr>
        <p:txBody>
          <a:bodyPr/>
          <a:lstStyle>
            <a:lvl1pPr marL="0" indent="0" algn="ctr">
              <a:buFontTx/>
              <a:buNone/>
              <a:defRPr/>
            </a:lvl1pPr>
          </a:lstStyle>
          <a:p>
            <a:pPr lvl="0"/>
            <a:r>
              <a:rPr lang="zh-CN" altLang="en-US" noProof="0"/>
              <a:t>单击此处编辑母版副标题样式</a:t>
            </a:r>
          </a:p>
        </p:txBody>
      </p:sp>
      <p:sp>
        <p:nvSpPr>
          <p:cNvPr id="6" name="Rectangle 5"/>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8" name="Rectangle 7"/>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86674296-4520-4ADA-8062-77D8DD342917}" type="slidenum">
              <a:rPr lang="en-US" altLang="zh-CN">
                <a:solidFill>
                  <a:srgbClr val="000000"/>
                </a:solidFill>
              </a:rPr>
              <a:pPr>
                <a:defRPr/>
              </a:pPr>
              <a:t>‹#›</a:t>
            </a:fld>
            <a:endParaRPr lang="en-US" altLang="zh-CN">
              <a:solidFill>
                <a:srgbClr val="000000"/>
              </a:solidFill>
            </a:endParaRPr>
          </a:p>
        </p:txBody>
      </p:sp>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1216680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eaLnBrk="1" latinLnBrk="1" hangingPunct="1">
              <a:defRPr/>
            </a:lvl1pPr>
            <a:lvl2pPr eaLnBrk="1" latinLnBrk="1" hangingPunct="1">
              <a:defRPr/>
            </a:lvl2pPr>
            <a:lvl3pPr eaLnBrk="1" latinLnBrk="1" hangingPunct="1">
              <a:defRPr/>
            </a:lvl3pPr>
            <a:lvl4pPr eaLnBrk="1" latinLnBrk="1" hangingPunct="1">
              <a:defRPr/>
            </a:lvl4pPr>
            <a:lvl5pPr eaLnBrk="1" latinLnBrk="1" hangingPunct="1">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xfrm>
            <a:off x="7203504" y="6248400"/>
            <a:ext cx="1905000" cy="457200"/>
          </a:xfrm>
          <a:ln/>
        </p:spPr>
        <p:txBody>
          <a:bodyPr/>
          <a:lstStyle>
            <a:lvl1pPr>
              <a:defRPr/>
            </a:lvl1pPr>
          </a:lstStyle>
          <a:p>
            <a:pPr>
              <a:defRPr/>
            </a:pPr>
            <a:fld id="{F2E302E4-BEB6-4312-B792-E7FAFFD715A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9808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82BF30-B662-4783-AF9A-85AF3C93869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27482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82898C9-36E5-43D4-81F6-868388B1D4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6057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28C9362-FEB4-4D52-B36B-6FC5F09BEE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9708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0461889-50F4-4201-9752-B6FA2AC95F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252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711C70E-584F-4720-9E7A-EFDA588A61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90261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EE66102-431F-47BF-88CB-7FD0F9A0642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26022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5B3A3D5-05DF-473B-B4D6-8F3ED2B3D57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5608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79EEF80-5236-49C6-9398-2A5B94FD98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015501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02FC3FF-479D-42C6-AE30-88097C97B86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7203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76A6F45-D57F-48CD-A9E5-5D0E15731AC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5005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70EDEA5-AB39-4954-B2BC-15C7F3D9781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58145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2018/6/24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a:t>第二级</a:t>
            </a:r>
          </a:p>
        </p:txBody>
      </p:sp>
    </p:spTree>
    <p:extLst>
      <p:ext uri="{BB962C8B-B14F-4D97-AF65-F5344CB8AC3E}">
        <p14:creationId xmlns:p14="http://schemas.microsoft.com/office/powerpoint/2010/main" val="1145981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2018/6/24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84767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标题 1"/>
          <p:cNvSpPr>
            <a:spLocks noGrp="1"/>
          </p:cNvSpPr>
          <p:nvPr>
            <p:ph type="title"/>
          </p:nvPr>
        </p:nvSpPr>
        <p:spPr>
          <a:xfrm>
            <a:off x="518864" y="759842"/>
            <a:ext cx="8229600" cy="796950"/>
          </a:xfrm>
        </p:spPr>
        <p:txBody>
          <a:bodyPr/>
          <a:lstStyle/>
          <a:p>
            <a:r>
              <a:rPr lang="zh-CN" altLang="en-US" dirty="0"/>
              <a:t>单击此处编辑母版标题样式</a:t>
            </a:r>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a:t>第二级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a:t>Thank you!</a:t>
            </a:r>
            <a:endParaRPr lang="zh-CN" altLang="en-US" dirty="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14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10.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9.png"/><Relationship Id="rId2" Type="http://schemas.openxmlformats.org/officeDocument/2006/relationships/slideLayout" Target="../slideLayouts/slideLayout12.xml"/><Relationship Id="rId16"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8.jpeg"/><Relationship Id="rId10" Type="http://schemas.openxmlformats.org/officeDocument/2006/relationships/slideLayout" Target="../slideLayouts/slideLayout20.xml"/><Relationship Id="rId19" Type="http://schemas.openxmlformats.org/officeDocument/2006/relationships/image" Target="../media/image11.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2018/6/24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61" r:id="rId6"/>
    <p:sldLayoutId id="2147483655" r:id="rId7"/>
    <p:sldLayoutId id="2147483660" r:id="rId8"/>
    <p:sldLayoutId id="2147483656" r:id="rId9"/>
    <p:sldLayoutId id="2147483659" r:id="rId10"/>
  </p:sldLayoutIdLst>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muban copy"/>
          <p:cNvPicPr>
            <a:picLocks noChangeAspect="1" noChangeArrowheads="1"/>
          </p:cNvPicPr>
          <p:nvPr/>
        </p:nvPicPr>
        <p:blipFill>
          <a:blip r:embed="rId15" cstate="print"/>
          <a:srcRect/>
          <a:stretch>
            <a:fillRect/>
          </a:stretch>
        </p:blipFill>
        <p:spPr bwMode="auto">
          <a:xfrm>
            <a:off x="0" y="-4763"/>
            <a:ext cx="9144000" cy="6867526"/>
          </a:xfrm>
          <a:prstGeom prst="rect">
            <a:avLst/>
          </a:prstGeom>
          <a:noFill/>
          <a:ln w="9525">
            <a:noFill/>
            <a:miter lim="800000"/>
            <a:headEnd/>
            <a:tailEnd/>
          </a:ln>
        </p:spPr>
      </p:pic>
      <p:sp>
        <p:nvSpPr>
          <p:cNvPr id="1027"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fontAlgn="base">
              <a:spcBef>
                <a:spcPct val="0"/>
              </a:spcBef>
              <a:spcAft>
                <a:spcPct val="0"/>
              </a:spcAft>
              <a:defRPr/>
            </a:pPr>
            <a:fld id="{A1258F3D-7904-47C1-B8D2-4B2F5D2F63EB}" type="slidenum">
              <a:rPr kumimoji="1" lang="en-US" altLang="zh-CN">
                <a:solidFill>
                  <a:srgbClr val="000000"/>
                </a:solidFill>
              </a:rPr>
              <a:pPr fontAlgn="base">
                <a:spcBef>
                  <a:spcPct val="0"/>
                </a:spcBef>
                <a:spcAft>
                  <a:spcPct val="0"/>
                </a:spcAft>
                <a:defRPr/>
              </a:pPr>
              <a:t>‹#›</a:t>
            </a:fld>
            <a:endParaRPr kumimoji="1" lang="en-US" altLang="zh-CN">
              <a:solidFill>
                <a:srgbClr val="000000"/>
              </a:solidFill>
            </a:endParaRPr>
          </a:p>
        </p:txBody>
      </p:sp>
      <p:pic>
        <p:nvPicPr>
          <p:cNvPr id="1032" name="Picture 9" descr="badge"/>
          <p:cNvPicPr>
            <a:picLocks noChangeAspect="1" noChangeArrowheads="1"/>
          </p:cNvPicPr>
          <p:nvPr/>
        </p:nvPicPr>
        <p:blipFill>
          <a:blip r:embed="rId16" cstate="print"/>
          <a:srcRect/>
          <a:stretch>
            <a:fillRect/>
          </a:stretch>
        </p:blipFill>
        <p:spPr bwMode="auto">
          <a:xfrm>
            <a:off x="211138" y="15875"/>
            <a:ext cx="611187" cy="793750"/>
          </a:xfrm>
          <a:prstGeom prst="rect">
            <a:avLst/>
          </a:prstGeom>
          <a:noFill/>
          <a:ln w="9525">
            <a:noFill/>
            <a:miter lim="800000"/>
            <a:headEnd/>
            <a:tailEnd/>
          </a:ln>
        </p:spPr>
      </p:pic>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387376777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ctr" rtl="0" eaLnBrk="0" fontAlgn="base" hangingPunct="0">
        <a:spcBef>
          <a:spcPct val="0"/>
        </a:spcBef>
        <a:spcAft>
          <a:spcPct val="0"/>
        </a:spcAft>
        <a:defRPr kumimoji="1" sz="4000">
          <a:solidFill>
            <a:srgbClr val="00246C"/>
          </a:solidFill>
          <a:latin typeface="+mj-lt"/>
          <a:ea typeface="+mj-ea"/>
          <a:cs typeface="+mj-cs"/>
        </a:defRPr>
      </a:lvl1pPr>
      <a:lvl2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2pPr>
      <a:lvl3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3pPr>
      <a:lvl4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4pPr>
      <a:lvl5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5pPr>
      <a:lvl6pPr marL="457200" algn="ctr" rtl="0" fontAlgn="base">
        <a:spcBef>
          <a:spcPct val="0"/>
        </a:spcBef>
        <a:spcAft>
          <a:spcPct val="0"/>
        </a:spcAft>
        <a:defRPr kumimoji="1" sz="4000">
          <a:solidFill>
            <a:srgbClr val="00246C"/>
          </a:solidFill>
          <a:latin typeface="Times New Roman" pitchFamily="18" charset="0"/>
          <a:ea typeface="方正姚体" pitchFamily="2" charset="-122"/>
        </a:defRPr>
      </a:lvl6pPr>
      <a:lvl7pPr marL="914400" algn="ctr" rtl="0" fontAlgn="base">
        <a:spcBef>
          <a:spcPct val="0"/>
        </a:spcBef>
        <a:spcAft>
          <a:spcPct val="0"/>
        </a:spcAft>
        <a:defRPr kumimoji="1" sz="4000">
          <a:solidFill>
            <a:srgbClr val="00246C"/>
          </a:solidFill>
          <a:latin typeface="Times New Roman" pitchFamily="18" charset="0"/>
          <a:ea typeface="方正姚体" pitchFamily="2" charset="-122"/>
        </a:defRPr>
      </a:lvl7pPr>
      <a:lvl8pPr marL="1371600" algn="ctr" rtl="0" fontAlgn="base">
        <a:spcBef>
          <a:spcPct val="0"/>
        </a:spcBef>
        <a:spcAft>
          <a:spcPct val="0"/>
        </a:spcAft>
        <a:defRPr kumimoji="1" sz="4000">
          <a:solidFill>
            <a:srgbClr val="00246C"/>
          </a:solidFill>
          <a:latin typeface="Times New Roman" pitchFamily="18" charset="0"/>
          <a:ea typeface="方正姚体" pitchFamily="2" charset="-122"/>
        </a:defRPr>
      </a:lvl8pPr>
      <a:lvl9pPr marL="1828800" algn="ctr" rtl="0" fontAlgn="base">
        <a:spcBef>
          <a:spcPct val="0"/>
        </a:spcBef>
        <a:spcAft>
          <a:spcPct val="0"/>
        </a:spcAft>
        <a:defRPr kumimoji="1" sz="4000">
          <a:solidFill>
            <a:srgbClr val="00246C"/>
          </a:solidFill>
          <a:latin typeface="Times New Roman" pitchFamily="18" charset="0"/>
          <a:ea typeface="方正姚体" pitchFamily="2" charset="-122"/>
        </a:defRPr>
      </a:lvl9pPr>
    </p:titleStyle>
    <p:bodyStyle>
      <a:lvl1pPr marL="342900" indent="-342900" algn="l" rtl="0" eaLnBrk="0" fontAlgn="base" hangingPunct="0">
        <a:spcBef>
          <a:spcPct val="20000"/>
        </a:spcBef>
        <a:spcAft>
          <a:spcPct val="0"/>
        </a:spcAft>
        <a:buBlip>
          <a:blip r:embed="rId17"/>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 Id="rId5" Type="http://schemas.openxmlformats.org/officeDocument/2006/relationships/image" Target="../media/image41.emf"/><Relationship Id="rId4" Type="http://schemas.openxmlformats.org/officeDocument/2006/relationships/image" Target="../media/image40.emf"/></Relationships>
</file>

<file path=ppt/slides/_rels/slide1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27584" y="1268760"/>
            <a:ext cx="7772400" cy="1143000"/>
          </a:xfrm>
        </p:spPr>
        <p:txBody>
          <a:bodyPr/>
          <a:lstStyle/>
          <a:p>
            <a:pPr eaLnBrk="1" hangingPunct="1"/>
            <a:r>
              <a:rPr lang="zh-CN" altLang="en-US" b="1" dirty="0">
                <a:solidFill>
                  <a:schemeClr val="tx1"/>
                </a:solidFill>
              </a:rPr>
              <a:t>基于机器学习的</a:t>
            </a:r>
            <a:r>
              <a:rPr lang="en-US" altLang="zh-CN" b="1" dirty="0">
                <a:solidFill>
                  <a:schemeClr val="tx1"/>
                </a:solidFill>
              </a:rPr>
              <a:t/>
            </a:r>
            <a:br>
              <a:rPr lang="en-US" altLang="zh-CN" b="1" dirty="0">
                <a:solidFill>
                  <a:schemeClr val="tx1"/>
                </a:solidFill>
              </a:rPr>
            </a:br>
            <a:r>
              <a:rPr lang="zh-CN" altLang="en-US" b="1" dirty="0">
                <a:solidFill>
                  <a:schemeClr val="tx1"/>
                </a:solidFill>
              </a:rPr>
              <a:t>镍基单晶高温合金材料</a:t>
            </a:r>
            <a:r>
              <a:rPr lang="en-US" altLang="zh-CN" b="1" dirty="0">
                <a:solidFill>
                  <a:schemeClr val="tx1"/>
                </a:solidFill>
              </a:rPr>
              <a:t/>
            </a:r>
            <a:br>
              <a:rPr lang="en-US" altLang="zh-CN" b="1" dirty="0">
                <a:solidFill>
                  <a:schemeClr val="tx1"/>
                </a:solidFill>
              </a:rPr>
            </a:br>
            <a:r>
              <a:rPr lang="zh-CN" altLang="en-US" b="1" dirty="0">
                <a:solidFill>
                  <a:schemeClr val="tx1"/>
                </a:solidFill>
              </a:rPr>
              <a:t>数据分析方法研究</a:t>
            </a:r>
          </a:p>
        </p:txBody>
      </p:sp>
      <p:sp>
        <p:nvSpPr>
          <p:cNvPr id="3075" name="Rectangle 3"/>
          <p:cNvSpPr>
            <a:spLocks noGrp="1" noChangeArrowheads="1"/>
          </p:cNvSpPr>
          <p:nvPr>
            <p:ph type="subTitle" idx="1"/>
          </p:nvPr>
        </p:nvSpPr>
        <p:spPr>
          <a:xfrm>
            <a:off x="2362200" y="5562600"/>
            <a:ext cx="5018112" cy="838200"/>
          </a:xfrm>
        </p:spPr>
        <p:txBody>
          <a:bodyPr/>
          <a:lstStyle/>
          <a:p>
            <a:pPr eaLnBrk="1" hangingPunct="1"/>
            <a:r>
              <a:rPr lang="zh-CN" altLang="en-US" sz="2400" dirty="0"/>
              <a:t>上海大学  刘悦、施思齐、鲁晓刚等</a:t>
            </a:r>
            <a:endParaRPr lang="en-US" altLang="zh-CN" sz="2400" dirty="0"/>
          </a:p>
          <a:p>
            <a:pPr eaLnBrk="1" hangingPunct="1"/>
            <a:fld id="{8074004B-2CA3-634E-9581-5C80EC2E77C5}" type="datetime3">
              <a:rPr lang="zh-CN" altLang="en-US" sz="2400" smtClean="0"/>
              <a:t>2018年6月24日星期日</a:t>
            </a:fld>
            <a:endParaRPr lang="zh-CN" altLang="en-US" sz="2400" dirty="0"/>
          </a:p>
        </p:txBody>
      </p:sp>
    </p:spTree>
    <p:extLst>
      <p:ext uri="{BB962C8B-B14F-4D97-AF65-F5344CB8AC3E}">
        <p14:creationId xmlns:p14="http://schemas.microsoft.com/office/powerpoint/2010/main" val="762841616"/>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462" y="12464"/>
            <a:ext cx="8229600" cy="796950"/>
          </a:xfrm>
        </p:spPr>
        <p:txBody>
          <a:bodyPr>
            <a:normAutofit/>
          </a:bodyPr>
          <a:lstStyle/>
          <a:p>
            <a:pPr>
              <a:defRPr/>
            </a:pPr>
            <a:r>
              <a:rPr lang="zh-CN" altLang="en-US" sz="2800" dirty="0"/>
              <a:t>当前</a:t>
            </a:r>
            <a:r>
              <a:rPr sz="2800" dirty="0" smtClean="0"/>
              <a:t>存在的问题</a:t>
            </a:r>
            <a:r>
              <a:rPr lang="zh-CN" altLang="en-US" sz="2800" dirty="0" smtClean="0"/>
              <a:t>和对策</a:t>
            </a:r>
            <a:endParaRPr sz="2800" dirty="0"/>
          </a:p>
        </p:txBody>
      </p:sp>
      <p:graphicFrame>
        <p:nvGraphicFramePr>
          <p:cNvPr id="8" name="图示 7"/>
          <p:cNvGraphicFramePr/>
          <p:nvPr>
            <p:extLst>
              <p:ext uri="{D42A27DB-BD31-4B8C-83A1-F6EECF244321}">
                <p14:modId xmlns:p14="http://schemas.microsoft.com/office/powerpoint/2010/main" val="3067096276"/>
              </p:ext>
            </p:extLst>
          </p:nvPr>
        </p:nvGraphicFramePr>
        <p:xfrm>
          <a:off x="1443878" y="1268760"/>
          <a:ext cx="6912768" cy="53684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1785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476" y="177964"/>
            <a:ext cx="8229600" cy="796950"/>
          </a:xfrm>
        </p:spPr>
        <p:txBody>
          <a:bodyPr>
            <a:noAutofit/>
          </a:bodyPr>
          <a:lstStyle/>
          <a:p>
            <a:pPr>
              <a:defRPr/>
            </a:pPr>
            <a:r>
              <a:rPr lang="zh-CN" altLang="en-US" sz="2400" dirty="0"/>
              <a:t>利用机器学习方法给出具体解析式或提取规则</a:t>
            </a:r>
            <a:br>
              <a:rPr lang="zh-CN" altLang="en-US" sz="2400" dirty="0"/>
            </a:br>
            <a:endParaRPr sz="2400" dirty="0">
              <a:solidFill>
                <a:srgbClr val="FF0000"/>
              </a:solidFill>
            </a:endParaRPr>
          </a:p>
        </p:txBody>
      </p:sp>
      <p:sp>
        <p:nvSpPr>
          <p:cNvPr id="59395" name="灯片编号占位符 3"/>
          <p:cNvSpPr>
            <a:spLocks noGrp="1"/>
          </p:cNvSpPr>
          <p:nvPr>
            <p:ph type="sldNum" sz="quarter" idx="12"/>
          </p:nvPr>
        </p:nvSpPr>
        <p:spPr bwMode="auto">
          <a:xfrm>
            <a:off x="6553200" y="66642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latinLnBrk="1">
              <a:spcBef>
                <a:spcPct val="20000"/>
              </a:spcBef>
              <a:buBlip>
                <a:blip r:embed="rId3"/>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atinLnBrk="0">
              <a:spcBef>
                <a:spcPct val="0"/>
              </a:spcBef>
              <a:buFontTx/>
              <a:buNone/>
            </a:pPr>
            <a:fld id="{36E60C1C-F369-41D4-B72F-B666BF204CC2}" type="slidenum">
              <a:rPr lang="zh-CN" altLang="en-US" sz="1200" smtClean="0">
                <a:solidFill>
                  <a:srgbClr val="898989"/>
                </a:solidFill>
                <a:latin typeface="Calibri" panose="020F0502020204030204" pitchFamily="34" charset="0"/>
                <a:ea typeface="宋体" panose="02010600030101010101" pitchFamily="2" charset="-122"/>
              </a:rPr>
              <a:pPr latinLnBrk="0">
                <a:spcBef>
                  <a:spcPct val="0"/>
                </a:spcBef>
                <a:buFontTx/>
                <a:buNone/>
              </a:pPr>
              <a:t>11</a:t>
            </a:fld>
            <a:endParaRPr lang="zh-CN" altLang="en-US" sz="1200" smtClean="0">
              <a:solidFill>
                <a:srgbClr val="898989"/>
              </a:solidFill>
              <a:latin typeface="Calibri" panose="020F0502020204030204" pitchFamily="34" charset="0"/>
              <a:ea typeface="宋体" panose="02010600030101010101" pitchFamily="2" charset="-122"/>
            </a:endParaRPr>
          </a:p>
        </p:txBody>
      </p:sp>
      <p:grpSp>
        <p:nvGrpSpPr>
          <p:cNvPr id="10" name="组合 9"/>
          <p:cNvGrpSpPr/>
          <p:nvPr/>
        </p:nvGrpSpPr>
        <p:grpSpPr>
          <a:xfrm>
            <a:off x="131109" y="1268044"/>
            <a:ext cx="8910328" cy="2210755"/>
            <a:chOff x="107504" y="1278300"/>
            <a:chExt cx="8280920" cy="2100592"/>
          </a:xfrm>
        </p:grpSpPr>
        <p:sp>
          <p:nvSpPr>
            <p:cNvPr id="33" name="立方体 32"/>
            <p:cNvSpPr/>
            <p:nvPr/>
          </p:nvSpPr>
          <p:spPr>
            <a:xfrm>
              <a:off x="3467192" y="1446749"/>
              <a:ext cx="1522043" cy="1408936"/>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zh-CN" altLang="en-US"/>
            </a:p>
          </p:txBody>
        </p:sp>
        <p:sp>
          <p:nvSpPr>
            <p:cNvPr id="34" name="右箭头 33"/>
            <p:cNvSpPr/>
            <p:nvPr/>
          </p:nvSpPr>
          <p:spPr>
            <a:xfrm>
              <a:off x="2160605" y="1909245"/>
              <a:ext cx="1172482" cy="431800"/>
            </a:xfrm>
            <a:prstGeom prst="rightArrow">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endParaRPr lang="zh-CN" altLang="en-US"/>
            </a:p>
          </p:txBody>
        </p:sp>
        <p:sp>
          <p:nvSpPr>
            <p:cNvPr id="35" name="右箭头 34"/>
            <p:cNvSpPr/>
            <p:nvPr/>
          </p:nvSpPr>
          <p:spPr>
            <a:xfrm>
              <a:off x="5214698" y="1979327"/>
              <a:ext cx="1045702" cy="433971"/>
            </a:xfrm>
            <a:prstGeom prst="rightArrow">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endParaRPr lang="zh-CN" altLang="en-US"/>
            </a:p>
          </p:txBody>
        </p:sp>
        <p:sp>
          <p:nvSpPr>
            <p:cNvPr id="59399" name="文本框 9"/>
            <p:cNvSpPr txBox="1">
              <a:spLocks noChangeArrowheads="1"/>
            </p:cNvSpPr>
            <p:nvPr/>
          </p:nvSpPr>
          <p:spPr bwMode="auto">
            <a:xfrm>
              <a:off x="230832" y="1649296"/>
              <a:ext cx="1415773" cy="338554"/>
            </a:xfrm>
            <a:prstGeom prst="rect">
              <a:avLst/>
            </a:prstGeom>
            <a:ln/>
            <a:extLst/>
          </p:spPr>
          <p:style>
            <a:lnRef idx="1">
              <a:schemeClr val="accent5"/>
            </a:lnRef>
            <a:fillRef idx="2">
              <a:schemeClr val="accent5"/>
            </a:fillRef>
            <a:effectRef idx="1">
              <a:schemeClr val="accent5"/>
            </a:effectRef>
            <a:fontRef idx="minor">
              <a:schemeClr val="dk1"/>
            </a:fontRef>
          </p:style>
          <p:txBody>
            <a:bodyPr wrap="none">
              <a:spAutoFit/>
            </a:bodyPr>
            <a:lstStyle>
              <a:lvl1pPr defTabSz="0" latinLnBrk="1">
                <a:spcBef>
                  <a:spcPct val="20000"/>
                </a:spcBef>
                <a:buBlip>
                  <a:blip r:embed="rId3"/>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latinLnBrk="0">
                <a:spcBef>
                  <a:spcPct val="0"/>
                </a:spcBef>
                <a:buFontTx/>
                <a:buNone/>
              </a:pPr>
              <a:r>
                <a:rPr lang="zh-CN" altLang="en-US" sz="1600" dirty="0" smtClean="0">
                  <a:latin typeface="Calibri" panose="020F0502020204030204" pitchFamily="34" charset="0"/>
                  <a:ea typeface="宋体" panose="02010600030101010101" pitchFamily="2" charset="-122"/>
                </a:rPr>
                <a:t>高温合金数据</a:t>
              </a:r>
              <a:endParaRPr lang="zh-CN" altLang="en-US" sz="1600" dirty="0">
                <a:latin typeface="Calibri" panose="020F0502020204030204" pitchFamily="34" charset="0"/>
                <a:ea typeface="宋体" panose="02010600030101010101" pitchFamily="2" charset="-122"/>
              </a:endParaRPr>
            </a:p>
          </p:txBody>
        </p:sp>
        <p:pic>
          <p:nvPicPr>
            <p:cNvPr id="38"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68336" y="1842669"/>
              <a:ext cx="520369" cy="97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3" name="文本框 13"/>
            <p:cNvSpPr txBox="1">
              <a:spLocks noChangeArrowheads="1"/>
            </p:cNvSpPr>
            <p:nvPr/>
          </p:nvSpPr>
          <p:spPr bwMode="auto">
            <a:xfrm>
              <a:off x="5004821" y="1667600"/>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0" latinLnBrk="1">
                <a:spcBef>
                  <a:spcPct val="20000"/>
                </a:spcBef>
                <a:buBlip>
                  <a:blip r:embed="rId3"/>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atinLnBrk="0">
                <a:spcBef>
                  <a:spcPct val="0"/>
                </a:spcBef>
                <a:buFontTx/>
                <a:buNone/>
              </a:pPr>
              <a:r>
                <a:rPr lang="zh-CN" altLang="en-US" sz="1800" b="1" dirty="0">
                  <a:latin typeface="Calibri" panose="020F0502020204030204" pitchFamily="34" charset="0"/>
                  <a:ea typeface="宋体" panose="02010600030101010101" pitchFamily="2" charset="-122"/>
                </a:rPr>
                <a:t>规则学习与抽取</a:t>
              </a:r>
            </a:p>
          </p:txBody>
        </p:sp>
        <p:sp>
          <p:nvSpPr>
            <p:cNvPr id="41" name="立方体 40"/>
            <p:cNvSpPr/>
            <p:nvPr/>
          </p:nvSpPr>
          <p:spPr bwMode="auto">
            <a:xfrm>
              <a:off x="6713176" y="1570751"/>
              <a:ext cx="1385898" cy="1369019"/>
            </a:xfrm>
            <a:prstGeom prst="cub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pic>
          <p:nvPicPr>
            <p:cNvPr id="59405" name="图片 1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05943" y="1987850"/>
              <a:ext cx="650578" cy="76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9" name="文本框 9"/>
            <p:cNvSpPr txBox="1">
              <a:spLocks noChangeArrowheads="1"/>
            </p:cNvSpPr>
            <p:nvPr/>
          </p:nvSpPr>
          <p:spPr bwMode="auto">
            <a:xfrm>
              <a:off x="1258888" y="2517131"/>
              <a:ext cx="1081087" cy="338554"/>
            </a:xfrm>
            <a:prstGeom prst="rect">
              <a:avLst/>
            </a:prstGeom>
            <a:ln/>
            <a:extLst/>
          </p:spPr>
          <p:style>
            <a:lnRef idx="1">
              <a:schemeClr val="accent4"/>
            </a:lnRef>
            <a:fillRef idx="2">
              <a:schemeClr val="accent4"/>
            </a:fillRef>
            <a:effectRef idx="1">
              <a:schemeClr val="accent4"/>
            </a:effectRef>
            <a:fontRef idx="minor">
              <a:schemeClr val="dk1"/>
            </a:fontRef>
          </p:style>
          <p:txBody>
            <a:bodyPr>
              <a:spAutoFit/>
            </a:bodyPr>
            <a:lstStyle>
              <a:lvl1pPr defTabSz="0" latinLnBrk="1">
                <a:spcBef>
                  <a:spcPct val="20000"/>
                </a:spcBef>
                <a:buBlip>
                  <a:blip r:embed="rId3"/>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latinLnBrk="0">
                <a:spcBef>
                  <a:spcPct val="0"/>
                </a:spcBef>
                <a:buFontTx/>
                <a:buNone/>
              </a:pPr>
              <a:r>
                <a:rPr lang="zh-CN" altLang="en-US" sz="1600" dirty="0" smtClean="0">
                  <a:latin typeface="Calibri" panose="020F0502020204030204" pitchFamily="34" charset="0"/>
                  <a:ea typeface="宋体" panose="02010600030101010101" pitchFamily="2" charset="-122"/>
                </a:rPr>
                <a:t>蠕变数据</a:t>
              </a:r>
              <a:endParaRPr lang="zh-CN" altLang="en-US" sz="1600" dirty="0">
                <a:latin typeface="Calibri" panose="020F0502020204030204" pitchFamily="34" charset="0"/>
                <a:ea typeface="宋体" panose="02010600030101010101" pitchFamily="2" charset="-122"/>
              </a:endParaRPr>
            </a:p>
          </p:txBody>
        </p:sp>
        <p:cxnSp>
          <p:nvCxnSpPr>
            <p:cNvPr id="47" name="直接连接符 46"/>
            <p:cNvCxnSpPr/>
            <p:nvPr/>
          </p:nvCxnSpPr>
          <p:spPr>
            <a:xfrm flipH="1">
              <a:off x="611560" y="1504195"/>
              <a:ext cx="1584466" cy="1689180"/>
            </a:xfrm>
            <a:prstGeom prst="line">
              <a:avLst/>
            </a:prstGeom>
          </p:spPr>
          <p:style>
            <a:lnRef idx="1">
              <a:schemeClr val="dk1"/>
            </a:lnRef>
            <a:fillRef idx="0">
              <a:schemeClr val="dk1"/>
            </a:fillRef>
            <a:effectRef idx="0">
              <a:schemeClr val="dk1"/>
            </a:effectRef>
            <a:fontRef idx="minor">
              <a:schemeClr val="tx1"/>
            </a:fontRef>
          </p:style>
        </p:cxnSp>
        <p:sp>
          <p:nvSpPr>
            <p:cNvPr id="8" name="矩形 7"/>
            <p:cNvSpPr/>
            <p:nvPr/>
          </p:nvSpPr>
          <p:spPr>
            <a:xfrm>
              <a:off x="107504" y="1278300"/>
              <a:ext cx="8280920" cy="210059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351664" y="4176545"/>
            <a:ext cx="8540816" cy="2296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485503" y="1636503"/>
            <a:ext cx="958674" cy="369332"/>
          </a:xfrm>
          <a:prstGeom prst="rect">
            <a:avLst/>
          </a:prstGeom>
          <a:noFill/>
        </p:spPr>
        <p:txBody>
          <a:bodyPr wrap="square" rtlCol="0">
            <a:spAutoFit/>
          </a:bodyPr>
          <a:lstStyle/>
          <a:p>
            <a:r>
              <a:rPr lang="zh-CN" altLang="en-US" b="1" dirty="0" smtClean="0"/>
              <a:t>输入</a:t>
            </a:r>
            <a:endParaRPr lang="zh-CN" altLang="en-US" b="1" dirty="0"/>
          </a:p>
        </p:txBody>
      </p:sp>
      <p:sp>
        <p:nvSpPr>
          <p:cNvPr id="22" name="右箭头 21"/>
          <p:cNvSpPr/>
          <p:nvPr/>
        </p:nvSpPr>
        <p:spPr>
          <a:xfrm>
            <a:off x="2411782" y="4747496"/>
            <a:ext cx="1210621" cy="481011"/>
          </a:xfrm>
          <a:prstGeom prst="rightArrow">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endParaRPr lang="zh-CN" altLang="en-US"/>
          </a:p>
        </p:txBody>
      </p:sp>
      <p:sp>
        <p:nvSpPr>
          <p:cNvPr id="23" name="右箭头 22"/>
          <p:cNvSpPr/>
          <p:nvPr/>
        </p:nvSpPr>
        <p:spPr>
          <a:xfrm>
            <a:off x="5510368" y="4749536"/>
            <a:ext cx="1113423" cy="500664"/>
          </a:xfrm>
          <a:prstGeom prst="rightArrow">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endParaRPr lang="zh-CN" altLang="en-US"/>
          </a:p>
        </p:txBody>
      </p:sp>
      <p:sp>
        <p:nvSpPr>
          <p:cNvPr id="24" name="文本框 9"/>
          <p:cNvSpPr txBox="1">
            <a:spLocks noChangeArrowheads="1"/>
          </p:cNvSpPr>
          <p:nvPr/>
        </p:nvSpPr>
        <p:spPr bwMode="auto">
          <a:xfrm>
            <a:off x="239873" y="4431927"/>
            <a:ext cx="1595427" cy="350141"/>
          </a:xfrm>
          <a:prstGeom prst="rect">
            <a:avLst/>
          </a:prstGeom>
          <a:ln/>
          <a:extLst/>
        </p:spPr>
        <p:style>
          <a:lnRef idx="1">
            <a:schemeClr val="accent5"/>
          </a:lnRef>
          <a:fillRef idx="2">
            <a:schemeClr val="accent5"/>
          </a:fillRef>
          <a:effectRef idx="1">
            <a:schemeClr val="accent5"/>
          </a:effectRef>
          <a:fontRef idx="minor">
            <a:schemeClr val="dk1"/>
          </a:fontRef>
        </p:style>
        <p:txBody>
          <a:bodyPr wrap="none">
            <a:spAutoFit/>
          </a:bodyPr>
          <a:lstStyle>
            <a:lvl1pPr defTabSz="0" latinLnBrk="1">
              <a:spcBef>
                <a:spcPct val="20000"/>
              </a:spcBef>
              <a:buBlip>
                <a:blip r:embed="rId3"/>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latinLnBrk="0">
              <a:spcBef>
                <a:spcPct val="0"/>
              </a:spcBef>
              <a:buFontTx/>
              <a:buNone/>
            </a:pPr>
            <a:r>
              <a:rPr lang="zh-CN" altLang="en-US" sz="1600" dirty="0" smtClean="0">
                <a:latin typeface="Calibri" panose="020F0502020204030204" pitchFamily="34" charset="0"/>
                <a:ea typeface="宋体" panose="02010600030101010101" pitchFamily="2" charset="-122"/>
              </a:rPr>
              <a:t>高温合金数据</a:t>
            </a:r>
            <a:endParaRPr lang="zh-CN" altLang="en-US" sz="1600" dirty="0">
              <a:latin typeface="Calibri" panose="020F0502020204030204" pitchFamily="34" charset="0"/>
              <a:ea typeface="宋体" panose="02010600030101010101" pitchFamily="2" charset="-122"/>
            </a:endParaRPr>
          </a:p>
        </p:txBody>
      </p:sp>
      <p:sp>
        <p:nvSpPr>
          <p:cNvPr id="26" name="文本框 13"/>
          <p:cNvSpPr txBox="1">
            <a:spLocks noChangeArrowheads="1"/>
          </p:cNvSpPr>
          <p:nvPr/>
        </p:nvSpPr>
        <p:spPr bwMode="auto">
          <a:xfrm>
            <a:off x="5474676" y="4462734"/>
            <a:ext cx="1508718" cy="38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0" latinLnBrk="1">
              <a:spcBef>
                <a:spcPct val="20000"/>
              </a:spcBef>
              <a:buBlip>
                <a:blip r:embed="rId3"/>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atinLnBrk="0">
              <a:spcBef>
                <a:spcPct val="0"/>
              </a:spcBef>
              <a:buFontTx/>
              <a:buNone/>
            </a:pPr>
            <a:r>
              <a:rPr lang="zh-CN" altLang="en-US" sz="1800" b="1" dirty="0">
                <a:latin typeface="Calibri" panose="020F0502020204030204" pitchFamily="34" charset="0"/>
                <a:ea typeface="宋体" panose="02010600030101010101" pitchFamily="2" charset="-122"/>
              </a:rPr>
              <a:t>解析</a:t>
            </a:r>
            <a:r>
              <a:rPr lang="zh-CN" altLang="en-US" sz="1800" b="1" dirty="0" smtClean="0">
                <a:latin typeface="Calibri" panose="020F0502020204030204" pitchFamily="34" charset="0"/>
                <a:ea typeface="宋体" panose="02010600030101010101" pitchFamily="2" charset="-122"/>
              </a:rPr>
              <a:t>式获取</a:t>
            </a:r>
            <a:endParaRPr lang="zh-CN" altLang="en-US" sz="1800" b="1" dirty="0">
              <a:latin typeface="Calibri" panose="020F0502020204030204" pitchFamily="34" charset="0"/>
              <a:ea typeface="宋体" panose="02010600030101010101" pitchFamily="2" charset="-122"/>
            </a:endParaRPr>
          </a:p>
        </p:txBody>
      </p:sp>
      <p:sp>
        <p:nvSpPr>
          <p:cNvPr id="29" name="文本框 9"/>
          <p:cNvSpPr txBox="1">
            <a:spLocks noChangeArrowheads="1"/>
          </p:cNvSpPr>
          <p:nvPr/>
        </p:nvSpPr>
        <p:spPr bwMode="auto">
          <a:xfrm>
            <a:off x="1305784" y="5376188"/>
            <a:ext cx="1218271" cy="350141"/>
          </a:xfrm>
          <a:prstGeom prst="rect">
            <a:avLst/>
          </a:prstGeom>
          <a:ln/>
          <a:extLst/>
        </p:spPr>
        <p:style>
          <a:lnRef idx="1">
            <a:schemeClr val="accent4"/>
          </a:lnRef>
          <a:fillRef idx="2">
            <a:schemeClr val="accent4"/>
          </a:fillRef>
          <a:effectRef idx="1">
            <a:schemeClr val="accent4"/>
          </a:effectRef>
          <a:fontRef idx="minor">
            <a:schemeClr val="dk1"/>
          </a:fontRef>
        </p:style>
        <p:txBody>
          <a:bodyPr>
            <a:spAutoFit/>
          </a:bodyPr>
          <a:lstStyle>
            <a:lvl1pPr defTabSz="0" latinLnBrk="1">
              <a:spcBef>
                <a:spcPct val="20000"/>
              </a:spcBef>
              <a:buBlip>
                <a:blip r:embed="rId3"/>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latinLnBrk="0">
              <a:spcBef>
                <a:spcPct val="0"/>
              </a:spcBef>
              <a:buFontTx/>
              <a:buNone/>
            </a:pPr>
            <a:r>
              <a:rPr lang="zh-CN" altLang="en-US" sz="1600" dirty="0" smtClean="0">
                <a:latin typeface="Calibri" panose="020F0502020204030204" pitchFamily="34" charset="0"/>
                <a:ea typeface="宋体" panose="02010600030101010101" pitchFamily="2" charset="-122"/>
              </a:rPr>
              <a:t>蠕变数据</a:t>
            </a:r>
            <a:endParaRPr lang="zh-CN" altLang="en-US" sz="1600" dirty="0">
              <a:latin typeface="Calibri" panose="020F0502020204030204" pitchFamily="34" charset="0"/>
              <a:ea typeface="宋体" panose="02010600030101010101" pitchFamily="2" charset="-122"/>
            </a:endParaRPr>
          </a:p>
        </p:txBody>
      </p:sp>
      <p:cxnSp>
        <p:nvCxnSpPr>
          <p:cNvPr id="30" name="直接连接符 29"/>
          <p:cNvCxnSpPr/>
          <p:nvPr/>
        </p:nvCxnSpPr>
        <p:spPr>
          <a:xfrm flipH="1">
            <a:off x="408590" y="4161495"/>
            <a:ext cx="2029343" cy="2059551"/>
          </a:xfrm>
          <a:prstGeom prst="line">
            <a:avLst/>
          </a:prstGeom>
        </p:spPr>
        <p:style>
          <a:lnRef idx="1">
            <a:schemeClr val="dk1"/>
          </a:lnRef>
          <a:fillRef idx="0">
            <a:schemeClr val="dk1"/>
          </a:fillRef>
          <a:effectRef idx="0">
            <a:schemeClr val="dk1"/>
          </a:effectRef>
          <a:fontRef idx="minor">
            <a:schemeClr val="tx1"/>
          </a:fontRef>
        </p:style>
      </p:cxnSp>
      <p:sp>
        <p:nvSpPr>
          <p:cNvPr id="6" name="圆角矩形 5"/>
          <p:cNvSpPr/>
          <p:nvPr/>
        </p:nvSpPr>
        <p:spPr>
          <a:xfrm>
            <a:off x="3911982" y="4182757"/>
            <a:ext cx="1178316" cy="21749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多项式拟合</a:t>
            </a:r>
            <a:endParaRPr lang="zh-CN" altLang="en-US" sz="1200" dirty="0"/>
          </a:p>
        </p:txBody>
      </p:sp>
      <p:sp>
        <p:nvSpPr>
          <p:cNvPr id="36" name="圆角矩形 35"/>
          <p:cNvSpPr/>
          <p:nvPr/>
        </p:nvSpPr>
        <p:spPr>
          <a:xfrm>
            <a:off x="3867714" y="4834901"/>
            <a:ext cx="1394614" cy="20555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最小二乘拟合</a:t>
            </a:r>
            <a:endParaRPr lang="zh-CN" altLang="en-US" sz="1200" dirty="0"/>
          </a:p>
        </p:txBody>
      </p:sp>
      <p:sp>
        <p:nvSpPr>
          <p:cNvPr id="37" name="圆角矩形 36"/>
          <p:cNvSpPr/>
          <p:nvPr/>
        </p:nvSpPr>
        <p:spPr>
          <a:xfrm>
            <a:off x="4033592" y="4501788"/>
            <a:ext cx="1045843" cy="23048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对数拟合</a:t>
            </a:r>
            <a:endParaRPr lang="zh-CN" altLang="en-US" sz="1200" dirty="0"/>
          </a:p>
        </p:txBody>
      </p:sp>
      <p:sp>
        <p:nvSpPr>
          <p:cNvPr id="40" name="圆角矩形 39"/>
          <p:cNvSpPr/>
          <p:nvPr/>
        </p:nvSpPr>
        <p:spPr>
          <a:xfrm>
            <a:off x="4018657" y="5118738"/>
            <a:ext cx="1135231" cy="1975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指数拟合</a:t>
            </a:r>
            <a:endParaRPr lang="zh-CN" altLang="en-US" sz="1200" dirty="0"/>
          </a:p>
        </p:txBody>
      </p:sp>
      <p:sp>
        <p:nvSpPr>
          <p:cNvPr id="7" name="矩形 6"/>
          <p:cNvSpPr/>
          <p:nvPr/>
        </p:nvSpPr>
        <p:spPr>
          <a:xfrm>
            <a:off x="3712570" y="4037986"/>
            <a:ext cx="1695603" cy="1712559"/>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7274" y="3847258"/>
            <a:ext cx="8910328" cy="289316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632489" y="4706469"/>
            <a:ext cx="2897799" cy="646331"/>
          </a:xfrm>
          <a:prstGeom prst="rect">
            <a:avLst/>
          </a:prstGeom>
          <a:noFill/>
        </p:spPr>
        <p:txBody>
          <a:bodyPr wrap="square" rtlCol="0">
            <a:spAutoFit/>
          </a:bodyPr>
          <a:lstStyle/>
          <a:p>
            <a:r>
              <a:rPr lang="zh-CN" altLang="en-US" b="1" dirty="0" smtClean="0">
                <a:solidFill>
                  <a:srgbClr val="FF0000"/>
                </a:solidFill>
              </a:rPr>
              <a:t>参量解析式：</a:t>
            </a:r>
            <a:endParaRPr lang="en-US" altLang="zh-CN" b="1" dirty="0" smtClean="0">
              <a:solidFill>
                <a:srgbClr val="FF0000"/>
              </a:solidFill>
            </a:endParaRPr>
          </a:p>
          <a:p>
            <a:r>
              <a:rPr lang="zh-CN" altLang="en-US" b="1" dirty="0">
                <a:solidFill>
                  <a:srgbClr val="FF0000"/>
                </a:solidFill>
              </a:rPr>
              <a:t>性</a:t>
            </a:r>
            <a:r>
              <a:rPr lang="zh-CN" altLang="en-US" b="1" dirty="0" smtClean="0">
                <a:solidFill>
                  <a:srgbClr val="FF0000"/>
                </a:solidFill>
              </a:rPr>
              <a:t>能</a:t>
            </a:r>
            <a:r>
              <a:rPr lang="en-US" altLang="zh-CN" b="1" dirty="0" smtClean="0">
                <a:solidFill>
                  <a:srgbClr val="FF0000"/>
                </a:solidFill>
              </a:rPr>
              <a:t>P = f</a:t>
            </a:r>
            <a:r>
              <a:rPr lang="zh-CN" altLang="en-US" b="1" dirty="0" smtClean="0">
                <a:solidFill>
                  <a:srgbClr val="FF0000"/>
                </a:solidFill>
              </a:rPr>
              <a:t>（</a:t>
            </a:r>
            <a:r>
              <a:rPr lang="en-US" altLang="zh-CN" b="1" dirty="0" smtClean="0">
                <a:solidFill>
                  <a:srgbClr val="FF0000"/>
                </a:solidFill>
              </a:rPr>
              <a:t>x1,x2,...x3</a:t>
            </a:r>
            <a:r>
              <a:rPr lang="zh-CN" altLang="en-US" b="1" dirty="0" smtClean="0">
                <a:solidFill>
                  <a:srgbClr val="FF0000"/>
                </a:solidFill>
              </a:rPr>
              <a:t>）</a:t>
            </a:r>
            <a:endParaRPr lang="zh-CN" altLang="en-US" b="1" dirty="0">
              <a:solidFill>
                <a:srgbClr val="FF0000"/>
              </a:solidFill>
            </a:endParaRPr>
          </a:p>
        </p:txBody>
      </p:sp>
      <p:sp>
        <p:nvSpPr>
          <p:cNvPr id="39" name="圆角矩形 38"/>
          <p:cNvSpPr/>
          <p:nvPr/>
        </p:nvSpPr>
        <p:spPr>
          <a:xfrm>
            <a:off x="4022730" y="5418966"/>
            <a:ext cx="1067568" cy="1975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t>
            </a:r>
            <a:endParaRPr lang="zh-CN" altLang="en-US" sz="1200" dirty="0"/>
          </a:p>
        </p:txBody>
      </p:sp>
      <p:sp>
        <p:nvSpPr>
          <p:cNvPr id="42" name="文本框 41"/>
          <p:cNvSpPr txBox="1"/>
          <p:nvPr/>
        </p:nvSpPr>
        <p:spPr>
          <a:xfrm>
            <a:off x="2500529" y="4355863"/>
            <a:ext cx="958674" cy="369332"/>
          </a:xfrm>
          <a:prstGeom prst="rect">
            <a:avLst/>
          </a:prstGeom>
          <a:noFill/>
        </p:spPr>
        <p:txBody>
          <a:bodyPr wrap="square" rtlCol="0">
            <a:spAutoFit/>
          </a:bodyPr>
          <a:lstStyle/>
          <a:p>
            <a:r>
              <a:rPr lang="zh-CN" altLang="en-US" b="1" dirty="0" smtClean="0"/>
              <a:t>输入</a:t>
            </a:r>
            <a:endParaRPr lang="zh-CN" altLang="en-US" b="1" dirty="0"/>
          </a:p>
        </p:txBody>
      </p:sp>
      <p:sp>
        <p:nvSpPr>
          <p:cNvPr id="18" name="文本框 17"/>
          <p:cNvSpPr txBox="1"/>
          <p:nvPr/>
        </p:nvSpPr>
        <p:spPr>
          <a:xfrm>
            <a:off x="56078" y="822162"/>
            <a:ext cx="2284182" cy="400110"/>
          </a:xfrm>
          <a:prstGeom prst="rect">
            <a:avLst/>
          </a:prstGeom>
          <a:noFill/>
        </p:spPr>
        <p:txBody>
          <a:bodyPr wrap="square" rtlCol="0">
            <a:spAutoFit/>
          </a:bodyPr>
          <a:lstStyle/>
          <a:p>
            <a:pPr marL="285750" indent="-285750">
              <a:buFont typeface="Wingdings" panose="05000000000000000000" pitchFamily="2" charset="2"/>
              <a:buChar char="p"/>
            </a:pPr>
            <a:r>
              <a:rPr lang="zh-CN" altLang="en-US" sz="2000" b="1" dirty="0">
                <a:solidFill>
                  <a:srgbClr val="FF0000"/>
                </a:solidFill>
              </a:rPr>
              <a:t>规</a:t>
            </a:r>
            <a:r>
              <a:rPr lang="zh-CN" altLang="en-US" sz="2000" b="1" dirty="0" smtClean="0">
                <a:solidFill>
                  <a:srgbClr val="FF0000"/>
                </a:solidFill>
              </a:rPr>
              <a:t>则抽取</a:t>
            </a:r>
            <a:endParaRPr lang="zh-CN" altLang="en-US" sz="2000" b="1" dirty="0">
              <a:solidFill>
                <a:srgbClr val="FF0000"/>
              </a:solidFill>
            </a:endParaRPr>
          </a:p>
        </p:txBody>
      </p:sp>
      <p:sp>
        <p:nvSpPr>
          <p:cNvPr id="43" name="文本框 42"/>
          <p:cNvSpPr txBox="1"/>
          <p:nvPr/>
        </p:nvSpPr>
        <p:spPr>
          <a:xfrm>
            <a:off x="56078" y="3459370"/>
            <a:ext cx="2284182" cy="400110"/>
          </a:xfrm>
          <a:prstGeom prst="rect">
            <a:avLst/>
          </a:prstGeom>
          <a:noFill/>
        </p:spPr>
        <p:txBody>
          <a:bodyPr wrap="square" rtlCol="0">
            <a:spAutoFit/>
          </a:bodyPr>
          <a:lstStyle/>
          <a:p>
            <a:pPr marL="285750" indent="-285750">
              <a:buFont typeface="Wingdings" panose="05000000000000000000" pitchFamily="2" charset="2"/>
              <a:buChar char="p"/>
            </a:pPr>
            <a:r>
              <a:rPr lang="zh-CN" altLang="en-US" sz="2000" b="1" dirty="0" smtClean="0">
                <a:solidFill>
                  <a:srgbClr val="FF0000"/>
                </a:solidFill>
              </a:rPr>
              <a:t>参量解析式</a:t>
            </a:r>
            <a:endParaRPr lang="zh-CN" altLang="en-US" sz="2000" b="1" dirty="0">
              <a:solidFill>
                <a:srgbClr val="FF0000"/>
              </a:solidFill>
            </a:endParaRPr>
          </a:p>
        </p:txBody>
      </p:sp>
    </p:spTree>
    <p:extLst>
      <p:ext uri="{BB962C8B-B14F-4D97-AF65-F5344CB8AC3E}">
        <p14:creationId xmlns:p14="http://schemas.microsoft.com/office/powerpoint/2010/main" val="2312575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02E24C2B-54A5-4BCF-AA8C-376D9CC4544B}"/>
              </a:ext>
            </a:extLst>
          </p:cNvPr>
          <p:cNvCxnSpPr>
            <a:cxnSpLocks/>
          </p:cNvCxnSpPr>
          <p:nvPr/>
        </p:nvCxnSpPr>
        <p:spPr>
          <a:xfrm flipV="1">
            <a:off x="18869" y="3717031"/>
            <a:ext cx="9125131" cy="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 xmlns:a16="http://schemas.microsoft.com/office/drawing/2014/main" id="{B0AC663E-043B-409C-8C53-A0C653D3167B}"/>
              </a:ext>
            </a:extLst>
          </p:cNvPr>
          <p:cNvCxnSpPr>
            <a:cxnSpLocks/>
          </p:cNvCxnSpPr>
          <p:nvPr/>
        </p:nvCxnSpPr>
        <p:spPr>
          <a:xfrm>
            <a:off x="4824028" y="3717031"/>
            <a:ext cx="0" cy="317759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内容占位符 2">
            <a:extLst>
              <a:ext uri="{FF2B5EF4-FFF2-40B4-BE49-F238E27FC236}">
                <a16:creationId xmlns="" xmlns:a16="http://schemas.microsoft.com/office/drawing/2014/main" id="{63775518-1B68-4EE0-BC82-20D7A14B91E7}"/>
              </a:ext>
            </a:extLst>
          </p:cNvPr>
          <p:cNvSpPr txBox="1">
            <a:spLocks/>
          </p:cNvSpPr>
          <p:nvPr/>
        </p:nvSpPr>
        <p:spPr bwMode="auto">
          <a:xfrm>
            <a:off x="374564" y="1137129"/>
            <a:ext cx="2486670" cy="1988988"/>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txBody>
          <a:bodyPr/>
          <a:lstStyle>
            <a:lvl1pPr marL="457200" indent="-457200" algn="l" defTabSz="0" rtl="0" eaLnBrk="0" fontAlgn="base" latinLnBrk="1" hangingPunct="0">
              <a:spcBef>
                <a:spcPct val="20000"/>
              </a:spcBef>
              <a:spcAft>
                <a:spcPct val="0"/>
              </a:spcAft>
              <a:buBlip>
                <a:blip r:embed="rId2"/>
              </a:buBlip>
              <a:defRPr lang="zh-CN" altLang="en-US" sz="2800" kern="1200" dirty="0">
                <a:solidFill>
                  <a:schemeClr val="tx1"/>
                </a:solidFill>
                <a:latin typeface="华文新魏" panose="02010800040101010101" pitchFamily="2" charset="-122"/>
                <a:ea typeface="华文新魏" panose="02010800040101010101" pitchFamily="2" charset="-122"/>
                <a:cs typeface="+mn-cs"/>
                <a:sym typeface="仿宋_GB2312"/>
              </a:defRPr>
            </a:lvl1pPr>
            <a:lvl2pPr marL="457200" indent="-4572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defRPr/>
            </a:pPr>
            <a:r>
              <a:rPr sz="1600" b="1" dirty="0">
                <a:latin typeface="+mn-ea"/>
                <a:ea typeface="+mn-ea"/>
              </a:rPr>
              <a:t>随机森林</a:t>
            </a:r>
            <a:endParaRPr lang="en-US" altLang="zh-CN" sz="1600" b="1" dirty="0">
              <a:latin typeface="+mn-ea"/>
              <a:ea typeface="+mn-ea"/>
            </a:endParaRPr>
          </a:p>
          <a:p>
            <a:pPr marL="0" indent="0">
              <a:buFontTx/>
              <a:buNone/>
              <a:defRPr/>
            </a:pPr>
            <a:r>
              <a:rPr sz="1600" dirty="0">
                <a:latin typeface="+mn-ea"/>
                <a:ea typeface="+mn-ea"/>
              </a:rPr>
              <a:t>（</a:t>
            </a:r>
            <a:r>
              <a:rPr lang="en-US" altLang="zh-CN" sz="1600" dirty="0">
                <a:latin typeface="+mn-ea"/>
                <a:ea typeface="+mn-ea"/>
              </a:rPr>
              <a:t>Random Forest</a:t>
            </a:r>
            <a:r>
              <a:rPr sz="1600" dirty="0">
                <a:latin typeface="+mn-ea"/>
                <a:ea typeface="+mn-ea"/>
              </a:rPr>
              <a:t>）</a:t>
            </a:r>
            <a:endParaRPr lang="en-US" altLang="zh-CN" sz="1600" dirty="0">
              <a:latin typeface="+mn-ea"/>
              <a:ea typeface="+mn-ea"/>
            </a:endParaRPr>
          </a:p>
          <a:p>
            <a:pPr marL="0" indent="0">
              <a:buFontTx/>
              <a:buNone/>
              <a:defRPr/>
            </a:pPr>
            <a:r>
              <a:rPr sz="1600" dirty="0">
                <a:latin typeface="+mn-ea"/>
                <a:ea typeface="+mn-ea"/>
              </a:rPr>
              <a:t>包含多个决策树的分类器，决策树彼此之间没有关联，对每一个决策树的结果通过投票法等方法进行综合评价。</a:t>
            </a:r>
          </a:p>
        </p:txBody>
      </p:sp>
      <p:sp>
        <p:nvSpPr>
          <p:cNvPr id="20" name="流程图: 多文档 19">
            <a:extLst>
              <a:ext uri="{FF2B5EF4-FFF2-40B4-BE49-F238E27FC236}">
                <a16:creationId xmlns="" xmlns:a16="http://schemas.microsoft.com/office/drawing/2014/main" id="{38186432-9FBF-4818-838A-3E4871C6D2FB}"/>
              </a:ext>
            </a:extLst>
          </p:cNvPr>
          <p:cNvSpPr/>
          <p:nvPr/>
        </p:nvSpPr>
        <p:spPr>
          <a:xfrm>
            <a:off x="5318835" y="954100"/>
            <a:ext cx="1394407" cy="39012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900" dirty="0"/>
              <a:t>数据集</a:t>
            </a:r>
          </a:p>
        </p:txBody>
      </p:sp>
      <p:pic>
        <p:nvPicPr>
          <p:cNvPr id="21" name="图片 25">
            <a:extLst>
              <a:ext uri="{FF2B5EF4-FFF2-40B4-BE49-F238E27FC236}">
                <a16:creationId xmlns="" xmlns:a16="http://schemas.microsoft.com/office/drawing/2014/main" id="{D15E052B-04AA-4795-88B9-345C58021C2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2310803"/>
            <a:ext cx="1288790" cy="130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86">
            <a:extLst>
              <a:ext uri="{FF2B5EF4-FFF2-40B4-BE49-F238E27FC236}">
                <a16:creationId xmlns="" xmlns:a16="http://schemas.microsoft.com/office/drawing/2014/main" id="{1C0AE41D-81A4-442D-B352-B999E711C41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2638" y="2224709"/>
            <a:ext cx="1258042" cy="1375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05">
            <a:extLst>
              <a:ext uri="{FF2B5EF4-FFF2-40B4-BE49-F238E27FC236}">
                <a16:creationId xmlns="" xmlns:a16="http://schemas.microsoft.com/office/drawing/2014/main" id="{025856A1-9D40-4C21-A31B-DA108808E83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32505" y="2273706"/>
            <a:ext cx="989320" cy="1315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125">
            <a:extLst>
              <a:ext uri="{FF2B5EF4-FFF2-40B4-BE49-F238E27FC236}">
                <a16:creationId xmlns="" xmlns:a16="http://schemas.microsoft.com/office/drawing/2014/main" id="{F2BFF262-AFB2-49B3-81F9-3E4EC4E1DD7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88012" y="2224709"/>
            <a:ext cx="1153762" cy="1374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流程图: 多文档 24">
            <a:extLst>
              <a:ext uri="{FF2B5EF4-FFF2-40B4-BE49-F238E27FC236}">
                <a16:creationId xmlns="" xmlns:a16="http://schemas.microsoft.com/office/drawing/2014/main" id="{D29141BE-5B1F-4AF2-A2C1-726C00232BFA}"/>
              </a:ext>
            </a:extLst>
          </p:cNvPr>
          <p:cNvSpPr/>
          <p:nvPr/>
        </p:nvSpPr>
        <p:spPr>
          <a:xfrm>
            <a:off x="3601947" y="1849309"/>
            <a:ext cx="788782" cy="282314"/>
          </a:xfrm>
          <a:prstGeom prst="flowChartMultidocumen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zh-CN" altLang="en-US" sz="800" dirty="0"/>
              <a:t>数据</a:t>
            </a:r>
            <a:endParaRPr lang="en-US" altLang="zh-CN" sz="800" dirty="0"/>
          </a:p>
          <a:p>
            <a:pPr algn="ctr">
              <a:defRPr/>
            </a:pPr>
            <a:r>
              <a:rPr lang="zh-CN" altLang="en-US" sz="800" dirty="0"/>
              <a:t>子集</a:t>
            </a:r>
          </a:p>
        </p:txBody>
      </p:sp>
      <p:sp>
        <p:nvSpPr>
          <p:cNvPr id="26" name="流程图: 多文档 25">
            <a:extLst>
              <a:ext uri="{FF2B5EF4-FFF2-40B4-BE49-F238E27FC236}">
                <a16:creationId xmlns="" xmlns:a16="http://schemas.microsoft.com/office/drawing/2014/main" id="{821B00FE-49F7-4E53-B466-7DD1D38E39C6}"/>
              </a:ext>
            </a:extLst>
          </p:cNvPr>
          <p:cNvSpPr/>
          <p:nvPr/>
        </p:nvSpPr>
        <p:spPr>
          <a:xfrm>
            <a:off x="4817972" y="1853398"/>
            <a:ext cx="788782" cy="281400"/>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zh-CN" altLang="en-US" sz="800" dirty="0"/>
              <a:t>数据</a:t>
            </a:r>
            <a:endParaRPr lang="en-US" altLang="zh-CN" sz="800" dirty="0"/>
          </a:p>
          <a:p>
            <a:pPr algn="ctr">
              <a:defRPr/>
            </a:pPr>
            <a:r>
              <a:rPr lang="zh-CN" altLang="en-US" sz="800" dirty="0"/>
              <a:t>子集</a:t>
            </a:r>
          </a:p>
        </p:txBody>
      </p:sp>
      <p:sp>
        <p:nvSpPr>
          <p:cNvPr id="27" name="流程图: 多文档 26">
            <a:extLst>
              <a:ext uri="{FF2B5EF4-FFF2-40B4-BE49-F238E27FC236}">
                <a16:creationId xmlns="" xmlns:a16="http://schemas.microsoft.com/office/drawing/2014/main" id="{323C0884-91D2-4056-9EB0-204EF1DC497E}"/>
              </a:ext>
            </a:extLst>
          </p:cNvPr>
          <p:cNvSpPr/>
          <p:nvPr/>
        </p:nvSpPr>
        <p:spPr>
          <a:xfrm>
            <a:off x="6067084" y="1864510"/>
            <a:ext cx="787445" cy="281400"/>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zh-CN" altLang="en-US" sz="800" dirty="0"/>
              <a:t>数据</a:t>
            </a:r>
            <a:endParaRPr lang="en-US" altLang="zh-CN" sz="800" dirty="0"/>
          </a:p>
          <a:p>
            <a:pPr algn="ctr">
              <a:defRPr/>
            </a:pPr>
            <a:r>
              <a:rPr lang="zh-CN" altLang="en-US" sz="800" dirty="0"/>
              <a:t>子集</a:t>
            </a:r>
          </a:p>
        </p:txBody>
      </p:sp>
      <p:sp>
        <p:nvSpPr>
          <p:cNvPr id="28" name="流程图: 多文档 27">
            <a:extLst>
              <a:ext uri="{FF2B5EF4-FFF2-40B4-BE49-F238E27FC236}">
                <a16:creationId xmlns="" xmlns:a16="http://schemas.microsoft.com/office/drawing/2014/main" id="{77E69C1B-101B-40BC-8828-AFD0CF33A906}"/>
              </a:ext>
            </a:extLst>
          </p:cNvPr>
          <p:cNvSpPr/>
          <p:nvPr/>
        </p:nvSpPr>
        <p:spPr>
          <a:xfrm>
            <a:off x="7346860" y="1854071"/>
            <a:ext cx="788782" cy="282314"/>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zh-CN" altLang="en-US" sz="800" dirty="0"/>
              <a:t>数据</a:t>
            </a:r>
            <a:endParaRPr lang="en-US" altLang="zh-CN" sz="800" dirty="0"/>
          </a:p>
          <a:p>
            <a:pPr algn="ctr">
              <a:defRPr/>
            </a:pPr>
            <a:r>
              <a:rPr lang="zh-CN" altLang="en-US" sz="800" dirty="0"/>
              <a:t>子集</a:t>
            </a:r>
          </a:p>
        </p:txBody>
      </p:sp>
      <p:cxnSp>
        <p:nvCxnSpPr>
          <p:cNvPr id="29" name="直接箭头连接符 28">
            <a:extLst>
              <a:ext uri="{FF2B5EF4-FFF2-40B4-BE49-F238E27FC236}">
                <a16:creationId xmlns="" xmlns:a16="http://schemas.microsoft.com/office/drawing/2014/main" id="{BCEA5C17-7826-48DB-9848-6469A13A1657}"/>
              </a:ext>
            </a:extLst>
          </p:cNvPr>
          <p:cNvCxnSpPr>
            <a:stCxn id="20" idx="2"/>
            <a:endCxn id="25" idx="0"/>
          </p:cNvCxnSpPr>
          <p:nvPr/>
        </p:nvCxnSpPr>
        <p:spPr>
          <a:xfrm flipH="1">
            <a:off x="4050603" y="1329449"/>
            <a:ext cx="1868473" cy="519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 xmlns:a16="http://schemas.microsoft.com/office/drawing/2014/main" id="{43A2EB09-D609-44BB-90D0-E62CA364D201}"/>
              </a:ext>
            </a:extLst>
          </p:cNvPr>
          <p:cNvCxnSpPr>
            <a:stCxn id="20" idx="2"/>
            <a:endCxn id="26" idx="0"/>
          </p:cNvCxnSpPr>
          <p:nvPr/>
        </p:nvCxnSpPr>
        <p:spPr>
          <a:xfrm flipH="1">
            <a:off x="5266628" y="1329449"/>
            <a:ext cx="652448" cy="523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 xmlns:a16="http://schemas.microsoft.com/office/drawing/2014/main" id="{97DC95EA-4FD5-4CBD-A431-4F972083DDB0}"/>
              </a:ext>
            </a:extLst>
          </p:cNvPr>
          <p:cNvCxnSpPr>
            <a:stCxn id="20" idx="2"/>
            <a:endCxn id="27" idx="0"/>
          </p:cNvCxnSpPr>
          <p:nvPr/>
        </p:nvCxnSpPr>
        <p:spPr>
          <a:xfrm>
            <a:off x="5919076" y="1329449"/>
            <a:ext cx="595904" cy="535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 xmlns:a16="http://schemas.microsoft.com/office/drawing/2014/main" id="{71E6B8A5-34E2-47F7-8640-BBC4D7277A5F}"/>
              </a:ext>
            </a:extLst>
          </p:cNvPr>
          <p:cNvCxnSpPr>
            <a:stCxn id="20" idx="2"/>
            <a:endCxn id="28" idx="0"/>
          </p:cNvCxnSpPr>
          <p:nvPr/>
        </p:nvCxnSpPr>
        <p:spPr>
          <a:xfrm>
            <a:off x="5919076" y="1329449"/>
            <a:ext cx="1876440" cy="524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 xmlns:a16="http://schemas.microsoft.com/office/drawing/2014/main" id="{D65B3458-B4F5-4C45-90CC-98D508B837DE}"/>
              </a:ext>
            </a:extLst>
          </p:cNvPr>
          <p:cNvSpPr txBox="1"/>
          <p:nvPr/>
        </p:nvSpPr>
        <p:spPr>
          <a:xfrm>
            <a:off x="178079" y="3808863"/>
            <a:ext cx="7220527" cy="307777"/>
          </a:xfrm>
          <a:prstGeom prst="rect">
            <a:avLst/>
          </a:prstGeom>
          <a:noFill/>
        </p:spPr>
        <p:txBody>
          <a:bodyPr wrap="square" rtlCol="0">
            <a:spAutoFit/>
          </a:bodyPr>
          <a:lstStyle/>
          <a:p>
            <a:r>
              <a:rPr lang="zh-CN" altLang="en-US" sz="1400" dirty="0"/>
              <a:t>蠕变预测规则决策树</a:t>
            </a:r>
          </a:p>
        </p:txBody>
      </p:sp>
      <p:sp>
        <p:nvSpPr>
          <p:cNvPr id="36" name="文本框 35">
            <a:extLst>
              <a:ext uri="{FF2B5EF4-FFF2-40B4-BE49-F238E27FC236}">
                <a16:creationId xmlns="" xmlns:a16="http://schemas.microsoft.com/office/drawing/2014/main" id="{90AA0349-524E-4272-9D9E-8421EB639C76}"/>
              </a:ext>
            </a:extLst>
          </p:cNvPr>
          <p:cNvSpPr txBox="1"/>
          <p:nvPr/>
        </p:nvSpPr>
        <p:spPr>
          <a:xfrm>
            <a:off x="4874510" y="3825599"/>
            <a:ext cx="7220527" cy="307777"/>
          </a:xfrm>
          <a:prstGeom prst="rect">
            <a:avLst/>
          </a:prstGeom>
          <a:noFill/>
        </p:spPr>
        <p:txBody>
          <a:bodyPr wrap="square" rtlCol="0">
            <a:spAutoFit/>
          </a:bodyPr>
          <a:lstStyle/>
          <a:p>
            <a:r>
              <a:rPr lang="zh-CN" altLang="en-US" sz="1400" dirty="0"/>
              <a:t>提取规则</a:t>
            </a:r>
          </a:p>
        </p:txBody>
      </p:sp>
      <p:sp>
        <p:nvSpPr>
          <p:cNvPr id="33" name="标题 1">
            <a:extLst>
              <a:ext uri="{FF2B5EF4-FFF2-40B4-BE49-F238E27FC236}">
                <a16:creationId xmlns="" xmlns:a16="http://schemas.microsoft.com/office/drawing/2014/main" id="{DB186FAA-803D-4886-B639-5EC146281093}"/>
              </a:ext>
            </a:extLst>
          </p:cNvPr>
          <p:cNvSpPr>
            <a:spLocks noGrp="1"/>
          </p:cNvSpPr>
          <p:nvPr>
            <p:ph type="title"/>
          </p:nvPr>
        </p:nvSpPr>
        <p:spPr>
          <a:xfrm>
            <a:off x="860483" y="-60884"/>
            <a:ext cx="8229600" cy="796950"/>
          </a:xfrm>
        </p:spPr>
        <p:txBody>
          <a:bodyPr>
            <a:noAutofit/>
          </a:bodyPr>
          <a:lstStyle/>
          <a:p>
            <a:r>
              <a:rPr lang="zh-CN" altLang="en-US" sz="2000" dirty="0">
                <a:solidFill>
                  <a:srgbClr val="FF0000"/>
                </a:solidFill>
              </a:rPr>
              <a:t>基于聚类的最优回归集成学习</a:t>
            </a:r>
            <a:r>
              <a:rPr lang="en-US" altLang="zh-CN" sz="2000" dirty="0">
                <a:solidFill>
                  <a:srgbClr val="FF0000"/>
                </a:solidFill>
              </a:rPr>
              <a:t/>
            </a:r>
            <a:br>
              <a:rPr lang="en-US" altLang="zh-CN" sz="2000" dirty="0">
                <a:solidFill>
                  <a:srgbClr val="FF0000"/>
                </a:solidFill>
              </a:rPr>
            </a:br>
            <a:r>
              <a:rPr lang="en-US" altLang="zh-CN" sz="2000" dirty="0">
                <a:solidFill>
                  <a:srgbClr val="FF0000"/>
                </a:solidFill>
              </a:rPr>
              <a:t>		---</a:t>
            </a:r>
            <a:r>
              <a:rPr lang="zh-CN" altLang="en-US" sz="2000" dirty="0">
                <a:solidFill>
                  <a:srgbClr val="FF0000"/>
                </a:solidFill>
              </a:rPr>
              <a:t>以第四子类为例的可解释规则提取</a:t>
            </a:r>
          </a:p>
        </p:txBody>
      </p:sp>
      <p:sp>
        <p:nvSpPr>
          <p:cNvPr id="12" name="箭头: 右 11">
            <a:extLst>
              <a:ext uri="{FF2B5EF4-FFF2-40B4-BE49-F238E27FC236}">
                <a16:creationId xmlns="" xmlns:a16="http://schemas.microsoft.com/office/drawing/2014/main" id="{1D704875-F86E-4832-8F9D-8949F247655D}"/>
              </a:ext>
            </a:extLst>
          </p:cNvPr>
          <p:cNvSpPr/>
          <p:nvPr/>
        </p:nvSpPr>
        <p:spPr>
          <a:xfrm>
            <a:off x="4517736" y="5277531"/>
            <a:ext cx="694627"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 xmlns:a16="http://schemas.microsoft.com/office/drawing/2014/main" id="{20A42B65-5402-4AC6-B4BF-B62D2E4FA88E}"/>
              </a:ext>
            </a:extLst>
          </p:cNvPr>
          <p:cNvSpPr txBox="1"/>
          <p:nvPr/>
        </p:nvSpPr>
        <p:spPr>
          <a:xfrm>
            <a:off x="5016238" y="4169360"/>
            <a:ext cx="3980165" cy="2585323"/>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IF temperature &lt;= 1000</a:t>
            </a:r>
            <a:r>
              <a:rPr lang="zh-CN" altLang="en-US" dirty="0"/>
              <a:t> </a:t>
            </a:r>
            <a:r>
              <a:rPr lang="en-US" altLang="zh-CN" dirty="0"/>
              <a:t>THEN</a:t>
            </a:r>
            <a:r>
              <a:rPr lang="zh-CN" altLang="en-US" dirty="0"/>
              <a:t> </a:t>
            </a:r>
            <a:r>
              <a:rPr lang="en-US" altLang="zh-CN" dirty="0"/>
              <a:t>life=953.4</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a:t>IF temperature &gt; 1000 AND </a:t>
            </a:r>
            <a:r>
              <a:rPr lang="en-US" altLang="zh-CN" dirty="0" err="1"/>
              <a:t>Ti</a:t>
            </a:r>
            <a:r>
              <a:rPr lang="en-US" altLang="zh-CN" dirty="0"/>
              <a:t>&lt;=0.5 AND Stress&lt;=105.2 Then life=386.8</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a:t>IF temperature &gt; 1000 AND </a:t>
            </a:r>
            <a:r>
              <a:rPr lang="en-US" altLang="zh-CN" dirty="0" err="1"/>
              <a:t>Ti</a:t>
            </a:r>
            <a:r>
              <a:rPr lang="en-US" altLang="zh-CN" dirty="0"/>
              <a:t>&lt;=0.5 AND Stress&gt;105.2 AND Ta&lt;=4.2 THEN life=299.2</a:t>
            </a:r>
          </a:p>
        </p:txBody>
      </p:sp>
      <p:pic>
        <p:nvPicPr>
          <p:cNvPr id="14" name="图片 13">
            <a:extLst>
              <a:ext uri="{FF2B5EF4-FFF2-40B4-BE49-F238E27FC236}">
                <a16:creationId xmlns="" xmlns:a16="http://schemas.microsoft.com/office/drawing/2014/main" id="{176F36D4-5EA6-48A6-80FD-FD23AA4AF7AC}"/>
              </a:ext>
            </a:extLst>
          </p:cNvPr>
          <p:cNvPicPr>
            <a:picLocks noChangeAspect="1"/>
          </p:cNvPicPr>
          <p:nvPr/>
        </p:nvPicPr>
        <p:blipFill>
          <a:blip r:embed="rId7"/>
          <a:stretch>
            <a:fillRect/>
          </a:stretch>
        </p:blipFill>
        <p:spPr>
          <a:xfrm>
            <a:off x="178079" y="4133569"/>
            <a:ext cx="4141891" cy="2742816"/>
          </a:xfrm>
          <a:prstGeom prst="rect">
            <a:avLst/>
          </a:prstGeom>
        </p:spPr>
      </p:pic>
      <p:grpSp>
        <p:nvGrpSpPr>
          <p:cNvPr id="45" name="组合 44">
            <a:extLst>
              <a:ext uri="{FF2B5EF4-FFF2-40B4-BE49-F238E27FC236}">
                <a16:creationId xmlns="" xmlns:a16="http://schemas.microsoft.com/office/drawing/2014/main" id="{50CA9CA5-6FF2-4942-A2A9-B35ECBEFF403}"/>
              </a:ext>
            </a:extLst>
          </p:cNvPr>
          <p:cNvGrpSpPr/>
          <p:nvPr/>
        </p:nvGrpSpPr>
        <p:grpSpPr>
          <a:xfrm>
            <a:off x="178079" y="745435"/>
            <a:ext cx="8787842" cy="5724608"/>
            <a:chOff x="178079" y="745435"/>
            <a:chExt cx="8787842" cy="5724608"/>
          </a:xfrm>
        </p:grpSpPr>
        <p:grpSp>
          <p:nvGrpSpPr>
            <p:cNvPr id="44" name="组合 43">
              <a:extLst>
                <a:ext uri="{FF2B5EF4-FFF2-40B4-BE49-F238E27FC236}">
                  <a16:creationId xmlns="" xmlns:a16="http://schemas.microsoft.com/office/drawing/2014/main" id="{7DD20EAF-25CE-46BB-A616-4D4E6A906C86}"/>
                </a:ext>
              </a:extLst>
            </p:cNvPr>
            <p:cNvGrpSpPr/>
            <p:nvPr/>
          </p:nvGrpSpPr>
          <p:grpSpPr>
            <a:xfrm>
              <a:off x="178079" y="745435"/>
              <a:ext cx="8787842" cy="5724608"/>
              <a:chOff x="187513" y="800736"/>
              <a:chExt cx="8787842" cy="5724608"/>
            </a:xfrm>
          </p:grpSpPr>
          <p:sp>
            <p:nvSpPr>
              <p:cNvPr id="16" name="矩形 15">
                <a:extLst>
                  <a:ext uri="{FF2B5EF4-FFF2-40B4-BE49-F238E27FC236}">
                    <a16:creationId xmlns="" xmlns:a16="http://schemas.microsoft.com/office/drawing/2014/main" id="{A81C80FA-7EE7-4E42-BBF9-B6D53975D576}"/>
                  </a:ext>
                </a:extLst>
              </p:cNvPr>
              <p:cNvSpPr/>
              <p:nvPr/>
            </p:nvSpPr>
            <p:spPr>
              <a:xfrm>
                <a:off x="187513" y="800736"/>
                <a:ext cx="8787842" cy="57246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pic>
            <p:nvPicPr>
              <p:cNvPr id="18" name="图片 17">
                <a:extLst>
                  <a:ext uri="{FF2B5EF4-FFF2-40B4-BE49-F238E27FC236}">
                    <a16:creationId xmlns="" xmlns:a16="http://schemas.microsoft.com/office/drawing/2014/main" id="{9616CC83-D718-4E61-85C5-AF4278FFA8B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2040" y="893519"/>
                <a:ext cx="3183708" cy="2670586"/>
              </a:xfrm>
              <a:prstGeom prst="rect">
                <a:avLst/>
              </a:prstGeom>
            </p:spPr>
          </p:pic>
          <p:pic>
            <p:nvPicPr>
              <p:cNvPr id="39" name="图片 38">
                <a:extLst>
                  <a:ext uri="{FF2B5EF4-FFF2-40B4-BE49-F238E27FC236}">
                    <a16:creationId xmlns="" xmlns:a16="http://schemas.microsoft.com/office/drawing/2014/main" id="{A67965B3-1D41-43CE-9F1F-A2CD0E8758B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1982" y="3833663"/>
                <a:ext cx="3136970" cy="2422122"/>
              </a:xfrm>
              <a:prstGeom prst="rect">
                <a:avLst/>
              </a:prstGeom>
            </p:spPr>
          </p:pic>
          <p:pic>
            <p:nvPicPr>
              <p:cNvPr id="41" name="图片 40">
                <a:extLst>
                  <a:ext uri="{FF2B5EF4-FFF2-40B4-BE49-F238E27FC236}">
                    <a16:creationId xmlns="" xmlns:a16="http://schemas.microsoft.com/office/drawing/2014/main" id="{1EFB3AB7-C555-4C82-8338-8F6D9ABB02A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96338" y="922145"/>
                <a:ext cx="4855967" cy="2569145"/>
              </a:xfrm>
              <a:prstGeom prst="rect">
                <a:avLst/>
              </a:prstGeom>
            </p:spPr>
          </p:pic>
          <p:pic>
            <p:nvPicPr>
              <p:cNvPr id="37" name="图片 36">
                <a:extLst>
                  <a:ext uri="{FF2B5EF4-FFF2-40B4-BE49-F238E27FC236}">
                    <a16:creationId xmlns="" xmlns:a16="http://schemas.microsoft.com/office/drawing/2014/main" id="{D4C4804F-D88B-4A9A-B9ED-E0F1561D21A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19820" y="3612700"/>
                <a:ext cx="3214671" cy="2773298"/>
              </a:xfrm>
              <a:prstGeom prst="rect">
                <a:avLst/>
              </a:prstGeom>
            </p:spPr>
          </p:pic>
          <p:sp>
            <p:nvSpPr>
              <p:cNvPr id="43" name="文本框 42">
                <a:extLst>
                  <a:ext uri="{FF2B5EF4-FFF2-40B4-BE49-F238E27FC236}">
                    <a16:creationId xmlns="" xmlns:a16="http://schemas.microsoft.com/office/drawing/2014/main" id="{42E4599B-0C5A-4585-B2FC-4FDAAAD7FB89}"/>
                  </a:ext>
                </a:extLst>
              </p:cNvPr>
              <p:cNvSpPr txBox="1"/>
              <p:nvPr/>
            </p:nvSpPr>
            <p:spPr>
              <a:xfrm>
                <a:off x="2933924" y="4140106"/>
                <a:ext cx="1913669"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zh-CN" altLang="en-US" b="1" dirty="0">
                    <a:solidFill>
                      <a:schemeClr val="tx1"/>
                    </a:solidFill>
                  </a:rPr>
                  <a:t>随机森林生成的不同子树</a:t>
                </a:r>
              </a:p>
            </p:txBody>
          </p:sp>
        </p:grpSp>
        <p:sp>
          <p:nvSpPr>
            <p:cNvPr id="42" name="文本框 41">
              <a:extLst>
                <a:ext uri="{FF2B5EF4-FFF2-40B4-BE49-F238E27FC236}">
                  <a16:creationId xmlns="" xmlns:a16="http://schemas.microsoft.com/office/drawing/2014/main" id="{627A7D63-3CFF-4AA6-BC8F-507139BA2892}"/>
                </a:ext>
              </a:extLst>
            </p:cNvPr>
            <p:cNvSpPr txBox="1"/>
            <p:nvPr/>
          </p:nvSpPr>
          <p:spPr>
            <a:xfrm>
              <a:off x="7803136" y="4627828"/>
              <a:ext cx="1050589" cy="369332"/>
            </a:xfrm>
            <a:prstGeom prst="rect">
              <a:avLst/>
            </a:prstGeom>
            <a:noFill/>
          </p:spPr>
          <p:txBody>
            <a:bodyPr wrap="square" rtlCol="0">
              <a:spAutoFit/>
            </a:bodyPr>
            <a:lstStyle/>
            <a:p>
              <a:r>
                <a:rPr lang="en-US" altLang="zh-CN" dirty="0"/>
                <a:t>······</a:t>
              </a:r>
              <a:endParaRPr lang="zh-CN" altLang="en-US" dirty="0"/>
            </a:p>
          </p:txBody>
        </p:sp>
      </p:grpSp>
      <p:sp>
        <p:nvSpPr>
          <p:cNvPr id="2" name="矩形 1">
            <a:extLst>
              <a:ext uri="{FF2B5EF4-FFF2-40B4-BE49-F238E27FC236}">
                <a16:creationId xmlns="" xmlns:a16="http://schemas.microsoft.com/office/drawing/2014/main" id="{FC9E3AF6-1C16-4E5C-B6DE-3722ADFB9FD1}"/>
              </a:ext>
            </a:extLst>
          </p:cNvPr>
          <p:cNvSpPr/>
          <p:nvPr/>
        </p:nvSpPr>
        <p:spPr>
          <a:xfrm>
            <a:off x="8172400" y="6525344"/>
            <a:ext cx="648071"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hlinkClick r:id="" action="ppaction://noaction"/>
              </a:rPr>
              <a:t>返回</a:t>
            </a:r>
            <a:endParaRPr lang="zh-CN" altLang="en-US" dirty="0"/>
          </a:p>
        </p:txBody>
      </p:sp>
    </p:spTree>
    <p:extLst>
      <p:ext uri="{BB962C8B-B14F-4D97-AF65-F5344CB8AC3E}">
        <p14:creationId xmlns:p14="http://schemas.microsoft.com/office/powerpoint/2010/main" val="151868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 xmlns:a16="http://schemas.microsoft.com/office/drawing/2014/main" id="{5ED40C90-729A-4904-9A92-476000A3462B}"/>
              </a:ext>
            </a:extLst>
          </p:cNvPr>
          <p:cNvSpPr txBox="1"/>
          <p:nvPr/>
        </p:nvSpPr>
        <p:spPr>
          <a:xfrm>
            <a:off x="283789" y="1585670"/>
            <a:ext cx="8680699" cy="480131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t>                                                                  </a:t>
            </a:r>
          </a:p>
          <a:p>
            <a:r>
              <a:rPr lang="en-US" altLang="zh-CN" dirty="0"/>
              <a:t>                                     </a:t>
            </a:r>
            <a:r>
              <a:rPr lang="zh-CN" altLang="en-US" dirty="0"/>
              <a:t>表征位错对蠕变影响关系，考虑了层错能、应力、扩弹性模量等</a:t>
            </a:r>
            <a:endParaRPr lang="en-US" altLang="zh-CN" dirty="0"/>
          </a:p>
          <a:p>
            <a:endParaRPr lang="en-US" altLang="zh-CN" dirty="0"/>
          </a:p>
          <a:p>
            <a:r>
              <a:rPr lang="zh-CN" altLang="en-US" dirty="0"/>
              <a:t>存在问题</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                为 幂律方程，考虑应力影响，未考虑幂律失效状态</a:t>
            </a:r>
            <a:endParaRPr lang="en-US" altLang="zh-CN" dirty="0">
              <a:sym typeface="Wingdings" panose="05000000000000000000" pitchFamily="2" charset="2"/>
            </a:endParaRPr>
          </a:p>
          <a:p>
            <a:r>
              <a:rPr lang="en-US" altLang="zh-CN" dirty="0">
                <a:sym typeface="Wingdings" panose="05000000000000000000" pitchFamily="2" charset="2"/>
              </a:rPr>
              <a:t>                                </a:t>
            </a:r>
          </a:p>
          <a:p>
            <a:r>
              <a:rPr lang="en-US" altLang="zh-CN" dirty="0">
                <a:sym typeface="Wingdings" panose="05000000000000000000" pitchFamily="2" charset="2"/>
              </a:rPr>
              <a:t>                                                  </a:t>
            </a:r>
            <a:r>
              <a:rPr lang="zh-CN" altLang="en-US" dirty="0">
                <a:sym typeface="Wingdings" panose="05000000000000000000" pitchFamily="2" charset="2"/>
              </a:rPr>
              <a:t>幂律时效状态</a:t>
            </a:r>
            <a:r>
              <a:rPr lang="en-US" altLang="zh-CN" dirty="0">
                <a:sym typeface="Wingdings" panose="05000000000000000000" pitchFamily="2" charset="2"/>
              </a:rPr>
              <a:t>[</a:t>
            </a:r>
            <a:r>
              <a:rPr lang="zh-CN" altLang="en-US" dirty="0">
                <a:sym typeface="Wingdings" panose="05000000000000000000" pitchFamily="2" charset="2"/>
              </a:rPr>
              <a:t>低温（</a:t>
            </a:r>
            <a:r>
              <a:rPr lang="en-US" altLang="zh-CN" dirty="0">
                <a:sym typeface="Wingdings" panose="05000000000000000000" pitchFamily="2" charset="2"/>
              </a:rPr>
              <a:t>0.5-0.6Tm</a:t>
            </a:r>
            <a:r>
              <a:rPr lang="zh-CN" altLang="en-US" dirty="0">
                <a:sym typeface="Wingdings" panose="05000000000000000000" pitchFamily="2" charset="2"/>
              </a:rPr>
              <a:t>）高应力（范围未定）</a:t>
            </a:r>
            <a:r>
              <a:rPr lang="en-US" altLang="zh-CN" dirty="0">
                <a:sym typeface="Wingdings" panose="05000000000000000000" pitchFamily="2" charset="2"/>
              </a:rPr>
              <a:t>]</a:t>
            </a:r>
            <a:r>
              <a:rPr lang="zh-CN" altLang="en-US" dirty="0">
                <a:sym typeface="Wingdings" panose="05000000000000000000" pitchFamily="2" charset="2"/>
              </a:rPr>
              <a:t>表征式：</a:t>
            </a:r>
            <a:endParaRPr lang="en-US" altLang="zh-CN" dirty="0">
              <a:sym typeface="Wingdings" panose="05000000000000000000" pitchFamily="2" charset="2"/>
            </a:endParaRPr>
          </a:p>
          <a:p>
            <a:r>
              <a:rPr lang="en-US" altLang="zh-CN" dirty="0">
                <a:sym typeface="Wingdings" panose="05000000000000000000" pitchFamily="2" charset="2"/>
              </a:rPr>
              <a:t>                                                   </a:t>
            </a:r>
            <a:r>
              <a:rPr lang="zh-CN" altLang="en-US" dirty="0">
                <a:sym typeface="Wingdings" panose="05000000000000000000" pitchFamily="2" charset="2"/>
              </a:rPr>
              <a:t>表达式</a:t>
            </a:r>
            <a:r>
              <a:rPr lang="en-US" altLang="zh-CN" dirty="0">
                <a:sym typeface="Wingdings" panose="05000000000000000000" pitchFamily="2" charset="2"/>
              </a:rPr>
              <a:t>                                           </a:t>
            </a:r>
            <a:r>
              <a:rPr lang="zh-CN" altLang="en-US" dirty="0">
                <a:sym typeface="Wingdings" panose="05000000000000000000" pitchFamily="2" charset="2"/>
              </a:rPr>
              <a:t>无物理意义</a:t>
            </a:r>
            <a:endParaRPr lang="en-US" altLang="zh-CN" dirty="0">
              <a:sym typeface="Wingdings" panose="05000000000000000000" pitchFamily="2" charset="2"/>
            </a:endParaRPr>
          </a:p>
          <a:p>
            <a:r>
              <a:rPr lang="en-US" altLang="zh-CN" dirty="0">
                <a:sym typeface="Wingdings" panose="05000000000000000000" pitchFamily="2" charset="2"/>
              </a:rPr>
              <a:t>                                                                    </a:t>
            </a:r>
          </a:p>
          <a:p>
            <a:r>
              <a:rPr lang="en-US" altLang="zh-CN" dirty="0">
                <a:sym typeface="Wingdings" panose="05000000000000000000" pitchFamily="2" charset="2"/>
              </a:rPr>
              <a:t>                       </a:t>
            </a:r>
            <a:r>
              <a:rPr lang="zh-CN" altLang="en-US" dirty="0">
                <a:sym typeface="Wingdings" panose="05000000000000000000" pitchFamily="2" charset="2"/>
              </a:rPr>
              <a:t>（                     （</a:t>
            </a:r>
            <a:r>
              <a:rPr lang="en-US" altLang="zh-CN" dirty="0">
                <a:sym typeface="Wingdings" panose="05000000000000000000" pitchFamily="2" charset="2"/>
              </a:rPr>
              <a:t>2</a:t>
            </a:r>
            <a:r>
              <a:rPr lang="zh-CN" altLang="en-US" dirty="0">
                <a:sym typeface="Wingdings" panose="05000000000000000000" pitchFamily="2" charset="2"/>
              </a:rPr>
              <a:t>）</a:t>
            </a:r>
            <a:r>
              <a:rPr lang="en-US" altLang="zh-CN" dirty="0">
                <a:sym typeface="Wingdings" panose="05000000000000000000" pitchFamily="2" charset="2"/>
              </a:rPr>
              <a:t>5</a:t>
            </a:r>
            <a:r>
              <a:rPr lang="zh-CN" altLang="en-US" dirty="0">
                <a:sym typeface="Wingdings" panose="05000000000000000000" pitchFamily="2" charset="2"/>
              </a:rPr>
              <a:t>为材料性质比值常数，纯金属一般为</a:t>
            </a:r>
            <a:r>
              <a:rPr lang="en-US" altLang="zh-CN" dirty="0">
                <a:sym typeface="Wingdings" panose="05000000000000000000" pitchFamily="2" charset="2"/>
              </a:rPr>
              <a:t>5</a:t>
            </a:r>
            <a:r>
              <a:rPr lang="zh-CN" altLang="en-US" dirty="0">
                <a:sym typeface="Wingdings" panose="05000000000000000000" pitchFamily="2" charset="2"/>
              </a:rPr>
              <a:t>，针对不</a:t>
            </a:r>
            <a:endParaRPr lang="en-US" altLang="zh-CN" dirty="0">
              <a:sym typeface="Wingdings" panose="05000000000000000000" pitchFamily="2" charset="2"/>
            </a:endParaRPr>
          </a:p>
          <a:p>
            <a:r>
              <a:rPr lang="en-US" altLang="zh-CN" dirty="0">
                <a:sym typeface="Wingdings" panose="05000000000000000000" pitchFamily="2" charset="2"/>
              </a:rPr>
              <a:t>                                                           </a:t>
            </a:r>
            <a:r>
              <a:rPr lang="zh-CN" altLang="en-US" dirty="0">
                <a:sym typeface="Wingdings" panose="05000000000000000000" pitchFamily="2" charset="2"/>
              </a:rPr>
              <a:t>同材料不同状态有所不同</a:t>
            </a:r>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a:t>
            </a:r>
            <a:r>
              <a:rPr lang="en-US" altLang="zh-CN" dirty="0">
                <a:sym typeface="Wingdings" panose="05000000000000000000" pitchFamily="2" charset="2"/>
              </a:rPr>
              <a:t>3</a:t>
            </a:r>
            <a:r>
              <a:rPr lang="zh-CN" altLang="en-US" dirty="0">
                <a:sym typeface="Wingdings" panose="05000000000000000000" pitchFamily="2" charset="2"/>
              </a:rPr>
              <a:t>）           表征扩散部分影响，前提：用自扩散激活能代替蠕变表观激活能</a:t>
            </a:r>
            <a:r>
              <a:rPr lang="el-GR" altLang="zh-CN" dirty="0"/>
              <a:t> </a:t>
            </a:r>
            <a:r>
              <a:rPr lang="en-US" altLang="zh-CN" dirty="0"/>
              <a:t>          </a:t>
            </a:r>
          </a:p>
          <a:p>
            <a:r>
              <a:rPr lang="en-US" altLang="zh-CN" dirty="0"/>
              <a:t>                                                            </a:t>
            </a:r>
            <a:r>
              <a:rPr lang="el-GR" altLang="zh-CN" dirty="0"/>
              <a:t>έ=</a:t>
            </a:r>
            <a:r>
              <a:rPr lang="en-US" altLang="zh-CN" dirty="0"/>
              <a:t>A</a:t>
            </a:r>
            <a:r>
              <a:rPr lang="en-US" altLang="zh-CN" baseline="-25000" dirty="0"/>
              <a:t>4</a:t>
            </a:r>
            <a:r>
              <a:rPr lang="en-US" altLang="zh-CN" dirty="0"/>
              <a:t>exp</a:t>
            </a:r>
            <a:r>
              <a:rPr lang="zh-CN" altLang="en-US" dirty="0"/>
              <a:t>（</a:t>
            </a:r>
            <a:r>
              <a:rPr lang="en-US" altLang="zh-CN" dirty="0"/>
              <a:t>-Qc/RT</a:t>
            </a:r>
            <a:r>
              <a:rPr lang="zh-CN" altLang="en-US" dirty="0"/>
              <a:t>）</a:t>
            </a:r>
            <a:endParaRPr lang="en-US" altLang="zh-CN" dirty="0"/>
          </a:p>
          <a:p>
            <a:r>
              <a:rPr lang="en-US" altLang="zh-CN" dirty="0">
                <a:sym typeface="Wingdings" panose="05000000000000000000" pitchFamily="2" charset="2"/>
              </a:rPr>
              <a:t>          </a:t>
            </a:r>
            <a:r>
              <a:rPr lang="zh-CN" altLang="en-US" dirty="0">
                <a:sym typeface="Wingdings" panose="05000000000000000000" pitchFamily="2" charset="2"/>
              </a:rPr>
              <a:t>前提</a:t>
            </a:r>
            <a:r>
              <a:rPr lang="en-US" altLang="zh-CN" dirty="0">
                <a:sym typeface="Wingdings" panose="05000000000000000000" pitchFamily="2" charset="2"/>
              </a:rPr>
              <a:t> </a:t>
            </a:r>
            <a:r>
              <a:rPr lang="zh-CN" altLang="en-US" dirty="0">
                <a:sym typeface="Wingdings" panose="05000000000000000000" pitchFamily="2" charset="2"/>
              </a:rPr>
              <a:t>在</a:t>
            </a:r>
            <a:r>
              <a:rPr lang="en-US" altLang="zh-CN" dirty="0">
                <a:sym typeface="Wingdings" panose="05000000000000000000" pitchFamily="2" charset="2"/>
              </a:rPr>
              <a:t>0.6-1Tm</a:t>
            </a:r>
            <a:r>
              <a:rPr lang="zh-CN" altLang="en-US" dirty="0">
                <a:sym typeface="Wingdings" panose="05000000000000000000" pitchFamily="2" charset="2"/>
              </a:rPr>
              <a:t>下成立，温度过小时蠕变表观激活能低于自扩散激活能</a:t>
            </a:r>
            <a:endParaRPr lang="en-US" altLang="zh-CN" dirty="0">
              <a:sym typeface="Wingdings" panose="05000000000000000000" pitchFamily="2" charset="2"/>
            </a:endParaRPr>
          </a:p>
          <a:p>
            <a:r>
              <a:rPr lang="en-US" altLang="zh-CN" dirty="0">
                <a:sym typeface="Wingdings" panose="05000000000000000000" pitchFamily="2" charset="2"/>
              </a:rPr>
              <a:t>                                 </a:t>
            </a:r>
          </a:p>
          <a:p>
            <a:r>
              <a:rPr lang="zh-CN" altLang="en-US" dirty="0">
                <a:sym typeface="Wingdings" panose="05000000000000000000" pitchFamily="2" charset="2"/>
              </a:rPr>
              <a:t>改进方案：利用公式                                          求得表观激活能带入计算</a:t>
            </a:r>
            <a:endParaRPr lang="en-US" altLang="zh-CN" dirty="0">
              <a:sym typeface="Wingdings" panose="05000000000000000000" pitchFamily="2" charset="2"/>
            </a:endParaRPr>
          </a:p>
        </p:txBody>
      </p:sp>
      <p:sp>
        <p:nvSpPr>
          <p:cNvPr id="4" name="标题 1">
            <a:extLst>
              <a:ext uri="{FF2B5EF4-FFF2-40B4-BE49-F238E27FC236}">
                <a16:creationId xmlns="" xmlns:a16="http://schemas.microsoft.com/office/drawing/2014/main" id="{82933FCC-B40B-457E-93D1-2F30443EA68C}"/>
              </a:ext>
            </a:extLst>
          </p:cNvPr>
          <p:cNvSpPr txBox="1">
            <a:spLocks/>
          </p:cNvSpPr>
          <p:nvPr/>
        </p:nvSpPr>
        <p:spPr>
          <a:xfrm>
            <a:off x="878883" y="0"/>
            <a:ext cx="8229600" cy="796950"/>
          </a:xfrm>
          <a:prstGeom prst="rect">
            <a:avLst/>
          </a:prstGeom>
        </p:spPr>
        <p:txBody>
          <a:bodyPr vert="horz" lIns="91440" tIns="45720" rIns="91440" bIns="45720" rtlCol="0" anchor="ctr">
            <a:normAutofit/>
          </a:bodyPr>
          <a:lst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a:lstStyle>
          <a:p>
            <a:r>
              <a:rPr lang="zh-CN" altLang="en-US" sz="2400" dirty="0"/>
              <a:t>蠕</a:t>
            </a:r>
            <a:r>
              <a:rPr lang="zh-CN" altLang="en-US" sz="2400" dirty="0" smtClean="0"/>
              <a:t>变</a:t>
            </a:r>
            <a:r>
              <a:rPr lang="zh-CN" altLang="en-US" sz="2400" dirty="0"/>
              <a:t>解</a:t>
            </a:r>
            <a:r>
              <a:rPr lang="zh-CN" altLang="en-US" sz="2400" dirty="0" smtClean="0"/>
              <a:t>析式存在的问题和改进方案</a:t>
            </a:r>
            <a:endParaRPr lang="zh-CN" altLang="en-US" sz="2400" dirty="0"/>
          </a:p>
        </p:txBody>
      </p:sp>
      <p:pic>
        <p:nvPicPr>
          <p:cNvPr id="5" name="图片 4">
            <a:extLst>
              <a:ext uri="{FF2B5EF4-FFF2-40B4-BE49-F238E27FC236}">
                <a16:creationId xmlns="" xmlns:a16="http://schemas.microsoft.com/office/drawing/2014/main" id="{8F6E0925-FBC8-46A2-A5D6-AB332174F581}"/>
              </a:ext>
            </a:extLst>
          </p:cNvPr>
          <p:cNvPicPr>
            <a:picLocks noChangeAspect="1"/>
          </p:cNvPicPr>
          <p:nvPr/>
        </p:nvPicPr>
        <p:blipFill>
          <a:blip r:embed="rId2"/>
          <a:stretch>
            <a:fillRect/>
          </a:stretch>
        </p:blipFill>
        <p:spPr>
          <a:xfrm>
            <a:off x="303659" y="874727"/>
            <a:ext cx="8536682" cy="645781"/>
          </a:xfrm>
          <a:prstGeom prst="rect">
            <a:avLst/>
          </a:prstGeom>
        </p:spPr>
      </p:pic>
      <p:sp>
        <p:nvSpPr>
          <p:cNvPr id="6" name="矩形 5">
            <a:extLst>
              <a:ext uri="{FF2B5EF4-FFF2-40B4-BE49-F238E27FC236}">
                <a16:creationId xmlns="" xmlns:a16="http://schemas.microsoft.com/office/drawing/2014/main" id="{AC7786E6-9964-460D-8E20-F45C8D7DA3DA}"/>
              </a:ext>
            </a:extLst>
          </p:cNvPr>
          <p:cNvSpPr/>
          <p:nvPr/>
        </p:nvSpPr>
        <p:spPr>
          <a:xfrm>
            <a:off x="2267744" y="812774"/>
            <a:ext cx="4680520" cy="68274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 name="矩形 8">
            <a:extLst>
              <a:ext uri="{FF2B5EF4-FFF2-40B4-BE49-F238E27FC236}">
                <a16:creationId xmlns="" xmlns:a16="http://schemas.microsoft.com/office/drawing/2014/main" id="{E7EA565F-573E-4E1D-A530-4628D70E91FF}"/>
              </a:ext>
            </a:extLst>
          </p:cNvPr>
          <p:cNvSpPr/>
          <p:nvPr/>
        </p:nvSpPr>
        <p:spPr>
          <a:xfrm>
            <a:off x="787913" y="942568"/>
            <a:ext cx="684076" cy="5287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 xmlns:a16="http://schemas.microsoft.com/office/drawing/2014/main" id="{269C11B5-95E8-4FBC-87D1-248F0484DFFD}"/>
              </a:ext>
            </a:extLst>
          </p:cNvPr>
          <p:cNvCxnSpPr/>
          <p:nvPr/>
        </p:nvCxnSpPr>
        <p:spPr>
          <a:xfrm>
            <a:off x="303659" y="5877272"/>
            <a:ext cx="8536682" cy="0"/>
          </a:xfrm>
          <a:prstGeom prst="line">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0" name="直接连接符 19">
            <a:extLst>
              <a:ext uri="{FF2B5EF4-FFF2-40B4-BE49-F238E27FC236}">
                <a16:creationId xmlns="" xmlns:a16="http://schemas.microsoft.com/office/drawing/2014/main" id="{BFCFB070-604C-4DCA-85E5-1E5BC12B3734}"/>
              </a:ext>
            </a:extLst>
          </p:cNvPr>
          <p:cNvCxnSpPr/>
          <p:nvPr/>
        </p:nvCxnSpPr>
        <p:spPr>
          <a:xfrm>
            <a:off x="303659" y="2348880"/>
            <a:ext cx="8536682" cy="0"/>
          </a:xfrm>
          <a:prstGeom prst="line">
            <a:avLst/>
          </a:prstGeom>
          <a:ln>
            <a:tailEnd type="triangle"/>
          </a:ln>
        </p:spPr>
        <p:style>
          <a:lnRef idx="2">
            <a:schemeClr val="accent5"/>
          </a:lnRef>
          <a:fillRef idx="0">
            <a:schemeClr val="accent5"/>
          </a:fillRef>
          <a:effectRef idx="1">
            <a:schemeClr val="accent5"/>
          </a:effectRef>
          <a:fontRef idx="minor">
            <a:schemeClr val="tx1"/>
          </a:fontRef>
        </p:style>
      </p:cxnSp>
      <p:pic>
        <p:nvPicPr>
          <p:cNvPr id="16" name="图片 15">
            <a:extLst>
              <a:ext uri="{FF2B5EF4-FFF2-40B4-BE49-F238E27FC236}">
                <a16:creationId xmlns="" xmlns:a16="http://schemas.microsoft.com/office/drawing/2014/main" id="{E1BF4A14-C3AE-4568-B7D7-86FB0F2B29BF}"/>
              </a:ext>
            </a:extLst>
          </p:cNvPr>
          <p:cNvPicPr>
            <a:picLocks noChangeAspect="1"/>
          </p:cNvPicPr>
          <p:nvPr/>
        </p:nvPicPr>
        <p:blipFill rotWithShape="1">
          <a:blip r:embed="rId2"/>
          <a:srcRect l="5850" t="23746" r="86137" b="30883"/>
          <a:stretch/>
        </p:blipFill>
        <p:spPr>
          <a:xfrm>
            <a:off x="485749" y="1725243"/>
            <a:ext cx="1133923" cy="485675"/>
          </a:xfrm>
          <a:prstGeom prst="rect">
            <a:avLst/>
          </a:prstGeom>
        </p:spPr>
      </p:pic>
      <p:pic>
        <p:nvPicPr>
          <p:cNvPr id="17" name="图片 16">
            <a:extLst>
              <a:ext uri="{FF2B5EF4-FFF2-40B4-BE49-F238E27FC236}">
                <a16:creationId xmlns="" xmlns:a16="http://schemas.microsoft.com/office/drawing/2014/main" id="{CABAA27C-1C0D-44BD-9D85-30445F6AA1E1}"/>
              </a:ext>
            </a:extLst>
          </p:cNvPr>
          <p:cNvPicPr>
            <a:picLocks noChangeAspect="1"/>
          </p:cNvPicPr>
          <p:nvPr/>
        </p:nvPicPr>
        <p:blipFill rotWithShape="1">
          <a:blip r:embed="rId2"/>
          <a:srcRect l="66687" t="-1451" r="22347" b="6338"/>
          <a:stretch/>
        </p:blipFill>
        <p:spPr>
          <a:xfrm>
            <a:off x="1979712" y="2373875"/>
            <a:ext cx="936104" cy="614219"/>
          </a:xfrm>
          <a:prstGeom prst="rect">
            <a:avLst/>
          </a:prstGeom>
        </p:spPr>
      </p:pic>
      <p:pic>
        <p:nvPicPr>
          <p:cNvPr id="2" name="图片 1">
            <a:extLst>
              <a:ext uri="{FF2B5EF4-FFF2-40B4-BE49-F238E27FC236}">
                <a16:creationId xmlns="" xmlns:a16="http://schemas.microsoft.com/office/drawing/2014/main" id="{D0BF33C1-0484-4416-A8E9-EF7C205842CA}"/>
              </a:ext>
            </a:extLst>
          </p:cNvPr>
          <p:cNvPicPr>
            <a:picLocks noChangeAspect="1"/>
          </p:cNvPicPr>
          <p:nvPr/>
        </p:nvPicPr>
        <p:blipFill rotWithShape="1">
          <a:blip r:embed="rId3"/>
          <a:srcRect l="57004" t="10392"/>
          <a:stretch/>
        </p:blipFill>
        <p:spPr>
          <a:xfrm>
            <a:off x="4067223" y="3492759"/>
            <a:ext cx="1749317" cy="440907"/>
          </a:xfrm>
          <a:prstGeom prst="rect">
            <a:avLst/>
          </a:prstGeom>
        </p:spPr>
      </p:pic>
      <p:pic>
        <p:nvPicPr>
          <p:cNvPr id="3" name="图片 2">
            <a:extLst>
              <a:ext uri="{FF2B5EF4-FFF2-40B4-BE49-F238E27FC236}">
                <a16:creationId xmlns="" xmlns:a16="http://schemas.microsoft.com/office/drawing/2014/main" id="{C6CB9D65-DA24-482E-8445-76683C396625}"/>
              </a:ext>
            </a:extLst>
          </p:cNvPr>
          <p:cNvPicPr>
            <a:picLocks noChangeAspect="1"/>
          </p:cNvPicPr>
          <p:nvPr/>
        </p:nvPicPr>
        <p:blipFill>
          <a:blip r:embed="rId4"/>
          <a:stretch>
            <a:fillRect/>
          </a:stretch>
        </p:blipFill>
        <p:spPr>
          <a:xfrm>
            <a:off x="426733" y="2943662"/>
            <a:ext cx="2273059" cy="1909576"/>
          </a:xfrm>
          <a:prstGeom prst="rect">
            <a:avLst/>
          </a:prstGeom>
        </p:spPr>
      </p:pic>
      <p:pic>
        <p:nvPicPr>
          <p:cNvPr id="21" name="图片 20">
            <a:extLst>
              <a:ext uri="{FF2B5EF4-FFF2-40B4-BE49-F238E27FC236}">
                <a16:creationId xmlns="" xmlns:a16="http://schemas.microsoft.com/office/drawing/2014/main" id="{58B7D4CF-2B0F-4AEF-A9C9-B7779DBEDBB6}"/>
              </a:ext>
            </a:extLst>
          </p:cNvPr>
          <p:cNvPicPr>
            <a:picLocks noChangeAspect="1"/>
          </p:cNvPicPr>
          <p:nvPr/>
        </p:nvPicPr>
        <p:blipFill rotWithShape="1">
          <a:blip r:embed="rId2"/>
          <a:srcRect l="48081" t="6772" r="45593" b="19201"/>
          <a:stretch/>
        </p:blipFill>
        <p:spPr>
          <a:xfrm>
            <a:off x="900197" y="4853238"/>
            <a:ext cx="540060" cy="478058"/>
          </a:xfrm>
          <a:prstGeom prst="rect">
            <a:avLst/>
          </a:prstGeom>
        </p:spPr>
      </p:pic>
      <p:pic>
        <p:nvPicPr>
          <p:cNvPr id="18" name="图片 17">
            <a:extLst>
              <a:ext uri="{FF2B5EF4-FFF2-40B4-BE49-F238E27FC236}">
                <a16:creationId xmlns="" xmlns:a16="http://schemas.microsoft.com/office/drawing/2014/main" id="{64E4F3DA-4EEF-4C0A-9C49-7CF2AAF27F2A}"/>
              </a:ext>
            </a:extLst>
          </p:cNvPr>
          <p:cNvPicPr>
            <a:picLocks noChangeAspect="1"/>
          </p:cNvPicPr>
          <p:nvPr/>
        </p:nvPicPr>
        <p:blipFill>
          <a:blip r:embed="rId5"/>
          <a:stretch>
            <a:fillRect/>
          </a:stretch>
        </p:blipFill>
        <p:spPr>
          <a:xfrm>
            <a:off x="2596248" y="5899039"/>
            <a:ext cx="1975752" cy="466179"/>
          </a:xfrm>
          <a:prstGeom prst="rect">
            <a:avLst/>
          </a:prstGeom>
        </p:spPr>
      </p:pic>
    </p:spTree>
    <p:extLst>
      <p:ext uri="{BB962C8B-B14F-4D97-AF65-F5344CB8AC3E}">
        <p14:creationId xmlns:p14="http://schemas.microsoft.com/office/powerpoint/2010/main" val="2683004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 xmlns:a16="http://schemas.microsoft.com/office/drawing/2014/main" id="{5ED40C90-729A-4904-9A92-476000A3462B}"/>
              </a:ext>
            </a:extLst>
          </p:cNvPr>
          <p:cNvSpPr txBox="1"/>
          <p:nvPr/>
        </p:nvSpPr>
        <p:spPr>
          <a:xfrm>
            <a:off x="283790" y="1585670"/>
            <a:ext cx="8536682" cy="480131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t>                                                                  </a:t>
            </a:r>
          </a:p>
          <a:p>
            <a:r>
              <a:rPr lang="en-US" altLang="zh-CN" dirty="0"/>
              <a:t>                                                                   </a:t>
            </a:r>
            <a:r>
              <a:rPr lang="zh-CN" altLang="en-US" dirty="0"/>
              <a:t>表征晶界滑移对蠕变影响关系</a:t>
            </a:r>
            <a:endParaRPr lang="en-US" altLang="zh-CN" dirty="0"/>
          </a:p>
          <a:p>
            <a:endParaRPr lang="en-US" altLang="zh-CN" dirty="0"/>
          </a:p>
          <a:p>
            <a:r>
              <a:rPr lang="zh-CN" altLang="en-US" dirty="0"/>
              <a:t>存在问题</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）晶界滑移对蠕变影响的大小随晶粒尺寸地大小而改变</a:t>
            </a:r>
            <a:endParaRPr lang="en-US" altLang="zh-CN" dirty="0">
              <a:sym typeface="Wingdings" panose="05000000000000000000" pitchFamily="2" charset="2"/>
            </a:endParaRPr>
          </a:p>
          <a:p>
            <a:r>
              <a:rPr lang="en-US" altLang="zh-CN" dirty="0">
                <a:sym typeface="Wingdings" panose="05000000000000000000" pitchFamily="2" charset="2"/>
              </a:rPr>
              <a:t>                                                                   </a:t>
            </a:r>
          </a:p>
          <a:p>
            <a:r>
              <a:rPr lang="en-US" altLang="zh-CN" dirty="0">
                <a:sym typeface="Wingdings" panose="05000000000000000000" pitchFamily="2" charset="2"/>
              </a:rPr>
              <a:t>                                                                    </a:t>
            </a:r>
            <a:r>
              <a:rPr lang="zh-CN" altLang="en-US" dirty="0">
                <a:sym typeface="Wingdings" panose="05000000000000000000" pitchFamily="2" charset="2"/>
              </a:rPr>
              <a:t>存在特定值，小于特定值，晶粒越细影响越大</a:t>
            </a:r>
            <a:endParaRPr lang="en-US" altLang="zh-CN" dirty="0">
              <a:sym typeface="Wingdings" panose="05000000000000000000" pitchFamily="2" charset="2"/>
            </a:endParaRPr>
          </a:p>
          <a:p>
            <a:r>
              <a:rPr lang="en-US" altLang="zh-CN" dirty="0">
                <a:sym typeface="Wingdings" panose="05000000000000000000" pitchFamily="2" charset="2"/>
              </a:rPr>
              <a:t>                                                                    </a:t>
            </a:r>
            <a:r>
              <a:rPr lang="zh-CN" altLang="en-US" dirty="0">
                <a:sym typeface="Wingdings" panose="05000000000000000000" pitchFamily="2" charset="2"/>
              </a:rPr>
              <a:t>大于特定值，蠕变速率于晶粒尺寸关联度小</a:t>
            </a:r>
            <a:endParaRPr lang="en-US" altLang="zh-CN" dirty="0">
              <a:sym typeface="Wingdings" panose="05000000000000000000" pitchFamily="2" charset="2"/>
            </a:endParaRPr>
          </a:p>
          <a:p>
            <a:r>
              <a:rPr lang="en-US" altLang="zh-CN" dirty="0">
                <a:sym typeface="Wingdings" panose="05000000000000000000" pitchFamily="2" charset="2"/>
              </a:rPr>
              <a:t>                                                                    </a:t>
            </a:r>
            <a:r>
              <a:rPr lang="zh-CN" altLang="en-US" dirty="0">
                <a:sym typeface="Wingdings" panose="05000000000000000000" pitchFamily="2" charset="2"/>
              </a:rPr>
              <a:t>特定值参考：</a:t>
            </a:r>
            <a:r>
              <a:rPr lang="en-US" altLang="zh-CN" dirty="0">
                <a:sym typeface="Wingdings" panose="05000000000000000000" pitchFamily="2" charset="2"/>
              </a:rPr>
              <a:t>0.1-0.15mm </a:t>
            </a:r>
            <a:r>
              <a:rPr lang="zh-CN" altLang="en-US" dirty="0">
                <a:sym typeface="Wingdings" panose="05000000000000000000" pitchFamily="2" charset="2"/>
              </a:rPr>
              <a:t>（</a:t>
            </a:r>
            <a:r>
              <a:rPr lang="en-US" altLang="zh-CN" dirty="0">
                <a:sym typeface="Wingdings" panose="05000000000000000000" pitchFamily="2" charset="2"/>
              </a:rPr>
              <a:t>#</a:t>
            </a:r>
            <a:r>
              <a:rPr lang="zh-CN" altLang="en-US" dirty="0">
                <a:sym typeface="Wingdings" panose="05000000000000000000" pitchFamily="2" charset="2"/>
              </a:rPr>
              <a:t>多晶体铜，</a:t>
            </a:r>
            <a:r>
              <a:rPr lang="en-US" altLang="zh-CN" dirty="0">
                <a:sym typeface="Wingdings" panose="05000000000000000000" pitchFamily="2" charset="2"/>
              </a:rPr>
              <a:t>Barrett</a:t>
            </a:r>
            <a:r>
              <a:rPr lang="zh-CN" altLang="en-US" dirty="0">
                <a:sym typeface="Wingdings" panose="05000000000000000000" pitchFamily="2" charset="2"/>
              </a:rPr>
              <a:t>）</a:t>
            </a:r>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a:p>
            <a:r>
              <a:rPr lang="en-US" altLang="zh-CN" dirty="0">
                <a:sym typeface="Wingdings" panose="05000000000000000000" pitchFamily="2" charset="2"/>
              </a:rPr>
              <a:t>                       </a:t>
            </a:r>
            <a:r>
              <a:rPr lang="zh-CN" altLang="en-US" dirty="0">
                <a:sym typeface="Wingdings" panose="05000000000000000000" pitchFamily="2" charset="2"/>
              </a:rPr>
              <a:t>（</a:t>
            </a:r>
            <a:r>
              <a:rPr lang="en-US" altLang="zh-CN" dirty="0">
                <a:sym typeface="Wingdings" panose="05000000000000000000" pitchFamily="2" charset="2"/>
              </a:rPr>
              <a:t>2</a:t>
            </a:r>
            <a:r>
              <a:rPr lang="zh-CN" altLang="en-US" dirty="0">
                <a:sym typeface="Wingdings" panose="05000000000000000000" pitchFamily="2" charset="2"/>
              </a:rPr>
              <a:t>）当晶粒尺寸小到与亚晶尺寸</a:t>
            </a:r>
            <a:r>
              <a:rPr lang="en-US" altLang="zh-CN" dirty="0">
                <a:sym typeface="Wingdings" panose="05000000000000000000" pitchFamily="2" charset="2"/>
              </a:rPr>
              <a:t>ds</a:t>
            </a:r>
            <a:r>
              <a:rPr lang="zh-CN" altLang="en-US" dirty="0">
                <a:sym typeface="Wingdings" panose="05000000000000000000" pitchFamily="2" charset="2"/>
              </a:rPr>
              <a:t>相当时，公式中              变为</a:t>
            </a:r>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改进方案：（</a:t>
            </a:r>
            <a:r>
              <a:rPr lang="en-US" altLang="zh-CN" dirty="0">
                <a:sym typeface="Wingdings" panose="05000000000000000000" pitchFamily="2" charset="2"/>
              </a:rPr>
              <a:t>1</a:t>
            </a:r>
            <a:r>
              <a:rPr lang="zh-CN" altLang="en-US" dirty="0">
                <a:sym typeface="Wingdings" panose="05000000000000000000" pitchFamily="2" charset="2"/>
              </a:rPr>
              <a:t>）确定特定值，高于特定值时不考虑               部分影响</a:t>
            </a:r>
            <a:endParaRPr lang="en-US" altLang="zh-CN" dirty="0">
              <a:sym typeface="Wingdings" panose="05000000000000000000" pitchFamily="2" charset="2"/>
            </a:endParaRPr>
          </a:p>
          <a:p>
            <a:r>
              <a:rPr lang="en-US" altLang="zh-CN" dirty="0">
                <a:sym typeface="Wingdings" panose="05000000000000000000" pitchFamily="2" charset="2"/>
              </a:rPr>
              <a:t>                      </a:t>
            </a:r>
            <a:r>
              <a:rPr lang="zh-CN" altLang="en-US" dirty="0">
                <a:sym typeface="Wingdings" panose="05000000000000000000" pitchFamily="2" charset="2"/>
              </a:rPr>
              <a:t>（</a:t>
            </a:r>
            <a:r>
              <a:rPr lang="en-US" altLang="zh-CN" dirty="0">
                <a:sym typeface="Wingdings" panose="05000000000000000000" pitchFamily="2" charset="2"/>
              </a:rPr>
              <a:t>2</a:t>
            </a:r>
            <a:r>
              <a:rPr lang="zh-CN" altLang="en-US" dirty="0">
                <a:sym typeface="Wingdings" panose="05000000000000000000" pitchFamily="2" charset="2"/>
              </a:rPr>
              <a:t>）考虑利用霍尔佩奇公式（</a:t>
            </a:r>
            <a:r>
              <a:rPr lang="en-US" altLang="zh-CN" dirty="0" err="1">
                <a:sym typeface="Wingdings" panose="05000000000000000000" pitchFamily="2" charset="2"/>
              </a:rPr>
              <a:t>σ</a:t>
            </a:r>
            <a:r>
              <a:rPr lang="en-US" altLang="zh-CN" baseline="-25000" dirty="0" err="1">
                <a:sym typeface="Wingdings" panose="05000000000000000000" pitchFamily="2" charset="2"/>
              </a:rPr>
              <a:t>s</a:t>
            </a:r>
            <a:r>
              <a:rPr lang="en-US" altLang="zh-CN" dirty="0">
                <a:sym typeface="Wingdings" panose="05000000000000000000" pitchFamily="2" charset="2"/>
              </a:rPr>
              <a:t>=σ</a:t>
            </a:r>
            <a:r>
              <a:rPr lang="en-US" altLang="zh-CN" baseline="-25000" dirty="0">
                <a:sym typeface="Wingdings" panose="05000000000000000000" pitchFamily="2" charset="2"/>
              </a:rPr>
              <a:t>0</a:t>
            </a:r>
            <a:r>
              <a:rPr lang="en-US" altLang="zh-CN" dirty="0">
                <a:sym typeface="Wingdings" panose="05000000000000000000" pitchFamily="2" charset="2"/>
              </a:rPr>
              <a:t>+k</a:t>
            </a:r>
            <a:r>
              <a:rPr lang="en-US" altLang="zh-CN" baseline="-25000" dirty="0">
                <a:sym typeface="Wingdings" panose="05000000000000000000" pitchFamily="2" charset="2"/>
              </a:rPr>
              <a:t>y</a:t>
            </a:r>
            <a:r>
              <a:rPr lang="en-US" altLang="zh-CN" dirty="0">
                <a:sym typeface="Wingdings" panose="05000000000000000000" pitchFamily="2" charset="2"/>
              </a:rPr>
              <a:t>d</a:t>
            </a:r>
            <a:r>
              <a:rPr lang="en-US" altLang="zh-CN" baseline="30000" dirty="0">
                <a:sym typeface="Wingdings" panose="05000000000000000000" pitchFamily="2" charset="2"/>
              </a:rPr>
              <a:t>-1/2</a:t>
            </a:r>
            <a:r>
              <a:rPr lang="zh-CN" altLang="en-US" dirty="0">
                <a:sym typeface="Wingdings" panose="05000000000000000000" pitchFamily="2" charset="2"/>
              </a:rPr>
              <a:t>）补足晶粒尺寸数据</a:t>
            </a:r>
            <a:endParaRPr lang="en-US" altLang="zh-CN" dirty="0"/>
          </a:p>
          <a:p>
            <a:endParaRPr lang="zh-CN" altLang="en-US" dirty="0"/>
          </a:p>
        </p:txBody>
      </p:sp>
      <p:sp>
        <p:nvSpPr>
          <p:cNvPr id="4" name="标题 1">
            <a:extLst>
              <a:ext uri="{FF2B5EF4-FFF2-40B4-BE49-F238E27FC236}">
                <a16:creationId xmlns="" xmlns:a16="http://schemas.microsoft.com/office/drawing/2014/main" id="{82933FCC-B40B-457E-93D1-2F30443EA68C}"/>
              </a:ext>
            </a:extLst>
          </p:cNvPr>
          <p:cNvSpPr txBox="1">
            <a:spLocks/>
          </p:cNvSpPr>
          <p:nvPr/>
        </p:nvSpPr>
        <p:spPr>
          <a:xfrm>
            <a:off x="878883" y="0"/>
            <a:ext cx="8229600" cy="796950"/>
          </a:xfrm>
          <a:prstGeom prst="rect">
            <a:avLst/>
          </a:prstGeom>
        </p:spPr>
        <p:txBody>
          <a:bodyPr vert="horz" lIns="91440" tIns="45720" rIns="91440" bIns="45720" rtlCol="0" anchor="ctr">
            <a:normAutofit/>
          </a:bodyPr>
          <a:lst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a:lstStyle>
          <a:p>
            <a:r>
              <a:rPr lang="zh-CN" altLang="en-US" sz="2400" dirty="0"/>
              <a:t>蠕变解析式存在的问题和改进方案</a:t>
            </a:r>
          </a:p>
        </p:txBody>
      </p:sp>
      <p:pic>
        <p:nvPicPr>
          <p:cNvPr id="5" name="图片 4">
            <a:extLst>
              <a:ext uri="{FF2B5EF4-FFF2-40B4-BE49-F238E27FC236}">
                <a16:creationId xmlns="" xmlns:a16="http://schemas.microsoft.com/office/drawing/2014/main" id="{8F6E0925-FBC8-46A2-A5D6-AB332174F581}"/>
              </a:ext>
            </a:extLst>
          </p:cNvPr>
          <p:cNvPicPr>
            <a:picLocks noChangeAspect="1"/>
          </p:cNvPicPr>
          <p:nvPr/>
        </p:nvPicPr>
        <p:blipFill>
          <a:blip r:embed="rId2"/>
          <a:stretch>
            <a:fillRect/>
          </a:stretch>
        </p:blipFill>
        <p:spPr>
          <a:xfrm>
            <a:off x="283790" y="884044"/>
            <a:ext cx="8536682" cy="645781"/>
          </a:xfrm>
          <a:prstGeom prst="rect">
            <a:avLst/>
          </a:prstGeom>
        </p:spPr>
      </p:pic>
      <p:sp>
        <p:nvSpPr>
          <p:cNvPr id="6" name="矩形 5">
            <a:extLst>
              <a:ext uri="{FF2B5EF4-FFF2-40B4-BE49-F238E27FC236}">
                <a16:creationId xmlns="" xmlns:a16="http://schemas.microsoft.com/office/drawing/2014/main" id="{AC7786E6-9964-460D-8E20-F45C8D7DA3DA}"/>
              </a:ext>
            </a:extLst>
          </p:cNvPr>
          <p:cNvSpPr/>
          <p:nvPr/>
        </p:nvSpPr>
        <p:spPr>
          <a:xfrm>
            <a:off x="7092280" y="884044"/>
            <a:ext cx="1728192" cy="5287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7" name="图片 6">
            <a:extLst>
              <a:ext uri="{FF2B5EF4-FFF2-40B4-BE49-F238E27FC236}">
                <a16:creationId xmlns="" xmlns:a16="http://schemas.microsoft.com/office/drawing/2014/main" id="{430DD256-B1FB-484A-85EF-9DFEE48A66C1}"/>
              </a:ext>
            </a:extLst>
          </p:cNvPr>
          <p:cNvPicPr>
            <a:picLocks noChangeAspect="1"/>
          </p:cNvPicPr>
          <p:nvPr/>
        </p:nvPicPr>
        <p:blipFill rotWithShape="1">
          <a:blip r:embed="rId2"/>
          <a:srcRect l="79756"/>
          <a:stretch/>
        </p:blipFill>
        <p:spPr>
          <a:xfrm>
            <a:off x="1547094" y="1670609"/>
            <a:ext cx="2056395" cy="768422"/>
          </a:xfrm>
          <a:prstGeom prst="rect">
            <a:avLst/>
          </a:prstGeom>
        </p:spPr>
      </p:pic>
      <p:pic>
        <p:nvPicPr>
          <p:cNvPr id="8" name="图片 7">
            <a:extLst>
              <a:ext uri="{FF2B5EF4-FFF2-40B4-BE49-F238E27FC236}">
                <a16:creationId xmlns="" xmlns:a16="http://schemas.microsoft.com/office/drawing/2014/main" id="{E80AAA29-307D-4B73-A96D-316684AEAD3C}"/>
              </a:ext>
            </a:extLst>
          </p:cNvPr>
          <p:cNvPicPr>
            <a:picLocks noChangeAspect="1"/>
          </p:cNvPicPr>
          <p:nvPr/>
        </p:nvPicPr>
        <p:blipFill rotWithShape="1">
          <a:blip r:embed="rId2"/>
          <a:srcRect l="16045" r="79531" b="25459"/>
          <a:stretch/>
        </p:blipFill>
        <p:spPr>
          <a:xfrm>
            <a:off x="371785" y="1612665"/>
            <a:ext cx="521044" cy="664208"/>
          </a:xfrm>
          <a:prstGeom prst="rect">
            <a:avLst/>
          </a:prstGeom>
        </p:spPr>
      </p:pic>
      <p:sp>
        <p:nvSpPr>
          <p:cNvPr id="9" name="矩形 8">
            <a:extLst>
              <a:ext uri="{FF2B5EF4-FFF2-40B4-BE49-F238E27FC236}">
                <a16:creationId xmlns="" xmlns:a16="http://schemas.microsoft.com/office/drawing/2014/main" id="{E7EA565F-573E-4E1D-A530-4628D70E91FF}"/>
              </a:ext>
            </a:extLst>
          </p:cNvPr>
          <p:cNvSpPr/>
          <p:nvPr/>
        </p:nvSpPr>
        <p:spPr>
          <a:xfrm>
            <a:off x="1691680" y="884763"/>
            <a:ext cx="432048" cy="5287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0" name="等号 9">
            <a:extLst>
              <a:ext uri="{FF2B5EF4-FFF2-40B4-BE49-F238E27FC236}">
                <a16:creationId xmlns="" xmlns:a16="http://schemas.microsoft.com/office/drawing/2014/main" id="{4145F125-3686-40AF-AB4B-894841A845D7}"/>
              </a:ext>
            </a:extLst>
          </p:cNvPr>
          <p:cNvSpPr/>
          <p:nvPr/>
        </p:nvSpPr>
        <p:spPr>
          <a:xfrm>
            <a:off x="967933" y="1792707"/>
            <a:ext cx="504056" cy="36004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12" name="图片 11">
            <a:extLst>
              <a:ext uri="{FF2B5EF4-FFF2-40B4-BE49-F238E27FC236}">
                <a16:creationId xmlns="" xmlns:a16="http://schemas.microsoft.com/office/drawing/2014/main" id="{F6FF15C0-E8ED-42DC-B179-464BBFD0C87D}"/>
              </a:ext>
            </a:extLst>
          </p:cNvPr>
          <p:cNvPicPr>
            <a:picLocks noChangeAspect="1"/>
          </p:cNvPicPr>
          <p:nvPr/>
        </p:nvPicPr>
        <p:blipFill>
          <a:blip r:embed="rId3"/>
          <a:stretch>
            <a:fillRect/>
          </a:stretch>
        </p:blipFill>
        <p:spPr>
          <a:xfrm>
            <a:off x="475683" y="2779866"/>
            <a:ext cx="3296090" cy="1452030"/>
          </a:xfrm>
          <a:prstGeom prst="rect">
            <a:avLst/>
          </a:prstGeom>
        </p:spPr>
      </p:pic>
      <p:pic>
        <p:nvPicPr>
          <p:cNvPr id="13" name="图片 12">
            <a:extLst>
              <a:ext uri="{FF2B5EF4-FFF2-40B4-BE49-F238E27FC236}">
                <a16:creationId xmlns="" xmlns:a16="http://schemas.microsoft.com/office/drawing/2014/main" id="{69E4C1D9-BAA8-48BA-B36B-3C7D63D3EC50}"/>
              </a:ext>
            </a:extLst>
          </p:cNvPr>
          <p:cNvPicPr>
            <a:picLocks noChangeAspect="1"/>
          </p:cNvPicPr>
          <p:nvPr/>
        </p:nvPicPr>
        <p:blipFill rotWithShape="1">
          <a:blip r:embed="rId2"/>
          <a:srcRect l="87558" t="-1" r="6417" b="13694"/>
          <a:stretch/>
        </p:blipFill>
        <p:spPr>
          <a:xfrm>
            <a:off x="6768244" y="4133954"/>
            <a:ext cx="612068" cy="663198"/>
          </a:xfrm>
          <a:prstGeom prst="rect">
            <a:avLst/>
          </a:prstGeom>
        </p:spPr>
      </p:pic>
      <p:pic>
        <p:nvPicPr>
          <p:cNvPr id="14" name="图片 13">
            <a:extLst>
              <a:ext uri="{FF2B5EF4-FFF2-40B4-BE49-F238E27FC236}">
                <a16:creationId xmlns="" xmlns:a16="http://schemas.microsoft.com/office/drawing/2014/main" id="{6D3B2A2D-52BE-414B-963A-4278B4D26717}"/>
              </a:ext>
            </a:extLst>
          </p:cNvPr>
          <p:cNvPicPr>
            <a:picLocks noChangeAspect="1"/>
          </p:cNvPicPr>
          <p:nvPr/>
        </p:nvPicPr>
        <p:blipFill rotWithShape="1">
          <a:blip r:embed="rId2"/>
          <a:srcRect l="87558" t="-1" r="7480" b="11985"/>
          <a:stretch/>
        </p:blipFill>
        <p:spPr>
          <a:xfrm>
            <a:off x="7956376" y="4120822"/>
            <a:ext cx="504056" cy="676330"/>
          </a:xfrm>
          <a:prstGeom prst="rect">
            <a:avLst/>
          </a:prstGeom>
        </p:spPr>
      </p:pic>
      <p:pic>
        <p:nvPicPr>
          <p:cNvPr id="15" name="图片 14">
            <a:extLst>
              <a:ext uri="{FF2B5EF4-FFF2-40B4-BE49-F238E27FC236}">
                <a16:creationId xmlns="" xmlns:a16="http://schemas.microsoft.com/office/drawing/2014/main" id="{5CAB184F-38B9-4FE8-A8DE-3B4421BF82AC}"/>
              </a:ext>
            </a:extLst>
          </p:cNvPr>
          <p:cNvPicPr>
            <a:picLocks noChangeAspect="1"/>
          </p:cNvPicPr>
          <p:nvPr/>
        </p:nvPicPr>
        <p:blipFill rotWithShape="1">
          <a:blip r:embed="rId2"/>
          <a:srcRect l="16045" r="79531" b="25459"/>
          <a:stretch/>
        </p:blipFill>
        <p:spPr>
          <a:xfrm>
            <a:off x="5652120" y="5013176"/>
            <a:ext cx="521044" cy="664208"/>
          </a:xfrm>
          <a:prstGeom prst="rect">
            <a:avLst/>
          </a:prstGeom>
        </p:spPr>
      </p:pic>
      <p:cxnSp>
        <p:nvCxnSpPr>
          <p:cNvPr id="19" name="直接连接符 18">
            <a:extLst>
              <a:ext uri="{FF2B5EF4-FFF2-40B4-BE49-F238E27FC236}">
                <a16:creationId xmlns="" xmlns:a16="http://schemas.microsoft.com/office/drawing/2014/main" id="{269C11B5-95E8-4FBC-87D1-248F0484DFFD}"/>
              </a:ext>
            </a:extLst>
          </p:cNvPr>
          <p:cNvCxnSpPr/>
          <p:nvPr/>
        </p:nvCxnSpPr>
        <p:spPr>
          <a:xfrm>
            <a:off x="283790" y="5013176"/>
            <a:ext cx="8536682" cy="0"/>
          </a:xfrm>
          <a:prstGeom prst="line">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0" name="直接连接符 19">
            <a:extLst>
              <a:ext uri="{FF2B5EF4-FFF2-40B4-BE49-F238E27FC236}">
                <a16:creationId xmlns="" xmlns:a16="http://schemas.microsoft.com/office/drawing/2014/main" id="{BFCFB070-604C-4DCA-85E5-1E5BC12B3734}"/>
              </a:ext>
            </a:extLst>
          </p:cNvPr>
          <p:cNvCxnSpPr/>
          <p:nvPr/>
        </p:nvCxnSpPr>
        <p:spPr>
          <a:xfrm>
            <a:off x="303659" y="2348880"/>
            <a:ext cx="8536682" cy="0"/>
          </a:xfrm>
          <a:prstGeom prst="line">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1553283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5656" y="910461"/>
            <a:ext cx="5904656" cy="646331"/>
          </a:xfrm>
          <a:prstGeom prst="rect">
            <a:avLst/>
          </a:prstGeom>
          <a:noFill/>
        </p:spPr>
        <p:txBody>
          <a:bodyPr wrap="square" rtlCol="0">
            <a:spAutoFit/>
          </a:bodyPr>
          <a:lstStyle/>
          <a:p>
            <a:pPr algn="ctr"/>
            <a:r>
              <a:rPr lang="zh-CN" altLang="en-US" sz="3600" b="1" dirty="0">
                <a:solidFill>
                  <a:srgbClr val="0033CC"/>
                </a:solidFill>
                <a:latin typeface="Times New Roman" panose="02020603050405020304" pitchFamily="18" charset="0"/>
                <a:cs typeface="Times New Roman" panose="02020603050405020304" pitchFamily="18" charset="0"/>
              </a:rPr>
              <a:t>谢谢！</a:t>
            </a:r>
          </a:p>
        </p:txBody>
      </p:sp>
    </p:spTree>
    <p:extLst>
      <p:ext uri="{BB962C8B-B14F-4D97-AF65-F5344CB8AC3E}">
        <p14:creationId xmlns:p14="http://schemas.microsoft.com/office/powerpoint/2010/main" val="2417065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0608"/>
            <a:ext cx="8229600" cy="796950"/>
          </a:xfrm>
        </p:spPr>
        <p:txBody>
          <a:bodyPr>
            <a:normAutofit fontScale="90000"/>
          </a:bodyPr>
          <a:lstStyle/>
          <a:p>
            <a:r>
              <a:rPr lang="en-US" altLang="zh-CN" sz="2400" dirty="0" smtClean="0"/>
              <a:t>2012</a:t>
            </a:r>
            <a:r>
              <a:rPr lang="zh-CN" altLang="en-US" sz="2400" dirty="0" smtClean="0"/>
              <a:t>年国际高温合金会议论文总览</a:t>
            </a:r>
            <a:r>
              <a:rPr lang="en-US" altLang="zh-CN" sz="2400" dirty="0" smtClean="0"/>
              <a:t/>
            </a:r>
            <a:br>
              <a:rPr lang="en-US" altLang="zh-CN" sz="2400" dirty="0" smtClean="0"/>
            </a:br>
            <a:r>
              <a:rPr lang="en-US" altLang="zh-CN" sz="2400" dirty="0" smtClean="0"/>
              <a:t>——100</a:t>
            </a:r>
            <a:r>
              <a:rPr lang="zh-CN" altLang="en-US" sz="2400" dirty="0" smtClean="0"/>
              <a:t>篇文献</a:t>
            </a:r>
            <a:endParaRPr lang="zh-CN" altLang="en-US" sz="2400" dirty="0"/>
          </a:p>
        </p:txBody>
      </p:sp>
      <p:pic>
        <p:nvPicPr>
          <p:cNvPr id="5" name="图片 4"/>
          <p:cNvPicPr>
            <a:picLocks noChangeAspect="1"/>
          </p:cNvPicPr>
          <p:nvPr/>
        </p:nvPicPr>
        <p:blipFill>
          <a:blip r:embed="rId3"/>
          <a:stretch>
            <a:fillRect/>
          </a:stretch>
        </p:blipFill>
        <p:spPr>
          <a:xfrm>
            <a:off x="92696" y="1236259"/>
            <a:ext cx="8655768" cy="2814596"/>
          </a:xfrm>
          <a:prstGeom prst="rect">
            <a:avLst/>
          </a:prstGeom>
        </p:spPr>
      </p:pic>
      <p:pic>
        <p:nvPicPr>
          <p:cNvPr id="6" name="图片 5"/>
          <p:cNvPicPr>
            <a:picLocks noChangeAspect="1"/>
          </p:cNvPicPr>
          <p:nvPr/>
        </p:nvPicPr>
        <p:blipFill>
          <a:blip r:embed="rId4"/>
          <a:stretch>
            <a:fillRect/>
          </a:stretch>
        </p:blipFill>
        <p:spPr>
          <a:xfrm>
            <a:off x="149403" y="4050855"/>
            <a:ext cx="8918016" cy="2683857"/>
          </a:xfrm>
          <a:prstGeom prst="rect">
            <a:avLst/>
          </a:prstGeom>
        </p:spPr>
      </p:pic>
      <p:sp>
        <p:nvSpPr>
          <p:cNvPr id="7" name="文本框 6"/>
          <p:cNvSpPr txBox="1"/>
          <p:nvPr/>
        </p:nvSpPr>
        <p:spPr>
          <a:xfrm>
            <a:off x="139168" y="836148"/>
            <a:ext cx="1959024" cy="400110"/>
          </a:xfrm>
          <a:prstGeom prst="rect">
            <a:avLst/>
          </a:prstGeom>
          <a:noFill/>
        </p:spPr>
        <p:txBody>
          <a:bodyPr wrap="square" rtlCol="0">
            <a:spAutoFit/>
          </a:bodyPr>
          <a:lstStyle/>
          <a:p>
            <a:r>
              <a:rPr lang="en-US" altLang="zh-CN" sz="2000" b="1" dirty="0" smtClean="0">
                <a:solidFill>
                  <a:srgbClr val="FF0000"/>
                </a:solidFill>
              </a:rPr>
              <a:t>20</a:t>
            </a:r>
            <a:r>
              <a:rPr lang="zh-CN" altLang="en-US" sz="2000" b="1" dirty="0" smtClean="0">
                <a:solidFill>
                  <a:srgbClr val="FF0000"/>
                </a:solidFill>
              </a:rPr>
              <a:t>篇文献</a:t>
            </a:r>
            <a:endParaRPr lang="zh-CN" altLang="en-US" sz="2000" b="1" dirty="0">
              <a:solidFill>
                <a:srgbClr val="FF0000"/>
              </a:solidFill>
            </a:endParaRPr>
          </a:p>
        </p:txBody>
      </p:sp>
    </p:spTree>
    <p:extLst>
      <p:ext uri="{BB962C8B-B14F-4D97-AF65-F5344CB8AC3E}">
        <p14:creationId xmlns:p14="http://schemas.microsoft.com/office/powerpoint/2010/main" val="1328876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0608"/>
            <a:ext cx="8229600" cy="796950"/>
          </a:xfrm>
        </p:spPr>
        <p:txBody>
          <a:bodyPr>
            <a:normAutofit fontScale="90000"/>
          </a:bodyPr>
          <a:lstStyle/>
          <a:p>
            <a:r>
              <a:rPr lang="en-US" altLang="zh-CN" sz="2400" dirty="0" smtClean="0"/>
              <a:t>2012</a:t>
            </a:r>
            <a:r>
              <a:rPr lang="zh-CN" altLang="en-US" sz="2400" dirty="0" smtClean="0"/>
              <a:t>年国际高温合金会议论文总览</a:t>
            </a:r>
            <a:r>
              <a:rPr lang="en-US" altLang="zh-CN" sz="2400" dirty="0" smtClean="0"/>
              <a:t/>
            </a:r>
            <a:br>
              <a:rPr lang="en-US" altLang="zh-CN" sz="2400" dirty="0" smtClean="0"/>
            </a:br>
            <a:r>
              <a:rPr lang="en-US" altLang="zh-CN" sz="2400" dirty="0" smtClean="0"/>
              <a:t>——100</a:t>
            </a:r>
            <a:r>
              <a:rPr lang="zh-CN" altLang="en-US" sz="2400" dirty="0" smtClean="0"/>
              <a:t>篇文献</a:t>
            </a:r>
            <a:endParaRPr lang="zh-CN" altLang="en-US" sz="2400" dirty="0"/>
          </a:p>
        </p:txBody>
      </p:sp>
      <p:sp>
        <p:nvSpPr>
          <p:cNvPr id="7" name="文本框 6"/>
          <p:cNvSpPr txBox="1"/>
          <p:nvPr/>
        </p:nvSpPr>
        <p:spPr>
          <a:xfrm>
            <a:off x="139168" y="836148"/>
            <a:ext cx="1959024" cy="400110"/>
          </a:xfrm>
          <a:prstGeom prst="rect">
            <a:avLst/>
          </a:prstGeom>
          <a:noFill/>
        </p:spPr>
        <p:txBody>
          <a:bodyPr wrap="square" rtlCol="0">
            <a:spAutoFit/>
          </a:bodyPr>
          <a:lstStyle/>
          <a:p>
            <a:r>
              <a:rPr lang="en-US" altLang="zh-CN" sz="2000" b="1" dirty="0" smtClean="0">
                <a:solidFill>
                  <a:srgbClr val="FF0000"/>
                </a:solidFill>
              </a:rPr>
              <a:t>20</a:t>
            </a:r>
            <a:r>
              <a:rPr lang="zh-CN" altLang="en-US" sz="2000" b="1" dirty="0" smtClean="0">
                <a:solidFill>
                  <a:srgbClr val="FF0000"/>
                </a:solidFill>
              </a:rPr>
              <a:t>篇文献</a:t>
            </a:r>
            <a:endParaRPr lang="zh-CN" altLang="en-US" sz="2000" b="1" dirty="0">
              <a:solidFill>
                <a:srgbClr val="FF0000"/>
              </a:solidFill>
            </a:endParaRPr>
          </a:p>
        </p:txBody>
      </p:sp>
      <p:pic>
        <p:nvPicPr>
          <p:cNvPr id="3" name="图片 2"/>
          <p:cNvPicPr>
            <a:picLocks noChangeAspect="1"/>
          </p:cNvPicPr>
          <p:nvPr/>
        </p:nvPicPr>
        <p:blipFill>
          <a:blip r:embed="rId3"/>
          <a:stretch>
            <a:fillRect/>
          </a:stretch>
        </p:blipFill>
        <p:spPr>
          <a:xfrm>
            <a:off x="185596" y="1236258"/>
            <a:ext cx="8815303" cy="2595730"/>
          </a:xfrm>
          <a:prstGeom prst="rect">
            <a:avLst/>
          </a:prstGeom>
        </p:spPr>
      </p:pic>
      <p:pic>
        <p:nvPicPr>
          <p:cNvPr id="4" name="图片 3"/>
          <p:cNvPicPr>
            <a:picLocks noChangeAspect="1"/>
          </p:cNvPicPr>
          <p:nvPr/>
        </p:nvPicPr>
        <p:blipFill>
          <a:blip r:embed="rId4"/>
          <a:stretch>
            <a:fillRect/>
          </a:stretch>
        </p:blipFill>
        <p:spPr>
          <a:xfrm>
            <a:off x="104187" y="3831988"/>
            <a:ext cx="8978119" cy="2871754"/>
          </a:xfrm>
          <a:prstGeom prst="rect">
            <a:avLst/>
          </a:prstGeom>
        </p:spPr>
      </p:pic>
    </p:spTree>
    <p:extLst>
      <p:ext uri="{BB962C8B-B14F-4D97-AF65-F5344CB8AC3E}">
        <p14:creationId xmlns:p14="http://schemas.microsoft.com/office/powerpoint/2010/main" val="824455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0608"/>
            <a:ext cx="8229600" cy="796950"/>
          </a:xfrm>
        </p:spPr>
        <p:txBody>
          <a:bodyPr>
            <a:normAutofit fontScale="90000"/>
          </a:bodyPr>
          <a:lstStyle/>
          <a:p>
            <a:r>
              <a:rPr lang="en-US" altLang="zh-CN" sz="2400" dirty="0" smtClean="0"/>
              <a:t>2012</a:t>
            </a:r>
            <a:r>
              <a:rPr lang="zh-CN" altLang="en-US" sz="2400" dirty="0" smtClean="0"/>
              <a:t>年国际高温合金会议论文总览</a:t>
            </a:r>
            <a:r>
              <a:rPr lang="en-US" altLang="zh-CN" sz="2400" dirty="0" smtClean="0"/>
              <a:t/>
            </a:r>
            <a:br>
              <a:rPr lang="en-US" altLang="zh-CN" sz="2400" dirty="0" smtClean="0"/>
            </a:br>
            <a:r>
              <a:rPr lang="en-US" altLang="zh-CN" sz="2400" dirty="0" smtClean="0"/>
              <a:t>——100</a:t>
            </a:r>
            <a:r>
              <a:rPr lang="zh-CN" altLang="en-US" sz="2400" dirty="0" smtClean="0"/>
              <a:t>篇文献</a:t>
            </a:r>
            <a:endParaRPr lang="zh-CN" altLang="en-US" sz="2400" dirty="0"/>
          </a:p>
        </p:txBody>
      </p:sp>
      <p:sp>
        <p:nvSpPr>
          <p:cNvPr id="7" name="文本框 6"/>
          <p:cNvSpPr txBox="1"/>
          <p:nvPr/>
        </p:nvSpPr>
        <p:spPr>
          <a:xfrm>
            <a:off x="139168" y="836148"/>
            <a:ext cx="1959024" cy="400110"/>
          </a:xfrm>
          <a:prstGeom prst="rect">
            <a:avLst/>
          </a:prstGeom>
          <a:noFill/>
        </p:spPr>
        <p:txBody>
          <a:bodyPr wrap="square" rtlCol="0">
            <a:spAutoFit/>
          </a:bodyPr>
          <a:lstStyle/>
          <a:p>
            <a:r>
              <a:rPr lang="en-US" altLang="zh-CN" sz="2000" b="1" dirty="0" smtClean="0">
                <a:solidFill>
                  <a:srgbClr val="FF0000"/>
                </a:solidFill>
              </a:rPr>
              <a:t>20</a:t>
            </a:r>
            <a:r>
              <a:rPr lang="zh-CN" altLang="en-US" sz="2000" b="1" dirty="0" smtClean="0">
                <a:solidFill>
                  <a:srgbClr val="FF0000"/>
                </a:solidFill>
              </a:rPr>
              <a:t>篇文献</a:t>
            </a:r>
            <a:endParaRPr lang="zh-CN" altLang="en-US" sz="2000" b="1" dirty="0">
              <a:solidFill>
                <a:srgbClr val="FF0000"/>
              </a:solidFill>
            </a:endParaRPr>
          </a:p>
        </p:txBody>
      </p:sp>
      <p:pic>
        <p:nvPicPr>
          <p:cNvPr id="5" name="图片 4"/>
          <p:cNvPicPr>
            <a:picLocks noChangeAspect="1"/>
          </p:cNvPicPr>
          <p:nvPr/>
        </p:nvPicPr>
        <p:blipFill>
          <a:blip r:embed="rId3"/>
          <a:stretch>
            <a:fillRect/>
          </a:stretch>
        </p:blipFill>
        <p:spPr>
          <a:xfrm>
            <a:off x="139168" y="1244848"/>
            <a:ext cx="8918016" cy="2665035"/>
          </a:xfrm>
          <a:prstGeom prst="rect">
            <a:avLst/>
          </a:prstGeom>
        </p:spPr>
      </p:pic>
      <p:pic>
        <p:nvPicPr>
          <p:cNvPr id="6" name="图片 5"/>
          <p:cNvPicPr>
            <a:picLocks noChangeAspect="1"/>
          </p:cNvPicPr>
          <p:nvPr/>
        </p:nvPicPr>
        <p:blipFill>
          <a:blip r:embed="rId4"/>
          <a:stretch>
            <a:fillRect/>
          </a:stretch>
        </p:blipFill>
        <p:spPr>
          <a:xfrm>
            <a:off x="139168" y="4077072"/>
            <a:ext cx="8918016" cy="2410827"/>
          </a:xfrm>
          <a:prstGeom prst="rect">
            <a:avLst/>
          </a:prstGeom>
        </p:spPr>
      </p:pic>
    </p:spTree>
    <p:extLst>
      <p:ext uri="{BB962C8B-B14F-4D97-AF65-F5344CB8AC3E}">
        <p14:creationId xmlns:p14="http://schemas.microsoft.com/office/powerpoint/2010/main" val="80721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0608"/>
            <a:ext cx="8229600" cy="796950"/>
          </a:xfrm>
        </p:spPr>
        <p:txBody>
          <a:bodyPr>
            <a:normAutofit fontScale="90000"/>
          </a:bodyPr>
          <a:lstStyle/>
          <a:p>
            <a:r>
              <a:rPr lang="en-US" altLang="zh-CN" sz="2400" dirty="0" smtClean="0"/>
              <a:t>2012</a:t>
            </a:r>
            <a:r>
              <a:rPr lang="zh-CN" altLang="en-US" sz="2400" dirty="0" smtClean="0"/>
              <a:t>年国际高温合金会议论文总览</a:t>
            </a:r>
            <a:r>
              <a:rPr lang="en-US" altLang="zh-CN" sz="2400" dirty="0" smtClean="0"/>
              <a:t/>
            </a:r>
            <a:br>
              <a:rPr lang="en-US" altLang="zh-CN" sz="2400" dirty="0" smtClean="0"/>
            </a:br>
            <a:r>
              <a:rPr lang="en-US" altLang="zh-CN" sz="2400" dirty="0" smtClean="0"/>
              <a:t>——100</a:t>
            </a:r>
            <a:r>
              <a:rPr lang="zh-CN" altLang="en-US" sz="2400" dirty="0" smtClean="0"/>
              <a:t>篇文献</a:t>
            </a:r>
            <a:endParaRPr lang="zh-CN" altLang="en-US" sz="2400" dirty="0"/>
          </a:p>
        </p:txBody>
      </p:sp>
      <p:sp>
        <p:nvSpPr>
          <p:cNvPr id="7" name="文本框 6"/>
          <p:cNvSpPr txBox="1"/>
          <p:nvPr/>
        </p:nvSpPr>
        <p:spPr>
          <a:xfrm>
            <a:off x="139168" y="836148"/>
            <a:ext cx="1959024" cy="400110"/>
          </a:xfrm>
          <a:prstGeom prst="rect">
            <a:avLst/>
          </a:prstGeom>
          <a:noFill/>
        </p:spPr>
        <p:txBody>
          <a:bodyPr wrap="square" rtlCol="0">
            <a:spAutoFit/>
          </a:bodyPr>
          <a:lstStyle/>
          <a:p>
            <a:r>
              <a:rPr lang="en-US" altLang="zh-CN" sz="2000" b="1" dirty="0" smtClean="0">
                <a:solidFill>
                  <a:srgbClr val="FF0000"/>
                </a:solidFill>
              </a:rPr>
              <a:t>20</a:t>
            </a:r>
            <a:r>
              <a:rPr lang="zh-CN" altLang="en-US" sz="2000" b="1" dirty="0" smtClean="0">
                <a:solidFill>
                  <a:srgbClr val="FF0000"/>
                </a:solidFill>
              </a:rPr>
              <a:t>篇文献</a:t>
            </a:r>
            <a:endParaRPr lang="zh-CN" altLang="en-US" sz="2000" b="1" dirty="0">
              <a:solidFill>
                <a:srgbClr val="FF0000"/>
              </a:solidFill>
            </a:endParaRPr>
          </a:p>
        </p:txBody>
      </p:sp>
      <p:pic>
        <p:nvPicPr>
          <p:cNvPr id="3" name="图片 2"/>
          <p:cNvPicPr>
            <a:picLocks noChangeAspect="1"/>
          </p:cNvPicPr>
          <p:nvPr/>
        </p:nvPicPr>
        <p:blipFill>
          <a:blip r:embed="rId3"/>
          <a:stretch>
            <a:fillRect/>
          </a:stretch>
        </p:blipFill>
        <p:spPr>
          <a:xfrm>
            <a:off x="104412" y="1244848"/>
            <a:ext cx="8934160" cy="2616200"/>
          </a:xfrm>
          <a:prstGeom prst="rect">
            <a:avLst/>
          </a:prstGeom>
        </p:spPr>
      </p:pic>
      <p:pic>
        <p:nvPicPr>
          <p:cNvPr id="4" name="图片 3"/>
          <p:cNvPicPr>
            <a:picLocks noChangeAspect="1"/>
          </p:cNvPicPr>
          <p:nvPr/>
        </p:nvPicPr>
        <p:blipFill>
          <a:blip r:embed="rId4"/>
          <a:stretch>
            <a:fillRect/>
          </a:stretch>
        </p:blipFill>
        <p:spPr>
          <a:xfrm>
            <a:off x="139168" y="4005064"/>
            <a:ext cx="8724247" cy="2630594"/>
          </a:xfrm>
          <a:prstGeom prst="rect">
            <a:avLst/>
          </a:prstGeom>
        </p:spPr>
      </p:pic>
    </p:spTree>
    <p:extLst>
      <p:ext uri="{BB962C8B-B14F-4D97-AF65-F5344CB8AC3E}">
        <p14:creationId xmlns:p14="http://schemas.microsoft.com/office/powerpoint/2010/main" val="724372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0608"/>
            <a:ext cx="8229600" cy="796950"/>
          </a:xfrm>
        </p:spPr>
        <p:txBody>
          <a:bodyPr>
            <a:normAutofit fontScale="90000"/>
          </a:bodyPr>
          <a:lstStyle/>
          <a:p>
            <a:r>
              <a:rPr lang="en-US" altLang="zh-CN" sz="2400" dirty="0" smtClean="0"/>
              <a:t>2012</a:t>
            </a:r>
            <a:r>
              <a:rPr lang="zh-CN" altLang="en-US" sz="2400" dirty="0" smtClean="0"/>
              <a:t>年国际高温合金会议论文总览</a:t>
            </a:r>
            <a:r>
              <a:rPr lang="en-US" altLang="zh-CN" sz="2400" dirty="0" smtClean="0"/>
              <a:t/>
            </a:r>
            <a:br>
              <a:rPr lang="en-US" altLang="zh-CN" sz="2400" dirty="0" smtClean="0"/>
            </a:br>
            <a:r>
              <a:rPr lang="en-US" altLang="zh-CN" sz="2400" dirty="0" smtClean="0"/>
              <a:t>——100</a:t>
            </a:r>
            <a:r>
              <a:rPr lang="zh-CN" altLang="en-US" sz="2400" dirty="0" smtClean="0"/>
              <a:t>篇文献</a:t>
            </a:r>
            <a:endParaRPr lang="zh-CN" altLang="en-US" sz="2400" dirty="0"/>
          </a:p>
        </p:txBody>
      </p:sp>
      <p:sp>
        <p:nvSpPr>
          <p:cNvPr id="7" name="文本框 6"/>
          <p:cNvSpPr txBox="1"/>
          <p:nvPr/>
        </p:nvSpPr>
        <p:spPr>
          <a:xfrm>
            <a:off x="139168" y="836148"/>
            <a:ext cx="1959024" cy="400110"/>
          </a:xfrm>
          <a:prstGeom prst="rect">
            <a:avLst/>
          </a:prstGeom>
          <a:noFill/>
        </p:spPr>
        <p:txBody>
          <a:bodyPr wrap="square" rtlCol="0">
            <a:spAutoFit/>
          </a:bodyPr>
          <a:lstStyle/>
          <a:p>
            <a:r>
              <a:rPr lang="en-US" altLang="zh-CN" sz="2000" b="1" dirty="0" smtClean="0">
                <a:solidFill>
                  <a:srgbClr val="FF0000"/>
                </a:solidFill>
              </a:rPr>
              <a:t>20</a:t>
            </a:r>
            <a:r>
              <a:rPr lang="zh-CN" altLang="en-US" sz="2000" b="1" dirty="0" smtClean="0">
                <a:solidFill>
                  <a:srgbClr val="FF0000"/>
                </a:solidFill>
              </a:rPr>
              <a:t>篇文献</a:t>
            </a:r>
            <a:endParaRPr lang="zh-CN" altLang="en-US" sz="2000" b="1" dirty="0">
              <a:solidFill>
                <a:srgbClr val="FF0000"/>
              </a:solidFill>
            </a:endParaRPr>
          </a:p>
        </p:txBody>
      </p:sp>
      <p:pic>
        <p:nvPicPr>
          <p:cNvPr id="5" name="图片 4"/>
          <p:cNvPicPr>
            <a:picLocks noChangeAspect="1"/>
          </p:cNvPicPr>
          <p:nvPr/>
        </p:nvPicPr>
        <p:blipFill>
          <a:blip r:embed="rId3"/>
          <a:stretch>
            <a:fillRect/>
          </a:stretch>
        </p:blipFill>
        <p:spPr>
          <a:xfrm>
            <a:off x="139168" y="1244848"/>
            <a:ext cx="9089699" cy="2688208"/>
          </a:xfrm>
          <a:prstGeom prst="rect">
            <a:avLst/>
          </a:prstGeom>
        </p:spPr>
      </p:pic>
      <p:pic>
        <p:nvPicPr>
          <p:cNvPr id="6" name="图片 5"/>
          <p:cNvPicPr>
            <a:picLocks noChangeAspect="1"/>
          </p:cNvPicPr>
          <p:nvPr/>
        </p:nvPicPr>
        <p:blipFill>
          <a:blip r:embed="rId4"/>
          <a:stretch>
            <a:fillRect/>
          </a:stretch>
        </p:blipFill>
        <p:spPr>
          <a:xfrm>
            <a:off x="139168" y="4077072"/>
            <a:ext cx="9084652" cy="2448272"/>
          </a:xfrm>
          <a:prstGeom prst="rect">
            <a:avLst/>
          </a:prstGeom>
        </p:spPr>
      </p:pic>
    </p:spTree>
    <p:extLst>
      <p:ext uri="{BB962C8B-B14F-4D97-AF65-F5344CB8AC3E}">
        <p14:creationId xmlns:p14="http://schemas.microsoft.com/office/powerpoint/2010/main" val="2426033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0608"/>
            <a:ext cx="8229600" cy="796950"/>
          </a:xfrm>
        </p:spPr>
        <p:txBody>
          <a:bodyPr>
            <a:normAutofit fontScale="90000"/>
          </a:bodyPr>
          <a:lstStyle/>
          <a:p>
            <a:r>
              <a:rPr lang="en-US" altLang="zh-CN" sz="2400" dirty="0" smtClean="0"/>
              <a:t>2012</a:t>
            </a:r>
            <a:r>
              <a:rPr lang="zh-CN" altLang="en-US" sz="2400" dirty="0" smtClean="0"/>
              <a:t>年国际高温合金会议论文总览</a:t>
            </a:r>
            <a:r>
              <a:rPr lang="en-US" altLang="zh-CN" sz="2400" dirty="0" smtClean="0"/>
              <a:t/>
            </a:r>
            <a:br>
              <a:rPr lang="en-US" altLang="zh-CN" sz="2400" dirty="0" smtClean="0"/>
            </a:br>
            <a:r>
              <a:rPr lang="en-US" altLang="zh-CN" sz="2400" dirty="0" smtClean="0"/>
              <a:t>——100</a:t>
            </a:r>
            <a:r>
              <a:rPr lang="zh-CN" altLang="en-US" sz="2400" dirty="0" smtClean="0"/>
              <a:t>篇文献</a:t>
            </a:r>
            <a:endParaRPr lang="zh-CN" altLang="en-US" sz="2400" dirty="0"/>
          </a:p>
        </p:txBody>
      </p:sp>
      <p:grpSp>
        <p:nvGrpSpPr>
          <p:cNvPr id="10" name="组合 9"/>
          <p:cNvGrpSpPr/>
          <p:nvPr/>
        </p:nvGrpSpPr>
        <p:grpSpPr>
          <a:xfrm>
            <a:off x="971600" y="1458563"/>
            <a:ext cx="6791325" cy="3838253"/>
            <a:chOff x="1172817" y="1722006"/>
            <a:chExt cx="6791325" cy="3838253"/>
          </a:xfrm>
        </p:grpSpPr>
        <p:pic>
          <p:nvPicPr>
            <p:cNvPr id="4" name="图片 3"/>
            <p:cNvPicPr>
              <a:picLocks noChangeAspect="1"/>
            </p:cNvPicPr>
            <p:nvPr/>
          </p:nvPicPr>
          <p:blipFill>
            <a:blip r:embed="rId3"/>
            <a:stretch>
              <a:fillRect/>
            </a:stretch>
          </p:blipFill>
          <p:spPr>
            <a:xfrm>
              <a:off x="1172817" y="1722006"/>
              <a:ext cx="6791325" cy="3429000"/>
            </a:xfrm>
            <a:prstGeom prst="rect">
              <a:avLst/>
            </a:prstGeom>
          </p:spPr>
        </p:pic>
        <p:sp>
          <p:nvSpPr>
            <p:cNvPr id="8" name="文本框 7"/>
            <p:cNvSpPr txBox="1"/>
            <p:nvPr/>
          </p:nvSpPr>
          <p:spPr>
            <a:xfrm>
              <a:off x="2876291" y="5190927"/>
              <a:ext cx="3384376" cy="369332"/>
            </a:xfrm>
            <a:prstGeom prst="rect">
              <a:avLst/>
            </a:prstGeom>
            <a:noFill/>
          </p:spPr>
          <p:txBody>
            <a:bodyPr wrap="square" rtlCol="0">
              <a:spAutoFit/>
            </a:bodyPr>
            <a:lstStyle/>
            <a:p>
              <a:r>
                <a:rPr lang="zh-CN" altLang="en-US" b="1" dirty="0" smtClean="0"/>
                <a:t>“</a:t>
              </a:r>
              <a:r>
                <a:rPr lang="en-US" altLang="zh-CN" b="1" dirty="0"/>
                <a:t>WordArt</a:t>
              </a:r>
              <a:r>
                <a:rPr lang="zh-CN" altLang="en-US" b="1" dirty="0" smtClean="0"/>
                <a:t>”</a:t>
              </a:r>
              <a:r>
                <a:rPr lang="en-US" altLang="zh-CN" b="1" dirty="0" smtClean="0"/>
                <a:t> </a:t>
              </a:r>
              <a:r>
                <a:rPr lang="zh-CN" altLang="en-US" b="1" dirty="0" smtClean="0"/>
                <a:t>词云分析结果图</a:t>
              </a:r>
              <a:endParaRPr lang="zh-CN" altLang="en-US" b="1" dirty="0"/>
            </a:p>
          </p:txBody>
        </p:sp>
      </p:grpSp>
      <p:sp>
        <p:nvSpPr>
          <p:cNvPr id="12" name="文本框 11"/>
          <p:cNvSpPr txBox="1"/>
          <p:nvPr/>
        </p:nvSpPr>
        <p:spPr>
          <a:xfrm>
            <a:off x="539552" y="5805264"/>
            <a:ext cx="8002207" cy="369332"/>
          </a:xfrm>
          <a:prstGeom prst="rect">
            <a:avLst/>
          </a:prstGeom>
          <a:noFill/>
          <a:ln>
            <a:solidFill>
              <a:srgbClr val="7030A0"/>
            </a:solidFill>
          </a:ln>
        </p:spPr>
        <p:txBody>
          <a:bodyPr wrap="square" rtlCol="0">
            <a:spAutoFit/>
          </a:bodyPr>
          <a:lstStyle/>
          <a:p>
            <a:pPr marL="285750" indent="-285750">
              <a:buFont typeface="Wingdings" panose="05000000000000000000" pitchFamily="2" charset="2"/>
              <a:buChar char="n"/>
            </a:pPr>
            <a:r>
              <a:rPr lang="zh-CN" altLang="en-US" b="1" dirty="0" smtClean="0"/>
              <a:t>结果图中词字体越大表明该词出现的频数越大；</a:t>
            </a:r>
            <a:endParaRPr lang="en-US" altLang="zh-CN" b="1" dirty="0" smtClean="0"/>
          </a:p>
        </p:txBody>
      </p:sp>
      <p:sp>
        <p:nvSpPr>
          <p:cNvPr id="13" name="文本框 12"/>
          <p:cNvSpPr txBox="1"/>
          <p:nvPr/>
        </p:nvSpPr>
        <p:spPr>
          <a:xfrm>
            <a:off x="493057" y="809581"/>
            <a:ext cx="8631984" cy="646331"/>
          </a:xfrm>
          <a:prstGeom prst="rect">
            <a:avLst/>
          </a:prstGeom>
          <a:noFill/>
        </p:spPr>
        <p:txBody>
          <a:bodyPr wrap="square" rtlCol="0">
            <a:spAutoFit/>
          </a:bodyPr>
          <a:lstStyle/>
          <a:p>
            <a:r>
              <a:rPr lang="en-US" altLang="zh-CN" dirty="0"/>
              <a:t> </a:t>
            </a:r>
            <a:r>
              <a:rPr lang="en-US" altLang="zh-CN" dirty="0" smtClean="0"/>
              <a:t>      </a:t>
            </a:r>
            <a:r>
              <a:rPr lang="zh-CN" altLang="en-US" dirty="0" smtClean="0"/>
              <a:t>对</a:t>
            </a:r>
            <a:r>
              <a:rPr lang="en-US" altLang="zh-CN" dirty="0" smtClean="0"/>
              <a:t>2012</a:t>
            </a:r>
            <a:r>
              <a:rPr lang="zh-CN" altLang="en-US" dirty="0" smtClean="0"/>
              <a:t>国际高温</a:t>
            </a:r>
            <a:r>
              <a:rPr lang="zh-CN" altLang="en-US" dirty="0"/>
              <a:t>合金</a:t>
            </a:r>
            <a:r>
              <a:rPr lang="zh-CN" altLang="en-US" dirty="0" smtClean="0"/>
              <a:t>会议的</a:t>
            </a:r>
            <a:r>
              <a:rPr lang="en-US" altLang="zh-CN" dirty="0" smtClean="0"/>
              <a:t>100</a:t>
            </a:r>
            <a:r>
              <a:rPr lang="zh-CN" altLang="en-US" dirty="0" smtClean="0"/>
              <a:t>篇文献标题利用“</a:t>
            </a:r>
            <a:r>
              <a:rPr lang="en-US" altLang="zh-CN" dirty="0" smtClean="0"/>
              <a:t>WordArt</a:t>
            </a:r>
            <a:r>
              <a:rPr lang="zh-CN" altLang="en-US" dirty="0" smtClean="0"/>
              <a:t>”</a:t>
            </a:r>
            <a:r>
              <a:rPr lang="en-US" altLang="zh-CN" dirty="0" smtClean="0"/>
              <a:t> </a:t>
            </a:r>
            <a:r>
              <a:rPr lang="zh-CN" altLang="en-US" dirty="0" smtClean="0"/>
              <a:t>词云可视化分析工具进行了</a:t>
            </a:r>
            <a:r>
              <a:rPr lang="zh-CN" altLang="en-US" dirty="0" smtClean="0">
                <a:solidFill>
                  <a:srgbClr val="FF0000"/>
                </a:solidFill>
              </a:rPr>
              <a:t>词频统计分析</a:t>
            </a:r>
            <a:r>
              <a:rPr lang="zh-CN" altLang="en-US" dirty="0" smtClean="0"/>
              <a:t>和</a:t>
            </a:r>
            <a:r>
              <a:rPr lang="zh-CN" altLang="en-US" b="1" dirty="0" smtClean="0">
                <a:solidFill>
                  <a:srgbClr val="FF0000"/>
                </a:solidFill>
              </a:rPr>
              <a:t>结果可视化分析</a:t>
            </a:r>
            <a:r>
              <a:rPr lang="zh-CN" altLang="en-US" dirty="0"/>
              <a:t>。</a:t>
            </a:r>
          </a:p>
        </p:txBody>
      </p:sp>
    </p:spTree>
    <p:extLst>
      <p:ext uri="{BB962C8B-B14F-4D97-AF65-F5344CB8AC3E}">
        <p14:creationId xmlns:p14="http://schemas.microsoft.com/office/powerpoint/2010/main" val="4203247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0608"/>
            <a:ext cx="8229600" cy="796950"/>
          </a:xfrm>
        </p:spPr>
        <p:txBody>
          <a:bodyPr>
            <a:normAutofit fontScale="90000"/>
          </a:bodyPr>
          <a:lstStyle/>
          <a:p>
            <a:r>
              <a:rPr lang="en-US" altLang="zh-CN" sz="2400" dirty="0" smtClean="0"/>
              <a:t>2012</a:t>
            </a:r>
            <a:r>
              <a:rPr lang="zh-CN" altLang="en-US" sz="2400" dirty="0" smtClean="0"/>
              <a:t>年国际高温合金会议论文总览</a:t>
            </a:r>
            <a:r>
              <a:rPr lang="en-US" altLang="zh-CN" sz="2400" dirty="0" smtClean="0"/>
              <a:t/>
            </a:r>
            <a:br>
              <a:rPr lang="en-US" altLang="zh-CN" sz="2400" dirty="0" smtClean="0"/>
            </a:br>
            <a:r>
              <a:rPr lang="en-US" altLang="zh-CN" sz="2400" dirty="0" smtClean="0"/>
              <a:t>——100</a:t>
            </a:r>
            <a:r>
              <a:rPr lang="zh-CN" altLang="en-US" sz="2400" dirty="0" smtClean="0"/>
              <a:t>篇文献</a:t>
            </a:r>
            <a:endParaRPr lang="zh-CN" altLang="en-US" sz="2400" dirty="0"/>
          </a:p>
        </p:txBody>
      </p:sp>
      <p:sp>
        <p:nvSpPr>
          <p:cNvPr id="8" name="文本框 7"/>
          <p:cNvSpPr txBox="1"/>
          <p:nvPr/>
        </p:nvSpPr>
        <p:spPr>
          <a:xfrm>
            <a:off x="4379143" y="4671884"/>
            <a:ext cx="3384376" cy="369332"/>
          </a:xfrm>
          <a:prstGeom prst="rect">
            <a:avLst/>
          </a:prstGeom>
          <a:noFill/>
        </p:spPr>
        <p:txBody>
          <a:bodyPr wrap="square" rtlCol="0">
            <a:spAutoFit/>
          </a:bodyPr>
          <a:lstStyle/>
          <a:p>
            <a:r>
              <a:rPr lang="zh-CN" altLang="en-US" b="1" dirty="0" smtClean="0"/>
              <a:t>“</a:t>
            </a:r>
            <a:r>
              <a:rPr lang="en-US" altLang="zh-CN" b="1" dirty="0"/>
              <a:t>WordArt</a:t>
            </a:r>
            <a:r>
              <a:rPr lang="zh-CN" altLang="en-US" b="1" dirty="0" smtClean="0"/>
              <a:t>”</a:t>
            </a:r>
            <a:r>
              <a:rPr lang="en-US" altLang="zh-CN" b="1" dirty="0" smtClean="0"/>
              <a:t> </a:t>
            </a:r>
            <a:r>
              <a:rPr lang="zh-CN" altLang="en-US" b="1" dirty="0" smtClean="0"/>
              <a:t>词云分析结果图</a:t>
            </a:r>
            <a:endParaRPr lang="zh-CN" altLang="en-US" b="1" dirty="0"/>
          </a:p>
        </p:txBody>
      </p:sp>
      <p:pic>
        <p:nvPicPr>
          <p:cNvPr id="5" name="图片 4"/>
          <p:cNvPicPr>
            <a:picLocks noChangeAspect="1"/>
          </p:cNvPicPr>
          <p:nvPr/>
        </p:nvPicPr>
        <p:blipFill>
          <a:blip r:embed="rId3"/>
          <a:stretch>
            <a:fillRect/>
          </a:stretch>
        </p:blipFill>
        <p:spPr>
          <a:xfrm>
            <a:off x="277332" y="1194643"/>
            <a:ext cx="5324475" cy="2562225"/>
          </a:xfrm>
          <a:prstGeom prst="rect">
            <a:avLst/>
          </a:prstGeom>
        </p:spPr>
      </p:pic>
      <p:pic>
        <p:nvPicPr>
          <p:cNvPr id="6" name="图片 5"/>
          <p:cNvPicPr>
            <a:picLocks noChangeAspect="1"/>
          </p:cNvPicPr>
          <p:nvPr/>
        </p:nvPicPr>
        <p:blipFill>
          <a:blip r:embed="rId4"/>
          <a:stretch>
            <a:fillRect/>
          </a:stretch>
        </p:blipFill>
        <p:spPr>
          <a:xfrm>
            <a:off x="215419" y="3974685"/>
            <a:ext cx="5448300" cy="2609850"/>
          </a:xfrm>
          <a:prstGeom prst="rect">
            <a:avLst/>
          </a:prstGeom>
        </p:spPr>
      </p:pic>
      <p:pic>
        <p:nvPicPr>
          <p:cNvPr id="7" name="图片 6"/>
          <p:cNvPicPr>
            <a:picLocks noChangeAspect="1"/>
          </p:cNvPicPr>
          <p:nvPr/>
        </p:nvPicPr>
        <p:blipFill>
          <a:blip r:embed="rId5"/>
          <a:stretch>
            <a:fillRect/>
          </a:stretch>
        </p:blipFill>
        <p:spPr>
          <a:xfrm>
            <a:off x="3288928" y="1163884"/>
            <a:ext cx="5305425" cy="2533650"/>
          </a:xfrm>
          <a:prstGeom prst="rect">
            <a:avLst/>
          </a:prstGeom>
        </p:spPr>
      </p:pic>
      <p:pic>
        <p:nvPicPr>
          <p:cNvPr id="9" name="图片 8"/>
          <p:cNvPicPr>
            <a:picLocks noChangeAspect="1"/>
          </p:cNvPicPr>
          <p:nvPr/>
        </p:nvPicPr>
        <p:blipFill>
          <a:blip r:embed="rId6"/>
          <a:stretch>
            <a:fillRect/>
          </a:stretch>
        </p:blipFill>
        <p:spPr>
          <a:xfrm>
            <a:off x="3246214" y="3994241"/>
            <a:ext cx="5324475" cy="2533650"/>
          </a:xfrm>
          <a:prstGeom prst="rect">
            <a:avLst/>
          </a:prstGeom>
        </p:spPr>
      </p:pic>
      <p:sp>
        <p:nvSpPr>
          <p:cNvPr id="11" name="文本框 10"/>
          <p:cNvSpPr txBox="1"/>
          <p:nvPr/>
        </p:nvSpPr>
        <p:spPr>
          <a:xfrm>
            <a:off x="184997" y="827558"/>
            <a:ext cx="2724150" cy="369332"/>
          </a:xfrm>
          <a:prstGeom prst="rect">
            <a:avLst/>
          </a:prstGeom>
          <a:noFill/>
        </p:spPr>
        <p:txBody>
          <a:bodyPr wrap="square" rtlCol="0">
            <a:spAutoFit/>
          </a:bodyPr>
          <a:lstStyle/>
          <a:p>
            <a:pPr marL="285750" indent="-285750">
              <a:buFont typeface="Wingdings" panose="05000000000000000000" pitchFamily="2" charset="2"/>
              <a:buChar char="n"/>
            </a:pPr>
            <a:r>
              <a:rPr lang="zh-CN" altLang="en-US" b="1" dirty="0" smtClean="0">
                <a:solidFill>
                  <a:srgbClr val="FF0000"/>
                </a:solidFill>
              </a:rPr>
              <a:t>词频统计分析</a:t>
            </a:r>
            <a:endParaRPr lang="zh-CN" altLang="en-US" b="1" dirty="0">
              <a:solidFill>
                <a:srgbClr val="FF0000"/>
              </a:solidFill>
            </a:endParaRPr>
          </a:p>
        </p:txBody>
      </p:sp>
      <p:sp>
        <p:nvSpPr>
          <p:cNvPr id="13" name="矩形 12"/>
          <p:cNvSpPr/>
          <p:nvPr/>
        </p:nvSpPr>
        <p:spPr>
          <a:xfrm>
            <a:off x="184996" y="1163884"/>
            <a:ext cx="8635475" cy="550547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184997" y="3847594"/>
            <a:ext cx="8635474" cy="42266"/>
          </a:xfrm>
          <a:prstGeom prst="line">
            <a:avLst/>
          </a:prstGeom>
          <a:ln w="19050">
            <a:prstDash val="sysDash"/>
            <a:tailEnd type="none"/>
          </a:ln>
        </p:spPr>
        <p:style>
          <a:lnRef idx="1">
            <a:schemeClr val="accent4"/>
          </a:lnRef>
          <a:fillRef idx="0">
            <a:schemeClr val="accent4"/>
          </a:fillRef>
          <a:effectRef idx="0">
            <a:schemeClr val="accent4"/>
          </a:effectRef>
          <a:fontRef idx="minor">
            <a:schemeClr val="tx1"/>
          </a:fontRef>
        </p:style>
      </p:cxnSp>
      <p:cxnSp>
        <p:nvCxnSpPr>
          <p:cNvPr id="17" name="直接连接符 16"/>
          <p:cNvCxnSpPr/>
          <p:nvPr/>
        </p:nvCxnSpPr>
        <p:spPr>
          <a:xfrm>
            <a:off x="3207965" y="1163884"/>
            <a:ext cx="9524" cy="5505476"/>
          </a:xfrm>
          <a:prstGeom prst="line">
            <a:avLst/>
          </a:prstGeom>
          <a:ln>
            <a:prstDash val="sysDash"/>
            <a:tailEnd type="none"/>
          </a:ln>
        </p:spPr>
        <p:style>
          <a:lnRef idx="1">
            <a:schemeClr val="accent4"/>
          </a:lnRef>
          <a:fillRef idx="0">
            <a:schemeClr val="accent4"/>
          </a:fillRef>
          <a:effectRef idx="0">
            <a:schemeClr val="accent4"/>
          </a:effectRef>
          <a:fontRef idx="minor">
            <a:schemeClr val="tx1"/>
          </a:fontRef>
        </p:style>
      </p:cxnSp>
      <p:sp>
        <p:nvSpPr>
          <p:cNvPr id="3" name="文本框 2"/>
          <p:cNvSpPr txBox="1"/>
          <p:nvPr/>
        </p:nvSpPr>
        <p:spPr>
          <a:xfrm>
            <a:off x="1981251" y="1227649"/>
            <a:ext cx="387324" cy="5302820"/>
          </a:xfrm>
          <a:prstGeom prst="rect">
            <a:avLst/>
          </a:prstGeom>
          <a:noFill/>
          <a:ln>
            <a:solidFill>
              <a:schemeClr val="accent6">
                <a:lumMod val="75000"/>
              </a:schemeClr>
            </a:solidFill>
          </a:ln>
        </p:spPr>
        <p:txBody>
          <a:bodyPr wrap="square" rtlCol="0">
            <a:spAutoFit/>
          </a:bodyPr>
          <a:lstStyle/>
          <a:p>
            <a:endParaRPr lang="zh-CN" altLang="en-US" dirty="0"/>
          </a:p>
        </p:txBody>
      </p:sp>
      <p:sp>
        <p:nvSpPr>
          <p:cNvPr id="14" name="文本框 13"/>
          <p:cNvSpPr txBox="1"/>
          <p:nvPr/>
        </p:nvSpPr>
        <p:spPr>
          <a:xfrm>
            <a:off x="5044207" y="1202989"/>
            <a:ext cx="316914" cy="5344457"/>
          </a:xfrm>
          <a:prstGeom prst="rect">
            <a:avLst/>
          </a:prstGeom>
          <a:noFill/>
          <a:ln>
            <a:solidFill>
              <a:schemeClr val="accent6">
                <a:lumMod val="75000"/>
              </a:schemeClr>
            </a:solidFill>
          </a:ln>
        </p:spPr>
        <p:txBody>
          <a:bodyPr wrap="square" rtlCol="0">
            <a:spAutoFit/>
          </a:bodyPr>
          <a:lstStyle/>
          <a:p>
            <a:endParaRPr lang="zh-CN" altLang="en-US" dirty="0"/>
          </a:p>
        </p:txBody>
      </p:sp>
      <p:sp>
        <p:nvSpPr>
          <p:cNvPr id="16" name="圆角矩形标注 15"/>
          <p:cNvSpPr/>
          <p:nvPr/>
        </p:nvSpPr>
        <p:spPr>
          <a:xfrm>
            <a:off x="1043608" y="2426199"/>
            <a:ext cx="1131305" cy="79641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1197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462" y="12464"/>
            <a:ext cx="8229600" cy="796950"/>
          </a:xfrm>
        </p:spPr>
        <p:txBody>
          <a:bodyPr>
            <a:normAutofit/>
          </a:bodyPr>
          <a:lstStyle/>
          <a:p>
            <a:pPr>
              <a:defRPr/>
            </a:pPr>
            <a:r>
              <a:rPr lang="zh-CN" altLang="en-US" sz="2800" dirty="0"/>
              <a:t>当前</a:t>
            </a:r>
            <a:r>
              <a:rPr sz="2800" dirty="0" smtClean="0"/>
              <a:t>存在的问题</a:t>
            </a:r>
            <a:r>
              <a:rPr lang="zh-CN" altLang="en-US" sz="2800" dirty="0" smtClean="0"/>
              <a:t>和对策</a:t>
            </a:r>
            <a:endParaRPr sz="2800" dirty="0"/>
          </a:p>
        </p:txBody>
      </p:sp>
      <p:graphicFrame>
        <p:nvGraphicFramePr>
          <p:cNvPr id="8" name="图示 7"/>
          <p:cNvGraphicFramePr/>
          <p:nvPr>
            <p:extLst>
              <p:ext uri="{D42A27DB-BD31-4B8C-83A1-F6EECF244321}">
                <p14:modId xmlns:p14="http://schemas.microsoft.com/office/powerpoint/2010/main" val="3068202210"/>
              </p:ext>
            </p:extLst>
          </p:nvPr>
        </p:nvGraphicFramePr>
        <p:xfrm>
          <a:off x="81849" y="553482"/>
          <a:ext cx="8925749" cy="6304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2234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方正姚体"/>
        <a:cs typeface=""/>
      </a:majorFont>
      <a:minorFont>
        <a:latin typeface="Times New Roman"/>
        <a:ea typeface="方正姚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25256</TotalTime>
  <Words>1874</Words>
  <Application>Microsoft Office PowerPoint</Application>
  <PresentationFormat>全屏显示(4:3)</PresentationFormat>
  <Paragraphs>127</Paragraphs>
  <Slides>15</Slides>
  <Notes>11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15</vt:i4>
      </vt:variant>
    </vt:vector>
  </HeadingPairs>
  <TitlesOfParts>
    <vt:vector size="28" baseType="lpstr">
      <vt:lpstr>方正姚体</vt:lpstr>
      <vt:lpstr>仿宋_GB2312</vt:lpstr>
      <vt:lpstr>华文宋体</vt:lpstr>
      <vt:lpstr>华文新魏</vt:lpstr>
      <vt:lpstr>宋体</vt:lpstr>
      <vt:lpstr>微软雅黑</vt:lpstr>
      <vt:lpstr>Arial</vt:lpstr>
      <vt:lpstr>Calibri</vt:lpstr>
      <vt:lpstr>Monotype Corsiva</vt:lpstr>
      <vt:lpstr>Times New Roman</vt:lpstr>
      <vt:lpstr>Wingdings</vt:lpstr>
      <vt:lpstr>Office 主题</vt:lpstr>
      <vt:lpstr>默认设计模板</vt:lpstr>
      <vt:lpstr>基于机器学习的 镍基单晶高温合金材料 数据分析方法研究</vt:lpstr>
      <vt:lpstr>2012年国际高温合金会议论文总览 ——100篇文献</vt:lpstr>
      <vt:lpstr>2012年国际高温合金会议论文总览 ——100篇文献</vt:lpstr>
      <vt:lpstr>2012年国际高温合金会议论文总览 ——100篇文献</vt:lpstr>
      <vt:lpstr>2012年国际高温合金会议论文总览 ——100篇文献</vt:lpstr>
      <vt:lpstr>2012年国际高温合金会议论文总览 ——100篇文献</vt:lpstr>
      <vt:lpstr>2012年国际高温合金会议论文总览 ——100篇文献</vt:lpstr>
      <vt:lpstr>2012年国际高温合金会议论文总览 ——100篇文献</vt:lpstr>
      <vt:lpstr>当前存在的问题和对策</vt:lpstr>
      <vt:lpstr>当前存在的问题和对策</vt:lpstr>
      <vt:lpstr>利用机器学习方法给出具体解析式或提取规则 </vt:lpstr>
      <vt:lpstr>基于聚类的最优回归集成学习   ---以第四子类为例的可解释规则提取</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2411</cp:revision>
  <dcterms:created xsi:type="dcterms:W3CDTF">2014-12-26T05:35:01Z</dcterms:created>
  <dcterms:modified xsi:type="dcterms:W3CDTF">2018-06-24T07:36:55Z</dcterms:modified>
</cp:coreProperties>
</file>