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3" r:id="rId2"/>
  </p:sldMasterIdLst>
  <p:notesMasterIdLst>
    <p:notesMasterId r:id="rId8"/>
  </p:notesMasterIdLst>
  <p:sldIdLst>
    <p:sldId id="296" r:id="rId3"/>
    <p:sldId id="926" r:id="rId4"/>
    <p:sldId id="771" r:id="rId5"/>
    <p:sldId id="927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E95618B-3D9D-40D7-921C-B8BFA2FB0DA1}">
          <p14:sldIdLst>
            <p14:sldId id="296"/>
            <p14:sldId id="926"/>
            <p14:sldId id="771"/>
            <p14:sldId id="92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用户" initials="Microsof [7]" lastIdx="1" clrIdx="6"/>
  <p:cmAuthor id="1" name="Microsoft Office 用户" initials="Microsof" lastIdx="2" clrIdx="0"/>
  <p:cmAuthor id="8" name="Microsoft Office 用户" initials="Microsof [8]" lastIdx="1" clrIdx="7"/>
  <p:cmAuthor id="2" name="Microsoft Office 用户" initials="Microsof [2]" lastIdx="1" clrIdx="1"/>
  <p:cmAuthor id="9" name="Microsoft Office 用户" initials="Microsof [9]" lastIdx="1" clrIdx="8"/>
  <p:cmAuthor id="3" name="Microsoft Office 用户" initials="Microsof [3]" lastIdx="1" clrIdx="2"/>
  <p:cmAuthor id="4" name="Microsoft Office 用户" initials="Microsof [4]" lastIdx="4" clrIdx="3"/>
  <p:cmAuthor id="5" name="Microsoft Office 用户" initials="Microsof [5]" lastIdx="1" clrIdx="4"/>
  <p:cmAuthor id="6" name="Microsoft Office 用户" initials="Microsof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F5C9E"/>
    <a:srgbClr val="EE8044"/>
    <a:srgbClr val="3B5D89"/>
    <a:srgbClr val="E8EFF8"/>
    <a:srgbClr val="88C057"/>
    <a:srgbClr val="91BAE1"/>
    <a:srgbClr val="000080"/>
    <a:srgbClr val="FFFFFF"/>
    <a:srgbClr val="00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2" autoAdjust="0"/>
    <p:restoredTop sz="68196" autoAdjust="0"/>
  </p:normalViewPr>
  <p:slideViewPr>
    <p:cSldViewPr>
      <p:cViewPr varScale="1">
        <p:scale>
          <a:sx n="72" d="100"/>
          <a:sy n="72" d="100"/>
        </p:scale>
        <p:origin x="135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5184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61204-A489-4D7C-A791-9BCE752D2190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1B2545C-9596-40E4-BFF4-6DE7E9A18849}">
      <dgm:prSet phldrT="[文本]" custT="1"/>
      <dgm:spPr/>
      <dgm:t>
        <a:bodyPr/>
        <a:lstStyle/>
        <a:p>
          <a:r>
            <a: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rPr>
            <a:t>亮点</a:t>
          </a:r>
          <a:r>
            <a: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rPr>
            <a:t>—</a:t>
          </a:r>
          <a:r>
            <a: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rPr>
            <a:t>“基于机器学习的</a:t>
          </a:r>
          <a:r>
            <a: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rPr>
            <a:t>镍基单晶</a:t>
          </a:r>
          <a:r>
            <a:rPr kumimoji="1"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高温合金的数据关联分析</a:t>
          </a:r>
          <a:r>
            <a: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rPr>
            <a:t>”</a:t>
          </a:r>
        </a:p>
      </dgm:t>
    </dgm:pt>
    <dgm:pt modelId="{B330BC3D-83BA-4D3C-9D02-DB9CDD982898}" type="parTrans" cxnId="{7C3240CF-B258-494C-87D6-23F29E1C98E8}">
      <dgm:prSet/>
      <dgm:spPr/>
      <dgm:t>
        <a:bodyPr/>
        <a:lstStyle/>
        <a:p>
          <a:endParaRPr lang="zh-CN" altLang="en-US"/>
        </a:p>
      </dgm:t>
    </dgm:pt>
    <dgm:pt modelId="{071BE992-2962-4D96-883F-E5F60B24E54B}" type="sibTrans" cxnId="{7C3240CF-B258-494C-87D6-23F29E1C98E8}">
      <dgm:prSet/>
      <dgm:spPr/>
      <dgm:t>
        <a:bodyPr/>
        <a:lstStyle/>
        <a:p>
          <a:endParaRPr lang="zh-CN" altLang="en-US"/>
        </a:p>
      </dgm:t>
    </dgm:pt>
    <dgm:pt modelId="{BD603466-6DBA-495A-8B60-E330E4ACFDA0}">
      <dgm:prSet phldrT="[文本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kumimoji="1" lang="en-US" altLang="zh-C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1</a:t>
          </a:r>
          <a:r>
            <a:rPr kumimoji="1" lang="zh-CN" alt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、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建立了面向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镍基单晶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高温合金的数据库，构建了“文献（专利）</a:t>
          </a: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—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数据</a:t>
          </a: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—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方法</a:t>
          </a: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—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科研人员（机构）”之间的关联关系，使得数据可扩充、可共享、可溯源，保证数据的真实性；</a:t>
          </a:r>
        </a:p>
      </dgm:t>
    </dgm:pt>
    <dgm:pt modelId="{2247F595-0E5E-43AD-BC89-243C4CA2DB3D}" type="parTrans" cxnId="{DBF11206-182C-4474-8C88-B281A2A1FCCE}">
      <dgm:prSet/>
      <dgm:spPr/>
      <dgm:t>
        <a:bodyPr/>
        <a:lstStyle/>
        <a:p>
          <a:endParaRPr lang="zh-CN" altLang="en-US"/>
        </a:p>
      </dgm:t>
    </dgm:pt>
    <dgm:pt modelId="{A0186460-E2B5-4C10-BA2A-909F9506FA9A}" type="sibTrans" cxnId="{DBF11206-182C-4474-8C88-B281A2A1FCCE}">
      <dgm:prSet/>
      <dgm:spPr/>
      <dgm:t>
        <a:bodyPr/>
        <a:lstStyle/>
        <a:p>
          <a:endParaRPr lang="zh-CN" altLang="en-US"/>
        </a:p>
      </dgm:t>
    </dgm:pt>
    <dgm:pt modelId="{58DB8551-02C3-47EF-8C6D-9770EF290F3F}">
      <dgm:prSet phldrT="[文本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2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、提出了一套面向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镍基单晶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高温合金的</a:t>
          </a:r>
          <a:r>
            <a:rPr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数据关联分析方法</a:t>
          </a:r>
          <a:endParaRPr kumimoji="1" lang="zh-CN" altLang="en-US" sz="2200" b="0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gm:t>
    </dgm:pt>
    <dgm:pt modelId="{21B435E2-BA65-4A0D-9F05-3CC800560D6E}" type="parTrans" cxnId="{3DCCFB6D-8593-44A5-BAA5-5B0BD96648A7}">
      <dgm:prSet/>
      <dgm:spPr/>
      <dgm:t>
        <a:bodyPr/>
        <a:lstStyle/>
        <a:p>
          <a:endParaRPr lang="zh-CN" altLang="en-US"/>
        </a:p>
      </dgm:t>
    </dgm:pt>
    <dgm:pt modelId="{C6DFA42C-6CDC-42C1-8501-1270FF19DFD6}" type="sibTrans" cxnId="{3DCCFB6D-8593-44A5-BAA5-5B0BD96648A7}">
      <dgm:prSet/>
      <dgm:spPr/>
      <dgm:t>
        <a:bodyPr/>
        <a:lstStyle/>
        <a:p>
          <a:endParaRPr lang="zh-CN" altLang="en-US"/>
        </a:p>
      </dgm:t>
    </dgm:pt>
    <dgm:pt modelId="{A5E7BFFB-8B50-4E5B-B694-3FB2F5574729}">
      <dgm:prSet phldrT="[文本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（</a:t>
          </a: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1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）提出了结合基于加权评分的领域专家知识的多层级特征选择方法，分析了镍基单晶高温合金内禀属性与属性以及性能之间的定量关系</a:t>
          </a:r>
          <a:endParaRPr kumimoji="1" lang="zh-CN" altLang="en-US" sz="2200" b="0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gm:t>
    </dgm:pt>
    <dgm:pt modelId="{02D282AD-5E5A-4CF1-B51C-F3CC2EA303C3}" type="parTrans" cxnId="{9CA8BE40-0B3B-4AA3-A009-8E5BC2C954D5}">
      <dgm:prSet/>
      <dgm:spPr/>
      <dgm:t>
        <a:bodyPr/>
        <a:lstStyle/>
        <a:p>
          <a:endParaRPr lang="zh-CN" altLang="en-US"/>
        </a:p>
      </dgm:t>
    </dgm:pt>
    <dgm:pt modelId="{AB9381FB-8637-4D60-9818-707B34CA12B1}" type="sibTrans" cxnId="{9CA8BE40-0B3B-4AA3-A009-8E5BC2C954D5}">
      <dgm:prSet/>
      <dgm:spPr/>
      <dgm:t>
        <a:bodyPr/>
        <a:lstStyle/>
        <a:p>
          <a:endParaRPr lang="zh-CN" altLang="en-US"/>
        </a:p>
      </dgm:t>
    </dgm:pt>
    <dgm:pt modelId="{F123189E-4094-4D8C-9C6B-C7ED3A697315}">
      <dgm:prSet phldrT="[文本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（</a:t>
          </a: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2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）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提出了结合材料多尺度属性的分而治之的机器学习方法，精准高效地预测镍基单晶高温合金蠕变断裂寿命</a:t>
          </a:r>
          <a:endParaRPr kumimoji="1" lang="zh-CN" altLang="en-US" sz="2200" b="0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gm:t>
    </dgm:pt>
    <dgm:pt modelId="{2C578D0F-93FC-485B-8AA1-9CB1759054E5}" type="parTrans" cxnId="{A427FDBE-9AF4-45FC-8C9D-C627EA54D0E4}">
      <dgm:prSet/>
      <dgm:spPr/>
      <dgm:t>
        <a:bodyPr/>
        <a:lstStyle/>
        <a:p>
          <a:endParaRPr lang="zh-CN" altLang="en-US"/>
        </a:p>
      </dgm:t>
    </dgm:pt>
    <dgm:pt modelId="{F00B9A66-2D6D-48D0-A908-BB59FAC34544}" type="sibTrans" cxnId="{A427FDBE-9AF4-45FC-8C9D-C627EA54D0E4}">
      <dgm:prSet/>
      <dgm:spPr/>
      <dgm:t>
        <a:bodyPr/>
        <a:lstStyle/>
        <a:p>
          <a:endParaRPr lang="zh-CN" altLang="en-US"/>
        </a:p>
      </dgm:t>
    </dgm:pt>
    <dgm:pt modelId="{0156E044-A28D-47F7-A835-3D7B91F5E4D0}">
      <dgm:prSet phldrT="[文本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kumimoji="1" lang="zh-CN" alt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gm:t>
    </dgm:pt>
    <dgm:pt modelId="{4882354B-CD5D-4D2C-8920-9B8360AF8599}" type="parTrans" cxnId="{CEDFD929-30BA-4566-B544-7DF5C31E04F5}">
      <dgm:prSet/>
      <dgm:spPr/>
      <dgm:t>
        <a:bodyPr/>
        <a:lstStyle/>
        <a:p>
          <a:endParaRPr lang="zh-CN" altLang="en-US"/>
        </a:p>
      </dgm:t>
    </dgm:pt>
    <dgm:pt modelId="{8154AFB2-1E42-41E3-84F9-EA19DC20F4FB}" type="sibTrans" cxnId="{CEDFD929-30BA-4566-B544-7DF5C31E04F5}">
      <dgm:prSet/>
      <dgm:spPr/>
      <dgm:t>
        <a:bodyPr/>
        <a:lstStyle/>
        <a:p>
          <a:endParaRPr lang="zh-CN" altLang="en-US"/>
        </a:p>
      </dgm:t>
    </dgm:pt>
    <dgm:pt modelId="{487FF0F8-6620-4CE1-98D1-848E1C699C77}">
      <dgm:prSet phldrT="[文本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3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、基于此，研发了面向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镍基单晶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高温合金的数据关联分析平台</a:t>
          </a:r>
        </a:p>
      </dgm:t>
    </dgm:pt>
    <dgm:pt modelId="{82FDE23A-C6F5-4396-9388-DAE29D210283}" type="parTrans" cxnId="{722064FF-5542-48E0-BD53-5811233C2FC3}">
      <dgm:prSet/>
      <dgm:spPr/>
      <dgm:t>
        <a:bodyPr/>
        <a:lstStyle/>
        <a:p>
          <a:endParaRPr lang="zh-CN" altLang="en-US"/>
        </a:p>
      </dgm:t>
    </dgm:pt>
    <dgm:pt modelId="{9D679B03-E727-427F-9F45-3200CB053709}" type="sibTrans" cxnId="{722064FF-5542-48E0-BD53-5811233C2FC3}">
      <dgm:prSet/>
      <dgm:spPr/>
      <dgm:t>
        <a:bodyPr/>
        <a:lstStyle/>
        <a:p>
          <a:endParaRPr lang="zh-CN" altLang="en-US"/>
        </a:p>
      </dgm:t>
    </dgm:pt>
    <dgm:pt modelId="{D36825A8-97D3-48C6-92A3-AF5397661AC2}" type="pres">
      <dgm:prSet presAssocID="{02E61204-A489-4D7C-A791-9BCE752D2190}" presName="linear" presStyleCnt="0">
        <dgm:presLayoutVars>
          <dgm:dir/>
          <dgm:animLvl val="lvl"/>
          <dgm:resizeHandles val="exact"/>
        </dgm:presLayoutVars>
      </dgm:prSet>
      <dgm:spPr/>
    </dgm:pt>
    <dgm:pt modelId="{A45332D9-2E7B-488A-BD95-815C490A191F}" type="pres">
      <dgm:prSet presAssocID="{71B2545C-9596-40E4-BFF4-6DE7E9A18849}" presName="parentLin" presStyleCnt="0"/>
      <dgm:spPr/>
    </dgm:pt>
    <dgm:pt modelId="{5DF69751-D664-4757-9873-5741FAE97838}" type="pres">
      <dgm:prSet presAssocID="{71B2545C-9596-40E4-BFF4-6DE7E9A18849}" presName="parentLeftMargin" presStyleLbl="node1" presStyleIdx="0" presStyleCnt="1"/>
      <dgm:spPr/>
    </dgm:pt>
    <dgm:pt modelId="{4A14189A-3FCE-473A-A99C-AEB001592283}" type="pres">
      <dgm:prSet presAssocID="{71B2545C-9596-40E4-BFF4-6DE7E9A18849}" presName="parentText" presStyleLbl="node1" presStyleIdx="0" presStyleCnt="1" custScaleX="134885" custScaleY="65450" custLinFactNeighborX="10994" custLinFactNeighborY="-11237">
        <dgm:presLayoutVars>
          <dgm:chMax val="0"/>
          <dgm:bulletEnabled val="1"/>
        </dgm:presLayoutVars>
      </dgm:prSet>
      <dgm:spPr/>
    </dgm:pt>
    <dgm:pt modelId="{64849E89-6EBD-4690-B479-D39C330EBB28}" type="pres">
      <dgm:prSet presAssocID="{71B2545C-9596-40E4-BFF4-6DE7E9A18849}" presName="negativeSpace" presStyleCnt="0"/>
      <dgm:spPr/>
    </dgm:pt>
    <dgm:pt modelId="{B99A269A-EC45-42A1-BA9D-441D6AB9726F}" type="pres">
      <dgm:prSet presAssocID="{71B2545C-9596-40E4-BFF4-6DE7E9A18849}" presName="childText" presStyleLbl="conFgAcc1" presStyleIdx="0" presStyleCnt="1" custLinFactY="-1158" custLinFactNeighborY="-100000">
        <dgm:presLayoutVars>
          <dgm:bulletEnabled val="1"/>
        </dgm:presLayoutVars>
      </dgm:prSet>
      <dgm:spPr/>
    </dgm:pt>
  </dgm:ptLst>
  <dgm:cxnLst>
    <dgm:cxn modelId="{D2D64A02-EF00-4FE9-88F0-04DE446FA33A}" type="presOf" srcId="{487FF0F8-6620-4CE1-98D1-848E1C699C77}" destId="{B99A269A-EC45-42A1-BA9D-441D6AB9726F}" srcOrd="0" destOrd="5" presId="urn:microsoft.com/office/officeart/2005/8/layout/list1"/>
    <dgm:cxn modelId="{DBF11206-182C-4474-8C88-B281A2A1FCCE}" srcId="{71B2545C-9596-40E4-BFF4-6DE7E9A18849}" destId="{BD603466-6DBA-495A-8B60-E330E4ACFDA0}" srcOrd="1" destOrd="0" parTransId="{2247F595-0E5E-43AD-BC89-243C4CA2DB3D}" sibTransId="{A0186460-E2B5-4C10-BA2A-909F9506FA9A}"/>
    <dgm:cxn modelId="{56D5C41B-D9AE-48B7-BD08-781FD49CD337}" type="presOf" srcId="{02E61204-A489-4D7C-A791-9BCE752D2190}" destId="{D36825A8-97D3-48C6-92A3-AF5397661AC2}" srcOrd="0" destOrd="0" presId="urn:microsoft.com/office/officeart/2005/8/layout/list1"/>
    <dgm:cxn modelId="{CEDFD929-30BA-4566-B544-7DF5C31E04F5}" srcId="{71B2545C-9596-40E4-BFF4-6DE7E9A18849}" destId="{0156E044-A28D-47F7-A835-3D7B91F5E4D0}" srcOrd="0" destOrd="0" parTransId="{4882354B-CD5D-4D2C-8920-9B8360AF8599}" sibTransId="{8154AFB2-1E42-41E3-84F9-EA19DC20F4FB}"/>
    <dgm:cxn modelId="{9553623C-49C7-48B5-ACA6-88439DC23FA0}" type="presOf" srcId="{A5E7BFFB-8B50-4E5B-B694-3FB2F5574729}" destId="{B99A269A-EC45-42A1-BA9D-441D6AB9726F}" srcOrd="0" destOrd="3" presId="urn:microsoft.com/office/officeart/2005/8/layout/list1"/>
    <dgm:cxn modelId="{9CA8BE40-0B3B-4AA3-A009-8E5BC2C954D5}" srcId="{58DB8551-02C3-47EF-8C6D-9770EF290F3F}" destId="{A5E7BFFB-8B50-4E5B-B694-3FB2F5574729}" srcOrd="0" destOrd="0" parTransId="{02D282AD-5E5A-4CF1-B51C-F3CC2EA303C3}" sibTransId="{AB9381FB-8637-4D60-9818-707B34CA12B1}"/>
    <dgm:cxn modelId="{D2833865-6B26-400C-A0BB-9CA4AEE6CD07}" type="presOf" srcId="{71B2545C-9596-40E4-BFF4-6DE7E9A18849}" destId="{5DF69751-D664-4757-9873-5741FAE97838}" srcOrd="0" destOrd="0" presId="urn:microsoft.com/office/officeart/2005/8/layout/list1"/>
    <dgm:cxn modelId="{3DCCFB6D-8593-44A5-BAA5-5B0BD96648A7}" srcId="{71B2545C-9596-40E4-BFF4-6DE7E9A18849}" destId="{58DB8551-02C3-47EF-8C6D-9770EF290F3F}" srcOrd="2" destOrd="0" parTransId="{21B435E2-BA65-4A0D-9F05-3CC800560D6E}" sibTransId="{C6DFA42C-6CDC-42C1-8501-1270FF19DFD6}"/>
    <dgm:cxn modelId="{69D30F4E-3330-4B4C-B816-43C8471280D6}" type="presOf" srcId="{F123189E-4094-4D8C-9C6B-C7ED3A697315}" destId="{B99A269A-EC45-42A1-BA9D-441D6AB9726F}" srcOrd="0" destOrd="4" presId="urn:microsoft.com/office/officeart/2005/8/layout/list1"/>
    <dgm:cxn modelId="{F0C26282-1358-467A-B82F-01A2ACE275FE}" type="presOf" srcId="{58DB8551-02C3-47EF-8C6D-9770EF290F3F}" destId="{B99A269A-EC45-42A1-BA9D-441D6AB9726F}" srcOrd="0" destOrd="2" presId="urn:microsoft.com/office/officeart/2005/8/layout/list1"/>
    <dgm:cxn modelId="{A427FDBE-9AF4-45FC-8C9D-C627EA54D0E4}" srcId="{58DB8551-02C3-47EF-8C6D-9770EF290F3F}" destId="{F123189E-4094-4D8C-9C6B-C7ED3A697315}" srcOrd="1" destOrd="0" parTransId="{2C578D0F-93FC-485B-8AA1-9CB1759054E5}" sibTransId="{F00B9A66-2D6D-48D0-A908-BB59FAC34544}"/>
    <dgm:cxn modelId="{71E9CDC4-D028-429E-A179-913D2492D1A1}" type="presOf" srcId="{BD603466-6DBA-495A-8B60-E330E4ACFDA0}" destId="{B99A269A-EC45-42A1-BA9D-441D6AB9726F}" srcOrd="0" destOrd="1" presId="urn:microsoft.com/office/officeart/2005/8/layout/list1"/>
    <dgm:cxn modelId="{0AD023C9-060C-4874-88D5-A0ADA67D4344}" type="presOf" srcId="{71B2545C-9596-40E4-BFF4-6DE7E9A18849}" destId="{4A14189A-3FCE-473A-A99C-AEB001592283}" srcOrd="1" destOrd="0" presId="urn:microsoft.com/office/officeart/2005/8/layout/list1"/>
    <dgm:cxn modelId="{0346C8CB-F387-4E68-9F7E-9765D5CB46DB}" type="presOf" srcId="{0156E044-A28D-47F7-A835-3D7B91F5E4D0}" destId="{B99A269A-EC45-42A1-BA9D-441D6AB9726F}" srcOrd="0" destOrd="0" presId="urn:microsoft.com/office/officeart/2005/8/layout/list1"/>
    <dgm:cxn modelId="{7C3240CF-B258-494C-87D6-23F29E1C98E8}" srcId="{02E61204-A489-4D7C-A791-9BCE752D2190}" destId="{71B2545C-9596-40E4-BFF4-6DE7E9A18849}" srcOrd="0" destOrd="0" parTransId="{B330BC3D-83BA-4D3C-9D02-DB9CDD982898}" sibTransId="{071BE992-2962-4D96-883F-E5F60B24E54B}"/>
    <dgm:cxn modelId="{722064FF-5542-48E0-BD53-5811233C2FC3}" srcId="{71B2545C-9596-40E4-BFF4-6DE7E9A18849}" destId="{487FF0F8-6620-4CE1-98D1-848E1C699C77}" srcOrd="3" destOrd="0" parTransId="{82FDE23A-C6F5-4396-9388-DAE29D210283}" sibTransId="{9D679B03-E727-427F-9F45-3200CB053709}"/>
    <dgm:cxn modelId="{8356E9C3-F1CB-49B4-8294-BA9A9D472A96}" type="presParOf" srcId="{D36825A8-97D3-48C6-92A3-AF5397661AC2}" destId="{A45332D9-2E7B-488A-BD95-815C490A191F}" srcOrd="0" destOrd="0" presId="urn:microsoft.com/office/officeart/2005/8/layout/list1"/>
    <dgm:cxn modelId="{CF8DA07F-8942-42A6-9F07-2B40C4945081}" type="presParOf" srcId="{A45332D9-2E7B-488A-BD95-815C490A191F}" destId="{5DF69751-D664-4757-9873-5741FAE97838}" srcOrd="0" destOrd="0" presId="urn:microsoft.com/office/officeart/2005/8/layout/list1"/>
    <dgm:cxn modelId="{DF24B665-69B3-42BC-91BD-B09A10441171}" type="presParOf" srcId="{A45332D9-2E7B-488A-BD95-815C490A191F}" destId="{4A14189A-3FCE-473A-A99C-AEB001592283}" srcOrd="1" destOrd="0" presId="urn:microsoft.com/office/officeart/2005/8/layout/list1"/>
    <dgm:cxn modelId="{79582879-21D7-44D2-BA20-C69822402E07}" type="presParOf" srcId="{D36825A8-97D3-48C6-92A3-AF5397661AC2}" destId="{64849E89-6EBD-4690-B479-D39C330EBB28}" srcOrd="1" destOrd="0" presId="urn:microsoft.com/office/officeart/2005/8/layout/list1"/>
    <dgm:cxn modelId="{4AD44959-AF2B-441C-8C8A-C6D740CCB256}" type="presParOf" srcId="{D36825A8-97D3-48C6-92A3-AF5397661AC2}" destId="{B99A269A-EC45-42A1-BA9D-441D6AB972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A269A-EC45-42A1-BA9D-441D6AB9726F}">
      <dsp:nvSpPr>
        <dsp:cNvPr id="0" name=""/>
        <dsp:cNvSpPr/>
      </dsp:nvSpPr>
      <dsp:spPr>
        <a:xfrm>
          <a:off x="0" y="0"/>
          <a:ext cx="8568952" cy="5710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6" tIns="1020572" rIns="66504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kumimoji="1" lang="zh-CN" alt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kumimoji="1" lang="en-US" altLang="zh-C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1</a:t>
          </a:r>
          <a:r>
            <a:rPr kumimoji="1" lang="zh-CN" alt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、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建立了面向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镍基单晶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高温合金的数据库，构建了“文献（专利）</a:t>
          </a: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—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数据</a:t>
          </a: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—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方法</a:t>
          </a: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—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科研人员（机构）”之间的关联关系，使得数据可扩充、可共享、可溯源，保证数据的真实性；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2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、提出了一套面向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镍基单晶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高温合金的</a:t>
          </a:r>
          <a:r>
            <a:rPr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数据关联分析方法</a:t>
          </a:r>
          <a:endParaRPr kumimoji="1" lang="zh-CN" altLang="en-US" sz="2200" b="0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（</a:t>
          </a: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1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）提出了结合基于加权评分的领域专家知识的多层级特征选择方法，分析了镍基单晶高温合金内禀属性与属性以及性能之间的定量关系</a:t>
          </a:r>
          <a:endParaRPr kumimoji="1" lang="zh-CN" altLang="en-US" sz="2200" b="0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（</a:t>
          </a: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2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）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提出了结合材料多尺度属性的分而治之的机器学习方法，精准高效地预测镍基单晶高温合金蠕变断裂寿命</a:t>
          </a:r>
          <a:endParaRPr kumimoji="1" lang="zh-CN" altLang="en-US" sz="2200" b="0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kumimoji="1" lang="en-US" altLang="zh-CN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3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、基于此，研发了面向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镍基单晶</a:t>
          </a:r>
          <a:r>
            <a:rPr kumimoji="1" lang="zh-CN" altLang="en-US" sz="2200" b="0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高温合金的数据关联分析平台</a:t>
          </a:r>
        </a:p>
      </dsp:txBody>
      <dsp:txXfrm>
        <a:off x="0" y="0"/>
        <a:ext cx="8568952" cy="5710949"/>
      </dsp:txXfrm>
    </dsp:sp>
    <dsp:sp modelId="{4A14189A-3FCE-473A-A99C-AEB001592283}">
      <dsp:nvSpPr>
        <dsp:cNvPr id="0" name=""/>
        <dsp:cNvSpPr/>
      </dsp:nvSpPr>
      <dsp:spPr>
        <a:xfrm>
          <a:off x="475551" y="0"/>
          <a:ext cx="8090761" cy="9467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楷体" panose="02010609060101010101" pitchFamily="49" charset="-122"/>
              <a:ea typeface="楷体" panose="02010609060101010101" pitchFamily="49" charset="-122"/>
            </a:rPr>
            <a:t>亮点</a:t>
          </a:r>
          <a:r>
            <a:rPr lang="en-US" altLang="zh-CN" sz="2400" b="1" kern="1200" dirty="0">
              <a:latin typeface="楷体" panose="02010609060101010101" pitchFamily="49" charset="-122"/>
              <a:ea typeface="楷体" panose="02010609060101010101" pitchFamily="49" charset="-122"/>
            </a:rPr>
            <a:t>—</a:t>
          </a:r>
          <a:r>
            <a:rPr lang="zh-CN" altLang="en-US" sz="2400" b="1" kern="1200" dirty="0">
              <a:latin typeface="楷体" panose="02010609060101010101" pitchFamily="49" charset="-122"/>
              <a:ea typeface="楷体" panose="02010609060101010101" pitchFamily="49" charset="-122"/>
            </a:rPr>
            <a:t>“基于机器学习的</a:t>
          </a:r>
          <a:r>
            <a:rPr kumimoji="1" lang="zh-CN" altLang="en-US" sz="2400" kern="1200" dirty="0">
              <a:latin typeface="楷体" panose="02010609060101010101" pitchFamily="49" charset="-122"/>
              <a:ea typeface="楷体" panose="02010609060101010101" pitchFamily="49" charset="-122"/>
            </a:rPr>
            <a:t>镍基单晶</a:t>
          </a:r>
          <a:r>
            <a:rPr kumimoji="1" lang="zh-CN" altLang="en-US" sz="2400" b="1" kern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高温合金的数据关联分析</a:t>
          </a:r>
          <a:r>
            <a:rPr lang="zh-CN" altLang="en-US" sz="2400" b="1" kern="1200" dirty="0">
              <a:latin typeface="楷体" panose="02010609060101010101" pitchFamily="49" charset="-122"/>
              <a:ea typeface="楷体" panose="02010609060101010101" pitchFamily="49" charset="-122"/>
            </a:rPr>
            <a:t>”</a:t>
          </a:r>
        </a:p>
      </dsp:txBody>
      <dsp:txXfrm>
        <a:off x="521766" y="46215"/>
        <a:ext cx="7998331" cy="854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76BBD-B8E7-4B0E-8832-C1CC1546A1CA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1B59-1A3C-46A9-9E04-AFBC5E8C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BECCBB-217F-421F-A3E1-60ADDCCB3215}" type="slidenum">
              <a:rPr lang="en-US" altLang="zh-CN" smtClean="0">
                <a:solidFill>
                  <a:prstClr val="black"/>
                </a:solidFill>
              </a:rPr>
              <a:pPr/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3" descr="muba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3765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/>
          <p:cNvSpPr>
            <a:spLocks noChangeArrowheads="1"/>
          </p:cNvSpPr>
          <p:nvPr userDrawn="1"/>
        </p:nvSpPr>
        <p:spPr bwMode="auto">
          <a:xfrm>
            <a:off x="7560332" y="366713"/>
            <a:ext cx="169796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1pPr>
            <a:lvl2pPr marL="742950" indent="-285750" latinLnBrk="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2pPr>
            <a:lvl3pPr marL="1143000" indent="-228600" latinLnBrk="1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lang="zh-CN" altLang="zh-CN" sz="1800" b="1" i="1" dirty="0">
                <a:solidFill>
                  <a:srgbClr val="CC0000"/>
                </a:solidFill>
                <a:latin typeface="Monotype Corsiva" pitchFamily="66" charset="0"/>
                <a:ea typeface="宋体" pitchFamily="2" charset="-122"/>
                <a:sym typeface="Monotype Corsiva" pitchFamily="66" charset="0"/>
              </a:rPr>
              <a:t>MLA@SHU</a:t>
            </a:r>
            <a:endParaRPr lang="zh-CN" altLang="zh-CN" sz="1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50875" y="931863"/>
            <a:ext cx="7989888" cy="2001837"/>
          </a:xfr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4000" dirty="0" smtClean="0">
                <a:solidFill>
                  <a:schemeClr val="tx2">
                    <a:lumMod val="75000"/>
                  </a:schemeClr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  <a:sym typeface="Times New Roman" pitchFamily="18" charset="0"/>
              </a:defRPr>
            </a:lvl1pPr>
          </a:lstStyle>
          <a:p>
            <a:pPr eaLnBrk="1" hangingPunct="1"/>
            <a:r>
              <a:rPr lang="zh-CN" altLang="en-US" dirty="0"/>
              <a:t>标题</a:t>
            </a:r>
            <a:endParaRPr lang="zh-CN" altLang="zh-CN" dirty="0"/>
          </a:p>
        </p:txBody>
      </p:sp>
      <p:sp>
        <p:nvSpPr>
          <p:cNvPr id="10" name="矩形 9"/>
          <p:cNvSpPr/>
          <p:nvPr userDrawn="1"/>
        </p:nvSpPr>
        <p:spPr>
          <a:xfrm>
            <a:off x="6535738" y="5181600"/>
            <a:ext cx="2608262" cy="142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报告人：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XXX</a:t>
            </a:r>
          </a:p>
        </p:txBody>
      </p:sp>
      <p:pic>
        <p:nvPicPr>
          <p:cNvPr id="11" name="Picture 10" descr="bad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875"/>
            <a:ext cx="61118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mub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bad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138" y="15875"/>
            <a:ext cx="61118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286000"/>
            <a:ext cx="64008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74296-4520-4ADA-8062-77D8DD3429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7633518" y="409675"/>
            <a:ext cx="2051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i="1" dirty="0">
                <a:solidFill>
                  <a:srgbClr val="CC0000"/>
                </a:solidFill>
                <a:latin typeface="Monotype Corsiva" pitchFamily="66" charset="0"/>
                <a:ea typeface="宋体" charset="-122"/>
              </a:rPr>
              <a:t>ML@SHU</a:t>
            </a:r>
          </a:p>
        </p:txBody>
      </p:sp>
    </p:spTree>
    <p:extLst>
      <p:ext uri="{BB962C8B-B14F-4D97-AF65-F5344CB8AC3E}">
        <p14:creationId xmlns:p14="http://schemas.microsoft.com/office/powerpoint/2010/main" val="1216680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1" hangingPunct="1">
              <a:defRPr/>
            </a:lvl1pPr>
            <a:lvl2pPr eaLnBrk="1" latinLnBrk="1" hangingPunct="1">
              <a:defRPr/>
            </a:lvl2pPr>
            <a:lvl3pPr eaLnBrk="1" latinLnBrk="1" hangingPunct="1">
              <a:defRPr/>
            </a:lvl3pPr>
            <a:lvl4pPr eaLnBrk="1" latinLnBrk="1" hangingPunct="1">
              <a:defRPr/>
            </a:lvl4pPr>
            <a:lvl5pPr eaLnBrk="1" latinLnBrk="1" hangingPunct="1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3504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302E4-BEB6-4312-B792-E7FAFFD715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08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2BF30-B662-4783-AF9A-85AF3C9386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8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898C9-36E5-43D4-81F6-868388B1D4E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362-FEB4-4D52-B36B-6FC5F09BEE3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61889-50F4-4201-9752-B6FA2AC95F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1C70E-584F-4720-9E7A-EFDA588A611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61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66102-431F-47BF-88CB-7FD0F9A064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22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A3D5-05DF-473B-B4D6-8F3ED2B3D5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EEF80-5236-49C6-9398-2A5B94FD98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50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FC3FF-479D-42C6-AE30-88097C97B86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03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A6F45-D57F-48CD-A9E5-5D0E15731AC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0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EDEA5-AB39-4954-B2BC-15C7F3D9781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759842"/>
            <a:ext cx="8229600" cy="7969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11560" y="1844824"/>
            <a:ext cx="807524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4598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6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8864" y="759842"/>
            <a:ext cx="8229600" cy="7969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idx="1"/>
          </p:nvPr>
        </p:nvSpPr>
        <p:spPr>
          <a:xfrm>
            <a:off x="601216" y="1772816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765175"/>
            <a:ext cx="8086725" cy="890588"/>
          </a:xfr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Times New Roman" pitchFamily="18" charset="0"/>
              </a:defRPr>
            </a:lvl1pPr>
          </a:lstStyle>
          <a:p>
            <a:pPr eaLnBrk="1" hangingPunct="1"/>
            <a:r>
              <a:rPr lang="en-US" altLang="zh-CN" dirty="0"/>
              <a:t>Thank you!</a:t>
            </a:r>
            <a:endParaRPr lang="zh-CN" altLang="en-US" dirty="0"/>
          </a:p>
        </p:txBody>
      </p:sp>
      <p:pic>
        <p:nvPicPr>
          <p:cNvPr id="8" name="Picture 3" descr="BD04972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475"/>
            <a:ext cx="4610447" cy="345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4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20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0832" y="759842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13"/>
              </a:buBlip>
            </a:pPr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61" r:id="rId6"/>
    <p:sldLayoutId id="2147483655" r:id="rId7"/>
    <p:sldLayoutId id="2147483660" r:id="rId8"/>
    <p:sldLayoutId id="2147483656" r:id="rId9"/>
    <p:sldLayoutId id="2147483659" r:id="rId10"/>
  </p:sldLayoutIdLst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zh-CN" altLang="en-US" sz="3200" b="1" kern="1200" cap="all" dirty="0">
          <a:solidFill>
            <a:schemeClr val="tx2">
              <a:lumMod val="75000"/>
            </a:schemeClr>
          </a:solidFill>
          <a:effectLst>
            <a:reflection blurRad="12700" stA="48000" endA="300" endPos="55000" dir="5400000" sy="-90000" algn="bl" rotWithShape="0"/>
          </a:effectLst>
          <a:latin typeface="微软雅黑" pitchFamily="34" charset="-122"/>
          <a:ea typeface="微软雅黑" pitchFamily="34" charset="-122"/>
          <a:cs typeface="+mj-cs"/>
          <a:sym typeface="Times New Roman" pitchFamily="18" charset="0"/>
        </a:defRPr>
      </a:lvl1pPr>
    </p:titleStyle>
    <p:bodyStyle>
      <a:lvl1pPr marL="457200" indent="-457200" algn="l" defTabSz="0" rtl="0" eaLnBrk="0" fontAlgn="base" latinLnBrk="1" hangingPunct="0">
        <a:spcBef>
          <a:spcPct val="20000"/>
        </a:spcBef>
        <a:spcAft>
          <a:spcPct val="0"/>
        </a:spcAft>
        <a:buFontTx/>
        <a:buBlip>
          <a:blip r:embed="rId13"/>
        </a:buBlip>
        <a:defRPr lang="zh-CN" altLang="en-US" sz="2800" kern="1200" dirty="0" smtClean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  <a:sym typeface="仿宋_GB2312" pitchFamily="1" charset="-122"/>
        </a:defRPr>
      </a:lvl1pPr>
      <a:lvl2pPr marL="457200" indent="-4572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muban copy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-4763"/>
            <a:ext cx="9144000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258F3D-7904-47C1-B8D2-4B2F5D2F63EB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32" name="Picture 9" descr="badg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1138" y="15875"/>
            <a:ext cx="61118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7633518" y="409675"/>
            <a:ext cx="2051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i="1" dirty="0">
                <a:solidFill>
                  <a:srgbClr val="CC0000"/>
                </a:solidFill>
                <a:latin typeface="Monotype Corsiva" pitchFamily="66" charset="0"/>
                <a:ea typeface="宋体" charset="-122"/>
              </a:rPr>
              <a:t>ML@SHU</a:t>
            </a:r>
          </a:p>
        </p:txBody>
      </p:sp>
    </p:spTree>
    <p:extLst>
      <p:ext uri="{BB962C8B-B14F-4D97-AF65-F5344CB8AC3E}">
        <p14:creationId xmlns:p14="http://schemas.microsoft.com/office/powerpoint/2010/main" val="38737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246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246C"/>
          </a:solidFill>
          <a:latin typeface="Times New Roman" pitchFamily="18" charset="0"/>
          <a:ea typeface="方正姚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246C"/>
          </a:solidFill>
          <a:latin typeface="Times New Roman" pitchFamily="18" charset="0"/>
          <a:ea typeface="方正姚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246C"/>
          </a:solidFill>
          <a:latin typeface="Times New Roman" pitchFamily="18" charset="0"/>
          <a:ea typeface="方正姚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246C"/>
          </a:solidFill>
          <a:latin typeface="Times New Roman" pitchFamily="18" charset="0"/>
          <a:ea typeface="方正姚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246C"/>
          </a:solidFill>
          <a:latin typeface="Times New Roman" pitchFamily="18" charset="0"/>
          <a:ea typeface="方正姚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246C"/>
          </a:solidFill>
          <a:latin typeface="Times New Roman" pitchFamily="18" charset="0"/>
          <a:ea typeface="方正姚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246C"/>
          </a:solidFill>
          <a:latin typeface="Times New Roman" pitchFamily="18" charset="0"/>
          <a:ea typeface="方正姚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246C"/>
          </a:solidFill>
          <a:latin typeface="Times New Roman" pitchFamily="18" charset="0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26876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基于机器学习的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zh-CN" altLang="en-US" b="1" dirty="0">
                <a:solidFill>
                  <a:schemeClr val="tx1"/>
                </a:solidFill>
              </a:rPr>
              <a:t>镍基单晶高温合金材料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zh-CN" altLang="en-US" b="1" dirty="0">
                <a:solidFill>
                  <a:schemeClr val="tx1"/>
                </a:solidFill>
              </a:rPr>
              <a:t>数据分析方法研究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562600"/>
            <a:ext cx="5018112" cy="8382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上海大学  刘悦、施思齐、鲁晓刚等</a:t>
            </a:r>
            <a:endParaRPr lang="en-US" altLang="zh-CN" sz="2400" dirty="0"/>
          </a:p>
          <a:p>
            <a:pPr eaLnBrk="1" hangingPunct="1"/>
            <a:fld id="{8074004B-2CA3-634E-9581-5C80EC2E77C5}" type="datetime3">
              <a:rPr lang="zh-CN" altLang="en-US" sz="2400" smtClean="0"/>
              <a:t>2019年7月4日星期四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284161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CA80E4B-20BB-C54F-A90F-CFF21ACC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9695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工作亮点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ED23DE6-D61C-4103-8D99-09B4C246D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287636"/>
              </p:ext>
            </p:extLst>
          </p:nvPr>
        </p:nvGraphicFramePr>
        <p:xfrm>
          <a:off x="179512" y="1041844"/>
          <a:ext cx="8568952" cy="598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星形: 五角 2">
            <a:extLst>
              <a:ext uri="{FF2B5EF4-FFF2-40B4-BE49-F238E27FC236}">
                <a16:creationId xmlns:a16="http://schemas.microsoft.com/office/drawing/2014/main" id="{7B5F5A7D-FE15-49D9-ADDF-97676F88743D}"/>
              </a:ext>
            </a:extLst>
          </p:cNvPr>
          <p:cNvSpPr/>
          <p:nvPr/>
        </p:nvSpPr>
        <p:spPr>
          <a:xfrm>
            <a:off x="395536" y="1196752"/>
            <a:ext cx="502072" cy="43204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59DD2-AC85-43DC-A1B3-C475FE9B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-25614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“一个数据一个平台”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—</a:t>
            </a:r>
            <a:r>
              <a:rPr lang="zh-CN" altLang="en-US" sz="2800" dirty="0">
                <a:solidFill>
                  <a:srgbClr val="FF0000"/>
                </a:solidFill>
              </a:rPr>
              <a:t>高温合金数据库和关联分析平台的建立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EF7EE8F-446E-4201-B033-9DF88D7FDDAF}"/>
              </a:ext>
            </a:extLst>
          </p:cNvPr>
          <p:cNvSpPr/>
          <p:nvPr/>
        </p:nvSpPr>
        <p:spPr>
          <a:xfrm>
            <a:off x="3521646" y="2513569"/>
            <a:ext cx="2778546" cy="2711148"/>
          </a:xfrm>
          <a:prstGeom prst="ellipse">
            <a:avLst/>
          </a:prstGeom>
          <a:solidFill>
            <a:srgbClr val="E8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9D934B-60B3-4CC1-83FF-5AC0B583B9E8}"/>
              </a:ext>
            </a:extLst>
          </p:cNvPr>
          <p:cNvSpPr txBox="1"/>
          <p:nvPr/>
        </p:nvSpPr>
        <p:spPr>
          <a:xfrm>
            <a:off x="3750554" y="2888078"/>
            <a:ext cx="230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镍基高温合金数据库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15557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EB91D5-180A-4B0F-BB38-977756CFF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85" y="3527854"/>
            <a:ext cx="773084" cy="76524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EA7DBE40-A7AE-4376-A3A4-8DD04E6DB875}"/>
              </a:ext>
            </a:extLst>
          </p:cNvPr>
          <p:cNvSpPr/>
          <p:nvPr/>
        </p:nvSpPr>
        <p:spPr>
          <a:xfrm>
            <a:off x="63979" y="1539594"/>
            <a:ext cx="2014492" cy="4210886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EC2B10-01F0-4CD5-BBCD-B8B1B20DC569}"/>
              </a:ext>
            </a:extLst>
          </p:cNvPr>
          <p:cNvSpPr txBox="1"/>
          <p:nvPr/>
        </p:nvSpPr>
        <p:spPr>
          <a:xfrm>
            <a:off x="138858" y="2123155"/>
            <a:ext cx="1847852" cy="665205"/>
          </a:xfrm>
          <a:prstGeom prst="rect">
            <a:avLst/>
          </a:prstGeom>
          <a:solidFill>
            <a:srgbClr val="EE80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①王院士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</a:t>
            </a:r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684BAD-B00C-4582-843E-0F772DA59B8C}"/>
              </a:ext>
            </a:extLst>
          </p:cNvPr>
          <p:cNvSpPr txBox="1"/>
          <p:nvPr/>
        </p:nvSpPr>
        <p:spPr>
          <a:xfrm>
            <a:off x="107504" y="3051827"/>
            <a:ext cx="1858945" cy="665205"/>
          </a:xfrm>
          <a:prstGeom prst="rect">
            <a:avLst/>
          </a:prstGeom>
          <a:solidFill>
            <a:srgbClr val="EE804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②国际高温合金会议文献</a:t>
            </a:r>
            <a:r>
              <a:rPr lang="en-US" altLang="zh-CN" sz="1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1258</a:t>
            </a:r>
            <a:r>
              <a:rPr lang="zh-CN" altLang="en-US" sz="1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E83B8E-4C4E-456A-B0F9-4D51D3255D48}"/>
              </a:ext>
            </a:extLst>
          </p:cNvPr>
          <p:cNvSpPr txBox="1"/>
          <p:nvPr/>
        </p:nvSpPr>
        <p:spPr>
          <a:xfrm>
            <a:off x="131860" y="4012690"/>
            <a:ext cx="1847852" cy="646331"/>
          </a:xfrm>
          <a:prstGeom prst="rect">
            <a:avLst/>
          </a:prstGeom>
          <a:solidFill>
            <a:srgbClr val="EE804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③蠕变专利</a:t>
            </a:r>
            <a:endParaRPr lang="en-US" altLang="zh-CN" sz="1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1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0177C84-2D18-4AE5-A0E1-EFC279A64FDD}"/>
              </a:ext>
            </a:extLst>
          </p:cNvPr>
          <p:cNvSpPr/>
          <p:nvPr/>
        </p:nvSpPr>
        <p:spPr>
          <a:xfrm>
            <a:off x="2123728" y="3144729"/>
            <a:ext cx="531457" cy="39583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C83EAC6-24CE-47B5-A76D-D0BCBD344DCC}"/>
              </a:ext>
            </a:extLst>
          </p:cNvPr>
          <p:cNvSpPr/>
          <p:nvPr/>
        </p:nvSpPr>
        <p:spPr>
          <a:xfrm flipH="1">
            <a:off x="2066916" y="3982506"/>
            <a:ext cx="518469" cy="4338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DDB6B8-9034-4309-875C-7CF08CFF9234}"/>
              </a:ext>
            </a:extLst>
          </p:cNvPr>
          <p:cNvSpPr txBox="1"/>
          <p:nvPr/>
        </p:nvSpPr>
        <p:spPr>
          <a:xfrm>
            <a:off x="264958" y="974153"/>
            <a:ext cx="1612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数据来源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F14BE66-FA4C-47DC-866A-D778BFCA9557}"/>
              </a:ext>
            </a:extLst>
          </p:cNvPr>
          <p:cNvSpPr/>
          <p:nvPr/>
        </p:nvSpPr>
        <p:spPr>
          <a:xfrm>
            <a:off x="3701827" y="1700808"/>
            <a:ext cx="937618" cy="9282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E6CC324-EC6E-40F8-95E4-D09015CD5B5D}"/>
              </a:ext>
            </a:extLst>
          </p:cNvPr>
          <p:cNvSpPr/>
          <p:nvPr/>
        </p:nvSpPr>
        <p:spPr>
          <a:xfrm>
            <a:off x="2883099" y="2492896"/>
            <a:ext cx="917656" cy="9211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696E1B4-529B-4438-BC33-46F6B39ED125}"/>
              </a:ext>
            </a:extLst>
          </p:cNvPr>
          <p:cNvSpPr/>
          <p:nvPr/>
        </p:nvSpPr>
        <p:spPr>
          <a:xfrm>
            <a:off x="2605062" y="3501008"/>
            <a:ext cx="966858" cy="9467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6A0FDE4-EBFB-45C3-8D00-6BB084309830}"/>
              </a:ext>
            </a:extLst>
          </p:cNvPr>
          <p:cNvSpPr/>
          <p:nvPr/>
        </p:nvSpPr>
        <p:spPr>
          <a:xfrm>
            <a:off x="2969714" y="4509120"/>
            <a:ext cx="971584" cy="92708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AAA94715-36EF-4487-A9A4-D34EA657056D}"/>
              </a:ext>
            </a:extLst>
          </p:cNvPr>
          <p:cNvSpPr/>
          <p:nvPr/>
        </p:nvSpPr>
        <p:spPr>
          <a:xfrm>
            <a:off x="6259050" y="3236799"/>
            <a:ext cx="473189" cy="3995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88A85B14-1607-4369-8524-1B3ACCD9461B}"/>
              </a:ext>
            </a:extLst>
          </p:cNvPr>
          <p:cNvSpPr/>
          <p:nvPr/>
        </p:nvSpPr>
        <p:spPr>
          <a:xfrm flipH="1">
            <a:off x="6203808" y="3982506"/>
            <a:ext cx="474312" cy="4338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 descr="C:\Users\Administrator\Desktop\Supplementary materials\Part of knowledge graph of science data.jpg">
            <a:extLst>
              <a:ext uri="{FF2B5EF4-FFF2-40B4-BE49-F238E27FC236}">
                <a16:creationId xmlns:a16="http://schemas.microsoft.com/office/drawing/2014/main" id="{26F76246-97D0-4F8A-B40B-882A4EBA4FDD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6091" y="1729230"/>
            <a:ext cx="1969453" cy="144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486FE23-A93B-4663-9DDA-4B65C68B9151}"/>
              </a:ext>
            </a:extLst>
          </p:cNvPr>
          <p:cNvSpPr/>
          <p:nvPr/>
        </p:nvSpPr>
        <p:spPr>
          <a:xfrm>
            <a:off x="6731062" y="1539595"/>
            <a:ext cx="2326122" cy="4451292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5F9F5F-BB18-4462-A264-C598A46330CE}"/>
              </a:ext>
            </a:extLst>
          </p:cNvPr>
          <p:cNvSpPr txBox="1"/>
          <p:nvPr/>
        </p:nvSpPr>
        <p:spPr>
          <a:xfrm>
            <a:off x="6790867" y="3136098"/>
            <a:ext cx="227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文献、专利</a:t>
            </a:r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科研人员、机构关联网络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C902943-E15D-4135-AA4C-5BE36000061B}"/>
              </a:ext>
            </a:extLst>
          </p:cNvPr>
          <p:cNvSpPr/>
          <p:nvPr/>
        </p:nvSpPr>
        <p:spPr>
          <a:xfrm>
            <a:off x="6708450" y="5504690"/>
            <a:ext cx="2451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http://47.102.98.204:8080/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2513A9F-94EF-470B-87BE-420E6A2D5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189" y="3720128"/>
            <a:ext cx="2071318" cy="1524927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A19D823-84DF-4E34-A577-CC25007A5A7F}"/>
              </a:ext>
            </a:extLst>
          </p:cNvPr>
          <p:cNvSpPr txBox="1"/>
          <p:nvPr/>
        </p:nvSpPr>
        <p:spPr>
          <a:xfrm>
            <a:off x="6027725" y="2924944"/>
            <a:ext cx="70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构建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5F76586-B155-41FF-87F7-C9A08ACF8BD0}"/>
              </a:ext>
            </a:extLst>
          </p:cNvPr>
          <p:cNvSpPr txBox="1"/>
          <p:nvPr/>
        </p:nvSpPr>
        <p:spPr>
          <a:xfrm>
            <a:off x="6775197" y="5204378"/>
            <a:ext cx="223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高温合金机器学习平台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829D07-ACB3-4AE7-84AD-4E45DC96F5BD}"/>
              </a:ext>
            </a:extLst>
          </p:cNvPr>
          <p:cNvSpPr txBox="1"/>
          <p:nvPr/>
        </p:nvSpPr>
        <p:spPr>
          <a:xfrm>
            <a:off x="120951" y="4798014"/>
            <a:ext cx="1847852" cy="646331"/>
          </a:xfrm>
          <a:prstGeom prst="rect">
            <a:avLst/>
          </a:prstGeom>
          <a:solidFill>
            <a:srgbClr val="EE804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④国际期刊</a:t>
            </a:r>
            <a:endParaRPr lang="en-US" altLang="zh-CN" sz="1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文献</a:t>
            </a:r>
            <a:r>
              <a:rPr lang="en-US" altLang="zh-CN" sz="1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60</a:t>
            </a:r>
            <a:r>
              <a:rPr lang="zh-CN" altLang="en-US" sz="1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7841C6-9BCC-4AB3-B5C1-345B11E8497A}"/>
              </a:ext>
            </a:extLst>
          </p:cNvPr>
          <p:cNvSpPr txBox="1"/>
          <p:nvPr/>
        </p:nvSpPr>
        <p:spPr>
          <a:xfrm>
            <a:off x="3740129" y="1923053"/>
            <a:ext cx="903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文献信息</a:t>
            </a:r>
            <a:r>
              <a:rPr lang="en-US" altLang="zh-CN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1337</a:t>
            </a:r>
            <a:r>
              <a:rPr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DEE6C6-DC37-47DD-9DF7-7C758F575A38}"/>
              </a:ext>
            </a:extLst>
          </p:cNvPr>
          <p:cNvSpPr txBox="1"/>
          <p:nvPr/>
        </p:nvSpPr>
        <p:spPr>
          <a:xfrm>
            <a:off x="2789198" y="2696347"/>
            <a:ext cx="11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蠕变专利</a:t>
            </a:r>
            <a:endParaRPr lang="en-US" altLang="zh-CN" dirty="0"/>
          </a:p>
          <a:p>
            <a:r>
              <a:rPr lang="zh-CN" altLang="en-US" dirty="0"/>
              <a:t>数据</a:t>
            </a:r>
            <a:r>
              <a:rPr lang="en-US" altLang="zh-CN" b="1" dirty="0">
                <a:solidFill>
                  <a:srgbClr val="FF0000"/>
                </a:solidFill>
              </a:rPr>
              <a:t>266</a:t>
            </a:r>
            <a:r>
              <a:rPr lang="zh-CN" altLang="en-US" dirty="0"/>
              <a:t>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AF2496-0113-459A-9F9F-47B557B6A4ED}"/>
              </a:ext>
            </a:extLst>
          </p:cNvPr>
          <p:cNvSpPr txBox="1"/>
          <p:nvPr/>
        </p:nvSpPr>
        <p:spPr>
          <a:xfrm>
            <a:off x="2974629" y="4572406"/>
            <a:ext cx="966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科研人员和机构信息</a:t>
            </a:r>
            <a:r>
              <a:rPr lang="en-US" altLang="zh-CN" b="1" dirty="0">
                <a:solidFill>
                  <a:srgbClr val="FF0000"/>
                </a:solidFill>
              </a:rPr>
              <a:t>1337</a:t>
            </a:r>
            <a:r>
              <a:rPr lang="zh-CN" altLang="en-US" dirty="0"/>
              <a:t>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F00FF4-F4E1-4C2F-A26B-AFA48D726E6C}"/>
              </a:ext>
            </a:extLst>
          </p:cNvPr>
          <p:cNvSpPr txBox="1"/>
          <p:nvPr/>
        </p:nvSpPr>
        <p:spPr>
          <a:xfrm>
            <a:off x="1827399" y="2720647"/>
            <a:ext cx="123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数据分类</a:t>
            </a:r>
            <a:endParaRPr lang="en-US" altLang="zh-CN" sz="1200" b="1" dirty="0"/>
          </a:p>
          <a:p>
            <a:pPr algn="ctr"/>
            <a:r>
              <a:rPr lang="zh-CN" altLang="en-US" sz="1200" b="1" dirty="0"/>
              <a:t>数据存储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BCA7303-3A1D-4A7A-957D-B2F136E34000}"/>
              </a:ext>
            </a:extLst>
          </p:cNvPr>
          <p:cNvSpPr txBox="1"/>
          <p:nvPr/>
        </p:nvSpPr>
        <p:spPr>
          <a:xfrm>
            <a:off x="2542053" y="3645212"/>
            <a:ext cx="1110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国际高温合金会议数据</a:t>
            </a:r>
            <a:r>
              <a:rPr lang="en-US" altLang="zh-CN" b="1" dirty="0">
                <a:solidFill>
                  <a:srgbClr val="FF0000"/>
                </a:solidFill>
              </a:rPr>
              <a:t>12382</a:t>
            </a:r>
            <a:r>
              <a:rPr lang="zh-CN" altLang="en-US" dirty="0"/>
              <a:t>条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77A8B29-BD7E-43D4-B3DC-7BB6B2B53C82}"/>
              </a:ext>
            </a:extLst>
          </p:cNvPr>
          <p:cNvSpPr txBox="1"/>
          <p:nvPr/>
        </p:nvSpPr>
        <p:spPr>
          <a:xfrm>
            <a:off x="3750554" y="983689"/>
            <a:ext cx="127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数据库</a:t>
            </a:r>
          </a:p>
        </p:txBody>
      </p:sp>
      <p:sp>
        <p:nvSpPr>
          <p:cNvPr id="49" name="箭头: 下弧形 48">
            <a:extLst>
              <a:ext uri="{FF2B5EF4-FFF2-40B4-BE49-F238E27FC236}">
                <a16:creationId xmlns:a16="http://schemas.microsoft.com/office/drawing/2014/main" id="{797179D8-D5AF-4D1A-9B0B-AFF0746BB4E2}"/>
              </a:ext>
            </a:extLst>
          </p:cNvPr>
          <p:cNvSpPr/>
          <p:nvPr/>
        </p:nvSpPr>
        <p:spPr>
          <a:xfrm flipV="1">
            <a:off x="1943168" y="912661"/>
            <a:ext cx="1841521" cy="542491"/>
          </a:xfrm>
          <a:prstGeom prst="curved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箭头: 下弧形 50">
            <a:extLst>
              <a:ext uri="{FF2B5EF4-FFF2-40B4-BE49-F238E27FC236}">
                <a16:creationId xmlns:a16="http://schemas.microsoft.com/office/drawing/2014/main" id="{F4FCAE43-F65E-406D-912A-5C8E8C32CF57}"/>
              </a:ext>
            </a:extLst>
          </p:cNvPr>
          <p:cNvSpPr/>
          <p:nvPr/>
        </p:nvSpPr>
        <p:spPr>
          <a:xfrm flipV="1">
            <a:off x="4928646" y="894734"/>
            <a:ext cx="1856956" cy="517046"/>
          </a:xfrm>
          <a:prstGeom prst="curved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0856D32-D64C-44D7-9DEC-09DFF80D544B}"/>
              </a:ext>
            </a:extLst>
          </p:cNvPr>
          <p:cNvSpPr txBox="1"/>
          <p:nvPr/>
        </p:nvSpPr>
        <p:spPr>
          <a:xfrm>
            <a:off x="6693303" y="988673"/>
            <a:ext cx="24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数据关联分析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8AC77CE-962B-44BC-B36F-406160FF0A0B}"/>
              </a:ext>
            </a:extLst>
          </p:cNvPr>
          <p:cNvSpPr/>
          <p:nvPr/>
        </p:nvSpPr>
        <p:spPr>
          <a:xfrm>
            <a:off x="1084353" y="6347529"/>
            <a:ext cx="6681637" cy="461665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特色：结构化、易扩充、可追溯源头、共享性好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50FF96C-2D6A-4573-9DEB-61521A68B652}"/>
              </a:ext>
            </a:extLst>
          </p:cNvPr>
          <p:cNvSpPr txBox="1"/>
          <p:nvPr/>
        </p:nvSpPr>
        <p:spPr>
          <a:xfrm>
            <a:off x="5310692" y="4214013"/>
            <a:ext cx="434824" cy="549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4F1B37D-425E-438F-9BC6-3A28F070F37A}"/>
              </a:ext>
            </a:extLst>
          </p:cNvPr>
          <p:cNvSpPr txBox="1"/>
          <p:nvPr/>
        </p:nvSpPr>
        <p:spPr>
          <a:xfrm>
            <a:off x="5868144" y="3672731"/>
            <a:ext cx="94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关联分析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9E5BD76-9644-40B7-BAC4-CE2471093C60}"/>
              </a:ext>
            </a:extLst>
          </p:cNvPr>
          <p:cNvSpPr/>
          <p:nvPr/>
        </p:nvSpPr>
        <p:spPr>
          <a:xfrm>
            <a:off x="3790506" y="5062643"/>
            <a:ext cx="937618" cy="9282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CFB42F0-19DD-4F05-9F26-5D7C59BE3769}"/>
              </a:ext>
            </a:extLst>
          </p:cNvPr>
          <p:cNvSpPr txBox="1"/>
          <p:nvPr/>
        </p:nvSpPr>
        <p:spPr>
          <a:xfrm>
            <a:off x="3772460" y="5192706"/>
            <a:ext cx="966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王院士文献数据</a:t>
            </a:r>
            <a:r>
              <a:rPr lang="en-US" altLang="zh-CN" b="1" dirty="0">
                <a:solidFill>
                  <a:srgbClr val="FF0000"/>
                </a:solidFill>
              </a:rPr>
              <a:t>235</a:t>
            </a:r>
            <a:r>
              <a:rPr lang="zh-CN" altLang="en-US" dirty="0"/>
              <a:t>条</a:t>
            </a: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74BD7294-71A5-433C-A2DB-485118F1A9C0}"/>
              </a:ext>
            </a:extLst>
          </p:cNvPr>
          <p:cNvSpPr/>
          <p:nvPr/>
        </p:nvSpPr>
        <p:spPr>
          <a:xfrm>
            <a:off x="2965162" y="5667712"/>
            <a:ext cx="506543" cy="51863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BE6D13FF-E3A2-479B-AF77-6B5D2291967A}"/>
              </a:ext>
            </a:extLst>
          </p:cNvPr>
          <p:cNvSpPr/>
          <p:nvPr/>
        </p:nvSpPr>
        <p:spPr>
          <a:xfrm>
            <a:off x="5268439" y="5665560"/>
            <a:ext cx="506543" cy="52079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F7F5FF-6CE1-4932-BBE9-D30CA062E1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44" y="3501008"/>
            <a:ext cx="760948" cy="7609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2BAE0DA-7AA4-41FF-AF6D-31BB5B994A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93" y="4261526"/>
            <a:ext cx="751650" cy="7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0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59DD2-AC85-43DC-A1B3-C475FE9B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-25614"/>
            <a:ext cx="8229600" cy="796950"/>
          </a:xfrm>
        </p:spPr>
        <p:txBody>
          <a:bodyPr>
            <a:normAutofit fontScale="90000"/>
          </a:bodyPr>
          <a:lstStyle/>
          <a:p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zh-CN" altLang="en-US" sz="2800" dirty="0">
                <a:solidFill>
                  <a:srgbClr val="FF0000"/>
                </a:solidFill>
              </a:rPr>
              <a:t>“一套数据关联分析方法”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—</a:t>
            </a:r>
            <a:r>
              <a:rPr lang="zh-CN" altLang="en-US" sz="2800" dirty="0">
                <a:solidFill>
                  <a:srgbClr val="FF0000"/>
                </a:solidFill>
              </a:rPr>
              <a:t>高温合金数据关联分析方法的研究</a:t>
            </a:r>
            <a:br>
              <a:rPr lang="en-US" altLang="zh-CN" sz="2800" dirty="0">
                <a:solidFill>
                  <a:srgbClr val="FF0000"/>
                </a:solidFill>
              </a:rPr>
            </a:b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4E7361-5100-43C0-A8E6-451A36D813B1}"/>
              </a:ext>
            </a:extLst>
          </p:cNvPr>
          <p:cNvSpPr/>
          <p:nvPr/>
        </p:nvSpPr>
        <p:spPr>
          <a:xfrm>
            <a:off x="320821" y="1700808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①结合基于加权评分的领域专家知识的多层级特征选择方法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3C623F-B25C-4A9E-9B1C-1A011CA97691}"/>
              </a:ext>
            </a:extLst>
          </p:cNvPr>
          <p:cNvSpPr/>
          <p:nvPr/>
        </p:nvSpPr>
        <p:spPr>
          <a:xfrm>
            <a:off x="4485184" y="17110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kumimoji="1"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结合材料多尺度属性的</a:t>
            </a:r>
            <a:endParaRPr kumimoji="1"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ctr"/>
            <a:r>
              <a:rPr kumimoji="1"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分而治之的机器学习方法</a:t>
            </a:r>
            <a:endParaRPr lang="zh-CN" altLang="en-US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52F0DFA2-5344-4724-A0D0-5A26CA57F5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8614" y="2357420"/>
            <a:ext cx="3414129" cy="170658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8AA3D525-A3DE-4B48-A666-8936AE12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69" y="2305879"/>
            <a:ext cx="3865717" cy="1697278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06FBF89-2A1A-48D4-81E9-9381EFBFA4DD}"/>
              </a:ext>
            </a:extLst>
          </p:cNvPr>
          <p:cNvSpPr/>
          <p:nvPr/>
        </p:nvSpPr>
        <p:spPr>
          <a:xfrm>
            <a:off x="2606565" y="802370"/>
            <a:ext cx="3528392" cy="646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数据关联分析方法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1D93AE-ADD5-44CF-AB30-E5B2E447D3A6}"/>
              </a:ext>
            </a:extLst>
          </p:cNvPr>
          <p:cNvCxnSpPr>
            <a:stCxn id="11" idx="2"/>
            <a:endCxn id="3" idx="0"/>
          </p:cNvCxnSpPr>
          <p:nvPr/>
        </p:nvCxnSpPr>
        <p:spPr>
          <a:xfrm rot="5400000">
            <a:off x="3065832" y="395878"/>
            <a:ext cx="252107" cy="235775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FA8AE39-C2DA-46FE-91F9-C814BE2000A5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16200000" flipH="1">
            <a:off x="5439779" y="379682"/>
            <a:ext cx="262387" cy="240042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52658F62-DB0D-4295-9443-12A4A794D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78" y="4126465"/>
            <a:ext cx="1984412" cy="1426795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4664F5C8-A800-4997-A44B-EA4160FC1D9B}"/>
              </a:ext>
            </a:extLst>
          </p:cNvPr>
          <p:cNvSpPr/>
          <p:nvPr/>
        </p:nvSpPr>
        <p:spPr>
          <a:xfrm>
            <a:off x="4401240" y="5589240"/>
            <a:ext cx="468642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我们的方法仅根据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化学成分、试验条件、热处理工艺和微观结构参数</a:t>
            </a:r>
            <a:r>
              <a:rPr lang="zh-CN" altLang="en-US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等初始信息，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只需进行少量的实验和测量，大大加快了蠕变断裂寿命的预测</a:t>
            </a:r>
            <a:r>
              <a:rPr lang="zh-CN" altLang="en-US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，这对于减少合金设计的时间和成本具有重要意义。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星形: 五角 68">
            <a:extLst>
              <a:ext uri="{FF2B5EF4-FFF2-40B4-BE49-F238E27FC236}">
                <a16:creationId xmlns:a16="http://schemas.microsoft.com/office/drawing/2014/main" id="{226A859A-842A-44E4-A578-7B59B043AE28}"/>
              </a:ext>
            </a:extLst>
          </p:cNvPr>
          <p:cNvSpPr/>
          <p:nvPr/>
        </p:nvSpPr>
        <p:spPr>
          <a:xfrm>
            <a:off x="4499992" y="5598768"/>
            <a:ext cx="292956" cy="25841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170AE4EC-EF15-4160-8F94-2494D4601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415" y="4163490"/>
            <a:ext cx="1763555" cy="1266876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7C884CE0-0461-4D66-9697-C924A2D6D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8" y="3982583"/>
            <a:ext cx="2351811" cy="1636934"/>
          </a:xfrm>
          <a:prstGeom prst="rect">
            <a:avLst/>
          </a:prstGeom>
        </p:spPr>
      </p:pic>
      <p:sp>
        <p:nvSpPr>
          <p:cNvPr id="75" name="星形: 五角 74">
            <a:extLst>
              <a:ext uri="{FF2B5EF4-FFF2-40B4-BE49-F238E27FC236}">
                <a16:creationId xmlns:a16="http://schemas.microsoft.com/office/drawing/2014/main" id="{847CF55F-6828-4366-B806-207D4D83D925}"/>
              </a:ext>
            </a:extLst>
          </p:cNvPr>
          <p:cNvSpPr/>
          <p:nvPr/>
        </p:nvSpPr>
        <p:spPr>
          <a:xfrm>
            <a:off x="294539" y="5546316"/>
            <a:ext cx="292956" cy="25841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EE6CC2A-8EEE-40B4-B8F3-74B285BBFB5A}"/>
              </a:ext>
            </a:extLst>
          </p:cNvPr>
          <p:cNvSpPr/>
          <p:nvPr/>
        </p:nvSpPr>
        <p:spPr>
          <a:xfrm>
            <a:off x="112600" y="5530667"/>
            <a:ext cx="41639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我们的方法能够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定量分析和研究成分</a:t>
            </a:r>
            <a:r>
              <a:rPr lang="en-US" altLang="zh-CN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en-US" altLang="zh-CN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工艺</a:t>
            </a:r>
            <a:r>
              <a:rPr lang="en-US" altLang="zh-CN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蠕变性能之间的关联</a:t>
            </a:r>
            <a:r>
              <a:rPr lang="zh-CN" altLang="en-US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，例如我们发现</a:t>
            </a:r>
            <a:r>
              <a:rPr lang="en-US" altLang="zh-CN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Ni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元素、二阶段时效处理时间</a:t>
            </a:r>
            <a:r>
              <a:rPr lang="zh-CN" altLang="en-US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等因素与蠕变性能之间存在密切的关联关系，</a:t>
            </a:r>
            <a:r>
              <a:rPr lang="en-US" altLang="zh-CN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</a:t>
            </a:r>
            <a:r>
              <a:rPr lang="zh-CN" altLang="en-US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Ru</a:t>
            </a:r>
            <a:r>
              <a:rPr lang="zh-CN" altLang="en-US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Ni</a:t>
            </a:r>
            <a:r>
              <a:rPr lang="zh-CN" altLang="en-US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</a:t>
            </a:r>
            <a:r>
              <a:rPr lang="zh-CN" altLang="en-US" sz="1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之间存在较强的协同效应。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57282F-BD2F-4304-A701-31E2CAE65244}"/>
              </a:ext>
            </a:extLst>
          </p:cNvPr>
          <p:cNvSpPr/>
          <p:nvPr/>
        </p:nvSpPr>
        <p:spPr>
          <a:xfrm>
            <a:off x="116658" y="1700808"/>
            <a:ext cx="4108584" cy="50669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0619DF1-0D6D-4568-927F-74FA17BC7EBA}"/>
              </a:ext>
            </a:extLst>
          </p:cNvPr>
          <p:cNvSpPr/>
          <p:nvPr/>
        </p:nvSpPr>
        <p:spPr>
          <a:xfrm>
            <a:off x="4360629" y="1700808"/>
            <a:ext cx="4686422" cy="506696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C80CBFD6-E7DA-4E31-9223-797E8F1FB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244" y="4043445"/>
            <a:ext cx="2188217" cy="15110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77E6B44-A3F8-447A-BB20-F4FF376EC82A}"/>
              </a:ext>
            </a:extLst>
          </p:cNvPr>
          <p:cNvSpPr/>
          <p:nvPr/>
        </p:nvSpPr>
        <p:spPr>
          <a:xfrm>
            <a:off x="1960724" y="3694944"/>
            <a:ext cx="5045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蠕变性能数据关联分析和预测结果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08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910461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92917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my">
      <a:dk1>
        <a:sysClr val="windowText" lastClr="000000"/>
      </a:dk1>
      <a:lt1>
        <a:sysClr val="window" lastClr="FFFFFF"/>
      </a:lt1>
      <a:dk2>
        <a:srgbClr val="0000FF"/>
      </a:dk2>
      <a:lt2>
        <a:srgbClr val="00B05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方正姚体"/>
        <a:cs typeface=""/>
      </a:majorFont>
      <a:minorFont>
        <a:latin typeface="Times New Roman"/>
        <a:ea typeface="方正姚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37053</TotalTime>
  <Words>445</Words>
  <Application>Microsoft Office PowerPoint</Application>
  <PresentationFormat>全屏显示(4:3)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方正姚体</vt:lpstr>
      <vt:lpstr>华文宋体</vt:lpstr>
      <vt:lpstr>华文新魏</vt:lpstr>
      <vt:lpstr>楷体</vt:lpstr>
      <vt:lpstr>宋体</vt:lpstr>
      <vt:lpstr>微软雅黑</vt:lpstr>
      <vt:lpstr>Arial</vt:lpstr>
      <vt:lpstr>Calibri</vt:lpstr>
      <vt:lpstr>Monotype Corsiva</vt:lpstr>
      <vt:lpstr>Times New Roman</vt:lpstr>
      <vt:lpstr>Wingdings</vt:lpstr>
      <vt:lpstr>Office 主题</vt:lpstr>
      <vt:lpstr>默认设计模板</vt:lpstr>
      <vt:lpstr>基于机器学习的 镍基单晶高温合金材料 数据分析方法研究</vt:lpstr>
      <vt:lpstr>工作亮点</vt:lpstr>
      <vt:lpstr>“一个数据一个平台” —高温合金数据库和关联分析平台的建立</vt:lpstr>
      <vt:lpstr> “一套数据关联分析方法” —高温合金数据关联分析方法的研究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3005</cp:revision>
  <dcterms:created xsi:type="dcterms:W3CDTF">2014-12-26T05:35:01Z</dcterms:created>
  <dcterms:modified xsi:type="dcterms:W3CDTF">2019-07-04T08:31:15Z</dcterms:modified>
</cp:coreProperties>
</file>