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Lst>
  <p:notesMasterIdLst>
    <p:notesMasterId r:id="rId8"/>
  </p:notesMasterIdLst>
  <p:sldIdLst>
    <p:sldId id="296" r:id="rId3"/>
    <p:sldId id="926" r:id="rId4"/>
    <p:sldId id="771" r:id="rId5"/>
    <p:sldId id="927" r:id="rId6"/>
    <p:sldId id="262"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926"/>
            <p14:sldId id="771"/>
            <p14:sldId id="927"/>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cmAuthor id="1" name="Microsoft Office 用户" initials="Microsof" lastIdx="2" clrIdx="0"/>
  <p:cmAuthor id="8" name="Microsoft Office 用户" initials="Microsof [8]" lastIdx="1" clrIdx="7"/>
  <p:cmAuthor id="2" name="Microsoft Office 用户" initials="Microsof [2]" lastIdx="1" clrIdx="1"/>
  <p:cmAuthor id="9" name="Microsoft Office 用户" initials="Microsof [9]" lastIdx="1" clrIdx="8"/>
  <p:cmAuthor id="3" name="Microsoft Office 用户" initials="Microsof [3]" lastIdx="1" clrIdx="2"/>
  <p:cmAuthor id="4" name="Microsoft Office 用户" initials="Microsof [4]" lastIdx="4" clrIdx="3"/>
  <p:cmAuthor id="5" name="Microsoft Office 用户" initials="Microsof [5]" lastIdx="1" clrIdx="4"/>
  <p:cmAuthor id="6" name="Microsoft Office 用户" initials="Microsof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F5C9E"/>
    <a:srgbClr val="EE8044"/>
    <a:srgbClr val="3B5D89"/>
    <a:srgbClr val="E8EFF8"/>
    <a:srgbClr val="88C057"/>
    <a:srgbClr val="91BAE1"/>
    <a:srgbClr val="000080"/>
    <a:srgbClr val="FFFFFF"/>
    <a:srgbClr val="00B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8" autoAdjust="0"/>
    <p:restoredTop sz="68196" autoAdjust="0"/>
  </p:normalViewPr>
  <p:slideViewPr>
    <p:cSldViewPr>
      <p:cViewPr varScale="1">
        <p:scale>
          <a:sx n="72" d="100"/>
          <a:sy n="72" d="100"/>
        </p:scale>
        <p:origin x="1236" y="72"/>
      </p:cViewPr>
      <p:guideLst>
        <p:guide orient="horz" pos="2160"/>
        <p:guide pos="2880"/>
      </p:guideLst>
    </p:cSldViewPr>
  </p:slideViewPr>
  <p:outlineViewPr>
    <p:cViewPr>
      <p:scale>
        <a:sx n="33" d="100"/>
        <a:sy n="33" d="100"/>
      </p:scale>
      <p:origin x="0" y="-3174"/>
    </p:cViewPr>
  </p:outlineViewPr>
  <p:notesTextViewPr>
    <p:cViewPr>
      <p:scale>
        <a:sx n="125" d="100"/>
        <a:sy n="125" d="100"/>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61204-A489-4D7C-A791-9BCE752D2190}"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71B2545C-9596-40E4-BFF4-6DE7E9A18849}">
      <dgm:prSet phldrT="[文本]" custT="1"/>
      <dgm:spPr/>
      <dgm:t>
        <a:bodyPr/>
        <a:lstStyle/>
        <a:p>
          <a:r>
            <a:rPr lang="zh-CN" altLang="en-US" sz="2400" b="1" dirty="0">
              <a:latin typeface="楷体" panose="02010609060101010101" pitchFamily="49" charset="-122"/>
              <a:ea typeface="楷体" panose="02010609060101010101" pitchFamily="49" charset="-122"/>
            </a:rPr>
            <a:t>亮点</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“建立一个数据库与一个分析平台”          </a:t>
          </a:r>
        </a:p>
      </dgm:t>
    </dgm:pt>
    <dgm:pt modelId="{B330BC3D-83BA-4D3C-9D02-DB9CDD982898}" type="parTrans" cxnId="{7C3240CF-B258-494C-87D6-23F29E1C98E8}">
      <dgm:prSet/>
      <dgm:spPr/>
      <dgm:t>
        <a:bodyPr/>
        <a:lstStyle/>
        <a:p>
          <a:endParaRPr lang="zh-CN" altLang="en-US"/>
        </a:p>
      </dgm:t>
    </dgm:pt>
    <dgm:pt modelId="{071BE992-2962-4D96-883F-E5F60B24E54B}" type="sibTrans" cxnId="{7C3240CF-B258-494C-87D6-23F29E1C98E8}">
      <dgm:prSet/>
      <dgm:spPr/>
      <dgm:t>
        <a:bodyPr/>
        <a:lstStyle/>
        <a:p>
          <a:endParaRPr lang="zh-CN" altLang="en-US"/>
        </a:p>
      </dgm:t>
    </dgm:pt>
    <dgm:pt modelId="{15D6A4E9-5163-4751-B005-BBE3581582CE}">
      <dgm:prSet phldrT="[文本]" custT="1"/>
      <dgm:spPr/>
      <dgm:t>
        <a:bodyPr/>
        <a:lstStyle/>
        <a:p>
          <a:r>
            <a:rPr lang="zh-CN" altLang="en-US" sz="2400" b="1" dirty="0">
              <a:latin typeface="楷体" panose="02010609060101010101" pitchFamily="49" charset="-122"/>
              <a:ea typeface="楷体" panose="02010609060101010101" pitchFamily="49" charset="-122"/>
            </a:rPr>
            <a:t>亮点</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“给出数据关联的认识与分析”</a:t>
          </a:r>
        </a:p>
      </dgm:t>
    </dgm:pt>
    <dgm:pt modelId="{4F7B0E72-F8B4-4397-B911-36C2415BFE2B}" type="parTrans" cxnId="{CA3A7AD8-5499-47A0-831F-7FDA3202723F}">
      <dgm:prSet/>
      <dgm:spPr/>
      <dgm:t>
        <a:bodyPr/>
        <a:lstStyle/>
        <a:p>
          <a:endParaRPr lang="zh-CN" altLang="en-US"/>
        </a:p>
      </dgm:t>
    </dgm:pt>
    <dgm:pt modelId="{B03E78FA-3506-439C-AAD6-450A18EA8727}" type="sibTrans" cxnId="{CA3A7AD8-5499-47A0-831F-7FDA3202723F}">
      <dgm:prSet/>
      <dgm:spPr/>
      <dgm:t>
        <a:bodyPr/>
        <a:lstStyle/>
        <a:p>
          <a:endParaRPr lang="zh-CN" altLang="en-US"/>
        </a:p>
      </dgm:t>
    </dgm:pt>
    <dgm:pt modelId="{27D72E14-6735-4457-8535-43ED22D2555D}">
      <dgm:prSet phldrT="[文本]" custT="1"/>
      <dgm:spPr/>
      <dgm:t>
        <a:bodyPr/>
        <a:lstStyle/>
        <a:p>
          <a:pPr>
            <a:buFont typeface="Wingdings" panose="05000000000000000000" pitchFamily="2" charset="2"/>
            <a:buNone/>
          </a:pPr>
          <a:r>
            <a:rPr kumimoji="1" lang="en-US" altLang="zh-CN" sz="2200" dirty="0">
              <a:latin typeface="楷体" panose="02010609060101010101" pitchFamily="49" charset="-122"/>
              <a:ea typeface="楷体" panose="02010609060101010101" pitchFamily="49" charset="-122"/>
            </a:rPr>
            <a:t>1</a:t>
          </a:r>
          <a:r>
            <a:rPr kumimoji="1" lang="zh-CN" altLang="en-US" sz="2200" dirty="0">
              <a:latin typeface="楷体" panose="02010609060101010101" pitchFamily="49" charset="-122"/>
              <a:ea typeface="楷体" panose="02010609060101010101" pitchFamily="49" charset="-122"/>
            </a:rPr>
            <a:t>、提出了镍基单晶高温合金内禀属性与属性以及性能之间关系的定量评估方法</a:t>
          </a:r>
          <a:r>
            <a:rPr kumimoji="1" lang="en-US" altLang="zh-CN" sz="2200" dirty="0">
              <a:latin typeface="楷体" panose="02010609060101010101" pitchFamily="49" charset="-122"/>
              <a:ea typeface="楷体" panose="02010609060101010101" pitchFamily="49" charset="-122"/>
            </a:rPr>
            <a:t>—</a:t>
          </a:r>
          <a:r>
            <a:rPr kumimoji="1" lang="zh-CN" altLang="en-US" sz="2200" b="1" dirty="0">
              <a:solidFill>
                <a:srgbClr val="FF0000"/>
              </a:solidFill>
              <a:latin typeface="楷体" panose="02010609060101010101" pitchFamily="49" charset="-122"/>
              <a:ea typeface="楷体" panose="02010609060101010101" pitchFamily="49" charset="-122"/>
            </a:rPr>
            <a:t>结合基于加权评分的领域专家知识的多层级特征选择方法</a:t>
          </a:r>
          <a:r>
            <a:rPr kumimoji="1" lang="zh-CN" altLang="en-US" sz="2200" dirty="0">
              <a:latin typeface="楷体" panose="02010609060101010101" pitchFamily="49" charset="-122"/>
              <a:ea typeface="楷体" panose="02010609060101010101" pitchFamily="49" charset="-122"/>
            </a:rPr>
            <a:t>；</a:t>
          </a:r>
          <a:endParaRPr lang="zh-CN" altLang="en-US" sz="2200" dirty="0">
            <a:latin typeface="楷体" panose="02010609060101010101" pitchFamily="49" charset="-122"/>
            <a:ea typeface="楷体" panose="02010609060101010101" pitchFamily="49" charset="-122"/>
          </a:endParaRPr>
        </a:p>
      </dgm:t>
    </dgm:pt>
    <dgm:pt modelId="{51BFF1A0-59A6-4EB8-AF72-153755182BDA}" type="parTrans" cxnId="{2074A6B2-1133-4ED8-A919-0EE5095ED1DE}">
      <dgm:prSet/>
      <dgm:spPr/>
      <dgm:t>
        <a:bodyPr/>
        <a:lstStyle/>
        <a:p>
          <a:endParaRPr lang="zh-CN" altLang="en-US"/>
        </a:p>
      </dgm:t>
    </dgm:pt>
    <dgm:pt modelId="{E34B3834-3048-4A80-8B60-09EAE0CC8E67}" type="sibTrans" cxnId="{2074A6B2-1133-4ED8-A919-0EE5095ED1DE}">
      <dgm:prSet/>
      <dgm:spPr/>
      <dgm:t>
        <a:bodyPr/>
        <a:lstStyle/>
        <a:p>
          <a:endParaRPr lang="zh-CN" altLang="en-US"/>
        </a:p>
      </dgm:t>
    </dgm:pt>
    <dgm:pt modelId="{BD603466-6DBA-495A-8B60-E330E4ACFDA0}">
      <dgm:prSet phldrT="[文本]" custT="1"/>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en-US" altLang="zh-CN"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1</a:t>
          </a:r>
          <a:r>
            <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、采集和存储了一份关于</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“文献、专利</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数据</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方法</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科研人员、机构”</a:t>
          </a:r>
          <a:r>
            <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的数据，构建了</a:t>
          </a:r>
          <a:r>
            <a:rPr kumimoji="1" lang="zh-CN" altLang="en-US" sz="1600" b="1"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①</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专注于镍基单晶高温合金、</a:t>
          </a:r>
          <a:r>
            <a:rPr kumimoji="1" lang="zh-CN" altLang="en-US" sz="1600" b="1" kern="1200" dirty="0">
              <a:solidFill>
                <a:schemeClr val="tx1"/>
              </a:solidFill>
              <a:latin typeface="宋体" panose="02010600030101010101" pitchFamily="2" charset="-122"/>
              <a:ea typeface="宋体" panose="02010600030101010101" pitchFamily="2" charset="-122"/>
              <a:cs typeface="+mn-cs"/>
            </a:rPr>
            <a:t>②</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涵盖多尺度</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原子、纳米、微观、介观和宏观</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材料描述符</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多组元</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(Ni</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Co</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Re</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Cr</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Al</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Ti</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W</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Mo</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Ta</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C</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B</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Y</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Nb</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Hf)</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、多相</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金属间化合物、</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Ni</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基固溶体</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、多物理</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热力学、动力学和力学</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和</a:t>
          </a:r>
          <a:r>
            <a:rPr kumimoji="1" lang="zh-CN" altLang="en-US" sz="1600" b="1" kern="1200" dirty="0">
              <a:solidFill>
                <a:schemeClr val="tx1"/>
              </a:solidFill>
              <a:latin typeface="楷体" panose="02010609060101010101" pitchFamily="49" charset="-122"/>
              <a:ea typeface="楷体" panose="02010609060101010101" pitchFamily="49" charset="-122"/>
              <a:cs typeface="+mn-cs"/>
            </a:rPr>
            <a:t>③</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可溯源</a:t>
          </a:r>
          <a:r>
            <a:rPr kumimoji="1" lang="zh-CN" altLang="en-US" sz="1600" b="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的</a:t>
          </a:r>
          <a:r>
            <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材料数据库；</a:t>
          </a:r>
        </a:p>
      </dgm:t>
    </dgm:pt>
    <dgm:pt modelId="{2247F595-0E5E-43AD-BC89-243C4CA2DB3D}" type="parTrans" cxnId="{DBF11206-182C-4474-8C88-B281A2A1FCCE}">
      <dgm:prSet/>
      <dgm:spPr/>
      <dgm:t>
        <a:bodyPr/>
        <a:lstStyle/>
        <a:p>
          <a:endParaRPr lang="zh-CN" altLang="en-US"/>
        </a:p>
      </dgm:t>
    </dgm:pt>
    <dgm:pt modelId="{A0186460-E2B5-4C10-BA2A-909F9506FA9A}" type="sibTrans" cxnId="{DBF11206-182C-4474-8C88-B281A2A1FCCE}">
      <dgm:prSet/>
      <dgm:spPr/>
      <dgm:t>
        <a:bodyPr/>
        <a:lstStyle/>
        <a:p>
          <a:endParaRPr lang="zh-CN" altLang="en-US"/>
        </a:p>
      </dgm:t>
    </dgm:pt>
    <dgm:pt modelId="{EFEAE202-6A62-44C6-A54B-E37E3E822F5D}">
      <dgm:prSet phldrT="[文本]" custT="1"/>
      <dgm:spPr/>
      <dgm:t>
        <a:bodyPr/>
        <a:lstStyle/>
        <a:p>
          <a:pPr>
            <a:buFont typeface="Wingdings" panose="05000000000000000000" pitchFamily="2" charset="2"/>
            <a:buNone/>
          </a:pPr>
          <a:r>
            <a:rPr kumimoji="1" lang="en-US" altLang="zh-CN" sz="2200" dirty="0">
              <a:latin typeface="楷体" panose="02010609060101010101" pitchFamily="49" charset="-122"/>
              <a:ea typeface="楷体" panose="02010609060101010101" pitchFamily="49" charset="-122"/>
            </a:rPr>
            <a:t>2</a:t>
          </a:r>
          <a:r>
            <a:rPr kumimoji="1" lang="zh-CN" altLang="en-US" sz="2200" dirty="0">
              <a:latin typeface="楷体" panose="02010609060101010101" pitchFamily="49" charset="-122"/>
              <a:ea typeface="楷体" panose="02010609060101010101" pitchFamily="49" charset="-122"/>
            </a:rPr>
            <a:t>、提出了</a:t>
          </a:r>
          <a:r>
            <a:rPr kumimoji="1" lang="zh-CN" altLang="en-US" sz="2200" b="1" dirty="0">
              <a:solidFill>
                <a:srgbClr val="FF0000"/>
              </a:solidFill>
              <a:latin typeface="楷体" panose="02010609060101010101" pitchFamily="49" charset="-122"/>
              <a:ea typeface="楷体" panose="02010609060101010101" pitchFamily="49" charset="-122"/>
            </a:rPr>
            <a:t>预测镍基单晶高温合金蠕变断裂寿命的方法</a:t>
          </a:r>
          <a:r>
            <a:rPr kumimoji="1" lang="en-US" altLang="zh-CN" sz="2200" dirty="0">
              <a:latin typeface="楷体" panose="02010609060101010101" pitchFamily="49" charset="-122"/>
              <a:ea typeface="楷体" panose="02010609060101010101" pitchFamily="49" charset="-122"/>
            </a:rPr>
            <a:t>—</a:t>
          </a:r>
          <a:r>
            <a:rPr kumimoji="1" lang="zh-CN" altLang="en-US" sz="2200" b="1" dirty="0">
              <a:solidFill>
                <a:srgbClr val="FF0000"/>
              </a:solidFill>
              <a:latin typeface="楷体" panose="02010609060101010101" pitchFamily="49" charset="-122"/>
              <a:ea typeface="楷体" panose="02010609060101010101" pitchFamily="49" charset="-122"/>
            </a:rPr>
            <a:t>结合材料多尺度属性的分而治之的机器学习方法</a:t>
          </a:r>
          <a:r>
            <a:rPr kumimoji="1" lang="zh-CN" altLang="en-US" sz="2200" dirty="0">
              <a:latin typeface="SimSun-ExtB" panose="02010609060101010101" pitchFamily="49" charset="-122"/>
              <a:ea typeface="SimSun-ExtB" panose="02010609060101010101" pitchFamily="49" charset="-122"/>
            </a:rPr>
            <a:t>；</a:t>
          </a:r>
          <a:endParaRPr lang="zh-CN" altLang="en-US" sz="2200" dirty="0">
            <a:latin typeface="楷体" panose="02010609060101010101" pitchFamily="49" charset="-122"/>
            <a:ea typeface="楷体" panose="02010609060101010101" pitchFamily="49" charset="-122"/>
          </a:endParaRPr>
        </a:p>
      </dgm:t>
    </dgm:pt>
    <dgm:pt modelId="{C2ADCEC6-2A76-48D4-AE0A-F4A1672D5A5B}" type="parTrans" cxnId="{DEFD1654-0DD7-4B6D-A537-367A08D41B3A}">
      <dgm:prSet/>
      <dgm:spPr/>
      <dgm:t>
        <a:bodyPr/>
        <a:lstStyle/>
        <a:p>
          <a:endParaRPr lang="zh-CN" altLang="en-US"/>
        </a:p>
      </dgm:t>
    </dgm:pt>
    <dgm:pt modelId="{8CD20C39-F047-4CCF-81E5-85A721C603A9}" type="sibTrans" cxnId="{DEFD1654-0DD7-4B6D-A537-367A08D41B3A}">
      <dgm:prSet/>
      <dgm:spPr/>
      <dgm:t>
        <a:bodyPr/>
        <a:lstStyle/>
        <a:p>
          <a:endParaRPr lang="zh-CN" altLang="en-US"/>
        </a:p>
      </dgm:t>
    </dgm:pt>
    <dgm:pt modelId="{74C885CD-92A6-4C54-B73F-0815307A2821}">
      <dgm:prSet phldrT="[文本]" custT="1"/>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en-US" altLang="zh-CN"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2</a:t>
          </a:r>
          <a:r>
            <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、基于此研发了</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面向高温合金数据的关联分析平台</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用于探索高温合金属性与属性之间以及与物性之间的的内禀关联性。通过对关联结果的分析，可以得知怎么样的“合金成分组合及配比” ，怎么样的“微观组织结构”以及怎么样的“热处理工艺”等能够炼制出性能较为优异的合金。</a:t>
          </a:r>
          <a:endPar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endParaRPr>
        </a:p>
      </dgm:t>
    </dgm:pt>
    <dgm:pt modelId="{239F6853-A122-4450-989A-1B3FE4D8D552}" type="parTrans" cxnId="{47BAEB53-48BC-4745-9119-05F4315FBF72}">
      <dgm:prSet/>
      <dgm:spPr/>
      <dgm:t>
        <a:bodyPr/>
        <a:lstStyle/>
        <a:p>
          <a:endParaRPr lang="zh-CN" altLang="en-US"/>
        </a:p>
      </dgm:t>
    </dgm:pt>
    <dgm:pt modelId="{CFD0C6A7-2F88-479F-BD81-6DEA240DAE70}" type="sibTrans" cxnId="{47BAEB53-48BC-4745-9119-05F4315FBF72}">
      <dgm:prSet/>
      <dgm:spPr/>
      <dgm:t>
        <a:bodyPr/>
        <a:lstStyle/>
        <a:p>
          <a:endParaRPr lang="zh-CN" altLang="en-US"/>
        </a:p>
      </dgm:t>
    </dgm:pt>
    <dgm:pt modelId="{D36825A8-97D3-48C6-92A3-AF5397661AC2}" type="pres">
      <dgm:prSet presAssocID="{02E61204-A489-4D7C-A791-9BCE752D2190}" presName="linear" presStyleCnt="0">
        <dgm:presLayoutVars>
          <dgm:dir/>
          <dgm:animLvl val="lvl"/>
          <dgm:resizeHandles val="exact"/>
        </dgm:presLayoutVars>
      </dgm:prSet>
      <dgm:spPr/>
    </dgm:pt>
    <dgm:pt modelId="{A45332D9-2E7B-488A-BD95-815C490A191F}" type="pres">
      <dgm:prSet presAssocID="{71B2545C-9596-40E4-BFF4-6DE7E9A18849}" presName="parentLin" presStyleCnt="0"/>
      <dgm:spPr/>
    </dgm:pt>
    <dgm:pt modelId="{5DF69751-D664-4757-9873-5741FAE97838}" type="pres">
      <dgm:prSet presAssocID="{71B2545C-9596-40E4-BFF4-6DE7E9A18849}" presName="parentLeftMargin" presStyleLbl="node1" presStyleIdx="0" presStyleCnt="2"/>
      <dgm:spPr/>
    </dgm:pt>
    <dgm:pt modelId="{4A14189A-3FCE-473A-A99C-AEB001592283}" type="pres">
      <dgm:prSet presAssocID="{71B2545C-9596-40E4-BFF4-6DE7E9A18849}" presName="parentText" presStyleLbl="node1" presStyleIdx="0" presStyleCnt="2" custScaleX="136455">
        <dgm:presLayoutVars>
          <dgm:chMax val="0"/>
          <dgm:bulletEnabled val="1"/>
        </dgm:presLayoutVars>
      </dgm:prSet>
      <dgm:spPr/>
    </dgm:pt>
    <dgm:pt modelId="{64849E89-6EBD-4690-B479-D39C330EBB28}" type="pres">
      <dgm:prSet presAssocID="{71B2545C-9596-40E4-BFF4-6DE7E9A18849}" presName="negativeSpace" presStyleCnt="0"/>
      <dgm:spPr/>
    </dgm:pt>
    <dgm:pt modelId="{B99A269A-EC45-42A1-BA9D-441D6AB9726F}" type="pres">
      <dgm:prSet presAssocID="{71B2545C-9596-40E4-BFF4-6DE7E9A18849}" presName="childText" presStyleLbl="conFgAcc1" presStyleIdx="0" presStyleCnt="2" custLinFactY="-964" custLinFactNeighborX="-227" custLinFactNeighborY="-100000">
        <dgm:presLayoutVars>
          <dgm:bulletEnabled val="1"/>
        </dgm:presLayoutVars>
      </dgm:prSet>
      <dgm:spPr/>
    </dgm:pt>
    <dgm:pt modelId="{B93030D8-8A40-4A0D-A7AE-74D6CA814D95}" type="pres">
      <dgm:prSet presAssocID="{071BE992-2962-4D96-883F-E5F60B24E54B}" presName="spaceBetweenRectangles" presStyleCnt="0"/>
      <dgm:spPr/>
    </dgm:pt>
    <dgm:pt modelId="{6905E184-E322-4D5F-9900-59F431688D93}" type="pres">
      <dgm:prSet presAssocID="{15D6A4E9-5163-4751-B005-BBE3581582CE}" presName="parentLin" presStyleCnt="0"/>
      <dgm:spPr/>
    </dgm:pt>
    <dgm:pt modelId="{65E02159-0092-4DFE-8CA9-D65CA8743C31}" type="pres">
      <dgm:prSet presAssocID="{15D6A4E9-5163-4751-B005-BBE3581582CE}" presName="parentLeftMargin" presStyleLbl="node1" presStyleIdx="0" presStyleCnt="2"/>
      <dgm:spPr/>
    </dgm:pt>
    <dgm:pt modelId="{7AF04455-011D-4328-B299-A6835AC78D64}" type="pres">
      <dgm:prSet presAssocID="{15D6A4E9-5163-4751-B005-BBE3581582CE}" presName="parentText" presStyleLbl="node1" presStyleIdx="1" presStyleCnt="2" custScaleX="142857">
        <dgm:presLayoutVars>
          <dgm:chMax val="0"/>
          <dgm:bulletEnabled val="1"/>
        </dgm:presLayoutVars>
      </dgm:prSet>
      <dgm:spPr/>
    </dgm:pt>
    <dgm:pt modelId="{D25F6F99-B0FF-4F48-B296-8DCED91564B9}" type="pres">
      <dgm:prSet presAssocID="{15D6A4E9-5163-4751-B005-BBE3581582CE}" presName="negativeSpace" presStyleCnt="0"/>
      <dgm:spPr/>
    </dgm:pt>
    <dgm:pt modelId="{29BA1423-BF9F-4448-A2ED-26A4D86EAAEB}" type="pres">
      <dgm:prSet presAssocID="{15D6A4E9-5163-4751-B005-BBE3581582CE}" presName="childText" presStyleLbl="conFgAcc1" presStyleIdx="1" presStyleCnt="2">
        <dgm:presLayoutVars>
          <dgm:bulletEnabled val="1"/>
        </dgm:presLayoutVars>
      </dgm:prSet>
      <dgm:spPr/>
    </dgm:pt>
  </dgm:ptLst>
  <dgm:cxnLst>
    <dgm:cxn modelId="{DBF11206-182C-4474-8C88-B281A2A1FCCE}" srcId="{71B2545C-9596-40E4-BFF4-6DE7E9A18849}" destId="{BD603466-6DBA-495A-8B60-E330E4ACFDA0}" srcOrd="0" destOrd="0" parTransId="{2247F595-0E5E-43AD-BC89-243C4CA2DB3D}" sibTransId="{A0186460-E2B5-4C10-BA2A-909F9506FA9A}"/>
    <dgm:cxn modelId="{8E452E0D-B30E-4ECA-A248-867FDFAF1448}" type="presOf" srcId="{74C885CD-92A6-4C54-B73F-0815307A2821}" destId="{B99A269A-EC45-42A1-BA9D-441D6AB9726F}" srcOrd="0" destOrd="1" presId="urn:microsoft.com/office/officeart/2005/8/layout/list1"/>
    <dgm:cxn modelId="{56D5C41B-D9AE-48B7-BD08-781FD49CD337}" type="presOf" srcId="{02E61204-A489-4D7C-A791-9BCE752D2190}" destId="{D36825A8-97D3-48C6-92A3-AF5397661AC2}" srcOrd="0" destOrd="0" presId="urn:microsoft.com/office/officeart/2005/8/layout/list1"/>
    <dgm:cxn modelId="{0BA0D732-7C5B-4E6B-A2C7-72B385A5C3CD}" type="presOf" srcId="{27D72E14-6735-4457-8535-43ED22D2555D}" destId="{29BA1423-BF9F-4448-A2ED-26A4D86EAAEB}" srcOrd="0" destOrd="0" presId="urn:microsoft.com/office/officeart/2005/8/layout/list1"/>
    <dgm:cxn modelId="{12165C39-B3CF-4BAA-B852-C42B4C266CBD}" type="presOf" srcId="{EFEAE202-6A62-44C6-A54B-E37E3E822F5D}" destId="{29BA1423-BF9F-4448-A2ED-26A4D86EAAEB}" srcOrd="0" destOrd="1" presId="urn:microsoft.com/office/officeart/2005/8/layout/list1"/>
    <dgm:cxn modelId="{D2833865-6B26-400C-A0BB-9CA4AEE6CD07}" type="presOf" srcId="{71B2545C-9596-40E4-BFF4-6DE7E9A18849}" destId="{5DF69751-D664-4757-9873-5741FAE97838}" srcOrd="0" destOrd="0" presId="urn:microsoft.com/office/officeart/2005/8/layout/list1"/>
    <dgm:cxn modelId="{47BAEB53-48BC-4745-9119-05F4315FBF72}" srcId="{71B2545C-9596-40E4-BFF4-6DE7E9A18849}" destId="{74C885CD-92A6-4C54-B73F-0815307A2821}" srcOrd="1" destOrd="0" parTransId="{239F6853-A122-4450-989A-1B3FE4D8D552}" sibTransId="{CFD0C6A7-2F88-479F-BD81-6DEA240DAE70}"/>
    <dgm:cxn modelId="{DEFD1654-0DD7-4B6D-A537-367A08D41B3A}" srcId="{15D6A4E9-5163-4751-B005-BBE3581582CE}" destId="{EFEAE202-6A62-44C6-A54B-E37E3E822F5D}" srcOrd="1" destOrd="0" parTransId="{C2ADCEC6-2A76-48D4-AE0A-F4A1672D5A5B}" sibTransId="{8CD20C39-F047-4CCF-81E5-85A721C603A9}"/>
    <dgm:cxn modelId="{2074A6B2-1133-4ED8-A919-0EE5095ED1DE}" srcId="{15D6A4E9-5163-4751-B005-BBE3581582CE}" destId="{27D72E14-6735-4457-8535-43ED22D2555D}" srcOrd="0" destOrd="0" parTransId="{51BFF1A0-59A6-4EB8-AF72-153755182BDA}" sibTransId="{E34B3834-3048-4A80-8B60-09EAE0CC8E67}"/>
    <dgm:cxn modelId="{517D47B6-7320-42EE-ACED-7E465558352C}" type="presOf" srcId="{15D6A4E9-5163-4751-B005-BBE3581582CE}" destId="{65E02159-0092-4DFE-8CA9-D65CA8743C31}" srcOrd="0" destOrd="0" presId="urn:microsoft.com/office/officeart/2005/8/layout/list1"/>
    <dgm:cxn modelId="{71E9CDC4-D028-429E-A179-913D2492D1A1}" type="presOf" srcId="{BD603466-6DBA-495A-8B60-E330E4ACFDA0}" destId="{B99A269A-EC45-42A1-BA9D-441D6AB9726F}" srcOrd="0" destOrd="0" presId="urn:microsoft.com/office/officeart/2005/8/layout/list1"/>
    <dgm:cxn modelId="{0AD023C9-060C-4874-88D5-A0ADA67D4344}" type="presOf" srcId="{71B2545C-9596-40E4-BFF4-6DE7E9A18849}" destId="{4A14189A-3FCE-473A-A99C-AEB001592283}" srcOrd="1" destOrd="0" presId="urn:microsoft.com/office/officeart/2005/8/layout/list1"/>
    <dgm:cxn modelId="{7C3240CF-B258-494C-87D6-23F29E1C98E8}" srcId="{02E61204-A489-4D7C-A791-9BCE752D2190}" destId="{71B2545C-9596-40E4-BFF4-6DE7E9A18849}" srcOrd="0" destOrd="0" parTransId="{B330BC3D-83BA-4D3C-9D02-DB9CDD982898}" sibTransId="{071BE992-2962-4D96-883F-E5F60B24E54B}"/>
    <dgm:cxn modelId="{CA3A7AD8-5499-47A0-831F-7FDA3202723F}" srcId="{02E61204-A489-4D7C-A791-9BCE752D2190}" destId="{15D6A4E9-5163-4751-B005-BBE3581582CE}" srcOrd="1" destOrd="0" parTransId="{4F7B0E72-F8B4-4397-B911-36C2415BFE2B}" sibTransId="{B03E78FA-3506-439C-AAD6-450A18EA8727}"/>
    <dgm:cxn modelId="{F82167FE-916E-4235-BBAC-D8B810800E9A}" type="presOf" srcId="{15D6A4E9-5163-4751-B005-BBE3581582CE}" destId="{7AF04455-011D-4328-B299-A6835AC78D64}" srcOrd="1" destOrd="0" presId="urn:microsoft.com/office/officeart/2005/8/layout/list1"/>
    <dgm:cxn modelId="{8356E9C3-F1CB-49B4-8294-BA9A9D472A96}" type="presParOf" srcId="{D36825A8-97D3-48C6-92A3-AF5397661AC2}" destId="{A45332D9-2E7B-488A-BD95-815C490A191F}" srcOrd="0" destOrd="0" presId="urn:microsoft.com/office/officeart/2005/8/layout/list1"/>
    <dgm:cxn modelId="{CF8DA07F-8942-42A6-9F07-2B40C4945081}" type="presParOf" srcId="{A45332D9-2E7B-488A-BD95-815C490A191F}" destId="{5DF69751-D664-4757-9873-5741FAE97838}" srcOrd="0" destOrd="0" presId="urn:microsoft.com/office/officeart/2005/8/layout/list1"/>
    <dgm:cxn modelId="{DF24B665-69B3-42BC-91BD-B09A10441171}" type="presParOf" srcId="{A45332D9-2E7B-488A-BD95-815C490A191F}" destId="{4A14189A-3FCE-473A-A99C-AEB001592283}" srcOrd="1" destOrd="0" presId="urn:microsoft.com/office/officeart/2005/8/layout/list1"/>
    <dgm:cxn modelId="{79582879-21D7-44D2-BA20-C69822402E07}" type="presParOf" srcId="{D36825A8-97D3-48C6-92A3-AF5397661AC2}" destId="{64849E89-6EBD-4690-B479-D39C330EBB28}" srcOrd="1" destOrd="0" presId="urn:microsoft.com/office/officeart/2005/8/layout/list1"/>
    <dgm:cxn modelId="{4AD44959-AF2B-441C-8C8A-C6D740CCB256}" type="presParOf" srcId="{D36825A8-97D3-48C6-92A3-AF5397661AC2}" destId="{B99A269A-EC45-42A1-BA9D-441D6AB9726F}" srcOrd="2" destOrd="0" presId="urn:microsoft.com/office/officeart/2005/8/layout/list1"/>
    <dgm:cxn modelId="{56A836DA-28F9-4D8E-A18F-8439E8FA3D4C}" type="presParOf" srcId="{D36825A8-97D3-48C6-92A3-AF5397661AC2}" destId="{B93030D8-8A40-4A0D-A7AE-74D6CA814D95}" srcOrd="3" destOrd="0" presId="urn:microsoft.com/office/officeart/2005/8/layout/list1"/>
    <dgm:cxn modelId="{3800CF76-3557-42F3-A7ED-F6D1614F756D}" type="presParOf" srcId="{D36825A8-97D3-48C6-92A3-AF5397661AC2}" destId="{6905E184-E322-4D5F-9900-59F431688D93}" srcOrd="4" destOrd="0" presId="urn:microsoft.com/office/officeart/2005/8/layout/list1"/>
    <dgm:cxn modelId="{B20FBD27-223B-437D-A8EF-BE6B816C8B95}" type="presParOf" srcId="{6905E184-E322-4D5F-9900-59F431688D93}" destId="{65E02159-0092-4DFE-8CA9-D65CA8743C31}" srcOrd="0" destOrd="0" presId="urn:microsoft.com/office/officeart/2005/8/layout/list1"/>
    <dgm:cxn modelId="{24F213CB-5AB6-4BCF-8E47-25848E31F28A}" type="presParOf" srcId="{6905E184-E322-4D5F-9900-59F431688D93}" destId="{7AF04455-011D-4328-B299-A6835AC78D64}" srcOrd="1" destOrd="0" presId="urn:microsoft.com/office/officeart/2005/8/layout/list1"/>
    <dgm:cxn modelId="{9492EB8D-2AA8-45D9-B3DE-FC9C5166CB2E}" type="presParOf" srcId="{D36825A8-97D3-48C6-92A3-AF5397661AC2}" destId="{D25F6F99-B0FF-4F48-B296-8DCED91564B9}" srcOrd="5" destOrd="0" presId="urn:microsoft.com/office/officeart/2005/8/layout/list1"/>
    <dgm:cxn modelId="{DFD2116E-5386-469D-9366-A21003895E74}" type="presParOf" srcId="{D36825A8-97D3-48C6-92A3-AF5397661AC2}" destId="{29BA1423-BF9F-4448-A2ED-26A4D86EAAE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A269A-EC45-42A1-BA9D-441D6AB9726F}">
      <dsp:nvSpPr>
        <dsp:cNvPr id="0" name=""/>
        <dsp:cNvSpPr/>
      </dsp:nvSpPr>
      <dsp:spPr>
        <a:xfrm>
          <a:off x="0" y="121882"/>
          <a:ext cx="7818784" cy="2822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6825" tIns="291592" rIns="606825" bIns="113792"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None/>
            <a:tabLst/>
            <a:defRPr/>
          </a:pPr>
          <a:r>
            <a:rPr kumimoji="1" lang="en-US" altLang="zh-CN"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1</a:t>
          </a:r>
          <a:r>
            <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、采集和存储了一份关于</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“文献、专利</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数据</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方法</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科研人员、机构”</a:t>
          </a:r>
          <a:r>
            <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的数据，构建了</a:t>
          </a:r>
          <a:r>
            <a:rPr kumimoji="1" lang="zh-CN" altLang="en-US" sz="1600" b="1"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①</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专注于镍基单晶高温合金、</a:t>
          </a:r>
          <a:r>
            <a:rPr kumimoji="1" lang="zh-CN" altLang="en-US" sz="1600" b="1" kern="1200" dirty="0">
              <a:solidFill>
                <a:schemeClr val="tx1"/>
              </a:solidFill>
              <a:latin typeface="宋体" panose="02010600030101010101" pitchFamily="2" charset="-122"/>
              <a:ea typeface="宋体" panose="02010600030101010101" pitchFamily="2" charset="-122"/>
              <a:cs typeface="+mn-cs"/>
            </a:rPr>
            <a:t>②</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涵盖多尺度</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原子、纳米、微观、介观和宏观</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材料描述符</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多组元</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(Ni</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Co</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Re</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Cr</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Al</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Ti</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W</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Mo</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Ta</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C</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B</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Y</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Nb</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Hf)</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、多相</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金属间化合物、</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Ni</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基固溶体</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、多物理</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热力学、动力学和力学</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和</a:t>
          </a:r>
          <a:r>
            <a:rPr kumimoji="1" lang="zh-CN" altLang="en-US" sz="1600" b="1" kern="1200" dirty="0">
              <a:solidFill>
                <a:schemeClr val="tx1"/>
              </a:solidFill>
              <a:latin typeface="楷体" panose="02010609060101010101" pitchFamily="49" charset="-122"/>
              <a:ea typeface="楷体" panose="02010609060101010101" pitchFamily="49" charset="-122"/>
              <a:cs typeface="+mn-cs"/>
            </a:rPr>
            <a:t>③</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可溯源</a:t>
          </a:r>
          <a:r>
            <a:rPr kumimoji="1" lang="zh-CN" altLang="en-US" sz="1600" b="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的</a:t>
          </a:r>
          <a:r>
            <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材料数据库；</a:t>
          </a:r>
        </a:p>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None/>
            <a:tabLst/>
            <a:defRPr/>
          </a:pPr>
          <a:r>
            <a:rPr kumimoji="1" lang="en-US" altLang="zh-CN"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2</a:t>
          </a:r>
          <a:r>
            <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rPr>
            <a:t>、基于此研发了</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面向高温合金数据的关联分析平台</a:t>
          </a:r>
          <a:r>
            <a:rPr kumimoji="1" lang="en-US" altLang="zh-CN" sz="1600" b="1" kern="1200" dirty="0">
              <a:solidFill>
                <a:srgbClr val="FF0000"/>
              </a:solidFill>
              <a:latin typeface="楷体" panose="02010609060101010101" pitchFamily="49" charset="-122"/>
              <a:ea typeface="楷体" panose="02010609060101010101" pitchFamily="49" charset="-122"/>
              <a:cs typeface="+mn-cs"/>
            </a:rPr>
            <a:t>,</a:t>
          </a:r>
          <a:r>
            <a:rPr kumimoji="1" lang="zh-CN" altLang="en-US" sz="1600" b="1" kern="1200" dirty="0">
              <a:solidFill>
                <a:srgbClr val="FF0000"/>
              </a:solidFill>
              <a:latin typeface="楷体" panose="02010609060101010101" pitchFamily="49" charset="-122"/>
              <a:ea typeface="楷体" panose="02010609060101010101" pitchFamily="49" charset="-122"/>
              <a:cs typeface="+mn-cs"/>
            </a:rPr>
            <a:t>用于探索高温合金属性与属性之间以及与物性之间的的内禀关联性。通过对关联结果的分析，可以得知怎么样的“合金成分组合及配比” ，怎么样的“微观组织结构”以及怎么样的“热处理工艺”等能够炼制出性能较为优异的合金。</a:t>
          </a:r>
          <a:endParaRPr kumimoji="1" lang="zh-CN" altLang="en-US" sz="1600" kern="1200" dirty="0">
            <a:solidFill>
              <a:prstClr val="black">
                <a:hueOff val="0"/>
                <a:satOff val="0"/>
                <a:lumOff val="0"/>
                <a:alphaOff val="0"/>
              </a:prstClr>
            </a:solidFill>
            <a:latin typeface="楷体" panose="02010609060101010101" pitchFamily="49" charset="-122"/>
            <a:ea typeface="楷体" panose="02010609060101010101" pitchFamily="49" charset="-122"/>
            <a:cs typeface="+mn-cs"/>
          </a:endParaRPr>
        </a:p>
      </dsp:txBody>
      <dsp:txXfrm>
        <a:off x="0" y="121882"/>
        <a:ext cx="7818784" cy="2822400"/>
      </dsp:txXfrm>
    </dsp:sp>
    <dsp:sp modelId="{4A14189A-3FCE-473A-A99C-AEB001592283}">
      <dsp:nvSpPr>
        <dsp:cNvPr id="0" name=""/>
        <dsp:cNvSpPr/>
      </dsp:nvSpPr>
      <dsp:spPr>
        <a:xfrm>
          <a:off x="388648" y="18050"/>
          <a:ext cx="7424625" cy="41328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6872" tIns="0" rIns="206872"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楷体" panose="02010609060101010101" pitchFamily="49" charset="-122"/>
              <a:ea typeface="楷体" panose="02010609060101010101" pitchFamily="49" charset="-122"/>
            </a:rPr>
            <a:t>亮点</a:t>
          </a:r>
          <a:r>
            <a:rPr lang="en-US" altLang="zh-CN" sz="2400" b="1" kern="1200" dirty="0">
              <a:latin typeface="楷体" panose="02010609060101010101" pitchFamily="49" charset="-122"/>
              <a:ea typeface="楷体" panose="02010609060101010101" pitchFamily="49" charset="-122"/>
            </a:rPr>
            <a:t>1—</a:t>
          </a:r>
          <a:r>
            <a:rPr lang="zh-CN" altLang="en-US" sz="2400" b="1" kern="1200" dirty="0">
              <a:latin typeface="楷体" panose="02010609060101010101" pitchFamily="49" charset="-122"/>
              <a:ea typeface="楷体" panose="02010609060101010101" pitchFamily="49" charset="-122"/>
            </a:rPr>
            <a:t>“建立一个数据库与一个分析平台”          </a:t>
          </a:r>
        </a:p>
      </dsp:txBody>
      <dsp:txXfrm>
        <a:off x="408823" y="38225"/>
        <a:ext cx="7384275" cy="372930"/>
      </dsp:txXfrm>
    </dsp:sp>
    <dsp:sp modelId="{29BA1423-BF9F-4448-A2ED-26A4D86EAAEB}">
      <dsp:nvSpPr>
        <dsp:cNvPr id="0" name=""/>
        <dsp:cNvSpPr/>
      </dsp:nvSpPr>
      <dsp:spPr>
        <a:xfrm>
          <a:off x="0" y="3329330"/>
          <a:ext cx="7818784" cy="2601900"/>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6825" tIns="291592" rIns="606825" bIns="156464"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None/>
          </a:pPr>
          <a:r>
            <a:rPr kumimoji="1" lang="en-US" altLang="zh-CN" sz="2200" kern="1200" dirty="0">
              <a:latin typeface="楷体" panose="02010609060101010101" pitchFamily="49" charset="-122"/>
              <a:ea typeface="楷体" panose="02010609060101010101" pitchFamily="49" charset="-122"/>
            </a:rPr>
            <a:t>1</a:t>
          </a:r>
          <a:r>
            <a:rPr kumimoji="1" lang="zh-CN" altLang="en-US" sz="2200" kern="1200" dirty="0">
              <a:latin typeface="楷体" panose="02010609060101010101" pitchFamily="49" charset="-122"/>
              <a:ea typeface="楷体" panose="02010609060101010101" pitchFamily="49" charset="-122"/>
            </a:rPr>
            <a:t>、提出了镍基单晶高温合金内禀属性与属性以及性能之间关系的定量评估方法</a:t>
          </a:r>
          <a:r>
            <a:rPr kumimoji="1" lang="en-US" altLang="zh-CN" sz="2200" kern="1200" dirty="0">
              <a:latin typeface="楷体" panose="02010609060101010101" pitchFamily="49" charset="-122"/>
              <a:ea typeface="楷体" panose="02010609060101010101" pitchFamily="49" charset="-122"/>
            </a:rPr>
            <a:t>—</a:t>
          </a:r>
          <a:r>
            <a:rPr kumimoji="1" lang="zh-CN" altLang="en-US" sz="2200" b="1" kern="1200" dirty="0">
              <a:solidFill>
                <a:srgbClr val="FF0000"/>
              </a:solidFill>
              <a:latin typeface="楷体" panose="02010609060101010101" pitchFamily="49" charset="-122"/>
              <a:ea typeface="楷体" panose="02010609060101010101" pitchFamily="49" charset="-122"/>
            </a:rPr>
            <a:t>结合基于加权评分的领域专家知识的多层级特征选择方法</a:t>
          </a:r>
          <a:r>
            <a:rPr kumimoji="1" lang="zh-CN" altLang="en-US" sz="2200" kern="1200" dirty="0">
              <a:latin typeface="楷体" panose="02010609060101010101" pitchFamily="49" charset="-122"/>
              <a:ea typeface="楷体" panose="02010609060101010101" pitchFamily="49" charset="-122"/>
            </a:rPr>
            <a:t>；</a:t>
          </a:r>
          <a:endParaRPr lang="zh-CN" altLang="en-US" sz="2200" kern="1200" dirty="0">
            <a:latin typeface="楷体" panose="02010609060101010101" pitchFamily="49" charset="-122"/>
            <a:ea typeface="楷体" panose="02010609060101010101" pitchFamily="49" charset="-122"/>
          </a:endParaRPr>
        </a:p>
        <a:p>
          <a:pPr marL="228600" lvl="1" indent="-228600" algn="l" defTabSz="977900">
            <a:lnSpc>
              <a:spcPct val="90000"/>
            </a:lnSpc>
            <a:spcBef>
              <a:spcPct val="0"/>
            </a:spcBef>
            <a:spcAft>
              <a:spcPct val="15000"/>
            </a:spcAft>
            <a:buFont typeface="Wingdings" panose="05000000000000000000" pitchFamily="2" charset="2"/>
            <a:buNone/>
          </a:pPr>
          <a:r>
            <a:rPr kumimoji="1" lang="en-US" altLang="zh-CN" sz="2200" kern="1200" dirty="0">
              <a:latin typeface="楷体" panose="02010609060101010101" pitchFamily="49" charset="-122"/>
              <a:ea typeface="楷体" panose="02010609060101010101" pitchFamily="49" charset="-122"/>
            </a:rPr>
            <a:t>2</a:t>
          </a:r>
          <a:r>
            <a:rPr kumimoji="1" lang="zh-CN" altLang="en-US" sz="2200" kern="1200" dirty="0">
              <a:latin typeface="楷体" panose="02010609060101010101" pitchFamily="49" charset="-122"/>
              <a:ea typeface="楷体" panose="02010609060101010101" pitchFamily="49" charset="-122"/>
            </a:rPr>
            <a:t>、提出了</a:t>
          </a:r>
          <a:r>
            <a:rPr kumimoji="1" lang="zh-CN" altLang="en-US" sz="2200" b="1" kern="1200" dirty="0">
              <a:solidFill>
                <a:srgbClr val="FF0000"/>
              </a:solidFill>
              <a:latin typeface="楷体" panose="02010609060101010101" pitchFamily="49" charset="-122"/>
              <a:ea typeface="楷体" panose="02010609060101010101" pitchFamily="49" charset="-122"/>
            </a:rPr>
            <a:t>预测镍基单晶高温合金蠕变断裂寿命的方法</a:t>
          </a:r>
          <a:r>
            <a:rPr kumimoji="1" lang="en-US" altLang="zh-CN" sz="2200" kern="1200" dirty="0">
              <a:latin typeface="楷体" panose="02010609060101010101" pitchFamily="49" charset="-122"/>
              <a:ea typeface="楷体" panose="02010609060101010101" pitchFamily="49" charset="-122"/>
            </a:rPr>
            <a:t>—</a:t>
          </a:r>
          <a:r>
            <a:rPr kumimoji="1" lang="zh-CN" altLang="en-US" sz="2200" b="1" kern="1200" dirty="0">
              <a:solidFill>
                <a:srgbClr val="FF0000"/>
              </a:solidFill>
              <a:latin typeface="楷体" panose="02010609060101010101" pitchFamily="49" charset="-122"/>
              <a:ea typeface="楷体" panose="02010609060101010101" pitchFamily="49" charset="-122"/>
            </a:rPr>
            <a:t>结合材料多尺度属性的分而治之的机器学习方法</a:t>
          </a:r>
          <a:r>
            <a:rPr kumimoji="1" lang="zh-CN" altLang="en-US" sz="2200" kern="1200" dirty="0">
              <a:latin typeface="SimSun-ExtB" panose="02010609060101010101" pitchFamily="49" charset="-122"/>
              <a:ea typeface="SimSun-ExtB" panose="02010609060101010101" pitchFamily="49" charset="-122"/>
            </a:rPr>
            <a:t>；</a:t>
          </a:r>
          <a:endParaRPr lang="zh-CN" altLang="en-US" sz="2200" kern="1200" dirty="0">
            <a:latin typeface="楷体" panose="02010609060101010101" pitchFamily="49" charset="-122"/>
            <a:ea typeface="楷体" panose="02010609060101010101" pitchFamily="49" charset="-122"/>
          </a:endParaRPr>
        </a:p>
      </dsp:txBody>
      <dsp:txXfrm>
        <a:off x="0" y="3329330"/>
        <a:ext cx="7818784" cy="2601900"/>
      </dsp:txXfrm>
    </dsp:sp>
    <dsp:sp modelId="{7AF04455-011D-4328-B299-A6835AC78D64}">
      <dsp:nvSpPr>
        <dsp:cNvPr id="0" name=""/>
        <dsp:cNvSpPr/>
      </dsp:nvSpPr>
      <dsp:spPr>
        <a:xfrm>
          <a:off x="372232" y="3122690"/>
          <a:ext cx="7444635" cy="41328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6872" tIns="0" rIns="206872"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楷体" panose="02010609060101010101" pitchFamily="49" charset="-122"/>
              <a:ea typeface="楷体" panose="02010609060101010101" pitchFamily="49" charset="-122"/>
            </a:rPr>
            <a:t>亮点</a:t>
          </a:r>
          <a:r>
            <a:rPr lang="en-US" altLang="zh-CN" sz="2400" b="1" kern="1200" dirty="0">
              <a:latin typeface="楷体" panose="02010609060101010101" pitchFamily="49" charset="-122"/>
              <a:ea typeface="楷体" panose="02010609060101010101" pitchFamily="49" charset="-122"/>
            </a:rPr>
            <a:t>2——</a:t>
          </a:r>
          <a:r>
            <a:rPr lang="zh-CN" altLang="en-US" sz="2400" b="1" kern="1200" dirty="0">
              <a:latin typeface="楷体" panose="02010609060101010101" pitchFamily="49" charset="-122"/>
              <a:ea typeface="楷体" panose="02010609060101010101" pitchFamily="49" charset="-122"/>
            </a:rPr>
            <a:t>“给出数据关联的认识与分析”</a:t>
          </a:r>
        </a:p>
      </dsp:txBody>
      <dsp:txXfrm>
        <a:off x="392407" y="3142865"/>
        <a:ext cx="7404285"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2019/7/6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a:t>标题</a:t>
            </a:r>
            <a:endParaRPr lang="zh-CN" altLang="zh-CN" dirty="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extLst>
      <p:ext uri="{BB962C8B-B14F-4D97-AF65-F5344CB8AC3E}">
        <p14:creationId xmlns:p14="http://schemas.microsoft.com/office/powerpoint/2010/main" val="114598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a:t>Thank you!</a:t>
            </a:r>
            <a:endParaRPr lang="zh-CN" altLang="en-US" dirty="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2019/7/6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584" y="1268760"/>
            <a:ext cx="7772400" cy="1143000"/>
          </a:xfrm>
        </p:spPr>
        <p:txBody>
          <a:bodyPr/>
          <a:lstStyle/>
          <a:p>
            <a:pPr eaLnBrk="1" hangingPunct="1"/>
            <a:r>
              <a:rPr lang="zh-CN" altLang="en-US" b="1" dirty="0">
                <a:solidFill>
                  <a:schemeClr val="tx1"/>
                </a:solidFill>
              </a:rPr>
              <a:t>基于机器学习的</a:t>
            </a:r>
            <a:br>
              <a:rPr lang="en-US" altLang="zh-CN" b="1" dirty="0">
                <a:solidFill>
                  <a:schemeClr val="tx1"/>
                </a:solidFill>
              </a:rPr>
            </a:br>
            <a:r>
              <a:rPr lang="zh-CN" altLang="en-US" b="1" dirty="0">
                <a:solidFill>
                  <a:schemeClr val="tx1"/>
                </a:solidFill>
              </a:rPr>
              <a:t>镍基单晶高温合金材料</a:t>
            </a:r>
            <a:br>
              <a:rPr lang="en-US" altLang="zh-CN" b="1" dirty="0">
                <a:solidFill>
                  <a:schemeClr val="tx1"/>
                </a:solidFill>
              </a:rPr>
            </a:br>
            <a:r>
              <a:rPr lang="zh-CN" altLang="en-US" b="1" dirty="0">
                <a:solidFill>
                  <a:schemeClr val="tx1"/>
                </a:solidFill>
              </a:rPr>
              <a:t>数据分析方法研究</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a:t>上海大学  刘悦、施思齐、鲁晓刚等</a:t>
            </a:r>
            <a:endParaRPr lang="en-US" altLang="zh-CN" sz="2400" dirty="0"/>
          </a:p>
          <a:p>
            <a:pPr eaLnBrk="1" hangingPunct="1"/>
            <a:fld id="{8074004B-2CA3-634E-9581-5C80EC2E77C5}" type="datetime3">
              <a:rPr lang="zh-CN" altLang="en-US" sz="2400" smtClean="0"/>
              <a:t>2019年7月6日星期六</a:t>
            </a:fld>
            <a:endParaRPr lang="zh-CN" altLang="en-US" sz="2400" dirty="0"/>
          </a:p>
        </p:txBody>
      </p:sp>
    </p:spTree>
    <p:extLst>
      <p:ext uri="{BB962C8B-B14F-4D97-AF65-F5344CB8AC3E}">
        <p14:creationId xmlns:p14="http://schemas.microsoft.com/office/powerpoint/2010/main" val="76284161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CA80E4B-20BB-C54F-A90F-CFF21ACC71B4}"/>
              </a:ext>
            </a:extLst>
          </p:cNvPr>
          <p:cNvSpPr>
            <a:spLocks noGrp="1"/>
          </p:cNvSpPr>
          <p:nvPr>
            <p:ph type="title"/>
          </p:nvPr>
        </p:nvSpPr>
        <p:spPr>
          <a:xfrm>
            <a:off x="914400" y="0"/>
            <a:ext cx="8229600" cy="796950"/>
          </a:xfrm>
        </p:spPr>
        <p:txBody>
          <a:bodyPr>
            <a:normAutofit/>
          </a:bodyPr>
          <a:lstStyle/>
          <a:p>
            <a:r>
              <a:rPr kumimoji="1" lang="zh-CN" altLang="en-US" dirty="0">
                <a:solidFill>
                  <a:srgbClr val="FF0000"/>
                </a:solidFill>
              </a:rPr>
              <a:t>工作亮点</a:t>
            </a:r>
          </a:p>
        </p:txBody>
      </p:sp>
      <p:graphicFrame>
        <p:nvGraphicFramePr>
          <p:cNvPr id="2" name="图示 1">
            <a:extLst>
              <a:ext uri="{FF2B5EF4-FFF2-40B4-BE49-F238E27FC236}">
                <a16:creationId xmlns:a16="http://schemas.microsoft.com/office/drawing/2014/main" id="{2ED23DE6-D61C-4103-8D99-09B4C246D63F}"/>
              </a:ext>
            </a:extLst>
          </p:cNvPr>
          <p:cNvGraphicFramePr/>
          <p:nvPr>
            <p:extLst>
              <p:ext uri="{D42A27DB-BD31-4B8C-83A1-F6EECF244321}">
                <p14:modId xmlns:p14="http://schemas.microsoft.com/office/powerpoint/2010/main" val="628002336"/>
              </p:ext>
            </p:extLst>
          </p:nvPr>
        </p:nvGraphicFramePr>
        <p:xfrm>
          <a:off x="522176" y="796950"/>
          <a:ext cx="7818784" cy="594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星形: 五角 2">
            <a:extLst>
              <a:ext uri="{FF2B5EF4-FFF2-40B4-BE49-F238E27FC236}">
                <a16:creationId xmlns:a16="http://schemas.microsoft.com/office/drawing/2014/main" id="{7B5F5A7D-FE15-49D9-ADDF-97676F88743D}"/>
              </a:ext>
            </a:extLst>
          </p:cNvPr>
          <p:cNvSpPr/>
          <p:nvPr/>
        </p:nvSpPr>
        <p:spPr>
          <a:xfrm>
            <a:off x="778969" y="580926"/>
            <a:ext cx="502072" cy="432048"/>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星形: 五角 5">
            <a:extLst>
              <a:ext uri="{FF2B5EF4-FFF2-40B4-BE49-F238E27FC236}">
                <a16:creationId xmlns:a16="http://schemas.microsoft.com/office/drawing/2014/main" id="{DB9F0FAD-7044-493C-96E6-F3C99566271A}"/>
              </a:ext>
            </a:extLst>
          </p:cNvPr>
          <p:cNvSpPr/>
          <p:nvPr/>
        </p:nvSpPr>
        <p:spPr>
          <a:xfrm>
            <a:off x="827584" y="3429000"/>
            <a:ext cx="502072" cy="432048"/>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84879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59DD2-AC85-43DC-A1B3-C475FE9B3C95}"/>
              </a:ext>
            </a:extLst>
          </p:cNvPr>
          <p:cNvSpPr>
            <a:spLocks noGrp="1"/>
          </p:cNvSpPr>
          <p:nvPr>
            <p:ph type="title"/>
          </p:nvPr>
        </p:nvSpPr>
        <p:spPr>
          <a:xfrm>
            <a:off x="827584" y="-25614"/>
            <a:ext cx="8229600" cy="796950"/>
          </a:xfrm>
        </p:spPr>
        <p:txBody>
          <a:bodyPr>
            <a:normAutofit fontScale="90000"/>
          </a:bodyPr>
          <a:lstStyle/>
          <a:p>
            <a:r>
              <a:rPr lang="zh-CN" altLang="en-US" sz="2800" dirty="0">
                <a:solidFill>
                  <a:srgbClr val="FF0000"/>
                </a:solidFill>
              </a:rPr>
              <a:t>“一个数据库一个平台”</a:t>
            </a:r>
            <a:br>
              <a:rPr lang="en-US" altLang="zh-CN" sz="2800" dirty="0">
                <a:solidFill>
                  <a:srgbClr val="FF0000"/>
                </a:solidFill>
              </a:rPr>
            </a:br>
            <a:r>
              <a:rPr lang="en-US" altLang="zh-CN" sz="2800" dirty="0">
                <a:solidFill>
                  <a:srgbClr val="FF0000"/>
                </a:solidFill>
              </a:rPr>
              <a:t>—</a:t>
            </a:r>
            <a:r>
              <a:rPr lang="zh-CN" altLang="en-US" sz="2800" dirty="0">
                <a:solidFill>
                  <a:srgbClr val="FF0000"/>
                </a:solidFill>
              </a:rPr>
              <a:t>高温合金数据库和关联分析平台的建立</a:t>
            </a:r>
          </a:p>
        </p:txBody>
      </p:sp>
      <p:sp>
        <p:nvSpPr>
          <p:cNvPr id="13" name="椭圆 12">
            <a:extLst>
              <a:ext uri="{FF2B5EF4-FFF2-40B4-BE49-F238E27FC236}">
                <a16:creationId xmlns:a16="http://schemas.microsoft.com/office/drawing/2014/main" id="{8EF7EE8F-446E-4201-B033-9DF88D7FDDAF}"/>
              </a:ext>
            </a:extLst>
          </p:cNvPr>
          <p:cNvSpPr/>
          <p:nvPr/>
        </p:nvSpPr>
        <p:spPr>
          <a:xfrm>
            <a:off x="3521646" y="2513569"/>
            <a:ext cx="2778546" cy="2711148"/>
          </a:xfrm>
          <a:prstGeom prst="ellipse">
            <a:avLst/>
          </a:prstGeom>
          <a:solidFill>
            <a:srgbClr val="E8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1B9D934B-60B3-4CC1-83FF-5AC0B583B9E8}"/>
              </a:ext>
            </a:extLst>
          </p:cNvPr>
          <p:cNvSpPr txBox="1"/>
          <p:nvPr/>
        </p:nvSpPr>
        <p:spPr>
          <a:xfrm>
            <a:off x="3750554" y="2888078"/>
            <a:ext cx="2303053" cy="646331"/>
          </a:xfrm>
          <a:prstGeom prst="rect">
            <a:avLst/>
          </a:prstGeom>
          <a:noFill/>
        </p:spPr>
        <p:txBody>
          <a:bodyPr wrap="square" rtlCol="0">
            <a:spAutoFit/>
          </a:bodyPr>
          <a:lstStyle/>
          <a:p>
            <a:pPr algn="ctr"/>
            <a:r>
              <a:rPr lang="zh-CN" altLang="en-US" b="1" dirty="0">
                <a:latin typeface="楷体" panose="02010609060101010101" pitchFamily="49" charset="-122"/>
                <a:ea typeface="楷体" panose="02010609060101010101" pitchFamily="49" charset="-122"/>
              </a:rPr>
              <a:t>镍基高温合金数据库</a:t>
            </a:r>
            <a:endParaRPr lang="en-US" altLang="zh-CN" b="1" dirty="0">
              <a:latin typeface="楷体" panose="02010609060101010101" pitchFamily="49" charset="-122"/>
              <a:ea typeface="楷体" panose="02010609060101010101" pitchFamily="49" charset="-122"/>
            </a:endParaRPr>
          </a:p>
          <a:p>
            <a:pPr algn="ctr"/>
            <a:r>
              <a:rPr lang="en-US" altLang="zh-CN" b="1" dirty="0">
                <a:solidFill>
                  <a:srgbClr val="FF0000"/>
                </a:solidFill>
                <a:latin typeface="楷体" panose="02010609060101010101" pitchFamily="49" charset="-122"/>
                <a:ea typeface="楷体" panose="02010609060101010101" pitchFamily="49" charset="-122"/>
              </a:rPr>
              <a:t>15557</a:t>
            </a:r>
            <a:r>
              <a:rPr lang="zh-CN" altLang="en-US" b="1" dirty="0">
                <a:latin typeface="楷体" panose="02010609060101010101" pitchFamily="49" charset="-122"/>
                <a:ea typeface="楷体" panose="02010609060101010101" pitchFamily="49" charset="-122"/>
              </a:rPr>
              <a:t>条</a:t>
            </a:r>
          </a:p>
        </p:txBody>
      </p:sp>
      <p:pic>
        <p:nvPicPr>
          <p:cNvPr id="5" name="图片 4">
            <a:extLst>
              <a:ext uri="{FF2B5EF4-FFF2-40B4-BE49-F238E27FC236}">
                <a16:creationId xmlns:a16="http://schemas.microsoft.com/office/drawing/2014/main" id="{A7EB91D5-180A-4B0F-BB38-977756CFFB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8785" y="3527854"/>
            <a:ext cx="773084" cy="765242"/>
          </a:xfrm>
          <a:prstGeom prst="rect">
            <a:avLst/>
          </a:prstGeom>
        </p:spPr>
      </p:pic>
      <p:sp>
        <p:nvSpPr>
          <p:cNvPr id="6" name="矩形: 圆角 5">
            <a:extLst>
              <a:ext uri="{FF2B5EF4-FFF2-40B4-BE49-F238E27FC236}">
                <a16:creationId xmlns:a16="http://schemas.microsoft.com/office/drawing/2014/main" id="{EA7DBE40-A7AE-4376-A3A4-8DD04E6DB875}"/>
              </a:ext>
            </a:extLst>
          </p:cNvPr>
          <p:cNvSpPr/>
          <p:nvPr/>
        </p:nvSpPr>
        <p:spPr>
          <a:xfrm>
            <a:off x="63979" y="1539594"/>
            <a:ext cx="2014492" cy="4210886"/>
          </a:xfrm>
          <a:prstGeom prst="roundRect">
            <a:avLst/>
          </a:prstGeom>
          <a:noFill/>
          <a:ln w="28575">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2EC2B10-01F0-4CD5-BBCD-B8B1B20DC569}"/>
              </a:ext>
            </a:extLst>
          </p:cNvPr>
          <p:cNvSpPr txBox="1"/>
          <p:nvPr/>
        </p:nvSpPr>
        <p:spPr>
          <a:xfrm>
            <a:off x="138858" y="2123155"/>
            <a:ext cx="1847852" cy="665205"/>
          </a:xfrm>
          <a:prstGeom prst="rect">
            <a:avLst/>
          </a:prstGeom>
          <a:solidFill>
            <a:srgbClr val="EE8044"/>
          </a:solidFill>
        </p:spPr>
        <p:txBody>
          <a:bodyPr wrap="square" rtlCol="0">
            <a:spAutoFit/>
          </a:bodyPr>
          <a:lstStyle/>
          <a:p>
            <a:pPr algn="ctr"/>
            <a:r>
              <a:rPr lang="zh-CN" altLang="en-US" dirty="0">
                <a:solidFill>
                  <a:schemeClr val="bg1"/>
                </a:solidFill>
                <a:latin typeface="楷体" panose="02010609060101010101" pitchFamily="49" charset="-122"/>
                <a:ea typeface="楷体" panose="02010609060101010101" pitchFamily="49" charset="-122"/>
              </a:rPr>
              <a:t>①王院士</a:t>
            </a:r>
            <a:r>
              <a:rPr lang="en-US" altLang="zh-CN" dirty="0">
                <a:solidFill>
                  <a:schemeClr val="bg1"/>
                </a:solidFill>
                <a:latin typeface="楷体" panose="02010609060101010101" pitchFamily="49" charset="-122"/>
                <a:ea typeface="楷体" panose="02010609060101010101" pitchFamily="49" charset="-122"/>
              </a:rPr>
              <a:t>49</a:t>
            </a:r>
            <a:r>
              <a:rPr lang="zh-CN" altLang="en-US" dirty="0">
                <a:solidFill>
                  <a:schemeClr val="bg1"/>
                </a:solidFill>
                <a:latin typeface="楷体" panose="02010609060101010101" pitchFamily="49" charset="-122"/>
                <a:ea typeface="楷体" panose="02010609060101010101" pitchFamily="49" charset="-122"/>
              </a:rPr>
              <a:t>篇</a:t>
            </a:r>
            <a:endParaRPr lang="en-US" altLang="zh-CN" dirty="0">
              <a:solidFill>
                <a:schemeClr val="bg1"/>
              </a:solidFill>
              <a:latin typeface="楷体" panose="02010609060101010101" pitchFamily="49" charset="-122"/>
              <a:ea typeface="楷体" panose="02010609060101010101" pitchFamily="49" charset="-122"/>
            </a:endParaRPr>
          </a:p>
          <a:p>
            <a:pPr algn="ctr"/>
            <a:r>
              <a:rPr lang="zh-CN" altLang="en-US" dirty="0">
                <a:solidFill>
                  <a:schemeClr val="bg1"/>
                </a:solidFill>
                <a:latin typeface="楷体" panose="02010609060101010101" pitchFamily="49" charset="-122"/>
                <a:ea typeface="楷体" panose="02010609060101010101" pitchFamily="49" charset="-122"/>
              </a:rPr>
              <a:t>文献</a:t>
            </a:r>
          </a:p>
        </p:txBody>
      </p:sp>
      <p:sp>
        <p:nvSpPr>
          <p:cNvPr id="15" name="文本框 14">
            <a:extLst>
              <a:ext uri="{FF2B5EF4-FFF2-40B4-BE49-F238E27FC236}">
                <a16:creationId xmlns:a16="http://schemas.microsoft.com/office/drawing/2014/main" id="{03684BAD-B00C-4582-843E-0F772DA59B8C}"/>
              </a:ext>
            </a:extLst>
          </p:cNvPr>
          <p:cNvSpPr txBox="1"/>
          <p:nvPr/>
        </p:nvSpPr>
        <p:spPr>
          <a:xfrm>
            <a:off x="107504" y="3051827"/>
            <a:ext cx="1858945" cy="665205"/>
          </a:xfrm>
          <a:prstGeom prst="rect">
            <a:avLst/>
          </a:prstGeom>
          <a:solidFill>
            <a:srgbClr val="EE8044"/>
          </a:solidFill>
        </p:spPr>
        <p:txBody>
          <a:bodyPr wrap="square" rtlCol="0">
            <a:spAutoFit/>
          </a:bodyPr>
          <a:lstStyle>
            <a:defPPr>
              <a:defRPr lang="zh-CN"/>
            </a:defPPr>
            <a:lvl1pPr algn="ctr">
              <a:defRPr sz="2000"/>
            </a:lvl1pPr>
          </a:lstStyle>
          <a:p>
            <a:r>
              <a:rPr lang="zh-CN" altLang="en-US" sz="1800" dirty="0">
                <a:solidFill>
                  <a:schemeClr val="bg1"/>
                </a:solidFill>
                <a:latin typeface="楷体" panose="02010609060101010101" pitchFamily="49" charset="-122"/>
                <a:ea typeface="楷体" panose="02010609060101010101" pitchFamily="49" charset="-122"/>
              </a:rPr>
              <a:t>②国际高温合金会议文献</a:t>
            </a:r>
            <a:r>
              <a:rPr lang="en-US" altLang="zh-CN" sz="1800" dirty="0">
                <a:solidFill>
                  <a:schemeClr val="bg1"/>
                </a:solidFill>
                <a:latin typeface="楷体" panose="02010609060101010101" pitchFamily="49" charset="-122"/>
                <a:ea typeface="楷体" panose="02010609060101010101" pitchFamily="49" charset="-122"/>
              </a:rPr>
              <a:t>1258</a:t>
            </a:r>
            <a:r>
              <a:rPr lang="zh-CN" altLang="en-US" sz="1800" dirty="0">
                <a:solidFill>
                  <a:schemeClr val="bg1"/>
                </a:solidFill>
                <a:latin typeface="楷体" panose="02010609060101010101" pitchFamily="49" charset="-122"/>
                <a:ea typeface="楷体" panose="02010609060101010101" pitchFamily="49" charset="-122"/>
              </a:rPr>
              <a:t>篇</a:t>
            </a:r>
          </a:p>
        </p:txBody>
      </p:sp>
      <p:sp>
        <p:nvSpPr>
          <p:cNvPr id="17" name="文本框 16">
            <a:extLst>
              <a:ext uri="{FF2B5EF4-FFF2-40B4-BE49-F238E27FC236}">
                <a16:creationId xmlns:a16="http://schemas.microsoft.com/office/drawing/2014/main" id="{29E83B8E-4C4E-456A-B0F9-4D51D3255D48}"/>
              </a:ext>
            </a:extLst>
          </p:cNvPr>
          <p:cNvSpPr txBox="1"/>
          <p:nvPr/>
        </p:nvSpPr>
        <p:spPr>
          <a:xfrm>
            <a:off x="131860" y="4012690"/>
            <a:ext cx="1847852" cy="646331"/>
          </a:xfrm>
          <a:prstGeom prst="rect">
            <a:avLst/>
          </a:prstGeom>
          <a:solidFill>
            <a:srgbClr val="EE8044"/>
          </a:solidFill>
        </p:spPr>
        <p:txBody>
          <a:bodyPr wrap="square" rtlCol="0">
            <a:spAutoFit/>
          </a:bodyPr>
          <a:lstStyle>
            <a:defPPr>
              <a:defRPr lang="zh-CN"/>
            </a:defPPr>
            <a:lvl1pPr algn="ctr">
              <a:defRPr sz="2000"/>
            </a:lvl1pPr>
          </a:lstStyle>
          <a:p>
            <a:r>
              <a:rPr lang="zh-CN" altLang="en-US" sz="1800" dirty="0">
                <a:solidFill>
                  <a:schemeClr val="bg1"/>
                </a:solidFill>
                <a:latin typeface="楷体" panose="02010609060101010101" pitchFamily="49" charset="-122"/>
                <a:ea typeface="楷体" panose="02010609060101010101" pitchFamily="49" charset="-122"/>
              </a:rPr>
              <a:t>③蠕变专利</a:t>
            </a:r>
            <a:endParaRPr lang="en-US" altLang="zh-CN" sz="1800" dirty="0">
              <a:solidFill>
                <a:schemeClr val="bg1"/>
              </a:solidFill>
              <a:latin typeface="楷体" panose="02010609060101010101" pitchFamily="49" charset="-122"/>
              <a:ea typeface="楷体" panose="02010609060101010101" pitchFamily="49" charset="-122"/>
            </a:endParaRPr>
          </a:p>
          <a:p>
            <a:r>
              <a:rPr lang="en-US" altLang="zh-CN" sz="1800" dirty="0">
                <a:solidFill>
                  <a:schemeClr val="bg1"/>
                </a:solidFill>
                <a:latin typeface="楷体" panose="02010609060101010101" pitchFamily="49" charset="-122"/>
                <a:ea typeface="楷体" panose="02010609060101010101" pitchFamily="49" charset="-122"/>
              </a:rPr>
              <a:t>30</a:t>
            </a:r>
            <a:r>
              <a:rPr lang="zh-CN" altLang="en-US" sz="1800" dirty="0">
                <a:solidFill>
                  <a:schemeClr val="bg1"/>
                </a:solidFill>
                <a:latin typeface="楷体" panose="02010609060101010101" pitchFamily="49" charset="-122"/>
                <a:ea typeface="楷体" panose="02010609060101010101" pitchFamily="49" charset="-122"/>
              </a:rPr>
              <a:t>篇</a:t>
            </a:r>
          </a:p>
        </p:txBody>
      </p:sp>
      <p:sp>
        <p:nvSpPr>
          <p:cNvPr id="8" name="箭头: 右 7">
            <a:extLst>
              <a:ext uri="{FF2B5EF4-FFF2-40B4-BE49-F238E27FC236}">
                <a16:creationId xmlns:a16="http://schemas.microsoft.com/office/drawing/2014/main" id="{00177C84-2D18-4AE5-A0E1-EFC279A64FDD}"/>
              </a:ext>
            </a:extLst>
          </p:cNvPr>
          <p:cNvSpPr/>
          <p:nvPr/>
        </p:nvSpPr>
        <p:spPr>
          <a:xfrm>
            <a:off x="2123728" y="3144729"/>
            <a:ext cx="531457" cy="39583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AC83EAC6-24CE-47B5-A76D-D0BCBD344DCC}"/>
              </a:ext>
            </a:extLst>
          </p:cNvPr>
          <p:cNvSpPr/>
          <p:nvPr/>
        </p:nvSpPr>
        <p:spPr>
          <a:xfrm flipH="1">
            <a:off x="2066916" y="3982506"/>
            <a:ext cx="518469" cy="43383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a:extLst>
              <a:ext uri="{FF2B5EF4-FFF2-40B4-BE49-F238E27FC236}">
                <a16:creationId xmlns:a16="http://schemas.microsoft.com/office/drawing/2014/main" id="{26DDB6B8-9034-4309-875C-7CF08CFF9234}"/>
              </a:ext>
            </a:extLst>
          </p:cNvPr>
          <p:cNvSpPr txBox="1"/>
          <p:nvPr/>
        </p:nvSpPr>
        <p:spPr>
          <a:xfrm>
            <a:off x="264958" y="974153"/>
            <a:ext cx="1612534" cy="523220"/>
          </a:xfrm>
          <a:prstGeom prst="rect">
            <a:avLst/>
          </a:prstGeom>
          <a:noFill/>
        </p:spPr>
        <p:txBody>
          <a:bodyPr wrap="square" rtlCol="0">
            <a:spAutoFit/>
          </a:bodyPr>
          <a:lstStyle/>
          <a:p>
            <a:pPr algn="ctr"/>
            <a:r>
              <a:rPr lang="zh-CN" altLang="en-US" sz="2800" b="1" dirty="0">
                <a:latin typeface="楷体" panose="02010609060101010101" pitchFamily="49" charset="-122"/>
                <a:ea typeface="楷体" panose="02010609060101010101" pitchFamily="49" charset="-122"/>
              </a:rPr>
              <a:t>数据来源</a:t>
            </a:r>
          </a:p>
        </p:txBody>
      </p:sp>
      <p:sp>
        <p:nvSpPr>
          <p:cNvPr id="12" name="椭圆 11">
            <a:extLst>
              <a:ext uri="{FF2B5EF4-FFF2-40B4-BE49-F238E27FC236}">
                <a16:creationId xmlns:a16="http://schemas.microsoft.com/office/drawing/2014/main" id="{7F14BE66-FA4C-47DC-866A-D778BFCA9557}"/>
              </a:ext>
            </a:extLst>
          </p:cNvPr>
          <p:cNvSpPr/>
          <p:nvPr/>
        </p:nvSpPr>
        <p:spPr>
          <a:xfrm>
            <a:off x="3701827" y="1700808"/>
            <a:ext cx="937618" cy="928243"/>
          </a:xfrm>
          <a:prstGeom prst="ellipse">
            <a:avLst/>
          </a:prstGeom>
          <a:solidFill>
            <a:schemeClr val="accent4">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a:extLst>
              <a:ext uri="{FF2B5EF4-FFF2-40B4-BE49-F238E27FC236}">
                <a16:creationId xmlns:a16="http://schemas.microsoft.com/office/drawing/2014/main" id="{6E6CC324-EC6E-40F8-95E4-D09015CD5B5D}"/>
              </a:ext>
            </a:extLst>
          </p:cNvPr>
          <p:cNvSpPr/>
          <p:nvPr/>
        </p:nvSpPr>
        <p:spPr>
          <a:xfrm>
            <a:off x="2883099" y="2492896"/>
            <a:ext cx="917656" cy="921154"/>
          </a:xfrm>
          <a:prstGeom prst="ellipse">
            <a:avLst/>
          </a:prstGeom>
          <a:solidFill>
            <a:schemeClr val="accent3">
              <a:lumMod val="60000"/>
              <a:lumOff val="4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椭圆 26">
            <a:extLst>
              <a:ext uri="{FF2B5EF4-FFF2-40B4-BE49-F238E27FC236}">
                <a16:creationId xmlns:a16="http://schemas.microsoft.com/office/drawing/2014/main" id="{7696E1B4-529B-4438-BC33-46F6B39ED125}"/>
              </a:ext>
            </a:extLst>
          </p:cNvPr>
          <p:cNvSpPr/>
          <p:nvPr/>
        </p:nvSpPr>
        <p:spPr>
          <a:xfrm>
            <a:off x="2605062" y="3501008"/>
            <a:ext cx="966858" cy="946799"/>
          </a:xfrm>
          <a:prstGeom prst="ellipse">
            <a:avLst/>
          </a:prstGeom>
          <a:solidFill>
            <a:schemeClr val="accent1">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8" name="椭圆 27">
            <a:extLst>
              <a:ext uri="{FF2B5EF4-FFF2-40B4-BE49-F238E27FC236}">
                <a16:creationId xmlns:a16="http://schemas.microsoft.com/office/drawing/2014/main" id="{76A0FDE4-EBFB-45C3-8D00-6BB084309830}"/>
              </a:ext>
            </a:extLst>
          </p:cNvPr>
          <p:cNvSpPr/>
          <p:nvPr/>
        </p:nvSpPr>
        <p:spPr>
          <a:xfrm>
            <a:off x="2969714" y="4509120"/>
            <a:ext cx="971584" cy="927089"/>
          </a:xfrm>
          <a:prstGeom prst="ellipse">
            <a:avLst/>
          </a:prstGeom>
          <a:solidFill>
            <a:schemeClr val="tx2">
              <a:lumMod val="40000"/>
              <a:lumOff val="6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箭头: 右 28">
            <a:extLst>
              <a:ext uri="{FF2B5EF4-FFF2-40B4-BE49-F238E27FC236}">
                <a16:creationId xmlns:a16="http://schemas.microsoft.com/office/drawing/2014/main" id="{AAA94715-36EF-4487-A9A4-D34EA657056D}"/>
              </a:ext>
            </a:extLst>
          </p:cNvPr>
          <p:cNvSpPr/>
          <p:nvPr/>
        </p:nvSpPr>
        <p:spPr>
          <a:xfrm>
            <a:off x="6259050" y="3236799"/>
            <a:ext cx="473189" cy="39958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箭头: 右 29">
            <a:extLst>
              <a:ext uri="{FF2B5EF4-FFF2-40B4-BE49-F238E27FC236}">
                <a16:creationId xmlns:a16="http://schemas.microsoft.com/office/drawing/2014/main" id="{88A85B14-1607-4369-8524-1B3ACCD9461B}"/>
              </a:ext>
            </a:extLst>
          </p:cNvPr>
          <p:cNvSpPr/>
          <p:nvPr/>
        </p:nvSpPr>
        <p:spPr>
          <a:xfrm flipH="1">
            <a:off x="6203808" y="3982506"/>
            <a:ext cx="474312" cy="4338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4486FE23-A93B-4663-9DDA-4B65C68B9151}"/>
              </a:ext>
            </a:extLst>
          </p:cNvPr>
          <p:cNvSpPr/>
          <p:nvPr/>
        </p:nvSpPr>
        <p:spPr>
          <a:xfrm>
            <a:off x="6731062" y="1539595"/>
            <a:ext cx="2326122" cy="4451292"/>
          </a:xfrm>
          <a:prstGeom prst="roundRect">
            <a:avLst/>
          </a:prstGeom>
          <a:noFill/>
          <a:ln w="28575">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695F9F5F-BB18-4462-A264-C598A46330CE}"/>
              </a:ext>
            </a:extLst>
          </p:cNvPr>
          <p:cNvSpPr txBox="1"/>
          <p:nvPr/>
        </p:nvSpPr>
        <p:spPr>
          <a:xfrm>
            <a:off x="6770424" y="3211243"/>
            <a:ext cx="2278814" cy="338554"/>
          </a:xfrm>
          <a:prstGeom prst="rect">
            <a:avLst/>
          </a:prstGeom>
          <a:noFill/>
        </p:spPr>
        <p:txBody>
          <a:bodyPr wrap="square" rtlCol="0">
            <a:spAutoFit/>
          </a:bodyPr>
          <a:lstStyle/>
          <a:p>
            <a:pPr algn="ctr"/>
            <a:r>
              <a:rPr lang="zh-CN" altLang="en-US" sz="1600" b="1" dirty="0">
                <a:latin typeface="楷体" panose="02010609060101010101" pitchFamily="49" charset="-122"/>
                <a:ea typeface="楷体" panose="02010609060101010101" pitchFamily="49" charset="-122"/>
              </a:rPr>
              <a:t>数据关联分析结果</a:t>
            </a:r>
          </a:p>
        </p:txBody>
      </p:sp>
      <p:sp>
        <p:nvSpPr>
          <p:cNvPr id="35" name="矩形 34">
            <a:extLst>
              <a:ext uri="{FF2B5EF4-FFF2-40B4-BE49-F238E27FC236}">
                <a16:creationId xmlns:a16="http://schemas.microsoft.com/office/drawing/2014/main" id="{FC902943-E15D-4135-AA4C-5BE36000061B}"/>
              </a:ext>
            </a:extLst>
          </p:cNvPr>
          <p:cNvSpPr/>
          <p:nvPr/>
        </p:nvSpPr>
        <p:spPr>
          <a:xfrm>
            <a:off x="6708450" y="5504690"/>
            <a:ext cx="2451312" cy="338554"/>
          </a:xfrm>
          <a:prstGeom prst="rect">
            <a:avLst/>
          </a:prstGeom>
        </p:spPr>
        <p:txBody>
          <a:bodyPr wrap="none">
            <a:spAutoFit/>
          </a:bodyPr>
          <a:lstStyle/>
          <a:p>
            <a:r>
              <a:rPr lang="en-US" altLang="zh-CN" sz="1600" b="1" dirty="0">
                <a:latin typeface="Times New Roman" panose="02020603050405020304" pitchFamily="18" charset="0"/>
                <a:cs typeface="Times New Roman" panose="02020603050405020304" pitchFamily="18" charset="0"/>
              </a:rPr>
              <a:t>http://47.102.98.204:8080/</a:t>
            </a:r>
            <a:endParaRPr lang="zh-CN" altLang="en-US" sz="1600" b="1" dirty="0">
              <a:latin typeface="Times New Roman" panose="02020603050405020304" pitchFamily="18" charset="0"/>
              <a:cs typeface="Times New Roman" panose="02020603050405020304" pitchFamily="18" charset="0"/>
            </a:endParaRPr>
          </a:p>
        </p:txBody>
      </p:sp>
      <p:pic>
        <p:nvPicPr>
          <p:cNvPr id="36" name="图片 35">
            <a:extLst>
              <a:ext uri="{FF2B5EF4-FFF2-40B4-BE49-F238E27FC236}">
                <a16:creationId xmlns:a16="http://schemas.microsoft.com/office/drawing/2014/main" id="{32513A9F-94EF-470B-87BE-420E6A2D5A71}"/>
              </a:ext>
            </a:extLst>
          </p:cNvPr>
          <p:cNvPicPr>
            <a:picLocks noChangeAspect="1"/>
          </p:cNvPicPr>
          <p:nvPr/>
        </p:nvPicPr>
        <p:blipFill>
          <a:blip r:embed="rId3"/>
          <a:stretch>
            <a:fillRect/>
          </a:stretch>
        </p:blipFill>
        <p:spPr>
          <a:xfrm>
            <a:off x="6912189" y="3720128"/>
            <a:ext cx="2071318" cy="1524927"/>
          </a:xfrm>
          <a:prstGeom prst="rect">
            <a:avLst/>
          </a:prstGeom>
        </p:spPr>
      </p:pic>
      <p:sp>
        <p:nvSpPr>
          <p:cNvPr id="37" name="文本框 36">
            <a:extLst>
              <a:ext uri="{FF2B5EF4-FFF2-40B4-BE49-F238E27FC236}">
                <a16:creationId xmlns:a16="http://schemas.microsoft.com/office/drawing/2014/main" id="{CA19D823-84DF-4E34-A577-CC25007A5A7F}"/>
              </a:ext>
            </a:extLst>
          </p:cNvPr>
          <p:cNvSpPr txBox="1"/>
          <p:nvPr/>
        </p:nvSpPr>
        <p:spPr>
          <a:xfrm>
            <a:off x="6027725" y="2924944"/>
            <a:ext cx="704515" cy="307777"/>
          </a:xfrm>
          <a:prstGeom prst="rect">
            <a:avLst/>
          </a:prstGeom>
          <a:noFill/>
        </p:spPr>
        <p:txBody>
          <a:bodyPr wrap="square" rtlCol="0">
            <a:spAutoFit/>
          </a:bodyPr>
          <a:lstStyle/>
          <a:p>
            <a:pPr algn="ctr"/>
            <a:r>
              <a:rPr lang="zh-CN" altLang="en-US" sz="1400" b="1" dirty="0"/>
              <a:t>构建</a:t>
            </a:r>
          </a:p>
        </p:txBody>
      </p:sp>
      <p:sp>
        <p:nvSpPr>
          <p:cNvPr id="38" name="文本框 37">
            <a:extLst>
              <a:ext uri="{FF2B5EF4-FFF2-40B4-BE49-F238E27FC236}">
                <a16:creationId xmlns:a16="http://schemas.microsoft.com/office/drawing/2014/main" id="{F5F76586-B155-41FF-87F7-C9A08ACF8BD0}"/>
              </a:ext>
            </a:extLst>
          </p:cNvPr>
          <p:cNvSpPr txBox="1"/>
          <p:nvPr/>
        </p:nvSpPr>
        <p:spPr>
          <a:xfrm>
            <a:off x="6775197" y="5204378"/>
            <a:ext cx="2231864" cy="338554"/>
          </a:xfrm>
          <a:prstGeom prst="rect">
            <a:avLst/>
          </a:prstGeom>
          <a:noFill/>
        </p:spPr>
        <p:txBody>
          <a:bodyPr wrap="square" rtlCol="0">
            <a:spAutoFit/>
          </a:bodyPr>
          <a:lstStyle/>
          <a:p>
            <a:pPr algn="ctr"/>
            <a:r>
              <a:rPr lang="zh-CN" altLang="en-US" sz="1600" b="1" dirty="0">
                <a:latin typeface="楷体" panose="02010609060101010101" pitchFamily="49" charset="-122"/>
                <a:ea typeface="楷体" panose="02010609060101010101" pitchFamily="49" charset="-122"/>
              </a:rPr>
              <a:t>高温合金机器学习平台</a:t>
            </a:r>
          </a:p>
        </p:txBody>
      </p:sp>
      <p:sp>
        <p:nvSpPr>
          <p:cNvPr id="40" name="文本框 39">
            <a:extLst>
              <a:ext uri="{FF2B5EF4-FFF2-40B4-BE49-F238E27FC236}">
                <a16:creationId xmlns:a16="http://schemas.microsoft.com/office/drawing/2014/main" id="{9C829D07-ACB3-4AE7-84AD-4E45DC96F5BD}"/>
              </a:ext>
            </a:extLst>
          </p:cNvPr>
          <p:cNvSpPr txBox="1"/>
          <p:nvPr/>
        </p:nvSpPr>
        <p:spPr>
          <a:xfrm>
            <a:off x="120951" y="4798014"/>
            <a:ext cx="1847852" cy="646331"/>
          </a:xfrm>
          <a:prstGeom prst="rect">
            <a:avLst/>
          </a:prstGeom>
          <a:solidFill>
            <a:srgbClr val="EE8044"/>
          </a:solidFill>
        </p:spPr>
        <p:txBody>
          <a:bodyPr wrap="square" rtlCol="0">
            <a:spAutoFit/>
          </a:bodyPr>
          <a:lstStyle>
            <a:defPPr>
              <a:defRPr lang="zh-CN"/>
            </a:defPPr>
            <a:lvl1pPr algn="ctr">
              <a:defRPr sz="2000"/>
            </a:lvl1pPr>
          </a:lstStyle>
          <a:p>
            <a:r>
              <a:rPr lang="zh-CN" altLang="en-US" sz="1800" dirty="0">
                <a:solidFill>
                  <a:schemeClr val="bg1"/>
                </a:solidFill>
                <a:latin typeface="楷体" panose="02010609060101010101" pitchFamily="49" charset="-122"/>
                <a:ea typeface="楷体" panose="02010609060101010101" pitchFamily="49" charset="-122"/>
              </a:rPr>
              <a:t>④国际期刊</a:t>
            </a:r>
            <a:endParaRPr lang="en-US" altLang="zh-CN" sz="1800" dirty="0">
              <a:solidFill>
                <a:schemeClr val="bg1"/>
              </a:solidFill>
              <a:latin typeface="楷体" panose="02010609060101010101" pitchFamily="49" charset="-122"/>
              <a:ea typeface="楷体" panose="02010609060101010101" pitchFamily="49" charset="-122"/>
            </a:endParaRPr>
          </a:p>
          <a:p>
            <a:r>
              <a:rPr lang="zh-CN" altLang="en-US" sz="1800" dirty="0">
                <a:solidFill>
                  <a:schemeClr val="bg1"/>
                </a:solidFill>
                <a:latin typeface="楷体" panose="02010609060101010101" pitchFamily="49" charset="-122"/>
                <a:ea typeface="楷体" panose="02010609060101010101" pitchFamily="49" charset="-122"/>
              </a:rPr>
              <a:t>文献</a:t>
            </a:r>
            <a:r>
              <a:rPr lang="en-US" altLang="zh-CN" sz="1800" dirty="0">
                <a:solidFill>
                  <a:schemeClr val="bg1"/>
                </a:solidFill>
                <a:latin typeface="楷体" panose="02010609060101010101" pitchFamily="49" charset="-122"/>
                <a:ea typeface="楷体" panose="02010609060101010101" pitchFamily="49" charset="-122"/>
              </a:rPr>
              <a:t>60</a:t>
            </a:r>
            <a:r>
              <a:rPr lang="zh-CN" altLang="en-US" sz="1800" dirty="0">
                <a:solidFill>
                  <a:schemeClr val="bg1"/>
                </a:solidFill>
                <a:latin typeface="楷体" panose="02010609060101010101" pitchFamily="49" charset="-122"/>
                <a:ea typeface="楷体" panose="02010609060101010101" pitchFamily="49" charset="-122"/>
              </a:rPr>
              <a:t>篇</a:t>
            </a:r>
          </a:p>
        </p:txBody>
      </p:sp>
      <p:sp>
        <p:nvSpPr>
          <p:cNvPr id="41" name="文本框 40">
            <a:extLst>
              <a:ext uri="{FF2B5EF4-FFF2-40B4-BE49-F238E27FC236}">
                <a16:creationId xmlns:a16="http://schemas.microsoft.com/office/drawing/2014/main" id="{127841C6-9BCC-4AB3-B5C1-345B11E8497A}"/>
              </a:ext>
            </a:extLst>
          </p:cNvPr>
          <p:cNvSpPr txBox="1"/>
          <p:nvPr/>
        </p:nvSpPr>
        <p:spPr>
          <a:xfrm>
            <a:off x="3740129" y="1923053"/>
            <a:ext cx="903879" cy="523220"/>
          </a:xfrm>
          <a:prstGeom prst="rect">
            <a:avLst/>
          </a:prstGeom>
          <a:noFill/>
        </p:spPr>
        <p:txBody>
          <a:bodyPr wrap="square" rtlCol="0">
            <a:spAutoFit/>
          </a:bodyPr>
          <a:lstStyle/>
          <a:p>
            <a:pPr algn="ctr"/>
            <a:r>
              <a:rPr lang="zh-CN" altLang="en-US" sz="1400" dirty="0">
                <a:solidFill>
                  <a:schemeClr val="bg1"/>
                </a:solidFill>
                <a:latin typeface="楷体" panose="02010609060101010101" pitchFamily="49" charset="-122"/>
                <a:ea typeface="楷体" panose="02010609060101010101" pitchFamily="49" charset="-122"/>
              </a:rPr>
              <a:t>文献信息</a:t>
            </a:r>
            <a:r>
              <a:rPr lang="en-US" altLang="zh-CN" sz="1400" b="1" dirty="0">
                <a:solidFill>
                  <a:srgbClr val="FF0000"/>
                </a:solidFill>
                <a:latin typeface="楷体" panose="02010609060101010101" pitchFamily="49" charset="-122"/>
                <a:ea typeface="楷体" panose="02010609060101010101" pitchFamily="49" charset="-122"/>
              </a:rPr>
              <a:t>1337</a:t>
            </a:r>
            <a:r>
              <a:rPr lang="zh-CN" altLang="en-US" sz="1400" dirty="0">
                <a:solidFill>
                  <a:schemeClr val="bg1"/>
                </a:solidFill>
                <a:latin typeface="楷体" panose="02010609060101010101" pitchFamily="49" charset="-122"/>
                <a:ea typeface="楷体" panose="02010609060101010101" pitchFamily="49" charset="-122"/>
              </a:rPr>
              <a:t>条</a:t>
            </a:r>
          </a:p>
        </p:txBody>
      </p:sp>
      <p:sp>
        <p:nvSpPr>
          <p:cNvPr id="43" name="文本框 42">
            <a:extLst>
              <a:ext uri="{FF2B5EF4-FFF2-40B4-BE49-F238E27FC236}">
                <a16:creationId xmlns:a16="http://schemas.microsoft.com/office/drawing/2014/main" id="{FCDEE6C6-DC37-47DD-9DF7-7C758F575A38}"/>
              </a:ext>
            </a:extLst>
          </p:cNvPr>
          <p:cNvSpPr txBox="1"/>
          <p:nvPr/>
        </p:nvSpPr>
        <p:spPr>
          <a:xfrm>
            <a:off x="2789198" y="2696347"/>
            <a:ext cx="1105458" cy="523220"/>
          </a:xfrm>
          <a:prstGeom prst="rect">
            <a:avLst/>
          </a:prstGeom>
          <a:noFill/>
        </p:spPr>
        <p:txBody>
          <a:bodyPr wrap="square" rtlCol="0">
            <a:spAutoFit/>
          </a:bodyPr>
          <a:lstStyle>
            <a:defPPr>
              <a:defRPr lang="zh-CN"/>
            </a:defPPr>
            <a:lvl1pPr algn="ctr">
              <a:defRPr sz="1400">
                <a:solidFill>
                  <a:schemeClr val="bg1"/>
                </a:solidFill>
                <a:latin typeface="楷体" panose="02010609060101010101" pitchFamily="49" charset="-122"/>
                <a:ea typeface="楷体" panose="02010609060101010101" pitchFamily="49" charset="-122"/>
              </a:defRPr>
            </a:lvl1pPr>
          </a:lstStyle>
          <a:p>
            <a:r>
              <a:rPr lang="zh-CN" altLang="en-US" dirty="0"/>
              <a:t>蠕变专利</a:t>
            </a:r>
            <a:endParaRPr lang="en-US" altLang="zh-CN" dirty="0"/>
          </a:p>
          <a:p>
            <a:r>
              <a:rPr lang="zh-CN" altLang="en-US" dirty="0"/>
              <a:t>数据</a:t>
            </a:r>
            <a:r>
              <a:rPr lang="en-US" altLang="zh-CN" b="1" dirty="0">
                <a:solidFill>
                  <a:srgbClr val="FF0000"/>
                </a:solidFill>
              </a:rPr>
              <a:t>266</a:t>
            </a:r>
            <a:r>
              <a:rPr lang="zh-CN" altLang="en-US" dirty="0"/>
              <a:t>条</a:t>
            </a:r>
          </a:p>
        </p:txBody>
      </p:sp>
      <p:sp>
        <p:nvSpPr>
          <p:cNvPr id="44" name="文本框 43">
            <a:extLst>
              <a:ext uri="{FF2B5EF4-FFF2-40B4-BE49-F238E27FC236}">
                <a16:creationId xmlns:a16="http://schemas.microsoft.com/office/drawing/2014/main" id="{91AF2496-0113-459A-9F9F-47B557B6A4ED}"/>
              </a:ext>
            </a:extLst>
          </p:cNvPr>
          <p:cNvSpPr txBox="1"/>
          <p:nvPr/>
        </p:nvSpPr>
        <p:spPr>
          <a:xfrm>
            <a:off x="2974629" y="4572406"/>
            <a:ext cx="966858" cy="738664"/>
          </a:xfrm>
          <a:prstGeom prst="rect">
            <a:avLst/>
          </a:prstGeom>
          <a:noFill/>
        </p:spPr>
        <p:txBody>
          <a:bodyPr wrap="square" rtlCol="0">
            <a:spAutoFit/>
          </a:bodyPr>
          <a:lstStyle>
            <a:defPPr>
              <a:defRPr lang="zh-CN"/>
            </a:defPPr>
            <a:lvl1pPr algn="ctr">
              <a:defRPr sz="1400">
                <a:solidFill>
                  <a:schemeClr val="bg1"/>
                </a:solidFill>
                <a:latin typeface="楷体" panose="02010609060101010101" pitchFamily="49" charset="-122"/>
                <a:ea typeface="楷体" panose="02010609060101010101" pitchFamily="49" charset="-122"/>
              </a:defRPr>
            </a:lvl1pPr>
          </a:lstStyle>
          <a:p>
            <a:r>
              <a:rPr lang="zh-CN" altLang="en-US" dirty="0"/>
              <a:t>科研人员和机构信息</a:t>
            </a:r>
            <a:r>
              <a:rPr lang="en-US" altLang="zh-CN" b="1" dirty="0">
                <a:solidFill>
                  <a:srgbClr val="FF0000"/>
                </a:solidFill>
              </a:rPr>
              <a:t>1337</a:t>
            </a:r>
            <a:r>
              <a:rPr lang="zh-CN" altLang="en-US" dirty="0"/>
              <a:t>条</a:t>
            </a:r>
          </a:p>
        </p:txBody>
      </p:sp>
      <p:sp>
        <p:nvSpPr>
          <p:cNvPr id="42" name="文本框 41">
            <a:extLst>
              <a:ext uri="{FF2B5EF4-FFF2-40B4-BE49-F238E27FC236}">
                <a16:creationId xmlns:a16="http://schemas.microsoft.com/office/drawing/2014/main" id="{75F00FF4-F4E1-4C2F-A26B-AFA48D726E6C}"/>
              </a:ext>
            </a:extLst>
          </p:cNvPr>
          <p:cNvSpPr txBox="1"/>
          <p:nvPr/>
        </p:nvSpPr>
        <p:spPr>
          <a:xfrm>
            <a:off x="1827399" y="2720647"/>
            <a:ext cx="1232433" cy="461665"/>
          </a:xfrm>
          <a:prstGeom prst="rect">
            <a:avLst/>
          </a:prstGeom>
          <a:noFill/>
        </p:spPr>
        <p:txBody>
          <a:bodyPr wrap="square" rtlCol="0">
            <a:spAutoFit/>
          </a:bodyPr>
          <a:lstStyle/>
          <a:p>
            <a:pPr algn="ctr"/>
            <a:r>
              <a:rPr lang="zh-CN" altLang="en-US" sz="1200" b="1" dirty="0"/>
              <a:t>数据分类</a:t>
            </a:r>
            <a:endParaRPr lang="en-US" altLang="zh-CN" sz="1200" b="1" dirty="0"/>
          </a:p>
          <a:p>
            <a:pPr algn="ctr"/>
            <a:r>
              <a:rPr lang="zh-CN" altLang="en-US" sz="1200" b="1" dirty="0"/>
              <a:t>数据存储</a:t>
            </a:r>
          </a:p>
        </p:txBody>
      </p:sp>
      <p:sp>
        <p:nvSpPr>
          <p:cNvPr id="46" name="文本框 45">
            <a:extLst>
              <a:ext uri="{FF2B5EF4-FFF2-40B4-BE49-F238E27FC236}">
                <a16:creationId xmlns:a16="http://schemas.microsoft.com/office/drawing/2014/main" id="{0BCA7303-3A1D-4A7A-957D-B2F136E34000}"/>
              </a:ext>
            </a:extLst>
          </p:cNvPr>
          <p:cNvSpPr txBox="1"/>
          <p:nvPr/>
        </p:nvSpPr>
        <p:spPr>
          <a:xfrm>
            <a:off x="2542053" y="3645212"/>
            <a:ext cx="1110391" cy="738664"/>
          </a:xfrm>
          <a:prstGeom prst="rect">
            <a:avLst/>
          </a:prstGeom>
          <a:noFill/>
        </p:spPr>
        <p:txBody>
          <a:bodyPr wrap="square" rtlCol="0">
            <a:spAutoFit/>
          </a:bodyPr>
          <a:lstStyle>
            <a:defPPr>
              <a:defRPr lang="zh-CN"/>
            </a:defPPr>
            <a:lvl1pPr algn="ctr">
              <a:defRPr sz="1400">
                <a:solidFill>
                  <a:schemeClr val="bg1"/>
                </a:solidFill>
                <a:latin typeface="楷体" panose="02010609060101010101" pitchFamily="49" charset="-122"/>
                <a:ea typeface="楷体" panose="02010609060101010101" pitchFamily="49" charset="-122"/>
              </a:defRPr>
            </a:lvl1pPr>
          </a:lstStyle>
          <a:p>
            <a:r>
              <a:rPr lang="zh-CN" altLang="en-US" dirty="0"/>
              <a:t>国际高温合金会议数据</a:t>
            </a:r>
            <a:r>
              <a:rPr lang="en-US" altLang="zh-CN" b="1" dirty="0">
                <a:solidFill>
                  <a:srgbClr val="FF0000"/>
                </a:solidFill>
              </a:rPr>
              <a:t>12382</a:t>
            </a:r>
            <a:r>
              <a:rPr lang="zh-CN" altLang="en-US" dirty="0"/>
              <a:t>条</a:t>
            </a:r>
          </a:p>
        </p:txBody>
      </p:sp>
      <p:sp>
        <p:nvSpPr>
          <p:cNvPr id="48" name="文本框 47">
            <a:extLst>
              <a:ext uri="{FF2B5EF4-FFF2-40B4-BE49-F238E27FC236}">
                <a16:creationId xmlns:a16="http://schemas.microsoft.com/office/drawing/2014/main" id="{177A8B29-BD7E-43D4-B3DC-7BB6B2B53C82}"/>
              </a:ext>
            </a:extLst>
          </p:cNvPr>
          <p:cNvSpPr txBox="1"/>
          <p:nvPr/>
        </p:nvSpPr>
        <p:spPr>
          <a:xfrm>
            <a:off x="3750554" y="983689"/>
            <a:ext cx="1274053" cy="523220"/>
          </a:xfrm>
          <a:prstGeom prst="rect">
            <a:avLst/>
          </a:prstGeom>
          <a:noFill/>
        </p:spPr>
        <p:txBody>
          <a:bodyPr wrap="square" rtlCol="0">
            <a:spAutoFit/>
          </a:bodyPr>
          <a:lstStyle>
            <a:defPPr>
              <a:defRPr lang="zh-CN"/>
            </a:defPPr>
            <a:lvl1pPr algn="ctr">
              <a:defRPr sz="2800" b="1">
                <a:latin typeface="楷体" panose="02010609060101010101" pitchFamily="49" charset="-122"/>
                <a:ea typeface="楷体" panose="02010609060101010101" pitchFamily="49" charset="-122"/>
              </a:defRPr>
            </a:lvl1pPr>
          </a:lstStyle>
          <a:p>
            <a:r>
              <a:rPr lang="zh-CN" altLang="en-US" dirty="0"/>
              <a:t>数据库</a:t>
            </a:r>
          </a:p>
        </p:txBody>
      </p:sp>
      <p:sp>
        <p:nvSpPr>
          <p:cNvPr id="49" name="箭头: 下弧形 48">
            <a:extLst>
              <a:ext uri="{FF2B5EF4-FFF2-40B4-BE49-F238E27FC236}">
                <a16:creationId xmlns:a16="http://schemas.microsoft.com/office/drawing/2014/main" id="{797179D8-D5AF-4D1A-9B0B-AFF0746BB4E2}"/>
              </a:ext>
            </a:extLst>
          </p:cNvPr>
          <p:cNvSpPr/>
          <p:nvPr/>
        </p:nvSpPr>
        <p:spPr>
          <a:xfrm flipV="1">
            <a:off x="1943168" y="912661"/>
            <a:ext cx="1841521" cy="542491"/>
          </a:xfrm>
          <a:prstGeom prst="curvedUp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箭头: 下弧形 50">
            <a:extLst>
              <a:ext uri="{FF2B5EF4-FFF2-40B4-BE49-F238E27FC236}">
                <a16:creationId xmlns:a16="http://schemas.microsoft.com/office/drawing/2014/main" id="{F4FCAE43-F65E-406D-912A-5C8E8C32CF57}"/>
              </a:ext>
            </a:extLst>
          </p:cNvPr>
          <p:cNvSpPr/>
          <p:nvPr/>
        </p:nvSpPr>
        <p:spPr>
          <a:xfrm flipV="1">
            <a:off x="4928646" y="894734"/>
            <a:ext cx="1856956" cy="517046"/>
          </a:xfrm>
          <a:prstGeom prst="curvedUp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00856D32-D64C-44D7-9DEC-09DFF80D544B}"/>
              </a:ext>
            </a:extLst>
          </p:cNvPr>
          <p:cNvSpPr txBox="1"/>
          <p:nvPr/>
        </p:nvSpPr>
        <p:spPr>
          <a:xfrm>
            <a:off x="6693303" y="988673"/>
            <a:ext cx="2450697" cy="523220"/>
          </a:xfrm>
          <a:prstGeom prst="rect">
            <a:avLst/>
          </a:prstGeom>
          <a:noFill/>
        </p:spPr>
        <p:txBody>
          <a:bodyPr wrap="square" rtlCol="0">
            <a:spAutoFit/>
          </a:bodyPr>
          <a:lstStyle>
            <a:defPPr>
              <a:defRPr lang="zh-CN"/>
            </a:defPPr>
            <a:lvl1pPr algn="ctr">
              <a:defRPr sz="2800" b="1">
                <a:latin typeface="楷体" panose="02010609060101010101" pitchFamily="49" charset="-122"/>
                <a:ea typeface="楷体" panose="02010609060101010101" pitchFamily="49" charset="-122"/>
              </a:defRPr>
            </a:lvl1pPr>
          </a:lstStyle>
          <a:p>
            <a:r>
              <a:rPr lang="zh-CN" altLang="en-US" dirty="0"/>
              <a:t>数据关联分析</a:t>
            </a:r>
          </a:p>
        </p:txBody>
      </p:sp>
      <p:sp>
        <p:nvSpPr>
          <p:cNvPr id="54" name="矩形 53">
            <a:extLst>
              <a:ext uri="{FF2B5EF4-FFF2-40B4-BE49-F238E27FC236}">
                <a16:creationId xmlns:a16="http://schemas.microsoft.com/office/drawing/2014/main" id="{58AC77CE-962B-44BC-B36F-406160FF0A0B}"/>
              </a:ext>
            </a:extLst>
          </p:cNvPr>
          <p:cNvSpPr/>
          <p:nvPr/>
        </p:nvSpPr>
        <p:spPr>
          <a:xfrm>
            <a:off x="347187" y="6350619"/>
            <a:ext cx="8185253" cy="400110"/>
          </a:xfrm>
          <a:prstGeom prst="rect">
            <a:avLst/>
          </a:prstGeom>
          <a:noFill/>
          <a:ln w="28575">
            <a:noFill/>
          </a:ln>
        </p:spPr>
        <p:txBody>
          <a:bodyPr wrap="none" lIns="91440" tIns="45720" rIns="91440" bIns="45720">
            <a:spAutoFit/>
          </a:bodyPr>
          <a:lstStyle/>
          <a:p>
            <a:pPr algn="ctr"/>
            <a:r>
              <a:rPr lang="zh-CN" altLang="en-US" sz="2000" b="1" dirty="0">
                <a:ln w="22225">
                  <a:solidFill>
                    <a:schemeClr val="accent2"/>
                  </a:solidFill>
                  <a:prstDash val="solid"/>
                </a:ln>
                <a:solidFill>
                  <a:schemeClr val="accent2">
                    <a:lumMod val="40000"/>
                    <a:lumOff val="60000"/>
                  </a:schemeClr>
                </a:solidFill>
              </a:rPr>
              <a:t>科学内涵：专注于镍基单晶高温合金、涵盖多尺度材料属性、</a:t>
            </a:r>
            <a:r>
              <a:rPr lang="zh-CN" altLang="en-US" sz="2000" b="1" cap="none" spc="0" dirty="0">
                <a:ln w="22225">
                  <a:solidFill>
                    <a:schemeClr val="accent2"/>
                  </a:solidFill>
                  <a:prstDash val="solid"/>
                </a:ln>
                <a:solidFill>
                  <a:schemeClr val="accent2">
                    <a:lumMod val="40000"/>
                    <a:lumOff val="60000"/>
                  </a:schemeClr>
                </a:solidFill>
                <a:effectLst/>
              </a:rPr>
              <a:t>可溯源</a:t>
            </a:r>
          </a:p>
        </p:txBody>
      </p:sp>
      <p:sp>
        <p:nvSpPr>
          <p:cNvPr id="56" name="文本框 55">
            <a:extLst>
              <a:ext uri="{FF2B5EF4-FFF2-40B4-BE49-F238E27FC236}">
                <a16:creationId xmlns:a16="http://schemas.microsoft.com/office/drawing/2014/main" id="{850FF96C-2D6A-4573-9DEB-61521A68B652}"/>
              </a:ext>
            </a:extLst>
          </p:cNvPr>
          <p:cNvSpPr txBox="1"/>
          <p:nvPr/>
        </p:nvSpPr>
        <p:spPr>
          <a:xfrm>
            <a:off x="5310692" y="4214013"/>
            <a:ext cx="434824" cy="549517"/>
          </a:xfrm>
          <a:prstGeom prst="rect">
            <a:avLst/>
          </a:prstGeom>
          <a:noFill/>
        </p:spPr>
        <p:txBody>
          <a:bodyPr wrap="square" rtlCol="0">
            <a:spAutoFit/>
          </a:bodyPr>
          <a:lstStyle/>
          <a:p>
            <a:pPr algn="ctr"/>
            <a:r>
              <a:rPr lang="en-US" altLang="zh-CN" sz="3200" b="1" dirty="0"/>
              <a:t>…</a:t>
            </a:r>
            <a:endParaRPr lang="zh-CN" altLang="en-US" sz="3200" b="1" dirty="0"/>
          </a:p>
        </p:txBody>
      </p:sp>
      <p:sp>
        <p:nvSpPr>
          <p:cNvPr id="59" name="文本框 58">
            <a:extLst>
              <a:ext uri="{FF2B5EF4-FFF2-40B4-BE49-F238E27FC236}">
                <a16:creationId xmlns:a16="http://schemas.microsoft.com/office/drawing/2014/main" id="{D4F1B37D-425E-438F-9BC6-3A28F070F37A}"/>
              </a:ext>
            </a:extLst>
          </p:cNvPr>
          <p:cNvSpPr txBox="1"/>
          <p:nvPr/>
        </p:nvSpPr>
        <p:spPr>
          <a:xfrm>
            <a:off x="5868144" y="3672731"/>
            <a:ext cx="948329" cy="307777"/>
          </a:xfrm>
          <a:prstGeom prst="rect">
            <a:avLst/>
          </a:prstGeom>
          <a:noFill/>
        </p:spPr>
        <p:txBody>
          <a:bodyPr wrap="square" rtlCol="0">
            <a:spAutoFit/>
          </a:bodyPr>
          <a:lstStyle/>
          <a:p>
            <a:pPr algn="ctr"/>
            <a:r>
              <a:rPr lang="zh-CN" altLang="en-US" sz="1400" b="1" dirty="0"/>
              <a:t>关联分析</a:t>
            </a:r>
          </a:p>
        </p:txBody>
      </p:sp>
      <p:sp>
        <p:nvSpPr>
          <p:cNvPr id="60" name="椭圆 59">
            <a:extLst>
              <a:ext uri="{FF2B5EF4-FFF2-40B4-BE49-F238E27FC236}">
                <a16:creationId xmlns:a16="http://schemas.microsoft.com/office/drawing/2014/main" id="{89E5BD76-9644-40B7-BAC4-CE2471093C60}"/>
              </a:ext>
            </a:extLst>
          </p:cNvPr>
          <p:cNvSpPr/>
          <p:nvPr/>
        </p:nvSpPr>
        <p:spPr>
          <a:xfrm>
            <a:off x="3790506" y="5062643"/>
            <a:ext cx="937618" cy="928243"/>
          </a:xfrm>
          <a:prstGeom prst="ellipse">
            <a:avLst/>
          </a:prstGeom>
          <a:solidFill>
            <a:schemeClr val="accent6">
              <a:lumMod val="60000"/>
              <a:lumOff val="40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文本框 60">
            <a:extLst>
              <a:ext uri="{FF2B5EF4-FFF2-40B4-BE49-F238E27FC236}">
                <a16:creationId xmlns:a16="http://schemas.microsoft.com/office/drawing/2014/main" id="{BCFB42F0-19DD-4F05-9F26-5D7C59BE3769}"/>
              </a:ext>
            </a:extLst>
          </p:cNvPr>
          <p:cNvSpPr txBox="1"/>
          <p:nvPr/>
        </p:nvSpPr>
        <p:spPr>
          <a:xfrm>
            <a:off x="3772460" y="5192706"/>
            <a:ext cx="966858" cy="738664"/>
          </a:xfrm>
          <a:prstGeom prst="rect">
            <a:avLst/>
          </a:prstGeom>
          <a:noFill/>
        </p:spPr>
        <p:txBody>
          <a:bodyPr wrap="square" rtlCol="0">
            <a:spAutoFit/>
          </a:bodyPr>
          <a:lstStyle>
            <a:defPPr>
              <a:defRPr lang="zh-CN"/>
            </a:defPPr>
            <a:lvl1pPr algn="ctr">
              <a:defRPr sz="1400">
                <a:solidFill>
                  <a:schemeClr val="bg1"/>
                </a:solidFill>
                <a:latin typeface="楷体" panose="02010609060101010101" pitchFamily="49" charset="-122"/>
                <a:ea typeface="楷体" panose="02010609060101010101" pitchFamily="49" charset="-122"/>
              </a:defRPr>
            </a:lvl1pPr>
          </a:lstStyle>
          <a:p>
            <a:r>
              <a:rPr lang="zh-CN" altLang="en-US" dirty="0"/>
              <a:t>王院士文献数据</a:t>
            </a:r>
            <a:r>
              <a:rPr lang="en-US" altLang="zh-CN" b="1" dirty="0">
                <a:solidFill>
                  <a:srgbClr val="FF0000"/>
                </a:solidFill>
              </a:rPr>
              <a:t>235</a:t>
            </a:r>
            <a:r>
              <a:rPr lang="zh-CN" altLang="en-US" dirty="0"/>
              <a:t>条</a:t>
            </a:r>
          </a:p>
        </p:txBody>
      </p:sp>
      <p:sp>
        <p:nvSpPr>
          <p:cNvPr id="58" name="箭头: 下 57">
            <a:extLst>
              <a:ext uri="{FF2B5EF4-FFF2-40B4-BE49-F238E27FC236}">
                <a16:creationId xmlns:a16="http://schemas.microsoft.com/office/drawing/2014/main" id="{74BD7294-71A5-433C-A2DB-485118F1A9C0}"/>
              </a:ext>
            </a:extLst>
          </p:cNvPr>
          <p:cNvSpPr/>
          <p:nvPr/>
        </p:nvSpPr>
        <p:spPr>
          <a:xfrm>
            <a:off x="2965162" y="5667712"/>
            <a:ext cx="506543" cy="51863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箭头: 下 62">
            <a:extLst>
              <a:ext uri="{FF2B5EF4-FFF2-40B4-BE49-F238E27FC236}">
                <a16:creationId xmlns:a16="http://schemas.microsoft.com/office/drawing/2014/main" id="{BE6D13FF-E3A2-479B-AF77-6B5D2291967A}"/>
              </a:ext>
            </a:extLst>
          </p:cNvPr>
          <p:cNvSpPr/>
          <p:nvPr/>
        </p:nvSpPr>
        <p:spPr>
          <a:xfrm>
            <a:off x="5268439" y="5665560"/>
            <a:ext cx="506543" cy="52079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4BF7F5FF-6CE1-4932-BBE9-D30CA062E1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5844" y="3501008"/>
            <a:ext cx="760948" cy="760948"/>
          </a:xfrm>
          <a:prstGeom prst="rect">
            <a:avLst/>
          </a:prstGeom>
        </p:spPr>
      </p:pic>
      <p:pic>
        <p:nvPicPr>
          <p:cNvPr id="21" name="图片 20">
            <a:extLst>
              <a:ext uri="{FF2B5EF4-FFF2-40B4-BE49-F238E27FC236}">
                <a16:creationId xmlns:a16="http://schemas.microsoft.com/office/drawing/2014/main" id="{32BAE0DA-7AA4-41FF-AF6D-31BB5B994A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493" y="4261526"/>
            <a:ext cx="751650" cy="751650"/>
          </a:xfrm>
          <a:prstGeom prst="rect">
            <a:avLst/>
          </a:prstGeom>
        </p:spPr>
      </p:pic>
      <p:pic>
        <p:nvPicPr>
          <p:cNvPr id="45" name="图片 44">
            <a:extLst>
              <a:ext uri="{FF2B5EF4-FFF2-40B4-BE49-F238E27FC236}">
                <a16:creationId xmlns:a16="http://schemas.microsoft.com/office/drawing/2014/main" id="{F8AA6EEF-391F-43F8-B125-E7ADF8E534F0}"/>
              </a:ext>
            </a:extLst>
          </p:cNvPr>
          <p:cNvPicPr>
            <a:picLocks noChangeAspect="1"/>
          </p:cNvPicPr>
          <p:nvPr/>
        </p:nvPicPr>
        <p:blipFill>
          <a:blip r:embed="rId6"/>
          <a:stretch>
            <a:fillRect/>
          </a:stretch>
        </p:blipFill>
        <p:spPr>
          <a:xfrm>
            <a:off x="6841162" y="1676161"/>
            <a:ext cx="2148498" cy="1543406"/>
          </a:xfrm>
          <a:prstGeom prst="rect">
            <a:avLst/>
          </a:prstGeom>
        </p:spPr>
      </p:pic>
    </p:spTree>
    <p:extLst>
      <p:ext uri="{BB962C8B-B14F-4D97-AF65-F5344CB8AC3E}">
        <p14:creationId xmlns:p14="http://schemas.microsoft.com/office/powerpoint/2010/main" val="207630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59DD2-AC85-43DC-A1B3-C475FE9B3C95}"/>
              </a:ext>
            </a:extLst>
          </p:cNvPr>
          <p:cNvSpPr>
            <a:spLocks noGrp="1"/>
          </p:cNvSpPr>
          <p:nvPr>
            <p:ph type="title"/>
          </p:nvPr>
        </p:nvSpPr>
        <p:spPr>
          <a:xfrm>
            <a:off x="827584" y="-25614"/>
            <a:ext cx="8229600" cy="796950"/>
          </a:xfrm>
        </p:spPr>
        <p:txBody>
          <a:bodyPr>
            <a:normAutofit fontScale="90000"/>
          </a:bodyPr>
          <a:lstStyle/>
          <a:p>
            <a:br>
              <a:rPr lang="en-US" altLang="zh-CN" sz="2800" dirty="0">
                <a:solidFill>
                  <a:srgbClr val="FF0000"/>
                </a:solidFill>
              </a:rPr>
            </a:br>
            <a:r>
              <a:rPr lang="zh-CN" altLang="en-US" sz="2800" dirty="0">
                <a:solidFill>
                  <a:srgbClr val="FF0000"/>
                </a:solidFill>
              </a:rPr>
              <a:t>“数据关联</a:t>
            </a:r>
            <a:r>
              <a:rPr lang="zh-CN" altLang="en-US" sz="2800">
                <a:solidFill>
                  <a:srgbClr val="FF0000"/>
                </a:solidFill>
              </a:rPr>
              <a:t>分析方法的认识”</a:t>
            </a:r>
            <a:br>
              <a:rPr lang="en-US" altLang="zh-CN" sz="2800" dirty="0">
                <a:solidFill>
                  <a:srgbClr val="FF0000"/>
                </a:solidFill>
              </a:rPr>
            </a:br>
            <a:r>
              <a:rPr lang="en-US" altLang="zh-CN" sz="2800" dirty="0">
                <a:solidFill>
                  <a:srgbClr val="FF0000"/>
                </a:solidFill>
              </a:rPr>
              <a:t>—</a:t>
            </a:r>
            <a:r>
              <a:rPr lang="zh-CN" altLang="en-US" sz="2800" dirty="0">
                <a:solidFill>
                  <a:srgbClr val="FF0000"/>
                </a:solidFill>
              </a:rPr>
              <a:t>高温合金数据关联分析方法的研究</a:t>
            </a:r>
            <a:br>
              <a:rPr lang="en-US" altLang="zh-CN" sz="2800" dirty="0">
                <a:solidFill>
                  <a:srgbClr val="FF0000"/>
                </a:solidFill>
              </a:rPr>
            </a:br>
            <a:endParaRPr lang="zh-CN" altLang="en-US" sz="2800" dirty="0">
              <a:solidFill>
                <a:srgbClr val="FF0000"/>
              </a:solidFill>
            </a:endParaRPr>
          </a:p>
        </p:txBody>
      </p:sp>
      <p:sp>
        <p:nvSpPr>
          <p:cNvPr id="3" name="矩形 2">
            <a:extLst>
              <a:ext uri="{FF2B5EF4-FFF2-40B4-BE49-F238E27FC236}">
                <a16:creationId xmlns:a16="http://schemas.microsoft.com/office/drawing/2014/main" id="{B44E7361-5100-43C0-A8E6-451A36D813B1}"/>
              </a:ext>
            </a:extLst>
          </p:cNvPr>
          <p:cNvSpPr/>
          <p:nvPr/>
        </p:nvSpPr>
        <p:spPr>
          <a:xfrm>
            <a:off x="320821" y="1700808"/>
            <a:ext cx="3384376" cy="646331"/>
          </a:xfrm>
          <a:prstGeom prst="rect">
            <a:avLst/>
          </a:prstGeom>
        </p:spPr>
        <p:txBody>
          <a:bodyPr wrap="square">
            <a:spAutoFit/>
          </a:bodyPr>
          <a:lstStyle/>
          <a:p>
            <a:pPr lvl="0" algn="ctr"/>
            <a:r>
              <a:rPr kumimoji="1" lang="zh-CN" altLang="en-US" b="1" dirty="0">
                <a:solidFill>
                  <a:srgbClr val="FF0000"/>
                </a:solidFill>
                <a:latin typeface="楷体" panose="02010609060101010101" pitchFamily="49" charset="-122"/>
                <a:ea typeface="楷体" panose="02010609060101010101" pitchFamily="49" charset="-122"/>
              </a:rPr>
              <a:t>①结合基于加权评分的领域专家知识的多层级特征选择方法</a:t>
            </a:r>
            <a:endParaRPr lang="zh-CN" altLang="en-US" dirty="0"/>
          </a:p>
        </p:txBody>
      </p:sp>
      <p:sp>
        <p:nvSpPr>
          <p:cNvPr id="10" name="矩形 9">
            <a:extLst>
              <a:ext uri="{FF2B5EF4-FFF2-40B4-BE49-F238E27FC236}">
                <a16:creationId xmlns:a16="http://schemas.microsoft.com/office/drawing/2014/main" id="{673C623F-B25C-4A9E-9B1C-1A011CA97691}"/>
              </a:ext>
            </a:extLst>
          </p:cNvPr>
          <p:cNvSpPr/>
          <p:nvPr/>
        </p:nvSpPr>
        <p:spPr>
          <a:xfrm>
            <a:off x="4485184" y="1711088"/>
            <a:ext cx="4572000" cy="646331"/>
          </a:xfrm>
          <a:prstGeom prst="rect">
            <a:avLst/>
          </a:prstGeom>
        </p:spPr>
        <p:txBody>
          <a:bodyPr>
            <a:spAutoFit/>
          </a:bodyPr>
          <a:lstStyle/>
          <a:p>
            <a:pPr lvl="0" algn="ctr"/>
            <a:r>
              <a:rPr kumimoji="1" lang="zh-CN" altLang="en-US" b="1" dirty="0">
                <a:solidFill>
                  <a:srgbClr val="FF0000"/>
                </a:solidFill>
                <a:latin typeface="宋体" panose="02010600030101010101" pitchFamily="2" charset="-122"/>
                <a:ea typeface="宋体" panose="02010600030101010101" pitchFamily="2" charset="-122"/>
              </a:rPr>
              <a:t>②</a:t>
            </a:r>
            <a:r>
              <a:rPr kumimoji="1" lang="zh-CN" altLang="en-US" b="1" dirty="0">
                <a:solidFill>
                  <a:srgbClr val="FF0000"/>
                </a:solidFill>
                <a:latin typeface="楷体" panose="02010609060101010101" pitchFamily="49" charset="-122"/>
                <a:ea typeface="楷体" panose="02010609060101010101" pitchFamily="49" charset="-122"/>
              </a:rPr>
              <a:t>结合材料多尺度属性的</a:t>
            </a:r>
            <a:endParaRPr kumimoji="1" lang="en-US" altLang="zh-CN" b="1" dirty="0">
              <a:solidFill>
                <a:srgbClr val="FF0000"/>
              </a:solidFill>
              <a:latin typeface="楷体" panose="02010609060101010101" pitchFamily="49" charset="-122"/>
              <a:ea typeface="楷体" panose="02010609060101010101" pitchFamily="49" charset="-122"/>
            </a:endParaRPr>
          </a:p>
          <a:p>
            <a:pPr lvl="0" algn="ctr"/>
            <a:r>
              <a:rPr kumimoji="1" lang="zh-CN" altLang="en-US" b="1" dirty="0">
                <a:solidFill>
                  <a:srgbClr val="FF0000"/>
                </a:solidFill>
                <a:latin typeface="楷体" panose="02010609060101010101" pitchFamily="49" charset="-122"/>
                <a:ea typeface="楷体" panose="02010609060101010101" pitchFamily="49" charset="-122"/>
              </a:rPr>
              <a:t>分而治之的机器学习方法</a:t>
            </a:r>
            <a:endParaRPr lang="zh-CN" altLang="en-US" dirty="0"/>
          </a:p>
        </p:txBody>
      </p:sp>
      <p:pic>
        <p:nvPicPr>
          <p:cNvPr id="50" name="图片 49">
            <a:extLst>
              <a:ext uri="{FF2B5EF4-FFF2-40B4-BE49-F238E27FC236}">
                <a16:creationId xmlns:a16="http://schemas.microsoft.com/office/drawing/2014/main" id="{52F0DFA2-5344-4724-A0D0-5A26CA57F5A2}"/>
              </a:ext>
            </a:extLst>
          </p:cNvPr>
          <p:cNvPicPr/>
          <p:nvPr/>
        </p:nvPicPr>
        <p:blipFill>
          <a:blip r:embed="rId2"/>
          <a:stretch>
            <a:fillRect/>
          </a:stretch>
        </p:blipFill>
        <p:spPr>
          <a:xfrm>
            <a:off x="463885" y="2283768"/>
            <a:ext cx="3445475" cy="1698815"/>
          </a:xfrm>
          <a:prstGeom prst="rect">
            <a:avLst/>
          </a:prstGeom>
        </p:spPr>
      </p:pic>
      <p:pic>
        <p:nvPicPr>
          <p:cNvPr id="52" name="图片 51">
            <a:extLst>
              <a:ext uri="{FF2B5EF4-FFF2-40B4-BE49-F238E27FC236}">
                <a16:creationId xmlns:a16="http://schemas.microsoft.com/office/drawing/2014/main" id="{8AA3D525-A3DE-4B48-A666-8936AE12D33C}"/>
              </a:ext>
            </a:extLst>
          </p:cNvPr>
          <p:cNvPicPr>
            <a:picLocks noChangeAspect="1"/>
          </p:cNvPicPr>
          <p:nvPr/>
        </p:nvPicPr>
        <p:blipFill>
          <a:blip r:embed="rId3"/>
          <a:stretch>
            <a:fillRect/>
          </a:stretch>
        </p:blipFill>
        <p:spPr>
          <a:xfrm>
            <a:off x="4889669" y="2305879"/>
            <a:ext cx="3865717" cy="1697278"/>
          </a:xfrm>
          <a:prstGeom prst="rect">
            <a:avLst/>
          </a:prstGeom>
        </p:spPr>
      </p:pic>
      <p:sp>
        <p:nvSpPr>
          <p:cNvPr id="11" name="矩形: 圆角 10">
            <a:extLst>
              <a:ext uri="{FF2B5EF4-FFF2-40B4-BE49-F238E27FC236}">
                <a16:creationId xmlns:a16="http://schemas.microsoft.com/office/drawing/2014/main" id="{B06FBF89-2A1A-48D4-81E9-9381EFBFA4DD}"/>
              </a:ext>
            </a:extLst>
          </p:cNvPr>
          <p:cNvSpPr/>
          <p:nvPr/>
        </p:nvSpPr>
        <p:spPr>
          <a:xfrm>
            <a:off x="2606565" y="802370"/>
            <a:ext cx="3528392" cy="646331"/>
          </a:xfrm>
          <a:prstGeom prst="roundRect">
            <a:avLst/>
          </a:prstGeom>
          <a:solidFill>
            <a:schemeClr val="accent6">
              <a:lumMod val="20000"/>
              <a:lumOff val="8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rgbClr val="FF0000"/>
                </a:solidFill>
                <a:latin typeface="楷体" panose="02010609060101010101" pitchFamily="49" charset="-122"/>
                <a:ea typeface="楷体" panose="02010609060101010101" pitchFamily="49" charset="-122"/>
              </a:rPr>
              <a:t>数据关联分析方法</a:t>
            </a:r>
          </a:p>
        </p:txBody>
      </p:sp>
      <p:cxnSp>
        <p:nvCxnSpPr>
          <p:cNvPr id="32" name="直接箭头连接符 31">
            <a:extLst>
              <a:ext uri="{FF2B5EF4-FFF2-40B4-BE49-F238E27FC236}">
                <a16:creationId xmlns:a16="http://schemas.microsoft.com/office/drawing/2014/main" id="{301D93AE-ADD5-44CF-AB30-E5B2E447D3A6}"/>
              </a:ext>
            </a:extLst>
          </p:cNvPr>
          <p:cNvCxnSpPr>
            <a:stCxn id="11" idx="2"/>
            <a:endCxn id="3" idx="0"/>
          </p:cNvCxnSpPr>
          <p:nvPr/>
        </p:nvCxnSpPr>
        <p:spPr>
          <a:xfrm rot="5400000">
            <a:off x="3065832" y="395878"/>
            <a:ext cx="252107" cy="2357752"/>
          </a:xfrm>
          <a:prstGeom prst="bentConnector3">
            <a:avLst>
              <a:gd name="adj1" fmla="val 50000"/>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箭头连接符 44">
            <a:extLst>
              <a:ext uri="{FF2B5EF4-FFF2-40B4-BE49-F238E27FC236}">
                <a16:creationId xmlns:a16="http://schemas.microsoft.com/office/drawing/2014/main" id="{6FA8AE39-C2DA-46FE-91F9-C814BE2000A5}"/>
              </a:ext>
            </a:extLst>
          </p:cNvPr>
          <p:cNvCxnSpPr>
            <a:stCxn id="11" idx="2"/>
            <a:endCxn id="10" idx="0"/>
          </p:cNvCxnSpPr>
          <p:nvPr/>
        </p:nvCxnSpPr>
        <p:spPr>
          <a:xfrm rot="16200000" flipH="1">
            <a:off x="5439779" y="379682"/>
            <a:ext cx="262387" cy="2400423"/>
          </a:xfrm>
          <a:prstGeom prst="bentConnector3">
            <a:avLst>
              <a:gd name="adj1" fmla="val 50000"/>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7" name="矩形 66">
            <a:extLst>
              <a:ext uri="{FF2B5EF4-FFF2-40B4-BE49-F238E27FC236}">
                <a16:creationId xmlns:a16="http://schemas.microsoft.com/office/drawing/2014/main" id="{4664F5C8-A800-4997-A44B-EA4160FC1D9B}"/>
              </a:ext>
            </a:extLst>
          </p:cNvPr>
          <p:cNvSpPr/>
          <p:nvPr/>
        </p:nvSpPr>
        <p:spPr>
          <a:xfrm>
            <a:off x="4401240" y="5589240"/>
            <a:ext cx="4686423" cy="984885"/>
          </a:xfrm>
          <a:prstGeom prst="rect">
            <a:avLst/>
          </a:prstGeom>
        </p:spPr>
        <p:txBody>
          <a:bodyPr wrap="square">
            <a:spAutoFit/>
          </a:bodyPr>
          <a:lstStyle/>
          <a:p>
            <a:pPr algn="ctr"/>
            <a:r>
              <a:rPr lang="zh-CN" altLang="en-US" sz="1600" dirty="0">
                <a:solidFill>
                  <a:srgbClr val="333333"/>
                </a:solidFill>
                <a:latin typeface="楷体" panose="02010609060101010101" pitchFamily="49" charset="-122"/>
                <a:ea typeface="楷体" panose="02010609060101010101" pitchFamily="49" charset="-122"/>
              </a:rPr>
              <a:t>    </a:t>
            </a:r>
            <a:r>
              <a:rPr lang="zh-CN" altLang="en-US" sz="1400" dirty="0">
                <a:solidFill>
                  <a:srgbClr val="333333"/>
                </a:solidFill>
                <a:latin typeface="楷体" panose="02010609060101010101" pitchFamily="49" charset="-122"/>
                <a:ea typeface="楷体" panose="02010609060101010101" pitchFamily="49" charset="-122"/>
              </a:rPr>
              <a:t>仅根据</a:t>
            </a:r>
            <a:r>
              <a:rPr lang="zh-CN" altLang="en-US" sz="1400" b="1" dirty="0">
                <a:solidFill>
                  <a:srgbClr val="FF0000"/>
                </a:solidFill>
                <a:latin typeface="楷体" panose="02010609060101010101" pitchFamily="49" charset="-122"/>
                <a:ea typeface="楷体" panose="02010609060101010101" pitchFamily="49" charset="-122"/>
              </a:rPr>
              <a:t>化学成分、试验条件、热处理工艺和微观结构参数</a:t>
            </a:r>
            <a:r>
              <a:rPr lang="zh-CN" altLang="en-US" sz="1400" dirty="0">
                <a:solidFill>
                  <a:srgbClr val="333333"/>
                </a:solidFill>
                <a:latin typeface="楷体" panose="02010609060101010101" pitchFamily="49" charset="-122"/>
                <a:ea typeface="楷体" panose="02010609060101010101" pitchFamily="49" charset="-122"/>
              </a:rPr>
              <a:t>等初始信息，</a:t>
            </a:r>
            <a:r>
              <a:rPr lang="zh-CN" altLang="en-US" sz="1400" b="1" dirty="0">
                <a:solidFill>
                  <a:srgbClr val="FF0000"/>
                </a:solidFill>
                <a:latin typeface="楷体" panose="02010609060101010101" pitchFamily="49" charset="-122"/>
                <a:ea typeface="楷体" panose="02010609060101010101" pitchFamily="49" charset="-122"/>
              </a:rPr>
              <a:t>只需进行少量的实验和测量，大大加快了蠕变断裂寿命的预测</a:t>
            </a:r>
            <a:r>
              <a:rPr lang="zh-CN" altLang="en-US" sz="1400" dirty="0">
                <a:solidFill>
                  <a:srgbClr val="333333"/>
                </a:solidFill>
                <a:latin typeface="楷体" panose="02010609060101010101" pitchFamily="49" charset="-122"/>
                <a:ea typeface="楷体" panose="02010609060101010101" pitchFamily="49" charset="-122"/>
              </a:rPr>
              <a:t>，这对于减少合金设计的时间和成本具有重要意义。</a:t>
            </a:r>
            <a:endParaRPr lang="zh-CN" altLang="en-US" sz="1400" dirty="0">
              <a:latin typeface="楷体" panose="02010609060101010101" pitchFamily="49" charset="-122"/>
              <a:ea typeface="楷体" panose="02010609060101010101" pitchFamily="49" charset="-122"/>
            </a:endParaRPr>
          </a:p>
        </p:txBody>
      </p:sp>
      <p:sp>
        <p:nvSpPr>
          <p:cNvPr id="69" name="星形: 五角 68">
            <a:extLst>
              <a:ext uri="{FF2B5EF4-FFF2-40B4-BE49-F238E27FC236}">
                <a16:creationId xmlns:a16="http://schemas.microsoft.com/office/drawing/2014/main" id="{226A859A-842A-44E4-A578-7B59B043AE28}"/>
              </a:ext>
            </a:extLst>
          </p:cNvPr>
          <p:cNvSpPr/>
          <p:nvPr/>
        </p:nvSpPr>
        <p:spPr>
          <a:xfrm>
            <a:off x="4499992" y="5598768"/>
            <a:ext cx="292956" cy="25841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2" name="图片 71">
            <a:extLst>
              <a:ext uri="{FF2B5EF4-FFF2-40B4-BE49-F238E27FC236}">
                <a16:creationId xmlns:a16="http://schemas.microsoft.com/office/drawing/2014/main" id="{170AE4EC-EF15-4160-8F94-2494D46011F8}"/>
              </a:ext>
            </a:extLst>
          </p:cNvPr>
          <p:cNvPicPr>
            <a:picLocks noChangeAspect="1"/>
          </p:cNvPicPr>
          <p:nvPr/>
        </p:nvPicPr>
        <p:blipFill>
          <a:blip r:embed="rId4"/>
          <a:stretch>
            <a:fillRect/>
          </a:stretch>
        </p:blipFill>
        <p:spPr>
          <a:xfrm>
            <a:off x="2358415" y="4163490"/>
            <a:ext cx="1763555" cy="1266876"/>
          </a:xfrm>
          <a:prstGeom prst="rect">
            <a:avLst/>
          </a:prstGeom>
        </p:spPr>
      </p:pic>
      <p:pic>
        <p:nvPicPr>
          <p:cNvPr id="73" name="图片 72">
            <a:extLst>
              <a:ext uri="{FF2B5EF4-FFF2-40B4-BE49-F238E27FC236}">
                <a16:creationId xmlns:a16="http://schemas.microsoft.com/office/drawing/2014/main" id="{7C884CE0-0461-4D66-9697-C924A2D6D190}"/>
              </a:ext>
            </a:extLst>
          </p:cNvPr>
          <p:cNvPicPr>
            <a:picLocks noChangeAspect="1"/>
          </p:cNvPicPr>
          <p:nvPr/>
        </p:nvPicPr>
        <p:blipFill>
          <a:blip r:embed="rId5"/>
          <a:stretch>
            <a:fillRect/>
          </a:stretch>
        </p:blipFill>
        <p:spPr>
          <a:xfrm>
            <a:off x="167648" y="3982583"/>
            <a:ext cx="2351811" cy="1636934"/>
          </a:xfrm>
          <a:prstGeom prst="rect">
            <a:avLst/>
          </a:prstGeom>
        </p:spPr>
      </p:pic>
      <p:sp>
        <p:nvSpPr>
          <p:cNvPr id="75" name="星形: 五角 74">
            <a:extLst>
              <a:ext uri="{FF2B5EF4-FFF2-40B4-BE49-F238E27FC236}">
                <a16:creationId xmlns:a16="http://schemas.microsoft.com/office/drawing/2014/main" id="{847CF55F-6828-4366-B806-207D4D83D925}"/>
              </a:ext>
            </a:extLst>
          </p:cNvPr>
          <p:cNvSpPr/>
          <p:nvPr/>
        </p:nvSpPr>
        <p:spPr>
          <a:xfrm>
            <a:off x="294539" y="5546316"/>
            <a:ext cx="292956" cy="25841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1EE6CC2A-8EEE-40B4-B8F3-74B285BBFB5A}"/>
              </a:ext>
            </a:extLst>
          </p:cNvPr>
          <p:cNvSpPr/>
          <p:nvPr/>
        </p:nvSpPr>
        <p:spPr>
          <a:xfrm>
            <a:off x="112600" y="5530667"/>
            <a:ext cx="4163902" cy="1169551"/>
          </a:xfrm>
          <a:prstGeom prst="rect">
            <a:avLst/>
          </a:prstGeom>
        </p:spPr>
        <p:txBody>
          <a:bodyPr wrap="square">
            <a:spAutoFit/>
          </a:bodyPr>
          <a:lstStyle/>
          <a:p>
            <a:pPr algn="ctr"/>
            <a:r>
              <a:rPr lang="zh-CN" altLang="en-US" sz="1400" dirty="0">
                <a:solidFill>
                  <a:srgbClr val="333333"/>
                </a:solidFill>
                <a:latin typeface="楷体" panose="02010609060101010101" pitchFamily="49" charset="-122"/>
                <a:ea typeface="楷体" panose="02010609060101010101" pitchFamily="49" charset="-122"/>
              </a:rPr>
              <a:t>     能够</a:t>
            </a:r>
            <a:r>
              <a:rPr lang="zh-CN" altLang="en-US" sz="1400" b="1" dirty="0">
                <a:solidFill>
                  <a:srgbClr val="FF0000"/>
                </a:solidFill>
                <a:latin typeface="楷体" panose="02010609060101010101" pitchFamily="49" charset="-122"/>
                <a:ea typeface="楷体" panose="02010609060101010101" pitchFamily="49" charset="-122"/>
              </a:rPr>
              <a:t>定量分析和研究成分</a:t>
            </a:r>
            <a:r>
              <a:rPr lang="en-US" altLang="zh-CN" sz="1400" b="1" dirty="0">
                <a:solidFill>
                  <a:srgbClr val="FF0000"/>
                </a:solidFill>
                <a:latin typeface="楷体" panose="02010609060101010101" pitchFamily="49" charset="-122"/>
                <a:ea typeface="楷体" panose="02010609060101010101" pitchFamily="49" charset="-122"/>
              </a:rPr>
              <a:t>-</a:t>
            </a:r>
            <a:r>
              <a:rPr lang="zh-CN" altLang="en-US" sz="1400" b="1" dirty="0">
                <a:solidFill>
                  <a:srgbClr val="FF0000"/>
                </a:solidFill>
                <a:latin typeface="楷体" panose="02010609060101010101" pitchFamily="49" charset="-122"/>
                <a:ea typeface="楷体" panose="02010609060101010101" pitchFamily="49" charset="-122"/>
              </a:rPr>
              <a:t>结构</a:t>
            </a:r>
            <a:r>
              <a:rPr lang="en-US" altLang="zh-CN" sz="1400" b="1" dirty="0">
                <a:solidFill>
                  <a:srgbClr val="FF0000"/>
                </a:solidFill>
                <a:latin typeface="楷体" panose="02010609060101010101" pitchFamily="49" charset="-122"/>
                <a:ea typeface="楷体" panose="02010609060101010101" pitchFamily="49" charset="-122"/>
              </a:rPr>
              <a:t>-</a:t>
            </a:r>
            <a:r>
              <a:rPr lang="zh-CN" altLang="en-US" sz="1400" b="1" dirty="0">
                <a:solidFill>
                  <a:srgbClr val="FF0000"/>
                </a:solidFill>
                <a:latin typeface="楷体" panose="02010609060101010101" pitchFamily="49" charset="-122"/>
                <a:ea typeface="楷体" panose="02010609060101010101" pitchFamily="49" charset="-122"/>
              </a:rPr>
              <a:t>工艺</a:t>
            </a:r>
            <a:r>
              <a:rPr lang="en-US" altLang="zh-CN" sz="1400" b="1" dirty="0">
                <a:solidFill>
                  <a:srgbClr val="FF0000"/>
                </a:solidFill>
                <a:latin typeface="楷体" panose="02010609060101010101" pitchFamily="49" charset="-122"/>
                <a:ea typeface="楷体" panose="02010609060101010101" pitchFamily="49" charset="-122"/>
              </a:rPr>
              <a:t>-</a:t>
            </a:r>
            <a:r>
              <a:rPr lang="zh-CN" altLang="en-US" sz="1400" b="1" dirty="0">
                <a:solidFill>
                  <a:srgbClr val="FF0000"/>
                </a:solidFill>
                <a:latin typeface="楷体" panose="02010609060101010101" pitchFamily="49" charset="-122"/>
                <a:ea typeface="楷体" panose="02010609060101010101" pitchFamily="49" charset="-122"/>
              </a:rPr>
              <a:t>蠕变性能之间的关联</a:t>
            </a:r>
            <a:r>
              <a:rPr lang="zh-CN" altLang="en-US" sz="1400" dirty="0">
                <a:solidFill>
                  <a:srgbClr val="333333"/>
                </a:solidFill>
                <a:latin typeface="楷体" panose="02010609060101010101" pitchFamily="49" charset="-122"/>
                <a:ea typeface="楷体" panose="02010609060101010101" pitchFamily="49" charset="-122"/>
              </a:rPr>
              <a:t>，例如我们通发现</a:t>
            </a:r>
            <a:r>
              <a:rPr lang="en-US" altLang="zh-CN" sz="1400" b="1" dirty="0">
                <a:solidFill>
                  <a:srgbClr val="FF0000"/>
                </a:solidFill>
                <a:latin typeface="楷体" panose="02010609060101010101" pitchFamily="49" charset="-122"/>
                <a:ea typeface="楷体" panose="02010609060101010101" pitchFamily="49" charset="-122"/>
              </a:rPr>
              <a:t>Ni</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Re</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W</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Ta</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Al</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Cr</a:t>
            </a:r>
            <a:r>
              <a:rPr lang="zh-CN" altLang="en-US" sz="1400" b="1" dirty="0">
                <a:solidFill>
                  <a:srgbClr val="FF0000"/>
                </a:solidFill>
                <a:latin typeface="楷体" panose="02010609060101010101" pitchFamily="49" charset="-122"/>
                <a:ea typeface="楷体" panose="02010609060101010101" pitchFamily="49" charset="-122"/>
              </a:rPr>
              <a:t>、</a:t>
            </a:r>
            <a:r>
              <a:rPr lang="en-US" altLang="zh-CN" sz="1400" b="1" dirty="0">
                <a:solidFill>
                  <a:srgbClr val="FF0000"/>
                </a:solidFill>
                <a:latin typeface="楷体" panose="02010609060101010101" pitchFamily="49" charset="-122"/>
                <a:ea typeface="楷体" panose="02010609060101010101" pitchFamily="49" charset="-122"/>
              </a:rPr>
              <a:t>Co</a:t>
            </a:r>
            <a:r>
              <a:rPr lang="zh-CN" altLang="en-US" sz="1400" b="1" dirty="0">
                <a:solidFill>
                  <a:srgbClr val="FF0000"/>
                </a:solidFill>
                <a:latin typeface="楷体" panose="02010609060101010101" pitchFamily="49" charset="-122"/>
                <a:ea typeface="楷体" panose="02010609060101010101" pitchFamily="49" charset="-122"/>
              </a:rPr>
              <a:t>元素、二阶段时效处理时间</a:t>
            </a:r>
            <a:r>
              <a:rPr lang="zh-CN" altLang="en-US" sz="1400" dirty="0">
                <a:solidFill>
                  <a:srgbClr val="333333"/>
                </a:solidFill>
                <a:latin typeface="楷体" panose="02010609060101010101" pitchFamily="49" charset="-122"/>
                <a:ea typeface="楷体" panose="02010609060101010101" pitchFamily="49" charset="-122"/>
              </a:rPr>
              <a:t>等因素与蠕变性能之间存在密切的关联关系，</a:t>
            </a:r>
            <a:r>
              <a:rPr lang="en-US" altLang="zh-CN" sz="1400" dirty="0">
                <a:solidFill>
                  <a:srgbClr val="333333"/>
                </a:solidFill>
                <a:latin typeface="楷体" panose="02010609060101010101" pitchFamily="49" charset="-122"/>
                <a:ea typeface="楷体" panose="02010609060101010101" pitchFamily="49" charset="-122"/>
              </a:rPr>
              <a:t>Re</a:t>
            </a:r>
            <a:r>
              <a:rPr lang="zh-CN" altLang="en-US" sz="1400" dirty="0">
                <a:solidFill>
                  <a:srgbClr val="333333"/>
                </a:solidFill>
                <a:latin typeface="楷体" panose="02010609060101010101" pitchFamily="49" charset="-122"/>
                <a:ea typeface="楷体" panose="02010609060101010101" pitchFamily="49" charset="-122"/>
              </a:rPr>
              <a:t>和</a:t>
            </a:r>
            <a:r>
              <a:rPr lang="en-US" altLang="zh-CN" sz="1400" dirty="0">
                <a:solidFill>
                  <a:srgbClr val="333333"/>
                </a:solidFill>
                <a:latin typeface="楷体" panose="02010609060101010101" pitchFamily="49" charset="-122"/>
                <a:ea typeface="楷体" panose="02010609060101010101" pitchFamily="49" charset="-122"/>
              </a:rPr>
              <a:t>Ru</a:t>
            </a:r>
            <a:r>
              <a:rPr lang="zh-CN" altLang="en-US" sz="1400" dirty="0">
                <a:solidFill>
                  <a:srgbClr val="333333"/>
                </a:solidFill>
                <a:latin typeface="楷体" panose="02010609060101010101" pitchFamily="49" charset="-122"/>
                <a:ea typeface="楷体" panose="02010609060101010101" pitchFamily="49" charset="-122"/>
              </a:rPr>
              <a:t>、</a:t>
            </a:r>
            <a:r>
              <a:rPr lang="en-US" altLang="zh-CN" sz="1400" dirty="0">
                <a:solidFill>
                  <a:srgbClr val="333333"/>
                </a:solidFill>
                <a:latin typeface="楷体" panose="02010609060101010101" pitchFamily="49" charset="-122"/>
                <a:ea typeface="楷体" panose="02010609060101010101" pitchFamily="49" charset="-122"/>
              </a:rPr>
              <a:t>Ni</a:t>
            </a:r>
            <a:r>
              <a:rPr lang="zh-CN" altLang="en-US" sz="1400" dirty="0">
                <a:solidFill>
                  <a:srgbClr val="333333"/>
                </a:solidFill>
                <a:latin typeface="楷体" panose="02010609060101010101" pitchFamily="49" charset="-122"/>
                <a:ea typeface="楷体" panose="02010609060101010101" pitchFamily="49" charset="-122"/>
              </a:rPr>
              <a:t>和</a:t>
            </a:r>
            <a:r>
              <a:rPr lang="en-US" altLang="zh-CN" sz="1400" dirty="0">
                <a:solidFill>
                  <a:srgbClr val="333333"/>
                </a:solidFill>
                <a:latin typeface="楷体" panose="02010609060101010101" pitchFamily="49" charset="-122"/>
                <a:ea typeface="楷体" panose="02010609060101010101" pitchFamily="49" charset="-122"/>
              </a:rPr>
              <a:t>Co</a:t>
            </a:r>
            <a:r>
              <a:rPr lang="zh-CN" altLang="en-US" sz="1400" dirty="0">
                <a:solidFill>
                  <a:srgbClr val="333333"/>
                </a:solidFill>
                <a:latin typeface="楷体" panose="02010609060101010101" pitchFamily="49" charset="-122"/>
                <a:ea typeface="楷体" panose="02010609060101010101" pitchFamily="49" charset="-122"/>
              </a:rPr>
              <a:t>之间存在较强的协同效应。</a:t>
            </a:r>
            <a:endParaRPr lang="zh-CN" altLang="en-US" sz="1400" dirty="0">
              <a:latin typeface="楷体" panose="02010609060101010101" pitchFamily="49" charset="-122"/>
              <a:ea typeface="楷体" panose="02010609060101010101" pitchFamily="49" charset="-122"/>
            </a:endParaRPr>
          </a:p>
        </p:txBody>
      </p:sp>
      <p:sp>
        <p:nvSpPr>
          <p:cNvPr id="78" name="矩形 77">
            <a:extLst>
              <a:ext uri="{FF2B5EF4-FFF2-40B4-BE49-F238E27FC236}">
                <a16:creationId xmlns:a16="http://schemas.microsoft.com/office/drawing/2014/main" id="{3957282F-BD2F-4304-A701-31E2CAE65244}"/>
              </a:ext>
            </a:extLst>
          </p:cNvPr>
          <p:cNvSpPr/>
          <p:nvPr/>
        </p:nvSpPr>
        <p:spPr>
          <a:xfrm>
            <a:off x="116658" y="1700808"/>
            <a:ext cx="4108584" cy="5066965"/>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矩形 78">
            <a:extLst>
              <a:ext uri="{FF2B5EF4-FFF2-40B4-BE49-F238E27FC236}">
                <a16:creationId xmlns:a16="http://schemas.microsoft.com/office/drawing/2014/main" id="{20619DF1-0D6D-4568-927F-74FA17BC7EBA}"/>
              </a:ext>
            </a:extLst>
          </p:cNvPr>
          <p:cNvSpPr/>
          <p:nvPr/>
        </p:nvSpPr>
        <p:spPr>
          <a:xfrm>
            <a:off x="4360629" y="1700808"/>
            <a:ext cx="4686422" cy="5066965"/>
          </a:xfrm>
          <a:prstGeom prst="rect">
            <a:avLst/>
          </a:prstGeom>
          <a:noFill/>
          <a:ln>
            <a:solidFill>
              <a:schemeClr val="accent6">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图片 79">
            <a:extLst>
              <a:ext uri="{FF2B5EF4-FFF2-40B4-BE49-F238E27FC236}">
                <a16:creationId xmlns:a16="http://schemas.microsoft.com/office/drawing/2014/main" id="{C80CBFD6-E7DA-4E31-9223-797E8F1FBDF1}"/>
              </a:ext>
            </a:extLst>
          </p:cNvPr>
          <p:cNvPicPr>
            <a:picLocks noChangeAspect="1"/>
          </p:cNvPicPr>
          <p:nvPr/>
        </p:nvPicPr>
        <p:blipFill>
          <a:blip r:embed="rId6"/>
          <a:stretch>
            <a:fillRect/>
          </a:stretch>
        </p:blipFill>
        <p:spPr>
          <a:xfrm>
            <a:off x="6661244" y="4043445"/>
            <a:ext cx="2188217" cy="1511031"/>
          </a:xfrm>
          <a:prstGeom prst="rect">
            <a:avLst/>
          </a:prstGeom>
        </p:spPr>
      </p:pic>
      <p:sp>
        <p:nvSpPr>
          <p:cNvPr id="4" name="矩形 3">
            <a:extLst>
              <a:ext uri="{FF2B5EF4-FFF2-40B4-BE49-F238E27FC236}">
                <a16:creationId xmlns:a16="http://schemas.microsoft.com/office/drawing/2014/main" id="{377E6B44-A3F8-447A-BB20-F4FF376EC82A}"/>
              </a:ext>
            </a:extLst>
          </p:cNvPr>
          <p:cNvSpPr/>
          <p:nvPr/>
        </p:nvSpPr>
        <p:spPr>
          <a:xfrm>
            <a:off x="1998713" y="3694944"/>
            <a:ext cx="5045532" cy="461665"/>
          </a:xfrm>
          <a:prstGeom prst="rect">
            <a:avLst/>
          </a:prstGeom>
        </p:spPr>
        <p:txBody>
          <a:bodyPr wrap="square">
            <a:spAutoFit/>
          </a:bodyPr>
          <a:lstStyle/>
          <a:p>
            <a:pPr algn="ctr"/>
            <a:r>
              <a:rPr lang="zh-CN" altLang="en-US" sz="2400" b="1" dirty="0">
                <a:solidFill>
                  <a:srgbClr val="FF0000"/>
                </a:solidFill>
                <a:latin typeface="楷体" panose="02010609060101010101" pitchFamily="49" charset="-122"/>
                <a:ea typeface="楷体" panose="02010609060101010101" pitchFamily="49" charset="-122"/>
              </a:rPr>
              <a:t>蠕变性能数据关联分析和预测结果</a:t>
            </a:r>
            <a:endParaRPr lang="zh-CN" altLang="en-US" sz="2400" b="1" dirty="0">
              <a:latin typeface="楷体" panose="02010609060101010101" pitchFamily="49" charset="-122"/>
              <a:ea typeface="楷体" panose="02010609060101010101" pitchFamily="49" charset="-122"/>
            </a:endParaRPr>
          </a:p>
        </p:txBody>
      </p:sp>
      <p:pic>
        <p:nvPicPr>
          <p:cNvPr id="21" name="图片 20">
            <a:extLst>
              <a:ext uri="{FF2B5EF4-FFF2-40B4-BE49-F238E27FC236}">
                <a16:creationId xmlns:a16="http://schemas.microsoft.com/office/drawing/2014/main" id="{47D0D7E3-17F7-44D0-9E26-1A2A762B00A3}"/>
              </a:ext>
            </a:extLst>
          </p:cNvPr>
          <p:cNvPicPr>
            <a:picLocks noChangeAspect="1"/>
          </p:cNvPicPr>
          <p:nvPr/>
        </p:nvPicPr>
        <p:blipFill>
          <a:blip r:embed="rId7"/>
          <a:stretch>
            <a:fillRect/>
          </a:stretch>
        </p:blipFill>
        <p:spPr>
          <a:xfrm>
            <a:off x="4427856" y="4156609"/>
            <a:ext cx="2363405" cy="1337524"/>
          </a:xfrm>
          <a:prstGeom prst="rect">
            <a:avLst/>
          </a:prstGeom>
        </p:spPr>
      </p:pic>
    </p:spTree>
    <p:extLst>
      <p:ext uri="{BB962C8B-B14F-4D97-AF65-F5344CB8AC3E}">
        <p14:creationId xmlns:p14="http://schemas.microsoft.com/office/powerpoint/2010/main" val="348908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a:solidFill>
                  <a:srgbClr val="0033CC"/>
                </a:solidFill>
                <a:latin typeface="Times New Roman" panose="02020603050405020304" pitchFamily="18" charset="0"/>
                <a:cs typeface="Times New Roman" panose="02020603050405020304" pitchFamily="18" charset="0"/>
              </a:rPr>
              <a:t>谢谢！</a:t>
            </a:r>
          </a:p>
        </p:txBody>
      </p:sp>
    </p:spTree>
    <p:extLst>
      <p:ext uri="{BB962C8B-B14F-4D97-AF65-F5344CB8AC3E}">
        <p14:creationId xmlns:p14="http://schemas.microsoft.com/office/powerpoint/2010/main" val="929171249"/>
      </p:ext>
    </p:extLst>
  </p:cSld>
  <p:clrMapOvr>
    <a:masterClrMapping/>
  </p:clrMapOvr>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37281</TotalTime>
  <Words>545</Words>
  <Application>Microsoft Office PowerPoint</Application>
  <PresentationFormat>全屏显示(4:3)</PresentationFormat>
  <Paragraphs>48</Paragraphs>
  <Slides>5</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vt:i4>
      </vt:variant>
    </vt:vector>
  </HeadingPairs>
  <TitlesOfParts>
    <vt:vector size="19" baseType="lpstr">
      <vt:lpstr>SimSun-ExtB</vt:lpstr>
      <vt:lpstr>方正姚体</vt:lpstr>
      <vt:lpstr>华文宋体</vt:lpstr>
      <vt:lpstr>华文新魏</vt:lpstr>
      <vt:lpstr>楷体</vt:lpstr>
      <vt:lpstr>宋体</vt:lpstr>
      <vt:lpstr>微软雅黑</vt:lpstr>
      <vt:lpstr>Arial</vt:lpstr>
      <vt:lpstr>Calibri</vt:lpstr>
      <vt:lpstr>Monotype Corsiva</vt:lpstr>
      <vt:lpstr>Times New Roman</vt:lpstr>
      <vt:lpstr>Wingdings</vt:lpstr>
      <vt:lpstr>Office 主题</vt:lpstr>
      <vt:lpstr>默认设计模板</vt:lpstr>
      <vt:lpstr>基于机器学习的 镍基单晶高温合金材料 数据分析方法研究</vt:lpstr>
      <vt:lpstr>工作亮点</vt:lpstr>
      <vt:lpstr>“一个数据库一个平台” —高温合金数据库和关联分析平台的建立</vt:lpstr>
      <vt:lpstr> “数据关联分析方法的认识” —高温合金数据关联分析方法的研究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3014</cp:revision>
  <dcterms:created xsi:type="dcterms:W3CDTF">2014-12-26T05:35:01Z</dcterms:created>
  <dcterms:modified xsi:type="dcterms:W3CDTF">2019-07-06T05:42:04Z</dcterms:modified>
</cp:coreProperties>
</file>