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1"/>
  </p:notesMasterIdLst>
  <p:sldIdLst>
    <p:sldId id="891" r:id="rId2"/>
    <p:sldId id="885" r:id="rId3"/>
    <p:sldId id="886" r:id="rId4"/>
    <p:sldId id="951" r:id="rId5"/>
    <p:sldId id="954" r:id="rId6"/>
    <p:sldId id="948" r:id="rId7"/>
    <p:sldId id="950" r:id="rId8"/>
    <p:sldId id="952" r:id="rId9"/>
    <p:sldId id="956"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95618B-3D9D-40D7-921C-B8BFA2FB0DA1}">
          <p14:sldIdLst>
            <p14:sldId id="891"/>
            <p14:sldId id="885"/>
            <p14:sldId id="886"/>
            <p14:sldId id="951"/>
            <p14:sldId id="954"/>
            <p14:sldId id="948"/>
            <p14:sldId id="950"/>
            <p14:sldId id="952"/>
            <p14:sldId id="9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用户" initials="Microsof [7]" lastIdx="1" clrIdx="6"/>
  <p:cmAuthor id="1" name="Microsoft Office 用户" initials="Microsof" lastIdx="2" clrIdx="0"/>
  <p:cmAuthor id="8" name="Microsoft Office 用户" initials="Microsof [8]" lastIdx="1" clrIdx="7"/>
  <p:cmAuthor id="2" name="Microsoft Office 用户" initials="Microsof [2]" lastIdx="1" clrIdx="1"/>
  <p:cmAuthor id="9" name="Microsoft Office 用户" initials="Microsof [9]" lastIdx="1" clrIdx="8"/>
  <p:cmAuthor id="3" name="Microsoft Office 用户" initials="Microsof [3]" lastIdx="1" clrIdx="2"/>
  <p:cmAuthor id="4" name="Microsoft Office 用户" initials="Microsof [4]" lastIdx="4" clrIdx="3"/>
  <p:cmAuthor id="5" name="Microsoft Office 用户" initials="Microsof [5]" lastIdx="1" clrIdx="4"/>
  <p:cmAuthor id="6" name="Microsoft Office 用户" initials="Microsof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8A28"/>
    <a:srgbClr val="33A8C7"/>
    <a:srgbClr val="FFFF00"/>
    <a:srgbClr val="FFFFFF"/>
    <a:srgbClr val="EEEEEE"/>
    <a:srgbClr val="F2F2F2"/>
    <a:srgbClr val="F7F7F7"/>
    <a:srgbClr val="FBFBFB"/>
    <a:srgbClr val="E2E2E2"/>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98" autoAdjust="0"/>
    <p:restoredTop sz="68196" autoAdjust="0"/>
  </p:normalViewPr>
  <p:slideViewPr>
    <p:cSldViewPr>
      <p:cViewPr>
        <p:scale>
          <a:sx n="50" d="100"/>
          <a:sy n="50" d="100"/>
        </p:scale>
        <p:origin x="2226" y="942"/>
      </p:cViewPr>
      <p:guideLst>
        <p:guide orient="horz" pos="2160"/>
        <p:guide pos="2880"/>
      </p:guideLst>
    </p:cSldViewPr>
  </p:slideViewPr>
  <p:outlineViewPr>
    <p:cViewPr>
      <p:scale>
        <a:sx n="33" d="100"/>
        <a:sy n="33" d="100"/>
      </p:scale>
      <p:origin x="0" y="-3174"/>
    </p:cViewPr>
  </p:outlineViewPr>
  <p:notesTextViewPr>
    <p:cViewPr>
      <p:scale>
        <a:sx n="125" d="100"/>
        <a:sy n="125" d="100"/>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'[Microsoft Word 中的图表]选择的四条验证数据'!$R$1</c:f>
              <c:strCache>
                <c:ptCount val="1"/>
                <c:pt idx="0">
                  <c:v>测量值(h)</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'[Microsoft Word 中的图表]选择的四条验证数据'!$R$2:$R$5</c:f>
              <c:numCache>
                <c:formatCode>General</c:formatCode>
                <c:ptCount val="4"/>
                <c:pt idx="0">
                  <c:v>454.3</c:v>
                </c:pt>
                <c:pt idx="1">
                  <c:v>211.1</c:v>
                </c:pt>
                <c:pt idx="2">
                  <c:v>256.2</c:v>
                </c:pt>
                <c:pt idx="3">
                  <c:v>277.10000000000002</c:v>
                </c:pt>
              </c:numCache>
            </c:numRef>
          </c:val>
          <c:extLst>
            <c:ext xmlns:c16="http://schemas.microsoft.com/office/drawing/2014/chart" uri="{C3380CC4-5D6E-409C-BE32-E72D297353CC}">
              <c16:uniqueId val="{00000000-22F6-485B-8027-724F845140CD}"/>
            </c:ext>
          </c:extLst>
        </c:ser>
        <c:ser>
          <c:idx val="1"/>
          <c:order val="1"/>
          <c:tx>
            <c:strRef>
              <c:f>'[Microsoft Word 中的图表]选择的四条验证数据'!$S$1</c:f>
              <c:strCache>
                <c:ptCount val="1"/>
                <c:pt idx="0">
                  <c:v>预测值(h)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'[Microsoft Word 中的图表]选择的四条验证数据'!$S$2:$S$5</c:f>
              <c:numCache>
                <c:formatCode>General</c:formatCode>
                <c:ptCount val="4"/>
                <c:pt idx="0">
                  <c:v>484.78890000000001</c:v>
                </c:pt>
                <c:pt idx="1">
                  <c:v>232.74959999999999</c:v>
                </c:pt>
                <c:pt idx="2">
                  <c:v>248.6319</c:v>
                </c:pt>
                <c:pt idx="3">
                  <c:v>263.74709999999999</c:v>
                </c:pt>
              </c:numCache>
            </c:numRef>
          </c:val>
          <c:extLst>
            <c:ext xmlns:c16="http://schemas.microsoft.com/office/drawing/2014/chart" uri="{C3380CC4-5D6E-409C-BE32-E72D297353CC}">
              <c16:uniqueId val="{00000001-22F6-485B-8027-724F845140CD}"/>
            </c:ext>
          </c:extLst>
        </c:ser>
        <c:dLbls>
          <c:dLblPos val="outEnd"/>
          <c:showLegendKey val="0"/>
          <c:showVal val="1"/>
          <c:showCatName val="0"/>
          <c:showSerName val="0"/>
          <c:showPercent val="0"/>
          <c:showBubbleSize val="0"/>
        </c:dLbls>
        <c:gapWidth val="219"/>
        <c:overlap val="-27"/>
        <c:axId val="1533781520"/>
        <c:axId val="1407621472"/>
      </c:barChart>
      <c:catAx>
        <c:axId val="15337815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t>合金实例</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07621472"/>
        <c:crosses val="autoZero"/>
        <c:auto val="1"/>
        <c:lblAlgn val="ctr"/>
        <c:lblOffset val="100"/>
        <c:noMultiLvlLbl val="0"/>
      </c:catAx>
      <c:valAx>
        <c:axId val="1407621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337815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CE9F03-15B4-48CA-938A-F65E2E0CC669}" type="doc">
      <dgm:prSet loTypeId="urn:microsoft.com/office/officeart/2005/8/layout/radial6" loCatId="relationship" qsTypeId="urn:microsoft.com/office/officeart/2005/8/quickstyle/simple1" qsCatId="simple" csTypeId="urn:microsoft.com/office/officeart/2005/8/colors/colorful5" csCatId="colorful" phldr="1"/>
      <dgm:spPr/>
      <dgm:t>
        <a:bodyPr/>
        <a:lstStyle/>
        <a:p>
          <a:endParaRPr lang="zh-CN" altLang="en-US"/>
        </a:p>
      </dgm:t>
    </dgm:pt>
    <dgm:pt modelId="{B012B291-A616-4BC6-9370-CD9321A1E47C}">
      <dgm:prSet phldrT="[文本]"/>
      <dgm:spPr/>
      <dgm:t>
        <a:bodyPr/>
        <a:lstStyle/>
        <a:p>
          <a:r>
            <a:rPr lang="zh-CN" altLang="en-US" dirty="0"/>
            <a:t>蠕变性能</a:t>
          </a:r>
        </a:p>
      </dgm:t>
    </dgm:pt>
    <dgm:pt modelId="{7A430C1E-AE3D-455B-A360-BEA348661141}" type="parTrans" cxnId="{ADD30092-13A6-4BAE-90D8-19018C63AC89}">
      <dgm:prSet/>
      <dgm:spPr/>
      <dgm:t>
        <a:bodyPr/>
        <a:lstStyle/>
        <a:p>
          <a:endParaRPr lang="zh-CN" altLang="en-US"/>
        </a:p>
      </dgm:t>
    </dgm:pt>
    <dgm:pt modelId="{F650A348-78AB-41CA-AC9A-6BFC915C4ACE}" type="sibTrans" cxnId="{ADD30092-13A6-4BAE-90D8-19018C63AC89}">
      <dgm:prSet/>
      <dgm:spPr/>
      <dgm:t>
        <a:bodyPr/>
        <a:lstStyle/>
        <a:p>
          <a:endParaRPr lang="zh-CN" altLang="en-US"/>
        </a:p>
      </dgm:t>
    </dgm:pt>
    <dgm:pt modelId="{BCAE19AC-0635-41A0-B93E-14388F7990CC}">
      <dgm:prSet phldrT="[文本]"/>
      <dgm:spPr/>
      <dgm:t>
        <a:bodyPr/>
        <a:lstStyle/>
        <a:p>
          <a:r>
            <a:rPr lang="zh-CN" altLang="en-US" dirty="0"/>
            <a:t>成分</a:t>
          </a:r>
        </a:p>
      </dgm:t>
    </dgm:pt>
    <dgm:pt modelId="{72123EA6-FC30-4F3C-88BA-EDC0A05A3CD6}" type="parTrans" cxnId="{EAADAB53-2922-4A04-A45D-5C072AA63610}">
      <dgm:prSet/>
      <dgm:spPr/>
      <dgm:t>
        <a:bodyPr/>
        <a:lstStyle/>
        <a:p>
          <a:endParaRPr lang="zh-CN" altLang="en-US"/>
        </a:p>
      </dgm:t>
    </dgm:pt>
    <dgm:pt modelId="{5B190AF3-AD8E-4B2F-B8C8-FD0DA40B2174}" type="sibTrans" cxnId="{EAADAB53-2922-4A04-A45D-5C072AA63610}">
      <dgm:prSet/>
      <dgm:spPr/>
      <dgm:t>
        <a:bodyPr/>
        <a:lstStyle/>
        <a:p>
          <a:endParaRPr lang="zh-CN" altLang="en-US"/>
        </a:p>
      </dgm:t>
    </dgm:pt>
    <dgm:pt modelId="{FF6ED301-4437-4961-940C-1414E305B443}">
      <dgm:prSet phldrT="[文本]"/>
      <dgm:spPr/>
      <dgm:t>
        <a:bodyPr/>
        <a:lstStyle/>
        <a:p>
          <a:r>
            <a:rPr lang="zh-CN" altLang="en-US" dirty="0"/>
            <a:t>应力</a:t>
          </a:r>
        </a:p>
      </dgm:t>
    </dgm:pt>
    <dgm:pt modelId="{E9C23FF0-2DE5-4CF7-8468-580C52063C76}" type="parTrans" cxnId="{1C450B3B-EA3E-4386-B92A-77869AAFC17C}">
      <dgm:prSet/>
      <dgm:spPr/>
      <dgm:t>
        <a:bodyPr/>
        <a:lstStyle/>
        <a:p>
          <a:endParaRPr lang="zh-CN" altLang="en-US"/>
        </a:p>
      </dgm:t>
    </dgm:pt>
    <dgm:pt modelId="{C7F16E43-B57E-4D5D-B862-31AF3C49C101}" type="sibTrans" cxnId="{1C450B3B-EA3E-4386-B92A-77869AAFC17C}">
      <dgm:prSet/>
      <dgm:spPr/>
      <dgm:t>
        <a:bodyPr/>
        <a:lstStyle/>
        <a:p>
          <a:endParaRPr lang="zh-CN" altLang="en-US"/>
        </a:p>
      </dgm:t>
    </dgm:pt>
    <dgm:pt modelId="{2BC19692-FE61-40A0-B3EB-251422C17EBE}">
      <dgm:prSet phldrT="[文本]"/>
      <dgm:spPr/>
      <dgm:t>
        <a:bodyPr/>
        <a:lstStyle/>
        <a:p>
          <a:r>
            <a:rPr lang="zh-CN" altLang="en-US" dirty="0"/>
            <a:t>晶格错配度</a:t>
          </a:r>
        </a:p>
      </dgm:t>
    </dgm:pt>
    <dgm:pt modelId="{D7C288F0-BD73-4B0A-BC86-FCF9068109CD}" type="parTrans" cxnId="{8108197A-1767-4DA8-A5BF-2183C308C01A}">
      <dgm:prSet/>
      <dgm:spPr/>
      <dgm:t>
        <a:bodyPr/>
        <a:lstStyle/>
        <a:p>
          <a:endParaRPr lang="zh-CN" altLang="en-US"/>
        </a:p>
      </dgm:t>
    </dgm:pt>
    <dgm:pt modelId="{D2A4F74C-C46D-43A3-A2A0-3EA62AD791AB}" type="sibTrans" cxnId="{8108197A-1767-4DA8-A5BF-2183C308C01A}">
      <dgm:prSet/>
      <dgm:spPr/>
      <dgm:t>
        <a:bodyPr/>
        <a:lstStyle/>
        <a:p>
          <a:endParaRPr lang="zh-CN" altLang="en-US"/>
        </a:p>
      </dgm:t>
    </dgm:pt>
    <dgm:pt modelId="{79161FB4-6960-4DBB-A08A-B58470EF0699}">
      <dgm:prSet phldrT="[文本]"/>
      <dgm:spPr/>
      <dgm:t>
        <a:bodyPr/>
        <a:lstStyle/>
        <a:p>
          <a:r>
            <a:rPr lang="zh-CN" altLang="en-US" dirty="0"/>
            <a:t>温度</a:t>
          </a:r>
        </a:p>
      </dgm:t>
    </dgm:pt>
    <dgm:pt modelId="{1A004838-A180-48A7-959C-69B95C1116F5}" type="parTrans" cxnId="{483FF996-C2BA-49CB-8AA6-01F0F6CC96F6}">
      <dgm:prSet/>
      <dgm:spPr/>
      <dgm:t>
        <a:bodyPr/>
        <a:lstStyle/>
        <a:p>
          <a:endParaRPr lang="zh-CN" altLang="en-US"/>
        </a:p>
      </dgm:t>
    </dgm:pt>
    <dgm:pt modelId="{9DC03F21-BED6-4B51-9D65-71360D809B66}" type="sibTrans" cxnId="{483FF996-C2BA-49CB-8AA6-01F0F6CC96F6}">
      <dgm:prSet/>
      <dgm:spPr/>
      <dgm:t>
        <a:bodyPr/>
        <a:lstStyle/>
        <a:p>
          <a:endParaRPr lang="zh-CN" altLang="en-US"/>
        </a:p>
      </dgm:t>
    </dgm:pt>
    <dgm:pt modelId="{70D485AD-6038-4BAE-9838-84D517A20A2B}">
      <dgm:prSet phldrT="[文本]"/>
      <dgm:spPr/>
      <dgm:t>
        <a:bodyPr/>
        <a:lstStyle/>
        <a:p>
          <a:r>
            <a:rPr lang="zh-CN" altLang="en-US" dirty="0"/>
            <a:t>其他</a:t>
          </a:r>
        </a:p>
      </dgm:t>
    </dgm:pt>
    <dgm:pt modelId="{6AB377D4-6EA9-4048-9D0D-E8F683542D67}" type="parTrans" cxnId="{8302FB33-174C-42A2-BAB9-9F5EDA3BF9F6}">
      <dgm:prSet/>
      <dgm:spPr/>
      <dgm:t>
        <a:bodyPr/>
        <a:lstStyle/>
        <a:p>
          <a:endParaRPr lang="zh-CN" altLang="en-US"/>
        </a:p>
      </dgm:t>
    </dgm:pt>
    <dgm:pt modelId="{6DC79F61-FF8F-49E6-82E9-D9AFB5ECAAE6}" type="sibTrans" cxnId="{8302FB33-174C-42A2-BAB9-9F5EDA3BF9F6}">
      <dgm:prSet/>
      <dgm:spPr/>
      <dgm:t>
        <a:bodyPr/>
        <a:lstStyle/>
        <a:p>
          <a:endParaRPr lang="zh-CN" altLang="en-US"/>
        </a:p>
      </dgm:t>
    </dgm:pt>
    <dgm:pt modelId="{3BBDBF18-A5B1-4F45-B9A2-1B10986488C1}" type="pres">
      <dgm:prSet presAssocID="{FBCE9F03-15B4-48CA-938A-F65E2E0CC669}" presName="Name0" presStyleCnt="0">
        <dgm:presLayoutVars>
          <dgm:chMax val="1"/>
          <dgm:dir/>
          <dgm:animLvl val="ctr"/>
          <dgm:resizeHandles val="exact"/>
        </dgm:presLayoutVars>
      </dgm:prSet>
      <dgm:spPr/>
    </dgm:pt>
    <dgm:pt modelId="{CBE46D69-316A-4A66-A2B7-94AAEAF8BAC2}" type="pres">
      <dgm:prSet presAssocID="{B012B291-A616-4BC6-9370-CD9321A1E47C}" presName="centerShape" presStyleLbl="node0" presStyleIdx="0" presStyleCnt="1"/>
      <dgm:spPr/>
    </dgm:pt>
    <dgm:pt modelId="{517ABFBA-4E0D-4BE7-B229-3797C115DB4D}" type="pres">
      <dgm:prSet presAssocID="{BCAE19AC-0635-41A0-B93E-14388F7990CC}" presName="node" presStyleLbl="node1" presStyleIdx="0" presStyleCnt="5">
        <dgm:presLayoutVars>
          <dgm:bulletEnabled val="1"/>
        </dgm:presLayoutVars>
      </dgm:prSet>
      <dgm:spPr/>
    </dgm:pt>
    <dgm:pt modelId="{C6EF502B-8380-47FD-98D9-143EE59B2338}" type="pres">
      <dgm:prSet presAssocID="{BCAE19AC-0635-41A0-B93E-14388F7990CC}" presName="dummy" presStyleCnt="0"/>
      <dgm:spPr/>
    </dgm:pt>
    <dgm:pt modelId="{AE8A46A3-FEA9-43A6-AF59-3B1111B88F1F}" type="pres">
      <dgm:prSet presAssocID="{5B190AF3-AD8E-4B2F-B8C8-FD0DA40B2174}" presName="sibTrans" presStyleLbl="sibTrans2D1" presStyleIdx="0" presStyleCnt="5"/>
      <dgm:spPr/>
    </dgm:pt>
    <dgm:pt modelId="{331B85EC-7C50-4F61-806E-5DC3B2D805D8}" type="pres">
      <dgm:prSet presAssocID="{FF6ED301-4437-4961-940C-1414E305B443}" presName="node" presStyleLbl="node1" presStyleIdx="1" presStyleCnt="5">
        <dgm:presLayoutVars>
          <dgm:bulletEnabled val="1"/>
        </dgm:presLayoutVars>
      </dgm:prSet>
      <dgm:spPr/>
    </dgm:pt>
    <dgm:pt modelId="{45DBB55B-B2AE-496C-BD2C-0BEC4CCEAD35}" type="pres">
      <dgm:prSet presAssocID="{FF6ED301-4437-4961-940C-1414E305B443}" presName="dummy" presStyleCnt="0"/>
      <dgm:spPr/>
    </dgm:pt>
    <dgm:pt modelId="{8B0863EE-CAF7-4726-A39C-624B18079FB1}" type="pres">
      <dgm:prSet presAssocID="{C7F16E43-B57E-4D5D-B862-31AF3C49C101}" presName="sibTrans" presStyleLbl="sibTrans2D1" presStyleIdx="1" presStyleCnt="5"/>
      <dgm:spPr/>
    </dgm:pt>
    <dgm:pt modelId="{8FF77C59-D311-4785-BA98-C48284A4260C}" type="pres">
      <dgm:prSet presAssocID="{2BC19692-FE61-40A0-B3EB-251422C17EBE}" presName="node" presStyleLbl="node1" presStyleIdx="2" presStyleCnt="5">
        <dgm:presLayoutVars>
          <dgm:bulletEnabled val="1"/>
        </dgm:presLayoutVars>
      </dgm:prSet>
      <dgm:spPr/>
    </dgm:pt>
    <dgm:pt modelId="{BDA8D1BA-B52A-48A1-8A61-2F4C1E52B1C7}" type="pres">
      <dgm:prSet presAssocID="{2BC19692-FE61-40A0-B3EB-251422C17EBE}" presName="dummy" presStyleCnt="0"/>
      <dgm:spPr/>
    </dgm:pt>
    <dgm:pt modelId="{E46DEA03-1C15-497B-B069-84FC88716F6F}" type="pres">
      <dgm:prSet presAssocID="{D2A4F74C-C46D-43A3-A2A0-3EA62AD791AB}" presName="sibTrans" presStyleLbl="sibTrans2D1" presStyleIdx="2" presStyleCnt="5"/>
      <dgm:spPr/>
    </dgm:pt>
    <dgm:pt modelId="{63BBFADA-00AA-4C15-BB20-06DBBDBCCF18}" type="pres">
      <dgm:prSet presAssocID="{79161FB4-6960-4DBB-A08A-B58470EF0699}" presName="node" presStyleLbl="node1" presStyleIdx="3" presStyleCnt="5">
        <dgm:presLayoutVars>
          <dgm:bulletEnabled val="1"/>
        </dgm:presLayoutVars>
      </dgm:prSet>
      <dgm:spPr/>
    </dgm:pt>
    <dgm:pt modelId="{4A41A6EC-390A-4B60-968E-BEFBF2E948EC}" type="pres">
      <dgm:prSet presAssocID="{79161FB4-6960-4DBB-A08A-B58470EF0699}" presName="dummy" presStyleCnt="0"/>
      <dgm:spPr/>
    </dgm:pt>
    <dgm:pt modelId="{9FB7942C-2A36-47D2-8A6D-979AE590B49B}" type="pres">
      <dgm:prSet presAssocID="{9DC03F21-BED6-4B51-9D65-71360D809B66}" presName="sibTrans" presStyleLbl="sibTrans2D1" presStyleIdx="3" presStyleCnt="5"/>
      <dgm:spPr/>
    </dgm:pt>
    <dgm:pt modelId="{8648740D-CCC2-4679-AEEC-78FD69374AE9}" type="pres">
      <dgm:prSet presAssocID="{70D485AD-6038-4BAE-9838-84D517A20A2B}" presName="node" presStyleLbl="node1" presStyleIdx="4" presStyleCnt="5">
        <dgm:presLayoutVars>
          <dgm:bulletEnabled val="1"/>
        </dgm:presLayoutVars>
      </dgm:prSet>
      <dgm:spPr/>
    </dgm:pt>
    <dgm:pt modelId="{A6C292FD-086A-4566-9FBE-D7FD8D725438}" type="pres">
      <dgm:prSet presAssocID="{70D485AD-6038-4BAE-9838-84D517A20A2B}" presName="dummy" presStyleCnt="0"/>
      <dgm:spPr/>
    </dgm:pt>
    <dgm:pt modelId="{B3061133-6317-42B1-B159-5E6466D19DFA}" type="pres">
      <dgm:prSet presAssocID="{6DC79F61-FF8F-49E6-82E9-D9AFB5ECAAE6}" presName="sibTrans" presStyleLbl="sibTrans2D1" presStyleIdx="4" presStyleCnt="5"/>
      <dgm:spPr/>
    </dgm:pt>
  </dgm:ptLst>
  <dgm:cxnLst>
    <dgm:cxn modelId="{AF4B5316-C5DB-4B56-B12E-36D014A7667C}" type="presOf" srcId="{5B190AF3-AD8E-4B2F-B8C8-FD0DA40B2174}" destId="{AE8A46A3-FEA9-43A6-AF59-3B1111B88F1F}" srcOrd="0" destOrd="0" presId="urn:microsoft.com/office/officeart/2005/8/layout/radial6"/>
    <dgm:cxn modelId="{1CF43026-6996-4783-8A6E-3320B0B6C7E2}" type="presOf" srcId="{70D485AD-6038-4BAE-9838-84D517A20A2B}" destId="{8648740D-CCC2-4679-AEEC-78FD69374AE9}" srcOrd="0" destOrd="0" presId="urn:microsoft.com/office/officeart/2005/8/layout/radial6"/>
    <dgm:cxn modelId="{8302FB33-174C-42A2-BAB9-9F5EDA3BF9F6}" srcId="{B012B291-A616-4BC6-9370-CD9321A1E47C}" destId="{70D485AD-6038-4BAE-9838-84D517A20A2B}" srcOrd="4" destOrd="0" parTransId="{6AB377D4-6EA9-4048-9D0D-E8F683542D67}" sibTransId="{6DC79F61-FF8F-49E6-82E9-D9AFB5ECAAE6}"/>
    <dgm:cxn modelId="{1C450B3B-EA3E-4386-B92A-77869AAFC17C}" srcId="{B012B291-A616-4BC6-9370-CD9321A1E47C}" destId="{FF6ED301-4437-4961-940C-1414E305B443}" srcOrd="1" destOrd="0" parTransId="{E9C23FF0-2DE5-4CF7-8468-580C52063C76}" sibTransId="{C7F16E43-B57E-4D5D-B862-31AF3C49C101}"/>
    <dgm:cxn modelId="{52EB6D71-E2FA-45D8-B5B0-B24E97B8B72B}" type="presOf" srcId="{B012B291-A616-4BC6-9370-CD9321A1E47C}" destId="{CBE46D69-316A-4A66-A2B7-94AAEAF8BAC2}" srcOrd="0" destOrd="0" presId="urn:microsoft.com/office/officeart/2005/8/layout/radial6"/>
    <dgm:cxn modelId="{EAADAB53-2922-4A04-A45D-5C072AA63610}" srcId="{B012B291-A616-4BC6-9370-CD9321A1E47C}" destId="{BCAE19AC-0635-41A0-B93E-14388F7990CC}" srcOrd="0" destOrd="0" parTransId="{72123EA6-FC30-4F3C-88BA-EDC0A05A3CD6}" sibTransId="{5B190AF3-AD8E-4B2F-B8C8-FD0DA40B2174}"/>
    <dgm:cxn modelId="{8108197A-1767-4DA8-A5BF-2183C308C01A}" srcId="{B012B291-A616-4BC6-9370-CD9321A1E47C}" destId="{2BC19692-FE61-40A0-B3EB-251422C17EBE}" srcOrd="2" destOrd="0" parTransId="{D7C288F0-BD73-4B0A-BC86-FCF9068109CD}" sibTransId="{D2A4F74C-C46D-43A3-A2A0-3EA62AD791AB}"/>
    <dgm:cxn modelId="{3F819187-40AE-48B5-A183-F7EF245BEE34}" type="presOf" srcId="{D2A4F74C-C46D-43A3-A2A0-3EA62AD791AB}" destId="{E46DEA03-1C15-497B-B069-84FC88716F6F}" srcOrd="0" destOrd="0" presId="urn:microsoft.com/office/officeart/2005/8/layout/radial6"/>
    <dgm:cxn modelId="{0BDA4E8D-F1EA-4CA9-8E9E-3CEC4B0BC43D}" type="presOf" srcId="{BCAE19AC-0635-41A0-B93E-14388F7990CC}" destId="{517ABFBA-4E0D-4BE7-B229-3797C115DB4D}" srcOrd="0" destOrd="0" presId="urn:microsoft.com/office/officeart/2005/8/layout/radial6"/>
    <dgm:cxn modelId="{EC8F0C8F-4FA1-4A77-A2D8-AC74C5995A4B}" type="presOf" srcId="{79161FB4-6960-4DBB-A08A-B58470EF0699}" destId="{63BBFADA-00AA-4C15-BB20-06DBBDBCCF18}" srcOrd="0" destOrd="0" presId="urn:microsoft.com/office/officeart/2005/8/layout/radial6"/>
    <dgm:cxn modelId="{ADD30092-13A6-4BAE-90D8-19018C63AC89}" srcId="{FBCE9F03-15B4-48CA-938A-F65E2E0CC669}" destId="{B012B291-A616-4BC6-9370-CD9321A1E47C}" srcOrd="0" destOrd="0" parTransId="{7A430C1E-AE3D-455B-A360-BEA348661141}" sibTransId="{F650A348-78AB-41CA-AC9A-6BFC915C4ACE}"/>
    <dgm:cxn modelId="{483FF996-C2BA-49CB-8AA6-01F0F6CC96F6}" srcId="{B012B291-A616-4BC6-9370-CD9321A1E47C}" destId="{79161FB4-6960-4DBB-A08A-B58470EF0699}" srcOrd="3" destOrd="0" parTransId="{1A004838-A180-48A7-959C-69B95C1116F5}" sibTransId="{9DC03F21-BED6-4B51-9D65-71360D809B66}"/>
    <dgm:cxn modelId="{2DC084A9-F08E-4A1D-87A4-78AD721C605E}" type="presOf" srcId="{FF6ED301-4437-4961-940C-1414E305B443}" destId="{331B85EC-7C50-4F61-806E-5DC3B2D805D8}" srcOrd="0" destOrd="0" presId="urn:microsoft.com/office/officeart/2005/8/layout/radial6"/>
    <dgm:cxn modelId="{4EEC42CE-4F8C-4380-9186-47684A6DABD1}" type="presOf" srcId="{C7F16E43-B57E-4D5D-B862-31AF3C49C101}" destId="{8B0863EE-CAF7-4726-A39C-624B18079FB1}" srcOrd="0" destOrd="0" presId="urn:microsoft.com/office/officeart/2005/8/layout/radial6"/>
    <dgm:cxn modelId="{2CC85AD3-152E-4F5B-9704-11CE5F548649}" type="presOf" srcId="{2BC19692-FE61-40A0-B3EB-251422C17EBE}" destId="{8FF77C59-D311-4785-BA98-C48284A4260C}" srcOrd="0" destOrd="0" presId="urn:microsoft.com/office/officeart/2005/8/layout/radial6"/>
    <dgm:cxn modelId="{54FC59E8-EE84-4CF8-B6E8-3A798944C6F9}" type="presOf" srcId="{9DC03F21-BED6-4B51-9D65-71360D809B66}" destId="{9FB7942C-2A36-47D2-8A6D-979AE590B49B}" srcOrd="0" destOrd="0" presId="urn:microsoft.com/office/officeart/2005/8/layout/radial6"/>
    <dgm:cxn modelId="{5965B9E9-2980-4076-BE50-9E6053059441}" type="presOf" srcId="{FBCE9F03-15B4-48CA-938A-F65E2E0CC669}" destId="{3BBDBF18-A5B1-4F45-B9A2-1B10986488C1}" srcOrd="0" destOrd="0" presId="urn:microsoft.com/office/officeart/2005/8/layout/radial6"/>
    <dgm:cxn modelId="{0700D8FE-AA23-4E96-B50A-B68354623957}" type="presOf" srcId="{6DC79F61-FF8F-49E6-82E9-D9AFB5ECAAE6}" destId="{B3061133-6317-42B1-B159-5E6466D19DFA}" srcOrd="0" destOrd="0" presId="urn:microsoft.com/office/officeart/2005/8/layout/radial6"/>
    <dgm:cxn modelId="{07AABE06-38E2-442B-A6DE-7598F2945430}" type="presParOf" srcId="{3BBDBF18-A5B1-4F45-B9A2-1B10986488C1}" destId="{CBE46D69-316A-4A66-A2B7-94AAEAF8BAC2}" srcOrd="0" destOrd="0" presId="urn:microsoft.com/office/officeart/2005/8/layout/radial6"/>
    <dgm:cxn modelId="{1F1484EF-E1FA-4813-B15C-4EDAF32F9E8C}" type="presParOf" srcId="{3BBDBF18-A5B1-4F45-B9A2-1B10986488C1}" destId="{517ABFBA-4E0D-4BE7-B229-3797C115DB4D}" srcOrd="1" destOrd="0" presId="urn:microsoft.com/office/officeart/2005/8/layout/radial6"/>
    <dgm:cxn modelId="{BEBB265A-8E2F-4C08-BC81-D7FA92025AB3}" type="presParOf" srcId="{3BBDBF18-A5B1-4F45-B9A2-1B10986488C1}" destId="{C6EF502B-8380-47FD-98D9-143EE59B2338}" srcOrd="2" destOrd="0" presId="urn:microsoft.com/office/officeart/2005/8/layout/radial6"/>
    <dgm:cxn modelId="{C0D7F67E-AF0E-442B-8CC5-9D9CDF0CC102}" type="presParOf" srcId="{3BBDBF18-A5B1-4F45-B9A2-1B10986488C1}" destId="{AE8A46A3-FEA9-43A6-AF59-3B1111B88F1F}" srcOrd="3" destOrd="0" presId="urn:microsoft.com/office/officeart/2005/8/layout/radial6"/>
    <dgm:cxn modelId="{EB506CF6-0268-4ED1-BA14-98486915DC64}" type="presParOf" srcId="{3BBDBF18-A5B1-4F45-B9A2-1B10986488C1}" destId="{331B85EC-7C50-4F61-806E-5DC3B2D805D8}" srcOrd="4" destOrd="0" presId="urn:microsoft.com/office/officeart/2005/8/layout/radial6"/>
    <dgm:cxn modelId="{6D857671-488A-4169-A254-3B02535A760D}" type="presParOf" srcId="{3BBDBF18-A5B1-4F45-B9A2-1B10986488C1}" destId="{45DBB55B-B2AE-496C-BD2C-0BEC4CCEAD35}" srcOrd="5" destOrd="0" presId="urn:microsoft.com/office/officeart/2005/8/layout/radial6"/>
    <dgm:cxn modelId="{A42908AE-BE7E-4D17-82C0-2A701BA78598}" type="presParOf" srcId="{3BBDBF18-A5B1-4F45-B9A2-1B10986488C1}" destId="{8B0863EE-CAF7-4726-A39C-624B18079FB1}" srcOrd="6" destOrd="0" presId="urn:microsoft.com/office/officeart/2005/8/layout/radial6"/>
    <dgm:cxn modelId="{C46552E2-98F3-428A-856D-3C9EDFD15809}" type="presParOf" srcId="{3BBDBF18-A5B1-4F45-B9A2-1B10986488C1}" destId="{8FF77C59-D311-4785-BA98-C48284A4260C}" srcOrd="7" destOrd="0" presId="urn:microsoft.com/office/officeart/2005/8/layout/radial6"/>
    <dgm:cxn modelId="{BCC73F7F-42AE-42CF-A1F1-35A1DBBDFDCF}" type="presParOf" srcId="{3BBDBF18-A5B1-4F45-B9A2-1B10986488C1}" destId="{BDA8D1BA-B52A-48A1-8A61-2F4C1E52B1C7}" srcOrd="8" destOrd="0" presId="urn:microsoft.com/office/officeart/2005/8/layout/radial6"/>
    <dgm:cxn modelId="{E000C8E8-382D-4988-AD20-03091608EE76}" type="presParOf" srcId="{3BBDBF18-A5B1-4F45-B9A2-1B10986488C1}" destId="{E46DEA03-1C15-497B-B069-84FC88716F6F}" srcOrd="9" destOrd="0" presId="urn:microsoft.com/office/officeart/2005/8/layout/radial6"/>
    <dgm:cxn modelId="{8F50CD7C-F87B-4A09-AF01-BEC96DBF7F0E}" type="presParOf" srcId="{3BBDBF18-A5B1-4F45-B9A2-1B10986488C1}" destId="{63BBFADA-00AA-4C15-BB20-06DBBDBCCF18}" srcOrd="10" destOrd="0" presId="urn:microsoft.com/office/officeart/2005/8/layout/radial6"/>
    <dgm:cxn modelId="{866CF1C0-3617-449D-AA36-A9E1ACF2CF0F}" type="presParOf" srcId="{3BBDBF18-A5B1-4F45-B9A2-1B10986488C1}" destId="{4A41A6EC-390A-4B60-968E-BEFBF2E948EC}" srcOrd="11" destOrd="0" presId="urn:microsoft.com/office/officeart/2005/8/layout/radial6"/>
    <dgm:cxn modelId="{7E78EDF6-6C26-4BF2-B7C4-9E3FD6A66635}" type="presParOf" srcId="{3BBDBF18-A5B1-4F45-B9A2-1B10986488C1}" destId="{9FB7942C-2A36-47D2-8A6D-979AE590B49B}" srcOrd="12" destOrd="0" presId="urn:microsoft.com/office/officeart/2005/8/layout/radial6"/>
    <dgm:cxn modelId="{E1EC43E1-7B57-4651-8EF3-2A27D0018C89}" type="presParOf" srcId="{3BBDBF18-A5B1-4F45-B9A2-1B10986488C1}" destId="{8648740D-CCC2-4679-AEEC-78FD69374AE9}" srcOrd="13" destOrd="0" presId="urn:microsoft.com/office/officeart/2005/8/layout/radial6"/>
    <dgm:cxn modelId="{B268C35C-4FAF-473B-9B42-D083B6F8766E}" type="presParOf" srcId="{3BBDBF18-A5B1-4F45-B9A2-1B10986488C1}" destId="{A6C292FD-086A-4566-9FBE-D7FD8D725438}" srcOrd="14" destOrd="0" presId="urn:microsoft.com/office/officeart/2005/8/layout/radial6"/>
    <dgm:cxn modelId="{D613C68C-D62C-4795-AE40-089E98B1ABC2}" type="presParOf" srcId="{3BBDBF18-A5B1-4F45-B9A2-1B10986488C1}" destId="{B3061133-6317-42B1-B159-5E6466D19DFA}" srcOrd="15" destOrd="0" presId="urn:microsoft.com/office/officeart/2005/8/layout/radial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5D09E-403E-467B-80D8-6F88DD8DF79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zh-CN" altLang="en-US"/>
        </a:p>
      </dgm:t>
    </dgm:pt>
    <dgm:pt modelId="{6D23BA8F-CCBE-4A83-B0E1-CDF8C684BD26}" type="pres">
      <dgm:prSet presAssocID="{4F25D09E-403E-467B-80D8-6F88DD8DF791}" presName="Name0" presStyleCnt="0">
        <dgm:presLayoutVars>
          <dgm:chMax val="4"/>
          <dgm:resizeHandles val="exact"/>
        </dgm:presLayoutVars>
      </dgm:prSet>
      <dgm:spPr/>
    </dgm:pt>
  </dgm:ptLst>
  <dgm:cxnLst>
    <dgm:cxn modelId="{C4CE2328-2B08-46FF-AE87-140455634365}" type="presOf" srcId="{4F25D09E-403E-467B-80D8-6F88DD8DF791}" destId="{6D23BA8F-CCBE-4A83-B0E1-CDF8C684BD26}" srcOrd="0"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61133-6317-42B1-B159-5E6466D19DFA}">
      <dsp:nvSpPr>
        <dsp:cNvPr id="0" name=""/>
        <dsp:cNvSpPr/>
      </dsp:nvSpPr>
      <dsp:spPr>
        <a:xfrm>
          <a:off x="161320" y="221569"/>
          <a:ext cx="1281511" cy="1281511"/>
        </a:xfrm>
        <a:prstGeom prst="blockArc">
          <a:avLst>
            <a:gd name="adj1" fmla="val 11880000"/>
            <a:gd name="adj2" fmla="val 16200000"/>
            <a:gd name="adj3" fmla="val 4639"/>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B7942C-2A36-47D2-8A6D-979AE590B49B}">
      <dsp:nvSpPr>
        <dsp:cNvPr id="0" name=""/>
        <dsp:cNvSpPr/>
      </dsp:nvSpPr>
      <dsp:spPr>
        <a:xfrm>
          <a:off x="161320" y="221569"/>
          <a:ext cx="1281511" cy="1281511"/>
        </a:xfrm>
        <a:prstGeom prst="blockArc">
          <a:avLst>
            <a:gd name="adj1" fmla="val 7560000"/>
            <a:gd name="adj2" fmla="val 11880000"/>
            <a:gd name="adj3" fmla="val 4639"/>
          </a:avLst>
        </a:prstGeom>
        <a:solidFill>
          <a:schemeClr val="accent5">
            <a:hueOff val="-7450407"/>
            <a:satOff val="29858"/>
            <a:lumOff val="6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6DEA03-1C15-497B-B069-84FC88716F6F}">
      <dsp:nvSpPr>
        <dsp:cNvPr id="0" name=""/>
        <dsp:cNvSpPr/>
      </dsp:nvSpPr>
      <dsp:spPr>
        <a:xfrm>
          <a:off x="161320" y="221569"/>
          <a:ext cx="1281511" cy="1281511"/>
        </a:xfrm>
        <a:prstGeom prst="blockArc">
          <a:avLst>
            <a:gd name="adj1" fmla="val 3240000"/>
            <a:gd name="adj2" fmla="val 7560000"/>
            <a:gd name="adj3" fmla="val 4639"/>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0863EE-CAF7-4726-A39C-624B18079FB1}">
      <dsp:nvSpPr>
        <dsp:cNvPr id="0" name=""/>
        <dsp:cNvSpPr/>
      </dsp:nvSpPr>
      <dsp:spPr>
        <a:xfrm>
          <a:off x="161320" y="221569"/>
          <a:ext cx="1281511" cy="1281511"/>
        </a:xfrm>
        <a:prstGeom prst="blockArc">
          <a:avLst>
            <a:gd name="adj1" fmla="val 20520000"/>
            <a:gd name="adj2" fmla="val 3240000"/>
            <a:gd name="adj3" fmla="val 4639"/>
          </a:avLst>
        </a:prstGeom>
        <a:solidFill>
          <a:schemeClr val="accent5">
            <a:hueOff val="-2483469"/>
            <a:satOff val="9953"/>
            <a:lumOff val="215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8A46A3-FEA9-43A6-AF59-3B1111B88F1F}">
      <dsp:nvSpPr>
        <dsp:cNvPr id="0" name=""/>
        <dsp:cNvSpPr/>
      </dsp:nvSpPr>
      <dsp:spPr>
        <a:xfrm>
          <a:off x="161320" y="221569"/>
          <a:ext cx="1281511" cy="1281511"/>
        </a:xfrm>
        <a:prstGeom prst="blockArc">
          <a:avLst>
            <a:gd name="adj1" fmla="val 16200000"/>
            <a:gd name="adj2" fmla="val 20520000"/>
            <a:gd name="adj3" fmla="val 463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E46D69-316A-4A66-A2B7-94AAEAF8BAC2}">
      <dsp:nvSpPr>
        <dsp:cNvPr id="0" name=""/>
        <dsp:cNvSpPr/>
      </dsp:nvSpPr>
      <dsp:spPr>
        <a:xfrm>
          <a:off x="507172" y="567421"/>
          <a:ext cx="589808" cy="58980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蠕变性能</a:t>
          </a:r>
        </a:p>
      </dsp:txBody>
      <dsp:txXfrm>
        <a:off x="593547" y="653796"/>
        <a:ext cx="417058" cy="417058"/>
      </dsp:txXfrm>
    </dsp:sp>
    <dsp:sp modelId="{517ABFBA-4E0D-4BE7-B229-3797C115DB4D}">
      <dsp:nvSpPr>
        <dsp:cNvPr id="0" name=""/>
        <dsp:cNvSpPr/>
      </dsp:nvSpPr>
      <dsp:spPr>
        <a:xfrm>
          <a:off x="595643" y="30000"/>
          <a:ext cx="412865" cy="412865"/>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dirty="0"/>
            <a:t>成分</a:t>
          </a:r>
        </a:p>
      </dsp:txBody>
      <dsp:txXfrm>
        <a:off x="656106" y="90463"/>
        <a:ext cx="291939" cy="291939"/>
      </dsp:txXfrm>
    </dsp:sp>
    <dsp:sp modelId="{331B85EC-7C50-4F61-806E-5DC3B2D805D8}">
      <dsp:nvSpPr>
        <dsp:cNvPr id="0" name=""/>
        <dsp:cNvSpPr/>
      </dsp:nvSpPr>
      <dsp:spPr>
        <a:xfrm>
          <a:off x="1190902" y="462481"/>
          <a:ext cx="412865" cy="412865"/>
        </a:xfrm>
        <a:prstGeom prst="ellipse">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dirty="0"/>
            <a:t>应力</a:t>
          </a:r>
        </a:p>
      </dsp:txBody>
      <dsp:txXfrm>
        <a:off x="1251365" y="522944"/>
        <a:ext cx="291939" cy="291939"/>
      </dsp:txXfrm>
    </dsp:sp>
    <dsp:sp modelId="{8FF77C59-D311-4785-BA98-C48284A4260C}">
      <dsp:nvSpPr>
        <dsp:cNvPr id="0" name=""/>
        <dsp:cNvSpPr/>
      </dsp:nvSpPr>
      <dsp:spPr>
        <a:xfrm>
          <a:off x="963534" y="1162250"/>
          <a:ext cx="412865" cy="412865"/>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dirty="0"/>
            <a:t>晶格错配度</a:t>
          </a:r>
        </a:p>
      </dsp:txBody>
      <dsp:txXfrm>
        <a:off x="1023997" y="1222713"/>
        <a:ext cx="291939" cy="291939"/>
      </dsp:txXfrm>
    </dsp:sp>
    <dsp:sp modelId="{63BBFADA-00AA-4C15-BB20-06DBBDBCCF18}">
      <dsp:nvSpPr>
        <dsp:cNvPr id="0" name=""/>
        <dsp:cNvSpPr/>
      </dsp:nvSpPr>
      <dsp:spPr>
        <a:xfrm>
          <a:off x="227753" y="1162250"/>
          <a:ext cx="412865" cy="412865"/>
        </a:xfrm>
        <a:prstGeom prst="ellipse">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dirty="0"/>
            <a:t>温度</a:t>
          </a:r>
        </a:p>
      </dsp:txBody>
      <dsp:txXfrm>
        <a:off x="288216" y="1222713"/>
        <a:ext cx="291939" cy="291939"/>
      </dsp:txXfrm>
    </dsp:sp>
    <dsp:sp modelId="{8648740D-CCC2-4679-AEEC-78FD69374AE9}">
      <dsp:nvSpPr>
        <dsp:cNvPr id="0" name=""/>
        <dsp:cNvSpPr/>
      </dsp:nvSpPr>
      <dsp:spPr>
        <a:xfrm>
          <a:off x="384" y="462481"/>
          <a:ext cx="412865" cy="412865"/>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zh-CN" altLang="en-US" sz="700" kern="1200" dirty="0"/>
            <a:t>其他</a:t>
          </a:r>
        </a:p>
      </dsp:txBody>
      <dsp:txXfrm>
        <a:off x="60847" y="522944"/>
        <a:ext cx="291939" cy="291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2019/6/21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源数据</a:t>
            </a:r>
            <a:endParaRPr lang="en-US" altLang="zh-CN" sz="1200" dirty="0"/>
          </a:p>
          <a:p>
            <a:r>
              <a:rPr lang="zh-CN" altLang="en-US" sz="1200" dirty="0"/>
              <a:t>数据集元信息数据</a:t>
            </a:r>
            <a:endParaRPr lang="en-US" altLang="zh-CN" sz="1200" dirty="0"/>
          </a:p>
          <a:p>
            <a:r>
              <a:rPr lang="zh-CN" altLang="en-US" sz="1200" dirty="0"/>
              <a:t>文献元信息数据</a:t>
            </a:r>
            <a:endParaRPr lang="en-US" altLang="zh-CN" sz="1200" dirty="0"/>
          </a:p>
          <a:p>
            <a:r>
              <a:rPr lang="zh-CN" altLang="en-US" sz="1200" dirty="0"/>
              <a:t>文献、数据、科研人员之间的关联关系</a:t>
            </a:r>
            <a:endParaRPr lang="en-US" altLang="zh-CN" sz="1200" dirty="0"/>
          </a:p>
          <a:p>
            <a:r>
              <a:rPr lang="zh-CN" altLang="en-US" sz="1200" dirty="0"/>
              <a:t>新文献数据</a:t>
            </a:r>
            <a:endParaRPr lang="en-US" altLang="zh-CN" sz="1200" dirty="0"/>
          </a:p>
          <a:p>
            <a:r>
              <a:rPr lang="zh-CN" altLang="en-US" sz="1200" dirty="0"/>
              <a:t>计算的蠕变专利数据</a:t>
            </a:r>
            <a:r>
              <a:rPr lang="en-US" altLang="zh-CN" sz="1200" dirty="0"/>
              <a:t>37</a:t>
            </a:r>
            <a:r>
              <a:rPr lang="zh-CN" altLang="en-US" sz="1200" dirty="0"/>
              <a:t>条（）</a:t>
            </a:r>
            <a:endParaRPr lang="en-US" altLang="zh-CN" sz="1200" dirty="0"/>
          </a:p>
          <a:p>
            <a:r>
              <a:rPr lang="zh-CN" altLang="en-US" sz="1200" dirty="0"/>
              <a:t>归纳和总结</a:t>
            </a:r>
            <a:endParaRPr lang="en-US" altLang="zh-CN" sz="1200" dirty="0"/>
          </a:p>
          <a:p>
            <a:r>
              <a:rPr lang="zh-CN" altLang="en-US" sz="1200" dirty="0"/>
              <a:t>未来的工作：（</a:t>
            </a:r>
            <a:r>
              <a:rPr lang="en-US" altLang="zh-CN" sz="1200" dirty="0"/>
              <a:t>1</a:t>
            </a:r>
            <a:r>
              <a:rPr lang="zh-CN" altLang="en-US" sz="1200" dirty="0"/>
              <a:t>）规则抽取 （</a:t>
            </a:r>
            <a:r>
              <a:rPr lang="en-US" altLang="zh-CN" sz="1200" dirty="0"/>
              <a:t>2</a:t>
            </a:r>
            <a:r>
              <a:rPr lang="zh-CN" altLang="en-US" sz="1200"/>
              <a:t>）平台的建设</a:t>
            </a:r>
            <a:endParaRPr lang="en-US" altLang="zh-CN" sz="1200"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a:t>
            </a:fld>
            <a:endParaRPr lang="zh-CN" altLang="en-US"/>
          </a:p>
        </p:txBody>
      </p:sp>
    </p:spTree>
    <p:extLst>
      <p:ext uri="{BB962C8B-B14F-4D97-AF65-F5344CB8AC3E}">
        <p14:creationId xmlns:p14="http://schemas.microsoft.com/office/powerpoint/2010/main" val="2118615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a:t>
            </a:fld>
            <a:endParaRPr lang="zh-CN" altLang="en-US"/>
          </a:p>
        </p:txBody>
      </p:sp>
    </p:spTree>
    <p:extLst>
      <p:ext uri="{BB962C8B-B14F-4D97-AF65-F5344CB8AC3E}">
        <p14:creationId xmlns:p14="http://schemas.microsoft.com/office/powerpoint/2010/main" val="166821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镍、铼、钴、铝、钛、钨、钼、铬、钽、碳、硼、钇、铌、铪</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3</a:t>
            </a:fld>
            <a:endParaRPr lang="zh-CN" altLang="en-US"/>
          </a:p>
        </p:txBody>
      </p:sp>
    </p:spTree>
    <p:extLst>
      <p:ext uri="{BB962C8B-B14F-4D97-AF65-F5344CB8AC3E}">
        <p14:creationId xmlns:p14="http://schemas.microsoft.com/office/powerpoint/2010/main" val="3768239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待投（</a:t>
            </a:r>
            <a:r>
              <a:rPr lang="en-US" altLang="zh-CN" dirty="0"/>
              <a:t>nature machine</a:t>
            </a:r>
            <a:r>
              <a:rPr lang="zh-CN" altLang="en-US" dirty="0"/>
              <a:t>），参考文献格式</a:t>
            </a:r>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4</a:t>
            </a:fld>
            <a:endParaRPr lang="zh-CN" altLang="en-US"/>
          </a:p>
        </p:txBody>
      </p:sp>
    </p:spTree>
    <p:extLst>
      <p:ext uri="{BB962C8B-B14F-4D97-AF65-F5344CB8AC3E}">
        <p14:creationId xmlns:p14="http://schemas.microsoft.com/office/powerpoint/2010/main" val="323271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a:t>
            </a:r>
            <a:r>
              <a:rPr lang="zh-CN" altLang="en-US" sz="1200" dirty="0"/>
              <a:t>如合金的屈服极限，在</a:t>
            </a:r>
            <a:r>
              <a:rPr lang="zh-CN" altLang="en-US" sz="1200" dirty="0">
                <a:solidFill>
                  <a:srgbClr val="333333"/>
                </a:solidFill>
                <a:latin typeface="arial" panose="020B0604020202020204" pitchFamily="34" charset="0"/>
              </a:rPr>
              <a:t>大于此极限的外力作用之下，合金将会产生永久变形，小于这个的，合金还会恢复原来的样子</a:t>
            </a:r>
            <a:r>
              <a:rPr lang="en-US" altLang="zh-CN"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输入样本</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把样本投射到特征空间并利用聚类的方法把样本划分为不同的簇，</a:t>
            </a:r>
            <a:r>
              <a:rPr lang="zh-CN" altLang="en-US" sz="1200" b="1" dirty="0"/>
              <a:t>簇内样本的特性相似、簇间样本的特性不同</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针对不同的簇，</a:t>
            </a:r>
            <a:r>
              <a:rPr lang="zh-CN" altLang="en-US" b="1" dirty="0"/>
              <a:t>依据预测精度</a:t>
            </a:r>
            <a:r>
              <a:rPr lang="zh-CN" altLang="en-US" dirty="0"/>
              <a:t>选择最优的回归模型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异构集成</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dirty="0"/>
          </a:p>
          <a:p>
            <a:endParaRPr kumimoji="1" lang="en-US" altLang="zh-CN"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5</a:t>
            </a:fld>
            <a:endParaRPr lang="zh-CN" altLang="en-US"/>
          </a:p>
        </p:txBody>
      </p:sp>
    </p:spTree>
    <p:extLst>
      <p:ext uri="{BB962C8B-B14F-4D97-AF65-F5344CB8AC3E}">
        <p14:creationId xmlns:p14="http://schemas.microsoft.com/office/powerpoint/2010/main" val="55119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CORE</a:t>
            </a:r>
            <a:r>
              <a:rPr kumimoji="1" lang="zh-CN" altLang="en-US" dirty="0"/>
              <a:t>：</a:t>
            </a:r>
            <a:r>
              <a:rPr lang="en" altLang="zh-CN" sz="1200" kern="1200" dirty="0">
                <a:solidFill>
                  <a:schemeClr val="tx1"/>
                </a:solidFill>
                <a:effectLst/>
                <a:latin typeface="+mn-lt"/>
                <a:ea typeface="+mn-ea"/>
                <a:cs typeface="+mn-cs"/>
              </a:rPr>
              <a:t>cluster based optimal regression ensemble learning</a:t>
            </a:r>
            <a:r>
              <a:rPr lang="zh-CN" altLang="en" sz="1200" kern="1200" dirty="0">
                <a:solidFill>
                  <a:schemeClr val="tx1"/>
                </a:solidFill>
                <a:effectLst/>
                <a:latin typeface="+mn-lt"/>
                <a:ea typeface="+mn-ea"/>
                <a:cs typeface="+mn-cs"/>
              </a:rPr>
              <a:t>我们</a:t>
            </a:r>
            <a:r>
              <a:rPr lang="zh-CN" altLang="en-US" sz="1200" kern="1200" dirty="0">
                <a:solidFill>
                  <a:schemeClr val="tx1"/>
                </a:solidFill>
                <a:effectLst/>
                <a:latin typeface="+mn-lt"/>
                <a:ea typeface="+mn-ea"/>
                <a:cs typeface="+mn-cs"/>
              </a:rPr>
              <a:t>的方法</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RF</a:t>
            </a:r>
            <a:r>
              <a:rPr kumimoji="1" lang="zh-CN" altLang="en-US" dirty="0"/>
              <a:t>：</a:t>
            </a:r>
            <a:r>
              <a:rPr lang="en" altLang="zh-CN" sz="1200" kern="1200" dirty="0">
                <a:solidFill>
                  <a:schemeClr val="tx1"/>
                </a:solidFill>
                <a:effectLst/>
                <a:latin typeface="+mn-lt"/>
                <a:ea typeface="+mn-ea"/>
                <a:cs typeface="+mn-cs"/>
              </a:rPr>
              <a:t>random forest regression</a:t>
            </a:r>
            <a:r>
              <a:rPr lang="zh-CN" altLang="en" sz="1200" kern="1200" dirty="0">
                <a:solidFill>
                  <a:schemeClr val="tx1"/>
                </a:solidFill>
                <a:effectLst/>
                <a:latin typeface="+mn-lt"/>
                <a:ea typeface="+mn-ea"/>
                <a:cs typeface="+mn-cs"/>
              </a:rPr>
              <a:t>随即森林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SVR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support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regression</a:t>
            </a:r>
            <a:r>
              <a:rPr lang="zh-CN" altLang="en-US" sz="1200" kern="1200" dirty="0">
                <a:solidFill>
                  <a:schemeClr val="tx1"/>
                </a:solidFill>
                <a:effectLst/>
                <a:latin typeface="+mn-lt"/>
                <a:ea typeface="+mn-ea"/>
                <a:cs typeface="+mn-cs"/>
              </a:rPr>
              <a:t>支持向量机回归</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GPR</a:t>
            </a:r>
            <a:r>
              <a:rPr lang="zh-CN" altLang="en-US" sz="1200" kern="1200" dirty="0">
                <a:solidFill>
                  <a:schemeClr val="tx1"/>
                </a:solidFill>
                <a:effectLst/>
                <a:latin typeface="+mn-lt"/>
                <a:ea typeface="+mn-ea"/>
                <a:cs typeface="+mn-cs"/>
              </a:rPr>
              <a:t>：</a:t>
            </a:r>
            <a:r>
              <a:rPr lang="en" altLang="zh-CN" sz="1200" kern="1200" dirty="0">
                <a:solidFill>
                  <a:schemeClr val="tx1"/>
                </a:solidFill>
                <a:effectLst/>
                <a:latin typeface="+mn-lt"/>
                <a:ea typeface="+mn-ea"/>
                <a:cs typeface="+mn-cs"/>
              </a:rPr>
              <a:t>gaussian process regression</a:t>
            </a:r>
            <a:r>
              <a:rPr lang="zh-CN" altLang="en-US" sz="1200" kern="1200" dirty="0">
                <a:solidFill>
                  <a:schemeClr val="tx1"/>
                </a:solidFill>
                <a:effectLst/>
                <a:latin typeface="+mn-lt"/>
                <a:ea typeface="+mn-ea"/>
                <a:cs typeface="+mn-cs"/>
              </a:rPr>
              <a:t>高斯过程回归</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8EE1B59-1A3C-46A9-9E04-AFBC5E8CA535}" type="slidenum">
              <a:rPr lang="zh-CN" altLang="en-US" smtClean="0"/>
              <a:t>6</a:t>
            </a:fld>
            <a:endParaRPr lang="zh-CN" altLang="en-US"/>
          </a:p>
        </p:txBody>
      </p:sp>
    </p:spTree>
    <p:extLst>
      <p:ext uri="{BB962C8B-B14F-4D97-AF65-F5344CB8AC3E}">
        <p14:creationId xmlns:p14="http://schemas.microsoft.com/office/powerpoint/2010/main" val="2767405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CORE</a:t>
            </a:r>
            <a:r>
              <a:rPr kumimoji="1" lang="zh-CN" altLang="en-US" dirty="0"/>
              <a:t>：</a:t>
            </a:r>
            <a:r>
              <a:rPr lang="en" altLang="zh-CN" sz="1200" kern="1200" dirty="0">
                <a:solidFill>
                  <a:schemeClr val="tx1"/>
                </a:solidFill>
                <a:effectLst/>
                <a:latin typeface="+mn-lt"/>
                <a:ea typeface="+mn-ea"/>
                <a:cs typeface="+mn-cs"/>
              </a:rPr>
              <a:t>cluster based optimal regression ensemble learning</a:t>
            </a:r>
            <a:r>
              <a:rPr lang="zh-CN" altLang="en" sz="1200" kern="1200" dirty="0">
                <a:solidFill>
                  <a:schemeClr val="tx1"/>
                </a:solidFill>
                <a:effectLst/>
                <a:latin typeface="+mn-lt"/>
                <a:ea typeface="+mn-ea"/>
                <a:cs typeface="+mn-cs"/>
              </a:rPr>
              <a:t>我们</a:t>
            </a:r>
            <a:r>
              <a:rPr lang="zh-CN" altLang="en-US" sz="1200" kern="1200" dirty="0">
                <a:solidFill>
                  <a:schemeClr val="tx1"/>
                </a:solidFill>
                <a:effectLst/>
                <a:latin typeface="+mn-lt"/>
                <a:ea typeface="+mn-ea"/>
                <a:cs typeface="+mn-cs"/>
              </a:rPr>
              <a:t>的方法</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RF</a:t>
            </a:r>
            <a:r>
              <a:rPr kumimoji="1" lang="zh-CN" altLang="en-US" dirty="0"/>
              <a:t>：</a:t>
            </a:r>
            <a:r>
              <a:rPr lang="en" altLang="zh-CN" sz="1200" kern="1200" dirty="0">
                <a:solidFill>
                  <a:schemeClr val="tx1"/>
                </a:solidFill>
                <a:effectLst/>
                <a:latin typeface="+mn-lt"/>
                <a:ea typeface="+mn-ea"/>
                <a:cs typeface="+mn-cs"/>
              </a:rPr>
              <a:t>random forest regression</a:t>
            </a:r>
            <a:r>
              <a:rPr lang="zh-CN" altLang="en" sz="1200" kern="1200" dirty="0">
                <a:solidFill>
                  <a:schemeClr val="tx1"/>
                </a:solidFill>
                <a:effectLst/>
                <a:latin typeface="+mn-lt"/>
                <a:ea typeface="+mn-ea"/>
                <a:cs typeface="+mn-cs"/>
              </a:rPr>
              <a:t>随即森林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SVR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support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regression</a:t>
            </a:r>
            <a:r>
              <a:rPr lang="zh-CN" altLang="en-US" sz="1200" kern="1200" dirty="0">
                <a:solidFill>
                  <a:schemeClr val="tx1"/>
                </a:solidFill>
                <a:effectLst/>
                <a:latin typeface="+mn-lt"/>
                <a:ea typeface="+mn-ea"/>
                <a:cs typeface="+mn-cs"/>
              </a:rPr>
              <a:t>支持向量机回归</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GPR</a:t>
            </a:r>
            <a:r>
              <a:rPr lang="zh-CN" altLang="en-US" sz="1200" kern="1200" dirty="0">
                <a:solidFill>
                  <a:schemeClr val="tx1"/>
                </a:solidFill>
                <a:effectLst/>
                <a:latin typeface="+mn-lt"/>
                <a:ea typeface="+mn-ea"/>
                <a:cs typeface="+mn-cs"/>
              </a:rPr>
              <a:t>：</a:t>
            </a:r>
            <a:r>
              <a:rPr lang="en" altLang="zh-CN" sz="1200" kern="1200" dirty="0">
                <a:solidFill>
                  <a:schemeClr val="tx1"/>
                </a:solidFill>
                <a:effectLst/>
                <a:latin typeface="+mn-lt"/>
                <a:ea typeface="+mn-ea"/>
                <a:cs typeface="+mn-cs"/>
              </a:rPr>
              <a:t>gaussian process regression</a:t>
            </a:r>
            <a:r>
              <a:rPr lang="zh-CN" altLang="en-US" sz="1200" kern="1200" dirty="0">
                <a:solidFill>
                  <a:schemeClr val="tx1"/>
                </a:solidFill>
                <a:effectLst/>
                <a:latin typeface="+mn-lt"/>
                <a:ea typeface="+mn-ea"/>
                <a:cs typeface="+mn-cs"/>
              </a:rPr>
              <a:t>高斯过程回归</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2001785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CORE</a:t>
            </a:r>
            <a:r>
              <a:rPr kumimoji="1" lang="zh-CN" altLang="en-US" dirty="0"/>
              <a:t>：</a:t>
            </a:r>
            <a:r>
              <a:rPr lang="en" altLang="zh-CN" sz="1200" kern="1200" dirty="0">
                <a:solidFill>
                  <a:schemeClr val="tx1"/>
                </a:solidFill>
                <a:effectLst/>
                <a:latin typeface="+mn-lt"/>
                <a:ea typeface="+mn-ea"/>
                <a:cs typeface="+mn-cs"/>
              </a:rPr>
              <a:t>cluster based optimal regression ensemble learning</a:t>
            </a:r>
            <a:r>
              <a:rPr lang="zh-CN" altLang="en" sz="1200" kern="1200" dirty="0">
                <a:solidFill>
                  <a:schemeClr val="tx1"/>
                </a:solidFill>
                <a:effectLst/>
                <a:latin typeface="+mn-lt"/>
                <a:ea typeface="+mn-ea"/>
                <a:cs typeface="+mn-cs"/>
              </a:rPr>
              <a:t>我们</a:t>
            </a:r>
            <a:r>
              <a:rPr lang="zh-CN" altLang="en-US" sz="1200" kern="1200" dirty="0">
                <a:solidFill>
                  <a:schemeClr val="tx1"/>
                </a:solidFill>
                <a:effectLst/>
                <a:latin typeface="+mn-lt"/>
                <a:ea typeface="+mn-ea"/>
                <a:cs typeface="+mn-cs"/>
              </a:rPr>
              <a:t>的方法</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RF</a:t>
            </a:r>
            <a:r>
              <a:rPr kumimoji="1" lang="zh-CN" altLang="en-US" dirty="0"/>
              <a:t>：</a:t>
            </a:r>
            <a:r>
              <a:rPr lang="en" altLang="zh-CN" sz="1200" kern="1200" dirty="0">
                <a:solidFill>
                  <a:schemeClr val="tx1"/>
                </a:solidFill>
                <a:effectLst/>
                <a:latin typeface="+mn-lt"/>
                <a:ea typeface="+mn-ea"/>
                <a:cs typeface="+mn-cs"/>
              </a:rPr>
              <a:t>random forest regression</a:t>
            </a:r>
            <a:r>
              <a:rPr lang="zh-CN" altLang="en" sz="1200" kern="1200" dirty="0">
                <a:solidFill>
                  <a:schemeClr val="tx1"/>
                </a:solidFill>
                <a:effectLst/>
                <a:latin typeface="+mn-lt"/>
                <a:ea typeface="+mn-ea"/>
                <a:cs typeface="+mn-cs"/>
              </a:rPr>
              <a:t>随即森林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SVR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support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regression</a:t>
            </a:r>
            <a:r>
              <a:rPr lang="zh-CN" altLang="en-US" sz="1200" kern="1200" dirty="0">
                <a:solidFill>
                  <a:schemeClr val="tx1"/>
                </a:solidFill>
                <a:effectLst/>
                <a:latin typeface="+mn-lt"/>
                <a:ea typeface="+mn-ea"/>
                <a:cs typeface="+mn-cs"/>
              </a:rPr>
              <a:t>支持向量机回归</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GPR</a:t>
            </a:r>
            <a:r>
              <a:rPr lang="zh-CN" altLang="en-US" sz="1200" kern="1200" dirty="0">
                <a:solidFill>
                  <a:schemeClr val="tx1"/>
                </a:solidFill>
                <a:effectLst/>
                <a:latin typeface="+mn-lt"/>
                <a:ea typeface="+mn-ea"/>
                <a:cs typeface="+mn-cs"/>
              </a:rPr>
              <a:t>：</a:t>
            </a:r>
            <a:r>
              <a:rPr lang="en" altLang="zh-CN" sz="1200" kern="1200" dirty="0">
                <a:solidFill>
                  <a:schemeClr val="tx1"/>
                </a:solidFill>
                <a:effectLst/>
                <a:latin typeface="+mn-lt"/>
                <a:ea typeface="+mn-ea"/>
                <a:cs typeface="+mn-cs"/>
              </a:rPr>
              <a:t>gaussian process regression</a:t>
            </a:r>
            <a:r>
              <a:rPr lang="zh-CN" altLang="en-US" sz="1200" kern="1200" dirty="0">
                <a:solidFill>
                  <a:schemeClr val="tx1"/>
                </a:solidFill>
                <a:effectLst/>
                <a:latin typeface="+mn-lt"/>
                <a:ea typeface="+mn-ea"/>
                <a:cs typeface="+mn-cs"/>
              </a:rPr>
              <a:t>高斯过程回归</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3465589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CORE</a:t>
            </a:r>
            <a:r>
              <a:rPr kumimoji="1" lang="zh-CN" altLang="en-US" dirty="0"/>
              <a:t>：</a:t>
            </a:r>
            <a:r>
              <a:rPr lang="en" altLang="zh-CN" sz="1200" kern="1200" dirty="0">
                <a:solidFill>
                  <a:schemeClr val="tx1"/>
                </a:solidFill>
                <a:effectLst/>
                <a:latin typeface="+mn-lt"/>
                <a:ea typeface="+mn-ea"/>
                <a:cs typeface="+mn-cs"/>
              </a:rPr>
              <a:t>cluster based optimal regression ensemble learning</a:t>
            </a:r>
            <a:r>
              <a:rPr lang="zh-CN" altLang="en" sz="1200" kern="1200" dirty="0">
                <a:solidFill>
                  <a:schemeClr val="tx1"/>
                </a:solidFill>
                <a:effectLst/>
                <a:latin typeface="+mn-lt"/>
                <a:ea typeface="+mn-ea"/>
                <a:cs typeface="+mn-cs"/>
              </a:rPr>
              <a:t>我们</a:t>
            </a:r>
            <a:r>
              <a:rPr lang="zh-CN" altLang="en-US" sz="1200" kern="1200" dirty="0">
                <a:solidFill>
                  <a:schemeClr val="tx1"/>
                </a:solidFill>
                <a:effectLst/>
                <a:latin typeface="+mn-lt"/>
                <a:ea typeface="+mn-ea"/>
                <a:cs typeface="+mn-cs"/>
              </a:rPr>
              <a:t>的方法</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RF</a:t>
            </a:r>
            <a:r>
              <a:rPr kumimoji="1" lang="zh-CN" altLang="en-US" dirty="0"/>
              <a:t>：</a:t>
            </a:r>
            <a:r>
              <a:rPr lang="en" altLang="zh-CN" sz="1200" kern="1200" dirty="0">
                <a:solidFill>
                  <a:schemeClr val="tx1"/>
                </a:solidFill>
                <a:effectLst/>
                <a:latin typeface="+mn-lt"/>
                <a:ea typeface="+mn-ea"/>
                <a:cs typeface="+mn-cs"/>
              </a:rPr>
              <a:t>random forest regression</a:t>
            </a:r>
            <a:r>
              <a:rPr lang="zh-CN" altLang="en" sz="1200" kern="1200" dirty="0">
                <a:solidFill>
                  <a:schemeClr val="tx1"/>
                </a:solidFill>
                <a:effectLst/>
                <a:latin typeface="+mn-lt"/>
                <a:ea typeface="+mn-ea"/>
                <a:cs typeface="+mn-cs"/>
              </a:rPr>
              <a:t>随即森林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SVR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support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regression</a:t>
            </a:r>
            <a:r>
              <a:rPr lang="zh-CN" altLang="en-US" sz="1200" kern="1200" dirty="0">
                <a:solidFill>
                  <a:schemeClr val="tx1"/>
                </a:solidFill>
                <a:effectLst/>
                <a:latin typeface="+mn-lt"/>
                <a:ea typeface="+mn-ea"/>
                <a:cs typeface="+mn-cs"/>
              </a:rPr>
              <a:t>支持向量机回归</a:t>
            </a:r>
            <a:endParaRPr lang="e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mn-lt"/>
                <a:ea typeface="+mn-ea"/>
                <a:cs typeface="+mn-cs"/>
              </a:rPr>
              <a:t>GPR</a:t>
            </a:r>
            <a:r>
              <a:rPr lang="zh-CN" altLang="en-US" sz="1200" kern="1200" dirty="0">
                <a:solidFill>
                  <a:schemeClr val="tx1"/>
                </a:solidFill>
                <a:effectLst/>
                <a:latin typeface="+mn-lt"/>
                <a:ea typeface="+mn-ea"/>
                <a:cs typeface="+mn-cs"/>
              </a:rPr>
              <a:t>：</a:t>
            </a:r>
            <a:r>
              <a:rPr lang="en" altLang="zh-CN" sz="1200" kern="1200" dirty="0">
                <a:solidFill>
                  <a:schemeClr val="tx1"/>
                </a:solidFill>
                <a:effectLst/>
                <a:latin typeface="+mn-lt"/>
                <a:ea typeface="+mn-ea"/>
                <a:cs typeface="+mn-cs"/>
              </a:rPr>
              <a:t>gaussian process regression</a:t>
            </a:r>
            <a:r>
              <a:rPr lang="zh-CN" altLang="en-US" sz="1200" kern="1200" dirty="0">
                <a:solidFill>
                  <a:schemeClr val="tx1"/>
                </a:solidFill>
                <a:effectLst/>
                <a:latin typeface="+mn-lt"/>
                <a:ea typeface="+mn-ea"/>
                <a:cs typeface="+mn-cs"/>
              </a:rPr>
              <a:t>高斯过程回归</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8EE1B59-1A3C-46A9-9E04-AFBC5E8CA535}" type="slidenum">
              <a:rPr lang="zh-CN" altLang="en-US" smtClean="0"/>
              <a:t>9</a:t>
            </a:fld>
            <a:endParaRPr lang="zh-CN" altLang="en-US"/>
          </a:p>
        </p:txBody>
      </p:sp>
    </p:spTree>
    <p:extLst>
      <p:ext uri="{BB962C8B-B14F-4D97-AF65-F5344CB8AC3E}">
        <p14:creationId xmlns:p14="http://schemas.microsoft.com/office/powerpoint/2010/main" val="3495178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a:t>标题</a:t>
            </a:r>
            <a:endParaRPr lang="zh-CN" altLang="zh-CN" dirty="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extLst>
      <p:ext uri="{BB962C8B-B14F-4D97-AF65-F5344CB8AC3E}">
        <p14:creationId xmlns:p14="http://schemas.microsoft.com/office/powerpoint/2010/main" val="114598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a:t>第二级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a:t>Thank you!</a:t>
            </a:r>
            <a:endParaRPr lang="zh-CN" altLang="en-US" dirty="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2019/6/21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5.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18.png"/><Relationship Id="rId5" Type="http://schemas.openxmlformats.org/officeDocument/2006/relationships/image" Target="../media/image17.png"/><Relationship Id="rId10" Type="http://schemas.microsoft.com/office/2007/relationships/diagramDrawing" Target="../diagrams/drawing1.xml"/><Relationship Id="rId4" Type="http://schemas.openxmlformats.org/officeDocument/2006/relationships/image" Target="../media/image16.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23.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22.emf"/><Relationship Id="rId5" Type="http://schemas.openxmlformats.org/officeDocument/2006/relationships/diagramQuickStyle" Target="../diagrams/quickStyle2.xml"/><Relationship Id="rId15" Type="http://schemas.openxmlformats.org/officeDocument/2006/relationships/image" Target="../media/image26.png"/><Relationship Id="rId10" Type="http://schemas.openxmlformats.org/officeDocument/2006/relationships/image" Target="../media/image21.emf"/><Relationship Id="rId4" Type="http://schemas.openxmlformats.org/officeDocument/2006/relationships/diagramLayout" Target="../diagrams/layout2.xml"/><Relationship Id="rId9" Type="http://schemas.openxmlformats.org/officeDocument/2006/relationships/image" Target="../media/image20.emf"/><Relationship Id="rId1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5" y="10684"/>
            <a:ext cx="8322877" cy="791589"/>
          </a:xfrm>
        </p:spPr>
        <p:txBody>
          <a:bodyPr>
            <a:normAutofit/>
          </a:bodyPr>
          <a:lstStyle/>
          <a:p>
            <a:r>
              <a:rPr lang="zh-CN" altLang="en-US" sz="2400" dirty="0">
                <a:solidFill>
                  <a:srgbClr val="FF0000"/>
                </a:solidFill>
              </a:rPr>
              <a:t>高温合金数据的采集与存储</a:t>
            </a:r>
          </a:p>
        </p:txBody>
      </p:sp>
      <p:pic>
        <p:nvPicPr>
          <p:cNvPr id="26" name="图片 25"/>
          <p:cNvPicPr>
            <a:picLocks noChangeAspect="1"/>
          </p:cNvPicPr>
          <p:nvPr/>
        </p:nvPicPr>
        <p:blipFill>
          <a:blip r:embed="rId3"/>
          <a:stretch>
            <a:fillRect/>
          </a:stretch>
        </p:blipFill>
        <p:spPr>
          <a:xfrm>
            <a:off x="4062212" y="3864718"/>
            <a:ext cx="4245325" cy="2649606"/>
          </a:xfrm>
          <a:prstGeom prst="rect">
            <a:avLst/>
          </a:prstGeom>
        </p:spPr>
      </p:pic>
      <p:sp>
        <p:nvSpPr>
          <p:cNvPr id="54" name="文本框 53"/>
          <p:cNvSpPr txBox="1"/>
          <p:nvPr/>
        </p:nvSpPr>
        <p:spPr>
          <a:xfrm>
            <a:off x="3633800" y="4118587"/>
            <a:ext cx="461665" cy="2129346"/>
          </a:xfrm>
          <a:prstGeom prst="rect">
            <a:avLst/>
          </a:prstGeom>
          <a:noFill/>
        </p:spPr>
        <p:txBody>
          <a:bodyPr vert="eaVert" wrap="square" rtlCol="0">
            <a:spAutoFit/>
          </a:bodyPr>
          <a:lstStyle/>
          <a:p>
            <a:pPr algn="ctr"/>
            <a:r>
              <a:rPr lang="zh-CN" altLang="en-US" b="1" dirty="0">
                <a:solidFill>
                  <a:srgbClr val="FF0000"/>
                </a:solidFill>
              </a:rPr>
              <a:t>②源数据分类与分析</a:t>
            </a:r>
          </a:p>
        </p:txBody>
      </p:sp>
      <p:sp>
        <p:nvSpPr>
          <p:cNvPr id="55" name="左箭头 54"/>
          <p:cNvSpPr/>
          <p:nvPr/>
        </p:nvSpPr>
        <p:spPr>
          <a:xfrm>
            <a:off x="2927163" y="5099608"/>
            <a:ext cx="766691" cy="399458"/>
          </a:xfrm>
          <a:prstGeom prst="lef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3995936" y="1245547"/>
            <a:ext cx="461665" cy="1971644"/>
          </a:xfrm>
          <a:prstGeom prst="rect">
            <a:avLst/>
          </a:prstGeom>
          <a:noFill/>
        </p:spPr>
        <p:txBody>
          <a:bodyPr vert="eaVert" wrap="square" rtlCol="0">
            <a:spAutoFit/>
          </a:bodyPr>
          <a:lstStyle/>
          <a:p>
            <a:r>
              <a:rPr lang="zh-CN" altLang="en-US" b="1" dirty="0">
                <a:solidFill>
                  <a:srgbClr val="FF0000"/>
                </a:solidFill>
              </a:rPr>
              <a:t>①数据采集与分类</a:t>
            </a:r>
          </a:p>
        </p:txBody>
      </p:sp>
      <p:pic>
        <p:nvPicPr>
          <p:cNvPr id="8" name="图片 7"/>
          <p:cNvPicPr>
            <a:picLocks noChangeAspect="1"/>
          </p:cNvPicPr>
          <p:nvPr/>
        </p:nvPicPr>
        <p:blipFill>
          <a:blip r:embed="rId4"/>
          <a:stretch>
            <a:fillRect/>
          </a:stretch>
        </p:blipFill>
        <p:spPr>
          <a:xfrm>
            <a:off x="1488430" y="5815346"/>
            <a:ext cx="1488979" cy="790512"/>
          </a:xfrm>
          <a:prstGeom prst="rect">
            <a:avLst/>
          </a:prstGeom>
        </p:spPr>
      </p:pic>
      <p:grpSp>
        <p:nvGrpSpPr>
          <p:cNvPr id="3" name="组合 2"/>
          <p:cNvGrpSpPr/>
          <p:nvPr/>
        </p:nvGrpSpPr>
        <p:grpSpPr>
          <a:xfrm>
            <a:off x="453826" y="3717032"/>
            <a:ext cx="2391334" cy="2724610"/>
            <a:chOff x="112598" y="3521218"/>
            <a:chExt cx="2939918" cy="3095227"/>
          </a:xfrm>
        </p:grpSpPr>
        <p:pic>
          <p:nvPicPr>
            <p:cNvPr id="34" name="图片 33"/>
            <p:cNvPicPr>
              <a:picLocks noChangeAspect="1"/>
            </p:cNvPicPr>
            <p:nvPr/>
          </p:nvPicPr>
          <p:blipFill>
            <a:blip r:embed="rId5"/>
            <a:stretch>
              <a:fillRect/>
            </a:stretch>
          </p:blipFill>
          <p:spPr>
            <a:xfrm>
              <a:off x="126398" y="3542128"/>
              <a:ext cx="1435252" cy="1378401"/>
            </a:xfrm>
            <a:prstGeom prst="rect">
              <a:avLst/>
            </a:prstGeom>
          </p:spPr>
        </p:pic>
        <p:pic>
          <p:nvPicPr>
            <p:cNvPr id="7" name="图片 6"/>
            <p:cNvPicPr>
              <a:picLocks noChangeAspect="1"/>
            </p:cNvPicPr>
            <p:nvPr/>
          </p:nvPicPr>
          <p:blipFill>
            <a:blip r:embed="rId6"/>
            <a:stretch>
              <a:fillRect/>
            </a:stretch>
          </p:blipFill>
          <p:spPr>
            <a:xfrm>
              <a:off x="1807876" y="3551660"/>
              <a:ext cx="996010" cy="996010"/>
            </a:xfrm>
            <a:prstGeom prst="rect">
              <a:avLst/>
            </a:prstGeom>
          </p:spPr>
        </p:pic>
        <p:pic>
          <p:nvPicPr>
            <p:cNvPr id="9" name="图片 8"/>
            <p:cNvPicPr>
              <a:picLocks noChangeAspect="1"/>
            </p:cNvPicPr>
            <p:nvPr/>
          </p:nvPicPr>
          <p:blipFill>
            <a:blip r:embed="rId7"/>
            <a:stretch>
              <a:fillRect/>
            </a:stretch>
          </p:blipFill>
          <p:spPr>
            <a:xfrm>
              <a:off x="112598" y="5006051"/>
              <a:ext cx="1449051" cy="1524873"/>
            </a:xfrm>
            <a:prstGeom prst="rect">
              <a:avLst/>
            </a:prstGeom>
          </p:spPr>
        </p:pic>
        <p:sp>
          <p:nvSpPr>
            <p:cNvPr id="11" name="文本框 10"/>
            <p:cNvSpPr txBox="1"/>
            <p:nvPr/>
          </p:nvSpPr>
          <p:spPr>
            <a:xfrm>
              <a:off x="112598" y="3521218"/>
              <a:ext cx="2939918" cy="1399311"/>
            </a:xfrm>
            <a:prstGeom prst="rect">
              <a:avLst/>
            </a:prstGeom>
            <a:noFill/>
            <a:ln w="28575">
              <a:solidFill>
                <a:schemeClr val="accent6">
                  <a:lumMod val="75000"/>
                </a:schemeClr>
              </a:solidFill>
            </a:ln>
          </p:spPr>
          <p:txBody>
            <a:bodyPr wrap="square" rtlCol="0">
              <a:spAutoFit/>
            </a:bodyPr>
            <a:lstStyle/>
            <a:p>
              <a:endParaRPr lang="zh-CN" altLang="en-US" dirty="0"/>
            </a:p>
          </p:txBody>
        </p:sp>
        <p:sp>
          <p:nvSpPr>
            <p:cNvPr id="27" name="文本框 26"/>
            <p:cNvSpPr txBox="1"/>
            <p:nvPr/>
          </p:nvSpPr>
          <p:spPr>
            <a:xfrm>
              <a:off x="126398" y="5027021"/>
              <a:ext cx="2926118" cy="1589424"/>
            </a:xfrm>
            <a:prstGeom prst="rect">
              <a:avLst/>
            </a:prstGeom>
            <a:noFill/>
            <a:ln w="28575">
              <a:solidFill>
                <a:schemeClr val="accent6">
                  <a:lumMod val="75000"/>
                </a:schemeClr>
              </a:solidFill>
            </a:ln>
          </p:spPr>
          <p:txBody>
            <a:bodyPr wrap="square" rtlCol="0">
              <a:spAutoFit/>
            </a:bodyPr>
            <a:lstStyle/>
            <a:p>
              <a:endParaRPr lang="zh-CN" altLang="en-US" dirty="0"/>
            </a:p>
          </p:txBody>
        </p:sp>
        <p:pic>
          <p:nvPicPr>
            <p:cNvPr id="4" name="图片 3"/>
            <p:cNvPicPr>
              <a:picLocks noChangeAspect="1"/>
            </p:cNvPicPr>
            <p:nvPr/>
          </p:nvPicPr>
          <p:blipFill>
            <a:blip r:embed="rId8"/>
            <a:stretch>
              <a:fillRect/>
            </a:stretch>
          </p:blipFill>
          <p:spPr>
            <a:xfrm>
              <a:off x="1773174" y="5117975"/>
              <a:ext cx="1042666" cy="1042666"/>
            </a:xfrm>
            <a:prstGeom prst="rect">
              <a:avLst/>
            </a:prstGeom>
          </p:spPr>
        </p:pic>
        <p:sp>
          <p:nvSpPr>
            <p:cNvPr id="14" name="文本框 13"/>
            <p:cNvSpPr txBox="1"/>
            <p:nvPr/>
          </p:nvSpPr>
          <p:spPr>
            <a:xfrm>
              <a:off x="1708898" y="4545818"/>
              <a:ext cx="1343514" cy="309687"/>
            </a:xfrm>
            <a:prstGeom prst="rect">
              <a:avLst/>
            </a:prstGeom>
            <a:noFill/>
          </p:spPr>
          <p:txBody>
            <a:bodyPr wrap="square" rtlCol="0">
              <a:spAutoFit/>
            </a:bodyPr>
            <a:lstStyle/>
            <a:p>
              <a:r>
                <a:rPr lang="en-US" altLang="zh-CN" sz="1400" b="1" dirty="0">
                  <a:solidFill>
                    <a:srgbClr val="FF0000"/>
                  </a:solidFill>
                </a:rPr>
                <a:t>Nosql</a:t>
              </a:r>
              <a:r>
                <a:rPr lang="zh-CN" altLang="en-US" sz="1400" b="1" dirty="0">
                  <a:solidFill>
                    <a:srgbClr val="FF0000"/>
                  </a:solidFill>
                </a:rPr>
                <a:t>数据库</a:t>
              </a:r>
            </a:p>
          </p:txBody>
        </p:sp>
        <p:sp>
          <p:nvSpPr>
            <p:cNvPr id="15" name="文本框 14"/>
            <p:cNvSpPr txBox="1"/>
            <p:nvPr/>
          </p:nvSpPr>
          <p:spPr>
            <a:xfrm>
              <a:off x="2652406" y="5260511"/>
              <a:ext cx="400110" cy="1161602"/>
            </a:xfrm>
            <a:prstGeom prst="rect">
              <a:avLst/>
            </a:prstGeom>
            <a:noFill/>
          </p:spPr>
          <p:txBody>
            <a:bodyPr vert="eaVert" wrap="square" rtlCol="0">
              <a:spAutoFit/>
            </a:bodyPr>
            <a:lstStyle/>
            <a:p>
              <a:pPr algn="ctr"/>
              <a:r>
                <a:rPr lang="en-US" altLang="zh-CN" sz="1400" b="1" dirty="0">
                  <a:solidFill>
                    <a:srgbClr val="FF0000"/>
                  </a:solidFill>
                </a:rPr>
                <a:t>Sql</a:t>
              </a:r>
              <a:r>
                <a:rPr lang="zh-CN" altLang="en-US" sz="1400" b="1" dirty="0">
                  <a:solidFill>
                    <a:srgbClr val="FF0000"/>
                  </a:solidFill>
                </a:rPr>
                <a:t>数据库</a:t>
              </a:r>
            </a:p>
          </p:txBody>
        </p:sp>
      </p:grpSp>
      <p:sp>
        <p:nvSpPr>
          <p:cNvPr id="22" name="文本框 21"/>
          <p:cNvSpPr txBox="1"/>
          <p:nvPr/>
        </p:nvSpPr>
        <p:spPr>
          <a:xfrm>
            <a:off x="-36512" y="4439818"/>
            <a:ext cx="461665" cy="1380263"/>
          </a:xfrm>
          <a:prstGeom prst="rect">
            <a:avLst/>
          </a:prstGeom>
          <a:noFill/>
        </p:spPr>
        <p:txBody>
          <a:bodyPr vert="eaVert" wrap="square" rtlCol="0">
            <a:spAutoFit/>
          </a:bodyPr>
          <a:lstStyle/>
          <a:p>
            <a:pPr algn="ctr"/>
            <a:r>
              <a:rPr lang="zh-CN" altLang="en-US" b="1" dirty="0">
                <a:solidFill>
                  <a:srgbClr val="FF0000"/>
                </a:solidFill>
              </a:rPr>
              <a:t>③数据存储</a:t>
            </a:r>
          </a:p>
        </p:txBody>
      </p:sp>
      <p:pic>
        <p:nvPicPr>
          <p:cNvPr id="10" name="图片 9"/>
          <p:cNvPicPr>
            <a:picLocks noChangeAspect="1"/>
          </p:cNvPicPr>
          <p:nvPr/>
        </p:nvPicPr>
        <p:blipFill>
          <a:blip r:embed="rId9"/>
          <a:stretch>
            <a:fillRect/>
          </a:stretch>
        </p:blipFill>
        <p:spPr>
          <a:xfrm>
            <a:off x="4152827" y="802273"/>
            <a:ext cx="4659301" cy="2927549"/>
          </a:xfrm>
          <a:prstGeom prst="rect">
            <a:avLst/>
          </a:prstGeom>
        </p:spPr>
      </p:pic>
      <p:sp>
        <p:nvSpPr>
          <p:cNvPr id="5" name="箭头: 右弧形 4">
            <a:extLst>
              <a:ext uri="{FF2B5EF4-FFF2-40B4-BE49-F238E27FC236}">
                <a16:creationId xmlns:a16="http://schemas.microsoft.com/office/drawing/2014/main" id="{5AF455B3-A10E-4C3D-9276-BB700C4FA533}"/>
              </a:ext>
            </a:extLst>
          </p:cNvPr>
          <p:cNvSpPr/>
          <p:nvPr/>
        </p:nvSpPr>
        <p:spPr>
          <a:xfrm>
            <a:off x="8350463" y="3217191"/>
            <a:ext cx="461665" cy="901396"/>
          </a:xfrm>
          <a:prstGeom prst="curvedLef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id="{7693F2A6-F05A-499B-9AFF-41A8F210A129}"/>
              </a:ext>
            </a:extLst>
          </p:cNvPr>
          <p:cNvSpPr txBox="1"/>
          <p:nvPr/>
        </p:nvSpPr>
        <p:spPr>
          <a:xfrm>
            <a:off x="78381" y="1380443"/>
            <a:ext cx="4074446"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课题组自项目启动以来，都紧紧围绕项目任务书确定的指标展开工作与研究，首先一直在收集与高温合金相关的数据并对它们</a:t>
            </a:r>
            <a:r>
              <a:rPr lang="zh-CN" altLang="en-US" b="1" dirty="0">
                <a:solidFill>
                  <a:srgbClr val="FF0000"/>
                </a:solidFill>
                <a:latin typeface="微软雅黑" panose="020B0503020204020204" pitchFamily="34" charset="-122"/>
                <a:ea typeface="微软雅黑" panose="020B0503020204020204" pitchFamily="34" charset="-122"/>
              </a:rPr>
              <a:t>分类与入库</a:t>
            </a:r>
            <a:r>
              <a:rPr lang="zh-CN" altLang="en-US" dirty="0">
                <a:latin typeface="微软雅黑" panose="020B0503020204020204" pitchFamily="34" charset="-122"/>
                <a:ea typeface="微软雅黑" panose="020B0503020204020204" pitchFamily="34" charset="-122"/>
              </a:rPr>
              <a:t>，从而为后期的机器学习分析与研究奠定良好的数据基础。</a:t>
            </a:r>
          </a:p>
        </p:txBody>
      </p:sp>
      <p:sp>
        <p:nvSpPr>
          <p:cNvPr id="16" name="星形: 五角 15">
            <a:extLst>
              <a:ext uri="{FF2B5EF4-FFF2-40B4-BE49-F238E27FC236}">
                <a16:creationId xmlns:a16="http://schemas.microsoft.com/office/drawing/2014/main" id="{92848828-9F6F-4BF3-A8D6-4539EB6CBF4C}"/>
              </a:ext>
            </a:extLst>
          </p:cNvPr>
          <p:cNvSpPr/>
          <p:nvPr/>
        </p:nvSpPr>
        <p:spPr>
          <a:xfrm>
            <a:off x="118661" y="1268760"/>
            <a:ext cx="461665" cy="44686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26D6A843-3099-405C-B64E-D0C44A7FB0FB}"/>
              </a:ext>
            </a:extLst>
          </p:cNvPr>
          <p:cNvSpPr/>
          <p:nvPr/>
        </p:nvSpPr>
        <p:spPr>
          <a:xfrm>
            <a:off x="7983501" y="1580729"/>
            <a:ext cx="648072" cy="633255"/>
          </a:xfrm>
          <a:prstGeom prst="ellipse">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90C2488C-21C7-41C8-B18F-23F6B5A8422B}"/>
              </a:ext>
            </a:extLst>
          </p:cNvPr>
          <p:cNvSpPr txBox="1"/>
          <p:nvPr/>
        </p:nvSpPr>
        <p:spPr>
          <a:xfrm>
            <a:off x="7891268" y="1712049"/>
            <a:ext cx="832538" cy="369332"/>
          </a:xfrm>
          <a:prstGeom prst="rect">
            <a:avLst/>
          </a:prstGeom>
          <a:noFill/>
        </p:spPr>
        <p:txBody>
          <a:bodyPr wrap="square" rtlCol="0">
            <a:spAutoFit/>
          </a:bodyPr>
          <a:lstStyle/>
          <a:p>
            <a:pPr algn="ctr"/>
            <a:r>
              <a:rPr lang="en-US" altLang="zh-CN" sz="900" b="1" dirty="0"/>
              <a:t>60</a:t>
            </a:r>
            <a:r>
              <a:rPr lang="zh-CN" altLang="en-US" sz="900" b="1" dirty="0"/>
              <a:t>篇新文献</a:t>
            </a:r>
            <a:r>
              <a:rPr lang="en-US" altLang="zh-CN" sz="900" b="1" dirty="0"/>
              <a:t>(</a:t>
            </a:r>
            <a:r>
              <a:rPr lang="zh-CN" altLang="en-US" sz="900" b="1" dirty="0"/>
              <a:t>于涛老师</a:t>
            </a:r>
            <a:r>
              <a:rPr lang="en-US" altLang="zh-CN" sz="900" b="1" dirty="0"/>
              <a:t>)</a:t>
            </a:r>
            <a:endParaRPr lang="zh-CN" altLang="en-US" sz="900" b="1" dirty="0"/>
          </a:p>
        </p:txBody>
      </p:sp>
    </p:spTree>
    <p:extLst>
      <p:ext uri="{BB962C8B-B14F-4D97-AF65-F5344CB8AC3E}">
        <p14:creationId xmlns:p14="http://schemas.microsoft.com/office/powerpoint/2010/main" val="304956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1718" y="455731"/>
            <a:ext cx="8229600" cy="687846"/>
          </a:xfrm>
        </p:spPr>
        <p:txBody>
          <a:bodyPr>
            <a:normAutofit fontScale="90000"/>
          </a:bodyPr>
          <a:lstStyle/>
          <a:p>
            <a:pPr lvl="0"/>
            <a:r>
              <a:rPr lang="zh-CN" altLang="en-US" sz="2700" dirty="0">
                <a:solidFill>
                  <a:srgbClr val="FF0000"/>
                </a:solidFill>
              </a:rPr>
              <a:t>基于主动学习的多层级交互式特征分析方法</a:t>
            </a:r>
            <a:br>
              <a:rPr lang="zh-CN" altLang="en-US" dirty="0"/>
            </a:br>
            <a:br>
              <a:rPr lang="zh-CN" altLang="en-US" dirty="0"/>
            </a:br>
            <a:endParaRPr lang="zh-CN" altLang="en-US" dirty="0"/>
          </a:p>
        </p:txBody>
      </p:sp>
      <p:grpSp>
        <p:nvGrpSpPr>
          <p:cNvPr id="4" name="组合 3"/>
          <p:cNvGrpSpPr/>
          <p:nvPr/>
        </p:nvGrpSpPr>
        <p:grpSpPr>
          <a:xfrm>
            <a:off x="179512" y="1948403"/>
            <a:ext cx="8784976" cy="4806530"/>
            <a:chOff x="-75357" y="794618"/>
            <a:chExt cx="9153049" cy="5702703"/>
          </a:xfrm>
        </p:grpSpPr>
        <p:pic>
          <p:nvPicPr>
            <p:cNvPr id="3" name="图片 2"/>
            <p:cNvPicPr>
              <a:picLocks noChangeAspect="1"/>
            </p:cNvPicPr>
            <p:nvPr/>
          </p:nvPicPr>
          <p:blipFill>
            <a:blip r:embed="rId3"/>
            <a:stretch>
              <a:fillRect/>
            </a:stretch>
          </p:blipFill>
          <p:spPr>
            <a:xfrm>
              <a:off x="3437074" y="2038668"/>
              <a:ext cx="3468268" cy="4147242"/>
            </a:xfrm>
            <a:prstGeom prst="rect">
              <a:avLst/>
            </a:prstGeom>
          </p:spPr>
        </p:pic>
        <p:grpSp>
          <p:nvGrpSpPr>
            <p:cNvPr id="21" name="组合 20"/>
            <p:cNvGrpSpPr/>
            <p:nvPr/>
          </p:nvGrpSpPr>
          <p:grpSpPr>
            <a:xfrm>
              <a:off x="-75357" y="794618"/>
              <a:ext cx="9054564" cy="5702703"/>
              <a:chOff x="-71713" y="1020143"/>
              <a:chExt cx="9138452" cy="5627604"/>
            </a:xfrm>
          </p:grpSpPr>
          <p:grpSp>
            <p:nvGrpSpPr>
              <p:cNvPr id="43" name="组合 42"/>
              <p:cNvGrpSpPr/>
              <p:nvPr/>
            </p:nvGrpSpPr>
            <p:grpSpPr>
              <a:xfrm>
                <a:off x="-35376" y="3985727"/>
                <a:ext cx="3098807" cy="2427831"/>
                <a:chOff x="578008" y="3771026"/>
                <a:chExt cx="3299591" cy="2572443"/>
              </a:xfrm>
            </p:grpSpPr>
            <p:sp>
              <p:nvSpPr>
                <p:cNvPr id="37" name="文本框 36"/>
                <p:cNvSpPr txBox="1"/>
                <p:nvPr/>
              </p:nvSpPr>
              <p:spPr>
                <a:xfrm>
                  <a:off x="578008" y="3771026"/>
                  <a:ext cx="570789" cy="2572443"/>
                </a:xfrm>
                <a:prstGeom prst="rect">
                  <a:avLst/>
                </a:prstGeom>
                <a:noFill/>
              </p:spPr>
              <p:txBody>
                <a:bodyPr vert="eaVert" wrap="square" rtlCol="0">
                  <a:spAutoFit/>
                </a:bodyPr>
                <a:lstStyle/>
                <a:p>
                  <a:pPr algn="ctr"/>
                  <a:r>
                    <a:rPr lang="zh-CN" altLang="en-US" b="1" dirty="0"/>
                    <a:t>机器学习模型验证</a:t>
                  </a:r>
                </a:p>
              </p:txBody>
            </p:sp>
            <p:pic>
              <p:nvPicPr>
                <p:cNvPr id="34" name="图片 33"/>
                <p:cNvPicPr>
                  <a:picLocks noChangeAspect="1"/>
                </p:cNvPicPr>
                <p:nvPr/>
              </p:nvPicPr>
              <p:blipFill>
                <a:blip r:embed="rId4"/>
                <a:stretch>
                  <a:fillRect/>
                </a:stretch>
              </p:blipFill>
              <p:spPr>
                <a:xfrm>
                  <a:off x="1069427" y="4390866"/>
                  <a:ext cx="2808172" cy="1918454"/>
                </a:xfrm>
                <a:prstGeom prst="rect">
                  <a:avLst/>
                </a:prstGeom>
              </p:spPr>
            </p:pic>
          </p:grpSp>
          <p:grpSp>
            <p:nvGrpSpPr>
              <p:cNvPr id="42" name="组合 41"/>
              <p:cNvGrpSpPr/>
              <p:nvPr/>
            </p:nvGrpSpPr>
            <p:grpSpPr>
              <a:xfrm>
                <a:off x="25581" y="1255573"/>
                <a:ext cx="2914302" cy="2532942"/>
                <a:chOff x="514451" y="1124162"/>
                <a:chExt cx="3210359" cy="2808312"/>
              </a:xfrm>
            </p:grpSpPr>
            <p:pic>
              <p:nvPicPr>
                <p:cNvPr id="31" name="图片 30"/>
                <p:cNvPicPr>
                  <a:picLocks noChangeAspect="1"/>
                </p:cNvPicPr>
                <p:nvPr/>
              </p:nvPicPr>
              <p:blipFill>
                <a:blip r:embed="rId5"/>
                <a:stretch>
                  <a:fillRect/>
                </a:stretch>
              </p:blipFill>
              <p:spPr>
                <a:xfrm>
                  <a:off x="1043147" y="1124162"/>
                  <a:ext cx="2681663" cy="2808312"/>
                </a:xfrm>
                <a:prstGeom prst="rect">
                  <a:avLst/>
                </a:prstGeom>
              </p:spPr>
            </p:pic>
            <p:sp>
              <p:nvSpPr>
                <p:cNvPr id="39" name="文本框 38"/>
                <p:cNvSpPr txBox="1"/>
                <p:nvPr/>
              </p:nvSpPr>
              <p:spPr>
                <a:xfrm>
                  <a:off x="514451" y="1962149"/>
                  <a:ext cx="396497" cy="1558161"/>
                </a:xfrm>
                <a:prstGeom prst="rect">
                  <a:avLst/>
                </a:prstGeom>
                <a:noFill/>
              </p:spPr>
              <p:txBody>
                <a:bodyPr wrap="square" rtlCol="0">
                  <a:spAutoFit/>
                </a:bodyPr>
                <a:lstStyle/>
                <a:p>
                  <a:r>
                    <a:rPr lang="zh-CN" altLang="en-US" b="1" dirty="0"/>
                    <a:t>专家经验</a:t>
                  </a:r>
                </a:p>
              </p:txBody>
            </p:sp>
          </p:grpSp>
          <p:sp>
            <p:nvSpPr>
              <p:cNvPr id="54" name="文本框 53"/>
              <p:cNvSpPr txBox="1"/>
              <p:nvPr/>
            </p:nvSpPr>
            <p:spPr>
              <a:xfrm>
                <a:off x="4270619" y="1124743"/>
                <a:ext cx="2023890" cy="432423"/>
              </a:xfrm>
              <a:prstGeom prst="rect">
                <a:avLst/>
              </a:prstGeom>
              <a:noFill/>
            </p:spPr>
            <p:txBody>
              <a:bodyPr wrap="square" rtlCol="0">
                <a:spAutoFit/>
              </a:bodyPr>
              <a:lstStyle/>
              <a:p>
                <a:pPr algn="ctr"/>
                <a:r>
                  <a:rPr lang="zh-CN" altLang="en-US" b="1" dirty="0"/>
                  <a:t>特征分析算法</a:t>
                </a:r>
              </a:p>
            </p:txBody>
          </p:sp>
          <p:grpSp>
            <p:nvGrpSpPr>
              <p:cNvPr id="8" name="组合 7"/>
              <p:cNvGrpSpPr/>
              <p:nvPr/>
            </p:nvGrpSpPr>
            <p:grpSpPr>
              <a:xfrm>
                <a:off x="7236296" y="3985725"/>
                <a:ext cx="1830443" cy="2395200"/>
                <a:chOff x="7281069" y="3616917"/>
                <a:chExt cx="2071615" cy="2395201"/>
              </a:xfrm>
            </p:grpSpPr>
            <p:graphicFrame>
              <p:nvGraphicFramePr>
                <p:cNvPr id="20" name="图示 19"/>
                <p:cNvGraphicFramePr/>
                <p:nvPr/>
              </p:nvGraphicFramePr>
              <p:xfrm>
                <a:off x="7281069" y="4126284"/>
                <a:ext cx="1909101" cy="18858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9" name="文本框 58"/>
                <p:cNvSpPr txBox="1"/>
                <p:nvPr/>
              </p:nvSpPr>
              <p:spPr>
                <a:xfrm>
                  <a:off x="7496196" y="3616917"/>
                  <a:ext cx="1856488" cy="637675"/>
                </a:xfrm>
                <a:prstGeom prst="rect">
                  <a:avLst/>
                </a:prstGeom>
                <a:noFill/>
              </p:spPr>
              <p:txBody>
                <a:bodyPr wrap="square" rtlCol="0">
                  <a:spAutoFit/>
                </a:bodyPr>
                <a:lstStyle/>
                <a:p>
                  <a:r>
                    <a:rPr lang="zh-CN" altLang="en-US" sz="1400" dirty="0">
                      <a:solidFill>
                        <a:srgbClr val="FF0000"/>
                      </a:solidFill>
                    </a:rPr>
                    <a:t>属性</a:t>
                  </a:r>
                  <a:r>
                    <a:rPr lang="zh-CN" altLang="en-US" sz="1400" dirty="0"/>
                    <a:t>与</a:t>
                  </a:r>
                  <a:r>
                    <a:rPr lang="zh-CN" altLang="en-US" sz="1400" dirty="0">
                      <a:solidFill>
                        <a:srgbClr val="FF0000"/>
                      </a:solidFill>
                    </a:rPr>
                    <a:t>性能</a:t>
                  </a:r>
                  <a:r>
                    <a:rPr lang="zh-CN" altLang="en-US" sz="1400" dirty="0"/>
                    <a:t>之间的</a:t>
                  </a:r>
                  <a:r>
                    <a:rPr lang="zh-CN" altLang="en-US" sz="1400" dirty="0">
                      <a:solidFill>
                        <a:srgbClr val="FF0000"/>
                      </a:solidFill>
                    </a:rPr>
                    <a:t>因果关系</a:t>
                  </a:r>
                </a:p>
              </p:txBody>
            </p:sp>
          </p:grpSp>
          <p:grpSp>
            <p:nvGrpSpPr>
              <p:cNvPr id="7" name="组合 6"/>
              <p:cNvGrpSpPr/>
              <p:nvPr/>
            </p:nvGrpSpPr>
            <p:grpSpPr>
              <a:xfrm>
                <a:off x="7178593" y="1590524"/>
                <a:ext cx="1886300" cy="1846232"/>
                <a:chOff x="7319332" y="1640989"/>
                <a:chExt cx="2039330" cy="1802474"/>
              </a:xfrm>
            </p:grpSpPr>
            <p:sp>
              <p:nvSpPr>
                <p:cNvPr id="58" name="文本框 57"/>
                <p:cNvSpPr txBox="1"/>
                <p:nvPr/>
              </p:nvSpPr>
              <p:spPr>
                <a:xfrm>
                  <a:off x="7465409" y="1640989"/>
                  <a:ext cx="1893253" cy="622561"/>
                </a:xfrm>
                <a:prstGeom prst="rect">
                  <a:avLst/>
                </a:prstGeom>
                <a:noFill/>
              </p:spPr>
              <p:txBody>
                <a:bodyPr wrap="square" rtlCol="0">
                  <a:spAutoFit/>
                </a:bodyPr>
                <a:lstStyle/>
                <a:p>
                  <a:pPr algn="ctr"/>
                  <a:r>
                    <a:rPr lang="zh-CN" altLang="en-US" sz="1400" dirty="0">
                      <a:solidFill>
                        <a:srgbClr val="FF0000"/>
                      </a:solidFill>
                    </a:rPr>
                    <a:t>属性</a:t>
                  </a:r>
                  <a:r>
                    <a:rPr lang="zh-CN" altLang="en-US" sz="1400" dirty="0"/>
                    <a:t>与</a:t>
                  </a:r>
                  <a:r>
                    <a:rPr lang="zh-CN" altLang="en-US" sz="1400" dirty="0">
                      <a:solidFill>
                        <a:srgbClr val="FF0000"/>
                      </a:solidFill>
                    </a:rPr>
                    <a:t>属性</a:t>
                  </a:r>
                  <a:r>
                    <a:rPr lang="zh-CN" altLang="en-US" sz="1400" dirty="0"/>
                    <a:t>之间的</a:t>
                  </a:r>
                  <a:r>
                    <a:rPr lang="zh-CN" altLang="en-US" sz="1400" dirty="0">
                      <a:solidFill>
                        <a:srgbClr val="FF0000"/>
                      </a:solidFill>
                    </a:rPr>
                    <a:t>关联关系</a:t>
                  </a:r>
                </a:p>
              </p:txBody>
            </p:sp>
            <p:pic>
              <p:nvPicPr>
                <p:cNvPr id="6" name="图片 5"/>
                <p:cNvPicPr>
                  <a:picLocks noChangeAspect="1"/>
                </p:cNvPicPr>
                <p:nvPr/>
              </p:nvPicPr>
              <p:blipFill>
                <a:blip r:embed="rId11"/>
                <a:stretch>
                  <a:fillRect/>
                </a:stretch>
              </p:blipFill>
              <p:spPr>
                <a:xfrm>
                  <a:off x="7319332" y="2247705"/>
                  <a:ext cx="2017192" cy="1195758"/>
                </a:xfrm>
                <a:prstGeom prst="rect">
                  <a:avLst/>
                </a:prstGeom>
              </p:spPr>
            </p:pic>
          </p:grpSp>
          <p:sp>
            <p:nvSpPr>
              <p:cNvPr id="10" name="圆角矩形 9"/>
              <p:cNvSpPr/>
              <p:nvPr/>
            </p:nvSpPr>
            <p:spPr>
              <a:xfrm>
                <a:off x="-71713" y="1031123"/>
                <a:ext cx="9117843" cy="5616624"/>
              </a:xfrm>
              <a:prstGeom prst="round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6549159" y="2495284"/>
                <a:ext cx="687137" cy="369231"/>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a:off x="6533665" y="5221354"/>
                <a:ext cx="702631" cy="367886"/>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372961" y="1020143"/>
                <a:ext cx="0" cy="5627604"/>
              </a:xfrm>
              <a:prstGeom prst="line">
                <a:avLst/>
              </a:prstGeom>
              <a:ln w="38100">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 idx="1"/>
              </p:cNvCxnSpPr>
              <p:nvPr/>
            </p:nvCxnSpPr>
            <p:spPr>
              <a:xfrm flipV="1">
                <a:off x="-71713" y="3833945"/>
                <a:ext cx="3444674" cy="5490"/>
              </a:xfrm>
              <a:prstGeom prst="line">
                <a:avLst/>
              </a:prstGeom>
              <a:ln w="38100">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092280" y="1040435"/>
                <a:ext cx="0" cy="5607312"/>
              </a:xfrm>
              <a:prstGeom prst="line">
                <a:avLst/>
              </a:prstGeom>
              <a:ln w="38100">
                <a:solidFill>
                  <a:schemeClr val="accent4">
                    <a:lumMod val="40000"/>
                    <a:lumOff val="6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endCxn id="10" idx="3"/>
              </p:cNvCxnSpPr>
              <p:nvPr/>
            </p:nvCxnSpPr>
            <p:spPr>
              <a:xfrm>
                <a:off x="7092280" y="3839435"/>
                <a:ext cx="1953850" cy="0"/>
              </a:xfrm>
              <a:prstGeom prst="line">
                <a:avLst/>
              </a:prstGeom>
              <a:ln w="38100">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47" name="右箭头 46"/>
              <p:cNvSpPr/>
              <p:nvPr/>
            </p:nvSpPr>
            <p:spPr>
              <a:xfrm>
                <a:off x="2965901" y="2534692"/>
                <a:ext cx="558615" cy="367886"/>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右箭头 51"/>
              <p:cNvSpPr/>
              <p:nvPr/>
            </p:nvSpPr>
            <p:spPr>
              <a:xfrm>
                <a:off x="2995665" y="5198291"/>
                <a:ext cx="533209" cy="390948"/>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连接符 22"/>
            <p:cNvCxnSpPr/>
            <p:nvPr/>
          </p:nvCxnSpPr>
          <p:spPr>
            <a:xfrm>
              <a:off x="3337696" y="1321978"/>
              <a:ext cx="5499234" cy="5805"/>
            </a:xfrm>
            <a:prstGeom prst="line">
              <a:avLst/>
            </a:prstGeom>
            <a:ln w="38100">
              <a:solidFill>
                <a:schemeClr val="accent4">
                  <a:lumMod val="60000"/>
                  <a:lumOff val="40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7003361" y="900613"/>
              <a:ext cx="2074331" cy="438194"/>
            </a:xfrm>
            <a:prstGeom prst="rect">
              <a:avLst/>
            </a:prstGeom>
            <a:noFill/>
          </p:spPr>
          <p:txBody>
            <a:bodyPr wrap="square" rtlCol="0">
              <a:spAutoFit/>
            </a:bodyPr>
            <a:lstStyle/>
            <a:p>
              <a:r>
                <a:rPr lang="zh-CN" altLang="en-US" b="1" dirty="0"/>
                <a:t>关联和因果分析</a:t>
              </a:r>
            </a:p>
          </p:txBody>
        </p:sp>
      </p:grpSp>
      <p:sp>
        <p:nvSpPr>
          <p:cNvPr id="5" name="文本框 4"/>
          <p:cNvSpPr txBox="1"/>
          <p:nvPr/>
        </p:nvSpPr>
        <p:spPr>
          <a:xfrm>
            <a:off x="268946" y="771180"/>
            <a:ext cx="8812372" cy="1200329"/>
          </a:xfrm>
          <a:prstGeom prst="rect">
            <a:avLst/>
          </a:prstGeom>
          <a:noFill/>
        </p:spPr>
        <p:txBody>
          <a:bodyPr wrap="square" rtlCol="0">
            <a:spAutoFit/>
          </a:bodyPr>
          <a:lstStyle/>
          <a:p>
            <a:r>
              <a:rPr lang="zh-CN" altLang="en-US" b="1" dirty="0">
                <a:solidFill>
                  <a:srgbClr val="FF0000"/>
                </a:solidFill>
              </a:rPr>
              <a:t>问题描述</a:t>
            </a:r>
            <a:r>
              <a:rPr lang="zh-CN" altLang="en-US" dirty="0">
                <a:solidFill>
                  <a:srgbClr val="FF0000"/>
                </a:solidFill>
              </a:rPr>
              <a:t>：</a:t>
            </a:r>
            <a:r>
              <a:rPr lang="zh-CN" altLang="en-US" dirty="0"/>
              <a:t>目前的特征选择算法选择特征时存在不稳定性，可能会剔除专家认为很关键的特征给剔除掉，这一方面可能会影响</a:t>
            </a:r>
            <a:r>
              <a:rPr lang="zh-CN" altLang="en-US" b="1" dirty="0">
                <a:solidFill>
                  <a:srgbClr val="FF0000"/>
                </a:solidFill>
              </a:rPr>
              <a:t>材料领域专家对新属性的计算</a:t>
            </a:r>
            <a:r>
              <a:rPr lang="zh-CN" altLang="en-US" dirty="0"/>
              <a:t>；另一方面也可能</a:t>
            </a:r>
            <a:r>
              <a:rPr lang="zh-CN" altLang="en-US" b="1" dirty="0">
                <a:solidFill>
                  <a:srgbClr val="FF0000"/>
                </a:solidFill>
              </a:rPr>
              <a:t>降低机器模型的预测精度</a:t>
            </a:r>
            <a:r>
              <a:rPr lang="zh-CN" altLang="en-US" dirty="0"/>
              <a:t>。因此在进行特征选择时，需要综合考虑</a:t>
            </a:r>
            <a:r>
              <a:rPr lang="zh-CN" altLang="en-US" b="1" dirty="0">
                <a:solidFill>
                  <a:srgbClr val="FF0000"/>
                </a:solidFill>
              </a:rPr>
              <a:t>领域专家经验、机器学习模型的预测精度</a:t>
            </a:r>
            <a:r>
              <a:rPr lang="zh-CN" altLang="en-US" dirty="0"/>
              <a:t>等因素，协同完成特征分析。</a:t>
            </a:r>
            <a:endParaRPr lang="zh-CN" altLang="en-US" sz="1600" dirty="0"/>
          </a:p>
        </p:txBody>
      </p:sp>
      <p:sp>
        <p:nvSpPr>
          <p:cNvPr id="33" name="文本框 32">
            <a:extLst>
              <a:ext uri="{FF2B5EF4-FFF2-40B4-BE49-F238E27FC236}">
                <a16:creationId xmlns:a16="http://schemas.microsoft.com/office/drawing/2014/main" id="{A2776E32-72F5-BE40-BBC2-E4498CF6BB79}"/>
              </a:ext>
            </a:extLst>
          </p:cNvPr>
          <p:cNvSpPr txBox="1"/>
          <p:nvPr/>
        </p:nvSpPr>
        <p:spPr>
          <a:xfrm>
            <a:off x="2087159" y="2073141"/>
            <a:ext cx="1346844" cy="923330"/>
          </a:xfrm>
          <a:prstGeom prst="rect">
            <a:avLst/>
          </a:prstGeom>
          <a:noFill/>
        </p:spPr>
        <p:txBody>
          <a:bodyPr wrap="none" rtlCol="0">
            <a:spAutoFit/>
          </a:bodyPr>
          <a:lstStyle>
            <a:defPPr>
              <a:defRPr lang="zh-CN"/>
            </a:defPPr>
            <a:lvl1pPr>
              <a:defRPr kumimoji="1" b="1">
                <a:solidFill>
                  <a:srgbClr val="C00000"/>
                </a:solidFill>
              </a:defRPr>
            </a:lvl1pPr>
          </a:lstStyle>
          <a:p>
            <a:r>
              <a:rPr lang="zh-Hans" altLang="en-US" dirty="0"/>
              <a:t>专家经验的</a:t>
            </a:r>
            <a:endParaRPr lang="en-US" altLang="zh-Hans" dirty="0"/>
          </a:p>
          <a:p>
            <a:r>
              <a:rPr lang="zh-Hans" altLang="en-US" dirty="0"/>
              <a:t>表示与</a:t>
            </a:r>
            <a:endParaRPr lang="en-US" altLang="zh-Hans" dirty="0"/>
          </a:p>
          <a:p>
            <a:r>
              <a:rPr lang="zh-Hans" altLang="en-US" dirty="0"/>
              <a:t>融入方法</a:t>
            </a:r>
            <a:endParaRPr lang="zh-CN" altLang="en-US" dirty="0"/>
          </a:p>
        </p:txBody>
      </p:sp>
      <p:sp>
        <p:nvSpPr>
          <p:cNvPr id="38" name="文本框 37">
            <a:extLst>
              <a:ext uri="{FF2B5EF4-FFF2-40B4-BE49-F238E27FC236}">
                <a16:creationId xmlns:a16="http://schemas.microsoft.com/office/drawing/2014/main" id="{499D610A-A65F-8B4A-BBC7-513A8B5D4A0B}"/>
              </a:ext>
            </a:extLst>
          </p:cNvPr>
          <p:cNvSpPr txBox="1"/>
          <p:nvPr/>
        </p:nvSpPr>
        <p:spPr>
          <a:xfrm>
            <a:off x="1094304" y="4379609"/>
            <a:ext cx="2276585" cy="646331"/>
          </a:xfrm>
          <a:prstGeom prst="rect">
            <a:avLst/>
          </a:prstGeom>
          <a:noFill/>
        </p:spPr>
        <p:txBody>
          <a:bodyPr wrap="none" rtlCol="0">
            <a:spAutoFit/>
          </a:bodyPr>
          <a:lstStyle/>
          <a:p>
            <a:r>
              <a:rPr kumimoji="1" lang="zh-Hans" altLang="en-US" b="1" dirty="0">
                <a:solidFill>
                  <a:srgbClr val="C00000"/>
                </a:solidFill>
              </a:rPr>
              <a:t>模型选择和</a:t>
            </a:r>
            <a:endParaRPr kumimoji="1" lang="en-US" altLang="zh-Hans" b="1" dirty="0">
              <a:solidFill>
                <a:srgbClr val="C00000"/>
              </a:solidFill>
            </a:endParaRPr>
          </a:p>
          <a:p>
            <a:r>
              <a:rPr kumimoji="1" lang="zh-Hans" altLang="en-US" b="1" dirty="0">
                <a:solidFill>
                  <a:srgbClr val="C00000"/>
                </a:solidFill>
              </a:rPr>
              <a:t>多目标评价函数确定</a:t>
            </a:r>
            <a:endParaRPr kumimoji="1" lang="zh-CN" altLang="en-US" b="1" dirty="0">
              <a:solidFill>
                <a:srgbClr val="C00000"/>
              </a:solidFill>
            </a:endParaRPr>
          </a:p>
        </p:txBody>
      </p:sp>
      <p:sp>
        <p:nvSpPr>
          <p:cNvPr id="40" name="文本框 39">
            <a:extLst>
              <a:ext uri="{FF2B5EF4-FFF2-40B4-BE49-F238E27FC236}">
                <a16:creationId xmlns:a16="http://schemas.microsoft.com/office/drawing/2014/main" id="{7667E40B-C58D-3242-9C75-480DEE1BA7D8}"/>
              </a:ext>
            </a:extLst>
          </p:cNvPr>
          <p:cNvSpPr txBox="1"/>
          <p:nvPr/>
        </p:nvSpPr>
        <p:spPr>
          <a:xfrm>
            <a:off x="3725422" y="2449830"/>
            <a:ext cx="2973891" cy="369332"/>
          </a:xfrm>
          <a:prstGeom prst="rect">
            <a:avLst/>
          </a:prstGeom>
          <a:noFill/>
        </p:spPr>
        <p:txBody>
          <a:bodyPr wrap="none" rtlCol="0">
            <a:spAutoFit/>
          </a:bodyPr>
          <a:lstStyle>
            <a:defPPr>
              <a:defRPr lang="zh-CN"/>
            </a:defPPr>
            <a:lvl1pPr>
              <a:defRPr kumimoji="1" b="1">
                <a:solidFill>
                  <a:srgbClr val="C00000"/>
                </a:solidFill>
              </a:defRPr>
            </a:lvl1pPr>
          </a:lstStyle>
          <a:p>
            <a:r>
              <a:rPr lang="zh-Hans" altLang="en-US" dirty="0"/>
              <a:t>阈值与筛选条件的自动学习</a:t>
            </a:r>
            <a:endParaRPr lang="zh-CN" altLang="en-US" dirty="0"/>
          </a:p>
        </p:txBody>
      </p:sp>
      <p:sp>
        <p:nvSpPr>
          <p:cNvPr id="41" name="文本框 40">
            <a:extLst>
              <a:ext uri="{FF2B5EF4-FFF2-40B4-BE49-F238E27FC236}">
                <a16:creationId xmlns:a16="http://schemas.microsoft.com/office/drawing/2014/main" id="{FE6E1FA6-99F7-624D-8E7E-B22940957AD9}"/>
              </a:ext>
            </a:extLst>
          </p:cNvPr>
          <p:cNvSpPr txBox="1"/>
          <p:nvPr/>
        </p:nvSpPr>
        <p:spPr>
          <a:xfrm>
            <a:off x="6919782" y="3330299"/>
            <a:ext cx="388608" cy="2585323"/>
          </a:xfrm>
          <a:prstGeom prst="rect">
            <a:avLst/>
          </a:prstGeom>
          <a:noFill/>
        </p:spPr>
        <p:txBody>
          <a:bodyPr wrap="square" rtlCol="0">
            <a:spAutoFit/>
          </a:bodyPr>
          <a:lstStyle/>
          <a:p>
            <a:r>
              <a:rPr kumimoji="1" lang="zh-Hans" altLang="en-US" b="1" dirty="0">
                <a:solidFill>
                  <a:srgbClr val="C00000"/>
                </a:solidFill>
              </a:rPr>
              <a:t>特征重要性集成学习</a:t>
            </a:r>
            <a:endParaRPr kumimoji="1" lang="zh-CN" altLang="en-US" b="1" dirty="0">
              <a:solidFill>
                <a:srgbClr val="C00000"/>
              </a:solidFill>
            </a:endParaRPr>
          </a:p>
        </p:txBody>
      </p:sp>
      <p:sp>
        <p:nvSpPr>
          <p:cNvPr id="32" name="圆角矩形 31"/>
          <p:cNvSpPr/>
          <p:nvPr/>
        </p:nvSpPr>
        <p:spPr>
          <a:xfrm>
            <a:off x="2467286" y="3009267"/>
            <a:ext cx="4451682" cy="1972421"/>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多层级交互式特征分析方法</a:t>
            </a:r>
            <a:r>
              <a:rPr lang="zh-CN" altLang="en-US" sz="1600" b="1" dirty="0">
                <a:solidFill>
                  <a:srgbClr val="FF0000"/>
                </a:solidFill>
              </a:rPr>
              <a:t>集成了多领域专家的知识和经验</a:t>
            </a:r>
            <a:r>
              <a:rPr lang="zh-CN" altLang="en-US" sz="1600" b="1" dirty="0">
                <a:solidFill>
                  <a:schemeClr val="tx1"/>
                </a:solidFill>
              </a:rPr>
              <a:t>，并对特征分析得到的结果采用</a:t>
            </a:r>
            <a:r>
              <a:rPr lang="zh-CN" altLang="en-US" sz="1600" b="1" dirty="0">
                <a:solidFill>
                  <a:srgbClr val="FF0000"/>
                </a:solidFill>
              </a:rPr>
              <a:t>机器学习模型进行验证</a:t>
            </a:r>
            <a:r>
              <a:rPr lang="zh-CN" altLang="en-US" sz="1600" b="1" dirty="0">
                <a:solidFill>
                  <a:schemeClr val="tx1"/>
                </a:solidFill>
              </a:rPr>
              <a:t>。</a:t>
            </a:r>
            <a:r>
              <a:rPr lang="zh-CN" altLang="en-US" sz="1600" b="1" dirty="0">
                <a:solidFill>
                  <a:srgbClr val="FF0000"/>
                </a:solidFill>
              </a:rPr>
              <a:t>算法、模型验证、领域专家经验</a:t>
            </a:r>
            <a:r>
              <a:rPr lang="zh-CN" altLang="en-US" sz="1600" b="1" dirty="0">
                <a:solidFill>
                  <a:schemeClr val="tx1"/>
                </a:solidFill>
              </a:rPr>
              <a:t>三者共同保证筛选特征子集的质量。该方法在获得最优特征子集的同时，也能有效的分析属性与属性之间的关联关系，属性与性能之间的因果关系。</a:t>
            </a:r>
          </a:p>
        </p:txBody>
      </p:sp>
    </p:spTree>
    <p:extLst>
      <p:ext uri="{BB962C8B-B14F-4D97-AF65-F5344CB8AC3E}">
        <p14:creationId xmlns:p14="http://schemas.microsoft.com/office/powerpoint/2010/main" val="190898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文本框 222"/>
          <p:cNvSpPr txBox="1"/>
          <p:nvPr/>
        </p:nvSpPr>
        <p:spPr>
          <a:xfrm>
            <a:off x="538934" y="830310"/>
            <a:ext cx="4849899" cy="1300666"/>
          </a:xfrm>
          <a:prstGeom prst="rect">
            <a:avLst/>
          </a:prstGeom>
          <a:noFill/>
          <a:ln w="19050">
            <a:solidFill>
              <a:schemeClr val="accent5">
                <a:lumMod val="75000"/>
              </a:schemeClr>
            </a:solidFill>
            <a:prstDash val="dash"/>
          </a:ln>
        </p:spPr>
        <p:txBody>
          <a:bodyPr wrap="square" rtlCol="0">
            <a:spAutoFit/>
          </a:bodyPr>
          <a:lstStyle/>
          <a:p>
            <a:endParaRPr lang="zh-CN" altLang="en-US" dirty="0"/>
          </a:p>
        </p:txBody>
      </p:sp>
      <p:sp>
        <p:nvSpPr>
          <p:cNvPr id="224" name="文本框 223"/>
          <p:cNvSpPr txBox="1"/>
          <p:nvPr/>
        </p:nvSpPr>
        <p:spPr>
          <a:xfrm>
            <a:off x="538935" y="4806536"/>
            <a:ext cx="4867930" cy="1142743"/>
          </a:xfrm>
          <a:prstGeom prst="rect">
            <a:avLst/>
          </a:prstGeom>
          <a:noFill/>
          <a:ln w="19050">
            <a:solidFill>
              <a:schemeClr val="accent2">
                <a:lumMod val="75000"/>
              </a:schemeClr>
            </a:solidFill>
            <a:prstDash val="dash"/>
          </a:ln>
        </p:spPr>
        <p:txBody>
          <a:bodyPr wrap="square" rtlCol="0">
            <a:spAutoFit/>
          </a:bodyPr>
          <a:lstStyle/>
          <a:p>
            <a:endParaRPr lang="zh-CN" altLang="en-US" dirty="0"/>
          </a:p>
        </p:txBody>
      </p:sp>
      <p:sp>
        <p:nvSpPr>
          <p:cNvPr id="225" name="文本框 224"/>
          <p:cNvSpPr txBox="1"/>
          <p:nvPr/>
        </p:nvSpPr>
        <p:spPr>
          <a:xfrm>
            <a:off x="538935" y="3462523"/>
            <a:ext cx="4880514" cy="1086598"/>
          </a:xfrm>
          <a:prstGeom prst="rect">
            <a:avLst/>
          </a:prstGeom>
          <a:noFill/>
          <a:ln w="19050">
            <a:solidFill>
              <a:schemeClr val="accent4">
                <a:lumMod val="75000"/>
              </a:schemeClr>
            </a:solidFill>
            <a:prstDash val="dash"/>
          </a:ln>
        </p:spPr>
        <p:txBody>
          <a:bodyPr wrap="square" rtlCol="0">
            <a:spAutoFit/>
          </a:bodyPr>
          <a:lstStyle/>
          <a:p>
            <a:endParaRPr lang="zh-CN" altLang="en-US" dirty="0"/>
          </a:p>
        </p:txBody>
      </p:sp>
      <p:sp>
        <p:nvSpPr>
          <p:cNvPr id="222" name="文本框 221"/>
          <p:cNvSpPr txBox="1"/>
          <p:nvPr/>
        </p:nvSpPr>
        <p:spPr>
          <a:xfrm>
            <a:off x="538935" y="2199169"/>
            <a:ext cx="4889125" cy="1095442"/>
          </a:xfrm>
          <a:prstGeom prst="rect">
            <a:avLst/>
          </a:prstGeom>
          <a:noFill/>
          <a:ln w="19050">
            <a:solidFill>
              <a:schemeClr val="accent6">
                <a:lumMod val="60000"/>
                <a:lumOff val="40000"/>
              </a:schemeClr>
            </a:solidFill>
            <a:prstDash val="dash"/>
          </a:ln>
        </p:spPr>
        <p:txBody>
          <a:bodyPr wrap="square" rtlCol="0">
            <a:spAutoFit/>
          </a:bodyPr>
          <a:lstStyle/>
          <a:p>
            <a:endParaRPr lang="zh-CN" altLang="en-US" dirty="0"/>
          </a:p>
        </p:txBody>
      </p:sp>
      <p:sp>
        <p:nvSpPr>
          <p:cNvPr id="2" name="标题 1"/>
          <p:cNvSpPr>
            <a:spLocks noGrp="1"/>
          </p:cNvSpPr>
          <p:nvPr>
            <p:ph type="title"/>
          </p:nvPr>
        </p:nvSpPr>
        <p:spPr>
          <a:xfrm>
            <a:off x="755576" y="44624"/>
            <a:ext cx="8229600" cy="687846"/>
          </a:xfrm>
        </p:spPr>
        <p:txBody>
          <a:bodyPr>
            <a:normAutofit/>
          </a:bodyPr>
          <a:lstStyle/>
          <a:p>
            <a:pPr lvl="0"/>
            <a:r>
              <a:rPr lang="zh-CN" altLang="en-US" sz="2000" dirty="0">
                <a:solidFill>
                  <a:srgbClr val="FF0000"/>
                </a:solidFill>
              </a:rPr>
              <a:t>多层级特征分析方法在蠕变性能数据中的应用</a:t>
            </a:r>
          </a:p>
        </p:txBody>
      </p:sp>
      <p:grpSp>
        <p:nvGrpSpPr>
          <p:cNvPr id="27" name="组合 26"/>
          <p:cNvGrpSpPr/>
          <p:nvPr/>
        </p:nvGrpSpPr>
        <p:grpSpPr>
          <a:xfrm>
            <a:off x="538935" y="1059279"/>
            <a:ext cx="4796558" cy="5573083"/>
            <a:chOff x="1259632" y="188640"/>
            <a:chExt cx="4982557" cy="6048672"/>
          </a:xfrm>
        </p:grpSpPr>
        <p:grpSp>
          <p:nvGrpSpPr>
            <p:cNvPr id="25" name="组合 24"/>
            <p:cNvGrpSpPr/>
            <p:nvPr/>
          </p:nvGrpSpPr>
          <p:grpSpPr>
            <a:xfrm>
              <a:off x="1259632" y="188640"/>
              <a:ext cx="4982557" cy="5149154"/>
              <a:chOff x="1331640" y="908720"/>
              <a:chExt cx="4982557" cy="5149154"/>
            </a:xfrm>
          </p:grpSpPr>
          <p:grpSp>
            <p:nvGrpSpPr>
              <p:cNvPr id="24" name="组合 23"/>
              <p:cNvGrpSpPr/>
              <p:nvPr/>
            </p:nvGrpSpPr>
            <p:grpSpPr>
              <a:xfrm>
                <a:off x="1331640" y="908720"/>
                <a:ext cx="4982557" cy="5149154"/>
                <a:chOff x="1610293" y="1160166"/>
                <a:chExt cx="4982557" cy="5149154"/>
              </a:xfrm>
            </p:grpSpPr>
            <p:sp>
              <p:nvSpPr>
                <p:cNvPr id="80" name="椭圆 79"/>
                <p:cNvSpPr/>
                <p:nvPr/>
              </p:nvSpPr>
              <p:spPr>
                <a:xfrm>
                  <a:off x="3642036" y="2810853"/>
                  <a:ext cx="144016" cy="1662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4459399" y="2804011"/>
                  <a:ext cx="144016" cy="16622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219587" y="2850808"/>
                  <a:ext cx="144016" cy="16622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982828" y="2911577"/>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图示 4"/>
                <p:cNvGraphicFramePr/>
                <p:nvPr/>
              </p:nvGraphicFramePr>
              <p:xfrm>
                <a:off x="1878709" y="3306530"/>
                <a:ext cx="4632176" cy="2162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组合 14"/>
                <p:cNvGrpSpPr/>
                <p:nvPr/>
              </p:nvGrpSpPr>
              <p:grpSpPr>
                <a:xfrm>
                  <a:off x="3172111" y="1160166"/>
                  <a:ext cx="1931740" cy="5114308"/>
                  <a:chOff x="2222748" y="1502302"/>
                  <a:chExt cx="1931740" cy="5114308"/>
                </a:xfrm>
              </p:grpSpPr>
              <p:sp>
                <p:nvSpPr>
                  <p:cNvPr id="65" name="椭圆 64"/>
                  <p:cNvSpPr/>
                  <p:nvPr/>
                </p:nvSpPr>
                <p:spPr>
                  <a:xfrm>
                    <a:off x="2764681" y="1910536"/>
                    <a:ext cx="144016" cy="1662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3033465" y="2008059"/>
                    <a:ext cx="144016" cy="16622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3275074" y="2012959"/>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3555838" y="2008059"/>
                    <a:ext cx="144016" cy="16622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形状 37"/>
                  <p:cNvSpPr/>
                  <p:nvPr/>
                </p:nvSpPr>
                <p:spPr>
                  <a:xfrm>
                    <a:off x="2245022" y="1502302"/>
                    <a:ext cx="1909466" cy="992685"/>
                  </a:xfrm>
                  <a:prstGeom prst="funnel">
                    <a:avLst/>
                  </a:prstGeom>
                  <a:solidFill>
                    <a:schemeClr val="accent1">
                      <a:lumMod val="40000"/>
                      <a:lumOff val="60000"/>
                      <a:alpha val="40000"/>
                    </a:schemeClr>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44" name="形状 43"/>
                  <p:cNvSpPr/>
                  <p:nvPr/>
                </p:nvSpPr>
                <p:spPr>
                  <a:xfrm>
                    <a:off x="2222748" y="5623925"/>
                    <a:ext cx="1909466" cy="992685"/>
                  </a:xfrm>
                  <a:prstGeom prst="funnel">
                    <a:avLst/>
                  </a:prstGeom>
                  <a:solidFill>
                    <a:schemeClr val="accent2">
                      <a:lumMod val="60000"/>
                      <a:lumOff val="40000"/>
                      <a:alpha val="40000"/>
                    </a:schemeClr>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46" name="形状 45"/>
                  <p:cNvSpPr/>
                  <p:nvPr/>
                </p:nvSpPr>
                <p:spPr>
                  <a:xfrm>
                    <a:off x="2222748" y="4232252"/>
                    <a:ext cx="1909466" cy="992685"/>
                  </a:xfrm>
                  <a:prstGeom prst="funnel">
                    <a:avLst/>
                  </a:prstGeom>
                  <a:solidFill>
                    <a:schemeClr val="accent4">
                      <a:lumMod val="60000"/>
                      <a:lumOff val="40000"/>
                      <a:alpha val="40000"/>
                    </a:schemeClr>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sp>
              <p:sp>
                <p:nvSpPr>
                  <p:cNvPr id="11" name="下箭头 10"/>
                  <p:cNvSpPr/>
                  <p:nvPr/>
                </p:nvSpPr>
                <p:spPr>
                  <a:xfrm>
                    <a:off x="3042241" y="3855362"/>
                    <a:ext cx="269403" cy="288032"/>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下箭头 48"/>
                  <p:cNvSpPr/>
                  <p:nvPr/>
                </p:nvSpPr>
                <p:spPr>
                  <a:xfrm>
                    <a:off x="3042779" y="5313795"/>
                    <a:ext cx="269403" cy="288032"/>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形状 49"/>
                  <p:cNvSpPr/>
                  <p:nvPr/>
                </p:nvSpPr>
                <p:spPr>
                  <a:xfrm>
                    <a:off x="2222748" y="2814194"/>
                    <a:ext cx="1909466" cy="992685"/>
                  </a:xfrm>
                  <a:prstGeom prst="funnel">
                    <a:avLst/>
                  </a:prstGeom>
                  <a:solidFill>
                    <a:schemeClr val="accent6">
                      <a:lumMod val="60000"/>
                      <a:lumOff val="40000"/>
                      <a:alpha val="40000"/>
                    </a:schemeClr>
                  </a:solidFill>
                </p:spPr>
                <p:style>
                  <a:lnRef idx="1">
                    <a:schemeClr val="accent1">
                      <a:hueOff val="0"/>
                      <a:satOff val="0"/>
                      <a:lumOff val="0"/>
                      <a:alphaOff val="0"/>
                    </a:schemeClr>
                  </a:lnRef>
                  <a:fillRef idx="1">
                    <a:scrgbClr r="0" g="0" b="0"/>
                  </a:fillRef>
                  <a:effectRef idx="0">
                    <a:schemeClr val="lt1">
                      <a:alpha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51" name="下箭头 50"/>
                  <p:cNvSpPr/>
                  <p:nvPr/>
                </p:nvSpPr>
                <p:spPr>
                  <a:xfrm>
                    <a:off x="3065053" y="2543155"/>
                    <a:ext cx="269403" cy="288032"/>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764681" y="1644083"/>
                    <a:ext cx="144016" cy="1662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304105" y="1700177"/>
                    <a:ext cx="144016" cy="16622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3052830" y="1719782"/>
                    <a:ext cx="150083" cy="17226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523849" y="1667557"/>
                    <a:ext cx="144016" cy="16622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627311" y="3299134"/>
                    <a:ext cx="1295525" cy="276999"/>
                  </a:xfrm>
                  <a:prstGeom prst="rect">
                    <a:avLst/>
                  </a:prstGeom>
                  <a:noFill/>
                </p:spPr>
                <p:txBody>
                  <a:bodyPr wrap="square" rtlCol="0">
                    <a:spAutoFit/>
                  </a:bodyPr>
                  <a:lstStyle/>
                  <a:p>
                    <a:r>
                      <a:rPr lang="zh-CN" altLang="en-US" sz="1200" b="1" dirty="0"/>
                      <a:t>稀疏属性分析</a:t>
                    </a:r>
                  </a:p>
                </p:txBody>
              </p:sp>
              <p:sp>
                <p:nvSpPr>
                  <p:cNvPr id="72" name="文本框 71"/>
                  <p:cNvSpPr txBox="1"/>
                  <p:nvPr/>
                </p:nvSpPr>
                <p:spPr>
                  <a:xfrm>
                    <a:off x="2665447" y="4723950"/>
                    <a:ext cx="1195074" cy="300637"/>
                  </a:xfrm>
                  <a:prstGeom prst="rect">
                    <a:avLst/>
                  </a:prstGeom>
                  <a:noFill/>
                </p:spPr>
                <p:txBody>
                  <a:bodyPr wrap="square" rtlCol="0">
                    <a:spAutoFit/>
                  </a:bodyPr>
                  <a:lstStyle/>
                  <a:p>
                    <a:r>
                      <a:rPr lang="zh-CN" altLang="en-US" sz="1200" b="1" dirty="0"/>
                      <a:t>相关属性分析</a:t>
                    </a:r>
                  </a:p>
                </p:txBody>
              </p:sp>
              <p:sp>
                <p:nvSpPr>
                  <p:cNvPr id="73" name="文本框 72"/>
                  <p:cNvSpPr txBox="1"/>
                  <p:nvPr/>
                </p:nvSpPr>
                <p:spPr>
                  <a:xfrm>
                    <a:off x="2648745" y="6146652"/>
                    <a:ext cx="1151737" cy="289057"/>
                  </a:xfrm>
                  <a:prstGeom prst="rect">
                    <a:avLst/>
                  </a:prstGeom>
                  <a:noFill/>
                </p:spPr>
                <p:txBody>
                  <a:bodyPr wrap="square" rtlCol="0">
                    <a:spAutoFit/>
                  </a:bodyPr>
                  <a:lstStyle/>
                  <a:p>
                    <a:r>
                      <a:rPr lang="zh-CN" altLang="en-US" sz="1200" b="1" dirty="0"/>
                      <a:t>冗余属性分析</a:t>
                    </a:r>
                  </a:p>
                </p:txBody>
              </p:sp>
            </p:grpSp>
            <p:sp>
              <p:nvSpPr>
                <p:cNvPr id="16" name="右箭头 15"/>
                <p:cNvSpPr/>
                <p:nvPr/>
              </p:nvSpPr>
              <p:spPr>
                <a:xfrm>
                  <a:off x="4901832" y="2973411"/>
                  <a:ext cx="432048" cy="297785"/>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p:nvSpPr>
              <p:spPr>
                <a:xfrm>
                  <a:off x="3598108" y="1688514"/>
                  <a:ext cx="1194107" cy="282214"/>
                </a:xfrm>
                <a:prstGeom prst="rect">
                  <a:avLst/>
                </a:prstGeom>
                <a:noFill/>
              </p:spPr>
              <p:txBody>
                <a:bodyPr wrap="square" rtlCol="0">
                  <a:spAutoFit/>
                </a:bodyPr>
                <a:lstStyle/>
                <a:p>
                  <a:r>
                    <a:rPr lang="zh-CN" altLang="en-US" sz="1200" b="1" dirty="0"/>
                    <a:t>蠕变性能数据</a:t>
                  </a:r>
                </a:p>
              </p:txBody>
            </p:sp>
            <p:sp>
              <p:nvSpPr>
                <p:cNvPr id="74" name="右箭头 73"/>
                <p:cNvSpPr/>
                <p:nvPr/>
              </p:nvSpPr>
              <p:spPr>
                <a:xfrm flipH="1">
                  <a:off x="2866193" y="2973411"/>
                  <a:ext cx="432048" cy="297785"/>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3684134" y="2622882"/>
                  <a:ext cx="144016" cy="1662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82828" y="2675480"/>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209514" y="2637791"/>
                  <a:ext cx="144016" cy="16622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425050" y="2613227"/>
                  <a:ext cx="152159" cy="153791"/>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442948" y="2720901"/>
                  <a:ext cx="1145276" cy="732608"/>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右箭头 85"/>
                <p:cNvSpPr/>
                <p:nvPr/>
              </p:nvSpPr>
              <p:spPr>
                <a:xfrm>
                  <a:off x="4882685" y="4419550"/>
                  <a:ext cx="432048" cy="29778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右箭头 86"/>
                <p:cNvSpPr/>
                <p:nvPr/>
              </p:nvSpPr>
              <p:spPr>
                <a:xfrm flipH="1">
                  <a:off x="2866193" y="4419550"/>
                  <a:ext cx="432048" cy="29778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右箭头 89"/>
                <p:cNvSpPr/>
                <p:nvPr/>
              </p:nvSpPr>
              <p:spPr>
                <a:xfrm>
                  <a:off x="4841178" y="5814601"/>
                  <a:ext cx="432048" cy="297785"/>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右箭头 90"/>
                <p:cNvSpPr/>
                <p:nvPr/>
              </p:nvSpPr>
              <p:spPr>
                <a:xfrm flipH="1">
                  <a:off x="2836559" y="5756514"/>
                  <a:ext cx="432048" cy="297785"/>
                </a:xfrm>
                <a:prstGeom prs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a:off x="3682673" y="4105747"/>
                  <a:ext cx="144016" cy="16622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3977367" y="4177752"/>
                  <a:ext cx="144016" cy="1662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909928" y="3987448"/>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4219674" y="4142641"/>
                  <a:ext cx="144016" cy="16622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4330822" y="3973666"/>
                  <a:ext cx="142390" cy="15130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5724223" y="3122643"/>
                  <a:ext cx="144016" cy="16622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6012207" y="3126008"/>
                  <a:ext cx="144016" cy="16622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5598975" y="2808532"/>
                  <a:ext cx="876815" cy="276999"/>
                </a:xfrm>
                <a:prstGeom prst="rect">
                  <a:avLst/>
                </a:prstGeom>
                <a:noFill/>
              </p:spPr>
              <p:txBody>
                <a:bodyPr wrap="square" rtlCol="0">
                  <a:spAutoFit/>
                </a:bodyPr>
                <a:lstStyle/>
                <a:p>
                  <a:r>
                    <a:rPr lang="zh-CN" altLang="en-US" sz="1200" b="1" dirty="0">
                      <a:solidFill>
                        <a:srgbClr val="FF0000"/>
                      </a:solidFill>
                    </a:rPr>
                    <a:t>稀疏属性</a:t>
                  </a:r>
                </a:p>
              </p:txBody>
            </p:sp>
            <p:sp>
              <p:nvSpPr>
                <p:cNvPr id="102" name="椭圆 101"/>
                <p:cNvSpPr/>
                <p:nvPr/>
              </p:nvSpPr>
              <p:spPr>
                <a:xfrm>
                  <a:off x="1660158" y="2720901"/>
                  <a:ext cx="1145276" cy="732608"/>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02"/>
                <p:cNvSpPr txBox="1"/>
                <p:nvPr/>
              </p:nvSpPr>
              <p:spPr>
                <a:xfrm>
                  <a:off x="1817382" y="2758590"/>
                  <a:ext cx="876815" cy="276999"/>
                </a:xfrm>
                <a:prstGeom prst="rect">
                  <a:avLst/>
                </a:prstGeom>
                <a:noFill/>
              </p:spPr>
              <p:txBody>
                <a:bodyPr wrap="square" rtlCol="0">
                  <a:spAutoFit/>
                </a:bodyPr>
                <a:lstStyle/>
                <a:p>
                  <a:r>
                    <a:rPr lang="zh-CN" altLang="en-US" sz="1200" b="1" dirty="0">
                      <a:solidFill>
                        <a:srgbClr val="FF0000"/>
                      </a:solidFill>
                    </a:rPr>
                    <a:t>稀疏属性</a:t>
                  </a:r>
                </a:p>
              </p:txBody>
            </p:sp>
            <p:sp>
              <p:nvSpPr>
                <p:cNvPr id="104" name="椭圆 103"/>
                <p:cNvSpPr/>
                <p:nvPr/>
              </p:nvSpPr>
              <p:spPr>
                <a:xfrm>
                  <a:off x="2111773" y="3104044"/>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4665868" y="1381716"/>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4648199" y="2674394"/>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4439356" y="4150193"/>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116990" y="3958754"/>
                  <a:ext cx="144016" cy="16622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5447574" y="4168793"/>
                  <a:ext cx="1145276" cy="732608"/>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1655666" y="4177752"/>
                  <a:ext cx="1145276" cy="732608"/>
                </a:xfrm>
                <a:prstGeom prst="ellipse">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5406522" y="5576712"/>
                  <a:ext cx="1145276" cy="732608"/>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1610293" y="5482972"/>
                  <a:ext cx="1145276" cy="732608"/>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2120274" y="4634225"/>
                  <a:ext cx="144016" cy="1662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1766226" y="4260862"/>
                  <a:ext cx="1019034" cy="276999"/>
                </a:xfrm>
                <a:prstGeom prst="rect">
                  <a:avLst/>
                </a:prstGeom>
                <a:noFill/>
              </p:spPr>
              <p:txBody>
                <a:bodyPr wrap="square" rtlCol="0">
                  <a:spAutoFit/>
                </a:bodyPr>
                <a:lstStyle/>
                <a:p>
                  <a:r>
                    <a:rPr lang="zh-CN" altLang="en-US" sz="1200" b="1" dirty="0">
                      <a:solidFill>
                        <a:srgbClr val="FF0000"/>
                      </a:solidFill>
                    </a:rPr>
                    <a:t>不相关属性</a:t>
                  </a:r>
                </a:p>
              </p:txBody>
            </p:sp>
            <p:sp>
              <p:nvSpPr>
                <p:cNvPr id="134" name="文本框 133"/>
                <p:cNvSpPr txBox="1"/>
                <p:nvPr/>
              </p:nvSpPr>
              <p:spPr>
                <a:xfrm>
                  <a:off x="5540997" y="4255580"/>
                  <a:ext cx="1019034" cy="276999"/>
                </a:xfrm>
                <a:prstGeom prst="rect">
                  <a:avLst/>
                </a:prstGeom>
                <a:noFill/>
              </p:spPr>
              <p:txBody>
                <a:bodyPr wrap="square" rtlCol="0">
                  <a:spAutoFit/>
                </a:bodyPr>
                <a:lstStyle/>
                <a:p>
                  <a:r>
                    <a:rPr lang="zh-CN" altLang="en-US" sz="1200" b="1" dirty="0">
                      <a:solidFill>
                        <a:srgbClr val="FF0000"/>
                      </a:solidFill>
                    </a:rPr>
                    <a:t>不相关属性</a:t>
                  </a:r>
                </a:p>
              </p:txBody>
            </p:sp>
            <p:sp>
              <p:nvSpPr>
                <p:cNvPr id="135" name="椭圆 134"/>
                <p:cNvSpPr/>
                <p:nvPr/>
              </p:nvSpPr>
              <p:spPr>
                <a:xfrm>
                  <a:off x="5940199" y="4621711"/>
                  <a:ext cx="144016" cy="16622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6" name="椭圆 135"/>
              <p:cNvSpPr/>
              <p:nvPr/>
            </p:nvSpPr>
            <p:spPr>
              <a:xfrm>
                <a:off x="3475965" y="5197551"/>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3940934" y="5230593"/>
                <a:ext cx="144016" cy="16622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4173964" y="5205078"/>
                <a:ext cx="134029" cy="168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3762944" y="5090530"/>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1508508" y="5300334"/>
                <a:ext cx="871892" cy="276999"/>
              </a:xfrm>
              <a:prstGeom prst="rect">
                <a:avLst/>
              </a:prstGeom>
              <a:noFill/>
            </p:spPr>
            <p:txBody>
              <a:bodyPr wrap="square" rtlCol="0">
                <a:spAutoFit/>
              </a:bodyPr>
              <a:lstStyle/>
              <a:p>
                <a:r>
                  <a:rPr lang="zh-CN" altLang="en-US" sz="1200" b="1" dirty="0">
                    <a:solidFill>
                      <a:srgbClr val="FF0000"/>
                    </a:solidFill>
                  </a:rPr>
                  <a:t>冗余属性</a:t>
                </a:r>
              </a:p>
            </p:txBody>
          </p:sp>
          <p:sp>
            <p:nvSpPr>
              <p:cNvPr id="142" name="文本框 141"/>
              <p:cNvSpPr txBox="1"/>
              <p:nvPr/>
            </p:nvSpPr>
            <p:spPr>
              <a:xfrm>
                <a:off x="5328981" y="5360031"/>
                <a:ext cx="871892" cy="276999"/>
              </a:xfrm>
              <a:prstGeom prst="rect">
                <a:avLst/>
              </a:prstGeom>
              <a:noFill/>
            </p:spPr>
            <p:txBody>
              <a:bodyPr wrap="square" rtlCol="0">
                <a:spAutoFit/>
              </a:bodyPr>
              <a:lstStyle/>
              <a:p>
                <a:r>
                  <a:rPr lang="zh-CN" altLang="en-US" sz="1200" b="1" dirty="0">
                    <a:solidFill>
                      <a:srgbClr val="FF0000"/>
                    </a:solidFill>
                  </a:rPr>
                  <a:t>冗余属性</a:t>
                </a:r>
              </a:p>
            </p:txBody>
          </p:sp>
          <p:sp>
            <p:nvSpPr>
              <p:cNvPr id="143" name="椭圆 142"/>
              <p:cNvSpPr/>
              <p:nvPr/>
            </p:nvSpPr>
            <p:spPr>
              <a:xfrm>
                <a:off x="3677790" y="5276921"/>
                <a:ext cx="144016" cy="16622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1800438" y="5628937"/>
                <a:ext cx="144016" cy="166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5633578" y="5672024"/>
                <a:ext cx="144016" cy="16622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6" name="下箭头 215"/>
            <p:cNvSpPr/>
            <p:nvPr/>
          </p:nvSpPr>
          <p:spPr>
            <a:xfrm>
              <a:off x="3605782" y="5362645"/>
              <a:ext cx="269403" cy="288032"/>
            </a:xfrm>
            <a:prstGeom prst="down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43724" y="5662346"/>
              <a:ext cx="1800284" cy="5749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FF0000"/>
                  </a:solidFill>
                </a:rPr>
                <a:t>最优蠕变性能</a:t>
              </a:r>
              <a:endParaRPr lang="en-US" altLang="zh-CN" sz="1200" b="1" dirty="0">
                <a:solidFill>
                  <a:srgbClr val="FF0000"/>
                </a:solidFill>
              </a:endParaRPr>
            </a:p>
            <a:p>
              <a:pPr algn="ctr"/>
              <a:r>
                <a:rPr lang="zh-CN" altLang="en-US" sz="1200" b="1" dirty="0">
                  <a:solidFill>
                    <a:srgbClr val="FF0000"/>
                  </a:solidFill>
                </a:rPr>
                <a:t>数据子集</a:t>
              </a:r>
              <a:endParaRPr lang="en-US" altLang="zh-CN" sz="1200" b="1" dirty="0">
                <a:solidFill>
                  <a:srgbClr val="FF0000"/>
                </a:solidFill>
              </a:endParaRPr>
            </a:p>
            <a:p>
              <a:pPr algn="ctr"/>
              <a:endParaRPr lang="zh-CN" altLang="en-US" sz="1400" b="1" dirty="0">
                <a:solidFill>
                  <a:schemeClr val="tx1"/>
                </a:solidFill>
              </a:endParaRPr>
            </a:p>
          </p:txBody>
        </p:sp>
        <p:sp>
          <p:nvSpPr>
            <p:cNvPr id="217" name="椭圆 216"/>
            <p:cNvSpPr/>
            <p:nvPr/>
          </p:nvSpPr>
          <p:spPr>
            <a:xfrm>
              <a:off x="3363383" y="6018752"/>
              <a:ext cx="144016" cy="1662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3663511" y="6053522"/>
              <a:ext cx="144016" cy="16622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3945927" y="6016568"/>
              <a:ext cx="134029" cy="1684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7" name="左箭头 226"/>
          <p:cNvSpPr/>
          <p:nvPr/>
        </p:nvSpPr>
        <p:spPr>
          <a:xfrm>
            <a:off x="5436096" y="1375884"/>
            <a:ext cx="567841" cy="356238"/>
          </a:xfrm>
          <a:prstGeom prst="lef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左箭头 229"/>
          <p:cNvSpPr/>
          <p:nvPr/>
        </p:nvSpPr>
        <p:spPr>
          <a:xfrm flipH="1">
            <a:off x="5480456" y="2607599"/>
            <a:ext cx="575877" cy="365386"/>
          </a:xfrm>
          <a:prstGeom prst="lef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左箭头 230"/>
          <p:cNvSpPr/>
          <p:nvPr/>
        </p:nvSpPr>
        <p:spPr>
          <a:xfrm flipH="1">
            <a:off x="5502746" y="3911310"/>
            <a:ext cx="575877" cy="365386"/>
          </a:xfrm>
          <a:prstGeom prst="lef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左箭头 231"/>
          <p:cNvSpPr/>
          <p:nvPr/>
        </p:nvSpPr>
        <p:spPr>
          <a:xfrm flipH="1">
            <a:off x="5482663" y="5276348"/>
            <a:ext cx="575877" cy="365386"/>
          </a:xfrm>
          <a:prstGeom prst="lef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文本框 237"/>
          <p:cNvSpPr txBox="1"/>
          <p:nvPr/>
        </p:nvSpPr>
        <p:spPr>
          <a:xfrm>
            <a:off x="-1238" y="1678420"/>
            <a:ext cx="461665" cy="3482175"/>
          </a:xfrm>
          <a:prstGeom prst="rect">
            <a:avLst/>
          </a:prstGeom>
          <a:noFill/>
        </p:spPr>
        <p:txBody>
          <a:bodyPr vert="eaVert" wrap="square" rtlCol="0">
            <a:spAutoFit/>
          </a:bodyPr>
          <a:lstStyle/>
          <a:p>
            <a:pPr algn="ctr"/>
            <a:r>
              <a:rPr lang="zh-CN" altLang="en-US" b="1" dirty="0">
                <a:solidFill>
                  <a:srgbClr val="FF0000"/>
                </a:solidFill>
              </a:rPr>
              <a:t>多层级特征分析方法过程</a:t>
            </a:r>
          </a:p>
        </p:txBody>
      </p:sp>
      <p:sp>
        <p:nvSpPr>
          <p:cNvPr id="239" name="矩形 238"/>
          <p:cNvSpPr/>
          <p:nvPr/>
        </p:nvSpPr>
        <p:spPr>
          <a:xfrm>
            <a:off x="5601815" y="2199169"/>
            <a:ext cx="3472151" cy="4384968"/>
          </a:xfrm>
          <a:prstGeom prst="rect">
            <a:avLst/>
          </a:prstGeom>
          <a:noFill/>
          <a:ln>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1" name="直接连接符 240"/>
          <p:cNvCxnSpPr/>
          <p:nvPr/>
        </p:nvCxnSpPr>
        <p:spPr>
          <a:xfrm flipV="1">
            <a:off x="5601815" y="3772541"/>
            <a:ext cx="3472151" cy="717"/>
          </a:xfrm>
          <a:prstGeom prst="line">
            <a:avLst/>
          </a:prstGeom>
          <a:ln w="19050">
            <a:solidFill>
              <a:schemeClr val="accent2">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5601815" y="5105593"/>
            <a:ext cx="3472151" cy="22972"/>
          </a:xfrm>
          <a:prstGeom prst="line">
            <a:avLst/>
          </a:prstGeom>
          <a:ln w="19050">
            <a:solidFill>
              <a:schemeClr val="accent2">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pic>
        <p:nvPicPr>
          <p:cNvPr id="246" name="图片 245"/>
          <p:cNvPicPr>
            <a:picLocks noChangeAspect="1"/>
          </p:cNvPicPr>
          <p:nvPr/>
        </p:nvPicPr>
        <p:blipFill>
          <a:blip r:embed="rId8"/>
          <a:stretch>
            <a:fillRect/>
          </a:stretch>
        </p:blipFill>
        <p:spPr>
          <a:xfrm>
            <a:off x="7556049" y="3814209"/>
            <a:ext cx="1469625" cy="1225780"/>
          </a:xfrm>
          <a:prstGeom prst="rect">
            <a:avLst/>
          </a:prstGeom>
        </p:spPr>
      </p:pic>
      <p:sp>
        <p:nvSpPr>
          <p:cNvPr id="247" name="文本框 246"/>
          <p:cNvSpPr txBox="1"/>
          <p:nvPr/>
        </p:nvSpPr>
        <p:spPr>
          <a:xfrm>
            <a:off x="5910363" y="3803374"/>
            <a:ext cx="400110" cy="1166332"/>
          </a:xfrm>
          <a:prstGeom prst="rect">
            <a:avLst/>
          </a:prstGeom>
          <a:noFill/>
        </p:spPr>
        <p:txBody>
          <a:bodyPr vert="eaVert" wrap="square" rtlCol="0">
            <a:spAutoFit/>
          </a:bodyPr>
          <a:lstStyle/>
          <a:p>
            <a:r>
              <a:rPr lang="zh-CN" altLang="en-US" sz="1400" b="1" dirty="0"/>
              <a:t>相关性分析图</a:t>
            </a:r>
          </a:p>
        </p:txBody>
      </p:sp>
      <p:sp>
        <p:nvSpPr>
          <p:cNvPr id="248" name="文本框 247"/>
          <p:cNvSpPr txBox="1"/>
          <p:nvPr/>
        </p:nvSpPr>
        <p:spPr>
          <a:xfrm>
            <a:off x="6490227" y="2199169"/>
            <a:ext cx="2486062" cy="338554"/>
          </a:xfrm>
          <a:prstGeom prst="rect">
            <a:avLst/>
          </a:prstGeom>
          <a:noFill/>
        </p:spPr>
        <p:txBody>
          <a:bodyPr wrap="square" rtlCol="0">
            <a:spAutoFit/>
          </a:bodyPr>
          <a:lstStyle/>
          <a:p>
            <a:r>
              <a:rPr lang="zh-CN" altLang="en-US" sz="1600" b="1" dirty="0">
                <a:solidFill>
                  <a:srgbClr val="FF0000"/>
                </a:solidFill>
              </a:rPr>
              <a:t>特征分析结果可视化</a:t>
            </a:r>
          </a:p>
        </p:txBody>
      </p:sp>
      <p:sp>
        <p:nvSpPr>
          <p:cNvPr id="249" name="文本框 248"/>
          <p:cNvSpPr txBox="1"/>
          <p:nvPr/>
        </p:nvSpPr>
        <p:spPr>
          <a:xfrm>
            <a:off x="5895268" y="2333747"/>
            <a:ext cx="400110" cy="1166332"/>
          </a:xfrm>
          <a:prstGeom prst="rect">
            <a:avLst/>
          </a:prstGeom>
          <a:noFill/>
        </p:spPr>
        <p:txBody>
          <a:bodyPr vert="eaVert" wrap="square" rtlCol="0">
            <a:spAutoFit/>
          </a:bodyPr>
          <a:lstStyle/>
          <a:p>
            <a:r>
              <a:rPr lang="zh-CN" altLang="en-US" sz="1400" b="1" dirty="0"/>
              <a:t>稀疏性分析图</a:t>
            </a:r>
          </a:p>
        </p:txBody>
      </p:sp>
      <p:sp>
        <p:nvSpPr>
          <p:cNvPr id="251" name="文本框 250"/>
          <p:cNvSpPr txBox="1"/>
          <p:nvPr/>
        </p:nvSpPr>
        <p:spPr>
          <a:xfrm>
            <a:off x="5895268" y="5181826"/>
            <a:ext cx="400110" cy="1166332"/>
          </a:xfrm>
          <a:prstGeom prst="rect">
            <a:avLst/>
          </a:prstGeom>
          <a:noFill/>
        </p:spPr>
        <p:txBody>
          <a:bodyPr vert="eaVert" wrap="square" rtlCol="0">
            <a:spAutoFit/>
          </a:bodyPr>
          <a:lstStyle/>
          <a:p>
            <a:r>
              <a:rPr lang="zh-CN" altLang="en-US" sz="1400" b="1" dirty="0"/>
              <a:t>冗余性分析图</a:t>
            </a:r>
          </a:p>
        </p:txBody>
      </p:sp>
      <p:pic>
        <p:nvPicPr>
          <p:cNvPr id="253" name="图片 252"/>
          <p:cNvPicPr>
            <a:picLocks noChangeAspect="1"/>
          </p:cNvPicPr>
          <p:nvPr/>
        </p:nvPicPr>
        <p:blipFill>
          <a:blip r:embed="rId9"/>
          <a:stretch>
            <a:fillRect/>
          </a:stretch>
        </p:blipFill>
        <p:spPr>
          <a:xfrm>
            <a:off x="6136070" y="2569128"/>
            <a:ext cx="1684466" cy="1178102"/>
          </a:xfrm>
          <a:prstGeom prst="rect">
            <a:avLst/>
          </a:prstGeom>
        </p:spPr>
      </p:pic>
      <p:pic>
        <p:nvPicPr>
          <p:cNvPr id="254" name="图片 253"/>
          <p:cNvPicPr>
            <a:picLocks noChangeAspect="1"/>
          </p:cNvPicPr>
          <p:nvPr/>
        </p:nvPicPr>
        <p:blipFill>
          <a:blip r:embed="rId10"/>
          <a:stretch>
            <a:fillRect/>
          </a:stretch>
        </p:blipFill>
        <p:spPr>
          <a:xfrm>
            <a:off x="7525742" y="2578038"/>
            <a:ext cx="1696189" cy="1173291"/>
          </a:xfrm>
          <a:prstGeom prst="rect">
            <a:avLst/>
          </a:prstGeom>
        </p:spPr>
      </p:pic>
      <p:sp>
        <p:nvSpPr>
          <p:cNvPr id="256" name="文本框 255"/>
          <p:cNvSpPr txBox="1"/>
          <p:nvPr/>
        </p:nvSpPr>
        <p:spPr>
          <a:xfrm>
            <a:off x="6512534" y="2463102"/>
            <a:ext cx="1129906" cy="307777"/>
          </a:xfrm>
          <a:prstGeom prst="rect">
            <a:avLst/>
          </a:prstGeom>
          <a:noFill/>
        </p:spPr>
        <p:txBody>
          <a:bodyPr wrap="square" rtlCol="0">
            <a:spAutoFit/>
          </a:bodyPr>
          <a:lstStyle/>
          <a:p>
            <a:r>
              <a:rPr lang="zh-CN" altLang="en-US" sz="1400" b="1" dirty="0">
                <a:solidFill>
                  <a:srgbClr val="FF0000"/>
                </a:solidFill>
              </a:rPr>
              <a:t>属性稀疏值</a:t>
            </a:r>
          </a:p>
        </p:txBody>
      </p:sp>
      <p:sp>
        <p:nvSpPr>
          <p:cNvPr id="257" name="文本框 256"/>
          <p:cNvSpPr txBox="1"/>
          <p:nvPr/>
        </p:nvSpPr>
        <p:spPr>
          <a:xfrm>
            <a:off x="7922115" y="2440443"/>
            <a:ext cx="1076352" cy="316432"/>
          </a:xfrm>
          <a:prstGeom prst="rect">
            <a:avLst/>
          </a:prstGeom>
          <a:noFill/>
        </p:spPr>
        <p:txBody>
          <a:bodyPr wrap="square" rtlCol="0">
            <a:spAutoFit/>
          </a:bodyPr>
          <a:lstStyle/>
          <a:p>
            <a:r>
              <a:rPr lang="zh-CN" altLang="en-US" sz="1400" b="1" dirty="0">
                <a:solidFill>
                  <a:srgbClr val="FF0000"/>
                </a:solidFill>
              </a:rPr>
              <a:t>属性方差值</a:t>
            </a:r>
          </a:p>
        </p:txBody>
      </p:sp>
      <p:pic>
        <p:nvPicPr>
          <p:cNvPr id="260" name="图片 259"/>
          <p:cNvPicPr>
            <a:picLocks noChangeAspect="1"/>
          </p:cNvPicPr>
          <p:nvPr/>
        </p:nvPicPr>
        <p:blipFill>
          <a:blip r:embed="rId11"/>
          <a:stretch>
            <a:fillRect/>
          </a:stretch>
        </p:blipFill>
        <p:spPr>
          <a:xfrm>
            <a:off x="6052963" y="3774081"/>
            <a:ext cx="1911452" cy="1465100"/>
          </a:xfrm>
          <a:prstGeom prst="rect">
            <a:avLst/>
          </a:prstGeom>
        </p:spPr>
      </p:pic>
      <p:sp>
        <p:nvSpPr>
          <p:cNvPr id="261" name="文本框 260"/>
          <p:cNvSpPr txBox="1"/>
          <p:nvPr/>
        </p:nvSpPr>
        <p:spPr>
          <a:xfrm>
            <a:off x="6260989" y="3791423"/>
            <a:ext cx="1551723" cy="276999"/>
          </a:xfrm>
          <a:prstGeom prst="rect">
            <a:avLst/>
          </a:prstGeom>
          <a:noFill/>
        </p:spPr>
        <p:txBody>
          <a:bodyPr wrap="square" rtlCol="0">
            <a:spAutoFit/>
          </a:bodyPr>
          <a:lstStyle/>
          <a:p>
            <a:r>
              <a:rPr lang="zh-CN" altLang="en-US" sz="1200" b="1" dirty="0">
                <a:solidFill>
                  <a:srgbClr val="FF0000"/>
                </a:solidFill>
              </a:rPr>
              <a:t>条件属性相关系数</a:t>
            </a:r>
          </a:p>
        </p:txBody>
      </p:sp>
      <p:graphicFrame>
        <p:nvGraphicFramePr>
          <p:cNvPr id="263" name="表格 262">
            <a:extLst>
              <a:ext uri="{FF2B5EF4-FFF2-40B4-BE49-F238E27FC236}">
                <a16:creationId xmlns:a16="http://schemas.microsoft.com/office/drawing/2014/main" id="{82B17029-76B1-49BB-B293-FF8B928B8CEC}"/>
              </a:ext>
            </a:extLst>
          </p:cNvPr>
          <p:cNvGraphicFramePr>
            <a:graphicFrameLocks noGrp="1"/>
          </p:cNvGraphicFramePr>
          <p:nvPr>
            <p:extLst>
              <p:ext uri="{D42A27DB-BD31-4B8C-83A1-F6EECF244321}">
                <p14:modId xmlns:p14="http://schemas.microsoft.com/office/powerpoint/2010/main" val="2147984771"/>
              </p:ext>
            </p:extLst>
          </p:nvPr>
        </p:nvGraphicFramePr>
        <p:xfrm>
          <a:off x="3889544" y="979697"/>
          <a:ext cx="1378582" cy="1051560"/>
        </p:xfrm>
        <a:graphic>
          <a:graphicData uri="http://schemas.openxmlformats.org/drawingml/2006/table">
            <a:tbl>
              <a:tblPr>
                <a:tableStyleId>{7DF18680-E054-41AD-8BC1-D1AEF772440D}</a:tableStyleId>
              </a:tblPr>
              <a:tblGrid>
                <a:gridCol w="782438">
                  <a:extLst>
                    <a:ext uri="{9D8B030D-6E8A-4147-A177-3AD203B41FA5}">
                      <a16:colId xmlns:a16="http://schemas.microsoft.com/office/drawing/2014/main" val="1534108306"/>
                    </a:ext>
                  </a:extLst>
                </a:gridCol>
                <a:gridCol w="596144">
                  <a:extLst>
                    <a:ext uri="{9D8B030D-6E8A-4147-A177-3AD203B41FA5}">
                      <a16:colId xmlns:a16="http://schemas.microsoft.com/office/drawing/2014/main" val="2171917429"/>
                    </a:ext>
                  </a:extLst>
                </a:gridCol>
              </a:tblGrid>
              <a:tr h="153303">
                <a:tc>
                  <a:txBody>
                    <a:bodyPr/>
                    <a:lstStyle/>
                    <a:p>
                      <a:pPr algn="l" fontAlgn="b"/>
                      <a:r>
                        <a:rPr lang="zh-CN" altLang="en-US" sz="1100" u="none" strike="noStrike" dirty="0">
                          <a:effectLst/>
                        </a:rPr>
                        <a:t>样本数量</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dirty="0">
                          <a:effectLst/>
                        </a:rPr>
                        <a:t>266</a:t>
                      </a:r>
                      <a:r>
                        <a:rPr lang="zh-CN" altLang="en-US" sz="1100" u="none" strike="noStrike" dirty="0">
                          <a:effectLst/>
                        </a:rPr>
                        <a:t>条</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135549"/>
                  </a:ext>
                </a:extLst>
              </a:tr>
              <a:tr h="153303">
                <a:tc>
                  <a:txBody>
                    <a:bodyPr/>
                    <a:lstStyle/>
                    <a:p>
                      <a:pPr algn="l" fontAlgn="b"/>
                      <a:r>
                        <a:rPr lang="zh-CN" altLang="en-US" sz="1100" u="none" strike="noStrike">
                          <a:effectLst/>
                        </a:rPr>
                        <a:t>成分维度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dirty="0">
                          <a:effectLst/>
                        </a:rPr>
                        <a:t>14</a:t>
                      </a:r>
                      <a:r>
                        <a:rPr lang="zh-CN" altLang="en-US" sz="1100" u="none" strike="noStrike" dirty="0">
                          <a:effectLst/>
                        </a:rPr>
                        <a:t>维</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3678148"/>
                  </a:ext>
                </a:extLst>
              </a:tr>
              <a:tr h="153303">
                <a:tc>
                  <a:txBody>
                    <a:bodyPr/>
                    <a:lstStyle/>
                    <a:p>
                      <a:pPr algn="l" fontAlgn="b"/>
                      <a:r>
                        <a:rPr lang="zh-CN" altLang="en-US" sz="1100" u="none" strike="noStrike">
                          <a:effectLst/>
                        </a:rPr>
                        <a:t>热处理维度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a:effectLst/>
                        </a:rPr>
                        <a:t>6</a:t>
                      </a:r>
                      <a:r>
                        <a:rPr lang="zh-CN" altLang="en-US" sz="1100" u="none" strike="noStrike">
                          <a:effectLst/>
                        </a:rPr>
                        <a:t>维</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059762"/>
                  </a:ext>
                </a:extLst>
              </a:tr>
              <a:tr h="153303">
                <a:tc>
                  <a:txBody>
                    <a:bodyPr/>
                    <a:lstStyle/>
                    <a:p>
                      <a:pPr algn="l" fontAlgn="b"/>
                      <a:r>
                        <a:rPr lang="zh-CN" altLang="en-US" sz="1100" u="none" strike="noStrike" dirty="0">
                          <a:effectLst/>
                        </a:rPr>
                        <a:t>条件维度</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dirty="0">
                          <a:effectLst/>
                        </a:rPr>
                        <a:t>2</a:t>
                      </a:r>
                      <a:r>
                        <a:rPr lang="zh-CN" altLang="en-US" sz="1100" u="none" strike="noStrike" dirty="0">
                          <a:effectLst/>
                        </a:rPr>
                        <a:t>维</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1295978"/>
                  </a:ext>
                </a:extLst>
              </a:tr>
              <a:tr h="153303">
                <a:tc>
                  <a:txBody>
                    <a:bodyPr/>
                    <a:lstStyle/>
                    <a:p>
                      <a:pPr algn="l" fontAlgn="b"/>
                      <a:r>
                        <a:rPr lang="zh-CN" altLang="en-US" sz="1100" u="none" strike="noStrike" dirty="0">
                          <a:effectLst/>
                        </a:rPr>
                        <a:t>计算新属性</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dirty="0">
                          <a:effectLst/>
                        </a:rPr>
                        <a:t>5</a:t>
                      </a:r>
                      <a:r>
                        <a:rPr lang="zh-CN" altLang="en-US" sz="1100" u="none" strike="noStrike" dirty="0">
                          <a:effectLst/>
                        </a:rPr>
                        <a:t>维</a:t>
                      </a:r>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5761531"/>
                  </a:ext>
                </a:extLst>
              </a:tr>
              <a:tr h="153303">
                <a:tc>
                  <a:txBody>
                    <a:bodyPr/>
                    <a:lstStyle/>
                    <a:p>
                      <a:pPr algn="l" fontAlgn="b"/>
                      <a:r>
                        <a:rPr lang="zh-CN" altLang="en-US" sz="1100" u="none" strike="noStrike" dirty="0">
                          <a:effectLst/>
                        </a:rPr>
                        <a:t>决策属性</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altLang="zh-CN" sz="1100" u="none" strike="noStrike" dirty="0">
                          <a:effectLst/>
                        </a:rPr>
                        <a:t>1</a:t>
                      </a:r>
                      <a:r>
                        <a:rPr lang="zh-CN" altLang="en-US" sz="1100" u="none" strike="noStrike" dirty="0">
                          <a:effectLst/>
                        </a:rPr>
                        <a:t>维</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136561"/>
                  </a:ext>
                </a:extLst>
              </a:tr>
            </a:tbl>
          </a:graphicData>
        </a:graphic>
      </p:graphicFrame>
      <p:pic>
        <p:nvPicPr>
          <p:cNvPr id="265" name="图片 264"/>
          <p:cNvPicPr>
            <a:picLocks noChangeAspect="1"/>
          </p:cNvPicPr>
          <p:nvPr/>
        </p:nvPicPr>
        <p:blipFill>
          <a:blip r:embed="rId12"/>
          <a:stretch>
            <a:fillRect/>
          </a:stretch>
        </p:blipFill>
        <p:spPr>
          <a:xfrm>
            <a:off x="6057664" y="826992"/>
            <a:ext cx="2442645" cy="1344874"/>
          </a:xfrm>
          <a:prstGeom prst="rect">
            <a:avLst/>
          </a:prstGeom>
        </p:spPr>
      </p:pic>
      <p:sp>
        <p:nvSpPr>
          <p:cNvPr id="266" name="文本框 265"/>
          <p:cNvSpPr txBox="1"/>
          <p:nvPr/>
        </p:nvSpPr>
        <p:spPr>
          <a:xfrm>
            <a:off x="8460291" y="905883"/>
            <a:ext cx="400110" cy="1212213"/>
          </a:xfrm>
          <a:prstGeom prst="rect">
            <a:avLst/>
          </a:prstGeom>
          <a:noFill/>
        </p:spPr>
        <p:txBody>
          <a:bodyPr vert="eaVert" wrap="square" rtlCol="0">
            <a:spAutoFit/>
          </a:bodyPr>
          <a:lstStyle/>
          <a:p>
            <a:r>
              <a:rPr lang="zh-CN" altLang="en-US" sz="1400" b="1" dirty="0">
                <a:solidFill>
                  <a:srgbClr val="FF0000"/>
                </a:solidFill>
              </a:rPr>
              <a:t>蠕变性能数据</a:t>
            </a:r>
          </a:p>
        </p:txBody>
      </p:sp>
      <p:pic>
        <p:nvPicPr>
          <p:cNvPr id="267" name="图片 266"/>
          <p:cNvPicPr>
            <a:picLocks noChangeAspect="1"/>
          </p:cNvPicPr>
          <p:nvPr/>
        </p:nvPicPr>
        <p:blipFill>
          <a:blip r:embed="rId13"/>
          <a:stretch>
            <a:fillRect/>
          </a:stretch>
        </p:blipFill>
        <p:spPr>
          <a:xfrm>
            <a:off x="7318556" y="5239957"/>
            <a:ext cx="1669574" cy="1314993"/>
          </a:xfrm>
          <a:prstGeom prst="rect">
            <a:avLst/>
          </a:prstGeom>
        </p:spPr>
      </p:pic>
      <p:pic>
        <p:nvPicPr>
          <p:cNvPr id="269" name="图片 268"/>
          <p:cNvPicPr>
            <a:picLocks noChangeAspect="1"/>
          </p:cNvPicPr>
          <p:nvPr/>
        </p:nvPicPr>
        <p:blipFill>
          <a:blip r:embed="rId14"/>
          <a:stretch>
            <a:fillRect/>
          </a:stretch>
        </p:blipFill>
        <p:spPr>
          <a:xfrm>
            <a:off x="6532322" y="5212127"/>
            <a:ext cx="625075" cy="1260397"/>
          </a:xfrm>
          <a:prstGeom prst="rect">
            <a:avLst/>
          </a:prstGeom>
        </p:spPr>
      </p:pic>
      <p:sp>
        <p:nvSpPr>
          <p:cNvPr id="270" name="文本框 269"/>
          <p:cNvSpPr txBox="1"/>
          <p:nvPr/>
        </p:nvSpPr>
        <p:spPr>
          <a:xfrm>
            <a:off x="6250843" y="5341014"/>
            <a:ext cx="400110" cy="1025694"/>
          </a:xfrm>
          <a:prstGeom prst="rect">
            <a:avLst/>
          </a:prstGeom>
          <a:noFill/>
        </p:spPr>
        <p:txBody>
          <a:bodyPr vert="eaVert" wrap="square" rtlCol="0">
            <a:spAutoFit/>
          </a:bodyPr>
          <a:lstStyle/>
          <a:p>
            <a:r>
              <a:rPr lang="zh-CN" altLang="en-US" sz="1400" b="1" dirty="0">
                <a:solidFill>
                  <a:srgbClr val="FF0000"/>
                </a:solidFill>
              </a:rPr>
              <a:t>特征重要度</a:t>
            </a:r>
          </a:p>
        </p:txBody>
      </p:sp>
      <p:sp>
        <p:nvSpPr>
          <p:cNvPr id="109" name="文本框 108">
            <a:extLst>
              <a:ext uri="{FF2B5EF4-FFF2-40B4-BE49-F238E27FC236}">
                <a16:creationId xmlns:a16="http://schemas.microsoft.com/office/drawing/2014/main" id="{866CF783-44DE-4327-B6A3-6B61F43ABAF2}"/>
              </a:ext>
            </a:extLst>
          </p:cNvPr>
          <p:cNvSpPr txBox="1"/>
          <p:nvPr/>
        </p:nvSpPr>
        <p:spPr>
          <a:xfrm>
            <a:off x="507251" y="838478"/>
            <a:ext cx="1592063" cy="1338828"/>
          </a:xfrm>
          <a:prstGeom prst="rect">
            <a:avLst/>
          </a:prstGeom>
          <a:noFill/>
        </p:spPr>
        <p:txBody>
          <a:bodyPr wrap="square" rtlCol="0">
            <a:spAutoFit/>
          </a:bodyPr>
          <a:lstStyle/>
          <a:p>
            <a:r>
              <a:rPr lang="zh-CN" altLang="en-US" sz="900" dirty="0">
                <a:solidFill>
                  <a:srgbClr val="FF0000"/>
                </a:solidFill>
              </a:rPr>
              <a:t>成分</a:t>
            </a:r>
            <a:r>
              <a:rPr lang="en-US" altLang="zh-CN" sz="900" dirty="0">
                <a:solidFill>
                  <a:srgbClr val="FF0000"/>
                </a:solidFill>
              </a:rPr>
              <a:t>:</a:t>
            </a:r>
            <a:r>
              <a:rPr lang="en-US" altLang="zh-CN" sz="900" dirty="0"/>
              <a:t>Ni, Re, Co, Al, </a:t>
            </a:r>
            <a:r>
              <a:rPr lang="en-US" altLang="zh-CN" sz="900" dirty="0" err="1"/>
              <a:t>Ti</a:t>
            </a:r>
            <a:r>
              <a:rPr lang="en-US" altLang="zh-CN" sz="900" dirty="0"/>
              <a:t>, W, Mo, Cr, Ta, C, B,  Y,  </a:t>
            </a:r>
            <a:r>
              <a:rPr lang="en-US" altLang="zh-CN" sz="900" dirty="0" err="1"/>
              <a:t>Nb</a:t>
            </a:r>
            <a:r>
              <a:rPr lang="en-US" altLang="zh-CN" sz="900" dirty="0"/>
              <a:t>, </a:t>
            </a:r>
            <a:r>
              <a:rPr lang="en-US" altLang="zh-CN" sz="900" dirty="0" err="1"/>
              <a:t>Hf</a:t>
            </a:r>
            <a:endParaRPr lang="en-US" altLang="zh-CN" sz="900" dirty="0"/>
          </a:p>
          <a:p>
            <a:r>
              <a:rPr lang="zh-CN" altLang="en-US" sz="900" dirty="0">
                <a:solidFill>
                  <a:srgbClr val="FF0000"/>
                </a:solidFill>
              </a:rPr>
              <a:t>热处理</a:t>
            </a:r>
            <a:r>
              <a:rPr lang="en-US" altLang="zh-CN" sz="900" dirty="0">
                <a:solidFill>
                  <a:srgbClr val="FF0000"/>
                </a:solidFill>
              </a:rPr>
              <a:t>: </a:t>
            </a:r>
            <a:r>
              <a:rPr lang="zh-CN" altLang="en-US" sz="900" dirty="0"/>
              <a:t>固溶温度</a:t>
            </a:r>
            <a:r>
              <a:rPr lang="en-US" altLang="zh-CN" sz="900" dirty="0"/>
              <a:t>, </a:t>
            </a:r>
            <a:r>
              <a:rPr lang="zh-CN" altLang="en-US" sz="900" dirty="0"/>
              <a:t>固溶时间</a:t>
            </a:r>
            <a:r>
              <a:rPr lang="en-US" altLang="zh-CN" sz="900" dirty="0"/>
              <a:t>, </a:t>
            </a:r>
            <a:r>
              <a:rPr lang="zh-CN" altLang="en-US" sz="900" dirty="0"/>
              <a:t>时效</a:t>
            </a:r>
            <a:r>
              <a:rPr lang="en-US" altLang="zh-CN" sz="900" dirty="0"/>
              <a:t>1 2</a:t>
            </a:r>
            <a:r>
              <a:rPr lang="zh-CN" altLang="en-US" sz="900" dirty="0"/>
              <a:t>温度</a:t>
            </a:r>
            <a:r>
              <a:rPr lang="en-US" altLang="zh-CN" sz="900" dirty="0"/>
              <a:t>, </a:t>
            </a:r>
            <a:r>
              <a:rPr lang="zh-CN" altLang="en-US" sz="900" dirty="0"/>
              <a:t>时效</a:t>
            </a:r>
            <a:r>
              <a:rPr lang="en-US" altLang="zh-CN" sz="900" dirty="0"/>
              <a:t>1 2</a:t>
            </a:r>
            <a:r>
              <a:rPr lang="zh-CN" altLang="en-US" sz="900" dirty="0"/>
              <a:t>时间</a:t>
            </a:r>
            <a:endParaRPr lang="en-US" altLang="zh-CN" sz="900" dirty="0"/>
          </a:p>
          <a:p>
            <a:r>
              <a:rPr lang="zh-CN" altLang="en-US" sz="900" dirty="0">
                <a:solidFill>
                  <a:srgbClr val="FF0000"/>
                </a:solidFill>
              </a:rPr>
              <a:t>条件</a:t>
            </a:r>
            <a:r>
              <a:rPr lang="en-US" altLang="zh-CN" sz="900" dirty="0">
                <a:solidFill>
                  <a:srgbClr val="FF0000"/>
                </a:solidFill>
              </a:rPr>
              <a:t>: </a:t>
            </a:r>
            <a:r>
              <a:rPr lang="zh-CN" altLang="en-US" sz="900" dirty="0"/>
              <a:t>外部温度</a:t>
            </a:r>
            <a:r>
              <a:rPr lang="en-US" altLang="zh-CN" sz="900" dirty="0"/>
              <a:t>, </a:t>
            </a:r>
            <a:r>
              <a:rPr lang="zh-CN" altLang="en-US" sz="900" dirty="0"/>
              <a:t>外部应力</a:t>
            </a:r>
            <a:endParaRPr lang="en-US" altLang="zh-CN" sz="900" dirty="0"/>
          </a:p>
          <a:p>
            <a:r>
              <a:rPr lang="zh-CN" altLang="en-US" sz="900" dirty="0">
                <a:solidFill>
                  <a:srgbClr val="FF0000"/>
                </a:solidFill>
              </a:rPr>
              <a:t>计算新属性</a:t>
            </a:r>
            <a:r>
              <a:rPr lang="en-US" altLang="zh-CN" sz="900" dirty="0">
                <a:solidFill>
                  <a:srgbClr val="FF0000"/>
                </a:solidFill>
              </a:rPr>
              <a:t>:</a:t>
            </a:r>
            <a:r>
              <a:rPr lang="zh-CN" altLang="en-US" sz="900" dirty="0"/>
              <a:t>相摩尔分数</a:t>
            </a:r>
            <a:r>
              <a:rPr lang="en-US" altLang="zh-CN" sz="900" dirty="0"/>
              <a:t>, </a:t>
            </a:r>
            <a:r>
              <a:rPr lang="zh-CN" altLang="en-US" sz="900" dirty="0"/>
              <a:t>层错能</a:t>
            </a:r>
            <a:r>
              <a:rPr lang="en-US" altLang="zh-CN" sz="900" dirty="0"/>
              <a:t>, </a:t>
            </a:r>
            <a:r>
              <a:rPr lang="zh-CN" altLang="en-US" sz="900" dirty="0"/>
              <a:t>晶格常数</a:t>
            </a:r>
            <a:r>
              <a:rPr lang="en-US" altLang="zh-CN" sz="900" dirty="0"/>
              <a:t>, </a:t>
            </a:r>
            <a:r>
              <a:rPr lang="zh-CN" altLang="en-US" sz="900" dirty="0"/>
              <a:t>剪切模量</a:t>
            </a:r>
            <a:r>
              <a:rPr lang="en-US" altLang="zh-CN" sz="900" dirty="0"/>
              <a:t>, </a:t>
            </a:r>
            <a:r>
              <a:rPr lang="zh-CN" altLang="en-US" sz="900" dirty="0"/>
              <a:t>扩散系数</a:t>
            </a:r>
            <a:endParaRPr lang="en-US" altLang="zh-CN" sz="900" dirty="0"/>
          </a:p>
          <a:p>
            <a:r>
              <a:rPr lang="zh-CN" altLang="en-US" sz="900" dirty="0">
                <a:solidFill>
                  <a:srgbClr val="FF0000"/>
                </a:solidFill>
              </a:rPr>
              <a:t>目标属性</a:t>
            </a:r>
            <a:r>
              <a:rPr lang="en-US" altLang="zh-CN" sz="900" dirty="0">
                <a:solidFill>
                  <a:srgbClr val="FF0000"/>
                </a:solidFill>
              </a:rPr>
              <a:t>:</a:t>
            </a:r>
            <a:r>
              <a:rPr lang="zh-CN" altLang="en-US" sz="900" dirty="0"/>
              <a:t>蠕变断裂寿命</a:t>
            </a:r>
            <a:endParaRPr lang="en-US" altLang="zh-CN" sz="900" dirty="0"/>
          </a:p>
        </p:txBody>
      </p:sp>
      <p:pic>
        <p:nvPicPr>
          <p:cNvPr id="110" name="图片 109">
            <a:hlinkClick r:id="" action="ppaction://noaction"/>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71666" y="1271645"/>
            <a:ext cx="485636" cy="53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86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3953" y="79342"/>
            <a:ext cx="8229600" cy="687846"/>
          </a:xfrm>
        </p:spPr>
        <p:txBody>
          <a:bodyPr>
            <a:noAutofit/>
          </a:bodyPr>
          <a:lstStyle/>
          <a:p>
            <a:pPr lvl="0"/>
            <a:r>
              <a:rPr lang="zh-CN" altLang="en-US" sz="2400" dirty="0">
                <a:solidFill>
                  <a:srgbClr val="FF0000"/>
                </a:solidFill>
              </a:rPr>
              <a:t>待发表的成果</a:t>
            </a:r>
          </a:p>
        </p:txBody>
      </p:sp>
      <p:pic>
        <p:nvPicPr>
          <p:cNvPr id="7170" name="图片 1">
            <a:extLst>
              <a:ext uri="{FF2B5EF4-FFF2-40B4-BE49-F238E27FC236}">
                <a16:creationId xmlns:a16="http://schemas.microsoft.com/office/drawing/2014/main" id="{00EA4182-EED0-4F06-A182-A82347FD9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46" y="1478338"/>
            <a:ext cx="4752528" cy="476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a:extLst>
              <a:ext uri="{FF2B5EF4-FFF2-40B4-BE49-F238E27FC236}">
                <a16:creationId xmlns:a16="http://schemas.microsoft.com/office/drawing/2014/main" id="{130DF3F7-A157-4C85-ABDF-474A1BA47FEC}"/>
              </a:ext>
            </a:extLst>
          </p:cNvPr>
          <p:cNvSpPr>
            <a:spLocks noChangeArrowheads="1"/>
          </p:cNvSpPr>
          <p:nvPr/>
        </p:nvSpPr>
        <p:spPr bwMode="auto">
          <a:xfrm>
            <a:off x="3491880" y="29969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1" name="Picture 3">
            <a:extLst>
              <a:ext uri="{FF2B5EF4-FFF2-40B4-BE49-F238E27FC236}">
                <a16:creationId xmlns:a16="http://schemas.microsoft.com/office/drawing/2014/main" id="{C8C2533A-FD42-4952-AE44-C6A48AE8BB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8570" y="3212976"/>
            <a:ext cx="4298284" cy="1744156"/>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68E4EAD2-0CDD-4EE1-A266-E3EC9E838402}"/>
              </a:ext>
            </a:extLst>
          </p:cNvPr>
          <p:cNvSpPr txBox="1"/>
          <p:nvPr/>
        </p:nvSpPr>
        <p:spPr>
          <a:xfrm>
            <a:off x="323528" y="1109006"/>
            <a:ext cx="1656184" cy="369332"/>
          </a:xfrm>
          <a:prstGeom prst="rect">
            <a:avLst/>
          </a:prstGeom>
          <a:noFill/>
        </p:spPr>
        <p:txBody>
          <a:bodyPr wrap="square" rtlCol="0">
            <a:spAutoFit/>
          </a:bodyPr>
          <a:lstStyle/>
          <a:p>
            <a:pPr algn="ctr"/>
            <a:r>
              <a:rPr lang="zh-CN" altLang="en-US" b="1" dirty="0">
                <a:solidFill>
                  <a:srgbClr val="FF0000"/>
                </a:solidFill>
              </a:rPr>
              <a:t>文章首页</a:t>
            </a:r>
          </a:p>
        </p:txBody>
      </p:sp>
      <p:sp>
        <p:nvSpPr>
          <p:cNvPr id="19" name="文本框 18">
            <a:extLst>
              <a:ext uri="{FF2B5EF4-FFF2-40B4-BE49-F238E27FC236}">
                <a16:creationId xmlns:a16="http://schemas.microsoft.com/office/drawing/2014/main" id="{13470601-02AD-4836-9C70-E6E7CEE76C6A}"/>
              </a:ext>
            </a:extLst>
          </p:cNvPr>
          <p:cNvSpPr txBox="1"/>
          <p:nvPr/>
        </p:nvSpPr>
        <p:spPr>
          <a:xfrm>
            <a:off x="4605198" y="2812286"/>
            <a:ext cx="1656184" cy="369332"/>
          </a:xfrm>
          <a:prstGeom prst="rect">
            <a:avLst/>
          </a:prstGeom>
          <a:noFill/>
        </p:spPr>
        <p:txBody>
          <a:bodyPr wrap="square" rtlCol="0">
            <a:spAutoFit/>
          </a:bodyPr>
          <a:lstStyle/>
          <a:p>
            <a:pPr algn="ctr"/>
            <a:r>
              <a:rPr lang="zh-CN" altLang="en-US" b="1" dirty="0">
                <a:solidFill>
                  <a:srgbClr val="FF0000"/>
                </a:solidFill>
              </a:rPr>
              <a:t>文章致谢页</a:t>
            </a:r>
          </a:p>
        </p:txBody>
      </p:sp>
      <p:sp>
        <p:nvSpPr>
          <p:cNvPr id="8" name="矩形: 圆角 7">
            <a:extLst>
              <a:ext uri="{FF2B5EF4-FFF2-40B4-BE49-F238E27FC236}">
                <a16:creationId xmlns:a16="http://schemas.microsoft.com/office/drawing/2014/main" id="{145359F6-B071-4A68-9B15-57CC4E58B45D}"/>
              </a:ext>
            </a:extLst>
          </p:cNvPr>
          <p:cNvSpPr/>
          <p:nvPr/>
        </p:nvSpPr>
        <p:spPr>
          <a:xfrm>
            <a:off x="1964990" y="2842534"/>
            <a:ext cx="5407159" cy="1744156"/>
          </a:xfrm>
          <a:prstGeom prst="round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kern="100" dirty="0">
                <a:solidFill>
                  <a:srgbClr val="000000"/>
                </a:solidFill>
                <a:latin typeface="Times New Roman" panose="02020603050405020304" pitchFamily="18" charset="0"/>
              </a:rPr>
              <a:t>Yue Liu, Junming Wu, Siqi Shi</a:t>
            </a:r>
            <a:r>
              <a:rPr lang="en-US" altLang="zh-CN" dirty="0">
                <a:solidFill>
                  <a:schemeClr val="tx1"/>
                </a:solidFill>
                <a:latin typeface="Times New Roman" panose="02020603050405020304" pitchFamily="18" charset="0"/>
                <a:cs typeface="Times New Roman" panose="02020603050405020304" pitchFamily="18" charset="0"/>
              </a:rPr>
              <a:t>. </a:t>
            </a:r>
            <a:r>
              <a:rPr lang="en-AU" altLang="zh-CN" dirty="0">
                <a:solidFill>
                  <a:schemeClr val="tx1"/>
                </a:solidFill>
                <a:latin typeface="Times New Roman" panose="02020603050405020304" pitchFamily="18" charset="0"/>
                <a:cs typeface="Times New Roman" panose="02020603050405020304" pitchFamily="18" charset="0"/>
              </a:rPr>
              <a:t>Multi-layer Feature Selection Incorporating </a:t>
            </a:r>
            <a:r>
              <a:rPr lang="en-US" altLang="zh-CN" dirty="0">
                <a:solidFill>
                  <a:schemeClr val="tx1"/>
                </a:solidFill>
                <a:latin typeface="Times New Roman" panose="02020603050405020304" pitchFamily="18" charset="0"/>
                <a:cs typeface="Times New Roman" panose="02020603050405020304" pitchFamily="18" charset="0"/>
              </a:rPr>
              <a:t>Weighted Score-based </a:t>
            </a:r>
            <a:r>
              <a:rPr lang="en-AU" altLang="zh-CN" dirty="0">
                <a:solidFill>
                  <a:schemeClr val="tx1"/>
                </a:solidFill>
                <a:latin typeface="Times New Roman" panose="02020603050405020304" pitchFamily="18" charset="0"/>
                <a:cs typeface="Times New Roman" panose="02020603050405020304" pitchFamily="18" charset="0"/>
              </a:rPr>
              <a:t>Expert Knowledge toward Modelling Materials with Targeted Properties</a:t>
            </a:r>
            <a:r>
              <a:rPr lang="en-US" altLang="zh-CN" dirty="0">
                <a:solidFill>
                  <a:schemeClr val="tx1"/>
                </a:solidFill>
                <a:latin typeface="Times New Roman" panose="02020603050405020304" pitchFamily="18" charset="0"/>
                <a:cs typeface="Times New Roman" panose="02020603050405020304" pitchFamily="18" charset="0"/>
              </a:rPr>
              <a:t>[J]. npj Computational materials, 2019, 8</a:t>
            </a:r>
            <a:r>
              <a:rPr lang="en-AU" altLang="zh-CN"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待投稿</a:t>
            </a:r>
            <a:r>
              <a:rPr lang="en-US" altLang="zh-CN" dirty="0">
                <a:solidFill>
                  <a:schemeClr val="tx1"/>
                </a:solidFill>
                <a:latin typeface="Times New Roman" panose="02020603050405020304" pitchFamily="18" charset="0"/>
                <a:cs typeface="Times New Roman" panose="02020603050405020304" pitchFamily="18" charset="0"/>
              </a:rPr>
              <a:t>,</a:t>
            </a:r>
            <a:r>
              <a:rPr lang="en-US" altLang="zh-CN" kern="100" dirty="0">
                <a:solidFill>
                  <a:srgbClr val="000000"/>
                </a:solidFill>
                <a:latin typeface="Times New Roman" panose="02020603050405020304" pitchFamily="18" charset="0"/>
              </a:rPr>
              <a:t>  </a:t>
            </a:r>
            <a:r>
              <a:rPr lang="en-US" altLang="zh-CN" b="1" dirty="0">
                <a:solidFill>
                  <a:schemeClr val="tx1"/>
                </a:solidFill>
                <a:latin typeface="Times New Roman" panose="02020603050405020304" pitchFamily="18" charset="0"/>
                <a:cs typeface="Times New Roman" panose="02020603050405020304" pitchFamily="18" charset="0"/>
              </a:rPr>
              <a:t>npj Computational materials</a:t>
            </a:r>
            <a:r>
              <a:rPr lang="en-US" altLang="zh-CN" dirty="0">
                <a:solidFill>
                  <a:schemeClr val="tx1"/>
                </a:solidFill>
                <a:latin typeface="Times New Roman" panose="02020603050405020304" pitchFamily="18" charset="0"/>
                <a:cs typeface="Times New Roman" panose="02020603050405020304" pitchFamily="18" charset="0"/>
              </a:rPr>
              <a:t>)</a:t>
            </a:r>
            <a:endParaRPr lang="zh-CN" altLang="zh-CN" dirty="0">
              <a:solidFill>
                <a:schemeClr val="tx1"/>
              </a:solidFill>
              <a:latin typeface="Times New Roman" panose="02020603050405020304" pitchFamily="18" charset="0"/>
              <a:cs typeface="Times New Roman" panose="02020603050405020304" pitchFamily="18" charset="0"/>
            </a:endParaRPr>
          </a:p>
          <a:p>
            <a:pPr algn="ctr"/>
            <a:endParaRPr lang="zh-CN" altLang="en-US" dirty="0">
              <a:solidFill>
                <a:schemeClr val="tx1"/>
              </a:solidFill>
            </a:endParaRPr>
          </a:p>
        </p:txBody>
      </p:sp>
    </p:spTree>
    <p:extLst>
      <p:ext uri="{BB962C8B-B14F-4D97-AF65-F5344CB8AC3E}">
        <p14:creationId xmlns:p14="http://schemas.microsoft.com/office/powerpoint/2010/main" val="1295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B94DD-DFC7-41B9-BED1-F7D0EF1DA57F}"/>
              </a:ext>
            </a:extLst>
          </p:cNvPr>
          <p:cNvSpPr>
            <a:spLocks noGrp="1"/>
          </p:cNvSpPr>
          <p:nvPr>
            <p:ph type="title"/>
          </p:nvPr>
        </p:nvSpPr>
        <p:spPr>
          <a:xfrm>
            <a:off x="761957" y="-55675"/>
            <a:ext cx="8229600" cy="796950"/>
          </a:xfrm>
        </p:spPr>
        <p:txBody>
          <a:bodyPr>
            <a:normAutofit/>
          </a:bodyPr>
          <a:lstStyle/>
          <a:p>
            <a:r>
              <a:rPr lang="zh-CN" altLang="en-US" sz="2400" dirty="0">
                <a:solidFill>
                  <a:srgbClr val="FF0000"/>
                </a:solidFill>
              </a:rPr>
              <a:t>结合材料多尺度属性的分而治之的机器学习方法</a:t>
            </a:r>
            <a:endParaRPr lang="zh-CN" altLang="en-US" sz="2400" dirty="0"/>
          </a:p>
        </p:txBody>
      </p:sp>
      <p:sp>
        <p:nvSpPr>
          <p:cNvPr id="61" name="文本框 60">
            <a:extLst>
              <a:ext uri="{FF2B5EF4-FFF2-40B4-BE49-F238E27FC236}">
                <a16:creationId xmlns:a16="http://schemas.microsoft.com/office/drawing/2014/main" id="{35830E7F-6CF2-46F5-9A1D-C9EA0EF533AF}"/>
              </a:ext>
            </a:extLst>
          </p:cNvPr>
          <p:cNvSpPr txBox="1"/>
          <p:nvPr/>
        </p:nvSpPr>
        <p:spPr>
          <a:xfrm>
            <a:off x="85800" y="908720"/>
            <a:ext cx="4198168" cy="1785104"/>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问题描述：</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根据材料数据通常呈现</a:t>
            </a:r>
            <a:r>
              <a:rPr lang="zh-CN" altLang="en-US" b="1" dirty="0">
                <a:solidFill>
                  <a:srgbClr val="FF0000"/>
                </a:solidFill>
                <a:latin typeface="微软雅黑" panose="020B0503020204020204" pitchFamily="34" charset="-122"/>
                <a:ea typeface="微软雅黑" panose="020B0503020204020204" pitchFamily="34" charset="-122"/>
              </a:rPr>
              <a:t>高维度和分布不均匀的特点</a:t>
            </a:r>
            <a:r>
              <a:rPr lang="zh-CN" altLang="en-US" dirty="0">
                <a:latin typeface="微软雅黑" panose="020B0503020204020204" pitchFamily="34" charset="-122"/>
                <a:ea typeface="微软雅黑" panose="020B0503020204020204" pitchFamily="34" charset="-122"/>
              </a:rPr>
              <a:t>，综合样本物理背景的复杂性，所以难以找到一种单一的模型对高维且具有一定物理复杂性背景的小样本进行建模</a:t>
            </a:r>
            <a:r>
              <a:rPr lang="zh-CN" altLang="en-US" sz="2000" dirty="0">
                <a:latin typeface="微软雅黑" panose="020B0503020204020204" pitchFamily="34" charset="-122"/>
                <a:ea typeface="微软雅黑" panose="020B0503020204020204" pitchFamily="34" charset="-122"/>
              </a:rPr>
              <a:t>。</a:t>
            </a:r>
          </a:p>
        </p:txBody>
      </p:sp>
      <p:sp>
        <p:nvSpPr>
          <p:cNvPr id="129" name="文本框 128">
            <a:extLst>
              <a:ext uri="{FF2B5EF4-FFF2-40B4-BE49-F238E27FC236}">
                <a16:creationId xmlns:a16="http://schemas.microsoft.com/office/drawing/2014/main" id="{0ECFC392-79C7-4A76-A514-5573B7ADB321}"/>
              </a:ext>
            </a:extLst>
          </p:cNvPr>
          <p:cNvSpPr txBox="1"/>
          <p:nvPr/>
        </p:nvSpPr>
        <p:spPr>
          <a:xfrm>
            <a:off x="85799" y="2685144"/>
            <a:ext cx="4087475"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解决方案：</a:t>
            </a:r>
            <a:r>
              <a:rPr lang="zh-CN" altLang="en-US" dirty="0">
                <a:latin typeface="微软雅黑" panose="020B0503020204020204" pitchFamily="34" charset="-122"/>
                <a:ea typeface="微软雅黑" panose="020B0503020204020204" pitchFamily="34" charset="-122"/>
              </a:rPr>
              <a:t>结合材料多尺度属性的分而治之的机器学习方法（</a:t>
            </a:r>
            <a:r>
              <a:rPr lang="en-US" altLang="zh-CN" dirty="0">
                <a:latin typeface="微软雅黑" panose="020B0503020204020204" pitchFamily="34" charset="-122"/>
                <a:ea typeface="微软雅黑" panose="020B0503020204020204" pitchFamily="34" charset="-122"/>
              </a:rPr>
              <a:t>DCSA</a:t>
            </a:r>
            <a:r>
              <a:rPr lang="zh-CN" altLang="en-US" dirty="0">
                <a:latin typeface="微软雅黑" panose="020B0503020204020204" pitchFamily="34" charset="-122"/>
                <a:ea typeface="微软雅黑" panose="020B0503020204020204" pitchFamily="34" charset="-122"/>
              </a:rPr>
              <a:t>）</a:t>
            </a:r>
          </a:p>
        </p:txBody>
      </p:sp>
      <p:pic>
        <p:nvPicPr>
          <p:cNvPr id="4" name="图片 3">
            <a:extLst>
              <a:ext uri="{FF2B5EF4-FFF2-40B4-BE49-F238E27FC236}">
                <a16:creationId xmlns:a16="http://schemas.microsoft.com/office/drawing/2014/main" id="{23627FD7-ABAE-47D3-AD04-C9914CDD92CE}"/>
              </a:ext>
            </a:extLst>
          </p:cNvPr>
          <p:cNvPicPr>
            <a:picLocks noChangeAspect="1"/>
          </p:cNvPicPr>
          <p:nvPr/>
        </p:nvPicPr>
        <p:blipFill>
          <a:blip r:embed="rId3"/>
          <a:stretch>
            <a:fillRect/>
          </a:stretch>
        </p:blipFill>
        <p:spPr>
          <a:xfrm>
            <a:off x="4173275" y="692696"/>
            <a:ext cx="4791213" cy="2711496"/>
          </a:xfrm>
          <a:prstGeom prst="rect">
            <a:avLst/>
          </a:prstGeom>
        </p:spPr>
      </p:pic>
      <p:sp>
        <p:nvSpPr>
          <p:cNvPr id="5" name="文本框 4">
            <a:extLst>
              <a:ext uri="{FF2B5EF4-FFF2-40B4-BE49-F238E27FC236}">
                <a16:creationId xmlns:a16="http://schemas.microsoft.com/office/drawing/2014/main" id="{F5B36B39-B255-4C47-A46B-6655D29CE776}"/>
              </a:ext>
            </a:extLst>
          </p:cNvPr>
          <p:cNvSpPr txBox="1"/>
          <p:nvPr/>
        </p:nvSpPr>
        <p:spPr>
          <a:xfrm>
            <a:off x="7960049" y="1668705"/>
            <a:ext cx="738664" cy="1785104"/>
          </a:xfrm>
          <a:prstGeom prst="rect">
            <a:avLst/>
          </a:prstGeom>
          <a:noFill/>
        </p:spPr>
        <p:txBody>
          <a:bodyPr vert="eaVert" wrap="square" rtlCol="0">
            <a:spAutoFit/>
          </a:bodyPr>
          <a:lstStyle/>
          <a:p>
            <a:r>
              <a:rPr lang="zh-CN" altLang="en-US" b="1" dirty="0">
                <a:solidFill>
                  <a:srgbClr val="FF0000"/>
                </a:solidFill>
              </a:rPr>
              <a:t>多尺度输入属性</a:t>
            </a:r>
            <a:endParaRPr lang="en-US" altLang="zh-CN" b="1" dirty="0">
              <a:solidFill>
                <a:srgbClr val="FF0000"/>
              </a:solidFill>
            </a:endParaRPr>
          </a:p>
          <a:p>
            <a:r>
              <a:rPr lang="en-US" altLang="zh-CN" b="1" dirty="0">
                <a:solidFill>
                  <a:srgbClr val="FF0000"/>
                </a:solidFill>
              </a:rPr>
              <a:t>27</a:t>
            </a:r>
            <a:r>
              <a:rPr lang="zh-CN" altLang="en-US" b="1" dirty="0">
                <a:solidFill>
                  <a:srgbClr val="FF0000"/>
                </a:solidFill>
              </a:rPr>
              <a:t>个合金的</a:t>
            </a:r>
          </a:p>
        </p:txBody>
      </p:sp>
      <p:pic>
        <p:nvPicPr>
          <p:cNvPr id="6" name="图片 5">
            <a:extLst>
              <a:ext uri="{FF2B5EF4-FFF2-40B4-BE49-F238E27FC236}">
                <a16:creationId xmlns:a16="http://schemas.microsoft.com/office/drawing/2014/main" id="{A5F6D11D-6435-4C9C-A1C6-CEA596FE1452}"/>
              </a:ext>
            </a:extLst>
          </p:cNvPr>
          <p:cNvPicPr>
            <a:picLocks noChangeAspect="1"/>
          </p:cNvPicPr>
          <p:nvPr/>
        </p:nvPicPr>
        <p:blipFill>
          <a:blip r:embed="rId4"/>
          <a:stretch>
            <a:fillRect/>
          </a:stretch>
        </p:blipFill>
        <p:spPr>
          <a:xfrm>
            <a:off x="278589" y="3284984"/>
            <a:ext cx="8712968" cy="3602407"/>
          </a:xfrm>
          <a:prstGeom prst="rect">
            <a:avLst/>
          </a:prstGeom>
        </p:spPr>
      </p:pic>
    </p:spTree>
    <p:extLst>
      <p:ext uri="{BB962C8B-B14F-4D97-AF65-F5344CB8AC3E}">
        <p14:creationId xmlns:p14="http://schemas.microsoft.com/office/powerpoint/2010/main" val="2481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B8D66-5E0D-40E5-BA72-F20B6E09AAE1}"/>
              </a:ext>
            </a:extLst>
          </p:cNvPr>
          <p:cNvSpPr>
            <a:spLocks noGrp="1"/>
          </p:cNvSpPr>
          <p:nvPr>
            <p:ph type="title"/>
          </p:nvPr>
        </p:nvSpPr>
        <p:spPr>
          <a:xfrm>
            <a:off x="914400" y="26741"/>
            <a:ext cx="8229600" cy="673453"/>
          </a:xfrm>
        </p:spPr>
        <p:txBody>
          <a:bodyPr>
            <a:normAutofit fontScale="90000"/>
          </a:bodyPr>
          <a:lstStyle/>
          <a:p>
            <a:r>
              <a:rPr lang="zh-CN" altLang="en-US" sz="2400" dirty="0">
                <a:solidFill>
                  <a:srgbClr val="FF0000"/>
                </a:solidFill>
              </a:rPr>
              <a:t>结合材料多尺度属性的分而治之的机器学习方法</a:t>
            </a:r>
            <a:br>
              <a:rPr lang="en-US" altLang="zh-CN" sz="2400" dirty="0">
                <a:solidFill>
                  <a:srgbClr val="FF0000"/>
                </a:solidFill>
              </a:rPr>
            </a:br>
            <a:r>
              <a:rPr lang="en-US" altLang="zh-CN" sz="2400" dirty="0">
                <a:solidFill>
                  <a:srgbClr val="FF0000"/>
                </a:solidFill>
              </a:rPr>
              <a:t>—</a:t>
            </a:r>
            <a:r>
              <a:rPr lang="zh-CN" altLang="en-US" sz="2400" dirty="0">
                <a:solidFill>
                  <a:srgbClr val="FF0000"/>
                </a:solidFill>
              </a:rPr>
              <a:t>蠕变断裂寿命预测结果与讨论</a:t>
            </a:r>
          </a:p>
        </p:txBody>
      </p:sp>
      <p:grpSp>
        <p:nvGrpSpPr>
          <p:cNvPr id="55" name="组合 54">
            <a:extLst>
              <a:ext uri="{FF2B5EF4-FFF2-40B4-BE49-F238E27FC236}">
                <a16:creationId xmlns:a16="http://schemas.microsoft.com/office/drawing/2014/main" id="{01A5FD1A-EE1E-4B13-A681-4C2DA267CFA4}"/>
              </a:ext>
            </a:extLst>
          </p:cNvPr>
          <p:cNvGrpSpPr/>
          <p:nvPr/>
        </p:nvGrpSpPr>
        <p:grpSpPr>
          <a:xfrm>
            <a:off x="129689" y="811809"/>
            <a:ext cx="5936223" cy="3655135"/>
            <a:chOff x="285547" y="1149149"/>
            <a:chExt cx="7939606" cy="4509302"/>
          </a:xfrm>
        </p:grpSpPr>
        <p:pic>
          <p:nvPicPr>
            <p:cNvPr id="52" name="图片 51">
              <a:extLst>
                <a:ext uri="{FF2B5EF4-FFF2-40B4-BE49-F238E27FC236}">
                  <a16:creationId xmlns:a16="http://schemas.microsoft.com/office/drawing/2014/main" id="{0CCB192C-5A37-4E09-8956-2CDDE98A3EE8}"/>
                </a:ext>
              </a:extLst>
            </p:cNvPr>
            <p:cNvPicPr>
              <a:picLocks noChangeAspect="1"/>
            </p:cNvPicPr>
            <p:nvPr/>
          </p:nvPicPr>
          <p:blipFill>
            <a:blip r:embed="rId3"/>
            <a:stretch>
              <a:fillRect/>
            </a:stretch>
          </p:blipFill>
          <p:spPr>
            <a:xfrm>
              <a:off x="285547" y="1149893"/>
              <a:ext cx="2524117" cy="2211606"/>
            </a:xfrm>
            <a:prstGeom prst="rect">
              <a:avLst/>
            </a:prstGeom>
          </p:spPr>
        </p:pic>
        <p:pic>
          <p:nvPicPr>
            <p:cNvPr id="65" name="图片 64">
              <a:extLst>
                <a:ext uri="{FF2B5EF4-FFF2-40B4-BE49-F238E27FC236}">
                  <a16:creationId xmlns:a16="http://schemas.microsoft.com/office/drawing/2014/main" id="{910B3F78-C43E-45F6-BFA5-697173D78736}"/>
                </a:ext>
              </a:extLst>
            </p:cNvPr>
            <p:cNvPicPr/>
            <p:nvPr/>
          </p:nvPicPr>
          <p:blipFill>
            <a:blip r:embed="rId4"/>
            <a:stretch>
              <a:fillRect/>
            </a:stretch>
          </p:blipFill>
          <p:spPr>
            <a:xfrm>
              <a:off x="2960810" y="1163018"/>
              <a:ext cx="2558260" cy="2202696"/>
            </a:xfrm>
            <a:prstGeom prst="rect">
              <a:avLst/>
            </a:prstGeom>
          </p:spPr>
        </p:pic>
        <p:pic>
          <p:nvPicPr>
            <p:cNvPr id="66" name="图片 65">
              <a:extLst>
                <a:ext uri="{FF2B5EF4-FFF2-40B4-BE49-F238E27FC236}">
                  <a16:creationId xmlns:a16="http://schemas.microsoft.com/office/drawing/2014/main" id="{F1DA571B-5154-4E25-85C5-0323377BEB00}"/>
                </a:ext>
              </a:extLst>
            </p:cNvPr>
            <p:cNvPicPr/>
            <p:nvPr/>
          </p:nvPicPr>
          <p:blipFill>
            <a:blip r:embed="rId5"/>
            <a:stretch>
              <a:fillRect/>
            </a:stretch>
          </p:blipFill>
          <p:spPr>
            <a:xfrm>
              <a:off x="5652030" y="1149149"/>
              <a:ext cx="2520396" cy="2240280"/>
            </a:xfrm>
            <a:prstGeom prst="rect">
              <a:avLst/>
            </a:prstGeom>
          </p:spPr>
        </p:pic>
        <p:pic>
          <p:nvPicPr>
            <p:cNvPr id="53" name="图片 52">
              <a:extLst>
                <a:ext uri="{FF2B5EF4-FFF2-40B4-BE49-F238E27FC236}">
                  <a16:creationId xmlns:a16="http://schemas.microsoft.com/office/drawing/2014/main" id="{C5E29DE3-36AE-41B2-956C-6359F728A67E}"/>
                </a:ext>
              </a:extLst>
            </p:cNvPr>
            <p:cNvPicPr>
              <a:picLocks noChangeAspect="1"/>
            </p:cNvPicPr>
            <p:nvPr/>
          </p:nvPicPr>
          <p:blipFill>
            <a:blip r:embed="rId6"/>
            <a:stretch>
              <a:fillRect/>
            </a:stretch>
          </p:blipFill>
          <p:spPr>
            <a:xfrm>
              <a:off x="285547" y="3437715"/>
              <a:ext cx="2524116" cy="2220736"/>
            </a:xfrm>
            <a:prstGeom prst="rect">
              <a:avLst/>
            </a:prstGeom>
          </p:spPr>
        </p:pic>
        <p:pic>
          <p:nvPicPr>
            <p:cNvPr id="68" name="图片 67">
              <a:extLst>
                <a:ext uri="{FF2B5EF4-FFF2-40B4-BE49-F238E27FC236}">
                  <a16:creationId xmlns:a16="http://schemas.microsoft.com/office/drawing/2014/main" id="{D631202D-3634-49AF-94D8-DBA198A9F299}"/>
                </a:ext>
              </a:extLst>
            </p:cNvPr>
            <p:cNvPicPr/>
            <p:nvPr/>
          </p:nvPicPr>
          <p:blipFill>
            <a:blip r:embed="rId7"/>
            <a:stretch>
              <a:fillRect/>
            </a:stretch>
          </p:blipFill>
          <p:spPr>
            <a:xfrm>
              <a:off x="2960810" y="3451380"/>
              <a:ext cx="2533514" cy="2202697"/>
            </a:xfrm>
            <a:prstGeom prst="rect">
              <a:avLst/>
            </a:prstGeom>
          </p:spPr>
        </p:pic>
        <p:pic>
          <p:nvPicPr>
            <p:cNvPr id="69" name="图片 68">
              <a:extLst>
                <a:ext uri="{FF2B5EF4-FFF2-40B4-BE49-F238E27FC236}">
                  <a16:creationId xmlns:a16="http://schemas.microsoft.com/office/drawing/2014/main" id="{0DDA5FF9-5035-423F-A436-BCCF8968AB60}"/>
                </a:ext>
              </a:extLst>
            </p:cNvPr>
            <p:cNvPicPr/>
            <p:nvPr/>
          </p:nvPicPr>
          <p:blipFill>
            <a:blip r:embed="rId8"/>
            <a:stretch>
              <a:fillRect/>
            </a:stretch>
          </p:blipFill>
          <p:spPr>
            <a:xfrm>
              <a:off x="5638911" y="3468571"/>
              <a:ext cx="2586242" cy="2185507"/>
            </a:xfrm>
            <a:prstGeom prst="rect">
              <a:avLst/>
            </a:prstGeom>
          </p:spPr>
        </p:pic>
      </p:grpSp>
      <p:pic>
        <p:nvPicPr>
          <p:cNvPr id="72" name="图片 71">
            <a:extLst>
              <a:ext uri="{FF2B5EF4-FFF2-40B4-BE49-F238E27FC236}">
                <a16:creationId xmlns:a16="http://schemas.microsoft.com/office/drawing/2014/main" id="{45438AB8-CEF3-4A08-9BF2-69B4B24C8BAA}"/>
              </a:ext>
            </a:extLst>
          </p:cNvPr>
          <p:cNvPicPr/>
          <p:nvPr/>
        </p:nvPicPr>
        <p:blipFill>
          <a:blip r:embed="rId9"/>
          <a:stretch>
            <a:fillRect/>
          </a:stretch>
        </p:blipFill>
        <p:spPr>
          <a:xfrm>
            <a:off x="73165" y="4544997"/>
            <a:ext cx="3024336" cy="2162809"/>
          </a:xfrm>
          <a:prstGeom prst="rect">
            <a:avLst/>
          </a:prstGeom>
        </p:spPr>
      </p:pic>
      <p:sp>
        <p:nvSpPr>
          <p:cNvPr id="3" name="矩形 2">
            <a:extLst>
              <a:ext uri="{FF2B5EF4-FFF2-40B4-BE49-F238E27FC236}">
                <a16:creationId xmlns:a16="http://schemas.microsoft.com/office/drawing/2014/main" id="{5A0332B8-692D-42A5-B119-02FCF50A2AA3}"/>
              </a:ext>
            </a:extLst>
          </p:cNvPr>
          <p:cNvSpPr/>
          <p:nvPr/>
        </p:nvSpPr>
        <p:spPr>
          <a:xfrm>
            <a:off x="6165322" y="823051"/>
            <a:ext cx="3078088" cy="4308872"/>
          </a:xfrm>
          <a:prstGeom prst="rect">
            <a:avLst/>
          </a:prstGeom>
        </p:spPr>
        <p:txBody>
          <a:bodyPr wrap="square">
            <a:spAutoFit/>
          </a:bodyPr>
          <a:lstStyle/>
          <a:p>
            <a:r>
              <a:rPr lang="zh-CN" altLang="en-US" b="1" kern="100" spc="-20" dirty="0">
                <a:solidFill>
                  <a:srgbClr val="FF0000"/>
                </a:solidFill>
                <a:latin typeface="+mn-ea"/>
              </a:rPr>
              <a:t>分析与讨论</a:t>
            </a:r>
            <a:endParaRPr lang="en-US" altLang="zh-CN" b="1" kern="100" spc="-20" dirty="0">
              <a:solidFill>
                <a:srgbClr val="FF0000"/>
              </a:solidFill>
              <a:latin typeface="+mn-ea"/>
            </a:endParaRPr>
          </a:p>
          <a:p>
            <a:r>
              <a:rPr lang="en-US" altLang="zh-CN" sz="1600" kern="100" spc="-20" dirty="0">
                <a:solidFill>
                  <a:srgbClr val="000000"/>
                </a:solidFill>
                <a:latin typeface="Times New Roman" panose="02020603050405020304" pitchFamily="18" charset="0"/>
                <a:ea typeface="仿宋_GB2312"/>
              </a:rPr>
              <a:t>(Random Forest) RF</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a:t>
            </a:r>
            <a:r>
              <a:rPr lang="en-US" altLang="zh-CN" sz="1600" kern="100" spc="-20" dirty="0">
                <a:solidFill>
                  <a:srgbClr val="000000"/>
                </a:solidFill>
                <a:latin typeface="Times New Roman" panose="02020603050405020304" pitchFamily="18" charset="0"/>
                <a:ea typeface="仿宋_GB2312"/>
                <a:cs typeface="Times New Roman" panose="02020603050405020304" pitchFamily="18" charset="0"/>
              </a:rPr>
              <a:t>(Support Vector Regression) </a:t>
            </a:r>
            <a:r>
              <a:rPr lang="en-US" altLang="zh-CN" sz="1600" kern="100" spc="-20" dirty="0">
                <a:solidFill>
                  <a:srgbClr val="000000"/>
                </a:solidFill>
                <a:latin typeface="Times New Roman" panose="02020603050405020304" pitchFamily="18" charset="0"/>
                <a:ea typeface="仿宋_GB2312"/>
              </a:rPr>
              <a:t>SVR</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a:t>
            </a:r>
            <a:r>
              <a:rPr lang="en-US" altLang="zh-CN" sz="1600" kern="100" spc="-20" dirty="0">
                <a:solidFill>
                  <a:srgbClr val="000000"/>
                </a:solidFill>
                <a:latin typeface="Times New Roman" panose="02020603050405020304" pitchFamily="18" charset="0"/>
                <a:ea typeface="仿宋_GB2312"/>
                <a:cs typeface="Times New Roman" panose="02020603050405020304" pitchFamily="18" charset="0"/>
              </a:rPr>
              <a:t>(Gaussian Process Regression)</a:t>
            </a:r>
            <a:r>
              <a:rPr lang="zh-CN" altLang="en-US" sz="1600" kern="100" spc="-20" dirty="0">
                <a:solidFill>
                  <a:srgbClr val="000000"/>
                </a:solidFill>
                <a:latin typeface="Times New Roman" panose="02020603050405020304" pitchFamily="18" charset="0"/>
                <a:ea typeface="仿宋_GB2312"/>
                <a:cs typeface="Times New Roman" panose="02020603050405020304" pitchFamily="18" charset="0"/>
              </a:rPr>
              <a:t> </a:t>
            </a:r>
            <a:r>
              <a:rPr lang="en-US" altLang="zh-CN" sz="1600" kern="100" spc="-20" dirty="0">
                <a:solidFill>
                  <a:srgbClr val="000000"/>
                </a:solidFill>
                <a:latin typeface="Times New Roman" panose="02020603050405020304" pitchFamily="18" charset="0"/>
                <a:ea typeface="仿宋_GB2312"/>
              </a:rPr>
              <a:t>GPR</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a:t>
            </a:r>
            <a:r>
              <a:rPr lang="en-US" altLang="zh-CN" sz="1600" kern="100" spc="-20" dirty="0">
                <a:solidFill>
                  <a:srgbClr val="000000"/>
                </a:solidFill>
                <a:latin typeface="Times New Roman" panose="02020603050405020304" pitchFamily="18" charset="0"/>
                <a:ea typeface="仿宋_GB2312"/>
                <a:cs typeface="Times New Roman" panose="02020603050405020304" pitchFamily="18" charset="0"/>
              </a:rPr>
              <a:t>(Back Propagation Neural Networks)</a:t>
            </a:r>
            <a:r>
              <a:rPr lang="en-US" altLang="zh-CN" sz="1600" kern="100" spc="-20" dirty="0">
                <a:solidFill>
                  <a:srgbClr val="000000"/>
                </a:solidFill>
                <a:latin typeface="Times New Roman" panose="02020603050405020304" pitchFamily="18" charset="0"/>
                <a:ea typeface="仿宋_GB2312"/>
              </a:rPr>
              <a:t>BPNN</a:t>
            </a:r>
            <a:r>
              <a:rPr lang="zh-CN" altLang="en-US" sz="1600" kern="100" spc="-20" dirty="0">
                <a:solidFill>
                  <a:srgbClr val="000000"/>
                </a:solidFill>
                <a:latin typeface="Times New Roman" panose="02020603050405020304" pitchFamily="18" charset="0"/>
                <a:ea typeface="仿宋_GB2312"/>
              </a:rPr>
              <a:t>、</a:t>
            </a:r>
            <a:r>
              <a:rPr lang="en-US" altLang="zh-CN" sz="1600" kern="100" spc="-20" dirty="0">
                <a:solidFill>
                  <a:srgbClr val="000000"/>
                </a:solidFill>
                <a:latin typeface="Times New Roman" panose="02020603050405020304" pitchFamily="18" charset="0"/>
                <a:ea typeface="仿宋_GB2312"/>
              </a:rPr>
              <a:t>(Multiple liner Regression)</a:t>
            </a:r>
            <a:r>
              <a:rPr lang="zh-CN" altLang="en-US" sz="1600" kern="100" spc="-20" dirty="0">
                <a:solidFill>
                  <a:srgbClr val="000000"/>
                </a:solidFill>
                <a:latin typeface="Times New Roman" panose="02020603050405020304" pitchFamily="18" charset="0"/>
                <a:ea typeface="仿宋_GB2312"/>
              </a:rPr>
              <a:t>、</a:t>
            </a:r>
            <a:r>
              <a:rPr lang="en-US" altLang="zh-CN" sz="1600" kern="100" spc="-20" dirty="0">
                <a:solidFill>
                  <a:srgbClr val="000000"/>
                </a:solidFill>
                <a:latin typeface="Times New Roman" panose="02020603050405020304" pitchFamily="18" charset="0"/>
                <a:ea typeface="仿宋_GB2312"/>
              </a:rPr>
              <a:t>MLR</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和我们的模型</a:t>
            </a:r>
            <a:r>
              <a:rPr lang="en-US" altLang="zh-CN" sz="1600" kern="100" spc="-20" dirty="0">
                <a:solidFill>
                  <a:srgbClr val="000000"/>
                </a:solidFill>
                <a:latin typeface="Times New Roman" panose="02020603050405020304" pitchFamily="18" charset="0"/>
                <a:ea typeface="仿宋_GB2312"/>
              </a:rPr>
              <a:t>DCSA</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来预测</a:t>
            </a:r>
            <a:r>
              <a:rPr lang="zh-CN" altLang="en-US" sz="1600" kern="100" spc="-20" dirty="0">
                <a:solidFill>
                  <a:srgbClr val="000000"/>
                </a:solidFill>
                <a:latin typeface="Times New Roman" panose="02020603050405020304" pitchFamily="18" charset="0"/>
                <a:ea typeface="仿宋_GB2312"/>
                <a:cs typeface="Times New Roman" panose="02020603050405020304" pitchFamily="18" charset="0"/>
              </a:rPr>
              <a:t>合金的</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蠕变断裂寿命。模型训练性能如</a:t>
            </a:r>
            <a:r>
              <a:rPr lang="zh-CN" altLang="en-US" sz="1600" kern="100" spc="-20" dirty="0">
                <a:solidFill>
                  <a:srgbClr val="000000"/>
                </a:solidFill>
                <a:latin typeface="Times New Roman" panose="02020603050405020304" pitchFamily="18" charset="0"/>
                <a:ea typeface="仿宋_GB2312"/>
                <a:cs typeface="Times New Roman" panose="02020603050405020304" pitchFamily="18" charset="0"/>
              </a:rPr>
              <a:t>左图所示</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，横轴为实测蠕变断裂寿命</a:t>
            </a:r>
            <a:r>
              <a:rPr lang="en-US" altLang="zh-CN" sz="1600" kern="100" spc="-20" dirty="0">
                <a:solidFill>
                  <a:srgbClr val="000000"/>
                </a:solidFill>
                <a:latin typeface="Times New Roman" panose="02020603050405020304" pitchFamily="18" charset="0"/>
                <a:ea typeface="仿宋_GB2312"/>
              </a:rPr>
              <a:t>(</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实测值</a:t>
            </a:r>
            <a:r>
              <a:rPr lang="en-US" altLang="zh-CN" sz="1600" kern="100" spc="-20" dirty="0">
                <a:solidFill>
                  <a:srgbClr val="000000"/>
                </a:solidFill>
                <a:latin typeface="Times New Roman" panose="02020603050405020304" pitchFamily="18" charset="0"/>
                <a:ea typeface="仿宋_GB2312"/>
              </a:rPr>
              <a:t>)</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，纵轴为预测蠕变断裂寿命</a:t>
            </a:r>
            <a:r>
              <a:rPr lang="en-US" altLang="zh-CN" sz="1600" kern="100" spc="-20" dirty="0">
                <a:solidFill>
                  <a:srgbClr val="000000"/>
                </a:solidFill>
                <a:latin typeface="Times New Roman" panose="02020603050405020304" pitchFamily="18" charset="0"/>
                <a:ea typeface="仿宋_GB2312"/>
              </a:rPr>
              <a:t>(</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预测值</a:t>
            </a:r>
            <a:r>
              <a:rPr lang="en-US" altLang="zh-CN" sz="1600" kern="100" spc="-20" dirty="0">
                <a:solidFill>
                  <a:srgbClr val="000000"/>
                </a:solidFill>
                <a:latin typeface="Times New Roman" panose="02020603050405020304" pitchFamily="18" charset="0"/>
                <a:ea typeface="仿宋_GB2312"/>
              </a:rPr>
              <a:t>)</a:t>
            </a:r>
            <a:r>
              <a:rPr lang="zh-CN" altLang="zh-CN" sz="1600" kern="100" spc="-20" dirty="0">
                <a:solidFill>
                  <a:srgbClr val="000000"/>
                </a:solidFill>
                <a:latin typeface="Times New Roman" panose="02020603050405020304" pitchFamily="18" charset="0"/>
                <a:ea typeface="仿宋_GB2312"/>
                <a:cs typeface="Times New Roman" panose="02020603050405020304" pitchFamily="18" charset="0"/>
              </a:rPr>
              <a:t>。</a:t>
            </a:r>
            <a:endParaRPr lang="en-US" altLang="zh-CN" sz="1600" kern="100" spc="-20" dirty="0">
              <a:solidFill>
                <a:srgbClr val="000000"/>
              </a:solidFill>
              <a:latin typeface="Times New Roman" panose="02020603050405020304" pitchFamily="18" charset="0"/>
              <a:ea typeface="仿宋_GB2312"/>
              <a:cs typeface="Times New Roman" panose="02020603050405020304" pitchFamily="18" charset="0"/>
            </a:endParaRPr>
          </a:p>
          <a:p>
            <a:r>
              <a:rPr lang="zh-CN" altLang="en-US" sz="1600" b="1" kern="100" spc="-20" dirty="0">
                <a:solidFill>
                  <a:srgbClr val="FF0000"/>
                </a:solidFill>
                <a:latin typeface="Times New Roman" panose="02020603050405020304" pitchFamily="18" charset="0"/>
                <a:cs typeface="Times New Roman" panose="02020603050405020304" pitchFamily="18" charset="0"/>
              </a:rPr>
              <a:t>注：</a:t>
            </a:r>
            <a:r>
              <a:rPr lang="zh-CN" altLang="zh-CN" sz="1600" kern="100" spc="-20" dirty="0">
                <a:solidFill>
                  <a:srgbClr val="FF0000"/>
                </a:solidFill>
                <a:latin typeface="Times New Roman" panose="02020603050405020304" pitchFamily="18" charset="0"/>
                <a:ea typeface="仿宋_GB2312"/>
                <a:cs typeface="Times New Roman" panose="02020603050405020304" pitchFamily="18" charset="0"/>
              </a:rPr>
              <a:t>将上述六种模型预测的蠕变断裂寿命值作为实测值的函数绘制出来。图沿</a:t>
            </a:r>
            <a:r>
              <a:rPr lang="en-US" altLang="zh-CN" sz="1600" kern="100" spc="-20" dirty="0">
                <a:solidFill>
                  <a:srgbClr val="FF0000"/>
                </a:solidFill>
                <a:latin typeface="Times New Roman" panose="02020603050405020304" pitchFamily="18" charset="0"/>
                <a:ea typeface="仿宋_GB2312"/>
              </a:rPr>
              <a:t>45</a:t>
            </a:r>
            <a:r>
              <a:rPr lang="zh-CN" altLang="en-US" sz="1600" kern="100" spc="-20" dirty="0">
                <a:solidFill>
                  <a:srgbClr val="FF0000"/>
                </a:solidFill>
                <a:latin typeface="Times New Roman" panose="02020603050405020304" pitchFamily="18" charset="0"/>
                <a:ea typeface="仿宋_GB2312"/>
              </a:rPr>
              <a:t>度</a:t>
            </a:r>
            <a:r>
              <a:rPr lang="zh-CN" altLang="zh-CN" sz="1600" kern="100" spc="-20" dirty="0">
                <a:solidFill>
                  <a:srgbClr val="FF0000"/>
                </a:solidFill>
                <a:latin typeface="Times New Roman" panose="02020603050405020304" pitchFamily="18" charset="0"/>
                <a:ea typeface="仿宋_GB2312"/>
                <a:cs typeface="Times New Roman" panose="02020603050405020304" pitchFamily="18" charset="0"/>
              </a:rPr>
              <a:t>对角线排列越紧密，预测的蠕变断裂寿命与实测的蠕变断裂寿命越一致。</a:t>
            </a:r>
            <a:endParaRPr lang="zh-CN" altLang="en-US" sz="1600" dirty="0">
              <a:solidFill>
                <a:srgbClr val="FF0000"/>
              </a:solidFill>
            </a:endParaRPr>
          </a:p>
        </p:txBody>
      </p:sp>
      <p:sp>
        <p:nvSpPr>
          <p:cNvPr id="4" name="文本框 3">
            <a:extLst>
              <a:ext uri="{FF2B5EF4-FFF2-40B4-BE49-F238E27FC236}">
                <a16:creationId xmlns:a16="http://schemas.microsoft.com/office/drawing/2014/main" id="{7EF98790-9B2C-4B06-9898-D5305419E036}"/>
              </a:ext>
            </a:extLst>
          </p:cNvPr>
          <p:cNvSpPr txBox="1"/>
          <p:nvPr/>
        </p:nvSpPr>
        <p:spPr>
          <a:xfrm>
            <a:off x="3485942" y="5041011"/>
            <a:ext cx="5392094" cy="1323439"/>
          </a:xfrm>
          <a:prstGeom prst="rect">
            <a:avLst/>
          </a:prstGeom>
          <a:noFill/>
        </p:spPr>
        <p:txBody>
          <a:bodyPr wrap="square" rtlCol="0">
            <a:spAutoFit/>
          </a:bodyPr>
          <a:lstStyle/>
          <a:p>
            <a:r>
              <a:rPr lang="zh-CN" altLang="en-US" sz="1600" b="1" kern="100" spc="-20" dirty="0">
                <a:solidFill>
                  <a:srgbClr val="FF0000"/>
                </a:solidFill>
                <a:latin typeface="Times New Roman" panose="02020603050405020304" pitchFamily="18" charset="0"/>
                <a:cs typeface="Times New Roman" panose="02020603050405020304" pitchFamily="18" charset="0"/>
              </a:rPr>
              <a:t>结果分析与讨论</a:t>
            </a:r>
            <a:endParaRPr lang="en-US" altLang="zh-CN" sz="1600" b="1" kern="100" spc="-20" dirty="0">
              <a:solidFill>
                <a:srgbClr val="FF0000"/>
              </a:solidFill>
              <a:latin typeface="Times New Roman" panose="02020603050405020304" pitchFamily="18" charset="0"/>
              <a:cs typeface="Times New Roman" panose="02020603050405020304" pitchFamily="18" charset="0"/>
            </a:endParaRPr>
          </a:p>
          <a:p>
            <a:r>
              <a:rPr lang="en-US" altLang="zh-CN" sz="1600" kern="100" spc="-20" dirty="0">
                <a:solidFill>
                  <a:srgbClr val="000000"/>
                </a:solidFill>
                <a:latin typeface="Times New Roman" panose="02020603050405020304" pitchFamily="18" charset="0"/>
                <a:cs typeface="Times New Roman" panose="02020603050405020304" pitchFamily="18" charset="0"/>
              </a:rPr>
              <a:t>6</a:t>
            </a:r>
            <a:r>
              <a:rPr lang="zh-CN" altLang="en-US" sz="1600" kern="100" spc="-20" dirty="0">
                <a:solidFill>
                  <a:srgbClr val="000000"/>
                </a:solidFill>
                <a:latin typeface="Times New Roman" panose="02020603050405020304" pitchFamily="18" charset="0"/>
                <a:cs typeface="Times New Roman" panose="02020603050405020304" pitchFamily="18" charset="0"/>
              </a:rPr>
              <a:t>个回归模型的</a:t>
            </a:r>
            <a:r>
              <a:rPr lang="en-US" altLang="zh-CN" sz="1600" i="1" kern="100" spc="-20" dirty="0">
                <a:solidFill>
                  <a:srgbClr val="000000"/>
                </a:solidFill>
                <a:latin typeface="Times New Roman" panose="02020603050405020304" pitchFamily="18" charset="0"/>
                <a:cs typeface="Times New Roman" panose="02020603050405020304" pitchFamily="18" charset="0"/>
              </a:rPr>
              <a:t>MAPE</a:t>
            </a:r>
            <a:r>
              <a:rPr lang="zh-CN" altLang="en-US" sz="1600" kern="100" spc="-20" dirty="0">
                <a:solidFill>
                  <a:srgbClr val="000000"/>
                </a:solidFill>
                <a:latin typeface="Times New Roman" panose="02020603050405020304" pitchFamily="18" charset="0"/>
                <a:cs typeface="Times New Roman" panose="02020603050405020304" pitchFamily="18" charset="0"/>
              </a:rPr>
              <a:t>和</a:t>
            </a:r>
            <a:r>
              <a:rPr lang="en-US" altLang="zh-CN" sz="1600" i="1" kern="100" spc="-20" dirty="0">
                <a:solidFill>
                  <a:srgbClr val="000000"/>
                </a:solidFill>
                <a:latin typeface="Times New Roman" panose="02020603050405020304" pitchFamily="18" charset="0"/>
                <a:cs typeface="Times New Roman" panose="02020603050405020304" pitchFamily="18" charset="0"/>
              </a:rPr>
              <a:t>RMSE</a:t>
            </a:r>
            <a:r>
              <a:rPr lang="zh-CN" altLang="en-US" sz="1600" kern="100" spc="-20" dirty="0">
                <a:solidFill>
                  <a:srgbClr val="000000"/>
                </a:solidFill>
                <a:latin typeface="Times New Roman" panose="02020603050405020304" pitchFamily="18" charset="0"/>
                <a:cs typeface="Times New Roman" panose="02020603050405020304" pitchFamily="18" charset="0"/>
              </a:rPr>
              <a:t>值如左图所示，其中蓝色条形表示</a:t>
            </a:r>
            <a:r>
              <a:rPr lang="en-US" altLang="zh-CN" sz="1600" i="1" kern="100" spc="-20" dirty="0">
                <a:solidFill>
                  <a:srgbClr val="000000"/>
                </a:solidFill>
                <a:latin typeface="Times New Roman" panose="02020603050405020304" pitchFamily="18" charset="0"/>
                <a:cs typeface="Times New Roman" panose="02020603050405020304" pitchFamily="18" charset="0"/>
              </a:rPr>
              <a:t>MAPE</a:t>
            </a:r>
            <a:r>
              <a:rPr lang="zh-CN" altLang="en-US" sz="1600" kern="100" spc="-20" dirty="0">
                <a:solidFill>
                  <a:srgbClr val="000000"/>
                </a:solidFill>
                <a:latin typeface="Times New Roman" panose="02020603050405020304" pitchFamily="18" charset="0"/>
                <a:cs typeface="Times New Roman" panose="02020603050405020304" pitchFamily="18" charset="0"/>
              </a:rPr>
              <a:t>，绿色条形表示</a:t>
            </a:r>
            <a:r>
              <a:rPr lang="en-US" altLang="zh-CN" sz="1600" i="1" kern="100" spc="-20" dirty="0">
                <a:solidFill>
                  <a:srgbClr val="000000"/>
                </a:solidFill>
                <a:latin typeface="Times New Roman" panose="02020603050405020304" pitchFamily="18" charset="0"/>
                <a:cs typeface="Times New Roman" panose="02020603050405020304" pitchFamily="18" charset="0"/>
              </a:rPr>
              <a:t>RMSE</a:t>
            </a:r>
            <a:r>
              <a:rPr lang="zh-CN" altLang="en-US" sz="1600" kern="100" spc="-20" dirty="0">
                <a:solidFill>
                  <a:srgbClr val="000000"/>
                </a:solidFill>
                <a:latin typeface="Times New Roman" panose="02020603050405020304" pitchFamily="18" charset="0"/>
                <a:cs typeface="Times New Roman" panose="02020603050405020304" pitchFamily="18" charset="0"/>
              </a:rPr>
              <a:t>。可以看出，与其他</a:t>
            </a:r>
            <a:r>
              <a:rPr lang="en-US" altLang="zh-CN" sz="1600" kern="100" spc="-20" dirty="0">
                <a:solidFill>
                  <a:srgbClr val="000000"/>
                </a:solidFill>
                <a:latin typeface="Times New Roman" panose="02020603050405020304" pitchFamily="18" charset="0"/>
                <a:cs typeface="Times New Roman" panose="02020603050405020304" pitchFamily="18" charset="0"/>
              </a:rPr>
              <a:t>5</a:t>
            </a:r>
            <a:r>
              <a:rPr lang="zh-CN" altLang="en-US" sz="1600" kern="100" spc="-20" dirty="0">
                <a:solidFill>
                  <a:srgbClr val="000000"/>
                </a:solidFill>
                <a:latin typeface="Times New Roman" panose="02020603050405020304" pitchFamily="18" charset="0"/>
                <a:cs typeface="Times New Roman" panose="02020603050405020304" pitchFamily="18" charset="0"/>
              </a:rPr>
              <a:t>个基线模型相比，我们的</a:t>
            </a:r>
            <a:r>
              <a:rPr lang="en-US" altLang="zh-CN" sz="1600" kern="100" spc="-20" dirty="0">
                <a:solidFill>
                  <a:srgbClr val="000000"/>
                </a:solidFill>
                <a:latin typeface="Times New Roman" panose="02020603050405020304" pitchFamily="18" charset="0"/>
                <a:cs typeface="Times New Roman" panose="02020603050405020304" pitchFamily="18" charset="0"/>
              </a:rPr>
              <a:t>DCSA</a:t>
            </a:r>
            <a:r>
              <a:rPr lang="zh-CN" altLang="en-US" sz="1600" kern="100" spc="-20" dirty="0">
                <a:solidFill>
                  <a:srgbClr val="000000"/>
                </a:solidFill>
                <a:latin typeface="Times New Roman" panose="02020603050405020304" pitchFamily="18" charset="0"/>
                <a:cs typeface="Times New Roman" panose="02020603050405020304" pitchFamily="18" charset="0"/>
              </a:rPr>
              <a:t>模型的</a:t>
            </a:r>
            <a:r>
              <a:rPr lang="en-US" altLang="zh-CN" sz="1600" i="1" kern="100" spc="-20" dirty="0">
                <a:solidFill>
                  <a:srgbClr val="000000"/>
                </a:solidFill>
                <a:latin typeface="Times New Roman" panose="02020603050405020304" pitchFamily="18" charset="0"/>
                <a:cs typeface="Times New Roman" panose="02020603050405020304" pitchFamily="18" charset="0"/>
              </a:rPr>
              <a:t>RMSE</a:t>
            </a:r>
            <a:r>
              <a:rPr lang="zh-CN" altLang="en-US" sz="1600" kern="100" spc="-20" dirty="0">
                <a:solidFill>
                  <a:srgbClr val="000000"/>
                </a:solidFill>
                <a:latin typeface="Times New Roman" panose="02020603050405020304" pitchFamily="18" charset="0"/>
                <a:cs typeface="Times New Roman" panose="02020603050405020304" pitchFamily="18" charset="0"/>
              </a:rPr>
              <a:t>和</a:t>
            </a:r>
            <a:r>
              <a:rPr lang="en-US" altLang="zh-CN" sz="1600" i="1" kern="100" spc="-20" dirty="0">
                <a:solidFill>
                  <a:srgbClr val="000000"/>
                </a:solidFill>
                <a:latin typeface="Times New Roman" panose="02020603050405020304" pitchFamily="18" charset="0"/>
                <a:cs typeface="Times New Roman" panose="02020603050405020304" pitchFamily="18" charset="0"/>
              </a:rPr>
              <a:t>MAPE</a:t>
            </a:r>
            <a:r>
              <a:rPr lang="zh-CN" altLang="en-US" sz="1600" kern="100" spc="-20" dirty="0">
                <a:solidFill>
                  <a:srgbClr val="000000"/>
                </a:solidFill>
                <a:latin typeface="Times New Roman" panose="02020603050405020304" pitchFamily="18" charset="0"/>
                <a:cs typeface="Times New Roman" panose="02020603050405020304" pitchFamily="18" charset="0"/>
              </a:rPr>
              <a:t>值最低，分别为</a:t>
            </a:r>
            <a:r>
              <a:rPr lang="en-US" altLang="zh-CN" sz="1600" kern="100" spc="-20" dirty="0">
                <a:solidFill>
                  <a:srgbClr val="000000"/>
                </a:solidFill>
                <a:latin typeface="Times New Roman" panose="02020603050405020304" pitchFamily="18" charset="0"/>
                <a:cs typeface="Times New Roman" panose="02020603050405020304" pitchFamily="18" charset="0"/>
              </a:rPr>
              <a:t>0.0359</a:t>
            </a:r>
            <a:r>
              <a:rPr lang="zh-CN" altLang="en-US" sz="1600" kern="100" spc="-20" dirty="0">
                <a:solidFill>
                  <a:srgbClr val="000000"/>
                </a:solidFill>
                <a:latin typeface="Times New Roman" panose="02020603050405020304" pitchFamily="18" charset="0"/>
                <a:cs typeface="Times New Roman" panose="02020603050405020304" pitchFamily="18" charset="0"/>
              </a:rPr>
              <a:t>和</a:t>
            </a:r>
            <a:r>
              <a:rPr lang="en-US" altLang="zh-CN" sz="1600" kern="100" spc="-20" dirty="0">
                <a:solidFill>
                  <a:srgbClr val="000000"/>
                </a:solidFill>
                <a:latin typeface="Times New Roman" panose="02020603050405020304" pitchFamily="18" charset="0"/>
                <a:cs typeface="Times New Roman" panose="02020603050405020304" pitchFamily="18" charset="0"/>
              </a:rPr>
              <a:t>0.0304</a:t>
            </a:r>
            <a:r>
              <a:rPr lang="zh-CN" altLang="en-US" sz="1600" kern="100" spc="-20" dirty="0">
                <a:solidFill>
                  <a:srgbClr val="000000"/>
                </a:solidFill>
                <a:latin typeface="Times New Roman" panose="02020603050405020304" pitchFamily="18" charset="0"/>
                <a:cs typeface="Times New Roman" panose="02020603050405020304" pitchFamily="18" charset="0"/>
              </a:rPr>
              <a:t>，表明该模型具有较好的预测性能。</a:t>
            </a:r>
          </a:p>
        </p:txBody>
      </p:sp>
      <p:sp>
        <p:nvSpPr>
          <p:cNvPr id="5" name="箭头: 虚尾 4">
            <a:extLst>
              <a:ext uri="{FF2B5EF4-FFF2-40B4-BE49-F238E27FC236}">
                <a16:creationId xmlns:a16="http://schemas.microsoft.com/office/drawing/2014/main" id="{7E579C7A-1535-4C0A-8871-D95468BC11F9}"/>
              </a:ext>
            </a:extLst>
          </p:cNvPr>
          <p:cNvSpPr/>
          <p:nvPr/>
        </p:nvSpPr>
        <p:spPr>
          <a:xfrm>
            <a:off x="3163571" y="5522384"/>
            <a:ext cx="322371" cy="288032"/>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虚尾 5">
            <a:extLst>
              <a:ext uri="{FF2B5EF4-FFF2-40B4-BE49-F238E27FC236}">
                <a16:creationId xmlns:a16="http://schemas.microsoft.com/office/drawing/2014/main" id="{50467CBB-E755-4DD4-86C1-94CC50978674}"/>
              </a:ext>
            </a:extLst>
          </p:cNvPr>
          <p:cNvSpPr/>
          <p:nvPr/>
        </p:nvSpPr>
        <p:spPr>
          <a:xfrm>
            <a:off x="6065912" y="2276872"/>
            <a:ext cx="162272" cy="389995"/>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687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B8D66-5E0D-40E5-BA72-F20B6E09AAE1}"/>
              </a:ext>
            </a:extLst>
          </p:cNvPr>
          <p:cNvSpPr>
            <a:spLocks noGrp="1"/>
          </p:cNvSpPr>
          <p:nvPr>
            <p:ph type="title"/>
          </p:nvPr>
        </p:nvSpPr>
        <p:spPr>
          <a:xfrm>
            <a:off x="914400" y="26741"/>
            <a:ext cx="8229600" cy="673453"/>
          </a:xfrm>
        </p:spPr>
        <p:txBody>
          <a:bodyPr>
            <a:normAutofit fontScale="90000"/>
          </a:bodyPr>
          <a:lstStyle/>
          <a:p>
            <a:r>
              <a:rPr lang="zh-CN" altLang="en-US" sz="2200" dirty="0">
                <a:solidFill>
                  <a:srgbClr val="FF0000"/>
                </a:solidFill>
              </a:rPr>
              <a:t>结合材料多尺度属性的分而治之的机器学习方法</a:t>
            </a:r>
            <a:br>
              <a:rPr lang="en-US" altLang="zh-CN" sz="2200" dirty="0">
                <a:solidFill>
                  <a:srgbClr val="FF0000"/>
                </a:solidFill>
              </a:rPr>
            </a:br>
            <a:r>
              <a:rPr lang="en-US" altLang="zh-CN" sz="2200" dirty="0">
                <a:solidFill>
                  <a:srgbClr val="FF0000"/>
                </a:solidFill>
              </a:rPr>
              <a:t>—</a:t>
            </a:r>
            <a:r>
              <a:rPr lang="zh-CN" altLang="en-US" sz="2200" dirty="0">
                <a:solidFill>
                  <a:srgbClr val="FF0000"/>
                </a:solidFill>
              </a:rPr>
              <a:t>新设计合金的蠕变断裂寿命预测</a:t>
            </a:r>
            <a:endParaRPr lang="zh-CN" altLang="en-US" sz="2400" dirty="0">
              <a:solidFill>
                <a:srgbClr val="FF0000"/>
              </a:solidFill>
            </a:endParaRPr>
          </a:p>
        </p:txBody>
      </p:sp>
      <p:graphicFrame>
        <p:nvGraphicFramePr>
          <p:cNvPr id="7" name="表格 6">
            <a:extLst>
              <a:ext uri="{FF2B5EF4-FFF2-40B4-BE49-F238E27FC236}">
                <a16:creationId xmlns:a16="http://schemas.microsoft.com/office/drawing/2014/main" id="{0BCEA7B3-8C0F-4D5F-8A63-968ADCDD5D83}"/>
              </a:ext>
            </a:extLst>
          </p:cNvPr>
          <p:cNvGraphicFramePr>
            <a:graphicFrameLocks noGrp="1"/>
          </p:cNvGraphicFramePr>
          <p:nvPr>
            <p:extLst>
              <p:ext uri="{D42A27DB-BD31-4B8C-83A1-F6EECF244321}">
                <p14:modId xmlns:p14="http://schemas.microsoft.com/office/powerpoint/2010/main" val="311081957"/>
              </p:ext>
            </p:extLst>
          </p:nvPr>
        </p:nvGraphicFramePr>
        <p:xfrm>
          <a:off x="82588" y="1733280"/>
          <a:ext cx="8912671" cy="1767729"/>
        </p:xfrm>
        <a:graphic>
          <a:graphicData uri="http://schemas.openxmlformats.org/drawingml/2006/table">
            <a:tbl>
              <a:tblPr firstRow="1" firstCol="1" bandRow="1">
                <a:tableStyleId>{3B4B98B0-60AC-42C2-AFA5-B58CD77FA1E5}</a:tableStyleId>
              </a:tblPr>
              <a:tblGrid>
                <a:gridCol w="1495847">
                  <a:extLst>
                    <a:ext uri="{9D8B030D-6E8A-4147-A177-3AD203B41FA5}">
                      <a16:colId xmlns:a16="http://schemas.microsoft.com/office/drawing/2014/main" val="3199431881"/>
                    </a:ext>
                  </a:extLst>
                </a:gridCol>
                <a:gridCol w="902683">
                  <a:extLst>
                    <a:ext uri="{9D8B030D-6E8A-4147-A177-3AD203B41FA5}">
                      <a16:colId xmlns:a16="http://schemas.microsoft.com/office/drawing/2014/main" val="622466631"/>
                    </a:ext>
                  </a:extLst>
                </a:gridCol>
                <a:gridCol w="1559331">
                  <a:extLst>
                    <a:ext uri="{9D8B030D-6E8A-4147-A177-3AD203B41FA5}">
                      <a16:colId xmlns:a16="http://schemas.microsoft.com/office/drawing/2014/main" val="1578419292"/>
                    </a:ext>
                  </a:extLst>
                </a:gridCol>
                <a:gridCol w="1219645">
                  <a:extLst>
                    <a:ext uri="{9D8B030D-6E8A-4147-A177-3AD203B41FA5}">
                      <a16:colId xmlns:a16="http://schemas.microsoft.com/office/drawing/2014/main" val="373096275"/>
                    </a:ext>
                  </a:extLst>
                </a:gridCol>
                <a:gridCol w="1295874">
                  <a:extLst>
                    <a:ext uri="{9D8B030D-6E8A-4147-A177-3AD203B41FA5}">
                      <a16:colId xmlns:a16="http://schemas.microsoft.com/office/drawing/2014/main" val="2081186005"/>
                    </a:ext>
                  </a:extLst>
                </a:gridCol>
                <a:gridCol w="1219645">
                  <a:extLst>
                    <a:ext uri="{9D8B030D-6E8A-4147-A177-3AD203B41FA5}">
                      <a16:colId xmlns:a16="http://schemas.microsoft.com/office/drawing/2014/main" val="988346454"/>
                    </a:ext>
                  </a:extLst>
                </a:gridCol>
                <a:gridCol w="1219646">
                  <a:extLst>
                    <a:ext uri="{9D8B030D-6E8A-4147-A177-3AD203B41FA5}">
                      <a16:colId xmlns:a16="http://schemas.microsoft.com/office/drawing/2014/main" val="2817870524"/>
                    </a:ext>
                  </a:extLst>
                </a:gridCol>
              </a:tblGrid>
              <a:tr h="577217">
                <a:tc>
                  <a:txBody>
                    <a:bodyPr/>
                    <a:lstStyle/>
                    <a:p>
                      <a:pPr indent="266700" algn="ctr">
                        <a:spcAft>
                          <a:spcPts val="0"/>
                        </a:spcAft>
                      </a:pPr>
                      <a:r>
                        <a:rPr lang="en-GB" sz="1800" kern="100" dirty="0">
                          <a:effectLst/>
                        </a:rPr>
                        <a:t>Instance</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fontAlgn="ctr"/>
                      <a:r>
                        <a:rPr lang="en-US" sz="1800" u="none" strike="noStrike" dirty="0">
                          <a:effectLst/>
                        </a:rPr>
                        <a:t>Ni</a:t>
                      </a:r>
                      <a:endParaRPr lang="en-US" sz="18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800" u="none" strike="noStrike" dirty="0">
                          <a:effectLst/>
                        </a:rPr>
                        <a:t>Re</a:t>
                      </a:r>
                      <a:endParaRPr lang="en-US" sz="18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800" u="none" strike="noStrike" dirty="0">
                          <a:effectLst/>
                        </a:rPr>
                        <a:t>Co</a:t>
                      </a:r>
                      <a:endParaRPr lang="en-US" sz="18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800" u="none" strike="noStrike" dirty="0">
                          <a:effectLst/>
                        </a:rPr>
                        <a:t>Al</a:t>
                      </a:r>
                      <a:endParaRPr lang="en-US" sz="18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indent="267970" algn="ctr">
                        <a:spcAft>
                          <a:spcPts val="0"/>
                        </a:spcAft>
                      </a:pPr>
                      <a:r>
                        <a:rPr lang="en-US" altLang="zh-CN" sz="1800" kern="100" dirty="0">
                          <a:effectLst/>
                        </a:rPr>
                        <a:t>…</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zh-CN" altLang="en-US" sz="1800" kern="100" dirty="0">
                          <a:effectLst/>
                        </a:rPr>
                        <a:t>蠕变断裂寿命</a:t>
                      </a:r>
                      <a:r>
                        <a:rPr lang="en-US" altLang="zh-CN" sz="1800" kern="100" dirty="0">
                          <a:effectLst/>
                        </a:rPr>
                        <a:t>(h)</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02651647"/>
                  </a:ext>
                </a:extLst>
              </a:tr>
              <a:tr h="297628">
                <a:tc>
                  <a:txBody>
                    <a:bodyPr/>
                    <a:lstStyle/>
                    <a:p>
                      <a:pPr indent="266700" algn="ctr">
                        <a:spcAft>
                          <a:spcPts val="0"/>
                        </a:spcAft>
                      </a:pPr>
                      <a:r>
                        <a:rPr lang="en-GB" sz="1800" kern="100" dirty="0">
                          <a:effectLst/>
                        </a:rPr>
                        <a:t>#1 [1]</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fontAlgn="b"/>
                      <a:r>
                        <a:rPr lang="en-US" altLang="zh-CN" sz="1800" u="none" strike="noStrike" dirty="0">
                          <a:effectLst/>
                        </a:rPr>
                        <a:t>65.89</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5.61</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0.99</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5.2</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indent="266700" algn="ctr">
                        <a:spcAft>
                          <a:spcPts val="0"/>
                        </a:spcAft>
                      </a:pPr>
                      <a:r>
                        <a:rPr lang="en-US" altLang="zh-CN" sz="1800" kern="100" dirty="0">
                          <a:effectLst/>
                        </a:rPr>
                        <a:t>…</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800" kern="100" dirty="0">
                          <a:effectLst/>
                        </a:rPr>
                        <a:t>454.3</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3717786291"/>
                  </a:ext>
                </a:extLst>
              </a:tr>
              <a:tr h="297628">
                <a:tc>
                  <a:txBody>
                    <a:bodyPr/>
                    <a:lstStyle/>
                    <a:p>
                      <a:pPr indent="266700" algn="ctr">
                        <a:spcAft>
                          <a:spcPts val="0"/>
                        </a:spcAft>
                      </a:pPr>
                      <a:r>
                        <a:rPr lang="en-GB" sz="1800" kern="100" dirty="0">
                          <a:effectLst/>
                        </a:rPr>
                        <a:t>#2 [1]</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fontAlgn="b"/>
                      <a:r>
                        <a:rPr lang="en-US" altLang="zh-CN" sz="1800" u="none" strike="noStrike" dirty="0">
                          <a:effectLst/>
                        </a:rPr>
                        <a:t>58.832</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1.26</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12.4</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4.35</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indent="266700" algn="ctr">
                        <a:spcAft>
                          <a:spcPts val="0"/>
                        </a:spcAft>
                      </a:pPr>
                      <a:r>
                        <a:rPr lang="en-US" altLang="zh-CN" sz="1800" kern="100" dirty="0">
                          <a:effectLst/>
                        </a:rPr>
                        <a:t>…</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800" kern="100" dirty="0">
                          <a:effectLst/>
                        </a:rPr>
                        <a:t>211.1</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67951573"/>
                  </a:ext>
                </a:extLst>
              </a:tr>
              <a:tr h="297628">
                <a:tc>
                  <a:txBody>
                    <a:bodyPr/>
                    <a:lstStyle/>
                    <a:p>
                      <a:pPr indent="266700" algn="ctr">
                        <a:spcAft>
                          <a:spcPts val="0"/>
                        </a:spcAft>
                      </a:pPr>
                      <a:r>
                        <a:rPr lang="en-GB" sz="1800" kern="100" dirty="0">
                          <a:effectLst/>
                        </a:rPr>
                        <a:t>#3 [2]</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fontAlgn="b"/>
                      <a:r>
                        <a:rPr lang="en-US" altLang="zh-CN" sz="1800" u="none" strike="noStrike">
                          <a:effectLst/>
                        </a:rPr>
                        <a:t>64.53</a:t>
                      </a:r>
                      <a:endParaRPr lang="en-US" altLang="zh-CN" sz="1800" b="0" i="0" u="none" strike="noStrike">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0</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5</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4.15</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indent="266700" algn="ctr">
                        <a:spcAft>
                          <a:spcPts val="0"/>
                        </a:spcAft>
                      </a:pPr>
                      <a:r>
                        <a:rPr lang="en-US" altLang="zh-CN" sz="1800" kern="100" dirty="0">
                          <a:effectLst/>
                        </a:rPr>
                        <a:t>…</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800" kern="100" dirty="0">
                          <a:effectLst/>
                        </a:rPr>
                        <a:t>256.2</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326138504"/>
                  </a:ext>
                </a:extLst>
              </a:tr>
              <a:tr h="297628">
                <a:tc>
                  <a:txBody>
                    <a:bodyPr/>
                    <a:lstStyle/>
                    <a:p>
                      <a:pPr indent="266700" algn="ctr">
                        <a:spcAft>
                          <a:spcPts val="0"/>
                        </a:spcAft>
                      </a:pPr>
                      <a:r>
                        <a:rPr lang="en-GB" sz="1800" kern="100" dirty="0">
                          <a:effectLst/>
                        </a:rPr>
                        <a:t>#4 [2]</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fontAlgn="b"/>
                      <a:r>
                        <a:rPr lang="en-US" altLang="zh-CN" sz="1800" u="none" strike="noStrike">
                          <a:effectLst/>
                        </a:rPr>
                        <a:t>64.73</a:t>
                      </a:r>
                      <a:endParaRPr lang="en-US" altLang="zh-CN" sz="1800" b="0" i="0" u="none" strike="noStrike">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a:effectLst/>
                        </a:rPr>
                        <a:t>0</a:t>
                      </a:r>
                      <a:endParaRPr lang="en-US" altLang="zh-CN" sz="1800" b="0" i="0" u="none" strike="noStrike">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5</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algn="ctr" fontAlgn="b"/>
                      <a:r>
                        <a:rPr lang="en-US" altLang="zh-CN" sz="1800" u="none" strike="noStrike" dirty="0">
                          <a:effectLst/>
                        </a:rPr>
                        <a:t>4.15</a:t>
                      </a:r>
                      <a:endParaRPr lang="en-US" altLang="zh-CN" sz="1800" b="0"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b"/>
                </a:tc>
                <a:tc>
                  <a:txBody>
                    <a:bodyPr/>
                    <a:lstStyle/>
                    <a:p>
                      <a:pPr indent="266700" algn="ctr">
                        <a:spcAft>
                          <a:spcPts val="0"/>
                        </a:spcAft>
                      </a:pPr>
                      <a:r>
                        <a:rPr lang="en-US" altLang="zh-CN" sz="1800" kern="100" dirty="0">
                          <a:effectLst/>
                        </a:rPr>
                        <a:t>…</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1800" kern="100" dirty="0">
                          <a:effectLst/>
                        </a:rPr>
                        <a:t>277.1</a:t>
                      </a:r>
                      <a:endParaRPr 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122244812"/>
                  </a:ext>
                </a:extLst>
              </a:tr>
            </a:tbl>
          </a:graphicData>
        </a:graphic>
      </p:graphicFrame>
      <p:sp>
        <p:nvSpPr>
          <p:cNvPr id="11" name="矩形 10">
            <a:extLst>
              <a:ext uri="{FF2B5EF4-FFF2-40B4-BE49-F238E27FC236}">
                <a16:creationId xmlns:a16="http://schemas.microsoft.com/office/drawing/2014/main" id="{31DBA6FA-6700-41C3-97AF-BA3315CB1470}"/>
              </a:ext>
            </a:extLst>
          </p:cNvPr>
          <p:cNvSpPr/>
          <p:nvPr/>
        </p:nvSpPr>
        <p:spPr>
          <a:xfrm>
            <a:off x="227154" y="5879256"/>
            <a:ext cx="8435280" cy="830997"/>
          </a:xfrm>
          <a:prstGeom prst="rect">
            <a:avLst/>
          </a:prstGeom>
        </p:spPr>
        <p:txBody>
          <a:bodyPr wrap="square">
            <a:spAutoFit/>
          </a:bodyPr>
          <a:lstStyle/>
          <a:p>
            <a:pPr lvl="0" algn="just">
              <a:spcAft>
                <a:spcPts val="0"/>
              </a:spcAft>
            </a:pPr>
            <a:r>
              <a:rPr lang="en-US" altLang="zh-CN" sz="1600" kern="100" dirty="0">
                <a:latin typeface="Times New Roman" panose="02020603050405020304" pitchFamily="18" charset="0"/>
                <a:cs typeface="Times New Roman" panose="02020603050405020304" pitchFamily="18" charset="0"/>
              </a:rPr>
              <a:t>[1] Tamaki H, Yoshinari A, Okayama A, et al. High strength Ni-base superalloy for directionally solidified castings: U.S. Patent 6,051,083[P]. 2000-4-18. </a:t>
            </a:r>
            <a:endParaRPr lang="zh-CN" altLang="zh-CN" sz="1600" kern="100" dirty="0">
              <a:latin typeface="Calibri" panose="020F0502020204030204" pitchFamily="34" charset="0"/>
              <a:cs typeface="Times New Roman" panose="02020603050405020304" pitchFamily="18" charset="0"/>
            </a:endParaRPr>
          </a:p>
          <a:p>
            <a:pPr lvl="0" algn="just">
              <a:spcAft>
                <a:spcPts val="0"/>
              </a:spcAft>
            </a:pPr>
            <a:r>
              <a:rPr lang="en-GB" altLang="zh-CN" sz="1600" kern="100" dirty="0">
                <a:latin typeface="Times New Roman" panose="02020603050405020304" pitchFamily="18" charset="0"/>
                <a:cs typeface="Times New Roman" panose="02020603050405020304" pitchFamily="18" charset="0"/>
              </a:rPr>
              <a:t>[2] Naik S K. High strength nickel base single crystal alloys: U.S. Patent 4,885,216[P]. 1989-12-5. </a:t>
            </a:r>
            <a:endParaRPr lang="zh-CN" altLang="zh-CN" sz="1600" kern="100" dirty="0">
              <a:latin typeface="Calibri" panose="020F0502020204030204" pitchFamily="34" charset="0"/>
              <a:cs typeface="Times New Roman" panose="02020603050405020304" pitchFamily="18" charset="0"/>
            </a:endParaRPr>
          </a:p>
        </p:txBody>
      </p:sp>
      <p:graphicFrame>
        <p:nvGraphicFramePr>
          <p:cNvPr id="22" name="图表 21">
            <a:extLst>
              <a:ext uri="{FF2B5EF4-FFF2-40B4-BE49-F238E27FC236}">
                <a16:creationId xmlns:a16="http://schemas.microsoft.com/office/drawing/2014/main" id="{AC7E098D-3840-4E45-8257-8B241DCAC067}"/>
              </a:ext>
            </a:extLst>
          </p:cNvPr>
          <p:cNvGraphicFramePr>
            <a:graphicFrameLocks/>
          </p:cNvGraphicFramePr>
          <p:nvPr>
            <p:extLst>
              <p:ext uri="{D42A27DB-BD31-4B8C-83A1-F6EECF244321}">
                <p14:modId xmlns:p14="http://schemas.microsoft.com/office/powerpoint/2010/main" val="3405356566"/>
              </p:ext>
            </p:extLst>
          </p:nvPr>
        </p:nvGraphicFramePr>
        <p:xfrm>
          <a:off x="4673109" y="3645023"/>
          <a:ext cx="4219371" cy="2433803"/>
        </p:xfrm>
        <a:graphic>
          <a:graphicData uri="http://schemas.openxmlformats.org/drawingml/2006/chart">
            <c:chart xmlns:c="http://schemas.openxmlformats.org/drawingml/2006/chart" xmlns:r="http://schemas.openxmlformats.org/officeDocument/2006/relationships" r:id="rId3"/>
          </a:graphicData>
        </a:graphic>
      </p:graphicFrame>
      <p:pic>
        <p:nvPicPr>
          <p:cNvPr id="6147" name="Picture 3">
            <a:extLst>
              <a:ext uri="{FF2B5EF4-FFF2-40B4-BE49-F238E27FC236}">
                <a16:creationId xmlns:a16="http://schemas.microsoft.com/office/drawing/2014/main" id="{171326F6-5BD3-45D9-B742-D6591F9FF8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23825" cy="1428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059BD809-1677-4E0E-84EC-D6BD09B32D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
            <a:extLst>
              <a:ext uri="{FF2B5EF4-FFF2-40B4-BE49-F238E27FC236}">
                <a16:creationId xmlns:a16="http://schemas.microsoft.com/office/drawing/2014/main" id="{97144ACB-ABF5-4DC0-AF4C-7466CDEEE1C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257175" cy="1619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a:extLst>
              <a:ext uri="{FF2B5EF4-FFF2-40B4-BE49-F238E27FC236}">
                <a16:creationId xmlns:a16="http://schemas.microsoft.com/office/drawing/2014/main" id="{422C12BC-86E2-4D45-8D92-D3FFC9363917}"/>
              </a:ext>
            </a:extLst>
          </p:cNvPr>
          <p:cNvGraphicFramePr>
            <a:graphicFrameLocks noGrp="1"/>
          </p:cNvGraphicFramePr>
          <p:nvPr>
            <p:extLst>
              <p:ext uri="{D42A27DB-BD31-4B8C-83A1-F6EECF244321}">
                <p14:modId xmlns:p14="http://schemas.microsoft.com/office/powerpoint/2010/main" val="450788272"/>
              </p:ext>
            </p:extLst>
          </p:nvPr>
        </p:nvGraphicFramePr>
        <p:xfrm>
          <a:off x="103074" y="3658410"/>
          <a:ext cx="4623141" cy="2218862"/>
        </p:xfrm>
        <a:graphic>
          <a:graphicData uri="http://schemas.openxmlformats.org/drawingml/2006/table">
            <a:tbl>
              <a:tblPr firstRow="1" firstCol="1" bandRow="1">
                <a:tableStyleId>{5FD0F851-EC5A-4D38-B0AD-8093EC10F338}</a:tableStyleId>
              </a:tblPr>
              <a:tblGrid>
                <a:gridCol w="938064">
                  <a:extLst>
                    <a:ext uri="{9D8B030D-6E8A-4147-A177-3AD203B41FA5}">
                      <a16:colId xmlns:a16="http://schemas.microsoft.com/office/drawing/2014/main" val="76552134"/>
                    </a:ext>
                  </a:extLst>
                </a:gridCol>
                <a:gridCol w="1286591">
                  <a:extLst>
                    <a:ext uri="{9D8B030D-6E8A-4147-A177-3AD203B41FA5}">
                      <a16:colId xmlns:a16="http://schemas.microsoft.com/office/drawing/2014/main" val="3576715044"/>
                    </a:ext>
                  </a:extLst>
                </a:gridCol>
                <a:gridCol w="2398486">
                  <a:extLst>
                    <a:ext uri="{9D8B030D-6E8A-4147-A177-3AD203B41FA5}">
                      <a16:colId xmlns:a16="http://schemas.microsoft.com/office/drawing/2014/main" val="132036995"/>
                    </a:ext>
                  </a:extLst>
                </a:gridCol>
              </a:tblGrid>
              <a:tr h="739622">
                <a:tc>
                  <a:txBody>
                    <a:bodyPr/>
                    <a:lstStyle/>
                    <a:p>
                      <a:pPr algn="ctr">
                        <a:spcAft>
                          <a:spcPts val="0"/>
                        </a:spcAft>
                      </a:pPr>
                      <a:r>
                        <a:rPr lang="en-GB" sz="1800" kern="100" dirty="0">
                          <a:effectLst/>
                        </a:rPr>
                        <a:t>Instance</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dirty="0">
                          <a:effectLst/>
                        </a:rPr>
                        <a:t>Alloy cluster</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dirty="0">
                          <a:effectLst/>
                        </a:rPr>
                        <a:t>Selected predictive model</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286938"/>
                  </a:ext>
                </a:extLst>
              </a:tr>
              <a:tr h="369810">
                <a:tc>
                  <a:txBody>
                    <a:bodyPr/>
                    <a:lstStyle/>
                    <a:p>
                      <a:pPr algn="ctr">
                        <a:spcAft>
                          <a:spcPts val="0"/>
                        </a:spcAft>
                      </a:pPr>
                      <a:r>
                        <a:rPr lang="en-GB" sz="1800" kern="100" dirty="0">
                          <a:effectLst/>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a:effectLst/>
                        </a:rPr>
                        <a:t>Cluster 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dirty="0">
                          <a:effectLst/>
                        </a:rPr>
                        <a:t>GPR</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2330940"/>
                  </a:ext>
                </a:extLst>
              </a:tr>
              <a:tr h="369810">
                <a:tc>
                  <a:txBody>
                    <a:bodyPr/>
                    <a:lstStyle/>
                    <a:p>
                      <a:pPr algn="ctr">
                        <a:spcAft>
                          <a:spcPts val="0"/>
                        </a:spcAft>
                      </a:pPr>
                      <a:r>
                        <a:rPr lang="en-GB" sz="1800" kern="100">
                          <a:effectLst/>
                        </a:rPr>
                        <a:t>#2</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a:effectLst/>
                        </a:rPr>
                        <a:t>Cluster 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dirty="0">
                          <a:effectLst/>
                        </a:rPr>
                        <a:t>GPR</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3228209"/>
                  </a:ext>
                </a:extLst>
              </a:tr>
              <a:tr h="369810">
                <a:tc>
                  <a:txBody>
                    <a:bodyPr/>
                    <a:lstStyle/>
                    <a:p>
                      <a:pPr algn="ctr">
                        <a:spcAft>
                          <a:spcPts val="0"/>
                        </a:spcAft>
                      </a:pPr>
                      <a:r>
                        <a:rPr lang="en-GB" sz="1800" kern="100" dirty="0">
                          <a:effectLst/>
                        </a:rPr>
                        <a:t>#3</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a:effectLst/>
                        </a:rPr>
                        <a:t>Cluster 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a:effectLst/>
                        </a:rPr>
                        <a:t>RF</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6642790"/>
                  </a:ext>
                </a:extLst>
              </a:tr>
              <a:tr h="369810">
                <a:tc>
                  <a:txBody>
                    <a:bodyPr/>
                    <a:lstStyle/>
                    <a:p>
                      <a:pPr algn="ctr">
                        <a:spcAft>
                          <a:spcPts val="0"/>
                        </a:spcAft>
                      </a:pPr>
                      <a:r>
                        <a:rPr lang="en-GB" sz="1800" kern="100" dirty="0">
                          <a:effectLst/>
                        </a:rPr>
                        <a:t>#4</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a:effectLst/>
                        </a:rPr>
                        <a:t>Cluster 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800" kern="100" dirty="0">
                          <a:effectLst/>
                        </a:rPr>
                        <a:t>RF</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40203088"/>
                  </a:ext>
                </a:extLst>
              </a:tr>
            </a:tbl>
          </a:graphicData>
        </a:graphic>
      </p:graphicFrame>
      <p:sp>
        <p:nvSpPr>
          <p:cNvPr id="4" name="箭头: 虚尾 3">
            <a:extLst>
              <a:ext uri="{FF2B5EF4-FFF2-40B4-BE49-F238E27FC236}">
                <a16:creationId xmlns:a16="http://schemas.microsoft.com/office/drawing/2014/main" id="{435B4A5C-8597-4F97-810D-91072F3FECD9}"/>
              </a:ext>
            </a:extLst>
          </p:cNvPr>
          <p:cNvSpPr/>
          <p:nvPr/>
        </p:nvSpPr>
        <p:spPr>
          <a:xfrm>
            <a:off x="4814210" y="4074909"/>
            <a:ext cx="329090" cy="36004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6C1586E-0BED-49C5-AA04-168CACFB9CCF}"/>
              </a:ext>
            </a:extLst>
          </p:cNvPr>
          <p:cNvSpPr/>
          <p:nvPr/>
        </p:nvSpPr>
        <p:spPr>
          <a:xfrm>
            <a:off x="0" y="779173"/>
            <a:ext cx="9144000" cy="954107"/>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       我们在新收集的蠕变特性数据集上进行了预测实验。这两项专利不包含在我们的</a:t>
            </a:r>
            <a:r>
              <a:rPr lang="en-US" altLang="zh-CN" sz="1400" dirty="0">
                <a:latin typeface="微软雅黑" panose="020B0503020204020204" pitchFamily="34" charset="-122"/>
                <a:ea typeface="微软雅黑" panose="020B0503020204020204" pitchFamily="34" charset="-122"/>
              </a:rPr>
              <a:t>266</a:t>
            </a:r>
            <a:r>
              <a:rPr lang="zh-CN" altLang="en-US" sz="1400" dirty="0">
                <a:latin typeface="微软雅黑" panose="020B0503020204020204" pitchFamily="34" charset="-122"/>
                <a:ea typeface="微软雅黑" panose="020B0503020204020204" pitchFamily="34" charset="-122"/>
              </a:rPr>
              <a:t>个实例的训练集中，因此可以认为是新设计的</a:t>
            </a:r>
            <a:r>
              <a:rPr lang="en-US" altLang="zh-CN" sz="1400" dirty="0">
                <a:latin typeface="微软雅黑" panose="020B0503020204020204" pitchFamily="34" charset="-122"/>
                <a:ea typeface="微软雅黑" panose="020B0503020204020204" pitchFamily="34" charset="-122"/>
              </a:rPr>
              <a:t>alloy</a:t>
            </a:r>
            <a:r>
              <a:rPr lang="zh-CN" altLang="en-US" sz="1400" dirty="0">
                <a:latin typeface="微软雅黑" panose="020B0503020204020204" pitchFamily="34" charset="-122"/>
                <a:ea typeface="微软雅黑" panose="020B0503020204020204" pitchFamily="34" charset="-122"/>
              </a:rPr>
              <a:t>。验证数据集包含</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个实例</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。一是这四个实例的化学成分范围波动较大</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我们可以测试不同组分的敏感性，特别是</a:t>
            </a:r>
            <a:r>
              <a:rPr lang="en-US" altLang="zh-CN" sz="1400" dirty="0">
                <a:latin typeface="微软雅黑" panose="020B0503020204020204" pitchFamily="34" charset="-122"/>
                <a:ea typeface="微软雅黑" panose="020B0503020204020204" pitchFamily="34" charset="-122"/>
              </a:rPr>
              <a:t>Co(0.99 ~ 12.4)</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Re(0 ~ 5.61)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Cr(4.27 ~ 10.6)</a:t>
            </a:r>
            <a:r>
              <a:rPr lang="zh-CN" altLang="en-US" sz="1400" dirty="0">
                <a:latin typeface="微软雅黑" panose="020B0503020204020204" pitchFamily="34" charset="-122"/>
                <a:ea typeface="微软雅黑" panose="020B0503020204020204" pitchFamily="34" charset="-122"/>
              </a:rPr>
              <a:t>，其含量对蠕变和疲劳性能影响较大。另一种情况是，这</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个实例所涉及的</a:t>
            </a:r>
            <a:r>
              <a:rPr lang="zh-CN" altLang="en-US" sz="1400" dirty="0">
                <a:solidFill>
                  <a:srgbClr val="FF0000"/>
                </a:solidFill>
                <a:latin typeface="微软雅黑" panose="020B0503020204020204" pitchFamily="34" charset="-122"/>
                <a:ea typeface="微软雅黑" panose="020B0503020204020204" pitchFamily="34" charset="-122"/>
              </a:rPr>
              <a:t>低温高应力</a:t>
            </a:r>
            <a:r>
              <a:rPr lang="zh-CN" altLang="en-US" sz="1400" dirty="0">
                <a:latin typeface="微软雅黑" panose="020B0503020204020204" pitchFamily="34" charset="-122"/>
                <a:ea typeface="微软雅黑" panose="020B0503020204020204" pitchFamily="34" charset="-122"/>
              </a:rPr>
              <a:t>和</a:t>
            </a:r>
            <a:r>
              <a:rPr lang="zh-CN" altLang="en-US" sz="1400" dirty="0">
                <a:solidFill>
                  <a:srgbClr val="FF0000"/>
                </a:solidFill>
                <a:latin typeface="微软雅黑" panose="020B0503020204020204" pitchFamily="34" charset="-122"/>
                <a:ea typeface="微软雅黑" panose="020B0503020204020204" pitchFamily="34" charset="-122"/>
              </a:rPr>
              <a:t>低温中应力</a:t>
            </a:r>
            <a:r>
              <a:rPr lang="zh-CN" altLang="en-US" sz="1400" dirty="0">
                <a:latin typeface="微软雅黑" panose="020B0503020204020204" pitchFamily="34" charset="-122"/>
                <a:ea typeface="微软雅黑" panose="020B0503020204020204" pitchFamily="34" charset="-122"/>
              </a:rPr>
              <a:t>测试条件与</a:t>
            </a:r>
            <a:r>
              <a:rPr lang="en-US" altLang="zh-CN" sz="1400" dirty="0">
                <a:latin typeface="微软雅黑" panose="020B0503020204020204" pitchFamily="34" charset="-122"/>
                <a:ea typeface="微软雅黑" panose="020B0503020204020204" pitchFamily="34" charset="-122"/>
              </a:rPr>
              <a:t>266</a:t>
            </a:r>
            <a:r>
              <a:rPr lang="zh-CN" altLang="en-US" sz="1400" dirty="0">
                <a:latin typeface="微软雅黑" panose="020B0503020204020204" pitchFamily="34" charset="-122"/>
                <a:ea typeface="微软雅黑" panose="020B0503020204020204" pitchFamily="34" charset="-122"/>
              </a:rPr>
              <a:t>个实例的训练集不同。</a:t>
            </a:r>
          </a:p>
        </p:txBody>
      </p:sp>
    </p:spTree>
    <p:extLst>
      <p:ext uri="{BB962C8B-B14F-4D97-AF65-F5344CB8AC3E}">
        <p14:creationId xmlns:p14="http://schemas.microsoft.com/office/powerpoint/2010/main" val="179336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B8D66-5E0D-40E5-BA72-F20B6E09AAE1}"/>
              </a:ext>
            </a:extLst>
          </p:cNvPr>
          <p:cNvSpPr>
            <a:spLocks noGrp="1"/>
          </p:cNvSpPr>
          <p:nvPr>
            <p:ph type="title"/>
          </p:nvPr>
        </p:nvSpPr>
        <p:spPr>
          <a:xfrm>
            <a:off x="914400" y="26741"/>
            <a:ext cx="8229600" cy="673453"/>
          </a:xfrm>
        </p:spPr>
        <p:txBody>
          <a:bodyPr>
            <a:normAutofit/>
          </a:bodyPr>
          <a:lstStyle/>
          <a:p>
            <a:r>
              <a:rPr lang="zh-CN" altLang="en-US" sz="2400" dirty="0">
                <a:solidFill>
                  <a:srgbClr val="FF0000"/>
                </a:solidFill>
              </a:rPr>
              <a:t>待发表的成果</a:t>
            </a:r>
          </a:p>
        </p:txBody>
      </p:sp>
      <p:pic>
        <p:nvPicPr>
          <p:cNvPr id="3" name="图片 2">
            <a:extLst>
              <a:ext uri="{FF2B5EF4-FFF2-40B4-BE49-F238E27FC236}">
                <a16:creationId xmlns:a16="http://schemas.microsoft.com/office/drawing/2014/main" id="{B34E9091-9FC6-4593-B020-565336B4DA68}"/>
              </a:ext>
            </a:extLst>
          </p:cNvPr>
          <p:cNvPicPr>
            <a:picLocks noChangeAspect="1"/>
          </p:cNvPicPr>
          <p:nvPr/>
        </p:nvPicPr>
        <p:blipFill>
          <a:blip r:embed="rId3"/>
          <a:stretch>
            <a:fillRect/>
          </a:stretch>
        </p:blipFill>
        <p:spPr>
          <a:xfrm>
            <a:off x="201891" y="1226747"/>
            <a:ext cx="4228662" cy="5583620"/>
          </a:xfrm>
          <a:prstGeom prst="rect">
            <a:avLst/>
          </a:prstGeom>
        </p:spPr>
      </p:pic>
      <p:pic>
        <p:nvPicPr>
          <p:cNvPr id="4" name="图片 3">
            <a:extLst>
              <a:ext uri="{FF2B5EF4-FFF2-40B4-BE49-F238E27FC236}">
                <a16:creationId xmlns:a16="http://schemas.microsoft.com/office/drawing/2014/main" id="{177D6329-28D2-4B29-865A-34F1E36119B2}"/>
              </a:ext>
            </a:extLst>
          </p:cNvPr>
          <p:cNvPicPr>
            <a:picLocks noChangeAspect="1"/>
          </p:cNvPicPr>
          <p:nvPr/>
        </p:nvPicPr>
        <p:blipFill>
          <a:blip r:embed="rId4"/>
          <a:stretch>
            <a:fillRect/>
          </a:stretch>
        </p:blipFill>
        <p:spPr>
          <a:xfrm>
            <a:off x="4552190" y="3284984"/>
            <a:ext cx="4389919" cy="819662"/>
          </a:xfrm>
          <a:prstGeom prst="rect">
            <a:avLst/>
          </a:prstGeom>
        </p:spPr>
      </p:pic>
      <p:sp>
        <p:nvSpPr>
          <p:cNvPr id="5" name="文本框 4">
            <a:extLst>
              <a:ext uri="{FF2B5EF4-FFF2-40B4-BE49-F238E27FC236}">
                <a16:creationId xmlns:a16="http://schemas.microsoft.com/office/drawing/2014/main" id="{4B8C6885-3C35-4DEC-9218-E38BE67C684E}"/>
              </a:ext>
            </a:extLst>
          </p:cNvPr>
          <p:cNvSpPr txBox="1"/>
          <p:nvPr/>
        </p:nvSpPr>
        <p:spPr>
          <a:xfrm>
            <a:off x="17917" y="857415"/>
            <a:ext cx="1656184" cy="369332"/>
          </a:xfrm>
          <a:prstGeom prst="rect">
            <a:avLst/>
          </a:prstGeom>
          <a:noFill/>
        </p:spPr>
        <p:txBody>
          <a:bodyPr wrap="square" rtlCol="0">
            <a:spAutoFit/>
          </a:bodyPr>
          <a:lstStyle/>
          <a:p>
            <a:pPr algn="ctr"/>
            <a:r>
              <a:rPr lang="zh-CN" altLang="en-US" b="1" dirty="0">
                <a:solidFill>
                  <a:srgbClr val="FF0000"/>
                </a:solidFill>
              </a:rPr>
              <a:t>文章首页</a:t>
            </a:r>
          </a:p>
        </p:txBody>
      </p:sp>
      <p:sp>
        <p:nvSpPr>
          <p:cNvPr id="9" name="文本框 8">
            <a:extLst>
              <a:ext uri="{FF2B5EF4-FFF2-40B4-BE49-F238E27FC236}">
                <a16:creationId xmlns:a16="http://schemas.microsoft.com/office/drawing/2014/main" id="{8A727CCD-7C1E-471B-AD88-38062DD543AF}"/>
              </a:ext>
            </a:extLst>
          </p:cNvPr>
          <p:cNvSpPr txBox="1"/>
          <p:nvPr/>
        </p:nvSpPr>
        <p:spPr>
          <a:xfrm>
            <a:off x="4355976" y="2890224"/>
            <a:ext cx="1656184" cy="369332"/>
          </a:xfrm>
          <a:prstGeom prst="rect">
            <a:avLst/>
          </a:prstGeom>
          <a:noFill/>
        </p:spPr>
        <p:txBody>
          <a:bodyPr wrap="square" rtlCol="0">
            <a:spAutoFit/>
          </a:bodyPr>
          <a:lstStyle/>
          <a:p>
            <a:pPr algn="ctr"/>
            <a:r>
              <a:rPr lang="zh-CN" altLang="en-US" b="1" dirty="0">
                <a:solidFill>
                  <a:srgbClr val="FF0000"/>
                </a:solidFill>
              </a:rPr>
              <a:t>文章致谢页</a:t>
            </a:r>
          </a:p>
        </p:txBody>
      </p:sp>
      <p:sp>
        <p:nvSpPr>
          <p:cNvPr id="7" name="矩形: 圆角 6">
            <a:extLst>
              <a:ext uri="{FF2B5EF4-FFF2-40B4-BE49-F238E27FC236}">
                <a16:creationId xmlns:a16="http://schemas.microsoft.com/office/drawing/2014/main" id="{C50E486F-478D-41C9-B0D8-A79262BE7936}"/>
              </a:ext>
            </a:extLst>
          </p:cNvPr>
          <p:cNvSpPr/>
          <p:nvPr/>
        </p:nvSpPr>
        <p:spPr>
          <a:xfrm>
            <a:off x="2039820" y="2556925"/>
            <a:ext cx="5556516" cy="2312235"/>
          </a:xfrm>
          <a:prstGeom prst="round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dirty="0">
                <a:solidFill>
                  <a:schemeClr val="tx1"/>
                </a:solidFill>
                <a:latin typeface="Times New Roman" panose="02020603050405020304" pitchFamily="18" charset="0"/>
                <a:cs typeface="Times New Roman" panose="02020603050405020304" pitchFamily="18" charset="0"/>
              </a:rPr>
              <a:t>Yue Liu, Junming Wu, Zhichao Wang, Xiaogang Lu, Siqi Shi, Chongyu Wang, Tao Yue. Predicting the creep rupture life of Ni-based single crystal superalloy using divide-and-conquer based machine learning combined with materials multi-category factors[J]. </a:t>
            </a:r>
            <a:r>
              <a:rPr lang="en-US" altLang="zh-CN" kern="100" dirty="0">
                <a:solidFill>
                  <a:srgbClr val="000000"/>
                </a:solidFill>
                <a:latin typeface="Times New Roman" panose="02020603050405020304" pitchFamily="18" charset="0"/>
              </a:rPr>
              <a:t>Acta Materialia</a:t>
            </a:r>
            <a:r>
              <a:rPr lang="en-US" altLang="zh-CN" dirty="0">
                <a:solidFill>
                  <a:schemeClr val="tx1"/>
                </a:solidFill>
                <a:latin typeface="Times New Roman" panose="02020603050405020304" pitchFamily="18" charset="0"/>
                <a:cs typeface="Times New Roman" panose="02020603050405020304" pitchFamily="18" charset="0"/>
              </a:rPr>
              <a:t>, 2019, 8</a:t>
            </a:r>
            <a:r>
              <a:rPr lang="en-AU" altLang="zh-CN"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待投稿</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b="1" dirty="0">
                <a:solidFill>
                  <a:schemeClr val="tx1"/>
                </a:solidFill>
                <a:latin typeface="Times New Roman" panose="02020603050405020304" pitchFamily="18" charset="0"/>
                <a:cs typeface="Times New Roman" panose="02020603050405020304" pitchFamily="18" charset="0"/>
              </a:rPr>
              <a:t>Acta Materialia</a:t>
            </a:r>
            <a:r>
              <a:rPr lang="en-US" altLang="zh-CN" dirty="0">
                <a:solidFill>
                  <a:schemeClr val="tx1"/>
                </a:solidFill>
                <a:latin typeface="Times New Roman" panose="02020603050405020304" pitchFamily="18" charset="0"/>
                <a:cs typeface="Times New Roman" panose="02020603050405020304" pitchFamily="18" charset="0"/>
              </a:rPr>
              <a:t>)</a:t>
            </a:r>
            <a:endParaRPr lang="zh-CN" altLang="zh-CN" dirty="0">
              <a:solidFill>
                <a:schemeClr val="tx1"/>
              </a:solidFill>
              <a:latin typeface="Times New Roman" panose="02020603050405020304" pitchFamily="18" charset="0"/>
              <a:cs typeface="Times New Roman" panose="02020603050405020304" pitchFamily="18" charset="0"/>
            </a:endParaRPr>
          </a:p>
          <a:p>
            <a:pPr algn="ctr"/>
            <a:endParaRPr lang="zh-CN" altLang="en-US" dirty="0">
              <a:solidFill>
                <a:schemeClr val="tx1"/>
              </a:solidFill>
            </a:endParaRPr>
          </a:p>
        </p:txBody>
      </p:sp>
    </p:spTree>
    <p:extLst>
      <p:ext uri="{BB962C8B-B14F-4D97-AF65-F5344CB8AC3E}">
        <p14:creationId xmlns:p14="http://schemas.microsoft.com/office/powerpoint/2010/main" val="13203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B8D66-5E0D-40E5-BA72-F20B6E09AAE1}"/>
              </a:ext>
            </a:extLst>
          </p:cNvPr>
          <p:cNvSpPr>
            <a:spLocks noGrp="1"/>
          </p:cNvSpPr>
          <p:nvPr>
            <p:ph type="title"/>
          </p:nvPr>
        </p:nvSpPr>
        <p:spPr>
          <a:xfrm>
            <a:off x="914400" y="26741"/>
            <a:ext cx="8229600" cy="673453"/>
          </a:xfrm>
        </p:spPr>
        <p:txBody>
          <a:bodyPr>
            <a:normAutofit/>
          </a:bodyPr>
          <a:lstStyle/>
          <a:p>
            <a:r>
              <a:rPr lang="zh-CN" altLang="en-US" sz="2400" dirty="0">
                <a:solidFill>
                  <a:srgbClr val="FF0000"/>
                </a:solidFill>
              </a:rPr>
              <a:t>高温合金机器学习平台的研发与建设</a:t>
            </a:r>
          </a:p>
        </p:txBody>
      </p:sp>
      <p:pic>
        <p:nvPicPr>
          <p:cNvPr id="8" name="图片 7">
            <a:extLst>
              <a:ext uri="{FF2B5EF4-FFF2-40B4-BE49-F238E27FC236}">
                <a16:creationId xmlns:a16="http://schemas.microsoft.com/office/drawing/2014/main" id="{5DFD7BCB-F503-4EC8-8798-134020D52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836712"/>
            <a:ext cx="8064896" cy="5941648"/>
          </a:xfrm>
          <a:prstGeom prst="rect">
            <a:avLst/>
          </a:prstGeom>
        </p:spPr>
      </p:pic>
      <p:sp>
        <p:nvSpPr>
          <p:cNvPr id="10" name="文本框 9">
            <a:extLst>
              <a:ext uri="{FF2B5EF4-FFF2-40B4-BE49-F238E27FC236}">
                <a16:creationId xmlns:a16="http://schemas.microsoft.com/office/drawing/2014/main" id="{700B03DF-94DA-481F-AAE9-17FC03995B76}"/>
              </a:ext>
            </a:extLst>
          </p:cNvPr>
          <p:cNvSpPr txBox="1"/>
          <p:nvPr/>
        </p:nvSpPr>
        <p:spPr>
          <a:xfrm>
            <a:off x="583952" y="2562364"/>
            <a:ext cx="3672408" cy="338554"/>
          </a:xfrm>
          <a:prstGeom prst="rect">
            <a:avLst/>
          </a:prstGeom>
          <a:noFill/>
        </p:spPr>
        <p:txBody>
          <a:bodyPr wrap="square" rtlCol="0">
            <a:spAutoFit/>
          </a:bodyPr>
          <a:lstStyle/>
          <a:p>
            <a:r>
              <a:rPr lang="zh-CN" altLang="en-US" sz="1600" b="1" dirty="0">
                <a:solidFill>
                  <a:srgbClr val="FF0000"/>
                </a:solidFill>
              </a:rPr>
              <a:t>文献、专利、算法和数据的上传和下载</a:t>
            </a:r>
          </a:p>
        </p:txBody>
      </p:sp>
      <p:sp>
        <p:nvSpPr>
          <p:cNvPr id="17" name="文本框 16">
            <a:extLst>
              <a:ext uri="{FF2B5EF4-FFF2-40B4-BE49-F238E27FC236}">
                <a16:creationId xmlns:a16="http://schemas.microsoft.com/office/drawing/2014/main" id="{24F3980F-7961-455C-83DC-B0896350B555}"/>
              </a:ext>
            </a:extLst>
          </p:cNvPr>
          <p:cNvSpPr txBox="1"/>
          <p:nvPr/>
        </p:nvSpPr>
        <p:spPr>
          <a:xfrm>
            <a:off x="4418632" y="2562364"/>
            <a:ext cx="4455592" cy="338554"/>
          </a:xfrm>
          <a:prstGeom prst="rect">
            <a:avLst/>
          </a:prstGeom>
          <a:noFill/>
        </p:spPr>
        <p:txBody>
          <a:bodyPr wrap="square" rtlCol="0">
            <a:spAutoFit/>
          </a:bodyPr>
          <a:lstStyle/>
          <a:p>
            <a:r>
              <a:rPr lang="zh-CN" altLang="en-US" sz="1600" b="1" dirty="0">
                <a:solidFill>
                  <a:srgbClr val="FF0000"/>
                </a:solidFill>
              </a:rPr>
              <a:t>各种机器学习算法算法：分类、回归、聚类等</a:t>
            </a:r>
          </a:p>
        </p:txBody>
      </p:sp>
      <p:sp>
        <p:nvSpPr>
          <p:cNvPr id="18" name="文本框 17">
            <a:extLst>
              <a:ext uri="{FF2B5EF4-FFF2-40B4-BE49-F238E27FC236}">
                <a16:creationId xmlns:a16="http://schemas.microsoft.com/office/drawing/2014/main" id="{B863E198-DFE3-4E4D-8E69-182965D18139}"/>
              </a:ext>
            </a:extLst>
          </p:cNvPr>
          <p:cNvSpPr txBox="1"/>
          <p:nvPr/>
        </p:nvSpPr>
        <p:spPr>
          <a:xfrm>
            <a:off x="520452" y="6439806"/>
            <a:ext cx="4081986" cy="338554"/>
          </a:xfrm>
          <a:prstGeom prst="rect">
            <a:avLst/>
          </a:prstGeom>
          <a:noFill/>
        </p:spPr>
        <p:txBody>
          <a:bodyPr wrap="square" rtlCol="0">
            <a:spAutoFit/>
          </a:bodyPr>
          <a:lstStyle/>
          <a:p>
            <a:r>
              <a:rPr lang="zh-CN" altLang="en-US" sz="1600" b="1" dirty="0">
                <a:solidFill>
                  <a:srgbClr val="FF0000"/>
                </a:solidFill>
              </a:rPr>
              <a:t>国际高温合金会议文献数据搜索与结果显示</a:t>
            </a:r>
          </a:p>
        </p:txBody>
      </p:sp>
      <p:sp>
        <p:nvSpPr>
          <p:cNvPr id="19" name="文本框 18">
            <a:extLst>
              <a:ext uri="{FF2B5EF4-FFF2-40B4-BE49-F238E27FC236}">
                <a16:creationId xmlns:a16="http://schemas.microsoft.com/office/drawing/2014/main" id="{1C3C1204-3EF2-439F-B47D-271F7BB55C53}"/>
              </a:ext>
            </a:extLst>
          </p:cNvPr>
          <p:cNvSpPr txBox="1"/>
          <p:nvPr/>
        </p:nvSpPr>
        <p:spPr>
          <a:xfrm>
            <a:off x="4769099" y="6439806"/>
            <a:ext cx="3672408" cy="338554"/>
          </a:xfrm>
          <a:prstGeom prst="rect">
            <a:avLst/>
          </a:prstGeom>
          <a:noFill/>
        </p:spPr>
        <p:txBody>
          <a:bodyPr wrap="square" rtlCol="0">
            <a:spAutoFit/>
          </a:bodyPr>
          <a:lstStyle/>
          <a:p>
            <a:r>
              <a:rPr lang="zh-CN" altLang="en-US" sz="1600" b="1" dirty="0">
                <a:solidFill>
                  <a:srgbClr val="FF0000"/>
                </a:solidFill>
              </a:rPr>
              <a:t>王院士</a:t>
            </a:r>
            <a:r>
              <a:rPr lang="en-US" altLang="zh-CN" sz="1600" b="1" dirty="0">
                <a:solidFill>
                  <a:srgbClr val="FF0000"/>
                </a:solidFill>
              </a:rPr>
              <a:t>49</a:t>
            </a:r>
            <a:r>
              <a:rPr lang="zh-CN" altLang="en-US" sz="1600" b="1" dirty="0">
                <a:solidFill>
                  <a:srgbClr val="FF0000"/>
                </a:solidFill>
              </a:rPr>
              <a:t>篇文献数据的搜索与结果显示</a:t>
            </a:r>
          </a:p>
        </p:txBody>
      </p:sp>
      <p:sp>
        <p:nvSpPr>
          <p:cNvPr id="20" name="文本框 19">
            <a:extLst>
              <a:ext uri="{FF2B5EF4-FFF2-40B4-BE49-F238E27FC236}">
                <a16:creationId xmlns:a16="http://schemas.microsoft.com/office/drawing/2014/main" id="{A2374AAA-B9D2-450E-B06F-CFC6DC3E491B}"/>
              </a:ext>
            </a:extLst>
          </p:cNvPr>
          <p:cNvSpPr txBox="1"/>
          <p:nvPr/>
        </p:nvSpPr>
        <p:spPr>
          <a:xfrm>
            <a:off x="2420156" y="4385320"/>
            <a:ext cx="3672408" cy="338554"/>
          </a:xfrm>
          <a:prstGeom prst="rect">
            <a:avLst/>
          </a:prstGeom>
          <a:noFill/>
        </p:spPr>
        <p:txBody>
          <a:bodyPr wrap="square" rtlCol="0">
            <a:spAutoFit/>
          </a:bodyPr>
          <a:lstStyle/>
          <a:p>
            <a:pPr algn="ctr"/>
            <a:r>
              <a:rPr lang="zh-CN" altLang="en-US" sz="1600" b="1" dirty="0">
                <a:solidFill>
                  <a:srgbClr val="FF0000"/>
                </a:solidFill>
              </a:rPr>
              <a:t>多层级特征分析结果与可视化</a:t>
            </a:r>
          </a:p>
        </p:txBody>
      </p:sp>
    </p:spTree>
    <p:extLst>
      <p:ext uri="{BB962C8B-B14F-4D97-AF65-F5344CB8AC3E}">
        <p14:creationId xmlns:p14="http://schemas.microsoft.com/office/powerpoint/2010/main" val="2077338013"/>
      </p:ext>
    </p:extLst>
  </p:cSld>
  <p:clrMapOvr>
    <a:masterClrMapping/>
  </p:clrMapOvr>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34521</TotalTime>
  <Words>1539</Words>
  <Application>Microsoft Office PowerPoint</Application>
  <PresentationFormat>全屏显示(4:3)</PresentationFormat>
  <Paragraphs>193</Paragraphs>
  <Slides>9</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等线</vt:lpstr>
      <vt:lpstr>方正姚体</vt:lpstr>
      <vt:lpstr>华文宋体</vt:lpstr>
      <vt:lpstr>华文新魏</vt:lpstr>
      <vt:lpstr>宋体</vt:lpstr>
      <vt:lpstr>微软雅黑</vt:lpstr>
      <vt:lpstr>Arial</vt:lpstr>
      <vt:lpstr>Arial</vt:lpstr>
      <vt:lpstr>Calibri</vt:lpstr>
      <vt:lpstr>Monotype Corsiva</vt:lpstr>
      <vt:lpstr>Times New Roman</vt:lpstr>
      <vt:lpstr>Office 主题</vt:lpstr>
      <vt:lpstr>高温合金数据的采集与存储</vt:lpstr>
      <vt:lpstr>基于主动学习的多层级交互式特征分析方法  </vt:lpstr>
      <vt:lpstr>多层级特征分析方法在蠕变性能数据中的应用</vt:lpstr>
      <vt:lpstr>待发表的成果</vt:lpstr>
      <vt:lpstr>结合材料多尺度属性的分而治之的机器学习方法</vt:lpstr>
      <vt:lpstr>结合材料多尺度属性的分而治之的机器学习方法 —蠕变断裂寿命预测结果与讨论</vt:lpstr>
      <vt:lpstr>结合材料多尺度属性的分而治之的机器学习方法 —新设计合金的蠕变断裂寿命预测</vt:lpstr>
      <vt:lpstr>待发表的成果</vt:lpstr>
      <vt:lpstr>高温合金机器学习平台的研发与建设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2833</cp:revision>
  <dcterms:created xsi:type="dcterms:W3CDTF">2014-12-26T05:35:01Z</dcterms:created>
  <dcterms:modified xsi:type="dcterms:W3CDTF">2019-06-21T12:45:59Z</dcterms:modified>
</cp:coreProperties>
</file>