
<file path=[Content_Types].xml><?xml version="1.0" encoding="utf-8"?>
<Types xmlns="http://schemas.openxmlformats.org/package/2006/content-types">
  <Default Extension="jpeg" ContentType="image/jpeg"/>
  <Default Extension="tiff" ContentType="image/tif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3"/>
    <p:sldMasterId id="2147483660" r:id="rId4"/>
    <p:sldMasterId id="2147483661" r:id="rId5"/>
    <p:sldMasterId id="2147483675" r:id="rId6"/>
  </p:sldMasterIdLst>
  <p:notesMasterIdLst>
    <p:notesMasterId r:id="rId8"/>
  </p:notesMasterIdLst>
  <p:sldIdLst>
    <p:sldId id="258" r:id="rId7"/>
    <p:sldId id="289" r:id="rId9"/>
    <p:sldId id="272" r:id="rId10"/>
    <p:sldId id="285" r:id="rId11"/>
    <p:sldId id="288" r:id="rId12"/>
    <p:sldId id="287"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8" r:id="rId31"/>
    <p:sldId id="307" r:id="rId32"/>
    <p:sldId id="318" r:id="rId33"/>
    <p:sldId id="282" r:id="rId34"/>
    <p:sldId id="310" r:id="rId35"/>
    <p:sldId id="311" r:id="rId36"/>
    <p:sldId id="312" r:id="rId37"/>
    <p:sldId id="313" r:id="rId38"/>
    <p:sldId id="314" r:id="rId39"/>
    <p:sldId id="315" r:id="rId40"/>
    <p:sldId id="316" r:id="rId41"/>
    <p:sldId id="317" r:id="rId42"/>
    <p:sldId id="319" r:id="rId43"/>
    <p:sldId id="320" r:id="rId44"/>
    <p:sldId id="321" r:id="rId45"/>
    <p:sldId id="268" r:id="rId46"/>
  </p:sldIdLst>
  <p:sldSz cx="6858000" cy="5143500"/>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黑色" id="{62F16BA5-C142-0C4D-B026-1058685ACAA8}">
          <p14:sldIdLst>
            <p14:sldId id="258"/>
            <p14:sldId id="289"/>
            <p14:sldId id="272"/>
            <p14:sldId id="285"/>
            <p14:sldId id="288"/>
            <p14:sldId id="287"/>
            <p14:sldId id="290"/>
            <p14:sldId id="291"/>
            <p14:sldId id="292"/>
            <p14:sldId id="293"/>
            <p14:sldId id="294"/>
            <p14:sldId id="295"/>
            <p14:sldId id="296"/>
            <p14:sldId id="297"/>
            <p14:sldId id="298"/>
            <p14:sldId id="299"/>
            <p14:sldId id="300"/>
            <p14:sldId id="301"/>
            <p14:sldId id="302"/>
            <p14:sldId id="303"/>
            <p14:sldId id="304"/>
            <p14:sldId id="305"/>
            <p14:sldId id="306"/>
            <p14:sldId id="308"/>
            <p14:sldId id="307"/>
            <p14:sldId id="318"/>
            <p14:sldId id="282"/>
            <p14:sldId id="310"/>
            <p14:sldId id="311"/>
            <p14:sldId id="312"/>
            <p14:sldId id="313"/>
            <p14:sldId id="314"/>
            <p14:sldId id="315"/>
            <p14:sldId id="316"/>
            <p14:sldId id="317"/>
            <p14:sldId id="319"/>
            <p14:sldId id="320"/>
            <p14:sldId id="321"/>
            <p14:sldId id="268"/>
          </p14:sldIdLst>
        </p14:section>
        <p14:section name="白色" id="{E3EE5DE6-CA78-4B46-A271-C53945ADED6C}">
          <p14:sldIdLst/>
        </p14:section>
        <p14:section name="案例" id="{2E51BD29-01C0-4941-B635-43B32931063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D7D7D7"/>
    <a:srgbClr val="815917"/>
    <a:srgbClr val="CC992A"/>
    <a:srgbClr val="252525"/>
    <a:srgbClr val="FFD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5"/>
    <p:restoredTop sz="94599"/>
  </p:normalViewPr>
  <p:slideViewPr>
    <p:cSldViewPr snapToGrid="0" snapToObjects="1">
      <p:cViewPr varScale="1">
        <p:scale>
          <a:sx n="141" d="100"/>
          <a:sy n="141" d="100"/>
        </p:scale>
        <p:origin x="1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68560-0FDF-9442-BE24-F60D3982F43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619E-C7F1-CC41-AB7B-CD7F4B0ACB3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5A6418-E236-1F46-BCB6-7EB2B45216FD}"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5A6418-E236-1F46-BCB6-7EB2B45216FD}"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2995018" y="1947958"/>
            <a:ext cx="867966" cy="532667"/>
          </a:xfrm>
          <a:prstGeom prst="rect">
            <a:avLst/>
          </a:prstGeom>
        </p:spPr>
        <p:txBody>
          <a:bodyPr anchor="ctr">
            <a:noAutofit/>
          </a:bodyPr>
          <a:lstStyle>
            <a:lvl1pPr algn="ctr">
              <a:defRPr sz="3300" b="0" i="0">
                <a:solidFill>
                  <a:srgbClr val="FFD77B"/>
                </a:solidFill>
                <a:latin typeface="Helvetica Light" charset="0"/>
                <a:ea typeface="Helvetica Light" charset="0"/>
                <a:cs typeface="Helvetica Light" charset="0"/>
              </a:defRPr>
            </a:lvl1pPr>
          </a:lstStyle>
          <a:p>
            <a:r>
              <a:rPr kumimoji="1" lang="en-US" altLang="zh-CN" dirty="0" smtClean="0"/>
              <a:t>01</a:t>
            </a:r>
            <a:endParaRPr kumimoji="1" lang="zh-CN" altLang="en-US" dirty="0"/>
          </a:p>
        </p:txBody>
      </p:sp>
      <p:sp>
        <p:nvSpPr>
          <p:cNvPr id="16" name="副标题 2"/>
          <p:cNvSpPr>
            <a:spLocks noGrp="1"/>
          </p:cNvSpPr>
          <p:nvPr>
            <p:ph type="subTitle" idx="1" hasCustomPrompt="1"/>
          </p:nvPr>
        </p:nvSpPr>
        <p:spPr>
          <a:xfrm>
            <a:off x="1087637" y="2509201"/>
            <a:ext cx="4682729" cy="462449"/>
          </a:xfrm>
          <a:prstGeom prst="rect">
            <a:avLst/>
          </a:prstGeom>
        </p:spPr>
        <p:txBody>
          <a:bodyPr anchor="ctr">
            <a:noAutofit/>
          </a:bodyPr>
          <a:lstStyle>
            <a:lvl1pPr marL="0" marR="0" indent="0" algn="ctr" defTabSz="685165" rtl="0" eaLnBrk="1" fontAlgn="auto" latinLnBrk="0" hangingPunct="1">
              <a:lnSpc>
                <a:spcPct val="150000"/>
              </a:lnSpc>
              <a:spcBef>
                <a:spcPts val="1125"/>
              </a:spcBef>
              <a:spcAft>
                <a:spcPts val="1125"/>
              </a:spcAft>
              <a:buClrTx/>
              <a:buSzTx/>
              <a:buFont typeface="Arial"/>
              <a:buNone/>
              <a:defRPr sz="2250">
                <a:solidFill>
                  <a:schemeClr val="bg1"/>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单击编辑单元标题</a:t>
            </a:r>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居中内容">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1087637" y="362180"/>
            <a:ext cx="4682729" cy="365919"/>
          </a:xfrm>
          <a:prstGeom prst="rect">
            <a:avLst/>
          </a:prstGeom>
        </p:spPr>
        <p:txBody>
          <a:bodyPr anchor="t"/>
          <a:lstStyle>
            <a:lvl1pPr algn="ctr">
              <a:defRPr sz="1500" b="1" i="0">
                <a:solidFill>
                  <a:srgbClr val="CC992A"/>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11" name="副标题 2"/>
          <p:cNvSpPr>
            <a:spLocks noGrp="1"/>
          </p:cNvSpPr>
          <p:nvPr>
            <p:ph type="subTitle" idx="1" hasCustomPrompt="1"/>
          </p:nvPr>
        </p:nvSpPr>
        <p:spPr>
          <a:xfrm>
            <a:off x="1087637" y="916417"/>
            <a:ext cx="4682729" cy="3815925"/>
          </a:xfrm>
          <a:prstGeom prst="rect">
            <a:avLst/>
          </a:prstGeom>
        </p:spPr>
        <p:txBody>
          <a:bodyPr/>
          <a:lstStyle>
            <a:lvl1pPr marL="0" marR="0" indent="0" algn="ctr" defTabSz="685165" rtl="0" eaLnBrk="1" fontAlgn="auto" latinLnBrk="0" hangingPunct="1">
              <a:lnSpc>
                <a:spcPct val="150000"/>
              </a:lnSpc>
              <a:spcBef>
                <a:spcPts val="0"/>
              </a:spcBef>
              <a:spcAft>
                <a:spcPts val="0"/>
              </a:spcAft>
              <a:buClrTx/>
              <a:buSzTx/>
              <a:buFont typeface="Arial"/>
              <a:buNone/>
              <a:defRPr sz="750">
                <a:solidFill>
                  <a:srgbClr val="252525"/>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72381" y="1878806"/>
            <a:ext cx="2901255"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471863" y="1878806"/>
            <a:ext cx="2915543"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准内容">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64332" y="369395"/>
            <a:ext cx="4682729" cy="365919"/>
          </a:xfrm>
          <a:prstGeom prst="rect">
            <a:avLst/>
          </a:prstGeom>
        </p:spPr>
        <p:txBody>
          <a:bodyPr anchor="t"/>
          <a:lstStyle>
            <a:lvl1pPr algn="l">
              <a:defRPr sz="1500" b="1" i="0">
                <a:solidFill>
                  <a:srgbClr val="FFD77B"/>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3" name="副标题 2"/>
          <p:cNvSpPr>
            <a:spLocks noGrp="1"/>
          </p:cNvSpPr>
          <p:nvPr>
            <p:ph type="subTitle" idx="1" hasCustomPrompt="1"/>
          </p:nvPr>
        </p:nvSpPr>
        <p:spPr>
          <a:xfrm>
            <a:off x="364332" y="914572"/>
            <a:ext cx="3064669" cy="3817767"/>
          </a:xfrm>
          <a:prstGeom prst="rect">
            <a:avLst/>
          </a:prstGeom>
        </p:spPr>
        <p:txBody>
          <a:bodyPr/>
          <a:lstStyle>
            <a:lvl1pPr marL="0" marR="0" indent="0" algn="l" defTabSz="685165" rtl="0" eaLnBrk="1" fontAlgn="auto" latinLnBrk="0" hangingPunct="1">
              <a:lnSpc>
                <a:spcPct val="150000"/>
              </a:lnSpc>
              <a:spcBef>
                <a:spcPts val="0"/>
              </a:spcBef>
              <a:spcAft>
                <a:spcPts val="0"/>
              </a:spcAft>
              <a:buClrTx/>
              <a:buSzTx/>
              <a:buFont typeface="Arial"/>
              <a:buNone/>
              <a:defRPr sz="750">
                <a:solidFill>
                  <a:srgbClr val="C1C6C8"/>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en-US" altLang="zh-CN" dirty="0" smtClean="0"/>
          </a:p>
          <a:p>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2995018" y="1947958"/>
            <a:ext cx="867966" cy="532667"/>
          </a:xfrm>
          <a:prstGeom prst="rect">
            <a:avLst/>
          </a:prstGeom>
        </p:spPr>
        <p:txBody>
          <a:bodyPr anchor="ctr">
            <a:noAutofit/>
          </a:bodyPr>
          <a:lstStyle>
            <a:lvl1pPr algn="ctr">
              <a:defRPr sz="3300" b="0" i="0">
                <a:solidFill>
                  <a:srgbClr val="FFD77B"/>
                </a:solidFill>
                <a:latin typeface="Helvetica Light" charset="0"/>
                <a:ea typeface="Helvetica Light" charset="0"/>
                <a:cs typeface="Helvetica Light" charset="0"/>
              </a:defRPr>
            </a:lvl1pPr>
          </a:lstStyle>
          <a:p>
            <a:r>
              <a:rPr kumimoji="1" lang="en-US" altLang="zh-CN" dirty="0" smtClean="0"/>
              <a:t>01</a:t>
            </a:r>
            <a:endParaRPr kumimoji="1" lang="zh-CN" altLang="en-US" dirty="0"/>
          </a:p>
        </p:txBody>
      </p:sp>
      <p:sp>
        <p:nvSpPr>
          <p:cNvPr id="16" name="副标题 2"/>
          <p:cNvSpPr>
            <a:spLocks noGrp="1"/>
          </p:cNvSpPr>
          <p:nvPr>
            <p:ph type="subTitle" idx="1" hasCustomPrompt="1"/>
          </p:nvPr>
        </p:nvSpPr>
        <p:spPr>
          <a:xfrm>
            <a:off x="1087637" y="2509201"/>
            <a:ext cx="4682729" cy="462449"/>
          </a:xfrm>
          <a:prstGeom prst="rect">
            <a:avLst/>
          </a:prstGeom>
        </p:spPr>
        <p:txBody>
          <a:bodyPr anchor="ctr">
            <a:noAutofit/>
          </a:bodyPr>
          <a:lstStyle>
            <a:lvl1pPr marL="0" marR="0" indent="0" algn="ctr" defTabSz="685165" rtl="0" eaLnBrk="1" fontAlgn="auto" latinLnBrk="0" hangingPunct="1">
              <a:lnSpc>
                <a:spcPct val="150000"/>
              </a:lnSpc>
              <a:spcBef>
                <a:spcPts val="1125"/>
              </a:spcBef>
              <a:spcAft>
                <a:spcPts val="1125"/>
              </a:spcAft>
              <a:buClrTx/>
              <a:buSzTx/>
              <a:buFont typeface="Arial"/>
              <a:buNone/>
              <a:defRPr sz="2250">
                <a:solidFill>
                  <a:schemeClr val="bg1"/>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单击编辑单元标题</a:t>
            </a:r>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标准内容">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64332" y="369395"/>
            <a:ext cx="4682729" cy="365919"/>
          </a:xfrm>
          <a:prstGeom prst="rect">
            <a:avLst/>
          </a:prstGeom>
        </p:spPr>
        <p:txBody>
          <a:bodyPr anchor="t"/>
          <a:lstStyle>
            <a:lvl1pPr algn="l">
              <a:defRPr sz="1500" b="1" i="0">
                <a:solidFill>
                  <a:srgbClr val="FFD77B"/>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3" name="副标题 2"/>
          <p:cNvSpPr>
            <a:spLocks noGrp="1"/>
          </p:cNvSpPr>
          <p:nvPr>
            <p:ph type="subTitle" idx="1" hasCustomPrompt="1"/>
          </p:nvPr>
        </p:nvSpPr>
        <p:spPr>
          <a:xfrm>
            <a:off x="364332" y="914572"/>
            <a:ext cx="3064669" cy="3817767"/>
          </a:xfrm>
          <a:prstGeom prst="rect">
            <a:avLst/>
          </a:prstGeom>
        </p:spPr>
        <p:txBody>
          <a:bodyPr/>
          <a:lstStyle>
            <a:lvl1pPr marL="0" marR="0" indent="0" algn="l" defTabSz="685165" rtl="0" eaLnBrk="1" fontAlgn="auto" latinLnBrk="0" hangingPunct="1">
              <a:lnSpc>
                <a:spcPct val="150000"/>
              </a:lnSpc>
              <a:spcBef>
                <a:spcPts val="0"/>
              </a:spcBef>
              <a:spcAft>
                <a:spcPts val="0"/>
              </a:spcAft>
              <a:buClrTx/>
              <a:buSzTx/>
              <a:buFont typeface="Arial"/>
              <a:buNone/>
              <a:defRPr sz="750">
                <a:solidFill>
                  <a:srgbClr val="C1C6C8"/>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en-US" altLang="zh-CN" dirty="0" smtClean="0"/>
          </a:p>
          <a:p>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72381" y="1878806"/>
            <a:ext cx="2901255"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471863" y="1878806"/>
            <a:ext cx="2915543"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居中内容">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1087637" y="362183"/>
            <a:ext cx="4682729" cy="365919"/>
          </a:xfrm>
          <a:prstGeom prst="rect">
            <a:avLst/>
          </a:prstGeom>
        </p:spPr>
        <p:txBody>
          <a:bodyPr anchor="t"/>
          <a:lstStyle>
            <a:lvl1pPr algn="ctr">
              <a:defRPr sz="1500" b="1">
                <a:solidFill>
                  <a:srgbClr val="FFD77B"/>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5" name="副标题 2"/>
          <p:cNvSpPr>
            <a:spLocks noGrp="1"/>
          </p:cNvSpPr>
          <p:nvPr>
            <p:ph type="subTitle" idx="1" hasCustomPrompt="1"/>
          </p:nvPr>
        </p:nvSpPr>
        <p:spPr>
          <a:xfrm>
            <a:off x="1087637" y="916417"/>
            <a:ext cx="4682729" cy="3815925"/>
          </a:xfrm>
          <a:prstGeom prst="rect">
            <a:avLst/>
          </a:prstGeom>
        </p:spPr>
        <p:txBody>
          <a:bodyPr/>
          <a:lstStyle>
            <a:lvl1pPr marL="0" marR="0" indent="0" algn="ctr" defTabSz="685165" rtl="0" eaLnBrk="1" fontAlgn="auto" latinLnBrk="0" hangingPunct="1">
              <a:lnSpc>
                <a:spcPct val="150000"/>
              </a:lnSpc>
              <a:spcBef>
                <a:spcPts val="0"/>
              </a:spcBef>
              <a:spcAft>
                <a:spcPts val="0"/>
              </a:spcAft>
              <a:buClrTx/>
              <a:buSzTx/>
              <a:buFont typeface="Arial"/>
              <a:buNone/>
              <a:defRPr sz="750">
                <a:solidFill>
                  <a:srgbClr val="C1C6C8"/>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标准内容">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369689" y="369395"/>
            <a:ext cx="4682729" cy="365919"/>
          </a:xfrm>
          <a:prstGeom prst="rect">
            <a:avLst/>
          </a:prstGeom>
        </p:spPr>
        <p:txBody>
          <a:bodyPr anchor="t"/>
          <a:lstStyle>
            <a:lvl1pPr algn="l">
              <a:defRPr sz="1500" b="1" i="0">
                <a:solidFill>
                  <a:srgbClr val="CC992A"/>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4" name="副标题 2"/>
          <p:cNvSpPr>
            <a:spLocks noGrp="1"/>
          </p:cNvSpPr>
          <p:nvPr>
            <p:ph type="subTitle" idx="1" hasCustomPrompt="1"/>
          </p:nvPr>
        </p:nvSpPr>
        <p:spPr>
          <a:xfrm>
            <a:off x="364332" y="914571"/>
            <a:ext cx="3064669" cy="3817768"/>
          </a:xfrm>
          <a:prstGeom prst="rect">
            <a:avLst/>
          </a:prstGeom>
        </p:spPr>
        <p:txBody>
          <a:bodyPr/>
          <a:lstStyle>
            <a:lvl1pPr marL="0" marR="0" indent="0" algn="l" defTabSz="685165" rtl="0" eaLnBrk="1" fontAlgn="auto" latinLnBrk="0" hangingPunct="1">
              <a:lnSpc>
                <a:spcPct val="150000"/>
              </a:lnSpc>
              <a:spcBef>
                <a:spcPts val="0"/>
              </a:spcBef>
              <a:spcAft>
                <a:spcPts val="0"/>
              </a:spcAft>
              <a:buClrTx/>
              <a:buSzTx/>
              <a:buFont typeface="Arial"/>
              <a:buNone/>
              <a:defRPr sz="750">
                <a:solidFill>
                  <a:srgbClr val="252525"/>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en-US" altLang="zh-CN" dirty="0" smtClean="0"/>
          </a:p>
          <a:p>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准内容">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369689" y="369395"/>
            <a:ext cx="4682729" cy="365919"/>
          </a:xfrm>
          <a:prstGeom prst="rect">
            <a:avLst/>
          </a:prstGeom>
        </p:spPr>
        <p:txBody>
          <a:bodyPr anchor="t"/>
          <a:lstStyle>
            <a:lvl1pPr algn="l">
              <a:defRPr sz="1500" b="1" i="0">
                <a:solidFill>
                  <a:srgbClr val="CC992A"/>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4" name="副标题 2"/>
          <p:cNvSpPr>
            <a:spLocks noGrp="1"/>
          </p:cNvSpPr>
          <p:nvPr>
            <p:ph type="subTitle" idx="1" hasCustomPrompt="1"/>
          </p:nvPr>
        </p:nvSpPr>
        <p:spPr>
          <a:xfrm>
            <a:off x="364332" y="914571"/>
            <a:ext cx="3064669" cy="3817768"/>
          </a:xfrm>
          <a:prstGeom prst="rect">
            <a:avLst/>
          </a:prstGeom>
        </p:spPr>
        <p:txBody>
          <a:bodyPr/>
          <a:lstStyle>
            <a:lvl1pPr marL="0" marR="0" indent="0" algn="l" defTabSz="685165" rtl="0" eaLnBrk="1" fontAlgn="auto" latinLnBrk="0" hangingPunct="1">
              <a:lnSpc>
                <a:spcPct val="150000"/>
              </a:lnSpc>
              <a:spcBef>
                <a:spcPts val="0"/>
              </a:spcBef>
              <a:spcAft>
                <a:spcPts val="0"/>
              </a:spcAft>
              <a:buClrTx/>
              <a:buSzTx/>
              <a:buFont typeface="Arial"/>
              <a:buNone/>
              <a:defRPr sz="750">
                <a:solidFill>
                  <a:srgbClr val="252525"/>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en-US" altLang="zh-CN" dirty="0" smtClean="0"/>
          </a:p>
          <a:p>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居中内容">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1087637" y="362180"/>
            <a:ext cx="4682729" cy="365919"/>
          </a:xfrm>
          <a:prstGeom prst="rect">
            <a:avLst/>
          </a:prstGeom>
        </p:spPr>
        <p:txBody>
          <a:bodyPr anchor="t"/>
          <a:lstStyle>
            <a:lvl1pPr algn="ctr">
              <a:defRPr sz="1500" b="1" i="0">
                <a:solidFill>
                  <a:srgbClr val="CC992A"/>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11" name="副标题 2"/>
          <p:cNvSpPr>
            <a:spLocks noGrp="1"/>
          </p:cNvSpPr>
          <p:nvPr>
            <p:ph type="subTitle" idx="1" hasCustomPrompt="1"/>
          </p:nvPr>
        </p:nvSpPr>
        <p:spPr>
          <a:xfrm>
            <a:off x="1087637" y="916417"/>
            <a:ext cx="4682729" cy="3815925"/>
          </a:xfrm>
          <a:prstGeom prst="rect">
            <a:avLst/>
          </a:prstGeom>
        </p:spPr>
        <p:txBody>
          <a:bodyPr/>
          <a:lstStyle>
            <a:lvl1pPr marL="0" marR="0" indent="0" algn="ctr" defTabSz="685165" rtl="0" eaLnBrk="1" fontAlgn="auto" latinLnBrk="0" hangingPunct="1">
              <a:lnSpc>
                <a:spcPct val="150000"/>
              </a:lnSpc>
              <a:spcBef>
                <a:spcPts val="0"/>
              </a:spcBef>
              <a:spcAft>
                <a:spcPts val="0"/>
              </a:spcAft>
              <a:buClrTx/>
              <a:buSzTx/>
              <a:buFont typeface="Arial"/>
              <a:buNone/>
              <a:defRPr sz="750">
                <a:solidFill>
                  <a:srgbClr val="252525"/>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章节页">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2995018" y="1947958"/>
            <a:ext cx="867966" cy="532667"/>
          </a:xfrm>
          <a:prstGeom prst="rect">
            <a:avLst/>
          </a:prstGeom>
        </p:spPr>
        <p:txBody>
          <a:bodyPr anchor="ctr">
            <a:noAutofit/>
          </a:bodyPr>
          <a:lstStyle>
            <a:lvl1pPr algn="ctr">
              <a:defRPr sz="3300" b="0" i="0">
                <a:solidFill>
                  <a:srgbClr val="FFD77B"/>
                </a:solidFill>
                <a:latin typeface="Helvetica Light" charset="0"/>
                <a:ea typeface="Helvetica Light" charset="0"/>
                <a:cs typeface="Helvetica Light" charset="0"/>
              </a:defRPr>
            </a:lvl1pPr>
          </a:lstStyle>
          <a:p>
            <a:r>
              <a:rPr kumimoji="1" lang="en-US" altLang="zh-CN" dirty="0" smtClean="0"/>
              <a:t>01</a:t>
            </a:r>
            <a:endParaRPr kumimoji="1" lang="zh-CN" altLang="en-US" dirty="0"/>
          </a:p>
        </p:txBody>
      </p:sp>
      <p:sp>
        <p:nvSpPr>
          <p:cNvPr id="16" name="副标题 2"/>
          <p:cNvSpPr>
            <a:spLocks noGrp="1"/>
          </p:cNvSpPr>
          <p:nvPr>
            <p:ph type="subTitle" idx="1" hasCustomPrompt="1"/>
          </p:nvPr>
        </p:nvSpPr>
        <p:spPr>
          <a:xfrm>
            <a:off x="1087637" y="2509201"/>
            <a:ext cx="4682729" cy="462449"/>
          </a:xfrm>
          <a:prstGeom prst="rect">
            <a:avLst/>
          </a:prstGeom>
        </p:spPr>
        <p:txBody>
          <a:bodyPr anchor="ctr">
            <a:noAutofit/>
          </a:bodyPr>
          <a:lstStyle>
            <a:lvl1pPr marL="0" marR="0" indent="0" algn="ctr" defTabSz="685165" rtl="0" eaLnBrk="1" fontAlgn="auto" latinLnBrk="0" hangingPunct="1">
              <a:lnSpc>
                <a:spcPct val="150000"/>
              </a:lnSpc>
              <a:spcBef>
                <a:spcPts val="1125"/>
              </a:spcBef>
              <a:spcAft>
                <a:spcPts val="1125"/>
              </a:spcAft>
              <a:buClrTx/>
              <a:buSzTx/>
              <a:buFont typeface="Arial"/>
              <a:buNone/>
              <a:defRPr sz="2250">
                <a:solidFill>
                  <a:schemeClr val="bg1"/>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单击编辑单元标题</a:t>
            </a:r>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准内容">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64332" y="369395"/>
            <a:ext cx="4682729" cy="365919"/>
          </a:xfrm>
          <a:prstGeom prst="rect">
            <a:avLst/>
          </a:prstGeom>
        </p:spPr>
        <p:txBody>
          <a:bodyPr anchor="t"/>
          <a:lstStyle>
            <a:lvl1pPr algn="l">
              <a:defRPr sz="1500" b="1" i="0">
                <a:solidFill>
                  <a:srgbClr val="FFD77B"/>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3" name="副标题 2"/>
          <p:cNvSpPr>
            <a:spLocks noGrp="1"/>
          </p:cNvSpPr>
          <p:nvPr>
            <p:ph type="subTitle" idx="1" hasCustomPrompt="1"/>
          </p:nvPr>
        </p:nvSpPr>
        <p:spPr>
          <a:xfrm>
            <a:off x="364332" y="914572"/>
            <a:ext cx="3064669" cy="3817767"/>
          </a:xfrm>
          <a:prstGeom prst="rect">
            <a:avLst/>
          </a:prstGeom>
        </p:spPr>
        <p:txBody>
          <a:bodyPr/>
          <a:lstStyle>
            <a:lvl1pPr marL="0" marR="0" indent="0" algn="l" defTabSz="685165" rtl="0" eaLnBrk="1" fontAlgn="auto" latinLnBrk="0" hangingPunct="1">
              <a:lnSpc>
                <a:spcPct val="150000"/>
              </a:lnSpc>
              <a:spcBef>
                <a:spcPts val="0"/>
              </a:spcBef>
              <a:spcAft>
                <a:spcPts val="0"/>
              </a:spcAft>
              <a:buClrTx/>
              <a:buSzTx/>
              <a:buFont typeface="Arial"/>
              <a:buNone/>
              <a:defRPr sz="750">
                <a:solidFill>
                  <a:srgbClr val="C1C6C8"/>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en-US" altLang="zh-CN" dirty="0" smtClean="0"/>
          </a:p>
          <a:p>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居中内容">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1087637" y="362183"/>
            <a:ext cx="4682729" cy="365919"/>
          </a:xfrm>
          <a:prstGeom prst="rect">
            <a:avLst/>
          </a:prstGeom>
        </p:spPr>
        <p:txBody>
          <a:bodyPr anchor="t"/>
          <a:lstStyle>
            <a:lvl1pPr algn="ctr">
              <a:defRPr sz="1500" b="1">
                <a:solidFill>
                  <a:srgbClr val="FFD77B"/>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5" name="副标题 2"/>
          <p:cNvSpPr>
            <a:spLocks noGrp="1"/>
          </p:cNvSpPr>
          <p:nvPr>
            <p:ph type="subTitle" idx="1" hasCustomPrompt="1"/>
          </p:nvPr>
        </p:nvSpPr>
        <p:spPr>
          <a:xfrm>
            <a:off x="1087637" y="916417"/>
            <a:ext cx="4682729" cy="3815925"/>
          </a:xfrm>
          <a:prstGeom prst="rect">
            <a:avLst/>
          </a:prstGeom>
        </p:spPr>
        <p:txBody>
          <a:bodyPr/>
          <a:lstStyle>
            <a:lvl1pPr marL="0" marR="0" indent="0" algn="ctr" defTabSz="685165" rtl="0" eaLnBrk="1" fontAlgn="auto" latinLnBrk="0" hangingPunct="1">
              <a:lnSpc>
                <a:spcPct val="150000"/>
              </a:lnSpc>
              <a:spcBef>
                <a:spcPts val="0"/>
              </a:spcBef>
              <a:spcAft>
                <a:spcPts val="0"/>
              </a:spcAft>
              <a:buClrTx/>
              <a:buSzTx/>
              <a:buFont typeface="Arial"/>
              <a:buNone/>
              <a:defRPr sz="750">
                <a:solidFill>
                  <a:srgbClr val="C1C6C8"/>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准内容">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369689" y="369395"/>
            <a:ext cx="4682729" cy="365919"/>
          </a:xfrm>
          <a:prstGeom prst="rect">
            <a:avLst/>
          </a:prstGeom>
        </p:spPr>
        <p:txBody>
          <a:bodyPr anchor="t"/>
          <a:lstStyle>
            <a:lvl1pPr algn="l">
              <a:defRPr sz="1500" b="1" i="0">
                <a:solidFill>
                  <a:srgbClr val="CC992A"/>
                </a:solidFill>
                <a:latin typeface="Microsoft YaHei" charset="-122"/>
                <a:ea typeface="Microsoft YaHei" charset="-122"/>
                <a:cs typeface="Microsoft YaHei" charset="-122"/>
              </a:defRPr>
            </a:lvl1pPr>
          </a:lstStyle>
          <a:p>
            <a:r>
              <a:rPr kumimoji="1" lang="zh-CN" altLang="en-US" dirty="0" smtClean="0"/>
              <a:t>单击此处编辑标题内容</a:t>
            </a:r>
            <a:endParaRPr kumimoji="1" lang="zh-CN" altLang="en-US" dirty="0"/>
          </a:p>
        </p:txBody>
      </p:sp>
      <p:sp>
        <p:nvSpPr>
          <p:cNvPr id="4" name="副标题 2"/>
          <p:cNvSpPr>
            <a:spLocks noGrp="1"/>
          </p:cNvSpPr>
          <p:nvPr>
            <p:ph type="subTitle" idx="1" hasCustomPrompt="1"/>
          </p:nvPr>
        </p:nvSpPr>
        <p:spPr>
          <a:xfrm>
            <a:off x="364332" y="914571"/>
            <a:ext cx="3064669" cy="3817768"/>
          </a:xfrm>
          <a:prstGeom prst="rect">
            <a:avLst/>
          </a:prstGeom>
        </p:spPr>
        <p:txBody>
          <a:bodyPr/>
          <a:lstStyle>
            <a:lvl1pPr marL="0" marR="0" indent="0" algn="l" defTabSz="685165" rtl="0" eaLnBrk="1" fontAlgn="auto" latinLnBrk="0" hangingPunct="1">
              <a:lnSpc>
                <a:spcPct val="150000"/>
              </a:lnSpc>
              <a:spcBef>
                <a:spcPts val="0"/>
              </a:spcBef>
              <a:spcAft>
                <a:spcPts val="0"/>
              </a:spcAft>
              <a:buClrTx/>
              <a:buSzTx/>
              <a:buFont typeface="Arial"/>
              <a:buNone/>
              <a:defRPr sz="750">
                <a:solidFill>
                  <a:srgbClr val="252525"/>
                </a:solidFill>
                <a:latin typeface="Microsoft YaHei" charset="-122"/>
                <a:ea typeface="Microsoft YaHei" charset="-122"/>
                <a:cs typeface="Microsoft YaHei"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smtClean="0"/>
              <a:t>单击此处编辑文本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腾讯优图实验室内容。</a:t>
            </a:r>
            <a:endParaRPr kumimoji="1" lang="en-US" altLang="zh-CN" dirty="0" smtClean="0"/>
          </a:p>
          <a:p>
            <a:endParaRPr kumimoji="1" lang="zh-CN" altLang="en-US" dirty="0" smtClean="0"/>
          </a:p>
          <a:p>
            <a:endParaRPr kumimoji="1" lang="zh-CN" alt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4.xml"/><Relationship Id="rId14" Type="http://schemas.openxmlformats.org/officeDocument/2006/relationships/image" Target="../media/image1.jpeg"/><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5.xml"/><Relationship Id="rId13" Type="http://schemas.openxmlformats.org/officeDocument/2006/relationships/image" Target="../media/image2.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4"/>
            <a:ext cx="5915025"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pic>
        <p:nvPicPr>
          <p:cNvPr id="4" name="图片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0"/>
            <a:ext cx="6855032"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p:transition>
  <p:timing>
    <p:tnLst>
      <p:par>
        <p:cTn id="1" dur="indefinite" restart="never" nodeType="tmRoot"/>
      </p:par>
    </p:tnLst>
  </p:timing>
  <p:txStyles>
    <p:titleStyle>
      <a:lvl1pPr algn="l" defTabSz="513715"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270" indent="-128270" algn="l" defTabSz="513715" rtl="0" eaLnBrk="1" latinLnBrk="0" hangingPunct="1">
        <a:lnSpc>
          <a:spcPct val="90000"/>
        </a:lnSpc>
        <a:spcBef>
          <a:spcPts val="565"/>
        </a:spcBef>
        <a:buFont typeface="Arial" pitchFamily="34" charset="0"/>
        <a:buChar char="•"/>
        <a:defRPr sz="1575" kern="1200">
          <a:solidFill>
            <a:schemeClr val="tx1"/>
          </a:solidFill>
          <a:latin typeface="+mn-lt"/>
          <a:ea typeface="+mn-ea"/>
          <a:cs typeface="+mn-cs"/>
        </a:defRPr>
      </a:lvl1pPr>
      <a:lvl2pPr marL="385445" indent="-128270" algn="l" defTabSz="513715" rtl="0" eaLnBrk="1" latinLnBrk="0" hangingPunct="1">
        <a:lnSpc>
          <a:spcPct val="90000"/>
        </a:lnSpc>
        <a:spcBef>
          <a:spcPts val="280"/>
        </a:spcBef>
        <a:buFont typeface="Arial" pitchFamily="34" charset="0"/>
        <a:buChar char="•"/>
        <a:defRPr sz="1350" kern="1200">
          <a:solidFill>
            <a:schemeClr val="tx1"/>
          </a:solidFill>
          <a:latin typeface="+mn-lt"/>
          <a:ea typeface="+mn-ea"/>
          <a:cs typeface="+mn-cs"/>
        </a:defRPr>
      </a:lvl2pPr>
      <a:lvl3pPr marL="642620" indent="-128270" algn="l" defTabSz="513715" rtl="0" eaLnBrk="1" latinLnBrk="0" hangingPunct="1">
        <a:lnSpc>
          <a:spcPct val="90000"/>
        </a:lnSpc>
        <a:spcBef>
          <a:spcPts val="280"/>
        </a:spcBef>
        <a:buFont typeface="Arial"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9pPr>
    </p:bodyStyle>
    <p:otherStyle>
      <a:defPPr>
        <a:defRPr lang="en-US"/>
      </a:defPPr>
      <a:lvl1pPr marL="0" algn="l" defTabSz="513715" rtl="0" eaLnBrk="1" latinLnBrk="0" hangingPunct="1">
        <a:defRPr sz="1015" kern="1200">
          <a:solidFill>
            <a:schemeClr val="tx1"/>
          </a:solidFill>
          <a:latin typeface="+mn-lt"/>
          <a:ea typeface="+mn-ea"/>
          <a:cs typeface="+mn-cs"/>
        </a:defRPr>
      </a:lvl1pPr>
      <a:lvl2pPr marL="257175" algn="l" defTabSz="513715" rtl="0" eaLnBrk="1" latinLnBrk="0" hangingPunct="1">
        <a:defRPr sz="1015" kern="1200">
          <a:solidFill>
            <a:schemeClr val="tx1"/>
          </a:solidFill>
          <a:latin typeface="+mn-lt"/>
          <a:ea typeface="+mn-ea"/>
          <a:cs typeface="+mn-cs"/>
        </a:defRPr>
      </a:lvl2pPr>
      <a:lvl3pPr marL="514350" algn="l" defTabSz="513715" rtl="0" eaLnBrk="1" latinLnBrk="0" hangingPunct="1">
        <a:defRPr sz="1015" kern="1200">
          <a:solidFill>
            <a:schemeClr val="tx1"/>
          </a:solidFill>
          <a:latin typeface="+mn-lt"/>
          <a:ea typeface="+mn-ea"/>
          <a:cs typeface="+mn-cs"/>
        </a:defRPr>
      </a:lvl3pPr>
      <a:lvl4pPr marL="771525" algn="l" defTabSz="513715" rtl="0" eaLnBrk="1" latinLnBrk="0" hangingPunct="1">
        <a:defRPr sz="1015" kern="1200">
          <a:solidFill>
            <a:schemeClr val="tx1"/>
          </a:solidFill>
          <a:latin typeface="+mn-lt"/>
          <a:ea typeface="+mn-ea"/>
          <a:cs typeface="+mn-cs"/>
        </a:defRPr>
      </a:lvl4pPr>
      <a:lvl5pPr marL="1028700" algn="l" defTabSz="513715" rtl="0" eaLnBrk="1" latinLnBrk="0" hangingPunct="1">
        <a:defRPr sz="1015" kern="1200">
          <a:solidFill>
            <a:schemeClr val="tx1"/>
          </a:solidFill>
          <a:latin typeface="+mn-lt"/>
          <a:ea typeface="+mn-ea"/>
          <a:cs typeface="+mn-cs"/>
        </a:defRPr>
      </a:lvl5pPr>
      <a:lvl6pPr marL="1285875" algn="l" defTabSz="513715" rtl="0" eaLnBrk="1" latinLnBrk="0" hangingPunct="1">
        <a:defRPr sz="1015" kern="1200">
          <a:solidFill>
            <a:schemeClr val="tx1"/>
          </a:solidFill>
          <a:latin typeface="+mn-lt"/>
          <a:ea typeface="+mn-ea"/>
          <a:cs typeface="+mn-cs"/>
        </a:defRPr>
      </a:lvl6pPr>
      <a:lvl7pPr marL="1543050" algn="l" defTabSz="513715" rtl="0" eaLnBrk="1" latinLnBrk="0" hangingPunct="1">
        <a:defRPr sz="1015" kern="1200">
          <a:solidFill>
            <a:schemeClr val="tx1"/>
          </a:solidFill>
          <a:latin typeface="+mn-lt"/>
          <a:ea typeface="+mn-ea"/>
          <a:cs typeface="+mn-cs"/>
        </a:defRPr>
      </a:lvl7pPr>
      <a:lvl8pPr marL="1800225" algn="l" defTabSz="513715" rtl="0" eaLnBrk="1" latinLnBrk="0" hangingPunct="1">
        <a:defRPr sz="1015" kern="1200">
          <a:solidFill>
            <a:schemeClr val="tx1"/>
          </a:solidFill>
          <a:latin typeface="+mn-lt"/>
          <a:ea typeface="+mn-ea"/>
          <a:cs typeface="+mn-cs"/>
        </a:defRPr>
      </a:lvl8pPr>
      <a:lvl9pPr marL="2057400" algn="l" defTabSz="513715"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6855032" cy="5143500"/>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 id="2147483659" r:id="rId2"/>
  </p:sldLayoutIdLst>
  <p:transition>
    <p:fade/>
  </p:transition>
  <p:timing>
    <p:tnLst>
      <p:par>
        <p:cTn id="1" dur="indefinite" restart="never" nodeType="tmRoot"/>
      </p:par>
    </p:tnLst>
  </p:timing>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fld>
            <a:endParaRPr lang="en-US" dirty="0"/>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0"/>
            <a:ext cx="6855032" cy="51435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fad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fld>
            <a:endParaRPr lang="en-US" dirty="0"/>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6855032" cy="5143500"/>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p:fad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6.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hyperlink" Target="https://fetch.spec.whatwg.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2.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3.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4.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tif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tif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5.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1178" y="2707729"/>
            <a:ext cx="5175645" cy="461665"/>
          </a:xfrm>
          <a:prstGeom prst="rect">
            <a:avLst/>
          </a:prstGeom>
          <a:noFill/>
        </p:spPr>
        <p:txBody>
          <a:bodyPr wrap="square" rtlCol="0">
            <a:spAutoFit/>
          </a:bodyPr>
          <a:lstStyle/>
          <a:p>
            <a:pPr algn="ctr"/>
            <a:r>
              <a:rPr kumimoji="1" lang="zh-CN" altLang="en-US" sz="2400" dirty="0">
                <a:solidFill>
                  <a:schemeClr val="bg1"/>
                </a:solidFill>
                <a:latin typeface="Microsoft YaHei" charset="-122"/>
                <a:ea typeface="Microsoft YaHei" charset="-122"/>
                <a:cs typeface="Microsoft YaHei" charset="-122"/>
              </a:rPr>
              <a:t>企鹅电竞</a:t>
            </a:r>
            <a:r>
              <a:rPr kumimoji="1" lang="en-US" altLang="zh-CN" sz="2400" dirty="0">
                <a:solidFill>
                  <a:schemeClr val="bg1"/>
                </a:solidFill>
                <a:latin typeface="Microsoft YaHei" charset="-122"/>
                <a:ea typeface="Microsoft YaHei" charset="-122"/>
                <a:cs typeface="Microsoft YaHei" charset="-122"/>
              </a:rPr>
              <a:t>PWA</a:t>
            </a:r>
            <a:r>
              <a:rPr kumimoji="1" lang="zh-CN" altLang="en-US" sz="2400" dirty="0">
                <a:solidFill>
                  <a:schemeClr val="bg1"/>
                </a:solidFill>
                <a:latin typeface="Microsoft YaHei" charset="-122"/>
                <a:ea typeface="Microsoft YaHei" charset="-122"/>
                <a:cs typeface="Microsoft YaHei" charset="-122"/>
              </a:rPr>
              <a:t>实践</a:t>
            </a:r>
            <a:endParaRPr kumimoji="1" lang="zh-CN" altLang="en-US" sz="2400" dirty="0">
              <a:solidFill>
                <a:schemeClr val="bg1"/>
              </a:solidFill>
              <a:latin typeface="Microsoft YaHei" charset="-122"/>
              <a:ea typeface="Microsoft YaHei" charset="-122"/>
              <a:cs typeface="Microsoft YaHei" charset="-122"/>
            </a:endParaRPr>
          </a:p>
        </p:txBody>
      </p:sp>
      <p:sp>
        <p:nvSpPr>
          <p:cNvPr id="8" name="文本框 7"/>
          <p:cNvSpPr txBox="1"/>
          <p:nvPr/>
        </p:nvSpPr>
        <p:spPr>
          <a:xfrm>
            <a:off x="1802628" y="3237090"/>
            <a:ext cx="3332561" cy="265457"/>
          </a:xfrm>
          <a:prstGeom prst="rect">
            <a:avLst/>
          </a:prstGeom>
          <a:noFill/>
        </p:spPr>
        <p:txBody>
          <a:bodyPr wrap="square" rtlCol="0">
            <a:spAutoFit/>
          </a:bodyPr>
          <a:lstStyle/>
          <a:p>
            <a:pPr algn="ctr"/>
            <a:r>
              <a:rPr kumimoji="1" lang="zh-CN" altLang="en-US" sz="1125" spc="225" dirty="0">
                <a:solidFill>
                  <a:srgbClr val="C1C6C8"/>
                </a:solidFill>
                <a:latin typeface="Microsoft YaHei" charset="-122"/>
                <a:ea typeface="Microsoft YaHei" charset="-122"/>
                <a:cs typeface="Microsoft YaHei" charset="-122"/>
              </a:rPr>
              <a:t>腾讯增值平台部  渠宏伟</a:t>
            </a:r>
            <a:endParaRPr kumimoji="1" lang="zh-CN" altLang="en-US" sz="1125" spc="225" dirty="0">
              <a:solidFill>
                <a:srgbClr val="C1C6C8"/>
              </a:solidFill>
              <a:latin typeface="Microsoft YaHei" charset="-122"/>
              <a:ea typeface="Microsoft YaHei" charset="-122"/>
              <a:cs typeface="Microsoft YaHei"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18417" y="1543051"/>
            <a:ext cx="1021171" cy="964253"/>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Service Worker</a:t>
            </a:r>
            <a:endParaRPr kumimoji="1" lang="zh-CN" altLang="en-US" dirty="0"/>
          </a:p>
        </p:txBody>
      </p:sp>
      <p:pic>
        <p:nvPicPr>
          <p:cNvPr id="7" name="Shape 729"/>
          <p:cNvPicPr preferRelativeResize="0"/>
          <p:nvPr/>
        </p:nvPicPr>
        <p:blipFill>
          <a:blip r:embed="rId1"/>
          <a:stretch>
            <a:fillRect/>
          </a:stretch>
        </p:blipFill>
        <p:spPr>
          <a:xfrm>
            <a:off x="491925" y="1255853"/>
            <a:ext cx="5897651" cy="3161807"/>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Service Worker Lifecycle</a:t>
            </a:r>
            <a:endParaRPr kumimoji="1" lang="zh-CN" altLang="en-US" dirty="0"/>
          </a:p>
        </p:txBody>
      </p:sp>
      <p:pic>
        <p:nvPicPr>
          <p:cNvPr id="4" name="Shape 665"/>
          <p:cNvPicPr preferRelativeResize="0"/>
          <p:nvPr/>
        </p:nvPicPr>
        <p:blipFill>
          <a:blip r:embed="rId1"/>
          <a:stretch>
            <a:fillRect/>
          </a:stretch>
        </p:blipFill>
        <p:spPr>
          <a:xfrm>
            <a:off x="1302151" y="943336"/>
            <a:ext cx="3968423" cy="3874302"/>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Register Service Workers</a:t>
            </a:r>
            <a:endParaRPr kumimoji="1" lang="zh-CN" altLang="en-US" dirty="0"/>
          </a:p>
        </p:txBody>
      </p:sp>
      <p:sp>
        <p:nvSpPr>
          <p:cNvPr id="5" name="矩形 4"/>
          <p:cNvSpPr/>
          <p:nvPr/>
        </p:nvSpPr>
        <p:spPr>
          <a:xfrm>
            <a:off x="40511" y="1213077"/>
            <a:ext cx="6736466" cy="2973705"/>
          </a:xfrm>
          <a:prstGeom prst="rect">
            <a:avLst/>
          </a:prstGeom>
        </p:spPr>
        <p:txBody>
          <a:bodyPr wrap="square">
            <a:spAutoFit/>
          </a:bodyPr>
          <a:lstStyle/>
          <a:p>
            <a:pPr marL="342900"/>
            <a:r>
              <a:rPr lang="en-US" altLang="zh-CN" dirty="0">
                <a:ea typeface="宋体" charset="0"/>
              </a:rPr>
              <a:t>// Registering service worker in </a:t>
            </a:r>
            <a:r>
              <a:rPr lang="en-US" altLang="zh-CN" dirty="0" err="1">
                <a:ea typeface="宋体" charset="0"/>
              </a:rPr>
              <a:t>js</a:t>
            </a:r>
            <a:r>
              <a:rPr lang="en-US" altLang="zh-CN" dirty="0">
                <a:ea typeface="宋体" charset="0"/>
              </a:rPr>
              <a:t> file</a:t>
            </a:r>
            <a:br>
              <a:rPr lang="en-US" altLang="zh-CN" dirty="0">
                <a:ea typeface="宋体" charset="0"/>
              </a:rPr>
            </a:br>
            <a:br>
              <a:rPr lang="en-US" altLang="zh-CN" dirty="0">
                <a:ea typeface="宋体" charset="0"/>
              </a:rPr>
            </a:br>
            <a:r>
              <a:rPr lang="en-US" altLang="zh-CN" dirty="0">
                <a:ea typeface="宋体" charset="0"/>
              </a:rPr>
              <a:t>if ('</a:t>
            </a:r>
            <a:r>
              <a:rPr lang="en-US" altLang="zh-CN" dirty="0" err="1">
                <a:ea typeface="宋体" charset="0"/>
              </a:rPr>
              <a:t>serviceWorker</a:t>
            </a:r>
            <a:r>
              <a:rPr lang="en-US" altLang="zh-CN" dirty="0">
                <a:ea typeface="宋体" charset="0"/>
              </a:rPr>
              <a:t>' in navigator) {</a:t>
            </a:r>
            <a:endParaRPr lang="en-US" altLang="zh-CN" dirty="0">
              <a:ea typeface="宋体" charset="0"/>
            </a:endParaRPr>
          </a:p>
          <a:p>
            <a:pPr marL="342900"/>
            <a:r>
              <a:rPr lang="en-US" altLang="zh-CN" dirty="0">
                <a:ea typeface="宋体" charset="0"/>
              </a:rPr>
              <a:t> window.addEventListener('load', function() {</a:t>
            </a:r>
            <a:endParaRPr lang="en-US" altLang="zh-CN" dirty="0">
              <a:ea typeface="宋体" charset="0"/>
            </a:endParaRPr>
          </a:p>
          <a:p>
            <a:pPr marL="342900"/>
            <a:r>
              <a:rPr lang="en-US" altLang="zh-CN" dirty="0">
                <a:ea typeface="宋体" charset="0"/>
              </a:rPr>
              <a:t>   </a:t>
            </a:r>
            <a:r>
              <a:rPr lang="en-US" altLang="zh-CN" dirty="0" err="1">
                <a:ea typeface="宋体" charset="0"/>
              </a:rPr>
              <a:t>navigator.serviceWorker.register</a:t>
            </a:r>
            <a:r>
              <a:rPr lang="en-US" altLang="zh-CN" dirty="0">
                <a:ea typeface="宋体" charset="0"/>
              </a:rPr>
              <a:t>('/</a:t>
            </a:r>
            <a:r>
              <a:rPr lang="en-US" altLang="zh-CN" dirty="0" err="1">
                <a:ea typeface="宋体" charset="0"/>
              </a:rPr>
              <a:t>sw.js</a:t>
            </a:r>
            <a:r>
              <a:rPr lang="en-US" altLang="zh-CN" dirty="0">
                <a:ea typeface="宋体" charset="0"/>
              </a:rPr>
              <a:t>').then(function(registration) {</a:t>
            </a:r>
            <a:endParaRPr lang="en-US" altLang="zh-CN" dirty="0">
              <a:ea typeface="宋体" charset="0"/>
            </a:endParaRPr>
          </a:p>
          <a:p>
            <a:pPr marL="342900"/>
            <a:r>
              <a:rPr lang="en-US" altLang="zh-CN" dirty="0">
                <a:ea typeface="宋体" charset="0"/>
              </a:rPr>
              <a:t>     // Registration was successful</a:t>
            </a:r>
            <a:endParaRPr lang="en-US" altLang="zh-CN" dirty="0">
              <a:ea typeface="宋体" charset="0"/>
            </a:endParaRPr>
          </a:p>
          <a:p>
            <a:pPr marL="342900"/>
            <a:r>
              <a:rPr lang="en-US" altLang="zh-CN" dirty="0">
                <a:ea typeface="宋体" charset="0"/>
              </a:rPr>
              <a:t>     </a:t>
            </a:r>
            <a:r>
              <a:rPr lang="en-US" altLang="zh-CN" dirty="0" err="1">
                <a:ea typeface="宋体" charset="0"/>
              </a:rPr>
              <a:t>console.log</a:t>
            </a:r>
            <a:r>
              <a:rPr lang="en-US" altLang="zh-CN" dirty="0">
                <a:ea typeface="宋体" charset="0"/>
              </a:rPr>
              <a:t>('</a:t>
            </a:r>
            <a:r>
              <a:rPr lang="en-US" altLang="zh-CN" dirty="0" err="1">
                <a:ea typeface="宋体" charset="0"/>
              </a:rPr>
              <a:t>ServiceWorker</a:t>
            </a:r>
            <a:r>
              <a:rPr lang="en-US" altLang="zh-CN" dirty="0">
                <a:ea typeface="宋体" charset="0"/>
              </a:rPr>
              <a:t> registration successful with scope: ', </a:t>
            </a:r>
            <a:r>
              <a:rPr lang="en-US" altLang="zh-CN" dirty="0" err="1">
                <a:ea typeface="宋体" charset="0"/>
              </a:rPr>
              <a:t>registration.scope</a:t>
            </a:r>
            <a:r>
              <a:rPr lang="en-US" altLang="zh-CN" dirty="0">
                <a:ea typeface="宋体" charset="0"/>
              </a:rPr>
              <a:t>);</a:t>
            </a:r>
            <a:endParaRPr lang="en-US" altLang="zh-CN" dirty="0">
              <a:ea typeface="宋体" charset="0"/>
            </a:endParaRPr>
          </a:p>
          <a:p>
            <a:pPr marL="342900"/>
            <a:r>
              <a:rPr lang="en-US" altLang="zh-CN" dirty="0">
                <a:ea typeface="宋体" charset="0"/>
              </a:rPr>
              <a:t>   }).catch(function(err) {</a:t>
            </a:r>
            <a:endParaRPr lang="en-US" altLang="zh-CN" dirty="0">
              <a:ea typeface="宋体" charset="0"/>
            </a:endParaRPr>
          </a:p>
          <a:p>
            <a:pPr marL="342900"/>
            <a:r>
              <a:rPr lang="en-US" altLang="zh-CN" dirty="0">
                <a:ea typeface="宋体" charset="0"/>
              </a:rPr>
              <a:t>     // registration failed :(</a:t>
            </a:r>
            <a:endParaRPr lang="en-US" altLang="zh-CN" dirty="0">
              <a:ea typeface="宋体" charset="0"/>
            </a:endParaRPr>
          </a:p>
          <a:p>
            <a:pPr marL="342900"/>
            <a:r>
              <a:rPr lang="en-US" altLang="zh-CN" dirty="0">
                <a:ea typeface="宋体" charset="0"/>
              </a:rPr>
              <a:t>     </a:t>
            </a:r>
            <a:r>
              <a:rPr lang="en-US" altLang="zh-CN" dirty="0" err="1">
                <a:ea typeface="宋体" charset="0"/>
              </a:rPr>
              <a:t>console.log</a:t>
            </a:r>
            <a:r>
              <a:rPr lang="en-US" altLang="zh-CN" dirty="0">
                <a:ea typeface="宋体" charset="0"/>
              </a:rPr>
              <a:t>('</a:t>
            </a:r>
            <a:r>
              <a:rPr lang="en-US" altLang="zh-CN" dirty="0" err="1">
                <a:ea typeface="宋体" charset="0"/>
              </a:rPr>
              <a:t>ServiceWorker</a:t>
            </a:r>
            <a:r>
              <a:rPr lang="en-US" altLang="zh-CN" dirty="0">
                <a:ea typeface="宋体" charset="0"/>
              </a:rPr>
              <a:t> registration failed: ', err);</a:t>
            </a:r>
            <a:endParaRPr lang="en-US" altLang="zh-CN" dirty="0">
              <a:ea typeface="宋体" charset="0"/>
            </a:endParaRPr>
          </a:p>
          <a:p>
            <a:pPr marL="342900"/>
            <a:r>
              <a:rPr lang="en-US" altLang="zh-CN" dirty="0">
                <a:ea typeface="宋体" charset="0"/>
              </a:rPr>
              <a:t>   });</a:t>
            </a:r>
            <a:endParaRPr lang="en-US" altLang="zh-CN" dirty="0">
              <a:ea typeface="宋体" charset="0"/>
            </a:endParaRPr>
          </a:p>
          <a:p>
            <a:pPr marL="342900"/>
            <a:r>
              <a:rPr lang="en-US" altLang="zh-CN" dirty="0">
                <a:ea typeface="宋体" charset="0"/>
              </a:rPr>
              <a:t> });</a:t>
            </a:r>
            <a:endParaRPr lang="en-US" altLang="zh-CN" dirty="0">
              <a:ea typeface="宋体" charset="0"/>
            </a:endParaRPr>
          </a:p>
          <a:p>
            <a:pPr marL="342900"/>
            <a:r>
              <a:rPr lang="en-US" altLang="zh-CN" dirty="0">
                <a:ea typeface="宋体" charset="0"/>
              </a:rPr>
              <a:t>}</a:t>
            </a:r>
            <a:br>
              <a:rPr lang="en-US" altLang="zh-CN" dirty="0">
                <a:ea typeface="宋体" charset="0"/>
              </a:rPr>
            </a:br>
            <a:endParaRPr lang="zh-CN" altLang="en-US" dirty="0">
              <a:ea typeface="宋体"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Install Service workers and caching resources</a:t>
            </a:r>
            <a:endParaRPr kumimoji="1" lang="zh-CN" altLang="en-US" dirty="0"/>
          </a:p>
        </p:txBody>
      </p:sp>
      <p:sp>
        <p:nvSpPr>
          <p:cNvPr id="5" name="矩形 4"/>
          <p:cNvSpPr/>
          <p:nvPr/>
        </p:nvSpPr>
        <p:spPr>
          <a:xfrm>
            <a:off x="567159" y="1213077"/>
            <a:ext cx="5272269" cy="3796665"/>
          </a:xfrm>
          <a:prstGeom prst="rect">
            <a:avLst/>
          </a:prstGeom>
        </p:spPr>
        <p:txBody>
          <a:bodyPr wrap="square">
            <a:spAutoFit/>
          </a:bodyPr>
          <a:lstStyle/>
          <a:p>
            <a:pPr marL="342900"/>
            <a:r>
              <a:rPr lang="en-US" altLang="zh-CN" dirty="0"/>
              <a:t>// code in service worker file</a:t>
            </a:r>
            <a:endParaRPr lang="en-US" altLang="zh-CN" dirty="0"/>
          </a:p>
          <a:p>
            <a:pPr marL="342900"/>
            <a:r>
              <a:rPr lang="en-US" altLang="zh-CN" dirty="0" err="1"/>
              <a:t>var</a:t>
            </a:r>
            <a:r>
              <a:rPr lang="en-US" altLang="zh-CN" dirty="0"/>
              <a:t> CACHE_NAME = 'pwa-cache-v1';</a:t>
            </a:r>
            <a:endParaRPr lang="en-US" altLang="zh-CN" dirty="0"/>
          </a:p>
          <a:p>
            <a:pPr marL="342900"/>
            <a:r>
              <a:rPr lang="en-US" altLang="zh-CN" dirty="0" err="1"/>
              <a:t>var</a:t>
            </a:r>
            <a:r>
              <a:rPr lang="en-US" altLang="zh-CN" dirty="0"/>
              <a:t> </a:t>
            </a:r>
            <a:r>
              <a:rPr lang="en-US" altLang="zh-CN" dirty="0" err="1"/>
              <a:t>urlsToCache</a:t>
            </a:r>
            <a:r>
              <a:rPr lang="en-US" altLang="zh-CN" dirty="0"/>
              <a:t> = [</a:t>
            </a:r>
            <a:endParaRPr lang="en-US" altLang="zh-CN" dirty="0"/>
          </a:p>
          <a:p>
            <a:pPr marL="342900"/>
            <a:r>
              <a:rPr lang="en-US" altLang="zh-CN" dirty="0"/>
              <a:t> '/',</a:t>
            </a:r>
            <a:endParaRPr lang="en-US" altLang="zh-CN" dirty="0"/>
          </a:p>
          <a:p>
            <a:pPr marL="342900"/>
            <a:r>
              <a:rPr lang="en-US" altLang="zh-CN" dirty="0"/>
              <a:t> '/styles/main.css',</a:t>
            </a:r>
            <a:endParaRPr lang="en-US" altLang="zh-CN" dirty="0"/>
          </a:p>
          <a:p>
            <a:pPr marL="342900"/>
            <a:r>
              <a:rPr lang="en-US" altLang="zh-CN" dirty="0"/>
              <a:t> '/script/main.js'</a:t>
            </a:r>
            <a:endParaRPr lang="en-US" altLang="zh-CN" dirty="0"/>
          </a:p>
          <a:p>
            <a:pPr marL="342900"/>
            <a:r>
              <a:rPr lang="en-US" altLang="zh-CN" dirty="0"/>
              <a:t>];</a:t>
            </a:r>
            <a:br>
              <a:rPr lang="en-US" altLang="zh-CN" dirty="0"/>
            </a:br>
            <a:r>
              <a:rPr lang="en-US" altLang="zh-CN" dirty="0" err="1"/>
              <a:t>self.addEventListener</a:t>
            </a:r>
            <a:r>
              <a:rPr lang="en-US" altLang="zh-CN" dirty="0"/>
              <a:t>('install', function(event) {</a:t>
            </a:r>
            <a:endParaRPr lang="en-US" altLang="zh-CN" dirty="0"/>
          </a:p>
          <a:p>
            <a:pPr marL="342900"/>
            <a:r>
              <a:rPr lang="en-US" altLang="zh-CN" dirty="0"/>
              <a:t> // Perform install steps</a:t>
            </a:r>
            <a:endParaRPr lang="en-US" altLang="zh-CN" dirty="0"/>
          </a:p>
          <a:p>
            <a:pPr marL="342900"/>
            <a:r>
              <a:rPr lang="en-US" altLang="zh-CN" dirty="0"/>
              <a:t> </a:t>
            </a:r>
            <a:r>
              <a:rPr lang="en-US" altLang="zh-CN" dirty="0" err="1"/>
              <a:t>event.waitUntil</a:t>
            </a:r>
            <a:r>
              <a:rPr lang="en-US" altLang="zh-CN" dirty="0"/>
              <a:t>(</a:t>
            </a:r>
            <a:endParaRPr lang="en-US" altLang="zh-CN" dirty="0"/>
          </a:p>
          <a:p>
            <a:pPr marL="342900"/>
            <a:r>
              <a:rPr lang="en-US" altLang="zh-CN" dirty="0"/>
              <a:t>   </a:t>
            </a:r>
            <a:r>
              <a:rPr lang="en-US" altLang="zh-CN" dirty="0" err="1"/>
              <a:t>caches.open</a:t>
            </a:r>
            <a:r>
              <a:rPr lang="en-US" altLang="zh-CN" dirty="0"/>
              <a:t>(CACHE_NAME)</a:t>
            </a:r>
            <a:endParaRPr lang="en-US" altLang="zh-CN" dirty="0"/>
          </a:p>
          <a:p>
            <a:pPr marL="342900"/>
            <a:r>
              <a:rPr lang="en-US" altLang="zh-CN" dirty="0"/>
              <a:t>     .then(function(cache) {</a:t>
            </a:r>
            <a:endParaRPr lang="en-US" altLang="zh-CN" dirty="0"/>
          </a:p>
          <a:p>
            <a:pPr marL="342900"/>
            <a:r>
              <a:rPr lang="en-US" altLang="zh-CN" dirty="0"/>
              <a:t>       console.log('Opened cache');</a:t>
            </a:r>
            <a:endParaRPr lang="en-US" altLang="zh-CN" dirty="0"/>
          </a:p>
          <a:p>
            <a:pPr marL="342900"/>
            <a:r>
              <a:rPr lang="en-US" altLang="zh-CN" dirty="0"/>
              <a:t>       return </a:t>
            </a:r>
            <a:r>
              <a:rPr lang="en-US" altLang="zh-CN" dirty="0" err="1"/>
              <a:t>cache.addAll</a:t>
            </a:r>
            <a:r>
              <a:rPr lang="en-US" altLang="zh-CN" dirty="0"/>
              <a:t>(</a:t>
            </a:r>
            <a:r>
              <a:rPr lang="en-US" altLang="zh-CN" dirty="0" err="1"/>
              <a:t>urlsToCache</a:t>
            </a:r>
            <a:r>
              <a:rPr lang="en-US" altLang="zh-CN" dirty="0"/>
              <a:t>);</a:t>
            </a:r>
            <a:endParaRPr lang="en-US" altLang="zh-CN" dirty="0"/>
          </a:p>
          <a:p>
            <a:pPr marL="342900"/>
            <a:r>
              <a:rPr lang="en-US" altLang="zh-CN" dirty="0"/>
              <a:t>     })</a:t>
            </a:r>
            <a:endParaRPr lang="en-US" altLang="zh-CN" dirty="0"/>
          </a:p>
          <a:p>
            <a:pPr marL="342900"/>
            <a:r>
              <a:rPr lang="en-US" altLang="zh-CN" dirty="0"/>
              <a:t> );</a:t>
            </a:r>
            <a:r>
              <a:rPr lang="zh-CN" altLang="en-US" dirty="0"/>
              <a:t> </a:t>
            </a:r>
            <a:r>
              <a:rPr lang="en-US" altLang="zh-CN" dirty="0"/>
              <a:t>});</a:t>
            </a:r>
            <a:br>
              <a:rPr lang="en-US" altLang="zh-CN" dirty="0"/>
            </a:br>
            <a:endParaRPr lang="zh-CN" altLang="en-US" dirty="0"/>
          </a:p>
          <a:p>
            <a:pPr marL="342900"/>
            <a:endParaRPr lang="zh-CN" alt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Push Notification</a:t>
            </a:r>
            <a:endParaRPr kumimoji="1" lang="zh-CN" altLang="en-US" dirty="0"/>
          </a:p>
        </p:txBody>
      </p:sp>
      <p:pic>
        <p:nvPicPr>
          <p:cNvPr id="5" name="Picture 2" descr="ush2.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9689" y="1200863"/>
            <a:ext cx="2601153" cy="31222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125165" y="2012161"/>
            <a:ext cx="3408744" cy="923330"/>
          </a:xfrm>
          <a:prstGeom prst="rect">
            <a:avLst/>
          </a:prstGeom>
        </p:spPr>
        <p:txBody>
          <a:bodyPr wrap="square">
            <a:spAutoFit/>
          </a:bodyPr>
          <a:lstStyle/>
          <a:p>
            <a:r>
              <a:rPr lang="en-US" altLang="zh-CN" sz="1800" dirty="0">
                <a:latin typeface="Roboto" charset="0"/>
              </a:rPr>
              <a:t>1. Works If Browser Closed</a:t>
            </a:r>
            <a:endParaRPr lang="en-US" altLang="zh-CN" sz="1800" dirty="0"/>
          </a:p>
          <a:p>
            <a:br>
              <a:rPr lang="en-US" altLang="zh-CN" sz="1800" dirty="0"/>
            </a:br>
            <a:r>
              <a:rPr lang="en-US" altLang="zh-CN" sz="1800" dirty="0">
                <a:latin typeface="Roboto" charset="0"/>
              </a:rPr>
              <a:t>2. Needs Permission</a:t>
            </a:r>
            <a:endParaRPr lang="zh-CN" altLang="en-US" sz="18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Push Notification</a:t>
            </a:r>
            <a:endParaRPr kumimoji="1" lang="zh-CN" altLang="en-US" dirty="0"/>
          </a:p>
        </p:txBody>
      </p:sp>
      <p:pic>
        <p:nvPicPr>
          <p:cNvPr id="8" name="Shape 761"/>
          <p:cNvPicPr preferRelativeResize="0"/>
          <p:nvPr/>
        </p:nvPicPr>
        <p:blipFill>
          <a:blip r:embed="rId1"/>
          <a:stretch>
            <a:fillRect/>
          </a:stretch>
        </p:blipFill>
        <p:spPr>
          <a:xfrm>
            <a:off x="729205" y="1250066"/>
            <a:ext cx="5359980" cy="3192994"/>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Push Notification</a:t>
            </a:r>
            <a:endParaRPr kumimoji="1" lang="zh-CN" altLang="en-US" dirty="0"/>
          </a:p>
        </p:txBody>
      </p:sp>
      <p:sp>
        <p:nvSpPr>
          <p:cNvPr id="5" name="矩形 4"/>
          <p:cNvSpPr/>
          <p:nvPr/>
        </p:nvSpPr>
        <p:spPr>
          <a:xfrm>
            <a:off x="827590" y="1120480"/>
            <a:ext cx="5272269" cy="3539430"/>
          </a:xfrm>
          <a:prstGeom prst="rect">
            <a:avLst/>
          </a:prstGeom>
        </p:spPr>
        <p:txBody>
          <a:bodyPr wrap="square">
            <a:spAutoFit/>
          </a:bodyPr>
          <a:lstStyle/>
          <a:p>
            <a:pPr algn="just"/>
            <a:r>
              <a:rPr lang="en-US" altLang="zh-CN" sz="1400" kern="100" dirty="0">
                <a:latin typeface="DengXian" charset="-122"/>
                <a:ea typeface="DengXian" charset="-122"/>
                <a:cs typeface="Times New Roman" charset="0"/>
              </a:rPr>
              <a:t>// sw.js</a:t>
            </a:r>
            <a:endParaRPr lang="zh-CN" altLang="zh-CN" sz="1400" kern="100" dirty="0">
              <a:latin typeface="DengXian" charset="-122"/>
              <a:ea typeface="DengXian" charset="-122"/>
              <a:cs typeface="Times New Roman" charset="0"/>
            </a:endParaRPr>
          </a:p>
          <a:p>
            <a:pPr algn="just"/>
            <a:r>
              <a:rPr lang="en-US" altLang="zh-CN" sz="1400" kern="100" dirty="0" err="1">
                <a:latin typeface="DengXian" charset="-122"/>
                <a:ea typeface="DengXian" charset="-122"/>
                <a:cs typeface="Times New Roman" charset="0"/>
              </a:rPr>
              <a:t>self.addEventListener</a:t>
            </a:r>
            <a:r>
              <a:rPr lang="en-US" altLang="zh-CN" sz="1400" kern="100" dirty="0">
                <a:latin typeface="DengXian" charset="-122"/>
                <a:ea typeface="DengXian" charset="-122"/>
                <a:cs typeface="Times New Roman" charset="0"/>
              </a:rPr>
              <a:t>('push', event =&gt; {</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  </a:t>
            </a:r>
            <a:r>
              <a:rPr lang="en-US" altLang="zh-CN" sz="1400" kern="100" dirty="0" err="1">
                <a:latin typeface="DengXian" charset="-122"/>
                <a:ea typeface="DengXian" charset="-122"/>
                <a:cs typeface="Times New Roman" charset="0"/>
              </a:rPr>
              <a:t>event.waitUntil</a:t>
            </a:r>
            <a:r>
              <a:rPr lang="en-US" altLang="zh-CN" sz="1400" kern="100" dirty="0">
                <a:latin typeface="DengXian" charset="-122"/>
                <a:ea typeface="DengXian" charset="-122"/>
                <a:cs typeface="Times New Roman" charset="0"/>
              </a:rPr>
              <a:t>(</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    // Process the event and display a notification.</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    </a:t>
            </a:r>
            <a:r>
              <a:rPr lang="en-US" altLang="zh-CN" sz="1400" kern="100" dirty="0" err="1">
                <a:latin typeface="DengXian" charset="-122"/>
                <a:ea typeface="DengXian" charset="-122"/>
                <a:cs typeface="Times New Roman" charset="0"/>
              </a:rPr>
              <a:t>self.registration.showNotification</a:t>
            </a:r>
            <a:r>
              <a:rPr lang="en-US" altLang="zh-CN" sz="1400" kern="100" dirty="0">
                <a:latin typeface="DengXian" charset="-122"/>
                <a:ea typeface="DengXian" charset="-122"/>
                <a:cs typeface="Times New Roman" charset="0"/>
              </a:rPr>
              <a:t>("Hey!")</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  );</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 </a:t>
            </a:r>
            <a:endParaRPr lang="zh-CN" altLang="zh-CN" sz="1400" kern="100" dirty="0">
              <a:latin typeface="DengXian" charset="-122"/>
              <a:ea typeface="DengXian" charset="-122"/>
              <a:cs typeface="Times New Roman" charset="0"/>
            </a:endParaRPr>
          </a:p>
          <a:p>
            <a:pPr algn="just"/>
            <a:r>
              <a:rPr lang="en-US" altLang="zh-CN" sz="1400" kern="100" dirty="0" err="1">
                <a:latin typeface="DengXian" charset="-122"/>
                <a:ea typeface="DengXian" charset="-122"/>
                <a:cs typeface="Times New Roman" charset="0"/>
              </a:rPr>
              <a:t>self.addEventListener</a:t>
            </a:r>
            <a:r>
              <a:rPr lang="en-US" altLang="zh-CN" sz="1400" kern="100" dirty="0">
                <a:latin typeface="DengXian" charset="-122"/>
                <a:ea typeface="DengXian" charset="-122"/>
                <a:cs typeface="Times New Roman" charset="0"/>
              </a:rPr>
              <a:t>('</a:t>
            </a:r>
            <a:r>
              <a:rPr lang="en-US" altLang="zh-CN" sz="1400" kern="100" dirty="0" err="1">
                <a:latin typeface="DengXian" charset="-122"/>
                <a:ea typeface="DengXian" charset="-122"/>
                <a:cs typeface="Times New Roman" charset="0"/>
              </a:rPr>
              <a:t>notificationclick</a:t>
            </a:r>
            <a:r>
              <a:rPr lang="en-US" altLang="zh-CN" sz="1400" kern="100" dirty="0">
                <a:latin typeface="DengXian" charset="-122"/>
                <a:ea typeface="DengXian" charset="-122"/>
                <a:cs typeface="Times New Roman" charset="0"/>
              </a:rPr>
              <a:t>', event =&gt; {  </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  // Do something with the event  </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  </a:t>
            </a:r>
            <a:r>
              <a:rPr lang="en-US" altLang="zh-CN" sz="1400" kern="100" dirty="0" err="1">
                <a:latin typeface="DengXian" charset="-122"/>
                <a:ea typeface="DengXian" charset="-122"/>
                <a:cs typeface="Times New Roman" charset="0"/>
              </a:rPr>
              <a:t>event.notification.close</a:t>
            </a:r>
            <a:r>
              <a:rPr lang="en-US" altLang="zh-CN" sz="1400" kern="100" dirty="0">
                <a:latin typeface="DengXian" charset="-122"/>
                <a:ea typeface="DengXian" charset="-122"/>
                <a:cs typeface="Times New Roman" charset="0"/>
              </a:rPr>
              <a:t>();  </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 </a:t>
            </a:r>
            <a:endParaRPr lang="zh-CN" altLang="zh-CN" sz="1400" kern="100" dirty="0">
              <a:latin typeface="DengXian" charset="-122"/>
              <a:ea typeface="DengXian" charset="-122"/>
              <a:cs typeface="Times New Roman" charset="0"/>
            </a:endParaRPr>
          </a:p>
          <a:p>
            <a:pPr algn="just"/>
            <a:r>
              <a:rPr lang="en-US" altLang="zh-CN" sz="1400" kern="100" dirty="0" err="1">
                <a:latin typeface="DengXian" charset="-122"/>
                <a:ea typeface="DengXian" charset="-122"/>
                <a:cs typeface="Times New Roman" charset="0"/>
              </a:rPr>
              <a:t>self.addEventListener</a:t>
            </a:r>
            <a:r>
              <a:rPr lang="en-US" altLang="zh-CN" sz="1400" kern="100" dirty="0">
                <a:latin typeface="DengXian" charset="-122"/>
                <a:ea typeface="DengXian" charset="-122"/>
                <a:cs typeface="Times New Roman" charset="0"/>
              </a:rPr>
              <a:t>('</a:t>
            </a:r>
            <a:r>
              <a:rPr lang="en-US" altLang="zh-CN" sz="1400" kern="100" dirty="0" err="1">
                <a:latin typeface="DengXian" charset="-122"/>
                <a:ea typeface="DengXian" charset="-122"/>
                <a:cs typeface="Times New Roman" charset="0"/>
              </a:rPr>
              <a:t>notificationclose</a:t>
            </a:r>
            <a:r>
              <a:rPr lang="en-US" altLang="zh-CN" sz="1400" kern="100" dirty="0">
                <a:latin typeface="DengXian" charset="-122"/>
                <a:ea typeface="DengXian" charset="-122"/>
                <a:cs typeface="Times New Roman" charset="0"/>
              </a:rPr>
              <a:t>', event =&gt; {  </a:t>
            </a:r>
            <a:endParaRPr lang="zh-CN" altLang="zh-CN" sz="1400" kern="100" dirty="0">
              <a:latin typeface="DengXian" charset="-122"/>
              <a:ea typeface="DengXian" charset="-122"/>
              <a:cs typeface="Times New Roman" charset="0"/>
            </a:endParaRPr>
          </a:p>
          <a:p>
            <a:pPr algn="just"/>
            <a:r>
              <a:rPr lang="en-US" altLang="zh-CN" sz="1400" kern="100" dirty="0">
                <a:latin typeface="DengXian" charset="-122"/>
                <a:ea typeface="DengXian" charset="-122"/>
                <a:cs typeface="Times New Roman" charset="0"/>
              </a:rPr>
              <a:t>  // Do something with the event  </a:t>
            </a:r>
            <a:endParaRPr lang="zh-CN" altLang="zh-CN" sz="1400" kern="100" dirty="0">
              <a:latin typeface="DengXian" charset="-122"/>
              <a:ea typeface="DengXian" charset="-122"/>
              <a:cs typeface="Times New Roman" charset="0"/>
            </a:endParaRPr>
          </a:p>
          <a:p>
            <a:pPr algn="just"/>
            <a:r>
              <a:rPr lang="en-US" altLang="zh-CN" sz="1400" kern="100" dirty="0" smtClean="0">
                <a:latin typeface="DengXian" charset="-122"/>
                <a:ea typeface="DengXian" charset="-122"/>
                <a:cs typeface="Times New Roman" charset="0"/>
              </a:rPr>
              <a:t>});</a:t>
            </a:r>
            <a:endParaRPr lang="zh-CN" altLang="zh-CN" sz="1400" kern="100" dirty="0">
              <a:latin typeface="DengXian" charset="-122"/>
              <a:ea typeface="DengXian" charset="-122"/>
              <a:cs typeface="Times New Roman" charset="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Web Push Protocol</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4562" y="1079429"/>
            <a:ext cx="5787688" cy="3526151"/>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App Shell</a:t>
            </a:r>
            <a:endParaRPr kumimoji="1" lang="zh-CN" altLang="en-US" dirty="0"/>
          </a:p>
        </p:txBody>
      </p:sp>
      <p:pic>
        <p:nvPicPr>
          <p:cNvPr id="5" name="图片 4"/>
          <p:cNvPicPr>
            <a:picLocks noChangeAspect="1"/>
          </p:cNvPicPr>
          <p:nvPr/>
        </p:nvPicPr>
        <p:blipFill>
          <a:blip r:embed="rId1"/>
          <a:stretch>
            <a:fillRect/>
          </a:stretch>
        </p:blipFill>
        <p:spPr>
          <a:xfrm>
            <a:off x="659756" y="795092"/>
            <a:ext cx="5596401" cy="4135271"/>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App Shell</a:t>
            </a:r>
            <a:endParaRPr kumimoji="1" lang="zh-CN" altLang="en-US" dirty="0"/>
          </a:p>
        </p:txBody>
      </p:sp>
      <p:sp>
        <p:nvSpPr>
          <p:cNvPr id="5" name="矩形 4"/>
          <p:cNvSpPr/>
          <p:nvPr/>
        </p:nvSpPr>
        <p:spPr>
          <a:xfrm>
            <a:off x="943337" y="772235"/>
            <a:ext cx="5272269" cy="4247317"/>
          </a:xfrm>
          <a:prstGeom prst="rect">
            <a:avLst/>
          </a:prstGeom>
        </p:spPr>
        <p:txBody>
          <a:bodyPr wrap="square">
            <a:spAutoFit/>
          </a:bodyPr>
          <a:lstStyle/>
          <a:p>
            <a:r>
              <a:rPr lang="en-US" altLang="zh-CN" sz="1000" kern="0" dirty="0" err="1">
                <a:solidFill>
                  <a:srgbClr val="AA0D91"/>
                </a:solidFill>
                <a:ea typeface="Times New Roman" charset="0"/>
                <a:cs typeface="Times New Roman" charset="0"/>
              </a:rPr>
              <a:t>var</a:t>
            </a:r>
            <a:r>
              <a:rPr lang="en-US" altLang="zh-CN" sz="1000" kern="0" dirty="0">
                <a:solidFill>
                  <a:srgbClr val="000000"/>
                </a:solidFill>
                <a:ea typeface="Times New Roman" charset="0"/>
                <a:cs typeface="Times New Roman" charset="0"/>
              </a:rPr>
              <a:t> CACHE_NAME = </a:t>
            </a:r>
            <a:r>
              <a:rPr lang="en-US" altLang="zh-CN" sz="1000" kern="0" dirty="0">
                <a:solidFill>
                  <a:srgbClr val="C41A16"/>
                </a:solidFill>
                <a:ea typeface="Times New Roman" charset="0"/>
                <a:cs typeface="Times New Roman" charset="0"/>
              </a:rPr>
              <a:t>'dependencies-cache'</a:t>
            </a:r>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endParaRPr lang="zh-CN" altLang="zh-CN" sz="1000" kern="100" dirty="0">
              <a:ea typeface="DengXian" charset="-122"/>
              <a:cs typeface="Times New Roman" charset="0"/>
            </a:endParaRPr>
          </a:p>
          <a:p>
            <a:r>
              <a:rPr lang="en-US" altLang="zh-CN" sz="1000" kern="0" dirty="0">
                <a:solidFill>
                  <a:srgbClr val="006A00"/>
                </a:solidFill>
                <a:ea typeface="Times New Roman" charset="0"/>
                <a:cs typeface="Times New Roman" charset="0"/>
              </a:rPr>
              <a:t>// Files required to make this app work offline</a:t>
            </a:r>
            <a:endParaRPr lang="zh-CN" altLang="zh-CN" sz="1000" kern="100" dirty="0">
              <a:ea typeface="DengXian" charset="-122"/>
              <a:cs typeface="Times New Roman" charset="0"/>
            </a:endParaRPr>
          </a:p>
          <a:p>
            <a:r>
              <a:rPr lang="en-US" altLang="zh-CN" sz="1000" kern="0" dirty="0" err="1">
                <a:solidFill>
                  <a:srgbClr val="AA0D91"/>
                </a:solidFill>
                <a:ea typeface="Times New Roman" charset="0"/>
                <a:cs typeface="Times New Roman" charset="0"/>
              </a:rPr>
              <a:t>var</a:t>
            </a:r>
            <a:r>
              <a:rPr lang="en-US" altLang="zh-CN" sz="1000" kern="0" dirty="0">
                <a:solidFill>
                  <a:srgbClr val="000000"/>
                </a:solidFill>
                <a:ea typeface="Times New Roman" charset="0"/>
                <a:cs typeface="Times New Roman" charset="0"/>
              </a:rPr>
              <a:t> REQUIRED_FILES = [</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C41A16"/>
                </a:solidFill>
                <a:ea typeface="Times New Roman" charset="0"/>
                <a:cs typeface="Times New Roman" charset="0"/>
              </a:rPr>
              <a:t>'random-1.png'</a:t>
            </a:r>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C41A16"/>
                </a:solidFill>
                <a:ea typeface="Times New Roman" charset="0"/>
                <a:cs typeface="Times New Roman" charset="0"/>
              </a:rPr>
              <a:t>'random-2.png'</a:t>
            </a:r>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C41A16"/>
                </a:solidFill>
                <a:ea typeface="Times New Roman" charset="0"/>
                <a:cs typeface="Times New Roman" charset="0"/>
              </a:rPr>
              <a:t>'random-3.png'</a:t>
            </a:r>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C41A16"/>
                </a:solidFill>
                <a:ea typeface="Times New Roman" charset="0"/>
                <a:cs typeface="Times New Roman" charset="0"/>
              </a:rPr>
              <a:t>'style.css'</a:t>
            </a:r>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C41A16"/>
                </a:solidFill>
                <a:ea typeface="Times New Roman" charset="0"/>
                <a:cs typeface="Times New Roman" charset="0"/>
              </a:rPr>
              <a:t>'index.html'</a:t>
            </a:r>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C41A16"/>
                </a:solidFill>
                <a:ea typeface="Times New Roman" charset="0"/>
                <a:cs typeface="Times New Roman" charset="0"/>
              </a:rPr>
              <a:t>'/'</a:t>
            </a:r>
            <a:r>
              <a:rPr lang="en-US" altLang="zh-CN" sz="1000" kern="0" dirty="0">
                <a:solidFill>
                  <a:srgbClr val="000000"/>
                </a:solidFill>
                <a:ea typeface="Times New Roman" charset="0"/>
                <a:cs typeface="Times New Roman" charset="0"/>
              </a:rPr>
              <a:t>, </a:t>
            </a:r>
            <a:r>
              <a:rPr lang="en-US" altLang="zh-CN" sz="1000" kern="0" dirty="0">
                <a:solidFill>
                  <a:srgbClr val="006A00"/>
                </a:solidFill>
                <a:ea typeface="Times New Roman" charset="0"/>
                <a:cs typeface="Times New Roman" charset="0"/>
              </a:rPr>
              <a:t>// Separate URL than index.html!</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C41A16"/>
                </a:solidFill>
                <a:ea typeface="Times New Roman" charset="0"/>
                <a:cs typeface="Times New Roman" charset="0"/>
              </a:rPr>
              <a:t>'index.js'</a:t>
            </a:r>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C41A16"/>
                </a:solidFill>
                <a:ea typeface="Times New Roman" charset="0"/>
                <a:cs typeface="Times New Roman" charset="0"/>
              </a:rPr>
              <a:t>'app.js'</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endParaRPr lang="zh-CN" altLang="zh-CN" sz="1000" kern="100" dirty="0">
              <a:ea typeface="DengXian" charset="-122"/>
              <a:cs typeface="Times New Roman" charset="0"/>
            </a:endParaRPr>
          </a:p>
          <a:p>
            <a:r>
              <a:rPr lang="en-US" altLang="zh-CN" sz="1000" kern="0" dirty="0" err="1">
                <a:solidFill>
                  <a:srgbClr val="AA0D91"/>
                </a:solidFill>
                <a:ea typeface="Times New Roman" charset="0"/>
                <a:cs typeface="Times New Roman" charset="0"/>
              </a:rPr>
              <a:t>self</a:t>
            </a:r>
            <a:r>
              <a:rPr lang="en-US" altLang="zh-CN" sz="1000" kern="0" dirty="0" err="1">
                <a:solidFill>
                  <a:srgbClr val="000000"/>
                </a:solidFill>
                <a:ea typeface="Times New Roman" charset="0"/>
                <a:cs typeface="Times New Roman" charset="0"/>
              </a:rPr>
              <a:t>.addEventListener</a:t>
            </a:r>
            <a:r>
              <a:rPr lang="en-US" altLang="zh-CN" sz="1000" kern="0" dirty="0">
                <a:solidFill>
                  <a:srgbClr val="000000"/>
                </a:solidFill>
                <a:ea typeface="Times New Roman" charset="0"/>
                <a:cs typeface="Times New Roman" charset="0"/>
              </a:rPr>
              <a:t>(</a:t>
            </a:r>
            <a:r>
              <a:rPr lang="en-US" altLang="zh-CN" sz="1000" kern="0" dirty="0">
                <a:solidFill>
                  <a:srgbClr val="C41A16"/>
                </a:solidFill>
                <a:ea typeface="Times New Roman" charset="0"/>
                <a:cs typeface="Times New Roman" charset="0"/>
              </a:rPr>
              <a:t>'install'</a:t>
            </a:r>
            <a:r>
              <a:rPr lang="en-US" altLang="zh-CN" sz="1000" kern="0" dirty="0">
                <a:solidFill>
                  <a:srgbClr val="000000"/>
                </a:solidFill>
                <a:ea typeface="Times New Roman" charset="0"/>
                <a:cs typeface="Times New Roman" charset="0"/>
              </a:rPr>
              <a:t>, (event) =&gt; {</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006A00"/>
                </a:solidFill>
                <a:ea typeface="Times New Roman" charset="0"/>
                <a:cs typeface="Times New Roman" charset="0"/>
              </a:rPr>
              <a:t>// Perform install step:  </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006A00"/>
                </a:solidFill>
                <a:ea typeface="Times New Roman" charset="0"/>
                <a:cs typeface="Times New Roman" charset="0"/>
              </a:rPr>
              <a:t>// loading each required file into cache</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err="1">
                <a:solidFill>
                  <a:srgbClr val="000000"/>
                </a:solidFill>
                <a:ea typeface="Times New Roman" charset="0"/>
                <a:cs typeface="Times New Roman" charset="0"/>
              </a:rPr>
              <a:t>event.waitUntil</a:t>
            </a:r>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err="1">
                <a:solidFill>
                  <a:srgbClr val="000000"/>
                </a:solidFill>
                <a:ea typeface="Times New Roman" charset="0"/>
                <a:cs typeface="Times New Roman" charset="0"/>
              </a:rPr>
              <a:t>caches.open</a:t>
            </a:r>
            <a:r>
              <a:rPr lang="en-US" altLang="zh-CN" sz="1000" kern="0" dirty="0">
                <a:solidFill>
                  <a:srgbClr val="000000"/>
                </a:solidFill>
                <a:ea typeface="Times New Roman" charset="0"/>
                <a:cs typeface="Times New Roman" charset="0"/>
              </a:rPr>
              <a:t>(CACHE_NAME)</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006A00"/>
                </a:solidFill>
                <a:ea typeface="Times New Roman" charset="0"/>
                <a:cs typeface="Times New Roman" charset="0"/>
              </a:rPr>
              <a:t>// Add all offline dependencies to the cache</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.then((cache) =&gt; {</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AA0D91"/>
                </a:solidFill>
                <a:ea typeface="Times New Roman" charset="0"/>
                <a:cs typeface="Times New Roman" charset="0"/>
              </a:rPr>
              <a:t>return</a:t>
            </a:r>
            <a:r>
              <a:rPr lang="en-US" altLang="zh-CN" sz="1000" kern="0" dirty="0">
                <a:solidFill>
                  <a:srgbClr val="000000"/>
                </a:solidFill>
                <a:ea typeface="Times New Roman" charset="0"/>
                <a:cs typeface="Times New Roman" charset="0"/>
              </a:rPr>
              <a:t> </a:t>
            </a:r>
            <a:r>
              <a:rPr lang="en-US" altLang="zh-CN" sz="1000" kern="0" dirty="0" err="1">
                <a:solidFill>
                  <a:srgbClr val="000000"/>
                </a:solidFill>
                <a:ea typeface="Times New Roman" charset="0"/>
                <a:cs typeface="Times New Roman" charset="0"/>
              </a:rPr>
              <a:t>cache.addAll</a:t>
            </a:r>
            <a:r>
              <a:rPr lang="en-US" altLang="zh-CN" sz="1000" kern="0" dirty="0">
                <a:solidFill>
                  <a:srgbClr val="000000"/>
                </a:solidFill>
                <a:ea typeface="Times New Roman" charset="0"/>
                <a:cs typeface="Times New Roman" charset="0"/>
              </a:rPr>
              <a:t>(REQUIRED_FILES));</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 </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r>
              <a:rPr lang="en-US" altLang="zh-CN" sz="1000" kern="0" dirty="0">
                <a:solidFill>
                  <a:srgbClr val="006A00"/>
                </a:solidFill>
                <a:ea typeface="Times New Roman" charset="0"/>
                <a:cs typeface="Times New Roman" charset="0"/>
              </a:rPr>
              <a:t>// At this point everything has been cached</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.then(() =&gt; </a:t>
            </a:r>
            <a:r>
              <a:rPr lang="en-US" altLang="zh-CN" sz="1000" kern="0" dirty="0" err="1">
                <a:solidFill>
                  <a:srgbClr val="AA0D91"/>
                </a:solidFill>
                <a:ea typeface="Times New Roman" charset="0"/>
                <a:cs typeface="Times New Roman" charset="0"/>
              </a:rPr>
              <a:t>self</a:t>
            </a:r>
            <a:r>
              <a:rPr lang="en-US" altLang="zh-CN" sz="1000" kern="0" dirty="0" err="1">
                <a:solidFill>
                  <a:srgbClr val="000000"/>
                </a:solidFill>
                <a:ea typeface="Times New Roman" charset="0"/>
                <a:cs typeface="Times New Roman" charset="0"/>
              </a:rPr>
              <a:t>.skipWaiting</a:t>
            </a:r>
            <a:r>
              <a:rPr lang="en-US" altLang="zh-CN" sz="1000" kern="0" dirty="0">
                <a:solidFill>
                  <a:srgbClr val="000000"/>
                </a:solidFill>
                <a:ea typeface="Times New Roman" charset="0"/>
                <a:cs typeface="Times New Roman" charset="0"/>
              </a:rPr>
              <a:t>())</a:t>
            </a:r>
            <a:endParaRPr lang="zh-CN" altLang="zh-CN" sz="1000" kern="100" dirty="0">
              <a:ea typeface="DengXian" charset="-122"/>
              <a:cs typeface="Times New Roman" charset="0"/>
            </a:endParaRPr>
          </a:p>
          <a:p>
            <a:r>
              <a:rPr lang="en-US" altLang="zh-CN" sz="1000" kern="0" dirty="0">
                <a:solidFill>
                  <a:srgbClr val="000000"/>
                </a:solidFill>
                <a:ea typeface="Times New Roman" charset="0"/>
                <a:cs typeface="Times New Roman" charset="0"/>
              </a:rPr>
              <a:t>  );</a:t>
            </a:r>
            <a:endParaRPr lang="zh-CN" altLang="zh-CN" sz="1000" kern="100" dirty="0">
              <a:ea typeface="DengXian" charset="-122"/>
              <a:cs typeface="Times New Roman" charset="0"/>
            </a:endParaRPr>
          </a:p>
          <a:p>
            <a:r>
              <a:rPr lang="en-US" altLang="zh-CN" sz="1000" kern="0" dirty="0" smtClean="0">
                <a:solidFill>
                  <a:srgbClr val="000000"/>
                </a:solidFill>
                <a:ea typeface="Times New Roman" charset="0"/>
                <a:cs typeface="Times New Roman" charset="0"/>
              </a:rPr>
              <a:t>});</a:t>
            </a:r>
            <a:endParaRPr lang="en-US" altLang="zh-CN" sz="1000" kern="0" dirty="0" smtClean="0">
              <a:solidFill>
                <a:srgbClr val="000000"/>
              </a:solidFill>
              <a:ea typeface="Times New Roman" charset="0"/>
              <a:cs typeface="Times New Roman"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ph type="subTitle" idx="1"/>
          </p:nvPr>
        </p:nvSpPr>
        <p:spPr>
          <a:xfrm>
            <a:off x="1087636" y="2060250"/>
            <a:ext cx="4682729" cy="613502"/>
          </a:xfrm>
        </p:spPr>
        <p:txBody>
          <a:bodyPr>
            <a:noAutofit/>
          </a:bodyPr>
          <a:lstStyle/>
          <a:p>
            <a:pPr algn="ctr"/>
            <a:r>
              <a:rPr kumimoji="1" lang="zh-CN" altLang="en-US" sz="2400" spc="225" dirty="0"/>
              <a:t>什么是</a:t>
            </a:r>
            <a:r>
              <a:rPr kumimoji="1" lang="en-US" altLang="zh-CN" sz="2400" spc="225" dirty="0"/>
              <a:t>PWA</a:t>
            </a:r>
            <a:endParaRPr kumimoji="1" lang="zh-CN" altLang="en-US" sz="2400" spc="225"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Fetch API</a:t>
            </a:r>
            <a:endParaRPr kumimoji="1" lang="zh-CN" altLang="en-US" dirty="0"/>
          </a:p>
        </p:txBody>
      </p:sp>
      <p:sp>
        <p:nvSpPr>
          <p:cNvPr id="4" name="矩形 3"/>
          <p:cNvSpPr/>
          <p:nvPr/>
        </p:nvSpPr>
        <p:spPr>
          <a:xfrm>
            <a:off x="296876" y="1384676"/>
            <a:ext cx="6202310" cy="2169825"/>
          </a:xfrm>
          <a:prstGeom prst="rect">
            <a:avLst/>
          </a:prstGeom>
        </p:spPr>
        <p:txBody>
          <a:bodyPr wrap="square">
            <a:spAutoFit/>
          </a:bodyPr>
          <a:lstStyle/>
          <a:p>
            <a:r>
              <a:rPr lang="zh-CN" altLang="en-US" dirty="0"/>
              <a:t>Fetch API 设计为比 XMLHttpRequest 更低层的 API， 意在统一页面中的各种 Fetch（包括 img、script、lint、importScripts(), cursor 等）， 使它们的表现（比如重定向和跨域发生的时候）更为一致。 Fetch API 标准中还定义了 Response 和 Request 对象的接口，借此我们可以更方便地操作 HTTP 请求和响应。</a:t>
            </a:r>
            <a:endParaRPr lang="en-US" altLang="zh-CN" dirty="0"/>
          </a:p>
          <a:p>
            <a:endParaRPr lang="en-US" altLang="zh-CN" dirty="0"/>
          </a:p>
          <a:p>
            <a:endParaRPr lang="en-US" altLang="zh-CN" dirty="0"/>
          </a:p>
          <a:p>
            <a:r>
              <a:rPr lang="zh-CN" altLang="en-US" dirty="0"/>
              <a:t>Fetch 标准：</a:t>
            </a:r>
            <a:r>
              <a:rPr lang="zh-CN" altLang="en-US" dirty="0">
                <a:hlinkClick r:id="rId1"/>
              </a:rPr>
              <a:t>https://fetch.spec.whatwg.org/</a:t>
            </a:r>
            <a:endParaRPr lang="en-US" altLang="zh-CN" dirty="0"/>
          </a:p>
          <a:p>
            <a:r>
              <a:rPr lang="zh-CN" altLang="en-US" dirty="0"/>
              <a:t>标准状态：Living Standard</a:t>
            </a:r>
            <a:endParaRPr lang="en-US" altLang="zh-CN" dirty="0"/>
          </a:p>
          <a:p>
            <a:r>
              <a:rPr lang="zh-CN" altLang="en-US" dirty="0"/>
              <a:t>兼容性：Android Browser 53+，Opera Mobile 37+，Chrome for Android 56+，QQ Browser 1.2+</a:t>
            </a:r>
            <a:endParaRPr lang="zh-CN" alt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ph type="subTitle" idx="1"/>
          </p:nvPr>
        </p:nvSpPr>
        <p:spPr>
          <a:xfrm>
            <a:off x="1087636" y="2060250"/>
            <a:ext cx="4682729" cy="613502"/>
          </a:xfrm>
        </p:spPr>
        <p:txBody>
          <a:bodyPr>
            <a:noAutofit/>
          </a:bodyPr>
          <a:lstStyle/>
          <a:p>
            <a:pPr algn="ctr"/>
            <a:r>
              <a:rPr kumimoji="1" lang="en-US" altLang="zh-CN" sz="2400" spc="225" dirty="0" smtClean="0"/>
              <a:t>PWA</a:t>
            </a:r>
            <a:r>
              <a:rPr kumimoji="1" lang="zh-CN" altLang="en-US" sz="2400" spc="225" dirty="0" smtClean="0"/>
              <a:t>实践</a:t>
            </a:r>
            <a:r>
              <a:rPr kumimoji="1" lang="zh-CN" altLang="en-US" sz="2400" spc="225" dirty="0"/>
              <a:t>经验</a:t>
            </a:r>
            <a:endParaRPr kumimoji="1" lang="zh-CN" altLang="en-US" sz="2400" spc="225"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65140" y="1340010"/>
            <a:ext cx="3061504" cy="525657"/>
          </a:xfrm>
          <a:prstGeom prst="rect">
            <a:avLst/>
          </a:prstGeom>
        </p:spPr>
        <p:txBody>
          <a:bodyPr wrap="square" rtlCol="0">
            <a:spAutoFit/>
          </a:bodyPr>
          <a:lstStyle/>
          <a:p>
            <a:pPr algn="ctr">
              <a:lnSpc>
                <a:spcPct val="130000"/>
              </a:lnSpc>
            </a:pPr>
            <a:r>
              <a:rPr kumimoji="1" lang="zh-CN" altLang="en-US" sz="2400" dirty="0" smtClean="0">
                <a:latin typeface="微软雅黑" pitchFamily="34" charset="-122"/>
                <a:ea typeface="微软雅黑" pitchFamily="34" charset="-122"/>
              </a:rPr>
              <a:t>快速</a:t>
            </a:r>
            <a:r>
              <a:rPr kumimoji="1" lang="zh-CN" altLang="en-US" sz="2400" dirty="0">
                <a:latin typeface="微软雅黑" pitchFamily="34" charset="-122"/>
                <a:ea typeface="微软雅黑" pitchFamily="34" charset="-122"/>
              </a:rPr>
              <a:t>创建</a:t>
            </a:r>
            <a:r>
              <a:rPr kumimoji="1" lang="en-US" altLang="zh-CN" sz="2400" dirty="0">
                <a:latin typeface="微软雅黑" pitchFamily="34" charset="-122"/>
                <a:ea typeface="微软雅黑" pitchFamily="34" charset="-122"/>
              </a:rPr>
              <a:t>PWA</a:t>
            </a:r>
            <a:r>
              <a:rPr kumimoji="1" lang="zh-CN" altLang="en-US" sz="2400" dirty="0">
                <a:latin typeface="微软雅黑" pitchFamily="34" charset="-122"/>
                <a:ea typeface="微软雅黑" pitchFamily="34" charset="-122"/>
              </a:rPr>
              <a:t>应用</a:t>
            </a:r>
            <a:endParaRPr kumimoji="1" lang="zh-CN" altLang="en-US" sz="2400" dirty="0">
              <a:latin typeface="微软雅黑" pitchFamily="34" charset="-122"/>
              <a:ea typeface="微软雅黑"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3279" y="2784474"/>
            <a:ext cx="1480161" cy="127779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201" y="2720182"/>
            <a:ext cx="1422241" cy="127779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040" y="2784473"/>
            <a:ext cx="1105120" cy="1277795"/>
          </a:xfrm>
          <a:prstGeom prst="rect">
            <a:avLst/>
          </a:prstGeom>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zh-CN" altLang="en-US" dirty="0"/>
              <a:t>使用</a:t>
            </a:r>
            <a:r>
              <a:rPr kumimoji="1" lang="en-US" altLang="zh-CN" dirty="0" err="1"/>
              <a:t>vue</a:t>
            </a:r>
            <a:r>
              <a:rPr kumimoji="1" lang="en-US" altLang="zh-CN" dirty="0"/>
              <a:t>-cli</a:t>
            </a:r>
            <a:r>
              <a:rPr kumimoji="1" lang="zh-CN" altLang="en-US" dirty="0"/>
              <a:t>创建</a:t>
            </a:r>
            <a:r>
              <a:rPr kumimoji="1" lang="en-US" altLang="zh-CN" dirty="0"/>
              <a:t>PWA</a:t>
            </a:r>
            <a:endParaRPr kumimoji="1" lang="zh-CN" altLang="en-US" dirty="0"/>
          </a:p>
        </p:txBody>
      </p:sp>
      <p:sp>
        <p:nvSpPr>
          <p:cNvPr id="7" name="矩形 6"/>
          <p:cNvSpPr/>
          <p:nvPr/>
        </p:nvSpPr>
        <p:spPr>
          <a:xfrm>
            <a:off x="3017503" y="1533399"/>
            <a:ext cx="3445328" cy="2169825"/>
          </a:xfrm>
          <a:prstGeom prst="rect">
            <a:avLst/>
          </a:prstGeom>
          <a:solidFill>
            <a:schemeClr val="tx1">
              <a:lumMod val="95000"/>
              <a:lumOff val="5000"/>
            </a:schemeClr>
          </a:solidFill>
        </p:spPr>
        <p:txBody>
          <a:bodyPr wrap="square">
            <a:spAutoFit/>
          </a:bodyPr>
          <a:lstStyle/>
          <a:p>
            <a:r>
              <a:rPr lang="zh-CN" altLang="en-US" dirty="0">
                <a:solidFill>
                  <a:schemeClr val="bg1"/>
                </a:solidFill>
              </a:rPr>
              <a:t># once and you're good</a:t>
            </a:r>
            <a:r>
              <a:rPr lang="zh-CN" altLang="en-US" dirty="0" smtClean="0">
                <a:solidFill>
                  <a:schemeClr val="bg1"/>
                </a:solidFill>
              </a:rPr>
              <a:t>:</a:t>
            </a:r>
            <a:endParaRPr lang="en-US" altLang="zh-CN" dirty="0" smtClean="0">
              <a:solidFill>
                <a:schemeClr val="bg1"/>
              </a:solidFill>
            </a:endParaRPr>
          </a:p>
          <a:p>
            <a:r>
              <a:rPr lang="en-US" altLang="zh-CN" dirty="0" smtClean="0">
                <a:solidFill>
                  <a:schemeClr val="bg1"/>
                </a:solidFill>
              </a:rPr>
              <a:t>$ </a:t>
            </a:r>
            <a:r>
              <a:rPr lang="en-US" altLang="zh-CN" dirty="0" err="1">
                <a:solidFill>
                  <a:schemeClr val="bg1"/>
                </a:solidFill>
              </a:rPr>
              <a:t>npm</a:t>
            </a:r>
            <a:r>
              <a:rPr lang="en-US" altLang="zh-CN" dirty="0">
                <a:solidFill>
                  <a:schemeClr val="bg1"/>
                </a:solidFill>
              </a:rPr>
              <a:t> install -g </a:t>
            </a:r>
            <a:r>
              <a:rPr lang="en-US" altLang="zh-CN" dirty="0" err="1" smtClean="0">
                <a:solidFill>
                  <a:schemeClr val="bg1"/>
                </a:solidFill>
              </a:rPr>
              <a:t>vue</a:t>
            </a:r>
            <a:r>
              <a:rPr lang="en-US" altLang="zh-CN" dirty="0" smtClean="0">
                <a:solidFill>
                  <a:schemeClr val="bg1"/>
                </a:solidFill>
              </a:rPr>
              <a:t>-cli</a:t>
            </a:r>
            <a:endParaRPr lang="en-US" altLang="zh-CN" dirty="0" smtClean="0">
              <a:solidFill>
                <a:schemeClr val="bg1"/>
              </a:solidFill>
            </a:endParaRPr>
          </a:p>
          <a:p>
            <a:endParaRPr lang="en-US" altLang="zh-CN" dirty="0" smtClean="0">
              <a:solidFill>
                <a:schemeClr val="bg1"/>
              </a:solidFill>
            </a:endParaRPr>
          </a:p>
          <a:p>
            <a:r>
              <a:rPr lang="zh-CN" altLang="en-US" dirty="0" smtClean="0">
                <a:solidFill>
                  <a:schemeClr val="bg1"/>
                </a:solidFill>
              </a:rPr>
              <a:t># </a:t>
            </a:r>
            <a:r>
              <a:rPr lang="zh-CN" altLang="en-US" dirty="0">
                <a:solidFill>
                  <a:schemeClr val="bg1"/>
                </a:solidFill>
              </a:rPr>
              <a:t>create a new project</a:t>
            </a:r>
            <a:r>
              <a:rPr lang="zh-CN" altLang="en-US" dirty="0" smtClean="0">
                <a:solidFill>
                  <a:schemeClr val="bg1"/>
                </a:solidFill>
              </a:rPr>
              <a:t>:</a:t>
            </a:r>
            <a:endParaRPr lang="en-US" altLang="zh-CN" dirty="0">
              <a:solidFill>
                <a:schemeClr val="bg1"/>
              </a:solidFill>
            </a:endParaRPr>
          </a:p>
          <a:p>
            <a:r>
              <a:rPr lang="en-US" altLang="zh-CN" dirty="0">
                <a:solidFill>
                  <a:schemeClr val="bg1"/>
                </a:solidFill>
              </a:rPr>
              <a:t>$ </a:t>
            </a:r>
            <a:r>
              <a:rPr lang="en-US" altLang="zh-CN" dirty="0" err="1">
                <a:solidFill>
                  <a:schemeClr val="bg1"/>
                </a:solidFill>
              </a:rPr>
              <a:t>vue</a:t>
            </a:r>
            <a:r>
              <a:rPr lang="en-US" altLang="zh-CN" dirty="0">
                <a:solidFill>
                  <a:schemeClr val="bg1"/>
                </a:solidFill>
              </a:rPr>
              <a:t> </a:t>
            </a:r>
            <a:r>
              <a:rPr lang="en-US" altLang="zh-CN" dirty="0" err="1">
                <a:solidFill>
                  <a:schemeClr val="bg1"/>
                </a:solidFill>
              </a:rPr>
              <a:t>init</a:t>
            </a:r>
            <a:r>
              <a:rPr lang="en-US" altLang="zh-CN" dirty="0">
                <a:solidFill>
                  <a:schemeClr val="bg1"/>
                </a:solidFill>
              </a:rPr>
              <a:t> </a:t>
            </a:r>
            <a:r>
              <a:rPr lang="en-US" altLang="zh-CN" dirty="0" err="1">
                <a:solidFill>
                  <a:schemeClr val="bg1"/>
                </a:solidFill>
              </a:rPr>
              <a:t>pwa</a:t>
            </a:r>
            <a:r>
              <a:rPr lang="en-US" altLang="zh-CN" dirty="0">
                <a:solidFill>
                  <a:schemeClr val="bg1"/>
                </a:solidFill>
              </a:rPr>
              <a:t> my-project</a:t>
            </a:r>
            <a:endParaRPr lang="en-US" altLang="zh-CN" dirty="0">
              <a:solidFill>
                <a:schemeClr val="bg1"/>
              </a:solidFill>
            </a:endParaRPr>
          </a:p>
          <a:p>
            <a:r>
              <a:rPr lang="en-US" altLang="zh-CN" dirty="0">
                <a:solidFill>
                  <a:schemeClr val="bg1"/>
                </a:solidFill>
              </a:rPr>
              <a:t>$ cd my-project</a:t>
            </a:r>
            <a:endParaRPr lang="en-US" altLang="zh-CN" dirty="0">
              <a:solidFill>
                <a:schemeClr val="bg1"/>
              </a:solidFill>
            </a:endParaRPr>
          </a:p>
          <a:p>
            <a:r>
              <a:rPr lang="en-US" altLang="zh-CN" dirty="0">
                <a:solidFill>
                  <a:schemeClr val="bg1"/>
                </a:solidFill>
              </a:rPr>
              <a:t>$ </a:t>
            </a:r>
            <a:r>
              <a:rPr lang="en-US" altLang="zh-CN" dirty="0" err="1">
                <a:solidFill>
                  <a:schemeClr val="bg1"/>
                </a:solidFill>
              </a:rPr>
              <a:t>npm</a:t>
            </a:r>
            <a:r>
              <a:rPr lang="en-US" altLang="zh-CN" dirty="0">
                <a:solidFill>
                  <a:schemeClr val="bg1"/>
                </a:solidFill>
              </a:rPr>
              <a:t> </a:t>
            </a:r>
            <a:r>
              <a:rPr lang="en-US" altLang="zh-CN" dirty="0" smtClean="0">
                <a:solidFill>
                  <a:schemeClr val="bg1"/>
                </a:solidFill>
              </a:rPr>
              <a:t>install</a:t>
            </a:r>
            <a:endParaRPr lang="en-US" altLang="zh-CN" dirty="0" smtClean="0">
              <a:solidFill>
                <a:schemeClr val="bg1"/>
              </a:solidFill>
            </a:endParaRPr>
          </a:p>
          <a:p>
            <a:endParaRPr lang="en-US" altLang="zh-CN" dirty="0" smtClean="0">
              <a:solidFill>
                <a:schemeClr val="bg1"/>
              </a:solidFill>
            </a:endParaRPr>
          </a:p>
          <a:p>
            <a:r>
              <a:rPr lang="zh-CN" altLang="en-US" dirty="0">
                <a:solidFill>
                  <a:schemeClr val="bg1"/>
                </a:solidFill>
              </a:rPr>
              <a:t># start a </a:t>
            </a:r>
            <a:r>
              <a:rPr lang="zh-CN" altLang="en-US" dirty="0" smtClean="0">
                <a:solidFill>
                  <a:schemeClr val="bg1"/>
                </a:solidFill>
              </a:rPr>
              <a:t>dev </a:t>
            </a:r>
            <a:r>
              <a:rPr lang="zh-CN" altLang="en-US" dirty="0">
                <a:solidFill>
                  <a:schemeClr val="bg1"/>
                </a:solidFill>
              </a:rPr>
              <a:t>server:</a:t>
            </a:r>
            <a:endParaRPr lang="en-US" altLang="zh-CN" dirty="0">
              <a:solidFill>
                <a:schemeClr val="bg1"/>
              </a:solidFill>
            </a:endParaRPr>
          </a:p>
          <a:p>
            <a:r>
              <a:rPr lang="en-US" altLang="zh-CN" dirty="0">
                <a:solidFill>
                  <a:schemeClr val="bg1"/>
                </a:solidFill>
              </a:rPr>
              <a:t>$ </a:t>
            </a:r>
            <a:r>
              <a:rPr lang="en-US" altLang="zh-CN" dirty="0" err="1">
                <a:solidFill>
                  <a:schemeClr val="bg1"/>
                </a:solidFill>
              </a:rPr>
              <a:t>npm</a:t>
            </a:r>
            <a:r>
              <a:rPr lang="en-US" altLang="zh-CN" dirty="0">
                <a:solidFill>
                  <a:schemeClr val="bg1"/>
                </a:solidFill>
              </a:rPr>
              <a:t> run </a:t>
            </a:r>
            <a:r>
              <a:rPr lang="en-US" altLang="zh-CN" dirty="0" err="1">
                <a:solidFill>
                  <a:schemeClr val="bg1"/>
                </a:solidFill>
              </a:rPr>
              <a:t>dev</a:t>
            </a:r>
            <a:endParaRPr lang="zh-CN" altLang="en-US" sz="1350" dirty="0">
              <a:solidFill>
                <a:schemeClr val="bg1"/>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31062" y="369396"/>
            <a:ext cx="720000" cy="621563"/>
          </a:xfrm>
          <a:prstGeom prst="rect">
            <a:avLst/>
          </a:prstGeom>
        </p:spPr>
      </p:pic>
      <p:pic>
        <p:nvPicPr>
          <p:cNvPr id="2" name="图片 1"/>
          <p:cNvPicPr>
            <a:picLocks noChangeAspect="1"/>
          </p:cNvPicPr>
          <p:nvPr/>
        </p:nvPicPr>
        <p:blipFill>
          <a:blip r:embed="rId2"/>
          <a:stretch>
            <a:fillRect/>
          </a:stretch>
        </p:blipFill>
        <p:spPr>
          <a:xfrm>
            <a:off x="529244" y="1119369"/>
            <a:ext cx="2066178" cy="3600000"/>
          </a:xfrm>
          <a:prstGeom prst="rect">
            <a:avLst/>
          </a:prstGeom>
        </p:spPr>
      </p:pic>
      <p:sp>
        <p:nvSpPr>
          <p:cNvPr id="3" name="矩形 2"/>
          <p:cNvSpPr/>
          <p:nvPr/>
        </p:nvSpPr>
        <p:spPr>
          <a:xfrm>
            <a:off x="3275376" y="4198040"/>
            <a:ext cx="3073598" cy="300082"/>
          </a:xfrm>
          <a:prstGeom prst="rect">
            <a:avLst/>
          </a:prstGeom>
        </p:spPr>
        <p:txBody>
          <a:bodyPr wrap="none">
            <a:spAutoFit/>
          </a:bodyPr>
          <a:lstStyle/>
          <a:p>
            <a:r>
              <a:rPr lang="zh-CN" altLang="en-US" dirty="0"/>
              <a:t>https://github.com/vuejs-templates/pwa</a:t>
            </a:r>
            <a:endParaRPr lang="zh-CN" alt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zh-CN" altLang="en-US" dirty="0" smtClean="0"/>
              <a:t>使用</a:t>
            </a:r>
            <a:r>
              <a:rPr kumimoji="1" lang="en-US" altLang="zh-CN" dirty="0"/>
              <a:t>create-react-app</a:t>
            </a:r>
            <a:r>
              <a:rPr kumimoji="1" lang="zh-CN" altLang="en-US" dirty="0" smtClean="0"/>
              <a:t>创建</a:t>
            </a:r>
            <a:r>
              <a:rPr kumimoji="1" lang="en-US" altLang="zh-CN" dirty="0"/>
              <a:t>PWA</a:t>
            </a:r>
            <a:endParaRPr kumimoji="1" lang="zh-CN" altLang="en-US" dirty="0"/>
          </a:p>
        </p:txBody>
      </p:sp>
      <p:sp>
        <p:nvSpPr>
          <p:cNvPr id="7" name="矩形 6"/>
          <p:cNvSpPr/>
          <p:nvPr/>
        </p:nvSpPr>
        <p:spPr>
          <a:xfrm>
            <a:off x="3017503" y="1533399"/>
            <a:ext cx="3445328" cy="1962076"/>
          </a:xfrm>
          <a:prstGeom prst="rect">
            <a:avLst/>
          </a:prstGeom>
          <a:solidFill>
            <a:schemeClr val="tx1">
              <a:lumMod val="95000"/>
              <a:lumOff val="5000"/>
            </a:schemeClr>
          </a:solidFill>
        </p:spPr>
        <p:txBody>
          <a:bodyPr wrap="square">
            <a:spAutoFit/>
          </a:bodyPr>
          <a:lstStyle/>
          <a:p>
            <a:r>
              <a:rPr lang="zh-CN" altLang="en-US" dirty="0">
                <a:solidFill>
                  <a:schemeClr val="bg1"/>
                </a:solidFill>
              </a:rPr>
              <a:t># once and you're good</a:t>
            </a:r>
            <a:r>
              <a:rPr lang="zh-CN" altLang="en-US" dirty="0" smtClean="0">
                <a:solidFill>
                  <a:schemeClr val="bg1"/>
                </a:solidFill>
              </a:rPr>
              <a:t>:</a:t>
            </a:r>
            <a:endParaRPr lang="en-US" altLang="zh-CN" dirty="0" smtClean="0">
              <a:solidFill>
                <a:schemeClr val="bg1"/>
              </a:solidFill>
            </a:endParaRPr>
          </a:p>
          <a:p>
            <a:r>
              <a:rPr lang="en-US" altLang="zh-CN" dirty="0" err="1">
                <a:solidFill>
                  <a:schemeClr val="bg1"/>
                </a:solidFill>
              </a:rPr>
              <a:t>npm</a:t>
            </a:r>
            <a:r>
              <a:rPr lang="en-US" altLang="zh-CN" dirty="0">
                <a:solidFill>
                  <a:schemeClr val="bg1"/>
                </a:solidFill>
              </a:rPr>
              <a:t> install -g create-react-app</a:t>
            </a:r>
            <a:endParaRPr lang="en-US" altLang="zh-CN" dirty="0">
              <a:solidFill>
                <a:schemeClr val="bg1"/>
              </a:solidFill>
            </a:endParaRPr>
          </a:p>
          <a:p>
            <a:endParaRPr lang="en-US" altLang="zh-CN" dirty="0" smtClean="0">
              <a:solidFill>
                <a:schemeClr val="bg1"/>
              </a:solidFill>
            </a:endParaRPr>
          </a:p>
          <a:p>
            <a:r>
              <a:rPr lang="zh-CN" altLang="en-US" dirty="0">
                <a:solidFill>
                  <a:schemeClr val="bg1"/>
                </a:solidFill>
              </a:rPr>
              <a:t># create a new project</a:t>
            </a:r>
            <a:r>
              <a:rPr lang="zh-CN" altLang="en-US" dirty="0" smtClean="0">
                <a:solidFill>
                  <a:schemeClr val="bg1"/>
                </a:solidFill>
              </a:rPr>
              <a:t>:</a:t>
            </a:r>
            <a:endParaRPr lang="en-US" altLang="zh-CN" dirty="0">
              <a:solidFill>
                <a:schemeClr val="bg1"/>
              </a:solidFill>
            </a:endParaRPr>
          </a:p>
          <a:p>
            <a:r>
              <a:rPr lang="en-US" altLang="zh-CN" dirty="0">
                <a:solidFill>
                  <a:schemeClr val="bg1"/>
                </a:solidFill>
              </a:rPr>
              <a:t>create-react-app my-app</a:t>
            </a:r>
            <a:endParaRPr lang="en-US" altLang="zh-CN" dirty="0">
              <a:solidFill>
                <a:schemeClr val="bg1"/>
              </a:solidFill>
            </a:endParaRPr>
          </a:p>
          <a:p>
            <a:r>
              <a:rPr lang="en-US" altLang="zh-CN" dirty="0">
                <a:solidFill>
                  <a:schemeClr val="bg1"/>
                </a:solidFill>
              </a:rPr>
              <a:t>cd my-app</a:t>
            </a:r>
            <a:r>
              <a:rPr lang="en-US" altLang="zh-CN" dirty="0" smtClean="0">
                <a:solidFill>
                  <a:schemeClr val="bg1"/>
                </a:solidFill>
              </a:rPr>
              <a:t>/</a:t>
            </a:r>
            <a:endParaRPr lang="en-US" altLang="zh-CN" dirty="0" smtClean="0">
              <a:solidFill>
                <a:schemeClr val="bg1"/>
              </a:solidFill>
            </a:endParaRPr>
          </a:p>
          <a:p>
            <a:endParaRPr lang="en-US" altLang="zh-CN" dirty="0" smtClean="0">
              <a:solidFill>
                <a:schemeClr val="bg1"/>
              </a:solidFill>
            </a:endParaRPr>
          </a:p>
          <a:p>
            <a:r>
              <a:rPr lang="zh-CN" altLang="en-US" dirty="0">
                <a:solidFill>
                  <a:schemeClr val="bg1"/>
                </a:solidFill>
              </a:rPr>
              <a:t># start a dev server</a:t>
            </a:r>
            <a:r>
              <a:rPr lang="zh-CN" altLang="en-US" dirty="0" smtClean="0">
                <a:solidFill>
                  <a:schemeClr val="bg1"/>
                </a:solidFill>
              </a:rPr>
              <a:t>:</a:t>
            </a:r>
            <a:endParaRPr lang="en-US" altLang="zh-CN" dirty="0">
              <a:solidFill>
                <a:schemeClr val="bg1"/>
              </a:solidFill>
            </a:endParaRPr>
          </a:p>
          <a:p>
            <a:r>
              <a:rPr lang="en-US" altLang="zh-CN" dirty="0" err="1">
                <a:solidFill>
                  <a:schemeClr val="bg1"/>
                </a:solidFill>
              </a:rPr>
              <a:t>npm</a:t>
            </a:r>
            <a:r>
              <a:rPr lang="en-US" altLang="zh-CN" dirty="0">
                <a:solidFill>
                  <a:schemeClr val="bg1"/>
                </a:solidFill>
              </a:rPr>
              <a:t> start</a:t>
            </a:r>
            <a:endParaRPr lang="en-US" altLang="zh-CN" dirty="0" smtClean="0">
              <a:solidFill>
                <a:schemeClr val="bg1"/>
              </a:solidFill>
            </a:endParaRPr>
          </a:p>
        </p:txBody>
      </p:sp>
      <p:sp>
        <p:nvSpPr>
          <p:cNvPr id="3" name="矩形 2"/>
          <p:cNvSpPr/>
          <p:nvPr/>
        </p:nvSpPr>
        <p:spPr>
          <a:xfrm>
            <a:off x="2957073" y="4110608"/>
            <a:ext cx="3695179" cy="276999"/>
          </a:xfrm>
          <a:prstGeom prst="rect">
            <a:avLst/>
          </a:prstGeom>
        </p:spPr>
        <p:txBody>
          <a:bodyPr wrap="none">
            <a:spAutoFit/>
          </a:bodyPr>
          <a:lstStyle/>
          <a:p>
            <a:r>
              <a:rPr lang="en-US" altLang="zh-CN" sz="1200" dirty="0"/>
              <a:t>https://github.com/facebookincubator/create-react-app</a:t>
            </a:r>
            <a:endParaRPr lang="zh-CN" altLang="en-US" sz="1200"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54338" y="275826"/>
            <a:ext cx="720000" cy="646875"/>
          </a:xfrm>
          <a:prstGeom prst="rect">
            <a:avLst/>
          </a:prstGeom>
        </p:spPr>
      </p:pic>
      <p:pic>
        <p:nvPicPr>
          <p:cNvPr id="4" name="图片 3"/>
          <p:cNvPicPr>
            <a:picLocks noChangeAspect="1"/>
          </p:cNvPicPr>
          <p:nvPr/>
        </p:nvPicPr>
        <p:blipFill>
          <a:blip r:embed="rId2"/>
          <a:stretch>
            <a:fillRect/>
          </a:stretch>
        </p:blipFill>
        <p:spPr>
          <a:xfrm>
            <a:off x="590059" y="1053521"/>
            <a:ext cx="2072247" cy="3600000"/>
          </a:xfrm>
          <a:prstGeom prst="rect">
            <a:avLst/>
          </a:prstGeom>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zh-CN" altLang="en-US" dirty="0"/>
              <a:t>使用</a:t>
            </a:r>
            <a:r>
              <a:rPr kumimoji="1" lang="en-US" altLang="zh-CN" dirty="0" err="1"/>
              <a:t>preact</a:t>
            </a:r>
            <a:r>
              <a:rPr kumimoji="1" lang="en-US" altLang="zh-CN" dirty="0"/>
              <a:t>-cli</a:t>
            </a:r>
            <a:r>
              <a:rPr kumimoji="1" lang="zh-CN" altLang="en-US" dirty="0"/>
              <a:t>创建</a:t>
            </a:r>
            <a:r>
              <a:rPr kumimoji="1" lang="en-US" altLang="zh-CN" dirty="0"/>
              <a:t>PWA</a:t>
            </a:r>
            <a:endParaRPr kumimoji="1" lang="zh-CN" altLang="en-US" dirty="0"/>
          </a:p>
        </p:txBody>
      </p:sp>
      <p:sp>
        <p:nvSpPr>
          <p:cNvPr id="7" name="矩形 6"/>
          <p:cNvSpPr/>
          <p:nvPr/>
        </p:nvSpPr>
        <p:spPr>
          <a:xfrm>
            <a:off x="3017503" y="1533399"/>
            <a:ext cx="3445328" cy="2585323"/>
          </a:xfrm>
          <a:prstGeom prst="rect">
            <a:avLst/>
          </a:prstGeom>
          <a:solidFill>
            <a:schemeClr val="tx1">
              <a:lumMod val="95000"/>
              <a:lumOff val="5000"/>
            </a:schemeClr>
          </a:solidFill>
        </p:spPr>
        <p:txBody>
          <a:bodyPr wrap="square">
            <a:spAutoFit/>
          </a:bodyPr>
          <a:lstStyle/>
          <a:p>
            <a:r>
              <a:rPr lang="zh-CN" altLang="en-US" sz="1350" dirty="0">
                <a:solidFill>
                  <a:schemeClr val="bg1"/>
                </a:solidFill>
              </a:rPr>
              <a:t># once and you're good:</a:t>
            </a:r>
            <a:endParaRPr lang="zh-CN" altLang="en-US" sz="1350" dirty="0">
              <a:solidFill>
                <a:schemeClr val="bg1"/>
              </a:solidFill>
            </a:endParaRPr>
          </a:p>
          <a:p>
            <a:r>
              <a:rPr lang="zh-CN" altLang="en-US" sz="1350" dirty="0">
                <a:solidFill>
                  <a:schemeClr val="bg1"/>
                </a:solidFill>
              </a:rPr>
              <a:t>npm i -g preact-cli</a:t>
            </a:r>
            <a:endParaRPr lang="zh-CN" altLang="en-US" sz="1350" dirty="0">
              <a:solidFill>
                <a:schemeClr val="bg1"/>
              </a:solidFill>
            </a:endParaRPr>
          </a:p>
          <a:p>
            <a:endParaRPr lang="zh-CN" altLang="en-US" sz="1350" dirty="0">
              <a:solidFill>
                <a:schemeClr val="bg1"/>
              </a:solidFill>
            </a:endParaRPr>
          </a:p>
          <a:p>
            <a:r>
              <a:rPr lang="zh-CN" altLang="en-US" sz="1350" dirty="0">
                <a:solidFill>
                  <a:schemeClr val="bg1"/>
                </a:solidFill>
              </a:rPr>
              <a:t># create a new project:</a:t>
            </a:r>
            <a:endParaRPr lang="zh-CN" altLang="en-US" sz="1350" dirty="0">
              <a:solidFill>
                <a:schemeClr val="bg1"/>
              </a:solidFill>
            </a:endParaRPr>
          </a:p>
          <a:p>
            <a:r>
              <a:rPr lang="zh-CN" altLang="en-US" sz="1350" dirty="0">
                <a:solidFill>
                  <a:schemeClr val="bg1"/>
                </a:solidFill>
              </a:rPr>
              <a:t>preact create my-great-app</a:t>
            </a:r>
            <a:endParaRPr lang="zh-CN" altLang="en-US" sz="1350" dirty="0">
              <a:solidFill>
                <a:schemeClr val="bg1"/>
              </a:solidFill>
            </a:endParaRPr>
          </a:p>
          <a:p>
            <a:r>
              <a:rPr lang="zh-CN" altLang="en-US" sz="1350" dirty="0">
                <a:solidFill>
                  <a:schemeClr val="bg1"/>
                </a:solidFill>
              </a:rPr>
              <a:t>cd my-great-app</a:t>
            </a:r>
            <a:endParaRPr lang="zh-CN" altLang="en-US" sz="1350" dirty="0">
              <a:solidFill>
                <a:schemeClr val="bg1"/>
              </a:solidFill>
            </a:endParaRPr>
          </a:p>
          <a:p>
            <a:endParaRPr lang="zh-CN" altLang="en-US" sz="1350" dirty="0">
              <a:solidFill>
                <a:schemeClr val="bg1"/>
              </a:solidFill>
            </a:endParaRPr>
          </a:p>
          <a:p>
            <a:r>
              <a:rPr lang="zh-CN" altLang="en-US" sz="1350" dirty="0">
                <a:solidFill>
                  <a:schemeClr val="bg1"/>
                </a:solidFill>
              </a:rPr>
              <a:t># start a live-reload/HMR dev server:</a:t>
            </a:r>
            <a:endParaRPr lang="zh-CN" altLang="en-US" sz="1350" dirty="0">
              <a:solidFill>
                <a:schemeClr val="bg1"/>
              </a:solidFill>
            </a:endParaRPr>
          </a:p>
          <a:p>
            <a:r>
              <a:rPr lang="zh-CN" altLang="en-US" sz="1350" dirty="0">
                <a:solidFill>
                  <a:schemeClr val="bg1"/>
                </a:solidFill>
              </a:rPr>
              <a:t>npm start</a:t>
            </a:r>
            <a:endParaRPr lang="zh-CN" altLang="en-US" sz="1350" dirty="0">
              <a:solidFill>
                <a:schemeClr val="bg1"/>
              </a:solidFill>
            </a:endParaRPr>
          </a:p>
          <a:p>
            <a:endParaRPr lang="zh-CN" altLang="en-US" sz="1350" dirty="0">
              <a:solidFill>
                <a:schemeClr val="bg1"/>
              </a:solidFill>
            </a:endParaRPr>
          </a:p>
          <a:p>
            <a:r>
              <a:rPr lang="zh-CN" altLang="en-US" sz="1350" dirty="0">
                <a:solidFill>
                  <a:schemeClr val="bg1"/>
                </a:solidFill>
              </a:rPr>
              <a:t># go to production:</a:t>
            </a:r>
            <a:endParaRPr lang="zh-CN" altLang="en-US" sz="1350" dirty="0">
              <a:solidFill>
                <a:schemeClr val="bg1"/>
              </a:solidFill>
            </a:endParaRPr>
          </a:p>
          <a:p>
            <a:r>
              <a:rPr lang="zh-CN" altLang="en-US" sz="1350" dirty="0">
                <a:solidFill>
                  <a:schemeClr val="bg1"/>
                </a:solidFill>
              </a:rPr>
              <a:t>npm run build</a:t>
            </a:r>
            <a:endParaRPr lang="zh-CN" altLang="en-US" sz="1350" dirty="0">
              <a:solidFill>
                <a:schemeClr val="bg1"/>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11901" y="301857"/>
            <a:ext cx="720000" cy="832500"/>
          </a:xfrm>
          <a:prstGeom prst="rect">
            <a:avLst/>
          </a:prstGeom>
        </p:spPr>
      </p:pic>
      <p:sp>
        <p:nvSpPr>
          <p:cNvPr id="2" name="矩形 1"/>
          <p:cNvSpPr/>
          <p:nvPr/>
        </p:nvSpPr>
        <p:spPr>
          <a:xfrm>
            <a:off x="3324235" y="4367723"/>
            <a:ext cx="2975879" cy="300082"/>
          </a:xfrm>
          <a:prstGeom prst="rect">
            <a:avLst/>
          </a:prstGeom>
        </p:spPr>
        <p:txBody>
          <a:bodyPr wrap="none">
            <a:spAutoFit/>
          </a:bodyPr>
          <a:lstStyle/>
          <a:p>
            <a:r>
              <a:rPr lang="zh-CN" altLang="en-US" dirty="0"/>
              <a:t>https://github.com/developit/preact-cli</a:t>
            </a:r>
            <a:endParaRPr lang="zh-CN" altLang="en-US" dirty="0"/>
          </a:p>
        </p:txBody>
      </p:sp>
      <p:pic>
        <p:nvPicPr>
          <p:cNvPr id="3" name="图片 2"/>
          <p:cNvPicPr>
            <a:picLocks noChangeAspect="1"/>
          </p:cNvPicPr>
          <p:nvPr/>
        </p:nvPicPr>
        <p:blipFill>
          <a:blip r:embed="rId2"/>
          <a:stretch>
            <a:fillRect/>
          </a:stretch>
        </p:blipFill>
        <p:spPr>
          <a:xfrm>
            <a:off x="515967" y="1067805"/>
            <a:ext cx="2073684" cy="3600000"/>
          </a:xfrm>
          <a:prstGeom prst="rect">
            <a:avLst/>
          </a:prstGeom>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ph type="subTitle" idx="1"/>
          </p:nvPr>
        </p:nvSpPr>
        <p:spPr>
          <a:xfrm>
            <a:off x="1087636" y="2060250"/>
            <a:ext cx="4682729" cy="613502"/>
          </a:xfrm>
        </p:spPr>
        <p:txBody>
          <a:bodyPr>
            <a:noAutofit/>
          </a:bodyPr>
          <a:lstStyle/>
          <a:p>
            <a:pPr algn="ctr"/>
            <a:r>
              <a:rPr kumimoji="1" lang="en-US" altLang="zh-CN" sz="2400" spc="225" dirty="0" smtClean="0"/>
              <a:t>Tips</a:t>
            </a:r>
            <a:endParaRPr kumimoji="1" lang="zh-CN" altLang="en-US" sz="2400" spc="225"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统计添加到桌面用户数</a:t>
            </a:r>
            <a:endParaRPr kumimoji="1" lang="zh-CN" altLang="en-US" dirty="0"/>
          </a:p>
        </p:txBody>
      </p:sp>
      <p:sp>
        <p:nvSpPr>
          <p:cNvPr id="33" name="矩形 32"/>
          <p:cNvSpPr/>
          <p:nvPr/>
        </p:nvSpPr>
        <p:spPr>
          <a:xfrm>
            <a:off x="135802" y="1210209"/>
            <a:ext cx="6491335" cy="3347720"/>
          </a:xfrm>
          <a:prstGeom prst="rect">
            <a:avLst/>
          </a:prstGeom>
        </p:spPr>
        <p:txBody>
          <a:bodyPr wrap="square">
            <a:spAutoFit/>
          </a:bodyPr>
          <a:lstStyle/>
          <a:p>
            <a:pPr>
              <a:lnSpc>
                <a:spcPts val="750"/>
              </a:lnSpc>
              <a:spcAft>
                <a:spcPts val="1200"/>
              </a:spcAft>
            </a:pPr>
            <a:r>
              <a:rPr lang="en-US" altLang="zh-CN" sz="1350" b="1" dirty="0">
                <a:solidFill>
                  <a:srgbClr val="9876AA"/>
                </a:solidFill>
                <a:ea typeface="Monaco" charset="0"/>
                <a:cs typeface="Monaco" charset="0"/>
              </a:rPr>
              <a:t>window</a:t>
            </a:r>
            <a:r>
              <a:rPr lang="en-US" altLang="zh-CN" sz="1350" b="1" dirty="0">
                <a:solidFill>
                  <a:srgbClr val="A9B7C6"/>
                </a:solidFill>
                <a:ea typeface="Monaco" charset="0"/>
                <a:cs typeface="Monaco" charset="0"/>
              </a:rPr>
              <a:t>.</a:t>
            </a:r>
            <a:r>
              <a:rPr lang="en-US" altLang="zh-CN" sz="1350" b="1" dirty="0">
                <a:solidFill>
                  <a:srgbClr val="FFC66D"/>
                </a:solidFill>
                <a:ea typeface="Monaco" charset="0"/>
                <a:cs typeface="Monaco" charset="0"/>
              </a:rPr>
              <a:t>addEventListener</a:t>
            </a:r>
            <a:r>
              <a:rPr lang="en-US" altLang="zh-CN" sz="1350" b="1" dirty="0">
                <a:solidFill>
                  <a:srgbClr val="A9B7C6"/>
                </a:solidFill>
                <a:ea typeface="Monaco" charset="0"/>
                <a:cs typeface="Monaco" charset="0"/>
              </a:rPr>
              <a:t>(</a:t>
            </a:r>
            <a:r>
              <a:rPr lang="en-US" altLang="zh-CN" sz="1350" b="1" dirty="0">
                <a:solidFill>
                  <a:srgbClr val="6A8759"/>
                </a:solidFill>
                <a:ea typeface="Monaco" charset="0"/>
                <a:cs typeface="Monaco" charset="0"/>
              </a:rPr>
              <a:t>'beforeinstallprompt'</a:t>
            </a:r>
            <a:r>
              <a:rPr lang="en-US" altLang="zh-CN" sz="1350" b="1" dirty="0">
                <a:solidFill>
                  <a:srgbClr val="CC7832"/>
                </a:solidFill>
                <a:ea typeface="Monaco" charset="0"/>
                <a:cs typeface="Monaco" charset="0"/>
              </a:rPr>
              <a:t>, function</a:t>
            </a:r>
            <a:r>
              <a:rPr lang="en-US" altLang="zh-CN" sz="1350" b="1" dirty="0">
                <a:solidFill>
                  <a:srgbClr val="A9B7C6"/>
                </a:solidFill>
                <a:ea typeface="Monaco" charset="0"/>
                <a:cs typeface="Monaco" charset="0"/>
              </a:rPr>
              <a:t>(e) {</a:t>
            </a:r>
            <a:endParaRPr lang="en-US" altLang="zh-CN" sz="1350" b="1" dirty="0">
              <a:ea typeface="Monaco" charset="0"/>
              <a:cs typeface="Monaco" charset="0"/>
            </a:endParaRPr>
          </a:p>
          <a:p>
            <a:pPr>
              <a:lnSpc>
                <a:spcPts val="750"/>
              </a:lnSpc>
              <a:spcAft>
                <a:spcPts val="1200"/>
              </a:spcAft>
            </a:pPr>
            <a:r>
              <a:rPr lang="en-US" altLang="zh-CN" sz="1350" b="1" dirty="0">
                <a:solidFill>
                  <a:srgbClr val="A9B7C6"/>
                </a:solidFill>
                <a:ea typeface="Monaco" charset="0"/>
                <a:cs typeface="Monaco" charset="0"/>
              </a:rPr>
              <a:t>  </a:t>
            </a:r>
            <a:r>
              <a:rPr lang="en-US" altLang="zh-CN" sz="1350" b="1" dirty="0">
                <a:solidFill>
                  <a:srgbClr val="808080"/>
                </a:solidFill>
                <a:ea typeface="Monaco" charset="0"/>
                <a:cs typeface="Monaco" charset="0"/>
              </a:rPr>
              <a:t>// beforeinstallprompt Event fired</a:t>
            </a:r>
            <a:endParaRPr lang="en-US" altLang="zh-CN" sz="1350" b="1" dirty="0">
              <a:ea typeface="Monaco" charset="0"/>
              <a:cs typeface="Monaco" charset="0"/>
            </a:endParaRPr>
          </a:p>
          <a:p>
            <a:pPr>
              <a:lnSpc>
                <a:spcPts val="750"/>
              </a:lnSpc>
              <a:spcAft>
                <a:spcPts val="1200"/>
              </a:spcAft>
            </a:pPr>
            <a:r>
              <a:rPr lang="en-US" altLang="zh-CN" sz="1350" b="1" dirty="0">
                <a:solidFill>
                  <a:srgbClr val="808080"/>
                </a:solidFill>
                <a:ea typeface="Monaco" charset="0"/>
                <a:cs typeface="Monaco" charset="0"/>
              </a:rPr>
              <a:t>  // </a:t>
            </a:r>
            <a:r>
              <a:rPr lang="en-US" altLang="zh-CN" sz="1350" b="1" dirty="0" err="1">
                <a:solidFill>
                  <a:srgbClr val="808080"/>
                </a:solidFill>
                <a:ea typeface="Monaco" charset="0"/>
                <a:cs typeface="Monaco" charset="0"/>
              </a:rPr>
              <a:t>e.userChoice</a:t>
            </a:r>
            <a:r>
              <a:rPr lang="en-US" altLang="zh-CN" sz="1350" b="1" dirty="0">
                <a:solidFill>
                  <a:srgbClr val="808080"/>
                </a:solidFill>
                <a:ea typeface="Monaco" charset="0"/>
                <a:cs typeface="Monaco" charset="0"/>
              </a:rPr>
              <a:t> will return a Promise.</a:t>
            </a:r>
            <a:endParaRPr lang="en-US" altLang="zh-CN" sz="1350" b="1" dirty="0">
              <a:ea typeface="Monaco" charset="0"/>
              <a:cs typeface="Monaco" charset="0"/>
            </a:endParaRPr>
          </a:p>
          <a:p>
            <a:pPr>
              <a:lnSpc>
                <a:spcPts val="750"/>
              </a:lnSpc>
              <a:spcAft>
                <a:spcPts val="1200"/>
              </a:spcAft>
            </a:pPr>
            <a:r>
              <a:rPr lang="en-US" altLang="zh-CN" sz="1350" b="1" dirty="0">
                <a:solidFill>
                  <a:srgbClr val="808080"/>
                </a:solidFill>
                <a:ea typeface="Monaco" charset="0"/>
                <a:cs typeface="Monaco" charset="0"/>
              </a:rPr>
              <a:t>  </a:t>
            </a:r>
            <a:r>
              <a:rPr lang="en-US" altLang="zh-CN" sz="1350" b="1" dirty="0" err="1">
                <a:solidFill>
                  <a:srgbClr val="A9B7C6"/>
                </a:solidFill>
                <a:ea typeface="Monaco" charset="0"/>
                <a:cs typeface="Monaco" charset="0"/>
              </a:rPr>
              <a:t>e.userChoice.</a:t>
            </a:r>
            <a:r>
              <a:rPr lang="en-US" altLang="zh-CN" sz="1350" b="1" dirty="0" err="1">
                <a:solidFill>
                  <a:srgbClr val="FFC66D"/>
                </a:solidFill>
                <a:ea typeface="Monaco" charset="0"/>
                <a:cs typeface="Monaco" charset="0"/>
              </a:rPr>
              <a:t>then</a:t>
            </a:r>
            <a:r>
              <a:rPr lang="en-US" altLang="zh-CN" sz="1350" b="1" dirty="0">
                <a:solidFill>
                  <a:srgbClr val="A9B7C6"/>
                </a:solidFill>
                <a:ea typeface="Monaco" charset="0"/>
                <a:cs typeface="Monaco" charset="0"/>
              </a:rPr>
              <a:t>(</a:t>
            </a:r>
            <a:r>
              <a:rPr lang="en-US" altLang="zh-CN" sz="1350" b="1" dirty="0">
                <a:solidFill>
                  <a:srgbClr val="CC7832"/>
                </a:solidFill>
                <a:ea typeface="Monaco" charset="0"/>
                <a:cs typeface="Monaco" charset="0"/>
              </a:rPr>
              <a:t>function</a:t>
            </a:r>
            <a:r>
              <a:rPr lang="en-US" altLang="zh-CN" sz="1350" b="1" dirty="0">
                <a:solidFill>
                  <a:srgbClr val="A9B7C6"/>
                </a:solidFill>
                <a:ea typeface="Monaco" charset="0"/>
                <a:cs typeface="Monaco" charset="0"/>
              </a:rPr>
              <a:t>(</a:t>
            </a:r>
            <a:r>
              <a:rPr lang="en-US" altLang="zh-CN" sz="1350" b="1" dirty="0" err="1">
                <a:solidFill>
                  <a:srgbClr val="A9B7C6"/>
                </a:solidFill>
                <a:ea typeface="Monaco" charset="0"/>
                <a:cs typeface="Monaco" charset="0"/>
              </a:rPr>
              <a:t>choiceResult</a:t>
            </a:r>
            <a:r>
              <a:rPr lang="en-US" altLang="zh-CN" sz="1350" b="1" dirty="0">
                <a:solidFill>
                  <a:srgbClr val="A9B7C6"/>
                </a:solidFill>
                <a:ea typeface="Monaco" charset="0"/>
                <a:cs typeface="Monaco" charset="0"/>
              </a:rPr>
              <a:t>) {</a:t>
            </a:r>
            <a:endParaRPr lang="en-US" altLang="zh-CN" sz="1350" b="1" dirty="0">
              <a:ea typeface="Monaco" charset="0"/>
              <a:cs typeface="Monaco" charset="0"/>
            </a:endParaRPr>
          </a:p>
          <a:p>
            <a:pPr>
              <a:lnSpc>
                <a:spcPts val="750"/>
              </a:lnSpc>
              <a:spcAft>
                <a:spcPts val="1200"/>
              </a:spcAft>
            </a:pPr>
            <a:r>
              <a:rPr lang="en-US" altLang="zh-CN" sz="1350" b="1" dirty="0">
                <a:solidFill>
                  <a:srgbClr val="A9B7C6"/>
                </a:solidFill>
                <a:ea typeface="Monaco" charset="0"/>
                <a:cs typeface="Monaco" charset="0"/>
              </a:rPr>
              <a:t>      </a:t>
            </a:r>
            <a:r>
              <a:rPr lang="en-US" altLang="zh-CN" sz="1350" b="1" dirty="0" err="1">
                <a:solidFill>
                  <a:srgbClr val="9876AA"/>
                </a:solidFill>
                <a:ea typeface="Monaco" charset="0"/>
                <a:cs typeface="Monaco" charset="0"/>
              </a:rPr>
              <a:t>console</a:t>
            </a:r>
            <a:r>
              <a:rPr lang="en-US" altLang="zh-CN" sz="1350" b="1" dirty="0" err="1">
                <a:solidFill>
                  <a:srgbClr val="A9B7C6"/>
                </a:solidFill>
                <a:ea typeface="Monaco" charset="0"/>
                <a:cs typeface="Monaco" charset="0"/>
              </a:rPr>
              <a:t>.</a:t>
            </a:r>
            <a:r>
              <a:rPr lang="en-US" altLang="zh-CN" sz="1350" b="1" dirty="0" err="1">
                <a:solidFill>
                  <a:srgbClr val="FFC66D"/>
                </a:solidFill>
                <a:ea typeface="Monaco" charset="0"/>
                <a:cs typeface="Monaco" charset="0"/>
              </a:rPr>
              <a:t>log</a:t>
            </a:r>
            <a:r>
              <a:rPr lang="en-US" altLang="zh-CN" sz="1350" b="1" dirty="0">
                <a:solidFill>
                  <a:srgbClr val="A9B7C6"/>
                </a:solidFill>
                <a:ea typeface="Monaco" charset="0"/>
                <a:cs typeface="Monaco" charset="0"/>
              </a:rPr>
              <a:t>(</a:t>
            </a:r>
            <a:r>
              <a:rPr lang="en-US" altLang="zh-CN" sz="1350" b="1" dirty="0" err="1">
                <a:solidFill>
                  <a:srgbClr val="A9B7C6"/>
                </a:solidFill>
                <a:ea typeface="Monaco" charset="0"/>
                <a:cs typeface="Monaco" charset="0"/>
              </a:rPr>
              <a:t>choiceResult.outcome</a:t>
            </a:r>
            <a:r>
              <a:rPr lang="en-US" altLang="zh-CN" sz="1350" b="1" dirty="0">
                <a:solidFill>
                  <a:srgbClr val="A9B7C6"/>
                </a:solidFill>
                <a:ea typeface="Monaco" charset="0"/>
                <a:cs typeface="Monaco" charset="0"/>
              </a:rPr>
              <a:t>)</a:t>
            </a:r>
            <a:r>
              <a:rPr lang="en-US" altLang="zh-CN" sz="1350" b="1" dirty="0">
                <a:solidFill>
                  <a:srgbClr val="CC7832"/>
                </a:solidFill>
                <a:ea typeface="Monaco" charset="0"/>
                <a:cs typeface="Monaco" charset="0"/>
              </a:rPr>
              <a:t>;</a:t>
            </a:r>
            <a:endParaRPr lang="en-US" altLang="zh-CN" sz="1350" b="1" dirty="0">
              <a:ea typeface="Monaco" charset="0"/>
              <a:cs typeface="Monaco" charset="0"/>
            </a:endParaRPr>
          </a:p>
          <a:p>
            <a:pPr>
              <a:lnSpc>
                <a:spcPts val="750"/>
              </a:lnSpc>
              <a:spcAft>
                <a:spcPts val="1200"/>
              </a:spcAft>
            </a:pPr>
            <a:r>
              <a:rPr lang="en-US" altLang="zh-CN" sz="1350" b="1" dirty="0">
                <a:solidFill>
                  <a:srgbClr val="CC7832"/>
                </a:solidFill>
                <a:ea typeface="Monaco" charset="0"/>
                <a:cs typeface="Monaco" charset="0"/>
              </a:rPr>
              <a:t>      if</a:t>
            </a:r>
            <a:r>
              <a:rPr lang="en-US" altLang="zh-CN" sz="1350" b="1" dirty="0">
                <a:solidFill>
                  <a:srgbClr val="A9B7C6"/>
                </a:solidFill>
                <a:ea typeface="Monaco" charset="0"/>
                <a:cs typeface="Monaco" charset="0"/>
              </a:rPr>
              <a:t>(</a:t>
            </a:r>
            <a:r>
              <a:rPr lang="en-US" altLang="zh-CN" sz="1350" b="1" dirty="0" err="1">
                <a:solidFill>
                  <a:srgbClr val="A9B7C6"/>
                </a:solidFill>
                <a:ea typeface="Monaco" charset="0"/>
                <a:cs typeface="Monaco" charset="0"/>
              </a:rPr>
              <a:t>choiceResult.outcome</a:t>
            </a:r>
            <a:r>
              <a:rPr lang="en-US" altLang="zh-CN" sz="1350" b="1" dirty="0">
                <a:solidFill>
                  <a:srgbClr val="A9B7C6"/>
                </a:solidFill>
                <a:ea typeface="Monaco" charset="0"/>
                <a:cs typeface="Monaco" charset="0"/>
              </a:rPr>
              <a:t> == </a:t>
            </a:r>
            <a:r>
              <a:rPr lang="en-US" altLang="zh-CN" sz="1350" b="1" dirty="0">
                <a:solidFill>
                  <a:srgbClr val="6A8759"/>
                </a:solidFill>
                <a:ea typeface="Monaco" charset="0"/>
                <a:cs typeface="Monaco" charset="0"/>
              </a:rPr>
              <a:t>'dismissed'</a:t>
            </a:r>
            <a:r>
              <a:rPr lang="en-US" altLang="zh-CN" sz="1350" b="1" dirty="0">
                <a:solidFill>
                  <a:srgbClr val="A9B7C6"/>
                </a:solidFill>
                <a:ea typeface="Monaco" charset="0"/>
                <a:cs typeface="Monaco" charset="0"/>
              </a:rPr>
              <a:t>) {</a:t>
            </a:r>
            <a:endParaRPr lang="en-US" altLang="zh-CN" sz="1350" b="1" dirty="0">
              <a:ea typeface="Monaco" charset="0"/>
              <a:cs typeface="Monaco" charset="0"/>
            </a:endParaRPr>
          </a:p>
          <a:p>
            <a:pPr>
              <a:lnSpc>
                <a:spcPts val="750"/>
              </a:lnSpc>
              <a:spcAft>
                <a:spcPts val="1200"/>
              </a:spcAft>
            </a:pPr>
            <a:r>
              <a:rPr lang="en-US" altLang="zh-CN" sz="1350" b="1" dirty="0">
                <a:solidFill>
                  <a:srgbClr val="A9B7C6"/>
                </a:solidFill>
                <a:ea typeface="Monaco" charset="0"/>
                <a:cs typeface="Monaco" charset="0"/>
              </a:rPr>
              <a:t>          </a:t>
            </a:r>
            <a:r>
              <a:rPr lang="en-US" altLang="zh-CN" sz="1350" b="1" dirty="0" err="1">
                <a:solidFill>
                  <a:srgbClr val="9876AA"/>
                </a:solidFill>
                <a:ea typeface="Monaco" charset="0"/>
                <a:cs typeface="Monaco" charset="0"/>
              </a:rPr>
              <a:t>console</a:t>
            </a:r>
            <a:r>
              <a:rPr lang="en-US" altLang="zh-CN" sz="1350" b="1" dirty="0" err="1">
                <a:solidFill>
                  <a:srgbClr val="A9B7C6"/>
                </a:solidFill>
                <a:ea typeface="Monaco" charset="0"/>
                <a:cs typeface="Monaco" charset="0"/>
              </a:rPr>
              <a:t>.</a:t>
            </a:r>
            <a:r>
              <a:rPr lang="en-US" altLang="zh-CN" sz="1350" b="1" dirty="0" err="1">
                <a:solidFill>
                  <a:srgbClr val="FFC66D"/>
                </a:solidFill>
                <a:ea typeface="Monaco" charset="0"/>
                <a:cs typeface="Monaco" charset="0"/>
              </a:rPr>
              <a:t>log</a:t>
            </a:r>
            <a:r>
              <a:rPr lang="en-US" altLang="zh-CN" sz="1350" b="1" dirty="0">
                <a:solidFill>
                  <a:srgbClr val="A9B7C6"/>
                </a:solidFill>
                <a:ea typeface="Monaco" charset="0"/>
                <a:cs typeface="Monaco" charset="0"/>
              </a:rPr>
              <a:t>(</a:t>
            </a:r>
            <a:r>
              <a:rPr lang="en-US" altLang="zh-CN" sz="1350" b="1" dirty="0">
                <a:solidFill>
                  <a:srgbClr val="6A8759"/>
                </a:solidFill>
                <a:ea typeface="Monaco" charset="0"/>
                <a:cs typeface="Monaco" charset="0"/>
              </a:rPr>
              <a:t>'User cancelled home screen install'</a:t>
            </a:r>
            <a:r>
              <a:rPr lang="en-US" altLang="zh-CN" sz="1350" b="1" dirty="0">
                <a:solidFill>
                  <a:srgbClr val="A9B7C6"/>
                </a:solidFill>
                <a:ea typeface="Monaco" charset="0"/>
                <a:cs typeface="Monaco" charset="0"/>
              </a:rPr>
              <a:t>)</a:t>
            </a:r>
            <a:r>
              <a:rPr lang="en-US" altLang="zh-CN" sz="1350" b="1" dirty="0">
                <a:solidFill>
                  <a:srgbClr val="CC7832"/>
                </a:solidFill>
                <a:ea typeface="Monaco" charset="0"/>
                <a:cs typeface="Monaco" charset="0"/>
              </a:rPr>
              <a:t>;</a:t>
            </a:r>
            <a:endParaRPr lang="en-US" altLang="zh-CN" sz="1350" b="1" dirty="0">
              <a:ea typeface="Monaco" charset="0"/>
              <a:cs typeface="Monaco" charset="0"/>
            </a:endParaRPr>
          </a:p>
          <a:p>
            <a:pPr>
              <a:lnSpc>
                <a:spcPts val="750"/>
              </a:lnSpc>
              <a:spcAft>
                <a:spcPts val="1200"/>
              </a:spcAft>
            </a:pPr>
            <a:r>
              <a:rPr lang="en-US" altLang="zh-CN" sz="1350" b="1" dirty="0">
                <a:solidFill>
                  <a:srgbClr val="CC7832"/>
                </a:solidFill>
                <a:ea typeface="Monaco" charset="0"/>
                <a:cs typeface="Monaco" charset="0"/>
              </a:rPr>
              <a:t>      </a:t>
            </a:r>
            <a:r>
              <a:rPr lang="en-US" altLang="zh-CN" sz="1350" b="1" dirty="0">
                <a:solidFill>
                  <a:srgbClr val="A9B7C6"/>
                </a:solidFill>
                <a:ea typeface="Monaco" charset="0"/>
                <a:cs typeface="Monaco" charset="0"/>
              </a:rPr>
              <a:t>}</a:t>
            </a:r>
            <a:endParaRPr lang="en-US" altLang="zh-CN" sz="1350" b="1" dirty="0">
              <a:ea typeface="Monaco" charset="0"/>
              <a:cs typeface="Monaco" charset="0"/>
            </a:endParaRPr>
          </a:p>
          <a:p>
            <a:pPr>
              <a:lnSpc>
                <a:spcPts val="750"/>
              </a:lnSpc>
              <a:spcAft>
                <a:spcPts val="1200"/>
              </a:spcAft>
            </a:pPr>
            <a:r>
              <a:rPr lang="en-US" altLang="zh-CN" sz="1350" b="1" dirty="0">
                <a:solidFill>
                  <a:srgbClr val="A9B7C6"/>
                </a:solidFill>
                <a:ea typeface="Monaco" charset="0"/>
                <a:cs typeface="Monaco" charset="0"/>
              </a:rPr>
              <a:t>      </a:t>
            </a:r>
            <a:r>
              <a:rPr lang="en-US" altLang="zh-CN" sz="1350" b="1" dirty="0">
                <a:solidFill>
                  <a:srgbClr val="CC7832"/>
                </a:solidFill>
                <a:ea typeface="Monaco" charset="0"/>
                <a:cs typeface="Monaco" charset="0"/>
              </a:rPr>
              <a:t>else </a:t>
            </a:r>
            <a:r>
              <a:rPr lang="en-US" altLang="zh-CN" sz="1350" b="1" dirty="0">
                <a:solidFill>
                  <a:srgbClr val="A9B7C6"/>
                </a:solidFill>
                <a:ea typeface="Monaco" charset="0"/>
                <a:cs typeface="Monaco" charset="0"/>
              </a:rPr>
              <a:t>{</a:t>
            </a:r>
            <a:endParaRPr lang="en-US" altLang="zh-CN" sz="1350" b="1" dirty="0">
              <a:ea typeface="Monaco" charset="0"/>
              <a:cs typeface="Monaco" charset="0"/>
            </a:endParaRPr>
          </a:p>
          <a:p>
            <a:pPr>
              <a:lnSpc>
                <a:spcPts val="750"/>
              </a:lnSpc>
              <a:spcAft>
                <a:spcPts val="1200"/>
              </a:spcAft>
            </a:pPr>
            <a:r>
              <a:rPr lang="en-US" altLang="zh-CN" sz="1350" b="1" dirty="0">
                <a:solidFill>
                  <a:srgbClr val="A9B7C6"/>
                </a:solidFill>
                <a:ea typeface="Monaco" charset="0"/>
                <a:cs typeface="Monaco" charset="0"/>
              </a:rPr>
              <a:t>          </a:t>
            </a:r>
            <a:r>
              <a:rPr lang="en-US" altLang="zh-CN" sz="1350" b="1" dirty="0" err="1">
                <a:solidFill>
                  <a:srgbClr val="9876AA"/>
                </a:solidFill>
                <a:ea typeface="Monaco" charset="0"/>
                <a:cs typeface="Monaco" charset="0"/>
              </a:rPr>
              <a:t>console</a:t>
            </a:r>
            <a:r>
              <a:rPr lang="en-US" altLang="zh-CN" sz="1350" b="1" dirty="0" err="1">
                <a:solidFill>
                  <a:srgbClr val="A9B7C6"/>
                </a:solidFill>
                <a:ea typeface="Monaco" charset="0"/>
                <a:cs typeface="Monaco" charset="0"/>
              </a:rPr>
              <a:t>.</a:t>
            </a:r>
            <a:r>
              <a:rPr lang="en-US" altLang="zh-CN" sz="1350" b="1" dirty="0" err="1">
                <a:solidFill>
                  <a:srgbClr val="FFC66D"/>
                </a:solidFill>
                <a:ea typeface="Monaco" charset="0"/>
                <a:cs typeface="Monaco" charset="0"/>
              </a:rPr>
              <a:t>log</a:t>
            </a:r>
            <a:r>
              <a:rPr lang="en-US" altLang="zh-CN" sz="1350" b="1" dirty="0">
                <a:solidFill>
                  <a:srgbClr val="A9B7C6"/>
                </a:solidFill>
                <a:ea typeface="Monaco" charset="0"/>
                <a:cs typeface="Monaco" charset="0"/>
              </a:rPr>
              <a:t>(</a:t>
            </a:r>
            <a:r>
              <a:rPr lang="en-US" altLang="zh-CN" sz="1350" b="1" dirty="0">
                <a:solidFill>
                  <a:srgbClr val="6A8759"/>
                </a:solidFill>
                <a:ea typeface="Monaco" charset="0"/>
                <a:cs typeface="Monaco" charset="0"/>
              </a:rPr>
              <a:t>'User added to home screen'</a:t>
            </a:r>
            <a:r>
              <a:rPr lang="en-US" altLang="zh-CN" sz="1350" b="1" dirty="0">
                <a:solidFill>
                  <a:srgbClr val="A9B7C6"/>
                </a:solidFill>
                <a:ea typeface="Monaco" charset="0"/>
                <a:cs typeface="Monaco" charset="0"/>
              </a:rPr>
              <a:t>)</a:t>
            </a:r>
            <a:r>
              <a:rPr lang="en-US" altLang="zh-CN" sz="1350" b="1" dirty="0">
                <a:solidFill>
                  <a:srgbClr val="CC7832"/>
                </a:solidFill>
                <a:ea typeface="Monaco" charset="0"/>
                <a:cs typeface="Monaco" charset="0"/>
              </a:rPr>
              <a:t>;</a:t>
            </a:r>
            <a:endParaRPr lang="en-US" altLang="zh-CN" sz="1350" b="1" dirty="0">
              <a:ea typeface="Monaco" charset="0"/>
              <a:cs typeface="Monaco" charset="0"/>
            </a:endParaRPr>
          </a:p>
          <a:p>
            <a:pPr>
              <a:lnSpc>
                <a:spcPts val="750"/>
              </a:lnSpc>
              <a:spcAft>
                <a:spcPts val="1200"/>
              </a:spcAft>
            </a:pPr>
            <a:r>
              <a:rPr lang="en-US" altLang="zh-CN" sz="1350" b="1" dirty="0">
                <a:solidFill>
                  <a:srgbClr val="CC7832"/>
                </a:solidFill>
                <a:ea typeface="Monaco" charset="0"/>
                <a:cs typeface="Monaco" charset="0"/>
              </a:rPr>
              <a:t>      </a:t>
            </a:r>
            <a:r>
              <a:rPr lang="en-US" altLang="zh-CN" sz="1350" b="1" dirty="0">
                <a:solidFill>
                  <a:srgbClr val="A9B7C6"/>
                </a:solidFill>
                <a:ea typeface="Monaco" charset="0"/>
                <a:cs typeface="Monaco" charset="0"/>
              </a:rPr>
              <a:t>}</a:t>
            </a:r>
            <a:endParaRPr lang="en-US" altLang="zh-CN" sz="1350" b="1" dirty="0">
              <a:ea typeface="Monaco" charset="0"/>
              <a:cs typeface="Monaco" charset="0"/>
            </a:endParaRPr>
          </a:p>
          <a:p>
            <a:pPr>
              <a:lnSpc>
                <a:spcPts val="750"/>
              </a:lnSpc>
              <a:spcAft>
                <a:spcPts val="1200"/>
              </a:spcAft>
            </a:pPr>
            <a:r>
              <a:rPr lang="en-US" altLang="zh-CN" sz="1350" b="1" dirty="0">
                <a:solidFill>
                  <a:srgbClr val="A9B7C6"/>
                </a:solidFill>
                <a:ea typeface="Monaco" charset="0"/>
                <a:cs typeface="Monaco" charset="0"/>
              </a:rPr>
              <a:t>  })</a:t>
            </a:r>
            <a:r>
              <a:rPr lang="en-US" altLang="zh-CN" sz="1350" b="1" dirty="0">
                <a:solidFill>
                  <a:srgbClr val="CC7832"/>
                </a:solidFill>
                <a:ea typeface="Monaco" charset="0"/>
                <a:cs typeface="Monaco" charset="0"/>
              </a:rPr>
              <a:t>;</a:t>
            </a:r>
            <a:endParaRPr lang="en-US" altLang="zh-CN" sz="1350" b="1" dirty="0">
              <a:ea typeface="Monaco" charset="0"/>
              <a:cs typeface="Monaco" charset="0"/>
            </a:endParaRPr>
          </a:p>
          <a:p>
            <a:pPr>
              <a:lnSpc>
                <a:spcPts val="750"/>
              </a:lnSpc>
              <a:spcAft>
                <a:spcPts val="1200"/>
              </a:spcAft>
            </a:pPr>
            <a:r>
              <a:rPr lang="en-US" altLang="zh-CN" sz="1350" b="1" dirty="0" smtClean="0">
                <a:solidFill>
                  <a:srgbClr val="A9B7C6"/>
                </a:solidFill>
                <a:ea typeface="Monaco" charset="0"/>
                <a:cs typeface="Monaco" charset="0"/>
              </a:rPr>
              <a:t>})</a:t>
            </a:r>
            <a:r>
              <a:rPr lang="en-US" altLang="zh-CN" sz="1350" b="1" dirty="0" smtClean="0">
                <a:solidFill>
                  <a:srgbClr val="CC7832"/>
                </a:solidFill>
                <a:ea typeface="Monaco" charset="0"/>
                <a:cs typeface="Monaco" charset="0"/>
              </a:rPr>
              <a:t>;</a:t>
            </a:r>
            <a:br>
              <a:rPr lang="en-US" altLang="zh-CN" sz="1350" b="1" dirty="0">
                <a:ea typeface="Monaco" charset="0"/>
                <a:cs typeface="Monaco" charset="0"/>
              </a:rPr>
            </a:br>
            <a:endParaRPr lang="zh-CN" altLang="en-US" sz="1350" b="1" dirty="0">
              <a:ea typeface="Monaco" charset="0"/>
              <a:cs typeface="Monaco"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不显示添加到桌面提示条</a:t>
            </a:r>
            <a:endParaRPr kumimoji="1" lang="zh-CN" altLang="en-US" dirty="0"/>
          </a:p>
        </p:txBody>
      </p:sp>
      <p:sp>
        <p:nvSpPr>
          <p:cNvPr id="32" name="矩形 31"/>
          <p:cNvSpPr/>
          <p:nvPr/>
        </p:nvSpPr>
        <p:spPr>
          <a:xfrm>
            <a:off x="208231" y="1614216"/>
            <a:ext cx="6491334" cy="1731645"/>
          </a:xfrm>
          <a:prstGeom prst="rect">
            <a:avLst/>
          </a:prstGeom>
        </p:spPr>
        <p:txBody>
          <a:bodyPr wrap="square">
            <a:spAutoFit/>
          </a:bodyPr>
          <a:lstStyle/>
          <a:p>
            <a:pPr>
              <a:spcAft>
                <a:spcPts val="1200"/>
              </a:spcAft>
            </a:pPr>
            <a:r>
              <a:rPr lang="en-US" altLang="zh-CN" sz="1350" b="1" dirty="0">
                <a:solidFill>
                  <a:srgbClr val="9876AA"/>
                </a:solidFill>
                <a:ea typeface="Monaco" charset="0"/>
                <a:cs typeface="Monaco" charset="0"/>
              </a:rPr>
              <a:t>window</a:t>
            </a:r>
            <a:r>
              <a:rPr lang="en-US" altLang="zh-CN" sz="1350" b="1" dirty="0">
                <a:solidFill>
                  <a:srgbClr val="A9B7C6"/>
                </a:solidFill>
                <a:ea typeface="Monaco" charset="0"/>
                <a:cs typeface="Monaco" charset="0"/>
              </a:rPr>
              <a:t>.</a:t>
            </a:r>
            <a:r>
              <a:rPr lang="en-US" altLang="zh-CN" sz="1350" b="1" dirty="0">
                <a:solidFill>
                  <a:srgbClr val="FFC66D"/>
                </a:solidFill>
                <a:ea typeface="Monaco" charset="0"/>
                <a:cs typeface="Monaco" charset="0"/>
              </a:rPr>
              <a:t>addEventListener</a:t>
            </a:r>
            <a:r>
              <a:rPr lang="en-US" altLang="zh-CN" sz="1350" b="1" dirty="0">
                <a:solidFill>
                  <a:srgbClr val="A9B7C6"/>
                </a:solidFill>
                <a:ea typeface="Monaco" charset="0"/>
                <a:cs typeface="Monaco" charset="0"/>
              </a:rPr>
              <a:t>(</a:t>
            </a:r>
            <a:r>
              <a:rPr lang="en-US" altLang="zh-CN" sz="1350" b="1" dirty="0">
                <a:solidFill>
                  <a:srgbClr val="6A8759"/>
                </a:solidFill>
                <a:ea typeface="Monaco" charset="0"/>
                <a:cs typeface="Monaco" charset="0"/>
              </a:rPr>
              <a:t>'beforeinstallprompt'</a:t>
            </a:r>
            <a:r>
              <a:rPr lang="en-US" altLang="zh-CN" sz="1350" b="1" dirty="0">
                <a:solidFill>
                  <a:srgbClr val="CC7832"/>
                </a:solidFill>
                <a:ea typeface="Monaco" charset="0"/>
                <a:cs typeface="Monaco" charset="0"/>
              </a:rPr>
              <a:t>, function</a:t>
            </a:r>
            <a:r>
              <a:rPr lang="en-US" altLang="zh-CN" sz="1350" b="1" dirty="0">
                <a:solidFill>
                  <a:srgbClr val="A9B7C6"/>
                </a:solidFill>
                <a:ea typeface="Monaco" charset="0"/>
                <a:cs typeface="Monaco" charset="0"/>
              </a:rPr>
              <a:t>(e) {</a:t>
            </a:r>
            <a:endParaRPr lang="en-US" altLang="zh-CN" sz="1350" b="1" dirty="0">
              <a:ea typeface="Monaco" charset="0"/>
              <a:cs typeface="Monaco" charset="0"/>
            </a:endParaRPr>
          </a:p>
          <a:p>
            <a:pPr>
              <a:spcAft>
                <a:spcPts val="1200"/>
              </a:spcAft>
            </a:pPr>
            <a:r>
              <a:rPr lang="en-US" altLang="zh-CN" sz="1350" b="1" dirty="0">
                <a:solidFill>
                  <a:srgbClr val="A9B7C6"/>
                </a:solidFill>
                <a:ea typeface="Monaco" charset="0"/>
                <a:cs typeface="Monaco" charset="0"/>
              </a:rPr>
              <a:t>  </a:t>
            </a:r>
            <a:r>
              <a:rPr lang="en-US" altLang="zh-CN" sz="1350" b="1" dirty="0" err="1">
                <a:solidFill>
                  <a:srgbClr val="9876AA"/>
                </a:solidFill>
                <a:ea typeface="Monaco" charset="0"/>
                <a:cs typeface="Monaco" charset="0"/>
              </a:rPr>
              <a:t>console</a:t>
            </a:r>
            <a:r>
              <a:rPr lang="en-US" altLang="zh-CN" sz="1350" b="1" dirty="0" err="1">
                <a:solidFill>
                  <a:srgbClr val="A9B7C6"/>
                </a:solidFill>
                <a:ea typeface="Monaco" charset="0"/>
                <a:cs typeface="Monaco" charset="0"/>
              </a:rPr>
              <a:t>.</a:t>
            </a:r>
            <a:r>
              <a:rPr lang="en-US" altLang="zh-CN" sz="1350" b="1" dirty="0" err="1">
                <a:solidFill>
                  <a:srgbClr val="FFC66D"/>
                </a:solidFill>
                <a:ea typeface="Monaco" charset="0"/>
                <a:cs typeface="Monaco" charset="0"/>
              </a:rPr>
              <a:t>log</a:t>
            </a:r>
            <a:r>
              <a:rPr lang="en-US" altLang="zh-CN" sz="1350" b="1" dirty="0">
                <a:solidFill>
                  <a:srgbClr val="A9B7C6"/>
                </a:solidFill>
                <a:ea typeface="Monaco" charset="0"/>
                <a:cs typeface="Monaco" charset="0"/>
              </a:rPr>
              <a:t>(</a:t>
            </a:r>
            <a:r>
              <a:rPr lang="en-US" altLang="zh-CN" sz="1350" b="1" dirty="0">
                <a:solidFill>
                  <a:srgbClr val="6A8759"/>
                </a:solidFill>
                <a:ea typeface="Monaco" charset="0"/>
                <a:cs typeface="Monaco" charset="0"/>
              </a:rPr>
              <a:t>'beforeinstallprompt Event fired'</a:t>
            </a:r>
            <a:r>
              <a:rPr lang="en-US" altLang="zh-CN" sz="1350" b="1" dirty="0">
                <a:solidFill>
                  <a:srgbClr val="A9B7C6"/>
                </a:solidFill>
                <a:ea typeface="Monaco" charset="0"/>
                <a:cs typeface="Monaco" charset="0"/>
              </a:rPr>
              <a:t>)</a:t>
            </a:r>
            <a:r>
              <a:rPr lang="en-US" altLang="zh-CN" sz="1350" b="1" dirty="0">
                <a:solidFill>
                  <a:srgbClr val="CC7832"/>
                </a:solidFill>
                <a:ea typeface="Monaco" charset="0"/>
                <a:cs typeface="Monaco" charset="0"/>
              </a:rPr>
              <a:t>;</a:t>
            </a:r>
            <a:endParaRPr lang="en-US" altLang="zh-CN" sz="1350" b="1" dirty="0">
              <a:ea typeface="Monaco" charset="0"/>
              <a:cs typeface="Monaco" charset="0"/>
            </a:endParaRPr>
          </a:p>
          <a:p>
            <a:pPr>
              <a:spcAft>
                <a:spcPts val="1200"/>
              </a:spcAft>
            </a:pPr>
            <a:r>
              <a:rPr lang="en-US" altLang="zh-CN" sz="1350" b="1" dirty="0">
                <a:solidFill>
                  <a:srgbClr val="CC7832"/>
                </a:solidFill>
                <a:ea typeface="Monaco" charset="0"/>
                <a:cs typeface="Monaco" charset="0"/>
              </a:rPr>
              <a:t>  </a:t>
            </a:r>
            <a:r>
              <a:rPr lang="en-US" altLang="zh-CN" sz="1350" b="1" dirty="0" err="1">
                <a:solidFill>
                  <a:srgbClr val="A9B7C6"/>
                </a:solidFill>
                <a:ea typeface="Monaco" charset="0"/>
                <a:cs typeface="Monaco" charset="0"/>
              </a:rPr>
              <a:t>e.</a:t>
            </a:r>
            <a:r>
              <a:rPr lang="en-US" altLang="zh-CN" sz="1350" b="1" dirty="0" err="1">
                <a:solidFill>
                  <a:srgbClr val="FFC66D"/>
                </a:solidFill>
                <a:ea typeface="Monaco" charset="0"/>
                <a:cs typeface="Monaco" charset="0"/>
              </a:rPr>
              <a:t>preventDefault</a:t>
            </a:r>
            <a:r>
              <a:rPr lang="en-US" altLang="zh-CN" sz="1350" b="1" dirty="0">
                <a:solidFill>
                  <a:srgbClr val="A9B7C6"/>
                </a:solidFill>
                <a:ea typeface="Monaco" charset="0"/>
                <a:cs typeface="Monaco" charset="0"/>
              </a:rPr>
              <a:t>()</a:t>
            </a:r>
            <a:r>
              <a:rPr lang="en-US" altLang="zh-CN" sz="1350" b="1" dirty="0">
                <a:solidFill>
                  <a:srgbClr val="CC7832"/>
                </a:solidFill>
                <a:ea typeface="Monaco" charset="0"/>
                <a:cs typeface="Monaco" charset="0"/>
              </a:rPr>
              <a:t>;</a:t>
            </a:r>
            <a:endParaRPr lang="en-US" altLang="zh-CN" sz="1350" b="1" dirty="0">
              <a:ea typeface="Monaco" charset="0"/>
              <a:cs typeface="Monaco" charset="0"/>
            </a:endParaRPr>
          </a:p>
          <a:p>
            <a:pPr>
              <a:spcAft>
                <a:spcPts val="1200"/>
              </a:spcAft>
            </a:pPr>
            <a:r>
              <a:rPr lang="en-US" altLang="zh-CN" sz="1350" b="1" dirty="0">
                <a:solidFill>
                  <a:srgbClr val="CC7832"/>
                </a:solidFill>
                <a:ea typeface="Monaco" charset="0"/>
                <a:cs typeface="Monaco" charset="0"/>
              </a:rPr>
              <a:t>  return false;</a:t>
            </a:r>
            <a:endParaRPr lang="en-US" altLang="zh-CN" sz="1350" b="1" dirty="0">
              <a:ea typeface="Monaco" charset="0"/>
              <a:cs typeface="Monaco" charset="0"/>
            </a:endParaRPr>
          </a:p>
          <a:p>
            <a:pPr>
              <a:spcAft>
                <a:spcPts val="1200"/>
              </a:spcAft>
            </a:pPr>
            <a:r>
              <a:rPr lang="en-US" altLang="zh-CN" sz="1350" b="1" dirty="0">
                <a:solidFill>
                  <a:srgbClr val="A9B7C6"/>
                </a:solidFill>
                <a:ea typeface="Monaco" charset="0"/>
                <a:cs typeface="Monaco" charset="0"/>
              </a:rPr>
              <a:t>})</a:t>
            </a:r>
            <a:r>
              <a:rPr lang="en-US" altLang="zh-CN" sz="1350" b="1" dirty="0">
                <a:solidFill>
                  <a:srgbClr val="CC7832"/>
                </a:solidFill>
                <a:ea typeface="Monaco" charset="0"/>
                <a:cs typeface="Monaco" charset="0"/>
              </a:rPr>
              <a:t>;</a:t>
            </a:r>
            <a:endParaRPr lang="en-US" altLang="zh-CN" sz="1350" b="1" dirty="0">
              <a:ea typeface="Monaco" charset="0"/>
              <a:cs typeface="Monaco"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延迟提示桌面提示条</a:t>
            </a:r>
            <a:endParaRPr kumimoji="1" lang="zh-CN" altLang="en-US" dirty="0"/>
          </a:p>
        </p:txBody>
      </p:sp>
      <p:sp>
        <p:nvSpPr>
          <p:cNvPr id="4" name="矩形 3"/>
          <p:cNvSpPr/>
          <p:nvPr/>
        </p:nvSpPr>
        <p:spPr>
          <a:xfrm>
            <a:off x="1121053" y="838301"/>
            <a:ext cx="4938294" cy="4387850"/>
          </a:xfrm>
          <a:prstGeom prst="rect">
            <a:avLst/>
          </a:prstGeom>
        </p:spPr>
        <p:txBody>
          <a:bodyPr wrap="square">
            <a:spAutoFit/>
          </a:bodyPr>
          <a:lstStyle/>
          <a:p>
            <a:pPr>
              <a:lnSpc>
                <a:spcPts val="150"/>
              </a:lnSpc>
              <a:spcAft>
                <a:spcPts val="1200"/>
              </a:spcAft>
            </a:pPr>
            <a:r>
              <a:rPr lang="en-US" altLang="zh-CN" sz="1100" b="1" dirty="0" smtClean="0">
                <a:solidFill>
                  <a:srgbClr val="9876AA"/>
                </a:solidFill>
                <a:ea typeface="Monaco" charset="0"/>
                <a:cs typeface="Monaco" charset="0"/>
              </a:rPr>
              <a:t>  console</a:t>
            </a:r>
            <a:r>
              <a:rPr lang="en-US" altLang="zh-CN" sz="1100" b="1" dirty="0" smtClean="0">
                <a:solidFill>
                  <a:srgbClr val="A9B7C6"/>
                </a:solidFill>
                <a:ea typeface="Monaco" charset="0"/>
                <a:cs typeface="Monaco" charset="0"/>
              </a:rPr>
              <a:t>.</a:t>
            </a:r>
            <a:r>
              <a:rPr lang="en-US" altLang="zh-CN" sz="1100" b="1" dirty="0" smtClean="0">
                <a:solidFill>
                  <a:srgbClr val="FFC66D"/>
                </a:solidFill>
                <a:ea typeface="Monaco" charset="0"/>
                <a:cs typeface="Monaco" charset="0"/>
              </a:rPr>
              <a:t>log</a:t>
            </a:r>
            <a:r>
              <a:rPr lang="en-US" altLang="zh-CN" sz="1100" b="1" dirty="0">
                <a:solidFill>
                  <a:srgbClr val="A9B7C6"/>
                </a:solidFill>
                <a:ea typeface="Monaco" charset="0"/>
                <a:cs typeface="Monaco" charset="0"/>
              </a:rPr>
              <a:t>(</a:t>
            </a:r>
            <a:r>
              <a:rPr lang="en-US" altLang="zh-CN" sz="1100" b="1" dirty="0">
                <a:solidFill>
                  <a:srgbClr val="6A8759"/>
                </a:solidFill>
                <a:ea typeface="Monaco" charset="0"/>
                <a:cs typeface="Monaco" charset="0"/>
              </a:rPr>
              <a:t>'beforeinstallprompt Event fired'</a:t>
            </a: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smtClean="0">
                <a:solidFill>
                  <a:srgbClr val="A9B7C6"/>
                </a:solidFill>
                <a:ea typeface="Monaco" charset="0"/>
                <a:cs typeface="Monaco" charset="0"/>
              </a:rPr>
              <a:t>  </a:t>
            </a:r>
            <a:r>
              <a:rPr lang="en-US" altLang="zh-CN" sz="1100" b="1" dirty="0" err="1" smtClean="0">
                <a:solidFill>
                  <a:srgbClr val="A9B7C6"/>
                </a:solidFill>
                <a:ea typeface="Monaco" charset="0"/>
                <a:cs typeface="Monaco" charset="0"/>
              </a:rPr>
              <a:t>e.</a:t>
            </a:r>
            <a:r>
              <a:rPr lang="en-US" altLang="zh-CN" sz="1100" b="1" dirty="0" err="1" smtClean="0">
                <a:solidFill>
                  <a:srgbClr val="FFC66D"/>
                </a:solidFill>
                <a:ea typeface="Monaco" charset="0"/>
                <a:cs typeface="Monaco" charset="0"/>
              </a:rPr>
              <a:t>preventDefault</a:t>
            </a: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smtClean="0">
                <a:solidFill>
                  <a:srgbClr val="808080"/>
                </a:solidFill>
                <a:ea typeface="Monaco" charset="0"/>
                <a:cs typeface="Monaco" charset="0"/>
              </a:rPr>
              <a:t>  // </a:t>
            </a:r>
            <a:r>
              <a:rPr lang="en-US" altLang="zh-CN" sz="1100" b="1" dirty="0">
                <a:solidFill>
                  <a:srgbClr val="808080"/>
                </a:solidFill>
                <a:ea typeface="Monaco" charset="0"/>
                <a:cs typeface="Monaco" charset="0"/>
              </a:rPr>
              <a:t>Stash the event so it can be triggered later.</a:t>
            </a:r>
            <a:endParaRPr lang="en-US" altLang="zh-CN" sz="1100" b="1" dirty="0">
              <a:ea typeface="Monaco" charset="0"/>
              <a:cs typeface="Monaco" charset="0"/>
            </a:endParaRPr>
          </a:p>
          <a:p>
            <a:pPr>
              <a:lnSpc>
                <a:spcPts val="150"/>
              </a:lnSpc>
              <a:spcAft>
                <a:spcPts val="1200"/>
              </a:spcAft>
            </a:pPr>
            <a:r>
              <a:rPr lang="en-US" altLang="zh-CN" sz="1100" b="1" dirty="0" smtClean="0">
                <a:solidFill>
                  <a:srgbClr val="9876AA"/>
                </a:solidFill>
                <a:ea typeface="Monaco" charset="0"/>
                <a:cs typeface="Monaco" charset="0"/>
              </a:rPr>
              <a:t>  </a:t>
            </a:r>
            <a:r>
              <a:rPr lang="en-US" altLang="zh-CN" sz="1100" b="1" dirty="0" err="1" smtClean="0">
                <a:solidFill>
                  <a:srgbClr val="9876AA"/>
                </a:solidFill>
                <a:ea typeface="Monaco" charset="0"/>
                <a:cs typeface="Monaco" charset="0"/>
              </a:rPr>
              <a:t>deferredPrompt</a:t>
            </a:r>
            <a:r>
              <a:rPr lang="en-US" altLang="zh-CN" sz="1100" b="1" dirty="0" smtClean="0">
                <a:solidFill>
                  <a:srgbClr val="9876AA"/>
                </a:solidFill>
                <a:ea typeface="Monaco" charset="0"/>
                <a:cs typeface="Monaco" charset="0"/>
              </a:rPr>
              <a:t> </a:t>
            </a:r>
            <a:r>
              <a:rPr lang="en-US" altLang="zh-CN" sz="1100" b="1" dirty="0">
                <a:solidFill>
                  <a:srgbClr val="A9B7C6"/>
                </a:solidFill>
                <a:ea typeface="Monaco" charset="0"/>
                <a:cs typeface="Monaco" charset="0"/>
              </a:rPr>
              <a:t>= e</a:t>
            </a:r>
            <a:r>
              <a:rPr lang="en-US" altLang="zh-CN" sz="1100" b="1" dirty="0">
                <a:solidFill>
                  <a:srgbClr val="CC7832"/>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smtClean="0">
                <a:solidFill>
                  <a:srgbClr val="CC7832"/>
                </a:solidFill>
                <a:ea typeface="Monaco" charset="0"/>
                <a:cs typeface="Monaco" charset="0"/>
              </a:rPr>
              <a:t>  return </a:t>
            </a:r>
            <a:r>
              <a:rPr lang="en-US" altLang="zh-CN" sz="1100" b="1" dirty="0">
                <a:solidFill>
                  <a:srgbClr val="CC7832"/>
                </a:solidFill>
                <a:ea typeface="Monaco" charset="0"/>
                <a:cs typeface="Monaco" charset="0"/>
              </a:rPr>
              <a:t>false;</a:t>
            </a:r>
            <a:endParaRPr lang="en-US" altLang="zh-CN" sz="1100" b="1" dirty="0">
              <a:ea typeface="Monaco" charset="0"/>
              <a:cs typeface="Monaco" charset="0"/>
            </a:endParaRPr>
          </a:p>
          <a:p>
            <a:pPr>
              <a:lnSpc>
                <a:spcPts val="150"/>
              </a:lnSpc>
              <a:spcAft>
                <a:spcPts val="1200"/>
              </a:spcAft>
            </a:pP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a:t>
            </a:r>
            <a:endParaRPr lang="en-US" altLang="zh-CN" sz="1100" b="1" dirty="0">
              <a:solidFill>
                <a:srgbClr val="CC7832"/>
              </a:solidFill>
              <a:ea typeface="Monaco" charset="0"/>
              <a:cs typeface="Monaco" charset="0"/>
            </a:endParaRPr>
          </a:p>
          <a:p>
            <a:pPr>
              <a:lnSpc>
                <a:spcPts val="150"/>
              </a:lnSpc>
              <a:spcAft>
                <a:spcPts val="1200"/>
              </a:spcAft>
            </a:pPr>
            <a:endParaRPr lang="en-US" altLang="zh-CN" sz="1100" b="1" dirty="0">
              <a:ea typeface="Monaco" charset="0"/>
              <a:cs typeface="Monaco" charset="0"/>
            </a:endParaRPr>
          </a:p>
          <a:p>
            <a:pPr>
              <a:lnSpc>
                <a:spcPts val="150"/>
              </a:lnSpc>
              <a:spcAft>
                <a:spcPts val="1200"/>
              </a:spcAft>
            </a:pPr>
            <a:br>
              <a:rPr lang="en-US" altLang="zh-CN" sz="1100" b="1" dirty="0">
                <a:ea typeface="Monaco" charset="0"/>
                <a:cs typeface="Monaco" charset="0"/>
              </a:rPr>
            </a:br>
            <a:r>
              <a:rPr lang="en-US" altLang="zh-CN" sz="1100" b="1" dirty="0" err="1">
                <a:solidFill>
                  <a:srgbClr val="A9B7C6"/>
                </a:solidFill>
                <a:ea typeface="Monaco" charset="0"/>
                <a:cs typeface="Monaco" charset="0"/>
              </a:rPr>
              <a:t>btnSave.</a:t>
            </a:r>
            <a:r>
              <a:rPr lang="en-US" altLang="zh-CN" sz="1100" b="1" dirty="0" err="1">
                <a:solidFill>
                  <a:srgbClr val="FFC66D"/>
                </a:solidFill>
                <a:ea typeface="Monaco" charset="0"/>
                <a:cs typeface="Monaco" charset="0"/>
              </a:rPr>
              <a:t>addEventListener</a:t>
            </a:r>
            <a:r>
              <a:rPr lang="en-US" altLang="zh-CN" sz="1100" b="1" dirty="0">
                <a:solidFill>
                  <a:srgbClr val="A9B7C6"/>
                </a:solidFill>
                <a:ea typeface="Monaco" charset="0"/>
                <a:cs typeface="Monaco" charset="0"/>
              </a:rPr>
              <a:t>(</a:t>
            </a:r>
            <a:r>
              <a:rPr lang="en-US" altLang="zh-CN" sz="1100" b="1" dirty="0">
                <a:solidFill>
                  <a:srgbClr val="6A8759"/>
                </a:solidFill>
                <a:ea typeface="Monaco" charset="0"/>
                <a:cs typeface="Monaco" charset="0"/>
              </a:rPr>
              <a:t>'click'</a:t>
            </a:r>
            <a:r>
              <a:rPr lang="en-US" altLang="zh-CN" sz="1100" b="1" dirty="0">
                <a:solidFill>
                  <a:srgbClr val="CC7832"/>
                </a:solidFill>
                <a:ea typeface="Monaco" charset="0"/>
                <a:cs typeface="Monaco" charset="0"/>
              </a:rPr>
              <a:t>, function</a:t>
            </a:r>
            <a:r>
              <a:rPr lang="en-US" altLang="zh-CN" sz="1100" b="1" dirty="0">
                <a:solidFill>
                  <a:srgbClr val="A9B7C6"/>
                </a:solidFill>
                <a:ea typeface="Monaco" charset="0"/>
                <a:cs typeface="Monaco" charset="0"/>
              </a:rPr>
              <a:t>() {</a:t>
            </a:r>
            <a:endParaRPr lang="en-US" altLang="zh-CN" sz="1100" b="1" dirty="0">
              <a:ea typeface="Monaco" charset="0"/>
              <a:cs typeface="Monaco" charset="0"/>
            </a:endParaRPr>
          </a:p>
          <a:p>
            <a:pPr>
              <a:lnSpc>
                <a:spcPts val="150"/>
              </a:lnSpc>
              <a:spcAft>
                <a:spcPts val="1200"/>
              </a:spcAft>
            </a:pPr>
            <a:r>
              <a:rPr lang="en-US" altLang="zh-CN" sz="1100" b="1" dirty="0">
                <a:solidFill>
                  <a:srgbClr val="A9B7C6"/>
                </a:solidFill>
                <a:ea typeface="Monaco" charset="0"/>
                <a:cs typeface="Monaco" charset="0"/>
              </a:rPr>
              <a:t>  </a:t>
            </a:r>
            <a:r>
              <a:rPr lang="en-US" altLang="zh-CN" sz="1100" b="1" dirty="0">
                <a:solidFill>
                  <a:srgbClr val="CC7832"/>
                </a:solidFill>
                <a:ea typeface="Monaco" charset="0"/>
                <a:cs typeface="Monaco" charset="0"/>
              </a:rPr>
              <a:t>if</a:t>
            </a:r>
            <a:r>
              <a:rPr lang="en-US" altLang="zh-CN" sz="1100" b="1" dirty="0">
                <a:solidFill>
                  <a:srgbClr val="A9B7C6"/>
                </a:solidFill>
                <a:ea typeface="Monaco" charset="0"/>
                <a:cs typeface="Monaco" charset="0"/>
              </a:rPr>
              <a:t>(</a:t>
            </a:r>
            <a:r>
              <a:rPr lang="en-US" altLang="zh-CN" sz="1100" b="1" dirty="0" err="1">
                <a:solidFill>
                  <a:srgbClr val="9876AA"/>
                </a:solidFill>
                <a:ea typeface="Monaco" charset="0"/>
                <a:cs typeface="Monaco" charset="0"/>
              </a:rPr>
              <a:t>deferredPrompt</a:t>
            </a:r>
            <a:r>
              <a:rPr lang="en-US" altLang="zh-CN" sz="1100" b="1" dirty="0">
                <a:solidFill>
                  <a:srgbClr val="9876AA"/>
                </a:solidFill>
                <a:ea typeface="Monaco" charset="0"/>
                <a:cs typeface="Monaco" charset="0"/>
              </a:rPr>
              <a:t> </a:t>
            </a:r>
            <a:r>
              <a:rPr lang="en-US" altLang="zh-CN" sz="1100" b="1" dirty="0">
                <a:solidFill>
                  <a:srgbClr val="A9B7C6"/>
                </a:solidFill>
                <a:ea typeface="Monaco" charset="0"/>
                <a:cs typeface="Monaco" charset="0"/>
              </a:rPr>
              <a:t>!== </a:t>
            </a:r>
            <a:r>
              <a:rPr lang="en-US" altLang="zh-CN" sz="1100" b="1" dirty="0">
                <a:solidFill>
                  <a:srgbClr val="9876AA"/>
                </a:solidFill>
                <a:ea typeface="Monaco" charset="0"/>
                <a:cs typeface="Monaco" charset="0"/>
              </a:rPr>
              <a:t>undefined</a:t>
            </a:r>
            <a:r>
              <a:rPr lang="en-US" altLang="zh-CN" sz="1100" b="1" dirty="0">
                <a:solidFill>
                  <a:srgbClr val="A9B7C6"/>
                </a:solidFill>
                <a:ea typeface="Monaco" charset="0"/>
                <a:cs typeface="Monaco" charset="0"/>
              </a:rPr>
              <a:t>) {</a:t>
            </a:r>
            <a:endParaRPr lang="en-US" altLang="zh-CN" sz="1100" b="1" dirty="0">
              <a:ea typeface="Monaco" charset="0"/>
              <a:cs typeface="Monaco" charset="0"/>
            </a:endParaRPr>
          </a:p>
          <a:p>
            <a:pPr>
              <a:lnSpc>
                <a:spcPts val="150"/>
              </a:lnSpc>
              <a:spcAft>
                <a:spcPts val="1200"/>
              </a:spcAft>
            </a:pPr>
            <a:r>
              <a:rPr lang="en-US" altLang="zh-CN" sz="1100" b="1" dirty="0">
                <a:solidFill>
                  <a:srgbClr val="A9B7C6"/>
                </a:solidFill>
                <a:ea typeface="Monaco" charset="0"/>
                <a:cs typeface="Monaco" charset="0"/>
              </a:rPr>
              <a:t>      </a:t>
            </a:r>
            <a:r>
              <a:rPr lang="en-US" altLang="zh-CN" sz="1100" b="1" dirty="0">
                <a:solidFill>
                  <a:srgbClr val="808080"/>
                </a:solidFill>
                <a:ea typeface="Monaco" charset="0"/>
                <a:cs typeface="Monaco" charset="0"/>
              </a:rPr>
              <a:t>// let's show the prompt.</a:t>
            </a:r>
            <a:endParaRPr lang="en-US" altLang="zh-CN" sz="1100" b="1" dirty="0">
              <a:ea typeface="Monaco" charset="0"/>
              <a:cs typeface="Monaco" charset="0"/>
            </a:endParaRPr>
          </a:p>
          <a:p>
            <a:pPr>
              <a:lnSpc>
                <a:spcPts val="150"/>
              </a:lnSpc>
              <a:spcAft>
                <a:spcPts val="1200"/>
              </a:spcAft>
            </a:pPr>
            <a:r>
              <a:rPr lang="en-US" altLang="zh-CN" sz="1100" b="1" dirty="0">
                <a:solidFill>
                  <a:srgbClr val="808080"/>
                </a:solidFill>
                <a:ea typeface="Monaco" charset="0"/>
                <a:cs typeface="Monaco" charset="0"/>
              </a:rPr>
              <a:t>      </a:t>
            </a:r>
            <a:r>
              <a:rPr lang="en-US" altLang="zh-CN" sz="1100" b="1" dirty="0" err="1">
                <a:solidFill>
                  <a:srgbClr val="9876AA"/>
                </a:solidFill>
                <a:ea typeface="Monaco" charset="0"/>
                <a:cs typeface="Monaco" charset="0"/>
              </a:rPr>
              <a:t>deferredPrompt</a:t>
            </a:r>
            <a:r>
              <a:rPr lang="en-US" altLang="zh-CN" sz="1100" b="1" dirty="0" err="1">
                <a:solidFill>
                  <a:srgbClr val="A9B7C6"/>
                </a:solidFill>
                <a:ea typeface="Monaco" charset="0"/>
                <a:cs typeface="Monaco" charset="0"/>
              </a:rPr>
              <a:t>.</a:t>
            </a:r>
            <a:r>
              <a:rPr lang="en-US" altLang="zh-CN" sz="1100" b="1" dirty="0" err="1">
                <a:solidFill>
                  <a:srgbClr val="9876AA"/>
                </a:solidFill>
                <a:ea typeface="Monaco" charset="0"/>
                <a:cs typeface="Monaco" charset="0"/>
              </a:rPr>
              <a:t>prompt</a:t>
            </a: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a:solidFill>
                  <a:srgbClr val="CC7832"/>
                </a:solidFill>
                <a:ea typeface="Monaco" charset="0"/>
                <a:cs typeface="Monaco" charset="0"/>
              </a:rPr>
              <a:t>      </a:t>
            </a:r>
            <a:r>
              <a:rPr lang="en-US" altLang="zh-CN" sz="1100" b="1" dirty="0">
                <a:solidFill>
                  <a:srgbClr val="808080"/>
                </a:solidFill>
                <a:ea typeface="Monaco" charset="0"/>
                <a:cs typeface="Monaco" charset="0"/>
              </a:rPr>
              <a:t>// Follow what the user has done with the prompt.</a:t>
            </a:r>
            <a:endParaRPr lang="en-US" altLang="zh-CN" sz="1100" b="1" dirty="0">
              <a:ea typeface="Monaco" charset="0"/>
              <a:cs typeface="Monaco" charset="0"/>
            </a:endParaRPr>
          </a:p>
          <a:p>
            <a:pPr>
              <a:lnSpc>
                <a:spcPts val="150"/>
              </a:lnSpc>
              <a:spcAft>
                <a:spcPts val="1200"/>
              </a:spcAft>
            </a:pPr>
            <a:r>
              <a:rPr lang="en-US" altLang="zh-CN" sz="1100" b="1" dirty="0">
                <a:solidFill>
                  <a:srgbClr val="808080"/>
                </a:solidFill>
                <a:ea typeface="Monaco" charset="0"/>
                <a:cs typeface="Monaco" charset="0"/>
              </a:rPr>
              <a:t>      </a:t>
            </a:r>
            <a:r>
              <a:rPr lang="en-US" altLang="zh-CN" sz="1100" b="1" dirty="0" err="1">
                <a:solidFill>
                  <a:srgbClr val="9876AA"/>
                </a:solidFill>
                <a:ea typeface="Monaco" charset="0"/>
                <a:cs typeface="Monaco" charset="0"/>
              </a:rPr>
              <a:t>deferredPrompt</a:t>
            </a:r>
            <a:r>
              <a:rPr lang="en-US" altLang="zh-CN" sz="1100" b="1" dirty="0" err="1">
                <a:solidFill>
                  <a:srgbClr val="A9B7C6"/>
                </a:solidFill>
                <a:ea typeface="Monaco" charset="0"/>
                <a:cs typeface="Monaco" charset="0"/>
              </a:rPr>
              <a:t>.userChoice.</a:t>
            </a:r>
            <a:r>
              <a:rPr lang="en-US" altLang="zh-CN" sz="1100" b="1" dirty="0" err="1">
                <a:solidFill>
                  <a:srgbClr val="FFC66D"/>
                </a:solidFill>
                <a:ea typeface="Monaco" charset="0"/>
                <a:cs typeface="Monaco" charset="0"/>
              </a:rPr>
              <a:t>then</a:t>
            </a: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function</a:t>
            </a:r>
            <a:r>
              <a:rPr lang="en-US" altLang="zh-CN" sz="1100" b="1" dirty="0">
                <a:solidFill>
                  <a:srgbClr val="A9B7C6"/>
                </a:solidFill>
                <a:ea typeface="Monaco" charset="0"/>
                <a:cs typeface="Monaco" charset="0"/>
              </a:rPr>
              <a:t>(</a:t>
            </a:r>
            <a:r>
              <a:rPr lang="en-US" altLang="zh-CN" sz="1100" b="1" dirty="0" err="1">
                <a:solidFill>
                  <a:srgbClr val="A9B7C6"/>
                </a:solidFill>
                <a:ea typeface="Monaco" charset="0"/>
                <a:cs typeface="Monaco" charset="0"/>
              </a:rPr>
              <a:t>choiceResult</a:t>
            </a:r>
            <a:r>
              <a:rPr lang="en-US" altLang="zh-CN" sz="1100" b="1" dirty="0">
                <a:solidFill>
                  <a:srgbClr val="A9B7C6"/>
                </a:solidFill>
                <a:ea typeface="Monaco" charset="0"/>
                <a:cs typeface="Monaco" charset="0"/>
              </a:rPr>
              <a:t>) {</a:t>
            </a:r>
            <a:endParaRPr lang="en-US" altLang="zh-CN" sz="1100" b="1" dirty="0">
              <a:ea typeface="Monaco" charset="0"/>
              <a:cs typeface="Monaco" charset="0"/>
            </a:endParaRPr>
          </a:p>
          <a:p>
            <a:pPr>
              <a:lnSpc>
                <a:spcPts val="150"/>
              </a:lnSpc>
              <a:spcAft>
                <a:spcPts val="1200"/>
              </a:spcAft>
            </a:pPr>
            <a:r>
              <a:rPr lang="en-US" altLang="zh-CN" sz="1100" b="1" dirty="0">
                <a:solidFill>
                  <a:srgbClr val="A9B7C6"/>
                </a:solidFill>
                <a:ea typeface="Monaco" charset="0"/>
                <a:cs typeface="Monaco" charset="0"/>
              </a:rPr>
              <a:t>          </a:t>
            </a:r>
            <a:r>
              <a:rPr lang="en-US" altLang="zh-CN" sz="1100" b="1" dirty="0" err="1">
                <a:solidFill>
                  <a:srgbClr val="9876AA"/>
                </a:solidFill>
                <a:ea typeface="Monaco" charset="0"/>
                <a:cs typeface="Monaco" charset="0"/>
              </a:rPr>
              <a:t>console</a:t>
            </a:r>
            <a:r>
              <a:rPr lang="en-US" altLang="zh-CN" sz="1100" b="1" dirty="0" err="1">
                <a:solidFill>
                  <a:srgbClr val="A9B7C6"/>
                </a:solidFill>
                <a:ea typeface="Monaco" charset="0"/>
                <a:cs typeface="Monaco" charset="0"/>
              </a:rPr>
              <a:t>.</a:t>
            </a:r>
            <a:r>
              <a:rPr lang="en-US" altLang="zh-CN" sz="1100" b="1" dirty="0" err="1">
                <a:solidFill>
                  <a:srgbClr val="FFC66D"/>
                </a:solidFill>
                <a:ea typeface="Monaco" charset="0"/>
                <a:cs typeface="Monaco" charset="0"/>
              </a:rPr>
              <a:t>log</a:t>
            </a:r>
            <a:r>
              <a:rPr lang="en-US" altLang="zh-CN" sz="1100" b="1" dirty="0">
                <a:solidFill>
                  <a:srgbClr val="A9B7C6"/>
                </a:solidFill>
                <a:ea typeface="Monaco" charset="0"/>
                <a:cs typeface="Monaco" charset="0"/>
              </a:rPr>
              <a:t>(</a:t>
            </a:r>
            <a:r>
              <a:rPr lang="en-US" altLang="zh-CN" sz="1100" b="1" dirty="0" err="1">
                <a:solidFill>
                  <a:srgbClr val="A9B7C6"/>
                </a:solidFill>
                <a:ea typeface="Monaco" charset="0"/>
                <a:cs typeface="Monaco" charset="0"/>
              </a:rPr>
              <a:t>choiceResult.outcome</a:t>
            </a: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a:solidFill>
                  <a:srgbClr val="CC7832"/>
                </a:solidFill>
                <a:ea typeface="Monaco" charset="0"/>
                <a:cs typeface="Monaco" charset="0"/>
              </a:rPr>
              <a:t>          if</a:t>
            </a:r>
            <a:r>
              <a:rPr lang="en-US" altLang="zh-CN" sz="1100" b="1" dirty="0">
                <a:solidFill>
                  <a:srgbClr val="A9B7C6"/>
                </a:solidFill>
                <a:ea typeface="Monaco" charset="0"/>
                <a:cs typeface="Monaco" charset="0"/>
              </a:rPr>
              <a:t>(</a:t>
            </a:r>
            <a:r>
              <a:rPr lang="en-US" altLang="zh-CN" sz="1100" b="1" dirty="0" err="1">
                <a:solidFill>
                  <a:srgbClr val="A9B7C6"/>
                </a:solidFill>
                <a:ea typeface="Monaco" charset="0"/>
                <a:cs typeface="Monaco" charset="0"/>
              </a:rPr>
              <a:t>choiceResult.outcome</a:t>
            </a:r>
            <a:r>
              <a:rPr lang="en-US" altLang="zh-CN" sz="1100" b="1" dirty="0">
                <a:solidFill>
                  <a:srgbClr val="A9B7C6"/>
                </a:solidFill>
                <a:ea typeface="Monaco" charset="0"/>
                <a:cs typeface="Monaco" charset="0"/>
              </a:rPr>
              <a:t> == </a:t>
            </a:r>
            <a:r>
              <a:rPr lang="en-US" altLang="zh-CN" sz="1100" b="1" dirty="0">
                <a:solidFill>
                  <a:srgbClr val="6A8759"/>
                </a:solidFill>
                <a:ea typeface="Monaco" charset="0"/>
                <a:cs typeface="Monaco" charset="0"/>
              </a:rPr>
              <a:t>'dismissed'</a:t>
            </a:r>
            <a:r>
              <a:rPr lang="en-US" altLang="zh-CN" sz="1100" b="1" dirty="0">
                <a:solidFill>
                  <a:srgbClr val="A9B7C6"/>
                </a:solidFill>
                <a:ea typeface="Monaco" charset="0"/>
                <a:cs typeface="Monaco" charset="0"/>
              </a:rPr>
              <a:t>) {</a:t>
            </a:r>
            <a:endParaRPr lang="en-US" altLang="zh-CN" sz="1100" b="1" dirty="0">
              <a:ea typeface="Monaco" charset="0"/>
              <a:cs typeface="Monaco" charset="0"/>
            </a:endParaRPr>
          </a:p>
          <a:p>
            <a:pPr>
              <a:lnSpc>
                <a:spcPts val="150"/>
              </a:lnSpc>
              <a:spcAft>
                <a:spcPts val="1200"/>
              </a:spcAft>
            </a:pPr>
            <a:r>
              <a:rPr lang="en-US" altLang="zh-CN" sz="1100" b="1" dirty="0">
                <a:solidFill>
                  <a:srgbClr val="A9B7C6"/>
                </a:solidFill>
                <a:ea typeface="Monaco" charset="0"/>
                <a:cs typeface="Monaco" charset="0"/>
              </a:rPr>
              <a:t>              </a:t>
            </a:r>
            <a:r>
              <a:rPr lang="en-US" altLang="zh-CN" sz="1100" b="1" dirty="0" err="1">
                <a:solidFill>
                  <a:srgbClr val="9876AA"/>
                </a:solidFill>
                <a:ea typeface="Monaco" charset="0"/>
                <a:cs typeface="Monaco" charset="0"/>
              </a:rPr>
              <a:t>console</a:t>
            </a:r>
            <a:r>
              <a:rPr lang="en-US" altLang="zh-CN" sz="1100" b="1" dirty="0" err="1">
                <a:solidFill>
                  <a:srgbClr val="A9B7C6"/>
                </a:solidFill>
                <a:ea typeface="Monaco" charset="0"/>
                <a:cs typeface="Monaco" charset="0"/>
              </a:rPr>
              <a:t>.</a:t>
            </a:r>
            <a:r>
              <a:rPr lang="en-US" altLang="zh-CN" sz="1100" b="1" dirty="0" err="1">
                <a:solidFill>
                  <a:srgbClr val="FFC66D"/>
                </a:solidFill>
                <a:ea typeface="Monaco" charset="0"/>
                <a:cs typeface="Monaco" charset="0"/>
              </a:rPr>
              <a:t>log</a:t>
            </a:r>
            <a:r>
              <a:rPr lang="en-US" altLang="zh-CN" sz="1100" b="1" dirty="0">
                <a:solidFill>
                  <a:srgbClr val="A9B7C6"/>
                </a:solidFill>
                <a:ea typeface="Monaco" charset="0"/>
                <a:cs typeface="Monaco" charset="0"/>
              </a:rPr>
              <a:t>(</a:t>
            </a:r>
            <a:r>
              <a:rPr lang="en-US" altLang="zh-CN" sz="1100" b="1" dirty="0">
                <a:solidFill>
                  <a:srgbClr val="6A8759"/>
                </a:solidFill>
                <a:ea typeface="Monaco" charset="0"/>
                <a:cs typeface="Monaco" charset="0"/>
              </a:rPr>
              <a:t>'User cancelled home screen install'</a:t>
            </a: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a:solidFill>
                  <a:srgbClr val="CC7832"/>
                </a:solidFill>
                <a:ea typeface="Monaco" charset="0"/>
                <a:cs typeface="Monaco" charset="0"/>
              </a:rPr>
              <a:t>          </a:t>
            </a:r>
            <a:r>
              <a:rPr lang="en-US" altLang="zh-CN" sz="1100" b="1" dirty="0" smtClean="0">
                <a:solidFill>
                  <a:srgbClr val="A9B7C6"/>
                </a:solidFill>
                <a:ea typeface="Monaco" charset="0"/>
                <a:cs typeface="Monaco" charset="0"/>
              </a:rPr>
              <a:t>}</a:t>
            </a:r>
            <a:r>
              <a:rPr lang="en-US" altLang="zh-CN" sz="1100" b="1" dirty="0" smtClean="0">
                <a:solidFill>
                  <a:srgbClr val="CC7832"/>
                </a:solidFill>
                <a:ea typeface="Monaco" charset="0"/>
                <a:cs typeface="Monaco" charset="0"/>
              </a:rPr>
              <a:t>else </a:t>
            </a:r>
            <a:r>
              <a:rPr lang="en-US" altLang="zh-CN" sz="1100" b="1" dirty="0">
                <a:solidFill>
                  <a:srgbClr val="A9B7C6"/>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a:solidFill>
                  <a:srgbClr val="A9B7C6"/>
                </a:solidFill>
                <a:ea typeface="Monaco" charset="0"/>
                <a:cs typeface="Monaco" charset="0"/>
              </a:rPr>
              <a:t>              </a:t>
            </a:r>
            <a:r>
              <a:rPr lang="en-US" altLang="zh-CN" sz="1100" b="1" dirty="0" err="1">
                <a:solidFill>
                  <a:srgbClr val="9876AA"/>
                </a:solidFill>
                <a:ea typeface="Monaco" charset="0"/>
                <a:cs typeface="Monaco" charset="0"/>
              </a:rPr>
              <a:t>console</a:t>
            </a:r>
            <a:r>
              <a:rPr lang="en-US" altLang="zh-CN" sz="1100" b="1" dirty="0" err="1">
                <a:solidFill>
                  <a:srgbClr val="A9B7C6"/>
                </a:solidFill>
                <a:ea typeface="Monaco" charset="0"/>
                <a:cs typeface="Monaco" charset="0"/>
              </a:rPr>
              <a:t>.</a:t>
            </a:r>
            <a:r>
              <a:rPr lang="en-US" altLang="zh-CN" sz="1100" b="1" dirty="0" err="1">
                <a:solidFill>
                  <a:srgbClr val="FFC66D"/>
                </a:solidFill>
                <a:ea typeface="Monaco" charset="0"/>
                <a:cs typeface="Monaco" charset="0"/>
              </a:rPr>
              <a:t>log</a:t>
            </a:r>
            <a:r>
              <a:rPr lang="en-US" altLang="zh-CN" sz="1100" b="1" dirty="0">
                <a:solidFill>
                  <a:srgbClr val="A9B7C6"/>
                </a:solidFill>
                <a:ea typeface="Monaco" charset="0"/>
                <a:cs typeface="Monaco" charset="0"/>
              </a:rPr>
              <a:t>(</a:t>
            </a:r>
            <a:r>
              <a:rPr lang="en-US" altLang="zh-CN" sz="1100" b="1" dirty="0">
                <a:solidFill>
                  <a:srgbClr val="6A8759"/>
                </a:solidFill>
                <a:ea typeface="Monaco" charset="0"/>
                <a:cs typeface="Monaco" charset="0"/>
              </a:rPr>
              <a:t>'User added to home screen'</a:t>
            </a: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a:solidFill>
                  <a:srgbClr val="CC7832"/>
                </a:solidFill>
                <a:ea typeface="Monaco" charset="0"/>
                <a:cs typeface="Monaco" charset="0"/>
              </a:rPr>
              <a:t>          </a:t>
            </a:r>
            <a:r>
              <a:rPr lang="en-US" altLang="zh-CN" sz="1100" b="1" dirty="0">
                <a:solidFill>
                  <a:srgbClr val="A9B7C6"/>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a:solidFill>
                  <a:srgbClr val="A9B7C6"/>
                </a:solidFill>
                <a:ea typeface="Monaco" charset="0"/>
                <a:cs typeface="Monaco" charset="0"/>
              </a:rPr>
              <a:t>          </a:t>
            </a:r>
            <a:r>
              <a:rPr lang="en-US" altLang="zh-CN" sz="1100" b="1" dirty="0">
                <a:solidFill>
                  <a:srgbClr val="808080"/>
                </a:solidFill>
                <a:ea typeface="Monaco" charset="0"/>
                <a:cs typeface="Monaco" charset="0"/>
              </a:rPr>
              <a:t>// We no longer need the prompt.  Clear it up.</a:t>
            </a:r>
            <a:endParaRPr lang="en-US" altLang="zh-CN" sz="1100" b="1" dirty="0">
              <a:ea typeface="Monaco" charset="0"/>
              <a:cs typeface="Monaco" charset="0"/>
            </a:endParaRPr>
          </a:p>
          <a:p>
            <a:pPr>
              <a:lnSpc>
                <a:spcPts val="150"/>
              </a:lnSpc>
              <a:spcAft>
                <a:spcPts val="1200"/>
              </a:spcAft>
            </a:pPr>
            <a:r>
              <a:rPr lang="en-US" altLang="zh-CN" sz="1100" b="1" dirty="0">
                <a:solidFill>
                  <a:srgbClr val="808080"/>
                </a:solidFill>
                <a:ea typeface="Monaco" charset="0"/>
                <a:cs typeface="Monaco" charset="0"/>
              </a:rPr>
              <a:t>          </a:t>
            </a:r>
            <a:r>
              <a:rPr lang="en-US" altLang="zh-CN" sz="1100" b="1" dirty="0" err="1">
                <a:solidFill>
                  <a:srgbClr val="9876AA"/>
                </a:solidFill>
                <a:ea typeface="Monaco" charset="0"/>
                <a:cs typeface="Monaco" charset="0"/>
              </a:rPr>
              <a:t>deferredPrompt</a:t>
            </a:r>
            <a:r>
              <a:rPr lang="en-US" altLang="zh-CN" sz="1100" b="1" dirty="0">
                <a:solidFill>
                  <a:srgbClr val="9876AA"/>
                </a:solidFill>
                <a:ea typeface="Monaco" charset="0"/>
                <a:cs typeface="Monaco" charset="0"/>
              </a:rPr>
              <a:t> </a:t>
            </a:r>
            <a:r>
              <a:rPr lang="en-US" altLang="zh-CN" sz="1100" b="1" dirty="0">
                <a:solidFill>
                  <a:srgbClr val="A9B7C6"/>
                </a:solidFill>
                <a:ea typeface="Monaco" charset="0"/>
                <a:cs typeface="Monaco" charset="0"/>
              </a:rPr>
              <a:t>= </a:t>
            </a:r>
            <a:r>
              <a:rPr lang="en-US" altLang="zh-CN" sz="1100" b="1" dirty="0">
                <a:solidFill>
                  <a:srgbClr val="CC7832"/>
                </a:solidFill>
                <a:ea typeface="Monaco" charset="0"/>
                <a:cs typeface="Monaco" charset="0"/>
              </a:rPr>
              <a:t>null;</a:t>
            </a:r>
            <a:endParaRPr lang="en-US" altLang="zh-CN" sz="1100" b="1" dirty="0">
              <a:ea typeface="Monaco" charset="0"/>
              <a:cs typeface="Monaco" charset="0"/>
            </a:endParaRPr>
          </a:p>
          <a:p>
            <a:pPr>
              <a:lnSpc>
                <a:spcPts val="150"/>
              </a:lnSpc>
              <a:spcAft>
                <a:spcPts val="1200"/>
              </a:spcAft>
            </a:pPr>
            <a:r>
              <a:rPr lang="en-US" altLang="zh-CN" sz="1100" b="1" dirty="0">
                <a:solidFill>
                  <a:srgbClr val="CC7832"/>
                </a:solidFill>
                <a:ea typeface="Monaco" charset="0"/>
                <a:cs typeface="Monaco" charset="0"/>
              </a:rPr>
              <a:t>      </a:t>
            </a: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a:solidFill>
                  <a:srgbClr val="CC7832"/>
                </a:solidFill>
                <a:ea typeface="Monaco" charset="0"/>
                <a:cs typeface="Monaco" charset="0"/>
              </a:rPr>
              <a:t>  </a:t>
            </a:r>
            <a:r>
              <a:rPr lang="en-US" altLang="zh-CN" sz="1100" b="1" dirty="0">
                <a:solidFill>
                  <a:srgbClr val="A9B7C6"/>
                </a:solidFill>
                <a:ea typeface="Monaco" charset="0"/>
                <a:cs typeface="Monaco" charset="0"/>
              </a:rPr>
              <a:t>}</a:t>
            </a:r>
            <a:endParaRPr lang="en-US" altLang="zh-CN" sz="1100" b="1" dirty="0">
              <a:ea typeface="Monaco" charset="0"/>
              <a:cs typeface="Monaco" charset="0"/>
            </a:endParaRPr>
          </a:p>
          <a:p>
            <a:pPr>
              <a:lnSpc>
                <a:spcPts val="150"/>
              </a:lnSpc>
              <a:spcAft>
                <a:spcPts val="1200"/>
              </a:spcAft>
            </a:pPr>
            <a:r>
              <a:rPr lang="en-US" altLang="zh-CN" sz="1100" b="1" dirty="0">
                <a:solidFill>
                  <a:srgbClr val="A9B7C6"/>
                </a:solidFill>
                <a:ea typeface="Monaco" charset="0"/>
                <a:cs typeface="Monaco" charset="0"/>
              </a:rPr>
              <a:t>})</a:t>
            </a:r>
            <a:r>
              <a:rPr lang="en-US" altLang="zh-CN" sz="1100" b="1" dirty="0">
                <a:solidFill>
                  <a:srgbClr val="CC7832"/>
                </a:solidFill>
                <a:ea typeface="Monaco" charset="0"/>
                <a:cs typeface="Monaco" charset="0"/>
              </a:rPr>
              <a:t>;</a:t>
            </a:r>
            <a:endParaRPr lang="en-US" altLang="zh-CN" sz="1100" b="1" dirty="0">
              <a:ea typeface="Monaco" charset="0"/>
              <a:cs typeface="Monaco" charset="0"/>
            </a:endParaRPr>
          </a:p>
          <a:p>
            <a:pPr>
              <a:lnSpc>
                <a:spcPts val="150"/>
              </a:lnSpc>
            </a:pPr>
            <a:br>
              <a:rPr lang="en-US" altLang="zh-CN" sz="1100" b="1" dirty="0">
                <a:ea typeface="Monaco" charset="0"/>
                <a:cs typeface="Monaco" charset="0"/>
              </a:rPr>
            </a:br>
            <a:endParaRPr lang="zh-CN" altLang="en-US" sz="1100" b="1" dirty="0">
              <a:ea typeface="Monaco" charset="0"/>
              <a:cs typeface="Monaco"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Why not Web?</a:t>
            </a:r>
            <a:endParaRPr kumimoji="1" lang="zh-CN" altLang="en-US" dirty="0"/>
          </a:p>
        </p:txBody>
      </p:sp>
      <p:grpSp>
        <p:nvGrpSpPr>
          <p:cNvPr id="4" name="Shape 204"/>
          <p:cNvGrpSpPr/>
          <p:nvPr/>
        </p:nvGrpSpPr>
        <p:grpSpPr>
          <a:xfrm>
            <a:off x="2962120" y="1814664"/>
            <a:ext cx="1353135" cy="917855"/>
            <a:chOff x="3676650" y="1975900"/>
            <a:chExt cx="1605000" cy="1088699"/>
          </a:xfrm>
        </p:grpSpPr>
        <p:sp>
          <p:nvSpPr>
            <p:cNvPr id="5" name="Shape 205"/>
            <p:cNvSpPr txBox="1"/>
            <p:nvPr/>
          </p:nvSpPr>
          <p:spPr>
            <a:xfrm>
              <a:off x="3676650" y="1975900"/>
              <a:ext cx="1605000" cy="1088699"/>
            </a:xfrm>
            <a:prstGeom prst="rect">
              <a:avLst/>
            </a:prstGeom>
            <a:noFill/>
            <a:ln>
              <a:noFill/>
            </a:ln>
          </p:spPr>
          <p:txBody>
            <a:bodyPr lIns="68569" tIns="34275" rIns="68569" bIns="34275" anchor="ctr" anchorCtr="0">
              <a:noAutofit/>
            </a:bodyPr>
            <a:lstStyle/>
            <a:p>
              <a:pPr algn="ctr">
                <a:buClr>
                  <a:srgbClr val="666666"/>
                </a:buClr>
                <a:buSzPct val="25000"/>
              </a:pPr>
              <a:r>
                <a:rPr lang="en-GB" sz="3000" dirty="0">
                  <a:solidFill>
                    <a:srgbClr val="666666"/>
                  </a:solidFill>
                  <a:latin typeface="Roboto"/>
                  <a:ea typeface="Roboto"/>
                  <a:cs typeface="Roboto"/>
                  <a:sym typeface="Roboto"/>
                </a:rPr>
                <a:t>.vs.</a:t>
              </a:r>
              <a:endParaRPr lang="en-GB" sz="3000" dirty="0">
                <a:solidFill>
                  <a:srgbClr val="666666"/>
                </a:solidFill>
                <a:latin typeface="Roboto"/>
                <a:ea typeface="Roboto"/>
                <a:cs typeface="Roboto"/>
                <a:sym typeface="Roboto"/>
              </a:endParaRPr>
            </a:p>
          </p:txBody>
        </p:sp>
        <p:cxnSp>
          <p:nvCxnSpPr>
            <p:cNvPr id="8" name="Shape 206"/>
            <p:cNvCxnSpPr/>
            <p:nvPr/>
          </p:nvCxnSpPr>
          <p:spPr>
            <a:xfrm>
              <a:off x="4079100" y="2309275"/>
              <a:ext cx="800099" cy="0"/>
            </a:xfrm>
            <a:prstGeom prst="straightConnector1">
              <a:avLst/>
            </a:prstGeom>
            <a:noFill/>
            <a:ln w="19050" cap="flat" cmpd="sng">
              <a:solidFill>
                <a:srgbClr val="666666"/>
              </a:solidFill>
              <a:prstDash val="solid"/>
              <a:round/>
              <a:headEnd type="none" w="med" len="med"/>
              <a:tailEnd type="none" w="med" len="med"/>
            </a:ln>
          </p:spPr>
        </p:cxnSp>
        <p:cxnSp>
          <p:nvCxnSpPr>
            <p:cNvPr id="9" name="Shape 207"/>
            <p:cNvCxnSpPr/>
            <p:nvPr/>
          </p:nvCxnSpPr>
          <p:spPr>
            <a:xfrm>
              <a:off x="4079100" y="2814100"/>
              <a:ext cx="800099" cy="0"/>
            </a:xfrm>
            <a:prstGeom prst="straightConnector1">
              <a:avLst/>
            </a:prstGeom>
            <a:noFill/>
            <a:ln w="19050" cap="flat" cmpd="sng">
              <a:solidFill>
                <a:srgbClr val="666666"/>
              </a:solidFill>
              <a:prstDash val="solid"/>
              <a:round/>
              <a:headEnd type="none" w="med" len="med"/>
              <a:tailEnd type="none" w="med" len="med"/>
            </a:ln>
          </p:spPr>
        </p:cxnSp>
      </p:grpSp>
      <p:sp>
        <p:nvSpPr>
          <p:cNvPr id="10" name="Shape 208"/>
          <p:cNvSpPr txBox="1"/>
          <p:nvPr/>
        </p:nvSpPr>
        <p:spPr>
          <a:xfrm>
            <a:off x="474502" y="4229676"/>
            <a:ext cx="4829624" cy="178874"/>
          </a:xfrm>
          <a:prstGeom prst="rect">
            <a:avLst/>
          </a:prstGeom>
          <a:noFill/>
          <a:ln>
            <a:noFill/>
          </a:ln>
        </p:spPr>
        <p:txBody>
          <a:bodyPr lIns="68569" tIns="68569" rIns="68569" bIns="68569" anchor="b" anchorCtr="0">
            <a:noAutofit/>
          </a:bodyPr>
          <a:lstStyle/>
          <a:p>
            <a:pPr>
              <a:buClr>
                <a:srgbClr val="666666"/>
              </a:buClr>
              <a:buSzPct val="25000"/>
            </a:pPr>
            <a:r>
              <a:rPr lang="en-GB" sz="1200" dirty="0">
                <a:solidFill>
                  <a:srgbClr val="666666"/>
                </a:solidFill>
                <a:latin typeface="Roboto"/>
                <a:ea typeface="Roboto"/>
                <a:cs typeface="Roboto"/>
                <a:sym typeface="Roboto"/>
              </a:rPr>
              <a:t>Source: comScore Mobile Metrix, U.S., Age 18+, June 2015</a:t>
            </a:r>
            <a:endParaRPr lang="en-GB" sz="1200" dirty="0">
              <a:solidFill>
                <a:srgbClr val="666666"/>
              </a:solidFill>
              <a:latin typeface="Roboto"/>
              <a:ea typeface="Roboto"/>
              <a:cs typeface="Roboto"/>
              <a:sym typeface="Roboto"/>
            </a:endParaRPr>
          </a:p>
        </p:txBody>
      </p:sp>
      <p:sp>
        <p:nvSpPr>
          <p:cNvPr id="11" name="Shape 209"/>
          <p:cNvSpPr/>
          <p:nvPr/>
        </p:nvSpPr>
        <p:spPr>
          <a:xfrm>
            <a:off x="4224134" y="1328923"/>
            <a:ext cx="2245790" cy="2134713"/>
          </a:xfrm>
          <a:custGeom>
            <a:avLst/>
            <a:gdLst/>
            <a:ahLst/>
            <a:cxnLst/>
            <a:rect l="0" t="0" r="0" b="0"/>
            <a:pathLst>
              <a:path w="120000" h="120000" extrusionOk="0">
                <a:moveTo>
                  <a:pt x="20496" y="17965"/>
                </a:moveTo>
                <a:cubicBezTo>
                  <a:pt x="0" y="40893"/>
                  <a:pt x="1081" y="76932"/>
                  <a:pt x="22900" y="98470"/>
                </a:cubicBezTo>
                <a:cubicBezTo>
                  <a:pt x="44719" y="120000"/>
                  <a:pt x="79015" y="118863"/>
                  <a:pt x="99511" y="95935"/>
                </a:cubicBezTo>
                <a:cubicBezTo>
                  <a:pt x="119999" y="73006"/>
                  <a:pt x="118918" y="36968"/>
                  <a:pt x="97099" y="15429"/>
                </a:cubicBezTo>
                <a:cubicBezTo>
                  <a:pt x="87052" y="5522"/>
                  <a:pt x="73786" y="0"/>
                  <a:pt x="60004" y="0"/>
                </a:cubicBezTo>
                <a:lnTo>
                  <a:pt x="60004" y="14238"/>
                </a:lnTo>
                <a:cubicBezTo>
                  <a:pt x="82450" y="14238"/>
                  <a:pt x="100645" y="33358"/>
                  <a:pt x="100645" y="56954"/>
                </a:cubicBezTo>
                <a:cubicBezTo>
                  <a:pt x="100645" y="80541"/>
                  <a:pt x="82450" y="99661"/>
                  <a:pt x="60004" y="99661"/>
                </a:cubicBezTo>
                <a:cubicBezTo>
                  <a:pt x="37549" y="99661"/>
                  <a:pt x="19354" y="80541"/>
                  <a:pt x="19354" y="56954"/>
                </a:cubicBezTo>
                <a:cubicBezTo>
                  <a:pt x="19354" y="46090"/>
                  <a:pt x="23295" y="35632"/>
                  <a:pt x="30371" y="27710"/>
                </a:cubicBezTo>
                <a:lnTo>
                  <a:pt x="20496" y="17965"/>
                </a:lnTo>
                <a:close/>
              </a:path>
            </a:pathLst>
          </a:custGeom>
          <a:solidFill>
            <a:schemeClr val="accent1"/>
          </a:solidFill>
          <a:ln>
            <a:noFill/>
          </a:ln>
        </p:spPr>
        <p:txBody>
          <a:bodyPr lIns="68569" tIns="34275" rIns="68569" bIns="34275" anchor="t" anchorCtr="0">
            <a:noAutofit/>
          </a:bodyPr>
          <a:lstStyle/>
          <a:p>
            <a:pPr>
              <a:buClr>
                <a:srgbClr val="000000"/>
              </a:buClr>
            </a:pPr>
            <a:endParaRPr>
              <a:solidFill>
                <a:srgbClr val="666666"/>
              </a:solidFill>
              <a:latin typeface="Roboto"/>
              <a:ea typeface="Roboto"/>
              <a:cs typeface="Roboto"/>
              <a:sym typeface="Roboto"/>
            </a:endParaRPr>
          </a:p>
        </p:txBody>
      </p:sp>
      <p:sp>
        <p:nvSpPr>
          <p:cNvPr id="12" name="Shape 210"/>
          <p:cNvSpPr/>
          <p:nvPr/>
        </p:nvSpPr>
        <p:spPr>
          <a:xfrm>
            <a:off x="4606910" y="1328925"/>
            <a:ext cx="740133" cy="493862"/>
          </a:xfrm>
          <a:custGeom>
            <a:avLst/>
            <a:gdLst/>
            <a:ahLst/>
            <a:cxnLst/>
            <a:rect l="0" t="0" r="0" b="0"/>
            <a:pathLst>
              <a:path w="120000" h="120000" extrusionOk="0">
                <a:moveTo>
                  <a:pt x="119999" y="0"/>
                </a:moveTo>
                <a:cubicBezTo>
                  <a:pt x="74540" y="0"/>
                  <a:pt x="31114" y="28149"/>
                  <a:pt x="0" y="77786"/>
                </a:cubicBezTo>
                <a:lnTo>
                  <a:pt x="29993" y="119999"/>
                </a:lnTo>
                <a:cubicBezTo>
                  <a:pt x="53336" y="82767"/>
                  <a:pt x="85911" y="61650"/>
                  <a:pt x="119999" y="61650"/>
                </a:cubicBezTo>
                <a:lnTo>
                  <a:pt x="119999" y="0"/>
                </a:lnTo>
                <a:close/>
              </a:path>
            </a:pathLst>
          </a:custGeom>
          <a:solidFill>
            <a:srgbClr val="BDBDBD"/>
          </a:solidFill>
          <a:ln>
            <a:noFill/>
          </a:ln>
        </p:spPr>
        <p:txBody>
          <a:bodyPr lIns="68569" tIns="34275" rIns="68569" bIns="34275" anchor="t" anchorCtr="0">
            <a:noAutofit/>
          </a:bodyPr>
          <a:lstStyle/>
          <a:p>
            <a:pPr>
              <a:buClr>
                <a:srgbClr val="000000"/>
              </a:buClr>
            </a:pPr>
            <a:endParaRPr sz="1050">
              <a:solidFill>
                <a:srgbClr val="000000"/>
              </a:solidFill>
              <a:latin typeface="Arial"/>
              <a:ea typeface="Arial"/>
              <a:cs typeface="Arial"/>
              <a:sym typeface="Arial"/>
            </a:endParaRPr>
          </a:p>
        </p:txBody>
      </p:sp>
      <p:grpSp>
        <p:nvGrpSpPr>
          <p:cNvPr id="13" name="Shape 211"/>
          <p:cNvGrpSpPr/>
          <p:nvPr/>
        </p:nvGrpSpPr>
        <p:grpSpPr>
          <a:xfrm flipH="1">
            <a:off x="754631" y="1328923"/>
            <a:ext cx="2245791" cy="2134719"/>
            <a:chOff x="3240088" y="1370012"/>
            <a:chExt cx="2663809" cy="2532063"/>
          </a:xfrm>
        </p:grpSpPr>
        <p:sp>
          <p:nvSpPr>
            <p:cNvPr id="14" name="Shape 212"/>
            <p:cNvSpPr/>
            <p:nvPr/>
          </p:nvSpPr>
          <p:spPr>
            <a:xfrm>
              <a:off x="3240088" y="1370012"/>
              <a:ext cx="2663809" cy="2532063"/>
            </a:xfrm>
            <a:custGeom>
              <a:avLst/>
              <a:gdLst/>
              <a:ahLst/>
              <a:cxnLst/>
              <a:rect l="0" t="0" r="0" b="0"/>
              <a:pathLst>
                <a:path w="120000" h="120000" extrusionOk="0">
                  <a:moveTo>
                    <a:pt x="20496" y="17965"/>
                  </a:moveTo>
                  <a:cubicBezTo>
                    <a:pt x="0" y="40893"/>
                    <a:pt x="1081" y="76932"/>
                    <a:pt x="22900" y="98470"/>
                  </a:cubicBezTo>
                  <a:cubicBezTo>
                    <a:pt x="44719" y="120000"/>
                    <a:pt x="79015" y="118863"/>
                    <a:pt x="99511" y="95935"/>
                  </a:cubicBezTo>
                  <a:cubicBezTo>
                    <a:pt x="119999" y="73006"/>
                    <a:pt x="118918" y="36968"/>
                    <a:pt x="97099" y="15429"/>
                  </a:cubicBezTo>
                  <a:cubicBezTo>
                    <a:pt x="87052" y="5522"/>
                    <a:pt x="73786" y="0"/>
                    <a:pt x="60004" y="0"/>
                  </a:cubicBezTo>
                  <a:lnTo>
                    <a:pt x="60004" y="14238"/>
                  </a:lnTo>
                  <a:cubicBezTo>
                    <a:pt x="82450" y="14238"/>
                    <a:pt x="100645" y="33358"/>
                    <a:pt x="100645" y="56954"/>
                  </a:cubicBezTo>
                  <a:cubicBezTo>
                    <a:pt x="100645" y="80541"/>
                    <a:pt x="82450" y="99661"/>
                    <a:pt x="60004" y="99661"/>
                  </a:cubicBezTo>
                  <a:cubicBezTo>
                    <a:pt x="37549" y="99661"/>
                    <a:pt x="19354" y="80541"/>
                    <a:pt x="19354" y="56954"/>
                  </a:cubicBezTo>
                  <a:cubicBezTo>
                    <a:pt x="19354" y="46090"/>
                    <a:pt x="23295" y="35632"/>
                    <a:pt x="30371" y="27710"/>
                  </a:cubicBezTo>
                  <a:lnTo>
                    <a:pt x="20496" y="17965"/>
                  </a:lnTo>
                  <a:close/>
                </a:path>
              </a:pathLst>
            </a:custGeom>
            <a:solidFill>
              <a:srgbClr val="BDBDBD"/>
            </a:solidFill>
            <a:ln>
              <a:noFill/>
            </a:ln>
          </p:spPr>
          <p:txBody>
            <a:bodyPr lIns="68569" tIns="34275" rIns="68569" bIns="34275" anchor="t" anchorCtr="0">
              <a:noAutofit/>
            </a:bodyPr>
            <a:lstStyle/>
            <a:p>
              <a:pPr>
                <a:buClr>
                  <a:srgbClr val="000000"/>
                </a:buClr>
              </a:pPr>
              <a:endParaRPr>
                <a:solidFill>
                  <a:srgbClr val="666666"/>
                </a:solidFill>
                <a:latin typeface="Roboto"/>
                <a:ea typeface="Roboto"/>
                <a:cs typeface="Roboto"/>
                <a:sym typeface="Roboto"/>
              </a:endParaRPr>
            </a:p>
          </p:txBody>
        </p:sp>
        <p:sp>
          <p:nvSpPr>
            <p:cNvPr id="15" name="Shape 213"/>
            <p:cNvSpPr/>
            <p:nvPr/>
          </p:nvSpPr>
          <p:spPr>
            <a:xfrm>
              <a:off x="3694112" y="1370012"/>
              <a:ext cx="877893" cy="585780"/>
            </a:xfrm>
            <a:custGeom>
              <a:avLst/>
              <a:gdLst/>
              <a:ahLst/>
              <a:cxnLst/>
              <a:rect l="0" t="0" r="0" b="0"/>
              <a:pathLst>
                <a:path w="120000" h="120000" extrusionOk="0">
                  <a:moveTo>
                    <a:pt x="119999" y="0"/>
                  </a:moveTo>
                  <a:cubicBezTo>
                    <a:pt x="74540" y="0"/>
                    <a:pt x="31114" y="28149"/>
                    <a:pt x="0" y="77786"/>
                  </a:cubicBezTo>
                  <a:lnTo>
                    <a:pt x="29993" y="119999"/>
                  </a:lnTo>
                  <a:cubicBezTo>
                    <a:pt x="53336" y="82767"/>
                    <a:pt x="85911" y="61650"/>
                    <a:pt x="119999" y="61650"/>
                  </a:cubicBezTo>
                  <a:lnTo>
                    <a:pt x="119999" y="0"/>
                  </a:lnTo>
                  <a:close/>
                </a:path>
              </a:pathLst>
            </a:custGeom>
            <a:solidFill>
              <a:srgbClr val="304FFE"/>
            </a:solidFill>
            <a:ln>
              <a:noFill/>
            </a:ln>
          </p:spPr>
          <p:txBody>
            <a:bodyPr lIns="68569" tIns="34275" rIns="68569" bIns="34275" anchor="t" anchorCtr="0">
              <a:noAutofit/>
            </a:bodyPr>
            <a:lstStyle/>
            <a:p>
              <a:pPr>
                <a:buClr>
                  <a:srgbClr val="000000"/>
                </a:buClr>
              </a:pPr>
              <a:endParaRPr sz="1050">
                <a:solidFill>
                  <a:srgbClr val="000000"/>
                </a:solidFill>
                <a:latin typeface="Arial"/>
                <a:ea typeface="Arial"/>
                <a:cs typeface="Arial"/>
                <a:sym typeface="Arial"/>
              </a:endParaRPr>
            </a:p>
          </p:txBody>
        </p:sp>
      </p:grpSp>
      <p:sp>
        <p:nvSpPr>
          <p:cNvPr id="16" name="Shape 214"/>
          <p:cNvSpPr txBox="1"/>
          <p:nvPr/>
        </p:nvSpPr>
        <p:spPr>
          <a:xfrm>
            <a:off x="855538" y="1896971"/>
            <a:ext cx="2033775" cy="917774"/>
          </a:xfrm>
          <a:prstGeom prst="rect">
            <a:avLst/>
          </a:prstGeom>
          <a:noFill/>
          <a:ln>
            <a:noFill/>
          </a:ln>
        </p:spPr>
        <p:txBody>
          <a:bodyPr lIns="68569" tIns="34275" rIns="68569" bIns="34275" anchor="ctr" anchorCtr="0">
            <a:noAutofit/>
          </a:bodyPr>
          <a:lstStyle/>
          <a:p>
            <a:pPr algn="ctr">
              <a:buClr>
                <a:srgbClr val="4285F4"/>
              </a:buClr>
              <a:buSzPct val="25000"/>
            </a:pPr>
            <a:r>
              <a:rPr lang="en-GB" sz="4500" b="1">
                <a:solidFill>
                  <a:srgbClr val="304FFE"/>
                </a:solidFill>
                <a:latin typeface="Roboto"/>
                <a:ea typeface="Roboto"/>
                <a:cs typeface="Roboto"/>
                <a:sym typeface="Roboto"/>
              </a:rPr>
              <a:t>13%</a:t>
            </a:r>
            <a:endParaRPr lang="en-GB" sz="4500" b="1">
              <a:solidFill>
                <a:srgbClr val="304FFE"/>
              </a:solidFill>
              <a:latin typeface="Roboto"/>
              <a:ea typeface="Roboto"/>
              <a:cs typeface="Roboto"/>
              <a:sym typeface="Roboto"/>
            </a:endParaRPr>
          </a:p>
        </p:txBody>
      </p:sp>
      <p:sp>
        <p:nvSpPr>
          <p:cNvPr id="17" name="Shape 215"/>
          <p:cNvSpPr txBox="1"/>
          <p:nvPr/>
        </p:nvSpPr>
        <p:spPr>
          <a:xfrm>
            <a:off x="4333300" y="1896992"/>
            <a:ext cx="2021400" cy="917774"/>
          </a:xfrm>
          <a:prstGeom prst="rect">
            <a:avLst/>
          </a:prstGeom>
          <a:noFill/>
          <a:ln>
            <a:noFill/>
          </a:ln>
        </p:spPr>
        <p:txBody>
          <a:bodyPr lIns="68569" tIns="34275" rIns="68569" bIns="34275" anchor="ctr" anchorCtr="0">
            <a:noAutofit/>
          </a:bodyPr>
          <a:lstStyle/>
          <a:p>
            <a:pPr algn="ctr">
              <a:buClr>
                <a:srgbClr val="4285F4"/>
              </a:buClr>
              <a:buSzPct val="25000"/>
            </a:pPr>
            <a:r>
              <a:rPr lang="en-GB" sz="4500" b="1">
                <a:solidFill>
                  <a:schemeClr val="accent1"/>
                </a:solidFill>
                <a:latin typeface="Roboto"/>
                <a:ea typeface="Roboto"/>
                <a:cs typeface="Roboto"/>
                <a:sym typeface="Roboto"/>
              </a:rPr>
              <a:t>87%</a:t>
            </a:r>
            <a:endParaRPr lang="en-GB" sz="4500" b="1">
              <a:solidFill>
                <a:schemeClr val="accent1"/>
              </a:solidFill>
              <a:latin typeface="Roboto"/>
              <a:ea typeface="Roboto"/>
              <a:cs typeface="Roboto"/>
              <a:sym typeface="Roboto"/>
            </a:endParaRPr>
          </a:p>
        </p:txBody>
      </p:sp>
      <p:sp>
        <p:nvSpPr>
          <p:cNvPr id="18" name="Shape 216"/>
          <p:cNvSpPr txBox="1"/>
          <p:nvPr/>
        </p:nvSpPr>
        <p:spPr>
          <a:xfrm>
            <a:off x="1491547" y="3393097"/>
            <a:ext cx="1145699" cy="393524"/>
          </a:xfrm>
          <a:prstGeom prst="rect">
            <a:avLst/>
          </a:prstGeom>
          <a:noFill/>
          <a:ln>
            <a:noFill/>
          </a:ln>
        </p:spPr>
        <p:txBody>
          <a:bodyPr lIns="0" tIns="0" rIns="0" bIns="0" anchor="ctr" anchorCtr="0">
            <a:noAutofit/>
          </a:bodyPr>
          <a:lstStyle/>
          <a:p>
            <a:pPr>
              <a:buClr>
                <a:srgbClr val="666666"/>
              </a:buClr>
              <a:buSzPct val="25000"/>
            </a:pPr>
            <a:r>
              <a:rPr lang="en-GB" sz="1500" dirty="0">
                <a:latin typeface="Roboto"/>
                <a:ea typeface="Roboto"/>
                <a:cs typeface="Roboto"/>
                <a:sym typeface="Roboto"/>
              </a:rPr>
              <a:t>Mobile web</a:t>
            </a:r>
            <a:endParaRPr lang="en-GB" sz="1500" dirty="0">
              <a:latin typeface="Roboto"/>
              <a:ea typeface="Roboto"/>
              <a:cs typeface="Roboto"/>
              <a:sym typeface="Roboto"/>
            </a:endParaRPr>
          </a:p>
        </p:txBody>
      </p:sp>
      <p:sp>
        <p:nvSpPr>
          <p:cNvPr id="19" name="Shape 217"/>
          <p:cNvSpPr txBox="1"/>
          <p:nvPr/>
        </p:nvSpPr>
        <p:spPr>
          <a:xfrm>
            <a:off x="5329012" y="3393097"/>
            <a:ext cx="1145699" cy="393524"/>
          </a:xfrm>
          <a:prstGeom prst="rect">
            <a:avLst/>
          </a:prstGeom>
          <a:noFill/>
          <a:ln>
            <a:noFill/>
          </a:ln>
        </p:spPr>
        <p:txBody>
          <a:bodyPr lIns="0" tIns="0" rIns="0" bIns="0" anchor="ctr" anchorCtr="0">
            <a:noAutofit/>
          </a:bodyPr>
          <a:lstStyle/>
          <a:p>
            <a:pPr>
              <a:buClr>
                <a:srgbClr val="666666"/>
              </a:buClr>
              <a:buSzPct val="25000"/>
            </a:pPr>
            <a:r>
              <a:rPr lang="en-GB" sz="1500" dirty="0">
                <a:latin typeface="Roboto"/>
                <a:ea typeface="Roboto"/>
                <a:cs typeface="Roboto"/>
                <a:sym typeface="Roboto"/>
              </a:rPr>
              <a:t>Apps</a:t>
            </a:r>
            <a:endParaRPr lang="en-GB" sz="1500" dirty="0">
              <a:latin typeface="Roboto"/>
              <a:ea typeface="Roboto"/>
              <a:cs typeface="Roboto"/>
              <a:sym typeface="Roboto"/>
            </a:endParaRPr>
          </a:p>
        </p:txBody>
      </p:sp>
      <p:grpSp>
        <p:nvGrpSpPr>
          <p:cNvPr id="20" name="Shape 218"/>
          <p:cNvGrpSpPr/>
          <p:nvPr/>
        </p:nvGrpSpPr>
        <p:grpSpPr>
          <a:xfrm>
            <a:off x="4962998" y="3470012"/>
            <a:ext cx="237469" cy="238124"/>
            <a:chOff x="398462" y="1004887"/>
            <a:chExt cx="1215925" cy="1219276"/>
          </a:xfrm>
        </p:grpSpPr>
        <p:sp>
          <p:nvSpPr>
            <p:cNvPr id="21" name="Shape 219"/>
            <p:cNvSpPr/>
            <p:nvPr/>
          </p:nvSpPr>
          <p:spPr>
            <a:xfrm>
              <a:off x="398462" y="1004887"/>
              <a:ext cx="319199" cy="317400"/>
            </a:xfrm>
            <a:prstGeom prst="rect">
              <a:avLst/>
            </a:prstGeom>
            <a:solidFill>
              <a:schemeClr val="accent1"/>
            </a:solidFill>
            <a:ln>
              <a:noFill/>
            </a:ln>
          </p:spPr>
          <p:txBody>
            <a:bodyPr lIns="68569" tIns="34275" rIns="68569" bIns="34275" anchor="t" anchorCtr="0">
              <a:noAutofit/>
            </a:bodyPr>
            <a:lstStyle/>
            <a:p>
              <a:pPr>
                <a:buClr>
                  <a:srgbClr val="000000"/>
                </a:buClr>
              </a:pPr>
              <a:endParaRPr sz="1350">
                <a:solidFill>
                  <a:srgbClr val="262628"/>
                </a:solidFill>
                <a:latin typeface="Open Sans"/>
                <a:ea typeface="Open Sans"/>
                <a:cs typeface="Open Sans"/>
                <a:sym typeface="Open Sans"/>
              </a:endParaRPr>
            </a:p>
          </p:txBody>
        </p:sp>
        <p:sp>
          <p:nvSpPr>
            <p:cNvPr id="22" name="Shape 220"/>
            <p:cNvSpPr/>
            <p:nvPr/>
          </p:nvSpPr>
          <p:spPr>
            <a:xfrm>
              <a:off x="398462" y="1455737"/>
              <a:ext cx="319199" cy="317399"/>
            </a:xfrm>
            <a:prstGeom prst="rect">
              <a:avLst/>
            </a:prstGeom>
            <a:solidFill>
              <a:schemeClr val="accent1"/>
            </a:solidFill>
            <a:ln>
              <a:noFill/>
            </a:ln>
          </p:spPr>
          <p:txBody>
            <a:bodyPr lIns="68569" tIns="34275" rIns="68569" bIns="34275" anchor="t" anchorCtr="0">
              <a:noAutofit/>
            </a:bodyPr>
            <a:lstStyle/>
            <a:p>
              <a:pPr>
                <a:buClr>
                  <a:srgbClr val="000000"/>
                </a:buClr>
              </a:pPr>
              <a:endParaRPr sz="1350">
                <a:solidFill>
                  <a:srgbClr val="262628"/>
                </a:solidFill>
                <a:latin typeface="Open Sans"/>
                <a:ea typeface="Open Sans"/>
                <a:cs typeface="Open Sans"/>
                <a:sym typeface="Open Sans"/>
              </a:endParaRPr>
            </a:p>
          </p:txBody>
        </p:sp>
        <p:sp>
          <p:nvSpPr>
            <p:cNvPr id="23" name="Shape 221"/>
            <p:cNvSpPr/>
            <p:nvPr/>
          </p:nvSpPr>
          <p:spPr>
            <a:xfrm>
              <a:off x="398462" y="1909763"/>
              <a:ext cx="319199" cy="314400"/>
            </a:xfrm>
            <a:prstGeom prst="rect">
              <a:avLst/>
            </a:prstGeom>
            <a:solidFill>
              <a:schemeClr val="accent1"/>
            </a:solidFill>
            <a:ln>
              <a:noFill/>
            </a:ln>
          </p:spPr>
          <p:txBody>
            <a:bodyPr lIns="68569" tIns="34275" rIns="68569" bIns="34275" anchor="t" anchorCtr="0">
              <a:noAutofit/>
            </a:bodyPr>
            <a:lstStyle/>
            <a:p>
              <a:pPr>
                <a:buClr>
                  <a:srgbClr val="000000"/>
                </a:buClr>
              </a:pPr>
              <a:endParaRPr sz="1350">
                <a:solidFill>
                  <a:srgbClr val="262628"/>
                </a:solidFill>
                <a:latin typeface="Open Sans"/>
                <a:ea typeface="Open Sans"/>
                <a:cs typeface="Open Sans"/>
                <a:sym typeface="Open Sans"/>
              </a:endParaRPr>
            </a:p>
          </p:txBody>
        </p:sp>
        <p:sp>
          <p:nvSpPr>
            <p:cNvPr id="24" name="Shape 222"/>
            <p:cNvSpPr/>
            <p:nvPr/>
          </p:nvSpPr>
          <p:spPr>
            <a:xfrm>
              <a:off x="1296987" y="1004887"/>
              <a:ext cx="317400" cy="317400"/>
            </a:xfrm>
            <a:prstGeom prst="rect">
              <a:avLst/>
            </a:prstGeom>
            <a:solidFill>
              <a:schemeClr val="accent1"/>
            </a:solidFill>
            <a:ln>
              <a:noFill/>
            </a:ln>
          </p:spPr>
          <p:txBody>
            <a:bodyPr lIns="68569" tIns="34275" rIns="68569" bIns="34275" anchor="t" anchorCtr="0">
              <a:noAutofit/>
            </a:bodyPr>
            <a:lstStyle/>
            <a:p>
              <a:pPr>
                <a:buClr>
                  <a:srgbClr val="000000"/>
                </a:buClr>
              </a:pPr>
              <a:endParaRPr sz="1350">
                <a:solidFill>
                  <a:srgbClr val="262628"/>
                </a:solidFill>
                <a:latin typeface="Open Sans"/>
                <a:ea typeface="Open Sans"/>
                <a:cs typeface="Open Sans"/>
                <a:sym typeface="Open Sans"/>
              </a:endParaRPr>
            </a:p>
          </p:txBody>
        </p:sp>
        <p:sp>
          <p:nvSpPr>
            <p:cNvPr id="25" name="Shape 223"/>
            <p:cNvSpPr/>
            <p:nvPr/>
          </p:nvSpPr>
          <p:spPr>
            <a:xfrm>
              <a:off x="1296987" y="1455737"/>
              <a:ext cx="317400" cy="317399"/>
            </a:xfrm>
            <a:prstGeom prst="rect">
              <a:avLst/>
            </a:prstGeom>
            <a:solidFill>
              <a:schemeClr val="accent1"/>
            </a:solidFill>
            <a:ln>
              <a:noFill/>
            </a:ln>
          </p:spPr>
          <p:txBody>
            <a:bodyPr lIns="68569" tIns="34275" rIns="68569" bIns="34275" anchor="t" anchorCtr="0">
              <a:noAutofit/>
            </a:bodyPr>
            <a:lstStyle/>
            <a:p>
              <a:pPr>
                <a:buClr>
                  <a:srgbClr val="000000"/>
                </a:buClr>
              </a:pPr>
              <a:endParaRPr sz="1350">
                <a:solidFill>
                  <a:srgbClr val="262628"/>
                </a:solidFill>
                <a:latin typeface="Open Sans"/>
                <a:ea typeface="Open Sans"/>
                <a:cs typeface="Open Sans"/>
                <a:sym typeface="Open Sans"/>
              </a:endParaRPr>
            </a:p>
          </p:txBody>
        </p:sp>
        <p:sp>
          <p:nvSpPr>
            <p:cNvPr id="26" name="Shape 224"/>
            <p:cNvSpPr/>
            <p:nvPr/>
          </p:nvSpPr>
          <p:spPr>
            <a:xfrm>
              <a:off x="1296987" y="1909763"/>
              <a:ext cx="317400" cy="314400"/>
            </a:xfrm>
            <a:prstGeom prst="rect">
              <a:avLst/>
            </a:prstGeom>
            <a:solidFill>
              <a:schemeClr val="accent1"/>
            </a:solidFill>
            <a:ln>
              <a:noFill/>
            </a:ln>
          </p:spPr>
          <p:txBody>
            <a:bodyPr lIns="68569" tIns="34275" rIns="68569" bIns="34275" anchor="t" anchorCtr="0">
              <a:noAutofit/>
            </a:bodyPr>
            <a:lstStyle/>
            <a:p>
              <a:pPr>
                <a:buClr>
                  <a:srgbClr val="000000"/>
                </a:buClr>
              </a:pPr>
              <a:endParaRPr sz="1350">
                <a:solidFill>
                  <a:srgbClr val="262628"/>
                </a:solidFill>
                <a:latin typeface="Open Sans"/>
                <a:ea typeface="Open Sans"/>
                <a:cs typeface="Open Sans"/>
                <a:sym typeface="Open Sans"/>
              </a:endParaRPr>
            </a:p>
          </p:txBody>
        </p:sp>
        <p:sp>
          <p:nvSpPr>
            <p:cNvPr id="27" name="Shape 225"/>
            <p:cNvSpPr/>
            <p:nvPr/>
          </p:nvSpPr>
          <p:spPr>
            <a:xfrm>
              <a:off x="849312" y="1004887"/>
              <a:ext cx="314400" cy="317400"/>
            </a:xfrm>
            <a:prstGeom prst="rect">
              <a:avLst/>
            </a:prstGeom>
            <a:solidFill>
              <a:schemeClr val="accent1"/>
            </a:solidFill>
            <a:ln>
              <a:noFill/>
            </a:ln>
          </p:spPr>
          <p:txBody>
            <a:bodyPr lIns="68569" tIns="34275" rIns="68569" bIns="34275" anchor="t" anchorCtr="0">
              <a:noAutofit/>
            </a:bodyPr>
            <a:lstStyle/>
            <a:p>
              <a:pPr>
                <a:buClr>
                  <a:srgbClr val="000000"/>
                </a:buClr>
              </a:pPr>
              <a:endParaRPr sz="1350">
                <a:solidFill>
                  <a:srgbClr val="262628"/>
                </a:solidFill>
                <a:latin typeface="Open Sans"/>
                <a:ea typeface="Open Sans"/>
                <a:cs typeface="Open Sans"/>
                <a:sym typeface="Open Sans"/>
              </a:endParaRPr>
            </a:p>
          </p:txBody>
        </p:sp>
        <p:sp>
          <p:nvSpPr>
            <p:cNvPr id="28" name="Shape 226"/>
            <p:cNvSpPr/>
            <p:nvPr/>
          </p:nvSpPr>
          <p:spPr>
            <a:xfrm>
              <a:off x="849312" y="1455737"/>
              <a:ext cx="314400" cy="317399"/>
            </a:xfrm>
            <a:prstGeom prst="rect">
              <a:avLst/>
            </a:prstGeom>
            <a:solidFill>
              <a:schemeClr val="accent1"/>
            </a:solidFill>
            <a:ln>
              <a:noFill/>
            </a:ln>
          </p:spPr>
          <p:txBody>
            <a:bodyPr lIns="68569" tIns="34275" rIns="68569" bIns="34275" anchor="t" anchorCtr="0">
              <a:noAutofit/>
            </a:bodyPr>
            <a:lstStyle/>
            <a:p>
              <a:pPr>
                <a:buClr>
                  <a:srgbClr val="000000"/>
                </a:buClr>
              </a:pPr>
              <a:endParaRPr sz="1350">
                <a:solidFill>
                  <a:srgbClr val="262628"/>
                </a:solidFill>
                <a:latin typeface="Open Sans"/>
                <a:ea typeface="Open Sans"/>
                <a:cs typeface="Open Sans"/>
                <a:sym typeface="Open Sans"/>
              </a:endParaRPr>
            </a:p>
          </p:txBody>
        </p:sp>
        <p:sp>
          <p:nvSpPr>
            <p:cNvPr id="29" name="Shape 227"/>
            <p:cNvSpPr/>
            <p:nvPr/>
          </p:nvSpPr>
          <p:spPr>
            <a:xfrm>
              <a:off x="849312" y="1909763"/>
              <a:ext cx="314400" cy="314400"/>
            </a:xfrm>
            <a:prstGeom prst="rect">
              <a:avLst/>
            </a:prstGeom>
            <a:solidFill>
              <a:schemeClr val="accent1"/>
            </a:solidFill>
            <a:ln>
              <a:noFill/>
            </a:ln>
          </p:spPr>
          <p:txBody>
            <a:bodyPr lIns="68569" tIns="34275" rIns="68569" bIns="34275" anchor="t" anchorCtr="0">
              <a:noAutofit/>
            </a:bodyPr>
            <a:lstStyle/>
            <a:p>
              <a:pPr>
                <a:buClr>
                  <a:srgbClr val="000000"/>
                </a:buClr>
              </a:pPr>
              <a:endParaRPr sz="1350">
                <a:solidFill>
                  <a:srgbClr val="262628"/>
                </a:solidFill>
                <a:latin typeface="Open Sans"/>
                <a:ea typeface="Open Sans"/>
                <a:cs typeface="Open Sans"/>
                <a:sym typeface="Open Sans"/>
              </a:endParaRPr>
            </a:p>
          </p:txBody>
        </p:sp>
      </p:grpSp>
      <p:grpSp>
        <p:nvGrpSpPr>
          <p:cNvPr id="30" name="Shape 228"/>
          <p:cNvGrpSpPr/>
          <p:nvPr/>
        </p:nvGrpSpPr>
        <p:grpSpPr>
          <a:xfrm>
            <a:off x="1188742" y="3426540"/>
            <a:ext cx="174366" cy="326888"/>
            <a:chOff x="1666033" y="3887801"/>
            <a:chExt cx="206822" cy="387732"/>
          </a:xfrm>
        </p:grpSpPr>
        <p:sp>
          <p:nvSpPr>
            <p:cNvPr id="31" name="Shape 229"/>
            <p:cNvSpPr/>
            <p:nvPr/>
          </p:nvSpPr>
          <p:spPr>
            <a:xfrm>
              <a:off x="1666033" y="3887801"/>
              <a:ext cx="206822" cy="387732"/>
            </a:xfrm>
            <a:custGeom>
              <a:avLst/>
              <a:gdLst/>
              <a:ahLst/>
              <a:cxnLst/>
              <a:rect l="0" t="0" r="0" b="0"/>
              <a:pathLst>
                <a:path w="120000" h="120000" extrusionOk="0">
                  <a:moveTo>
                    <a:pt x="107675" y="0"/>
                  </a:moveTo>
                  <a:cubicBezTo>
                    <a:pt x="11675" y="0"/>
                    <a:pt x="11675" y="0"/>
                    <a:pt x="11675" y="0"/>
                  </a:cubicBezTo>
                  <a:cubicBezTo>
                    <a:pt x="5189" y="0"/>
                    <a:pt x="0" y="3458"/>
                    <a:pt x="0" y="7262"/>
                  </a:cubicBezTo>
                  <a:cubicBezTo>
                    <a:pt x="0" y="112737"/>
                    <a:pt x="0" y="112737"/>
                    <a:pt x="0" y="112737"/>
                  </a:cubicBezTo>
                  <a:cubicBezTo>
                    <a:pt x="0" y="116541"/>
                    <a:pt x="5189" y="120000"/>
                    <a:pt x="11675" y="120000"/>
                  </a:cubicBezTo>
                  <a:cubicBezTo>
                    <a:pt x="107675" y="120000"/>
                    <a:pt x="107675" y="120000"/>
                    <a:pt x="107675" y="120000"/>
                  </a:cubicBezTo>
                  <a:cubicBezTo>
                    <a:pt x="114810" y="120000"/>
                    <a:pt x="120000" y="116541"/>
                    <a:pt x="120000" y="112737"/>
                  </a:cubicBezTo>
                  <a:cubicBezTo>
                    <a:pt x="120000" y="7262"/>
                    <a:pt x="120000" y="7262"/>
                    <a:pt x="120000" y="7262"/>
                  </a:cubicBezTo>
                  <a:cubicBezTo>
                    <a:pt x="120000" y="3458"/>
                    <a:pt x="114810" y="0"/>
                    <a:pt x="107675" y="0"/>
                  </a:cubicBezTo>
                  <a:close/>
                  <a:moveTo>
                    <a:pt x="44108" y="7608"/>
                  </a:moveTo>
                  <a:cubicBezTo>
                    <a:pt x="75891" y="7608"/>
                    <a:pt x="75891" y="7608"/>
                    <a:pt x="75891" y="7608"/>
                  </a:cubicBezTo>
                  <a:cubicBezTo>
                    <a:pt x="77189" y="7608"/>
                    <a:pt x="78486" y="8299"/>
                    <a:pt x="78486" y="8645"/>
                  </a:cubicBezTo>
                  <a:cubicBezTo>
                    <a:pt x="78486" y="9337"/>
                    <a:pt x="77189" y="9682"/>
                    <a:pt x="75891" y="9682"/>
                  </a:cubicBezTo>
                  <a:cubicBezTo>
                    <a:pt x="44108" y="9682"/>
                    <a:pt x="44108" y="9682"/>
                    <a:pt x="44108" y="9682"/>
                  </a:cubicBezTo>
                  <a:cubicBezTo>
                    <a:pt x="42810" y="9682"/>
                    <a:pt x="41513" y="9337"/>
                    <a:pt x="41513" y="8645"/>
                  </a:cubicBezTo>
                  <a:cubicBezTo>
                    <a:pt x="41513" y="8299"/>
                    <a:pt x="42810" y="7608"/>
                    <a:pt x="44108" y="7608"/>
                  </a:cubicBezTo>
                  <a:close/>
                  <a:moveTo>
                    <a:pt x="59675" y="115158"/>
                  </a:moveTo>
                  <a:cubicBezTo>
                    <a:pt x="57081" y="115158"/>
                    <a:pt x="54486" y="114121"/>
                    <a:pt x="54486" y="112391"/>
                  </a:cubicBezTo>
                  <a:cubicBezTo>
                    <a:pt x="54486" y="111008"/>
                    <a:pt x="57081" y="109625"/>
                    <a:pt x="59675" y="109625"/>
                  </a:cubicBezTo>
                  <a:cubicBezTo>
                    <a:pt x="62918" y="109625"/>
                    <a:pt x="64864" y="111008"/>
                    <a:pt x="64864" y="112391"/>
                  </a:cubicBezTo>
                  <a:cubicBezTo>
                    <a:pt x="64864" y="114121"/>
                    <a:pt x="62918" y="115158"/>
                    <a:pt x="59675" y="115158"/>
                  </a:cubicBezTo>
                  <a:close/>
                  <a:moveTo>
                    <a:pt x="110918" y="102017"/>
                  </a:moveTo>
                  <a:cubicBezTo>
                    <a:pt x="9081" y="102017"/>
                    <a:pt x="9081" y="102017"/>
                    <a:pt x="9081" y="102017"/>
                  </a:cubicBezTo>
                  <a:cubicBezTo>
                    <a:pt x="9081" y="14870"/>
                    <a:pt x="9081" y="14870"/>
                    <a:pt x="9081" y="14870"/>
                  </a:cubicBezTo>
                  <a:cubicBezTo>
                    <a:pt x="110918" y="14870"/>
                    <a:pt x="110918" y="14870"/>
                    <a:pt x="110918" y="14870"/>
                  </a:cubicBezTo>
                  <a:lnTo>
                    <a:pt x="110918" y="102017"/>
                  </a:lnTo>
                  <a:close/>
                </a:path>
              </a:pathLst>
            </a:custGeom>
            <a:solidFill>
              <a:srgbClr val="304FFE"/>
            </a:solidFill>
            <a:ln>
              <a:noFill/>
            </a:ln>
          </p:spPr>
          <p:txBody>
            <a:bodyPr lIns="68569" tIns="34275" rIns="68569" bIns="34275" anchor="t" anchorCtr="0">
              <a:noAutofit/>
            </a:bodyPr>
            <a:lstStyle/>
            <a:p>
              <a:pPr>
                <a:buClr>
                  <a:srgbClr val="000000"/>
                </a:buClr>
              </a:pPr>
              <a:endParaRPr sz="1350">
                <a:solidFill>
                  <a:srgbClr val="304FFE"/>
                </a:solidFill>
                <a:latin typeface="Open Sans"/>
                <a:ea typeface="Open Sans"/>
                <a:cs typeface="Open Sans"/>
                <a:sym typeface="Open Sans"/>
              </a:endParaRPr>
            </a:p>
          </p:txBody>
        </p:sp>
        <p:sp>
          <p:nvSpPr>
            <p:cNvPr id="32" name="Shape 230"/>
            <p:cNvSpPr/>
            <p:nvPr/>
          </p:nvSpPr>
          <p:spPr>
            <a:xfrm>
              <a:off x="1692825" y="4000853"/>
              <a:ext cx="153221" cy="153198"/>
            </a:xfrm>
            <a:custGeom>
              <a:avLst/>
              <a:gdLst/>
              <a:ahLst/>
              <a:cxnLst/>
              <a:rect l="0" t="0" r="0" b="0"/>
              <a:pathLst>
                <a:path w="120000" h="120000" extrusionOk="0">
                  <a:moveTo>
                    <a:pt x="59986" y="120000"/>
                  </a:moveTo>
                  <a:cubicBezTo>
                    <a:pt x="59055" y="120000"/>
                    <a:pt x="58070" y="119972"/>
                    <a:pt x="57030" y="119917"/>
                  </a:cubicBezTo>
                  <a:cubicBezTo>
                    <a:pt x="40748" y="119124"/>
                    <a:pt x="25231" y="111541"/>
                    <a:pt x="14531" y="99087"/>
                  </a:cubicBezTo>
                  <a:cubicBezTo>
                    <a:pt x="13217" y="97554"/>
                    <a:pt x="11986" y="95967"/>
                    <a:pt x="10864" y="94352"/>
                  </a:cubicBezTo>
                  <a:cubicBezTo>
                    <a:pt x="4351" y="85072"/>
                    <a:pt x="629" y="74206"/>
                    <a:pt x="82" y="62956"/>
                  </a:cubicBezTo>
                  <a:cubicBezTo>
                    <a:pt x="27" y="61943"/>
                    <a:pt x="0" y="60930"/>
                    <a:pt x="0" y="60000"/>
                  </a:cubicBezTo>
                  <a:cubicBezTo>
                    <a:pt x="0" y="59041"/>
                    <a:pt x="27" y="58056"/>
                    <a:pt x="82" y="57043"/>
                  </a:cubicBezTo>
                  <a:cubicBezTo>
                    <a:pt x="629" y="45574"/>
                    <a:pt x="4460" y="34571"/>
                    <a:pt x="11165" y="25182"/>
                  </a:cubicBezTo>
                  <a:cubicBezTo>
                    <a:pt x="12342" y="23567"/>
                    <a:pt x="13573" y="21979"/>
                    <a:pt x="14887" y="20501"/>
                  </a:cubicBezTo>
                  <a:cubicBezTo>
                    <a:pt x="25751" y="8102"/>
                    <a:pt x="40720" y="848"/>
                    <a:pt x="57030" y="54"/>
                  </a:cubicBezTo>
                  <a:cubicBezTo>
                    <a:pt x="57824" y="27"/>
                    <a:pt x="57824" y="27"/>
                    <a:pt x="57824" y="27"/>
                  </a:cubicBezTo>
                  <a:cubicBezTo>
                    <a:pt x="57824" y="109"/>
                    <a:pt x="57824" y="109"/>
                    <a:pt x="57824" y="109"/>
                  </a:cubicBezTo>
                  <a:cubicBezTo>
                    <a:pt x="58563" y="27"/>
                    <a:pt x="59302" y="0"/>
                    <a:pt x="59986" y="0"/>
                  </a:cubicBezTo>
                  <a:cubicBezTo>
                    <a:pt x="60697" y="0"/>
                    <a:pt x="61409" y="27"/>
                    <a:pt x="62175" y="109"/>
                  </a:cubicBezTo>
                  <a:cubicBezTo>
                    <a:pt x="62175" y="27"/>
                    <a:pt x="62175" y="27"/>
                    <a:pt x="62175" y="27"/>
                  </a:cubicBezTo>
                  <a:cubicBezTo>
                    <a:pt x="62941" y="54"/>
                    <a:pt x="62941" y="54"/>
                    <a:pt x="62941" y="54"/>
                  </a:cubicBezTo>
                  <a:cubicBezTo>
                    <a:pt x="79279" y="848"/>
                    <a:pt x="94248" y="8102"/>
                    <a:pt x="105112" y="20501"/>
                  </a:cubicBezTo>
                  <a:cubicBezTo>
                    <a:pt x="106399" y="21979"/>
                    <a:pt x="107657" y="23567"/>
                    <a:pt x="108834" y="25182"/>
                  </a:cubicBezTo>
                  <a:cubicBezTo>
                    <a:pt x="115511" y="34571"/>
                    <a:pt x="119343" y="45574"/>
                    <a:pt x="119917" y="57043"/>
                  </a:cubicBezTo>
                  <a:cubicBezTo>
                    <a:pt x="119972" y="58056"/>
                    <a:pt x="120000" y="59041"/>
                    <a:pt x="120000" y="60000"/>
                  </a:cubicBezTo>
                  <a:cubicBezTo>
                    <a:pt x="120000" y="60930"/>
                    <a:pt x="119972" y="61943"/>
                    <a:pt x="119917" y="62956"/>
                  </a:cubicBezTo>
                  <a:cubicBezTo>
                    <a:pt x="119370" y="74206"/>
                    <a:pt x="115648" y="85072"/>
                    <a:pt x="109135" y="94352"/>
                  </a:cubicBezTo>
                  <a:cubicBezTo>
                    <a:pt x="108013" y="95967"/>
                    <a:pt x="106754" y="97554"/>
                    <a:pt x="105468" y="99087"/>
                  </a:cubicBezTo>
                  <a:cubicBezTo>
                    <a:pt x="94741" y="111541"/>
                    <a:pt x="79251" y="119124"/>
                    <a:pt x="62941" y="119917"/>
                  </a:cubicBezTo>
                  <a:cubicBezTo>
                    <a:pt x="61929" y="119972"/>
                    <a:pt x="60944" y="120000"/>
                    <a:pt x="59986" y="120000"/>
                  </a:cubicBezTo>
                  <a:close/>
                  <a:moveTo>
                    <a:pt x="63653" y="112116"/>
                  </a:moveTo>
                  <a:cubicBezTo>
                    <a:pt x="70768" y="109954"/>
                    <a:pt x="77363" y="101496"/>
                    <a:pt x="81578" y="89178"/>
                  </a:cubicBezTo>
                  <a:cubicBezTo>
                    <a:pt x="75858" y="87837"/>
                    <a:pt x="69838" y="87071"/>
                    <a:pt x="63653" y="86852"/>
                  </a:cubicBezTo>
                  <a:cubicBezTo>
                    <a:pt x="63653" y="112116"/>
                    <a:pt x="63653" y="112116"/>
                    <a:pt x="63653" y="112116"/>
                  </a:cubicBezTo>
                  <a:close/>
                  <a:moveTo>
                    <a:pt x="38421" y="89178"/>
                  </a:moveTo>
                  <a:cubicBezTo>
                    <a:pt x="42608" y="101496"/>
                    <a:pt x="49231" y="109954"/>
                    <a:pt x="56346" y="112116"/>
                  </a:cubicBezTo>
                  <a:cubicBezTo>
                    <a:pt x="56346" y="86852"/>
                    <a:pt x="56346" y="86852"/>
                    <a:pt x="56346" y="86852"/>
                  </a:cubicBezTo>
                  <a:cubicBezTo>
                    <a:pt x="50161" y="87071"/>
                    <a:pt x="44141" y="87837"/>
                    <a:pt x="38421" y="89178"/>
                  </a:cubicBezTo>
                  <a:close/>
                  <a:moveTo>
                    <a:pt x="88720" y="91177"/>
                  </a:moveTo>
                  <a:cubicBezTo>
                    <a:pt x="86421" y="98129"/>
                    <a:pt x="83329" y="104151"/>
                    <a:pt x="79689" y="108859"/>
                  </a:cubicBezTo>
                  <a:cubicBezTo>
                    <a:pt x="86941" y="105903"/>
                    <a:pt x="93509" y="101332"/>
                    <a:pt x="98846" y="95529"/>
                  </a:cubicBezTo>
                  <a:cubicBezTo>
                    <a:pt x="95835" y="93859"/>
                    <a:pt x="92442" y="92408"/>
                    <a:pt x="88720" y="91177"/>
                  </a:cubicBezTo>
                  <a:close/>
                  <a:moveTo>
                    <a:pt x="21153" y="95529"/>
                  </a:moveTo>
                  <a:cubicBezTo>
                    <a:pt x="26490" y="101332"/>
                    <a:pt x="33058" y="105903"/>
                    <a:pt x="40310" y="108859"/>
                  </a:cubicBezTo>
                  <a:cubicBezTo>
                    <a:pt x="36670" y="104151"/>
                    <a:pt x="33578" y="98129"/>
                    <a:pt x="31279" y="91177"/>
                  </a:cubicBezTo>
                  <a:cubicBezTo>
                    <a:pt x="27557" y="92408"/>
                    <a:pt x="24164" y="93859"/>
                    <a:pt x="21153" y="95529"/>
                  </a:cubicBezTo>
                  <a:close/>
                  <a:moveTo>
                    <a:pt x="90745" y="84032"/>
                  </a:moveTo>
                  <a:cubicBezTo>
                    <a:pt x="95480" y="85565"/>
                    <a:pt x="99749" y="87454"/>
                    <a:pt x="103498" y="89644"/>
                  </a:cubicBezTo>
                  <a:cubicBezTo>
                    <a:pt x="108779" y="81897"/>
                    <a:pt x="111899" y="72947"/>
                    <a:pt x="112529" y="63640"/>
                  </a:cubicBezTo>
                  <a:cubicBezTo>
                    <a:pt x="93372" y="63640"/>
                    <a:pt x="93372" y="63640"/>
                    <a:pt x="93372" y="63640"/>
                  </a:cubicBezTo>
                  <a:cubicBezTo>
                    <a:pt x="93153" y="70729"/>
                    <a:pt x="92278" y="77600"/>
                    <a:pt x="90745" y="84032"/>
                  </a:cubicBezTo>
                  <a:close/>
                  <a:moveTo>
                    <a:pt x="7443" y="63640"/>
                  </a:moveTo>
                  <a:cubicBezTo>
                    <a:pt x="8100" y="72947"/>
                    <a:pt x="11220" y="81897"/>
                    <a:pt x="16474" y="89644"/>
                  </a:cubicBezTo>
                  <a:cubicBezTo>
                    <a:pt x="20250" y="87454"/>
                    <a:pt x="24519" y="85565"/>
                    <a:pt x="29254" y="84032"/>
                  </a:cubicBezTo>
                  <a:cubicBezTo>
                    <a:pt x="27721" y="77600"/>
                    <a:pt x="26846" y="70729"/>
                    <a:pt x="26599" y="63640"/>
                  </a:cubicBezTo>
                  <a:cubicBezTo>
                    <a:pt x="7443" y="63640"/>
                    <a:pt x="7443" y="63640"/>
                    <a:pt x="7443" y="63640"/>
                  </a:cubicBezTo>
                  <a:close/>
                  <a:moveTo>
                    <a:pt x="63653" y="79516"/>
                  </a:moveTo>
                  <a:cubicBezTo>
                    <a:pt x="70604" y="79735"/>
                    <a:pt x="77309" y="80583"/>
                    <a:pt x="83603" y="82062"/>
                  </a:cubicBezTo>
                  <a:cubicBezTo>
                    <a:pt x="84998" y="76204"/>
                    <a:pt x="85819" y="70018"/>
                    <a:pt x="86066" y="63640"/>
                  </a:cubicBezTo>
                  <a:cubicBezTo>
                    <a:pt x="63653" y="63640"/>
                    <a:pt x="63653" y="63640"/>
                    <a:pt x="63653" y="63640"/>
                  </a:cubicBezTo>
                  <a:cubicBezTo>
                    <a:pt x="63653" y="79516"/>
                    <a:pt x="63653" y="79516"/>
                    <a:pt x="63653" y="79516"/>
                  </a:cubicBezTo>
                  <a:close/>
                  <a:moveTo>
                    <a:pt x="33933" y="63640"/>
                  </a:moveTo>
                  <a:cubicBezTo>
                    <a:pt x="34180" y="70018"/>
                    <a:pt x="35001" y="76204"/>
                    <a:pt x="36369" y="82062"/>
                  </a:cubicBezTo>
                  <a:cubicBezTo>
                    <a:pt x="42690" y="80583"/>
                    <a:pt x="49395" y="79735"/>
                    <a:pt x="56346" y="79516"/>
                  </a:cubicBezTo>
                  <a:cubicBezTo>
                    <a:pt x="56346" y="63640"/>
                    <a:pt x="56346" y="63640"/>
                    <a:pt x="56346" y="63640"/>
                  </a:cubicBezTo>
                  <a:cubicBezTo>
                    <a:pt x="33933" y="63640"/>
                    <a:pt x="33933" y="63640"/>
                    <a:pt x="33933" y="63640"/>
                  </a:cubicBezTo>
                  <a:close/>
                  <a:moveTo>
                    <a:pt x="112529" y="56332"/>
                  </a:moveTo>
                  <a:cubicBezTo>
                    <a:pt x="111872" y="46833"/>
                    <a:pt x="108643" y="37691"/>
                    <a:pt x="103169" y="29863"/>
                  </a:cubicBezTo>
                  <a:cubicBezTo>
                    <a:pt x="99448" y="31998"/>
                    <a:pt x="95233" y="33832"/>
                    <a:pt x="90581" y="35310"/>
                  </a:cubicBezTo>
                  <a:cubicBezTo>
                    <a:pt x="92223" y="41934"/>
                    <a:pt x="93153" y="48996"/>
                    <a:pt x="93372" y="56332"/>
                  </a:cubicBezTo>
                  <a:cubicBezTo>
                    <a:pt x="112529" y="56332"/>
                    <a:pt x="112529" y="56332"/>
                    <a:pt x="112529" y="56332"/>
                  </a:cubicBezTo>
                  <a:close/>
                  <a:moveTo>
                    <a:pt x="86066" y="56332"/>
                  </a:moveTo>
                  <a:cubicBezTo>
                    <a:pt x="85819" y="49735"/>
                    <a:pt x="84944" y="43330"/>
                    <a:pt x="83438" y="37281"/>
                  </a:cubicBezTo>
                  <a:cubicBezTo>
                    <a:pt x="77199" y="38731"/>
                    <a:pt x="70549" y="39580"/>
                    <a:pt x="63653" y="39799"/>
                  </a:cubicBezTo>
                  <a:cubicBezTo>
                    <a:pt x="63653" y="56332"/>
                    <a:pt x="63653" y="56332"/>
                    <a:pt x="63653" y="56332"/>
                  </a:cubicBezTo>
                  <a:cubicBezTo>
                    <a:pt x="86066" y="56332"/>
                    <a:pt x="86066" y="56332"/>
                    <a:pt x="86066" y="56332"/>
                  </a:cubicBezTo>
                  <a:close/>
                  <a:moveTo>
                    <a:pt x="56346" y="56332"/>
                  </a:moveTo>
                  <a:cubicBezTo>
                    <a:pt x="56346" y="39799"/>
                    <a:pt x="56346" y="39799"/>
                    <a:pt x="56346" y="39799"/>
                  </a:cubicBezTo>
                  <a:cubicBezTo>
                    <a:pt x="49450" y="39580"/>
                    <a:pt x="42800" y="38731"/>
                    <a:pt x="36533" y="37281"/>
                  </a:cubicBezTo>
                  <a:cubicBezTo>
                    <a:pt x="35055" y="43330"/>
                    <a:pt x="34180" y="49735"/>
                    <a:pt x="33933" y="56332"/>
                  </a:cubicBezTo>
                  <a:cubicBezTo>
                    <a:pt x="56346" y="56332"/>
                    <a:pt x="56346" y="56332"/>
                    <a:pt x="56346" y="56332"/>
                  </a:cubicBezTo>
                  <a:close/>
                  <a:moveTo>
                    <a:pt x="26599" y="56332"/>
                  </a:moveTo>
                  <a:cubicBezTo>
                    <a:pt x="26846" y="48996"/>
                    <a:pt x="27776" y="41934"/>
                    <a:pt x="29391" y="35310"/>
                  </a:cubicBezTo>
                  <a:cubicBezTo>
                    <a:pt x="24766" y="33832"/>
                    <a:pt x="20551" y="31998"/>
                    <a:pt x="16830" y="29863"/>
                  </a:cubicBezTo>
                  <a:cubicBezTo>
                    <a:pt x="11329" y="37691"/>
                    <a:pt x="8100" y="46833"/>
                    <a:pt x="7443" y="56332"/>
                  </a:cubicBezTo>
                  <a:cubicBezTo>
                    <a:pt x="26599" y="56332"/>
                    <a:pt x="26599" y="56332"/>
                    <a:pt x="26599" y="56332"/>
                  </a:cubicBezTo>
                  <a:close/>
                  <a:moveTo>
                    <a:pt x="63653" y="32463"/>
                  </a:moveTo>
                  <a:cubicBezTo>
                    <a:pt x="69755" y="32244"/>
                    <a:pt x="75694" y="31478"/>
                    <a:pt x="81359" y="30164"/>
                  </a:cubicBezTo>
                  <a:cubicBezTo>
                    <a:pt x="77144" y="18202"/>
                    <a:pt x="70631" y="9990"/>
                    <a:pt x="63653" y="7855"/>
                  </a:cubicBezTo>
                  <a:cubicBezTo>
                    <a:pt x="63653" y="32463"/>
                    <a:pt x="63653" y="32463"/>
                    <a:pt x="63653" y="32463"/>
                  </a:cubicBezTo>
                  <a:close/>
                  <a:moveTo>
                    <a:pt x="38640" y="30164"/>
                  </a:moveTo>
                  <a:cubicBezTo>
                    <a:pt x="44305" y="31478"/>
                    <a:pt x="50244" y="32244"/>
                    <a:pt x="56346" y="32463"/>
                  </a:cubicBezTo>
                  <a:cubicBezTo>
                    <a:pt x="56346" y="7855"/>
                    <a:pt x="56346" y="7855"/>
                    <a:pt x="56346" y="7855"/>
                  </a:cubicBezTo>
                  <a:cubicBezTo>
                    <a:pt x="49368" y="9990"/>
                    <a:pt x="42827" y="18202"/>
                    <a:pt x="38640" y="30164"/>
                  </a:cubicBezTo>
                  <a:close/>
                  <a:moveTo>
                    <a:pt x="79689" y="11140"/>
                  </a:moveTo>
                  <a:cubicBezTo>
                    <a:pt x="83220" y="15684"/>
                    <a:pt x="86257" y="21514"/>
                    <a:pt x="88529" y="28193"/>
                  </a:cubicBezTo>
                  <a:cubicBezTo>
                    <a:pt x="92141" y="26989"/>
                    <a:pt x="95480" y="25593"/>
                    <a:pt x="98435" y="24005"/>
                  </a:cubicBezTo>
                  <a:cubicBezTo>
                    <a:pt x="93181" y="18421"/>
                    <a:pt x="86750" y="14014"/>
                    <a:pt x="79689" y="11140"/>
                  </a:cubicBezTo>
                  <a:close/>
                  <a:moveTo>
                    <a:pt x="21564" y="24005"/>
                  </a:moveTo>
                  <a:cubicBezTo>
                    <a:pt x="24519" y="25593"/>
                    <a:pt x="27858" y="26989"/>
                    <a:pt x="31470" y="28193"/>
                  </a:cubicBezTo>
                  <a:cubicBezTo>
                    <a:pt x="33742" y="21514"/>
                    <a:pt x="36779" y="15684"/>
                    <a:pt x="40310" y="11140"/>
                  </a:cubicBezTo>
                  <a:cubicBezTo>
                    <a:pt x="33222" y="14014"/>
                    <a:pt x="26818" y="18421"/>
                    <a:pt x="21564" y="24005"/>
                  </a:cubicBezTo>
                  <a:close/>
                </a:path>
              </a:pathLst>
            </a:custGeom>
            <a:solidFill>
              <a:srgbClr val="304FFE"/>
            </a:solidFill>
            <a:ln>
              <a:noFill/>
            </a:ln>
          </p:spPr>
          <p:txBody>
            <a:bodyPr lIns="68569" tIns="34275" rIns="68569" bIns="34275" anchor="t" anchorCtr="0">
              <a:noAutofit/>
            </a:bodyPr>
            <a:lstStyle/>
            <a:p>
              <a:pPr>
                <a:buClr>
                  <a:srgbClr val="000000"/>
                </a:buClr>
              </a:pPr>
              <a:endParaRPr sz="1350">
                <a:solidFill>
                  <a:srgbClr val="304FFE"/>
                </a:solidFill>
                <a:latin typeface="Calibri"/>
                <a:ea typeface="Calibri"/>
                <a:cs typeface="Calibri"/>
                <a:sym typeface="Calibri"/>
              </a:endParaRPr>
            </a:p>
          </p:txBody>
        </p:sp>
      </p:gr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忽略参数缓存</a:t>
            </a:r>
            <a:endParaRPr kumimoji="1" lang="zh-CN" altLang="en-US" dirty="0"/>
          </a:p>
        </p:txBody>
      </p:sp>
      <p:sp>
        <p:nvSpPr>
          <p:cNvPr id="5" name="矩形 4"/>
          <p:cNvSpPr/>
          <p:nvPr/>
        </p:nvSpPr>
        <p:spPr>
          <a:xfrm>
            <a:off x="651850" y="1220825"/>
            <a:ext cx="5395865" cy="3164205"/>
          </a:xfrm>
          <a:prstGeom prst="rect">
            <a:avLst/>
          </a:prstGeom>
        </p:spPr>
        <p:txBody>
          <a:bodyPr wrap="square">
            <a:spAutoFit/>
          </a:bodyPr>
          <a:lstStyle/>
          <a:p>
            <a:pPr>
              <a:spcAft>
                <a:spcPts val="1200"/>
              </a:spcAft>
            </a:pPr>
            <a:r>
              <a:rPr lang="de-DE" altLang="zh-CN" sz="1350" b="1" dirty="0" err="1">
                <a:solidFill>
                  <a:srgbClr val="9876AA"/>
                </a:solidFill>
                <a:latin typeface="+mj-lt"/>
                <a:ea typeface="Monaco" charset="0"/>
                <a:cs typeface="Monaco" charset="0"/>
              </a:rPr>
              <a:t>self</a:t>
            </a:r>
            <a:r>
              <a:rPr lang="de-DE" altLang="zh-CN" sz="1350" b="1" dirty="0" err="1">
                <a:solidFill>
                  <a:srgbClr val="A9B7C6"/>
                </a:solidFill>
                <a:latin typeface="+mj-lt"/>
                <a:ea typeface="Monaco" charset="0"/>
                <a:cs typeface="Monaco" charset="0"/>
              </a:rPr>
              <a:t>.</a:t>
            </a:r>
            <a:r>
              <a:rPr lang="de-DE" altLang="zh-CN" sz="1350" b="1" dirty="0" err="1">
                <a:solidFill>
                  <a:srgbClr val="FFC66D"/>
                </a:solidFill>
                <a:latin typeface="+mj-lt"/>
                <a:ea typeface="Monaco" charset="0"/>
                <a:cs typeface="Monaco" charset="0"/>
              </a:rPr>
              <a:t>addEventListener</a:t>
            </a:r>
            <a:r>
              <a:rPr lang="de-DE" altLang="zh-CN" sz="1350" b="1" dirty="0">
                <a:solidFill>
                  <a:srgbClr val="A9B7C6"/>
                </a:solidFill>
                <a:latin typeface="+mj-lt"/>
                <a:ea typeface="Monaco" charset="0"/>
                <a:cs typeface="Monaco" charset="0"/>
              </a:rPr>
              <a:t>(</a:t>
            </a:r>
            <a:r>
              <a:rPr lang="de-DE" altLang="zh-CN" sz="1350" b="1" dirty="0">
                <a:solidFill>
                  <a:srgbClr val="6A8759"/>
                </a:solidFill>
                <a:latin typeface="+mj-lt"/>
                <a:ea typeface="Monaco" charset="0"/>
                <a:cs typeface="Monaco" charset="0"/>
              </a:rPr>
              <a:t>'</a:t>
            </a:r>
            <a:r>
              <a:rPr lang="de-DE" altLang="zh-CN" sz="1350" b="1" dirty="0" err="1">
                <a:solidFill>
                  <a:srgbClr val="6A8759"/>
                </a:solidFill>
                <a:latin typeface="+mj-lt"/>
                <a:ea typeface="Monaco" charset="0"/>
                <a:cs typeface="Monaco" charset="0"/>
              </a:rPr>
              <a:t>fetch</a:t>
            </a:r>
            <a:r>
              <a:rPr lang="de-DE" altLang="zh-CN" sz="1350" b="1" dirty="0">
                <a:solidFill>
                  <a:srgbClr val="6A8759"/>
                </a:solidFill>
                <a:latin typeface="+mj-lt"/>
                <a:ea typeface="Monaco" charset="0"/>
                <a:cs typeface="Monaco" charset="0"/>
              </a:rPr>
              <a:t>'</a:t>
            </a:r>
            <a:r>
              <a:rPr lang="de-DE" altLang="zh-CN" sz="1350" b="1" dirty="0">
                <a:solidFill>
                  <a:srgbClr val="CC7832"/>
                </a:solidFill>
                <a:latin typeface="+mj-lt"/>
                <a:ea typeface="Monaco" charset="0"/>
                <a:cs typeface="Monaco" charset="0"/>
              </a:rPr>
              <a:t>, </a:t>
            </a:r>
            <a:r>
              <a:rPr lang="de-DE" altLang="zh-CN" sz="1350" b="1" dirty="0" err="1">
                <a:solidFill>
                  <a:srgbClr val="CC7832"/>
                </a:solidFill>
                <a:latin typeface="+mj-lt"/>
                <a:ea typeface="Monaco" charset="0"/>
                <a:cs typeface="Monaco" charset="0"/>
              </a:rPr>
              <a:t>function</a:t>
            </a:r>
            <a:r>
              <a:rPr lang="de-DE" altLang="zh-CN" sz="1350" b="1" dirty="0">
                <a:solidFill>
                  <a:srgbClr val="A9B7C6"/>
                </a:solidFill>
                <a:latin typeface="+mj-lt"/>
                <a:ea typeface="Monaco" charset="0"/>
                <a:cs typeface="Monaco" charset="0"/>
              </a:rPr>
              <a:t>(</a:t>
            </a:r>
            <a:r>
              <a:rPr lang="de-DE" altLang="zh-CN" sz="1350" b="1" dirty="0" err="1">
                <a:solidFill>
                  <a:srgbClr val="A9B7C6"/>
                </a:solidFill>
                <a:latin typeface="+mj-lt"/>
                <a:ea typeface="Monaco" charset="0"/>
                <a:cs typeface="Monaco" charset="0"/>
              </a:rPr>
              <a:t>event</a:t>
            </a:r>
            <a:r>
              <a:rPr lang="de-DE" altLang="zh-CN" sz="1350" b="1" dirty="0">
                <a:solidFill>
                  <a:srgbClr val="A9B7C6"/>
                </a:solidFill>
                <a:latin typeface="+mj-lt"/>
                <a:ea typeface="Monaco" charset="0"/>
                <a:cs typeface="Monaco" charset="0"/>
              </a:rPr>
              <a:t>) {</a:t>
            </a:r>
            <a:endParaRPr lang="de-DE" altLang="zh-CN" sz="1350" b="1" dirty="0">
              <a:latin typeface="+mj-lt"/>
              <a:ea typeface="Monaco" charset="0"/>
              <a:cs typeface="Monaco" charset="0"/>
            </a:endParaRPr>
          </a:p>
          <a:p>
            <a:pPr>
              <a:spcAft>
                <a:spcPts val="1200"/>
              </a:spcAft>
            </a:pPr>
            <a:r>
              <a:rPr lang="de-DE" altLang="zh-CN" sz="1350" b="1" dirty="0">
                <a:solidFill>
                  <a:srgbClr val="A9B7C6"/>
                </a:solidFill>
                <a:latin typeface="+mj-lt"/>
                <a:ea typeface="Monaco" charset="0"/>
                <a:cs typeface="Monaco" charset="0"/>
              </a:rPr>
              <a:t>  </a:t>
            </a:r>
            <a:r>
              <a:rPr lang="de-DE" altLang="zh-CN" sz="1350" b="1" dirty="0" err="1">
                <a:solidFill>
                  <a:srgbClr val="A9B7C6"/>
                </a:solidFill>
                <a:latin typeface="+mj-lt"/>
                <a:ea typeface="Monaco" charset="0"/>
                <a:cs typeface="Monaco" charset="0"/>
              </a:rPr>
              <a:t>event.respondWith</a:t>
            </a:r>
            <a:r>
              <a:rPr lang="de-DE" altLang="zh-CN" sz="1350" b="1" dirty="0">
                <a:solidFill>
                  <a:srgbClr val="A9B7C6"/>
                </a:solidFill>
                <a:latin typeface="+mj-lt"/>
                <a:ea typeface="Monaco" charset="0"/>
                <a:cs typeface="Monaco" charset="0"/>
              </a:rPr>
              <a:t>(</a:t>
            </a:r>
            <a:endParaRPr lang="de-DE" altLang="zh-CN" sz="1350" b="1" dirty="0">
              <a:latin typeface="+mj-lt"/>
              <a:ea typeface="Monaco" charset="0"/>
              <a:cs typeface="Monaco" charset="0"/>
            </a:endParaRPr>
          </a:p>
          <a:p>
            <a:pPr>
              <a:spcAft>
                <a:spcPts val="1200"/>
              </a:spcAft>
            </a:pPr>
            <a:r>
              <a:rPr lang="de-DE" altLang="zh-CN" sz="1350" b="1" dirty="0">
                <a:solidFill>
                  <a:srgbClr val="A9B7C6"/>
                </a:solidFill>
                <a:latin typeface="+mj-lt"/>
                <a:ea typeface="Monaco" charset="0"/>
                <a:cs typeface="Monaco" charset="0"/>
              </a:rPr>
              <a:t>      </a:t>
            </a:r>
            <a:r>
              <a:rPr lang="de-DE" altLang="zh-CN" sz="1350" b="1" dirty="0" err="1">
                <a:solidFill>
                  <a:srgbClr val="A9B7C6"/>
                </a:solidFill>
                <a:latin typeface="+mj-lt"/>
                <a:ea typeface="Monaco" charset="0"/>
                <a:cs typeface="Monaco" charset="0"/>
              </a:rPr>
              <a:t>caches.</a:t>
            </a:r>
            <a:r>
              <a:rPr lang="de-DE" altLang="zh-CN" sz="1350" b="1" dirty="0" err="1">
                <a:solidFill>
                  <a:srgbClr val="9876AA"/>
                </a:solidFill>
                <a:latin typeface="+mj-lt"/>
                <a:ea typeface="Monaco" charset="0"/>
                <a:cs typeface="Monaco" charset="0"/>
              </a:rPr>
              <a:t>match</a:t>
            </a:r>
            <a:r>
              <a:rPr lang="de-DE" altLang="zh-CN" sz="1350" b="1" dirty="0">
                <a:solidFill>
                  <a:srgbClr val="A9B7C6"/>
                </a:solidFill>
                <a:latin typeface="+mj-lt"/>
                <a:ea typeface="Monaco" charset="0"/>
                <a:cs typeface="Monaco" charset="0"/>
              </a:rPr>
              <a:t>(</a:t>
            </a:r>
            <a:r>
              <a:rPr lang="de-DE" altLang="zh-CN" sz="1350" b="1" dirty="0" err="1">
                <a:solidFill>
                  <a:srgbClr val="A9B7C6"/>
                </a:solidFill>
                <a:latin typeface="+mj-lt"/>
                <a:ea typeface="Monaco" charset="0"/>
                <a:cs typeface="Monaco" charset="0"/>
              </a:rPr>
              <a:t>event.request</a:t>
            </a:r>
            <a:r>
              <a:rPr lang="de-DE" altLang="zh-CN" sz="1350" b="1" dirty="0">
                <a:solidFill>
                  <a:srgbClr val="CC7832"/>
                </a:solidFill>
                <a:latin typeface="+mj-lt"/>
                <a:ea typeface="Monaco" charset="0"/>
                <a:cs typeface="Monaco" charset="0"/>
              </a:rPr>
              <a:t>, </a:t>
            </a:r>
            <a:r>
              <a:rPr lang="de-DE" altLang="zh-CN" sz="1350" b="1" dirty="0">
                <a:solidFill>
                  <a:srgbClr val="A9B7C6"/>
                </a:solidFill>
                <a:latin typeface="+mj-lt"/>
                <a:ea typeface="Monaco" charset="0"/>
                <a:cs typeface="Monaco" charset="0"/>
              </a:rPr>
              <a:t>{</a:t>
            </a:r>
            <a:endParaRPr lang="de-DE" altLang="zh-CN" sz="1350" b="1" dirty="0">
              <a:latin typeface="+mj-lt"/>
              <a:ea typeface="Monaco" charset="0"/>
              <a:cs typeface="Monaco" charset="0"/>
            </a:endParaRPr>
          </a:p>
          <a:p>
            <a:pPr>
              <a:spcAft>
                <a:spcPts val="1200"/>
              </a:spcAft>
            </a:pPr>
            <a:r>
              <a:rPr lang="de-DE" altLang="zh-CN" sz="1350" b="1" dirty="0">
                <a:solidFill>
                  <a:srgbClr val="A9B7C6"/>
                </a:solidFill>
                <a:latin typeface="+mj-lt"/>
                <a:ea typeface="Monaco" charset="0"/>
                <a:cs typeface="Monaco" charset="0"/>
              </a:rPr>
              <a:t>          </a:t>
            </a:r>
            <a:r>
              <a:rPr lang="de-DE" altLang="zh-CN" sz="1350" b="1" dirty="0" err="1">
                <a:solidFill>
                  <a:srgbClr val="A9B7C6"/>
                </a:solidFill>
                <a:latin typeface="+mj-lt"/>
                <a:ea typeface="Monaco" charset="0"/>
                <a:cs typeface="Monaco" charset="0"/>
              </a:rPr>
              <a:t>ignoreSearch</a:t>
            </a:r>
            <a:r>
              <a:rPr lang="de-DE" altLang="zh-CN" sz="1350" b="1" dirty="0">
                <a:solidFill>
                  <a:srgbClr val="A9B7C6"/>
                </a:solidFill>
                <a:latin typeface="+mj-lt"/>
                <a:ea typeface="Monaco" charset="0"/>
                <a:cs typeface="Monaco" charset="0"/>
              </a:rPr>
              <a:t>: </a:t>
            </a:r>
            <a:r>
              <a:rPr lang="de-DE" altLang="zh-CN" sz="1350" b="1" dirty="0" err="1">
                <a:solidFill>
                  <a:srgbClr val="CC7832"/>
                </a:solidFill>
                <a:latin typeface="+mj-lt"/>
                <a:ea typeface="Monaco" charset="0"/>
                <a:cs typeface="Monaco" charset="0"/>
              </a:rPr>
              <a:t>true</a:t>
            </a:r>
            <a:endParaRPr lang="de-DE" altLang="zh-CN" sz="1350" b="1" dirty="0">
              <a:latin typeface="+mj-lt"/>
              <a:ea typeface="Monaco" charset="0"/>
              <a:cs typeface="Monaco" charset="0"/>
            </a:endParaRPr>
          </a:p>
          <a:p>
            <a:pPr>
              <a:spcAft>
                <a:spcPts val="1200"/>
              </a:spcAft>
            </a:pPr>
            <a:r>
              <a:rPr lang="de-DE" altLang="zh-CN" sz="1350" b="1" dirty="0">
                <a:solidFill>
                  <a:srgbClr val="A9B7C6"/>
                </a:solidFill>
                <a:latin typeface="+mj-lt"/>
                <a:ea typeface="Monaco" charset="0"/>
                <a:cs typeface="Monaco" charset="0"/>
              </a:rPr>
              <a:t>      }).</a:t>
            </a:r>
            <a:r>
              <a:rPr lang="de-DE" altLang="zh-CN" sz="1350" b="1" dirty="0" err="1">
                <a:solidFill>
                  <a:srgbClr val="A9B7C6"/>
                </a:solidFill>
                <a:latin typeface="+mj-lt"/>
                <a:ea typeface="Monaco" charset="0"/>
                <a:cs typeface="Monaco" charset="0"/>
              </a:rPr>
              <a:t>then</a:t>
            </a:r>
            <a:r>
              <a:rPr lang="de-DE" altLang="zh-CN" sz="1350" b="1" dirty="0">
                <a:solidFill>
                  <a:srgbClr val="A9B7C6"/>
                </a:solidFill>
                <a:latin typeface="+mj-lt"/>
                <a:ea typeface="Monaco" charset="0"/>
                <a:cs typeface="Monaco" charset="0"/>
              </a:rPr>
              <a:t>(</a:t>
            </a:r>
            <a:r>
              <a:rPr lang="de-DE" altLang="zh-CN" sz="1350" b="1" dirty="0" err="1">
                <a:solidFill>
                  <a:srgbClr val="CC7832"/>
                </a:solidFill>
                <a:latin typeface="+mj-lt"/>
                <a:ea typeface="Monaco" charset="0"/>
                <a:cs typeface="Monaco" charset="0"/>
              </a:rPr>
              <a:t>function</a:t>
            </a:r>
            <a:r>
              <a:rPr lang="de-DE" altLang="zh-CN" sz="1350" b="1" dirty="0">
                <a:solidFill>
                  <a:srgbClr val="A9B7C6"/>
                </a:solidFill>
                <a:latin typeface="+mj-lt"/>
                <a:ea typeface="Monaco" charset="0"/>
                <a:cs typeface="Monaco" charset="0"/>
              </a:rPr>
              <a:t>(</a:t>
            </a:r>
            <a:r>
              <a:rPr lang="de-DE" altLang="zh-CN" sz="1350" b="1" dirty="0" err="1">
                <a:solidFill>
                  <a:srgbClr val="A9B7C6"/>
                </a:solidFill>
                <a:latin typeface="+mj-lt"/>
                <a:ea typeface="Monaco" charset="0"/>
                <a:cs typeface="Monaco" charset="0"/>
              </a:rPr>
              <a:t>response</a:t>
            </a:r>
            <a:r>
              <a:rPr lang="de-DE" altLang="zh-CN" sz="1350" b="1" dirty="0">
                <a:solidFill>
                  <a:srgbClr val="A9B7C6"/>
                </a:solidFill>
                <a:latin typeface="+mj-lt"/>
                <a:ea typeface="Monaco" charset="0"/>
                <a:cs typeface="Monaco" charset="0"/>
              </a:rPr>
              <a:t>) {</a:t>
            </a:r>
            <a:endParaRPr lang="de-DE" altLang="zh-CN" sz="1350" b="1" dirty="0">
              <a:latin typeface="+mj-lt"/>
              <a:ea typeface="Monaco" charset="0"/>
              <a:cs typeface="Monaco" charset="0"/>
            </a:endParaRPr>
          </a:p>
          <a:p>
            <a:pPr>
              <a:spcAft>
                <a:spcPts val="1200"/>
              </a:spcAft>
            </a:pPr>
            <a:r>
              <a:rPr lang="de-DE" altLang="zh-CN" sz="1350" b="1" dirty="0">
                <a:solidFill>
                  <a:srgbClr val="A9B7C6"/>
                </a:solidFill>
                <a:latin typeface="+mj-lt"/>
                <a:ea typeface="Monaco" charset="0"/>
                <a:cs typeface="Monaco" charset="0"/>
              </a:rPr>
              <a:t>          </a:t>
            </a:r>
            <a:r>
              <a:rPr lang="de-DE" altLang="zh-CN" sz="1350" b="1" dirty="0" err="1">
                <a:solidFill>
                  <a:srgbClr val="CC7832"/>
                </a:solidFill>
                <a:latin typeface="+mj-lt"/>
                <a:ea typeface="Monaco" charset="0"/>
                <a:cs typeface="Monaco" charset="0"/>
              </a:rPr>
              <a:t>return</a:t>
            </a:r>
            <a:r>
              <a:rPr lang="de-DE" altLang="zh-CN" sz="1350" b="1" dirty="0">
                <a:solidFill>
                  <a:srgbClr val="CC7832"/>
                </a:solidFill>
                <a:latin typeface="+mj-lt"/>
                <a:ea typeface="Monaco" charset="0"/>
                <a:cs typeface="Monaco" charset="0"/>
              </a:rPr>
              <a:t> </a:t>
            </a:r>
            <a:r>
              <a:rPr lang="de-DE" altLang="zh-CN" sz="1350" b="1" dirty="0" err="1">
                <a:solidFill>
                  <a:srgbClr val="A9B7C6"/>
                </a:solidFill>
                <a:latin typeface="+mj-lt"/>
                <a:ea typeface="Monaco" charset="0"/>
                <a:cs typeface="Monaco" charset="0"/>
              </a:rPr>
              <a:t>response</a:t>
            </a:r>
            <a:r>
              <a:rPr lang="de-DE" altLang="zh-CN" sz="1350" b="1" dirty="0">
                <a:solidFill>
                  <a:srgbClr val="A9B7C6"/>
                </a:solidFill>
                <a:latin typeface="+mj-lt"/>
                <a:ea typeface="Monaco" charset="0"/>
                <a:cs typeface="Monaco" charset="0"/>
              </a:rPr>
              <a:t> || </a:t>
            </a:r>
            <a:r>
              <a:rPr lang="de-DE" altLang="zh-CN" sz="1350" b="1" dirty="0" err="1">
                <a:solidFill>
                  <a:srgbClr val="A9B7C6"/>
                </a:solidFill>
                <a:latin typeface="+mj-lt"/>
                <a:ea typeface="Monaco" charset="0"/>
                <a:cs typeface="Monaco" charset="0"/>
              </a:rPr>
              <a:t>fetch</a:t>
            </a:r>
            <a:r>
              <a:rPr lang="de-DE" altLang="zh-CN" sz="1350" b="1" dirty="0">
                <a:solidFill>
                  <a:srgbClr val="A9B7C6"/>
                </a:solidFill>
                <a:latin typeface="+mj-lt"/>
                <a:ea typeface="Monaco" charset="0"/>
                <a:cs typeface="Monaco" charset="0"/>
              </a:rPr>
              <a:t>(</a:t>
            </a:r>
            <a:r>
              <a:rPr lang="de-DE" altLang="zh-CN" sz="1350" b="1" dirty="0" err="1">
                <a:solidFill>
                  <a:srgbClr val="A9B7C6"/>
                </a:solidFill>
                <a:latin typeface="+mj-lt"/>
                <a:ea typeface="Monaco" charset="0"/>
                <a:cs typeface="Monaco" charset="0"/>
              </a:rPr>
              <a:t>event.request</a:t>
            </a:r>
            <a:r>
              <a:rPr lang="de-DE" altLang="zh-CN" sz="1350" b="1" dirty="0">
                <a:solidFill>
                  <a:srgbClr val="A9B7C6"/>
                </a:solidFill>
                <a:latin typeface="+mj-lt"/>
                <a:ea typeface="Monaco" charset="0"/>
                <a:cs typeface="Monaco" charset="0"/>
              </a:rPr>
              <a:t>)</a:t>
            </a:r>
            <a:r>
              <a:rPr lang="de-DE" altLang="zh-CN" sz="1350" b="1" dirty="0">
                <a:solidFill>
                  <a:srgbClr val="CC7832"/>
                </a:solidFill>
                <a:latin typeface="+mj-lt"/>
                <a:ea typeface="Monaco" charset="0"/>
                <a:cs typeface="Monaco" charset="0"/>
              </a:rPr>
              <a:t>;</a:t>
            </a:r>
            <a:endParaRPr lang="de-DE" altLang="zh-CN" sz="1350" b="1" dirty="0">
              <a:latin typeface="+mj-lt"/>
              <a:ea typeface="Monaco" charset="0"/>
              <a:cs typeface="Monaco" charset="0"/>
            </a:endParaRPr>
          </a:p>
          <a:p>
            <a:pPr>
              <a:spcAft>
                <a:spcPts val="1200"/>
              </a:spcAft>
            </a:pPr>
            <a:r>
              <a:rPr lang="de-DE" altLang="zh-CN" sz="1350" b="1" dirty="0">
                <a:solidFill>
                  <a:srgbClr val="CC7832"/>
                </a:solidFill>
                <a:latin typeface="+mj-lt"/>
                <a:ea typeface="Monaco" charset="0"/>
                <a:cs typeface="Monaco" charset="0"/>
              </a:rPr>
              <a:t>      </a:t>
            </a:r>
            <a:r>
              <a:rPr lang="de-DE" altLang="zh-CN" sz="1350" b="1" dirty="0">
                <a:solidFill>
                  <a:srgbClr val="A9B7C6"/>
                </a:solidFill>
                <a:latin typeface="+mj-lt"/>
                <a:ea typeface="Monaco" charset="0"/>
                <a:cs typeface="Monaco" charset="0"/>
              </a:rPr>
              <a:t>})</a:t>
            </a:r>
            <a:endParaRPr lang="de-DE" altLang="zh-CN" sz="1350" b="1" dirty="0">
              <a:latin typeface="+mj-lt"/>
              <a:ea typeface="Monaco" charset="0"/>
              <a:cs typeface="Monaco" charset="0"/>
            </a:endParaRPr>
          </a:p>
          <a:p>
            <a:pPr>
              <a:spcAft>
                <a:spcPts val="1200"/>
              </a:spcAft>
            </a:pPr>
            <a:r>
              <a:rPr lang="de-DE" altLang="zh-CN" sz="1350" b="1" dirty="0">
                <a:solidFill>
                  <a:srgbClr val="A9B7C6"/>
                </a:solidFill>
                <a:latin typeface="+mj-lt"/>
                <a:ea typeface="Monaco" charset="0"/>
                <a:cs typeface="Monaco" charset="0"/>
              </a:rPr>
              <a:t>  )</a:t>
            </a:r>
            <a:r>
              <a:rPr lang="de-DE" altLang="zh-CN" sz="1350" b="1" dirty="0">
                <a:solidFill>
                  <a:srgbClr val="CC7832"/>
                </a:solidFill>
                <a:latin typeface="+mj-lt"/>
                <a:ea typeface="Monaco" charset="0"/>
                <a:cs typeface="Monaco" charset="0"/>
              </a:rPr>
              <a:t>;</a:t>
            </a:r>
            <a:endParaRPr lang="de-DE" altLang="zh-CN" sz="1350" b="1" dirty="0">
              <a:latin typeface="+mj-lt"/>
              <a:ea typeface="Monaco" charset="0"/>
              <a:cs typeface="Monaco" charset="0"/>
            </a:endParaRPr>
          </a:p>
          <a:p>
            <a:pPr>
              <a:spcAft>
                <a:spcPts val="1200"/>
              </a:spcAft>
            </a:pPr>
            <a:r>
              <a:rPr lang="de-DE" altLang="zh-CN" sz="1350" b="1" dirty="0">
                <a:solidFill>
                  <a:srgbClr val="A9B7C6"/>
                </a:solidFill>
                <a:latin typeface="+mj-lt"/>
                <a:ea typeface="Monaco" charset="0"/>
                <a:cs typeface="Monaco" charset="0"/>
              </a:rPr>
              <a:t>})</a:t>
            </a:r>
            <a:r>
              <a:rPr lang="de-DE" altLang="zh-CN" sz="1350" b="1" dirty="0">
                <a:solidFill>
                  <a:srgbClr val="CC7832"/>
                </a:solidFill>
                <a:latin typeface="+mj-lt"/>
                <a:ea typeface="Monaco" charset="0"/>
                <a:cs typeface="Monaco" charset="0"/>
              </a:rPr>
              <a:t>;</a:t>
            </a:r>
            <a:endParaRPr lang="de-DE" altLang="zh-CN" sz="1350" b="1" dirty="0">
              <a:latin typeface="+mj-lt"/>
              <a:ea typeface="Monaco" charset="0"/>
              <a:cs typeface="Monaco" charset="0"/>
            </a:endParaRPr>
          </a:p>
        </p:txBody>
      </p:sp>
      <p:sp>
        <p:nvSpPr>
          <p:cNvPr id="6" name="Shape 1484"/>
          <p:cNvSpPr/>
          <p:nvPr/>
        </p:nvSpPr>
        <p:spPr>
          <a:xfrm>
            <a:off x="-6" y="1942504"/>
            <a:ext cx="6858006" cy="1055339"/>
          </a:xfrm>
          <a:prstGeom prst="rect">
            <a:avLst/>
          </a:prstGeom>
          <a:solidFill>
            <a:srgbClr val="FFFFFF">
              <a:alpha val="16540"/>
            </a:srgbClr>
          </a:solidFill>
          <a:ln>
            <a:noFill/>
          </a:ln>
        </p:spPr>
        <p:txBody>
          <a:bodyPr lIns="0" tIns="0" rIns="0" bIns="0" anchor="ctr" anchorCtr="0">
            <a:noAutofit/>
          </a:bodyPr>
          <a:lstStyle/>
          <a:p>
            <a:endParaRPr sz="375">
              <a:latin typeface="Arial"/>
              <a:ea typeface="Arial"/>
              <a:cs typeface="Arial"/>
              <a:sym typeface="Aria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查询缓存容量信息</a:t>
            </a:r>
            <a:endParaRPr kumimoji="1" lang="zh-CN" altLang="en-US" dirty="0"/>
          </a:p>
        </p:txBody>
      </p:sp>
      <p:sp>
        <p:nvSpPr>
          <p:cNvPr id="7" name="矩形 6"/>
          <p:cNvSpPr/>
          <p:nvPr/>
        </p:nvSpPr>
        <p:spPr>
          <a:xfrm>
            <a:off x="742385" y="1392004"/>
            <a:ext cx="5450185" cy="2343785"/>
          </a:xfrm>
          <a:prstGeom prst="rect">
            <a:avLst/>
          </a:prstGeom>
        </p:spPr>
        <p:txBody>
          <a:bodyPr wrap="square">
            <a:spAutoFit/>
          </a:bodyPr>
          <a:lstStyle/>
          <a:p>
            <a:pPr>
              <a:spcAft>
                <a:spcPts val="1600"/>
              </a:spcAft>
            </a:pPr>
            <a:r>
              <a:rPr lang="en-US" altLang="zh-CN" b="1" dirty="0" err="1">
                <a:solidFill>
                  <a:srgbClr val="9876AA"/>
                </a:solidFill>
                <a:ea typeface="Monaco" charset="0"/>
                <a:cs typeface="Monaco" charset="0"/>
              </a:rPr>
              <a:t>navigator</a:t>
            </a:r>
            <a:r>
              <a:rPr lang="en-US" altLang="zh-CN" b="1" dirty="0" err="1">
                <a:solidFill>
                  <a:srgbClr val="A9B7C6"/>
                </a:solidFill>
                <a:ea typeface="Monaco" charset="0"/>
                <a:cs typeface="Monaco" charset="0"/>
              </a:rPr>
              <a:t>.storageQuota.queryInfo</a:t>
            </a:r>
            <a:r>
              <a:rPr lang="en-US" altLang="zh-CN" b="1" dirty="0">
                <a:solidFill>
                  <a:srgbClr val="A9B7C6"/>
                </a:solidFill>
                <a:ea typeface="Monaco" charset="0"/>
                <a:cs typeface="Monaco" charset="0"/>
              </a:rPr>
              <a:t>(</a:t>
            </a:r>
            <a:r>
              <a:rPr lang="en-US" altLang="zh-CN" b="1" dirty="0">
                <a:solidFill>
                  <a:srgbClr val="6A8759"/>
                </a:solidFill>
                <a:ea typeface="Monaco" charset="0"/>
                <a:cs typeface="Monaco" charset="0"/>
              </a:rPr>
              <a:t>"temporary"</a:t>
            </a:r>
            <a:r>
              <a:rPr lang="en-US" altLang="zh-CN" b="1" dirty="0">
                <a:solidFill>
                  <a:srgbClr val="A9B7C6"/>
                </a:solidFill>
                <a:ea typeface="Monaco" charset="0"/>
                <a:cs typeface="Monaco" charset="0"/>
              </a:rPr>
              <a:t>).</a:t>
            </a:r>
            <a:r>
              <a:rPr lang="en-US" altLang="zh-CN" b="1" dirty="0">
                <a:solidFill>
                  <a:srgbClr val="FFC66D"/>
                </a:solidFill>
                <a:ea typeface="Monaco" charset="0"/>
                <a:cs typeface="Monaco" charset="0"/>
              </a:rPr>
              <a:t>then</a:t>
            </a:r>
            <a:r>
              <a:rPr lang="en-US" altLang="zh-CN" b="1" dirty="0">
                <a:solidFill>
                  <a:srgbClr val="A9B7C6"/>
                </a:solidFill>
                <a:ea typeface="Monaco" charset="0"/>
                <a:cs typeface="Monaco" charset="0"/>
              </a:rPr>
              <a:t>(</a:t>
            </a:r>
            <a:r>
              <a:rPr lang="en-US" altLang="zh-CN" b="1" dirty="0">
                <a:solidFill>
                  <a:srgbClr val="CC7832"/>
                </a:solidFill>
                <a:ea typeface="Monaco" charset="0"/>
                <a:cs typeface="Monaco" charset="0"/>
              </a:rPr>
              <a:t>function</a:t>
            </a:r>
            <a:r>
              <a:rPr lang="en-US" altLang="zh-CN" b="1" dirty="0">
                <a:solidFill>
                  <a:srgbClr val="A9B7C6"/>
                </a:solidFill>
                <a:ea typeface="Monaco" charset="0"/>
                <a:cs typeface="Monaco" charset="0"/>
              </a:rPr>
              <a:t>(info) {</a:t>
            </a:r>
            <a:endParaRPr lang="en-US" altLang="zh-CN" b="1" dirty="0">
              <a:ea typeface="Monaco" charset="0"/>
              <a:cs typeface="Monaco" charset="0"/>
            </a:endParaRPr>
          </a:p>
          <a:p>
            <a:pPr>
              <a:spcAft>
                <a:spcPts val="1600"/>
              </a:spcAft>
            </a:pPr>
            <a:r>
              <a:rPr lang="en-US" altLang="zh-CN" b="1" dirty="0">
                <a:solidFill>
                  <a:srgbClr val="A9B7C6"/>
                </a:solidFill>
                <a:ea typeface="Monaco" charset="0"/>
                <a:cs typeface="Monaco" charset="0"/>
              </a:rPr>
              <a:t>  </a:t>
            </a:r>
            <a:r>
              <a:rPr lang="en-US" altLang="zh-CN" b="1" dirty="0" err="1">
                <a:solidFill>
                  <a:srgbClr val="9876AA"/>
                </a:solidFill>
                <a:ea typeface="Monaco" charset="0"/>
                <a:cs typeface="Monaco" charset="0"/>
              </a:rPr>
              <a:t>console</a:t>
            </a:r>
            <a:r>
              <a:rPr lang="en-US" altLang="zh-CN" b="1" dirty="0" err="1">
                <a:solidFill>
                  <a:srgbClr val="A9B7C6"/>
                </a:solidFill>
                <a:ea typeface="Monaco" charset="0"/>
                <a:cs typeface="Monaco" charset="0"/>
              </a:rPr>
              <a:t>.</a:t>
            </a:r>
            <a:r>
              <a:rPr lang="en-US" altLang="zh-CN" b="1" dirty="0" err="1">
                <a:solidFill>
                  <a:srgbClr val="FFC66D"/>
                </a:solidFill>
                <a:ea typeface="Monaco" charset="0"/>
                <a:cs typeface="Monaco" charset="0"/>
              </a:rPr>
              <a:t>log</a:t>
            </a:r>
            <a:r>
              <a:rPr lang="en-US" altLang="zh-CN" b="1" dirty="0">
                <a:solidFill>
                  <a:srgbClr val="A9B7C6"/>
                </a:solidFill>
                <a:ea typeface="Monaco" charset="0"/>
                <a:cs typeface="Monaco" charset="0"/>
              </a:rPr>
              <a:t>(</a:t>
            </a:r>
            <a:r>
              <a:rPr lang="en-US" altLang="zh-CN" b="1" dirty="0" err="1">
                <a:solidFill>
                  <a:srgbClr val="A9B7C6"/>
                </a:solidFill>
                <a:ea typeface="Monaco" charset="0"/>
                <a:cs typeface="Monaco" charset="0"/>
              </a:rPr>
              <a:t>info.quota</a:t>
            </a:r>
            <a:r>
              <a:rPr lang="en-US" altLang="zh-CN" b="1" dirty="0">
                <a:solidFill>
                  <a:srgbClr val="A9B7C6"/>
                </a:solidFill>
                <a:ea typeface="Monaco" charset="0"/>
                <a:cs typeface="Monaco" charset="0"/>
              </a:rPr>
              <a:t>)</a:t>
            </a:r>
            <a:r>
              <a:rPr lang="en-US" altLang="zh-CN" b="1" dirty="0">
                <a:solidFill>
                  <a:srgbClr val="CC7832"/>
                </a:solidFill>
                <a:ea typeface="Monaco" charset="0"/>
                <a:cs typeface="Monaco" charset="0"/>
              </a:rPr>
              <a:t>;</a:t>
            </a:r>
            <a:endParaRPr lang="en-US" altLang="zh-CN" b="1" dirty="0">
              <a:ea typeface="Monaco" charset="0"/>
              <a:cs typeface="Monaco" charset="0"/>
            </a:endParaRPr>
          </a:p>
          <a:p>
            <a:pPr>
              <a:spcAft>
                <a:spcPts val="1600"/>
              </a:spcAft>
            </a:pPr>
            <a:r>
              <a:rPr lang="en-US" altLang="zh-CN" b="1" dirty="0">
                <a:solidFill>
                  <a:srgbClr val="CC7832"/>
                </a:solidFill>
                <a:ea typeface="Monaco" charset="0"/>
                <a:cs typeface="Monaco" charset="0"/>
              </a:rPr>
              <a:t>  </a:t>
            </a:r>
            <a:r>
              <a:rPr lang="en-US" altLang="zh-CN" b="1" dirty="0">
                <a:solidFill>
                  <a:srgbClr val="808080"/>
                </a:solidFill>
                <a:ea typeface="Monaco" charset="0"/>
                <a:cs typeface="Monaco" charset="0"/>
              </a:rPr>
              <a:t>// Result: &lt;quota in bytes&gt;</a:t>
            </a:r>
            <a:endParaRPr lang="en-US" altLang="zh-CN" b="1" dirty="0">
              <a:ea typeface="Monaco" charset="0"/>
              <a:cs typeface="Monaco" charset="0"/>
            </a:endParaRPr>
          </a:p>
          <a:p>
            <a:pPr>
              <a:spcAft>
                <a:spcPts val="1600"/>
              </a:spcAft>
            </a:pPr>
            <a:r>
              <a:rPr lang="en-US" altLang="zh-CN" b="1" dirty="0">
                <a:solidFill>
                  <a:srgbClr val="808080"/>
                </a:solidFill>
                <a:ea typeface="Monaco" charset="0"/>
                <a:cs typeface="Monaco" charset="0"/>
              </a:rPr>
              <a:t>  </a:t>
            </a:r>
            <a:r>
              <a:rPr lang="en-US" altLang="zh-CN" b="1" dirty="0" err="1">
                <a:solidFill>
                  <a:srgbClr val="9876AA"/>
                </a:solidFill>
                <a:ea typeface="Monaco" charset="0"/>
                <a:cs typeface="Monaco" charset="0"/>
              </a:rPr>
              <a:t>console</a:t>
            </a:r>
            <a:r>
              <a:rPr lang="en-US" altLang="zh-CN" b="1" dirty="0" err="1">
                <a:solidFill>
                  <a:srgbClr val="A9B7C6"/>
                </a:solidFill>
                <a:ea typeface="Monaco" charset="0"/>
                <a:cs typeface="Monaco" charset="0"/>
              </a:rPr>
              <a:t>.</a:t>
            </a:r>
            <a:r>
              <a:rPr lang="en-US" altLang="zh-CN" b="1" dirty="0" err="1">
                <a:solidFill>
                  <a:srgbClr val="FFC66D"/>
                </a:solidFill>
                <a:ea typeface="Monaco" charset="0"/>
                <a:cs typeface="Monaco" charset="0"/>
              </a:rPr>
              <a:t>log</a:t>
            </a:r>
            <a:r>
              <a:rPr lang="en-US" altLang="zh-CN" b="1" dirty="0">
                <a:solidFill>
                  <a:srgbClr val="A9B7C6"/>
                </a:solidFill>
                <a:ea typeface="Monaco" charset="0"/>
                <a:cs typeface="Monaco" charset="0"/>
              </a:rPr>
              <a:t>(</a:t>
            </a:r>
            <a:r>
              <a:rPr lang="en-US" altLang="zh-CN" b="1" dirty="0" err="1">
                <a:solidFill>
                  <a:srgbClr val="A9B7C6"/>
                </a:solidFill>
                <a:ea typeface="Monaco" charset="0"/>
                <a:cs typeface="Monaco" charset="0"/>
              </a:rPr>
              <a:t>info.usage</a:t>
            </a:r>
            <a:r>
              <a:rPr lang="en-US" altLang="zh-CN" b="1" dirty="0">
                <a:solidFill>
                  <a:srgbClr val="A9B7C6"/>
                </a:solidFill>
                <a:ea typeface="Monaco" charset="0"/>
                <a:cs typeface="Monaco" charset="0"/>
              </a:rPr>
              <a:t>)</a:t>
            </a:r>
            <a:r>
              <a:rPr lang="en-US" altLang="zh-CN" b="1" dirty="0">
                <a:solidFill>
                  <a:srgbClr val="CC7832"/>
                </a:solidFill>
                <a:ea typeface="Monaco" charset="0"/>
                <a:cs typeface="Monaco" charset="0"/>
              </a:rPr>
              <a:t>;</a:t>
            </a:r>
            <a:endParaRPr lang="en-US" altLang="zh-CN" b="1" dirty="0">
              <a:ea typeface="Monaco" charset="0"/>
              <a:cs typeface="Monaco" charset="0"/>
            </a:endParaRPr>
          </a:p>
          <a:p>
            <a:pPr>
              <a:spcAft>
                <a:spcPts val="1600"/>
              </a:spcAft>
            </a:pPr>
            <a:r>
              <a:rPr lang="en-US" altLang="zh-CN" b="1" dirty="0">
                <a:solidFill>
                  <a:srgbClr val="CC7832"/>
                </a:solidFill>
                <a:ea typeface="Monaco" charset="0"/>
                <a:cs typeface="Monaco" charset="0"/>
              </a:rPr>
              <a:t>  </a:t>
            </a:r>
            <a:r>
              <a:rPr lang="en-US" altLang="zh-CN" b="1" dirty="0">
                <a:solidFill>
                  <a:srgbClr val="808080"/>
                </a:solidFill>
                <a:ea typeface="Monaco" charset="0"/>
                <a:cs typeface="Monaco" charset="0"/>
              </a:rPr>
              <a:t>// Result: &lt;used data in bytes&gt;</a:t>
            </a:r>
            <a:endParaRPr lang="en-US" altLang="zh-CN" b="1" dirty="0">
              <a:ea typeface="Monaco" charset="0"/>
              <a:cs typeface="Monaco" charset="0"/>
            </a:endParaRPr>
          </a:p>
          <a:p>
            <a:pPr>
              <a:spcAft>
                <a:spcPts val="1600"/>
              </a:spcAft>
            </a:pPr>
            <a:r>
              <a:rPr lang="en-US" altLang="zh-CN" b="1" dirty="0" smtClean="0">
                <a:solidFill>
                  <a:srgbClr val="A9B7C6"/>
                </a:solidFill>
                <a:ea typeface="Monaco" charset="0"/>
                <a:cs typeface="Monaco" charset="0"/>
              </a:rPr>
              <a:t>})</a:t>
            </a:r>
            <a:r>
              <a:rPr lang="en-US" altLang="zh-CN" b="1" dirty="0" smtClean="0">
                <a:solidFill>
                  <a:srgbClr val="CC7832"/>
                </a:solidFill>
                <a:ea typeface="Monaco" charset="0"/>
                <a:cs typeface="Monaco" charset="0"/>
              </a:rPr>
              <a:t>;</a:t>
            </a:r>
            <a:endParaRPr lang="en-US" altLang="zh-CN" b="1" dirty="0">
              <a:ea typeface="Monaco" charset="0"/>
              <a:cs typeface="Monaco" charset="0"/>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缓存持久化</a:t>
            </a:r>
            <a:endParaRPr kumimoji="1" lang="zh-CN" altLang="en-US" dirty="0"/>
          </a:p>
        </p:txBody>
      </p:sp>
      <p:sp>
        <p:nvSpPr>
          <p:cNvPr id="4" name="矩形 3"/>
          <p:cNvSpPr/>
          <p:nvPr/>
        </p:nvSpPr>
        <p:spPr>
          <a:xfrm>
            <a:off x="364332" y="991214"/>
            <a:ext cx="6210678" cy="3979545"/>
          </a:xfrm>
          <a:prstGeom prst="rect">
            <a:avLst/>
          </a:prstGeom>
        </p:spPr>
        <p:txBody>
          <a:bodyPr wrap="square">
            <a:spAutoFit/>
          </a:bodyPr>
          <a:lstStyle/>
          <a:p>
            <a:pPr>
              <a:spcAft>
                <a:spcPts val="1600"/>
              </a:spcAft>
            </a:pPr>
            <a:r>
              <a:rPr lang="en-US" altLang="zh-CN" dirty="0">
                <a:solidFill>
                  <a:srgbClr val="CC7832"/>
                </a:solidFill>
                <a:ea typeface="Monaco" charset="0"/>
                <a:cs typeface="Monaco" charset="0"/>
              </a:rPr>
              <a:t>if </a:t>
            </a:r>
            <a:r>
              <a:rPr lang="en-US" altLang="zh-CN" dirty="0">
                <a:solidFill>
                  <a:srgbClr val="A9B7C6"/>
                </a:solidFill>
                <a:ea typeface="Monaco" charset="0"/>
                <a:cs typeface="Monaco" charset="0"/>
              </a:rPr>
              <a:t>(</a:t>
            </a:r>
            <a:r>
              <a:rPr lang="en-US" altLang="zh-CN" dirty="0" err="1">
                <a:solidFill>
                  <a:srgbClr val="9876AA"/>
                </a:solidFill>
                <a:ea typeface="Monaco" charset="0"/>
                <a:cs typeface="Monaco" charset="0"/>
              </a:rPr>
              <a:t>navigator</a:t>
            </a:r>
            <a:r>
              <a:rPr lang="en-US" altLang="zh-CN" dirty="0" err="1">
                <a:solidFill>
                  <a:srgbClr val="A9B7C6"/>
                </a:solidFill>
                <a:ea typeface="Monaco" charset="0"/>
                <a:cs typeface="Monaco" charset="0"/>
              </a:rPr>
              <a:t>.storage</a:t>
            </a:r>
            <a:r>
              <a:rPr lang="en-US" altLang="zh-CN" dirty="0">
                <a:solidFill>
                  <a:srgbClr val="A9B7C6"/>
                </a:solidFill>
                <a:ea typeface="Monaco" charset="0"/>
                <a:cs typeface="Monaco" charset="0"/>
              </a:rPr>
              <a:t> &amp;&amp; </a:t>
            </a:r>
            <a:r>
              <a:rPr lang="en-US" altLang="zh-CN" dirty="0" err="1">
                <a:solidFill>
                  <a:srgbClr val="9876AA"/>
                </a:solidFill>
                <a:ea typeface="Monaco" charset="0"/>
                <a:cs typeface="Monaco" charset="0"/>
              </a:rPr>
              <a:t>navigator</a:t>
            </a:r>
            <a:r>
              <a:rPr lang="en-US" altLang="zh-CN" dirty="0" err="1">
                <a:solidFill>
                  <a:srgbClr val="A9B7C6"/>
                </a:solidFill>
                <a:ea typeface="Monaco" charset="0"/>
                <a:cs typeface="Monaco" charset="0"/>
              </a:rPr>
              <a:t>.storage.persist</a:t>
            </a:r>
            <a:r>
              <a:rPr lang="en-US" altLang="zh-CN" dirty="0">
                <a:solidFill>
                  <a:srgbClr val="A9B7C6"/>
                </a:solidFill>
                <a:ea typeface="Monaco" charset="0"/>
                <a:cs typeface="Monaco" charset="0"/>
              </a:rPr>
              <a:t>) {</a:t>
            </a:r>
            <a:endParaRPr lang="en-US" altLang="zh-CN" dirty="0">
              <a:ea typeface="Monaco" charset="0"/>
              <a:cs typeface="Monaco" charset="0"/>
            </a:endParaRPr>
          </a:p>
          <a:p>
            <a:pPr>
              <a:spcAft>
                <a:spcPts val="1600"/>
              </a:spcAft>
            </a:pPr>
            <a:r>
              <a:rPr lang="en-US" altLang="zh-CN" dirty="0">
                <a:solidFill>
                  <a:srgbClr val="A9B7C6"/>
                </a:solidFill>
                <a:ea typeface="Monaco" charset="0"/>
                <a:cs typeface="Monaco" charset="0"/>
              </a:rPr>
              <a:t>  </a:t>
            </a:r>
            <a:r>
              <a:rPr lang="en-US" altLang="zh-CN" dirty="0" err="1">
                <a:solidFill>
                  <a:srgbClr val="9876AA"/>
                </a:solidFill>
                <a:ea typeface="Monaco" charset="0"/>
                <a:cs typeface="Monaco" charset="0"/>
              </a:rPr>
              <a:t>navigator</a:t>
            </a:r>
            <a:r>
              <a:rPr lang="en-US" altLang="zh-CN" dirty="0" err="1">
                <a:solidFill>
                  <a:srgbClr val="A9B7C6"/>
                </a:solidFill>
                <a:ea typeface="Monaco" charset="0"/>
                <a:cs typeface="Monaco" charset="0"/>
              </a:rPr>
              <a:t>.storage.persist</a:t>
            </a:r>
            <a:r>
              <a:rPr lang="en-US" altLang="zh-CN" dirty="0">
                <a:solidFill>
                  <a:srgbClr val="A9B7C6"/>
                </a:solidFill>
                <a:ea typeface="Monaco" charset="0"/>
                <a:cs typeface="Monaco" charset="0"/>
              </a:rPr>
              <a:t>().</a:t>
            </a:r>
            <a:r>
              <a:rPr lang="en-US" altLang="zh-CN" dirty="0">
                <a:solidFill>
                  <a:srgbClr val="FFC66D"/>
                </a:solidFill>
                <a:ea typeface="Monaco" charset="0"/>
                <a:cs typeface="Monaco" charset="0"/>
              </a:rPr>
              <a:t>then</a:t>
            </a:r>
            <a:r>
              <a:rPr lang="en-US" altLang="zh-CN" dirty="0">
                <a:solidFill>
                  <a:srgbClr val="A9B7C6"/>
                </a:solidFill>
                <a:ea typeface="Monaco" charset="0"/>
                <a:cs typeface="Monaco" charset="0"/>
              </a:rPr>
              <a:t>(</a:t>
            </a:r>
            <a:r>
              <a:rPr lang="en-US" altLang="zh-CN" dirty="0">
                <a:solidFill>
                  <a:srgbClr val="CC7832"/>
                </a:solidFill>
                <a:ea typeface="Monaco" charset="0"/>
                <a:cs typeface="Monaco" charset="0"/>
              </a:rPr>
              <a:t>function </a:t>
            </a:r>
            <a:r>
              <a:rPr lang="en-US" altLang="zh-CN" dirty="0">
                <a:solidFill>
                  <a:srgbClr val="A9B7C6"/>
                </a:solidFill>
                <a:ea typeface="Monaco" charset="0"/>
                <a:cs typeface="Monaco" charset="0"/>
              </a:rPr>
              <a:t>(persistent) {</a:t>
            </a:r>
            <a:endParaRPr lang="en-US" altLang="zh-CN" dirty="0">
              <a:ea typeface="Monaco" charset="0"/>
              <a:cs typeface="Monaco" charset="0"/>
            </a:endParaRPr>
          </a:p>
          <a:p>
            <a:pPr>
              <a:spcAft>
                <a:spcPts val="1600"/>
              </a:spcAft>
            </a:pPr>
            <a:r>
              <a:rPr lang="en-US" altLang="zh-CN" dirty="0">
                <a:solidFill>
                  <a:srgbClr val="A9B7C6"/>
                </a:solidFill>
                <a:ea typeface="Monaco" charset="0"/>
                <a:cs typeface="Monaco" charset="0"/>
              </a:rPr>
              <a:t>      </a:t>
            </a:r>
            <a:r>
              <a:rPr lang="en-US" altLang="zh-CN" dirty="0">
                <a:solidFill>
                  <a:srgbClr val="CC7832"/>
                </a:solidFill>
                <a:ea typeface="Monaco" charset="0"/>
                <a:cs typeface="Monaco" charset="0"/>
              </a:rPr>
              <a:t>if </a:t>
            </a:r>
            <a:r>
              <a:rPr lang="en-US" altLang="zh-CN" dirty="0">
                <a:solidFill>
                  <a:srgbClr val="A9B7C6"/>
                </a:solidFill>
                <a:ea typeface="Monaco" charset="0"/>
                <a:cs typeface="Monaco" charset="0"/>
              </a:rPr>
              <a:t>(persistent)</a:t>
            </a:r>
            <a:endParaRPr lang="en-US" altLang="zh-CN" dirty="0">
              <a:ea typeface="Monaco" charset="0"/>
              <a:cs typeface="Monaco" charset="0"/>
            </a:endParaRPr>
          </a:p>
          <a:p>
            <a:pPr>
              <a:spcAft>
                <a:spcPts val="1600"/>
              </a:spcAft>
            </a:pPr>
            <a:r>
              <a:rPr lang="en-US" altLang="zh-CN" dirty="0">
                <a:solidFill>
                  <a:srgbClr val="A9B7C6"/>
                </a:solidFill>
                <a:ea typeface="Monaco" charset="0"/>
                <a:cs typeface="Monaco" charset="0"/>
              </a:rPr>
              <a:t>          </a:t>
            </a:r>
            <a:r>
              <a:rPr lang="en-US" altLang="zh-CN" dirty="0" err="1">
                <a:solidFill>
                  <a:srgbClr val="9876AA"/>
                </a:solidFill>
                <a:ea typeface="Monaco" charset="0"/>
                <a:cs typeface="Monaco" charset="0"/>
              </a:rPr>
              <a:t>console</a:t>
            </a:r>
            <a:r>
              <a:rPr lang="en-US" altLang="zh-CN" dirty="0" err="1">
                <a:solidFill>
                  <a:srgbClr val="A9B7C6"/>
                </a:solidFill>
                <a:ea typeface="Monaco" charset="0"/>
                <a:cs typeface="Monaco" charset="0"/>
              </a:rPr>
              <a:t>.</a:t>
            </a:r>
            <a:r>
              <a:rPr lang="en-US" altLang="zh-CN" dirty="0" err="1">
                <a:solidFill>
                  <a:srgbClr val="FFC66D"/>
                </a:solidFill>
                <a:ea typeface="Monaco" charset="0"/>
                <a:cs typeface="Monaco" charset="0"/>
              </a:rPr>
              <a:t>log</a:t>
            </a:r>
            <a:r>
              <a:rPr lang="en-US" altLang="zh-CN" dirty="0">
                <a:solidFill>
                  <a:srgbClr val="A9B7C6"/>
                </a:solidFill>
                <a:ea typeface="Monaco" charset="0"/>
                <a:cs typeface="Monaco" charset="0"/>
              </a:rPr>
              <a:t>(</a:t>
            </a:r>
            <a:r>
              <a:rPr lang="en-US" altLang="zh-CN" dirty="0">
                <a:solidFill>
                  <a:srgbClr val="6A8759"/>
                </a:solidFill>
                <a:ea typeface="Monaco" charset="0"/>
                <a:cs typeface="Monaco" charset="0"/>
              </a:rPr>
              <a:t>"Storage will not be cleared </a:t>
            </a:r>
            <a:r>
              <a:rPr lang="en-US" altLang="zh-CN" dirty="0" smtClean="0">
                <a:solidFill>
                  <a:srgbClr val="6A8759"/>
                </a:solidFill>
                <a:ea typeface="Monaco" charset="0"/>
                <a:cs typeface="Monaco" charset="0"/>
              </a:rPr>
              <a:t>except</a:t>
            </a:r>
            <a:endParaRPr lang="en-US" altLang="zh-CN" dirty="0" smtClean="0">
              <a:solidFill>
                <a:srgbClr val="6A8759"/>
              </a:solidFill>
              <a:ea typeface="Monaco" charset="0"/>
              <a:cs typeface="Monaco" charset="0"/>
            </a:endParaRPr>
          </a:p>
          <a:p>
            <a:pPr>
              <a:spcAft>
                <a:spcPts val="1600"/>
              </a:spcAft>
            </a:pPr>
            <a:r>
              <a:rPr lang="en-US" altLang="zh-CN" dirty="0" smtClean="0">
                <a:solidFill>
                  <a:srgbClr val="6A8759"/>
                </a:solidFill>
                <a:ea typeface="Monaco" charset="0"/>
                <a:cs typeface="Monaco" charset="0"/>
              </a:rPr>
              <a:t>		 </a:t>
            </a:r>
            <a:r>
              <a:rPr lang="en-US" altLang="zh-CN" dirty="0">
                <a:solidFill>
                  <a:srgbClr val="6A8759"/>
                </a:solidFill>
                <a:ea typeface="Monaco" charset="0"/>
                <a:cs typeface="Monaco" charset="0"/>
              </a:rPr>
              <a:t>by explicit user action"</a:t>
            </a:r>
            <a:r>
              <a:rPr lang="en-US" altLang="zh-CN" dirty="0">
                <a:solidFill>
                  <a:srgbClr val="A9B7C6"/>
                </a:solidFill>
                <a:ea typeface="Monaco" charset="0"/>
                <a:cs typeface="Monaco" charset="0"/>
              </a:rPr>
              <a:t>)</a:t>
            </a:r>
            <a:r>
              <a:rPr lang="en-US" altLang="zh-CN" dirty="0">
                <a:solidFill>
                  <a:srgbClr val="CC7832"/>
                </a:solidFill>
                <a:ea typeface="Monaco" charset="0"/>
                <a:cs typeface="Monaco" charset="0"/>
              </a:rPr>
              <a:t>;</a:t>
            </a:r>
            <a:endParaRPr lang="en-US" altLang="zh-CN" dirty="0">
              <a:ea typeface="Monaco" charset="0"/>
              <a:cs typeface="Monaco" charset="0"/>
            </a:endParaRPr>
          </a:p>
          <a:p>
            <a:pPr>
              <a:spcAft>
                <a:spcPts val="1600"/>
              </a:spcAft>
            </a:pPr>
            <a:r>
              <a:rPr lang="en-US" altLang="zh-CN" dirty="0">
                <a:solidFill>
                  <a:srgbClr val="CC7832"/>
                </a:solidFill>
                <a:ea typeface="Monaco" charset="0"/>
                <a:cs typeface="Monaco" charset="0"/>
              </a:rPr>
              <a:t>      else</a:t>
            </a:r>
            <a:endParaRPr lang="en-US" altLang="zh-CN" dirty="0">
              <a:ea typeface="Monaco" charset="0"/>
              <a:cs typeface="Monaco" charset="0"/>
            </a:endParaRPr>
          </a:p>
          <a:p>
            <a:pPr>
              <a:spcAft>
                <a:spcPts val="1600"/>
              </a:spcAft>
            </a:pPr>
            <a:r>
              <a:rPr lang="en-US" altLang="zh-CN" dirty="0">
                <a:solidFill>
                  <a:srgbClr val="CC7832"/>
                </a:solidFill>
                <a:ea typeface="Monaco" charset="0"/>
                <a:cs typeface="Monaco" charset="0"/>
              </a:rPr>
              <a:t>          </a:t>
            </a:r>
            <a:r>
              <a:rPr lang="en-US" altLang="zh-CN" dirty="0" err="1">
                <a:solidFill>
                  <a:srgbClr val="9876AA"/>
                </a:solidFill>
                <a:ea typeface="Monaco" charset="0"/>
                <a:cs typeface="Monaco" charset="0"/>
              </a:rPr>
              <a:t>console</a:t>
            </a:r>
            <a:r>
              <a:rPr lang="en-US" altLang="zh-CN" dirty="0" err="1">
                <a:solidFill>
                  <a:srgbClr val="A9B7C6"/>
                </a:solidFill>
                <a:ea typeface="Monaco" charset="0"/>
                <a:cs typeface="Monaco" charset="0"/>
              </a:rPr>
              <a:t>.</a:t>
            </a:r>
            <a:r>
              <a:rPr lang="en-US" altLang="zh-CN" dirty="0" err="1">
                <a:solidFill>
                  <a:srgbClr val="FFC66D"/>
                </a:solidFill>
                <a:ea typeface="Monaco" charset="0"/>
                <a:cs typeface="Monaco" charset="0"/>
              </a:rPr>
              <a:t>log</a:t>
            </a:r>
            <a:r>
              <a:rPr lang="en-US" altLang="zh-CN" dirty="0">
                <a:solidFill>
                  <a:srgbClr val="A9B7C6"/>
                </a:solidFill>
                <a:ea typeface="Monaco" charset="0"/>
                <a:cs typeface="Monaco" charset="0"/>
              </a:rPr>
              <a:t>(</a:t>
            </a:r>
            <a:r>
              <a:rPr lang="en-US" altLang="zh-CN" dirty="0">
                <a:solidFill>
                  <a:srgbClr val="6A8759"/>
                </a:solidFill>
                <a:ea typeface="Monaco" charset="0"/>
                <a:cs typeface="Monaco" charset="0"/>
              </a:rPr>
              <a:t>"Storage may be cleared by the </a:t>
            </a:r>
            <a:r>
              <a:rPr lang="en-US" altLang="zh-CN" dirty="0" smtClean="0">
                <a:solidFill>
                  <a:srgbClr val="6A8759"/>
                </a:solidFill>
                <a:ea typeface="Monaco" charset="0"/>
                <a:cs typeface="Monaco" charset="0"/>
              </a:rPr>
              <a:t>UA</a:t>
            </a:r>
            <a:endParaRPr lang="en-US" altLang="zh-CN" dirty="0" smtClean="0">
              <a:solidFill>
                <a:srgbClr val="6A8759"/>
              </a:solidFill>
              <a:ea typeface="Monaco" charset="0"/>
              <a:cs typeface="Monaco" charset="0"/>
            </a:endParaRPr>
          </a:p>
          <a:p>
            <a:pPr>
              <a:spcAft>
                <a:spcPts val="1600"/>
              </a:spcAft>
            </a:pPr>
            <a:r>
              <a:rPr lang="en-US" altLang="zh-CN" dirty="0">
                <a:solidFill>
                  <a:srgbClr val="6A8759"/>
                </a:solidFill>
                <a:ea typeface="Monaco" charset="0"/>
                <a:cs typeface="Monaco" charset="0"/>
              </a:rPr>
              <a:t>	</a:t>
            </a:r>
            <a:r>
              <a:rPr lang="en-US" altLang="zh-CN" dirty="0" smtClean="0">
                <a:solidFill>
                  <a:srgbClr val="6A8759"/>
                </a:solidFill>
                <a:ea typeface="Monaco" charset="0"/>
                <a:cs typeface="Monaco" charset="0"/>
              </a:rPr>
              <a:t>	 </a:t>
            </a:r>
            <a:r>
              <a:rPr lang="en-US" altLang="zh-CN" dirty="0">
                <a:solidFill>
                  <a:srgbClr val="6A8759"/>
                </a:solidFill>
                <a:ea typeface="Monaco" charset="0"/>
                <a:cs typeface="Monaco" charset="0"/>
              </a:rPr>
              <a:t>under storage pressure."</a:t>
            </a:r>
            <a:r>
              <a:rPr lang="en-US" altLang="zh-CN" dirty="0">
                <a:solidFill>
                  <a:srgbClr val="A9B7C6"/>
                </a:solidFill>
                <a:ea typeface="Monaco" charset="0"/>
                <a:cs typeface="Monaco" charset="0"/>
              </a:rPr>
              <a:t>)</a:t>
            </a:r>
            <a:r>
              <a:rPr lang="en-US" altLang="zh-CN" dirty="0">
                <a:solidFill>
                  <a:srgbClr val="CC7832"/>
                </a:solidFill>
                <a:ea typeface="Monaco" charset="0"/>
                <a:cs typeface="Monaco" charset="0"/>
              </a:rPr>
              <a:t>;</a:t>
            </a:r>
            <a:endParaRPr lang="en-US" altLang="zh-CN" dirty="0">
              <a:ea typeface="Monaco" charset="0"/>
              <a:cs typeface="Monaco" charset="0"/>
            </a:endParaRPr>
          </a:p>
          <a:p>
            <a:pPr>
              <a:spcAft>
                <a:spcPts val="1600"/>
              </a:spcAft>
            </a:pPr>
            <a:r>
              <a:rPr lang="en-US" altLang="zh-CN" dirty="0">
                <a:solidFill>
                  <a:srgbClr val="CC7832"/>
                </a:solidFill>
                <a:ea typeface="Monaco" charset="0"/>
                <a:cs typeface="Monaco" charset="0"/>
              </a:rPr>
              <a:t>  </a:t>
            </a:r>
            <a:r>
              <a:rPr lang="en-US" altLang="zh-CN" dirty="0">
                <a:solidFill>
                  <a:srgbClr val="A9B7C6"/>
                </a:solidFill>
                <a:ea typeface="Monaco" charset="0"/>
                <a:cs typeface="Monaco" charset="0"/>
              </a:rPr>
              <a:t>})</a:t>
            </a:r>
            <a:r>
              <a:rPr lang="en-US" altLang="zh-CN" dirty="0">
                <a:solidFill>
                  <a:srgbClr val="CC7832"/>
                </a:solidFill>
                <a:ea typeface="Monaco" charset="0"/>
                <a:cs typeface="Monaco" charset="0"/>
              </a:rPr>
              <a:t>;</a:t>
            </a:r>
            <a:endParaRPr lang="en-US" altLang="zh-CN" dirty="0">
              <a:ea typeface="Monaco" charset="0"/>
              <a:cs typeface="Monaco" charset="0"/>
            </a:endParaRPr>
          </a:p>
          <a:p>
            <a:pPr>
              <a:spcAft>
                <a:spcPts val="1600"/>
              </a:spcAft>
            </a:pPr>
            <a:r>
              <a:rPr lang="en-US" altLang="zh-CN" dirty="0" smtClean="0">
                <a:solidFill>
                  <a:srgbClr val="A9B7C6"/>
                </a:solidFill>
                <a:ea typeface="Monaco" charset="0"/>
                <a:cs typeface="Monaco" charset="0"/>
              </a:rPr>
              <a:t>}</a:t>
            </a:r>
            <a:endParaRPr lang="en-US" altLang="zh-CN" dirty="0">
              <a:ea typeface="Monaco" charset="0"/>
              <a:cs typeface="Monaco" charset="0"/>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Service Worker</a:t>
            </a:r>
            <a:r>
              <a:rPr kumimoji="1" lang="zh-CN" altLang="en-US" dirty="0"/>
              <a:t>代码调试</a:t>
            </a:r>
            <a:endParaRPr kumimoji="1" lang="zh-CN" altLang="en-US" dirty="0"/>
          </a:p>
        </p:txBody>
      </p:sp>
      <p:pic>
        <p:nvPicPr>
          <p:cNvPr id="5" name="图片 4"/>
          <p:cNvPicPr>
            <a:picLocks noChangeAspect="1"/>
          </p:cNvPicPr>
          <p:nvPr/>
        </p:nvPicPr>
        <p:blipFill>
          <a:blip r:embed="rId1"/>
          <a:stretch>
            <a:fillRect/>
          </a:stretch>
        </p:blipFill>
        <p:spPr>
          <a:xfrm>
            <a:off x="364332" y="1150253"/>
            <a:ext cx="6161616" cy="3538851"/>
          </a:xfrm>
          <a:prstGeom prst="rect">
            <a:avLst/>
          </a:prstGeom>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Service Worker</a:t>
            </a:r>
            <a:r>
              <a:rPr kumimoji="1" lang="zh-CN" altLang="en-US" dirty="0"/>
              <a:t>无缓存调试</a:t>
            </a:r>
            <a:endParaRPr kumimoji="1" lang="zh-CN" altLang="en-US" dirty="0"/>
          </a:p>
        </p:txBody>
      </p:sp>
      <p:pic>
        <p:nvPicPr>
          <p:cNvPr id="4" name="图片 3"/>
          <p:cNvPicPr>
            <a:picLocks noChangeAspect="1"/>
          </p:cNvPicPr>
          <p:nvPr/>
        </p:nvPicPr>
        <p:blipFill>
          <a:blip r:embed="rId1"/>
          <a:stretch>
            <a:fillRect/>
          </a:stretch>
        </p:blipFill>
        <p:spPr>
          <a:xfrm>
            <a:off x="271604" y="1490631"/>
            <a:ext cx="6401564" cy="2303162"/>
          </a:xfrm>
          <a:prstGeom prst="rect">
            <a:avLst/>
          </a:prstGeom>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Web PUSH</a:t>
            </a:r>
            <a:r>
              <a:rPr kumimoji="1" lang="zh-CN" altLang="en-US" dirty="0"/>
              <a:t>调试</a:t>
            </a:r>
            <a:endParaRPr kumimoji="1" lang="zh-CN" altLang="en-US" dirty="0"/>
          </a:p>
        </p:txBody>
      </p:sp>
      <p:pic>
        <p:nvPicPr>
          <p:cNvPr id="5" name="图片 4"/>
          <p:cNvPicPr>
            <a:picLocks noChangeAspect="1"/>
          </p:cNvPicPr>
          <p:nvPr/>
        </p:nvPicPr>
        <p:blipFill>
          <a:blip r:embed="rId1"/>
          <a:stretch>
            <a:fillRect/>
          </a:stretch>
        </p:blipFill>
        <p:spPr>
          <a:xfrm>
            <a:off x="239944" y="1530036"/>
            <a:ext cx="6382669" cy="2556619"/>
          </a:xfrm>
          <a:prstGeom prst="rect">
            <a:avLst/>
          </a:prstGeom>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smtClean="0"/>
              <a:t>More</a:t>
            </a:r>
            <a:endParaRPr kumimoji="1" lang="zh-CN" altLang="en-US" dirty="0"/>
          </a:p>
        </p:txBody>
      </p:sp>
      <p:sp>
        <p:nvSpPr>
          <p:cNvPr id="2" name="文本框 1"/>
          <p:cNvSpPr txBox="1"/>
          <p:nvPr/>
        </p:nvSpPr>
        <p:spPr>
          <a:xfrm>
            <a:off x="588475" y="1321805"/>
            <a:ext cx="5974969" cy="2635465"/>
          </a:xfrm>
          <a:prstGeom prst="rect">
            <a:avLst/>
          </a:prstGeom>
          <a:noFill/>
        </p:spPr>
        <p:txBody>
          <a:bodyPr wrap="none" rtlCol="0">
            <a:spAutoFit/>
          </a:bodyPr>
          <a:lstStyle/>
          <a:p>
            <a:pPr>
              <a:lnSpc>
                <a:spcPct val="150000"/>
              </a:lnSpc>
            </a:pPr>
            <a:r>
              <a:rPr lang="en-US" altLang="zh-CN" sz="1600" dirty="0"/>
              <a:t>1</a:t>
            </a:r>
            <a:r>
              <a:rPr lang="zh-CN" altLang="en-US" sz="1600" dirty="0"/>
              <a:t>、依赖</a:t>
            </a:r>
            <a:r>
              <a:rPr lang="en-US" altLang="zh-CN" sz="1600" dirty="0"/>
              <a:t>https</a:t>
            </a:r>
            <a:r>
              <a:rPr lang="zh-CN" altLang="en-US" sz="1600" dirty="0"/>
              <a:t>，建议开启</a:t>
            </a:r>
            <a:r>
              <a:rPr lang="en-US" altLang="zh-CN" sz="1600" dirty="0"/>
              <a:t>http2/</a:t>
            </a:r>
            <a:r>
              <a:rPr lang="en-US" altLang="zh-CN" sz="1600" dirty="0" err="1"/>
              <a:t>spdy</a:t>
            </a:r>
            <a:r>
              <a:rPr lang="zh-CN" altLang="en-US" sz="1600" dirty="0"/>
              <a:t> 降低</a:t>
            </a:r>
            <a:r>
              <a:rPr lang="en-US" altLang="zh-CN" sz="1600" dirty="0"/>
              <a:t>https</a:t>
            </a:r>
            <a:r>
              <a:rPr lang="zh-CN" altLang="en-US" sz="1600" dirty="0"/>
              <a:t>带来的延时。</a:t>
            </a:r>
            <a:endParaRPr lang="en-US" altLang="zh-CN" sz="1600" dirty="0"/>
          </a:p>
          <a:p>
            <a:pPr>
              <a:lnSpc>
                <a:spcPct val="150000"/>
              </a:lnSpc>
            </a:pPr>
            <a:r>
              <a:rPr lang="en-US" altLang="zh-CN" sz="1600" dirty="0"/>
              <a:t>2</a:t>
            </a:r>
            <a:r>
              <a:rPr lang="zh-CN" altLang="en-US" sz="1600" dirty="0"/>
              <a:t>、目前适用于</a:t>
            </a:r>
            <a:r>
              <a:rPr lang="en-US" altLang="zh-CN" sz="1600" dirty="0"/>
              <a:t>android 5 </a:t>
            </a:r>
            <a:r>
              <a:rPr lang="zh-CN" altLang="en-US" sz="1600" dirty="0"/>
              <a:t>以上版本，</a:t>
            </a:r>
            <a:r>
              <a:rPr lang="en-US" altLang="zh-CN" sz="1600" dirty="0"/>
              <a:t>IOS</a:t>
            </a:r>
            <a:r>
              <a:rPr lang="zh-CN" altLang="en-US" sz="1600" dirty="0"/>
              <a:t>不支持。</a:t>
            </a:r>
            <a:endParaRPr lang="en-US" altLang="zh-CN" sz="1600" dirty="0"/>
          </a:p>
          <a:p>
            <a:pPr>
              <a:lnSpc>
                <a:spcPct val="150000"/>
              </a:lnSpc>
            </a:pPr>
            <a:r>
              <a:rPr lang="en-US" altLang="zh-CN" sz="1600" dirty="0"/>
              <a:t>3</a:t>
            </a:r>
            <a:r>
              <a:rPr lang="zh-CN" altLang="en-US" sz="1600" dirty="0"/>
              <a:t>、国内</a:t>
            </a:r>
            <a:r>
              <a:rPr lang="en-US" altLang="zh-CN" sz="1600" dirty="0"/>
              <a:t>GCM</a:t>
            </a:r>
            <a:r>
              <a:rPr lang="zh-CN" altLang="en-US" sz="1600" dirty="0"/>
              <a:t>不可用，还没有实现</a:t>
            </a:r>
            <a:r>
              <a:rPr lang="en-US" altLang="zh-CN" sz="1600" dirty="0"/>
              <a:t>Web Push Protocol</a:t>
            </a:r>
            <a:r>
              <a:rPr lang="zh-CN" altLang="en-US" sz="1600" dirty="0"/>
              <a:t>的推送服务。</a:t>
            </a:r>
            <a:endParaRPr lang="en-US" altLang="zh-CN" sz="1600" dirty="0"/>
          </a:p>
          <a:p>
            <a:pPr>
              <a:lnSpc>
                <a:spcPct val="150000"/>
              </a:lnSpc>
            </a:pPr>
            <a:r>
              <a:rPr lang="en-US" altLang="zh-CN" sz="1600" dirty="0"/>
              <a:t>4</a:t>
            </a:r>
            <a:r>
              <a:rPr lang="zh-CN" altLang="en-US" sz="1600" dirty="0"/>
              <a:t>、</a:t>
            </a:r>
            <a:r>
              <a:rPr lang="en-US" altLang="zh-CN" sz="1600" dirty="0"/>
              <a:t>android</a:t>
            </a:r>
            <a:r>
              <a:rPr lang="zh-CN" altLang="en-US" sz="1600" dirty="0"/>
              <a:t> </a:t>
            </a:r>
            <a:r>
              <a:rPr lang="en-US" altLang="zh-CN" sz="1600" dirty="0" err="1"/>
              <a:t>webview</a:t>
            </a:r>
            <a:r>
              <a:rPr lang="zh-CN" altLang="en-US" sz="1600" dirty="0"/>
              <a:t>环境复杂。</a:t>
            </a:r>
            <a:endParaRPr lang="en-US" altLang="zh-CN" sz="1600" dirty="0"/>
          </a:p>
          <a:p>
            <a:pPr>
              <a:lnSpc>
                <a:spcPct val="150000"/>
              </a:lnSpc>
            </a:pPr>
            <a:r>
              <a:rPr lang="en-US" altLang="zh-CN" sz="1600" dirty="0"/>
              <a:t>5</a:t>
            </a:r>
            <a:r>
              <a:rPr lang="zh-CN" altLang="en-US" sz="1600" dirty="0"/>
              <a:t>、</a:t>
            </a:r>
            <a:r>
              <a:rPr kumimoji="1" lang="en-US" altLang="zh-CN" sz="1600" dirty="0"/>
              <a:t>Service</a:t>
            </a:r>
            <a:r>
              <a:rPr kumimoji="1" lang="zh-CN" altLang="en-US" sz="1600" dirty="0"/>
              <a:t> </a:t>
            </a:r>
            <a:r>
              <a:rPr kumimoji="1" lang="en-US" altLang="zh-CN" sz="1600" dirty="0"/>
              <a:t>Worker</a:t>
            </a:r>
            <a:r>
              <a:rPr kumimoji="1" lang="zh-CN" altLang="en-US" sz="1600" dirty="0"/>
              <a:t> </a:t>
            </a:r>
            <a:r>
              <a:rPr kumimoji="1" lang="en-US" altLang="zh-CN" sz="1600" dirty="0"/>
              <a:t>fetch</a:t>
            </a:r>
            <a:r>
              <a:rPr kumimoji="1" lang="zh-CN" altLang="en-US" sz="1600" dirty="0"/>
              <a:t>请求</a:t>
            </a:r>
            <a:r>
              <a:rPr kumimoji="1" lang="en-US" altLang="zh-CN" sz="1600" dirty="0"/>
              <a:t>UA</a:t>
            </a:r>
            <a:r>
              <a:rPr kumimoji="1" lang="zh-CN" altLang="en-US" sz="1600" dirty="0"/>
              <a:t>为系统</a:t>
            </a:r>
            <a:r>
              <a:rPr kumimoji="1" lang="en-US" altLang="zh-CN" sz="1600" dirty="0"/>
              <a:t>UA</a:t>
            </a:r>
            <a:r>
              <a:rPr kumimoji="1" lang="zh-CN" altLang="en-US" sz="1600" dirty="0"/>
              <a:t>，无法获取应用标示。</a:t>
            </a:r>
            <a:endParaRPr kumimoji="1" lang="en-US" altLang="zh-CN" sz="1600" dirty="0"/>
          </a:p>
          <a:p>
            <a:pPr>
              <a:lnSpc>
                <a:spcPct val="150000"/>
              </a:lnSpc>
            </a:pPr>
            <a:r>
              <a:rPr kumimoji="1" lang="en-US" altLang="zh-CN" sz="1600" dirty="0"/>
              <a:t>6</a:t>
            </a:r>
            <a:r>
              <a:rPr kumimoji="1" lang="zh-CN" altLang="en-US" sz="1600" dirty="0"/>
              <a:t>、</a:t>
            </a:r>
            <a:r>
              <a:rPr kumimoji="1" lang="en-US" altLang="zh-CN" sz="1600" dirty="0"/>
              <a:t>Fetch API</a:t>
            </a:r>
            <a:r>
              <a:rPr kumimoji="1" lang="zh-CN" altLang="en-US" sz="1600" dirty="0"/>
              <a:t>存在不同统一问题，使用</a:t>
            </a:r>
            <a:r>
              <a:rPr lang="en-US" altLang="zh-CN" sz="1600" dirty="0" err="1"/>
              <a:t>polyfill</a:t>
            </a:r>
            <a:r>
              <a:rPr lang="zh-CN" altLang="en-US" sz="1600" dirty="0"/>
              <a:t>兼容。</a:t>
            </a:r>
            <a:endParaRPr lang="en-US" altLang="zh-CN" sz="1600" dirty="0"/>
          </a:p>
          <a:p>
            <a:pPr>
              <a:lnSpc>
                <a:spcPct val="150000"/>
              </a:lnSpc>
            </a:pPr>
            <a:r>
              <a:rPr lang="en-US" altLang="zh-CN" sz="1600" dirty="0"/>
              <a:t>7</a:t>
            </a:r>
            <a:r>
              <a:rPr lang="zh-CN" altLang="en-US" sz="1600" dirty="0"/>
              <a:t>、</a:t>
            </a:r>
            <a:r>
              <a:rPr lang="en-US" altLang="zh-CN" sz="1600" dirty="0"/>
              <a:t>X5</a:t>
            </a:r>
            <a:r>
              <a:rPr lang="zh-CN" altLang="en-US" sz="1600" dirty="0"/>
              <a:t>支持</a:t>
            </a:r>
            <a:r>
              <a:rPr kumimoji="1" lang="en-US" altLang="zh-CN" sz="1600" dirty="0"/>
              <a:t>Service</a:t>
            </a:r>
            <a:r>
              <a:rPr kumimoji="1" lang="zh-CN" altLang="en-US" sz="1600" dirty="0"/>
              <a:t> </a:t>
            </a:r>
            <a:r>
              <a:rPr kumimoji="1" lang="en-US" altLang="zh-CN" sz="1600" dirty="0"/>
              <a:t>Worker</a:t>
            </a:r>
            <a:r>
              <a:rPr kumimoji="1" lang="zh-CN" altLang="en-US" sz="1600" dirty="0"/>
              <a:t> 、</a:t>
            </a:r>
            <a:r>
              <a:rPr kumimoji="1" lang="en-US" altLang="zh-CN" sz="1600" dirty="0"/>
              <a:t>Fetch</a:t>
            </a:r>
            <a:r>
              <a:rPr kumimoji="1" lang="zh-CN" altLang="en-US" sz="1600" dirty="0" smtClean="0"/>
              <a:t>。</a:t>
            </a:r>
            <a:endParaRPr lang="en-US" altLang="zh-CN" sz="16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ph type="subTitle" idx="1"/>
          </p:nvPr>
        </p:nvSpPr>
        <p:spPr>
          <a:xfrm>
            <a:off x="1087636" y="2060250"/>
            <a:ext cx="4682729" cy="613502"/>
          </a:xfrm>
        </p:spPr>
        <p:txBody>
          <a:bodyPr>
            <a:noAutofit/>
          </a:bodyPr>
          <a:lstStyle/>
          <a:p>
            <a:pPr algn="ctr"/>
            <a:r>
              <a:rPr kumimoji="1" lang="en-US" altLang="zh-CN" sz="2400" spc="225" dirty="0" smtClean="0"/>
              <a:t>PWA</a:t>
            </a:r>
            <a:r>
              <a:rPr kumimoji="1" lang="zh-CN" altLang="en-US" sz="2400" spc="225" dirty="0" smtClean="0"/>
              <a:t>的未来</a:t>
            </a:r>
            <a:endParaRPr kumimoji="1" lang="zh-CN" altLang="en-US" sz="2400" spc="225"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smtClean="0"/>
              <a:t>More</a:t>
            </a:r>
            <a:endParaRPr kumimoji="1" lang="zh-CN" altLang="en-US" dirty="0"/>
          </a:p>
        </p:txBody>
      </p:sp>
      <p:sp>
        <p:nvSpPr>
          <p:cNvPr id="4" name="矩形 3"/>
          <p:cNvSpPr/>
          <p:nvPr/>
        </p:nvSpPr>
        <p:spPr>
          <a:xfrm>
            <a:off x="642796" y="994570"/>
            <a:ext cx="2390115" cy="2862322"/>
          </a:xfrm>
          <a:prstGeom prst="rect">
            <a:avLst/>
          </a:prstGeom>
        </p:spPr>
        <p:txBody>
          <a:bodyPr wrap="square">
            <a:spAutoFit/>
          </a:bodyPr>
          <a:lstStyle/>
          <a:p>
            <a:pPr fontAlgn="base">
              <a:lnSpc>
                <a:spcPct val="150000"/>
              </a:lnSpc>
              <a:buFont typeface="Arial" charset="0"/>
              <a:buChar char="•"/>
            </a:pPr>
            <a:r>
              <a:rPr lang="en-US" altLang="zh-CN" sz="2000" dirty="0" smtClean="0"/>
              <a:t>network </a:t>
            </a:r>
            <a:r>
              <a:rPr lang="en-US" altLang="zh-CN" sz="2000" dirty="0"/>
              <a:t>availability</a:t>
            </a:r>
            <a:endParaRPr lang="en-US" altLang="zh-CN" sz="2000" dirty="0"/>
          </a:p>
          <a:p>
            <a:pPr fontAlgn="base">
              <a:lnSpc>
                <a:spcPct val="150000"/>
              </a:lnSpc>
              <a:buFont typeface="Arial" charset="0"/>
              <a:buChar char="•"/>
            </a:pPr>
            <a:r>
              <a:rPr lang="en-US" altLang="zh-CN" sz="2000" dirty="0"/>
              <a:t>audio/video capture</a:t>
            </a:r>
            <a:endParaRPr lang="en-US" altLang="zh-CN" sz="2000" dirty="0"/>
          </a:p>
          <a:p>
            <a:pPr fontAlgn="base">
              <a:lnSpc>
                <a:spcPct val="150000"/>
              </a:lnSpc>
              <a:buFont typeface="Arial" charset="0"/>
              <a:buChar char="•"/>
            </a:pPr>
            <a:r>
              <a:rPr lang="en-US" altLang="zh-CN" sz="2000" dirty="0"/>
              <a:t>augmented reality</a:t>
            </a:r>
            <a:endParaRPr lang="en-US" altLang="zh-CN" sz="2000" dirty="0"/>
          </a:p>
          <a:p>
            <a:pPr fontAlgn="base">
              <a:lnSpc>
                <a:spcPct val="150000"/>
              </a:lnSpc>
              <a:buFont typeface="Arial" charset="0"/>
              <a:buChar char="•"/>
            </a:pPr>
            <a:r>
              <a:rPr lang="en-US" altLang="zh-CN" sz="2000" dirty="0"/>
              <a:t>speech recognition</a:t>
            </a:r>
            <a:endParaRPr lang="en-US" altLang="zh-CN" sz="2000" dirty="0"/>
          </a:p>
          <a:p>
            <a:pPr fontAlgn="base">
              <a:lnSpc>
                <a:spcPct val="150000"/>
              </a:lnSpc>
              <a:buFont typeface="Arial" charset="0"/>
              <a:buChar char="•"/>
            </a:pPr>
            <a:r>
              <a:rPr lang="en-US" altLang="zh-CN" sz="2000" dirty="0"/>
              <a:t>Bluetooth</a:t>
            </a:r>
            <a:endParaRPr lang="en-US" altLang="zh-CN" sz="2000" dirty="0"/>
          </a:p>
          <a:p>
            <a:pPr fontAlgn="base">
              <a:lnSpc>
                <a:spcPct val="150000"/>
              </a:lnSpc>
              <a:buFont typeface="Arial" charset="0"/>
              <a:buChar char="•"/>
            </a:pPr>
            <a:r>
              <a:rPr lang="en-US" altLang="zh-CN" sz="2000" dirty="0"/>
              <a:t>USB</a:t>
            </a:r>
            <a:endParaRPr lang="en-US" altLang="zh-CN" sz="2000" b="0" i="0" dirty="0">
              <a:effectLst/>
            </a:endParaRPr>
          </a:p>
        </p:txBody>
      </p:sp>
      <p:sp>
        <p:nvSpPr>
          <p:cNvPr id="5" name="矩形 4"/>
          <p:cNvSpPr/>
          <p:nvPr/>
        </p:nvSpPr>
        <p:spPr>
          <a:xfrm>
            <a:off x="3540490" y="1094158"/>
            <a:ext cx="2715455" cy="2862322"/>
          </a:xfrm>
          <a:prstGeom prst="rect">
            <a:avLst/>
          </a:prstGeom>
        </p:spPr>
        <p:txBody>
          <a:bodyPr wrap="square">
            <a:spAutoFit/>
          </a:bodyPr>
          <a:lstStyle/>
          <a:p>
            <a:pPr fontAlgn="base">
              <a:buFont typeface="Arial" charset="0"/>
              <a:buChar char="•"/>
            </a:pPr>
            <a:r>
              <a:rPr lang="en-US" altLang="zh-CN" sz="2000" dirty="0"/>
              <a:t>NFC</a:t>
            </a:r>
            <a:endParaRPr lang="en-US" altLang="zh-CN" sz="2000" dirty="0"/>
          </a:p>
          <a:p>
            <a:pPr fontAlgn="base">
              <a:buFont typeface="Arial" charset="0"/>
              <a:buChar char="•"/>
            </a:pPr>
            <a:r>
              <a:rPr lang="en-US" altLang="zh-CN" sz="2000" dirty="0"/>
              <a:t>proximity</a:t>
            </a:r>
            <a:endParaRPr lang="en-US" altLang="zh-CN" sz="2000" dirty="0"/>
          </a:p>
          <a:p>
            <a:pPr fontAlgn="base">
              <a:buFont typeface="Arial" charset="0"/>
              <a:buChar char="•"/>
            </a:pPr>
            <a:r>
              <a:rPr lang="en-US" altLang="zh-CN" sz="2000" dirty="0"/>
              <a:t>ambient light</a:t>
            </a:r>
            <a:endParaRPr lang="en-US" altLang="zh-CN" sz="2000" dirty="0"/>
          </a:p>
          <a:p>
            <a:pPr fontAlgn="base">
              <a:buFont typeface="Arial" charset="0"/>
              <a:buChar char="•"/>
            </a:pPr>
            <a:r>
              <a:rPr lang="en-US" altLang="zh-CN" sz="2000" dirty="0"/>
              <a:t>geo-location</a:t>
            </a:r>
            <a:endParaRPr lang="en-US" altLang="zh-CN" sz="2000" dirty="0"/>
          </a:p>
          <a:p>
            <a:pPr fontAlgn="base">
              <a:buFont typeface="Arial" charset="0"/>
              <a:buChar char="•"/>
            </a:pPr>
            <a:r>
              <a:rPr lang="en-US" altLang="zh-CN" sz="2000" dirty="0"/>
              <a:t>orientation</a:t>
            </a:r>
            <a:endParaRPr lang="en-US" altLang="zh-CN" sz="2000" dirty="0"/>
          </a:p>
          <a:p>
            <a:pPr fontAlgn="base">
              <a:buFont typeface="Arial" charset="0"/>
              <a:buChar char="•"/>
            </a:pPr>
            <a:r>
              <a:rPr lang="en-US" altLang="zh-CN" sz="2000" dirty="0"/>
              <a:t>vibration</a:t>
            </a:r>
            <a:endParaRPr lang="en-US" altLang="zh-CN" sz="2000" dirty="0"/>
          </a:p>
          <a:p>
            <a:pPr fontAlgn="base">
              <a:buFont typeface="Arial" charset="0"/>
              <a:buChar char="•"/>
            </a:pPr>
            <a:r>
              <a:rPr lang="en-US" altLang="zh-CN" sz="2000" dirty="0"/>
              <a:t>battery status</a:t>
            </a:r>
            <a:endParaRPr lang="en-US" altLang="zh-CN" sz="2000" dirty="0"/>
          </a:p>
          <a:p>
            <a:pPr fontAlgn="base">
              <a:buFont typeface="Arial" charset="0"/>
              <a:buChar char="•"/>
            </a:pPr>
            <a:r>
              <a:rPr lang="en-US" altLang="zh-CN" sz="2000" dirty="0"/>
              <a:t>file access</a:t>
            </a:r>
            <a:endParaRPr lang="en-US" altLang="zh-CN" sz="2000" dirty="0"/>
          </a:p>
          <a:p>
            <a:pPr fontAlgn="base">
              <a:buFont typeface="Arial" charset="0"/>
              <a:buChar char="•"/>
            </a:pPr>
            <a:r>
              <a:rPr lang="en-US" altLang="zh-CN" sz="2000" dirty="0"/>
              <a:t>contacts access</a:t>
            </a:r>
            <a:endParaRPr lang="en-US" altLang="zh-CN" sz="2000" i="0" dirty="0">
              <a:effectLst/>
            </a:endParaRPr>
          </a:p>
        </p:txBody>
      </p:sp>
      <p:sp>
        <p:nvSpPr>
          <p:cNvPr id="7" name="矩形 6"/>
          <p:cNvSpPr/>
          <p:nvPr/>
        </p:nvSpPr>
        <p:spPr>
          <a:xfrm>
            <a:off x="482936" y="5506642"/>
            <a:ext cx="5625258" cy="461665"/>
          </a:xfrm>
          <a:prstGeom prst="rect">
            <a:avLst/>
          </a:prstGeom>
        </p:spPr>
        <p:txBody>
          <a:bodyPr wrap="none">
            <a:spAutoFit/>
          </a:bodyPr>
          <a:lstStyle/>
          <a:p>
            <a:r>
              <a:rPr lang="zh-CN" altLang="en-US" sz="2400" smtClean="0"/>
              <a:t>更多接口：https</a:t>
            </a:r>
            <a:r>
              <a:rPr lang="zh-CN" altLang="en-US" sz="2400" dirty="0"/>
              <a:t>:/</a:t>
            </a:r>
            <a:r>
              <a:rPr lang="zh-CN" altLang="en-US" sz="2400"/>
              <a:t>/</a:t>
            </a:r>
            <a:r>
              <a:rPr lang="zh-CN" altLang="en-US" sz="2400" smtClean="0"/>
              <a:t>whatwebcando.today</a:t>
            </a:r>
            <a:endParaRPr lang="zh-CN" altLang="en-US" sz="2400" dirty="0"/>
          </a:p>
        </p:txBody>
      </p:sp>
      <p:sp>
        <p:nvSpPr>
          <p:cNvPr id="8" name="矩形 7"/>
          <p:cNvSpPr/>
          <p:nvPr/>
        </p:nvSpPr>
        <p:spPr>
          <a:xfrm>
            <a:off x="1424496" y="5732978"/>
            <a:ext cx="5625258" cy="461665"/>
          </a:xfrm>
          <a:prstGeom prst="rect">
            <a:avLst/>
          </a:prstGeom>
        </p:spPr>
        <p:txBody>
          <a:bodyPr wrap="none">
            <a:spAutoFit/>
          </a:bodyPr>
          <a:lstStyle/>
          <a:p>
            <a:r>
              <a:rPr lang="zh-CN" altLang="en-US" sz="2400" smtClean="0"/>
              <a:t>更多接口：https</a:t>
            </a:r>
            <a:r>
              <a:rPr lang="zh-CN" altLang="en-US" sz="2400" dirty="0"/>
              <a:t>:/</a:t>
            </a:r>
            <a:r>
              <a:rPr lang="zh-CN" altLang="en-US" sz="2400"/>
              <a:t>/</a:t>
            </a:r>
            <a:r>
              <a:rPr lang="zh-CN" altLang="en-US" sz="2400" smtClean="0"/>
              <a:t>whatwebcando.today</a:t>
            </a:r>
            <a:endParaRPr lang="zh-CN" altLang="en-US" sz="2400" dirty="0"/>
          </a:p>
        </p:txBody>
      </p:sp>
      <p:sp>
        <p:nvSpPr>
          <p:cNvPr id="9" name="矩形 8"/>
          <p:cNvSpPr/>
          <p:nvPr/>
        </p:nvSpPr>
        <p:spPr>
          <a:xfrm>
            <a:off x="1576896" y="5885378"/>
            <a:ext cx="5625258" cy="461665"/>
          </a:xfrm>
          <a:prstGeom prst="rect">
            <a:avLst/>
          </a:prstGeom>
        </p:spPr>
        <p:txBody>
          <a:bodyPr wrap="none">
            <a:spAutoFit/>
          </a:bodyPr>
          <a:lstStyle/>
          <a:p>
            <a:r>
              <a:rPr lang="zh-CN" altLang="en-US" sz="2400" smtClean="0"/>
              <a:t>更多接口：https</a:t>
            </a:r>
            <a:r>
              <a:rPr lang="zh-CN" altLang="en-US" sz="2400" dirty="0"/>
              <a:t>:/</a:t>
            </a:r>
            <a:r>
              <a:rPr lang="zh-CN" altLang="en-US" sz="2400"/>
              <a:t>/</a:t>
            </a:r>
            <a:r>
              <a:rPr lang="zh-CN" altLang="en-US" sz="2400" smtClean="0"/>
              <a:t>whatwebcando.today</a:t>
            </a:r>
            <a:endParaRPr lang="zh-CN" altLang="en-US" sz="2400" dirty="0"/>
          </a:p>
        </p:txBody>
      </p:sp>
      <p:sp>
        <p:nvSpPr>
          <p:cNvPr id="3" name="文本框 2"/>
          <p:cNvSpPr txBox="1"/>
          <p:nvPr/>
        </p:nvSpPr>
        <p:spPr>
          <a:xfrm>
            <a:off x="688448" y="4279839"/>
            <a:ext cx="4045210" cy="338554"/>
          </a:xfrm>
          <a:prstGeom prst="rect">
            <a:avLst/>
          </a:prstGeom>
          <a:noFill/>
        </p:spPr>
        <p:txBody>
          <a:bodyPr wrap="none" rtlCol="0">
            <a:spAutoFit/>
          </a:bodyPr>
          <a:lstStyle/>
          <a:p>
            <a:r>
              <a:rPr lang="zh-CN" altLang="en-US" sz="1600" dirty="0">
                <a:latin typeface="Microsoft YaHei" charset="-122"/>
                <a:ea typeface="Microsoft YaHei" charset="-122"/>
                <a:cs typeface="Microsoft YaHei" charset="-122"/>
              </a:rPr>
              <a:t>更多接口：https://</a:t>
            </a:r>
            <a:r>
              <a:rPr lang="zh-CN" altLang="en-US" sz="1600" dirty="0" smtClean="0">
                <a:latin typeface="Microsoft YaHei" charset="-122"/>
                <a:ea typeface="Microsoft YaHei" charset="-122"/>
                <a:cs typeface="Microsoft YaHei" charset="-122"/>
              </a:rPr>
              <a:t>whatwebcando.today</a:t>
            </a:r>
            <a:endParaRPr lang="zh-CN" altLang="en-US" sz="1600" dirty="0">
              <a:latin typeface="Microsoft YaHei" charset="-122"/>
              <a:ea typeface="Microsoft YaHei" charset="-122"/>
              <a:cs typeface="Microsoft YaHei" charset="-122"/>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841863" y="2685101"/>
            <a:ext cx="3174275" cy="461665"/>
          </a:xfrm>
          <a:prstGeom prst="rect">
            <a:avLst/>
          </a:prstGeom>
          <a:noFill/>
        </p:spPr>
        <p:txBody>
          <a:bodyPr wrap="square" rtlCol="0">
            <a:spAutoFit/>
          </a:bodyPr>
          <a:lstStyle/>
          <a:p>
            <a:pPr algn="ctr"/>
            <a:r>
              <a:rPr kumimoji="1" lang="en-US" altLang="zh-CN" sz="2400" dirty="0" smtClean="0">
                <a:solidFill>
                  <a:schemeClr val="bg1"/>
                </a:solidFill>
                <a:latin typeface="Microsoft YaHei" charset="-122"/>
                <a:ea typeface="Microsoft YaHei" charset="-122"/>
                <a:cs typeface="Microsoft YaHei" charset="-122"/>
              </a:rPr>
              <a:t>Q &amp; A</a:t>
            </a:r>
            <a:endParaRPr kumimoji="1" lang="zh-CN" altLang="en-US" sz="2400" dirty="0">
              <a:solidFill>
                <a:schemeClr val="bg1"/>
              </a:solidFill>
              <a:latin typeface="Microsoft YaHei" charset="-122"/>
              <a:ea typeface="Microsoft YaHei" charset="-122"/>
              <a:cs typeface="Microsoft YaHei" charset="-122"/>
            </a:endParaRPr>
          </a:p>
        </p:txBody>
      </p:sp>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18417" y="1543051"/>
            <a:ext cx="1021171" cy="964253"/>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What was missing?</a:t>
            </a:r>
            <a:endParaRPr kumimoji="1" lang="zh-CN" altLang="en-US" dirty="0"/>
          </a:p>
        </p:txBody>
      </p:sp>
      <p:sp>
        <p:nvSpPr>
          <p:cNvPr id="3" name="矩形 2"/>
          <p:cNvSpPr/>
          <p:nvPr/>
        </p:nvSpPr>
        <p:spPr>
          <a:xfrm>
            <a:off x="463776" y="1257123"/>
            <a:ext cx="3429000" cy="2308324"/>
          </a:xfrm>
          <a:prstGeom prst="rect">
            <a:avLst/>
          </a:prstGeom>
        </p:spPr>
        <p:txBody>
          <a:bodyPr>
            <a:spAutoFit/>
          </a:bodyPr>
          <a:lstStyle/>
          <a:p>
            <a:r>
              <a:rPr kumimoji="1" lang="zh-CN" altLang="en-US" sz="1600" b="1" dirty="0"/>
              <a:t>可靠的</a:t>
            </a:r>
            <a:r>
              <a:rPr kumimoji="1" lang="zh-CN" altLang="en-US" sz="1600" b="1" dirty="0" smtClean="0"/>
              <a:t>性能</a:t>
            </a:r>
            <a:endParaRPr kumimoji="1" lang="en-US" altLang="zh-CN" sz="1600" b="1" dirty="0" smtClean="0"/>
          </a:p>
          <a:p>
            <a:endParaRPr kumimoji="1" lang="zh-CN" altLang="en-US" sz="1600" b="1" dirty="0"/>
          </a:p>
          <a:p>
            <a:r>
              <a:rPr kumimoji="1" lang="zh-CN" altLang="en-US" sz="1600" b="1" dirty="0"/>
              <a:t>推送</a:t>
            </a:r>
            <a:r>
              <a:rPr kumimoji="1" lang="zh-CN" altLang="en-US" sz="1600" b="1" dirty="0" smtClean="0"/>
              <a:t>消息</a:t>
            </a:r>
            <a:endParaRPr kumimoji="1" lang="en-US" altLang="zh-CN" sz="1600" b="1" dirty="0" smtClean="0"/>
          </a:p>
          <a:p>
            <a:endParaRPr kumimoji="1" lang="zh-CN" altLang="en-US" sz="1600" b="1" dirty="0"/>
          </a:p>
          <a:p>
            <a:r>
              <a:rPr kumimoji="1" lang="zh-CN" altLang="en-US" sz="1600" b="1" dirty="0"/>
              <a:t>桌面图标</a:t>
            </a:r>
            <a:r>
              <a:rPr kumimoji="1" lang="zh-CN" altLang="en-US" sz="1600" b="1" dirty="0" smtClean="0"/>
              <a:t>访问</a:t>
            </a:r>
            <a:endParaRPr kumimoji="1" lang="en-US" altLang="zh-CN" sz="1600" b="1" dirty="0" smtClean="0"/>
          </a:p>
          <a:p>
            <a:endParaRPr kumimoji="1" lang="zh-CN" altLang="en-US" sz="1600" b="1" dirty="0"/>
          </a:p>
          <a:p>
            <a:r>
              <a:rPr kumimoji="1" lang="zh-CN" altLang="en-US" sz="1600" b="1" dirty="0"/>
              <a:t>离线</a:t>
            </a:r>
            <a:r>
              <a:rPr kumimoji="1" lang="zh-CN" altLang="en-US" sz="1600" b="1" dirty="0" smtClean="0"/>
              <a:t>缓存</a:t>
            </a:r>
            <a:endParaRPr kumimoji="1" lang="en-US" altLang="zh-CN" sz="1600" b="1" dirty="0" smtClean="0"/>
          </a:p>
          <a:p>
            <a:endParaRPr kumimoji="1" lang="zh-CN" altLang="en-US" sz="1600" b="1" dirty="0"/>
          </a:p>
          <a:p>
            <a:r>
              <a:rPr kumimoji="1" lang="zh-CN" altLang="en-US" sz="1600" b="1" dirty="0"/>
              <a:t>硬件</a:t>
            </a:r>
            <a:r>
              <a:rPr kumimoji="1" lang="zh-CN" altLang="en-US" sz="1600" b="1" dirty="0" smtClean="0"/>
              <a:t>权限</a:t>
            </a:r>
            <a:endParaRPr kumimoji="1" lang="en-US" altLang="zh-CN" sz="1600" b="1"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What is a Progressive Web App?</a:t>
            </a:r>
            <a:endParaRPr kumimoji="1" lang="zh-CN" altLang="en-US" dirty="0"/>
          </a:p>
        </p:txBody>
      </p:sp>
      <p:sp>
        <p:nvSpPr>
          <p:cNvPr id="3" name="矩形 2"/>
          <p:cNvSpPr/>
          <p:nvPr/>
        </p:nvSpPr>
        <p:spPr>
          <a:xfrm>
            <a:off x="427562" y="1248069"/>
            <a:ext cx="6007962" cy="1815882"/>
          </a:xfrm>
          <a:prstGeom prst="rect">
            <a:avLst/>
          </a:prstGeom>
        </p:spPr>
        <p:txBody>
          <a:bodyPr wrap="square">
            <a:spAutoFit/>
          </a:bodyPr>
          <a:lstStyle/>
          <a:p>
            <a:r>
              <a:rPr lang="en-GB" altLang="zh-CN" sz="1600" b="1" dirty="0"/>
              <a:t>Progressive Web Apps</a:t>
            </a:r>
            <a:r>
              <a:rPr lang="en-GB" altLang="zh-CN" sz="1600" dirty="0"/>
              <a:t> are experiences that combine the </a:t>
            </a:r>
            <a:r>
              <a:rPr lang="en-GB" altLang="zh-CN" sz="1600" b="1" dirty="0"/>
              <a:t>best of the web</a:t>
            </a:r>
            <a:r>
              <a:rPr lang="en-GB" altLang="zh-CN" sz="1600" dirty="0"/>
              <a:t> and the </a:t>
            </a:r>
            <a:r>
              <a:rPr lang="en-GB" altLang="zh-CN" sz="1600" b="1" dirty="0"/>
              <a:t>best of apps</a:t>
            </a:r>
            <a:r>
              <a:rPr lang="en-GB" altLang="zh-CN" sz="1600" dirty="0"/>
              <a:t>. They are useful to users from the very first visit in a browser tab, </a:t>
            </a:r>
            <a:r>
              <a:rPr lang="en-GB" altLang="zh-CN" sz="1600" b="1" dirty="0"/>
              <a:t>no install required</a:t>
            </a:r>
            <a:r>
              <a:rPr lang="en-GB" altLang="zh-CN" sz="1600" dirty="0"/>
              <a:t>. As the user progressively builds a relationship with the app over time, it becomes more and more powerful. </a:t>
            </a:r>
            <a:r>
              <a:rPr lang="en-GB" altLang="zh-CN" sz="1600" b="1" dirty="0"/>
              <a:t>It loads quickly</a:t>
            </a:r>
            <a:r>
              <a:rPr lang="en-GB" altLang="zh-CN" sz="1600" dirty="0"/>
              <a:t>, even on flaky networks, sends relevant </a:t>
            </a:r>
            <a:r>
              <a:rPr lang="en-GB" altLang="zh-CN" sz="1600" b="1" dirty="0"/>
              <a:t>push notifications</a:t>
            </a:r>
            <a:r>
              <a:rPr lang="en-GB" altLang="zh-CN" sz="1600" dirty="0"/>
              <a:t>, has an icon on the </a:t>
            </a:r>
            <a:r>
              <a:rPr lang="en-GB" altLang="zh-CN" sz="1600" b="1" dirty="0"/>
              <a:t>home screen</a:t>
            </a:r>
            <a:r>
              <a:rPr lang="en-GB" altLang="zh-CN" sz="1600" dirty="0"/>
              <a:t>, and loads as a top-level, </a:t>
            </a:r>
            <a:r>
              <a:rPr lang="en-GB" altLang="zh-CN" sz="1600" b="1" dirty="0"/>
              <a:t>full screen experience</a:t>
            </a:r>
            <a:r>
              <a:rPr lang="en-GB" altLang="zh-CN" sz="1600" dirty="0" smtClean="0"/>
              <a:t>.</a:t>
            </a:r>
            <a:endParaRPr lang="en-GB" altLang="zh-CN" sz="16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Key features of PWA</a:t>
            </a:r>
            <a:endParaRPr kumimoji="1" lang="zh-CN" altLang="en-US" dirty="0"/>
          </a:p>
        </p:txBody>
      </p:sp>
      <p:sp>
        <p:nvSpPr>
          <p:cNvPr id="3" name="矩形 2"/>
          <p:cNvSpPr/>
          <p:nvPr/>
        </p:nvSpPr>
        <p:spPr>
          <a:xfrm>
            <a:off x="427561" y="1248069"/>
            <a:ext cx="5099349" cy="2169825"/>
          </a:xfrm>
          <a:prstGeom prst="rect">
            <a:avLst/>
          </a:prstGeom>
        </p:spPr>
        <p:txBody>
          <a:bodyPr wrap="square">
            <a:spAutoFit/>
          </a:bodyPr>
          <a:lstStyle/>
          <a:p>
            <a:r>
              <a:rPr kumimoji="1" lang="en-US" altLang="zh-CN" b="1" dirty="0"/>
              <a:t>Progressive</a:t>
            </a:r>
            <a:r>
              <a:rPr kumimoji="1" lang="en-US" altLang="zh-CN" dirty="0"/>
              <a:t> - Work for every user</a:t>
            </a:r>
            <a:endParaRPr kumimoji="1" lang="en-US" altLang="zh-CN" dirty="0"/>
          </a:p>
          <a:p>
            <a:r>
              <a:rPr kumimoji="1" lang="en-US" altLang="zh-CN" b="1" dirty="0"/>
              <a:t>Responsive</a:t>
            </a:r>
            <a:r>
              <a:rPr kumimoji="1" lang="en-US" altLang="zh-CN" dirty="0"/>
              <a:t> - Fit any form</a:t>
            </a:r>
            <a:endParaRPr kumimoji="1" lang="en-US" altLang="zh-CN" dirty="0"/>
          </a:p>
          <a:p>
            <a:r>
              <a:rPr kumimoji="1" lang="en-US" altLang="zh-CN" b="1" dirty="0"/>
              <a:t>Connectivity independent </a:t>
            </a:r>
            <a:r>
              <a:rPr kumimoji="1" lang="en-US" altLang="zh-CN" dirty="0"/>
              <a:t>- Work offline or on low quality</a:t>
            </a:r>
            <a:endParaRPr kumimoji="1" lang="en-US" altLang="zh-CN" dirty="0"/>
          </a:p>
          <a:p>
            <a:r>
              <a:rPr kumimoji="1" lang="en-US" altLang="zh-CN" b="1" dirty="0"/>
              <a:t>App-like</a:t>
            </a:r>
            <a:r>
              <a:rPr kumimoji="1" lang="en-US" altLang="zh-CN" dirty="0"/>
              <a:t> - Feel like an app </a:t>
            </a:r>
            <a:endParaRPr kumimoji="1" lang="en-US" altLang="zh-CN" dirty="0"/>
          </a:p>
          <a:p>
            <a:r>
              <a:rPr kumimoji="1" lang="en-US" altLang="zh-CN" b="1" dirty="0"/>
              <a:t>Fresh</a:t>
            </a:r>
            <a:r>
              <a:rPr kumimoji="1" lang="en-US" altLang="zh-CN" dirty="0"/>
              <a:t> - Always up-to-date </a:t>
            </a:r>
            <a:endParaRPr kumimoji="1" lang="en-US" altLang="zh-CN" dirty="0"/>
          </a:p>
          <a:p>
            <a:r>
              <a:rPr kumimoji="1" lang="en-US" altLang="zh-CN" b="1" dirty="0"/>
              <a:t>Safe</a:t>
            </a:r>
            <a:r>
              <a:rPr kumimoji="1" lang="en-US" altLang="zh-CN" dirty="0"/>
              <a:t> - Served via HTTPS </a:t>
            </a:r>
            <a:endParaRPr kumimoji="1" lang="en-US" altLang="zh-CN" dirty="0"/>
          </a:p>
          <a:p>
            <a:r>
              <a:rPr kumimoji="1" lang="en-US" altLang="zh-CN" b="1" dirty="0"/>
              <a:t>Discoverable</a:t>
            </a:r>
            <a:r>
              <a:rPr kumimoji="1" lang="en-US" altLang="zh-CN" dirty="0"/>
              <a:t> - Are identifiable as “applications” </a:t>
            </a:r>
            <a:endParaRPr kumimoji="1" lang="en-US" altLang="zh-CN" dirty="0"/>
          </a:p>
          <a:p>
            <a:r>
              <a:rPr kumimoji="1" lang="en-US" altLang="zh-CN" b="1" dirty="0"/>
              <a:t>Re-</a:t>
            </a:r>
            <a:r>
              <a:rPr kumimoji="1" lang="en-US" altLang="zh-CN" b="1" dirty="0" err="1"/>
              <a:t>engageable</a:t>
            </a:r>
            <a:r>
              <a:rPr kumimoji="1" lang="en-US" altLang="zh-CN" dirty="0"/>
              <a:t> - push notifications.</a:t>
            </a:r>
            <a:endParaRPr kumimoji="1" lang="en-US" altLang="zh-CN" dirty="0"/>
          </a:p>
          <a:p>
            <a:r>
              <a:rPr kumimoji="1" lang="en-US" altLang="zh-CN" b="1" dirty="0"/>
              <a:t>Installable</a:t>
            </a:r>
            <a:r>
              <a:rPr kumimoji="1" lang="en-US" altLang="zh-CN" dirty="0"/>
              <a:t> - Allow users to “keep” apps on their home screen</a:t>
            </a:r>
            <a:endParaRPr kumimoji="1" lang="en-US" altLang="zh-CN" dirty="0"/>
          </a:p>
          <a:p>
            <a:r>
              <a:rPr kumimoji="1" lang="en-US" altLang="zh-CN" b="1" dirty="0"/>
              <a:t>Linkable</a:t>
            </a:r>
            <a:r>
              <a:rPr kumimoji="1" lang="en-US" altLang="zh-CN" dirty="0"/>
              <a:t> - Easily share via URL</a:t>
            </a:r>
            <a:endParaRPr kumimoji="1" lang="en-US" altLang="zh-CN"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ph type="subTitle" idx="1"/>
          </p:nvPr>
        </p:nvSpPr>
        <p:spPr>
          <a:xfrm>
            <a:off x="1087636" y="2060250"/>
            <a:ext cx="4682729" cy="613502"/>
          </a:xfrm>
        </p:spPr>
        <p:txBody>
          <a:bodyPr>
            <a:noAutofit/>
          </a:bodyPr>
          <a:lstStyle/>
          <a:p>
            <a:pPr algn="ctr"/>
            <a:r>
              <a:rPr kumimoji="1" lang="en-US" altLang="zh-CN" sz="2400" spc="225" dirty="0" smtClean="0"/>
              <a:t>PWA</a:t>
            </a:r>
            <a:r>
              <a:rPr kumimoji="1" lang="zh-CN" altLang="en-US" sz="2400" spc="225" dirty="0" smtClean="0"/>
              <a:t>核心技术</a:t>
            </a:r>
            <a:endParaRPr kumimoji="1" lang="zh-CN" altLang="en-US" sz="2400" spc="225"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PWA</a:t>
            </a:r>
            <a:r>
              <a:rPr kumimoji="1" lang="zh-CN" altLang="en-US" dirty="0"/>
              <a:t>核心技术</a:t>
            </a:r>
            <a:endParaRPr kumimoji="1" lang="zh-CN" altLang="en-US" dirty="0"/>
          </a:p>
        </p:txBody>
      </p:sp>
      <p:sp>
        <p:nvSpPr>
          <p:cNvPr id="3" name="矩形 2"/>
          <p:cNvSpPr/>
          <p:nvPr/>
        </p:nvSpPr>
        <p:spPr>
          <a:xfrm>
            <a:off x="427562" y="1248069"/>
            <a:ext cx="3429000" cy="1962076"/>
          </a:xfrm>
          <a:prstGeom prst="rect">
            <a:avLst/>
          </a:prstGeom>
        </p:spPr>
        <p:txBody>
          <a:bodyPr>
            <a:spAutoFit/>
          </a:bodyPr>
          <a:lstStyle/>
          <a:p>
            <a:r>
              <a:rPr kumimoji="1" lang="en-US" altLang="zh-CN" dirty="0"/>
              <a:t>Web App </a:t>
            </a:r>
            <a:r>
              <a:rPr kumimoji="1" lang="en-US" altLang="zh-CN" dirty="0" smtClean="0"/>
              <a:t>Manifest</a:t>
            </a:r>
            <a:endParaRPr kumimoji="1" lang="en-US" altLang="zh-CN" dirty="0" smtClean="0"/>
          </a:p>
          <a:p>
            <a:endParaRPr kumimoji="1" lang="en-US" altLang="zh-CN" dirty="0"/>
          </a:p>
          <a:p>
            <a:r>
              <a:rPr kumimoji="1" lang="en-US" altLang="zh-CN" dirty="0"/>
              <a:t>Service </a:t>
            </a:r>
            <a:r>
              <a:rPr kumimoji="1" lang="en-US" altLang="zh-CN" dirty="0" smtClean="0"/>
              <a:t>Worker</a:t>
            </a:r>
            <a:endParaRPr kumimoji="1" lang="en-US" altLang="zh-CN" dirty="0" smtClean="0"/>
          </a:p>
          <a:p>
            <a:endParaRPr kumimoji="1" lang="en-US" altLang="zh-CN" dirty="0"/>
          </a:p>
          <a:p>
            <a:r>
              <a:rPr kumimoji="1" lang="en-US" altLang="zh-CN" dirty="0"/>
              <a:t>App </a:t>
            </a:r>
            <a:r>
              <a:rPr kumimoji="1" lang="en-US" altLang="zh-CN" dirty="0" smtClean="0"/>
              <a:t>Shell</a:t>
            </a:r>
            <a:endParaRPr kumimoji="1" lang="en-US" altLang="zh-CN" dirty="0" smtClean="0"/>
          </a:p>
          <a:p>
            <a:endParaRPr kumimoji="1" lang="en-US" altLang="zh-CN" dirty="0"/>
          </a:p>
          <a:p>
            <a:r>
              <a:rPr kumimoji="1" lang="en-US" altLang="zh-CN" dirty="0"/>
              <a:t>Push </a:t>
            </a:r>
            <a:r>
              <a:rPr kumimoji="1" lang="en-US" altLang="zh-CN" dirty="0" smtClean="0"/>
              <a:t>Notification</a:t>
            </a:r>
            <a:endParaRPr kumimoji="1" lang="en-US" altLang="zh-CN" dirty="0" smtClean="0"/>
          </a:p>
          <a:p>
            <a:endParaRPr kumimoji="1" lang="en-US" altLang="zh-CN" dirty="0"/>
          </a:p>
          <a:p>
            <a:r>
              <a:rPr kumimoji="1" lang="en-US" altLang="zh-CN" dirty="0"/>
              <a:t>Fetch API</a:t>
            </a:r>
            <a:endParaRPr kumimoji="1" lang="en-US" altLang="zh-CN"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a:t>Web App Manifest</a:t>
            </a:r>
            <a:endParaRPr kumimoji="1" lang="zh-CN" altLang="en-US" dirty="0"/>
          </a:p>
        </p:txBody>
      </p:sp>
      <p:sp>
        <p:nvSpPr>
          <p:cNvPr id="4" name="矩形 3"/>
          <p:cNvSpPr/>
          <p:nvPr/>
        </p:nvSpPr>
        <p:spPr>
          <a:xfrm>
            <a:off x="263575" y="814306"/>
            <a:ext cx="3631307" cy="3970318"/>
          </a:xfrm>
          <a:prstGeom prst="rect">
            <a:avLst/>
          </a:prstGeom>
        </p:spPr>
        <p:txBody>
          <a:bodyPr wrap="square">
            <a:spAutoFit/>
          </a:bodyPr>
          <a:lstStyle/>
          <a:p>
            <a:pPr fontAlgn="base"/>
            <a:r>
              <a:rPr lang="en-US" altLang="zh-CN" sz="1400" b="1" dirty="0">
                <a:latin typeface="Segoe UI Light" charset="0"/>
              </a:rPr>
              <a:t>/</a:t>
            </a:r>
            <a:r>
              <a:rPr lang="en-US" altLang="zh-CN" sz="1400" b="1" dirty="0" err="1">
                <a:latin typeface="Segoe UI Light" charset="0"/>
              </a:rPr>
              <a:t>manifest.json</a:t>
            </a:r>
            <a:endParaRPr lang="en-US" altLang="zh-CN" sz="1400" b="1" dirty="0">
              <a:latin typeface="Segoe UI Light" charset="0"/>
            </a:endParaRPr>
          </a:p>
          <a:p>
            <a:pPr fontAlgn="base"/>
            <a:endParaRPr lang="en-US" altLang="zh-CN" sz="1400" dirty="0">
              <a:latin typeface="Segoe UI Light" charset="0"/>
            </a:endParaRPr>
          </a:p>
          <a:p>
            <a:r>
              <a:rPr lang="en-US" altLang="zh-CN" sz="1400" dirty="0"/>
              <a:t>{</a:t>
            </a:r>
            <a:endParaRPr lang="zh-CN" altLang="zh-CN" sz="1400" dirty="0"/>
          </a:p>
          <a:p>
            <a:r>
              <a:rPr lang="en-US" altLang="zh-CN" sz="1400" dirty="0"/>
              <a:t>  "name": ”My WPA",</a:t>
            </a:r>
            <a:endParaRPr lang="zh-CN" altLang="zh-CN" sz="1400" dirty="0"/>
          </a:p>
          <a:p>
            <a:r>
              <a:rPr lang="en-US" altLang="zh-CN" sz="1400" dirty="0"/>
              <a:t>  "</a:t>
            </a:r>
            <a:r>
              <a:rPr lang="en-US" altLang="zh-CN" sz="1400" dirty="0" err="1"/>
              <a:t>short_name</a:t>
            </a:r>
            <a:r>
              <a:rPr lang="en-US" altLang="zh-CN" sz="1400" dirty="0"/>
              <a:t>": ”</a:t>
            </a:r>
            <a:r>
              <a:rPr lang="en-US" altLang="zh-CN" sz="1400" dirty="0" err="1"/>
              <a:t>MyWPA</a:t>
            </a:r>
            <a:r>
              <a:rPr lang="en-US" altLang="zh-CN" sz="1400" dirty="0"/>
              <a:t>",</a:t>
            </a:r>
            <a:endParaRPr lang="zh-CN" altLang="zh-CN" sz="1400" dirty="0"/>
          </a:p>
          <a:p>
            <a:r>
              <a:rPr lang="en-US" altLang="zh-CN" sz="1400" dirty="0"/>
              <a:t>  "icons": [{</a:t>
            </a:r>
            <a:endParaRPr lang="zh-CN" altLang="zh-CN" sz="1400" dirty="0"/>
          </a:p>
          <a:p>
            <a:r>
              <a:rPr lang="en-US" altLang="zh-CN" sz="1400" dirty="0"/>
              <a:t>      "</a:t>
            </a:r>
            <a:r>
              <a:rPr lang="en-US" altLang="zh-CN" sz="1400" dirty="0" err="1"/>
              <a:t>src</a:t>
            </a:r>
            <a:r>
              <a:rPr lang="en-US" altLang="zh-CN" sz="1400" dirty="0"/>
              <a:t>": "/images/curex-256.png",</a:t>
            </a:r>
            <a:endParaRPr lang="zh-CN" altLang="zh-CN" sz="1400" dirty="0"/>
          </a:p>
          <a:p>
            <a:r>
              <a:rPr lang="en-US" altLang="zh-CN" sz="1400" dirty="0"/>
              <a:t>      "sizes": "256x256",</a:t>
            </a:r>
            <a:endParaRPr lang="zh-CN" altLang="zh-CN" sz="1400" dirty="0"/>
          </a:p>
          <a:p>
            <a:r>
              <a:rPr lang="en-US" altLang="zh-CN" sz="1400" dirty="0"/>
              <a:t>      "type": "image/</a:t>
            </a:r>
            <a:r>
              <a:rPr lang="en-US" altLang="zh-CN" sz="1400" dirty="0" err="1"/>
              <a:t>png</a:t>
            </a:r>
            <a:r>
              <a:rPr lang="en-US" altLang="zh-CN" sz="1400" dirty="0"/>
              <a:t>"</a:t>
            </a:r>
            <a:endParaRPr lang="zh-CN" altLang="zh-CN" sz="1400" dirty="0"/>
          </a:p>
          <a:p>
            <a:r>
              <a:rPr lang="en-US" altLang="zh-CN" sz="1400" dirty="0"/>
              <a:t>  }],</a:t>
            </a:r>
            <a:endParaRPr lang="zh-CN" altLang="zh-CN" sz="1400" dirty="0"/>
          </a:p>
          <a:p>
            <a:r>
              <a:rPr lang="en-US" altLang="zh-CN" sz="1400" dirty="0"/>
              <a:t>  "</a:t>
            </a:r>
            <a:r>
              <a:rPr lang="en-US" altLang="zh-CN" sz="1400" dirty="0" err="1"/>
              <a:t>start_url</a:t>
            </a:r>
            <a:r>
              <a:rPr lang="en-US" altLang="zh-CN" sz="1400" dirty="0"/>
              <a:t>": "/</a:t>
            </a:r>
            <a:r>
              <a:rPr lang="en-US" altLang="zh-CN" sz="1400" dirty="0" err="1"/>
              <a:t>index.html</a:t>
            </a:r>
            <a:r>
              <a:rPr lang="en-US" altLang="zh-CN" sz="1400" dirty="0"/>
              <a:t>",</a:t>
            </a:r>
            <a:endParaRPr lang="zh-CN" altLang="zh-CN" sz="1400" dirty="0"/>
          </a:p>
          <a:p>
            <a:r>
              <a:rPr lang="en-US" altLang="zh-CN" sz="1400" dirty="0"/>
              <a:t>  "display": "standalone",</a:t>
            </a:r>
            <a:endParaRPr lang="zh-CN" altLang="zh-CN" sz="1400" dirty="0"/>
          </a:p>
          <a:p>
            <a:r>
              <a:rPr lang="en-US" altLang="zh-CN" sz="1400" dirty="0"/>
              <a:t>  "</a:t>
            </a:r>
            <a:r>
              <a:rPr lang="en-US" altLang="zh-CN" sz="1400" dirty="0" err="1"/>
              <a:t>background_color</a:t>
            </a:r>
            <a:r>
              <a:rPr lang="en-US" altLang="zh-CN" sz="1400" dirty="0"/>
              <a:t>": "#003300",</a:t>
            </a:r>
            <a:endParaRPr lang="zh-CN" altLang="zh-CN" sz="1400" dirty="0"/>
          </a:p>
          <a:p>
            <a:r>
              <a:rPr lang="en-US" altLang="zh-CN" sz="1400" dirty="0"/>
              <a:t>  "</a:t>
            </a:r>
            <a:r>
              <a:rPr lang="en-US" altLang="zh-CN" sz="1400" dirty="0" err="1"/>
              <a:t>theme_color</a:t>
            </a:r>
            <a:r>
              <a:rPr lang="en-US" altLang="zh-CN" sz="1400" dirty="0"/>
              <a:t>": "#003300"</a:t>
            </a:r>
            <a:endParaRPr lang="zh-CN" altLang="zh-CN" sz="1400" dirty="0"/>
          </a:p>
          <a:p>
            <a:r>
              <a:rPr lang="en-US" altLang="zh-CN" sz="1400" dirty="0"/>
              <a:t>}</a:t>
            </a:r>
            <a:endParaRPr lang="zh-CN" altLang="zh-CN" sz="1400" dirty="0"/>
          </a:p>
          <a:p>
            <a:pPr fontAlgn="base"/>
            <a:endParaRPr lang="en-US" altLang="zh-CN" sz="1400" dirty="0">
              <a:latin typeface="Segoe UI Light" charset="0"/>
            </a:endParaRPr>
          </a:p>
          <a:p>
            <a:pPr fontAlgn="base"/>
            <a:r>
              <a:rPr lang="en-US" altLang="zh-CN" sz="1400" b="1" dirty="0"/>
              <a:t>link in your HTML &lt;head&gt;</a:t>
            </a:r>
            <a:endParaRPr lang="en-US" altLang="zh-CN" sz="1400" b="1" dirty="0">
              <a:latin typeface="Segoe UI Light" charset="0"/>
            </a:endParaRPr>
          </a:p>
          <a:p>
            <a:r>
              <a:rPr lang="en-US" altLang="zh-CN" sz="1400" dirty="0">
                <a:latin typeface="inherit" charset="0"/>
              </a:rPr>
              <a:t>&lt;link </a:t>
            </a:r>
            <a:r>
              <a:rPr lang="en-US" altLang="zh-CN" sz="1400" dirty="0" err="1">
                <a:latin typeface="inherit" charset="0"/>
              </a:rPr>
              <a:t>rel</a:t>
            </a:r>
            <a:r>
              <a:rPr lang="en-US" altLang="zh-CN" sz="1400" dirty="0">
                <a:latin typeface="inherit" charset="0"/>
              </a:rPr>
              <a:t>="manifest" </a:t>
            </a:r>
            <a:r>
              <a:rPr lang="en-US" altLang="zh-CN" sz="1400" dirty="0" err="1">
                <a:latin typeface="inherit" charset="0"/>
              </a:rPr>
              <a:t>href</a:t>
            </a:r>
            <a:r>
              <a:rPr lang="en-US" altLang="zh-CN" sz="1400" dirty="0">
                <a:latin typeface="inherit" charset="0"/>
              </a:rPr>
              <a:t>="/</a:t>
            </a:r>
            <a:r>
              <a:rPr lang="en-US" altLang="zh-CN" sz="1400" dirty="0" err="1">
                <a:latin typeface="inherit" charset="0"/>
              </a:rPr>
              <a:t>manifest.json</a:t>
            </a:r>
            <a:r>
              <a:rPr lang="en-US" altLang="zh-CN" sz="1400" dirty="0">
                <a:latin typeface="inherit" charset="0"/>
              </a:rPr>
              <a:t>"&gt;</a:t>
            </a:r>
            <a:endParaRPr lang="zh-CN" altLang="en-US" sz="1400" dirty="0"/>
          </a:p>
        </p:txBody>
      </p:sp>
      <p:pic>
        <p:nvPicPr>
          <p:cNvPr id="5" name="图片 4"/>
          <p:cNvPicPr>
            <a:picLocks noChangeAspect="1"/>
          </p:cNvPicPr>
          <p:nvPr/>
        </p:nvPicPr>
        <p:blipFill>
          <a:blip r:embed="rId1"/>
          <a:stretch>
            <a:fillRect/>
          </a:stretch>
        </p:blipFill>
        <p:spPr>
          <a:xfrm>
            <a:off x="4199592" y="826107"/>
            <a:ext cx="2226400" cy="3960000"/>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内容页（白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白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内容页（白底）">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7283</Words>
  <Application>WPS 演示</Application>
  <PresentationFormat>自定义</PresentationFormat>
  <Paragraphs>375</Paragraphs>
  <Slides>39</Slides>
  <Notes>2</Notes>
  <HiddenSlides>0</HiddenSlides>
  <MMClips>0</MMClips>
  <ScaleCrop>false</ScaleCrop>
  <HeadingPairs>
    <vt:vector size="4" baseType="variant">
      <vt:variant>
        <vt:lpstr>主题</vt:lpstr>
      </vt:variant>
      <vt:variant>
        <vt:i4>5</vt:i4>
      </vt:variant>
      <vt:variant>
        <vt:lpstr>幻灯片标题</vt:lpstr>
      </vt:variant>
      <vt:variant>
        <vt:i4>39</vt:i4>
      </vt:variant>
    </vt:vector>
  </HeadingPairs>
  <TitlesOfParts>
    <vt:vector size="44" baseType="lpstr">
      <vt:lpstr>1_Office 主题</vt:lpstr>
      <vt:lpstr>内容页（白底）</vt:lpstr>
      <vt:lpstr>白底</vt:lpstr>
      <vt:lpstr>2_Office 主题</vt:lpstr>
      <vt:lpstr>1_内容页（白底）</vt:lpstr>
      <vt:lpstr>PowerPoint 演示文稿</vt:lpstr>
      <vt:lpstr>PowerPoint 演示文稿</vt:lpstr>
      <vt:lpstr>Why not Web?</vt:lpstr>
      <vt:lpstr>What was missing?</vt:lpstr>
      <vt:lpstr>What is a Progressive Web App?</vt:lpstr>
      <vt:lpstr>Key features of PWA</vt:lpstr>
      <vt:lpstr>PowerPoint 演示文稿</vt:lpstr>
      <vt:lpstr>PWA核心技术</vt:lpstr>
      <vt:lpstr>Web App Manifest</vt:lpstr>
      <vt:lpstr>Service Worker</vt:lpstr>
      <vt:lpstr>Service Worker Lifecycle</vt:lpstr>
      <vt:lpstr>Register Service Workers</vt:lpstr>
      <vt:lpstr>Install Service workers and caching resources</vt:lpstr>
      <vt:lpstr>Push Notification</vt:lpstr>
      <vt:lpstr>Push Notification</vt:lpstr>
      <vt:lpstr>Push Notification</vt:lpstr>
      <vt:lpstr>Web Push Protocol</vt:lpstr>
      <vt:lpstr>App Shell</vt:lpstr>
      <vt:lpstr>App Shell</vt:lpstr>
      <vt:lpstr>Fetch API</vt:lpstr>
      <vt:lpstr>PowerPoint 演示文稿</vt:lpstr>
      <vt:lpstr>PowerPoint 演示文稿</vt:lpstr>
      <vt:lpstr>使用vue-cli创建PWA</vt:lpstr>
      <vt:lpstr>使用create-react-app创建PWA</vt:lpstr>
      <vt:lpstr>使用preact-cli创建PWA</vt:lpstr>
      <vt:lpstr>PowerPoint 演示文稿</vt:lpstr>
      <vt:lpstr>统计添加到桌面用户数</vt:lpstr>
      <vt:lpstr>不显示添加到桌面提示条</vt:lpstr>
      <vt:lpstr>延迟提示桌面提示条</vt:lpstr>
      <vt:lpstr>忽略参数缓存</vt:lpstr>
      <vt:lpstr>查询缓存容量信息</vt:lpstr>
      <vt:lpstr>缓存持久化</vt:lpstr>
      <vt:lpstr>Service Worker代码调试</vt:lpstr>
      <vt:lpstr>Service Worker无缓存调试</vt:lpstr>
      <vt:lpstr>Web PUSH调试</vt:lpstr>
      <vt:lpstr>More</vt:lpstr>
      <vt:lpstr>PowerPoint 演示文稿</vt:lpstr>
      <vt:lpstr>More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heyli</cp:lastModifiedBy>
  <cp:revision>145</cp:revision>
  <dcterms:created xsi:type="dcterms:W3CDTF">2017-02-15T08:31:00Z</dcterms:created>
  <dcterms:modified xsi:type="dcterms:W3CDTF">2017-06-26T08:40:23Z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