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09" r:id="rId3"/>
    <p:sldId id="256" r:id="rId5"/>
    <p:sldId id="258" r:id="rId6"/>
    <p:sldId id="259" r:id="rId7"/>
    <p:sldId id="257" r:id="rId8"/>
    <p:sldId id="376" r:id="rId9"/>
    <p:sldId id="290" r:id="rId10"/>
    <p:sldId id="329" r:id="rId11"/>
    <p:sldId id="330" r:id="rId12"/>
    <p:sldId id="331" r:id="rId13"/>
    <p:sldId id="332" r:id="rId14"/>
    <p:sldId id="333" r:id="rId15"/>
    <p:sldId id="334" r:id="rId16"/>
    <p:sldId id="413" r:id="rId17"/>
    <p:sldId id="335" r:id="rId18"/>
    <p:sldId id="336" r:id="rId19"/>
    <p:sldId id="337" r:id="rId20"/>
    <p:sldId id="338" r:id="rId21"/>
    <p:sldId id="339" r:id="rId22"/>
    <p:sldId id="340" r:id="rId23"/>
    <p:sldId id="341" r:id="rId24"/>
    <p:sldId id="342" r:id="rId25"/>
    <p:sldId id="343" r:id="rId26"/>
    <p:sldId id="344" r:id="rId27"/>
    <p:sldId id="345" r:id="rId28"/>
    <p:sldId id="348" r:id="rId29"/>
    <p:sldId id="349" r:id="rId30"/>
    <p:sldId id="294" r:id="rId31"/>
    <p:sldId id="304" r:id="rId32"/>
    <p:sldId id="305" r:id="rId33"/>
    <p:sldId id="369" r:id="rId34"/>
    <p:sldId id="306" r:id="rId35"/>
    <p:sldId id="307" r:id="rId36"/>
    <p:sldId id="347" r:id="rId37"/>
    <p:sldId id="308" r:id="rId38"/>
    <p:sldId id="375" r:id="rId39"/>
    <p:sldId id="295" r:id="rId40"/>
    <p:sldId id="296" r:id="rId41"/>
    <p:sldId id="370" r:id="rId42"/>
    <p:sldId id="371" r:id="rId43"/>
    <p:sldId id="372" r:id="rId44"/>
    <p:sldId id="374" r:id="rId45"/>
    <p:sldId id="373" r:id="rId46"/>
  </p:sldIdLst>
  <p:sldSz cx="9144000" cy="6858000" type="screen4x3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410067"/>
    <a:srgbClr val="E5E5E5"/>
    <a:srgbClr val="3B0752"/>
    <a:srgbClr val="F84B34"/>
    <a:srgbClr val="F73B0F"/>
    <a:srgbClr val="F7F7F7"/>
    <a:srgbClr val="F4632A"/>
    <a:srgbClr val="EDEDED"/>
    <a:srgbClr val="F794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消耗时间(ms)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ejs</c:v>
                </c:pt>
                <c:pt idx="1">
                  <c:v>tpl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7500</c:v>
                </c:pt>
                <c:pt idx="1">
                  <c:v>920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82"/>
        <c:overlap val="0"/>
        <c:axId val="795866295"/>
        <c:axId val="527433154"/>
      </c:barChart>
      <c:catAx>
        <c:axId val="795866295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27433154"/>
        <c:crosses val="autoZero"/>
        <c:auto val="1"/>
        <c:lblAlgn val="ctr"/>
        <c:lblOffset val="100"/>
        <c:noMultiLvlLbl val="0"/>
      </c:catAx>
      <c:valAx>
        <c:axId val="52743315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958662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600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 w="19050">
              <a:noFill/>
            </a:ln>
          </c:spPr>
          <c:explosion val="0"/>
          <c:dPt>
            <c:idx val="0"/>
            <c:bubble3D val="0"/>
            <c:spPr>
              <a:solidFill>
                <a:srgbClr val="3B0752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rgbClr val="3B0752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rgbClr val="ED7D31"/>
              </a:solidFill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9156" y="1279287"/>
            <a:ext cx="4605433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通常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Node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服务都会使用</a:t>
            </a:r>
            <a:r>
              <a:rPr lang="zh-CN" altLang="en-US">
                <a:solidFill>
                  <a:srgbClr val="F73B0F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多进程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的方式来提供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cpu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的使用效率。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MoggyServer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同样也是多进程，但和通常基于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pm2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的多进程不同，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MoggyServer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把多进程的管理集成的自身当中。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  <a:sym typeface="+mn-ea"/>
            </a:endParaRPr>
          </a:p>
          <a:p>
            <a:endParaRPr lang="zh-CN" altLang="en-US"/>
          </a:p>
          <a:p>
            <a:pPr marL="0" indent="0" algn="l" fontAlgn="auto">
              <a:lnSpc>
                <a:spcPct val="150000"/>
              </a:lnSpc>
            </a:pPr>
            <a:r>
              <a:rPr 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使用过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pm2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的同学都知道，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pm2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在重启进程的时候，会有短暂的服务端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502</a:t>
            </a:r>
            <a:r>
              <a:rPr lang="zh-CN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。这是因为进程从关闭到重新打开需要时间。但这种情况其实是对</a:t>
            </a:r>
            <a:r>
              <a:rPr lang="zh-CN" altLang="zh-CN">
                <a:solidFill>
                  <a:srgbClr val="F73B0F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用户的体验有损</a:t>
            </a:r>
            <a:r>
              <a:rPr lang="zh-CN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的。</a:t>
            </a:r>
            <a:endParaRPr lang="zh-CN" altLang="zh-CN" b="0" u="none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</a:endParaRPr>
          </a:p>
          <a:p>
            <a:pPr marL="0" indent="0" algn="l" fontAlgn="auto">
              <a:lnSpc>
                <a:spcPct val="150000"/>
              </a:lnSpc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而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MoggyServer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则是采用更加定制化的进程管理方案来避免这种问题。</a:t>
            </a:r>
            <a:endParaRPr lang="zh-CN" altLang="en-US" b="0" u="none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创建离线包配置时，都会计算文件的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md5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，并且推送到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Service Worker</a:t>
            </a:r>
            <a:r>
              <a:rPr lang="zh-CN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中利用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indexedDB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保存到本地。每次发布新的静态文件，发布系统就会通过后置脚本的方式，通知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MoggyCache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，更新文件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md5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。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Service Worker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通过对比文件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md5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的差别，自动更新相应的文件缓存。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除了文件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md5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，每次文件更新，都会计算出该文件和他的上一个版本之间的差异，并把差异保存成unified格式的文件增量包，如果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Service Worker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发现有可用的增量包，则会直接加载增量包文件，并且与缓存中的旧版本文件进行合并操作，从而降低带宽。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0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1.png"/><Relationship Id="rId1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hemeOverride" Target="../theme/themeOverride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chart" Target="../charts/char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worl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5720" y="5095875"/>
            <a:ext cx="9235916" cy="4584859"/>
          </a:xfrm>
          <a:prstGeom prst="rect">
            <a:avLst/>
          </a:prstGeom>
        </p:spPr>
      </p:pic>
      <p:pic>
        <p:nvPicPr>
          <p:cNvPr id="2" name="图片 1" descr="QQ图片2017052614470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303" y="1970246"/>
            <a:ext cx="2539365" cy="3386614"/>
          </a:xfrm>
          <a:prstGeom prst="rect">
            <a:avLst/>
          </a:prstGeom>
          <a:ln w="12700" cap="flat">
            <a:noFill/>
            <a:miter lim="4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896303" y="5356860"/>
            <a:ext cx="2539365" cy="57150"/>
          </a:xfrm>
          <a:prstGeom prst="rect">
            <a:avLst/>
          </a:prstGeom>
          <a:solidFill>
            <a:srgbClr val="F73B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zh-CN" sz="10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676174" y="2081689"/>
            <a:ext cx="3218815" cy="48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>
                <a:solidFill>
                  <a:srgbClr val="3B075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@</a:t>
            </a:r>
            <a:r>
              <a:rPr lang="en-US" altLang="zh-CN" sz="2400">
                <a:solidFill>
                  <a:srgbClr val="3B0752"/>
                </a:solidFill>
                <a:latin typeface="微软雅黑" panose="020B0503020204020204" charset="-122"/>
                <a:ea typeface="微软雅黑" panose="020B0503020204020204" charset="-122"/>
              </a:rPr>
              <a:t>lizzz_led</a:t>
            </a:r>
            <a:r>
              <a:rPr lang="zh-CN" altLang="en-US" sz="2400">
                <a:solidFill>
                  <a:srgbClr val="3B0752"/>
                </a:solidFill>
                <a:latin typeface="微软雅黑" panose="020B0503020204020204" charset="-122"/>
                <a:ea typeface="微软雅黑" panose="020B0503020204020204" charset="-122"/>
              </a:rPr>
              <a:t>（周明礼）</a:t>
            </a:r>
            <a:endParaRPr lang="en-US" altLang="zh-CN" sz="2400">
              <a:solidFill>
                <a:srgbClr val="3B075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7FAFC">
                  <a:alpha val="100000"/>
                </a:srgbClr>
              </a:clrFrom>
              <a:clrTo>
                <a:srgbClr val="F7FAFC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52850" y="2818924"/>
            <a:ext cx="397669" cy="41386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150519" y="2888933"/>
            <a:ext cx="4571365" cy="3359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https://www.zhihu.com/people/zhou-ming-li-40</a:t>
            </a:r>
            <a:endParaRPr lang="en-US" altLang="zh-CN" sz="15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rcRect l="7485"/>
          <a:stretch>
            <a:fillRect/>
          </a:stretch>
        </p:blipFill>
        <p:spPr>
          <a:xfrm>
            <a:off x="3781425" y="3338989"/>
            <a:ext cx="376714" cy="30003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150519" y="3338989"/>
            <a:ext cx="2814320" cy="3359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https://github.com/lizzz0523</a:t>
            </a:r>
            <a:endParaRPr lang="en-US" altLang="zh-CN" sz="15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" name="文本框 24"/>
          <p:cNvSpPr txBox="1"/>
          <p:nvPr/>
        </p:nvSpPr>
        <p:spPr>
          <a:xfrm>
            <a:off x="1298734" y="2147888"/>
            <a:ext cx="5293519" cy="5200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 fontAlgn="auto">
              <a:lnSpc>
                <a:spcPts val="2700"/>
              </a:lnSpc>
            </a:pPr>
            <a:r>
              <a:rPr lang="zh-CN" altLang="zh-CN" sz="2700" b="0" u="none">
                <a:solidFill>
                  <a:srgbClr val="3B0752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不可靠，主要是更新不可靠</a:t>
            </a:r>
            <a:endParaRPr lang="zh-CN" altLang="zh-CN" sz="2700" b="0" u="none">
              <a:solidFill>
                <a:srgbClr val="3B0752"/>
              </a:solidFill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2271236" y="3398520"/>
            <a:ext cx="3881438" cy="960120"/>
          </a:xfrm>
          <a:prstGeom prst="roundRect">
            <a:avLst>
              <a:gd name="adj" fmla="val 11309"/>
            </a:avLst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小周啊，为啥今天早上上线的功能，有用户反馈说没更新啊</a:t>
            </a:r>
            <a:endParaRPr lang="zh-CN" altLang="zh-CN" sz="21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5392103" y="4543901"/>
            <a:ext cx="1353503" cy="495776"/>
          </a:xfrm>
          <a:prstGeom prst="roundRect">
            <a:avLst>
              <a:gd name="adj" fmla="val 11309"/>
            </a:avLst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zh-CN" altLang="zh-CN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骚等！！</a:t>
            </a:r>
            <a:endParaRPr lang="zh-CN" altLang="zh-CN" sz="21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000149" y="5203508"/>
            <a:ext cx="1745456" cy="495776"/>
          </a:xfrm>
          <a:prstGeom prst="roundRect">
            <a:avLst>
              <a:gd name="adj" fmla="val 11309"/>
            </a:avLst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 </a:t>
            </a:r>
            <a:r>
              <a:rPr lang="zh-CN" altLang="zh-CN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刷新试试</a:t>
            </a:r>
            <a:endParaRPr lang="zh-CN" altLang="zh-CN" sz="21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16200000">
            <a:off x="2018348" y="3553301"/>
            <a:ext cx="271463" cy="271463"/>
          </a:xfrm>
          <a:prstGeom prst="triangle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zh-CN" sz="21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6" name="等腰三角形 5"/>
          <p:cNvSpPr/>
          <p:nvPr/>
        </p:nvSpPr>
        <p:spPr>
          <a:xfrm rot="5400000">
            <a:off x="6660356" y="4656059"/>
            <a:ext cx="271463" cy="271463"/>
          </a:xfrm>
          <a:prstGeom prst="triangle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zh-CN" sz="21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7" name="等腰三角形 6"/>
          <p:cNvSpPr/>
          <p:nvPr/>
        </p:nvSpPr>
        <p:spPr>
          <a:xfrm rot="5400000">
            <a:off x="6660356" y="5315665"/>
            <a:ext cx="271463" cy="271463"/>
          </a:xfrm>
          <a:prstGeom prst="triangle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zh-CN" sz="21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10776" y="5213985"/>
            <a:ext cx="463868" cy="46386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180" y="3440906"/>
            <a:ext cx="495776" cy="49577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4543901"/>
            <a:ext cx="495776" cy="49577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5213985"/>
            <a:ext cx="495776" cy="49577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grpSp>
        <p:nvGrpSpPr>
          <p:cNvPr id="12" name="组合 11"/>
          <p:cNvGrpSpPr/>
          <p:nvPr/>
        </p:nvGrpSpPr>
        <p:grpSpPr>
          <a:xfrm>
            <a:off x="2650808" y="705326"/>
            <a:ext cx="3810000" cy="523875"/>
            <a:chOff x="5651" y="605"/>
            <a:chExt cx="8000" cy="1100"/>
          </a:xfrm>
        </p:grpSpPr>
        <p:sp>
          <p:nvSpPr>
            <p:cNvPr id="100" name="文本框 99"/>
            <p:cNvSpPr txBox="1"/>
            <p:nvPr/>
          </p:nvSpPr>
          <p:spPr>
            <a:xfrm>
              <a:off x="5651" y="605"/>
              <a:ext cx="8000" cy="91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  <a:scene3d>
                <a:camera prst="orthographicFront"/>
                <a:lightRig rig="threePt" dir="t"/>
              </a:scene3d>
            </a:bodyPr>
            <a:p>
              <a:pPr marL="0" indent="0" algn="ctr"/>
              <a:r>
                <a:rPr lang="zh-CN" altLang="en-US" sz="2100" u="none">
                  <a:solidFill>
                    <a:srgbClr val="3B0752"/>
                  </a:solidFill>
                  <a:effectLst/>
                  <a:latin typeface="微软雅黑" panose="020B0503020204020204" charset="-122"/>
                  <a:ea typeface="微软雅黑" panose="020B0503020204020204" charset="-122"/>
                  <a:cs typeface="宋体" panose="02010600030101010101" pitchFamily="2" charset="-122"/>
                </a:rPr>
                <a:t>缓存机制的不足</a:t>
              </a:r>
              <a:endParaRPr lang="zh-CN" altLang="en-US" sz="2100" u="none">
                <a:solidFill>
                  <a:srgbClr val="3B0752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614" y="1592"/>
              <a:ext cx="3053" cy="113"/>
            </a:xfrm>
            <a:prstGeom prst="rect">
              <a:avLst/>
            </a:prstGeom>
            <a:solidFill>
              <a:srgbClr val="3B07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  <p:sp>
          <p:nvSpPr>
            <p:cNvPr id="14" name="矩形 13"/>
            <p:cNvSpPr/>
            <p:nvPr/>
          </p:nvSpPr>
          <p:spPr>
            <a:xfrm>
              <a:off x="9667" y="1592"/>
              <a:ext cx="3053" cy="1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" name="文本框 24"/>
          <p:cNvSpPr txBox="1"/>
          <p:nvPr/>
        </p:nvSpPr>
        <p:spPr>
          <a:xfrm>
            <a:off x="1298734" y="2155508"/>
            <a:ext cx="5293519" cy="5200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 fontAlgn="auto">
              <a:lnSpc>
                <a:spcPts val="2700"/>
              </a:lnSpc>
            </a:pPr>
            <a:r>
              <a:rPr lang="zh-CN" altLang="zh-CN" sz="2700" b="0" u="none">
                <a:solidFill>
                  <a:srgbClr val="3B0752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离线体验不佳</a:t>
            </a:r>
            <a:endParaRPr lang="en-US" altLang="zh-CN" sz="2700" b="0" u="none">
              <a:solidFill>
                <a:srgbClr val="3B0752"/>
              </a:solidFill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l="7749" t="15044" r="19374" b="26077"/>
          <a:stretch>
            <a:fillRect/>
          </a:stretch>
        </p:blipFill>
        <p:spPr>
          <a:xfrm>
            <a:off x="3461385" y="3323749"/>
            <a:ext cx="2149793" cy="2935605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2650808" y="705326"/>
            <a:ext cx="3810000" cy="523875"/>
            <a:chOff x="5651" y="605"/>
            <a:chExt cx="8000" cy="1100"/>
          </a:xfrm>
        </p:grpSpPr>
        <p:sp>
          <p:nvSpPr>
            <p:cNvPr id="100" name="文本框 99"/>
            <p:cNvSpPr txBox="1"/>
            <p:nvPr/>
          </p:nvSpPr>
          <p:spPr>
            <a:xfrm>
              <a:off x="5651" y="605"/>
              <a:ext cx="8000" cy="91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  <a:scene3d>
                <a:camera prst="orthographicFront"/>
                <a:lightRig rig="threePt" dir="t"/>
              </a:scene3d>
            </a:bodyPr>
            <a:p>
              <a:pPr marL="0" indent="0" algn="ctr"/>
              <a:r>
                <a:rPr lang="zh-CN" altLang="en-US" sz="2100" u="none">
                  <a:solidFill>
                    <a:srgbClr val="3B0752"/>
                  </a:solidFill>
                  <a:effectLst/>
                  <a:latin typeface="微软雅黑" panose="020B0503020204020204" charset="-122"/>
                  <a:ea typeface="微软雅黑" panose="020B0503020204020204" charset="-122"/>
                  <a:cs typeface="宋体" panose="02010600030101010101" pitchFamily="2" charset="-122"/>
                </a:rPr>
                <a:t>缓存机制的不足</a:t>
              </a:r>
              <a:endParaRPr lang="zh-CN" altLang="en-US" sz="2100" u="none">
                <a:solidFill>
                  <a:srgbClr val="3B0752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614" y="1592"/>
              <a:ext cx="3053" cy="113"/>
            </a:xfrm>
            <a:prstGeom prst="rect">
              <a:avLst/>
            </a:prstGeom>
            <a:solidFill>
              <a:srgbClr val="3B07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  <p:sp>
          <p:nvSpPr>
            <p:cNvPr id="14" name="矩形 13"/>
            <p:cNvSpPr/>
            <p:nvPr/>
          </p:nvSpPr>
          <p:spPr>
            <a:xfrm>
              <a:off x="9667" y="1592"/>
              <a:ext cx="3053" cy="1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" name="文本框 24"/>
          <p:cNvSpPr txBox="1"/>
          <p:nvPr/>
        </p:nvSpPr>
        <p:spPr>
          <a:xfrm>
            <a:off x="1298734" y="2155508"/>
            <a:ext cx="5293519" cy="5200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 fontAlgn="auto">
              <a:lnSpc>
                <a:spcPts val="2700"/>
              </a:lnSpc>
            </a:pPr>
            <a:r>
              <a:rPr lang="zh-CN" altLang="en-US" sz="2700" b="0" u="none">
                <a:solidFill>
                  <a:srgbClr val="3B0752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不可定制化，例如无法增量更新</a:t>
            </a:r>
            <a:endParaRPr lang="zh-CN" altLang="en-US" sz="2700" b="0" u="none">
              <a:solidFill>
                <a:srgbClr val="3B0752"/>
              </a:solidFill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257074" y="5288280"/>
            <a:ext cx="2566988" cy="731996"/>
          </a:xfrm>
          <a:prstGeom prst="roundRect">
            <a:avLst>
              <a:gd name="adj" fmla="val 6439"/>
            </a:avLst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index.v2.js</a:t>
            </a:r>
            <a:endParaRPr lang="en-US" altLang="zh-CN" sz="3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1379220" y="3466624"/>
            <a:ext cx="2566988" cy="731996"/>
          </a:xfrm>
          <a:prstGeom prst="roundRect">
            <a:avLst>
              <a:gd name="adj" fmla="val 6439"/>
            </a:avLst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index.v1.js</a:t>
            </a:r>
            <a:endParaRPr lang="zh-CN" altLang="en-US" sz="3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548188" y="3466624"/>
            <a:ext cx="3345180" cy="731996"/>
          </a:xfrm>
          <a:prstGeom prst="roundRect">
            <a:avLst>
              <a:gd name="adj" fmla="val 6439"/>
            </a:avLst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index.v1.patch</a:t>
            </a:r>
            <a:endParaRPr lang="en-US" altLang="zh-CN" sz="3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914650" y="4995386"/>
            <a:ext cx="822008" cy="822008"/>
            <a:chOff x="11367" y="8756"/>
            <a:chExt cx="1726" cy="1726"/>
          </a:xfrm>
        </p:grpSpPr>
        <p:sp>
          <p:nvSpPr>
            <p:cNvPr id="9" name="禁止符 8"/>
            <p:cNvSpPr/>
            <p:nvPr/>
          </p:nvSpPr>
          <p:spPr>
            <a:xfrm>
              <a:off x="11367" y="8756"/>
              <a:ext cx="1727" cy="1727"/>
            </a:xfrm>
            <a:prstGeom prst="noSmoking">
              <a:avLst>
                <a:gd name="adj" fmla="val 9267"/>
              </a:avLst>
            </a:prstGeom>
            <a:solidFill>
              <a:srgbClr val="F73B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禁止符 9"/>
            <p:cNvSpPr/>
            <p:nvPr/>
          </p:nvSpPr>
          <p:spPr>
            <a:xfrm rot="5400000">
              <a:off x="11367" y="8756"/>
              <a:ext cx="1727" cy="1727"/>
            </a:xfrm>
            <a:prstGeom prst="noSmoking">
              <a:avLst>
                <a:gd name="adj" fmla="val 9267"/>
              </a:avLst>
            </a:prstGeom>
            <a:solidFill>
              <a:srgbClr val="F73B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650808" y="705326"/>
            <a:ext cx="3810000" cy="523875"/>
            <a:chOff x="5651" y="605"/>
            <a:chExt cx="8000" cy="1100"/>
          </a:xfrm>
        </p:grpSpPr>
        <p:sp>
          <p:nvSpPr>
            <p:cNvPr id="100" name="文本框 99"/>
            <p:cNvSpPr txBox="1"/>
            <p:nvPr/>
          </p:nvSpPr>
          <p:spPr>
            <a:xfrm>
              <a:off x="5651" y="605"/>
              <a:ext cx="8000" cy="91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  <a:scene3d>
                <a:camera prst="orthographicFront"/>
                <a:lightRig rig="threePt" dir="t"/>
              </a:scene3d>
            </a:bodyPr>
            <a:p>
              <a:pPr marL="0" indent="0" algn="ctr"/>
              <a:r>
                <a:rPr lang="zh-CN" altLang="en-US" sz="2100" u="none">
                  <a:solidFill>
                    <a:srgbClr val="3B0752"/>
                  </a:solidFill>
                  <a:effectLst/>
                  <a:latin typeface="微软雅黑" panose="020B0503020204020204" charset="-122"/>
                  <a:ea typeface="微软雅黑" panose="020B0503020204020204" charset="-122"/>
                  <a:cs typeface="宋体" panose="02010600030101010101" pitchFamily="2" charset="-122"/>
                </a:rPr>
                <a:t>缓存机制的不足</a:t>
              </a:r>
              <a:endParaRPr lang="zh-CN" altLang="en-US" sz="2100" u="none">
                <a:solidFill>
                  <a:srgbClr val="3B0752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614" y="1592"/>
              <a:ext cx="3053" cy="113"/>
            </a:xfrm>
            <a:prstGeom prst="rect">
              <a:avLst/>
            </a:prstGeom>
            <a:solidFill>
              <a:srgbClr val="3B07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  <p:sp>
          <p:nvSpPr>
            <p:cNvPr id="14" name="矩形 13"/>
            <p:cNvSpPr/>
            <p:nvPr/>
          </p:nvSpPr>
          <p:spPr>
            <a:xfrm>
              <a:off x="9667" y="1592"/>
              <a:ext cx="3053" cy="1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</p:grpSp>
      <p:cxnSp>
        <p:nvCxnSpPr>
          <p:cNvPr id="15" name="肘形连接符 14"/>
          <p:cNvCxnSpPr>
            <a:stCxn id="21" idx="2"/>
            <a:endCxn id="5" idx="0"/>
          </p:cNvCxnSpPr>
          <p:nvPr/>
        </p:nvCxnSpPr>
        <p:spPr>
          <a:xfrm rot="5400000" flipV="1">
            <a:off x="3056890" y="3804285"/>
            <a:ext cx="1089660" cy="1877695"/>
          </a:xfrm>
          <a:prstGeom prst="bentConnector3">
            <a:avLst>
              <a:gd name="adj1" fmla="val 49971"/>
            </a:avLst>
          </a:prstGeom>
          <a:ln w="762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4" idx="2"/>
            <a:endCxn id="5" idx="0"/>
          </p:cNvCxnSpPr>
          <p:nvPr/>
        </p:nvCxnSpPr>
        <p:spPr>
          <a:xfrm rot="5400000">
            <a:off x="4836160" y="3903345"/>
            <a:ext cx="1089660" cy="1680210"/>
          </a:xfrm>
          <a:prstGeom prst="bentConnector3">
            <a:avLst>
              <a:gd name="adj1" fmla="val 50000"/>
            </a:avLst>
          </a:prstGeom>
          <a:ln w="762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" name="矩形 28"/>
          <p:cNvSpPr/>
          <p:nvPr/>
        </p:nvSpPr>
        <p:spPr>
          <a:xfrm>
            <a:off x="-78740" y="1458595"/>
            <a:ext cx="9293225" cy="56445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30" name="等腰三角形 29"/>
          <p:cNvSpPr/>
          <p:nvPr/>
        </p:nvSpPr>
        <p:spPr>
          <a:xfrm rot="10800000">
            <a:off x="258128" y="1458754"/>
            <a:ext cx="8595360" cy="367189"/>
          </a:xfrm>
          <a:prstGeom prst="triangle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grpSp>
        <p:nvGrpSpPr>
          <p:cNvPr id="26" name="组合 25"/>
          <p:cNvGrpSpPr/>
          <p:nvPr/>
        </p:nvGrpSpPr>
        <p:grpSpPr>
          <a:xfrm>
            <a:off x="2650808" y="705326"/>
            <a:ext cx="3810000" cy="523875"/>
            <a:chOff x="5651" y="605"/>
            <a:chExt cx="8000" cy="1100"/>
          </a:xfrm>
        </p:grpSpPr>
        <p:sp>
          <p:nvSpPr>
            <p:cNvPr id="100" name="文本框 99"/>
            <p:cNvSpPr txBox="1"/>
            <p:nvPr/>
          </p:nvSpPr>
          <p:spPr>
            <a:xfrm>
              <a:off x="5651" y="605"/>
              <a:ext cx="8000" cy="91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  <a:scene3d>
                <a:camera prst="orthographicFront"/>
                <a:lightRig rig="threePt" dir="t"/>
              </a:scene3d>
            </a:bodyPr>
            <a:p>
              <a:pPr marL="0" indent="0" algn="ctr"/>
              <a:r>
                <a:rPr lang="en-US" altLang="zh-CN" sz="2100" u="none">
                  <a:solidFill>
                    <a:srgbClr val="3B0752"/>
                  </a:solidFill>
                  <a:effectLst/>
                  <a:latin typeface="微软雅黑" panose="020B0503020204020204" charset="-122"/>
                  <a:ea typeface="微软雅黑" panose="020B0503020204020204" charset="-122"/>
                  <a:cs typeface="宋体" panose="02010600030101010101" pitchFamily="2" charset="-122"/>
                </a:rPr>
                <a:t>Service Worker</a:t>
              </a:r>
              <a:endParaRPr lang="en-US" altLang="zh-CN" sz="2100" u="none">
                <a:solidFill>
                  <a:srgbClr val="3B0752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614" y="1592"/>
              <a:ext cx="3053" cy="113"/>
            </a:xfrm>
            <a:prstGeom prst="rect">
              <a:avLst/>
            </a:prstGeom>
            <a:solidFill>
              <a:srgbClr val="3B07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  <p:sp>
          <p:nvSpPr>
            <p:cNvPr id="39" name="矩形 38"/>
            <p:cNvSpPr/>
            <p:nvPr/>
          </p:nvSpPr>
          <p:spPr>
            <a:xfrm>
              <a:off x="9667" y="1592"/>
              <a:ext cx="3053" cy="1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297940" y="2541905"/>
            <a:ext cx="6396355" cy="1325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Service Worker是浏览器为了解决之前AppCache在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管理离线缓存上的不足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，而提供的在Web应用程序与服务器之间的代理层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297940" y="4239260"/>
            <a:ext cx="6396355" cy="1325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总的来说，Service Worker就是一段在浏览器后台自动运行的程序，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负责协助浏览器，管理和响应所有从Web应用发出的请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求，以达到更好的离线体验。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" name="矩形 28"/>
          <p:cNvSpPr/>
          <p:nvPr/>
        </p:nvSpPr>
        <p:spPr>
          <a:xfrm>
            <a:off x="-78740" y="1458595"/>
            <a:ext cx="9293225" cy="56445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30" name="等腰三角形 29"/>
          <p:cNvSpPr/>
          <p:nvPr/>
        </p:nvSpPr>
        <p:spPr>
          <a:xfrm rot="10800000">
            <a:off x="258128" y="1458754"/>
            <a:ext cx="8595360" cy="367189"/>
          </a:xfrm>
          <a:prstGeom prst="triangle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grpSp>
        <p:nvGrpSpPr>
          <p:cNvPr id="27" name="组合 26"/>
          <p:cNvGrpSpPr/>
          <p:nvPr/>
        </p:nvGrpSpPr>
        <p:grpSpPr>
          <a:xfrm>
            <a:off x="1127760" y="4081939"/>
            <a:ext cx="1521143" cy="428625"/>
            <a:chOff x="2692" y="7384"/>
            <a:chExt cx="3194" cy="900"/>
          </a:xfrm>
        </p:grpSpPr>
        <p:pic>
          <p:nvPicPr>
            <p:cNvPr id="22" name="图片 21" descr="无标题-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692" y="7384"/>
              <a:ext cx="570" cy="900"/>
            </a:xfrm>
            <a:prstGeom prst="rect">
              <a:avLst/>
            </a:prstGeom>
          </p:spPr>
        </p:pic>
        <p:sp>
          <p:nvSpPr>
            <p:cNvPr id="23" name="文本框 22"/>
            <p:cNvSpPr txBox="1"/>
            <p:nvPr/>
          </p:nvSpPr>
          <p:spPr>
            <a:xfrm>
              <a:off x="3262" y="7539"/>
              <a:ext cx="2624" cy="6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140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宋体" panose="02010600030101010101" pitchFamily="2" charset="-122"/>
                </a:rPr>
                <a:t>后台数据同步</a:t>
              </a:r>
              <a:endParaRPr lang="en-US" altLang="zh-CN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127760" y="4658201"/>
            <a:ext cx="2587943" cy="428625"/>
            <a:chOff x="2692" y="7864"/>
            <a:chExt cx="5434" cy="900"/>
          </a:xfrm>
        </p:grpSpPr>
        <p:pic>
          <p:nvPicPr>
            <p:cNvPr id="8" name="图片 7" descr="无标题-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692" y="7864"/>
              <a:ext cx="570" cy="900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3262" y="8019"/>
              <a:ext cx="4864" cy="6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140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宋体" panose="02010600030101010101" pitchFamily="2" charset="-122"/>
                </a:rPr>
                <a:t>响应来自其它源的资源请求</a:t>
              </a:r>
              <a:endParaRPr lang="en-US" altLang="zh-CN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127760" y="5205889"/>
            <a:ext cx="2947035" cy="428625"/>
            <a:chOff x="2692" y="7384"/>
            <a:chExt cx="6188" cy="900"/>
          </a:xfrm>
        </p:grpSpPr>
        <p:pic>
          <p:nvPicPr>
            <p:cNvPr id="14" name="图片 13" descr="无标题-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692" y="7384"/>
              <a:ext cx="570" cy="900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3262" y="7539"/>
              <a:ext cx="5618" cy="6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宋体" panose="02010600030101010101" pitchFamily="2" charset="-122"/>
                </a:rPr>
                <a:t>集中接收计算成本高的数据更新</a:t>
              </a:r>
              <a:endPara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549616" y="4081939"/>
            <a:ext cx="1521143" cy="428625"/>
            <a:chOff x="2692" y="7384"/>
            <a:chExt cx="3194" cy="900"/>
          </a:xfrm>
        </p:grpSpPr>
        <p:pic>
          <p:nvPicPr>
            <p:cNvPr id="5" name="图片 4" descr="无标题-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692" y="7384"/>
              <a:ext cx="570" cy="900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3262" y="7539"/>
              <a:ext cx="2624" cy="6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140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宋体" panose="02010600030101010101" pitchFamily="2" charset="-122"/>
                </a:rPr>
                <a:t>后台服务钩子</a:t>
              </a:r>
              <a:endPara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549616" y="4658201"/>
            <a:ext cx="2769394" cy="428625"/>
            <a:chOff x="2692" y="7384"/>
            <a:chExt cx="5815" cy="900"/>
          </a:xfrm>
        </p:grpSpPr>
        <p:pic>
          <p:nvPicPr>
            <p:cNvPr id="16" name="图片 15" descr="无标题-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692" y="7384"/>
              <a:ext cx="570" cy="900"/>
            </a:xfrm>
            <a:prstGeom prst="rect">
              <a:avLst/>
            </a:prstGeom>
          </p:spPr>
        </p:pic>
        <p:sp>
          <p:nvSpPr>
            <p:cNvPr id="17" name="文本框 16"/>
            <p:cNvSpPr txBox="1"/>
            <p:nvPr/>
          </p:nvSpPr>
          <p:spPr>
            <a:xfrm>
              <a:off x="3262" y="7539"/>
              <a:ext cx="5245" cy="6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140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宋体" panose="02010600030101010101" pitchFamily="2" charset="-122"/>
                </a:rPr>
                <a:t>自定义模板用于特定URL模式</a:t>
              </a:r>
              <a:endParaRPr lang="zh-CN" altLang="en-US" sz="14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549775" y="5205889"/>
            <a:ext cx="3137535" cy="428625"/>
            <a:chOff x="2692" y="7384"/>
            <a:chExt cx="6921" cy="900"/>
          </a:xfrm>
        </p:grpSpPr>
        <p:pic>
          <p:nvPicPr>
            <p:cNvPr id="19" name="图片 18" descr="无标题-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692" y="7384"/>
              <a:ext cx="570" cy="900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3262" y="7539"/>
              <a:ext cx="6351" cy="6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宋体" panose="02010600030101010101" pitchFamily="2" charset="-122"/>
                </a:rPr>
                <a:t>在客户端进行模块编译和依赖管理</a:t>
              </a:r>
              <a:endPara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133475" y="2913221"/>
            <a:ext cx="6968966" cy="914400"/>
            <a:chOff x="2692" y="7233"/>
            <a:chExt cx="14633" cy="1920"/>
          </a:xfrm>
        </p:grpSpPr>
        <p:pic>
          <p:nvPicPr>
            <p:cNvPr id="24" name="图片 23" descr="无标题-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692" y="7384"/>
              <a:ext cx="570" cy="900"/>
            </a:xfrm>
            <a:prstGeom prst="rect">
              <a:avLst/>
            </a:prstGeom>
          </p:spPr>
        </p:pic>
        <p:sp>
          <p:nvSpPr>
            <p:cNvPr id="25" name="文本框 24"/>
            <p:cNvSpPr txBox="1"/>
            <p:nvPr/>
          </p:nvSpPr>
          <p:spPr>
            <a:xfrm>
              <a:off x="3262" y="7233"/>
              <a:ext cx="14063" cy="1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 fontAlgn="auto">
                <a:lnSpc>
                  <a:spcPct val="150000"/>
                </a:lnSpc>
              </a:pPr>
              <a:r>
                <a:rPr lang="en-US" altLang="zh-CN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宋体" panose="02010600030101010101" pitchFamily="2" charset="-122"/>
                </a:rPr>
                <a:t>性能增强，比如预取</a:t>
              </a:r>
              <a:r>
                <a:rPr lang="zh-CN" altLang="zh-CN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宋体" panose="02010600030101010101" pitchFamily="2" charset="-122"/>
                </a:rPr>
                <a:t>并缓存</a:t>
              </a:r>
              <a:r>
                <a:rPr lang="en-US" altLang="zh-CN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宋体" panose="02010600030101010101" pitchFamily="2" charset="-122"/>
                </a:rPr>
                <a:t>用户可能需要的资源，比如</a:t>
              </a:r>
              <a:r>
                <a:rPr lang="zh-CN" altLang="en-US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宋体" panose="02010600030101010101" pitchFamily="2" charset="-122"/>
                </a:rPr>
                <a:t>页面中所需的静态资源文件</a:t>
              </a:r>
              <a:endPara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650808" y="705326"/>
            <a:ext cx="3810000" cy="523875"/>
            <a:chOff x="5651" y="605"/>
            <a:chExt cx="8000" cy="1100"/>
          </a:xfrm>
        </p:grpSpPr>
        <p:sp>
          <p:nvSpPr>
            <p:cNvPr id="100" name="文本框 99"/>
            <p:cNvSpPr txBox="1"/>
            <p:nvPr/>
          </p:nvSpPr>
          <p:spPr>
            <a:xfrm>
              <a:off x="5651" y="605"/>
              <a:ext cx="8000" cy="91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  <a:scene3d>
                <a:camera prst="orthographicFront"/>
                <a:lightRig rig="threePt" dir="t"/>
              </a:scene3d>
            </a:bodyPr>
            <a:p>
              <a:pPr marL="0" indent="0" algn="ctr"/>
              <a:r>
                <a:rPr lang="en-US" altLang="zh-CN" sz="2100" u="none">
                  <a:solidFill>
                    <a:srgbClr val="3B0752"/>
                  </a:solidFill>
                  <a:effectLst/>
                  <a:latin typeface="微软雅黑" panose="020B0503020204020204" charset="-122"/>
                  <a:ea typeface="微软雅黑" panose="020B0503020204020204" charset="-122"/>
                  <a:cs typeface="宋体" panose="02010600030101010101" pitchFamily="2" charset="-122"/>
                </a:rPr>
                <a:t>Service Worker</a:t>
              </a:r>
              <a:endParaRPr lang="en-US" altLang="zh-CN" sz="2100" u="none">
                <a:solidFill>
                  <a:srgbClr val="3B0752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614" y="1592"/>
              <a:ext cx="3053" cy="113"/>
            </a:xfrm>
            <a:prstGeom prst="rect">
              <a:avLst/>
            </a:prstGeom>
            <a:solidFill>
              <a:srgbClr val="3B07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  <p:sp>
          <p:nvSpPr>
            <p:cNvPr id="39" name="矩形 38"/>
            <p:cNvSpPr/>
            <p:nvPr/>
          </p:nvSpPr>
          <p:spPr>
            <a:xfrm>
              <a:off x="9667" y="1592"/>
              <a:ext cx="3053" cy="1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" name="文本框 47"/>
          <p:cNvSpPr txBox="1"/>
          <p:nvPr/>
        </p:nvSpPr>
        <p:spPr>
          <a:xfrm>
            <a:off x="3958114" y="3589496"/>
            <a:ext cx="655955" cy="274320"/>
          </a:xfrm>
          <a:prstGeom prst="rect">
            <a:avLst/>
          </a:prstGeom>
          <a:solidFill>
            <a:srgbClr val="F7F7F7"/>
          </a:solidFill>
        </p:spPr>
        <p:txBody>
          <a:bodyPr wrap="none" rtlCol="0">
            <a:spAutoFit/>
          </a:bodyPr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waiting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圆角矩形 1"/>
          <p:cNvSpPr/>
          <p:nvPr/>
        </p:nvSpPr>
        <p:spPr>
          <a:xfrm rot="10800000">
            <a:off x="6067425" y="4164806"/>
            <a:ext cx="1625204" cy="6858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 sz="1350"/>
          </a:p>
        </p:txBody>
      </p:sp>
      <p:sp>
        <p:nvSpPr>
          <p:cNvPr id="3" name="矩形 2"/>
          <p:cNvSpPr/>
          <p:nvPr/>
        </p:nvSpPr>
        <p:spPr>
          <a:xfrm rot="10800000">
            <a:off x="6018610" y="3905250"/>
            <a:ext cx="927497" cy="864394"/>
          </a:xfrm>
          <a:prstGeom prst="rect">
            <a:avLst/>
          </a:prstGeom>
          <a:solidFill>
            <a:srgbClr val="F7F7F7"/>
          </a:solidFill>
          <a:ln w="9525">
            <a:noFill/>
          </a:ln>
        </p:spPr>
        <p:txBody>
          <a:bodyPr/>
          <a:p>
            <a:endParaRPr lang="zh-CN" altLang="en-US" sz="1350"/>
          </a:p>
        </p:txBody>
      </p:sp>
      <p:sp>
        <p:nvSpPr>
          <p:cNvPr id="10244" name="矩形 10243"/>
          <p:cNvSpPr/>
          <p:nvPr/>
        </p:nvSpPr>
        <p:spPr>
          <a:xfrm rot="10800000">
            <a:off x="6015038" y="4530329"/>
            <a:ext cx="2045494" cy="864394"/>
          </a:xfrm>
          <a:prstGeom prst="rect">
            <a:avLst/>
          </a:prstGeom>
          <a:solidFill>
            <a:srgbClr val="F7F7F7"/>
          </a:solidFill>
          <a:ln w="9525">
            <a:noFill/>
          </a:ln>
        </p:spPr>
        <p:txBody>
          <a:bodyPr/>
          <a:p>
            <a:endParaRPr lang="zh-CN" altLang="en-US" sz="1350"/>
          </a:p>
        </p:txBody>
      </p:sp>
      <p:sp>
        <p:nvSpPr>
          <p:cNvPr id="4" name="圆角矩形 3"/>
          <p:cNvSpPr/>
          <p:nvPr/>
        </p:nvSpPr>
        <p:spPr>
          <a:xfrm rot="10800000">
            <a:off x="4400550" y="2651522"/>
            <a:ext cx="1625204" cy="6858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 sz="1350"/>
          </a:p>
        </p:txBody>
      </p:sp>
      <p:sp>
        <p:nvSpPr>
          <p:cNvPr id="10246" name="矩形 10245"/>
          <p:cNvSpPr/>
          <p:nvPr/>
        </p:nvSpPr>
        <p:spPr>
          <a:xfrm rot="10800000">
            <a:off x="3538538" y="2024063"/>
            <a:ext cx="2045494" cy="864394"/>
          </a:xfrm>
          <a:prstGeom prst="rect">
            <a:avLst/>
          </a:prstGeom>
          <a:solidFill>
            <a:srgbClr val="F7F7F7"/>
          </a:solidFill>
          <a:ln w="9525">
            <a:noFill/>
          </a:ln>
        </p:spPr>
        <p:txBody>
          <a:bodyPr/>
          <a:p>
            <a:endParaRPr lang="zh-CN" altLang="en-US" sz="1350"/>
          </a:p>
        </p:txBody>
      </p:sp>
      <p:sp>
        <p:nvSpPr>
          <p:cNvPr id="5" name="圆角矩形 4"/>
          <p:cNvSpPr/>
          <p:nvPr/>
        </p:nvSpPr>
        <p:spPr>
          <a:xfrm>
            <a:off x="2455069" y="4164806"/>
            <a:ext cx="1626394" cy="6858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 sz="1350"/>
          </a:p>
        </p:txBody>
      </p:sp>
      <p:sp>
        <p:nvSpPr>
          <p:cNvPr id="10248" name="矩形 10247"/>
          <p:cNvSpPr/>
          <p:nvPr/>
        </p:nvSpPr>
        <p:spPr>
          <a:xfrm>
            <a:off x="2531269" y="4548188"/>
            <a:ext cx="2045494" cy="864394"/>
          </a:xfrm>
          <a:prstGeom prst="rect">
            <a:avLst/>
          </a:prstGeom>
          <a:solidFill>
            <a:srgbClr val="F7F7F7"/>
          </a:solidFill>
          <a:ln w="9525">
            <a:noFill/>
          </a:ln>
        </p:spPr>
        <p:txBody>
          <a:bodyPr/>
          <a:p>
            <a:endParaRPr lang="zh-CN" altLang="en-US" sz="1350"/>
          </a:p>
        </p:txBody>
      </p:sp>
      <p:sp>
        <p:nvSpPr>
          <p:cNvPr id="6" name="椭圆 5"/>
          <p:cNvSpPr/>
          <p:nvPr/>
        </p:nvSpPr>
        <p:spPr>
          <a:xfrm>
            <a:off x="2690813" y="3139679"/>
            <a:ext cx="1188244" cy="1188244"/>
          </a:xfrm>
          <a:prstGeom prst="ellipse">
            <a:avLst/>
          </a:prstGeom>
          <a:solidFill>
            <a:srgbClr val="F73B0F"/>
          </a:solidFill>
          <a:ln w="9525">
            <a:noFill/>
          </a:ln>
        </p:spPr>
        <p:txBody>
          <a:bodyPr/>
          <a:p>
            <a:endParaRPr lang="zh-CN" altLang="en-US" sz="1350"/>
          </a:p>
        </p:txBody>
      </p:sp>
      <p:sp>
        <p:nvSpPr>
          <p:cNvPr id="7" name="文本框 6"/>
          <p:cNvSpPr txBox="1"/>
          <p:nvPr/>
        </p:nvSpPr>
        <p:spPr>
          <a:xfrm>
            <a:off x="2901990" y="3562350"/>
            <a:ext cx="767080" cy="365760"/>
          </a:xfrm>
          <a:prstGeom prst="rect">
            <a:avLst/>
          </a:prstGeom>
          <a:noFill/>
          <a:ln w="9525">
            <a:noFill/>
          </a:ln>
        </p:spPr>
        <p:txBody>
          <a:bodyPr vert="horz" wrap="none" anchor="t">
            <a:spAutoFit/>
          </a:bodyPr>
          <a:p>
            <a:pPr lvl="0" algn="ctr" eaLnBrk="1" latinLnBrk="0" hangingPunct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install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624388" y="3139679"/>
            <a:ext cx="1188244" cy="1188244"/>
          </a:xfrm>
          <a:prstGeom prst="ellipse">
            <a:avLst/>
          </a:prstGeom>
          <a:solidFill>
            <a:srgbClr val="F84B34"/>
          </a:solidFill>
          <a:ln w="9525">
            <a:noFill/>
          </a:ln>
        </p:spPr>
        <p:txBody>
          <a:bodyPr/>
          <a:p>
            <a:endParaRPr lang="zh-CN" altLang="en-US" sz="1350"/>
          </a:p>
        </p:txBody>
      </p:sp>
      <p:sp>
        <p:nvSpPr>
          <p:cNvPr id="9" name="文本框 8"/>
          <p:cNvSpPr txBox="1"/>
          <p:nvPr/>
        </p:nvSpPr>
        <p:spPr>
          <a:xfrm>
            <a:off x="4734560" y="3562350"/>
            <a:ext cx="970280" cy="365760"/>
          </a:xfrm>
          <a:prstGeom prst="rect">
            <a:avLst/>
          </a:prstGeom>
          <a:noFill/>
          <a:ln w="9525">
            <a:noFill/>
          </a:ln>
        </p:spPr>
        <p:txBody>
          <a:bodyPr vert="horz" wrap="none" anchor="t">
            <a:spAutoFit/>
          </a:bodyPr>
          <a:p>
            <a:pPr lvl="0" algn="ctr" eaLnBrk="1" latinLnBrk="0" hangingPunct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activate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236494" y="3139679"/>
            <a:ext cx="1188244" cy="1188244"/>
          </a:xfrm>
          <a:prstGeom prst="ellipse">
            <a:avLst/>
          </a:prstGeom>
          <a:solidFill>
            <a:srgbClr val="F4632A"/>
          </a:solidFill>
          <a:ln w="9525">
            <a:noFill/>
          </a:ln>
        </p:spPr>
        <p:txBody>
          <a:bodyPr/>
          <a:p>
            <a:endParaRPr lang="zh-CN" altLang="en-US" sz="1350"/>
          </a:p>
        </p:txBody>
      </p:sp>
      <p:sp>
        <p:nvSpPr>
          <p:cNvPr id="11" name="文本框 10"/>
          <p:cNvSpPr txBox="1"/>
          <p:nvPr/>
        </p:nvSpPr>
        <p:spPr>
          <a:xfrm>
            <a:off x="6357581" y="3562350"/>
            <a:ext cx="944880" cy="365760"/>
          </a:xfrm>
          <a:prstGeom prst="rect">
            <a:avLst/>
          </a:prstGeom>
          <a:noFill/>
          <a:ln w="9525">
            <a:noFill/>
          </a:ln>
        </p:spPr>
        <p:txBody>
          <a:bodyPr vert="horz" wrap="none" anchor="t">
            <a:spAutoFit/>
          </a:bodyPr>
          <a:p>
            <a:pPr lvl="0" algn="ctr" eaLnBrk="1" latinLnBrk="0" hangingPunct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running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587341" y="4536281"/>
            <a:ext cx="1627346" cy="420529"/>
          </a:xfrm>
          <a:prstGeom prst="roundRect">
            <a:avLst>
              <a:gd name="adj" fmla="val 16667"/>
            </a:avLst>
          </a:prstGeom>
          <a:solidFill>
            <a:schemeClr val="bg2">
              <a:lumMod val="50000"/>
            </a:schemeClr>
          </a:solidFill>
          <a:ln w="9525" cap="flat" cmpd="sng">
            <a:noFill/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 sz="1350"/>
          </a:p>
        </p:txBody>
      </p:sp>
      <p:sp>
        <p:nvSpPr>
          <p:cNvPr id="13" name="文本框 12"/>
          <p:cNvSpPr txBox="1"/>
          <p:nvPr/>
        </p:nvSpPr>
        <p:spPr>
          <a:xfrm>
            <a:off x="1700213" y="4613434"/>
            <a:ext cx="1429703" cy="287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ctr" eaLnBrk="1" latinLnBrk="0" hangingPunct="1"/>
            <a:r>
              <a:rPr lang="en-US" altLang="zh-CN" sz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installing(</a:t>
            </a:r>
            <a:r>
              <a:rPr lang="zh-CN" altLang="zh-CN" sz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安装中</a:t>
            </a:r>
            <a:r>
              <a:rPr lang="en-US" altLang="zh-CN" sz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zh-CN" altLang="en-US" sz="120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350419" y="4536281"/>
            <a:ext cx="1627823" cy="420529"/>
          </a:xfrm>
          <a:prstGeom prst="roundRect">
            <a:avLst>
              <a:gd name="adj" fmla="val 16667"/>
            </a:avLst>
          </a:prstGeom>
          <a:solidFill>
            <a:schemeClr val="bg2">
              <a:lumMod val="50000"/>
            </a:schemeClr>
          </a:solidFill>
          <a:ln w="9525" cap="flat" cmpd="sng">
            <a:noFill/>
            <a:prstDash val="solid"/>
            <a:headEnd type="none" w="med" len="med"/>
            <a:tailEnd type="none" w="med" len="med"/>
          </a:ln>
        </p:spPr>
        <p:txBody>
          <a:bodyPr>
            <a:noAutofit/>
          </a:bodyPr>
          <a:p>
            <a:pPr lvl="0" algn="l"/>
            <a:endParaRPr lang="zh-CN" altLang="en-US" sz="1350"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514844" y="4613434"/>
            <a:ext cx="1299210" cy="287020"/>
          </a:xfrm>
          <a:prstGeom prst="rect">
            <a:avLst/>
          </a:prstGeom>
          <a:noFill/>
          <a:ln w="9525">
            <a:noFill/>
          </a:ln>
        </p:spPr>
        <p:txBody>
          <a:bodyPr vert="horz" wrap="none" anchor="t">
            <a:spAutoFit/>
          </a:bodyPr>
          <a:p>
            <a:pPr lvl="0" algn="ctr" eaLnBrk="1" latinLnBrk="0" hangingPunct="1"/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installed(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已安装</a:t>
            </a: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492341" y="2498408"/>
            <a:ext cx="1627346" cy="425768"/>
          </a:xfrm>
          <a:prstGeom prst="roundRect">
            <a:avLst>
              <a:gd name="adj" fmla="val 16667"/>
            </a:avLst>
          </a:prstGeom>
          <a:solidFill>
            <a:schemeClr val="bg2">
              <a:lumMod val="50000"/>
            </a:schemeClr>
          </a:solidFill>
          <a:ln w="9525" cap="flat" cmpd="sng">
            <a:noFill/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 sz="1350"/>
          </a:p>
        </p:txBody>
      </p:sp>
      <p:sp>
        <p:nvSpPr>
          <p:cNvPr id="17" name="文本框 16"/>
          <p:cNvSpPr txBox="1"/>
          <p:nvPr/>
        </p:nvSpPr>
        <p:spPr>
          <a:xfrm>
            <a:off x="3627557" y="2585323"/>
            <a:ext cx="1384300" cy="287020"/>
          </a:xfrm>
          <a:prstGeom prst="rect">
            <a:avLst/>
          </a:prstGeom>
          <a:noFill/>
          <a:ln w="9525">
            <a:noFill/>
          </a:ln>
        </p:spPr>
        <p:txBody>
          <a:bodyPr vert="horz" wrap="none" anchor="t">
            <a:spAutoFit/>
          </a:bodyPr>
          <a:p>
            <a:pPr lvl="0" algn="ctr" eaLnBrk="1" latinLnBrk="0" hangingPunct="1"/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activating(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激活中</a:t>
            </a: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5255419" y="2498408"/>
            <a:ext cx="1627823" cy="425768"/>
          </a:xfrm>
          <a:prstGeom prst="roundRect">
            <a:avLst>
              <a:gd name="adj" fmla="val 16667"/>
            </a:avLst>
          </a:prstGeom>
          <a:solidFill>
            <a:schemeClr val="bg2">
              <a:lumMod val="50000"/>
            </a:schemeClr>
          </a:solidFill>
          <a:ln w="9525" cap="flat" cmpd="sng">
            <a:noFill/>
            <a:prstDash val="solid"/>
            <a:headEnd type="none" w="med" len="med"/>
            <a:tailEnd type="none" w="med" len="med"/>
          </a:ln>
        </p:spPr>
        <p:txBody>
          <a:bodyPr>
            <a:noAutofit/>
          </a:bodyPr>
          <a:p>
            <a:pPr lvl="0" algn="l"/>
            <a:endParaRPr lang="zh-CN" altLang="en-US" sz="1350"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380316" y="2585323"/>
            <a:ext cx="1350645" cy="287020"/>
          </a:xfrm>
          <a:prstGeom prst="rect">
            <a:avLst/>
          </a:prstGeom>
          <a:noFill/>
          <a:ln w="9525">
            <a:noFill/>
          </a:ln>
        </p:spPr>
        <p:txBody>
          <a:bodyPr vert="horz" wrap="none" anchor="t">
            <a:spAutoFit/>
          </a:bodyPr>
          <a:p>
            <a:pPr lvl="0" algn="ctr" eaLnBrk="1" latinLnBrk="0" hangingPunct="1"/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activated(</a:t>
            </a:r>
            <a:r>
              <a:rPr lang="zh-CN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已激活</a:t>
            </a: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602254" y="4528185"/>
            <a:ext cx="2108359" cy="428625"/>
          </a:xfrm>
          <a:prstGeom prst="roundRect">
            <a:avLst>
              <a:gd name="adj" fmla="val 16667"/>
            </a:avLst>
          </a:prstGeom>
          <a:solidFill>
            <a:schemeClr val="bg2">
              <a:lumMod val="50000"/>
            </a:schemeClr>
          </a:solidFill>
          <a:ln w="9525" cap="flat" cmpd="sng">
            <a:noFill/>
            <a:prstDash val="solid"/>
            <a:headEnd type="none" w="med" len="med"/>
            <a:tailEnd type="none" w="med" len="med"/>
          </a:ln>
        </p:spPr>
        <p:txBody>
          <a:bodyPr>
            <a:noAutofit/>
          </a:bodyPr>
          <a:p>
            <a:pPr lvl="0" algn="l"/>
            <a:endParaRPr lang="zh-CN" altLang="en-US" sz="1350"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943329" y="4613434"/>
            <a:ext cx="1426210" cy="287020"/>
          </a:xfrm>
          <a:prstGeom prst="rect">
            <a:avLst/>
          </a:prstGeom>
          <a:noFill/>
          <a:ln w="9525">
            <a:noFill/>
          </a:ln>
        </p:spPr>
        <p:txBody>
          <a:bodyPr vert="horz" wrap="none" anchor="t">
            <a:spAutoFit/>
          </a:bodyPr>
          <a:p>
            <a:pPr lvl="0" algn="ctr" eaLnBrk="1" latinLnBrk="0" hangingPunct="1"/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redundant</a:t>
            </a: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已销毁</a:t>
            </a: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2667239" y="3116105"/>
            <a:ext cx="1235393" cy="1235393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73B0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25" name="椭圆 24"/>
          <p:cNvSpPr/>
          <p:nvPr/>
        </p:nvSpPr>
        <p:spPr>
          <a:xfrm>
            <a:off x="4600337" y="3116581"/>
            <a:ext cx="1235393" cy="1235393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73B0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26" name="椭圆 25"/>
          <p:cNvSpPr/>
          <p:nvPr/>
        </p:nvSpPr>
        <p:spPr>
          <a:xfrm>
            <a:off x="6212920" y="3116581"/>
            <a:ext cx="1235393" cy="1235393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73B0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27" name="圆角矩形 26"/>
          <p:cNvSpPr/>
          <p:nvPr/>
        </p:nvSpPr>
        <p:spPr>
          <a:xfrm>
            <a:off x="344329" y="3521393"/>
            <a:ext cx="1627346" cy="425768"/>
          </a:xfrm>
          <a:prstGeom prst="roundRect">
            <a:avLst>
              <a:gd name="adj" fmla="val 16667"/>
            </a:avLst>
          </a:prstGeom>
          <a:solidFill>
            <a:srgbClr val="410067"/>
          </a:solidFill>
          <a:ln w="9525" cap="flat" cmpd="sng">
            <a:noFill/>
            <a:prstDash val="solid"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register</a:t>
            </a:r>
            <a:endParaRPr lang="en-US" altLang="zh-CN" sz="1350"/>
          </a:p>
        </p:txBody>
      </p:sp>
      <p:sp>
        <p:nvSpPr>
          <p:cNvPr id="28" name="右箭头 27"/>
          <p:cNvSpPr/>
          <p:nvPr/>
        </p:nvSpPr>
        <p:spPr>
          <a:xfrm>
            <a:off x="2193131" y="3589496"/>
            <a:ext cx="314325" cy="271463"/>
          </a:xfrm>
          <a:prstGeom prst="rightArrow">
            <a:avLst/>
          </a:prstGeom>
          <a:solidFill>
            <a:srgbClr val="410067"/>
          </a:solidFill>
          <a:ln w="9525" cap="flat" cmpd="sng">
            <a:noFill/>
            <a:prstDash val="solid"/>
            <a:headEnd type="none" w="med" len="med"/>
            <a:tailEnd type="none" w="med" len="med"/>
          </a:ln>
        </p:spPr>
        <p:txBody>
          <a:bodyPr rtlCol="0" anchor="t">
            <a:noAutofit/>
          </a:bodyPr>
          <a:p>
            <a:pPr lvl="0" algn="ctr"/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9" name="文本框 28"/>
          <p:cNvSpPr txBox="1"/>
          <p:nvPr/>
        </p:nvSpPr>
        <p:spPr>
          <a:xfrm rot="1560000">
            <a:off x="8132921" y="4040981"/>
            <a:ext cx="632460" cy="330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350">
                <a:latin typeface="Segoe Script" panose="020B0504020000000003" charset="0"/>
              </a:rPr>
              <a:t>fetch</a:t>
            </a:r>
            <a:endParaRPr lang="en-US" altLang="zh-CN" sz="1350">
              <a:latin typeface="Segoe Script" panose="020B0504020000000003" charset="0"/>
            </a:endParaRPr>
          </a:p>
        </p:txBody>
      </p:sp>
      <p:cxnSp>
        <p:nvCxnSpPr>
          <p:cNvPr id="30" name="曲线连接符 29"/>
          <p:cNvCxnSpPr/>
          <p:nvPr/>
        </p:nvCxnSpPr>
        <p:spPr>
          <a:xfrm rot="10800000">
            <a:off x="7513161" y="3707606"/>
            <a:ext cx="592931" cy="262890"/>
          </a:xfrm>
          <a:prstGeom prst="curvedConnector3">
            <a:avLst>
              <a:gd name="adj1" fmla="val 5285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 rot="19740000">
            <a:off x="8061007" y="2924651"/>
            <a:ext cx="877570" cy="330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350">
                <a:latin typeface="Segoe Script" panose="020B0504020000000003" charset="0"/>
              </a:rPr>
              <a:t>message</a:t>
            </a:r>
            <a:endParaRPr lang="en-US" altLang="zh-CN" sz="1350">
              <a:latin typeface="Segoe Script" panose="020B0504020000000003" charset="0"/>
            </a:endParaRPr>
          </a:p>
        </p:txBody>
      </p:sp>
      <p:cxnSp>
        <p:nvCxnSpPr>
          <p:cNvPr id="32" name="曲线连接符 31"/>
          <p:cNvCxnSpPr/>
          <p:nvPr/>
        </p:nvCxnSpPr>
        <p:spPr>
          <a:xfrm rot="8160000">
            <a:off x="7476014" y="3308350"/>
            <a:ext cx="592931" cy="262890"/>
          </a:xfrm>
          <a:prstGeom prst="curvedConnector3">
            <a:avLst>
              <a:gd name="adj1" fmla="val 5285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8247221" y="3544253"/>
            <a:ext cx="582930" cy="330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350">
                <a:latin typeface="Segoe Script" panose="020B0504020000000003" charset="0"/>
              </a:rPr>
              <a:t>sync</a:t>
            </a:r>
            <a:endParaRPr lang="en-US" altLang="zh-CN" sz="1350">
              <a:latin typeface="Segoe Script" panose="020B0504020000000003" charset="0"/>
            </a:endParaRPr>
          </a:p>
        </p:txBody>
      </p:sp>
      <p:cxnSp>
        <p:nvCxnSpPr>
          <p:cNvPr id="34" name="曲线连接符 33"/>
          <p:cNvCxnSpPr/>
          <p:nvPr/>
        </p:nvCxnSpPr>
        <p:spPr>
          <a:xfrm rot="10800000">
            <a:off x="7467441" y="3623786"/>
            <a:ext cx="700564" cy="78581"/>
          </a:xfrm>
          <a:prstGeom prst="curvedConnector3">
            <a:avLst>
              <a:gd name="adj1" fmla="val 4996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2650808" y="705326"/>
            <a:ext cx="3810000" cy="523875"/>
            <a:chOff x="5651" y="605"/>
            <a:chExt cx="8000" cy="1100"/>
          </a:xfrm>
        </p:grpSpPr>
        <p:sp>
          <p:nvSpPr>
            <p:cNvPr id="100" name="文本框 99"/>
            <p:cNvSpPr txBox="1"/>
            <p:nvPr/>
          </p:nvSpPr>
          <p:spPr>
            <a:xfrm>
              <a:off x="5651" y="605"/>
              <a:ext cx="8000" cy="91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  <a:scene3d>
                <a:camera prst="orthographicFront"/>
                <a:lightRig rig="threePt" dir="t"/>
              </a:scene3d>
            </a:bodyPr>
            <a:p>
              <a:pPr marL="0" indent="0" algn="ctr"/>
              <a:r>
                <a:rPr lang="en-US" altLang="zh-CN" sz="2100" u="none">
                  <a:solidFill>
                    <a:srgbClr val="3B0752"/>
                  </a:solidFill>
                  <a:effectLst/>
                  <a:latin typeface="微软雅黑" panose="020B0503020204020204" charset="-122"/>
                  <a:ea typeface="微软雅黑" panose="020B0503020204020204" charset="-122"/>
                  <a:cs typeface="宋体" panose="02010600030101010101" pitchFamily="2" charset="-122"/>
                </a:rPr>
                <a:t>Service Worker</a:t>
              </a:r>
              <a:endParaRPr lang="en-US" altLang="zh-CN" sz="2100" u="none">
                <a:solidFill>
                  <a:srgbClr val="3B0752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614" y="1592"/>
              <a:ext cx="3053" cy="113"/>
            </a:xfrm>
            <a:prstGeom prst="rect">
              <a:avLst/>
            </a:prstGeom>
            <a:solidFill>
              <a:srgbClr val="3B07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  <p:sp>
          <p:nvSpPr>
            <p:cNvPr id="39" name="矩形 38"/>
            <p:cNvSpPr/>
            <p:nvPr/>
          </p:nvSpPr>
          <p:spPr>
            <a:xfrm>
              <a:off x="9667" y="1592"/>
              <a:ext cx="3053" cy="1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" name="文本框 38"/>
          <p:cNvSpPr txBox="1"/>
          <p:nvPr/>
        </p:nvSpPr>
        <p:spPr>
          <a:xfrm>
            <a:off x="1298734" y="2155508"/>
            <a:ext cx="5293519" cy="5200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 fontAlgn="auto">
              <a:lnSpc>
                <a:spcPts val="2700"/>
              </a:lnSpc>
            </a:pPr>
            <a:r>
              <a:rPr lang="en-US" altLang="zh-CN" sz="2700" b="0" u="none">
                <a:solidFill>
                  <a:srgbClr val="3B0752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Register</a:t>
            </a:r>
            <a:endParaRPr lang="en-US" altLang="zh-CN" sz="2700" b="0" u="none">
              <a:solidFill>
                <a:srgbClr val="3B0752"/>
              </a:solidFill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4400" y="3129439"/>
            <a:ext cx="6595200" cy="2310456"/>
          </a:xfrm>
          <a:prstGeom prst="rect">
            <a:avLst/>
          </a:prstGeom>
          <a:ln w="12700" cap="flat">
            <a:noFill/>
            <a:miter lim="4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22" name="组合 21"/>
          <p:cNvGrpSpPr/>
          <p:nvPr/>
        </p:nvGrpSpPr>
        <p:grpSpPr>
          <a:xfrm>
            <a:off x="2650808" y="705326"/>
            <a:ext cx="3810000" cy="523875"/>
            <a:chOff x="5651" y="605"/>
            <a:chExt cx="8000" cy="1100"/>
          </a:xfrm>
        </p:grpSpPr>
        <p:sp>
          <p:nvSpPr>
            <p:cNvPr id="100" name="文本框 99"/>
            <p:cNvSpPr txBox="1"/>
            <p:nvPr/>
          </p:nvSpPr>
          <p:spPr>
            <a:xfrm>
              <a:off x="5651" y="605"/>
              <a:ext cx="8000" cy="91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  <a:scene3d>
                <a:camera prst="orthographicFront"/>
                <a:lightRig rig="threePt" dir="t"/>
              </a:scene3d>
            </a:bodyPr>
            <a:p>
              <a:pPr marL="0" indent="0" algn="ctr"/>
              <a:r>
                <a:rPr lang="en-US" altLang="zh-CN" sz="2100" u="none">
                  <a:solidFill>
                    <a:srgbClr val="3B0752"/>
                  </a:solidFill>
                  <a:effectLst/>
                  <a:latin typeface="微软雅黑" panose="020B0503020204020204" charset="-122"/>
                  <a:ea typeface="微软雅黑" panose="020B0503020204020204" charset="-122"/>
                  <a:cs typeface="宋体" panose="02010600030101010101" pitchFamily="2" charset="-122"/>
                </a:rPr>
                <a:t>Service Worker</a:t>
              </a:r>
              <a:endParaRPr lang="en-US" altLang="zh-CN" sz="2100" u="none">
                <a:solidFill>
                  <a:srgbClr val="3B0752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614" y="1592"/>
              <a:ext cx="3053" cy="113"/>
            </a:xfrm>
            <a:prstGeom prst="rect">
              <a:avLst/>
            </a:prstGeom>
            <a:solidFill>
              <a:srgbClr val="3B07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  <p:sp>
          <p:nvSpPr>
            <p:cNvPr id="2" name="矩形 1"/>
            <p:cNvSpPr/>
            <p:nvPr/>
          </p:nvSpPr>
          <p:spPr>
            <a:xfrm>
              <a:off x="9667" y="1592"/>
              <a:ext cx="3053" cy="1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" name="文本框 38"/>
          <p:cNvSpPr txBox="1"/>
          <p:nvPr/>
        </p:nvSpPr>
        <p:spPr>
          <a:xfrm>
            <a:off x="1298734" y="2155508"/>
            <a:ext cx="5293519" cy="5200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 fontAlgn="auto">
              <a:lnSpc>
                <a:spcPts val="2700"/>
              </a:lnSpc>
            </a:pPr>
            <a:r>
              <a:rPr lang="en-US" altLang="zh-CN" sz="2700" b="0" u="none">
                <a:solidFill>
                  <a:srgbClr val="3B0752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Install</a:t>
            </a:r>
            <a:r>
              <a:rPr lang="zh-CN" altLang="en-US" sz="2700" b="0" u="none">
                <a:solidFill>
                  <a:srgbClr val="3B0752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事件</a:t>
            </a:r>
            <a:endParaRPr lang="zh-CN" altLang="en-US" sz="2700" b="0" u="none">
              <a:solidFill>
                <a:srgbClr val="3B0752"/>
              </a:solidFill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5398" y="3051810"/>
            <a:ext cx="6592729" cy="2957036"/>
          </a:xfrm>
          <a:prstGeom prst="rect">
            <a:avLst/>
          </a:prstGeom>
          <a:ln w="12700" cap="flat">
            <a:noFill/>
            <a:miter lim="4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22" name="组合 21"/>
          <p:cNvGrpSpPr/>
          <p:nvPr/>
        </p:nvGrpSpPr>
        <p:grpSpPr>
          <a:xfrm>
            <a:off x="2650808" y="705326"/>
            <a:ext cx="3810000" cy="523875"/>
            <a:chOff x="5651" y="605"/>
            <a:chExt cx="8000" cy="1100"/>
          </a:xfrm>
        </p:grpSpPr>
        <p:sp>
          <p:nvSpPr>
            <p:cNvPr id="100" name="文本框 99"/>
            <p:cNvSpPr txBox="1"/>
            <p:nvPr/>
          </p:nvSpPr>
          <p:spPr>
            <a:xfrm>
              <a:off x="5651" y="605"/>
              <a:ext cx="8000" cy="91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  <a:scene3d>
                <a:camera prst="orthographicFront"/>
                <a:lightRig rig="threePt" dir="t"/>
              </a:scene3d>
            </a:bodyPr>
            <a:p>
              <a:pPr marL="0" indent="0" algn="ctr"/>
              <a:r>
                <a:rPr lang="en-US" altLang="zh-CN" sz="2100" u="none">
                  <a:solidFill>
                    <a:srgbClr val="3B0752"/>
                  </a:solidFill>
                  <a:effectLst/>
                  <a:latin typeface="微软雅黑" panose="020B0503020204020204" charset="-122"/>
                  <a:ea typeface="微软雅黑" panose="020B0503020204020204" charset="-122"/>
                  <a:cs typeface="宋体" panose="02010600030101010101" pitchFamily="2" charset="-122"/>
                </a:rPr>
                <a:t>Service Worker</a:t>
              </a:r>
              <a:endParaRPr lang="en-US" altLang="zh-CN" sz="2100" u="none">
                <a:solidFill>
                  <a:srgbClr val="3B0752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614" y="1592"/>
              <a:ext cx="3053" cy="113"/>
            </a:xfrm>
            <a:prstGeom prst="rect">
              <a:avLst/>
            </a:prstGeom>
            <a:solidFill>
              <a:srgbClr val="3B07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  <p:sp>
          <p:nvSpPr>
            <p:cNvPr id="4" name="矩形 3"/>
            <p:cNvSpPr/>
            <p:nvPr/>
          </p:nvSpPr>
          <p:spPr>
            <a:xfrm>
              <a:off x="9667" y="1592"/>
              <a:ext cx="3053" cy="1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" name="文本框 38"/>
          <p:cNvSpPr txBox="1"/>
          <p:nvPr/>
        </p:nvSpPr>
        <p:spPr>
          <a:xfrm>
            <a:off x="1298734" y="2155508"/>
            <a:ext cx="5293519" cy="5200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 fontAlgn="auto">
              <a:lnSpc>
                <a:spcPts val="2700"/>
              </a:lnSpc>
            </a:pPr>
            <a:r>
              <a:rPr lang="zh-CN" altLang="en-US" sz="2700" b="0" u="none">
                <a:solidFill>
                  <a:srgbClr val="3B0752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等待状态</a:t>
            </a:r>
            <a:endParaRPr lang="zh-CN" altLang="en-US" sz="2700" b="0" u="none">
              <a:solidFill>
                <a:srgbClr val="3B0752"/>
              </a:solidFill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99210" y="2972435"/>
            <a:ext cx="6884035" cy="2087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200000"/>
              </a:lnSpc>
            </a:pPr>
            <a:r>
              <a:rPr lang="zh-CN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到达</a:t>
            </a:r>
            <a:r>
              <a:rPr lang="en-US" altLang="zh-CN"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installed</a:t>
            </a:r>
            <a:r>
              <a:rPr lang="zh-CN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态的</a:t>
            </a:r>
            <a:r>
              <a:rPr lang="en-US" altLang="zh-CN"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Service Worker</a:t>
            </a:r>
            <a:r>
              <a:rPr lang="zh-CN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并不会直接进入</a:t>
            </a:r>
            <a:r>
              <a:rPr lang="en-US" altLang="zh-CN"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activating</a:t>
            </a:r>
            <a:r>
              <a:rPr lang="zh-CN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态，</a:t>
            </a:r>
            <a:r>
              <a:rPr lang="en-US" altLang="zh-CN"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如果浏览器中还有其他页面运行着</a:t>
            </a:r>
            <a:r>
              <a:rPr lang="en-US" altLang="zh-CN" sz="1400" b="1">
                <a:solidFill>
                  <a:srgbClr val="F84B34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该Service Worker的</a:t>
            </a:r>
            <a:r>
              <a:rPr lang="zh-CN" altLang="en-US" sz="1400" b="1">
                <a:solidFill>
                  <a:srgbClr val="F84B34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一个</a:t>
            </a:r>
            <a:r>
              <a:rPr lang="en-US" altLang="zh-CN" sz="1400" b="1">
                <a:solidFill>
                  <a:srgbClr val="F84B34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旧版本</a:t>
            </a:r>
            <a:r>
              <a:rPr lang="en-US" altLang="zh-CN"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，那么新的Service Worker就会处于等待的状态</a:t>
            </a:r>
            <a:r>
              <a:rPr lang="zh-CN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，直到其他页面关闭。这主要是为了避免</a:t>
            </a:r>
            <a:r>
              <a:rPr lang="en-US" altLang="zh-CN"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Service Worker</a:t>
            </a:r>
            <a:r>
              <a:rPr lang="zh-CN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中所使用到的</a:t>
            </a:r>
            <a:r>
              <a:rPr lang="zh-CN" altLang="en-US" sz="1400" b="1">
                <a:solidFill>
                  <a:srgbClr val="F84B34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资源被意外释放</a:t>
            </a:r>
            <a:r>
              <a:rPr lang="zh-CN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。</a:t>
            </a:r>
            <a:endParaRPr lang="zh-CN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  <a:sym typeface="+mn-ea"/>
            </a:endParaRPr>
          </a:p>
          <a:p>
            <a:pPr algn="l" fontAlgn="auto">
              <a:lnSpc>
                <a:spcPts val="2280"/>
              </a:lnSpc>
            </a:pP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99210" y="4881245"/>
            <a:ext cx="6884035" cy="12344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200000"/>
              </a:lnSpc>
            </a:pPr>
            <a:r>
              <a:rPr lang="zh-CN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一旦其他相关页面都关闭了，就意味着旧的资源文件已经不再需要。这时候我们就可以执行下一步</a:t>
            </a:r>
            <a:r>
              <a:rPr lang="zh-CN" altLang="en-US" sz="1400" b="1">
                <a:solidFill>
                  <a:srgbClr val="F84B34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清理的工作</a:t>
            </a:r>
            <a:r>
              <a:rPr lang="zh-CN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。</a:t>
            </a:r>
            <a:endParaRPr lang="zh-CN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  <a:sym typeface="+mn-ea"/>
            </a:endParaRPr>
          </a:p>
          <a:p>
            <a:pPr algn="l" fontAlgn="auto">
              <a:lnSpc>
                <a:spcPts val="2280"/>
              </a:lnSpc>
            </a:pP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  <a:sym typeface="+mn-ea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650808" y="705326"/>
            <a:ext cx="3810000" cy="523875"/>
            <a:chOff x="5651" y="605"/>
            <a:chExt cx="8000" cy="1100"/>
          </a:xfrm>
        </p:grpSpPr>
        <p:sp>
          <p:nvSpPr>
            <p:cNvPr id="100" name="文本框 99"/>
            <p:cNvSpPr txBox="1"/>
            <p:nvPr/>
          </p:nvSpPr>
          <p:spPr>
            <a:xfrm>
              <a:off x="5651" y="605"/>
              <a:ext cx="8000" cy="91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  <a:scene3d>
                <a:camera prst="orthographicFront"/>
                <a:lightRig rig="threePt" dir="t"/>
              </a:scene3d>
            </a:bodyPr>
            <a:p>
              <a:pPr marL="0" indent="0" algn="ctr"/>
              <a:r>
                <a:rPr lang="en-US" altLang="zh-CN" sz="2100" u="none">
                  <a:solidFill>
                    <a:srgbClr val="3B0752"/>
                  </a:solidFill>
                  <a:effectLst/>
                  <a:latin typeface="微软雅黑" panose="020B0503020204020204" charset="-122"/>
                  <a:ea typeface="微软雅黑" panose="020B0503020204020204" charset="-122"/>
                  <a:cs typeface="宋体" panose="02010600030101010101" pitchFamily="2" charset="-122"/>
                </a:rPr>
                <a:t>Service Worker</a:t>
              </a:r>
              <a:endParaRPr lang="en-US" altLang="zh-CN" sz="2100" u="none">
                <a:solidFill>
                  <a:srgbClr val="3B0752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614" y="1592"/>
              <a:ext cx="3053" cy="113"/>
            </a:xfrm>
            <a:prstGeom prst="rect">
              <a:avLst/>
            </a:prstGeom>
            <a:solidFill>
              <a:srgbClr val="3B07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  <p:sp>
          <p:nvSpPr>
            <p:cNvPr id="2" name="矩形 1"/>
            <p:cNvSpPr/>
            <p:nvPr/>
          </p:nvSpPr>
          <p:spPr>
            <a:xfrm>
              <a:off x="9667" y="1592"/>
              <a:ext cx="3053" cy="1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" name="文本框 38"/>
          <p:cNvSpPr txBox="1"/>
          <p:nvPr/>
        </p:nvSpPr>
        <p:spPr>
          <a:xfrm>
            <a:off x="1298734" y="2155508"/>
            <a:ext cx="5293519" cy="5200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 fontAlgn="auto">
              <a:lnSpc>
                <a:spcPts val="2700"/>
              </a:lnSpc>
            </a:pPr>
            <a:r>
              <a:rPr lang="en-US" altLang="zh-CN" sz="2700" b="0" u="none">
                <a:solidFill>
                  <a:srgbClr val="3B0752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Activate</a:t>
            </a:r>
            <a:r>
              <a:rPr lang="zh-CN" altLang="zh-CN" sz="2700" b="0" u="none">
                <a:solidFill>
                  <a:srgbClr val="3B0752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事件</a:t>
            </a:r>
            <a:endParaRPr lang="zh-CN" altLang="zh-CN" sz="2700" b="0" u="none">
              <a:solidFill>
                <a:srgbClr val="3B0752"/>
              </a:solidFill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6200" y="2905284"/>
            <a:ext cx="6591600" cy="3023844"/>
          </a:xfrm>
          <a:prstGeom prst="rect">
            <a:avLst/>
          </a:prstGeom>
          <a:ln w="12700" cap="flat">
            <a:noFill/>
            <a:miter lim="4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22" name="组合 21"/>
          <p:cNvGrpSpPr/>
          <p:nvPr/>
        </p:nvGrpSpPr>
        <p:grpSpPr>
          <a:xfrm>
            <a:off x="2650808" y="705326"/>
            <a:ext cx="3810000" cy="523875"/>
            <a:chOff x="5651" y="605"/>
            <a:chExt cx="8000" cy="1100"/>
          </a:xfrm>
        </p:grpSpPr>
        <p:sp>
          <p:nvSpPr>
            <p:cNvPr id="100" name="文本框 99"/>
            <p:cNvSpPr txBox="1"/>
            <p:nvPr/>
          </p:nvSpPr>
          <p:spPr>
            <a:xfrm>
              <a:off x="5651" y="605"/>
              <a:ext cx="8000" cy="91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  <a:scene3d>
                <a:camera prst="orthographicFront"/>
                <a:lightRig rig="threePt" dir="t"/>
              </a:scene3d>
            </a:bodyPr>
            <a:p>
              <a:pPr marL="0" indent="0" algn="ctr"/>
              <a:r>
                <a:rPr lang="en-US" altLang="zh-CN" sz="2100" u="none">
                  <a:solidFill>
                    <a:srgbClr val="3B0752"/>
                  </a:solidFill>
                  <a:effectLst/>
                  <a:latin typeface="微软雅黑" panose="020B0503020204020204" charset="-122"/>
                  <a:ea typeface="微软雅黑" panose="020B0503020204020204" charset="-122"/>
                  <a:cs typeface="宋体" panose="02010600030101010101" pitchFamily="2" charset="-122"/>
                </a:rPr>
                <a:t>Service Worker</a:t>
              </a:r>
              <a:endParaRPr lang="en-US" altLang="zh-CN" sz="2100" u="none">
                <a:solidFill>
                  <a:srgbClr val="3B0752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614" y="1592"/>
              <a:ext cx="3053" cy="113"/>
            </a:xfrm>
            <a:prstGeom prst="rect">
              <a:avLst/>
            </a:prstGeom>
            <a:solidFill>
              <a:srgbClr val="3B07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  <p:sp>
          <p:nvSpPr>
            <p:cNvPr id="4" name="矩形 3"/>
            <p:cNvSpPr/>
            <p:nvPr/>
          </p:nvSpPr>
          <p:spPr>
            <a:xfrm>
              <a:off x="9667" y="1592"/>
              <a:ext cx="3053" cy="1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worl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191" y="849630"/>
            <a:ext cx="9166860" cy="455056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73025" y="5342890"/>
            <a:ext cx="9427210" cy="2140585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8" name="等腰三角形 7"/>
          <p:cNvSpPr/>
          <p:nvPr/>
        </p:nvSpPr>
        <p:spPr>
          <a:xfrm>
            <a:off x="328613" y="5040154"/>
            <a:ext cx="8595360" cy="367189"/>
          </a:xfrm>
          <a:prstGeom prst="triangle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pic>
        <p:nvPicPr>
          <p:cNvPr id="9" name="图片 8" descr="mbanner1-wor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346133" y="2241233"/>
            <a:ext cx="2462689" cy="828675"/>
          </a:xfrm>
          <a:prstGeom prst="rect">
            <a:avLst/>
          </a:prstGeom>
        </p:spPr>
      </p:pic>
      <p:pic>
        <p:nvPicPr>
          <p:cNvPr id="10" name="图片 9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1005" y="5323523"/>
            <a:ext cx="742950" cy="214313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3309461" y="3581876"/>
            <a:ext cx="2646998" cy="428625"/>
            <a:chOff x="7120" y="5474"/>
            <a:chExt cx="5558" cy="900"/>
          </a:xfrm>
        </p:grpSpPr>
        <p:pic>
          <p:nvPicPr>
            <p:cNvPr id="11" name="图片 10" descr="dot1_hover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7120" y="5474"/>
              <a:ext cx="900" cy="900"/>
            </a:xfrm>
            <a:prstGeom prst="rect">
              <a:avLst/>
            </a:prstGeom>
          </p:spPr>
        </p:pic>
        <p:pic>
          <p:nvPicPr>
            <p:cNvPr id="12" name="图片 11" descr="dot3_hover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8678" y="5474"/>
              <a:ext cx="884" cy="884"/>
            </a:xfrm>
            <a:prstGeom prst="rect">
              <a:avLst/>
            </a:prstGeom>
          </p:spPr>
        </p:pic>
        <p:pic>
          <p:nvPicPr>
            <p:cNvPr id="13" name="图片 12" descr="dot2_hover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220" y="5474"/>
              <a:ext cx="900" cy="900"/>
            </a:xfrm>
            <a:prstGeom prst="rect">
              <a:avLst/>
            </a:prstGeom>
          </p:spPr>
        </p:pic>
        <p:pic>
          <p:nvPicPr>
            <p:cNvPr id="14" name="图片 13" descr="dot4_hover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778" y="5474"/>
              <a:ext cx="900" cy="9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" name="文本框 38"/>
          <p:cNvSpPr txBox="1"/>
          <p:nvPr/>
        </p:nvSpPr>
        <p:spPr>
          <a:xfrm>
            <a:off x="1298734" y="2155508"/>
            <a:ext cx="5293519" cy="5200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 fontAlgn="auto">
              <a:lnSpc>
                <a:spcPts val="2700"/>
              </a:lnSpc>
            </a:pPr>
            <a:r>
              <a:rPr lang="en-US" altLang="zh-CN" sz="2700" b="0" u="none">
                <a:solidFill>
                  <a:srgbClr val="3B0752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Fetch</a:t>
            </a:r>
            <a:r>
              <a:rPr lang="zh-CN" altLang="zh-CN" sz="2700" b="0" u="none">
                <a:solidFill>
                  <a:srgbClr val="3B0752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事件</a:t>
            </a:r>
            <a:endParaRPr lang="zh-CN" altLang="zh-CN" sz="2700" b="0" u="none">
              <a:solidFill>
                <a:srgbClr val="3B0752"/>
              </a:solidFill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6200" y="3099435"/>
            <a:ext cx="6591600" cy="2598916"/>
          </a:xfrm>
          <a:prstGeom prst="rect">
            <a:avLst/>
          </a:prstGeom>
          <a:ln w="12700" cap="flat">
            <a:noFill/>
            <a:miter lim="4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22" name="组合 21"/>
          <p:cNvGrpSpPr/>
          <p:nvPr/>
        </p:nvGrpSpPr>
        <p:grpSpPr>
          <a:xfrm>
            <a:off x="2650808" y="705326"/>
            <a:ext cx="3810000" cy="523875"/>
            <a:chOff x="5651" y="605"/>
            <a:chExt cx="8000" cy="1100"/>
          </a:xfrm>
        </p:grpSpPr>
        <p:sp>
          <p:nvSpPr>
            <p:cNvPr id="100" name="文本框 99"/>
            <p:cNvSpPr txBox="1"/>
            <p:nvPr/>
          </p:nvSpPr>
          <p:spPr>
            <a:xfrm>
              <a:off x="5651" y="605"/>
              <a:ext cx="8000" cy="91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  <a:scene3d>
                <a:camera prst="orthographicFront"/>
                <a:lightRig rig="threePt" dir="t"/>
              </a:scene3d>
            </a:bodyPr>
            <a:p>
              <a:pPr marL="0" indent="0" algn="ctr"/>
              <a:r>
                <a:rPr lang="en-US" altLang="zh-CN" sz="2100" u="none">
                  <a:solidFill>
                    <a:srgbClr val="3B0752"/>
                  </a:solidFill>
                  <a:effectLst/>
                  <a:latin typeface="微软雅黑" panose="020B0503020204020204" charset="-122"/>
                  <a:ea typeface="微软雅黑" panose="020B0503020204020204" charset="-122"/>
                  <a:cs typeface="宋体" panose="02010600030101010101" pitchFamily="2" charset="-122"/>
                </a:rPr>
                <a:t>Service Worker</a:t>
              </a:r>
              <a:endParaRPr lang="en-US" altLang="zh-CN" sz="2100" u="none">
                <a:solidFill>
                  <a:srgbClr val="3B0752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614" y="1592"/>
              <a:ext cx="3053" cy="113"/>
            </a:xfrm>
            <a:prstGeom prst="rect">
              <a:avLst/>
            </a:prstGeom>
            <a:solidFill>
              <a:srgbClr val="3B07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  <p:sp>
          <p:nvSpPr>
            <p:cNvPr id="4" name="矩形 3"/>
            <p:cNvSpPr/>
            <p:nvPr/>
          </p:nvSpPr>
          <p:spPr>
            <a:xfrm>
              <a:off x="9667" y="1592"/>
              <a:ext cx="3053" cy="1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t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36219" y="2893219"/>
            <a:ext cx="1071563" cy="107156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worl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5720" y="4570095"/>
            <a:ext cx="9235916" cy="4584859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60" y="1833245"/>
            <a:ext cx="8666480" cy="4290060"/>
          </a:xfrm>
          <a:prstGeom prst="rect">
            <a:avLst/>
          </a:prstGeom>
          <a:ln w="12700" cap="flat">
            <a:solidFill>
              <a:schemeClr val="bg1">
                <a:lumMod val="85000"/>
              </a:schemeClr>
            </a:solidFill>
            <a:miter lim="4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22" name="组合 21"/>
          <p:cNvGrpSpPr/>
          <p:nvPr/>
        </p:nvGrpSpPr>
        <p:grpSpPr>
          <a:xfrm>
            <a:off x="2650808" y="705326"/>
            <a:ext cx="3810000" cy="523875"/>
            <a:chOff x="5651" y="605"/>
            <a:chExt cx="8000" cy="1100"/>
          </a:xfrm>
        </p:grpSpPr>
        <p:sp>
          <p:nvSpPr>
            <p:cNvPr id="100" name="文本框 99"/>
            <p:cNvSpPr txBox="1"/>
            <p:nvPr/>
          </p:nvSpPr>
          <p:spPr>
            <a:xfrm>
              <a:off x="5651" y="605"/>
              <a:ext cx="8000" cy="91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  <a:scene3d>
                <a:camera prst="orthographicFront"/>
                <a:lightRig rig="threePt" dir="t"/>
              </a:scene3d>
            </a:bodyPr>
            <a:p>
              <a:pPr marL="0" indent="0" algn="ctr"/>
              <a:r>
                <a:rPr lang="en-US" altLang="zh-CN" sz="2100" u="none">
                  <a:solidFill>
                    <a:srgbClr val="3B0752"/>
                  </a:solidFill>
                  <a:effectLst/>
                  <a:latin typeface="微软雅黑" panose="020B0503020204020204" charset="-122"/>
                  <a:ea typeface="微软雅黑" panose="020B0503020204020204" charset="-122"/>
                  <a:cs typeface="宋体" panose="02010600030101010101" pitchFamily="2" charset="-122"/>
                </a:rPr>
                <a:t>MoggyCache</a:t>
              </a:r>
              <a:r>
                <a:rPr lang="zh-CN" altLang="en-US" sz="2100" u="none">
                  <a:solidFill>
                    <a:srgbClr val="3B0752"/>
                  </a:solidFill>
                  <a:effectLst/>
                  <a:latin typeface="微软雅黑" panose="020B0503020204020204" charset="-122"/>
                  <a:ea typeface="微软雅黑" panose="020B0503020204020204" charset="-122"/>
                  <a:cs typeface="宋体" panose="02010600030101010101" pitchFamily="2" charset="-122"/>
                </a:rPr>
                <a:t>离线包管理</a:t>
              </a:r>
              <a:endParaRPr lang="zh-CN" altLang="en-US" sz="2100" u="none">
                <a:solidFill>
                  <a:srgbClr val="3B0752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614" y="1592"/>
              <a:ext cx="3053" cy="113"/>
            </a:xfrm>
            <a:prstGeom prst="rect">
              <a:avLst/>
            </a:prstGeom>
            <a:solidFill>
              <a:srgbClr val="3B07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  <p:sp>
          <p:nvSpPr>
            <p:cNvPr id="3" name="矩形 2"/>
            <p:cNvSpPr/>
            <p:nvPr/>
          </p:nvSpPr>
          <p:spPr>
            <a:xfrm>
              <a:off x="9667" y="1592"/>
              <a:ext cx="3053" cy="1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C:\Users\lizmlzhou\Downloads\未命名文件 (1).png未命名文件 (1)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41325" y="2113915"/>
            <a:ext cx="8229600" cy="3739515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2650808" y="705326"/>
            <a:ext cx="3810000" cy="523875"/>
            <a:chOff x="5651" y="605"/>
            <a:chExt cx="8000" cy="1100"/>
          </a:xfrm>
        </p:grpSpPr>
        <p:sp>
          <p:nvSpPr>
            <p:cNvPr id="100" name="文本框 99"/>
            <p:cNvSpPr txBox="1"/>
            <p:nvPr/>
          </p:nvSpPr>
          <p:spPr>
            <a:xfrm>
              <a:off x="5651" y="605"/>
              <a:ext cx="8000" cy="91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  <a:scene3d>
                <a:camera prst="orthographicFront"/>
                <a:lightRig rig="threePt" dir="t"/>
              </a:scene3d>
            </a:bodyPr>
            <a:p>
              <a:pPr marL="0" indent="0" algn="ctr"/>
              <a:r>
                <a:rPr lang="en-US" altLang="zh-CN" sz="2100" u="none">
                  <a:solidFill>
                    <a:srgbClr val="3B0752"/>
                  </a:solidFill>
                  <a:effectLst/>
                  <a:latin typeface="微软雅黑" panose="020B0503020204020204" charset="-122"/>
                  <a:ea typeface="微软雅黑" panose="020B0503020204020204" charset="-122"/>
                  <a:cs typeface="宋体" panose="02010600030101010101" pitchFamily="2" charset="-122"/>
                </a:rPr>
                <a:t>MoggyCache</a:t>
              </a:r>
              <a:r>
                <a:rPr lang="zh-CN" altLang="en-US" sz="2100" u="none">
                  <a:solidFill>
                    <a:srgbClr val="3B0752"/>
                  </a:solidFill>
                  <a:effectLst/>
                  <a:latin typeface="微软雅黑" panose="020B0503020204020204" charset="-122"/>
                  <a:ea typeface="微软雅黑" panose="020B0503020204020204" charset="-122"/>
                  <a:cs typeface="宋体" panose="02010600030101010101" pitchFamily="2" charset="-122"/>
                </a:rPr>
                <a:t>工作原理</a:t>
              </a:r>
              <a:endParaRPr lang="zh-CN" altLang="en-US" sz="2100" u="none">
                <a:solidFill>
                  <a:srgbClr val="3B0752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614" y="1592"/>
              <a:ext cx="3053" cy="113"/>
            </a:xfrm>
            <a:prstGeom prst="rect">
              <a:avLst/>
            </a:prstGeom>
            <a:solidFill>
              <a:srgbClr val="3B07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  <p:sp>
          <p:nvSpPr>
            <p:cNvPr id="2" name="矩形 1"/>
            <p:cNvSpPr/>
            <p:nvPr/>
          </p:nvSpPr>
          <p:spPr>
            <a:xfrm>
              <a:off x="9667" y="1592"/>
              <a:ext cx="3053" cy="1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" name="文本框 38"/>
          <p:cNvSpPr txBox="1"/>
          <p:nvPr/>
        </p:nvSpPr>
        <p:spPr>
          <a:xfrm>
            <a:off x="1022509" y="1962626"/>
            <a:ext cx="5293519" cy="5200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 fontAlgn="auto">
              <a:lnSpc>
                <a:spcPts val="2700"/>
              </a:lnSpc>
            </a:pPr>
            <a:r>
              <a:rPr lang="zh-CN" altLang="zh-CN" sz="2700" b="0" u="none">
                <a:solidFill>
                  <a:srgbClr val="3B0752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自动同步</a:t>
            </a:r>
            <a:endParaRPr lang="zh-CN" altLang="zh-CN" sz="2700" b="0" u="none">
              <a:solidFill>
                <a:srgbClr val="3B0752"/>
              </a:solidFill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</a:endParaRPr>
          </a:p>
        </p:txBody>
      </p:sp>
      <p:pic>
        <p:nvPicPr>
          <p:cNvPr id="4" name="图片 3" descr="C:\Users\lizmlzhou\Downloads\未命名文件 (5).png未命名文件 (5)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16280" y="2562860"/>
            <a:ext cx="7971790" cy="3857625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2650808" y="705326"/>
            <a:ext cx="3810000" cy="523875"/>
            <a:chOff x="5651" y="605"/>
            <a:chExt cx="8000" cy="1100"/>
          </a:xfrm>
        </p:grpSpPr>
        <p:sp>
          <p:nvSpPr>
            <p:cNvPr id="100" name="文本框 99"/>
            <p:cNvSpPr txBox="1"/>
            <p:nvPr/>
          </p:nvSpPr>
          <p:spPr>
            <a:xfrm>
              <a:off x="5651" y="605"/>
              <a:ext cx="8000" cy="91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  <a:scene3d>
                <a:camera prst="orthographicFront"/>
                <a:lightRig rig="threePt" dir="t"/>
              </a:scene3d>
            </a:bodyPr>
            <a:p>
              <a:pPr marL="0" indent="0" algn="ctr"/>
              <a:r>
                <a:rPr lang="en-US" altLang="zh-CN" sz="2100" u="none">
                  <a:solidFill>
                    <a:srgbClr val="3B0752"/>
                  </a:solidFill>
                  <a:effectLst/>
                  <a:latin typeface="微软雅黑" panose="020B0503020204020204" charset="-122"/>
                  <a:ea typeface="微软雅黑" panose="020B0503020204020204" charset="-122"/>
                  <a:cs typeface="宋体" panose="02010600030101010101" pitchFamily="2" charset="-122"/>
                </a:rPr>
                <a:t>MoggyCache</a:t>
              </a:r>
              <a:r>
                <a:rPr lang="zh-CN" altLang="en-US" sz="2100" u="none">
                  <a:solidFill>
                    <a:srgbClr val="3B0752"/>
                  </a:solidFill>
                  <a:effectLst/>
                  <a:latin typeface="微软雅黑" panose="020B0503020204020204" charset="-122"/>
                  <a:ea typeface="微软雅黑" panose="020B0503020204020204" charset="-122"/>
                  <a:cs typeface="宋体" panose="02010600030101010101" pitchFamily="2" charset="-122"/>
                </a:rPr>
                <a:t>新增特性</a:t>
              </a:r>
              <a:endParaRPr lang="zh-CN" altLang="en-US" sz="2100" u="none">
                <a:solidFill>
                  <a:srgbClr val="3B0752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614" y="1592"/>
              <a:ext cx="3053" cy="113"/>
            </a:xfrm>
            <a:prstGeom prst="rect">
              <a:avLst/>
            </a:prstGeom>
            <a:solidFill>
              <a:srgbClr val="3B07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  <p:sp>
          <p:nvSpPr>
            <p:cNvPr id="3" name="矩形 2"/>
            <p:cNvSpPr/>
            <p:nvPr/>
          </p:nvSpPr>
          <p:spPr>
            <a:xfrm>
              <a:off x="9667" y="1592"/>
              <a:ext cx="3053" cy="1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C:\Users\lizmlzhou\Downloads\未命名文件 (7).png未命名文件 (7)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89610" y="2720975"/>
            <a:ext cx="7506970" cy="3636010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2650808" y="705326"/>
            <a:ext cx="3810000" cy="523875"/>
            <a:chOff x="5651" y="605"/>
            <a:chExt cx="8000" cy="1100"/>
          </a:xfrm>
        </p:grpSpPr>
        <p:sp>
          <p:nvSpPr>
            <p:cNvPr id="100" name="文本框 99"/>
            <p:cNvSpPr txBox="1"/>
            <p:nvPr/>
          </p:nvSpPr>
          <p:spPr>
            <a:xfrm>
              <a:off x="5651" y="605"/>
              <a:ext cx="8000" cy="91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  <a:scene3d>
                <a:camera prst="orthographicFront"/>
                <a:lightRig rig="threePt" dir="t"/>
              </a:scene3d>
            </a:bodyPr>
            <a:p>
              <a:pPr marL="0" indent="0" algn="ctr"/>
              <a:r>
                <a:rPr lang="en-US" altLang="zh-CN" sz="2100" u="none">
                  <a:solidFill>
                    <a:srgbClr val="3B0752"/>
                  </a:solidFill>
                  <a:effectLst/>
                  <a:latin typeface="微软雅黑" panose="020B0503020204020204" charset="-122"/>
                  <a:ea typeface="微软雅黑" panose="020B0503020204020204" charset="-122"/>
                  <a:cs typeface="宋体" panose="02010600030101010101" pitchFamily="2" charset="-122"/>
                </a:rPr>
                <a:t>MoggyCache</a:t>
              </a:r>
              <a:r>
                <a:rPr lang="zh-CN" altLang="en-US" sz="2100" u="none">
                  <a:solidFill>
                    <a:srgbClr val="3B0752"/>
                  </a:solidFill>
                  <a:effectLst/>
                  <a:latin typeface="微软雅黑" panose="020B0503020204020204" charset="-122"/>
                  <a:ea typeface="微软雅黑" panose="020B0503020204020204" charset="-122"/>
                  <a:cs typeface="宋体" panose="02010600030101010101" pitchFamily="2" charset="-122"/>
                </a:rPr>
                <a:t>新增特性</a:t>
              </a:r>
              <a:endParaRPr lang="zh-CN" altLang="en-US" sz="2100" u="none">
                <a:solidFill>
                  <a:srgbClr val="3B0752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614" y="1592"/>
              <a:ext cx="3053" cy="113"/>
            </a:xfrm>
            <a:prstGeom prst="rect">
              <a:avLst/>
            </a:prstGeom>
            <a:solidFill>
              <a:srgbClr val="3B07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  <p:sp>
          <p:nvSpPr>
            <p:cNvPr id="3" name="矩形 2"/>
            <p:cNvSpPr/>
            <p:nvPr/>
          </p:nvSpPr>
          <p:spPr>
            <a:xfrm>
              <a:off x="9667" y="1592"/>
              <a:ext cx="3053" cy="1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022509" y="1962626"/>
            <a:ext cx="5293519" cy="5200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 fontAlgn="auto">
              <a:lnSpc>
                <a:spcPts val="2700"/>
              </a:lnSpc>
            </a:pPr>
            <a:r>
              <a:rPr lang="zh-CN" altLang="zh-CN" sz="2700">
                <a:solidFill>
                  <a:srgbClr val="3B0752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增量更新</a:t>
            </a:r>
            <a:endParaRPr lang="zh-CN" altLang="zh-CN" sz="2700" b="0" u="none">
              <a:solidFill>
                <a:srgbClr val="3B0752"/>
              </a:solidFill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3791426" y="5754529"/>
            <a:ext cx="1528763" cy="4343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ctr" fontAlgn="auto">
              <a:lnSpc>
                <a:spcPts val="2700"/>
              </a:lnSpc>
            </a:pPr>
            <a:r>
              <a:rPr lang="zh-CN" altLang="en-US" sz="15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浏览器支持</a:t>
            </a:r>
            <a:endParaRPr lang="zh-CN" altLang="en-US" sz="1500" b="0" u="none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650808" y="705326"/>
            <a:ext cx="3810000" cy="523875"/>
            <a:chOff x="5651" y="605"/>
            <a:chExt cx="8000" cy="1100"/>
          </a:xfrm>
        </p:grpSpPr>
        <p:sp>
          <p:nvSpPr>
            <p:cNvPr id="100" name="文本框 99"/>
            <p:cNvSpPr txBox="1"/>
            <p:nvPr/>
          </p:nvSpPr>
          <p:spPr>
            <a:xfrm>
              <a:off x="5651" y="605"/>
              <a:ext cx="8000" cy="91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  <a:scene3d>
                <a:camera prst="orthographicFront"/>
                <a:lightRig rig="threePt" dir="t"/>
              </a:scene3d>
            </a:bodyPr>
            <a:p>
              <a:pPr marL="0" indent="0" algn="ctr"/>
              <a:r>
                <a:rPr lang="en-US" altLang="zh-CN" sz="2100" u="none">
                  <a:solidFill>
                    <a:srgbClr val="3B0752"/>
                  </a:solidFill>
                  <a:effectLst/>
                  <a:latin typeface="微软雅黑" panose="020B0503020204020204" charset="-122"/>
                  <a:ea typeface="微软雅黑" panose="020B0503020204020204" charset="-122"/>
                  <a:cs typeface="宋体" panose="02010600030101010101" pitchFamily="2" charset="-122"/>
                </a:rPr>
                <a:t>MoggyCache</a:t>
              </a:r>
              <a:r>
                <a:rPr lang="zh-CN" altLang="en-US" sz="2100" u="none">
                  <a:solidFill>
                    <a:srgbClr val="3B0752"/>
                  </a:solidFill>
                  <a:effectLst/>
                  <a:latin typeface="微软雅黑" panose="020B0503020204020204" charset="-122"/>
                  <a:ea typeface="微软雅黑" panose="020B0503020204020204" charset="-122"/>
                  <a:cs typeface="宋体" panose="02010600030101010101" pitchFamily="2" charset="-122"/>
                </a:rPr>
                <a:t>线上数据</a:t>
              </a:r>
              <a:endParaRPr lang="zh-CN" altLang="en-US" sz="2100" u="none">
                <a:solidFill>
                  <a:srgbClr val="3B0752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614" y="1592"/>
              <a:ext cx="3053" cy="113"/>
            </a:xfrm>
            <a:prstGeom prst="rect">
              <a:avLst/>
            </a:prstGeom>
            <a:solidFill>
              <a:srgbClr val="3B07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  <p:sp>
          <p:nvSpPr>
            <p:cNvPr id="7" name="矩形 6"/>
            <p:cNvSpPr/>
            <p:nvPr/>
          </p:nvSpPr>
          <p:spPr>
            <a:xfrm>
              <a:off x="9667" y="1592"/>
              <a:ext cx="3053" cy="1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</p:grpSp>
      <p:pic>
        <p:nvPicPr>
          <p:cNvPr id="10" name="图片 9" descr="C:\Users\lizmlzhou\Desktop\图片1.png图片1"/>
          <p:cNvPicPr>
            <a:picLocks noChangeAspect="1"/>
          </p:cNvPicPr>
          <p:nvPr/>
        </p:nvPicPr>
        <p:blipFill>
          <a:blip r:embed="rId1">
            <a:clrChange>
              <a:clrFrom>
                <a:srgbClr val="F2F2F2">
                  <a:alpha val="100000"/>
                </a:srgbClr>
              </a:clrFrom>
              <a:clrTo>
                <a:srgbClr val="F2F2F2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542290" y="1933575"/>
            <a:ext cx="8484870" cy="367284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791426" y="5754529"/>
            <a:ext cx="1528763" cy="4343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ctr" fontAlgn="auto">
              <a:lnSpc>
                <a:spcPts val="2700"/>
              </a:lnSpc>
            </a:pPr>
            <a:r>
              <a:rPr lang="zh-CN" altLang="en-US" sz="1500" b="0" u="none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缓存命中率</a:t>
            </a:r>
            <a:endParaRPr lang="zh-CN" altLang="en-US" sz="1500" b="0" u="none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clrChange>
              <a:clrFrom>
                <a:srgbClr val="F2F2F2">
                  <a:alpha val="100000"/>
                </a:srgbClr>
              </a:clrFrom>
              <a:clrTo>
                <a:srgbClr val="F2F2F2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2130" y="1933575"/>
            <a:ext cx="8505190" cy="3672840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2650808" y="705326"/>
            <a:ext cx="3810000" cy="523875"/>
            <a:chOff x="5651" y="605"/>
            <a:chExt cx="8000" cy="1100"/>
          </a:xfrm>
        </p:grpSpPr>
        <p:sp>
          <p:nvSpPr>
            <p:cNvPr id="100" name="文本框 99"/>
            <p:cNvSpPr txBox="1"/>
            <p:nvPr/>
          </p:nvSpPr>
          <p:spPr>
            <a:xfrm>
              <a:off x="5651" y="605"/>
              <a:ext cx="8000" cy="91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  <a:scene3d>
                <a:camera prst="orthographicFront"/>
                <a:lightRig rig="threePt" dir="t"/>
              </a:scene3d>
            </a:bodyPr>
            <a:p>
              <a:pPr marL="0" indent="0" algn="ctr"/>
              <a:r>
                <a:rPr lang="en-US" altLang="zh-CN" sz="2100" u="none">
                  <a:solidFill>
                    <a:srgbClr val="3B0752"/>
                  </a:solidFill>
                  <a:effectLst/>
                  <a:latin typeface="微软雅黑" panose="020B0503020204020204" charset="-122"/>
                  <a:ea typeface="微软雅黑" panose="020B0503020204020204" charset="-122"/>
                  <a:cs typeface="宋体" panose="02010600030101010101" pitchFamily="2" charset="-122"/>
                </a:rPr>
                <a:t>MoggyCache</a:t>
              </a:r>
              <a:r>
                <a:rPr lang="zh-CN" altLang="en-US" sz="2100" u="none">
                  <a:solidFill>
                    <a:srgbClr val="3B0752"/>
                  </a:solidFill>
                  <a:effectLst/>
                  <a:latin typeface="微软雅黑" panose="020B0503020204020204" charset="-122"/>
                  <a:ea typeface="微软雅黑" panose="020B0503020204020204" charset="-122"/>
                  <a:cs typeface="宋体" panose="02010600030101010101" pitchFamily="2" charset="-122"/>
                </a:rPr>
                <a:t>线上数据</a:t>
              </a:r>
              <a:endParaRPr lang="zh-CN" altLang="en-US" sz="2100" u="none">
                <a:solidFill>
                  <a:srgbClr val="3B0752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614" y="1592"/>
              <a:ext cx="3053" cy="113"/>
            </a:xfrm>
            <a:prstGeom prst="rect">
              <a:avLst/>
            </a:prstGeom>
            <a:solidFill>
              <a:srgbClr val="3B07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  <p:sp>
          <p:nvSpPr>
            <p:cNvPr id="7" name="矩形 6"/>
            <p:cNvSpPr/>
            <p:nvPr/>
          </p:nvSpPr>
          <p:spPr>
            <a:xfrm>
              <a:off x="9667" y="1592"/>
              <a:ext cx="3053" cy="1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C:\Users\lizmlzhou\Desktop\QQ钱包H5应用开发挑战\563b0c75b1518.png563b0c75b151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37385" y="2264569"/>
            <a:ext cx="4546759" cy="246888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509135" y="2264569"/>
            <a:ext cx="4802981" cy="2469356"/>
          </a:xfrm>
          <a:prstGeom prst="rect">
            <a:avLst/>
          </a:prstGeom>
          <a:solidFill>
            <a:srgbClr val="F46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6" name="文本框 5"/>
          <p:cNvSpPr txBox="1"/>
          <p:nvPr/>
        </p:nvSpPr>
        <p:spPr>
          <a:xfrm>
            <a:off x="4942999" y="3082766"/>
            <a:ext cx="3403283" cy="9804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ts val="3500"/>
              </a:lnSpc>
            </a:pP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NODEJS+SONIC</a:t>
            </a: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fontAlgn="auto">
              <a:lnSpc>
                <a:spcPts val="3500"/>
              </a:lnSpc>
            </a:pP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页面直出秒开实践</a:t>
            </a: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矩形 16"/>
          <p:cNvSpPr/>
          <p:nvPr/>
        </p:nvSpPr>
        <p:spPr>
          <a:xfrm>
            <a:off x="-74295" y="1458595"/>
            <a:ext cx="9293225" cy="56445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8" name="等腰三角形 17"/>
          <p:cNvSpPr/>
          <p:nvPr/>
        </p:nvSpPr>
        <p:spPr>
          <a:xfrm rot="10800000">
            <a:off x="258128" y="1458754"/>
            <a:ext cx="8595360" cy="367189"/>
          </a:xfrm>
          <a:prstGeom prst="triangle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3" name="椭圆 2"/>
          <p:cNvSpPr/>
          <p:nvPr/>
        </p:nvSpPr>
        <p:spPr>
          <a:xfrm>
            <a:off x="4400074" y="3382804"/>
            <a:ext cx="893921" cy="893445"/>
          </a:xfrm>
          <a:prstGeom prst="ellipse">
            <a:avLst/>
          </a:prstGeom>
          <a:solidFill>
            <a:srgbClr val="D4D4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solidFill>
                  <a:srgbClr val="FF0000"/>
                </a:solidFill>
              </a:rPr>
              <a:t>5.2</a:t>
            </a:r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4357688" y="3339941"/>
            <a:ext cx="978694" cy="978694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73B0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5" name="椭圆 4"/>
          <p:cNvSpPr/>
          <p:nvPr/>
        </p:nvSpPr>
        <p:spPr>
          <a:xfrm>
            <a:off x="5641121" y="3382268"/>
            <a:ext cx="893700" cy="893700"/>
          </a:xfrm>
          <a:prstGeom prst="ellipse">
            <a:avLst/>
          </a:prstGeom>
          <a:solidFill>
            <a:srgbClr val="D4D4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000">
                <a:solidFill>
                  <a:srgbClr val="F73B0F"/>
                </a:solidFill>
              </a:rPr>
              <a:t>20</a:t>
            </a:r>
            <a:endParaRPr lang="en-US" altLang="zh-CN" sz="3000">
              <a:solidFill>
                <a:srgbClr val="F73B0F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5599271" y="3340418"/>
            <a:ext cx="977400" cy="977400"/>
          </a:xfrm>
          <a:prstGeom prst="ellipse">
            <a:avLst/>
          </a:prstGeom>
          <a:noFill/>
          <a:ln>
            <a:solidFill>
              <a:srgbClr val="F73B0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73B0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7" name="椭圆 6"/>
          <p:cNvSpPr/>
          <p:nvPr/>
        </p:nvSpPr>
        <p:spPr>
          <a:xfrm>
            <a:off x="6916519" y="3375600"/>
            <a:ext cx="893700" cy="893700"/>
          </a:xfrm>
          <a:prstGeom prst="ellipse">
            <a:avLst/>
          </a:prstGeom>
          <a:solidFill>
            <a:srgbClr val="D4D4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250">
                <a:solidFill>
                  <a:srgbClr val="F4632A"/>
                </a:solidFill>
              </a:rPr>
              <a:t>200</a:t>
            </a:r>
            <a:endParaRPr lang="en-US" altLang="zh-CN" sz="2250">
              <a:solidFill>
                <a:srgbClr val="F4632A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6874669" y="3333750"/>
            <a:ext cx="977400" cy="977400"/>
          </a:xfrm>
          <a:prstGeom prst="ellipse">
            <a:avLst/>
          </a:prstGeom>
          <a:noFill/>
          <a:ln>
            <a:solidFill>
              <a:srgbClr val="F4632A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73B0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0" name="文本框 9"/>
          <p:cNvSpPr txBox="1"/>
          <p:nvPr/>
        </p:nvSpPr>
        <p:spPr>
          <a:xfrm>
            <a:off x="1282065" y="3259455"/>
            <a:ext cx="2409190" cy="5524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PHP + APACHE</a:t>
            </a:r>
            <a:endParaRPr lang="en-US" altLang="zh-CN" sz="300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511993" y="4850130"/>
            <a:ext cx="716280" cy="2628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5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版本陈旧</a:t>
            </a:r>
            <a:endParaRPr lang="zh-CN" altLang="en-US" sz="105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752624" y="4850130"/>
            <a:ext cx="716280" cy="2628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50">
                <a:solidFill>
                  <a:srgbClr val="F73B0F"/>
                </a:solidFill>
                <a:latin typeface="微软雅黑" panose="020B0503020204020204" charset="-122"/>
                <a:ea typeface="微软雅黑" panose="020B0503020204020204" charset="-122"/>
              </a:rPr>
              <a:t>总机器数</a:t>
            </a:r>
            <a:endParaRPr lang="zh-CN" altLang="en-US" sz="1050">
              <a:solidFill>
                <a:srgbClr val="F73B0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027545" y="4850130"/>
            <a:ext cx="716280" cy="2628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50">
                <a:solidFill>
                  <a:srgbClr val="F4632A"/>
                </a:solidFill>
                <a:latin typeface="微软雅黑" panose="020B0503020204020204" charset="-122"/>
                <a:ea typeface="微软雅黑" panose="020B0503020204020204" charset="-122"/>
              </a:rPr>
              <a:t>单机</a:t>
            </a:r>
            <a:r>
              <a:rPr lang="en-US" altLang="zh-CN" sz="1050">
                <a:solidFill>
                  <a:srgbClr val="F4632A"/>
                </a:solidFill>
                <a:latin typeface="微软雅黑" panose="020B0503020204020204" charset="-122"/>
                <a:ea typeface="微软雅黑" panose="020B0503020204020204" charset="-122"/>
              </a:rPr>
              <a:t>QPS</a:t>
            </a:r>
            <a:endParaRPr lang="en-US" altLang="zh-CN" sz="1050">
              <a:solidFill>
                <a:srgbClr val="F4632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353503" y="3970020"/>
            <a:ext cx="2232184" cy="428625"/>
            <a:chOff x="2692" y="7384"/>
            <a:chExt cx="4687" cy="900"/>
          </a:xfrm>
        </p:grpSpPr>
        <p:pic>
          <p:nvPicPr>
            <p:cNvPr id="22" name="图片 21" descr="无标题-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692" y="7384"/>
              <a:ext cx="570" cy="900"/>
            </a:xfrm>
            <a:prstGeom prst="rect">
              <a:avLst/>
            </a:prstGeom>
          </p:spPr>
        </p:pic>
        <p:sp>
          <p:nvSpPr>
            <p:cNvPr id="23" name="文本框 22"/>
            <p:cNvSpPr txBox="1"/>
            <p:nvPr/>
          </p:nvSpPr>
          <p:spPr>
            <a:xfrm>
              <a:off x="3262" y="7573"/>
              <a:ext cx="4117" cy="6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宋体" panose="02010600030101010101" pitchFamily="2" charset="-122"/>
                </a:rPr>
                <a:t>部署成本高，扩容困难</a:t>
              </a: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353503" y="4350385"/>
            <a:ext cx="1772602" cy="428625"/>
            <a:chOff x="2692" y="7384"/>
            <a:chExt cx="3722" cy="900"/>
          </a:xfrm>
        </p:grpSpPr>
        <p:pic>
          <p:nvPicPr>
            <p:cNvPr id="39" name="图片 38" descr="无标题-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692" y="7384"/>
              <a:ext cx="570" cy="900"/>
            </a:xfrm>
            <a:prstGeom prst="rect">
              <a:avLst/>
            </a:prstGeom>
          </p:spPr>
        </p:pic>
        <p:sp>
          <p:nvSpPr>
            <p:cNvPr id="40" name="文本框 39"/>
            <p:cNvSpPr txBox="1"/>
            <p:nvPr/>
          </p:nvSpPr>
          <p:spPr>
            <a:xfrm>
              <a:off x="3262" y="7553"/>
              <a:ext cx="3152" cy="6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宋体" panose="02010600030101010101" pitchFamily="2" charset="-122"/>
                </a:rPr>
                <a:t>apache日志缺漏</a:t>
              </a: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1353503" y="4730750"/>
            <a:ext cx="1874996" cy="428625"/>
            <a:chOff x="2692" y="7384"/>
            <a:chExt cx="3937" cy="900"/>
          </a:xfrm>
        </p:grpSpPr>
        <p:pic>
          <p:nvPicPr>
            <p:cNvPr id="45" name="图片 44" descr="无标题-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692" y="7384"/>
              <a:ext cx="570" cy="900"/>
            </a:xfrm>
            <a:prstGeom prst="rect">
              <a:avLst/>
            </a:prstGeom>
          </p:spPr>
        </p:pic>
        <p:sp>
          <p:nvSpPr>
            <p:cNvPr id="46" name="文本框 45"/>
            <p:cNvSpPr txBox="1"/>
            <p:nvPr/>
          </p:nvSpPr>
          <p:spPr>
            <a:xfrm>
              <a:off x="3262" y="7553"/>
              <a:ext cx="3367" cy="6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宋体" panose="02010600030101010101" pitchFamily="2" charset="-122"/>
                </a:rPr>
                <a:t>web服务缺乏监控</a:t>
              </a: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650808" y="705326"/>
            <a:ext cx="3810000" cy="523875"/>
            <a:chOff x="5651" y="605"/>
            <a:chExt cx="8000" cy="1100"/>
          </a:xfrm>
        </p:grpSpPr>
        <p:sp>
          <p:nvSpPr>
            <p:cNvPr id="100" name="文本框 99"/>
            <p:cNvSpPr txBox="1"/>
            <p:nvPr/>
          </p:nvSpPr>
          <p:spPr>
            <a:xfrm>
              <a:off x="5651" y="605"/>
              <a:ext cx="8000" cy="91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  <a:scene3d>
                <a:camera prst="orthographicFront"/>
                <a:lightRig rig="threePt" dir="t"/>
              </a:scene3d>
            </a:bodyPr>
            <a:p>
              <a:pPr marL="0" indent="0" algn="ctr"/>
              <a:r>
                <a:rPr lang="zh-CN" sz="2100" u="none">
                  <a:solidFill>
                    <a:srgbClr val="3B0752"/>
                  </a:solidFill>
                  <a:effectLst/>
                  <a:latin typeface="微软雅黑" panose="020B0503020204020204" charset="-122"/>
                  <a:ea typeface="微软雅黑" panose="020B0503020204020204" charset="-122"/>
                  <a:cs typeface="宋体" panose="02010600030101010101" pitchFamily="2" charset="-122"/>
                </a:rPr>
                <a:t>接入层服务架构</a:t>
              </a:r>
              <a:endParaRPr lang="zh-CN" sz="2100" u="none">
                <a:solidFill>
                  <a:srgbClr val="3B0752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614" y="1592"/>
              <a:ext cx="3053" cy="113"/>
            </a:xfrm>
            <a:prstGeom prst="rect">
              <a:avLst/>
            </a:prstGeom>
            <a:solidFill>
              <a:srgbClr val="3B07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  <p:sp>
          <p:nvSpPr>
            <p:cNvPr id="16" name="矩形 15"/>
            <p:cNvSpPr/>
            <p:nvPr/>
          </p:nvSpPr>
          <p:spPr>
            <a:xfrm>
              <a:off x="9667" y="1592"/>
              <a:ext cx="3053" cy="1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6" name="图片 15" descr="worl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5720" y="5095875"/>
            <a:ext cx="9235916" cy="4584859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2650808" y="705326"/>
            <a:ext cx="3810000" cy="523875"/>
            <a:chOff x="5651" y="605"/>
            <a:chExt cx="8000" cy="1100"/>
          </a:xfrm>
        </p:grpSpPr>
        <p:sp>
          <p:nvSpPr>
            <p:cNvPr id="100" name="文本框 99"/>
            <p:cNvSpPr txBox="1"/>
            <p:nvPr/>
          </p:nvSpPr>
          <p:spPr>
            <a:xfrm>
              <a:off x="5651" y="605"/>
              <a:ext cx="8000" cy="91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  <a:scene3d>
                <a:camera prst="orthographicFront"/>
                <a:lightRig rig="threePt" dir="t"/>
              </a:scene3d>
            </a:bodyPr>
            <a:p>
              <a:pPr marL="0" indent="0" algn="ctr"/>
              <a:r>
                <a:rPr lang="en-US" altLang="zh-CN" sz="2100" u="none">
                  <a:solidFill>
                    <a:srgbClr val="3B0752"/>
                  </a:solidFill>
                  <a:effectLst/>
                  <a:latin typeface="微软雅黑" panose="020B0503020204020204" charset="-122"/>
                  <a:ea typeface="微软雅黑" panose="020B0503020204020204" charset="-122"/>
                  <a:cs typeface="宋体" panose="02010600030101010101" pitchFamily="2" charset="-122"/>
                </a:rPr>
                <a:t>QQ</a:t>
              </a:r>
              <a:r>
                <a:rPr lang="zh-CN" altLang="en-US" sz="2100" u="none">
                  <a:solidFill>
                    <a:srgbClr val="3B0752"/>
                  </a:solidFill>
                  <a:effectLst/>
                  <a:latin typeface="微软雅黑" panose="020B0503020204020204" charset="-122"/>
                  <a:ea typeface="微软雅黑" panose="020B0503020204020204" charset="-122"/>
                  <a:cs typeface="宋体" panose="02010600030101010101" pitchFamily="2" charset="-122"/>
                </a:rPr>
                <a:t>钱包众多</a:t>
              </a:r>
              <a:r>
                <a:rPr lang="en-US" altLang="zh-CN" sz="2100" u="none">
                  <a:solidFill>
                    <a:srgbClr val="3B0752"/>
                  </a:solidFill>
                  <a:effectLst/>
                  <a:latin typeface="微软雅黑" panose="020B0503020204020204" charset="-122"/>
                  <a:ea typeface="微软雅黑" panose="020B0503020204020204" charset="-122"/>
                  <a:cs typeface="宋体" panose="02010600030101010101" pitchFamily="2" charset="-122"/>
                </a:rPr>
                <a:t>H5</a:t>
              </a:r>
              <a:r>
                <a:rPr lang="zh-CN" altLang="en-US" sz="2100" u="none">
                  <a:solidFill>
                    <a:srgbClr val="3B0752"/>
                  </a:solidFill>
                  <a:effectLst/>
                  <a:latin typeface="微软雅黑" panose="020B0503020204020204" charset="-122"/>
                  <a:ea typeface="微软雅黑" panose="020B0503020204020204" charset="-122"/>
                  <a:cs typeface="宋体" panose="02010600030101010101" pitchFamily="2" charset="-122"/>
                </a:rPr>
                <a:t>应用</a:t>
              </a:r>
              <a:endParaRPr lang="zh-CN" altLang="en-US" sz="2100" u="none">
                <a:solidFill>
                  <a:srgbClr val="3B0752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6614" y="1592"/>
              <a:ext cx="3053" cy="113"/>
            </a:xfrm>
            <a:prstGeom prst="rect">
              <a:avLst/>
            </a:prstGeom>
            <a:solidFill>
              <a:srgbClr val="3B07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  <p:sp>
          <p:nvSpPr>
            <p:cNvPr id="4" name="矩形 3"/>
            <p:cNvSpPr/>
            <p:nvPr/>
          </p:nvSpPr>
          <p:spPr>
            <a:xfrm>
              <a:off x="9667" y="1592"/>
              <a:ext cx="3053" cy="1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40105" y="2413000"/>
            <a:ext cx="7437120" cy="3301365"/>
            <a:chOff x="1323" y="3800"/>
            <a:chExt cx="11712" cy="5199"/>
          </a:xfrm>
        </p:grpSpPr>
        <p:pic>
          <p:nvPicPr>
            <p:cNvPr id="1073741828" name="officeArt object" descr="QQ图片2017042810125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25" y="3800"/>
              <a:ext cx="2551" cy="4528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73741829" name="officeArt object" descr="QQ图片2017042810425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78" y="3800"/>
              <a:ext cx="2551" cy="4528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73741830" name="officeArt object" descr="QQ图片2017042810430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31" y="3800"/>
              <a:ext cx="2551" cy="4528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73741831" name="officeArt object" descr="QQ图片2017042810430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485" y="3800"/>
              <a:ext cx="2551" cy="4528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" name="矩形 4"/>
            <p:cNvSpPr/>
            <p:nvPr/>
          </p:nvSpPr>
          <p:spPr>
            <a:xfrm>
              <a:off x="1323" y="8316"/>
              <a:ext cx="2555" cy="90"/>
            </a:xfrm>
            <a:prstGeom prst="rect">
              <a:avLst/>
            </a:prstGeom>
            <a:solidFill>
              <a:srgbClr val="F73B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zh-CN" sz="105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379" y="8316"/>
              <a:ext cx="2555" cy="90"/>
            </a:xfrm>
            <a:prstGeom prst="rect">
              <a:avLst/>
            </a:prstGeom>
            <a:solidFill>
              <a:srgbClr val="F463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zh-CN" sz="105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7432" y="8316"/>
              <a:ext cx="2555" cy="9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zh-CN" sz="105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0481" y="8316"/>
              <a:ext cx="2555" cy="9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zh-CN" sz="105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810" y="8564"/>
              <a:ext cx="1128" cy="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zh-CN" sz="1050">
                  <a:solidFill>
                    <a:schemeClr val="bg1">
                      <a:lumMod val="8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钱包首页</a:t>
              </a:r>
              <a:endParaRPr lang="zh-CN" altLang="zh-CN" sz="1050">
                <a:solidFill>
                  <a:schemeClr val="bg1">
                    <a:lumMod val="8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865" y="8564"/>
              <a:ext cx="1128" cy="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zh-CN" sz="1050">
                  <a:solidFill>
                    <a:schemeClr val="bg1">
                      <a:lumMod val="8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话费流量</a:t>
              </a:r>
              <a:endParaRPr lang="zh-CN" altLang="zh-CN" sz="1050">
                <a:solidFill>
                  <a:schemeClr val="bg1">
                    <a:lumMod val="8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7915" y="8564"/>
              <a:ext cx="1050" cy="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50">
                  <a:solidFill>
                    <a:schemeClr val="bg1">
                      <a:lumMod val="8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QQ</a:t>
              </a:r>
              <a:r>
                <a:rPr lang="zh-CN" altLang="en-US" sz="1050">
                  <a:solidFill>
                    <a:schemeClr val="bg1">
                      <a:lumMod val="8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卡券</a:t>
              </a:r>
              <a:endParaRPr lang="zh-CN" altLang="en-US" sz="1050">
                <a:solidFill>
                  <a:schemeClr val="bg1">
                    <a:lumMod val="8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972" y="8564"/>
              <a:ext cx="1128" cy="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sz="1050">
                  <a:solidFill>
                    <a:schemeClr val="bg1">
                      <a:lumMod val="8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钱包积分</a:t>
              </a:r>
              <a:endParaRPr lang="zh-CN" sz="1050">
                <a:solidFill>
                  <a:schemeClr val="bg1">
                    <a:lumMod val="8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14" name="图片 13" descr="dot1_hover副本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25" y="8505"/>
              <a:ext cx="494" cy="494"/>
            </a:xfrm>
            <a:prstGeom prst="rect">
              <a:avLst/>
            </a:prstGeom>
          </p:spPr>
        </p:pic>
        <p:pic>
          <p:nvPicPr>
            <p:cNvPr id="15" name="图片 14" descr="dot1_hover副本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03" y="8505"/>
              <a:ext cx="494" cy="494"/>
            </a:xfrm>
            <a:prstGeom prst="rect">
              <a:avLst/>
            </a:prstGeom>
          </p:spPr>
        </p:pic>
        <p:pic>
          <p:nvPicPr>
            <p:cNvPr id="22" name="图片 21" descr="dot1_hover副本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432" y="8505"/>
              <a:ext cx="494" cy="494"/>
            </a:xfrm>
            <a:prstGeom prst="rect">
              <a:avLst/>
            </a:prstGeom>
          </p:spPr>
        </p:pic>
        <p:pic>
          <p:nvPicPr>
            <p:cNvPr id="23" name="图片 22" descr="dot1_hover副本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485" y="8505"/>
              <a:ext cx="494" cy="494"/>
            </a:xfrm>
            <a:prstGeom prst="rect">
              <a:avLst/>
            </a:prstGeom>
          </p:spPr>
        </p:pic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C:\Users\lizmlzhou\Desktop\QQ钱包H5应用开发挑战\无标题-3.png无标题-3"/>
          <p:cNvPicPr>
            <a:picLocks noChangeAspect="1"/>
          </p:cNvPicPr>
          <p:nvPr/>
        </p:nvPicPr>
        <p:blipFill>
          <a:blip r:embed="rId1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3407569" y="2975610"/>
            <a:ext cx="2328863" cy="2328863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946150" y="2383155"/>
            <a:ext cx="3810000" cy="1858010"/>
            <a:chOff x="1490" y="3753"/>
            <a:chExt cx="6000" cy="2926"/>
          </a:xfrm>
        </p:grpSpPr>
        <p:sp>
          <p:nvSpPr>
            <p:cNvPr id="100" name="文本框 99"/>
            <p:cNvSpPr txBox="1"/>
            <p:nvPr/>
          </p:nvSpPr>
          <p:spPr>
            <a:xfrm>
              <a:off x="1490" y="3753"/>
              <a:ext cx="6000" cy="76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marL="0" algn="l"/>
              <a:r>
                <a:rPr lang="zh-CN" altLang="en-US" sz="2400" b="0" u="none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性能优异</a:t>
              </a:r>
              <a:endParaRPr lang="zh-CN" altLang="en-US" sz="2400" b="0" u="none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490" y="4711"/>
              <a:ext cx="4278" cy="19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marL="0" indent="0" algn="l" fontAlgn="auto">
                <a:lnSpc>
                  <a:spcPts val="2280"/>
                </a:lnSpc>
              </a:pPr>
              <a:r>
                <a:rPr lang="zh-CN" altLang="en-US" sz="1400" b="0" u="none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宋体" panose="02010600030101010101" pitchFamily="2" charset="-122"/>
                </a:rPr>
                <a:t>nodejs采用的是基于libuv库的异步io方案，相比apache的多进程同步阻塞方案在性能上的提升明显的</a:t>
              </a:r>
              <a:endParaRPr lang="zh-CN" altLang="en-US" sz="1400" b="0" u="none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46150" y="4812030"/>
            <a:ext cx="3810000" cy="1273810"/>
            <a:chOff x="1490" y="7038"/>
            <a:chExt cx="6000" cy="2006"/>
          </a:xfrm>
        </p:grpSpPr>
        <p:sp>
          <p:nvSpPr>
            <p:cNvPr id="16" name="文本框 15"/>
            <p:cNvSpPr txBox="1"/>
            <p:nvPr/>
          </p:nvSpPr>
          <p:spPr>
            <a:xfrm>
              <a:off x="1490" y="7038"/>
              <a:ext cx="6000" cy="76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marL="0" algn="l"/>
              <a:r>
                <a:rPr lang="zh-CN" altLang="en-US" sz="2400" b="0" u="none">
                  <a:solidFill>
                    <a:srgbClr val="F4632A"/>
                  </a:solidFill>
                  <a:latin typeface="微软雅黑" panose="020B0503020204020204" charset="-122"/>
                  <a:ea typeface="微软雅黑" panose="020B0503020204020204" charset="-122"/>
                </a:rPr>
                <a:t>社区成熟</a:t>
              </a:r>
              <a:endParaRPr lang="zh-CN" altLang="en-US" sz="2400" b="0" u="none">
                <a:solidFill>
                  <a:srgbClr val="F4632A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490" y="7988"/>
              <a:ext cx="4279" cy="105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marL="0" indent="0" algn="l" fontAlgn="auto">
                <a:lnSpc>
                  <a:spcPts val="2280"/>
                </a:lnSpc>
              </a:pPr>
              <a:r>
                <a:rPr lang="zh-CN" altLang="en-US" sz="1400" b="0" u="none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宋体" panose="02010600030101010101" pitchFamily="2" charset="-122"/>
                </a:rPr>
                <a:t>成熟的社区和完善的技术文档，大量的成熟模块可以为业务使用</a:t>
              </a:r>
              <a:endParaRPr lang="zh-CN" altLang="en-US" sz="1400" b="0" u="none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606415" y="2383155"/>
            <a:ext cx="3810000" cy="1561465"/>
            <a:chOff x="8829" y="3753"/>
            <a:chExt cx="6000" cy="2459"/>
          </a:xfrm>
        </p:grpSpPr>
        <p:sp>
          <p:nvSpPr>
            <p:cNvPr id="18" name="文本框 17"/>
            <p:cNvSpPr txBox="1"/>
            <p:nvPr/>
          </p:nvSpPr>
          <p:spPr>
            <a:xfrm>
              <a:off x="8829" y="3753"/>
              <a:ext cx="6000" cy="76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marL="0" algn="l"/>
              <a:r>
                <a:rPr lang="zh-CN" altLang="en-US" sz="2400" b="0" u="none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前端友好</a:t>
              </a:r>
              <a:endParaRPr lang="zh-CN" altLang="en-US" sz="2400" b="0" u="none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829" y="4700"/>
              <a:ext cx="4589" cy="15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marL="0" indent="0" algn="l" fontAlgn="auto">
                <a:lnSpc>
                  <a:spcPts val="2280"/>
                </a:lnSpc>
              </a:pPr>
              <a:r>
                <a:rPr lang="zh-CN" altLang="en-US" sz="1400" b="0" u="none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宋体" panose="02010600030101010101" pitchFamily="2" charset="-122"/>
                </a:rPr>
                <a:t>前端熟悉js的语法，对node.js可以平滑过度，培养新同学更为简单容易</a:t>
              </a:r>
              <a:endParaRPr lang="zh-CN" altLang="en-US" sz="1400" b="0" u="none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650808" y="705326"/>
            <a:ext cx="3810000" cy="523875"/>
            <a:chOff x="5651" y="605"/>
            <a:chExt cx="8000" cy="1100"/>
          </a:xfrm>
        </p:grpSpPr>
        <p:sp>
          <p:nvSpPr>
            <p:cNvPr id="4" name="文本框 3"/>
            <p:cNvSpPr txBox="1"/>
            <p:nvPr/>
          </p:nvSpPr>
          <p:spPr>
            <a:xfrm>
              <a:off x="5651" y="605"/>
              <a:ext cx="8000" cy="91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  <a:scene3d>
                <a:camera prst="orthographicFront"/>
                <a:lightRig rig="threePt" dir="t"/>
              </a:scene3d>
            </a:bodyPr>
            <a:p>
              <a:pPr marL="0" indent="0" algn="ctr"/>
              <a:r>
                <a:rPr lang="zh-CN" altLang="en-US" sz="2100" u="none">
                  <a:solidFill>
                    <a:srgbClr val="3B0752"/>
                  </a:solidFill>
                  <a:effectLst/>
                  <a:latin typeface="微软雅黑" panose="020B0503020204020204" charset="-122"/>
                  <a:ea typeface="微软雅黑" panose="020B0503020204020204" charset="-122"/>
                  <a:cs typeface="宋体" panose="02010600030101010101" pitchFamily="2" charset="-122"/>
                </a:rPr>
                <a:t>选择</a:t>
              </a:r>
              <a:r>
                <a:rPr lang="en-US" sz="2100" u="none">
                  <a:solidFill>
                    <a:srgbClr val="3B0752"/>
                  </a:solidFill>
                  <a:effectLst/>
                  <a:latin typeface="微软雅黑" panose="020B0503020204020204" charset="-122"/>
                  <a:ea typeface="微软雅黑" panose="020B0503020204020204" charset="-122"/>
                  <a:cs typeface="宋体" panose="02010600030101010101" pitchFamily="2" charset="-122"/>
                </a:rPr>
                <a:t>NODEJS</a:t>
              </a:r>
              <a:r>
                <a:rPr lang="zh-CN" altLang="en-US" sz="2100" u="none">
                  <a:solidFill>
                    <a:srgbClr val="3B0752"/>
                  </a:solidFill>
                  <a:effectLst/>
                  <a:latin typeface="微软雅黑" panose="020B0503020204020204" charset="-122"/>
                  <a:ea typeface="微软雅黑" panose="020B0503020204020204" charset="-122"/>
                  <a:cs typeface="宋体" panose="02010600030101010101" pitchFamily="2" charset="-122"/>
                </a:rPr>
                <a:t>的原因</a:t>
              </a:r>
              <a:endParaRPr lang="zh-CN" altLang="en-US" sz="2100" u="none">
                <a:solidFill>
                  <a:srgbClr val="3B0752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6614" y="1592"/>
              <a:ext cx="3053" cy="113"/>
            </a:xfrm>
            <a:prstGeom prst="rect">
              <a:avLst/>
            </a:prstGeom>
            <a:solidFill>
              <a:srgbClr val="3B07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  <p:sp>
          <p:nvSpPr>
            <p:cNvPr id="6" name="矩形 5"/>
            <p:cNvSpPr/>
            <p:nvPr/>
          </p:nvSpPr>
          <p:spPr>
            <a:xfrm>
              <a:off x="9667" y="1592"/>
              <a:ext cx="3053" cy="1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C:\Users\lizmlzhou\Desktop\QQ钱包H5应用开发挑战\无标题-3.png无标题-3"/>
          <p:cNvPicPr>
            <a:picLocks noChangeAspect="1"/>
          </p:cNvPicPr>
          <p:nvPr/>
        </p:nvPicPr>
        <p:blipFill>
          <a:blip r:embed="rId1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3407569" y="2975610"/>
            <a:ext cx="2328863" cy="2328863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946150" y="2383155"/>
            <a:ext cx="3810000" cy="1278890"/>
            <a:chOff x="1490" y="3753"/>
            <a:chExt cx="6000" cy="2014"/>
          </a:xfrm>
        </p:grpSpPr>
        <p:sp>
          <p:nvSpPr>
            <p:cNvPr id="100" name="文本框 99"/>
            <p:cNvSpPr txBox="1"/>
            <p:nvPr/>
          </p:nvSpPr>
          <p:spPr>
            <a:xfrm>
              <a:off x="1490" y="3753"/>
              <a:ext cx="6000" cy="76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marL="0" algn="l"/>
              <a:r>
                <a:rPr lang="zh-CN" altLang="en-US" sz="24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应用场景</a:t>
              </a:r>
              <a:endParaRPr lang="zh-CN" altLang="en-US" sz="2400" b="0" u="none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490" y="4711"/>
              <a:ext cx="4324" cy="105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marL="0" indent="0" algn="l" fontAlgn="auto">
                <a:lnSpc>
                  <a:spcPts val="2280"/>
                </a:lnSpc>
              </a:pP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宋体" panose="02010600030101010101" pitchFamily="2" charset="-122"/>
                  <a:sym typeface="+mn-ea"/>
                </a:rPr>
                <a:t>我们的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宋体" panose="02010600030101010101" pitchFamily="2" charset="-122"/>
                  <a:sym typeface="+mn-ea"/>
                </a:rPr>
                <a:t>MoggyServer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宋体" panose="02010600030101010101" pitchFamily="2" charset="-122"/>
                  <a:sym typeface="+mn-ea"/>
                </a:rPr>
                <a:t>服务，主要的使用场景是页面直出</a:t>
              </a:r>
              <a:endParaRPr lang="zh-CN" altLang="en-US" sz="1400" b="0" u="none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46150" y="4469130"/>
            <a:ext cx="3810000" cy="1563370"/>
            <a:chOff x="1490" y="7038"/>
            <a:chExt cx="6000" cy="2462"/>
          </a:xfrm>
        </p:grpSpPr>
        <p:sp>
          <p:nvSpPr>
            <p:cNvPr id="16" name="文本框 15"/>
            <p:cNvSpPr txBox="1"/>
            <p:nvPr/>
          </p:nvSpPr>
          <p:spPr>
            <a:xfrm>
              <a:off x="1490" y="7038"/>
              <a:ext cx="6000" cy="76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marL="0" algn="l"/>
              <a:r>
                <a:rPr lang="zh-CN" altLang="en-US" sz="2400">
                  <a:solidFill>
                    <a:srgbClr val="F73B0F"/>
                  </a:solidFill>
                  <a:latin typeface="微软雅黑" panose="020B0503020204020204" charset="-122"/>
                  <a:ea typeface="微软雅黑" panose="020B0503020204020204" charset="-122"/>
                  <a:cs typeface="宋体" panose="02010600030101010101" pitchFamily="2" charset="-122"/>
                  <a:sym typeface="+mn-ea"/>
                </a:rPr>
                <a:t>稳定和快速</a:t>
              </a:r>
              <a:endParaRPr lang="zh-CN" altLang="en-US" sz="2400" b="0" u="none">
                <a:solidFill>
                  <a:srgbClr val="F4632A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490" y="7988"/>
              <a:ext cx="4324" cy="15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marL="0" indent="0" algn="l" fontAlgn="auto">
                <a:lnSpc>
                  <a:spcPts val="2280"/>
                </a:lnSpc>
              </a:pP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宋体" panose="02010600030101010101" pitchFamily="2" charset="-122"/>
                  <a:sym typeface="+mn-ea"/>
                </a:rPr>
                <a:t>社区里的框架大多会包含类似静态文件处理，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宋体" panose="02010600030101010101" pitchFamily="2" charset="-122"/>
                  <a:sym typeface="+mn-ea"/>
                </a:rPr>
                <a:t>json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宋体" panose="02010600030101010101" pitchFamily="2" charset="-122"/>
                  <a:sym typeface="+mn-ea"/>
                </a:rPr>
                <a:t>数据处理等额外的功能，这并不是我们想要的</a:t>
              </a:r>
              <a:endParaRPr lang="zh-CN" altLang="en-US" sz="1400" b="0" u="none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606415" y="2383155"/>
            <a:ext cx="3810000" cy="1561465"/>
            <a:chOff x="8829" y="3753"/>
            <a:chExt cx="6000" cy="2459"/>
          </a:xfrm>
        </p:grpSpPr>
        <p:sp>
          <p:nvSpPr>
            <p:cNvPr id="18" name="文本框 17"/>
            <p:cNvSpPr txBox="1"/>
            <p:nvPr/>
          </p:nvSpPr>
          <p:spPr>
            <a:xfrm>
              <a:off x="8829" y="3753"/>
              <a:ext cx="6000" cy="76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marL="0" algn="l"/>
              <a:r>
                <a:rPr lang="zh-CN" altLang="en-US" sz="2400">
                  <a:solidFill>
                    <a:srgbClr val="F4632A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更加可控</a:t>
              </a:r>
              <a:endParaRPr lang="zh-CN" altLang="en-US" sz="2400" b="0" u="none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829" y="4700"/>
              <a:ext cx="4401" cy="15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marL="0" indent="0" algn="l" fontAlgn="auto">
                <a:lnSpc>
                  <a:spcPts val="2280"/>
                </a:lnSpc>
              </a:pP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宋体" panose="02010600030101010101" pitchFamily="2" charset="-122"/>
                  <a:sym typeface="+mn-ea"/>
                </a:rPr>
                <a:t>自研的框架，更加可控，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宋体" panose="02010600030101010101" pitchFamily="2" charset="-122"/>
                  <a:sym typeface="+mn-ea"/>
                </a:rPr>
                <a:t>扩展性更加强，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宋体" panose="02010600030101010101" pitchFamily="2" charset="-122"/>
                  <a:sym typeface="+mn-ea"/>
                </a:rPr>
                <a:t>这些都是我们需要考虑的</a:t>
              </a:r>
              <a:endParaRPr lang="zh-CN" altLang="en-US" sz="1400" b="0" u="none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650808" y="705326"/>
            <a:ext cx="3810000" cy="523875"/>
            <a:chOff x="5651" y="605"/>
            <a:chExt cx="8000" cy="1100"/>
          </a:xfrm>
        </p:grpSpPr>
        <p:sp>
          <p:nvSpPr>
            <p:cNvPr id="4" name="文本框 3"/>
            <p:cNvSpPr txBox="1"/>
            <p:nvPr/>
          </p:nvSpPr>
          <p:spPr>
            <a:xfrm>
              <a:off x="5651" y="605"/>
              <a:ext cx="8000" cy="91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  <a:scene3d>
                <a:camera prst="orthographicFront"/>
                <a:lightRig rig="threePt" dir="t"/>
              </a:scene3d>
            </a:bodyPr>
            <a:p>
              <a:pPr marL="0" indent="0" algn="ctr"/>
              <a:r>
                <a:rPr lang="zh-CN" altLang="en-US" sz="2100" u="none">
                  <a:solidFill>
                    <a:srgbClr val="3B0752"/>
                  </a:solidFill>
                  <a:effectLst/>
                  <a:latin typeface="微软雅黑" panose="020B0503020204020204" charset="-122"/>
                  <a:ea typeface="微软雅黑" panose="020B0503020204020204" charset="-122"/>
                  <a:cs typeface="宋体" panose="02010600030101010101" pitchFamily="2" charset="-122"/>
                </a:rPr>
                <a:t>选择自研框架的原因</a:t>
              </a:r>
              <a:endParaRPr lang="zh-CN" altLang="en-US" sz="2100" u="none">
                <a:solidFill>
                  <a:srgbClr val="3B0752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6614" y="1592"/>
              <a:ext cx="3053" cy="113"/>
            </a:xfrm>
            <a:prstGeom prst="rect">
              <a:avLst/>
            </a:prstGeom>
            <a:solidFill>
              <a:srgbClr val="3B07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  <p:sp>
          <p:nvSpPr>
            <p:cNvPr id="6" name="矩形 5"/>
            <p:cNvSpPr/>
            <p:nvPr/>
          </p:nvSpPr>
          <p:spPr>
            <a:xfrm>
              <a:off x="9667" y="1592"/>
              <a:ext cx="3053" cy="1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圆角矩形 2"/>
          <p:cNvSpPr/>
          <p:nvPr/>
        </p:nvSpPr>
        <p:spPr>
          <a:xfrm>
            <a:off x="1717834" y="2223611"/>
            <a:ext cx="5677376" cy="2507456"/>
          </a:xfrm>
          <a:prstGeom prst="roundRect">
            <a:avLst>
              <a:gd name="adj" fmla="val 6439"/>
            </a:avLst>
          </a:prstGeom>
          <a:noFill/>
          <a:ln w="6350"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D4D4D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4" name="圆角矩形 3"/>
          <p:cNvSpPr/>
          <p:nvPr/>
        </p:nvSpPr>
        <p:spPr>
          <a:xfrm>
            <a:off x="1813084" y="2318861"/>
            <a:ext cx="1321594" cy="1864995"/>
          </a:xfrm>
          <a:prstGeom prst="roundRect">
            <a:avLst>
              <a:gd name="adj" fmla="val 1023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5" name="文本框 4"/>
          <p:cNvSpPr txBox="1"/>
          <p:nvPr/>
        </p:nvSpPr>
        <p:spPr>
          <a:xfrm>
            <a:off x="2147888" y="2380774"/>
            <a:ext cx="697230" cy="3117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350">
                <a:solidFill>
                  <a:srgbClr val="38193E"/>
                </a:solidFill>
                <a:latin typeface="微软雅黑" panose="020B0503020204020204" charset="-122"/>
                <a:ea typeface="微软雅黑" panose="020B0503020204020204" charset="-122"/>
              </a:rPr>
              <a:t>中间件</a:t>
            </a:r>
            <a:endParaRPr lang="zh-CN" altLang="en-US" sz="1350">
              <a:solidFill>
                <a:srgbClr val="38193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980724" y="2785586"/>
            <a:ext cx="1014413" cy="336233"/>
          </a:xfrm>
          <a:prstGeom prst="roundRect">
            <a:avLst>
              <a:gd name="adj" fmla="val 10234"/>
            </a:avLst>
          </a:prstGeom>
          <a:solidFill>
            <a:srgbClr val="F73B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350"/>
              <a:t>router</a:t>
            </a:r>
            <a:endParaRPr lang="en-US" altLang="zh-CN" sz="1350"/>
          </a:p>
        </p:txBody>
      </p:sp>
      <p:sp>
        <p:nvSpPr>
          <p:cNvPr id="7" name="圆角矩形 6"/>
          <p:cNvSpPr/>
          <p:nvPr/>
        </p:nvSpPr>
        <p:spPr>
          <a:xfrm>
            <a:off x="1981200" y="3228023"/>
            <a:ext cx="1014413" cy="336233"/>
          </a:xfrm>
          <a:prstGeom prst="roundRect">
            <a:avLst>
              <a:gd name="adj" fmla="val 10234"/>
            </a:avLst>
          </a:prstGeom>
          <a:solidFill>
            <a:srgbClr val="F73B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350"/>
              <a:t>ptlogin</a:t>
            </a:r>
            <a:endParaRPr lang="en-US" altLang="zh-CN" sz="1350"/>
          </a:p>
        </p:txBody>
      </p:sp>
      <p:sp>
        <p:nvSpPr>
          <p:cNvPr id="8" name="圆角矩形 7"/>
          <p:cNvSpPr/>
          <p:nvPr/>
        </p:nvSpPr>
        <p:spPr>
          <a:xfrm>
            <a:off x="1981200" y="3670459"/>
            <a:ext cx="1014413" cy="336233"/>
          </a:xfrm>
          <a:prstGeom prst="roundRect">
            <a:avLst>
              <a:gd name="adj" fmla="val 10234"/>
            </a:avLst>
          </a:prstGeom>
          <a:solidFill>
            <a:srgbClr val="F73B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350"/>
              <a:t>csp</a:t>
            </a:r>
            <a:endParaRPr lang="en-US" altLang="zh-CN" sz="1350"/>
          </a:p>
        </p:txBody>
      </p:sp>
      <p:sp>
        <p:nvSpPr>
          <p:cNvPr id="9" name="圆角矩形 8"/>
          <p:cNvSpPr/>
          <p:nvPr/>
        </p:nvSpPr>
        <p:spPr>
          <a:xfrm>
            <a:off x="4534853" y="2318861"/>
            <a:ext cx="1321594" cy="1864995"/>
          </a:xfrm>
          <a:prstGeom prst="roundRect">
            <a:avLst>
              <a:gd name="adj" fmla="val 1023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0" name="文本框 9"/>
          <p:cNvSpPr txBox="1"/>
          <p:nvPr/>
        </p:nvSpPr>
        <p:spPr>
          <a:xfrm>
            <a:off x="4906804" y="2380774"/>
            <a:ext cx="577215" cy="3117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350">
                <a:solidFill>
                  <a:srgbClr val="38193E"/>
                </a:solidFill>
                <a:latin typeface="微软雅黑" panose="020B0503020204020204" charset="-122"/>
                <a:ea typeface="微软雅黑" panose="020B0503020204020204" charset="-122"/>
              </a:rPr>
              <a:t>MVC</a:t>
            </a:r>
            <a:endParaRPr lang="en-US" altLang="zh-CN" sz="1350">
              <a:solidFill>
                <a:srgbClr val="38193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4702493" y="2785586"/>
            <a:ext cx="1014413" cy="336233"/>
          </a:xfrm>
          <a:prstGeom prst="roundRect">
            <a:avLst>
              <a:gd name="adj" fmla="val 10234"/>
            </a:avLst>
          </a:prstGeom>
          <a:solidFill>
            <a:srgbClr val="F46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350"/>
              <a:t>model</a:t>
            </a:r>
            <a:endParaRPr lang="en-US" altLang="zh-CN" sz="1350"/>
          </a:p>
        </p:txBody>
      </p:sp>
      <p:sp>
        <p:nvSpPr>
          <p:cNvPr id="13" name="圆角矩形 12"/>
          <p:cNvSpPr/>
          <p:nvPr/>
        </p:nvSpPr>
        <p:spPr>
          <a:xfrm>
            <a:off x="4702969" y="3228023"/>
            <a:ext cx="1014413" cy="336233"/>
          </a:xfrm>
          <a:prstGeom prst="roundRect">
            <a:avLst>
              <a:gd name="adj" fmla="val 10234"/>
            </a:avLst>
          </a:prstGeom>
          <a:solidFill>
            <a:srgbClr val="F46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350"/>
              <a:t>controller</a:t>
            </a:r>
            <a:endParaRPr lang="en-US" altLang="zh-CN" sz="1350"/>
          </a:p>
        </p:txBody>
      </p:sp>
      <p:sp>
        <p:nvSpPr>
          <p:cNvPr id="14" name="圆角矩形 13"/>
          <p:cNvSpPr/>
          <p:nvPr/>
        </p:nvSpPr>
        <p:spPr>
          <a:xfrm>
            <a:off x="4702969" y="3670459"/>
            <a:ext cx="1014413" cy="336233"/>
          </a:xfrm>
          <a:prstGeom prst="roundRect">
            <a:avLst>
              <a:gd name="adj" fmla="val 10234"/>
            </a:avLst>
          </a:prstGeom>
          <a:solidFill>
            <a:srgbClr val="F46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350"/>
              <a:t>view</a:t>
            </a:r>
            <a:endParaRPr lang="en-US" altLang="zh-CN" sz="1350"/>
          </a:p>
        </p:txBody>
      </p:sp>
      <p:sp>
        <p:nvSpPr>
          <p:cNvPr id="21" name="右箭头 20"/>
          <p:cNvSpPr/>
          <p:nvPr/>
        </p:nvSpPr>
        <p:spPr>
          <a:xfrm>
            <a:off x="3250406" y="3026569"/>
            <a:ext cx="1221581" cy="315278"/>
          </a:xfrm>
          <a:prstGeom prst="rightArrow">
            <a:avLst>
              <a:gd name="adj1" fmla="val 80683"/>
              <a:gd name="adj2" fmla="val 28585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350"/>
              <a:t>context</a:t>
            </a:r>
            <a:endParaRPr lang="en-US" altLang="zh-CN" sz="1350"/>
          </a:p>
        </p:txBody>
      </p:sp>
      <p:sp>
        <p:nvSpPr>
          <p:cNvPr id="22" name="右箭头 21"/>
          <p:cNvSpPr/>
          <p:nvPr/>
        </p:nvSpPr>
        <p:spPr>
          <a:xfrm>
            <a:off x="3250406" y="3377565"/>
            <a:ext cx="1221581" cy="315278"/>
          </a:xfrm>
          <a:prstGeom prst="rightArrow">
            <a:avLst>
              <a:gd name="adj1" fmla="val 80683"/>
              <a:gd name="adj2" fmla="val 30101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350"/>
              <a:t>template</a:t>
            </a:r>
            <a:endParaRPr lang="en-US" altLang="zh-CN" sz="1350"/>
          </a:p>
        </p:txBody>
      </p:sp>
      <p:sp>
        <p:nvSpPr>
          <p:cNvPr id="23" name="圆角矩形 22"/>
          <p:cNvSpPr/>
          <p:nvPr/>
        </p:nvSpPr>
        <p:spPr>
          <a:xfrm>
            <a:off x="1813084" y="4266724"/>
            <a:ext cx="4042886" cy="336233"/>
          </a:xfrm>
          <a:prstGeom prst="roundRect">
            <a:avLst>
              <a:gd name="adj" fmla="val 10234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350"/>
              <a:t>web init</a:t>
            </a:r>
            <a:endParaRPr lang="en-US" altLang="zh-CN" sz="1350"/>
          </a:p>
        </p:txBody>
      </p:sp>
      <p:sp>
        <p:nvSpPr>
          <p:cNvPr id="24" name="圆角矩形 23"/>
          <p:cNvSpPr/>
          <p:nvPr/>
        </p:nvSpPr>
        <p:spPr>
          <a:xfrm>
            <a:off x="6017895" y="2318861"/>
            <a:ext cx="1273493" cy="2273618"/>
          </a:xfrm>
          <a:prstGeom prst="roundRect">
            <a:avLst>
              <a:gd name="adj" fmla="val 1023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25" name="圆角矩形 24"/>
          <p:cNvSpPr/>
          <p:nvPr/>
        </p:nvSpPr>
        <p:spPr>
          <a:xfrm>
            <a:off x="6147435" y="2690336"/>
            <a:ext cx="1014413" cy="336233"/>
          </a:xfrm>
          <a:prstGeom prst="roundRect">
            <a:avLst>
              <a:gd name="adj" fmla="val 1023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350"/>
              <a:t>srf-client</a:t>
            </a:r>
            <a:endParaRPr lang="en-US" altLang="zh-CN" sz="1350"/>
          </a:p>
        </p:txBody>
      </p:sp>
      <p:sp>
        <p:nvSpPr>
          <p:cNvPr id="26" name="圆角矩形 25"/>
          <p:cNvSpPr/>
          <p:nvPr/>
        </p:nvSpPr>
        <p:spPr>
          <a:xfrm>
            <a:off x="6147435" y="3128963"/>
            <a:ext cx="1014413" cy="336233"/>
          </a:xfrm>
          <a:prstGeom prst="roundRect">
            <a:avLst>
              <a:gd name="adj" fmla="val 10234"/>
            </a:avLst>
          </a:prstGeom>
          <a:solidFill>
            <a:srgbClr val="F73B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350"/>
              <a:t>monitor</a:t>
            </a:r>
            <a:endParaRPr lang="en-US" altLang="zh-CN" sz="1350"/>
          </a:p>
        </p:txBody>
      </p:sp>
      <p:sp>
        <p:nvSpPr>
          <p:cNvPr id="27" name="圆角矩形 26"/>
          <p:cNvSpPr/>
          <p:nvPr/>
        </p:nvSpPr>
        <p:spPr>
          <a:xfrm>
            <a:off x="6147435" y="3567589"/>
            <a:ext cx="1014413" cy="336233"/>
          </a:xfrm>
          <a:prstGeom prst="roundRect">
            <a:avLst>
              <a:gd name="adj" fmla="val 10234"/>
            </a:avLst>
          </a:prstGeom>
          <a:solidFill>
            <a:srgbClr val="F46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350"/>
              <a:t>dcapi</a:t>
            </a:r>
            <a:endParaRPr lang="en-US" altLang="zh-CN" sz="1350"/>
          </a:p>
        </p:txBody>
      </p:sp>
      <p:sp>
        <p:nvSpPr>
          <p:cNvPr id="28" name="文本框 27"/>
          <p:cNvSpPr txBox="1"/>
          <p:nvPr/>
        </p:nvSpPr>
        <p:spPr>
          <a:xfrm>
            <a:off x="6220301" y="2318861"/>
            <a:ext cx="868680" cy="3117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zh-CN" sz="1350">
                <a:solidFill>
                  <a:srgbClr val="38193E"/>
                </a:solidFill>
                <a:latin typeface="微软雅黑" panose="020B0503020204020204" charset="-122"/>
                <a:ea typeface="微软雅黑" panose="020B0503020204020204" charset="-122"/>
              </a:rPr>
              <a:t>工具模块</a:t>
            </a:r>
            <a:endParaRPr lang="zh-CN" altLang="zh-CN" sz="1350">
              <a:solidFill>
                <a:srgbClr val="38193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6147435" y="4006215"/>
            <a:ext cx="1014413" cy="336233"/>
          </a:xfrm>
          <a:prstGeom prst="roundRect">
            <a:avLst>
              <a:gd name="adj" fmla="val 10234"/>
            </a:avLst>
          </a:prstGeom>
          <a:solidFill>
            <a:srgbClr val="F46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350"/>
              <a:t>klog</a:t>
            </a:r>
            <a:endParaRPr lang="en-US" altLang="zh-CN" sz="1350"/>
          </a:p>
        </p:txBody>
      </p:sp>
      <p:sp>
        <p:nvSpPr>
          <p:cNvPr id="30" name="文本框 29"/>
          <p:cNvSpPr txBox="1"/>
          <p:nvPr/>
        </p:nvSpPr>
        <p:spPr>
          <a:xfrm>
            <a:off x="1097756" y="2324100"/>
            <a:ext cx="5886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chemeClr val="bg1">
                    <a:lumMod val="50000"/>
                  </a:schemeClr>
                </a:solidFill>
              </a:rPr>
              <a:t>web</a:t>
            </a:r>
            <a:endParaRPr lang="en-US" altLang="zh-CN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1712595" y="4823936"/>
            <a:ext cx="5681663" cy="979170"/>
          </a:xfrm>
          <a:prstGeom prst="roundRect">
            <a:avLst>
              <a:gd name="adj" fmla="val 16284"/>
            </a:avLst>
          </a:prstGeom>
          <a:noFill/>
          <a:ln w="6350"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D4D4D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32" name="文本框 31"/>
          <p:cNvSpPr txBox="1"/>
          <p:nvPr/>
        </p:nvSpPr>
        <p:spPr>
          <a:xfrm>
            <a:off x="889794" y="4942523"/>
            <a:ext cx="7740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b="1">
                <a:solidFill>
                  <a:schemeClr val="bg1">
                    <a:lumMod val="50000"/>
                  </a:schemeClr>
                </a:solidFill>
              </a:rPr>
              <a:t>server</a:t>
            </a:r>
            <a:endParaRPr lang="en-US" altLang="zh-CN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1813084" y="5154454"/>
            <a:ext cx="1051560" cy="350996"/>
          </a:xfrm>
          <a:prstGeom prst="roundRect">
            <a:avLst>
              <a:gd name="adj" fmla="val 10234"/>
            </a:avLst>
          </a:prstGeom>
          <a:solidFill>
            <a:srgbClr val="3B07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进程管理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2916555" y="5154454"/>
            <a:ext cx="731996" cy="351949"/>
          </a:xfrm>
          <a:prstGeom prst="roundRect">
            <a:avLst>
              <a:gd name="adj" fmla="val 10234"/>
            </a:avLst>
          </a:prstGeom>
          <a:solidFill>
            <a:srgbClr val="3B07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 sz="1200">
                <a:latin typeface="微软雅黑" panose="020B0503020204020204" charset="-122"/>
                <a:ea typeface="微软雅黑" panose="020B0503020204020204" charset="-122"/>
              </a:rPr>
              <a:t>路由</a:t>
            </a:r>
            <a:endParaRPr lang="zh-CN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3700463" y="5154454"/>
            <a:ext cx="1051560" cy="350996"/>
          </a:xfrm>
          <a:prstGeom prst="roundRect">
            <a:avLst>
              <a:gd name="adj" fmla="val 10234"/>
            </a:avLst>
          </a:prstGeom>
          <a:solidFill>
            <a:srgbClr val="3B07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 sz="1200">
                <a:latin typeface="微软雅黑" panose="020B0503020204020204" charset="-122"/>
                <a:ea typeface="微软雅黑" panose="020B0503020204020204" charset="-122"/>
              </a:rPr>
              <a:t>异常处理</a:t>
            </a:r>
            <a:endParaRPr lang="zh-CN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4803934" y="5146834"/>
            <a:ext cx="1051560" cy="350996"/>
          </a:xfrm>
          <a:prstGeom prst="roundRect">
            <a:avLst>
              <a:gd name="adj" fmla="val 10234"/>
            </a:avLst>
          </a:prstGeom>
          <a:solidFill>
            <a:srgbClr val="3B07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 sz="1200">
                <a:latin typeface="微软雅黑" panose="020B0503020204020204" charset="-122"/>
                <a:ea typeface="微软雅黑" panose="020B0503020204020204" charset="-122"/>
              </a:rPr>
              <a:t>请求兜底</a:t>
            </a:r>
            <a:endParaRPr lang="zh-CN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017419" y="4870133"/>
            <a:ext cx="1273969" cy="886301"/>
          </a:xfrm>
          <a:prstGeom prst="roundRect">
            <a:avLst>
              <a:gd name="adj" fmla="val 1023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42" name="圆角矩形 41"/>
          <p:cNvSpPr/>
          <p:nvPr/>
        </p:nvSpPr>
        <p:spPr>
          <a:xfrm>
            <a:off x="6147435" y="4961573"/>
            <a:ext cx="1014413" cy="336233"/>
          </a:xfrm>
          <a:prstGeom prst="roundRect">
            <a:avLst>
              <a:gd name="adj" fmla="val 10234"/>
            </a:avLst>
          </a:prstGeom>
          <a:solidFill>
            <a:srgbClr val="3B07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350"/>
              <a:t>admin</a:t>
            </a:r>
            <a:endParaRPr lang="en-US" altLang="zh-CN" sz="1350"/>
          </a:p>
        </p:txBody>
      </p:sp>
      <p:sp>
        <p:nvSpPr>
          <p:cNvPr id="43" name="圆角矩形 42"/>
          <p:cNvSpPr/>
          <p:nvPr/>
        </p:nvSpPr>
        <p:spPr>
          <a:xfrm>
            <a:off x="6147435" y="5334953"/>
            <a:ext cx="1014413" cy="336233"/>
          </a:xfrm>
          <a:prstGeom prst="roundRect">
            <a:avLst>
              <a:gd name="adj" fmla="val 10234"/>
            </a:avLst>
          </a:prstGeom>
          <a:solidFill>
            <a:srgbClr val="3B07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350"/>
              <a:t>logger</a:t>
            </a:r>
            <a:endParaRPr lang="en-US" altLang="zh-CN" sz="1350"/>
          </a:p>
        </p:txBody>
      </p:sp>
      <p:sp>
        <p:nvSpPr>
          <p:cNvPr id="48" name="圆角矩形 47"/>
          <p:cNvSpPr/>
          <p:nvPr/>
        </p:nvSpPr>
        <p:spPr>
          <a:xfrm>
            <a:off x="1717834" y="5912168"/>
            <a:ext cx="5676424" cy="336233"/>
          </a:xfrm>
          <a:prstGeom prst="roundRect">
            <a:avLst>
              <a:gd name="adj" fmla="val 10234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350"/>
              <a:t>crontab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守护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650808" y="705326"/>
            <a:ext cx="3810000" cy="523875"/>
            <a:chOff x="5651" y="605"/>
            <a:chExt cx="8000" cy="1100"/>
          </a:xfrm>
        </p:grpSpPr>
        <p:sp>
          <p:nvSpPr>
            <p:cNvPr id="11" name="文本框 10"/>
            <p:cNvSpPr txBox="1"/>
            <p:nvPr/>
          </p:nvSpPr>
          <p:spPr>
            <a:xfrm>
              <a:off x="5651" y="605"/>
              <a:ext cx="8000" cy="91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  <a:scene3d>
                <a:camera prst="orthographicFront"/>
                <a:lightRig rig="threePt" dir="t"/>
              </a:scene3d>
            </a:bodyPr>
            <a:p>
              <a:pPr marL="0" indent="0" algn="ctr"/>
              <a:r>
                <a:rPr lang="en-US" altLang="zh-CN" sz="2100" u="none">
                  <a:solidFill>
                    <a:srgbClr val="3B0752"/>
                  </a:solidFill>
                  <a:effectLst/>
                  <a:latin typeface="微软雅黑" panose="020B0503020204020204" charset="-122"/>
                  <a:ea typeface="微软雅黑" panose="020B0503020204020204" charset="-122"/>
                  <a:cs typeface="宋体" panose="02010600030101010101" pitchFamily="2" charset="-122"/>
                </a:rPr>
                <a:t>MoggyServer / Web</a:t>
              </a:r>
              <a:endParaRPr lang="en-US" altLang="zh-CN" sz="2100" u="none">
                <a:solidFill>
                  <a:srgbClr val="3B0752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614" y="1592"/>
              <a:ext cx="3053" cy="113"/>
            </a:xfrm>
            <a:prstGeom prst="rect">
              <a:avLst/>
            </a:prstGeom>
            <a:solidFill>
              <a:srgbClr val="3B07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  <p:sp>
          <p:nvSpPr>
            <p:cNvPr id="16" name="矩形 15"/>
            <p:cNvSpPr/>
            <p:nvPr/>
          </p:nvSpPr>
          <p:spPr>
            <a:xfrm>
              <a:off x="9667" y="1592"/>
              <a:ext cx="3053" cy="1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" name="图片 14" descr="C:\Users\lizmlzhou\Downloads\未命名文件 (8).png未命名文件 (8)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239520" y="1420495"/>
            <a:ext cx="6407785" cy="571881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2650808" y="705326"/>
            <a:ext cx="3810000" cy="523875"/>
            <a:chOff x="5651" y="605"/>
            <a:chExt cx="8000" cy="1100"/>
          </a:xfrm>
        </p:grpSpPr>
        <p:sp>
          <p:nvSpPr>
            <p:cNvPr id="4" name="文本框 3"/>
            <p:cNvSpPr txBox="1"/>
            <p:nvPr/>
          </p:nvSpPr>
          <p:spPr>
            <a:xfrm>
              <a:off x="5651" y="605"/>
              <a:ext cx="8000" cy="91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  <a:scene3d>
                <a:camera prst="orthographicFront"/>
                <a:lightRig rig="threePt" dir="t"/>
              </a:scene3d>
            </a:bodyPr>
            <a:p>
              <a:pPr marL="0" indent="0" algn="ctr"/>
              <a:r>
                <a:rPr lang="zh-CN" altLang="zh-CN" sz="2100" u="none">
                  <a:solidFill>
                    <a:srgbClr val="3B0752"/>
                  </a:solidFill>
                  <a:effectLst/>
                  <a:latin typeface="微软雅黑" panose="020B0503020204020204" charset="-122"/>
                  <a:ea typeface="微软雅黑" panose="020B0503020204020204" charset="-122"/>
                  <a:cs typeface="宋体" panose="02010600030101010101" pitchFamily="2" charset="-122"/>
                </a:rPr>
                <a:t>服务平滑重启</a:t>
              </a:r>
              <a:endParaRPr lang="zh-CN" altLang="zh-CN" sz="2100" u="none">
                <a:solidFill>
                  <a:srgbClr val="3B0752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6614" y="1592"/>
              <a:ext cx="3053" cy="113"/>
            </a:xfrm>
            <a:prstGeom prst="rect">
              <a:avLst/>
            </a:prstGeom>
            <a:solidFill>
              <a:srgbClr val="3B07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  <p:sp>
          <p:nvSpPr>
            <p:cNvPr id="16" name="矩形 15"/>
            <p:cNvSpPr/>
            <p:nvPr/>
          </p:nvSpPr>
          <p:spPr>
            <a:xfrm>
              <a:off x="9667" y="1592"/>
              <a:ext cx="3053" cy="1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文本框 13"/>
          <p:cNvSpPr txBox="1"/>
          <p:nvPr/>
        </p:nvSpPr>
        <p:spPr>
          <a:xfrm>
            <a:off x="980758" y="4191635"/>
            <a:ext cx="2567464" cy="3314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 fontAlgn="auto">
              <a:lnSpc>
                <a:spcPct val="150000"/>
              </a:lnSpc>
            </a:pPr>
            <a:r>
              <a:rPr lang="zh-CN" altLang="en-US" sz="1050" u="none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对积分商城主要同时渲染</a:t>
            </a:r>
            <a:r>
              <a:rPr lang="en-US" altLang="zh-CN" sz="1050" u="none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10000</a:t>
            </a:r>
            <a:r>
              <a:rPr lang="zh-CN" altLang="en-US" sz="1050" u="none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遍</a:t>
            </a:r>
            <a:endParaRPr lang="zh-CN" altLang="en-US" sz="1050" u="none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</a:endParaRPr>
          </a:p>
        </p:txBody>
      </p:sp>
      <p:graphicFrame>
        <p:nvGraphicFramePr>
          <p:cNvPr id="16" name="图表 15"/>
          <p:cNvGraphicFramePr/>
          <p:nvPr/>
        </p:nvGraphicFramePr>
        <p:xfrm>
          <a:off x="925830" y="2813685"/>
          <a:ext cx="7305675" cy="18522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2650808" y="705326"/>
            <a:ext cx="3810000" cy="753904"/>
            <a:chOff x="5651" y="605"/>
            <a:chExt cx="8000" cy="1583"/>
          </a:xfrm>
        </p:grpSpPr>
        <p:sp>
          <p:nvSpPr>
            <p:cNvPr id="3" name="文本框 2"/>
            <p:cNvSpPr txBox="1"/>
            <p:nvPr/>
          </p:nvSpPr>
          <p:spPr>
            <a:xfrm>
              <a:off x="5651" y="605"/>
              <a:ext cx="8000" cy="158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  <a:scene3d>
                <a:camera prst="orthographicFront"/>
                <a:lightRig rig="threePt" dir="t"/>
              </a:scene3d>
            </a:bodyPr>
            <a:p>
              <a:pPr marL="0" indent="0" algn="ctr"/>
              <a:r>
                <a:rPr lang="zh-CN" altLang="en-US" sz="2100">
                  <a:solidFill>
                    <a:srgbClr val="3B0752"/>
                  </a:solidFill>
                  <a:effectLst/>
                  <a:latin typeface="微软雅黑" panose="020B0503020204020204" charset="-122"/>
                  <a:ea typeface="微软雅黑" panose="020B0503020204020204" charset="-122"/>
                  <a:cs typeface="宋体" panose="02010600030101010101" pitchFamily="2" charset="-122"/>
                  <a:sym typeface="+mn-ea"/>
                </a:rPr>
                <a:t>模版引擎优化</a:t>
              </a:r>
              <a:endParaRPr lang="zh-CN" altLang="en-US" sz="2100" u="none">
                <a:solidFill>
                  <a:srgbClr val="3B0752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endParaRPr>
            </a:p>
            <a:p>
              <a:pPr marL="0" indent="0" algn="ctr"/>
              <a:endParaRPr lang="zh-CN" altLang="zh-CN" sz="2100" u="none">
                <a:solidFill>
                  <a:srgbClr val="3B0752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6614" y="1592"/>
              <a:ext cx="3053" cy="113"/>
            </a:xfrm>
            <a:prstGeom prst="rect">
              <a:avLst/>
            </a:prstGeom>
            <a:solidFill>
              <a:srgbClr val="3B07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  <p:sp>
          <p:nvSpPr>
            <p:cNvPr id="11" name="矩形 10"/>
            <p:cNvSpPr/>
            <p:nvPr/>
          </p:nvSpPr>
          <p:spPr>
            <a:xfrm>
              <a:off x="9667" y="1592"/>
              <a:ext cx="3053" cy="1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" name="矩形 32"/>
          <p:cNvSpPr/>
          <p:nvPr/>
        </p:nvSpPr>
        <p:spPr>
          <a:xfrm>
            <a:off x="-74295" y="1458595"/>
            <a:ext cx="9293225" cy="56445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34" name="等腰三角形 33"/>
          <p:cNvSpPr/>
          <p:nvPr/>
        </p:nvSpPr>
        <p:spPr>
          <a:xfrm rot="10800000">
            <a:off x="258128" y="1458754"/>
            <a:ext cx="8595360" cy="367189"/>
          </a:xfrm>
          <a:prstGeom prst="triangle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6" name="椭圆 5"/>
          <p:cNvSpPr/>
          <p:nvPr/>
        </p:nvSpPr>
        <p:spPr>
          <a:xfrm>
            <a:off x="4156710" y="3200718"/>
            <a:ext cx="1137920" cy="11372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solidFill>
                  <a:schemeClr val="bg1"/>
                </a:solidFill>
              </a:rPr>
              <a:t>1.69</a:t>
            </a:r>
            <a:endParaRPr lang="en-US" altLang="zh-CN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105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>
            <a:clrChange>
              <a:clrFrom>
                <a:srgbClr val="FA3137">
                  <a:alpha val="100000"/>
                </a:srgbClr>
              </a:clrFrom>
              <a:clrTo>
                <a:srgbClr val="FA3137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03115" y="4060825"/>
            <a:ext cx="245745" cy="226695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4102735" y="3146425"/>
            <a:ext cx="1245870" cy="1245870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73B0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8" name="椭圆 7"/>
          <p:cNvSpPr/>
          <p:nvPr/>
        </p:nvSpPr>
        <p:spPr>
          <a:xfrm>
            <a:off x="890588" y="3200718"/>
            <a:ext cx="1137285" cy="11372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>
                <a:solidFill>
                  <a:srgbClr val="F73B0F"/>
                </a:solidFill>
              </a:rPr>
              <a:t>7</a:t>
            </a:r>
            <a:endParaRPr lang="en-US" altLang="zh-CN" sz="4000">
              <a:solidFill>
                <a:srgbClr val="F73B0F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836930" y="3147060"/>
            <a:ext cx="1244600" cy="1244600"/>
          </a:xfrm>
          <a:prstGeom prst="ellipse">
            <a:avLst/>
          </a:prstGeom>
          <a:noFill/>
          <a:ln>
            <a:solidFill>
              <a:srgbClr val="F73B0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73B0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1" name="椭圆 10"/>
          <p:cNvSpPr/>
          <p:nvPr/>
        </p:nvSpPr>
        <p:spPr>
          <a:xfrm>
            <a:off x="2318068" y="3194368"/>
            <a:ext cx="1137285" cy="11372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>
                <a:solidFill>
                  <a:srgbClr val="F4632A"/>
                </a:solidFill>
              </a:rPr>
              <a:t>900</a:t>
            </a:r>
            <a:endParaRPr lang="en-US" altLang="zh-CN" sz="3200">
              <a:solidFill>
                <a:srgbClr val="F4632A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264410" y="3140710"/>
            <a:ext cx="1244600" cy="1244600"/>
          </a:xfrm>
          <a:prstGeom prst="ellipse">
            <a:avLst/>
          </a:prstGeom>
          <a:noFill/>
          <a:ln>
            <a:solidFill>
              <a:srgbClr val="F4632A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73B0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6" name="文本框 15"/>
          <p:cNvSpPr txBox="1"/>
          <p:nvPr/>
        </p:nvSpPr>
        <p:spPr>
          <a:xfrm>
            <a:off x="4368324" y="4872038"/>
            <a:ext cx="716280" cy="2628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5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总请求数</a:t>
            </a:r>
            <a:endParaRPr lang="zh-CN" altLang="en-US" sz="105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01249" y="4872038"/>
            <a:ext cx="716280" cy="2628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50">
                <a:solidFill>
                  <a:srgbClr val="F73B0F"/>
                </a:solidFill>
                <a:latin typeface="微软雅黑" panose="020B0503020204020204" charset="-122"/>
                <a:ea typeface="微软雅黑" panose="020B0503020204020204" charset="-122"/>
              </a:rPr>
              <a:t>总机器数</a:t>
            </a:r>
            <a:endParaRPr lang="zh-CN" altLang="en-US" sz="1050">
              <a:solidFill>
                <a:srgbClr val="F73B0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528570" y="4872038"/>
            <a:ext cx="716280" cy="2628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50">
                <a:solidFill>
                  <a:srgbClr val="F4632A"/>
                </a:solidFill>
                <a:latin typeface="微软雅黑" panose="020B0503020204020204" charset="-122"/>
                <a:ea typeface="微软雅黑" panose="020B0503020204020204" charset="-122"/>
              </a:rPr>
              <a:t>单机</a:t>
            </a:r>
            <a:r>
              <a:rPr lang="en-US" altLang="zh-CN" sz="1050">
                <a:solidFill>
                  <a:srgbClr val="F4632A"/>
                </a:solidFill>
                <a:latin typeface="微软雅黑" panose="020B0503020204020204" charset="-122"/>
                <a:ea typeface="微软雅黑" panose="020B0503020204020204" charset="-122"/>
              </a:rPr>
              <a:t>QPS</a:t>
            </a:r>
            <a:endParaRPr lang="en-US" altLang="zh-CN" sz="1050">
              <a:solidFill>
                <a:srgbClr val="F4632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5583555" y="3193733"/>
            <a:ext cx="1137920" cy="11372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000">
                <a:solidFill>
                  <a:schemeClr val="bg1"/>
                </a:solidFill>
              </a:rPr>
              <a:t>57</a:t>
            </a:r>
            <a:endParaRPr lang="en-US" altLang="zh-CN" sz="1050">
              <a:solidFill>
                <a:schemeClr val="bg1"/>
              </a:solidFill>
            </a:endParaRPr>
          </a:p>
          <a:p>
            <a:pPr algn="ctr"/>
            <a:endParaRPr lang="en-US" altLang="zh-CN" sz="1050">
              <a:solidFill>
                <a:schemeClr val="bg1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5529580" y="3139440"/>
            <a:ext cx="1245870" cy="1245870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73B0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21" name="文本框 20"/>
          <p:cNvSpPr txBox="1"/>
          <p:nvPr/>
        </p:nvSpPr>
        <p:spPr>
          <a:xfrm>
            <a:off x="5794058" y="4872038"/>
            <a:ext cx="716280" cy="2628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5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总机器数</a:t>
            </a:r>
            <a:endParaRPr lang="zh-CN" altLang="en-US" sz="105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7016750" y="3193098"/>
            <a:ext cx="1137920" cy="11372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solidFill>
                  <a:schemeClr val="bg1"/>
                </a:solidFill>
              </a:rPr>
              <a:t>30%</a:t>
            </a:r>
            <a:endParaRPr lang="en-US" altLang="zh-CN" sz="2400">
              <a:solidFill>
                <a:schemeClr val="bg1"/>
              </a:solidFill>
            </a:endParaRPr>
          </a:p>
          <a:p>
            <a:pPr algn="ctr"/>
            <a:endParaRPr lang="en-US" altLang="zh-CN" sz="1050">
              <a:solidFill>
                <a:schemeClr val="bg1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962775" y="3138805"/>
            <a:ext cx="1245870" cy="1245870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73B0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26" name="文本框 25"/>
          <p:cNvSpPr txBox="1"/>
          <p:nvPr/>
        </p:nvSpPr>
        <p:spPr>
          <a:xfrm>
            <a:off x="7244715" y="4872038"/>
            <a:ext cx="683260" cy="2628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05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cpu</a:t>
            </a:r>
            <a:r>
              <a:rPr lang="zh-CN" altLang="en-US" sz="105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负载</a:t>
            </a:r>
            <a:endParaRPr lang="zh-CN" altLang="en-US" sz="105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1">
            <a:clrChange>
              <a:clrFrom>
                <a:srgbClr val="FA3137">
                  <a:alpha val="100000"/>
                </a:srgbClr>
              </a:clrFrom>
              <a:clrTo>
                <a:srgbClr val="FA3137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29960" y="4060825"/>
            <a:ext cx="245745" cy="226695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1">
            <a:clrChange>
              <a:clrFrom>
                <a:srgbClr val="FA3137">
                  <a:alpha val="100000"/>
                </a:srgbClr>
              </a:clrFrom>
              <a:clrTo>
                <a:srgbClr val="FA3137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63155" y="4060825"/>
            <a:ext cx="245745" cy="226695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4970780" y="3596005"/>
            <a:ext cx="377825" cy="2381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亿</a:t>
            </a:r>
            <a:endParaRPr lang="zh-CN" altLang="en-US" sz="9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650808" y="705326"/>
            <a:ext cx="3810000" cy="523875"/>
            <a:chOff x="5651" y="605"/>
            <a:chExt cx="8000" cy="1100"/>
          </a:xfrm>
        </p:grpSpPr>
        <p:sp>
          <p:nvSpPr>
            <p:cNvPr id="23" name="文本框 22"/>
            <p:cNvSpPr txBox="1"/>
            <p:nvPr/>
          </p:nvSpPr>
          <p:spPr>
            <a:xfrm>
              <a:off x="5651" y="605"/>
              <a:ext cx="8000" cy="91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  <a:scene3d>
                <a:camera prst="orthographicFront"/>
                <a:lightRig rig="threePt" dir="t"/>
              </a:scene3d>
            </a:bodyPr>
            <a:p>
              <a:pPr marL="0" indent="0" algn="ctr"/>
              <a:r>
                <a:rPr lang="en-US" altLang="zh-CN" sz="2100">
                  <a:solidFill>
                    <a:srgbClr val="3B0752"/>
                  </a:solidFill>
                  <a:effectLst/>
                  <a:latin typeface="微软雅黑" panose="020B0503020204020204" charset="-122"/>
                  <a:ea typeface="微软雅黑" panose="020B0503020204020204" charset="-122"/>
                  <a:cs typeface="宋体" panose="02010600030101010101" pitchFamily="2" charset="-122"/>
                  <a:sym typeface="+mn-ea"/>
                </a:rPr>
                <a:t>MoggyServer</a:t>
              </a:r>
              <a:r>
                <a:rPr lang="zh-CN" altLang="en-US" sz="2100">
                  <a:solidFill>
                    <a:srgbClr val="3B0752"/>
                  </a:solidFill>
                  <a:effectLst/>
                  <a:latin typeface="微软雅黑" panose="020B0503020204020204" charset="-122"/>
                  <a:ea typeface="微软雅黑" panose="020B0503020204020204" charset="-122"/>
                  <a:cs typeface="宋体" panose="02010600030101010101" pitchFamily="2" charset="-122"/>
                  <a:sym typeface="+mn-ea"/>
                </a:rPr>
                <a:t>线上数据</a:t>
              </a:r>
              <a:endParaRPr lang="zh-CN" altLang="en-US" sz="2100" u="none">
                <a:solidFill>
                  <a:srgbClr val="3B0752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614" y="1592"/>
              <a:ext cx="3053" cy="113"/>
            </a:xfrm>
            <a:prstGeom prst="rect">
              <a:avLst/>
            </a:prstGeom>
            <a:solidFill>
              <a:srgbClr val="3B07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  <p:sp>
          <p:nvSpPr>
            <p:cNvPr id="32" name="矩形 31"/>
            <p:cNvSpPr/>
            <p:nvPr/>
          </p:nvSpPr>
          <p:spPr>
            <a:xfrm>
              <a:off x="9667" y="1592"/>
              <a:ext cx="3053" cy="1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" name="文本框 24"/>
          <p:cNvSpPr txBox="1"/>
          <p:nvPr/>
        </p:nvSpPr>
        <p:spPr>
          <a:xfrm>
            <a:off x="1925241" y="3168968"/>
            <a:ext cx="5293519" cy="6991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ctr" fontAlgn="auto">
              <a:lnSpc>
                <a:spcPts val="2700"/>
              </a:lnSpc>
            </a:pPr>
            <a:r>
              <a:rPr lang="en-US" altLang="zh-CN" sz="4000" b="1" u="none">
                <a:solidFill>
                  <a:srgbClr val="3B0752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ONE MORE THING</a:t>
            </a:r>
            <a:endParaRPr lang="en-US" altLang="zh-CN" sz="4000" b="1" u="none">
              <a:solidFill>
                <a:srgbClr val="3B0752"/>
              </a:solidFill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" name="文本框 24"/>
          <p:cNvSpPr txBox="1"/>
          <p:nvPr/>
        </p:nvSpPr>
        <p:spPr>
          <a:xfrm>
            <a:off x="1223010" y="2261235"/>
            <a:ext cx="5293519" cy="5200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 fontAlgn="auto">
              <a:lnSpc>
                <a:spcPts val="2700"/>
              </a:lnSpc>
            </a:pPr>
            <a:r>
              <a:rPr lang="zh-CN" altLang="en-US" sz="2700" b="0" u="none">
                <a:solidFill>
                  <a:srgbClr val="3B0752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传统页面加载方案</a:t>
            </a:r>
            <a:endParaRPr lang="zh-CN" altLang="en-US" sz="2700" b="0" u="none">
              <a:solidFill>
                <a:srgbClr val="3B0752"/>
              </a:solidFill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36345" y="2825115"/>
            <a:ext cx="6640195" cy="7315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从用户点击入口，native再去拉起webview，等待webview初始化完成后发送http请求去node服务拉取页面数据，最后对页面进行渲染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6" name="图片 5" descr="未命名文件 (1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5244" y="3720465"/>
            <a:ext cx="6323648" cy="2599849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2650808" y="705326"/>
            <a:ext cx="3810000" cy="523875"/>
            <a:chOff x="5651" y="605"/>
            <a:chExt cx="8000" cy="1100"/>
          </a:xfrm>
        </p:grpSpPr>
        <p:sp>
          <p:nvSpPr>
            <p:cNvPr id="23" name="文本框 22"/>
            <p:cNvSpPr txBox="1"/>
            <p:nvPr/>
          </p:nvSpPr>
          <p:spPr>
            <a:xfrm>
              <a:off x="5651" y="605"/>
              <a:ext cx="8000" cy="91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  <a:scene3d>
                <a:camera prst="orthographicFront"/>
                <a:lightRig rig="threePt" dir="t"/>
              </a:scene3d>
            </a:bodyPr>
            <a:p>
              <a:pPr marL="0" indent="0" algn="ctr"/>
              <a:r>
                <a:rPr lang="zh-CN" altLang="en-US" sz="2100" u="none">
                  <a:solidFill>
                    <a:srgbClr val="3B0752"/>
                  </a:solidFill>
                  <a:effectLst/>
                  <a:latin typeface="微软雅黑" panose="020B0503020204020204" charset="-122"/>
                  <a:ea typeface="微软雅黑" panose="020B0503020204020204" charset="-122"/>
                  <a:cs typeface="宋体" panose="02010600030101010101" pitchFamily="2" charset="-122"/>
                  <a:sym typeface="+mn-ea"/>
                </a:rPr>
                <a:t>直出页面加载</a:t>
              </a:r>
              <a:endParaRPr lang="zh-CN" altLang="en-US" sz="2100" u="none">
                <a:solidFill>
                  <a:srgbClr val="3B0752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614" y="1592"/>
              <a:ext cx="3053" cy="113"/>
            </a:xfrm>
            <a:prstGeom prst="rect">
              <a:avLst/>
            </a:prstGeom>
            <a:solidFill>
              <a:srgbClr val="3B07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  <p:sp>
          <p:nvSpPr>
            <p:cNvPr id="32" name="矩形 31"/>
            <p:cNvSpPr/>
            <p:nvPr/>
          </p:nvSpPr>
          <p:spPr>
            <a:xfrm>
              <a:off x="9667" y="1592"/>
              <a:ext cx="3053" cy="1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" name="文本框 24"/>
          <p:cNvSpPr txBox="1"/>
          <p:nvPr/>
        </p:nvSpPr>
        <p:spPr>
          <a:xfrm>
            <a:off x="1223010" y="2254091"/>
            <a:ext cx="5293519" cy="5619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 fontAlgn="auto">
              <a:lnSpc>
                <a:spcPts val="2700"/>
              </a:lnSpc>
            </a:pPr>
            <a:r>
              <a:rPr lang="en-US" sz="3000">
                <a:solidFill>
                  <a:srgbClr val="F73B0F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串行改并行</a:t>
            </a:r>
            <a:endParaRPr lang="zh-CN" altLang="zh-CN" sz="1500" b="0" u="none">
              <a:solidFill>
                <a:srgbClr val="F73B0F"/>
              </a:solidFill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</a:endParaRPr>
          </a:p>
        </p:txBody>
      </p:sp>
      <p:pic>
        <p:nvPicPr>
          <p:cNvPr id="9" name="图片 8" descr="未命名文件 (1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2340" y="4187825"/>
            <a:ext cx="7085330" cy="1919605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2650808" y="705326"/>
            <a:ext cx="3810000" cy="523875"/>
            <a:chOff x="5651" y="605"/>
            <a:chExt cx="8000" cy="1100"/>
          </a:xfrm>
        </p:grpSpPr>
        <p:sp>
          <p:nvSpPr>
            <p:cNvPr id="23" name="文本框 22"/>
            <p:cNvSpPr txBox="1"/>
            <p:nvPr/>
          </p:nvSpPr>
          <p:spPr>
            <a:xfrm>
              <a:off x="5651" y="605"/>
              <a:ext cx="8000" cy="91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  <a:scene3d>
                <a:camera prst="orthographicFront"/>
                <a:lightRig rig="threePt" dir="t"/>
              </a:scene3d>
            </a:bodyPr>
            <a:p>
              <a:pPr marL="0" indent="0" algn="ctr"/>
              <a:r>
                <a:rPr lang="en-US" altLang="zh-CN" sz="2100" u="none">
                  <a:solidFill>
                    <a:srgbClr val="3B0752"/>
                  </a:solidFill>
                  <a:effectLst/>
                  <a:latin typeface="微软雅黑" panose="020B0503020204020204" charset="-122"/>
                  <a:ea typeface="微软雅黑" panose="020B0503020204020204" charset="-122"/>
                  <a:cs typeface="宋体" panose="02010600030101010101" pitchFamily="2" charset="-122"/>
                  <a:sym typeface="+mn-ea"/>
                </a:rPr>
                <a:t>SONIC</a:t>
              </a:r>
              <a:r>
                <a:rPr lang="zh-CN" altLang="zh-CN" sz="2100" u="none">
                  <a:solidFill>
                    <a:srgbClr val="3B0752"/>
                  </a:solidFill>
                  <a:effectLst/>
                  <a:latin typeface="微软雅黑" panose="020B0503020204020204" charset="-122"/>
                  <a:ea typeface="微软雅黑" panose="020B0503020204020204" charset="-122"/>
                  <a:cs typeface="宋体" panose="02010600030101010101" pitchFamily="2" charset="-122"/>
                  <a:sym typeface="+mn-ea"/>
                </a:rPr>
                <a:t>优化方案</a:t>
              </a:r>
              <a:endParaRPr lang="zh-CN" altLang="zh-CN" sz="2100" u="none">
                <a:solidFill>
                  <a:srgbClr val="3B0752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614" y="1592"/>
              <a:ext cx="3053" cy="113"/>
            </a:xfrm>
            <a:prstGeom prst="rect">
              <a:avLst/>
            </a:prstGeom>
            <a:solidFill>
              <a:srgbClr val="3B07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  <p:sp>
          <p:nvSpPr>
            <p:cNvPr id="32" name="矩形 31"/>
            <p:cNvSpPr/>
            <p:nvPr/>
          </p:nvSpPr>
          <p:spPr>
            <a:xfrm>
              <a:off x="9667" y="1592"/>
              <a:ext cx="3053" cy="1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236345" y="2825115"/>
            <a:ext cx="6640195" cy="1051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相对传统加载方案中，优化方案在native执行时候实例化webview，同时并行向sonic服务器发起请求，将此前的串行操作优化为并行，因此此处耗时由sum(webview,request)转变成max(webview,request)，降低了客户端层面的耗时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" name="文本框 24"/>
          <p:cNvSpPr txBox="1"/>
          <p:nvPr/>
        </p:nvSpPr>
        <p:spPr>
          <a:xfrm>
            <a:off x="1223010" y="2254091"/>
            <a:ext cx="5293519" cy="5619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 fontAlgn="auto">
              <a:lnSpc>
                <a:spcPts val="2700"/>
              </a:lnSpc>
            </a:pPr>
            <a:r>
              <a:rPr lang="en-US" sz="3000">
                <a:solidFill>
                  <a:srgbClr val="F73B0F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页面缓存</a:t>
            </a:r>
            <a:endParaRPr lang="zh-CN" altLang="zh-CN" sz="1500" b="0" u="none">
              <a:solidFill>
                <a:srgbClr val="F73B0F"/>
              </a:solidFill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650808" y="705326"/>
            <a:ext cx="3810000" cy="523875"/>
            <a:chOff x="5651" y="605"/>
            <a:chExt cx="8000" cy="1100"/>
          </a:xfrm>
        </p:grpSpPr>
        <p:sp>
          <p:nvSpPr>
            <p:cNvPr id="23" name="文本框 22"/>
            <p:cNvSpPr txBox="1"/>
            <p:nvPr/>
          </p:nvSpPr>
          <p:spPr>
            <a:xfrm>
              <a:off x="5651" y="605"/>
              <a:ext cx="8000" cy="91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  <a:scene3d>
                <a:camera prst="orthographicFront"/>
                <a:lightRig rig="threePt" dir="t"/>
              </a:scene3d>
            </a:bodyPr>
            <a:p>
              <a:pPr marL="0" indent="0" algn="ctr"/>
              <a:r>
                <a:rPr lang="en-US" altLang="zh-CN" sz="2100" u="none">
                  <a:solidFill>
                    <a:srgbClr val="3B0752"/>
                  </a:solidFill>
                  <a:effectLst/>
                  <a:latin typeface="微软雅黑" panose="020B0503020204020204" charset="-122"/>
                  <a:ea typeface="微软雅黑" panose="020B0503020204020204" charset="-122"/>
                  <a:cs typeface="宋体" panose="02010600030101010101" pitchFamily="2" charset="-122"/>
                  <a:sym typeface="+mn-ea"/>
                </a:rPr>
                <a:t>SONIC</a:t>
              </a:r>
              <a:r>
                <a:rPr lang="zh-CN" altLang="zh-CN" sz="2100" u="none">
                  <a:solidFill>
                    <a:srgbClr val="3B0752"/>
                  </a:solidFill>
                  <a:effectLst/>
                  <a:latin typeface="微软雅黑" panose="020B0503020204020204" charset="-122"/>
                  <a:ea typeface="微软雅黑" panose="020B0503020204020204" charset="-122"/>
                  <a:cs typeface="宋体" panose="02010600030101010101" pitchFamily="2" charset="-122"/>
                  <a:sym typeface="+mn-ea"/>
                </a:rPr>
                <a:t>优化方案</a:t>
              </a:r>
              <a:endParaRPr lang="zh-CN" altLang="zh-CN" sz="2100" u="none">
                <a:solidFill>
                  <a:srgbClr val="3B0752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614" y="1592"/>
              <a:ext cx="3053" cy="113"/>
            </a:xfrm>
            <a:prstGeom prst="rect">
              <a:avLst/>
            </a:prstGeom>
            <a:solidFill>
              <a:srgbClr val="3B07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  <p:sp>
          <p:nvSpPr>
            <p:cNvPr id="32" name="矩形 31"/>
            <p:cNvSpPr/>
            <p:nvPr/>
          </p:nvSpPr>
          <p:spPr>
            <a:xfrm>
              <a:off x="9667" y="1592"/>
              <a:ext cx="3053" cy="1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236345" y="2825115"/>
            <a:ext cx="6640195" cy="1051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sonic支持对h5页面级进行本地缓存</a:t>
            </a:r>
            <a:r>
              <a:rPr 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，将返回的页面分别拆分成数据层以及模版层层分开来缓存，生成本地缓存文件，且缓存时长为永久缓存，如果页面是没有任何变化，这时候会完全显示缓存的数据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2" name="图片 1" descr="未命名文件 (1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2340" y="4187825"/>
            <a:ext cx="7085330" cy="19196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6" name="图片 15" descr="worl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5720" y="5095875"/>
            <a:ext cx="9235916" cy="4584859"/>
          </a:xfrm>
          <a:prstGeom prst="rect">
            <a:avLst/>
          </a:prstGeom>
        </p:spPr>
      </p:pic>
      <p:grpSp>
        <p:nvGrpSpPr>
          <p:cNvPr id="24" name="组合 23"/>
          <p:cNvGrpSpPr/>
          <p:nvPr/>
        </p:nvGrpSpPr>
        <p:grpSpPr>
          <a:xfrm>
            <a:off x="840105" y="2413000"/>
            <a:ext cx="7437120" cy="3301365"/>
            <a:chOff x="1323" y="3800"/>
            <a:chExt cx="11712" cy="5199"/>
          </a:xfrm>
        </p:grpSpPr>
        <p:pic>
          <p:nvPicPr>
            <p:cNvPr id="1073741828" name="officeArt object" descr="C:\Users\lizmlzhou\Desktop\QQ钱包H5应用开发挑战\图片1.png图片1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1325" y="3800"/>
              <a:ext cx="2551" cy="4527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73741829" name="officeArt object" descr="C:\Users\lizmlzhou\Desktop\QQ钱包H5应用开发挑战\图片2.png图片2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4378" y="3800"/>
              <a:ext cx="2551" cy="4527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73741830" name="officeArt object" descr="C:\Users\lizmlzhou\Desktop\QQ钱包H5应用开发挑战\图片3.png图片3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7431" y="3800"/>
              <a:ext cx="2551" cy="4527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73741831" name="officeArt object" descr="C:\Users\lizmlzhou\Desktop\QQ钱包H5应用开发挑战\图片4.png图片4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10485" y="3800"/>
              <a:ext cx="2551" cy="4527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" name="矩形 4"/>
            <p:cNvSpPr/>
            <p:nvPr/>
          </p:nvSpPr>
          <p:spPr>
            <a:xfrm>
              <a:off x="1323" y="8316"/>
              <a:ext cx="2555" cy="90"/>
            </a:xfrm>
            <a:prstGeom prst="rect">
              <a:avLst/>
            </a:prstGeom>
            <a:solidFill>
              <a:srgbClr val="F73B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zh-CN" sz="105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379" y="8316"/>
              <a:ext cx="2555" cy="90"/>
            </a:xfrm>
            <a:prstGeom prst="rect">
              <a:avLst/>
            </a:prstGeom>
            <a:solidFill>
              <a:srgbClr val="F463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zh-CN" sz="105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7432" y="8316"/>
              <a:ext cx="2555" cy="9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zh-CN" sz="105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0481" y="8316"/>
              <a:ext cx="2555" cy="9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zh-CN" sz="105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810" y="8564"/>
              <a:ext cx="1128" cy="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zh-CN" sz="1050">
                  <a:solidFill>
                    <a:schemeClr val="bg1">
                      <a:lumMod val="8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积分商城</a:t>
              </a:r>
              <a:endParaRPr lang="zh-CN" altLang="zh-CN" sz="1050">
                <a:solidFill>
                  <a:schemeClr val="bg1">
                    <a:lumMod val="8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865" y="8564"/>
              <a:ext cx="1128" cy="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zh-CN" sz="1050">
                  <a:solidFill>
                    <a:schemeClr val="bg1">
                      <a:lumMod val="8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企鹅网吧</a:t>
              </a:r>
              <a:endParaRPr lang="zh-CN" altLang="zh-CN" sz="1050">
                <a:solidFill>
                  <a:schemeClr val="bg1">
                    <a:lumMod val="8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7915" y="8564"/>
              <a:ext cx="1128" cy="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050">
                  <a:solidFill>
                    <a:schemeClr val="bg1">
                      <a:lumMod val="8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城市服务</a:t>
              </a:r>
              <a:endParaRPr lang="zh-CN" altLang="en-US" sz="1050">
                <a:solidFill>
                  <a:schemeClr val="bg1">
                    <a:lumMod val="8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972" y="8564"/>
              <a:ext cx="1128" cy="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sz="1050">
                  <a:solidFill>
                    <a:schemeClr val="bg1">
                      <a:lumMod val="8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智慧校园</a:t>
              </a:r>
              <a:endParaRPr lang="zh-CN" sz="1050">
                <a:solidFill>
                  <a:schemeClr val="bg1">
                    <a:lumMod val="8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14" name="图片 13" descr="dot1_hover副本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25" y="8505"/>
              <a:ext cx="494" cy="494"/>
            </a:xfrm>
            <a:prstGeom prst="rect">
              <a:avLst/>
            </a:prstGeom>
          </p:spPr>
        </p:pic>
        <p:pic>
          <p:nvPicPr>
            <p:cNvPr id="15" name="图片 14" descr="dot1_hover副本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03" y="8505"/>
              <a:ext cx="494" cy="494"/>
            </a:xfrm>
            <a:prstGeom prst="rect">
              <a:avLst/>
            </a:prstGeom>
          </p:spPr>
        </p:pic>
        <p:pic>
          <p:nvPicPr>
            <p:cNvPr id="22" name="图片 21" descr="dot1_hover副本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432" y="8505"/>
              <a:ext cx="494" cy="494"/>
            </a:xfrm>
            <a:prstGeom prst="rect">
              <a:avLst/>
            </a:prstGeom>
          </p:spPr>
        </p:pic>
        <p:pic>
          <p:nvPicPr>
            <p:cNvPr id="23" name="图片 22" descr="dot1_hover副本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485" y="8505"/>
              <a:ext cx="494" cy="494"/>
            </a:xfrm>
            <a:prstGeom prst="rect">
              <a:avLst/>
            </a:prstGeom>
          </p:spPr>
        </p:pic>
      </p:grpSp>
      <p:grpSp>
        <p:nvGrpSpPr>
          <p:cNvPr id="18" name="组合 17"/>
          <p:cNvGrpSpPr/>
          <p:nvPr/>
        </p:nvGrpSpPr>
        <p:grpSpPr>
          <a:xfrm>
            <a:off x="2650808" y="705326"/>
            <a:ext cx="3810000" cy="523875"/>
            <a:chOff x="5651" y="605"/>
            <a:chExt cx="8000" cy="1100"/>
          </a:xfrm>
        </p:grpSpPr>
        <p:sp>
          <p:nvSpPr>
            <p:cNvPr id="19" name="文本框 18"/>
            <p:cNvSpPr txBox="1"/>
            <p:nvPr/>
          </p:nvSpPr>
          <p:spPr>
            <a:xfrm>
              <a:off x="5651" y="605"/>
              <a:ext cx="8000" cy="91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  <a:scene3d>
                <a:camera prst="orthographicFront"/>
                <a:lightRig rig="threePt" dir="t"/>
              </a:scene3d>
            </a:bodyPr>
            <a:p>
              <a:pPr marL="0" indent="0" algn="ctr"/>
              <a:r>
                <a:rPr lang="en-US" altLang="zh-CN" sz="2100" u="none">
                  <a:solidFill>
                    <a:srgbClr val="3B0752"/>
                  </a:solidFill>
                  <a:effectLst/>
                  <a:latin typeface="微软雅黑" panose="020B0503020204020204" charset="-122"/>
                  <a:ea typeface="微软雅黑" panose="020B0503020204020204" charset="-122"/>
                  <a:cs typeface="宋体" panose="02010600030101010101" pitchFamily="2" charset="-122"/>
                </a:rPr>
                <a:t>QQ</a:t>
              </a:r>
              <a:r>
                <a:rPr lang="zh-CN" altLang="en-US" sz="2100" u="none">
                  <a:solidFill>
                    <a:srgbClr val="3B0752"/>
                  </a:solidFill>
                  <a:effectLst/>
                  <a:latin typeface="微软雅黑" panose="020B0503020204020204" charset="-122"/>
                  <a:ea typeface="微软雅黑" panose="020B0503020204020204" charset="-122"/>
                  <a:cs typeface="宋体" panose="02010600030101010101" pitchFamily="2" charset="-122"/>
                </a:rPr>
                <a:t>钱包众多</a:t>
              </a:r>
              <a:r>
                <a:rPr lang="en-US" altLang="zh-CN" sz="2100" u="none">
                  <a:solidFill>
                    <a:srgbClr val="3B0752"/>
                  </a:solidFill>
                  <a:effectLst/>
                  <a:latin typeface="微软雅黑" panose="020B0503020204020204" charset="-122"/>
                  <a:ea typeface="微软雅黑" panose="020B0503020204020204" charset="-122"/>
                  <a:cs typeface="宋体" panose="02010600030101010101" pitchFamily="2" charset="-122"/>
                </a:rPr>
                <a:t>H5</a:t>
              </a:r>
              <a:r>
                <a:rPr lang="zh-CN" altLang="en-US" sz="2100" u="none">
                  <a:solidFill>
                    <a:srgbClr val="3B0752"/>
                  </a:solidFill>
                  <a:effectLst/>
                  <a:latin typeface="微软雅黑" panose="020B0503020204020204" charset="-122"/>
                  <a:ea typeface="微软雅黑" panose="020B0503020204020204" charset="-122"/>
                  <a:cs typeface="宋体" panose="02010600030101010101" pitchFamily="2" charset="-122"/>
                </a:rPr>
                <a:t>应用</a:t>
              </a:r>
              <a:endParaRPr lang="zh-CN" altLang="en-US" sz="2100" u="none">
                <a:solidFill>
                  <a:srgbClr val="3B0752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614" y="1592"/>
              <a:ext cx="3053" cy="113"/>
            </a:xfrm>
            <a:prstGeom prst="rect">
              <a:avLst/>
            </a:prstGeom>
            <a:solidFill>
              <a:srgbClr val="3B07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  <p:sp>
          <p:nvSpPr>
            <p:cNvPr id="21" name="矩形 20"/>
            <p:cNvSpPr/>
            <p:nvPr/>
          </p:nvSpPr>
          <p:spPr>
            <a:xfrm>
              <a:off x="9667" y="1592"/>
              <a:ext cx="3053" cy="1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" name="文本框 24"/>
          <p:cNvSpPr txBox="1"/>
          <p:nvPr/>
        </p:nvSpPr>
        <p:spPr>
          <a:xfrm>
            <a:off x="1223010" y="2254091"/>
            <a:ext cx="5293519" cy="5619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 fontAlgn="auto">
              <a:lnSpc>
                <a:spcPts val="2700"/>
              </a:lnSpc>
            </a:pPr>
            <a:r>
              <a:rPr lang="zh-CN" altLang="en-US" sz="3000">
                <a:solidFill>
                  <a:srgbClr val="F73B0F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增量更新</a:t>
            </a:r>
            <a:endParaRPr lang="zh-CN" altLang="en-US" sz="3000" b="0" u="none">
              <a:solidFill>
                <a:srgbClr val="F73B0F"/>
              </a:solidFill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  <a:sym typeface="+mn-ea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650808" y="705326"/>
            <a:ext cx="3810000" cy="523875"/>
            <a:chOff x="5651" y="605"/>
            <a:chExt cx="8000" cy="1100"/>
          </a:xfrm>
        </p:grpSpPr>
        <p:sp>
          <p:nvSpPr>
            <p:cNvPr id="23" name="文本框 22"/>
            <p:cNvSpPr txBox="1"/>
            <p:nvPr/>
          </p:nvSpPr>
          <p:spPr>
            <a:xfrm>
              <a:off x="5651" y="605"/>
              <a:ext cx="8000" cy="91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  <a:scene3d>
                <a:camera prst="orthographicFront"/>
                <a:lightRig rig="threePt" dir="t"/>
              </a:scene3d>
            </a:bodyPr>
            <a:p>
              <a:pPr marL="0" indent="0" algn="ctr"/>
              <a:r>
                <a:rPr lang="en-US" altLang="zh-CN" sz="2100" u="none">
                  <a:solidFill>
                    <a:srgbClr val="3B0752"/>
                  </a:solidFill>
                  <a:effectLst/>
                  <a:latin typeface="微软雅黑" panose="020B0503020204020204" charset="-122"/>
                  <a:ea typeface="微软雅黑" panose="020B0503020204020204" charset="-122"/>
                  <a:cs typeface="宋体" panose="02010600030101010101" pitchFamily="2" charset="-122"/>
                  <a:sym typeface="+mn-ea"/>
                </a:rPr>
                <a:t>SONIC</a:t>
              </a:r>
              <a:r>
                <a:rPr lang="zh-CN" altLang="zh-CN" sz="2100" u="none">
                  <a:solidFill>
                    <a:srgbClr val="3B0752"/>
                  </a:solidFill>
                  <a:effectLst/>
                  <a:latin typeface="微软雅黑" panose="020B0503020204020204" charset="-122"/>
                  <a:ea typeface="微软雅黑" panose="020B0503020204020204" charset="-122"/>
                  <a:cs typeface="宋体" panose="02010600030101010101" pitchFamily="2" charset="-122"/>
                  <a:sym typeface="+mn-ea"/>
                </a:rPr>
                <a:t>优化方案</a:t>
              </a:r>
              <a:endParaRPr lang="zh-CN" altLang="zh-CN" sz="2100" u="none">
                <a:solidFill>
                  <a:srgbClr val="3B0752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614" y="1592"/>
              <a:ext cx="3053" cy="113"/>
            </a:xfrm>
            <a:prstGeom prst="rect">
              <a:avLst/>
            </a:prstGeom>
            <a:solidFill>
              <a:srgbClr val="3B07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  <p:sp>
          <p:nvSpPr>
            <p:cNvPr id="32" name="矩形 31"/>
            <p:cNvSpPr/>
            <p:nvPr/>
          </p:nvSpPr>
          <p:spPr>
            <a:xfrm>
              <a:off x="9667" y="1592"/>
              <a:ext cx="3053" cy="1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236345" y="2825115"/>
            <a:ext cx="6640195" cy="1051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对于</a:t>
            </a:r>
            <a:r>
              <a:rPr 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页面更新的</a:t>
            </a:r>
            <a:r>
              <a: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情况，sonic会去对比和计算客户端缓存中的页面的变更地方，封装成json数据结构返回给客户端进行页面更新以及缓存更新，这样可以大大减小了回包的大小，特别对于移动网络而言可以大幅度为用户节省了请求流量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2" name="图片 1" descr="未命名文件 (1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2340" y="4187825"/>
            <a:ext cx="7085330" cy="191960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3" name="矩形 32"/>
          <p:cNvSpPr/>
          <p:nvPr/>
        </p:nvSpPr>
        <p:spPr>
          <a:xfrm>
            <a:off x="-74930" y="1458595"/>
            <a:ext cx="9293225" cy="56445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34" name="等腰三角形 33"/>
          <p:cNvSpPr/>
          <p:nvPr/>
        </p:nvSpPr>
        <p:spPr>
          <a:xfrm rot="10800000">
            <a:off x="258128" y="1458754"/>
            <a:ext cx="8595360" cy="367189"/>
          </a:xfrm>
          <a:prstGeom prst="triangle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grpSp>
        <p:nvGrpSpPr>
          <p:cNvPr id="22" name="组合 21"/>
          <p:cNvGrpSpPr/>
          <p:nvPr/>
        </p:nvGrpSpPr>
        <p:grpSpPr>
          <a:xfrm>
            <a:off x="2650808" y="705326"/>
            <a:ext cx="3810000" cy="523875"/>
            <a:chOff x="5651" y="605"/>
            <a:chExt cx="8000" cy="1100"/>
          </a:xfrm>
        </p:grpSpPr>
        <p:sp>
          <p:nvSpPr>
            <p:cNvPr id="23" name="文本框 22"/>
            <p:cNvSpPr txBox="1"/>
            <p:nvPr/>
          </p:nvSpPr>
          <p:spPr>
            <a:xfrm>
              <a:off x="5651" y="605"/>
              <a:ext cx="8000" cy="91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  <a:scene3d>
                <a:camera prst="orthographicFront"/>
                <a:lightRig rig="threePt" dir="t"/>
              </a:scene3d>
            </a:bodyPr>
            <a:p>
              <a:pPr marL="0" indent="0" algn="ctr"/>
              <a:r>
                <a:rPr lang="en-US" altLang="zh-CN" sz="2100">
                  <a:solidFill>
                    <a:srgbClr val="3B0752"/>
                  </a:solidFill>
                  <a:effectLst/>
                  <a:latin typeface="微软雅黑" panose="020B0503020204020204" charset="-122"/>
                  <a:ea typeface="微软雅黑" panose="020B0503020204020204" charset="-122"/>
                  <a:cs typeface="宋体" panose="02010600030101010101" pitchFamily="2" charset="-122"/>
                  <a:sym typeface="+mn-ea"/>
                </a:rPr>
                <a:t>SONIC</a:t>
              </a:r>
              <a:r>
                <a:rPr lang="zh-CN" altLang="en-US" sz="2100">
                  <a:solidFill>
                    <a:srgbClr val="3B0752"/>
                  </a:solidFill>
                  <a:effectLst/>
                  <a:latin typeface="微软雅黑" panose="020B0503020204020204" charset="-122"/>
                  <a:ea typeface="微软雅黑" panose="020B0503020204020204" charset="-122"/>
                  <a:cs typeface="宋体" panose="02010600030101010101" pitchFamily="2" charset="-122"/>
                  <a:sym typeface="+mn-ea"/>
                </a:rPr>
                <a:t>线上数据</a:t>
              </a:r>
              <a:endParaRPr lang="zh-CN" altLang="en-US" sz="2100" u="none">
                <a:solidFill>
                  <a:srgbClr val="3B0752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614" y="1592"/>
              <a:ext cx="3053" cy="113"/>
            </a:xfrm>
            <a:prstGeom prst="rect">
              <a:avLst/>
            </a:prstGeom>
            <a:solidFill>
              <a:srgbClr val="3B07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  <p:sp>
          <p:nvSpPr>
            <p:cNvPr id="32" name="矩形 31"/>
            <p:cNvSpPr/>
            <p:nvPr/>
          </p:nvSpPr>
          <p:spPr>
            <a:xfrm>
              <a:off x="9667" y="1592"/>
              <a:ext cx="3053" cy="1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</p:grpSp>
      <p:sp>
        <p:nvSpPr>
          <p:cNvPr id="2" name="椭圆 1"/>
          <p:cNvSpPr/>
          <p:nvPr/>
        </p:nvSpPr>
        <p:spPr>
          <a:xfrm>
            <a:off x="726440" y="3305810"/>
            <a:ext cx="1050925" cy="10509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rgbClr val="F73B0F"/>
                </a:solidFill>
              </a:rPr>
              <a:t>300</a:t>
            </a:r>
            <a:endParaRPr lang="en-US" altLang="zh-CN" sz="2800">
              <a:solidFill>
                <a:srgbClr val="F73B0F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676910" y="3256280"/>
            <a:ext cx="1149985" cy="1149985"/>
          </a:xfrm>
          <a:prstGeom prst="ellipse">
            <a:avLst/>
          </a:prstGeom>
          <a:noFill/>
          <a:ln>
            <a:solidFill>
              <a:srgbClr val="F73B0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73B0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4" name="椭圆 3"/>
          <p:cNvSpPr/>
          <p:nvPr/>
        </p:nvSpPr>
        <p:spPr>
          <a:xfrm>
            <a:off x="2001520" y="3298825"/>
            <a:ext cx="1050925" cy="10509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rgbClr val="F4632A"/>
                </a:solidFill>
              </a:rPr>
              <a:t>600</a:t>
            </a:r>
            <a:endParaRPr lang="en-US" altLang="zh-CN" sz="2800">
              <a:solidFill>
                <a:srgbClr val="F4632A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1951990" y="3249295"/>
            <a:ext cx="1149985" cy="1149985"/>
          </a:xfrm>
          <a:prstGeom prst="ellipse">
            <a:avLst/>
          </a:prstGeom>
          <a:noFill/>
          <a:ln>
            <a:solidFill>
              <a:srgbClr val="F4632A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73B0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9" name="文本框 8"/>
          <p:cNvSpPr txBox="1"/>
          <p:nvPr/>
        </p:nvSpPr>
        <p:spPr>
          <a:xfrm>
            <a:off x="1036955" y="4710430"/>
            <a:ext cx="429260" cy="262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50">
                <a:solidFill>
                  <a:srgbClr val="F73B0F"/>
                </a:solidFill>
                <a:latin typeface="微软雅黑" panose="020B0503020204020204" charset="-122"/>
                <a:ea typeface="微软雅黑" panose="020B0503020204020204" charset="-122"/>
              </a:rPr>
              <a:t>ios</a:t>
            </a:r>
            <a:endParaRPr lang="en-US" altLang="zh-CN" sz="1050">
              <a:solidFill>
                <a:srgbClr val="F73B0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126615" y="4710430"/>
            <a:ext cx="800100" cy="262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50">
                <a:solidFill>
                  <a:srgbClr val="F4632A"/>
                </a:solidFill>
                <a:latin typeface="微软雅黑" panose="020B0503020204020204" charset="-122"/>
                <a:ea typeface="微软雅黑" panose="020B0503020204020204" charset="-122"/>
              </a:rPr>
              <a:t>android</a:t>
            </a:r>
            <a:endParaRPr lang="en-US" altLang="zh-CN" sz="1050">
              <a:solidFill>
                <a:srgbClr val="F4632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278505" y="3298825"/>
            <a:ext cx="1050925" cy="10509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>
                <a:solidFill>
                  <a:srgbClr val="F4632A"/>
                </a:solidFill>
              </a:rPr>
              <a:t>1.2</a:t>
            </a:r>
            <a:endParaRPr lang="en-US" altLang="zh-CN" sz="3200">
              <a:solidFill>
                <a:srgbClr val="F4632A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228975" y="3249295"/>
            <a:ext cx="1149985" cy="1149985"/>
          </a:xfrm>
          <a:prstGeom prst="ellipse">
            <a:avLst/>
          </a:prstGeom>
          <a:noFill/>
          <a:ln>
            <a:solidFill>
              <a:srgbClr val="F4632A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73B0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35" name="文本框 34"/>
          <p:cNvSpPr txBox="1"/>
          <p:nvPr/>
        </p:nvSpPr>
        <p:spPr>
          <a:xfrm>
            <a:off x="3382645" y="4710430"/>
            <a:ext cx="842645" cy="262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50">
                <a:solidFill>
                  <a:srgbClr val="F4632A"/>
                </a:solidFill>
                <a:latin typeface="微软雅黑" panose="020B0503020204020204" charset="-122"/>
                <a:ea typeface="微软雅黑" panose="020B0503020204020204" charset="-122"/>
              </a:rPr>
              <a:t>性能提升</a:t>
            </a:r>
            <a:endParaRPr lang="zh-CN" altLang="en-US" sz="1050">
              <a:solidFill>
                <a:srgbClr val="F4632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4864100" y="3303905"/>
            <a:ext cx="1050925" cy="10509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rgbClr val="F73B0F"/>
                </a:solidFill>
              </a:rPr>
              <a:t>320</a:t>
            </a:r>
            <a:endParaRPr lang="en-US" altLang="zh-CN" sz="2800">
              <a:solidFill>
                <a:srgbClr val="F73B0F"/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4814570" y="3254375"/>
            <a:ext cx="1149985" cy="1149985"/>
          </a:xfrm>
          <a:prstGeom prst="ellipse">
            <a:avLst/>
          </a:prstGeom>
          <a:noFill/>
          <a:ln>
            <a:solidFill>
              <a:srgbClr val="F73B0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73B0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42" name="椭圆 41"/>
          <p:cNvSpPr/>
          <p:nvPr/>
        </p:nvSpPr>
        <p:spPr>
          <a:xfrm>
            <a:off x="6147435" y="3305175"/>
            <a:ext cx="1050925" cy="10509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rgbClr val="F4632A"/>
                </a:solidFill>
              </a:rPr>
              <a:t>700</a:t>
            </a:r>
            <a:endParaRPr lang="en-US" altLang="zh-CN" sz="2800">
              <a:solidFill>
                <a:srgbClr val="F4632A"/>
              </a:solidFill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6097905" y="3255645"/>
            <a:ext cx="1149985" cy="1149985"/>
          </a:xfrm>
          <a:prstGeom prst="ellipse">
            <a:avLst/>
          </a:prstGeom>
          <a:noFill/>
          <a:ln>
            <a:solidFill>
              <a:srgbClr val="F4632A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73B0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44" name="文本框 43"/>
          <p:cNvSpPr txBox="1"/>
          <p:nvPr/>
        </p:nvSpPr>
        <p:spPr>
          <a:xfrm>
            <a:off x="5175250" y="4716780"/>
            <a:ext cx="429260" cy="262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50">
                <a:solidFill>
                  <a:srgbClr val="F73B0F"/>
                </a:solidFill>
                <a:latin typeface="微软雅黑" panose="020B0503020204020204" charset="-122"/>
                <a:ea typeface="微软雅黑" panose="020B0503020204020204" charset="-122"/>
              </a:rPr>
              <a:t>ios</a:t>
            </a:r>
            <a:endParaRPr lang="en-US" altLang="zh-CN" sz="1050">
              <a:solidFill>
                <a:srgbClr val="F73B0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282055" y="4716780"/>
            <a:ext cx="800100" cy="262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50">
                <a:solidFill>
                  <a:srgbClr val="F4632A"/>
                </a:solidFill>
                <a:latin typeface="微软雅黑" panose="020B0503020204020204" charset="-122"/>
                <a:ea typeface="微软雅黑" panose="020B0503020204020204" charset="-122"/>
              </a:rPr>
              <a:t>android</a:t>
            </a:r>
            <a:endParaRPr lang="en-US" altLang="zh-CN" sz="1050">
              <a:solidFill>
                <a:srgbClr val="F4632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7416800" y="3296920"/>
            <a:ext cx="1050925" cy="10509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>
                <a:solidFill>
                  <a:srgbClr val="F4632A"/>
                </a:solidFill>
              </a:rPr>
              <a:t>0.8</a:t>
            </a:r>
            <a:endParaRPr lang="en-US" altLang="zh-CN" sz="3200">
              <a:solidFill>
                <a:srgbClr val="F4632A"/>
              </a:solidFill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7367270" y="3247390"/>
            <a:ext cx="1149985" cy="1149985"/>
          </a:xfrm>
          <a:prstGeom prst="ellipse">
            <a:avLst/>
          </a:prstGeom>
          <a:noFill/>
          <a:ln>
            <a:solidFill>
              <a:srgbClr val="F4632A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73B0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48" name="文本框 47"/>
          <p:cNvSpPr txBox="1"/>
          <p:nvPr/>
        </p:nvSpPr>
        <p:spPr>
          <a:xfrm>
            <a:off x="7520940" y="4716780"/>
            <a:ext cx="842645" cy="262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50">
                <a:solidFill>
                  <a:srgbClr val="F4632A"/>
                </a:solidFill>
                <a:latin typeface="微软雅黑" panose="020B0503020204020204" charset="-122"/>
                <a:ea typeface="微软雅黑" panose="020B0503020204020204" charset="-122"/>
              </a:rPr>
              <a:t>性能提升</a:t>
            </a:r>
            <a:endParaRPr lang="zh-CN" altLang="en-US" sz="1050">
              <a:solidFill>
                <a:srgbClr val="F4632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037590" y="3971925"/>
            <a:ext cx="428625" cy="2762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rgbClr val="F73B0F"/>
                </a:solidFill>
              </a:rPr>
              <a:t>ms</a:t>
            </a:r>
            <a:endParaRPr lang="en-US" altLang="zh-CN" sz="1200">
              <a:solidFill>
                <a:srgbClr val="F73B0F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2312670" y="3971925"/>
            <a:ext cx="428625" cy="2762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rgbClr val="F73B0F"/>
                </a:solidFill>
              </a:rPr>
              <a:t>ms</a:t>
            </a:r>
            <a:endParaRPr lang="en-US" altLang="zh-CN" sz="1200">
              <a:solidFill>
                <a:srgbClr val="F73B0F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5175250" y="3971925"/>
            <a:ext cx="428625" cy="2762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rgbClr val="F73B0F"/>
                </a:solidFill>
              </a:rPr>
              <a:t>ms</a:t>
            </a:r>
            <a:endParaRPr lang="en-US" altLang="zh-CN" sz="1200">
              <a:solidFill>
                <a:srgbClr val="F73B0F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458585" y="3971925"/>
            <a:ext cx="428625" cy="2762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rgbClr val="F73B0F"/>
                </a:solidFill>
              </a:rPr>
              <a:t>ms</a:t>
            </a:r>
            <a:endParaRPr lang="en-US" altLang="zh-CN" sz="1200">
              <a:solidFill>
                <a:srgbClr val="F73B0F"/>
              </a:solidFill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1896110" y="5836285"/>
            <a:ext cx="1261110" cy="3397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命中缓存</a:t>
            </a:r>
            <a:endParaRPr lang="zh-CN" altLang="en-US" sz="1200" b="1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6051550" y="5836285"/>
            <a:ext cx="1261110" cy="3397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增量更新</a:t>
            </a:r>
            <a:endParaRPr lang="zh-CN" altLang="en-US" sz="1200" b="1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9" name="图表 8"/>
          <p:cNvGraphicFramePr/>
          <p:nvPr/>
        </p:nvGraphicFramePr>
        <p:xfrm>
          <a:off x="2803843" y="2484755"/>
          <a:ext cx="3536950" cy="2708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" name="椭圆 9"/>
          <p:cNvSpPr/>
          <p:nvPr/>
        </p:nvSpPr>
        <p:spPr>
          <a:xfrm>
            <a:off x="3520440" y="2787015"/>
            <a:ext cx="2103755" cy="2103755"/>
          </a:xfrm>
          <a:prstGeom prst="ellipse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016000" y="5372100"/>
            <a:ext cx="755650" cy="755650"/>
          </a:xfrm>
          <a:prstGeom prst="ellipse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5700395" y="1534160"/>
            <a:ext cx="523875" cy="523875"/>
          </a:xfrm>
          <a:prstGeom prst="ellipse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5838825" y="3972560"/>
            <a:ext cx="502285" cy="502285"/>
          </a:xfrm>
          <a:prstGeom prst="ellipse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2651125" y="3711575"/>
            <a:ext cx="410210" cy="410210"/>
          </a:xfrm>
          <a:prstGeom prst="ellipse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159125" y="1929765"/>
            <a:ext cx="755650" cy="755650"/>
          </a:xfrm>
          <a:prstGeom prst="ellipse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650808" y="705326"/>
            <a:ext cx="3810000" cy="523875"/>
            <a:chOff x="5651" y="605"/>
            <a:chExt cx="8000" cy="1100"/>
          </a:xfrm>
        </p:grpSpPr>
        <p:sp>
          <p:nvSpPr>
            <p:cNvPr id="23" name="文本框 22"/>
            <p:cNvSpPr txBox="1"/>
            <p:nvPr/>
          </p:nvSpPr>
          <p:spPr>
            <a:xfrm>
              <a:off x="5651" y="605"/>
              <a:ext cx="8000" cy="91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  <a:scene3d>
                <a:camera prst="orthographicFront"/>
                <a:lightRig rig="threePt" dir="t"/>
              </a:scene3d>
            </a:bodyPr>
            <a:p>
              <a:pPr marL="0" indent="0" algn="ctr"/>
              <a:r>
                <a:rPr lang="zh-CN" altLang="zh-CN" sz="2100" u="none">
                  <a:solidFill>
                    <a:srgbClr val="3B0752"/>
                  </a:solidFill>
                  <a:effectLst/>
                  <a:latin typeface="微软雅黑" panose="020B0503020204020204" charset="-122"/>
                  <a:ea typeface="微软雅黑" panose="020B0503020204020204" charset="-122"/>
                  <a:cs typeface="宋体" panose="02010600030101010101" pitchFamily="2" charset="-122"/>
                  <a:sym typeface="+mn-ea"/>
                </a:rPr>
                <a:t>总结</a:t>
              </a:r>
              <a:endParaRPr lang="zh-CN" altLang="zh-CN" sz="2100" u="none">
                <a:solidFill>
                  <a:srgbClr val="3B0752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614" y="1592"/>
              <a:ext cx="3053" cy="113"/>
            </a:xfrm>
            <a:prstGeom prst="rect">
              <a:avLst/>
            </a:prstGeom>
            <a:solidFill>
              <a:srgbClr val="3B07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  <p:sp>
          <p:nvSpPr>
            <p:cNvPr id="32" name="矩形 31"/>
            <p:cNvSpPr/>
            <p:nvPr/>
          </p:nvSpPr>
          <p:spPr>
            <a:xfrm>
              <a:off x="9667" y="1592"/>
              <a:ext cx="3053" cy="1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393190" y="1623060"/>
            <a:ext cx="2028190" cy="2028190"/>
            <a:chOff x="2194" y="2556"/>
            <a:chExt cx="3194" cy="3194"/>
          </a:xfrm>
        </p:grpSpPr>
        <p:sp>
          <p:nvSpPr>
            <p:cNvPr id="53" name="椭圆 52"/>
            <p:cNvSpPr/>
            <p:nvPr/>
          </p:nvSpPr>
          <p:spPr>
            <a:xfrm>
              <a:off x="2194" y="2556"/>
              <a:ext cx="3194" cy="3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2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2263" y="3721"/>
              <a:ext cx="3055" cy="86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marL="0" algn="ctr"/>
              <a:r>
                <a:rPr lang="zh-CN" altLang="zh-CN" sz="2800" b="0" u="none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动静分离</a:t>
              </a:r>
              <a:endParaRPr lang="zh-CN" altLang="zh-CN" sz="2800" b="0" u="none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1393825" y="3972560"/>
            <a:ext cx="2028190" cy="2028190"/>
            <a:chOff x="2195" y="6256"/>
            <a:chExt cx="3194" cy="3194"/>
          </a:xfrm>
        </p:grpSpPr>
        <p:sp>
          <p:nvSpPr>
            <p:cNvPr id="19" name="椭圆 18"/>
            <p:cNvSpPr/>
            <p:nvPr/>
          </p:nvSpPr>
          <p:spPr>
            <a:xfrm>
              <a:off x="2195" y="6256"/>
              <a:ext cx="3194" cy="3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2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264" y="7421"/>
              <a:ext cx="3055" cy="86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marL="0" algn="ctr"/>
              <a:r>
                <a:rPr lang="zh-CN" altLang="zh-CN" sz="2800" b="0" u="none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串行</a:t>
              </a:r>
              <a:r>
                <a:rPr lang="en-US" altLang="zh-CN" sz="2800" b="0" u="none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/</a:t>
              </a:r>
              <a:r>
                <a:rPr lang="zh-CN" altLang="en-US" sz="2800" b="0" u="none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并行</a:t>
              </a:r>
              <a:endParaRPr lang="zh-CN" altLang="en-US" sz="2800" b="0" u="none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700395" y="1623060"/>
            <a:ext cx="2028190" cy="2028190"/>
            <a:chOff x="8977" y="2556"/>
            <a:chExt cx="3194" cy="3194"/>
          </a:xfrm>
        </p:grpSpPr>
        <p:sp>
          <p:nvSpPr>
            <p:cNvPr id="21" name="椭圆 20"/>
            <p:cNvSpPr/>
            <p:nvPr/>
          </p:nvSpPr>
          <p:spPr>
            <a:xfrm>
              <a:off x="8977" y="2556"/>
              <a:ext cx="3194" cy="3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2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9046" y="3721"/>
              <a:ext cx="3055" cy="86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marL="0" algn="ctr"/>
              <a:r>
                <a:rPr lang="zh-CN" altLang="zh-CN" sz="2800" b="0" u="none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资源缓存</a:t>
              </a:r>
              <a:endParaRPr lang="zh-CN" altLang="zh-CN" sz="2800" b="0" u="none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5700395" y="3972560"/>
            <a:ext cx="2028190" cy="2028190"/>
            <a:chOff x="8977" y="6256"/>
            <a:chExt cx="3194" cy="3194"/>
          </a:xfrm>
        </p:grpSpPr>
        <p:sp>
          <p:nvSpPr>
            <p:cNvPr id="28" name="椭圆 27"/>
            <p:cNvSpPr/>
            <p:nvPr/>
          </p:nvSpPr>
          <p:spPr>
            <a:xfrm>
              <a:off x="8977" y="6256"/>
              <a:ext cx="3194" cy="3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2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9046" y="7421"/>
              <a:ext cx="3055" cy="86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marL="0" algn="ctr"/>
              <a:r>
                <a:rPr lang="zh-CN" altLang="zh-CN" sz="2800" b="0" u="none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增量更新</a:t>
              </a:r>
              <a:endParaRPr lang="zh-CN" altLang="zh-CN" sz="2800" b="0" u="none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  <p:sp>
        <p:nvSpPr>
          <p:cNvPr id="33" name="椭圆 32"/>
          <p:cNvSpPr/>
          <p:nvPr/>
        </p:nvSpPr>
        <p:spPr>
          <a:xfrm>
            <a:off x="3159125" y="5260975"/>
            <a:ext cx="360680" cy="360680"/>
          </a:xfrm>
          <a:prstGeom prst="ellipse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3519805" y="4832350"/>
            <a:ext cx="227330" cy="227330"/>
          </a:xfrm>
          <a:prstGeom prst="ellipse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6017895" y="3423920"/>
            <a:ext cx="227330" cy="227330"/>
          </a:xfrm>
          <a:prstGeom prst="ellipse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7412355" y="6070600"/>
            <a:ext cx="316230" cy="316230"/>
          </a:xfrm>
          <a:prstGeom prst="ellipse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859155" y="1084580"/>
            <a:ext cx="534035" cy="534035"/>
          </a:xfrm>
          <a:prstGeom prst="ellipse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7952105" y="1534160"/>
            <a:ext cx="363220" cy="363220"/>
          </a:xfrm>
          <a:prstGeom prst="ellipse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4923155" y="6386830"/>
            <a:ext cx="237490" cy="237490"/>
          </a:xfrm>
          <a:prstGeom prst="ellipse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worl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191" y="849630"/>
            <a:ext cx="9166860" cy="455056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73025" y="5342890"/>
            <a:ext cx="9427210" cy="2140585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8" name="等腰三角形 7"/>
          <p:cNvSpPr/>
          <p:nvPr/>
        </p:nvSpPr>
        <p:spPr>
          <a:xfrm>
            <a:off x="328613" y="5040154"/>
            <a:ext cx="8595360" cy="367189"/>
          </a:xfrm>
          <a:prstGeom prst="triangle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pic>
        <p:nvPicPr>
          <p:cNvPr id="9" name="图片 8" descr="mbanner1-wor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346133" y="2241233"/>
            <a:ext cx="2462689" cy="828675"/>
          </a:xfrm>
          <a:prstGeom prst="rect">
            <a:avLst/>
          </a:prstGeom>
        </p:spPr>
      </p:pic>
      <p:pic>
        <p:nvPicPr>
          <p:cNvPr id="10" name="图片 9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1005" y="5323523"/>
            <a:ext cx="742950" cy="214313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3309461" y="3581876"/>
            <a:ext cx="2646998" cy="428625"/>
            <a:chOff x="7120" y="5474"/>
            <a:chExt cx="5558" cy="900"/>
          </a:xfrm>
        </p:grpSpPr>
        <p:pic>
          <p:nvPicPr>
            <p:cNvPr id="11" name="图片 10" descr="dot1_hover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7120" y="5474"/>
              <a:ext cx="900" cy="900"/>
            </a:xfrm>
            <a:prstGeom prst="rect">
              <a:avLst/>
            </a:prstGeom>
          </p:spPr>
        </p:pic>
        <p:pic>
          <p:nvPicPr>
            <p:cNvPr id="12" name="图片 11" descr="dot3_hover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8678" y="5474"/>
              <a:ext cx="884" cy="884"/>
            </a:xfrm>
            <a:prstGeom prst="rect">
              <a:avLst/>
            </a:prstGeom>
          </p:spPr>
        </p:pic>
        <p:pic>
          <p:nvPicPr>
            <p:cNvPr id="13" name="图片 12" descr="dot2_hover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220" y="5474"/>
              <a:ext cx="900" cy="900"/>
            </a:xfrm>
            <a:prstGeom prst="rect">
              <a:avLst/>
            </a:prstGeom>
          </p:spPr>
        </p:pic>
        <p:pic>
          <p:nvPicPr>
            <p:cNvPr id="14" name="图片 13" descr="dot4_hover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778" y="5474"/>
              <a:ext cx="900" cy="9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969645" y="1932940"/>
            <a:ext cx="3243580" cy="1699260"/>
            <a:chOff x="1527" y="3434"/>
            <a:chExt cx="5108" cy="2676"/>
          </a:xfrm>
        </p:grpSpPr>
        <p:sp>
          <p:nvSpPr>
            <p:cNvPr id="16" name="文本框 15"/>
            <p:cNvSpPr txBox="1"/>
            <p:nvPr/>
          </p:nvSpPr>
          <p:spPr>
            <a:xfrm>
              <a:off x="1527" y="3434"/>
              <a:ext cx="4608" cy="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sz="2400">
                  <a:solidFill>
                    <a:srgbClr val="3B0752"/>
                  </a:solidFill>
                  <a:latin typeface="微软雅黑" panose="020B0503020204020204" charset="-122"/>
                  <a:ea typeface="微软雅黑" panose="020B0503020204020204" charset="-122"/>
                </a:rPr>
                <a:t>接入层服务器压力大</a:t>
              </a:r>
              <a:endParaRPr lang="zh-CN" altLang="en-US" sz="2400">
                <a:solidFill>
                  <a:srgbClr val="3B075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575" y="4454"/>
              <a:ext cx="5060" cy="165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marL="0" indent="0" algn="l" fontAlgn="auto">
                <a:lnSpc>
                  <a:spcPct val="150000"/>
                </a:lnSpc>
              </a:pPr>
              <a:r>
                <a:rPr lang="en-US" altLang="zh-CN" sz="1400" u="none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宋体" panose="02010600030101010101" pitchFamily="2" charset="-122"/>
                </a:rPr>
                <a:t>QQ</a:t>
              </a:r>
              <a:r>
                <a:rPr lang="zh-CN" altLang="en-US" sz="1400" u="none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宋体" panose="02010600030101010101" pitchFamily="2" charset="-122"/>
                </a:rPr>
                <a:t>钱包</a:t>
              </a:r>
              <a:r>
                <a:rPr lang="en-US" altLang="zh-CN" sz="1400" u="none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宋体" panose="02010600030101010101" pitchFamily="2" charset="-122"/>
                </a:rPr>
                <a:t>H5</a:t>
              </a:r>
              <a:r>
                <a:rPr lang="zh-CN" altLang="en-US" sz="1400" u="none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宋体" panose="02010600030101010101" pitchFamily="2" charset="-122"/>
                </a:rPr>
                <a:t>应用日均</a:t>
              </a:r>
              <a:r>
                <a:rPr lang="en-US" altLang="zh-CN" sz="1400" u="none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宋体" panose="02010600030101010101" pitchFamily="2" charset="-122"/>
                </a:rPr>
                <a:t>pv</a:t>
              </a:r>
              <a:r>
                <a:rPr lang="zh-CN" altLang="en-US" sz="1400" u="none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宋体" panose="02010600030101010101" pitchFamily="2" charset="-122"/>
                </a:rPr>
                <a:t>在</a:t>
              </a:r>
              <a:r>
                <a:rPr lang="en-US" altLang="zh-CN" sz="1400" u="none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宋体" panose="02010600030101010101" pitchFamily="2" charset="-122"/>
                </a:rPr>
                <a:t>1000w</a:t>
              </a:r>
              <a:r>
                <a:rPr lang="zh-CN" altLang="en-US" sz="1400" u="none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宋体" panose="02010600030101010101" pitchFamily="2" charset="-122"/>
                </a:rPr>
                <a:t>以上，推广期</a:t>
              </a:r>
              <a:r>
                <a:rPr lang="en-US" altLang="zh-CN" sz="1400" u="none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宋体" panose="02010600030101010101" pitchFamily="2" charset="-122"/>
                </a:rPr>
                <a:t>pv</a:t>
              </a:r>
              <a:r>
                <a:rPr lang="zh-CN" altLang="en-US" sz="1400" u="none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宋体" panose="02010600030101010101" pitchFamily="2" charset="-122"/>
                </a:rPr>
                <a:t>可达上亿的级别，需要解决服务器性能优化问题</a:t>
              </a:r>
              <a:endParaRPr lang="zh-CN" altLang="en-US" sz="1400" u="none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969645" y="4239260"/>
            <a:ext cx="3242945" cy="2065655"/>
            <a:chOff x="1527" y="6676"/>
            <a:chExt cx="5107" cy="3253"/>
          </a:xfrm>
        </p:grpSpPr>
        <p:sp>
          <p:nvSpPr>
            <p:cNvPr id="18" name="文本框 17"/>
            <p:cNvSpPr txBox="1"/>
            <p:nvPr/>
          </p:nvSpPr>
          <p:spPr>
            <a:xfrm>
              <a:off x="1527" y="6676"/>
              <a:ext cx="4128" cy="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sz="2400">
                  <a:solidFill>
                    <a:srgbClr val="3B0752"/>
                  </a:solidFill>
                  <a:latin typeface="微软雅黑" panose="020B0503020204020204" charset="-122"/>
                  <a:ea typeface="微软雅黑" panose="020B0503020204020204" charset="-122"/>
                </a:rPr>
                <a:t>移动网络环境复杂</a:t>
              </a:r>
              <a:endParaRPr lang="zh-CN" altLang="en-US" sz="2400">
                <a:solidFill>
                  <a:srgbClr val="3B075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575" y="7769"/>
              <a:ext cx="5059" cy="21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marL="0" indent="0" algn="l" fontAlgn="auto">
                <a:lnSpc>
                  <a:spcPct val="150000"/>
                </a:lnSpc>
              </a:pPr>
              <a:r>
                <a:rPr sz="1400" u="none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宋体" panose="02010600030101010101" pitchFamily="2" charset="-122"/>
                </a:rPr>
                <a:t>为了提高用户的体验，需要尽快的吐出页面，安卓平台下一般要求为3</a:t>
              </a:r>
              <a:r>
                <a:rPr lang="zh-CN" sz="1400" u="none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宋体" panose="02010600030101010101" pitchFamily="2" charset="-122"/>
                </a:rPr>
                <a:t>秒</a:t>
              </a:r>
              <a:r>
                <a:rPr sz="1400" u="none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宋体" panose="02010600030101010101" pitchFamily="2" charset="-122"/>
                </a:rPr>
                <a:t>，而在ios平台则是要求2秒以内，在某些业务场景下直接要求秒开</a:t>
              </a:r>
              <a:endParaRPr sz="1400" u="none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156200" y="1932940"/>
            <a:ext cx="3352165" cy="2019300"/>
            <a:chOff x="8120" y="3434"/>
            <a:chExt cx="5279" cy="3180"/>
          </a:xfrm>
        </p:grpSpPr>
        <p:sp>
          <p:nvSpPr>
            <p:cNvPr id="21" name="文本框 20"/>
            <p:cNvSpPr txBox="1"/>
            <p:nvPr/>
          </p:nvSpPr>
          <p:spPr>
            <a:xfrm>
              <a:off x="8120" y="4454"/>
              <a:ext cx="5279" cy="21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marL="0" indent="0" algn="l" fontAlgn="auto">
                <a:lnSpc>
                  <a:spcPct val="150000"/>
                </a:lnSpc>
              </a:pPr>
              <a:r>
                <a:rPr sz="1400" u="none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宋体" panose="02010600030101010101" pitchFamily="2" charset="-122"/>
                </a:rPr>
                <a:t>动端特别是安卓平台的web性能容易造成瓶颈，例如长列表渲染问题，图片内存占用问题，css3动画性能问题都需要去解决</a:t>
              </a:r>
              <a:endParaRPr sz="1400" u="none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8126" y="3434"/>
              <a:ext cx="3168" cy="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sz="24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交互场景复杂</a:t>
              </a:r>
              <a:endParaRPr lang="zh-CN" altLang="en-US" sz="24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650808" y="705326"/>
            <a:ext cx="3810000" cy="523875"/>
            <a:chOff x="5651" y="605"/>
            <a:chExt cx="8000" cy="1100"/>
          </a:xfrm>
        </p:grpSpPr>
        <p:sp>
          <p:nvSpPr>
            <p:cNvPr id="100" name="文本框 99"/>
            <p:cNvSpPr txBox="1"/>
            <p:nvPr/>
          </p:nvSpPr>
          <p:spPr>
            <a:xfrm>
              <a:off x="5651" y="605"/>
              <a:ext cx="8000" cy="91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  <a:scene3d>
                <a:camera prst="orthographicFront"/>
                <a:lightRig rig="threePt" dir="t"/>
              </a:scene3d>
            </a:bodyPr>
            <a:p>
              <a:pPr marL="0" indent="0" algn="ctr"/>
              <a:r>
                <a:rPr lang="en-US" altLang="zh-CN" sz="2100">
                  <a:solidFill>
                    <a:srgbClr val="3B0752"/>
                  </a:solidFill>
                  <a:effectLst/>
                  <a:latin typeface="微软雅黑" panose="020B0503020204020204" charset="-122"/>
                  <a:ea typeface="微软雅黑" panose="020B0503020204020204" charset="-122"/>
                  <a:cs typeface="宋体" panose="02010600030101010101" pitchFamily="2" charset="-122"/>
                  <a:sym typeface="+mn-ea"/>
                </a:rPr>
                <a:t>QQ</a:t>
              </a:r>
              <a:r>
                <a:rPr lang="zh-CN" altLang="en-US" sz="2100">
                  <a:solidFill>
                    <a:srgbClr val="3B0752"/>
                  </a:solidFill>
                  <a:effectLst/>
                  <a:latin typeface="微软雅黑" panose="020B0503020204020204" charset="-122"/>
                  <a:ea typeface="微软雅黑" panose="020B0503020204020204" charset="-122"/>
                  <a:cs typeface="宋体" panose="02010600030101010101" pitchFamily="2" charset="-122"/>
                  <a:sym typeface="+mn-ea"/>
                </a:rPr>
                <a:t>钱包</a:t>
              </a:r>
              <a:r>
                <a:rPr lang="en-US" altLang="zh-CN" sz="2100">
                  <a:solidFill>
                    <a:srgbClr val="3B0752"/>
                  </a:solidFill>
                  <a:effectLst/>
                  <a:latin typeface="微软雅黑" panose="020B0503020204020204" charset="-122"/>
                  <a:ea typeface="微软雅黑" panose="020B0503020204020204" charset="-122"/>
                  <a:cs typeface="宋体" panose="02010600030101010101" pitchFamily="2" charset="-122"/>
                  <a:sym typeface="+mn-ea"/>
                </a:rPr>
                <a:t>H5</a:t>
              </a:r>
              <a:r>
                <a:rPr lang="zh-CN" altLang="en-US" sz="2100">
                  <a:solidFill>
                    <a:srgbClr val="3B0752"/>
                  </a:solidFill>
                  <a:effectLst/>
                  <a:latin typeface="微软雅黑" panose="020B0503020204020204" charset="-122"/>
                  <a:ea typeface="微软雅黑" panose="020B0503020204020204" charset="-122"/>
                  <a:cs typeface="宋体" panose="02010600030101010101" pitchFamily="2" charset="-122"/>
                  <a:sym typeface="+mn-ea"/>
                </a:rPr>
                <a:t>应用开发挑战</a:t>
              </a:r>
              <a:endParaRPr lang="zh-CN" altLang="en-US" sz="2100" u="none">
                <a:solidFill>
                  <a:srgbClr val="3B0752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6614" y="1592"/>
              <a:ext cx="3053" cy="113"/>
            </a:xfrm>
            <a:prstGeom prst="rect">
              <a:avLst/>
            </a:prstGeom>
            <a:solidFill>
              <a:srgbClr val="3B07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  <p:sp>
          <p:nvSpPr>
            <p:cNvPr id="4" name="矩形 3"/>
            <p:cNvSpPr/>
            <p:nvPr/>
          </p:nvSpPr>
          <p:spPr>
            <a:xfrm>
              <a:off x="9667" y="1592"/>
              <a:ext cx="3053" cy="1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0" name="组合 9"/>
          <p:cNvGrpSpPr/>
          <p:nvPr/>
        </p:nvGrpSpPr>
        <p:grpSpPr>
          <a:xfrm rot="18900000">
            <a:off x="4355783" y="3178810"/>
            <a:ext cx="432435" cy="432435"/>
            <a:chOff x="6247" y="5210"/>
            <a:chExt cx="2290" cy="2290"/>
          </a:xfrm>
        </p:grpSpPr>
        <p:sp>
          <p:nvSpPr>
            <p:cNvPr id="8" name="矩形 7"/>
            <p:cNvSpPr/>
            <p:nvPr/>
          </p:nvSpPr>
          <p:spPr>
            <a:xfrm rot="2700000">
              <a:off x="6247" y="6164"/>
              <a:ext cx="2290" cy="381"/>
            </a:xfrm>
            <a:prstGeom prst="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  <p:sp>
          <p:nvSpPr>
            <p:cNvPr id="9" name="矩形 8"/>
            <p:cNvSpPr/>
            <p:nvPr/>
          </p:nvSpPr>
          <p:spPr>
            <a:xfrm rot="18900000">
              <a:off x="6247" y="6164"/>
              <a:ext cx="2290" cy="38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2491740" y="1282065"/>
            <a:ext cx="4507230" cy="1554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 sz="3200" b="1">
                <a:solidFill>
                  <a:srgbClr val="41006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基于</a:t>
            </a:r>
            <a:r>
              <a:rPr lang="zh-CN" altLang="en-US" sz="3000" b="1">
                <a:solidFill>
                  <a:srgbClr val="41006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SERVICE WORKER</a:t>
            </a:r>
            <a:endParaRPr lang="zh-CN" altLang="en-US" sz="3000" b="1">
              <a:solidFill>
                <a:srgbClr val="41006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3200" b="1">
                <a:solidFill>
                  <a:srgbClr val="41006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的缓存管理方案</a:t>
            </a:r>
            <a:endParaRPr lang="zh-CN" altLang="en-US" sz="3200" b="1">
              <a:solidFill>
                <a:srgbClr val="41006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491423" y="3846830"/>
            <a:ext cx="4507230" cy="1554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 sz="3000" b="1">
                <a:solidFill>
                  <a:srgbClr val="41006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NODEJS + SONIC</a:t>
            </a:r>
            <a:r>
              <a:rPr lang="zh-CN" altLang="en-US" sz="3200" b="1">
                <a:solidFill>
                  <a:srgbClr val="41006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页面</a:t>
            </a:r>
            <a:endParaRPr lang="zh-CN" altLang="en-US" sz="3200" b="1">
              <a:solidFill>
                <a:srgbClr val="41006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3200" b="1">
                <a:solidFill>
                  <a:srgbClr val="41006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直出优化秒开实践</a:t>
            </a:r>
            <a:endParaRPr lang="zh-CN" altLang="en-US" sz="3200" b="1">
              <a:solidFill>
                <a:srgbClr val="41006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 descr="C:\Users\lizmlzhou\Desktop\QQ钱包H5应用开发挑战\563b0c735b1518.png563b0c735b151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37385" y="2264331"/>
            <a:ext cx="4546759" cy="2469356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4509135" y="2264569"/>
            <a:ext cx="4802981" cy="2469356"/>
          </a:xfrm>
          <a:prstGeom prst="rect">
            <a:avLst/>
          </a:prstGeom>
          <a:solidFill>
            <a:srgbClr val="F46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6" name="文本框 15"/>
          <p:cNvSpPr txBox="1"/>
          <p:nvPr/>
        </p:nvSpPr>
        <p:spPr>
          <a:xfrm>
            <a:off x="4938395" y="3009265"/>
            <a:ext cx="3945255" cy="9804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ts val="3500"/>
              </a:lnSpc>
            </a:pP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基于SERVICE WORKER</a:t>
            </a:r>
            <a:endParaRPr lang="en-US" altLang="zh-CN" sz="2400" b="1">
              <a:solidFill>
                <a:schemeClr val="bg1"/>
              </a:solidFill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  <a:p>
            <a:pPr algn="l" fontAlgn="auto">
              <a:lnSpc>
                <a:spcPts val="3500"/>
              </a:lnSpc>
            </a:pP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的缓存管理方案</a:t>
            </a:r>
            <a:endParaRPr lang="en-US" altLang="zh-CN" sz="2400" b="1">
              <a:solidFill>
                <a:schemeClr val="bg1"/>
              </a:solidFill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worl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5720" y="5095875"/>
            <a:ext cx="9235916" cy="4584859"/>
          </a:xfrm>
          <a:prstGeom prst="rect">
            <a:avLst/>
          </a:prstGeom>
        </p:spPr>
      </p:pic>
      <p:sp>
        <p:nvSpPr>
          <p:cNvPr id="21" name="圆角矩形 20"/>
          <p:cNvSpPr/>
          <p:nvPr/>
        </p:nvSpPr>
        <p:spPr>
          <a:xfrm>
            <a:off x="3109595" y="2481580"/>
            <a:ext cx="4740275" cy="1160145"/>
          </a:xfrm>
          <a:prstGeom prst="roundRect">
            <a:avLst>
              <a:gd name="adj" fmla="val 6439"/>
            </a:avLst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20" name="圆角矩形 19"/>
          <p:cNvSpPr/>
          <p:nvPr/>
        </p:nvSpPr>
        <p:spPr>
          <a:xfrm>
            <a:off x="4719638" y="2751455"/>
            <a:ext cx="760095" cy="3695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5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数据上报</a:t>
            </a:r>
            <a:endParaRPr lang="zh-CN" altLang="en-US" sz="1050"/>
          </a:p>
        </p:txBody>
      </p:sp>
      <p:pic>
        <p:nvPicPr>
          <p:cNvPr id="1073741830" name="officeArt object" descr="QQ图片2017042810430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186" y="2481501"/>
            <a:ext cx="1619726" cy="2875121"/>
          </a:xfrm>
          <a:prstGeom prst="rect">
            <a:avLst/>
          </a:prstGeom>
          <a:ln w="12700" cap="flat">
            <a:noFill/>
            <a:miter lim="4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矩形 7"/>
          <p:cNvSpPr/>
          <p:nvPr/>
        </p:nvSpPr>
        <p:spPr>
          <a:xfrm>
            <a:off x="1104424" y="5349240"/>
            <a:ext cx="1622108" cy="571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zh-CN" sz="10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16630" y="2587625"/>
            <a:ext cx="69723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 fontAlgn="auto">
              <a:lnSpc>
                <a:spcPct val="100000"/>
              </a:lnSpc>
            </a:pPr>
            <a:r>
              <a:rPr lang="en-US" altLang="zh-CN" sz="4000">
                <a:solidFill>
                  <a:schemeClr val="tx1">
                    <a:lumMod val="75000"/>
                    <a:lumOff val="25000"/>
                  </a:schemeClr>
                </a:solidFill>
              </a:rPr>
              <a:t>35</a:t>
            </a:r>
            <a:endParaRPr lang="en-US" altLang="zh-CN" sz="135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761673" y="2779078"/>
            <a:ext cx="339566" cy="324326"/>
          </a:xfrm>
          <a:prstGeom prst="ellipse">
            <a:avLst/>
          </a:prstGeom>
          <a:solidFill>
            <a:srgbClr val="D4D4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500">
              <a:solidFill>
                <a:srgbClr val="FF0000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734526" y="2752884"/>
            <a:ext cx="393859" cy="376714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73B0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1" name="文本框 10"/>
          <p:cNvSpPr txBox="1"/>
          <p:nvPr/>
        </p:nvSpPr>
        <p:spPr>
          <a:xfrm flipH="1">
            <a:off x="5792629" y="3182461"/>
            <a:ext cx="409575" cy="3225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500">
                <a:solidFill>
                  <a:srgbClr val="FF0000"/>
                </a:solidFill>
              </a:rPr>
              <a:t>9</a:t>
            </a:r>
            <a:endParaRPr lang="en-US" altLang="zh-CN" sz="1500">
              <a:solidFill>
                <a:srgbClr val="FF0000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375083" y="2779078"/>
            <a:ext cx="339566" cy="324326"/>
          </a:xfrm>
          <a:prstGeom prst="ellipse">
            <a:avLst/>
          </a:prstGeom>
          <a:solidFill>
            <a:srgbClr val="D4D4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750">
              <a:solidFill>
                <a:srgbClr val="FF0000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6347936" y="2752884"/>
            <a:ext cx="393859" cy="376714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73B0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6" name="文本框 15"/>
          <p:cNvSpPr txBox="1"/>
          <p:nvPr/>
        </p:nvSpPr>
        <p:spPr>
          <a:xfrm flipH="1">
            <a:off x="6426994" y="3182461"/>
            <a:ext cx="409575" cy="3225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500">
                <a:solidFill>
                  <a:srgbClr val="FF0000"/>
                </a:solidFill>
              </a:rPr>
              <a:t>8</a:t>
            </a:r>
            <a:endParaRPr lang="en-US" altLang="zh-CN" sz="1500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308725" y="2794635"/>
            <a:ext cx="53022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350">
                <a:solidFill>
                  <a:srgbClr val="FF0000"/>
                </a:solidFill>
                <a:sym typeface="+mn-ea"/>
              </a:rPr>
              <a:t>IMG</a:t>
            </a:r>
            <a:endParaRPr lang="zh-CN" altLang="en-US" sz="1350"/>
          </a:p>
        </p:txBody>
      </p:sp>
      <p:sp>
        <p:nvSpPr>
          <p:cNvPr id="19" name="文本框 18"/>
          <p:cNvSpPr txBox="1"/>
          <p:nvPr/>
        </p:nvSpPr>
        <p:spPr>
          <a:xfrm flipH="1">
            <a:off x="4931569" y="3182461"/>
            <a:ext cx="610553" cy="3225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500">
                <a:solidFill>
                  <a:schemeClr val="tx1">
                    <a:lumMod val="50000"/>
                    <a:lumOff val="50000"/>
                  </a:schemeClr>
                </a:solidFill>
              </a:rPr>
              <a:t>13</a:t>
            </a:r>
            <a:endParaRPr lang="en-US" altLang="zh-CN" sz="15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968490" y="2760028"/>
            <a:ext cx="507683" cy="3695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5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其他</a:t>
            </a:r>
            <a:endParaRPr lang="zh-CN" altLang="en-US" sz="105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 flipH="1">
            <a:off x="7071360" y="3182461"/>
            <a:ext cx="610553" cy="3225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50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endParaRPr lang="en-US" altLang="zh-CN" sz="15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776913" y="2796223"/>
            <a:ext cx="48006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350">
                <a:solidFill>
                  <a:srgbClr val="FF0000"/>
                </a:solidFill>
                <a:sym typeface="+mn-ea"/>
              </a:rPr>
              <a:t>JS</a:t>
            </a:r>
            <a:endParaRPr lang="zh-CN" altLang="en-US" sz="1350"/>
          </a:p>
        </p:txBody>
      </p:sp>
      <p:grpSp>
        <p:nvGrpSpPr>
          <p:cNvPr id="13" name="组合 12"/>
          <p:cNvGrpSpPr/>
          <p:nvPr/>
        </p:nvGrpSpPr>
        <p:grpSpPr>
          <a:xfrm>
            <a:off x="3056890" y="3397885"/>
            <a:ext cx="3676015" cy="1935480"/>
            <a:chOff x="4814" y="5351"/>
            <a:chExt cx="5789" cy="3048"/>
          </a:xfrm>
        </p:grpSpPr>
        <p:sp>
          <p:nvSpPr>
            <p:cNvPr id="24" name="文本框 23"/>
            <p:cNvSpPr txBox="1"/>
            <p:nvPr/>
          </p:nvSpPr>
          <p:spPr>
            <a:xfrm>
              <a:off x="4814" y="5351"/>
              <a:ext cx="2856" cy="30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0">
                  <a:solidFill>
                    <a:srgbClr val="FF0000"/>
                  </a:solidFill>
                </a:rPr>
                <a:t>77</a:t>
              </a:r>
              <a:r>
                <a:rPr lang="en-US" altLang="zh-CN" sz="3000">
                  <a:solidFill>
                    <a:srgbClr val="FF0000"/>
                  </a:solidFill>
                </a:rPr>
                <a:t> </a:t>
              </a:r>
              <a:endParaRPr lang="en-US" altLang="zh-CN" sz="3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7245" y="7000"/>
              <a:ext cx="3358" cy="761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en-US" altLang="zh-CN" sz="2400">
                  <a:solidFill>
                    <a:srgbClr val="FF0000"/>
                  </a:solidFill>
                  <a:sym typeface="+mn-ea"/>
                </a:rPr>
                <a:t>%   </a:t>
              </a:r>
              <a:r>
                <a:rPr lang="zh-CN" altLang="en-US" sz="24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宋体" panose="02010600030101010101" pitchFamily="2" charset="-122"/>
                  <a:sym typeface="+mn-ea"/>
                </a:rPr>
                <a:t>的</a:t>
              </a:r>
              <a:r>
                <a:rPr lang="en-US" altLang="zh-CN" sz="24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宋体" panose="02010600030101010101" pitchFamily="2" charset="-122"/>
                  <a:sym typeface="+mn-ea"/>
                </a:rPr>
                <a:t>静态资源</a:t>
              </a:r>
              <a:endParaRPr lang="zh-CN" altLang="en-US" sz="2400"/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707356" y="5526405"/>
            <a:ext cx="666750" cy="2628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50">
                <a:solidFill>
                  <a:schemeClr val="bg1">
                    <a:lumMod val="8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QQ</a:t>
            </a:r>
            <a:r>
              <a:rPr lang="zh-CN" altLang="en-US" sz="1050">
                <a:solidFill>
                  <a:schemeClr val="bg1">
                    <a:lumMod val="8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卡券</a:t>
            </a:r>
            <a:endParaRPr lang="zh-CN" altLang="en-US" sz="1050">
              <a:solidFill>
                <a:schemeClr val="bg1">
                  <a:lumMod val="8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8" name="图片 27" descr="dot1_hover副本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651" y="5489258"/>
            <a:ext cx="313849" cy="31384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052445" y="3185795"/>
            <a:ext cx="1625600" cy="3194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(</a:t>
            </a: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有效请求</a:t>
            </a:r>
            <a:r>
              <a:rPr lang="en-US" altLang="zh-CN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22)</a:t>
            </a:r>
            <a:endParaRPr lang="zh-CN" altLang="en-US" sz="1400"/>
          </a:p>
        </p:txBody>
      </p:sp>
      <p:grpSp>
        <p:nvGrpSpPr>
          <p:cNvPr id="5" name="组合 4"/>
          <p:cNvGrpSpPr/>
          <p:nvPr/>
        </p:nvGrpSpPr>
        <p:grpSpPr>
          <a:xfrm>
            <a:off x="2650808" y="705326"/>
            <a:ext cx="3810000" cy="523875"/>
            <a:chOff x="5651" y="605"/>
            <a:chExt cx="8000" cy="1100"/>
          </a:xfrm>
        </p:grpSpPr>
        <p:sp>
          <p:nvSpPr>
            <p:cNvPr id="100" name="文本框 99"/>
            <p:cNvSpPr txBox="1"/>
            <p:nvPr/>
          </p:nvSpPr>
          <p:spPr>
            <a:xfrm>
              <a:off x="5651" y="605"/>
              <a:ext cx="8000" cy="91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  <a:scene3d>
                <a:camera prst="orthographicFront"/>
                <a:lightRig rig="threePt" dir="t"/>
              </a:scene3d>
            </a:bodyPr>
            <a:p>
              <a:pPr marL="0" indent="0" algn="ctr"/>
              <a:r>
                <a:rPr lang="zh-CN" altLang="en-US" sz="2100" u="none">
                  <a:solidFill>
                    <a:srgbClr val="3B0752"/>
                  </a:solidFill>
                  <a:effectLst/>
                  <a:latin typeface="微软雅黑" panose="020B0503020204020204" charset="-122"/>
                  <a:ea typeface="微软雅黑" panose="020B0503020204020204" charset="-122"/>
                  <a:cs typeface="宋体" panose="02010600030101010101" pitchFamily="2" charset="-122"/>
                </a:rPr>
                <a:t>浏览器缓存</a:t>
              </a:r>
              <a:endParaRPr lang="zh-CN" altLang="en-US" sz="2100" u="none">
                <a:solidFill>
                  <a:srgbClr val="3B0752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614" y="1592"/>
              <a:ext cx="3053" cy="113"/>
            </a:xfrm>
            <a:prstGeom prst="rect">
              <a:avLst/>
            </a:prstGeom>
            <a:solidFill>
              <a:srgbClr val="3B07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  <p:sp>
          <p:nvSpPr>
            <p:cNvPr id="12" name="矩形 11"/>
            <p:cNvSpPr/>
            <p:nvPr/>
          </p:nvSpPr>
          <p:spPr>
            <a:xfrm>
              <a:off x="9667" y="1592"/>
              <a:ext cx="3053" cy="1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矩形 12"/>
          <p:cNvSpPr/>
          <p:nvPr/>
        </p:nvSpPr>
        <p:spPr>
          <a:xfrm>
            <a:off x="-78740" y="1458595"/>
            <a:ext cx="9293225" cy="56445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6" name="等腰三角形 15"/>
          <p:cNvSpPr/>
          <p:nvPr/>
        </p:nvSpPr>
        <p:spPr>
          <a:xfrm rot="10800000">
            <a:off x="258128" y="1458754"/>
            <a:ext cx="8595360" cy="367189"/>
          </a:xfrm>
          <a:prstGeom prst="triangle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21" name="圆角矩形 20"/>
          <p:cNvSpPr/>
          <p:nvPr/>
        </p:nvSpPr>
        <p:spPr>
          <a:xfrm>
            <a:off x="915829" y="2487454"/>
            <a:ext cx="4412456" cy="1074420"/>
          </a:xfrm>
          <a:prstGeom prst="roundRect">
            <a:avLst>
              <a:gd name="adj" fmla="val 6439"/>
            </a:avLst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614738" y="2660333"/>
            <a:ext cx="1367314" cy="722948"/>
          </a:xfrm>
          <a:prstGeom prst="roundRect">
            <a:avLst>
              <a:gd name="adj" fmla="val 6439"/>
            </a:avLst>
          </a:prstGeom>
          <a:solidFill>
            <a:srgbClr val="F4632A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 sz="3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缓存</a:t>
            </a:r>
            <a:endParaRPr lang="zh-CN" altLang="zh-CN" sz="3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6077903" y="2487454"/>
            <a:ext cx="2102644" cy="1074420"/>
          </a:xfrm>
          <a:prstGeom prst="roundRect">
            <a:avLst>
              <a:gd name="adj" fmla="val 6439"/>
            </a:avLst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CDN</a:t>
            </a:r>
            <a:endParaRPr lang="en-US" altLang="zh-CN" sz="3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3115151" y="2775585"/>
            <a:ext cx="567000" cy="0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4974908" y="2775585"/>
            <a:ext cx="1173956" cy="0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H="1">
            <a:off x="4960620" y="3205639"/>
            <a:ext cx="1117283" cy="0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946309" y="4690586"/>
            <a:ext cx="3119438" cy="428625"/>
            <a:chOff x="2692" y="7384"/>
            <a:chExt cx="6550" cy="900"/>
          </a:xfrm>
        </p:grpSpPr>
        <p:pic>
          <p:nvPicPr>
            <p:cNvPr id="22" name="图片 21" descr="无标题-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692" y="7384"/>
              <a:ext cx="570" cy="900"/>
            </a:xfrm>
            <a:prstGeom prst="rect">
              <a:avLst/>
            </a:prstGeom>
          </p:spPr>
        </p:pic>
        <p:sp>
          <p:nvSpPr>
            <p:cNvPr id="23" name="文本框 22"/>
            <p:cNvSpPr txBox="1"/>
            <p:nvPr/>
          </p:nvSpPr>
          <p:spPr>
            <a:xfrm>
              <a:off x="3262" y="7553"/>
              <a:ext cx="5980" cy="6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宋体" panose="02010600030101010101" pitchFamily="2" charset="-122"/>
                </a:rPr>
                <a:t>Cache-Control</a:t>
              </a:r>
              <a:r>
                <a:rPr lang="en-US" altLang="zh-CN" sz="140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宋体" panose="02010600030101010101" pitchFamily="2" charset="-122"/>
                </a:rPr>
                <a:t>: </a:t>
              </a:r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宋体" panose="02010600030101010101" pitchFamily="2" charset="-122"/>
                </a:rPr>
                <a:t>max-age=259200</a:t>
              </a:r>
              <a:endParaRPr lang="en-US" altLang="zh-CN" sz="12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46309" y="5088096"/>
            <a:ext cx="2064544" cy="428625"/>
            <a:chOff x="2692" y="7384"/>
            <a:chExt cx="4335" cy="900"/>
          </a:xfrm>
        </p:grpSpPr>
        <p:pic>
          <p:nvPicPr>
            <p:cNvPr id="10" name="图片 9" descr="无标题-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692" y="7384"/>
              <a:ext cx="570" cy="900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3262" y="7553"/>
              <a:ext cx="3765" cy="6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宋体" panose="02010600030101010101" pitchFamily="2" charset="-122"/>
                  <a:sym typeface="+mn-ea"/>
                </a:rPr>
                <a:t>Etag</a:t>
              </a:r>
              <a:r>
                <a:rPr lang="en-US" altLang="zh-CN" sz="140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宋体" panose="02010600030101010101" pitchFamily="2" charset="-122"/>
                  <a:sym typeface="+mn-ea"/>
                </a:rPr>
                <a:t>: </a:t>
              </a:r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宋体" panose="02010600030101010101" pitchFamily="2" charset="-122"/>
                  <a:sym typeface="+mn-ea"/>
                </a:rPr>
                <a:t>592ec10a-3160</a:t>
              </a:r>
              <a:endParaRPr lang="en-US" altLang="zh-CN" sz="12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946309" y="5485606"/>
            <a:ext cx="3539014" cy="428625"/>
            <a:chOff x="2692" y="7384"/>
            <a:chExt cx="7431" cy="900"/>
          </a:xfrm>
        </p:grpSpPr>
        <p:pic>
          <p:nvPicPr>
            <p:cNvPr id="14" name="图片 13" descr="无标题-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692" y="7384"/>
              <a:ext cx="570" cy="900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3262" y="7553"/>
              <a:ext cx="6861" cy="6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宋体" panose="02010600030101010101" pitchFamily="2" charset="-122"/>
                </a:rPr>
                <a:t>Expires</a:t>
              </a:r>
              <a:r>
                <a:rPr lang="en-US" altLang="zh-CN" sz="140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宋体" panose="02010600030101010101" pitchFamily="2" charset="-122"/>
                </a:rPr>
                <a:t>: </a:t>
              </a:r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宋体" panose="02010600030101010101" pitchFamily="2" charset="-122"/>
                </a:rPr>
                <a:t>Mon, 05 Jun 2017 06:42:05 GMT</a:t>
              </a:r>
              <a:endParaRPr lang="en-US" altLang="zh-CN" sz="12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50119" y="5883116"/>
            <a:ext cx="4110038" cy="428625"/>
            <a:chOff x="2692" y="7384"/>
            <a:chExt cx="8630" cy="900"/>
          </a:xfrm>
        </p:grpSpPr>
        <p:pic>
          <p:nvPicPr>
            <p:cNvPr id="18" name="图片 17" descr="无标题-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692" y="7384"/>
              <a:ext cx="570" cy="900"/>
            </a:xfrm>
            <a:prstGeom prst="rect">
              <a:avLst/>
            </a:prstGeom>
          </p:spPr>
        </p:pic>
        <p:sp>
          <p:nvSpPr>
            <p:cNvPr id="19" name="文本框 18"/>
            <p:cNvSpPr txBox="1"/>
            <p:nvPr/>
          </p:nvSpPr>
          <p:spPr>
            <a:xfrm>
              <a:off x="3262" y="7553"/>
              <a:ext cx="8060" cy="6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宋体" panose="02010600030101010101" pitchFamily="2" charset="-122"/>
                  <a:sym typeface="+mn-ea"/>
                </a:rPr>
                <a:t>Last-Modified</a:t>
              </a:r>
              <a:r>
                <a:rPr lang="en-US" altLang="zh-CN" sz="140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宋体" panose="02010600030101010101" pitchFamily="2" charset="-122"/>
                  <a:sym typeface="+mn-ea"/>
                </a:rPr>
                <a:t>: </a:t>
              </a:r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宋体" panose="02010600030101010101" pitchFamily="2" charset="-122"/>
                  <a:sym typeface="+mn-ea"/>
                </a:rPr>
                <a:t>Thu, 01 Dec 2016 10:37:05 GMT</a:t>
              </a:r>
              <a:endParaRPr lang="en-US" altLang="zh-CN" sz="12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899660" y="4690586"/>
            <a:ext cx="3646647" cy="428625"/>
            <a:chOff x="2692" y="7384"/>
            <a:chExt cx="7657" cy="900"/>
          </a:xfrm>
        </p:grpSpPr>
        <p:pic>
          <p:nvPicPr>
            <p:cNvPr id="24" name="图片 23" descr="无标题-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692" y="7384"/>
              <a:ext cx="570" cy="900"/>
            </a:xfrm>
            <a:prstGeom prst="rect">
              <a:avLst/>
            </a:prstGeom>
          </p:spPr>
        </p:pic>
        <p:sp>
          <p:nvSpPr>
            <p:cNvPr id="25" name="文本框 24"/>
            <p:cNvSpPr txBox="1"/>
            <p:nvPr/>
          </p:nvSpPr>
          <p:spPr>
            <a:xfrm>
              <a:off x="3262" y="7533"/>
              <a:ext cx="7087" cy="6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宋体" panose="02010600030101010101" pitchFamily="2" charset="-122"/>
                </a:rPr>
                <a:t>https://path/to/file?hash=</a:t>
              </a:r>
              <a:r>
                <a:rPr lang="en-US" altLang="zh-CN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宋体" panose="02010600030101010101" pitchFamily="2" charset="-122"/>
                  <a:sym typeface="+mn-ea"/>
                </a:rPr>
                <a:t>592ec10a3160</a:t>
              </a:r>
              <a:endParaRPr lang="en-US" altLang="zh-CN"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902494" y="4198620"/>
            <a:ext cx="2305050" cy="3359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5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缓存策略</a:t>
            </a:r>
            <a:r>
              <a:rPr lang="zh-CN" altLang="en-US" sz="1500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（</a:t>
            </a:r>
            <a:r>
              <a:rPr lang="en-US" altLang="zh-CN" sz="1500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http</a:t>
            </a:r>
            <a:r>
              <a:rPr lang="zh-CN" altLang="en-US" sz="1500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请求头）</a:t>
            </a:r>
            <a:endParaRPr lang="zh-CN" altLang="en-US" sz="1500" b="1">
              <a:solidFill>
                <a:schemeClr val="bg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842510" y="4198620"/>
            <a:ext cx="1897380" cy="3359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5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更新策略</a:t>
            </a:r>
            <a:r>
              <a:rPr lang="zh-CN" altLang="en-US" sz="1500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（版本号）</a:t>
            </a:r>
            <a:endParaRPr lang="zh-CN" altLang="en-US" sz="1500" b="1">
              <a:solidFill>
                <a:schemeClr val="bg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1251109" y="2660333"/>
            <a:ext cx="1864043" cy="722948"/>
          </a:xfrm>
          <a:prstGeom prst="roundRect">
            <a:avLst>
              <a:gd name="adj" fmla="val 6439"/>
            </a:avLst>
          </a:prstGeom>
          <a:solidFill>
            <a:schemeClr val="bg1">
              <a:lumMod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webview</a:t>
            </a:r>
            <a:endParaRPr lang="en-US" altLang="zh-CN" sz="3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3068955" y="3205639"/>
            <a:ext cx="567000" cy="0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2650808" y="705326"/>
            <a:ext cx="3810000" cy="523875"/>
            <a:chOff x="5651" y="605"/>
            <a:chExt cx="8000" cy="1100"/>
          </a:xfrm>
        </p:grpSpPr>
        <p:sp>
          <p:nvSpPr>
            <p:cNvPr id="100" name="文本框 99"/>
            <p:cNvSpPr txBox="1"/>
            <p:nvPr/>
          </p:nvSpPr>
          <p:spPr>
            <a:xfrm>
              <a:off x="5651" y="605"/>
              <a:ext cx="8000" cy="91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  <a:scene3d>
                <a:camera prst="orthographicFront"/>
                <a:lightRig rig="threePt" dir="t"/>
              </a:scene3d>
            </a:bodyPr>
            <a:p>
              <a:pPr marL="0" indent="0" algn="ctr"/>
              <a:r>
                <a:rPr lang="zh-CN" altLang="en-US" sz="2100" u="none">
                  <a:solidFill>
                    <a:srgbClr val="3B0752"/>
                  </a:solidFill>
                  <a:effectLst/>
                  <a:latin typeface="微软雅黑" panose="020B0503020204020204" charset="-122"/>
                  <a:ea typeface="微软雅黑" panose="020B0503020204020204" charset="-122"/>
                  <a:cs typeface="宋体" panose="02010600030101010101" pitchFamily="2" charset="-122"/>
                </a:rPr>
                <a:t>浏览器缓存</a:t>
              </a:r>
              <a:endParaRPr lang="zh-CN" altLang="en-US" sz="2100" u="none">
                <a:solidFill>
                  <a:srgbClr val="3B0752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614" y="1592"/>
              <a:ext cx="3053" cy="113"/>
            </a:xfrm>
            <a:prstGeom prst="rect">
              <a:avLst/>
            </a:prstGeom>
            <a:solidFill>
              <a:srgbClr val="3B07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  <p:sp>
          <p:nvSpPr>
            <p:cNvPr id="31" name="矩形 30"/>
            <p:cNvSpPr/>
            <p:nvPr/>
          </p:nvSpPr>
          <p:spPr>
            <a:xfrm>
              <a:off x="9667" y="1592"/>
              <a:ext cx="3053" cy="1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2762</Words>
  <Application>WPS 演示</Application>
  <PresentationFormat>宽屏</PresentationFormat>
  <Paragraphs>432</Paragraphs>
  <Slides>43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2" baseType="lpstr">
      <vt:lpstr>Arial</vt:lpstr>
      <vt:lpstr>宋体</vt:lpstr>
      <vt:lpstr>Wingdings</vt:lpstr>
      <vt:lpstr>微软雅黑</vt:lpstr>
      <vt:lpstr>Microsoft JhengHei</vt:lpstr>
      <vt:lpstr>Segoe Script</vt:lpstr>
      <vt:lpstr>Calibri Light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tencent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lizmlzhou</dc:creator>
  <cp:lastModifiedBy>lizmlzhou</cp:lastModifiedBy>
  <cp:revision>297</cp:revision>
  <dcterms:created xsi:type="dcterms:W3CDTF">2017-05-02T03:22:00Z</dcterms:created>
  <dcterms:modified xsi:type="dcterms:W3CDTF">2017-06-20T07:53:33Z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