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557" r:id="rId3"/>
    <p:sldId id="590" r:id="rId4"/>
    <p:sldId id="736" r:id="rId5"/>
    <p:sldId id="737" r:id="rId6"/>
    <p:sldId id="738" r:id="rId7"/>
    <p:sldId id="739" r:id="rId8"/>
    <p:sldId id="740" r:id="rId9"/>
    <p:sldId id="741" r:id="rId10"/>
    <p:sldId id="742" r:id="rId11"/>
    <p:sldId id="752" r:id="rId12"/>
    <p:sldId id="753" r:id="rId13"/>
    <p:sldId id="743" r:id="rId14"/>
    <p:sldId id="744" r:id="rId15"/>
    <p:sldId id="745" r:id="rId16"/>
    <p:sldId id="746" r:id="rId17"/>
    <p:sldId id="747" r:id="rId18"/>
    <p:sldId id="748" r:id="rId19"/>
    <p:sldId id="749" r:id="rId20"/>
    <p:sldId id="750" r:id="rId21"/>
    <p:sldId id="751" r:id="rId22"/>
    <p:sldId id="754" r:id="rId23"/>
    <p:sldId id="755" r:id="rId24"/>
    <p:sldId id="756" r:id="rId25"/>
    <p:sldId id="757" r:id="rId26"/>
    <p:sldId id="758" r:id="rId27"/>
    <p:sldId id="763" r:id="rId28"/>
    <p:sldId id="759" r:id="rId29"/>
    <p:sldId id="761" r:id="rId30"/>
    <p:sldId id="760" r:id="rId31"/>
    <p:sldId id="762" r:id="rId32"/>
    <p:sldId id="765" r:id="rId33"/>
    <p:sldId id="766" r:id="rId34"/>
    <p:sldId id="767" r:id="rId35"/>
    <p:sldId id="768" r:id="rId36"/>
    <p:sldId id="770" r:id="rId37"/>
    <p:sldId id="769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4031B-ED23-504C-8A3F-57220AAD947F}">
          <p14:sldIdLst>
            <p14:sldId id="256"/>
            <p14:sldId id="557"/>
            <p14:sldId id="590"/>
            <p14:sldId id="736"/>
            <p14:sldId id="737"/>
            <p14:sldId id="738"/>
            <p14:sldId id="739"/>
            <p14:sldId id="740"/>
            <p14:sldId id="741"/>
            <p14:sldId id="742"/>
            <p14:sldId id="752"/>
            <p14:sldId id="753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4"/>
            <p14:sldId id="755"/>
            <p14:sldId id="756"/>
            <p14:sldId id="757"/>
            <p14:sldId id="758"/>
            <p14:sldId id="763"/>
            <p14:sldId id="759"/>
            <p14:sldId id="761"/>
            <p14:sldId id="760"/>
            <p14:sldId id="762"/>
            <p14:sldId id="765"/>
            <p14:sldId id="766"/>
            <p14:sldId id="767"/>
            <p14:sldId id="768"/>
            <p14:sldId id="770"/>
            <p14:sldId id="7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9AD1"/>
    <a:srgbClr val="65AECA"/>
    <a:srgbClr val="950E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6247" autoAdjust="0"/>
  </p:normalViewPr>
  <p:slideViewPr>
    <p:cSldViewPr snapToGrid="0" snapToObjects="1">
      <p:cViewPr varScale="1">
        <p:scale>
          <a:sx n="111" d="100"/>
          <a:sy n="111" d="100"/>
        </p:scale>
        <p:origin x="165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B0418-5A2C-4927-A5B8-F7C989CD754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 this table we show data on the interobserver agreement between 2 clinicians independently examining the same set of 100 fundus photographs. They classified each photograph as showing no, little, moderate, or severe retinopathy. These readings were then collapsed into 2 groups: little or no retinopathy, and moderate or severe retinopathy.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two clinicians agreed on their readings for 78 (that is, 46 plus 32) of the 100 photographs, for a simple agreement of 78%. Conversely this means they disagreed 22% of the time. Indeed, some degree of disagreement is expected for any tests that require human interpretation.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26EB9-37A2-4D9D-9009-6518DBAC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50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00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5B8E7FEC-8F01-49F2-B6F3-988A3B1C4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1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5B8E7FEC-8F01-49F2-B6F3-988A3B1C4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52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81384EB-5FF6-44F2-99EF-8B8BEE466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9867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901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945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425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8514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7732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626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59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285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042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5940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13265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89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00193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8482B98-DA34-4306-A5CF-3FAB8192DD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431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1712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53113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06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771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8482B98-DA34-4306-A5CF-3FAB8192DD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332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83453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68723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04225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48217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44859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781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F786B08-16D6-4975-9BB4-D6A9E70176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9239555-3682-4227-BD43-99AB443CA1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4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6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9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6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0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1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9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4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2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6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E33C1-E5D0-1943-AFFE-6B8BBA2340F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4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799" y="2998203"/>
            <a:ext cx="7772400" cy="794429"/>
          </a:xfrm>
        </p:spPr>
        <p:txBody>
          <a:bodyPr>
            <a:normAutofit/>
          </a:bodyPr>
          <a:lstStyle/>
          <a:p>
            <a:r>
              <a:rPr lang="en-US" sz="3600" dirty="0"/>
              <a:t>Jingwei Wu, PhD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2772" y="443258"/>
            <a:ext cx="7772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Special Topic II</a:t>
            </a:r>
          </a:p>
          <a:p>
            <a:pPr algn="ctr"/>
            <a:r>
              <a:rPr lang="en-US" sz="4400" dirty="0"/>
              <a:t>Measurement Agreements</a:t>
            </a:r>
          </a:p>
        </p:txBody>
      </p:sp>
      <p:pic>
        <p:nvPicPr>
          <p:cNvPr id="12" name="Picture 11" descr="Public_Health_reg_K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360" y="5892480"/>
            <a:ext cx="2379378" cy="8350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41099"/>
          </a:xfrm>
          <a:prstGeom prst="rect">
            <a:avLst/>
          </a:prstGeom>
          <a:solidFill>
            <a:srgbClr val="5DB3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DB3D5"/>
              </a:solidFill>
            </a:endParaRPr>
          </a:p>
        </p:txBody>
      </p:sp>
      <p:pic>
        <p:nvPicPr>
          <p:cNvPr id="5" name="Picture 4" descr="header-rectangle-bw_Epi-Biosta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1536"/>
            <a:ext cx="9153144" cy="25237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04B034-AB6E-4CFF-A3F0-58A5C4C738F9}"/>
              </a:ext>
            </a:extLst>
          </p:cNvPr>
          <p:cNvSpPr txBox="1"/>
          <p:nvPr/>
        </p:nvSpPr>
        <p:spPr>
          <a:xfrm>
            <a:off x="1171575" y="4065306"/>
            <a:ext cx="7283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 courtesy of “USING AND INTERPRETING STATISTICS” by ERIC W. CORTY | THIRD EDITION  (Macmillan Education) </a:t>
            </a:r>
          </a:p>
        </p:txBody>
      </p:sp>
    </p:spTree>
    <p:extLst>
      <p:ext uri="{BB962C8B-B14F-4D97-AF65-F5344CB8AC3E}">
        <p14:creationId xmlns:p14="http://schemas.microsoft.com/office/powerpoint/2010/main" val="4012620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09" y="324270"/>
            <a:ext cx="8269207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Why Inter- and Intra- Observer Agreement?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574E7D-F2EE-4A10-B7EA-533808A32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9688"/>
            <a:ext cx="7464056" cy="4525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A quantitative skill (“simple math”)</a:t>
            </a:r>
          </a:p>
          <a:p>
            <a:pPr>
              <a:spcBef>
                <a:spcPts val="0"/>
              </a:spcBef>
            </a:pPr>
            <a:r>
              <a:rPr lang="en-US" dirty="0"/>
              <a:t>A metric for the reliability of human measurement (analogous to “precision” in laboratory measurements)</a:t>
            </a:r>
          </a:p>
          <a:p>
            <a:pPr>
              <a:spcBef>
                <a:spcPts val="0"/>
              </a:spcBef>
            </a:pPr>
            <a:r>
              <a:rPr lang="en-US" dirty="0"/>
              <a:t>Sensitizes the clinical researcher to outcomes which may be susceptible to measurement bias (and thus taking study design steps to reduce such bias)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8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09" y="324269"/>
            <a:ext cx="8269207" cy="983535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Agreement between 2 clinicians examining the same set of 100 fundus photographs</a:t>
            </a:r>
            <a:endParaRPr lang="en-US" sz="32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FC59343-5E42-406B-84C9-7EFCF703F5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588848"/>
              </p:ext>
            </p:extLst>
          </p:nvPr>
        </p:nvGraphicFramePr>
        <p:xfrm>
          <a:off x="609600" y="1472609"/>
          <a:ext cx="80010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7030A0"/>
                          </a:solidFill>
                          <a:latin typeface="+mn-lt"/>
                          <a:cs typeface="Arial" pitchFamily="34" charset="0"/>
                        </a:rPr>
                        <a:t>Inter-observer</a:t>
                      </a:r>
                      <a:r>
                        <a:rPr lang="en-US" sz="2800" baseline="0" dirty="0">
                          <a:solidFill>
                            <a:srgbClr val="7030A0"/>
                          </a:solidFill>
                          <a:latin typeface="+mn-lt"/>
                          <a:cs typeface="Arial" pitchFamily="34" charset="0"/>
                        </a:rPr>
                        <a:t> agreement</a:t>
                      </a:r>
                      <a:endParaRPr lang="en-US" sz="2800" dirty="0">
                        <a:solidFill>
                          <a:srgbClr val="7030A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sz="3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Second Clinician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3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sz="3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sz="3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Little or no retinopathy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Moderate or severe retinopathy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First Clin-</a:t>
                      </a:r>
                      <a:r>
                        <a:rPr lang="en-US" sz="2800" dirty="0" err="1">
                          <a:latin typeface="+mn-lt"/>
                          <a:cs typeface="Arial" pitchFamily="34" charset="0"/>
                        </a:rPr>
                        <a:t>ician</a:t>
                      </a:r>
                      <a:endParaRPr lang="en-US" sz="28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Little or no retinopathy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  <a:cs typeface="Arial" pitchFamily="34" charset="0"/>
                        </a:rPr>
                        <a:t>46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  <a:cs typeface="Arial" pitchFamily="34" charset="0"/>
                        </a:rPr>
                        <a:t>10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3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Moderate or severe retinopathy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  <a:cs typeface="Arial" pitchFamily="34" charset="0"/>
                        </a:rPr>
                        <a:t>12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  <a:cs typeface="Arial" pitchFamily="34" charset="0"/>
                        </a:rPr>
                        <a:t>32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4">
            <a:extLst>
              <a:ext uri="{FF2B5EF4-FFF2-40B4-BE49-F238E27FC236}">
                <a16:creationId xmlns:a16="http://schemas.microsoft.com/office/drawing/2014/main" id="{316EC4EB-904B-4C8B-845D-6F1DECE55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12" y="5185336"/>
            <a:ext cx="6477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+mn-lt"/>
                <a:cs typeface="Arial" panose="020B0604020202020204" pitchFamily="34" charset="0"/>
              </a:rPr>
              <a:t>Aoki, </a:t>
            </a:r>
            <a:r>
              <a:rPr lang="en-US" altLang="en-US" sz="1800" b="1" dirty="0" err="1">
                <a:latin typeface="+mn-lt"/>
                <a:cs typeface="Arial" panose="020B0604020202020204" pitchFamily="34" charset="0"/>
              </a:rPr>
              <a:t>Jpn</a:t>
            </a:r>
            <a:r>
              <a:rPr lang="en-US" altLang="en-US" sz="1800" b="1" dirty="0">
                <a:latin typeface="+mn-lt"/>
                <a:cs typeface="Arial" panose="020B0604020202020204" pitchFamily="34" charset="0"/>
              </a:rPr>
              <a:t> Circ 1977</a:t>
            </a:r>
          </a:p>
        </p:txBody>
      </p:sp>
    </p:spTree>
    <p:extLst>
      <p:ext uri="{BB962C8B-B14F-4D97-AF65-F5344CB8AC3E}">
        <p14:creationId xmlns:p14="http://schemas.microsoft.com/office/powerpoint/2010/main" val="51207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09" y="324269"/>
            <a:ext cx="8269207" cy="983535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Agreement between 2 examinations of the same set of 100 fundus photographs by 1 clinician</a:t>
            </a:r>
            <a:endParaRPr lang="en-US" sz="32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FC59343-5E42-406B-84C9-7EFCF703F5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9640"/>
              </p:ext>
            </p:extLst>
          </p:nvPr>
        </p:nvGraphicFramePr>
        <p:xfrm>
          <a:off x="609600" y="1472609"/>
          <a:ext cx="80010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7030A0"/>
                          </a:solidFill>
                          <a:latin typeface="+mn-lt"/>
                          <a:cs typeface="Arial" pitchFamily="34" charset="0"/>
                        </a:rPr>
                        <a:t>Intra-observer</a:t>
                      </a:r>
                      <a:r>
                        <a:rPr lang="en-US" sz="2800" baseline="0" dirty="0">
                          <a:solidFill>
                            <a:srgbClr val="7030A0"/>
                          </a:solidFill>
                          <a:latin typeface="+mn-lt"/>
                          <a:cs typeface="Arial" pitchFamily="34" charset="0"/>
                        </a:rPr>
                        <a:t> agreement</a:t>
                      </a:r>
                      <a:endParaRPr lang="en-US" sz="2800" dirty="0">
                        <a:solidFill>
                          <a:srgbClr val="7030A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sz="3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Second Exam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3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sz="3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sz="3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Little or no retinopathy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Moderate or severe retinopathy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First Exam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Little or no retinopathy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  <a:cs typeface="Arial" pitchFamily="34" charset="0"/>
                        </a:rPr>
                        <a:t>69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  <a:cs typeface="Arial" pitchFamily="34" charset="0"/>
                        </a:rPr>
                        <a:t>11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3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Moderate or severe retinopathy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  <a:cs typeface="Arial" pitchFamily="34" charset="0"/>
                        </a:rPr>
                        <a:t>19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4">
            <a:extLst>
              <a:ext uri="{FF2B5EF4-FFF2-40B4-BE49-F238E27FC236}">
                <a16:creationId xmlns:a16="http://schemas.microsoft.com/office/drawing/2014/main" id="{316EC4EB-904B-4C8B-845D-6F1DECE55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12" y="5185336"/>
            <a:ext cx="6477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+mn-lt"/>
                <a:cs typeface="Arial" panose="020B0604020202020204" pitchFamily="34" charset="0"/>
              </a:rPr>
              <a:t>Aoki, </a:t>
            </a:r>
            <a:r>
              <a:rPr lang="en-US" altLang="en-US" sz="1800" b="1" dirty="0" err="1">
                <a:latin typeface="+mn-lt"/>
                <a:cs typeface="Arial" panose="020B0604020202020204" pitchFamily="34" charset="0"/>
              </a:rPr>
              <a:t>Jpn</a:t>
            </a:r>
            <a:r>
              <a:rPr lang="en-US" altLang="en-US" sz="1800" b="1" dirty="0">
                <a:latin typeface="+mn-lt"/>
                <a:cs typeface="Arial" panose="020B0604020202020204" pitchFamily="34" charset="0"/>
              </a:rPr>
              <a:t> Circ 1977</a:t>
            </a:r>
          </a:p>
        </p:txBody>
      </p:sp>
    </p:spTree>
    <p:extLst>
      <p:ext uri="{BB962C8B-B14F-4D97-AF65-F5344CB8AC3E}">
        <p14:creationId xmlns:p14="http://schemas.microsoft.com/office/powerpoint/2010/main" val="4186564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3739738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Chance Agreement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574E7D-F2EE-4A10-B7EA-533808A32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3991"/>
            <a:ext cx="7464056" cy="4525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“Chance” agreement is the probability that 2 (or more) observers will agree on the presence or absence of something, based upon their own independent observations, </a:t>
            </a:r>
            <a:r>
              <a:rPr lang="en-US" u="sng" dirty="0"/>
              <a:t>without</a:t>
            </a:r>
            <a:r>
              <a:rPr lang="en-US" dirty="0"/>
              <a:t> assuming they are using common criteria, are trained to observe something a certain way, etc.</a:t>
            </a:r>
          </a:p>
          <a:p>
            <a:pPr>
              <a:spcBef>
                <a:spcPts val="0"/>
              </a:spcBef>
            </a:pPr>
            <a:r>
              <a:rPr lang="en-US" dirty="0"/>
              <a:t>Simply: (1) multiply row and column subtotals; (2) divide by total observations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56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09" y="324270"/>
            <a:ext cx="6397877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Binary Outcome (“Observations”)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C7357BA4-AE1C-496F-938F-599850739DAE}"/>
              </a:ext>
            </a:extLst>
          </p:cNvPr>
          <p:cNvSpPr txBox="1">
            <a:spLocks noChangeArrowheads="1"/>
          </p:cNvSpPr>
          <p:nvPr/>
        </p:nvSpPr>
        <p:spPr>
          <a:xfrm>
            <a:off x="1023863" y="796234"/>
            <a:ext cx="7543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 dirty="0">
                <a:latin typeface="+mn-lt"/>
              </a:rPr>
              <a:t>Coin </a:t>
            </a:r>
            <a:r>
              <a:rPr lang="en-US" altLang="en-US" sz="3200" b="1" dirty="0" err="1">
                <a:latin typeface="+mn-lt"/>
              </a:rPr>
              <a:t>Tosser</a:t>
            </a:r>
            <a:r>
              <a:rPr lang="en-US" altLang="en-US" sz="3200" b="1" dirty="0">
                <a:latin typeface="+mn-lt"/>
              </a:rPr>
              <a:t> 1</a:t>
            </a:r>
            <a:endParaRPr lang="en-US" altLang="en-US" sz="2400" dirty="0">
              <a:latin typeface="+mn-lt"/>
            </a:endParaRPr>
          </a:p>
        </p:txBody>
      </p:sp>
      <p:graphicFrame>
        <p:nvGraphicFramePr>
          <p:cNvPr id="8" name="Group 3">
            <a:extLst>
              <a:ext uri="{FF2B5EF4-FFF2-40B4-BE49-F238E27FC236}">
                <a16:creationId xmlns:a16="http://schemas.microsoft.com/office/drawing/2014/main" id="{D7C47EB3-739C-45F9-B27A-77DF6672BF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122006"/>
              </p:ext>
            </p:extLst>
          </p:nvPr>
        </p:nvGraphicFramePr>
        <p:xfrm>
          <a:off x="3515755" y="1701995"/>
          <a:ext cx="2426766" cy="2118590"/>
        </p:xfrm>
        <a:graphic>
          <a:graphicData uri="http://schemas.openxmlformats.org/drawingml/2006/table">
            <a:tbl>
              <a:tblPr/>
              <a:tblGrid>
                <a:gridCol w="1213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9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0C19A7C-23A8-461F-AD4E-9419A96A22D7}"/>
              </a:ext>
            </a:extLst>
          </p:cNvPr>
          <p:cNvSpPr txBox="1"/>
          <p:nvPr/>
        </p:nvSpPr>
        <p:spPr>
          <a:xfrm>
            <a:off x="3715518" y="1360865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Heads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4C102-1440-4A88-B835-708CCDFFC62D}"/>
              </a:ext>
            </a:extLst>
          </p:cNvPr>
          <p:cNvSpPr txBox="1"/>
          <p:nvPr/>
        </p:nvSpPr>
        <p:spPr>
          <a:xfrm>
            <a:off x="4984330" y="1356854"/>
            <a:ext cx="552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Tails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10CE0-9B62-4951-9153-27E75882E45E}"/>
              </a:ext>
            </a:extLst>
          </p:cNvPr>
          <p:cNvSpPr txBox="1"/>
          <p:nvPr/>
        </p:nvSpPr>
        <p:spPr>
          <a:xfrm>
            <a:off x="2730284" y="1995269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Heads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20D87B-08A4-49CE-8D08-B8CA0ABEEAC5}"/>
              </a:ext>
            </a:extLst>
          </p:cNvPr>
          <p:cNvSpPr txBox="1"/>
          <p:nvPr/>
        </p:nvSpPr>
        <p:spPr>
          <a:xfrm>
            <a:off x="2730284" y="3054140"/>
            <a:ext cx="552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Tails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52BB22-85C7-4673-88E3-AB1958BC74B8}"/>
              </a:ext>
            </a:extLst>
          </p:cNvPr>
          <p:cNvSpPr txBox="1"/>
          <p:nvPr/>
        </p:nvSpPr>
        <p:spPr>
          <a:xfrm>
            <a:off x="6120195" y="192496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644224-0B92-4BDD-9E06-BEA0F85B20FC}"/>
              </a:ext>
            </a:extLst>
          </p:cNvPr>
          <p:cNvSpPr txBox="1"/>
          <p:nvPr/>
        </p:nvSpPr>
        <p:spPr>
          <a:xfrm>
            <a:off x="6100076" y="2997988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4004BD-51B7-4625-83D4-7AFEC8B0770E}"/>
              </a:ext>
            </a:extLst>
          </p:cNvPr>
          <p:cNvSpPr txBox="1"/>
          <p:nvPr/>
        </p:nvSpPr>
        <p:spPr>
          <a:xfrm>
            <a:off x="3824522" y="3904459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DA17-A5A3-46AC-A618-94A48787D554}"/>
              </a:ext>
            </a:extLst>
          </p:cNvPr>
          <p:cNvSpPr txBox="1"/>
          <p:nvPr/>
        </p:nvSpPr>
        <p:spPr>
          <a:xfrm>
            <a:off x="4995776" y="3887587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8B739-0761-498E-B003-61F1E2B722B4}"/>
              </a:ext>
            </a:extLst>
          </p:cNvPr>
          <p:cNvSpPr txBox="1"/>
          <p:nvPr/>
        </p:nvSpPr>
        <p:spPr>
          <a:xfrm>
            <a:off x="6048850" y="390445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D96026-7ECD-4D9A-B73E-85991AE921DF}"/>
              </a:ext>
            </a:extLst>
          </p:cNvPr>
          <p:cNvSpPr txBox="1"/>
          <p:nvPr/>
        </p:nvSpPr>
        <p:spPr>
          <a:xfrm>
            <a:off x="322445" y="2442258"/>
            <a:ext cx="2407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b="1" dirty="0"/>
              <a:t>Coin </a:t>
            </a:r>
            <a:r>
              <a:rPr lang="en-US" altLang="en-US" sz="3200" b="1" dirty="0" err="1"/>
              <a:t>Tosser</a:t>
            </a:r>
            <a:r>
              <a:rPr lang="en-US" altLang="en-US" sz="3200" b="1" dirty="0"/>
              <a:t> 2</a:t>
            </a:r>
            <a:endParaRPr lang="en-US" sz="3200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2FD3E8A-98F9-49E4-B23C-5B07C0CE1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96323"/>
              </p:ext>
            </p:extLst>
          </p:nvPr>
        </p:nvGraphicFramePr>
        <p:xfrm>
          <a:off x="3630881" y="1775277"/>
          <a:ext cx="2196514" cy="2021470"/>
        </p:xfrm>
        <a:graphic>
          <a:graphicData uri="http://schemas.openxmlformats.org/drawingml/2006/table">
            <a:tbl>
              <a:tblPr/>
              <a:tblGrid>
                <a:gridCol w="1098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073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73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Oval 20">
            <a:extLst>
              <a:ext uri="{FF2B5EF4-FFF2-40B4-BE49-F238E27FC236}">
                <a16:creationId xmlns:a16="http://schemas.microsoft.com/office/drawing/2014/main" id="{B6E826AD-A48F-43C5-8EEF-C85206836849}"/>
              </a:ext>
            </a:extLst>
          </p:cNvPr>
          <p:cNvSpPr/>
          <p:nvPr/>
        </p:nvSpPr>
        <p:spPr bwMode="auto">
          <a:xfrm>
            <a:off x="3780920" y="1938028"/>
            <a:ext cx="690012" cy="707886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44ECA6-E614-4CB2-B109-79999C0AB636}"/>
              </a:ext>
            </a:extLst>
          </p:cNvPr>
          <p:cNvSpPr/>
          <p:nvPr/>
        </p:nvSpPr>
        <p:spPr bwMode="auto">
          <a:xfrm>
            <a:off x="4974169" y="2946360"/>
            <a:ext cx="704145" cy="688032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57A073-F8F8-48A3-BFC0-BEE484731F21}"/>
              </a:ext>
            </a:extLst>
          </p:cNvPr>
          <p:cNvSpPr/>
          <p:nvPr/>
        </p:nvSpPr>
        <p:spPr bwMode="auto">
          <a:xfrm>
            <a:off x="5996030" y="3948347"/>
            <a:ext cx="915476" cy="477036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A18F4-86FF-48A7-A1F6-92939B138FF0}"/>
              </a:ext>
            </a:extLst>
          </p:cNvPr>
          <p:cNvSpPr txBox="1"/>
          <p:nvPr/>
        </p:nvSpPr>
        <p:spPr>
          <a:xfrm>
            <a:off x="551466" y="4619317"/>
            <a:ext cx="6784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cs typeface="Arial" panose="020B0604020202020204" pitchFamily="34" charset="0"/>
              </a:rPr>
              <a:t>Figure 1</a:t>
            </a:r>
            <a:r>
              <a:rPr lang="en-US" sz="2000" b="1" dirty="0">
                <a:cs typeface="Arial" panose="020B0604020202020204" pitchFamily="34" charset="0"/>
              </a:rPr>
              <a:t>.  Both observers judge something to be present 50% of the time.  </a:t>
            </a:r>
            <a:r>
              <a:rPr lang="en-US" sz="2000" b="1" i="1" dirty="0">
                <a:cs typeface="Arial" panose="020B0604020202020204" pitchFamily="34" charset="0"/>
              </a:rPr>
              <a:t>Observed agreement  </a:t>
            </a:r>
            <a:r>
              <a:rPr lang="en-US" sz="2000" b="1" dirty="0">
                <a:cs typeface="Arial" panose="020B0604020202020204" pitchFamily="34" charset="0"/>
              </a:rPr>
              <a:t>=  (25 + 25) / 100  =  50%.</a:t>
            </a:r>
          </a:p>
        </p:txBody>
      </p:sp>
    </p:spTree>
    <p:extLst>
      <p:ext uri="{BB962C8B-B14F-4D97-AF65-F5344CB8AC3E}">
        <p14:creationId xmlns:p14="http://schemas.microsoft.com/office/powerpoint/2010/main" val="3699727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6004471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Following 5 Slides: Two Caveats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574E7D-F2EE-4A10-B7EA-533808A32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3991"/>
            <a:ext cx="7464056" cy="4525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Cell are showing the “chance” values, NOT the “observed” values. In real cases, you will be given observed values and calculate chance values</a:t>
            </a:r>
          </a:p>
          <a:p>
            <a:pPr>
              <a:spcBef>
                <a:spcPts val="0"/>
              </a:spcBef>
            </a:pPr>
            <a:r>
              <a:rPr lang="en-US" dirty="0"/>
              <a:t>Total observations = 100 for convenience of calculation. Do NOT assume for typical kappa calculation, each value in a cell converts to a percent. You must divide by total in denominator.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62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09" y="324270"/>
            <a:ext cx="6621161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Binary Outcome (“Chance Values”)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C7357BA4-AE1C-496F-938F-599850739DAE}"/>
              </a:ext>
            </a:extLst>
          </p:cNvPr>
          <p:cNvSpPr txBox="1">
            <a:spLocks noChangeArrowheads="1"/>
          </p:cNvSpPr>
          <p:nvPr/>
        </p:nvSpPr>
        <p:spPr>
          <a:xfrm>
            <a:off x="949432" y="796234"/>
            <a:ext cx="7543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 dirty="0">
                <a:latin typeface="+mn-lt"/>
              </a:rPr>
              <a:t>Observer 1</a:t>
            </a:r>
            <a:endParaRPr lang="en-US" altLang="en-US" sz="2400" dirty="0">
              <a:latin typeface="+mn-lt"/>
            </a:endParaRPr>
          </a:p>
        </p:txBody>
      </p:sp>
      <p:graphicFrame>
        <p:nvGraphicFramePr>
          <p:cNvPr id="8" name="Group 3">
            <a:extLst>
              <a:ext uri="{FF2B5EF4-FFF2-40B4-BE49-F238E27FC236}">
                <a16:creationId xmlns:a16="http://schemas.microsoft.com/office/drawing/2014/main" id="{D7C47EB3-739C-45F9-B27A-77DF6672BF21}"/>
              </a:ext>
            </a:extLst>
          </p:cNvPr>
          <p:cNvGraphicFramePr>
            <a:graphicFrameLocks/>
          </p:cNvGraphicFramePr>
          <p:nvPr/>
        </p:nvGraphicFramePr>
        <p:xfrm>
          <a:off x="3515755" y="1701995"/>
          <a:ext cx="2426766" cy="2118590"/>
        </p:xfrm>
        <a:graphic>
          <a:graphicData uri="http://schemas.openxmlformats.org/drawingml/2006/table">
            <a:tbl>
              <a:tblPr/>
              <a:tblGrid>
                <a:gridCol w="1213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9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0C19A7C-23A8-461F-AD4E-9419A96A22D7}"/>
              </a:ext>
            </a:extLst>
          </p:cNvPr>
          <p:cNvSpPr txBox="1"/>
          <p:nvPr/>
        </p:nvSpPr>
        <p:spPr>
          <a:xfrm>
            <a:off x="3715518" y="1360865"/>
            <a:ext cx="831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Present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4C102-1440-4A88-B835-708CCDFFC62D}"/>
              </a:ext>
            </a:extLst>
          </p:cNvPr>
          <p:cNvSpPr txBox="1"/>
          <p:nvPr/>
        </p:nvSpPr>
        <p:spPr>
          <a:xfrm>
            <a:off x="4909899" y="1356854"/>
            <a:ext cx="782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Absent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10CE0-9B62-4951-9153-27E75882E45E}"/>
              </a:ext>
            </a:extLst>
          </p:cNvPr>
          <p:cNvSpPr txBox="1"/>
          <p:nvPr/>
        </p:nvSpPr>
        <p:spPr>
          <a:xfrm>
            <a:off x="2730284" y="1995269"/>
            <a:ext cx="831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Present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20D87B-08A4-49CE-8D08-B8CA0ABEEAC5}"/>
              </a:ext>
            </a:extLst>
          </p:cNvPr>
          <p:cNvSpPr txBox="1"/>
          <p:nvPr/>
        </p:nvSpPr>
        <p:spPr>
          <a:xfrm>
            <a:off x="2762183" y="3054140"/>
            <a:ext cx="782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Absent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52BB22-85C7-4673-88E3-AB1958BC74B8}"/>
              </a:ext>
            </a:extLst>
          </p:cNvPr>
          <p:cNvSpPr txBox="1"/>
          <p:nvPr/>
        </p:nvSpPr>
        <p:spPr>
          <a:xfrm>
            <a:off x="6120195" y="192496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644224-0B92-4BDD-9E06-BEA0F85B20FC}"/>
              </a:ext>
            </a:extLst>
          </p:cNvPr>
          <p:cNvSpPr txBox="1"/>
          <p:nvPr/>
        </p:nvSpPr>
        <p:spPr>
          <a:xfrm>
            <a:off x="6100076" y="2997988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4004BD-51B7-4625-83D4-7AFEC8B0770E}"/>
              </a:ext>
            </a:extLst>
          </p:cNvPr>
          <p:cNvSpPr txBox="1"/>
          <p:nvPr/>
        </p:nvSpPr>
        <p:spPr>
          <a:xfrm>
            <a:off x="3824522" y="3904459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DA17-A5A3-46AC-A618-94A48787D554}"/>
              </a:ext>
            </a:extLst>
          </p:cNvPr>
          <p:cNvSpPr txBox="1"/>
          <p:nvPr/>
        </p:nvSpPr>
        <p:spPr>
          <a:xfrm>
            <a:off x="4995776" y="3887587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8B739-0761-498E-B003-61F1E2B722B4}"/>
              </a:ext>
            </a:extLst>
          </p:cNvPr>
          <p:cNvSpPr txBox="1"/>
          <p:nvPr/>
        </p:nvSpPr>
        <p:spPr>
          <a:xfrm>
            <a:off x="6048850" y="390445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D96026-7ECD-4D9A-B73E-85991AE921DF}"/>
              </a:ext>
            </a:extLst>
          </p:cNvPr>
          <p:cNvSpPr txBox="1"/>
          <p:nvPr/>
        </p:nvSpPr>
        <p:spPr>
          <a:xfrm>
            <a:off x="981671" y="2442258"/>
            <a:ext cx="2043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b="1" dirty="0"/>
              <a:t>Observer 2</a:t>
            </a:r>
            <a:endParaRPr lang="en-US" sz="3200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2FD3E8A-98F9-49E4-B23C-5B07C0CE1582}"/>
              </a:ext>
            </a:extLst>
          </p:cNvPr>
          <p:cNvGraphicFramePr>
            <a:graphicFrameLocks noGrp="1"/>
          </p:cNvGraphicFramePr>
          <p:nvPr/>
        </p:nvGraphicFramePr>
        <p:xfrm>
          <a:off x="3630881" y="1775277"/>
          <a:ext cx="2196514" cy="2021470"/>
        </p:xfrm>
        <a:graphic>
          <a:graphicData uri="http://schemas.openxmlformats.org/drawingml/2006/table">
            <a:tbl>
              <a:tblPr/>
              <a:tblGrid>
                <a:gridCol w="1098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073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73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Oval 20">
            <a:extLst>
              <a:ext uri="{FF2B5EF4-FFF2-40B4-BE49-F238E27FC236}">
                <a16:creationId xmlns:a16="http://schemas.microsoft.com/office/drawing/2014/main" id="{B6E826AD-A48F-43C5-8EEF-C85206836849}"/>
              </a:ext>
            </a:extLst>
          </p:cNvPr>
          <p:cNvSpPr/>
          <p:nvPr/>
        </p:nvSpPr>
        <p:spPr bwMode="auto">
          <a:xfrm>
            <a:off x="3780920" y="1938028"/>
            <a:ext cx="690012" cy="707886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44ECA6-E614-4CB2-B109-79999C0AB636}"/>
              </a:ext>
            </a:extLst>
          </p:cNvPr>
          <p:cNvSpPr/>
          <p:nvPr/>
        </p:nvSpPr>
        <p:spPr bwMode="auto">
          <a:xfrm>
            <a:off x="4974169" y="2946360"/>
            <a:ext cx="704145" cy="688032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57A073-F8F8-48A3-BFC0-BEE484731F21}"/>
              </a:ext>
            </a:extLst>
          </p:cNvPr>
          <p:cNvSpPr/>
          <p:nvPr/>
        </p:nvSpPr>
        <p:spPr bwMode="auto">
          <a:xfrm>
            <a:off x="5996030" y="3948347"/>
            <a:ext cx="915476" cy="477036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A18F4-86FF-48A7-A1F6-92939B138FF0}"/>
              </a:ext>
            </a:extLst>
          </p:cNvPr>
          <p:cNvSpPr txBox="1"/>
          <p:nvPr/>
        </p:nvSpPr>
        <p:spPr>
          <a:xfrm>
            <a:off x="849182" y="4619317"/>
            <a:ext cx="6721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cs typeface="Arial" panose="020B0604020202020204" pitchFamily="34" charset="0"/>
              </a:rPr>
              <a:t>Figure 1</a:t>
            </a:r>
            <a:r>
              <a:rPr lang="en-US" sz="2000" b="1" dirty="0">
                <a:cs typeface="Arial" panose="020B0604020202020204" pitchFamily="34" charset="0"/>
              </a:rPr>
              <a:t>.  Both observers judge something to be present 50% of the time.  </a:t>
            </a:r>
            <a:r>
              <a:rPr lang="en-US" sz="2000" b="1" i="1" dirty="0">
                <a:cs typeface="Arial" panose="020B0604020202020204" pitchFamily="34" charset="0"/>
              </a:rPr>
              <a:t>Chance agreement  </a:t>
            </a:r>
            <a:r>
              <a:rPr lang="en-US" sz="2000" b="1" dirty="0">
                <a:cs typeface="Arial" panose="020B0604020202020204" pitchFamily="34" charset="0"/>
              </a:rPr>
              <a:t>=  (25 + 25) / 100  =  50%.</a:t>
            </a:r>
          </a:p>
        </p:txBody>
      </p:sp>
    </p:spTree>
    <p:extLst>
      <p:ext uri="{BB962C8B-B14F-4D97-AF65-F5344CB8AC3E}">
        <p14:creationId xmlns:p14="http://schemas.microsoft.com/office/powerpoint/2010/main" val="2391562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09" y="324270"/>
            <a:ext cx="6621161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Binary Outcome (“Chance Values”)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C7357BA4-AE1C-496F-938F-599850739DAE}"/>
              </a:ext>
            </a:extLst>
          </p:cNvPr>
          <p:cNvSpPr txBox="1">
            <a:spLocks noChangeArrowheads="1"/>
          </p:cNvSpPr>
          <p:nvPr/>
        </p:nvSpPr>
        <p:spPr>
          <a:xfrm>
            <a:off x="949432" y="796234"/>
            <a:ext cx="7543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 dirty="0">
                <a:latin typeface="+mn-lt"/>
              </a:rPr>
              <a:t>Observer 1</a:t>
            </a:r>
            <a:endParaRPr lang="en-US" altLang="en-US" sz="2400" dirty="0">
              <a:latin typeface="+mn-lt"/>
            </a:endParaRPr>
          </a:p>
        </p:txBody>
      </p:sp>
      <p:graphicFrame>
        <p:nvGraphicFramePr>
          <p:cNvPr id="8" name="Group 3">
            <a:extLst>
              <a:ext uri="{FF2B5EF4-FFF2-40B4-BE49-F238E27FC236}">
                <a16:creationId xmlns:a16="http://schemas.microsoft.com/office/drawing/2014/main" id="{D7C47EB3-739C-45F9-B27A-77DF6672BF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5167274"/>
              </p:ext>
            </p:extLst>
          </p:nvPr>
        </p:nvGraphicFramePr>
        <p:xfrm>
          <a:off x="3515755" y="1701995"/>
          <a:ext cx="2426766" cy="2118590"/>
        </p:xfrm>
        <a:graphic>
          <a:graphicData uri="http://schemas.openxmlformats.org/drawingml/2006/table">
            <a:tbl>
              <a:tblPr/>
              <a:tblGrid>
                <a:gridCol w="1213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9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0C19A7C-23A8-461F-AD4E-9419A96A22D7}"/>
              </a:ext>
            </a:extLst>
          </p:cNvPr>
          <p:cNvSpPr txBox="1"/>
          <p:nvPr/>
        </p:nvSpPr>
        <p:spPr>
          <a:xfrm>
            <a:off x="3715518" y="1360865"/>
            <a:ext cx="831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Present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4C102-1440-4A88-B835-708CCDFFC62D}"/>
              </a:ext>
            </a:extLst>
          </p:cNvPr>
          <p:cNvSpPr txBox="1"/>
          <p:nvPr/>
        </p:nvSpPr>
        <p:spPr>
          <a:xfrm>
            <a:off x="4909899" y="1356854"/>
            <a:ext cx="782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Absent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10CE0-9B62-4951-9153-27E75882E45E}"/>
              </a:ext>
            </a:extLst>
          </p:cNvPr>
          <p:cNvSpPr txBox="1"/>
          <p:nvPr/>
        </p:nvSpPr>
        <p:spPr>
          <a:xfrm>
            <a:off x="2730284" y="1995269"/>
            <a:ext cx="831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Present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20D87B-08A4-49CE-8D08-B8CA0ABEEAC5}"/>
              </a:ext>
            </a:extLst>
          </p:cNvPr>
          <p:cNvSpPr txBox="1"/>
          <p:nvPr/>
        </p:nvSpPr>
        <p:spPr>
          <a:xfrm>
            <a:off x="2762183" y="3054140"/>
            <a:ext cx="782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Absent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52BB22-85C7-4673-88E3-AB1958BC74B8}"/>
              </a:ext>
            </a:extLst>
          </p:cNvPr>
          <p:cNvSpPr txBox="1"/>
          <p:nvPr/>
        </p:nvSpPr>
        <p:spPr>
          <a:xfrm>
            <a:off x="6120195" y="192496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644224-0B92-4BDD-9E06-BEA0F85B20FC}"/>
              </a:ext>
            </a:extLst>
          </p:cNvPr>
          <p:cNvSpPr txBox="1"/>
          <p:nvPr/>
        </p:nvSpPr>
        <p:spPr>
          <a:xfrm>
            <a:off x="6100076" y="2997988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4004BD-51B7-4625-83D4-7AFEC8B0770E}"/>
              </a:ext>
            </a:extLst>
          </p:cNvPr>
          <p:cNvSpPr txBox="1"/>
          <p:nvPr/>
        </p:nvSpPr>
        <p:spPr>
          <a:xfrm>
            <a:off x="3824522" y="3904459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60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DA17-A5A3-46AC-A618-94A48787D554}"/>
              </a:ext>
            </a:extLst>
          </p:cNvPr>
          <p:cNvSpPr txBox="1"/>
          <p:nvPr/>
        </p:nvSpPr>
        <p:spPr>
          <a:xfrm>
            <a:off x="4995776" y="3887587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8B739-0761-498E-B003-61F1E2B722B4}"/>
              </a:ext>
            </a:extLst>
          </p:cNvPr>
          <p:cNvSpPr txBox="1"/>
          <p:nvPr/>
        </p:nvSpPr>
        <p:spPr>
          <a:xfrm>
            <a:off x="6048850" y="390445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D96026-7ECD-4D9A-B73E-85991AE921DF}"/>
              </a:ext>
            </a:extLst>
          </p:cNvPr>
          <p:cNvSpPr txBox="1"/>
          <p:nvPr/>
        </p:nvSpPr>
        <p:spPr>
          <a:xfrm>
            <a:off x="981671" y="2442258"/>
            <a:ext cx="2043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b="1" dirty="0"/>
              <a:t>Observer 2</a:t>
            </a:r>
            <a:endParaRPr lang="en-US" sz="3200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2FD3E8A-98F9-49E4-B23C-5B07C0CE1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836706"/>
              </p:ext>
            </p:extLst>
          </p:nvPr>
        </p:nvGraphicFramePr>
        <p:xfrm>
          <a:off x="3635402" y="1775416"/>
          <a:ext cx="2196514" cy="2021470"/>
        </p:xfrm>
        <a:graphic>
          <a:graphicData uri="http://schemas.openxmlformats.org/drawingml/2006/table">
            <a:tbl>
              <a:tblPr/>
              <a:tblGrid>
                <a:gridCol w="1098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073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73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Oval 20">
            <a:extLst>
              <a:ext uri="{FF2B5EF4-FFF2-40B4-BE49-F238E27FC236}">
                <a16:creationId xmlns:a16="http://schemas.microsoft.com/office/drawing/2014/main" id="{B6E826AD-A48F-43C5-8EEF-C85206836849}"/>
              </a:ext>
            </a:extLst>
          </p:cNvPr>
          <p:cNvSpPr/>
          <p:nvPr/>
        </p:nvSpPr>
        <p:spPr bwMode="auto">
          <a:xfrm>
            <a:off x="3780920" y="1938028"/>
            <a:ext cx="690012" cy="707886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44ECA6-E614-4CB2-B109-79999C0AB636}"/>
              </a:ext>
            </a:extLst>
          </p:cNvPr>
          <p:cNvSpPr/>
          <p:nvPr/>
        </p:nvSpPr>
        <p:spPr bwMode="auto">
          <a:xfrm>
            <a:off x="4974169" y="2946360"/>
            <a:ext cx="704145" cy="688032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57A073-F8F8-48A3-BFC0-BEE484731F21}"/>
              </a:ext>
            </a:extLst>
          </p:cNvPr>
          <p:cNvSpPr/>
          <p:nvPr/>
        </p:nvSpPr>
        <p:spPr bwMode="auto">
          <a:xfrm>
            <a:off x="5996030" y="3948347"/>
            <a:ext cx="915476" cy="477036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A18F4-86FF-48A7-A1F6-92939B138FF0}"/>
              </a:ext>
            </a:extLst>
          </p:cNvPr>
          <p:cNvSpPr txBox="1"/>
          <p:nvPr/>
        </p:nvSpPr>
        <p:spPr>
          <a:xfrm>
            <a:off x="849182" y="4619317"/>
            <a:ext cx="6721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cs typeface="Arial" panose="020B0604020202020204" pitchFamily="34" charset="0"/>
              </a:rPr>
              <a:t>Figure 2</a:t>
            </a:r>
            <a:r>
              <a:rPr lang="en-US" sz="2000" b="1" dirty="0">
                <a:cs typeface="Arial" panose="020B0604020202020204" pitchFamily="34" charset="0"/>
              </a:rPr>
              <a:t>.  Both observers judge something to be present 60% of the time.  </a:t>
            </a:r>
            <a:r>
              <a:rPr lang="en-US" sz="2000" b="1" i="1" dirty="0">
                <a:cs typeface="Arial" panose="020B0604020202020204" pitchFamily="34" charset="0"/>
              </a:rPr>
              <a:t>Chance agreement  </a:t>
            </a:r>
            <a:r>
              <a:rPr lang="en-US" sz="2000" b="1" dirty="0">
                <a:cs typeface="Arial" panose="020B0604020202020204" pitchFamily="34" charset="0"/>
              </a:rPr>
              <a:t>=  (36 + 16) / 100  =  52%.</a:t>
            </a:r>
          </a:p>
        </p:txBody>
      </p:sp>
    </p:spTree>
    <p:extLst>
      <p:ext uri="{BB962C8B-B14F-4D97-AF65-F5344CB8AC3E}">
        <p14:creationId xmlns:p14="http://schemas.microsoft.com/office/powerpoint/2010/main" val="1230729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09" y="324270"/>
            <a:ext cx="6621161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Binary Outcome (“Chance Values”)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C7357BA4-AE1C-496F-938F-599850739DAE}"/>
              </a:ext>
            </a:extLst>
          </p:cNvPr>
          <p:cNvSpPr txBox="1">
            <a:spLocks noChangeArrowheads="1"/>
          </p:cNvSpPr>
          <p:nvPr/>
        </p:nvSpPr>
        <p:spPr>
          <a:xfrm>
            <a:off x="949432" y="796234"/>
            <a:ext cx="7543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 dirty="0">
                <a:latin typeface="+mn-lt"/>
              </a:rPr>
              <a:t>Observer 1</a:t>
            </a:r>
            <a:endParaRPr lang="en-US" altLang="en-US" sz="2400" dirty="0">
              <a:latin typeface="+mn-lt"/>
            </a:endParaRPr>
          </a:p>
        </p:txBody>
      </p:sp>
      <p:graphicFrame>
        <p:nvGraphicFramePr>
          <p:cNvPr id="8" name="Group 3">
            <a:extLst>
              <a:ext uri="{FF2B5EF4-FFF2-40B4-BE49-F238E27FC236}">
                <a16:creationId xmlns:a16="http://schemas.microsoft.com/office/drawing/2014/main" id="{D7C47EB3-739C-45F9-B27A-77DF6672BF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3331985"/>
              </p:ext>
            </p:extLst>
          </p:nvPr>
        </p:nvGraphicFramePr>
        <p:xfrm>
          <a:off x="3515755" y="1701995"/>
          <a:ext cx="2426766" cy="2118590"/>
        </p:xfrm>
        <a:graphic>
          <a:graphicData uri="http://schemas.openxmlformats.org/drawingml/2006/table">
            <a:tbl>
              <a:tblPr/>
              <a:tblGrid>
                <a:gridCol w="1213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9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49</a:t>
                      </a:r>
                    </a:p>
                  </a:txBody>
                  <a:tcPr marT="45726" marB="4572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T="45726" marB="4572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0C19A7C-23A8-461F-AD4E-9419A96A22D7}"/>
              </a:ext>
            </a:extLst>
          </p:cNvPr>
          <p:cNvSpPr txBox="1"/>
          <p:nvPr/>
        </p:nvSpPr>
        <p:spPr>
          <a:xfrm>
            <a:off x="3715518" y="1360865"/>
            <a:ext cx="831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Present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4C102-1440-4A88-B835-708CCDFFC62D}"/>
              </a:ext>
            </a:extLst>
          </p:cNvPr>
          <p:cNvSpPr txBox="1"/>
          <p:nvPr/>
        </p:nvSpPr>
        <p:spPr>
          <a:xfrm>
            <a:off x="4909899" y="1356854"/>
            <a:ext cx="782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Absent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10CE0-9B62-4951-9153-27E75882E45E}"/>
              </a:ext>
            </a:extLst>
          </p:cNvPr>
          <p:cNvSpPr txBox="1"/>
          <p:nvPr/>
        </p:nvSpPr>
        <p:spPr>
          <a:xfrm>
            <a:off x="2730284" y="1995269"/>
            <a:ext cx="831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Present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20D87B-08A4-49CE-8D08-B8CA0ABEEAC5}"/>
              </a:ext>
            </a:extLst>
          </p:cNvPr>
          <p:cNvSpPr txBox="1"/>
          <p:nvPr/>
        </p:nvSpPr>
        <p:spPr>
          <a:xfrm>
            <a:off x="2762183" y="3054140"/>
            <a:ext cx="782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Absent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52BB22-85C7-4673-88E3-AB1958BC74B8}"/>
              </a:ext>
            </a:extLst>
          </p:cNvPr>
          <p:cNvSpPr txBox="1"/>
          <p:nvPr/>
        </p:nvSpPr>
        <p:spPr>
          <a:xfrm>
            <a:off x="6120195" y="192496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70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644224-0B92-4BDD-9E06-BEA0F85B20FC}"/>
              </a:ext>
            </a:extLst>
          </p:cNvPr>
          <p:cNvSpPr txBox="1"/>
          <p:nvPr/>
        </p:nvSpPr>
        <p:spPr>
          <a:xfrm>
            <a:off x="6100076" y="2997988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30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4004BD-51B7-4625-83D4-7AFEC8B0770E}"/>
              </a:ext>
            </a:extLst>
          </p:cNvPr>
          <p:cNvSpPr txBox="1"/>
          <p:nvPr/>
        </p:nvSpPr>
        <p:spPr>
          <a:xfrm>
            <a:off x="3824522" y="3904459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70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DA17-A5A3-46AC-A618-94A48787D554}"/>
              </a:ext>
            </a:extLst>
          </p:cNvPr>
          <p:cNvSpPr txBox="1"/>
          <p:nvPr/>
        </p:nvSpPr>
        <p:spPr>
          <a:xfrm>
            <a:off x="4995776" y="3887587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8B739-0761-498E-B003-61F1E2B722B4}"/>
              </a:ext>
            </a:extLst>
          </p:cNvPr>
          <p:cNvSpPr txBox="1"/>
          <p:nvPr/>
        </p:nvSpPr>
        <p:spPr>
          <a:xfrm>
            <a:off x="6048850" y="390445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D96026-7ECD-4D9A-B73E-85991AE921DF}"/>
              </a:ext>
            </a:extLst>
          </p:cNvPr>
          <p:cNvSpPr txBox="1"/>
          <p:nvPr/>
        </p:nvSpPr>
        <p:spPr>
          <a:xfrm>
            <a:off x="981671" y="2442258"/>
            <a:ext cx="2043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b="1" dirty="0"/>
              <a:t>Observer 2</a:t>
            </a:r>
            <a:endParaRPr lang="en-US" sz="3200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2FD3E8A-98F9-49E4-B23C-5B07C0CE1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413382"/>
              </p:ext>
            </p:extLst>
          </p:nvPr>
        </p:nvGraphicFramePr>
        <p:xfrm>
          <a:off x="3635400" y="1775416"/>
          <a:ext cx="2196514" cy="2021470"/>
        </p:xfrm>
        <a:graphic>
          <a:graphicData uri="http://schemas.openxmlformats.org/drawingml/2006/table">
            <a:tbl>
              <a:tblPr/>
              <a:tblGrid>
                <a:gridCol w="1098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073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73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Oval 20">
            <a:extLst>
              <a:ext uri="{FF2B5EF4-FFF2-40B4-BE49-F238E27FC236}">
                <a16:creationId xmlns:a16="http://schemas.microsoft.com/office/drawing/2014/main" id="{B6E826AD-A48F-43C5-8EEF-C85206836849}"/>
              </a:ext>
            </a:extLst>
          </p:cNvPr>
          <p:cNvSpPr/>
          <p:nvPr/>
        </p:nvSpPr>
        <p:spPr bwMode="auto">
          <a:xfrm>
            <a:off x="3780920" y="1938028"/>
            <a:ext cx="690012" cy="707886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44ECA6-E614-4CB2-B109-79999C0AB636}"/>
              </a:ext>
            </a:extLst>
          </p:cNvPr>
          <p:cNvSpPr/>
          <p:nvPr/>
        </p:nvSpPr>
        <p:spPr bwMode="auto">
          <a:xfrm>
            <a:off x="4974169" y="2946360"/>
            <a:ext cx="704145" cy="688032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57A073-F8F8-48A3-BFC0-BEE484731F21}"/>
              </a:ext>
            </a:extLst>
          </p:cNvPr>
          <p:cNvSpPr/>
          <p:nvPr/>
        </p:nvSpPr>
        <p:spPr bwMode="auto">
          <a:xfrm>
            <a:off x="5996030" y="3948347"/>
            <a:ext cx="915476" cy="477036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A18F4-86FF-48A7-A1F6-92939B138FF0}"/>
              </a:ext>
            </a:extLst>
          </p:cNvPr>
          <p:cNvSpPr txBox="1"/>
          <p:nvPr/>
        </p:nvSpPr>
        <p:spPr>
          <a:xfrm>
            <a:off x="849182" y="4619317"/>
            <a:ext cx="6721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cs typeface="Arial" panose="020B0604020202020204" pitchFamily="34" charset="0"/>
              </a:rPr>
              <a:t>Figure 3</a:t>
            </a:r>
            <a:r>
              <a:rPr lang="en-US" sz="2000" b="1" dirty="0">
                <a:cs typeface="Arial" panose="020B0604020202020204" pitchFamily="34" charset="0"/>
              </a:rPr>
              <a:t>.  Both observers judge something to be present 70% of the time.  </a:t>
            </a:r>
            <a:r>
              <a:rPr lang="en-US" sz="2000" b="1" i="1" dirty="0">
                <a:cs typeface="Arial" panose="020B0604020202020204" pitchFamily="34" charset="0"/>
              </a:rPr>
              <a:t>Chance agreement  </a:t>
            </a:r>
            <a:r>
              <a:rPr lang="en-US" sz="2000" b="1" dirty="0">
                <a:cs typeface="Arial" panose="020B0604020202020204" pitchFamily="34" charset="0"/>
              </a:rPr>
              <a:t>=  (49 + 9) / 100  =  58%.</a:t>
            </a:r>
          </a:p>
        </p:txBody>
      </p:sp>
    </p:spTree>
    <p:extLst>
      <p:ext uri="{BB962C8B-B14F-4D97-AF65-F5344CB8AC3E}">
        <p14:creationId xmlns:p14="http://schemas.microsoft.com/office/powerpoint/2010/main" val="2243732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09" y="324270"/>
            <a:ext cx="6621161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Binary Outcome (“Chance Values”)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C7357BA4-AE1C-496F-938F-599850739DAE}"/>
              </a:ext>
            </a:extLst>
          </p:cNvPr>
          <p:cNvSpPr txBox="1">
            <a:spLocks noChangeArrowheads="1"/>
          </p:cNvSpPr>
          <p:nvPr/>
        </p:nvSpPr>
        <p:spPr>
          <a:xfrm>
            <a:off x="949432" y="796234"/>
            <a:ext cx="7543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 dirty="0">
                <a:latin typeface="+mn-lt"/>
              </a:rPr>
              <a:t>Observer 1</a:t>
            </a:r>
            <a:endParaRPr lang="en-US" altLang="en-US" sz="2400" dirty="0">
              <a:latin typeface="+mn-lt"/>
            </a:endParaRPr>
          </a:p>
        </p:txBody>
      </p:sp>
      <p:graphicFrame>
        <p:nvGraphicFramePr>
          <p:cNvPr id="8" name="Group 3">
            <a:extLst>
              <a:ext uri="{FF2B5EF4-FFF2-40B4-BE49-F238E27FC236}">
                <a16:creationId xmlns:a16="http://schemas.microsoft.com/office/drawing/2014/main" id="{D7C47EB3-739C-45F9-B27A-77DF6672BF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1574177"/>
              </p:ext>
            </p:extLst>
          </p:nvPr>
        </p:nvGraphicFramePr>
        <p:xfrm>
          <a:off x="3505122" y="1701995"/>
          <a:ext cx="2426766" cy="2118590"/>
        </p:xfrm>
        <a:graphic>
          <a:graphicData uri="http://schemas.openxmlformats.org/drawingml/2006/table">
            <a:tbl>
              <a:tblPr/>
              <a:tblGrid>
                <a:gridCol w="1213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9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0C19A7C-23A8-461F-AD4E-9419A96A22D7}"/>
              </a:ext>
            </a:extLst>
          </p:cNvPr>
          <p:cNvSpPr txBox="1"/>
          <p:nvPr/>
        </p:nvSpPr>
        <p:spPr>
          <a:xfrm>
            <a:off x="3715518" y="1360865"/>
            <a:ext cx="831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Present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4C102-1440-4A88-B835-708CCDFFC62D}"/>
              </a:ext>
            </a:extLst>
          </p:cNvPr>
          <p:cNvSpPr txBox="1"/>
          <p:nvPr/>
        </p:nvSpPr>
        <p:spPr>
          <a:xfrm>
            <a:off x="4909899" y="1356854"/>
            <a:ext cx="782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Absent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10CE0-9B62-4951-9153-27E75882E45E}"/>
              </a:ext>
            </a:extLst>
          </p:cNvPr>
          <p:cNvSpPr txBox="1"/>
          <p:nvPr/>
        </p:nvSpPr>
        <p:spPr>
          <a:xfrm>
            <a:off x="2730284" y="1995269"/>
            <a:ext cx="831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Present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20D87B-08A4-49CE-8D08-B8CA0ABEEAC5}"/>
              </a:ext>
            </a:extLst>
          </p:cNvPr>
          <p:cNvSpPr txBox="1"/>
          <p:nvPr/>
        </p:nvSpPr>
        <p:spPr>
          <a:xfrm>
            <a:off x="2762183" y="3054140"/>
            <a:ext cx="782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Absent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52BB22-85C7-4673-88E3-AB1958BC74B8}"/>
              </a:ext>
            </a:extLst>
          </p:cNvPr>
          <p:cNvSpPr txBox="1"/>
          <p:nvPr/>
        </p:nvSpPr>
        <p:spPr>
          <a:xfrm>
            <a:off x="6120195" y="192496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80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644224-0B92-4BDD-9E06-BEA0F85B20FC}"/>
              </a:ext>
            </a:extLst>
          </p:cNvPr>
          <p:cNvSpPr txBox="1"/>
          <p:nvPr/>
        </p:nvSpPr>
        <p:spPr>
          <a:xfrm>
            <a:off x="6100076" y="2997988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4004BD-51B7-4625-83D4-7AFEC8B0770E}"/>
              </a:ext>
            </a:extLst>
          </p:cNvPr>
          <p:cNvSpPr txBox="1"/>
          <p:nvPr/>
        </p:nvSpPr>
        <p:spPr>
          <a:xfrm>
            <a:off x="3824522" y="3904459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80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DA17-A5A3-46AC-A618-94A48787D554}"/>
              </a:ext>
            </a:extLst>
          </p:cNvPr>
          <p:cNvSpPr txBox="1"/>
          <p:nvPr/>
        </p:nvSpPr>
        <p:spPr>
          <a:xfrm>
            <a:off x="4995776" y="3887587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8B739-0761-498E-B003-61F1E2B722B4}"/>
              </a:ext>
            </a:extLst>
          </p:cNvPr>
          <p:cNvSpPr txBox="1"/>
          <p:nvPr/>
        </p:nvSpPr>
        <p:spPr>
          <a:xfrm>
            <a:off x="6048850" y="390445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D96026-7ECD-4D9A-B73E-85991AE921DF}"/>
              </a:ext>
            </a:extLst>
          </p:cNvPr>
          <p:cNvSpPr txBox="1"/>
          <p:nvPr/>
        </p:nvSpPr>
        <p:spPr>
          <a:xfrm>
            <a:off x="981671" y="2442258"/>
            <a:ext cx="2043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b="1" dirty="0"/>
              <a:t>Observer 2</a:t>
            </a:r>
            <a:endParaRPr lang="en-US" sz="3200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2FD3E8A-98F9-49E4-B23C-5B07C0CE1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409184"/>
              </p:ext>
            </p:extLst>
          </p:nvPr>
        </p:nvGraphicFramePr>
        <p:xfrm>
          <a:off x="3635400" y="1775416"/>
          <a:ext cx="2196514" cy="2021470"/>
        </p:xfrm>
        <a:graphic>
          <a:graphicData uri="http://schemas.openxmlformats.org/drawingml/2006/table">
            <a:tbl>
              <a:tblPr/>
              <a:tblGrid>
                <a:gridCol w="1098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073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73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Oval 20">
            <a:extLst>
              <a:ext uri="{FF2B5EF4-FFF2-40B4-BE49-F238E27FC236}">
                <a16:creationId xmlns:a16="http://schemas.microsoft.com/office/drawing/2014/main" id="{B6E826AD-A48F-43C5-8EEF-C85206836849}"/>
              </a:ext>
            </a:extLst>
          </p:cNvPr>
          <p:cNvSpPr/>
          <p:nvPr/>
        </p:nvSpPr>
        <p:spPr bwMode="auto">
          <a:xfrm>
            <a:off x="3780920" y="1938028"/>
            <a:ext cx="690012" cy="707886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44ECA6-E614-4CB2-B109-79999C0AB636}"/>
              </a:ext>
            </a:extLst>
          </p:cNvPr>
          <p:cNvSpPr/>
          <p:nvPr/>
        </p:nvSpPr>
        <p:spPr bwMode="auto">
          <a:xfrm>
            <a:off x="4974169" y="2946360"/>
            <a:ext cx="704145" cy="688032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57A073-F8F8-48A3-BFC0-BEE484731F21}"/>
              </a:ext>
            </a:extLst>
          </p:cNvPr>
          <p:cNvSpPr/>
          <p:nvPr/>
        </p:nvSpPr>
        <p:spPr bwMode="auto">
          <a:xfrm>
            <a:off x="5996030" y="3948347"/>
            <a:ext cx="915476" cy="477036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A18F4-86FF-48A7-A1F6-92939B138FF0}"/>
              </a:ext>
            </a:extLst>
          </p:cNvPr>
          <p:cNvSpPr txBox="1"/>
          <p:nvPr/>
        </p:nvSpPr>
        <p:spPr>
          <a:xfrm>
            <a:off x="849182" y="4619317"/>
            <a:ext cx="6721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cs typeface="Arial" panose="020B0604020202020204" pitchFamily="34" charset="0"/>
              </a:rPr>
              <a:t>Figure 4</a:t>
            </a:r>
            <a:r>
              <a:rPr lang="en-US" sz="2000" b="1" dirty="0">
                <a:cs typeface="Arial" panose="020B0604020202020204" pitchFamily="34" charset="0"/>
              </a:rPr>
              <a:t>.  Both observers judge something to be present 80% of the time.  </a:t>
            </a:r>
            <a:r>
              <a:rPr lang="en-US" sz="2000" b="1" i="1" dirty="0">
                <a:cs typeface="Arial" panose="020B0604020202020204" pitchFamily="34" charset="0"/>
              </a:rPr>
              <a:t>Chance agreement  </a:t>
            </a:r>
            <a:r>
              <a:rPr lang="en-US" sz="2000" b="1" dirty="0">
                <a:cs typeface="Arial" panose="020B0604020202020204" pitchFamily="34" charset="0"/>
              </a:rPr>
              <a:t>=  (64 + 4) / 100  =  68%.</a:t>
            </a:r>
          </a:p>
        </p:txBody>
      </p:sp>
    </p:spTree>
    <p:extLst>
      <p:ext uri="{BB962C8B-B14F-4D97-AF65-F5344CB8AC3E}">
        <p14:creationId xmlns:p14="http://schemas.microsoft.com/office/powerpoint/2010/main" val="415938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925D-8362-454E-BCE9-5E96BF8E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9E240-7745-4A24-A4C6-9302409A1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62875"/>
            <a:ext cx="8363415" cy="3997882"/>
          </a:xfrm>
        </p:spPr>
        <p:txBody>
          <a:bodyPr>
            <a:normAutofit/>
          </a:bodyPr>
          <a:lstStyle/>
          <a:p>
            <a:pPr marL="365760">
              <a:spcBef>
                <a:spcPts val="0"/>
              </a:spcBef>
            </a:pPr>
            <a:r>
              <a:rPr lang="en-US" dirty="0"/>
              <a:t>Instrument reliability: Cronbach’s Alpha</a:t>
            </a:r>
          </a:p>
          <a:p>
            <a:pPr marL="365760">
              <a:spcBef>
                <a:spcPts val="0"/>
              </a:spcBef>
            </a:pPr>
            <a:r>
              <a:rPr lang="en-US" dirty="0"/>
              <a:t>Inter- and Intra- observer agreements: Kappa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00175545-EB11-4A3E-8F96-50BEF1EC0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80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09" y="324270"/>
            <a:ext cx="6621161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Binary Outcome (“Chance Values”)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C7357BA4-AE1C-496F-938F-599850739DAE}"/>
              </a:ext>
            </a:extLst>
          </p:cNvPr>
          <p:cNvSpPr txBox="1">
            <a:spLocks noChangeArrowheads="1"/>
          </p:cNvSpPr>
          <p:nvPr/>
        </p:nvSpPr>
        <p:spPr>
          <a:xfrm>
            <a:off x="949432" y="796234"/>
            <a:ext cx="7543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 dirty="0">
                <a:latin typeface="+mn-lt"/>
              </a:rPr>
              <a:t>Observer 1</a:t>
            </a:r>
            <a:endParaRPr lang="en-US" altLang="en-US" sz="2400" dirty="0">
              <a:latin typeface="+mn-lt"/>
            </a:endParaRPr>
          </a:p>
        </p:txBody>
      </p:sp>
      <p:graphicFrame>
        <p:nvGraphicFramePr>
          <p:cNvPr id="8" name="Group 3">
            <a:extLst>
              <a:ext uri="{FF2B5EF4-FFF2-40B4-BE49-F238E27FC236}">
                <a16:creationId xmlns:a16="http://schemas.microsoft.com/office/drawing/2014/main" id="{D7C47EB3-739C-45F9-B27A-77DF6672BF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346362"/>
              </p:ext>
            </p:extLst>
          </p:nvPr>
        </p:nvGraphicFramePr>
        <p:xfrm>
          <a:off x="3505122" y="1701995"/>
          <a:ext cx="2426766" cy="2118590"/>
        </p:xfrm>
        <a:graphic>
          <a:graphicData uri="http://schemas.openxmlformats.org/drawingml/2006/table">
            <a:tbl>
              <a:tblPr/>
              <a:tblGrid>
                <a:gridCol w="1213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9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T="45726" marB="4572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T="45726" marB="4572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0C19A7C-23A8-461F-AD4E-9419A96A22D7}"/>
              </a:ext>
            </a:extLst>
          </p:cNvPr>
          <p:cNvSpPr txBox="1"/>
          <p:nvPr/>
        </p:nvSpPr>
        <p:spPr>
          <a:xfrm>
            <a:off x="3715518" y="1360865"/>
            <a:ext cx="831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Present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4C102-1440-4A88-B835-708CCDFFC62D}"/>
              </a:ext>
            </a:extLst>
          </p:cNvPr>
          <p:cNvSpPr txBox="1"/>
          <p:nvPr/>
        </p:nvSpPr>
        <p:spPr>
          <a:xfrm>
            <a:off x="4909899" y="1356854"/>
            <a:ext cx="782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Absent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10CE0-9B62-4951-9153-27E75882E45E}"/>
              </a:ext>
            </a:extLst>
          </p:cNvPr>
          <p:cNvSpPr txBox="1"/>
          <p:nvPr/>
        </p:nvSpPr>
        <p:spPr>
          <a:xfrm>
            <a:off x="2730284" y="1995269"/>
            <a:ext cx="831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Present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20D87B-08A4-49CE-8D08-B8CA0ABEEAC5}"/>
              </a:ext>
            </a:extLst>
          </p:cNvPr>
          <p:cNvSpPr txBox="1"/>
          <p:nvPr/>
        </p:nvSpPr>
        <p:spPr>
          <a:xfrm>
            <a:off x="2762183" y="3054140"/>
            <a:ext cx="782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Absent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52BB22-85C7-4673-88E3-AB1958BC74B8}"/>
              </a:ext>
            </a:extLst>
          </p:cNvPr>
          <p:cNvSpPr txBox="1"/>
          <p:nvPr/>
        </p:nvSpPr>
        <p:spPr>
          <a:xfrm>
            <a:off x="6120195" y="192496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90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644224-0B92-4BDD-9E06-BEA0F85B20FC}"/>
              </a:ext>
            </a:extLst>
          </p:cNvPr>
          <p:cNvSpPr txBox="1"/>
          <p:nvPr/>
        </p:nvSpPr>
        <p:spPr>
          <a:xfrm>
            <a:off x="6100076" y="2997988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4004BD-51B7-4625-83D4-7AFEC8B0770E}"/>
              </a:ext>
            </a:extLst>
          </p:cNvPr>
          <p:cNvSpPr txBox="1"/>
          <p:nvPr/>
        </p:nvSpPr>
        <p:spPr>
          <a:xfrm>
            <a:off x="3824522" y="3904459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90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DA17-A5A3-46AC-A618-94A48787D554}"/>
              </a:ext>
            </a:extLst>
          </p:cNvPr>
          <p:cNvSpPr txBox="1"/>
          <p:nvPr/>
        </p:nvSpPr>
        <p:spPr>
          <a:xfrm>
            <a:off x="4995776" y="3887587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8B739-0761-498E-B003-61F1E2B722B4}"/>
              </a:ext>
            </a:extLst>
          </p:cNvPr>
          <p:cNvSpPr txBox="1"/>
          <p:nvPr/>
        </p:nvSpPr>
        <p:spPr>
          <a:xfrm>
            <a:off x="6048850" y="390445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D96026-7ECD-4D9A-B73E-85991AE921DF}"/>
              </a:ext>
            </a:extLst>
          </p:cNvPr>
          <p:cNvSpPr txBox="1"/>
          <p:nvPr/>
        </p:nvSpPr>
        <p:spPr>
          <a:xfrm>
            <a:off x="981671" y="2442258"/>
            <a:ext cx="2043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b="1" dirty="0"/>
              <a:t>Observer 2</a:t>
            </a:r>
            <a:endParaRPr lang="en-US" sz="3200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2FD3E8A-98F9-49E4-B23C-5B07C0CE1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886160"/>
              </p:ext>
            </p:extLst>
          </p:nvPr>
        </p:nvGraphicFramePr>
        <p:xfrm>
          <a:off x="3635403" y="1775416"/>
          <a:ext cx="2196514" cy="2021470"/>
        </p:xfrm>
        <a:graphic>
          <a:graphicData uri="http://schemas.openxmlformats.org/drawingml/2006/table">
            <a:tbl>
              <a:tblPr/>
              <a:tblGrid>
                <a:gridCol w="1098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073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73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Oval 20">
            <a:extLst>
              <a:ext uri="{FF2B5EF4-FFF2-40B4-BE49-F238E27FC236}">
                <a16:creationId xmlns:a16="http://schemas.microsoft.com/office/drawing/2014/main" id="{B6E826AD-A48F-43C5-8EEF-C85206836849}"/>
              </a:ext>
            </a:extLst>
          </p:cNvPr>
          <p:cNvSpPr/>
          <p:nvPr/>
        </p:nvSpPr>
        <p:spPr bwMode="auto">
          <a:xfrm>
            <a:off x="3780920" y="1938028"/>
            <a:ext cx="690012" cy="707886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44ECA6-E614-4CB2-B109-79999C0AB636}"/>
              </a:ext>
            </a:extLst>
          </p:cNvPr>
          <p:cNvSpPr/>
          <p:nvPr/>
        </p:nvSpPr>
        <p:spPr bwMode="auto">
          <a:xfrm>
            <a:off x="4974169" y="2946360"/>
            <a:ext cx="704145" cy="688032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57A073-F8F8-48A3-BFC0-BEE484731F21}"/>
              </a:ext>
            </a:extLst>
          </p:cNvPr>
          <p:cNvSpPr/>
          <p:nvPr/>
        </p:nvSpPr>
        <p:spPr bwMode="auto">
          <a:xfrm>
            <a:off x="5996030" y="3948347"/>
            <a:ext cx="915476" cy="477036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A18F4-86FF-48A7-A1F6-92939B138FF0}"/>
              </a:ext>
            </a:extLst>
          </p:cNvPr>
          <p:cNvSpPr txBox="1"/>
          <p:nvPr/>
        </p:nvSpPr>
        <p:spPr>
          <a:xfrm>
            <a:off x="849182" y="4619317"/>
            <a:ext cx="6721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cs typeface="Arial" panose="020B0604020202020204" pitchFamily="34" charset="0"/>
              </a:rPr>
              <a:t>Figure 5</a:t>
            </a:r>
            <a:r>
              <a:rPr lang="en-US" sz="2000" b="1" dirty="0">
                <a:cs typeface="Arial" panose="020B0604020202020204" pitchFamily="34" charset="0"/>
              </a:rPr>
              <a:t>.  Both observers judge something to be present 90% of the time.  </a:t>
            </a:r>
            <a:r>
              <a:rPr lang="en-US" sz="2000" b="1" i="1" dirty="0">
                <a:cs typeface="Arial" panose="020B0604020202020204" pitchFamily="34" charset="0"/>
              </a:rPr>
              <a:t>Chance agreement  </a:t>
            </a:r>
            <a:r>
              <a:rPr lang="en-US" sz="2000" b="1" dirty="0">
                <a:cs typeface="Arial" panose="020B0604020202020204" pitchFamily="34" charset="0"/>
              </a:rPr>
              <a:t>=  (81 + 1) / 100  =  82%.</a:t>
            </a:r>
          </a:p>
        </p:txBody>
      </p:sp>
    </p:spTree>
    <p:extLst>
      <p:ext uri="{BB962C8B-B14F-4D97-AF65-F5344CB8AC3E}">
        <p14:creationId xmlns:p14="http://schemas.microsoft.com/office/powerpoint/2010/main" val="2339968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1581327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Sackett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574E7D-F2EE-4A10-B7EA-533808A32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3991"/>
            <a:ext cx="7464056" cy="4525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Table 2.6 – </a:t>
            </a:r>
            <a:r>
              <a:rPr lang="en-US" dirty="0" err="1"/>
              <a:t>Intraobserver</a:t>
            </a:r>
            <a:r>
              <a:rPr lang="en-US" dirty="0"/>
              <a:t> Agreement</a:t>
            </a:r>
          </a:p>
          <a:p>
            <a:pPr>
              <a:spcBef>
                <a:spcPts val="0"/>
              </a:spcBef>
            </a:pPr>
            <a:r>
              <a:rPr lang="en-US" dirty="0"/>
              <a:t>Table 2.7 – Interobserver Agreement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74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6207178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Observations and Chance Values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C7357BA4-AE1C-496F-938F-599850739DAE}"/>
              </a:ext>
            </a:extLst>
          </p:cNvPr>
          <p:cNvSpPr txBox="1">
            <a:spLocks noChangeArrowheads="1"/>
          </p:cNvSpPr>
          <p:nvPr/>
        </p:nvSpPr>
        <p:spPr>
          <a:xfrm>
            <a:off x="949432" y="796234"/>
            <a:ext cx="7543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 dirty="0">
                <a:latin typeface="+mn-lt"/>
              </a:rPr>
              <a:t>Observer 1</a:t>
            </a:r>
            <a:endParaRPr lang="en-US" altLang="en-US" sz="2400" dirty="0">
              <a:latin typeface="+mn-lt"/>
            </a:endParaRPr>
          </a:p>
        </p:txBody>
      </p:sp>
      <p:graphicFrame>
        <p:nvGraphicFramePr>
          <p:cNvPr id="8" name="Group 3">
            <a:extLst>
              <a:ext uri="{FF2B5EF4-FFF2-40B4-BE49-F238E27FC236}">
                <a16:creationId xmlns:a16="http://schemas.microsoft.com/office/drawing/2014/main" id="{D7C47EB3-739C-45F9-B27A-77DF6672BF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9910539"/>
              </p:ext>
            </p:extLst>
          </p:nvPr>
        </p:nvGraphicFramePr>
        <p:xfrm>
          <a:off x="3371310" y="1456673"/>
          <a:ext cx="2426766" cy="2118590"/>
        </p:xfrm>
        <a:graphic>
          <a:graphicData uri="http://schemas.openxmlformats.org/drawingml/2006/table">
            <a:tbl>
              <a:tblPr/>
              <a:tblGrid>
                <a:gridCol w="1213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9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0C19A7C-23A8-461F-AD4E-9419A96A22D7}"/>
              </a:ext>
            </a:extLst>
          </p:cNvPr>
          <p:cNvSpPr txBox="1"/>
          <p:nvPr/>
        </p:nvSpPr>
        <p:spPr>
          <a:xfrm>
            <a:off x="3715518" y="1360865"/>
            <a:ext cx="831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Present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4C102-1440-4A88-B835-708CCDFFC62D}"/>
              </a:ext>
            </a:extLst>
          </p:cNvPr>
          <p:cNvSpPr txBox="1"/>
          <p:nvPr/>
        </p:nvSpPr>
        <p:spPr>
          <a:xfrm>
            <a:off x="4909899" y="1356854"/>
            <a:ext cx="782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Absent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10CE0-9B62-4951-9153-27E75882E45E}"/>
              </a:ext>
            </a:extLst>
          </p:cNvPr>
          <p:cNvSpPr txBox="1"/>
          <p:nvPr/>
        </p:nvSpPr>
        <p:spPr>
          <a:xfrm>
            <a:off x="2730284" y="1995269"/>
            <a:ext cx="831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Present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20D87B-08A4-49CE-8D08-B8CA0ABEEAC5}"/>
              </a:ext>
            </a:extLst>
          </p:cNvPr>
          <p:cNvSpPr txBox="1"/>
          <p:nvPr/>
        </p:nvSpPr>
        <p:spPr>
          <a:xfrm>
            <a:off x="2762183" y="3054140"/>
            <a:ext cx="782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Absent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52BB22-85C7-4673-88E3-AB1958BC74B8}"/>
              </a:ext>
            </a:extLst>
          </p:cNvPr>
          <p:cNvSpPr txBox="1"/>
          <p:nvPr/>
        </p:nvSpPr>
        <p:spPr>
          <a:xfrm>
            <a:off x="6120195" y="192496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56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644224-0B92-4BDD-9E06-BEA0F85B20FC}"/>
              </a:ext>
            </a:extLst>
          </p:cNvPr>
          <p:cNvSpPr txBox="1"/>
          <p:nvPr/>
        </p:nvSpPr>
        <p:spPr>
          <a:xfrm>
            <a:off x="6100076" y="2997988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44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4004BD-51B7-4625-83D4-7AFEC8B0770E}"/>
              </a:ext>
            </a:extLst>
          </p:cNvPr>
          <p:cNvSpPr txBox="1"/>
          <p:nvPr/>
        </p:nvSpPr>
        <p:spPr>
          <a:xfrm>
            <a:off x="3824522" y="3904459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58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DA17-A5A3-46AC-A618-94A48787D554}"/>
              </a:ext>
            </a:extLst>
          </p:cNvPr>
          <p:cNvSpPr txBox="1"/>
          <p:nvPr/>
        </p:nvSpPr>
        <p:spPr>
          <a:xfrm>
            <a:off x="4995776" y="3887587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42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8B739-0761-498E-B003-61F1E2B722B4}"/>
              </a:ext>
            </a:extLst>
          </p:cNvPr>
          <p:cNvSpPr txBox="1"/>
          <p:nvPr/>
        </p:nvSpPr>
        <p:spPr>
          <a:xfrm>
            <a:off x="6048850" y="390445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D96026-7ECD-4D9A-B73E-85991AE921DF}"/>
              </a:ext>
            </a:extLst>
          </p:cNvPr>
          <p:cNvSpPr txBox="1"/>
          <p:nvPr/>
        </p:nvSpPr>
        <p:spPr>
          <a:xfrm>
            <a:off x="981671" y="2442258"/>
            <a:ext cx="2043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b="1" dirty="0"/>
              <a:t>Observer 2</a:t>
            </a:r>
            <a:endParaRPr lang="en-US" sz="3200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2FD3E8A-98F9-49E4-B23C-5B07C0CE1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818416"/>
              </p:ext>
            </p:extLst>
          </p:nvPr>
        </p:nvGraphicFramePr>
        <p:xfrm>
          <a:off x="3646555" y="1775416"/>
          <a:ext cx="2196514" cy="2021470"/>
        </p:xfrm>
        <a:graphic>
          <a:graphicData uri="http://schemas.openxmlformats.org/drawingml/2006/table">
            <a:tbl>
              <a:tblPr/>
              <a:tblGrid>
                <a:gridCol w="1098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073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73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Oval 20">
            <a:extLst>
              <a:ext uri="{FF2B5EF4-FFF2-40B4-BE49-F238E27FC236}">
                <a16:creationId xmlns:a16="http://schemas.microsoft.com/office/drawing/2014/main" id="{B6E826AD-A48F-43C5-8EEF-C85206836849}"/>
              </a:ext>
            </a:extLst>
          </p:cNvPr>
          <p:cNvSpPr/>
          <p:nvPr/>
        </p:nvSpPr>
        <p:spPr bwMode="auto">
          <a:xfrm>
            <a:off x="3988997" y="2200578"/>
            <a:ext cx="737783" cy="533141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57A073-F8F8-48A3-BFC0-BEE484731F21}"/>
              </a:ext>
            </a:extLst>
          </p:cNvPr>
          <p:cNvSpPr/>
          <p:nvPr/>
        </p:nvSpPr>
        <p:spPr bwMode="auto">
          <a:xfrm>
            <a:off x="5996030" y="3948347"/>
            <a:ext cx="915476" cy="477036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A18F4-86FF-48A7-A1F6-92939B138FF0}"/>
              </a:ext>
            </a:extLst>
          </p:cNvPr>
          <p:cNvSpPr txBox="1"/>
          <p:nvPr/>
        </p:nvSpPr>
        <p:spPr>
          <a:xfrm>
            <a:off x="849181" y="4530109"/>
            <a:ext cx="72689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u="sng" dirty="0">
                <a:solidFill>
                  <a:srgbClr val="000000"/>
                </a:solidFill>
                <a:cs typeface="Arial" panose="020B0604020202020204" pitchFamily="34" charset="0"/>
              </a:rPr>
              <a:t>Figure 6</a:t>
            </a:r>
            <a:r>
              <a:rPr lang="en-US" sz="2000" b="1" dirty="0">
                <a:solidFill>
                  <a:srgbClr val="000000"/>
                </a:solidFill>
                <a:cs typeface="Arial" panose="020B0604020202020204" pitchFamily="34" charset="0"/>
              </a:rPr>
              <a:t>.  Observer 1 judges something to be present 58% of         the time;  Observer 2, 56% of the time.  Chance agreement =         ((58 x 56) / 100 + (42 x 44) / 100) / 100 = (32.5 + 18.5) / 100 = 51%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91890C-B3D5-4950-8DB9-D2FAAC4308D2}"/>
              </a:ext>
            </a:extLst>
          </p:cNvPr>
          <p:cNvSpPr/>
          <p:nvPr/>
        </p:nvSpPr>
        <p:spPr>
          <a:xfrm>
            <a:off x="3955677" y="2199835"/>
            <a:ext cx="8290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32.5</a:t>
            </a:r>
            <a:endParaRPr lang="en-US" sz="1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2303CF2-9053-423A-8D7F-21AC73DEBB7B}"/>
              </a:ext>
            </a:extLst>
          </p:cNvPr>
          <p:cNvSpPr/>
          <p:nvPr/>
        </p:nvSpPr>
        <p:spPr bwMode="auto">
          <a:xfrm>
            <a:off x="5089246" y="3233923"/>
            <a:ext cx="737783" cy="533141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237EF2-1F72-436C-9BFC-14EF11B88C92}"/>
              </a:ext>
            </a:extLst>
          </p:cNvPr>
          <p:cNvSpPr/>
          <p:nvPr/>
        </p:nvSpPr>
        <p:spPr>
          <a:xfrm>
            <a:off x="5055926" y="3233180"/>
            <a:ext cx="8290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18.5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93550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5682383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Calculation for Chance Values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C7357BA4-AE1C-496F-938F-599850739DAE}"/>
              </a:ext>
            </a:extLst>
          </p:cNvPr>
          <p:cNvSpPr txBox="1">
            <a:spLocks noChangeArrowheads="1"/>
          </p:cNvSpPr>
          <p:nvPr/>
        </p:nvSpPr>
        <p:spPr>
          <a:xfrm>
            <a:off x="949432" y="796234"/>
            <a:ext cx="7543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 dirty="0">
                <a:latin typeface="+mn-lt"/>
              </a:rPr>
              <a:t>Observer 1</a:t>
            </a:r>
            <a:endParaRPr lang="en-US" altLang="en-US" sz="2400" dirty="0">
              <a:latin typeface="+mn-lt"/>
            </a:endParaRPr>
          </a:p>
        </p:txBody>
      </p:sp>
      <p:graphicFrame>
        <p:nvGraphicFramePr>
          <p:cNvPr id="8" name="Group 3">
            <a:extLst>
              <a:ext uri="{FF2B5EF4-FFF2-40B4-BE49-F238E27FC236}">
                <a16:creationId xmlns:a16="http://schemas.microsoft.com/office/drawing/2014/main" id="{D7C47EB3-739C-45F9-B27A-77DF6672BF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7580680"/>
              </p:ext>
            </p:extLst>
          </p:nvPr>
        </p:nvGraphicFramePr>
        <p:xfrm>
          <a:off x="3449367" y="1557032"/>
          <a:ext cx="2426766" cy="2118590"/>
        </p:xfrm>
        <a:graphic>
          <a:graphicData uri="http://schemas.openxmlformats.org/drawingml/2006/table">
            <a:tbl>
              <a:tblPr/>
              <a:tblGrid>
                <a:gridCol w="1213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9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0C19A7C-23A8-461F-AD4E-9419A96A22D7}"/>
              </a:ext>
            </a:extLst>
          </p:cNvPr>
          <p:cNvSpPr txBox="1"/>
          <p:nvPr/>
        </p:nvSpPr>
        <p:spPr>
          <a:xfrm>
            <a:off x="3715518" y="1360865"/>
            <a:ext cx="831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Present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4C102-1440-4A88-B835-708CCDFFC62D}"/>
              </a:ext>
            </a:extLst>
          </p:cNvPr>
          <p:cNvSpPr txBox="1"/>
          <p:nvPr/>
        </p:nvSpPr>
        <p:spPr>
          <a:xfrm>
            <a:off x="4909899" y="1356854"/>
            <a:ext cx="782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Absent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10CE0-9B62-4951-9153-27E75882E45E}"/>
              </a:ext>
            </a:extLst>
          </p:cNvPr>
          <p:cNvSpPr txBox="1"/>
          <p:nvPr/>
        </p:nvSpPr>
        <p:spPr>
          <a:xfrm>
            <a:off x="2730284" y="1995269"/>
            <a:ext cx="831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Present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20D87B-08A4-49CE-8D08-B8CA0ABEEAC5}"/>
              </a:ext>
            </a:extLst>
          </p:cNvPr>
          <p:cNvSpPr txBox="1"/>
          <p:nvPr/>
        </p:nvSpPr>
        <p:spPr>
          <a:xfrm>
            <a:off x="2762183" y="3054140"/>
            <a:ext cx="782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Absent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52BB22-85C7-4673-88E3-AB1958BC74B8}"/>
              </a:ext>
            </a:extLst>
          </p:cNvPr>
          <p:cNvSpPr txBox="1"/>
          <p:nvPr/>
        </p:nvSpPr>
        <p:spPr>
          <a:xfrm>
            <a:off x="6120195" y="1924965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644224-0B92-4BDD-9E06-BEA0F85B20FC}"/>
              </a:ext>
            </a:extLst>
          </p:cNvPr>
          <p:cNvSpPr txBox="1"/>
          <p:nvPr/>
        </p:nvSpPr>
        <p:spPr>
          <a:xfrm>
            <a:off x="6100076" y="2997988"/>
            <a:ext cx="442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4004BD-51B7-4625-83D4-7AFEC8B0770E}"/>
              </a:ext>
            </a:extLst>
          </p:cNvPr>
          <p:cNvSpPr txBox="1"/>
          <p:nvPr/>
        </p:nvSpPr>
        <p:spPr>
          <a:xfrm>
            <a:off x="3824522" y="3904459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DA17-A5A3-46AC-A618-94A48787D554}"/>
              </a:ext>
            </a:extLst>
          </p:cNvPr>
          <p:cNvSpPr txBox="1"/>
          <p:nvPr/>
        </p:nvSpPr>
        <p:spPr>
          <a:xfrm>
            <a:off x="4995776" y="3887587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8B739-0761-498E-B003-61F1E2B722B4}"/>
              </a:ext>
            </a:extLst>
          </p:cNvPr>
          <p:cNvSpPr txBox="1"/>
          <p:nvPr/>
        </p:nvSpPr>
        <p:spPr>
          <a:xfrm>
            <a:off x="6048850" y="3904459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D96026-7ECD-4D9A-B73E-85991AE921DF}"/>
              </a:ext>
            </a:extLst>
          </p:cNvPr>
          <p:cNvSpPr txBox="1"/>
          <p:nvPr/>
        </p:nvSpPr>
        <p:spPr>
          <a:xfrm>
            <a:off x="981671" y="2442258"/>
            <a:ext cx="2043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b="1" dirty="0"/>
              <a:t>Observer 2</a:t>
            </a:r>
            <a:endParaRPr lang="en-US" sz="3200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2FD3E8A-98F9-49E4-B23C-5B07C0CE1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87072"/>
              </p:ext>
            </p:extLst>
          </p:nvPr>
        </p:nvGraphicFramePr>
        <p:xfrm>
          <a:off x="3646559" y="1775416"/>
          <a:ext cx="2196514" cy="2021470"/>
        </p:xfrm>
        <a:graphic>
          <a:graphicData uri="http://schemas.openxmlformats.org/drawingml/2006/table">
            <a:tbl>
              <a:tblPr/>
              <a:tblGrid>
                <a:gridCol w="1098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073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73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FD57A073-F8F8-48A3-BFC0-BEE484731F21}"/>
              </a:ext>
            </a:extLst>
          </p:cNvPr>
          <p:cNvSpPr/>
          <p:nvPr/>
        </p:nvSpPr>
        <p:spPr bwMode="auto">
          <a:xfrm>
            <a:off x="5996030" y="3948347"/>
            <a:ext cx="915476" cy="477036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FF9728-817A-45BA-9EBE-1C1714781DBA}"/>
              </a:ext>
            </a:extLst>
          </p:cNvPr>
          <p:cNvSpPr txBox="1"/>
          <p:nvPr/>
        </p:nvSpPr>
        <p:spPr>
          <a:xfrm>
            <a:off x="344124" y="4194568"/>
            <a:ext cx="7620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  <a:cs typeface="Arial" panose="020B0604020202020204" pitchFamily="34" charset="0"/>
              </a:rPr>
              <a:t># expected by chance in cell 1</a:t>
            </a:r>
          </a:p>
          <a:p>
            <a:endParaRPr lang="en-US" sz="20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7397B071-3F22-466E-BAED-FBCBD2134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76558"/>
              </p:ext>
            </p:extLst>
          </p:nvPr>
        </p:nvGraphicFramePr>
        <p:xfrm>
          <a:off x="511251" y="4487198"/>
          <a:ext cx="2658977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7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0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5043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=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 x C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marB="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BE62F3FD-A6A0-4A0F-AD9C-66C45F87A22F}"/>
              </a:ext>
            </a:extLst>
          </p:cNvPr>
          <p:cNvSpPr/>
          <p:nvPr/>
        </p:nvSpPr>
        <p:spPr bwMode="auto">
          <a:xfrm>
            <a:off x="344124" y="4194568"/>
            <a:ext cx="3217413" cy="12954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A43B3E-3E87-4CC9-93DF-6128AD12DC3C}"/>
              </a:ext>
            </a:extLst>
          </p:cNvPr>
          <p:cNvCxnSpPr/>
          <p:nvPr/>
        </p:nvCxnSpPr>
        <p:spPr bwMode="auto">
          <a:xfrm flipV="1">
            <a:off x="3338002" y="2415644"/>
            <a:ext cx="829897" cy="17698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02063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5682383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Calculation for Chance Values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C7357BA4-AE1C-496F-938F-599850739DAE}"/>
              </a:ext>
            </a:extLst>
          </p:cNvPr>
          <p:cNvSpPr txBox="1">
            <a:spLocks noChangeArrowheads="1"/>
          </p:cNvSpPr>
          <p:nvPr/>
        </p:nvSpPr>
        <p:spPr>
          <a:xfrm>
            <a:off x="949432" y="796234"/>
            <a:ext cx="7543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 dirty="0">
                <a:latin typeface="+mn-lt"/>
              </a:rPr>
              <a:t>Observer 1</a:t>
            </a:r>
            <a:endParaRPr lang="en-US" altLang="en-US" sz="2400" dirty="0">
              <a:latin typeface="+mn-lt"/>
            </a:endParaRPr>
          </a:p>
        </p:txBody>
      </p:sp>
      <p:graphicFrame>
        <p:nvGraphicFramePr>
          <p:cNvPr id="8" name="Group 3">
            <a:extLst>
              <a:ext uri="{FF2B5EF4-FFF2-40B4-BE49-F238E27FC236}">
                <a16:creationId xmlns:a16="http://schemas.microsoft.com/office/drawing/2014/main" id="{D7C47EB3-739C-45F9-B27A-77DF6672BF21}"/>
              </a:ext>
            </a:extLst>
          </p:cNvPr>
          <p:cNvGraphicFramePr>
            <a:graphicFrameLocks/>
          </p:cNvGraphicFramePr>
          <p:nvPr/>
        </p:nvGraphicFramePr>
        <p:xfrm>
          <a:off x="3449367" y="1557032"/>
          <a:ext cx="2426766" cy="2118590"/>
        </p:xfrm>
        <a:graphic>
          <a:graphicData uri="http://schemas.openxmlformats.org/drawingml/2006/table">
            <a:tbl>
              <a:tblPr/>
              <a:tblGrid>
                <a:gridCol w="1213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9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0C19A7C-23A8-461F-AD4E-9419A96A22D7}"/>
              </a:ext>
            </a:extLst>
          </p:cNvPr>
          <p:cNvSpPr txBox="1"/>
          <p:nvPr/>
        </p:nvSpPr>
        <p:spPr>
          <a:xfrm>
            <a:off x="3715518" y="1360865"/>
            <a:ext cx="831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Present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4C102-1440-4A88-B835-708CCDFFC62D}"/>
              </a:ext>
            </a:extLst>
          </p:cNvPr>
          <p:cNvSpPr txBox="1"/>
          <p:nvPr/>
        </p:nvSpPr>
        <p:spPr>
          <a:xfrm>
            <a:off x="4909899" y="1356854"/>
            <a:ext cx="782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Absent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10CE0-9B62-4951-9153-27E75882E45E}"/>
              </a:ext>
            </a:extLst>
          </p:cNvPr>
          <p:cNvSpPr txBox="1"/>
          <p:nvPr/>
        </p:nvSpPr>
        <p:spPr>
          <a:xfrm>
            <a:off x="2730284" y="1995269"/>
            <a:ext cx="831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Present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20D87B-08A4-49CE-8D08-B8CA0ABEEAC5}"/>
              </a:ext>
            </a:extLst>
          </p:cNvPr>
          <p:cNvSpPr txBox="1"/>
          <p:nvPr/>
        </p:nvSpPr>
        <p:spPr>
          <a:xfrm>
            <a:off x="2762183" y="3054140"/>
            <a:ext cx="782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Absent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52BB22-85C7-4673-88E3-AB1958BC74B8}"/>
              </a:ext>
            </a:extLst>
          </p:cNvPr>
          <p:cNvSpPr txBox="1"/>
          <p:nvPr/>
        </p:nvSpPr>
        <p:spPr>
          <a:xfrm>
            <a:off x="6120195" y="192496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56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644224-0B92-4BDD-9E06-BEA0F85B20FC}"/>
              </a:ext>
            </a:extLst>
          </p:cNvPr>
          <p:cNvSpPr txBox="1"/>
          <p:nvPr/>
        </p:nvSpPr>
        <p:spPr>
          <a:xfrm>
            <a:off x="6100076" y="2997988"/>
            <a:ext cx="442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4004BD-51B7-4625-83D4-7AFEC8B0770E}"/>
              </a:ext>
            </a:extLst>
          </p:cNvPr>
          <p:cNvSpPr txBox="1"/>
          <p:nvPr/>
        </p:nvSpPr>
        <p:spPr>
          <a:xfrm>
            <a:off x="3824522" y="3904459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58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DA17-A5A3-46AC-A618-94A48787D554}"/>
              </a:ext>
            </a:extLst>
          </p:cNvPr>
          <p:cNvSpPr txBox="1"/>
          <p:nvPr/>
        </p:nvSpPr>
        <p:spPr>
          <a:xfrm>
            <a:off x="4995776" y="3887587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8B739-0761-498E-B003-61F1E2B722B4}"/>
              </a:ext>
            </a:extLst>
          </p:cNvPr>
          <p:cNvSpPr txBox="1"/>
          <p:nvPr/>
        </p:nvSpPr>
        <p:spPr>
          <a:xfrm>
            <a:off x="6048850" y="3904459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D96026-7ECD-4D9A-B73E-85991AE921DF}"/>
              </a:ext>
            </a:extLst>
          </p:cNvPr>
          <p:cNvSpPr txBox="1"/>
          <p:nvPr/>
        </p:nvSpPr>
        <p:spPr>
          <a:xfrm>
            <a:off x="981671" y="2442258"/>
            <a:ext cx="2043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b="1" dirty="0"/>
              <a:t>Observer 2</a:t>
            </a:r>
            <a:endParaRPr lang="en-US" sz="3200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2FD3E8A-98F9-49E4-B23C-5B07C0CE1582}"/>
              </a:ext>
            </a:extLst>
          </p:cNvPr>
          <p:cNvGraphicFramePr>
            <a:graphicFrameLocks noGrp="1"/>
          </p:cNvGraphicFramePr>
          <p:nvPr/>
        </p:nvGraphicFramePr>
        <p:xfrm>
          <a:off x="3646559" y="1775416"/>
          <a:ext cx="2196514" cy="2021470"/>
        </p:xfrm>
        <a:graphic>
          <a:graphicData uri="http://schemas.openxmlformats.org/drawingml/2006/table">
            <a:tbl>
              <a:tblPr/>
              <a:tblGrid>
                <a:gridCol w="1098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073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73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FD57A073-F8F8-48A3-BFC0-BEE484731F21}"/>
              </a:ext>
            </a:extLst>
          </p:cNvPr>
          <p:cNvSpPr/>
          <p:nvPr/>
        </p:nvSpPr>
        <p:spPr bwMode="auto">
          <a:xfrm>
            <a:off x="5996030" y="3948347"/>
            <a:ext cx="915476" cy="477036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FF9728-817A-45BA-9EBE-1C1714781DBA}"/>
              </a:ext>
            </a:extLst>
          </p:cNvPr>
          <p:cNvSpPr txBox="1"/>
          <p:nvPr/>
        </p:nvSpPr>
        <p:spPr>
          <a:xfrm>
            <a:off x="344124" y="4194568"/>
            <a:ext cx="7620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  <a:cs typeface="Arial" panose="020B0604020202020204" pitchFamily="34" charset="0"/>
              </a:rPr>
              <a:t># expected by chance in cell 1</a:t>
            </a:r>
          </a:p>
          <a:p>
            <a:endParaRPr lang="en-US" sz="20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62F3FD-A6A0-4A0F-AD9C-66C45F87A22F}"/>
              </a:ext>
            </a:extLst>
          </p:cNvPr>
          <p:cNvSpPr/>
          <p:nvPr/>
        </p:nvSpPr>
        <p:spPr bwMode="auto">
          <a:xfrm>
            <a:off x="344124" y="4194568"/>
            <a:ext cx="3217413" cy="12954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A43B3E-3E87-4CC9-93DF-6128AD12DC3C}"/>
              </a:ext>
            </a:extLst>
          </p:cNvPr>
          <p:cNvCxnSpPr/>
          <p:nvPr/>
        </p:nvCxnSpPr>
        <p:spPr bwMode="auto">
          <a:xfrm flipV="1">
            <a:off x="3338002" y="2607943"/>
            <a:ext cx="883284" cy="157752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0EAC4F9-D643-47D8-B806-6281184B7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696740"/>
              </p:ext>
            </p:extLst>
          </p:nvPr>
        </p:nvGraphicFramePr>
        <p:xfrm>
          <a:off x="432135" y="4699733"/>
          <a:ext cx="4106411" cy="731520"/>
        </p:xfrm>
        <a:graphic>
          <a:graphicData uri="http://schemas.openxmlformats.org/drawingml/2006/table">
            <a:tbl>
              <a:tblPr firstRow="1" bandRow="1"/>
              <a:tblGrid>
                <a:gridCol w="549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8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3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4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36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504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sz="1800" b="1" u="none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58</a:t>
                      </a:r>
                    </a:p>
                  </a:txBody>
                  <a:tcPr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sz="1800" b="1" u="none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=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sz="1800" b="1" u="none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58 x 56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sz="1800" b="1" u="none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=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sz="1800" b="1" u="none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32.5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>
                    <a:lnL w="38100" cmpd="sng">
                      <a:solidFill>
                        <a:srgbClr val="FFFFFF"/>
                      </a:solidFill>
                    </a:lnL>
                    <a:lnR w="381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endParaRPr lang="en-US" sz="1800" b="1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38100" cmpd="sng">
                      <a:solidFill>
                        <a:srgbClr val="FFFFFF"/>
                      </a:solidFill>
                    </a:lnL>
                    <a:lnR w="381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B="0">
                    <a:lnL w="38100" cmpd="sng">
                      <a:solidFill>
                        <a:srgbClr val="FFFFFF"/>
                      </a:solidFill>
                    </a:lnL>
                    <a:lnR w="381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1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1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F27151E-0F13-49D8-A8E1-E920ABF63471}"/>
              </a:ext>
            </a:extLst>
          </p:cNvPr>
          <p:cNvSpPr txBox="1"/>
          <p:nvPr/>
        </p:nvSpPr>
        <p:spPr>
          <a:xfrm>
            <a:off x="4113642" y="2257592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cs typeface="Arial" panose="020B0604020202020204" pitchFamily="34" charset="0"/>
              </a:rPr>
              <a:t>32.5</a:t>
            </a:r>
          </a:p>
        </p:txBody>
      </p:sp>
    </p:spTree>
    <p:extLst>
      <p:ext uri="{BB962C8B-B14F-4D97-AF65-F5344CB8AC3E}">
        <p14:creationId xmlns:p14="http://schemas.microsoft.com/office/powerpoint/2010/main" val="3768214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3920490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Determining Kappa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574E7D-F2EE-4A10-B7EA-533808A32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3991"/>
            <a:ext cx="7464056" cy="4525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fr-FR" dirty="0" err="1"/>
              <a:t>Sackett</a:t>
            </a:r>
            <a:r>
              <a:rPr lang="fr-FR" dirty="0"/>
              <a:t> et al, Figure 2.1, p29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8F96F2-43A8-4A97-AEF9-38A197B14A69}"/>
              </a:ext>
            </a:extLst>
          </p:cNvPr>
          <p:cNvSpPr/>
          <p:nvPr/>
        </p:nvSpPr>
        <p:spPr bwMode="auto">
          <a:xfrm>
            <a:off x="770419" y="2817538"/>
            <a:ext cx="3416569" cy="1219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1E673-CBC8-445E-9F6A-7AF5CE4367CE}"/>
              </a:ext>
            </a:extLst>
          </p:cNvPr>
          <p:cNvSpPr/>
          <p:nvPr/>
        </p:nvSpPr>
        <p:spPr bwMode="auto">
          <a:xfrm>
            <a:off x="4186988" y="2817538"/>
            <a:ext cx="1912799" cy="12192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C964D0-6806-488E-84B9-04AB1DAF234D}"/>
              </a:ext>
            </a:extLst>
          </p:cNvPr>
          <p:cNvSpPr/>
          <p:nvPr/>
        </p:nvSpPr>
        <p:spPr bwMode="auto">
          <a:xfrm>
            <a:off x="6099788" y="2817538"/>
            <a:ext cx="1596412" cy="1219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2B801-D755-4FA1-93A3-13743156152C}"/>
              </a:ext>
            </a:extLst>
          </p:cNvPr>
          <p:cNvSpPr txBox="1"/>
          <p:nvPr/>
        </p:nvSpPr>
        <p:spPr>
          <a:xfrm>
            <a:off x="738336" y="1979338"/>
            <a:ext cx="3028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cs typeface="Arial" panose="020B0604020202020204" pitchFamily="34" charset="0"/>
              </a:rPr>
              <a:t>Change Agreement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83D1D7-1608-4601-BE4C-FD968D3BDBD3}"/>
              </a:ext>
            </a:extLst>
          </p:cNvPr>
          <p:cNvSpPr txBox="1"/>
          <p:nvPr/>
        </p:nvSpPr>
        <p:spPr>
          <a:xfrm>
            <a:off x="4186989" y="1763894"/>
            <a:ext cx="16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cs typeface="Arial" panose="020B0604020202020204" pitchFamily="34" charset="0"/>
              </a:rPr>
              <a:t>Beyond Chance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FD38B3-D572-475D-AF26-3731008D1A1B}"/>
              </a:ext>
            </a:extLst>
          </p:cNvPr>
          <p:cNvSpPr txBox="1"/>
          <p:nvPr/>
        </p:nvSpPr>
        <p:spPr>
          <a:xfrm>
            <a:off x="5943600" y="1808935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cs typeface="Arial" panose="020B0604020202020204" pitchFamily="34" charset="0"/>
              </a:rPr>
              <a:t>Disagree-</a:t>
            </a:r>
            <a:r>
              <a:rPr lang="en-US" sz="2800" b="1" dirty="0" err="1">
                <a:cs typeface="Arial" panose="020B0604020202020204" pitchFamily="34" charset="0"/>
              </a:rPr>
              <a:t>ment</a:t>
            </a:r>
            <a:endParaRPr lang="en-US" sz="2800" b="1" dirty="0"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23717B-BCDA-4363-AB0C-34C38052C72D}"/>
              </a:ext>
            </a:extLst>
          </p:cNvPr>
          <p:cNvSpPr txBox="1"/>
          <p:nvPr/>
        </p:nvSpPr>
        <p:spPr>
          <a:xfrm>
            <a:off x="1905000" y="4321486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cs typeface="Arial" panose="020B0604020202020204" pitchFamily="34" charset="0"/>
              </a:rPr>
              <a:t>51%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75491B-BFD4-4C5B-87F9-053B90C8A12C}"/>
              </a:ext>
            </a:extLst>
          </p:cNvPr>
          <p:cNvSpPr txBox="1"/>
          <p:nvPr/>
        </p:nvSpPr>
        <p:spPr>
          <a:xfrm>
            <a:off x="4691179" y="4317475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cs typeface="Arial" panose="020B0604020202020204" pitchFamily="34" charset="0"/>
              </a:rPr>
              <a:t>27%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20A117-58B4-4093-8F84-F2620AB573FC}"/>
              </a:ext>
            </a:extLst>
          </p:cNvPr>
          <p:cNvSpPr txBox="1"/>
          <p:nvPr/>
        </p:nvSpPr>
        <p:spPr>
          <a:xfrm>
            <a:off x="6446588" y="4317475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cs typeface="Arial" panose="020B0604020202020204" pitchFamily="34" charset="0"/>
              </a:rPr>
              <a:t>22%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EE8FCD-F7B5-4113-94B3-7B1763C2828B}"/>
              </a:ext>
            </a:extLst>
          </p:cNvPr>
          <p:cNvSpPr txBox="1"/>
          <p:nvPr/>
        </p:nvSpPr>
        <p:spPr>
          <a:xfrm>
            <a:off x="738336" y="4800601"/>
            <a:ext cx="7182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  <a:cs typeface="Arial" panose="020B0604020202020204" pitchFamily="34" charset="0"/>
              </a:rPr>
              <a:t>Figure 7</a:t>
            </a:r>
            <a:r>
              <a:rPr lang="en-US" sz="2000" b="1" dirty="0">
                <a:solidFill>
                  <a:srgbClr val="000000"/>
                </a:solidFill>
                <a:cs typeface="Arial" panose="020B0604020202020204" pitchFamily="34" charset="0"/>
              </a:rPr>
              <a:t>.  From Table 2.7 (p27).   Chance agreement = 51%.  Observed (actual) agreement = 78%.</a:t>
            </a:r>
          </a:p>
        </p:txBody>
      </p:sp>
    </p:spTree>
    <p:extLst>
      <p:ext uri="{BB962C8B-B14F-4D97-AF65-F5344CB8AC3E}">
        <p14:creationId xmlns:p14="http://schemas.microsoft.com/office/powerpoint/2010/main" val="1497443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6072675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Determining Kappa (Figure 6, 7)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2A1F72-EFB1-4C0A-9D36-7C0281D2A9D1}"/>
              </a:ext>
            </a:extLst>
          </p:cNvPr>
          <p:cNvSpPr/>
          <p:nvPr/>
        </p:nvSpPr>
        <p:spPr>
          <a:xfrm>
            <a:off x="605480" y="933896"/>
            <a:ext cx="8137075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800" dirty="0">
                <a:cs typeface="Arial" pitchFamily="34" charset="0"/>
              </a:rPr>
              <a:t>Kappa is determined as</a:t>
            </a:r>
          </a:p>
          <a:p>
            <a:pPr>
              <a:spcAft>
                <a:spcPts val="1200"/>
              </a:spcAft>
              <a:defRPr/>
            </a:pPr>
            <a:r>
              <a:rPr lang="en-US" sz="2800" dirty="0">
                <a:cs typeface="Arial" pitchFamily="34" charset="0"/>
              </a:rPr>
              <a:t>     </a:t>
            </a:r>
            <a:r>
              <a:rPr lang="en-US" sz="2800" u="sng" dirty="0">
                <a:cs typeface="Arial" pitchFamily="34" charset="0"/>
              </a:rPr>
              <a:t>Observed</a:t>
            </a:r>
            <a:r>
              <a:rPr lang="en-US" sz="2800" dirty="0">
                <a:cs typeface="Arial" pitchFamily="34" charset="0"/>
              </a:rPr>
              <a:t> agreement </a:t>
            </a:r>
            <a:r>
              <a:rPr lang="en-US" sz="2800" i="1" dirty="0">
                <a:cs typeface="Arial" pitchFamily="34" charset="0"/>
              </a:rPr>
              <a:t>beyond chance</a:t>
            </a:r>
          </a:p>
          <a:p>
            <a:pPr>
              <a:spcAft>
                <a:spcPts val="1200"/>
              </a:spcAft>
              <a:defRPr/>
            </a:pPr>
            <a:r>
              <a:rPr lang="en-US" sz="2800" dirty="0">
                <a:cs typeface="Arial" pitchFamily="34" charset="0"/>
              </a:rPr>
              <a:t>                          divided by</a:t>
            </a:r>
          </a:p>
          <a:p>
            <a:pPr>
              <a:spcAft>
                <a:spcPts val="1200"/>
              </a:spcAft>
              <a:defRPr/>
            </a:pPr>
            <a:r>
              <a:rPr lang="en-US" sz="2800" dirty="0">
                <a:cs typeface="Arial" pitchFamily="34" charset="0"/>
              </a:rPr>
              <a:t>      </a:t>
            </a:r>
            <a:r>
              <a:rPr lang="en-US" sz="2800" u="sng" dirty="0">
                <a:cs typeface="Arial" pitchFamily="34" charset="0"/>
              </a:rPr>
              <a:t>Potential</a:t>
            </a:r>
            <a:r>
              <a:rPr lang="en-US" sz="2800" dirty="0">
                <a:cs typeface="Arial" pitchFamily="34" charset="0"/>
              </a:rPr>
              <a:t> agreement </a:t>
            </a:r>
            <a:r>
              <a:rPr lang="en-US" sz="2800" i="1" dirty="0">
                <a:cs typeface="Arial" pitchFamily="34" charset="0"/>
              </a:rPr>
              <a:t>beyond chance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800" dirty="0">
                <a:cs typeface="Arial" pitchFamily="34" charset="0"/>
              </a:rPr>
              <a:t>In Figure 7, this is</a:t>
            </a:r>
          </a:p>
          <a:p>
            <a:pPr>
              <a:spcAft>
                <a:spcPts val="1200"/>
              </a:spcAft>
              <a:defRPr/>
            </a:pPr>
            <a:r>
              <a:rPr lang="en-US" sz="2800" dirty="0">
                <a:cs typeface="Arial" pitchFamily="34" charset="0"/>
              </a:rPr>
              <a:t>        (.78 - .51) / (1.0 - .51) = .27 / .49 = .55</a:t>
            </a:r>
          </a:p>
          <a:p>
            <a:pPr marL="342900" lvl="0" indent="-3429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cs typeface="Arial" pitchFamily="34" charset="0"/>
              </a:rPr>
              <a:t>Thus, kappa is the proportion of the maximum agreement (beyond chance) that has been attained.</a:t>
            </a:r>
            <a:endParaRPr lang="en-US" sz="1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442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1" y="324269"/>
            <a:ext cx="6697143" cy="109193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Kappa is the amount of agreement “beyond that expected by chance”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CD42B46B-9E15-4A0A-82B9-12AB14F079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551323"/>
              </p:ext>
            </p:extLst>
          </p:nvPr>
        </p:nvGraphicFramePr>
        <p:xfrm>
          <a:off x="651511" y="1659672"/>
          <a:ext cx="7772400" cy="353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73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Kappa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Degree of Agreement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73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≥ 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Fair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7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≥ 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Moderate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73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≥ 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Substantial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7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≥ 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Almost Perfect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801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1" y="324270"/>
            <a:ext cx="7076284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In Class Exercise: Sackett – Table 2.11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BDD804-0BA0-4A09-B35B-F01000D92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7850459" cy="4525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Calculate at least one of 5 </a:t>
            </a:r>
            <a:r>
              <a:rPr lang="en-US" dirty="0" err="1"/>
              <a:t>Kappas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Compare intra- vs. interobserver variability – what do you notice?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16059A0-5E53-45A6-AA21-31C7D8BF1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79926"/>
              </p:ext>
            </p:extLst>
          </p:nvPr>
        </p:nvGraphicFramePr>
        <p:xfrm>
          <a:off x="647700" y="2835383"/>
          <a:ext cx="7848600" cy="103632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atin typeface="+mn-lt"/>
                          <a:cs typeface="Arial" panose="020B0604020202020204" pitchFamily="34" charset="0"/>
                        </a:rPr>
                        <a:t>Kappa</a:t>
                      </a:r>
                    </a:p>
                  </a:txBody>
                  <a:tcPr anchor="ctr">
                    <a:lnL w="28575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atin typeface="+mn-lt"/>
                          <a:cs typeface="Arial" panose="020B0604020202020204" pitchFamily="34" charset="0"/>
                        </a:rPr>
                        <a:t>=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atin typeface="+mn-lt"/>
                          <a:cs typeface="Arial" panose="020B0604020202020204" pitchFamily="34" charset="0"/>
                        </a:rPr>
                        <a:t>Observed</a:t>
                      </a:r>
                      <a:r>
                        <a:rPr lang="en-US" sz="2800" b="0" baseline="0" dirty="0">
                          <a:latin typeface="+mn-lt"/>
                          <a:cs typeface="Arial" panose="020B0604020202020204" pitchFamily="34" charset="0"/>
                        </a:rPr>
                        <a:t> – Chance agreement</a:t>
                      </a:r>
                      <a:endParaRPr lang="en-US" sz="2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atin typeface="+mn-lt"/>
                          <a:cs typeface="Arial" panose="020B0604020202020204" pitchFamily="34" charset="0"/>
                        </a:rPr>
                        <a:t>1.0 – Chance agreement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2EA8CFD-B564-4134-86F1-6332B43A2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992801"/>
              </p:ext>
            </p:extLst>
          </p:nvPr>
        </p:nvGraphicFramePr>
        <p:xfrm>
          <a:off x="651511" y="3943904"/>
          <a:ext cx="5181600" cy="149352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1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atin typeface="+mn-lt"/>
                          <a:cs typeface="Arial" panose="020B0604020202020204" pitchFamily="34" charset="0"/>
                        </a:rPr>
                        <a:t>Kappa</a:t>
                      </a:r>
                    </a:p>
                  </a:txBody>
                  <a:tcPr anchor="ctr">
                    <a:lnL w="28575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atin typeface="+mn-lt"/>
                          <a:cs typeface="Arial" panose="020B0604020202020204" pitchFamily="34" charset="0"/>
                        </a:rPr>
                        <a:t>=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atin typeface="+mn-lt"/>
                          <a:cs typeface="Arial" panose="020B0604020202020204" pitchFamily="34" charset="0"/>
                        </a:rPr>
                        <a:t>_____  </a:t>
                      </a:r>
                      <a:r>
                        <a:rPr lang="en-US" sz="2800" b="0" baseline="0" dirty="0">
                          <a:latin typeface="+mn-lt"/>
                          <a:cs typeface="Arial" panose="020B0604020202020204" pitchFamily="34" charset="0"/>
                        </a:rPr>
                        <a:t>–   _____</a:t>
                      </a:r>
                      <a:endParaRPr lang="en-US" sz="2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B="27432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atin typeface="+mn-lt"/>
                          <a:cs typeface="Arial" panose="020B0604020202020204" pitchFamily="34" charset="0"/>
                        </a:rPr>
                        <a:t>1.0       –   _____</a:t>
                      </a:r>
                    </a:p>
                  </a:txBody>
                  <a:tcPr marT="27432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896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1" y="324270"/>
            <a:ext cx="7076284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In Class Exercise: Sackett – Table 2.11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6C3ECE-3472-4D8A-AC34-E79D1A346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11" y="1215483"/>
            <a:ext cx="8731778" cy="335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3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09" y="324270"/>
            <a:ext cx="3407535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Cronbach’s Alpha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1E7063C-975C-43F4-A374-19DD76893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7717"/>
            <a:ext cx="7917366" cy="4525963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The most common measure of internal consistency (“reliability”)</a:t>
            </a:r>
          </a:p>
          <a:p>
            <a:pPr>
              <a:spcBef>
                <a:spcPts val="0"/>
              </a:spcBef>
            </a:pPr>
            <a:r>
              <a:rPr lang="en-US" dirty="0"/>
              <a:t>Most used when you have multiple Likert questions in a survey/questionnaire that form a scale and you wish to determine if the scale is reliable</a:t>
            </a:r>
          </a:p>
          <a:p>
            <a:pPr>
              <a:spcBef>
                <a:spcPts val="0"/>
              </a:spcBef>
            </a:pPr>
            <a:r>
              <a:rPr lang="en-US" dirty="0"/>
              <a:t>Indicates the extent to which the items in a questionnaire are related to each other</a:t>
            </a:r>
          </a:p>
          <a:p>
            <a:pPr>
              <a:spcBef>
                <a:spcPts val="0"/>
              </a:spcBef>
            </a:pPr>
            <a:r>
              <a:rPr lang="en-US" dirty="0"/>
              <a:t>Indicates whether a scale is unidimensional or multidimensional</a:t>
            </a:r>
          </a:p>
          <a:p>
            <a:pPr>
              <a:spcBef>
                <a:spcPts val="0"/>
              </a:spcBef>
            </a:pPr>
            <a:r>
              <a:rPr lang="en-US" dirty="0"/>
              <a:t>Expressed as a number between 0 and 1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78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1" y="324270"/>
            <a:ext cx="7076284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In Class Exercise: Sackett – Table 2.11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07C9A131-AC8B-43FF-9C8E-EC6F5C844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7850459" cy="4525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Mammogram</a:t>
            </a:r>
          </a:p>
          <a:p>
            <a:pPr>
              <a:spcBef>
                <a:spcPts val="0"/>
              </a:spcBef>
            </a:pPr>
            <a:r>
              <a:rPr lang="en-US" dirty="0"/>
              <a:t>ECG – 2 cardiologists</a:t>
            </a:r>
          </a:p>
          <a:p>
            <a:pPr>
              <a:spcBef>
                <a:spcPts val="0"/>
              </a:spcBef>
            </a:pPr>
            <a:r>
              <a:rPr lang="en-US" dirty="0"/>
              <a:t>ECG – 1 cardiologists</a:t>
            </a:r>
          </a:p>
          <a:p>
            <a:pPr>
              <a:spcBef>
                <a:spcPts val="0"/>
              </a:spcBef>
            </a:pPr>
            <a:r>
              <a:rPr lang="en-US" dirty="0"/>
              <a:t>Blood Film – 2 pathologists</a:t>
            </a:r>
          </a:p>
          <a:p>
            <a:pPr>
              <a:spcBef>
                <a:spcPts val="0"/>
              </a:spcBef>
            </a:pPr>
            <a:r>
              <a:rPr lang="en-US" dirty="0"/>
              <a:t>Blood Film – 1 pathologist</a:t>
            </a:r>
          </a:p>
        </p:txBody>
      </p:sp>
    </p:spTree>
    <p:extLst>
      <p:ext uri="{BB962C8B-B14F-4D97-AF65-F5344CB8AC3E}">
        <p14:creationId xmlns:p14="http://schemas.microsoft.com/office/powerpoint/2010/main" val="353042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1" y="324270"/>
            <a:ext cx="7076284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In Class Exercise: Sackett – Table 2.11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EC83097-24AE-45CD-97E4-835D103613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621132"/>
              </p:ext>
            </p:extLst>
          </p:nvPr>
        </p:nvGraphicFramePr>
        <p:xfrm>
          <a:off x="495300" y="994318"/>
          <a:ext cx="8153400" cy="399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9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7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Clinicians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Kappa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Mammogram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2 radiologists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ECG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i="1" dirty="0">
                          <a:latin typeface="+mn-lt"/>
                          <a:cs typeface="Arial" pitchFamily="34" charset="0"/>
                        </a:rPr>
                        <a:t>(ST</a:t>
                      </a:r>
                      <a:r>
                        <a:rPr lang="en-US" sz="2400" i="1" baseline="0" dirty="0"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sz="2400" i="1" dirty="0">
                          <a:latin typeface="+mn-lt"/>
                          <a:cs typeface="Arial" pitchFamily="34" charset="0"/>
                        </a:rPr>
                        <a:t>abnormal)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2 cardiologists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3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1 cardiologist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Blood film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i="1" dirty="0">
                          <a:latin typeface="+mn-lt"/>
                          <a:cs typeface="Arial" pitchFamily="34" charset="0"/>
                        </a:rPr>
                        <a:t>(iron</a:t>
                      </a:r>
                      <a:r>
                        <a:rPr lang="en-US" sz="2400" i="1" baseline="0" dirty="0">
                          <a:latin typeface="+mn-lt"/>
                          <a:cs typeface="Arial" pitchFamily="34" charset="0"/>
                        </a:rPr>
                        <a:t> deficient)</a:t>
                      </a:r>
                      <a:endParaRPr lang="en-US" sz="2400" i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2 pathologists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3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1 pathologist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15D1506-7D1D-4922-8447-DE6BE182496A}"/>
              </a:ext>
            </a:extLst>
          </p:cNvPr>
          <p:cNvSpPr txBox="1"/>
          <p:nvPr/>
        </p:nvSpPr>
        <p:spPr>
          <a:xfrm>
            <a:off x="651511" y="5045524"/>
            <a:ext cx="80772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Sackett et al, </a:t>
            </a:r>
            <a:r>
              <a:rPr lang="en-US" i="1" dirty="0"/>
              <a:t>Clinical Epidemiology</a:t>
            </a:r>
            <a:r>
              <a:rPr lang="en-US" dirty="0"/>
              <a:t>, 1</a:t>
            </a:r>
            <a:r>
              <a:rPr lang="en-US" baseline="30000" dirty="0"/>
              <a:t>st</a:t>
            </a:r>
            <a:r>
              <a:rPr lang="en-US" dirty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2462393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1" y="324270"/>
            <a:ext cx="6697143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More than 2 Types of Observations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7B2E9170-CE39-4D7C-83C2-7C691E614DD8}"/>
              </a:ext>
            </a:extLst>
          </p:cNvPr>
          <p:cNvSpPr txBox="1">
            <a:spLocks noChangeArrowheads="1"/>
          </p:cNvSpPr>
          <p:nvPr/>
        </p:nvSpPr>
        <p:spPr>
          <a:xfrm>
            <a:off x="974058" y="647710"/>
            <a:ext cx="7543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 dirty="0">
                <a:latin typeface="+mn-lt"/>
              </a:rPr>
              <a:t>Dice Thrower 2</a:t>
            </a:r>
            <a:endParaRPr lang="en-US" altLang="en-US" sz="24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69B36A-CFD4-4627-B8CC-50A6983F7864}"/>
              </a:ext>
            </a:extLst>
          </p:cNvPr>
          <p:cNvSpPr txBox="1"/>
          <p:nvPr/>
        </p:nvSpPr>
        <p:spPr>
          <a:xfrm>
            <a:off x="6778731" y="434027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cs typeface="Arial" panose="020B0604020202020204" pitchFamily="34" charset="0"/>
              </a:rPr>
              <a:t>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0CDD21-7F8D-4F2C-8D2B-72004356D41E}"/>
              </a:ext>
            </a:extLst>
          </p:cNvPr>
          <p:cNvSpPr txBox="1"/>
          <p:nvPr/>
        </p:nvSpPr>
        <p:spPr>
          <a:xfrm>
            <a:off x="870867" y="1102110"/>
            <a:ext cx="16247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Dice</a:t>
            </a:r>
          </a:p>
          <a:p>
            <a:pPr algn="ctr"/>
            <a:r>
              <a:rPr lang="en-US" sz="3200" b="1" dirty="0">
                <a:solidFill>
                  <a:srgbClr val="000000"/>
                </a:solidFill>
              </a:rPr>
              <a:t>Thrower</a:t>
            </a:r>
          </a:p>
          <a:p>
            <a:pPr algn="ctr"/>
            <a:r>
              <a:rPr lang="en-US" sz="3200" b="1" dirty="0">
                <a:solidFill>
                  <a:srgbClr val="000000"/>
                </a:solidFill>
              </a:rPr>
              <a:t>1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4835E8-2735-4AF0-BB83-E0A915185ACF}"/>
              </a:ext>
            </a:extLst>
          </p:cNvPr>
          <p:cNvSpPr txBox="1"/>
          <p:nvPr/>
        </p:nvSpPr>
        <p:spPr>
          <a:xfrm>
            <a:off x="974058" y="4889888"/>
            <a:ext cx="6932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  <a:cs typeface="Arial" panose="020B0604020202020204" pitchFamily="34" charset="0"/>
              </a:rPr>
              <a:t>Figure 8</a:t>
            </a:r>
            <a:r>
              <a:rPr lang="en-US" b="1" dirty="0">
                <a:solidFill>
                  <a:srgbClr val="000000"/>
                </a:solidFill>
                <a:cs typeface="Arial" panose="020B0604020202020204" pitchFamily="34" charset="0"/>
              </a:rPr>
              <a:t>.  </a:t>
            </a:r>
            <a:r>
              <a:rPr lang="en-US" b="1" i="1" dirty="0">
                <a:solidFill>
                  <a:srgbClr val="000000"/>
                </a:solidFill>
                <a:cs typeface="Arial" panose="020B0604020202020204" pitchFamily="34" charset="0"/>
              </a:rPr>
              <a:t>Chance agreement</a:t>
            </a:r>
            <a:r>
              <a:rPr lang="en-US" b="1" dirty="0">
                <a:solidFill>
                  <a:srgbClr val="000000"/>
                </a:solidFill>
                <a:cs typeface="Arial" panose="020B0604020202020204" pitchFamily="34" charset="0"/>
              </a:rPr>
              <a:t> for each of 6 cells =  (10 x 10 ) / 60 = 10/6.   Total chance agreement = (10/6 x 6) / 60 = 10/60 = 16.7%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A70A49-468C-4C8E-B945-BAA442F06A70}"/>
              </a:ext>
            </a:extLst>
          </p:cNvPr>
          <p:cNvSpPr txBox="1"/>
          <p:nvPr/>
        </p:nvSpPr>
        <p:spPr>
          <a:xfrm>
            <a:off x="2567184" y="200164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8686C-862D-4E11-B62E-EAD67674A86F}"/>
              </a:ext>
            </a:extLst>
          </p:cNvPr>
          <p:cNvSpPr txBox="1"/>
          <p:nvPr/>
        </p:nvSpPr>
        <p:spPr>
          <a:xfrm>
            <a:off x="2930809" y="11021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52A92C-C50B-4152-AC95-9BEB733BB002}"/>
              </a:ext>
            </a:extLst>
          </p:cNvPr>
          <p:cNvSpPr txBox="1"/>
          <p:nvPr/>
        </p:nvSpPr>
        <p:spPr>
          <a:xfrm>
            <a:off x="3657600" y="111459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A1E557-C57E-4EF7-BA69-404879007228}"/>
              </a:ext>
            </a:extLst>
          </p:cNvPr>
          <p:cNvSpPr txBox="1"/>
          <p:nvPr/>
        </p:nvSpPr>
        <p:spPr>
          <a:xfrm>
            <a:off x="4400253" y="11021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05D4C-248B-4500-AAD0-65F0F06080DF}"/>
              </a:ext>
            </a:extLst>
          </p:cNvPr>
          <p:cNvSpPr txBox="1"/>
          <p:nvPr/>
        </p:nvSpPr>
        <p:spPr>
          <a:xfrm>
            <a:off x="2563173" y="302383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615408-7AF5-4DAC-96E4-D1A2CF36EE3D}"/>
              </a:ext>
            </a:extLst>
          </p:cNvPr>
          <p:cNvSpPr txBox="1"/>
          <p:nvPr/>
        </p:nvSpPr>
        <p:spPr>
          <a:xfrm>
            <a:off x="5029200" y="111459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905D5-E1FF-433C-BF72-A1FA8A6FB922}"/>
              </a:ext>
            </a:extLst>
          </p:cNvPr>
          <p:cNvSpPr txBox="1"/>
          <p:nvPr/>
        </p:nvSpPr>
        <p:spPr>
          <a:xfrm>
            <a:off x="2563173" y="35264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499A07-9711-4E28-94FE-9704B47C3A1E}"/>
              </a:ext>
            </a:extLst>
          </p:cNvPr>
          <p:cNvSpPr txBox="1"/>
          <p:nvPr/>
        </p:nvSpPr>
        <p:spPr>
          <a:xfrm>
            <a:off x="5715000" y="110210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BCF82B-6F93-4017-9F6C-CD6310B88F37}"/>
              </a:ext>
            </a:extLst>
          </p:cNvPr>
          <p:cNvSpPr txBox="1"/>
          <p:nvPr/>
        </p:nvSpPr>
        <p:spPr>
          <a:xfrm>
            <a:off x="2567184" y="400172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E2A861-6B42-45CC-AE6F-1408CB24E327}"/>
              </a:ext>
            </a:extLst>
          </p:cNvPr>
          <p:cNvSpPr txBox="1"/>
          <p:nvPr/>
        </p:nvSpPr>
        <p:spPr>
          <a:xfrm>
            <a:off x="6315081" y="11021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83043-5EE5-44E1-90BA-C66F28B5E3DD}"/>
              </a:ext>
            </a:extLst>
          </p:cNvPr>
          <p:cNvSpPr txBox="1"/>
          <p:nvPr/>
        </p:nvSpPr>
        <p:spPr>
          <a:xfrm>
            <a:off x="2930809" y="439844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03F4EE-4FAA-4C64-BF39-1C497ACA2FD2}"/>
              </a:ext>
            </a:extLst>
          </p:cNvPr>
          <p:cNvSpPr txBox="1"/>
          <p:nvPr/>
        </p:nvSpPr>
        <p:spPr>
          <a:xfrm>
            <a:off x="3571839" y="438372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375E1D-CA36-4385-B14A-BE1AC3FEE782}"/>
              </a:ext>
            </a:extLst>
          </p:cNvPr>
          <p:cNvSpPr txBox="1"/>
          <p:nvPr/>
        </p:nvSpPr>
        <p:spPr>
          <a:xfrm>
            <a:off x="4228732" y="439844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02088D-8FFD-4329-BED2-F6C7BD25CA4F}"/>
              </a:ext>
            </a:extLst>
          </p:cNvPr>
          <p:cNvSpPr txBox="1"/>
          <p:nvPr/>
        </p:nvSpPr>
        <p:spPr>
          <a:xfrm>
            <a:off x="4943439" y="438372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382C03-35E0-4EA1-B47C-2498CAB325B5}"/>
              </a:ext>
            </a:extLst>
          </p:cNvPr>
          <p:cNvSpPr txBox="1"/>
          <p:nvPr/>
        </p:nvSpPr>
        <p:spPr>
          <a:xfrm>
            <a:off x="5629239" y="438372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127EA9-5F65-47C8-9A84-617375945577}"/>
              </a:ext>
            </a:extLst>
          </p:cNvPr>
          <p:cNvSpPr txBox="1"/>
          <p:nvPr/>
        </p:nvSpPr>
        <p:spPr>
          <a:xfrm>
            <a:off x="6315081" y="437671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629F20-8630-4E76-8B3D-B6C4168DB1B9}"/>
              </a:ext>
            </a:extLst>
          </p:cNvPr>
          <p:cNvSpPr txBox="1"/>
          <p:nvPr/>
        </p:nvSpPr>
        <p:spPr>
          <a:xfrm>
            <a:off x="6790116" y="153338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E86F27-D028-494B-B1EB-38008BFFC44B}"/>
              </a:ext>
            </a:extLst>
          </p:cNvPr>
          <p:cNvSpPr txBox="1"/>
          <p:nvPr/>
        </p:nvSpPr>
        <p:spPr>
          <a:xfrm>
            <a:off x="6795264" y="200164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1C9B5E-02CA-4244-8B44-363E0B97E651}"/>
              </a:ext>
            </a:extLst>
          </p:cNvPr>
          <p:cNvSpPr txBox="1"/>
          <p:nvPr/>
        </p:nvSpPr>
        <p:spPr>
          <a:xfrm>
            <a:off x="6799458" y="24996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2055AC-AC10-4343-B28E-F581C25CB262}"/>
              </a:ext>
            </a:extLst>
          </p:cNvPr>
          <p:cNvSpPr txBox="1"/>
          <p:nvPr/>
        </p:nvSpPr>
        <p:spPr>
          <a:xfrm>
            <a:off x="6799458" y="297543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8DC9AB-9555-480D-9D5D-6A20B407D59D}"/>
              </a:ext>
            </a:extLst>
          </p:cNvPr>
          <p:cNvSpPr txBox="1"/>
          <p:nvPr/>
        </p:nvSpPr>
        <p:spPr>
          <a:xfrm>
            <a:off x="6799458" y="349227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3A2123-2F63-46B0-B258-32488352AAF3}"/>
              </a:ext>
            </a:extLst>
          </p:cNvPr>
          <p:cNvSpPr txBox="1"/>
          <p:nvPr/>
        </p:nvSpPr>
        <p:spPr>
          <a:xfrm>
            <a:off x="6799458" y="400912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10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26A6E76-5496-4356-A2EF-960ABA7E9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712981"/>
              </p:ext>
            </p:extLst>
          </p:nvPr>
        </p:nvGraphicFramePr>
        <p:xfrm>
          <a:off x="2930809" y="1457955"/>
          <a:ext cx="3784544" cy="2952870"/>
        </p:xfrm>
        <a:graphic>
          <a:graphicData uri="http://schemas.openxmlformats.org/drawingml/2006/table">
            <a:tbl>
              <a:tblPr/>
              <a:tblGrid>
                <a:gridCol w="643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83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84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cs typeface="Arial" panose="020B0604020202020204" pitchFamily="34" charset="0"/>
                        </a:rPr>
                        <a:t>10/6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444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cs typeface="Arial" panose="020B0604020202020204" pitchFamily="34" charset="0"/>
                        </a:rPr>
                        <a:t>10/6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14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cs typeface="Arial" panose="020B0604020202020204" pitchFamily="34" charset="0"/>
                        </a:rPr>
                        <a:t>10/6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14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cs typeface="Arial" panose="020B0604020202020204" pitchFamily="34" charset="0"/>
                        </a:rPr>
                        <a:t>10/6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14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cs typeface="Arial" panose="020B0604020202020204" pitchFamily="34" charset="0"/>
                        </a:rPr>
                        <a:t>10/6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14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cs typeface="Arial" panose="020B0604020202020204" pitchFamily="34" charset="0"/>
                        </a:rPr>
                        <a:t>10/6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EDAEB53D-9137-45B3-9286-62033C938D8B}"/>
              </a:ext>
            </a:extLst>
          </p:cNvPr>
          <p:cNvSpPr txBox="1"/>
          <p:nvPr/>
        </p:nvSpPr>
        <p:spPr>
          <a:xfrm>
            <a:off x="2567184" y="153338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D69757-5CC1-452D-B2DA-B86606421B7C}"/>
              </a:ext>
            </a:extLst>
          </p:cNvPr>
          <p:cNvSpPr txBox="1"/>
          <p:nvPr/>
        </p:nvSpPr>
        <p:spPr>
          <a:xfrm>
            <a:off x="2567184" y="250429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0507A9-FC1E-458C-9972-4499A19151A9}"/>
              </a:ext>
            </a:extLst>
          </p:cNvPr>
          <p:cNvSpPr/>
          <p:nvPr/>
        </p:nvSpPr>
        <p:spPr bwMode="auto">
          <a:xfrm>
            <a:off x="6766626" y="4406075"/>
            <a:ext cx="601447" cy="494692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11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1" y="324270"/>
            <a:ext cx="6697143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More than 2 Types of Observations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38" name="Rectangle 2">
            <a:extLst>
              <a:ext uri="{FF2B5EF4-FFF2-40B4-BE49-F238E27FC236}">
                <a16:creationId xmlns:a16="http://schemas.microsoft.com/office/drawing/2014/main" id="{AF242E18-E277-44A3-BCA6-00E9A79E2AF2}"/>
              </a:ext>
            </a:extLst>
          </p:cNvPr>
          <p:cNvSpPr txBox="1">
            <a:spLocks noChangeArrowheads="1"/>
          </p:cNvSpPr>
          <p:nvPr/>
        </p:nvSpPr>
        <p:spPr>
          <a:xfrm>
            <a:off x="948689" y="704405"/>
            <a:ext cx="7543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 dirty="0">
                <a:latin typeface="+mn-lt"/>
              </a:rPr>
              <a:t>Resident</a:t>
            </a:r>
            <a:endParaRPr lang="en-US" altLang="en-US" sz="2400" dirty="0">
              <a:latin typeface="+mn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60CF2E-5CE2-4FF3-9D58-B95C690C6DCC}"/>
              </a:ext>
            </a:extLst>
          </p:cNvPr>
          <p:cNvSpPr txBox="1"/>
          <p:nvPr/>
        </p:nvSpPr>
        <p:spPr>
          <a:xfrm>
            <a:off x="6647748" y="420779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cs typeface="Arial" panose="020B0604020202020204" pitchFamily="34" charset="0"/>
              </a:rPr>
              <a:t>40</a:t>
            </a:r>
            <a:endParaRPr lang="en-US" sz="24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6AD9EE-92B4-4288-8C6B-99914B2804C9}"/>
              </a:ext>
            </a:extLst>
          </p:cNvPr>
          <p:cNvSpPr txBox="1"/>
          <p:nvPr/>
        </p:nvSpPr>
        <p:spPr>
          <a:xfrm>
            <a:off x="963884" y="1293367"/>
            <a:ext cx="1525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Student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34C908-C325-490E-82F7-5DE3887C37EC}"/>
              </a:ext>
            </a:extLst>
          </p:cNvPr>
          <p:cNvSpPr/>
          <p:nvPr/>
        </p:nvSpPr>
        <p:spPr bwMode="auto">
          <a:xfrm>
            <a:off x="6627942" y="4213692"/>
            <a:ext cx="515455" cy="440387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37302647-14CA-4A8A-BBBC-A758D6715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877646"/>
              </p:ext>
            </p:extLst>
          </p:nvPr>
        </p:nvGraphicFramePr>
        <p:xfrm>
          <a:off x="2930808" y="1676402"/>
          <a:ext cx="3585735" cy="2557341"/>
        </p:xfrm>
        <a:graphic>
          <a:graphicData uri="http://schemas.openxmlformats.org/drawingml/2006/table">
            <a:tbl>
              <a:tblPr/>
              <a:tblGrid>
                <a:gridCol w="1209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816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58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458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D905457C-8C72-4023-BDBA-14F26D142AC7}"/>
              </a:ext>
            </a:extLst>
          </p:cNvPr>
          <p:cNvSpPr txBox="1"/>
          <p:nvPr/>
        </p:nvSpPr>
        <p:spPr>
          <a:xfrm>
            <a:off x="3083564" y="1244340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≤ 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66C7E4-E2FC-48AC-BD8A-67D0EA7DD5FA}"/>
              </a:ext>
            </a:extLst>
          </p:cNvPr>
          <p:cNvSpPr txBox="1"/>
          <p:nvPr/>
        </p:nvSpPr>
        <p:spPr>
          <a:xfrm>
            <a:off x="4431118" y="1244373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6-9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319E1F-3650-4B18-A67D-2864CEFEAE7B}"/>
              </a:ext>
            </a:extLst>
          </p:cNvPr>
          <p:cNvSpPr txBox="1"/>
          <p:nvPr/>
        </p:nvSpPr>
        <p:spPr>
          <a:xfrm>
            <a:off x="5615222" y="1244339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≥ 10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22D888-5AD7-4A44-BAA1-C65547C7FED5}"/>
              </a:ext>
            </a:extLst>
          </p:cNvPr>
          <p:cNvSpPr txBox="1"/>
          <p:nvPr/>
        </p:nvSpPr>
        <p:spPr>
          <a:xfrm>
            <a:off x="6636600" y="184770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cs typeface="Arial" panose="020B0604020202020204" pitchFamily="34" charset="0"/>
              </a:rPr>
              <a:t>15</a:t>
            </a:r>
            <a:endParaRPr lang="en-US" sz="1100" b="1" dirty="0"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6E11A2-E8FB-4B05-B1AE-16FE52A2CDBE}"/>
              </a:ext>
            </a:extLst>
          </p:cNvPr>
          <p:cNvSpPr txBox="1"/>
          <p:nvPr/>
        </p:nvSpPr>
        <p:spPr>
          <a:xfrm>
            <a:off x="6636600" y="267411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cs typeface="Arial" panose="020B0604020202020204" pitchFamily="34" charset="0"/>
              </a:rPr>
              <a:t>13</a:t>
            </a:r>
            <a:endParaRPr lang="en-US" sz="1100" b="1" dirty="0"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B78F6B-3F47-4075-925F-4BEB9D645EE2}"/>
              </a:ext>
            </a:extLst>
          </p:cNvPr>
          <p:cNvSpPr txBox="1"/>
          <p:nvPr/>
        </p:nvSpPr>
        <p:spPr>
          <a:xfrm>
            <a:off x="6636600" y="353626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cs typeface="Arial" panose="020B0604020202020204" pitchFamily="34" charset="0"/>
              </a:rPr>
              <a:t>12</a:t>
            </a:r>
            <a:endParaRPr lang="en-US" sz="1100" b="1" dirty="0"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7C2D11E-4833-47EC-87B4-1C19D12A2656}"/>
              </a:ext>
            </a:extLst>
          </p:cNvPr>
          <p:cNvSpPr txBox="1"/>
          <p:nvPr/>
        </p:nvSpPr>
        <p:spPr>
          <a:xfrm>
            <a:off x="2200352" y="1870004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≤ 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B256C2-BFFB-46FE-A271-38ADB46872D0}"/>
              </a:ext>
            </a:extLst>
          </p:cNvPr>
          <p:cNvSpPr txBox="1"/>
          <p:nvPr/>
        </p:nvSpPr>
        <p:spPr>
          <a:xfrm>
            <a:off x="2200352" y="2707720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6-9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70EEC58-F3EF-459A-BAAE-0901C995AB86}"/>
              </a:ext>
            </a:extLst>
          </p:cNvPr>
          <p:cNvSpPr txBox="1"/>
          <p:nvPr/>
        </p:nvSpPr>
        <p:spPr>
          <a:xfrm>
            <a:off x="2098561" y="3569845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≥ 10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541EBF-3415-42C7-B5B8-2969FF44F64C}"/>
              </a:ext>
            </a:extLst>
          </p:cNvPr>
          <p:cNvSpPr txBox="1"/>
          <p:nvPr/>
        </p:nvSpPr>
        <p:spPr>
          <a:xfrm>
            <a:off x="3276600" y="4200297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cs typeface="Arial" panose="020B0604020202020204" pitchFamily="34" charset="0"/>
              </a:rPr>
              <a:t>17</a:t>
            </a:r>
            <a:endParaRPr lang="en-US" sz="1100" b="1" dirty="0"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9876D0-E5E9-446B-9F5D-B1B4C33B11BF}"/>
              </a:ext>
            </a:extLst>
          </p:cNvPr>
          <p:cNvSpPr txBox="1"/>
          <p:nvPr/>
        </p:nvSpPr>
        <p:spPr>
          <a:xfrm>
            <a:off x="4485261" y="420779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cs typeface="Arial" panose="020B0604020202020204" pitchFamily="34" charset="0"/>
              </a:rPr>
              <a:t>16</a:t>
            </a:r>
            <a:endParaRPr lang="en-US" sz="1100" b="1" dirty="0"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4A1E64-647B-4379-A12E-2DD47BA92D15}"/>
              </a:ext>
            </a:extLst>
          </p:cNvPr>
          <p:cNvSpPr txBox="1"/>
          <p:nvPr/>
        </p:nvSpPr>
        <p:spPr>
          <a:xfrm>
            <a:off x="5727431" y="42277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cs typeface="Arial" panose="020B0604020202020204" pitchFamily="34" charset="0"/>
              </a:rPr>
              <a:t>7</a:t>
            </a:r>
            <a:endParaRPr lang="en-US" sz="1100" b="1" dirty="0">
              <a:cs typeface="Arial" panose="020B060402020202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9F76876-DDAC-48FB-ABBF-B6DAA91F80F3}"/>
              </a:ext>
            </a:extLst>
          </p:cNvPr>
          <p:cNvSpPr/>
          <p:nvPr/>
        </p:nvSpPr>
        <p:spPr bwMode="auto">
          <a:xfrm>
            <a:off x="3083565" y="1758494"/>
            <a:ext cx="886269" cy="650169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FE8AB70-9A5E-4B34-A17D-449467F12DB3}"/>
              </a:ext>
            </a:extLst>
          </p:cNvPr>
          <p:cNvSpPr/>
          <p:nvPr/>
        </p:nvSpPr>
        <p:spPr bwMode="auto">
          <a:xfrm>
            <a:off x="4348976" y="2609385"/>
            <a:ext cx="869795" cy="671510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914E6E5-CDA9-483E-9459-0DA24FC43C09}"/>
              </a:ext>
            </a:extLst>
          </p:cNvPr>
          <p:cNvSpPr/>
          <p:nvPr/>
        </p:nvSpPr>
        <p:spPr bwMode="auto">
          <a:xfrm>
            <a:off x="5553677" y="3465021"/>
            <a:ext cx="841556" cy="676034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5D1340-6400-4321-BE1C-E71959E281E7}"/>
              </a:ext>
            </a:extLst>
          </p:cNvPr>
          <p:cNvSpPr txBox="1"/>
          <p:nvPr/>
        </p:nvSpPr>
        <p:spPr>
          <a:xfrm>
            <a:off x="1910542" y="4803786"/>
            <a:ext cx="5266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  <a:cs typeface="Arial" panose="020B0604020202020204" pitchFamily="34" charset="0"/>
              </a:rPr>
              <a:t>Figure 8</a:t>
            </a:r>
            <a:r>
              <a:rPr lang="en-US" b="1" dirty="0">
                <a:solidFill>
                  <a:srgbClr val="000000"/>
                </a:solidFill>
                <a:cs typeface="Arial" panose="020B0604020202020204" pitchFamily="34" charset="0"/>
              </a:rPr>
              <a:t>.  </a:t>
            </a:r>
            <a:r>
              <a:rPr lang="en-US" b="1" i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Arial" panose="020B0604020202020204" pitchFamily="34" charset="0"/>
              </a:rPr>
              <a:t>From Table 2-10, p 30.                      </a:t>
            </a:r>
            <a:r>
              <a:rPr lang="en-US" b="1" i="1" dirty="0">
                <a:solidFill>
                  <a:srgbClr val="000000"/>
                </a:solidFill>
                <a:cs typeface="Arial" panose="020B0604020202020204" pitchFamily="34" charset="0"/>
              </a:rPr>
              <a:t>Observed agreement  </a:t>
            </a:r>
            <a:r>
              <a:rPr lang="en-US" b="1" dirty="0">
                <a:solidFill>
                  <a:srgbClr val="000000"/>
                </a:solidFill>
                <a:cs typeface="Arial" panose="020B0604020202020204" pitchFamily="34" charset="0"/>
              </a:rPr>
              <a:t>=  (12 + 7 + 6) / 40 = 62%.</a:t>
            </a:r>
          </a:p>
        </p:txBody>
      </p:sp>
    </p:spTree>
    <p:extLst>
      <p:ext uri="{BB962C8B-B14F-4D97-AF65-F5344CB8AC3E}">
        <p14:creationId xmlns:p14="http://schemas.microsoft.com/office/powerpoint/2010/main" val="2171507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1" y="324270"/>
            <a:ext cx="6697143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More than 2 Types of Observations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38" name="Rectangle 2">
            <a:extLst>
              <a:ext uri="{FF2B5EF4-FFF2-40B4-BE49-F238E27FC236}">
                <a16:creationId xmlns:a16="http://schemas.microsoft.com/office/drawing/2014/main" id="{AF242E18-E277-44A3-BCA6-00E9A79E2AF2}"/>
              </a:ext>
            </a:extLst>
          </p:cNvPr>
          <p:cNvSpPr txBox="1">
            <a:spLocks noChangeArrowheads="1"/>
          </p:cNvSpPr>
          <p:nvPr/>
        </p:nvSpPr>
        <p:spPr>
          <a:xfrm>
            <a:off x="948689" y="704405"/>
            <a:ext cx="7543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 dirty="0">
                <a:latin typeface="+mn-lt"/>
              </a:rPr>
              <a:t>Resident</a:t>
            </a:r>
            <a:endParaRPr lang="en-US" altLang="en-US" sz="2400" dirty="0">
              <a:latin typeface="+mn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60CF2E-5CE2-4FF3-9D58-B95C690C6DCC}"/>
              </a:ext>
            </a:extLst>
          </p:cNvPr>
          <p:cNvSpPr txBox="1"/>
          <p:nvPr/>
        </p:nvSpPr>
        <p:spPr>
          <a:xfrm>
            <a:off x="6647748" y="420779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cs typeface="Arial" panose="020B0604020202020204" pitchFamily="34" charset="0"/>
              </a:rPr>
              <a:t>40</a:t>
            </a:r>
            <a:endParaRPr lang="en-US" sz="24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6AD9EE-92B4-4288-8C6B-99914B2804C9}"/>
              </a:ext>
            </a:extLst>
          </p:cNvPr>
          <p:cNvSpPr txBox="1"/>
          <p:nvPr/>
        </p:nvSpPr>
        <p:spPr>
          <a:xfrm>
            <a:off x="963884" y="1293367"/>
            <a:ext cx="1525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Student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34C908-C325-490E-82F7-5DE3887C37EC}"/>
              </a:ext>
            </a:extLst>
          </p:cNvPr>
          <p:cNvSpPr/>
          <p:nvPr/>
        </p:nvSpPr>
        <p:spPr bwMode="auto">
          <a:xfrm>
            <a:off x="6627942" y="4213692"/>
            <a:ext cx="515455" cy="440387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37302647-14CA-4A8A-BBBC-A758D6715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474987"/>
              </p:ext>
            </p:extLst>
          </p:nvPr>
        </p:nvGraphicFramePr>
        <p:xfrm>
          <a:off x="2930808" y="1676402"/>
          <a:ext cx="3585735" cy="2557341"/>
        </p:xfrm>
        <a:graphic>
          <a:graphicData uri="http://schemas.openxmlformats.org/drawingml/2006/table">
            <a:tbl>
              <a:tblPr/>
              <a:tblGrid>
                <a:gridCol w="1209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816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58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458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D905457C-8C72-4023-BDBA-14F26D142AC7}"/>
              </a:ext>
            </a:extLst>
          </p:cNvPr>
          <p:cNvSpPr txBox="1"/>
          <p:nvPr/>
        </p:nvSpPr>
        <p:spPr>
          <a:xfrm>
            <a:off x="3083564" y="1244340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≤ 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66C7E4-E2FC-48AC-BD8A-67D0EA7DD5FA}"/>
              </a:ext>
            </a:extLst>
          </p:cNvPr>
          <p:cNvSpPr txBox="1"/>
          <p:nvPr/>
        </p:nvSpPr>
        <p:spPr>
          <a:xfrm>
            <a:off x="4431118" y="1244373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6-9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319E1F-3650-4B18-A67D-2864CEFEAE7B}"/>
              </a:ext>
            </a:extLst>
          </p:cNvPr>
          <p:cNvSpPr txBox="1"/>
          <p:nvPr/>
        </p:nvSpPr>
        <p:spPr>
          <a:xfrm>
            <a:off x="5615222" y="1244339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≥ 10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22D888-5AD7-4A44-BAA1-C65547C7FED5}"/>
              </a:ext>
            </a:extLst>
          </p:cNvPr>
          <p:cNvSpPr txBox="1"/>
          <p:nvPr/>
        </p:nvSpPr>
        <p:spPr>
          <a:xfrm>
            <a:off x="6636600" y="184770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cs typeface="Arial" panose="020B0604020202020204" pitchFamily="34" charset="0"/>
              </a:rPr>
              <a:t>15</a:t>
            </a:r>
            <a:endParaRPr lang="en-US" sz="1100" b="1" dirty="0"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6E11A2-E8FB-4B05-B1AE-16FE52A2CDBE}"/>
              </a:ext>
            </a:extLst>
          </p:cNvPr>
          <p:cNvSpPr txBox="1"/>
          <p:nvPr/>
        </p:nvSpPr>
        <p:spPr>
          <a:xfrm>
            <a:off x="6636600" y="267411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cs typeface="Arial" panose="020B0604020202020204" pitchFamily="34" charset="0"/>
              </a:rPr>
              <a:t>13</a:t>
            </a:r>
            <a:endParaRPr lang="en-US" sz="1100" b="1" dirty="0"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B78F6B-3F47-4075-925F-4BEB9D645EE2}"/>
              </a:ext>
            </a:extLst>
          </p:cNvPr>
          <p:cNvSpPr txBox="1"/>
          <p:nvPr/>
        </p:nvSpPr>
        <p:spPr>
          <a:xfrm>
            <a:off x="6636600" y="353626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cs typeface="Arial" panose="020B0604020202020204" pitchFamily="34" charset="0"/>
              </a:rPr>
              <a:t>12</a:t>
            </a:r>
            <a:endParaRPr lang="en-US" sz="1100" b="1" dirty="0"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7C2D11E-4833-47EC-87B4-1C19D12A2656}"/>
              </a:ext>
            </a:extLst>
          </p:cNvPr>
          <p:cNvSpPr txBox="1"/>
          <p:nvPr/>
        </p:nvSpPr>
        <p:spPr>
          <a:xfrm>
            <a:off x="2200352" y="1870004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≤ 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B256C2-BFFB-46FE-A271-38ADB46872D0}"/>
              </a:ext>
            </a:extLst>
          </p:cNvPr>
          <p:cNvSpPr txBox="1"/>
          <p:nvPr/>
        </p:nvSpPr>
        <p:spPr>
          <a:xfrm>
            <a:off x="2200352" y="2707720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6-9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70EEC58-F3EF-459A-BAAE-0901C995AB86}"/>
              </a:ext>
            </a:extLst>
          </p:cNvPr>
          <p:cNvSpPr txBox="1"/>
          <p:nvPr/>
        </p:nvSpPr>
        <p:spPr>
          <a:xfrm>
            <a:off x="2098561" y="3569845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≥ 10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541EBF-3415-42C7-B5B8-2969FF44F64C}"/>
              </a:ext>
            </a:extLst>
          </p:cNvPr>
          <p:cNvSpPr txBox="1"/>
          <p:nvPr/>
        </p:nvSpPr>
        <p:spPr>
          <a:xfrm>
            <a:off x="3276600" y="4200297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cs typeface="Arial" panose="020B0604020202020204" pitchFamily="34" charset="0"/>
              </a:rPr>
              <a:t>17</a:t>
            </a:r>
            <a:endParaRPr lang="en-US" sz="1100" b="1" dirty="0"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9876D0-E5E9-446B-9F5D-B1B4C33B11BF}"/>
              </a:ext>
            </a:extLst>
          </p:cNvPr>
          <p:cNvSpPr txBox="1"/>
          <p:nvPr/>
        </p:nvSpPr>
        <p:spPr>
          <a:xfrm>
            <a:off x="4485261" y="420779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cs typeface="Arial" panose="020B0604020202020204" pitchFamily="34" charset="0"/>
              </a:rPr>
              <a:t>16</a:t>
            </a:r>
            <a:endParaRPr lang="en-US" sz="1100" b="1" dirty="0"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4A1E64-647B-4379-A12E-2DD47BA92D15}"/>
              </a:ext>
            </a:extLst>
          </p:cNvPr>
          <p:cNvSpPr txBox="1"/>
          <p:nvPr/>
        </p:nvSpPr>
        <p:spPr>
          <a:xfrm>
            <a:off x="5727431" y="42277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cs typeface="Arial" panose="020B0604020202020204" pitchFamily="34" charset="0"/>
              </a:rPr>
              <a:t>7</a:t>
            </a:r>
            <a:endParaRPr lang="en-US" sz="1100" b="1" dirty="0">
              <a:cs typeface="Arial" panose="020B060402020202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9F76876-DDAC-48FB-ABBF-B6DAA91F80F3}"/>
              </a:ext>
            </a:extLst>
          </p:cNvPr>
          <p:cNvSpPr/>
          <p:nvPr/>
        </p:nvSpPr>
        <p:spPr bwMode="auto">
          <a:xfrm>
            <a:off x="3389485" y="2014587"/>
            <a:ext cx="701653" cy="471122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FE8AB70-9A5E-4B34-A17D-449467F12DB3}"/>
              </a:ext>
            </a:extLst>
          </p:cNvPr>
          <p:cNvSpPr/>
          <p:nvPr/>
        </p:nvSpPr>
        <p:spPr bwMode="auto">
          <a:xfrm>
            <a:off x="4584222" y="2834902"/>
            <a:ext cx="707049" cy="502602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914E6E5-CDA9-483E-9459-0DA24FC43C09}"/>
              </a:ext>
            </a:extLst>
          </p:cNvPr>
          <p:cNvSpPr/>
          <p:nvPr/>
        </p:nvSpPr>
        <p:spPr bwMode="auto">
          <a:xfrm>
            <a:off x="5824724" y="3691903"/>
            <a:ext cx="647187" cy="492442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D8E731-1CD2-4875-BFC0-612AC2F990CE}"/>
              </a:ext>
            </a:extLst>
          </p:cNvPr>
          <p:cNvSpPr txBox="1"/>
          <p:nvPr/>
        </p:nvSpPr>
        <p:spPr>
          <a:xfrm>
            <a:off x="3420338" y="1992285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cs typeface="Arial" panose="020B0604020202020204" pitchFamily="34" charset="0"/>
              </a:rPr>
              <a:t>6.4</a:t>
            </a:r>
            <a:endParaRPr lang="en-US" sz="2400" b="1" dirty="0"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C266DF-8217-4BDC-9268-CEBDEE9B153B}"/>
              </a:ext>
            </a:extLst>
          </p:cNvPr>
          <p:cNvSpPr txBox="1"/>
          <p:nvPr/>
        </p:nvSpPr>
        <p:spPr>
          <a:xfrm>
            <a:off x="4635244" y="2843861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cs typeface="Arial" panose="020B0604020202020204" pitchFamily="34" charset="0"/>
              </a:rPr>
              <a:t>5.2</a:t>
            </a:r>
            <a:endParaRPr lang="en-US" sz="2400" b="1" dirty="0"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2A30F5-A1E9-4C98-A529-5385F7E7EC67}"/>
              </a:ext>
            </a:extLst>
          </p:cNvPr>
          <p:cNvSpPr txBox="1"/>
          <p:nvPr/>
        </p:nvSpPr>
        <p:spPr>
          <a:xfrm>
            <a:off x="5855570" y="3691230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cs typeface="Arial" panose="020B0604020202020204" pitchFamily="34" charset="0"/>
              </a:rPr>
              <a:t>2.1</a:t>
            </a:r>
            <a:endParaRPr lang="en-US" sz="2400" b="1" dirty="0"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227697-4311-440B-AA29-9627621F7F65}"/>
              </a:ext>
            </a:extLst>
          </p:cNvPr>
          <p:cNvSpPr txBox="1"/>
          <p:nvPr/>
        </p:nvSpPr>
        <p:spPr>
          <a:xfrm>
            <a:off x="3012485" y="168585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12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63D9B3-1FAF-4367-90CF-54E062211294}"/>
              </a:ext>
            </a:extLst>
          </p:cNvPr>
          <p:cNvSpPr txBox="1"/>
          <p:nvPr/>
        </p:nvSpPr>
        <p:spPr>
          <a:xfrm>
            <a:off x="4190797" y="24850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788525-04A3-4C89-9C3C-38A4C44D7172}"/>
              </a:ext>
            </a:extLst>
          </p:cNvPr>
          <p:cNvSpPr txBox="1"/>
          <p:nvPr/>
        </p:nvSpPr>
        <p:spPr>
          <a:xfrm>
            <a:off x="5350523" y="335482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7DCA97-E0A4-4EC2-8272-8F4EC7F618A2}"/>
              </a:ext>
            </a:extLst>
          </p:cNvPr>
          <p:cNvSpPr txBox="1"/>
          <p:nvPr/>
        </p:nvSpPr>
        <p:spPr>
          <a:xfrm>
            <a:off x="660024" y="4666786"/>
            <a:ext cx="7832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  <a:cs typeface="Arial" panose="020B0604020202020204" pitchFamily="34" charset="0"/>
              </a:rPr>
              <a:t>Figure 9</a:t>
            </a:r>
            <a:r>
              <a:rPr lang="en-US" b="1" dirty="0">
                <a:solidFill>
                  <a:srgbClr val="000000"/>
                </a:solidFill>
                <a:cs typeface="Arial" panose="020B0604020202020204" pitchFamily="34" charset="0"/>
              </a:rPr>
              <a:t>.  </a:t>
            </a:r>
            <a:r>
              <a:rPr lang="en-US" b="1" i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Arial" panose="020B0604020202020204" pitchFamily="34" charset="0"/>
              </a:rPr>
              <a:t>From Table 2-10, p 30.                                                                            </a:t>
            </a:r>
            <a:r>
              <a:rPr lang="en-US" b="1" i="1" dirty="0">
                <a:solidFill>
                  <a:srgbClr val="000000"/>
                </a:solidFill>
                <a:cs typeface="Arial" panose="020B0604020202020204" pitchFamily="34" charset="0"/>
              </a:rPr>
              <a:t>chance agreement  </a:t>
            </a:r>
            <a:r>
              <a:rPr lang="en-US" b="1" dirty="0">
                <a:solidFill>
                  <a:srgbClr val="000000"/>
                </a:solidFill>
                <a:cs typeface="Arial" panose="020B0604020202020204" pitchFamily="34" charset="0"/>
              </a:rPr>
              <a:t>=  ((17 x 15) / 40   +   (16 x 13) / 40   +   (7 x 12) / 40)) / 40   =          (6.4 + 5.2 + 2.1) / 40  =  13.7 / 40  =  34%. </a:t>
            </a:r>
          </a:p>
        </p:txBody>
      </p:sp>
    </p:spTree>
    <p:extLst>
      <p:ext uri="{BB962C8B-B14F-4D97-AF65-F5344CB8AC3E}">
        <p14:creationId xmlns:p14="http://schemas.microsoft.com/office/powerpoint/2010/main" val="792915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1" y="324270"/>
            <a:ext cx="6117279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Determining Kappa (Figure 8, 9)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F20F611-DA1C-4242-8191-008D97298D1D}"/>
              </a:ext>
            </a:extLst>
          </p:cNvPr>
          <p:cNvSpPr/>
          <p:nvPr/>
        </p:nvSpPr>
        <p:spPr>
          <a:xfrm>
            <a:off x="651511" y="1048215"/>
            <a:ext cx="7543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3200" dirty="0">
                <a:cs typeface="Arial" pitchFamily="34" charset="0"/>
              </a:rPr>
              <a:t>Kappa is determined as</a:t>
            </a:r>
          </a:p>
          <a:p>
            <a:pPr>
              <a:defRPr/>
            </a:pPr>
            <a:r>
              <a:rPr lang="en-US" sz="3200" dirty="0">
                <a:cs typeface="Arial" pitchFamily="34" charset="0"/>
              </a:rPr>
              <a:t>     </a:t>
            </a:r>
            <a:r>
              <a:rPr lang="en-US" sz="3200" u="sng" dirty="0">
                <a:cs typeface="Arial" pitchFamily="34" charset="0"/>
              </a:rPr>
              <a:t>Observed</a:t>
            </a:r>
            <a:r>
              <a:rPr lang="en-US" sz="3200" dirty="0">
                <a:cs typeface="Arial" pitchFamily="34" charset="0"/>
              </a:rPr>
              <a:t> agreement </a:t>
            </a:r>
            <a:r>
              <a:rPr lang="en-US" sz="3200" i="1" dirty="0">
                <a:cs typeface="Arial" pitchFamily="34" charset="0"/>
              </a:rPr>
              <a:t>beyond chance</a:t>
            </a:r>
          </a:p>
          <a:p>
            <a:pPr>
              <a:defRPr/>
            </a:pPr>
            <a:r>
              <a:rPr lang="en-US" sz="3200" dirty="0">
                <a:cs typeface="Arial" pitchFamily="34" charset="0"/>
              </a:rPr>
              <a:t>                          divided by</a:t>
            </a:r>
          </a:p>
          <a:p>
            <a:pPr>
              <a:defRPr/>
            </a:pPr>
            <a:r>
              <a:rPr lang="en-US" sz="3200" dirty="0">
                <a:cs typeface="Arial" pitchFamily="34" charset="0"/>
              </a:rPr>
              <a:t>      </a:t>
            </a:r>
            <a:r>
              <a:rPr lang="en-US" sz="3200" u="sng" dirty="0">
                <a:cs typeface="Arial" pitchFamily="34" charset="0"/>
              </a:rPr>
              <a:t>Potential</a:t>
            </a:r>
            <a:r>
              <a:rPr lang="en-US" sz="3200" dirty="0">
                <a:cs typeface="Arial" pitchFamily="34" charset="0"/>
              </a:rPr>
              <a:t> agreement </a:t>
            </a:r>
            <a:r>
              <a:rPr lang="en-US" sz="3200" i="1" dirty="0">
                <a:cs typeface="Arial" pitchFamily="34" charset="0"/>
              </a:rPr>
              <a:t>beyond chance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3200" dirty="0">
                <a:cs typeface="Arial" pitchFamily="34" charset="0"/>
              </a:rPr>
              <a:t>In Figure 8 and 9, this is</a:t>
            </a:r>
          </a:p>
          <a:p>
            <a:pPr>
              <a:defRPr/>
            </a:pPr>
            <a:r>
              <a:rPr lang="en-US" sz="3200" dirty="0">
                <a:cs typeface="Arial" pitchFamily="34" charset="0"/>
              </a:rPr>
              <a:t>        (.62 - .34) / (1.0 - .34) = .28 / .66 = .42</a:t>
            </a: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1909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2" y="324270"/>
            <a:ext cx="5771554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Weighted Kappa (Figure 9, 10)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38" name="Rectangle 2">
            <a:extLst>
              <a:ext uri="{FF2B5EF4-FFF2-40B4-BE49-F238E27FC236}">
                <a16:creationId xmlns:a16="http://schemas.microsoft.com/office/drawing/2014/main" id="{AF242E18-E277-44A3-BCA6-00E9A79E2AF2}"/>
              </a:ext>
            </a:extLst>
          </p:cNvPr>
          <p:cNvSpPr txBox="1">
            <a:spLocks noChangeArrowheads="1"/>
          </p:cNvSpPr>
          <p:nvPr/>
        </p:nvSpPr>
        <p:spPr>
          <a:xfrm>
            <a:off x="948689" y="704405"/>
            <a:ext cx="7543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 dirty="0">
                <a:latin typeface="+mn-lt"/>
              </a:rPr>
              <a:t>Resident</a:t>
            </a:r>
            <a:endParaRPr lang="en-US" altLang="en-US" sz="2400" dirty="0">
              <a:latin typeface="+mn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60CF2E-5CE2-4FF3-9D58-B95C690C6DCC}"/>
              </a:ext>
            </a:extLst>
          </p:cNvPr>
          <p:cNvSpPr txBox="1"/>
          <p:nvPr/>
        </p:nvSpPr>
        <p:spPr>
          <a:xfrm>
            <a:off x="6647748" y="420779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cs typeface="Arial" panose="020B0604020202020204" pitchFamily="34" charset="0"/>
              </a:rPr>
              <a:t>40</a:t>
            </a:r>
            <a:endParaRPr lang="en-US" sz="24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6AD9EE-92B4-4288-8C6B-99914B2804C9}"/>
              </a:ext>
            </a:extLst>
          </p:cNvPr>
          <p:cNvSpPr txBox="1"/>
          <p:nvPr/>
        </p:nvSpPr>
        <p:spPr>
          <a:xfrm>
            <a:off x="963884" y="1293367"/>
            <a:ext cx="1525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Student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34C908-C325-490E-82F7-5DE3887C37EC}"/>
              </a:ext>
            </a:extLst>
          </p:cNvPr>
          <p:cNvSpPr/>
          <p:nvPr/>
        </p:nvSpPr>
        <p:spPr bwMode="auto">
          <a:xfrm>
            <a:off x="6627942" y="4213692"/>
            <a:ext cx="515455" cy="440387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37302647-14CA-4A8A-BBBC-A758D6715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111689"/>
              </p:ext>
            </p:extLst>
          </p:nvPr>
        </p:nvGraphicFramePr>
        <p:xfrm>
          <a:off x="2930808" y="1676402"/>
          <a:ext cx="3585735" cy="2557341"/>
        </p:xfrm>
        <a:graphic>
          <a:graphicData uri="http://schemas.openxmlformats.org/drawingml/2006/table">
            <a:tbl>
              <a:tblPr/>
              <a:tblGrid>
                <a:gridCol w="1209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816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589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458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D905457C-8C72-4023-BDBA-14F26D142AC7}"/>
              </a:ext>
            </a:extLst>
          </p:cNvPr>
          <p:cNvSpPr txBox="1"/>
          <p:nvPr/>
        </p:nvSpPr>
        <p:spPr>
          <a:xfrm>
            <a:off x="3083564" y="1244340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≤ 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66C7E4-E2FC-48AC-BD8A-67D0EA7DD5FA}"/>
              </a:ext>
            </a:extLst>
          </p:cNvPr>
          <p:cNvSpPr txBox="1"/>
          <p:nvPr/>
        </p:nvSpPr>
        <p:spPr>
          <a:xfrm>
            <a:off x="4431118" y="1244373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6-9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319E1F-3650-4B18-A67D-2864CEFEAE7B}"/>
              </a:ext>
            </a:extLst>
          </p:cNvPr>
          <p:cNvSpPr txBox="1"/>
          <p:nvPr/>
        </p:nvSpPr>
        <p:spPr>
          <a:xfrm>
            <a:off x="5615222" y="1244339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≥ 10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22D888-5AD7-4A44-BAA1-C65547C7FED5}"/>
              </a:ext>
            </a:extLst>
          </p:cNvPr>
          <p:cNvSpPr txBox="1"/>
          <p:nvPr/>
        </p:nvSpPr>
        <p:spPr>
          <a:xfrm>
            <a:off x="6636600" y="184770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cs typeface="Arial" panose="020B0604020202020204" pitchFamily="34" charset="0"/>
              </a:rPr>
              <a:t>15</a:t>
            </a:r>
            <a:endParaRPr lang="en-US" sz="1100" b="1" dirty="0"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6E11A2-E8FB-4B05-B1AE-16FE52A2CDBE}"/>
              </a:ext>
            </a:extLst>
          </p:cNvPr>
          <p:cNvSpPr txBox="1"/>
          <p:nvPr/>
        </p:nvSpPr>
        <p:spPr>
          <a:xfrm>
            <a:off x="6636600" y="267411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cs typeface="Arial" panose="020B0604020202020204" pitchFamily="34" charset="0"/>
              </a:rPr>
              <a:t>13</a:t>
            </a:r>
            <a:endParaRPr lang="en-US" sz="1100" b="1" dirty="0"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B78F6B-3F47-4075-925F-4BEB9D645EE2}"/>
              </a:ext>
            </a:extLst>
          </p:cNvPr>
          <p:cNvSpPr txBox="1"/>
          <p:nvPr/>
        </p:nvSpPr>
        <p:spPr>
          <a:xfrm>
            <a:off x="6636600" y="353626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cs typeface="Arial" panose="020B0604020202020204" pitchFamily="34" charset="0"/>
              </a:rPr>
              <a:t>12</a:t>
            </a:r>
            <a:endParaRPr lang="en-US" sz="1100" b="1" dirty="0"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7C2D11E-4833-47EC-87B4-1C19D12A2656}"/>
              </a:ext>
            </a:extLst>
          </p:cNvPr>
          <p:cNvSpPr txBox="1"/>
          <p:nvPr/>
        </p:nvSpPr>
        <p:spPr>
          <a:xfrm>
            <a:off x="2200352" y="1870004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≤ 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B256C2-BFFB-46FE-A271-38ADB46872D0}"/>
              </a:ext>
            </a:extLst>
          </p:cNvPr>
          <p:cNvSpPr txBox="1"/>
          <p:nvPr/>
        </p:nvSpPr>
        <p:spPr>
          <a:xfrm>
            <a:off x="2200352" y="2707720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6-9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70EEC58-F3EF-459A-BAAE-0901C995AB86}"/>
              </a:ext>
            </a:extLst>
          </p:cNvPr>
          <p:cNvSpPr txBox="1"/>
          <p:nvPr/>
        </p:nvSpPr>
        <p:spPr>
          <a:xfrm>
            <a:off x="2098561" y="3569845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≥ 10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541EBF-3415-42C7-B5B8-2969FF44F64C}"/>
              </a:ext>
            </a:extLst>
          </p:cNvPr>
          <p:cNvSpPr txBox="1"/>
          <p:nvPr/>
        </p:nvSpPr>
        <p:spPr>
          <a:xfrm>
            <a:off x="3276600" y="4200297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cs typeface="Arial" panose="020B0604020202020204" pitchFamily="34" charset="0"/>
              </a:rPr>
              <a:t>17</a:t>
            </a:r>
            <a:endParaRPr lang="en-US" sz="1100" b="1" dirty="0"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9876D0-E5E9-446B-9F5D-B1B4C33B11BF}"/>
              </a:ext>
            </a:extLst>
          </p:cNvPr>
          <p:cNvSpPr txBox="1"/>
          <p:nvPr/>
        </p:nvSpPr>
        <p:spPr>
          <a:xfrm>
            <a:off x="4485261" y="420779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cs typeface="Arial" panose="020B0604020202020204" pitchFamily="34" charset="0"/>
              </a:rPr>
              <a:t>16</a:t>
            </a:r>
            <a:endParaRPr lang="en-US" sz="1100" b="1" dirty="0"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4A1E64-647B-4379-A12E-2DD47BA92D15}"/>
              </a:ext>
            </a:extLst>
          </p:cNvPr>
          <p:cNvSpPr txBox="1"/>
          <p:nvPr/>
        </p:nvSpPr>
        <p:spPr>
          <a:xfrm>
            <a:off x="5727431" y="42277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cs typeface="Arial" panose="020B0604020202020204" pitchFamily="34" charset="0"/>
              </a:rPr>
              <a:t>7</a:t>
            </a:r>
            <a:endParaRPr lang="en-US" sz="1100" b="1" dirty="0"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2C49F7-D8A6-442C-B43F-89710F7AC697}"/>
              </a:ext>
            </a:extLst>
          </p:cNvPr>
          <p:cNvSpPr txBox="1"/>
          <p:nvPr/>
        </p:nvSpPr>
        <p:spPr>
          <a:xfrm>
            <a:off x="4669042" y="2024256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cs typeface="Arial" panose="020B0604020202020204" pitchFamily="34" charset="0"/>
              </a:rPr>
              <a:t>6.0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1BCB21-6826-4085-A266-3E2BD7A878E1}"/>
              </a:ext>
            </a:extLst>
          </p:cNvPr>
          <p:cNvSpPr txBox="1"/>
          <p:nvPr/>
        </p:nvSpPr>
        <p:spPr>
          <a:xfrm>
            <a:off x="4205434" y="16955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68456C4-41D9-44B7-BB2F-7EE4F36A480C}"/>
              </a:ext>
            </a:extLst>
          </p:cNvPr>
          <p:cNvSpPr/>
          <p:nvPr/>
        </p:nvSpPr>
        <p:spPr bwMode="auto">
          <a:xfrm>
            <a:off x="4613720" y="2003436"/>
            <a:ext cx="701653" cy="471122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5A9085-3AA7-49C9-9FF1-6EB015E7652D}"/>
              </a:ext>
            </a:extLst>
          </p:cNvPr>
          <p:cNvSpPr txBox="1"/>
          <p:nvPr/>
        </p:nvSpPr>
        <p:spPr>
          <a:xfrm>
            <a:off x="2997386" y="25281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748EEE-BE5A-48B9-B59C-5765C1071C67}"/>
              </a:ext>
            </a:extLst>
          </p:cNvPr>
          <p:cNvSpPr/>
          <p:nvPr/>
        </p:nvSpPr>
        <p:spPr bwMode="auto">
          <a:xfrm>
            <a:off x="3405672" y="2847213"/>
            <a:ext cx="701653" cy="471122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1127C8-DB87-476A-BE3E-17E2CAF36EBF}"/>
              </a:ext>
            </a:extLst>
          </p:cNvPr>
          <p:cNvSpPr txBox="1"/>
          <p:nvPr/>
        </p:nvSpPr>
        <p:spPr>
          <a:xfrm>
            <a:off x="3438696" y="2812273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cs typeface="Arial" panose="020B0604020202020204" pitchFamily="34" charset="0"/>
              </a:rPr>
              <a:t>5.5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63C233-F076-4E26-9C91-FD557220114A}"/>
              </a:ext>
            </a:extLst>
          </p:cNvPr>
          <p:cNvSpPr txBox="1"/>
          <p:nvPr/>
        </p:nvSpPr>
        <p:spPr>
          <a:xfrm>
            <a:off x="5335424" y="2535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BBE2A6-884E-4110-9E65-4A92025F5735}"/>
              </a:ext>
            </a:extLst>
          </p:cNvPr>
          <p:cNvSpPr txBox="1"/>
          <p:nvPr/>
        </p:nvSpPr>
        <p:spPr>
          <a:xfrm>
            <a:off x="5776734" y="2819710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cs typeface="Arial" panose="020B0604020202020204" pitchFamily="34" charset="0"/>
              </a:rPr>
              <a:t>2.3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BD40C1E-6134-468D-A362-BB57E5E19BFC}"/>
              </a:ext>
            </a:extLst>
          </p:cNvPr>
          <p:cNvSpPr/>
          <p:nvPr/>
        </p:nvSpPr>
        <p:spPr bwMode="auto">
          <a:xfrm>
            <a:off x="5776734" y="2861434"/>
            <a:ext cx="701653" cy="471122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F67A5F-2408-4C97-8445-D0A1FB374D32}"/>
              </a:ext>
            </a:extLst>
          </p:cNvPr>
          <p:cNvSpPr txBox="1"/>
          <p:nvPr/>
        </p:nvSpPr>
        <p:spPr>
          <a:xfrm>
            <a:off x="4189775" y="34047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7AB49D-A5F7-4573-83BA-48DE42D7E38A}"/>
              </a:ext>
            </a:extLst>
          </p:cNvPr>
          <p:cNvSpPr txBox="1"/>
          <p:nvPr/>
        </p:nvSpPr>
        <p:spPr>
          <a:xfrm>
            <a:off x="4631085" y="3688916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cs typeface="Arial" panose="020B0604020202020204" pitchFamily="34" charset="0"/>
              </a:rPr>
              <a:t>4.8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0F2249-F5DE-4E10-9545-DB07606A6FB7}"/>
              </a:ext>
            </a:extLst>
          </p:cNvPr>
          <p:cNvSpPr/>
          <p:nvPr/>
        </p:nvSpPr>
        <p:spPr bwMode="auto">
          <a:xfrm>
            <a:off x="4603423" y="3718016"/>
            <a:ext cx="701653" cy="471122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929365-8320-4864-A0E6-EC1A0D43594F}"/>
              </a:ext>
            </a:extLst>
          </p:cNvPr>
          <p:cNvSpPr txBox="1"/>
          <p:nvPr/>
        </p:nvSpPr>
        <p:spPr>
          <a:xfrm>
            <a:off x="948689" y="4641281"/>
            <a:ext cx="6238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0000"/>
                </a:solidFill>
                <a:cs typeface="Arial" panose="020B0604020202020204" pitchFamily="34" charset="0"/>
              </a:rPr>
              <a:t>Figure 10</a:t>
            </a:r>
            <a:r>
              <a:rPr lang="en-US" b="1" dirty="0">
                <a:solidFill>
                  <a:srgbClr val="000000"/>
                </a:solidFill>
                <a:cs typeface="Arial" panose="020B0604020202020204" pitchFamily="34" charset="0"/>
              </a:rPr>
              <a:t>.  </a:t>
            </a:r>
            <a:r>
              <a:rPr lang="en-US" b="1" i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Arial" panose="020B0604020202020204" pitchFamily="34" charset="0"/>
              </a:rPr>
              <a:t>From Table 2-10, p 30.  </a:t>
            </a:r>
            <a:r>
              <a:rPr lang="en-US" b="1" i="1" dirty="0">
                <a:solidFill>
                  <a:srgbClr val="000000"/>
                </a:solidFill>
                <a:cs typeface="Arial" panose="020B0604020202020204" pitchFamily="34" charset="0"/>
              </a:rPr>
              <a:t>Chance agreement  </a:t>
            </a:r>
            <a:r>
              <a:rPr lang="en-US" b="1" dirty="0">
                <a:solidFill>
                  <a:srgbClr val="000000"/>
                </a:solidFill>
                <a:cs typeface="Arial" panose="020B0604020202020204" pitchFamily="34" charset="0"/>
              </a:rPr>
              <a:t>for cells of “partial agreement”  =  (17 x 13) / 40   +   (16 x 12) / 40    +     (7 x 13) / 40  +  (16 x 15) / 40  =  (5.5 + 4.8 + 2.3 + 6.0)  =  18.6</a:t>
            </a:r>
          </a:p>
        </p:txBody>
      </p:sp>
    </p:spTree>
    <p:extLst>
      <p:ext uri="{BB962C8B-B14F-4D97-AF65-F5344CB8AC3E}">
        <p14:creationId xmlns:p14="http://schemas.microsoft.com/office/powerpoint/2010/main" val="22147148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2" y="324270"/>
            <a:ext cx="5816196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Weighted Kappa (Figure 9, 10)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3FF5F2-DB89-4CF2-9FCE-DAECDF865BE4}"/>
              </a:ext>
            </a:extLst>
          </p:cNvPr>
          <p:cNvSpPr/>
          <p:nvPr/>
        </p:nvSpPr>
        <p:spPr>
          <a:xfrm>
            <a:off x="609600" y="990600"/>
            <a:ext cx="759769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600" dirty="0">
                <a:cs typeface="Arial" pitchFamily="34" charset="0"/>
              </a:rPr>
              <a:t>In Figure 9, chance perfect agreement cell totals = 6.4 + 5.2 + 2.1 = 13.7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600" dirty="0">
                <a:cs typeface="Arial" pitchFamily="34" charset="0"/>
              </a:rPr>
              <a:t>In Figure 10, chance partial agreement cell totals = 5.5 + 4.8 + 2.3 + 6.0 = 18.6</a:t>
            </a:r>
          </a:p>
          <a:p>
            <a:pPr marL="342900" lvl="0" indent="-342900">
              <a:buFont typeface="Arial" pitchFamily="34" charset="0"/>
              <a:buChar char="•"/>
              <a:defRPr/>
            </a:pPr>
            <a:r>
              <a:rPr lang="en-US" sz="2600" dirty="0">
                <a:solidFill>
                  <a:srgbClr val="000000"/>
                </a:solidFill>
                <a:cs typeface="Arial" pitchFamily="34" charset="0"/>
              </a:rPr>
              <a:t>Weighted chance partial agreement (using weight of 0.5) = 18.6 X 0.5 = 9.3</a:t>
            </a:r>
          </a:p>
          <a:p>
            <a:pPr marL="342900" lvl="0" indent="-342900">
              <a:buFont typeface="Arial" pitchFamily="34" charset="0"/>
              <a:buChar char="•"/>
              <a:defRPr/>
            </a:pPr>
            <a:r>
              <a:rPr lang="en-US" sz="2600" dirty="0">
                <a:solidFill>
                  <a:srgbClr val="000000"/>
                </a:solidFill>
                <a:cs typeface="Arial" pitchFamily="34" charset="0"/>
              </a:rPr>
              <a:t>Chance agreement = (13.7 + 9.3) / 40  =  23 /40 =57.5%</a:t>
            </a:r>
          </a:p>
          <a:p>
            <a:pPr marL="342900" lvl="0" indent="-342900">
              <a:buFont typeface="Arial" pitchFamily="34" charset="0"/>
              <a:buChar char="•"/>
              <a:defRPr/>
            </a:pPr>
            <a:r>
              <a:rPr lang="en-US" sz="2600" dirty="0">
                <a:solidFill>
                  <a:srgbClr val="000000"/>
                </a:solidFill>
                <a:cs typeface="Arial" pitchFamily="34" charset="0"/>
              </a:rPr>
              <a:t>Observed agreement = 25 + (15 x 0.5) divided by 40 = 32.5 / 40 = 81%</a:t>
            </a:r>
          </a:p>
          <a:p>
            <a:pPr marL="342900" lvl="0" indent="-342900">
              <a:buFont typeface="Arial" pitchFamily="34" charset="0"/>
              <a:buChar char="•"/>
              <a:defRPr/>
            </a:pPr>
            <a:r>
              <a:rPr lang="en-US" sz="2600" dirty="0">
                <a:solidFill>
                  <a:srgbClr val="000000"/>
                </a:solidFill>
                <a:cs typeface="Arial" pitchFamily="34" charset="0"/>
              </a:rPr>
              <a:t>Weight kappa = 0.55 (vs .42 unweighted)</a:t>
            </a:r>
            <a:endParaRPr lang="en-US" sz="2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33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2939184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Reliability Test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1E7063C-975C-43F4-A374-19DD76893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7717"/>
            <a:ext cx="7917366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Internal consistency should be determined before a test can be employed for research or examination purposes to ensure validity</a:t>
            </a:r>
          </a:p>
          <a:p>
            <a:pPr>
              <a:spcBef>
                <a:spcPts val="0"/>
              </a:spcBef>
            </a:pPr>
            <a:r>
              <a:rPr lang="en-US" dirty="0"/>
              <a:t>Reliability estimates shows the amount of measurement error in a test; this interpretation of reliability is the correlation of test with itself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9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3630558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Interpreting Alpha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F2CA678-0B73-4894-8436-BD223BC8B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051025"/>
              </p:ext>
            </p:extLst>
          </p:nvPr>
        </p:nvGraphicFramePr>
        <p:xfrm>
          <a:off x="651510" y="953306"/>
          <a:ext cx="6293005" cy="2743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4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Cronbach’s 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Internal consistency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l-GR" sz="2400" dirty="0"/>
                        <a:t>α</a:t>
                      </a:r>
                      <a:r>
                        <a:rPr lang="en-US" sz="2400" dirty="0"/>
                        <a:t> ≥ 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Excellent (High-Stakes testing)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0.7 ≤ </a:t>
                      </a:r>
                      <a:r>
                        <a:rPr lang="el-GR" sz="2400" dirty="0"/>
                        <a:t>α</a:t>
                      </a:r>
                      <a:r>
                        <a:rPr lang="en-US" sz="2400" dirty="0"/>
                        <a:t> &lt; 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Good (Low-Stakes testing)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95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l-GR" sz="2400" dirty="0"/>
                        <a:t>0.</a:t>
                      </a:r>
                      <a:r>
                        <a:rPr lang="en-US" sz="2400" dirty="0"/>
                        <a:t>6</a:t>
                      </a:r>
                      <a:r>
                        <a:rPr lang="el-GR" sz="2400" dirty="0"/>
                        <a:t> ≤ α &lt; 0.</a:t>
                      </a:r>
                      <a:r>
                        <a:rPr lang="en-US" sz="2400" dirty="0"/>
                        <a:t>7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Acceptable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24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l-GR" sz="2400" dirty="0"/>
                        <a:t>0.</a:t>
                      </a:r>
                      <a:r>
                        <a:rPr lang="en-US" sz="2400" dirty="0"/>
                        <a:t>5</a:t>
                      </a:r>
                      <a:r>
                        <a:rPr lang="el-GR" sz="2400" dirty="0"/>
                        <a:t> ≤ α &lt; 0.</a:t>
                      </a:r>
                      <a:r>
                        <a:rPr lang="en-US" sz="2400" dirty="0"/>
                        <a:t>6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Poor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363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l-GR" sz="2400" dirty="0"/>
                        <a:t>α &lt; 0.</a:t>
                      </a:r>
                      <a:r>
                        <a:rPr lang="en-US" sz="2400" dirty="0"/>
                        <a:t>5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Unacceptable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61371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052027F-85C7-4447-B3E9-D57C1701522E}"/>
              </a:ext>
            </a:extLst>
          </p:cNvPr>
          <p:cNvSpPr/>
          <p:nvPr/>
        </p:nvSpPr>
        <p:spPr>
          <a:xfrm>
            <a:off x="30758" y="3767949"/>
            <a:ext cx="793121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 low value of alpha could be due to a low number of questions, poor interrelatedness between items or heterogeneous constructs.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Items (with low correlations with others) with a low alpha should be revised or discarded?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If alpha value is high, can compute the composite scores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3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09" y="324270"/>
            <a:ext cx="6786353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Example 1: PHQ-9 Depression Scale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63" name="Text Box 4">
            <a:extLst>
              <a:ext uri="{FF2B5EF4-FFF2-40B4-BE49-F238E27FC236}">
                <a16:creationId xmlns:a16="http://schemas.microsoft.com/office/drawing/2014/main" id="{26D539E7-B306-4BD2-8452-5773D4889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829" y="754043"/>
            <a:ext cx="9153144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5829300" algn="ctr"/>
                <a:tab pos="6572250" algn="ctr"/>
                <a:tab pos="7543800" algn="ctr"/>
                <a:tab pos="8458200" algn="ctr"/>
              </a:tabLst>
              <a:defRPr/>
            </a:pPr>
            <a:r>
              <a:rPr 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cs typeface="Arial"/>
              </a:rPr>
              <a:t>                                                                                                                                       </a:t>
            </a:r>
            <a:r>
              <a:rPr lang="en-US" sz="1400" b="1" dirty="0">
                <a:cs typeface="Arial"/>
              </a:rPr>
              <a:t>More than 	  Nearly</a:t>
            </a:r>
            <a:br>
              <a:rPr lang="en-US" sz="1400" b="1" dirty="0">
                <a:cs typeface="Arial"/>
              </a:rPr>
            </a:br>
            <a:r>
              <a:rPr lang="en-US" sz="1400" b="1" dirty="0">
                <a:cs typeface="Arial"/>
              </a:rPr>
              <a:t>                                                                                                          Not     Several 	    half the          every</a:t>
            </a:r>
            <a:br>
              <a:rPr lang="en-US" sz="1400" b="1" dirty="0">
                <a:cs typeface="Arial"/>
              </a:rPr>
            </a:br>
            <a:r>
              <a:rPr lang="en-US" sz="1400" b="1" dirty="0">
                <a:cs typeface="Arial"/>
              </a:rPr>
              <a:t>                                                                                                         at all      days        days	                 day</a:t>
            </a:r>
            <a:br>
              <a:rPr lang="en-US" sz="1400" b="1" dirty="0">
                <a:cs typeface="Arial"/>
              </a:rPr>
            </a:br>
            <a:r>
              <a:rPr lang="en-US" sz="1400" b="1" dirty="0">
                <a:cs typeface="Arial"/>
              </a:rPr>
              <a:t>                                                                                                            0            1               2                     3</a:t>
            </a:r>
          </a:p>
        </p:txBody>
      </p:sp>
      <p:sp>
        <p:nvSpPr>
          <p:cNvPr id="64" name="Text Box 7">
            <a:extLst>
              <a:ext uri="{FF2B5EF4-FFF2-40B4-BE49-F238E27FC236}">
                <a16:creationId xmlns:a16="http://schemas.microsoft.com/office/drawing/2014/main" id="{691CFFDA-0859-4309-9F7E-A127634E8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664" y="1767840"/>
            <a:ext cx="5878513" cy="341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Arial" charset="0"/>
              <a:buChar char="•"/>
              <a:tabLst>
                <a:tab pos="352425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Arial" charset="0"/>
              <a:buChar char="–"/>
              <a:tabLst>
                <a:tab pos="352425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Arial" charset="0"/>
              <a:buChar char="•"/>
              <a:tabLst>
                <a:tab pos="352425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Arial" charset="0"/>
              <a:buChar char="–"/>
              <a:tabLst>
                <a:tab pos="352425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Char char="•"/>
              <a:tabLst>
                <a:tab pos="352425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tabLst>
                <a:tab pos="352425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tabLst>
                <a:tab pos="352425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tabLst>
                <a:tab pos="352425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tabLst>
                <a:tab pos="352425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2425" algn="l"/>
              </a:tabLst>
              <a:defRPr/>
            </a:pPr>
            <a:r>
              <a:rPr kumimoji="0" lang="en-US" alt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Arial" charset="0"/>
              </a:rPr>
              <a:t>a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Arial" charset="0"/>
              </a:rPr>
              <a:t>.	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Arial" charset="0"/>
              </a:rPr>
              <a:t>Little interest or pleasure in doing things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2425" algn="l"/>
              </a:tabLst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Arial" charset="0"/>
              </a:rPr>
              <a:t>b.	Feeling down, depressed, or hopeless 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2425" algn="l"/>
              </a:tabLst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Arial" charset="0"/>
              </a:rPr>
              <a:t>c.	Trouble falling or staying asleep, or sleeping too much 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2425" algn="l"/>
              </a:tabLst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Arial" charset="0"/>
              </a:rPr>
              <a:t>d.	Feeling tired or having little energy 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2425" algn="l"/>
              </a:tabLst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Arial" charset="0"/>
              </a:rPr>
              <a:t>e.	Poor appetite or overeating 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2425" algn="l"/>
              </a:tabLst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Arial" charset="0"/>
              </a:rPr>
              <a:t>f.	Feeling bad about yourself, or that you are a failure . . .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2425" algn="l"/>
              </a:tabLst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Arial" charset="0"/>
              </a:rPr>
              <a:t>g.	Trouble concentrating on things, such as reading . . .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2425" algn="l"/>
              </a:tabLst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Arial" charset="0"/>
              </a:rPr>
              <a:t>h.	Moving or speaking so slowly . . .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2425" algn="l"/>
              </a:tabLst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Arial" charset="0"/>
              </a:rPr>
              <a:t>i.	Thoughts that you would be better off dead . . .</a:t>
            </a:r>
            <a:endParaRPr kumimoji="0" lang="en-US" altLang="en-US" sz="14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cs typeface="Arial" charset="0"/>
            </a:endParaRPr>
          </a:p>
        </p:txBody>
      </p:sp>
      <p:sp>
        <p:nvSpPr>
          <p:cNvPr id="65" name="Line 8">
            <a:extLst>
              <a:ext uri="{FF2B5EF4-FFF2-40B4-BE49-F238E27FC236}">
                <a16:creationId xmlns:a16="http://schemas.microsoft.com/office/drawing/2014/main" id="{9F17D1E0-92BB-4C72-B8EE-27C3CC28EB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150" y="1677680"/>
            <a:ext cx="87899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Arial"/>
            </a:endParaRPr>
          </a:p>
        </p:txBody>
      </p:sp>
      <p:sp>
        <p:nvSpPr>
          <p:cNvPr id="113" name="Rectangle 56">
            <a:extLst>
              <a:ext uri="{FF2B5EF4-FFF2-40B4-BE49-F238E27FC236}">
                <a16:creationId xmlns:a16="http://schemas.microsoft.com/office/drawing/2014/main" id="{8024F311-2D81-4690-89FD-1E2EDB3BC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" y="1132932"/>
            <a:ext cx="8196263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39725" indent="-339725"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Arial" charset="0"/>
              <a:buChar char="•"/>
              <a:tabLst>
                <a:tab pos="342900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Arial" charset="0"/>
              <a:buChar char="–"/>
              <a:tabLst>
                <a:tab pos="342900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Arial" charset="0"/>
              <a:buChar char="•"/>
              <a:tabLst>
                <a:tab pos="342900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Arial" charset="0"/>
              <a:buChar char="–"/>
              <a:tabLst>
                <a:tab pos="342900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Char char="•"/>
              <a:tabLst>
                <a:tab pos="342900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tabLst>
                <a:tab pos="342900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tabLst>
                <a:tab pos="342900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tabLst>
                <a:tab pos="342900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tabLst>
                <a:tab pos="342900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39725" marR="0" lvl="0" indent="-339725" algn="l" defTabSz="914400" eaLnBrk="0" fontAlgn="base" latinLnBrk="0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339933"/>
              </a:buClr>
              <a:buSzPct val="95000"/>
              <a:buFont typeface="Wingdings" pitchFamily="2" charset="2"/>
              <a:buNone/>
              <a:tabLst>
                <a:tab pos="342900" algn="l"/>
              </a:tabLst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Arial" charset="0"/>
              </a:rPr>
              <a:t>1.	Over the </a:t>
            </a:r>
            <a:r>
              <a:rPr kumimoji="0" lang="en-US" altLang="en-US" sz="1600" b="1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Arial" charset="0"/>
              </a:rPr>
              <a:t>last 2 weeks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Arial" charset="0"/>
              </a:rPr>
              <a:t>, how often have you </a:t>
            </a:r>
            <a:b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Arial" charset="0"/>
              </a:rPr>
            </a:b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Arial" charset="0"/>
              </a:rPr>
              <a:t>been bothered by the following problems?</a:t>
            </a:r>
          </a:p>
        </p:txBody>
      </p:sp>
      <p:sp>
        <p:nvSpPr>
          <p:cNvPr id="114" name="Text Box 58">
            <a:extLst>
              <a:ext uri="{FF2B5EF4-FFF2-40B4-BE49-F238E27FC236}">
                <a16:creationId xmlns:a16="http://schemas.microsoft.com/office/drawing/2014/main" id="{A4CE8F35-314B-4D48-B2F6-5DBD4193F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8620" y="5186253"/>
            <a:ext cx="194290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Arial" charset="0"/>
              <a:buChar char="•"/>
              <a:tabLst>
                <a:tab pos="1319213" algn="l"/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Arial" charset="0"/>
              <a:buChar char="–"/>
              <a:tabLst>
                <a:tab pos="1319213" algn="l"/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Arial" charset="0"/>
              <a:buChar char="•"/>
              <a:tabLst>
                <a:tab pos="1319213" algn="l"/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Arial" charset="0"/>
              <a:buChar char="–"/>
              <a:tabLst>
                <a:tab pos="1319213" algn="l"/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Char char="•"/>
              <a:tabLst>
                <a:tab pos="1319213" algn="l"/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tabLst>
                <a:tab pos="1319213" algn="l"/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tabLst>
                <a:tab pos="1319213" algn="l"/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tabLst>
                <a:tab pos="1319213" algn="l"/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tabLst>
                <a:tab pos="1319213" algn="l"/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  <a:tab pos="2286000" algn="l"/>
                <a:tab pos="3151188" algn="l"/>
              </a:tabLst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Arial" charset="0"/>
              </a:rPr>
              <a:t>Cronbach’s Alpha  &gt; 0.90</a:t>
            </a: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cs typeface="Arial" charset="0"/>
            </a:endParaRPr>
          </a:p>
        </p:txBody>
      </p:sp>
      <p:sp>
        <p:nvSpPr>
          <p:cNvPr id="119" name="Line 8">
            <a:extLst>
              <a:ext uri="{FF2B5EF4-FFF2-40B4-BE49-F238E27FC236}">
                <a16:creationId xmlns:a16="http://schemas.microsoft.com/office/drawing/2014/main" id="{DE18EBF8-14DB-4EF3-BA7C-D3FAE9F9D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037" y="5112376"/>
            <a:ext cx="87899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360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09" y="324270"/>
            <a:ext cx="6786353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Example 1: PHQ-9 Depression Scale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63" name="Text Box 4">
            <a:extLst>
              <a:ext uri="{FF2B5EF4-FFF2-40B4-BE49-F238E27FC236}">
                <a16:creationId xmlns:a16="http://schemas.microsoft.com/office/drawing/2014/main" id="{26D539E7-B306-4BD2-8452-5773D4889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829" y="754043"/>
            <a:ext cx="9153144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5829300" algn="ctr"/>
                <a:tab pos="6572250" algn="ctr"/>
                <a:tab pos="7543800" algn="ctr"/>
                <a:tab pos="8458200" algn="ctr"/>
              </a:tabLst>
              <a:defRPr/>
            </a:pPr>
            <a:r>
              <a:rPr 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cs typeface="Arial"/>
              </a:rPr>
              <a:t>                                                                                                                                       </a:t>
            </a:r>
            <a:r>
              <a:rPr lang="en-US" sz="1400" b="1" dirty="0">
                <a:cs typeface="Arial"/>
              </a:rPr>
              <a:t>More than 	  Nearly</a:t>
            </a:r>
            <a:br>
              <a:rPr lang="en-US" sz="1400" b="1" dirty="0">
                <a:cs typeface="Arial"/>
              </a:rPr>
            </a:br>
            <a:r>
              <a:rPr lang="en-US" sz="1400" b="1" dirty="0">
                <a:cs typeface="Arial"/>
              </a:rPr>
              <a:t>                                                                                                          Not     Several 	    half the          every</a:t>
            </a:r>
            <a:br>
              <a:rPr lang="en-US" sz="1400" b="1" dirty="0">
                <a:cs typeface="Arial"/>
              </a:rPr>
            </a:br>
            <a:r>
              <a:rPr lang="en-US" sz="1400" b="1" dirty="0">
                <a:cs typeface="Arial"/>
              </a:rPr>
              <a:t>                                                                                                         at all      days        days	                 day</a:t>
            </a:r>
            <a:br>
              <a:rPr lang="en-US" sz="1400" b="1" dirty="0">
                <a:cs typeface="Arial"/>
              </a:rPr>
            </a:br>
            <a:r>
              <a:rPr lang="en-US" sz="1400" b="1" dirty="0">
                <a:cs typeface="Arial"/>
              </a:rPr>
              <a:t>                                                                                                            0            1               2                     3</a:t>
            </a:r>
          </a:p>
        </p:txBody>
      </p:sp>
      <p:sp>
        <p:nvSpPr>
          <p:cNvPr id="64" name="Text Box 7">
            <a:extLst>
              <a:ext uri="{FF2B5EF4-FFF2-40B4-BE49-F238E27FC236}">
                <a16:creationId xmlns:a16="http://schemas.microsoft.com/office/drawing/2014/main" id="{691CFFDA-0859-4309-9F7E-A127634E8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664" y="1767840"/>
            <a:ext cx="5878513" cy="341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Arial" charset="0"/>
              <a:buChar char="•"/>
              <a:tabLst>
                <a:tab pos="352425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Arial" charset="0"/>
              <a:buChar char="–"/>
              <a:tabLst>
                <a:tab pos="352425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Arial" charset="0"/>
              <a:buChar char="•"/>
              <a:tabLst>
                <a:tab pos="352425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Arial" charset="0"/>
              <a:buChar char="–"/>
              <a:tabLst>
                <a:tab pos="352425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Char char="•"/>
              <a:tabLst>
                <a:tab pos="352425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tabLst>
                <a:tab pos="352425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tabLst>
                <a:tab pos="352425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tabLst>
                <a:tab pos="352425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tabLst>
                <a:tab pos="352425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2425" algn="l"/>
              </a:tabLst>
              <a:defRPr/>
            </a:pPr>
            <a:r>
              <a:rPr kumimoji="0" lang="en-US" alt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Arial" charset="0"/>
              </a:rPr>
              <a:t>a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Arial" charset="0"/>
              </a:rPr>
              <a:t>.	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Arial" charset="0"/>
              </a:rPr>
              <a:t>Little interest or pleasure in doing things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2425" algn="l"/>
              </a:tabLst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Arial" charset="0"/>
              </a:rPr>
              <a:t>b.	Feeling down, depressed, or hopeless 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2425" algn="l"/>
              </a:tabLst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Arial" charset="0"/>
              </a:rPr>
              <a:t>c.	Trouble falling or staying asleep, or sleeping too much 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2425" algn="l"/>
              </a:tabLst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Arial" charset="0"/>
              </a:rPr>
              <a:t>d.	Feeling tired or having little energy 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2425" algn="l"/>
              </a:tabLst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Arial" charset="0"/>
              </a:rPr>
              <a:t>e.	Poor appetite or overeating 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2425" algn="l"/>
              </a:tabLst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Arial" charset="0"/>
              </a:rPr>
              <a:t>f.	Feeling bad about yourself, or that you are a failure . . .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2425" algn="l"/>
              </a:tabLst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Arial" charset="0"/>
              </a:rPr>
              <a:t>g.	Trouble concentrating on things, such as reading . . .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2425" algn="l"/>
              </a:tabLst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Arial" charset="0"/>
              </a:rPr>
              <a:t>h.	Moving or speaking so slowly . . .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2425" algn="l"/>
              </a:tabLst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Arial" charset="0"/>
              </a:rPr>
              <a:t>i.	Thoughts that you would be better off dead . . .</a:t>
            </a:r>
            <a:endParaRPr kumimoji="0" lang="en-US" altLang="en-US" sz="14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cs typeface="Arial" charset="0"/>
            </a:endParaRPr>
          </a:p>
        </p:txBody>
      </p:sp>
      <p:sp>
        <p:nvSpPr>
          <p:cNvPr id="65" name="Line 8">
            <a:extLst>
              <a:ext uri="{FF2B5EF4-FFF2-40B4-BE49-F238E27FC236}">
                <a16:creationId xmlns:a16="http://schemas.microsoft.com/office/drawing/2014/main" id="{9F17D1E0-92BB-4C72-B8EE-27C3CC28EB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150" y="1677680"/>
            <a:ext cx="87899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Arial"/>
            </a:endParaRPr>
          </a:p>
        </p:txBody>
      </p:sp>
      <p:sp>
        <p:nvSpPr>
          <p:cNvPr id="75" name="Freeform 18">
            <a:extLst>
              <a:ext uri="{FF2B5EF4-FFF2-40B4-BE49-F238E27FC236}">
                <a16:creationId xmlns:a16="http://schemas.microsoft.com/office/drawing/2014/main" id="{18362C54-9F5C-4F5B-9351-940141D504A5}"/>
              </a:ext>
            </a:extLst>
          </p:cNvPr>
          <p:cNvSpPr>
            <a:spLocks noChangeAspect="1"/>
          </p:cNvSpPr>
          <p:nvPr/>
        </p:nvSpPr>
        <p:spPr bwMode="auto">
          <a:xfrm>
            <a:off x="5854545" y="1926993"/>
            <a:ext cx="209550" cy="371475"/>
          </a:xfrm>
          <a:custGeom>
            <a:avLst/>
            <a:gdLst/>
            <a:ahLst/>
            <a:cxnLst>
              <a:cxn ang="0">
                <a:pos x="148" y="972"/>
              </a:cxn>
              <a:cxn ang="0">
                <a:pos x="0" y="1537"/>
              </a:cxn>
              <a:cxn ang="0">
                <a:pos x="507" y="2085"/>
              </a:cxn>
              <a:cxn ang="0">
                <a:pos x="1314" y="243"/>
              </a:cxn>
              <a:cxn ang="0">
                <a:pos x="1314" y="0"/>
              </a:cxn>
              <a:cxn ang="0">
                <a:pos x="414" y="1553"/>
              </a:cxn>
              <a:cxn ang="0">
                <a:pos x="148" y="972"/>
              </a:cxn>
            </a:cxnLst>
            <a:rect l="0" t="0" r="r" b="b"/>
            <a:pathLst>
              <a:path w="1314" h="2085">
                <a:moveTo>
                  <a:pt x="148" y="972"/>
                </a:moveTo>
                <a:lnTo>
                  <a:pt x="0" y="1537"/>
                </a:lnTo>
                <a:lnTo>
                  <a:pt x="507" y="2085"/>
                </a:lnTo>
                <a:lnTo>
                  <a:pt x="1314" y="243"/>
                </a:lnTo>
                <a:lnTo>
                  <a:pt x="1314" y="0"/>
                </a:lnTo>
                <a:lnTo>
                  <a:pt x="414" y="1553"/>
                </a:lnTo>
                <a:lnTo>
                  <a:pt x="148" y="972"/>
                </a:lnTo>
                <a:close/>
              </a:path>
            </a:pathLst>
          </a:custGeom>
          <a:solidFill>
            <a:srgbClr val="C00000"/>
          </a:solidFill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Arial"/>
            </a:endParaRPr>
          </a:p>
        </p:txBody>
      </p:sp>
      <p:sp>
        <p:nvSpPr>
          <p:cNvPr id="76" name="Freeform 19">
            <a:extLst>
              <a:ext uri="{FF2B5EF4-FFF2-40B4-BE49-F238E27FC236}">
                <a16:creationId xmlns:a16="http://schemas.microsoft.com/office/drawing/2014/main" id="{42B84A5A-C163-4C2C-BC8D-4F378946AE35}"/>
              </a:ext>
            </a:extLst>
          </p:cNvPr>
          <p:cNvSpPr>
            <a:spLocks noChangeAspect="1"/>
          </p:cNvSpPr>
          <p:nvPr/>
        </p:nvSpPr>
        <p:spPr bwMode="auto">
          <a:xfrm>
            <a:off x="5854545" y="3138164"/>
            <a:ext cx="209550" cy="371475"/>
          </a:xfrm>
          <a:custGeom>
            <a:avLst/>
            <a:gdLst/>
            <a:ahLst/>
            <a:cxnLst>
              <a:cxn ang="0">
                <a:pos x="148" y="972"/>
              </a:cxn>
              <a:cxn ang="0">
                <a:pos x="0" y="1537"/>
              </a:cxn>
              <a:cxn ang="0">
                <a:pos x="507" y="2085"/>
              </a:cxn>
              <a:cxn ang="0">
                <a:pos x="1314" y="243"/>
              </a:cxn>
              <a:cxn ang="0">
                <a:pos x="1314" y="0"/>
              </a:cxn>
              <a:cxn ang="0">
                <a:pos x="414" y="1553"/>
              </a:cxn>
              <a:cxn ang="0">
                <a:pos x="148" y="972"/>
              </a:cxn>
            </a:cxnLst>
            <a:rect l="0" t="0" r="r" b="b"/>
            <a:pathLst>
              <a:path w="1314" h="2085">
                <a:moveTo>
                  <a:pt x="148" y="972"/>
                </a:moveTo>
                <a:lnTo>
                  <a:pt x="0" y="1537"/>
                </a:lnTo>
                <a:lnTo>
                  <a:pt x="507" y="2085"/>
                </a:lnTo>
                <a:lnTo>
                  <a:pt x="1314" y="243"/>
                </a:lnTo>
                <a:lnTo>
                  <a:pt x="1314" y="0"/>
                </a:lnTo>
                <a:lnTo>
                  <a:pt x="414" y="1553"/>
                </a:lnTo>
                <a:lnTo>
                  <a:pt x="148" y="972"/>
                </a:lnTo>
                <a:close/>
              </a:path>
            </a:pathLst>
          </a:custGeom>
          <a:solidFill>
            <a:srgbClr val="C00000"/>
          </a:solidFill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Arial"/>
            </a:endParaRPr>
          </a:p>
        </p:txBody>
      </p:sp>
      <p:sp>
        <p:nvSpPr>
          <p:cNvPr id="78" name="Freeform 21">
            <a:extLst>
              <a:ext uri="{FF2B5EF4-FFF2-40B4-BE49-F238E27FC236}">
                <a16:creationId xmlns:a16="http://schemas.microsoft.com/office/drawing/2014/main" id="{7614B76A-6836-4FE7-8229-1A5BF171AC11}"/>
              </a:ext>
            </a:extLst>
          </p:cNvPr>
          <p:cNvSpPr>
            <a:spLocks noChangeAspect="1"/>
          </p:cNvSpPr>
          <p:nvPr/>
        </p:nvSpPr>
        <p:spPr bwMode="auto">
          <a:xfrm>
            <a:off x="7518400" y="1721879"/>
            <a:ext cx="209550" cy="371475"/>
          </a:xfrm>
          <a:custGeom>
            <a:avLst/>
            <a:gdLst/>
            <a:ahLst/>
            <a:cxnLst>
              <a:cxn ang="0">
                <a:pos x="148" y="972"/>
              </a:cxn>
              <a:cxn ang="0">
                <a:pos x="0" y="1537"/>
              </a:cxn>
              <a:cxn ang="0">
                <a:pos x="507" y="2085"/>
              </a:cxn>
              <a:cxn ang="0">
                <a:pos x="1314" y="243"/>
              </a:cxn>
              <a:cxn ang="0">
                <a:pos x="1314" y="0"/>
              </a:cxn>
              <a:cxn ang="0">
                <a:pos x="414" y="1553"/>
              </a:cxn>
              <a:cxn ang="0">
                <a:pos x="148" y="972"/>
              </a:cxn>
            </a:cxnLst>
            <a:rect l="0" t="0" r="r" b="b"/>
            <a:pathLst>
              <a:path w="1314" h="2085">
                <a:moveTo>
                  <a:pt x="148" y="972"/>
                </a:moveTo>
                <a:lnTo>
                  <a:pt x="0" y="1537"/>
                </a:lnTo>
                <a:lnTo>
                  <a:pt x="507" y="2085"/>
                </a:lnTo>
                <a:lnTo>
                  <a:pt x="1314" y="243"/>
                </a:lnTo>
                <a:lnTo>
                  <a:pt x="1314" y="0"/>
                </a:lnTo>
                <a:lnTo>
                  <a:pt x="414" y="1553"/>
                </a:lnTo>
                <a:lnTo>
                  <a:pt x="148" y="972"/>
                </a:lnTo>
                <a:close/>
              </a:path>
            </a:pathLst>
          </a:custGeom>
          <a:solidFill>
            <a:srgbClr val="C00000"/>
          </a:solidFill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Arial"/>
            </a:endParaRPr>
          </a:p>
        </p:txBody>
      </p:sp>
      <p:sp>
        <p:nvSpPr>
          <p:cNvPr id="87" name="Freeform 30">
            <a:extLst>
              <a:ext uri="{FF2B5EF4-FFF2-40B4-BE49-F238E27FC236}">
                <a16:creationId xmlns:a16="http://schemas.microsoft.com/office/drawing/2014/main" id="{C106EC6F-7A8A-44CD-A6F5-E9D76648558B}"/>
              </a:ext>
            </a:extLst>
          </p:cNvPr>
          <p:cNvSpPr>
            <a:spLocks noChangeAspect="1"/>
          </p:cNvSpPr>
          <p:nvPr/>
        </p:nvSpPr>
        <p:spPr bwMode="auto">
          <a:xfrm>
            <a:off x="6570353" y="2372086"/>
            <a:ext cx="209550" cy="371475"/>
          </a:xfrm>
          <a:custGeom>
            <a:avLst/>
            <a:gdLst/>
            <a:ahLst/>
            <a:cxnLst>
              <a:cxn ang="0">
                <a:pos x="148" y="972"/>
              </a:cxn>
              <a:cxn ang="0">
                <a:pos x="0" y="1537"/>
              </a:cxn>
              <a:cxn ang="0">
                <a:pos x="507" y="2085"/>
              </a:cxn>
              <a:cxn ang="0">
                <a:pos x="1314" y="243"/>
              </a:cxn>
              <a:cxn ang="0">
                <a:pos x="1314" y="0"/>
              </a:cxn>
              <a:cxn ang="0">
                <a:pos x="414" y="1553"/>
              </a:cxn>
              <a:cxn ang="0">
                <a:pos x="148" y="972"/>
              </a:cxn>
            </a:cxnLst>
            <a:rect l="0" t="0" r="r" b="b"/>
            <a:pathLst>
              <a:path w="1314" h="2085">
                <a:moveTo>
                  <a:pt x="148" y="972"/>
                </a:moveTo>
                <a:lnTo>
                  <a:pt x="0" y="1537"/>
                </a:lnTo>
                <a:lnTo>
                  <a:pt x="507" y="2085"/>
                </a:lnTo>
                <a:lnTo>
                  <a:pt x="1314" y="243"/>
                </a:lnTo>
                <a:lnTo>
                  <a:pt x="1314" y="0"/>
                </a:lnTo>
                <a:lnTo>
                  <a:pt x="414" y="1553"/>
                </a:lnTo>
                <a:lnTo>
                  <a:pt x="148" y="972"/>
                </a:lnTo>
                <a:close/>
              </a:path>
            </a:pathLst>
          </a:custGeom>
          <a:solidFill>
            <a:srgbClr val="C00000"/>
          </a:solidFill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Arial"/>
            </a:endParaRPr>
          </a:p>
        </p:txBody>
      </p:sp>
      <p:sp>
        <p:nvSpPr>
          <p:cNvPr id="88" name="Freeform 31">
            <a:extLst>
              <a:ext uri="{FF2B5EF4-FFF2-40B4-BE49-F238E27FC236}">
                <a16:creationId xmlns:a16="http://schemas.microsoft.com/office/drawing/2014/main" id="{AC9D492C-5E6A-467E-89AF-6AB3E732C734}"/>
              </a:ext>
            </a:extLst>
          </p:cNvPr>
          <p:cNvSpPr>
            <a:spLocks noChangeAspect="1"/>
          </p:cNvSpPr>
          <p:nvPr/>
        </p:nvSpPr>
        <p:spPr bwMode="auto">
          <a:xfrm>
            <a:off x="7543564" y="3981548"/>
            <a:ext cx="209550" cy="371475"/>
          </a:xfrm>
          <a:custGeom>
            <a:avLst/>
            <a:gdLst/>
            <a:ahLst/>
            <a:cxnLst>
              <a:cxn ang="0">
                <a:pos x="148" y="972"/>
              </a:cxn>
              <a:cxn ang="0">
                <a:pos x="0" y="1537"/>
              </a:cxn>
              <a:cxn ang="0">
                <a:pos x="507" y="2085"/>
              </a:cxn>
              <a:cxn ang="0">
                <a:pos x="1314" y="243"/>
              </a:cxn>
              <a:cxn ang="0">
                <a:pos x="1314" y="0"/>
              </a:cxn>
              <a:cxn ang="0">
                <a:pos x="414" y="1553"/>
              </a:cxn>
              <a:cxn ang="0">
                <a:pos x="148" y="972"/>
              </a:cxn>
            </a:cxnLst>
            <a:rect l="0" t="0" r="r" b="b"/>
            <a:pathLst>
              <a:path w="1314" h="2085">
                <a:moveTo>
                  <a:pt x="148" y="972"/>
                </a:moveTo>
                <a:lnTo>
                  <a:pt x="0" y="1537"/>
                </a:lnTo>
                <a:lnTo>
                  <a:pt x="507" y="2085"/>
                </a:lnTo>
                <a:lnTo>
                  <a:pt x="1314" y="243"/>
                </a:lnTo>
                <a:lnTo>
                  <a:pt x="1314" y="0"/>
                </a:lnTo>
                <a:lnTo>
                  <a:pt x="414" y="1553"/>
                </a:lnTo>
                <a:lnTo>
                  <a:pt x="148" y="972"/>
                </a:lnTo>
                <a:close/>
              </a:path>
            </a:pathLst>
          </a:custGeom>
          <a:solidFill>
            <a:srgbClr val="C00000"/>
          </a:solidFill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Arial"/>
            </a:endParaRPr>
          </a:p>
        </p:txBody>
      </p:sp>
      <p:sp>
        <p:nvSpPr>
          <p:cNvPr id="109" name="Freeform 52">
            <a:extLst>
              <a:ext uri="{FF2B5EF4-FFF2-40B4-BE49-F238E27FC236}">
                <a16:creationId xmlns:a16="http://schemas.microsoft.com/office/drawing/2014/main" id="{213D9175-6DDE-4AB3-98E4-1FCDAAA32B4D}"/>
              </a:ext>
            </a:extLst>
          </p:cNvPr>
          <p:cNvSpPr>
            <a:spLocks noChangeAspect="1"/>
          </p:cNvSpPr>
          <p:nvPr/>
        </p:nvSpPr>
        <p:spPr bwMode="auto">
          <a:xfrm>
            <a:off x="7543564" y="2685308"/>
            <a:ext cx="209550" cy="371475"/>
          </a:xfrm>
          <a:custGeom>
            <a:avLst/>
            <a:gdLst/>
            <a:ahLst/>
            <a:cxnLst>
              <a:cxn ang="0">
                <a:pos x="148" y="972"/>
              </a:cxn>
              <a:cxn ang="0">
                <a:pos x="0" y="1537"/>
              </a:cxn>
              <a:cxn ang="0">
                <a:pos x="507" y="2085"/>
              </a:cxn>
              <a:cxn ang="0">
                <a:pos x="1314" y="243"/>
              </a:cxn>
              <a:cxn ang="0">
                <a:pos x="1314" y="0"/>
              </a:cxn>
              <a:cxn ang="0">
                <a:pos x="414" y="1553"/>
              </a:cxn>
              <a:cxn ang="0">
                <a:pos x="148" y="972"/>
              </a:cxn>
            </a:cxnLst>
            <a:rect l="0" t="0" r="r" b="b"/>
            <a:pathLst>
              <a:path w="1314" h="2085">
                <a:moveTo>
                  <a:pt x="148" y="972"/>
                </a:moveTo>
                <a:lnTo>
                  <a:pt x="0" y="1537"/>
                </a:lnTo>
                <a:lnTo>
                  <a:pt x="507" y="2085"/>
                </a:lnTo>
                <a:lnTo>
                  <a:pt x="1314" y="243"/>
                </a:lnTo>
                <a:lnTo>
                  <a:pt x="1314" y="0"/>
                </a:lnTo>
                <a:lnTo>
                  <a:pt x="414" y="1553"/>
                </a:lnTo>
                <a:lnTo>
                  <a:pt x="148" y="972"/>
                </a:lnTo>
                <a:close/>
              </a:path>
            </a:pathLst>
          </a:custGeom>
          <a:solidFill>
            <a:srgbClr val="C00000"/>
          </a:solidFill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Arial"/>
            </a:endParaRPr>
          </a:p>
        </p:txBody>
      </p:sp>
      <p:sp>
        <p:nvSpPr>
          <p:cNvPr id="113" name="Rectangle 56">
            <a:extLst>
              <a:ext uri="{FF2B5EF4-FFF2-40B4-BE49-F238E27FC236}">
                <a16:creationId xmlns:a16="http://schemas.microsoft.com/office/drawing/2014/main" id="{8024F311-2D81-4690-89FD-1E2EDB3BC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" y="1132932"/>
            <a:ext cx="8196263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39725" indent="-339725"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Arial" charset="0"/>
              <a:buChar char="•"/>
              <a:tabLst>
                <a:tab pos="342900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Arial" charset="0"/>
              <a:buChar char="–"/>
              <a:tabLst>
                <a:tab pos="342900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Arial" charset="0"/>
              <a:buChar char="•"/>
              <a:tabLst>
                <a:tab pos="342900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Arial" charset="0"/>
              <a:buChar char="–"/>
              <a:tabLst>
                <a:tab pos="342900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Char char="•"/>
              <a:tabLst>
                <a:tab pos="342900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tabLst>
                <a:tab pos="342900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tabLst>
                <a:tab pos="342900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tabLst>
                <a:tab pos="342900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tabLst>
                <a:tab pos="342900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39725" marR="0" lvl="0" indent="-339725" algn="l" defTabSz="914400" eaLnBrk="0" fontAlgn="base" latinLnBrk="0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339933"/>
              </a:buClr>
              <a:buSzPct val="95000"/>
              <a:buFont typeface="Wingdings" pitchFamily="2" charset="2"/>
              <a:buNone/>
              <a:tabLst>
                <a:tab pos="342900" algn="l"/>
              </a:tabLst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Arial" charset="0"/>
              </a:rPr>
              <a:t>1.	Over the </a:t>
            </a:r>
            <a:r>
              <a:rPr kumimoji="0" lang="en-US" altLang="en-US" sz="1600" b="1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Arial" charset="0"/>
              </a:rPr>
              <a:t>last 2 weeks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Arial" charset="0"/>
              </a:rPr>
              <a:t>, how often have you </a:t>
            </a:r>
            <a:b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Arial" charset="0"/>
              </a:rPr>
            </a:b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Arial" charset="0"/>
              </a:rPr>
              <a:t>been bothered by the following problems?</a:t>
            </a:r>
          </a:p>
        </p:txBody>
      </p:sp>
      <p:sp>
        <p:nvSpPr>
          <p:cNvPr id="114" name="Text Box 58">
            <a:extLst>
              <a:ext uri="{FF2B5EF4-FFF2-40B4-BE49-F238E27FC236}">
                <a16:creationId xmlns:a16="http://schemas.microsoft.com/office/drawing/2014/main" id="{A4CE8F35-314B-4D48-B2F6-5DBD4193F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8620" y="5100785"/>
            <a:ext cx="3657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Arial" charset="0"/>
              <a:buChar char="•"/>
              <a:tabLst>
                <a:tab pos="1319213" algn="l"/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Arial" charset="0"/>
              <a:buChar char="–"/>
              <a:tabLst>
                <a:tab pos="1319213" algn="l"/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Arial" charset="0"/>
              <a:buChar char="•"/>
              <a:tabLst>
                <a:tab pos="1319213" algn="l"/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Arial" charset="0"/>
              <a:buChar char="–"/>
              <a:tabLst>
                <a:tab pos="1319213" algn="l"/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Char char="•"/>
              <a:tabLst>
                <a:tab pos="1319213" algn="l"/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tabLst>
                <a:tab pos="1319213" algn="l"/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tabLst>
                <a:tab pos="1319213" algn="l"/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tabLst>
                <a:tab pos="1319213" algn="l"/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tabLst>
                <a:tab pos="1319213" algn="l"/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  <a:tab pos="2286000" algn="l"/>
                <a:tab pos="3151188" algn="l"/>
              </a:tabLst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Arial" charset="0"/>
              </a:rPr>
              <a:t>Subtotals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Arial" charset="0"/>
              </a:rPr>
              <a:t>:         3         4              9</a:t>
            </a:r>
          </a:p>
        </p:txBody>
      </p:sp>
      <p:sp>
        <p:nvSpPr>
          <p:cNvPr id="115" name="Text Box 59">
            <a:extLst>
              <a:ext uri="{FF2B5EF4-FFF2-40B4-BE49-F238E27FC236}">
                <a16:creationId xmlns:a16="http://schemas.microsoft.com/office/drawing/2014/main" id="{78C742D4-AFEE-45F4-94A1-D3339C355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3837" y="5142845"/>
            <a:ext cx="1246188" cy="276999"/>
          </a:xfrm>
          <a:prstGeom prst="rect">
            <a:avLst/>
          </a:prstGeom>
          <a:solidFill>
            <a:schemeClr val="bg2">
              <a:lumMod val="90000"/>
              <a:alpha val="79999"/>
            </a:schemeClr>
          </a:solidFill>
          <a:ln>
            <a:noFill/>
          </a:ln>
        </p:spPr>
        <p:txBody>
          <a:bodyPr wrap="square" lIns="0" tIns="0" rIns="0" bIns="0">
            <a:spAutoFit/>
          </a:bodyPr>
          <a:lstStyle>
            <a:lvl1pPr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Arial" charset="0"/>
              <a:buChar char="•"/>
              <a:tabLst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Arial" charset="0"/>
              <a:buChar char="–"/>
              <a:tabLst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Arial" charset="0"/>
              <a:buChar char="•"/>
              <a:tabLst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Arial" charset="0"/>
              <a:buChar char="–"/>
              <a:tabLst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Char char="•"/>
              <a:tabLst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tabLst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tabLst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tabLst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tabLst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0" algn="l"/>
                <a:tab pos="3151188" algn="l"/>
              </a:tabLst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Arial" charset="0"/>
              </a:rPr>
              <a:t>SCORE =  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Arial" charset="0"/>
              </a:rPr>
              <a:t>16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114FFB"/>
                </a:solidFill>
                <a:effectLst/>
                <a:uLnTx/>
                <a:uFillTx/>
                <a:latin typeface="+mn-lt"/>
                <a:cs typeface="Arial" charset="0"/>
              </a:rPr>
              <a:t>      </a:t>
            </a:r>
            <a:endParaRPr kumimoji="0" lang="en-US" altLang="en-US" sz="1400" b="1" i="0" u="sng" strike="noStrike" kern="0" cap="none" spc="0" normalizeH="0" baseline="0" noProof="0" dirty="0">
              <a:ln>
                <a:noFill/>
              </a:ln>
              <a:solidFill>
                <a:srgbClr val="114FFB"/>
              </a:solidFill>
              <a:effectLst/>
              <a:uLnTx/>
              <a:uFillTx/>
              <a:latin typeface="+mn-lt"/>
              <a:cs typeface="Arial" charset="0"/>
            </a:endParaRPr>
          </a:p>
        </p:txBody>
      </p:sp>
      <p:sp>
        <p:nvSpPr>
          <p:cNvPr id="116" name="Freeform 31">
            <a:extLst>
              <a:ext uri="{FF2B5EF4-FFF2-40B4-BE49-F238E27FC236}">
                <a16:creationId xmlns:a16="http://schemas.microsoft.com/office/drawing/2014/main" id="{780CE6DC-BFC6-4FD6-88BC-FB217E080C37}"/>
              </a:ext>
            </a:extLst>
          </p:cNvPr>
          <p:cNvSpPr>
            <a:spLocks noChangeAspect="1"/>
          </p:cNvSpPr>
          <p:nvPr/>
        </p:nvSpPr>
        <p:spPr bwMode="auto">
          <a:xfrm>
            <a:off x="6570353" y="3507494"/>
            <a:ext cx="209550" cy="371475"/>
          </a:xfrm>
          <a:custGeom>
            <a:avLst/>
            <a:gdLst/>
            <a:ahLst/>
            <a:cxnLst>
              <a:cxn ang="0">
                <a:pos x="148" y="972"/>
              </a:cxn>
              <a:cxn ang="0">
                <a:pos x="0" y="1537"/>
              </a:cxn>
              <a:cxn ang="0">
                <a:pos x="507" y="2085"/>
              </a:cxn>
              <a:cxn ang="0">
                <a:pos x="1314" y="243"/>
              </a:cxn>
              <a:cxn ang="0">
                <a:pos x="1314" y="0"/>
              </a:cxn>
              <a:cxn ang="0">
                <a:pos x="414" y="1553"/>
              </a:cxn>
              <a:cxn ang="0">
                <a:pos x="148" y="972"/>
              </a:cxn>
            </a:cxnLst>
            <a:rect l="0" t="0" r="r" b="b"/>
            <a:pathLst>
              <a:path w="1314" h="2085">
                <a:moveTo>
                  <a:pt x="148" y="972"/>
                </a:moveTo>
                <a:lnTo>
                  <a:pt x="0" y="1537"/>
                </a:lnTo>
                <a:lnTo>
                  <a:pt x="507" y="2085"/>
                </a:lnTo>
                <a:lnTo>
                  <a:pt x="1314" y="243"/>
                </a:lnTo>
                <a:lnTo>
                  <a:pt x="1314" y="0"/>
                </a:lnTo>
                <a:lnTo>
                  <a:pt x="414" y="1553"/>
                </a:lnTo>
                <a:lnTo>
                  <a:pt x="148" y="972"/>
                </a:lnTo>
                <a:close/>
              </a:path>
            </a:pathLst>
          </a:custGeom>
          <a:solidFill>
            <a:srgbClr val="C00000"/>
          </a:solidFill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Arial"/>
            </a:endParaRPr>
          </a:p>
        </p:txBody>
      </p:sp>
      <p:sp>
        <p:nvSpPr>
          <p:cNvPr id="117" name="Freeform 31">
            <a:extLst>
              <a:ext uri="{FF2B5EF4-FFF2-40B4-BE49-F238E27FC236}">
                <a16:creationId xmlns:a16="http://schemas.microsoft.com/office/drawing/2014/main" id="{76503F0D-95AB-4C36-9379-B3B2214C3615}"/>
              </a:ext>
            </a:extLst>
          </p:cNvPr>
          <p:cNvSpPr>
            <a:spLocks noChangeAspect="1"/>
          </p:cNvSpPr>
          <p:nvPr/>
        </p:nvSpPr>
        <p:spPr bwMode="auto">
          <a:xfrm>
            <a:off x="5328117" y="4302427"/>
            <a:ext cx="209550" cy="371475"/>
          </a:xfrm>
          <a:custGeom>
            <a:avLst/>
            <a:gdLst/>
            <a:ahLst/>
            <a:cxnLst>
              <a:cxn ang="0">
                <a:pos x="148" y="972"/>
              </a:cxn>
              <a:cxn ang="0">
                <a:pos x="0" y="1537"/>
              </a:cxn>
              <a:cxn ang="0">
                <a:pos x="507" y="2085"/>
              </a:cxn>
              <a:cxn ang="0">
                <a:pos x="1314" y="243"/>
              </a:cxn>
              <a:cxn ang="0">
                <a:pos x="1314" y="0"/>
              </a:cxn>
              <a:cxn ang="0">
                <a:pos x="414" y="1553"/>
              </a:cxn>
              <a:cxn ang="0">
                <a:pos x="148" y="972"/>
              </a:cxn>
            </a:cxnLst>
            <a:rect l="0" t="0" r="r" b="b"/>
            <a:pathLst>
              <a:path w="1314" h="2085">
                <a:moveTo>
                  <a:pt x="148" y="972"/>
                </a:moveTo>
                <a:lnTo>
                  <a:pt x="0" y="1537"/>
                </a:lnTo>
                <a:lnTo>
                  <a:pt x="507" y="2085"/>
                </a:lnTo>
                <a:lnTo>
                  <a:pt x="1314" y="243"/>
                </a:lnTo>
                <a:lnTo>
                  <a:pt x="1314" y="0"/>
                </a:lnTo>
                <a:lnTo>
                  <a:pt x="414" y="1553"/>
                </a:lnTo>
                <a:lnTo>
                  <a:pt x="148" y="972"/>
                </a:lnTo>
                <a:close/>
              </a:path>
            </a:pathLst>
          </a:custGeom>
          <a:solidFill>
            <a:srgbClr val="C00000"/>
          </a:solidFill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Arial"/>
            </a:endParaRPr>
          </a:p>
        </p:txBody>
      </p:sp>
      <p:sp>
        <p:nvSpPr>
          <p:cNvPr id="118" name="Freeform 31">
            <a:extLst>
              <a:ext uri="{FF2B5EF4-FFF2-40B4-BE49-F238E27FC236}">
                <a16:creationId xmlns:a16="http://schemas.microsoft.com/office/drawing/2014/main" id="{D4B95AFD-44F0-4140-AACB-3141B9ECCAD9}"/>
              </a:ext>
            </a:extLst>
          </p:cNvPr>
          <p:cNvSpPr>
            <a:spLocks noChangeAspect="1"/>
          </p:cNvSpPr>
          <p:nvPr/>
        </p:nvSpPr>
        <p:spPr bwMode="auto">
          <a:xfrm>
            <a:off x="5889009" y="4619222"/>
            <a:ext cx="209550" cy="371475"/>
          </a:xfrm>
          <a:custGeom>
            <a:avLst/>
            <a:gdLst/>
            <a:ahLst/>
            <a:cxnLst>
              <a:cxn ang="0">
                <a:pos x="148" y="972"/>
              </a:cxn>
              <a:cxn ang="0">
                <a:pos x="0" y="1537"/>
              </a:cxn>
              <a:cxn ang="0">
                <a:pos x="507" y="2085"/>
              </a:cxn>
              <a:cxn ang="0">
                <a:pos x="1314" y="243"/>
              </a:cxn>
              <a:cxn ang="0">
                <a:pos x="1314" y="0"/>
              </a:cxn>
              <a:cxn ang="0">
                <a:pos x="414" y="1553"/>
              </a:cxn>
              <a:cxn ang="0">
                <a:pos x="148" y="972"/>
              </a:cxn>
            </a:cxnLst>
            <a:rect l="0" t="0" r="r" b="b"/>
            <a:pathLst>
              <a:path w="1314" h="2085">
                <a:moveTo>
                  <a:pt x="148" y="972"/>
                </a:moveTo>
                <a:lnTo>
                  <a:pt x="0" y="1537"/>
                </a:lnTo>
                <a:lnTo>
                  <a:pt x="507" y="2085"/>
                </a:lnTo>
                <a:lnTo>
                  <a:pt x="1314" y="243"/>
                </a:lnTo>
                <a:lnTo>
                  <a:pt x="1314" y="0"/>
                </a:lnTo>
                <a:lnTo>
                  <a:pt x="414" y="1553"/>
                </a:lnTo>
                <a:lnTo>
                  <a:pt x="148" y="972"/>
                </a:lnTo>
                <a:close/>
              </a:path>
            </a:pathLst>
          </a:custGeom>
          <a:solidFill>
            <a:srgbClr val="C00000"/>
          </a:solidFill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Arial"/>
            </a:endParaRPr>
          </a:p>
        </p:txBody>
      </p:sp>
      <p:sp>
        <p:nvSpPr>
          <p:cNvPr id="119" name="Line 8">
            <a:extLst>
              <a:ext uri="{FF2B5EF4-FFF2-40B4-BE49-F238E27FC236}">
                <a16:creationId xmlns:a16="http://schemas.microsoft.com/office/drawing/2014/main" id="{DE18EBF8-14DB-4EF3-BA7C-D3FAE9F9D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037" y="5112376"/>
            <a:ext cx="87899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Arial"/>
            </a:endParaRPr>
          </a:p>
        </p:txBody>
      </p:sp>
      <p:sp>
        <p:nvSpPr>
          <p:cNvPr id="120" name="Line 8">
            <a:extLst>
              <a:ext uri="{FF2B5EF4-FFF2-40B4-BE49-F238E27FC236}">
                <a16:creationId xmlns:a16="http://schemas.microsoft.com/office/drawing/2014/main" id="{5B2492CC-1662-4DCC-A0B1-6F14E62303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00095" y="1740775"/>
            <a:ext cx="0" cy="3337708"/>
          </a:xfrm>
          <a:prstGeom prst="line">
            <a:avLst/>
          </a:prstGeom>
          <a:noFill/>
          <a:ln w="3175">
            <a:solidFill>
              <a:schemeClr val="accent5">
                <a:lumMod val="75000"/>
              </a:schemeClr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Arial"/>
            </a:endParaRPr>
          </a:p>
        </p:txBody>
      </p:sp>
      <p:sp>
        <p:nvSpPr>
          <p:cNvPr id="121" name="Line 8">
            <a:extLst>
              <a:ext uri="{FF2B5EF4-FFF2-40B4-BE49-F238E27FC236}">
                <a16:creationId xmlns:a16="http://schemas.microsoft.com/office/drawing/2014/main" id="{F049480A-0DAC-4FF9-815F-611AC2738D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2786" y="1725910"/>
            <a:ext cx="0" cy="3337708"/>
          </a:xfrm>
          <a:prstGeom prst="line">
            <a:avLst/>
          </a:prstGeom>
          <a:noFill/>
          <a:ln w="3175">
            <a:solidFill>
              <a:schemeClr val="accent5">
                <a:lumMod val="75000"/>
              </a:schemeClr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Arial"/>
            </a:endParaRPr>
          </a:p>
        </p:txBody>
      </p:sp>
      <p:sp>
        <p:nvSpPr>
          <p:cNvPr id="122" name="Line 8">
            <a:extLst>
              <a:ext uri="{FF2B5EF4-FFF2-40B4-BE49-F238E27FC236}">
                <a16:creationId xmlns:a16="http://schemas.microsoft.com/office/drawing/2014/main" id="{BC97D54C-2EEA-4B8F-9780-25126CED75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2745" y="1722193"/>
            <a:ext cx="0" cy="3337708"/>
          </a:xfrm>
          <a:prstGeom prst="line">
            <a:avLst/>
          </a:prstGeom>
          <a:noFill/>
          <a:ln w="3175">
            <a:solidFill>
              <a:schemeClr val="accent5">
                <a:lumMod val="75000"/>
              </a:schemeClr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Arial"/>
            </a:endParaRPr>
          </a:p>
        </p:txBody>
      </p:sp>
      <p:sp>
        <p:nvSpPr>
          <p:cNvPr id="123" name="Line 8">
            <a:extLst>
              <a:ext uri="{FF2B5EF4-FFF2-40B4-BE49-F238E27FC236}">
                <a16:creationId xmlns:a16="http://schemas.microsoft.com/office/drawing/2014/main" id="{D87FE5F1-944F-4434-A064-92E0D3EC30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6877" y="1740781"/>
            <a:ext cx="0" cy="3337708"/>
          </a:xfrm>
          <a:prstGeom prst="line">
            <a:avLst/>
          </a:prstGeom>
          <a:noFill/>
          <a:ln w="3175">
            <a:solidFill>
              <a:schemeClr val="accent5">
                <a:lumMod val="75000"/>
              </a:schemeClr>
            </a:solidFill>
            <a:prstDash val="lgDashDot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5422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09" y="324270"/>
            <a:ext cx="7232403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Example 2: SF-36 Mental Health Scale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8E5BBDA8-5433-4015-A856-302F13C06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612123"/>
              </p:ext>
            </p:extLst>
          </p:nvPr>
        </p:nvGraphicFramePr>
        <p:xfrm>
          <a:off x="685800" y="1058514"/>
          <a:ext cx="8153400" cy="380325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7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0553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How much of the time during the past 4 weeks have you felt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Noneof the time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(1)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A little of the time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(2)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Some of the time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(3)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Most of the time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(4)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All of the time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(5)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27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Calm and peaceful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29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Down and depressed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1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Nervous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20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Down in the dumps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33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Happy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 Box 58">
            <a:extLst>
              <a:ext uri="{FF2B5EF4-FFF2-40B4-BE49-F238E27FC236}">
                <a16:creationId xmlns:a16="http://schemas.microsoft.com/office/drawing/2014/main" id="{B872059B-F3CA-4ECE-AB78-D4313584B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0" y="5044418"/>
            <a:ext cx="194290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Arial" charset="0"/>
              <a:buChar char="•"/>
              <a:tabLst>
                <a:tab pos="1319213" algn="l"/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Arial" charset="0"/>
              <a:buChar char="–"/>
              <a:tabLst>
                <a:tab pos="1319213" algn="l"/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Arial" charset="0"/>
              <a:buChar char="•"/>
              <a:tabLst>
                <a:tab pos="1319213" algn="l"/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Arial" charset="0"/>
              <a:buChar char="–"/>
              <a:tabLst>
                <a:tab pos="1319213" algn="l"/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Char char="•"/>
              <a:tabLst>
                <a:tab pos="1319213" algn="l"/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tabLst>
                <a:tab pos="1319213" algn="l"/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tabLst>
                <a:tab pos="1319213" algn="l"/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tabLst>
                <a:tab pos="1319213" algn="l"/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tabLst>
                <a:tab pos="1319213" algn="l"/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  <a:tab pos="2286000" algn="l"/>
                <a:tab pos="3151188" algn="l"/>
              </a:tabLst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Arial" charset="0"/>
              </a:rPr>
              <a:t>Cronbach’s Alpha  &lt; 0.5</a:t>
            </a: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995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09" y="324270"/>
            <a:ext cx="7232403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Example 2: SF-36 Mental Health Scale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8E5BBDA8-5433-4015-A856-302F13C06A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1058514"/>
          <a:ext cx="8153400" cy="380325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7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0553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How much of the time during the past 4 weeks have you felt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Noneof the time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(1)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A little of the time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(2)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Some of the time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(3)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Most of the time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(4)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All of the time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(5)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27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Calm and peaceful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29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Down and depressed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1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Nervous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20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Down in the dumps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33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Happy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ight Arrow 4">
            <a:extLst>
              <a:ext uri="{FF2B5EF4-FFF2-40B4-BE49-F238E27FC236}">
                <a16:creationId xmlns:a16="http://schemas.microsoft.com/office/drawing/2014/main" id="{600442E0-BCDC-4804-8395-55FD57BD0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3115463"/>
            <a:ext cx="457200" cy="24161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 b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" name="Right Arrow 5">
            <a:extLst>
              <a:ext uri="{FF2B5EF4-FFF2-40B4-BE49-F238E27FC236}">
                <a16:creationId xmlns:a16="http://schemas.microsoft.com/office/drawing/2014/main" id="{C7A1575F-B985-4BB8-93E5-98EE5BD27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3549527"/>
            <a:ext cx="457200" cy="24161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 b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FAB6240C-0468-4A86-9D57-B195BC04F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3998989"/>
            <a:ext cx="457200" cy="24161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 b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4" name="Text Box 58">
            <a:extLst>
              <a:ext uri="{FF2B5EF4-FFF2-40B4-BE49-F238E27FC236}">
                <a16:creationId xmlns:a16="http://schemas.microsoft.com/office/drawing/2014/main" id="{B872059B-F3CA-4ECE-AB78-D4313584B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0" y="5044418"/>
            <a:ext cx="194290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Arial" charset="0"/>
              <a:buChar char="•"/>
              <a:tabLst>
                <a:tab pos="1319213" algn="l"/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Arial" charset="0"/>
              <a:buChar char="–"/>
              <a:tabLst>
                <a:tab pos="1319213" algn="l"/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Arial" charset="0"/>
              <a:buChar char="•"/>
              <a:tabLst>
                <a:tab pos="1319213" algn="l"/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Arial" charset="0"/>
              <a:buChar char="–"/>
              <a:tabLst>
                <a:tab pos="1319213" algn="l"/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Char char="•"/>
              <a:tabLst>
                <a:tab pos="1319213" algn="l"/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tabLst>
                <a:tab pos="1319213" algn="l"/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tabLst>
                <a:tab pos="1319213" algn="l"/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tabLst>
                <a:tab pos="1319213" algn="l"/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tabLst>
                <a:tab pos="1319213" algn="l"/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  <a:tab pos="2286000" algn="l"/>
                <a:tab pos="3151188" algn="l"/>
              </a:tabLst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Arial" charset="0"/>
              </a:rPr>
              <a:t>Cronbach’s Alpha  &gt; 0.85</a:t>
            </a: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cs typeface="Arial" charset="0"/>
            </a:endParaRPr>
          </a:p>
        </p:txBody>
      </p:sp>
      <p:sp>
        <p:nvSpPr>
          <p:cNvPr id="9" name="Text Box 59">
            <a:extLst>
              <a:ext uri="{FF2B5EF4-FFF2-40B4-BE49-F238E27FC236}">
                <a16:creationId xmlns:a16="http://schemas.microsoft.com/office/drawing/2014/main" id="{54E4CEC7-AE38-43AC-BA0E-96A4B7F69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5061856"/>
            <a:ext cx="2586154" cy="246221"/>
          </a:xfrm>
          <a:prstGeom prst="rect">
            <a:avLst/>
          </a:prstGeom>
          <a:solidFill>
            <a:schemeClr val="bg2">
              <a:lumMod val="90000"/>
              <a:alpha val="79999"/>
            </a:schemeClr>
          </a:solidFill>
          <a:ln>
            <a:noFill/>
          </a:ln>
        </p:spPr>
        <p:txBody>
          <a:bodyPr wrap="square" lIns="0" tIns="0" rIns="0" bIns="0">
            <a:spAutoFit/>
          </a:bodyPr>
          <a:lstStyle>
            <a:lvl1pPr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Arial" charset="0"/>
              <a:buChar char="•"/>
              <a:tabLst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Arial" charset="0"/>
              <a:buChar char="–"/>
              <a:tabLst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Arial" charset="0"/>
              <a:buChar char="•"/>
              <a:tabLst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Arial" charset="0"/>
              <a:buChar char="–"/>
              <a:tabLst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Char char="•"/>
              <a:tabLst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tabLst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tabLst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tabLst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tabLst>
                <a:tab pos="2286000" algn="l"/>
                <a:tab pos="3151188" algn="l"/>
              </a:tabLs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0" algn="l"/>
                <a:tab pos="3151188" algn="l"/>
              </a:tabLst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Arial" charset="0"/>
              </a:rPr>
              <a:t>Need to reverse these scores</a:t>
            </a:r>
            <a:endParaRPr kumimoji="0" lang="en-US" altLang="en-US" sz="1400" b="1" i="0" u="sng" strike="noStrike" kern="0" cap="none" spc="0" normalizeH="0" baseline="0" noProof="0" dirty="0">
              <a:ln>
                <a:noFill/>
              </a:ln>
              <a:solidFill>
                <a:srgbClr val="114FFB"/>
              </a:solidFill>
              <a:effectLst/>
              <a:uLnTx/>
              <a:uFillTx/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637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9040</TotalTime>
  <Words>2290</Words>
  <Application>Microsoft Office PowerPoint</Application>
  <PresentationFormat>On-screen Show (4:3)</PresentationFormat>
  <Paragraphs>520</Paragraphs>
  <Slides>37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Times New Roman</vt:lpstr>
      <vt:lpstr>Wingdings</vt:lpstr>
      <vt:lpstr>Office Theme</vt:lpstr>
      <vt:lpstr>Jingwei Wu, PhD</vt:lpstr>
      <vt:lpstr>Objectives </vt:lpstr>
      <vt:lpstr>Cronbach’s Alpha</vt:lpstr>
      <vt:lpstr>Reliability Test</vt:lpstr>
      <vt:lpstr>Interpreting Alpha</vt:lpstr>
      <vt:lpstr>Example 1: PHQ-9 Depression Scale</vt:lpstr>
      <vt:lpstr>Example 1: PHQ-9 Depression Scale</vt:lpstr>
      <vt:lpstr>Example 2: SF-36 Mental Health Scale</vt:lpstr>
      <vt:lpstr>Example 2: SF-36 Mental Health Scale</vt:lpstr>
      <vt:lpstr>Why Inter- and Intra- Observer Agreement?</vt:lpstr>
      <vt:lpstr>Agreement between 2 clinicians examining the same set of 100 fundus photographs</vt:lpstr>
      <vt:lpstr>Agreement between 2 examinations of the same set of 100 fundus photographs by 1 clinician</vt:lpstr>
      <vt:lpstr>Chance Agreement</vt:lpstr>
      <vt:lpstr>Binary Outcome (“Observations”)</vt:lpstr>
      <vt:lpstr>Following 5 Slides: Two Caveats</vt:lpstr>
      <vt:lpstr>Binary Outcome (“Chance Values”)</vt:lpstr>
      <vt:lpstr>Binary Outcome (“Chance Values”)</vt:lpstr>
      <vt:lpstr>Binary Outcome (“Chance Values”)</vt:lpstr>
      <vt:lpstr>Binary Outcome (“Chance Values”)</vt:lpstr>
      <vt:lpstr>Binary Outcome (“Chance Values”)</vt:lpstr>
      <vt:lpstr>Sackett</vt:lpstr>
      <vt:lpstr>Observations and Chance Values</vt:lpstr>
      <vt:lpstr>Calculation for Chance Values</vt:lpstr>
      <vt:lpstr>Calculation for Chance Values</vt:lpstr>
      <vt:lpstr>Determining Kappa</vt:lpstr>
      <vt:lpstr>Determining Kappa (Figure 6, 7)</vt:lpstr>
      <vt:lpstr>Kappa is the amount of agreement “beyond that expected by chance”</vt:lpstr>
      <vt:lpstr>In Class Exercise: Sackett – Table 2.11</vt:lpstr>
      <vt:lpstr>In Class Exercise: Sackett – Table 2.11</vt:lpstr>
      <vt:lpstr>In Class Exercise: Sackett – Table 2.11</vt:lpstr>
      <vt:lpstr>In Class Exercise: Sackett – Table 2.11</vt:lpstr>
      <vt:lpstr>More than 2 Types of Observations</vt:lpstr>
      <vt:lpstr>More than 2 Types of Observations</vt:lpstr>
      <vt:lpstr>More than 2 Types of Observations</vt:lpstr>
      <vt:lpstr>Determining Kappa (Figure 8, 9)</vt:lpstr>
      <vt:lpstr>Weighted Kappa (Figure 9, 10)</vt:lpstr>
      <vt:lpstr>Weighted Kappa (Figure 9, 10)</vt:lpstr>
    </vt:vector>
  </TitlesOfParts>
  <Company>Temple College of Public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R Haines</dc:creator>
  <cp:lastModifiedBy>Jingwei Wu</cp:lastModifiedBy>
  <cp:revision>313</cp:revision>
  <dcterms:created xsi:type="dcterms:W3CDTF">2017-03-29T19:08:32Z</dcterms:created>
  <dcterms:modified xsi:type="dcterms:W3CDTF">2023-11-16T04:13:42Z</dcterms:modified>
</cp:coreProperties>
</file>