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557" r:id="rId3"/>
    <p:sldId id="590" r:id="rId4"/>
    <p:sldId id="771" r:id="rId5"/>
    <p:sldId id="772" r:id="rId6"/>
    <p:sldId id="773" r:id="rId7"/>
    <p:sldId id="774" r:id="rId8"/>
    <p:sldId id="775" r:id="rId9"/>
    <p:sldId id="776" r:id="rId10"/>
    <p:sldId id="777" r:id="rId11"/>
    <p:sldId id="778" r:id="rId12"/>
    <p:sldId id="779" r:id="rId13"/>
    <p:sldId id="794" r:id="rId14"/>
    <p:sldId id="780" r:id="rId15"/>
    <p:sldId id="781" r:id="rId16"/>
    <p:sldId id="782" r:id="rId17"/>
    <p:sldId id="783" r:id="rId18"/>
    <p:sldId id="784" r:id="rId19"/>
    <p:sldId id="785" r:id="rId20"/>
    <p:sldId id="786" r:id="rId21"/>
    <p:sldId id="787" r:id="rId22"/>
    <p:sldId id="788" r:id="rId23"/>
    <p:sldId id="789" r:id="rId24"/>
    <p:sldId id="790" r:id="rId25"/>
    <p:sldId id="791" r:id="rId26"/>
    <p:sldId id="792" r:id="rId27"/>
    <p:sldId id="79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74031B-ED23-504C-8A3F-57220AAD947F}">
          <p14:sldIdLst>
            <p14:sldId id="256"/>
            <p14:sldId id="557"/>
            <p14:sldId id="590"/>
            <p14:sldId id="771"/>
            <p14:sldId id="772"/>
            <p14:sldId id="773"/>
            <p14:sldId id="774"/>
            <p14:sldId id="775"/>
            <p14:sldId id="776"/>
            <p14:sldId id="777"/>
            <p14:sldId id="778"/>
            <p14:sldId id="779"/>
            <p14:sldId id="794"/>
            <p14:sldId id="780"/>
            <p14:sldId id="781"/>
            <p14:sldId id="782"/>
            <p14:sldId id="783"/>
            <p14:sldId id="784"/>
            <p14:sldId id="785"/>
            <p14:sldId id="786"/>
            <p14:sldId id="787"/>
            <p14:sldId id="788"/>
            <p14:sldId id="789"/>
            <p14:sldId id="790"/>
            <p14:sldId id="791"/>
            <p14:sldId id="792"/>
            <p14:sldId id="7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AD1"/>
    <a:srgbClr val="65AECA"/>
    <a:srgbClr val="950E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7660" autoAdjust="0"/>
  </p:normalViewPr>
  <p:slideViewPr>
    <p:cSldViewPr snapToGrid="0" snapToObjects="1">
      <p:cViewPr varScale="1">
        <p:scale>
          <a:sx n="61" d="100"/>
          <a:sy n="61" d="100"/>
        </p:scale>
        <p:origin x="2274" y="60"/>
      </p:cViewPr>
      <p:guideLst>
        <p:guide orient="horz" pos="2160"/>
        <p:guide pos="2880"/>
      </p:guideLst>
    </p:cSldViewPr>
  </p:slideViewPr>
  <p:notesTextViewPr>
    <p:cViewPr>
      <p:scale>
        <a:sx n="3" d="2"/>
        <a:sy n="3" d="2"/>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B0418-5A2C-4927-A5B8-F7C989CD754B}" type="datetimeFigureOut">
              <a:rPr lang="en-US" smtClean="0"/>
              <a:t>10/8/2020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In this table we show data on the interobserver agreement between 2 clinicians independently examining the same set of 100 fundus photographs. They classified each photograph as showing no, little, moderate, or severe retinopathy. These readings were then collapsed into 2 groups: little or no retinopathy, and moderate or severe retinopathy.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The two clinicians agreed on their readings for 78 (that is, 46 plus 32) of the 100 photographs, for a simple agreement of 78%. Conversely this means they disagreed 22% of the time. Indeed, some degree of disagreement is expected for any tests that require human interpretation.</a:t>
            </a:r>
            <a:endParaRPr kumimoji="0" lang="en-US" altLang="en-US" sz="12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26EB9-37A2-4D9D-9009-6518DBACA051}" type="slidenum">
              <a:rPr lang="en-US" smtClean="0"/>
              <a:t>‹#›</a:t>
            </a:fld>
            <a:endParaRPr lang="en-US"/>
          </a:p>
        </p:txBody>
      </p:sp>
    </p:spTree>
    <p:extLst>
      <p:ext uri="{BB962C8B-B14F-4D97-AF65-F5344CB8AC3E}">
        <p14:creationId xmlns:p14="http://schemas.microsoft.com/office/powerpoint/2010/main" val="1861350131"/>
      </p:ext>
    </p:extLst>
  </p:cSld>
  <p:clrMap bg1="lt1" tx1="dk1" bg2="lt2" tx2="dk2" accent1="accent1" accent2="accent2" accent3="accent3" accent4="accent4" accent5="accent5" accent6="accent6" hlink="hlink" folHlink="folHlink"/>
  <p:notesStyle>
    <a:lvl1pPr marL="0" marR="0" indent="0" algn="l" defTabSz="914400" rtl="0" eaLnBrk="0" fontAlgn="base" latinLnBrk="0" hangingPunct="0">
      <a:lnSpc>
        <a:spcPct val="100000"/>
      </a:lnSpc>
      <a:spcBef>
        <a:spcPct val="30000"/>
      </a:spcBef>
      <a:spcAft>
        <a:spcPct val="0"/>
      </a:spcAft>
      <a:buClrTx/>
      <a:buSzTx/>
      <a:buFontTx/>
      <a:buNone/>
      <a:tabLst/>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a:t>
            </a:fld>
            <a:endParaRPr lang="en-US"/>
          </a:p>
        </p:txBody>
      </p:sp>
    </p:spTree>
    <p:extLst>
      <p:ext uri="{BB962C8B-B14F-4D97-AF65-F5344CB8AC3E}">
        <p14:creationId xmlns:p14="http://schemas.microsoft.com/office/powerpoint/2010/main" val="1552359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12</a:t>
            </a:fld>
            <a:endParaRPr lang="en-US"/>
          </a:p>
        </p:txBody>
      </p:sp>
    </p:spTree>
    <p:extLst>
      <p:ext uri="{BB962C8B-B14F-4D97-AF65-F5344CB8AC3E}">
        <p14:creationId xmlns:p14="http://schemas.microsoft.com/office/powerpoint/2010/main" val="228763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13</a:t>
            </a:fld>
            <a:endParaRPr lang="en-US"/>
          </a:p>
        </p:txBody>
      </p:sp>
    </p:spTree>
    <p:extLst>
      <p:ext uri="{BB962C8B-B14F-4D97-AF65-F5344CB8AC3E}">
        <p14:creationId xmlns:p14="http://schemas.microsoft.com/office/powerpoint/2010/main" val="3983001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14</a:t>
            </a:fld>
            <a:endParaRPr lang="en-US"/>
          </a:p>
        </p:txBody>
      </p:sp>
    </p:spTree>
    <p:extLst>
      <p:ext uri="{BB962C8B-B14F-4D97-AF65-F5344CB8AC3E}">
        <p14:creationId xmlns:p14="http://schemas.microsoft.com/office/powerpoint/2010/main" val="1150324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15</a:t>
            </a:fld>
            <a:endParaRPr lang="en-US"/>
          </a:p>
        </p:txBody>
      </p:sp>
    </p:spTree>
    <p:extLst>
      <p:ext uri="{BB962C8B-B14F-4D97-AF65-F5344CB8AC3E}">
        <p14:creationId xmlns:p14="http://schemas.microsoft.com/office/powerpoint/2010/main" val="1920370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16</a:t>
            </a:fld>
            <a:endParaRPr lang="en-US"/>
          </a:p>
        </p:txBody>
      </p:sp>
    </p:spTree>
    <p:extLst>
      <p:ext uri="{BB962C8B-B14F-4D97-AF65-F5344CB8AC3E}">
        <p14:creationId xmlns:p14="http://schemas.microsoft.com/office/powerpoint/2010/main" val="1629443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17</a:t>
            </a:fld>
            <a:endParaRPr lang="en-US"/>
          </a:p>
        </p:txBody>
      </p:sp>
    </p:spTree>
    <p:extLst>
      <p:ext uri="{BB962C8B-B14F-4D97-AF65-F5344CB8AC3E}">
        <p14:creationId xmlns:p14="http://schemas.microsoft.com/office/powerpoint/2010/main" val="149583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18</a:t>
            </a:fld>
            <a:endParaRPr lang="en-US"/>
          </a:p>
        </p:txBody>
      </p:sp>
    </p:spTree>
    <p:extLst>
      <p:ext uri="{BB962C8B-B14F-4D97-AF65-F5344CB8AC3E}">
        <p14:creationId xmlns:p14="http://schemas.microsoft.com/office/powerpoint/2010/main" val="3054943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19</a:t>
            </a:fld>
            <a:endParaRPr lang="en-US"/>
          </a:p>
        </p:txBody>
      </p:sp>
    </p:spTree>
    <p:extLst>
      <p:ext uri="{BB962C8B-B14F-4D97-AF65-F5344CB8AC3E}">
        <p14:creationId xmlns:p14="http://schemas.microsoft.com/office/powerpoint/2010/main" val="1317695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20</a:t>
            </a:fld>
            <a:endParaRPr lang="en-US"/>
          </a:p>
        </p:txBody>
      </p:sp>
    </p:spTree>
    <p:extLst>
      <p:ext uri="{BB962C8B-B14F-4D97-AF65-F5344CB8AC3E}">
        <p14:creationId xmlns:p14="http://schemas.microsoft.com/office/powerpoint/2010/main" val="1918981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21</a:t>
            </a:fld>
            <a:endParaRPr lang="en-US"/>
          </a:p>
        </p:txBody>
      </p:sp>
    </p:spTree>
    <p:extLst>
      <p:ext uri="{BB962C8B-B14F-4D97-AF65-F5344CB8AC3E}">
        <p14:creationId xmlns:p14="http://schemas.microsoft.com/office/powerpoint/2010/main" val="121201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4</a:t>
            </a:fld>
            <a:endParaRPr lang="en-US"/>
          </a:p>
        </p:txBody>
      </p:sp>
    </p:spTree>
    <p:extLst>
      <p:ext uri="{BB962C8B-B14F-4D97-AF65-F5344CB8AC3E}">
        <p14:creationId xmlns:p14="http://schemas.microsoft.com/office/powerpoint/2010/main" val="282046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22</a:t>
            </a:fld>
            <a:endParaRPr lang="en-US"/>
          </a:p>
        </p:txBody>
      </p:sp>
    </p:spTree>
    <p:extLst>
      <p:ext uri="{BB962C8B-B14F-4D97-AF65-F5344CB8AC3E}">
        <p14:creationId xmlns:p14="http://schemas.microsoft.com/office/powerpoint/2010/main" val="666364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23</a:t>
            </a:fld>
            <a:endParaRPr lang="en-US"/>
          </a:p>
        </p:txBody>
      </p:sp>
    </p:spTree>
    <p:extLst>
      <p:ext uri="{BB962C8B-B14F-4D97-AF65-F5344CB8AC3E}">
        <p14:creationId xmlns:p14="http://schemas.microsoft.com/office/powerpoint/2010/main" val="1637863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24</a:t>
            </a:fld>
            <a:endParaRPr lang="en-US"/>
          </a:p>
        </p:txBody>
      </p:sp>
    </p:spTree>
    <p:extLst>
      <p:ext uri="{BB962C8B-B14F-4D97-AF65-F5344CB8AC3E}">
        <p14:creationId xmlns:p14="http://schemas.microsoft.com/office/powerpoint/2010/main" val="3240359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25</a:t>
            </a:fld>
            <a:endParaRPr lang="en-US"/>
          </a:p>
        </p:txBody>
      </p:sp>
    </p:spTree>
    <p:extLst>
      <p:ext uri="{BB962C8B-B14F-4D97-AF65-F5344CB8AC3E}">
        <p14:creationId xmlns:p14="http://schemas.microsoft.com/office/powerpoint/2010/main" val="1655196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26</a:t>
            </a:fld>
            <a:endParaRPr lang="en-US"/>
          </a:p>
        </p:txBody>
      </p:sp>
    </p:spTree>
    <p:extLst>
      <p:ext uri="{BB962C8B-B14F-4D97-AF65-F5344CB8AC3E}">
        <p14:creationId xmlns:p14="http://schemas.microsoft.com/office/powerpoint/2010/main" val="2063582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27</a:t>
            </a:fld>
            <a:endParaRPr lang="en-US"/>
          </a:p>
        </p:txBody>
      </p:sp>
    </p:spTree>
    <p:extLst>
      <p:ext uri="{BB962C8B-B14F-4D97-AF65-F5344CB8AC3E}">
        <p14:creationId xmlns:p14="http://schemas.microsoft.com/office/powerpoint/2010/main" val="4255163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5</a:t>
            </a:fld>
            <a:endParaRPr lang="en-US"/>
          </a:p>
        </p:txBody>
      </p:sp>
    </p:spTree>
    <p:extLst>
      <p:ext uri="{BB962C8B-B14F-4D97-AF65-F5344CB8AC3E}">
        <p14:creationId xmlns:p14="http://schemas.microsoft.com/office/powerpoint/2010/main" val="915042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6</a:t>
            </a:fld>
            <a:endParaRPr lang="en-US"/>
          </a:p>
        </p:txBody>
      </p:sp>
    </p:spTree>
    <p:extLst>
      <p:ext uri="{BB962C8B-B14F-4D97-AF65-F5344CB8AC3E}">
        <p14:creationId xmlns:p14="http://schemas.microsoft.com/office/powerpoint/2010/main" val="383963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7</a:t>
            </a:fld>
            <a:endParaRPr lang="en-US"/>
          </a:p>
        </p:txBody>
      </p:sp>
    </p:spTree>
    <p:extLst>
      <p:ext uri="{BB962C8B-B14F-4D97-AF65-F5344CB8AC3E}">
        <p14:creationId xmlns:p14="http://schemas.microsoft.com/office/powerpoint/2010/main" val="2710805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8</a:t>
            </a:fld>
            <a:endParaRPr lang="en-US"/>
          </a:p>
        </p:txBody>
      </p:sp>
    </p:spTree>
    <p:extLst>
      <p:ext uri="{BB962C8B-B14F-4D97-AF65-F5344CB8AC3E}">
        <p14:creationId xmlns:p14="http://schemas.microsoft.com/office/powerpoint/2010/main" val="2876925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9</a:t>
            </a:fld>
            <a:endParaRPr lang="en-US"/>
          </a:p>
        </p:txBody>
      </p:sp>
    </p:spTree>
    <p:extLst>
      <p:ext uri="{BB962C8B-B14F-4D97-AF65-F5344CB8AC3E}">
        <p14:creationId xmlns:p14="http://schemas.microsoft.com/office/powerpoint/2010/main" val="71728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10</a:t>
            </a:fld>
            <a:endParaRPr lang="en-US"/>
          </a:p>
        </p:txBody>
      </p:sp>
    </p:spTree>
    <p:extLst>
      <p:ext uri="{BB962C8B-B14F-4D97-AF65-F5344CB8AC3E}">
        <p14:creationId xmlns:p14="http://schemas.microsoft.com/office/powerpoint/2010/main" val="77624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11</a:t>
            </a:fld>
            <a:endParaRPr lang="en-US"/>
          </a:p>
        </p:txBody>
      </p:sp>
    </p:spTree>
    <p:extLst>
      <p:ext uri="{BB962C8B-B14F-4D97-AF65-F5344CB8AC3E}">
        <p14:creationId xmlns:p14="http://schemas.microsoft.com/office/powerpoint/2010/main" val="1536409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FE33C1-E5D0-1943-AFFE-6B8BBA2340FF}"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22334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263546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12209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286556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E33C1-E5D0-1943-AFFE-6B8BBA2340FF}"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67810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E33C1-E5D0-1943-AFFE-6B8BBA2340FF}"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80421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FE33C1-E5D0-1943-AFFE-6B8BBA2340FF}" type="datetimeFigureOut">
              <a:rPr lang="en-US" smtClean="0"/>
              <a:t>10/8/2020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376729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FE33C1-E5D0-1943-AFFE-6B8BBA2340FF}" type="datetimeFigureOut">
              <a:rPr lang="en-US" smtClean="0"/>
              <a:t>10/8/2020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3144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E33C1-E5D0-1943-AFFE-6B8BBA2340FF}" type="datetimeFigureOut">
              <a:rPr lang="en-US" smtClean="0"/>
              <a:t>10/8/2020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87192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E33C1-E5D0-1943-AFFE-6B8BBA2340FF}"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6951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E33C1-E5D0-1943-AFFE-6B8BBA2340FF}"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5792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E33C1-E5D0-1943-AFFE-6B8BBA2340FF}" type="datetimeFigureOut">
              <a:rPr lang="en-US" smtClean="0"/>
              <a:t>10/8/2020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1F17D-57E6-D142-BAC2-269037FD96B8}" type="slidenum">
              <a:rPr lang="en-US" smtClean="0"/>
              <a:t>‹#›</a:t>
            </a:fld>
            <a:endParaRPr lang="en-US"/>
          </a:p>
        </p:txBody>
      </p:sp>
    </p:spTree>
    <p:extLst>
      <p:ext uri="{BB962C8B-B14F-4D97-AF65-F5344CB8AC3E}">
        <p14:creationId xmlns:p14="http://schemas.microsoft.com/office/powerpoint/2010/main" val="2572845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799" y="2998203"/>
            <a:ext cx="7772400" cy="794429"/>
          </a:xfrm>
        </p:spPr>
        <p:txBody>
          <a:bodyPr>
            <a:normAutofit/>
          </a:bodyPr>
          <a:lstStyle/>
          <a:p>
            <a:r>
              <a:rPr lang="en-US" sz="3600" dirty="0"/>
              <a:t>Jingwei Wu, PhD</a:t>
            </a:r>
          </a:p>
        </p:txBody>
      </p:sp>
      <p:sp>
        <p:nvSpPr>
          <p:cNvPr id="9" name="TextBox 8"/>
          <p:cNvSpPr txBox="1"/>
          <p:nvPr/>
        </p:nvSpPr>
        <p:spPr>
          <a:xfrm>
            <a:off x="682772" y="443258"/>
            <a:ext cx="8093238" cy="1446550"/>
          </a:xfrm>
          <a:prstGeom prst="rect">
            <a:avLst/>
          </a:prstGeom>
          <a:noFill/>
        </p:spPr>
        <p:txBody>
          <a:bodyPr wrap="square" rtlCol="0">
            <a:spAutoFit/>
          </a:bodyPr>
          <a:lstStyle/>
          <a:p>
            <a:pPr algn="ctr"/>
            <a:r>
              <a:rPr lang="en-US" sz="4400" dirty="0"/>
              <a:t>Chapter 16</a:t>
            </a:r>
          </a:p>
          <a:p>
            <a:pPr algn="ctr"/>
            <a:r>
              <a:rPr lang="en-US" sz="4400" dirty="0"/>
              <a:t>Selecting the Right Statistical Tests</a:t>
            </a:r>
          </a:p>
        </p:txBody>
      </p:sp>
      <p:pic>
        <p:nvPicPr>
          <p:cNvPr id="12" name="Picture 11" descr="Public_Health_reg_K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360" y="5892480"/>
            <a:ext cx="2379378" cy="835070"/>
          </a:xfrm>
          <a:prstGeom prst="rect">
            <a:avLst/>
          </a:prstGeom>
        </p:spPr>
      </p:pic>
      <p:sp>
        <p:nvSpPr>
          <p:cNvPr id="11" name="Rectangle 10"/>
          <p:cNvSpPr/>
          <p:nvPr/>
        </p:nvSpPr>
        <p:spPr>
          <a:xfrm>
            <a:off x="0" y="0"/>
            <a:ext cx="9144000" cy="141099"/>
          </a:xfrm>
          <a:prstGeom prst="rect">
            <a:avLst/>
          </a:prstGeom>
          <a:solidFill>
            <a:srgbClr val="5DB3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DB3D5"/>
              </a:solidFill>
            </a:endParaRPr>
          </a:p>
        </p:txBody>
      </p:sp>
      <p:pic>
        <p:nvPicPr>
          <p:cNvPr id="5" name="Picture 4" descr="header-rectangle-bw_Epi-Biosta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51536"/>
            <a:ext cx="9153144" cy="2523744"/>
          </a:xfrm>
          <a:prstGeom prst="rect">
            <a:avLst/>
          </a:prstGeom>
        </p:spPr>
      </p:pic>
      <p:sp>
        <p:nvSpPr>
          <p:cNvPr id="2" name="TextBox 1">
            <a:extLst>
              <a:ext uri="{FF2B5EF4-FFF2-40B4-BE49-F238E27FC236}">
                <a16:creationId xmlns:a16="http://schemas.microsoft.com/office/drawing/2014/main" id="{9704B034-AB6E-4CFF-A3F0-58A5C4C738F9}"/>
              </a:ext>
            </a:extLst>
          </p:cNvPr>
          <p:cNvSpPr txBox="1"/>
          <p:nvPr/>
        </p:nvSpPr>
        <p:spPr>
          <a:xfrm>
            <a:off x="1171575" y="4065306"/>
            <a:ext cx="7283597" cy="276999"/>
          </a:xfrm>
          <a:prstGeom prst="rect">
            <a:avLst/>
          </a:prstGeom>
          <a:noFill/>
        </p:spPr>
        <p:txBody>
          <a:bodyPr wrap="none" rtlCol="0">
            <a:spAutoFit/>
          </a:bodyPr>
          <a:lstStyle/>
          <a:p>
            <a:r>
              <a:rPr lang="en-US" sz="1200" dirty="0"/>
              <a:t>A courtesy of “USING AND INTERPRETING STATISTICS” by ERIC W. CORTY | THIRD EDITION  (Macmillan Education) </a:t>
            </a:r>
          </a:p>
        </p:txBody>
      </p:sp>
    </p:spTree>
    <p:extLst>
      <p:ext uri="{BB962C8B-B14F-4D97-AF65-F5344CB8AC3E}">
        <p14:creationId xmlns:p14="http://schemas.microsoft.com/office/powerpoint/2010/main" val="401262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5214033" cy="502602"/>
          </a:xfrm>
        </p:spPr>
        <p:txBody>
          <a:bodyPr>
            <a:normAutofit fontScale="90000"/>
          </a:bodyPr>
          <a:lstStyle/>
          <a:p>
            <a:r>
              <a:rPr lang="en-US" sz="4000" dirty="0"/>
              <a:t>Describing Individual Cases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6" name="Text Placeholder 2">
            <a:extLst>
              <a:ext uri="{FF2B5EF4-FFF2-40B4-BE49-F238E27FC236}">
                <a16:creationId xmlns:a16="http://schemas.microsoft.com/office/drawing/2014/main" id="{7527B955-BB91-4B74-929D-33FC0EE49C26}"/>
              </a:ext>
            </a:extLst>
          </p:cNvPr>
          <p:cNvSpPr>
            <a:spLocks noGrp="1"/>
          </p:cNvSpPr>
          <p:nvPr>
            <p:ph idx="1"/>
          </p:nvPr>
        </p:nvSpPr>
        <p:spPr>
          <a:xfrm>
            <a:off x="457200" y="977717"/>
            <a:ext cx="7582829" cy="4525963"/>
          </a:xfrm>
        </p:spPr>
        <p:txBody>
          <a:bodyPr>
            <a:normAutofit fontScale="85000" lnSpcReduction="20000"/>
          </a:bodyPr>
          <a:lstStyle/>
          <a:p>
            <a:pPr>
              <a:lnSpc>
                <a:spcPct val="120000"/>
              </a:lnSpc>
              <a:spcBef>
                <a:spcPts val="0"/>
              </a:spcBef>
            </a:pPr>
            <a:r>
              <a:rPr lang="en-US" dirty="0"/>
              <a:t>Describing a single case</a:t>
            </a:r>
          </a:p>
          <a:p>
            <a:pPr marL="627063" lvl="1">
              <a:lnSpc>
                <a:spcPct val="120000"/>
              </a:lnSpc>
              <a:spcBef>
                <a:spcPts val="0"/>
              </a:spcBef>
              <a:spcAft>
                <a:spcPts val="1200"/>
              </a:spcAft>
            </a:pPr>
            <a:r>
              <a:rPr lang="en-US" dirty="0"/>
              <a:t>If characteristic being measured for an individual case is measured at the interval or ratio level, it can be left as a raw score or transformed</a:t>
            </a:r>
          </a:p>
          <a:p>
            <a:pPr marL="627063" lvl="1">
              <a:lnSpc>
                <a:spcPct val="120000"/>
              </a:lnSpc>
              <a:spcBef>
                <a:spcPts val="0"/>
              </a:spcBef>
              <a:spcAft>
                <a:spcPts val="1200"/>
              </a:spcAft>
            </a:pPr>
            <a:r>
              <a:rPr lang="en-US" dirty="0"/>
              <a:t>Transformed scores have an advantage because they put scores into context</a:t>
            </a:r>
          </a:p>
          <a:p>
            <a:pPr marL="911225" lvl="2">
              <a:lnSpc>
                <a:spcPct val="120000"/>
              </a:lnSpc>
              <a:spcBef>
                <a:spcPts val="0"/>
              </a:spcBef>
              <a:spcAft>
                <a:spcPts val="1200"/>
              </a:spcAft>
            </a:pPr>
            <a:r>
              <a:rPr lang="en-US" dirty="0"/>
              <a:t>Two types of transformed scores discussed in Chapter 4</a:t>
            </a:r>
          </a:p>
          <a:p>
            <a:pPr marL="1263650" lvl="3" indent="-342900">
              <a:lnSpc>
                <a:spcPct val="120000"/>
              </a:lnSpc>
              <a:spcBef>
                <a:spcPts val="0"/>
              </a:spcBef>
              <a:spcAft>
                <a:spcPts val="1200"/>
              </a:spcAft>
              <a:buSzPct val="100000"/>
              <a:buFont typeface="+mj-lt"/>
              <a:buAutoNum type="arabicParenR"/>
            </a:pPr>
            <a:r>
              <a:rPr lang="en-US" i="1" dirty="0"/>
              <a:t>z </a:t>
            </a:r>
            <a:r>
              <a:rPr lang="en-US" dirty="0"/>
              <a:t>scores reveal whether a score falls above or below the mean and how far away from the mean it falls</a:t>
            </a:r>
          </a:p>
          <a:p>
            <a:pPr marL="1263650" lvl="3" indent="-342900">
              <a:lnSpc>
                <a:spcPct val="120000"/>
              </a:lnSpc>
              <a:spcBef>
                <a:spcPts val="0"/>
              </a:spcBef>
              <a:spcAft>
                <a:spcPts val="1200"/>
              </a:spcAft>
              <a:buSzPct val="100000"/>
              <a:buFont typeface="+mj-lt"/>
              <a:buAutoNum type="arabicParenR"/>
            </a:pPr>
            <a:r>
              <a:rPr lang="en-US" dirty="0"/>
              <a:t>Percentile ranks tell the percentage of scores in the distribution that fall at or below a score</a:t>
            </a:r>
          </a:p>
        </p:txBody>
      </p:sp>
    </p:spTree>
    <p:extLst>
      <p:ext uri="{BB962C8B-B14F-4D97-AF65-F5344CB8AC3E}">
        <p14:creationId xmlns:p14="http://schemas.microsoft.com/office/powerpoint/2010/main" val="393566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5570872" cy="502602"/>
          </a:xfrm>
        </p:spPr>
        <p:txBody>
          <a:bodyPr>
            <a:normAutofit fontScale="90000"/>
          </a:bodyPr>
          <a:lstStyle/>
          <a:p>
            <a:r>
              <a:rPr lang="en-US" sz="4000" dirty="0"/>
              <a:t>Describing a Sample of Cases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B95D52E2-8830-4024-88F1-284063A98711}"/>
              </a:ext>
            </a:extLst>
          </p:cNvPr>
          <p:cNvSpPr>
            <a:spLocks noGrp="1"/>
          </p:cNvSpPr>
          <p:nvPr>
            <p:ph idx="1"/>
          </p:nvPr>
        </p:nvSpPr>
        <p:spPr>
          <a:xfrm>
            <a:off x="457200" y="1005595"/>
            <a:ext cx="7727795" cy="4525963"/>
          </a:xfrm>
        </p:spPr>
        <p:txBody>
          <a:bodyPr>
            <a:normAutofit lnSpcReduction="10000"/>
          </a:bodyPr>
          <a:lstStyle/>
          <a:p>
            <a:pPr>
              <a:spcBef>
                <a:spcPts val="0"/>
              </a:spcBef>
            </a:pPr>
            <a:r>
              <a:rPr lang="en-US"/>
              <a:t>Describing a sample from a population summarized by</a:t>
            </a:r>
          </a:p>
          <a:p>
            <a:pPr lvl="1">
              <a:spcBef>
                <a:spcPts val="0"/>
              </a:spcBef>
            </a:pPr>
            <a:r>
              <a:rPr lang="en-US"/>
              <a:t>Presenting the entire distribution</a:t>
            </a:r>
          </a:p>
          <a:p>
            <a:pPr lvl="2">
              <a:spcBef>
                <a:spcPts val="0"/>
              </a:spcBef>
            </a:pPr>
            <a:r>
              <a:rPr lang="en-US"/>
              <a:t>Table (i.e., a frequency distribution) </a:t>
            </a:r>
          </a:p>
          <a:p>
            <a:pPr lvl="2">
              <a:spcBef>
                <a:spcPts val="0"/>
              </a:spcBef>
            </a:pPr>
            <a:r>
              <a:rPr lang="en-US"/>
              <a:t>Graph (histogram, frequency polygon, or bar graph)</a:t>
            </a:r>
          </a:p>
          <a:p>
            <a:pPr lvl="3">
              <a:spcBef>
                <a:spcPts val="0"/>
              </a:spcBef>
            </a:pPr>
            <a:r>
              <a:rPr lang="en-US"/>
              <a:t>Which graph used depends on whether variable is continuous or discrete</a:t>
            </a:r>
            <a:br>
              <a:rPr lang="en-US"/>
            </a:br>
            <a:endParaRPr lang="en-US"/>
          </a:p>
          <a:p>
            <a:pPr lvl="1">
              <a:spcBef>
                <a:spcPts val="0"/>
              </a:spcBef>
            </a:pPr>
            <a:r>
              <a:rPr lang="en-US"/>
              <a:t>Single value that describes some aspect of the sample</a:t>
            </a:r>
          </a:p>
          <a:p>
            <a:pPr lvl="2">
              <a:spcBef>
                <a:spcPts val="0"/>
              </a:spcBef>
            </a:pPr>
            <a:r>
              <a:rPr lang="en-US"/>
              <a:t>Central tendency or variability</a:t>
            </a:r>
            <a:br>
              <a:rPr lang="en-US"/>
            </a:br>
            <a:endParaRPr lang="en-US" dirty="0"/>
          </a:p>
        </p:txBody>
      </p:sp>
    </p:spTree>
    <p:extLst>
      <p:ext uri="{BB962C8B-B14F-4D97-AF65-F5344CB8AC3E}">
        <p14:creationId xmlns:p14="http://schemas.microsoft.com/office/powerpoint/2010/main" val="3011321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69"/>
            <a:ext cx="7410823" cy="980423"/>
          </a:xfrm>
        </p:spPr>
        <p:txBody>
          <a:bodyPr>
            <a:normAutofit fontScale="90000"/>
          </a:bodyPr>
          <a:lstStyle/>
          <a:p>
            <a:pPr algn="l"/>
            <a:r>
              <a:rPr lang="en-US" sz="4000" dirty="0"/>
              <a:t>How to Choose: Continuous Numbers vs. Discrete Numbers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5" name="Picture 4" descr="The figure is a flowchart for determining if a variable is continuous or discrete. To determine if the variable is continuous or discrete, decide whether the variable is nominal or ordinal or interval or ratio.&#10;&#10;" title="Figure 16.4">
            <a:extLst>
              <a:ext uri="{FF2B5EF4-FFF2-40B4-BE49-F238E27FC236}">
                <a16:creationId xmlns:a16="http://schemas.microsoft.com/office/drawing/2014/main" id="{65ED3A2B-4DC5-4ED3-A1FD-D1471589E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508" y="1304692"/>
            <a:ext cx="5237356" cy="4109521"/>
          </a:xfrm>
          <a:prstGeom prst="rect">
            <a:avLst/>
          </a:prstGeom>
        </p:spPr>
      </p:pic>
      <p:sp>
        <p:nvSpPr>
          <p:cNvPr id="7" name="Rectangle 6">
            <a:extLst>
              <a:ext uri="{FF2B5EF4-FFF2-40B4-BE49-F238E27FC236}">
                <a16:creationId xmlns:a16="http://schemas.microsoft.com/office/drawing/2014/main" id="{4BF6B567-4D85-4FFE-B666-7F8B32DF5F56}"/>
              </a:ext>
            </a:extLst>
          </p:cNvPr>
          <p:cNvSpPr/>
          <p:nvPr/>
        </p:nvSpPr>
        <p:spPr>
          <a:xfrm>
            <a:off x="5331303" y="1505396"/>
            <a:ext cx="2603628" cy="1923604"/>
          </a:xfrm>
          <a:prstGeom prst="rect">
            <a:avLst/>
          </a:prstGeom>
        </p:spPr>
        <p:txBody>
          <a:bodyPr wrap="square">
            <a:spAutoFit/>
          </a:bodyPr>
          <a:lstStyle/>
          <a:p>
            <a:r>
              <a:rPr lang="en-US" sz="1700" dirty="0">
                <a:solidFill>
                  <a:srgbClr val="000000"/>
                </a:solidFill>
              </a:rPr>
              <a:t>To determine if the variable is continuous or discrete, decide whether the variable is nominal or ordinal or interval or ratio.</a:t>
            </a:r>
            <a:br>
              <a:rPr lang="en-US" sz="1700" dirty="0">
                <a:solidFill>
                  <a:srgbClr val="000000"/>
                </a:solidFill>
              </a:rPr>
            </a:br>
            <a:br>
              <a:rPr lang="en-US" sz="1700" dirty="0">
                <a:solidFill>
                  <a:srgbClr val="000000"/>
                </a:solidFill>
              </a:rPr>
            </a:br>
            <a:r>
              <a:rPr lang="en-US" sz="1700" dirty="0">
                <a:solidFill>
                  <a:srgbClr val="000000"/>
                </a:solidFill>
              </a:rPr>
              <a:t>Then follow the flowchart.</a:t>
            </a:r>
          </a:p>
        </p:txBody>
      </p:sp>
    </p:spTree>
    <p:extLst>
      <p:ext uri="{BB962C8B-B14F-4D97-AF65-F5344CB8AC3E}">
        <p14:creationId xmlns:p14="http://schemas.microsoft.com/office/powerpoint/2010/main" val="76204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5570872" cy="502602"/>
          </a:xfrm>
        </p:spPr>
        <p:txBody>
          <a:bodyPr>
            <a:normAutofit fontScale="90000"/>
          </a:bodyPr>
          <a:lstStyle/>
          <a:p>
            <a:r>
              <a:rPr lang="en-US" sz="4000" dirty="0"/>
              <a:t>Describing a Sample of Cases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B95D52E2-8830-4024-88F1-284063A98711}"/>
              </a:ext>
            </a:extLst>
          </p:cNvPr>
          <p:cNvSpPr>
            <a:spLocks noGrp="1"/>
          </p:cNvSpPr>
          <p:nvPr>
            <p:ph idx="1"/>
          </p:nvPr>
        </p:nvSpPr>
        <p:spPr>
          <a:xfrm>
            <a:off x="457200" y="1005595"/>
            <a:ext cx="7727795" cy="4525963"/>
          </a:xfrm>
        </p:spPr>
        <p:txBody>
          <a:bodyPr>
            <a:normAutofit lnSpcReduction="10000"/>
          </a:bodyPr>
          <a:lstStyle/>
          <a:p>
            <a:pPr>
              <a:spcBef>
                <a:spcPts val="0"/>
              </a:spcBef>
            </a:pPr>
            <a:r>
              <a:rPr lang="en-US"/>
              <a:t>Describing a sample from a population summarized by</a:t>
            </a:r>
          </a:p>
          <a:p>
            <a:pPr lvl="1">
              <a:spcBef>
                <a:spcPts val="0"/>
              </a:spcBef>
            </a:pPr>
            <a:r>
              <a:rPr lang="en-US"/>
              <a:t>Presenting the entire distribution</a:t>
            </a:r>
          </a:p>
          <a:p>
            <a:pPr lvl="2">
              <a:spcBef>
                <a:spcPts val="0"/>
              </a:spcBef>
            </a:pPr>
            <a:r>
              <a:rPr lang="en-US"/>
              <a:t>Table (i.e., a frequency distribution) </a:t>
            </a:r>
          </a:p>
          <a:p>
            <a:pPr lvl="2">
              <a:spcBef>
                <a:spcPts val="0"/>
              </a:spcBef>
            </a:pPr>
            <a:r>
              <a:rPr lang="en-US"/>
              <a:t>Graph (histogram, frequency polygon, or bar graph)</a:t>
            </a:r>
          </a:p>
          <a:p>
            <a:pPr lvl="3">
              <a:spcBef>
                <a:spcPts val="0"/>
              </a:spcBef>
            </a:pPr>
            <a:r>
              <a:rPr lang="en-US"/>
              <a:t>Which graph used depends on whether variable is continuous or discrete</a:t>
            </a:r>
            <a:br>
              <a:rPr lang="en-US"/>
            </a:br>
            <a:endParaRPr lang="en-US"/>
          </a:p>
          <a:p>
            <a:pPr lvl="1">
              <a:spcBef>
                <a:spcPts val="0"/>
              </a:spcBef>
            </a:pPr>
            <a:r>
              <a:rPr lang="en-US"/>
              <a:t>Single value that describes some aspect of the sample</a:t>
            </a:r>
          </a:p>
          <a:p>
            <a:pPr lvl="2">
              <a:spcBef>
                <a:spcPts val="0"/>
              </a:spcBef>
            </a:pPr>
            <a:r>
              <a:rPr lang="en-US"/>
              <a:t>Central tendency or variability</a:t>
            </a:r>
            <a:br>
              <a:rPr lang="en-US"/>
            </a:br>
            <a:endParaRPr lang="en-US" dirty="0"/>
          </a:p>
        </p:txBody>
      </p:sp>
    </p:spTree>
    <p:extLst>
      <p:ext uri="{BB962C8B-B14F-4D97-AF65-F5344CB8AC3E}">
        <p14:creationId xmlns:p14="http://schemas.microsoft.com/office/powerpoint/2010/main" val="429352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69"/>
            <a:ext cx="7410823" cy="980423"/>
          </a:xfrm>
        </p:spPr>
        <p:txBody>
          <a:bodyPr>
            <a:normAutofit fontScale="90000"/>
          </a:bodyPr>
          <a:lstStyle/>
          <a:p>
            <a:pPr algn="l"/>
            <a:r>
              <a:rPr lang="en-US" sz="4000" dirty="0"/>
              <a:t>Which Measure of Central Tendency for Which Level of Measurement</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5" name="Content Placeholder 5">
            <a:extLst>
              <a:ext uri="{FF2B5EF4-FFF2-40B4-BE49-F238E27FC236}">
                <a16:creationId xmlns:a16="http://schemas.microsoft.com/office/drawing/2014/main" id="{77000315-9D11-4F48-A558-C55FF4216D8D}"/>
              </a:ext>
            </a:extLst>
          </p:cNvPr>
          <p:cNvSpPr>
            <a:spLocks noGrp="1"/>
          </p:cNvSpPr>
          <p:nvPr>
            <p:ph idx="1"/>
          </p:nvPr>
        </p:nvSpPr>
        <p:spPr>
          <a:xfrm>
            <a:off x="602166" y="3994382"/>
            <a:ext cx="7939668" cy="1096963"/>
          </a:xfrm>
        </p:spPr>
        <p:txBody>
          <a:bodyPr>
            <a:normAutofit fontScale="47500" lnSpcReduction="20000"/>
          </a:bodyPr>
          <a:lstStyle/>
          <a:p>
            <a:pPr marL="0" indent="0">
              <a:lnSpc>
                <a:spcPct val="120000"/>
              </a:lnSpc>
              <a:spcBef>
                <a:spcPts val="0"/>
              </a:spcBef>
              <a:buNone/>
            </a:pPr>
            <a:r>
              <a:rPr lang="en-US" dirty="0"/>
              <a:t>Not all measures of central tendency can be used with all levels of measurement. When more than one measure of central tendency may be used, choose the one that utilizes more of the information available in the numbers. If considering a mean, be sure to check the shape of the data set for skewness and modality. </a:t>
            </a:r>
          </a:p>
        </p:txBody>
      </p:sp>
      <p:graphicFrame>
        <p:nvGraphicFramePr>
          <p:cNvPr id="7" name="Table 6">
            <a:extLst>
              <a:ext uri="{FF2B5EF4-FFF2-40B4-BE49-F238E27FC236}">
                <a16:creationId xmlns:a16="http://schemas.microsoft.com/office/drawing/2014/main" id="{1F1B5125-0709-44DA-8A82-36CA1489CC2D}"/>
              </a:ext>
            </a:extLst>
          </p:cNvPr>
          <p:cNvGraphicFramePr>
            <a:graphicFrameLocks noGrp="1"/>
          </p:cNvGraphicFramePr>
          <p:nvPr>
            <p:extLst>
              <p:ext uri="{D42A27DB-BD31-4B8C-83A1-F6EECF244321}">
                <p14:modId xmlns:p14="http://schemas.microsoft.com/office/powerpoint/2010/main" val="2067488226"/>
              </p:ext>
            </p:extLst>
          </p:nvPr>
        </p:nvGraphicFramePr>
        <p:xfrm>
          <a:off x="317500" y="2000046"/>
          <a:ext cx="8509000" cy="1524000"/>
        </p:xfrm>
        <a:graphic>
          <a:graphicData uri="http://schemas.openxmlformats.org/drawingml/2006/table">
            <a:tbl>
              <a:tblPr firstRow="1" bandRow="1">
                <a:tableStyleId>{7DF18680-E054-41AD-8BC1-D1AEF772440D}</a:tableStyleId>
              </a:tblPr>
              <a:tblGrid>
                <a:gridCol w="2127250">
                  <a:extLst>
                    <a:ext uri="{9D8B030D-6E8A-4147-A177-3AD203B41FA5}">
                      <a16:colId xmlns:a16="http://schemas.microsoft.com/office/drawing/2014/main" val="20000"/>
                    </a:ext>
                  </a:extLst>
                </a:gridCol>
                <a:gridCol w="2127250">
                  <a:extLst>
                    <a:ext uri="{9D8B030D-6E8A-4147-A177-3AD203B41FA5}">
                      <a16:colId xmlns:a16="http://schemas.microsoft.com/office/drawing/2014/main" val="20001"/>
                    </a:ext>
                  </a:extLst>
                </a:gridCol>
                <a:gridCol w="2127250">
                  <a:extLst>
                    <a:ext uri="{9D8B030D-6E8A-4147-A177-3AD203B41FA5}">
                      <a16:colId xmlns:a16="http://schemas.microsoft.com/office/drawing/2014/main" val="20002"/>
                    </a:ext>
                  </a:extLst>
                </a:gridCol>
                <a:gridCol w="2127250">
                  <a:extLst>
                    <a:ext uri="{9D8B030D-6E8A-4147-A177-3AD203B41FA5}">
                      <a16:colId xmlns:a16="http://schemas.microsoft.com/office/drawing/2014/main" val="20003"/>
                    </a:ext>
                  </a:extLst>
                </a:gridCol>
              </a:tblGrid>
              <a:tr h="0">
                <a:tc>
                  <a:txBody>
                    <a:bodyPr/>
                    <a:lstStyle/>
                    <a:p>
                      <a:pPr algn="l"/>
                      <a:endParaRPr lang="en-US" sz="1400" dirty="0"/>
                    </a:p>
                  </a:txBody>
                  <a:tcPr anchor="b"/>
                </a:tc>
                <a:tc gridSpan="3">
                  <a:txBody>
                    <a:bodyPr/>
                    <a:lstStyle/>
                    <a:p>
                      <a:pPr algn="ctr"/>
                      <a:r>
                        <a:rPr lang="en-US" sz="1400" dirty="0"/>
                        <a:t>Measure of Central Tendency</a:t>
                      </a:r>
                    </a:p>
                  </a:txBody>
                  <a:tcPr anchor="b"/>
                </a:tc>
                <a:tc hMerge="1">
                  <a:txBody>
                    <a:bodyPr/>
                    <a:lstStyle/>
                    <a:p>
                      <a:pPr algn="ctr"/>
                      <a:endParaRPr lang="en-US" sz="1400" dirty="0"/>
                    </a:p>
                  </a:txBody>
                  <a:tcPr anchor="b"/>
                </a:tc>
                <a:tc hMerge="1">
                  <a:txBody>
                    <a:bodyPr/>
                    <a:lstStyle/>
                    <a:p>
                      <a:pPr algn="ctr"/>
                      <a:endParaRPr lang="en-US" sz="1400" dirty="0"/>
                    </a:p>
                  </a:txBody>
                  <a:tcPr anchor="b"/>
                </a:tc>
                <a:extLst>
                  <a:ext uri="{0D108BD9-81ED-4DB2-BD59-A6C34878D82A}">
                    <a16:rowId xmlns:a16="http://schemas.microsoft.com/office/drawing/2014/main" val="10000"/>
                  </a:ext>
                </a:extLst>
              </a:tr>
              <a:tr h="0">
                <a:tc>
                  <a:txBody>
                    <a:bodyPr/>
                    <a:lstStyle/>
                    <a:p>
                      <a:pPr algn="l"/>
                      <a:r>
                        <a:rPr lang="en-US" sz="1400" dirty="0"/>
                        <a:t>Level</a:t>
                      </a:r>
                      <a:r>
                        <a:rPr lang="en-US" sz="1400" baseline="0" dirty="0"/>
                        <a:t> of Measurement</a:t>
                      </a:r>
                      <a:endParaRPr lang="en-US" sz="1400" dirty="0"/>
                    </a:p>
                  </a:txBody>
                  <a:tcPr anchor="b"/>
                </a:tc>
                <a:tc>
                  <a:txBody>
                    <a:bodyPr/>
                    <a:lstStyle/>
                    <a:p>
                      <a:pPr algn="ctr"/>
                      <a:r>
                        <a:rPr lang="en-US" sz="1400" dirty="0"/>
                        <a:t>Mode</a:t>
                      </a:r>
                    </a:p>
                  </a:txBody>
                  <a:tcPr anchor="b"/>
                </a:tc>
                <a:tc>
                  <a:txBody>
                    <a:bodyPr/>
                    <a:lstStyle/>
                    <a:p>
                      <a:pPr algn="ctr"/>
                      <a:r>
                        <a:rPr lang="en-US" sz="1400" dirty="0"/>
                        <a:t>Median</a:t>
                      </a:r>
                    </a:p>
                  </a:txBody>
                  <a:tcPr anchor="b"/>
                </a:tc>
                <a:tc>
                  <a:txBody>
                    <a:bodyPr/>
                    <a:lstStyle/>
                    <a:p>
                      <a:pPr algn="ctr"/>
                      <a:r>
                        <a:rPr lang="en-US" sz="1400" dirty="0"/>
                        <a:t>Mean</a:t>
                      </a:r>
                    </a:p>
                  </a:txBody>
                  <a:tcPr anchor="b"/>
                </a:tc>
                <a:extLst>
                  <a:ext uri="{0D108BD9-81ED-4DB2-BD59-A6C34878D82A}">
                    <a16:rowId xmlns:a16="http://schemas.microsoft.com/office/drawing/2014/main" val="10001"/>
                  </a:ext>
                </a:extLst>
              </a:tr>
              <a:tr h="0">
                <a:tc>
                  <a:txBody>
                    <a:bodyPr/>
                    <a:lstStyle/>
                    <a:p>
                      <a:pPr algn="l"/>
                      <a:r>
                        <a:rPr lang="en-US" sz="1400" dirty="0"/>
                        <a:t>Nominal</a:t>
                      </a:r>
                    </a:p>
                  </a:txBody>
                  <a:tcPr anchor="b"/>
                </a:tc>
                <a:tc>
                  <a:txBody>
                    <a:bodyPr/>
                    <a:lstStyle/>
                    <a:p>
                      <a:pPr algn="ctr"/>
                      <a:r>
                        <a:rPr lang="en-US" sz="1400" dirty="0"/>
                        <a:t>✔</a:t>
                      </a:r>
                    </a:p>
                  </a:txBody>
                  <a:tcPr anchor="b"/>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dirty="0"/>
                    </a:p>
                  </a:txBody>
                  <a:tcPr anchor="b"/>
                </a:tc>
                <a:tc>
                  <a:txBody>
                    <a:bodyPr/>
                    <a:lstStyle/>
                    <a:p>
                      <a:pPr algn="ctr"/>
                      <a:endParaRPr lang="en-US" sz="1400"/>
                    </a:p>
                  </a:txBody>
                  <a:tcPr anchor="b"/>
                </a:tc>
                <a:extLst>
                  <a:ext uri="{0D108BD9-81ED-4DB2-BD59-A6C34878D82A}">
                    <a16:rowId xmlns:a16="http://schemas.microsoft.com/office/drawing/2014/main" val="10002"/>
                  </a:ext>
                </a:extLst>
              </a:tr>
              <a:tr h="0">
                <a:tc>
                  <a:txBody>
                    <a:bodyPr/>
                    <a:lstStyle/>
                    <a:p>
                      <a:pPr algn="l"/>
                      <a:r>
                        <a:rPr lang="en-US" sz="1400" dirty="0"/>
                        <a:t>Ordinal</a:t>
                      </a:r>
                    </a:p>
                  </a:txBody>
                  <a:tcPr anchor="b"/>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t>✔</a:t>
                      </a:r>
                    </a:p>
                  </a:txBody>
                  <a:tcPr anchor="b"/>
                </a:tc>
                <a:tc>
                  <a:txBody>
                    <a:bodyPr/>
                    <a:lstStyle/>
                    <a:p>
                      <a:pPr algn="ctr"/>
                      <a:r>
                        <a:rPr lang="en-US" sz="1400" dirty="0"/>
                        <a:t>✔</a:t>
                      </a:r>
                    </a:p>
                  </a:txBody>
                  <a:tcPr anchor="b"/>
                </a:tc>
                <a:tc>
                  <a:txBody>
                    <a:bodyPr/>
                    <a:lstStyle/>
                    <a:p>
                      <a:pPr algn="ctr"/>
                      <a:endParaRPr lang="en-US" sz="1400" dirty="0"/>
                    </a:p>
                  </a:txBody>
                  <a:tcPr anchor="b"/>
                </a:tc>
                <a:extLst>
                  <a:ext uri="{0D108BD9-81ED-4DB2-BD59-A6C34878D82A}">
                    <a16:rowId xmlns:a16="http://schemas.microsoft.com/office/drawing/2014/main" val="10003"/>
                  </a:ext>
                </a:extLst>
              </a:tr>
              <a:tr h="0">
                <a:tc>
                  <a:txBody>
                    <a:bodyPr/>
                    <a:lstStyle/>
                    <a:p>
                      <a:pPr algn="l"/>
                      <a:r>
                        <a:rPr lang="en-US" sz="1400" dirty="0"/>
                        <a:t>Interval or ratio</a:t>
                      </a:r>
                    </a:p>
                  </a:txBody>
                  <a:tcPr anchor="b"/>
                </a:tc>
                <a:tc>
                  <a:txBody>
                    <a:bodyPr/>
                    <a:lstStyle/>
                    <a:p>
                      <a:pPr algn="ctr"/>
                      <a:r>
                        <a:rPr lang="en-US" sz="1400" dirty="0"/>
                        <a:t>✔</a:t>
                      </a:r>
                    </a:p>
                  </a:txBody>
                  <a:tcPr anchor="b"/>
                </a:tc>
                <a:tc>
                  <a:txBody>
                    <a:bodyPr/>
                    <a:lstStyle/>
                    <a:p>
                      <a:pPr algn="ctr"/>
                      <a:r>
                        <a:rPr lang="en-US" sz="1400" dirty="0"/>
                        <a:t>✔</a:t>
                      </a:r>
                    </a:p>
                  </a:txBody>
                  <a:tcPr anchor="b"/>
                </a:tc>
                <a:tc>
                  <a:txBody>
                    <a:bodyPr/>
                    <a:lstStyle/>
                    <a:p>
                      <a:pPr algn="ctr"/>
                      <a:r>
                        <a:rPr lang="en-US" sz="1400" dirty="0"/>
                        <a:t>✔</a:t>
                      </a:r>
                    </a:p>
                  </a:txBody>
                  <a:tcPr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4741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5570872" cy="502602"/>
          </a:xfrm>
        </p:spPr>
        <p:txBody>
          <a:bodyPr>
            <a:normAutofit fontScale="90000"/>
          </a:bodyPr>
          <a:lstStyle/>
          <a:p>
            <a:r>
              <a:rPr lang="en-US" sz="4000" dirty="0"/>
              <a:t>Describing a Sample of Cases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F3549648-A211-4BE5-B5C4-E9776EEB4D7E}"/>
              </a:ext>
            </a:extLst>
          </p:cNvPr>
          <p:cNvSpPr>
            <a:spLocks noGrp="1"/>
          </p:cNvSpPr>
          <p:nvPr>
            <p:ph idx="1"/>
          </p:nvPr>
        </p:nvSpPr>
        <p:spPr>
          <a:xfrm>
            <a:off x="457200" y="977717"/>
            <a:ext cx="7471317" cy="4525963"/>
          </a:xfrm>
        </p:spPr>
        <p:txBody>
          <a:bodyPr>
            <a:normAutofit lnSpcReduction="10000"/>
          </a:bodyPr>
          <a:lstStyle/>
          <a:p>
            <a:pPr>
              <a:lnSpc>
                <a:spcPct val="110000"/>
              </a:lnSpc>
              <a:spcBef>
                <a:spcPts val="0"/>
              </a:spcBef>
            </a:pPr>
            <a:r>
              <a:rPr lang="en-US" dirty="0"/>
              <a:t>Descriptive statistics for variability (interval or ratio)</a:t>
            </a:r>
          </a:p>
          <a:p>
            <a:pPr lvl="1">
              <a:lnSpc>
                <a:spcPct val="110000"/>
              </a:lnSpc>
              <a:spcBef>
                <a:spcPts val="0"/>
              </a:spcBef>
            </a:pPr>
            <a:r>
              <a:rPr lang="en-US" dirty="0"/>
              <a:t>Range</a:t>
            </a:r>
          </a:p>
          <a:p>
            <a:pPr lvl="1">
              <a:lnSpc>
                <a:spcPct val="110000"/>
              </a:lnSpc>
              <a:spcBef>
                <a:spcPts val="0"/>
              </a:spcBef>
            </a:pPr>
            <a:r>
              <a:rPr lang="en-US" dirty="0"/>
              <a:t>Interquartile range (</a:t>
            </a:r>
            <a:r>
              <a:rPr lang="en-US" dirty="0">
                <a:cs typeface="Times New Roman" pitchFamily="18" charset="0"/>
              </a:rPr>
              <a:t>IQR</a:t>
            </a:r>
            <a:r>
              <a:rPr lang="en-US" dirty="0"/>
              <a:t>)</a:t>
            </a:r>
          </a:p>
          <a:p>
            <a:pPr lvl="1">
              <a:lnSpc>
                <a:spcPct val="110000"/>
              </a:lnSpc>
              <a:spcBef>
                <a:spcPts val="0"/>
              </a:spcBef>
            </a:pPr>
            <a:r>
              <a:rPr lang="en-US" dirty="0"/>
              <a:t>Variance </a:t>
            </a:r>
          </a:p>
          <a:p>
            <a:pPr lvl="2">
              <a:lnSpc>
                <a:spcPct val="110000"/>
              </a:lnSpc>
              <a:spcBef>
                <a:spcPts val="0"/>
              </a:spcBef>
            </a:pPr>
            <a:r>
              <a:rPr lang="en-US" dirty="0"/>
              <a:t>Population (</a:t>
            </a:r>
            <a:r>
              <a:rPr lang="el-GR" dirty="0">
                <a:cs typeface="Times New Roman"/>
              </a:rPr>
              <a:t>σ</a:t>
            </a:r>
            <a:r>
              <a:rPr lang="en-US" baseline="30000" dirty="0">
                <a:cs typeface="Times New Roman" pitchFamily="18" charset="0"/>
              </a:rPr>
              <a:t>2</a:t>
            </a:r>
            <a:r>
              <a:rPr lang="en-US" dirty="0"/>
              <a:t>)</a:t>
            </a:r>
          </a:p>
          <a:p>
            <a:pPr lvl="2">
              <a:lnSpc>
                <a:spcPct val="110000"/>
              </a:lnSpc>
              <a:spcBef>
                <a:spcPts val="0"/>
              </a:spcBef>
            </a:pPr>
            <a:r>
              <a:rPr lang="en-US" dirty="0"/>
              <a:t>Sample (</a:t>
            </a:r>
            <a:r>
              <a:rPr lang="en-US" i="1" dirty="0">
                <a:cs typeface="Times New Roman" pitchFamily="18" charset="0"/>
              </a:rPr>
              <a:t>s</a:t>
            </a:r>
            <a:r>
              <a:rPr lang="en-US" baseline="30000" dirty="0">
                <a:cs typeface="Times New Roman" pitchFamily="18" charset="0"/>
              </a:rPr>
              <a:t>2</a:t>
            </a:r>
            <a:r>
              <a:rPr lang="en-US" dirty="0"/>
              <a:t>)</a:t>
            </a:r>
          </a:p>
          <a:p>
            <a:pPr lvl="1">
              <a:lnSpc>
                <a:spcPct val="110000"/>
              </a:lnSpc>
              <a:spcBef>
                <a:spcPts val="0"/>
              </a:spcBef>
            </a:pPr>
            <a:r>
              <a:rPr lang="en-US" dirty="0"/>
              <a:t>Standard Deviation</a:t>
            </a:r>
          </a:p>
          <a:p>
            <a:pPr lvl="2">
              <a:lnSpc>
                <a:spcPct val="110000"/>
              </a:lnSpc>
              <a:spcBef>
                <a:spcPts val="0"/>
              </a:spcBef>
            </a:pPr>
            <a:r>
              <a:rPr lang="en-US" dirty="0"/>
              <a:t>Population (</a:t>
            </a:r>
            <a:r>
              <a:rPr lang="el-GR" dirty="0">
                <a:cs typeface="Times New Roman"/>
              </a:rPr>
              <a:t>σ</a:t>
            </a:r>
            <a:r>
              <a:rPr lang="en-US" dirty="0"/>
              <a:t>)</a:t>
            </a:r>
          </a:p>
          <a:p>
            <a:pPr lvl="2">
              <a:lnSpc>
                <a:spcPct val="110000"/>
              </a:lnSpc>
              <a:spcBef>
                <a:spcPts val="0"/>
              </a:spcBef>
            </a:pPr>
            <a:r>
              <a:rPr lang="en-US" dirty="0"/>
              <a:t>Sample (</a:t>
            </a:r>
            <a:r>
              <a:rPr lang="en-US" i="1" dirty="0">
                <a:cs typeface="Times New Roman" pitchFamily="18" charset="0"/>
              </a:rPr>
              <a:t>s</a:t>
            </a:r>
            <a:r>
              <a:rPr lang="en-US" dirty="0"/>
              <a:t>)</a:t>
            </a:r>
          </a:p>
        </p:txBody>
      </p:sp>
    </p:spTree>
    <p:extLst>
      <p:ext uri="{BB962C8B-B14F-4D97-AF65-F5344CB8AC3E}">
        <p14:creationId xmlns:p14="http://schemas.microsoft.com/office/powerpoint/2010/main" val="695967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5570872" cy="502602"/>
          </a:xfrm>
        </p:spPr>
        <p:txBody>
          <a:bodyPr>
            <a:normAutofit fontScale="90000"/>
          </a:bodyPr>
          <a:lstStyle/>
          <a:p>
            <a:r>
              <a:rPr lang="en-US" sz="4000" dirty="0"/>
              <a:t>Describing a Sample of Cases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69ED9877-38A9-4337-BDFA-2F2CDD1B3EE1}"/>
              </a:ext>
            </a:extLst>
          </p:cNvPr>
          <p:cNvSpPr>
            <a:spLocks noGrp="1"/>
          </p:cNvSpPr>
          <p:nvPr>
            <p:ph idx="1"/>
          </p:nvPr>
        </p:nvSpPr>
        <p:spPr>
          <a:xfrm>
            <a:off x="457200" y="1005595"/>
            <a:ext cx="8229600" cy="4525963"/>
          </a:xfrm>
        </p:spPr>
        <p:txBody>
          <a:bodyPr>
            <a:normAutofit fontScale="70000" lnSpcReduction="20000"/>
          </a:bodyPr>
          <a:lstStyle/>
          <a:p>
            <a:pPr>
              <a:lnSpc>
                <a:spcPct val="120000"/>
              </a:lnSpc>
              <a:spcBef>
                <a:spcPts val="0"/>
              </a:spcBef>
            </a:pPr>
            <a:r>
              <a:rPr lang="en-US" dirty="0"/>
              <a:t>Multiple descriptive statistics provide better sense of data set</a:t>
            </a:r>
          </a:p>
          <a:p>
            <a:pPr>
              <a:lnSpc>
                <a:spcPct val="120000"/>
              </a:lnSpc>
              <a:spcBef>
                <a:spcPts val="0"/>
              </a:spcBef>
            </a:pPr>
            <a:r>
              <a:rPr lang="en-US" dirty="0"/>
              <a:t>Example: teacher reporting test results</a:t>
            </a:r>
          </a:p>
          <a:p>
            <a:pPr lvl="1">
              <a:lnSpc>
                <a:spcPct val="120000"/>
              </a:lnSpc>
              <a:spcBef>
                <a:spcPts val="0"/>
              </a:spcBef>
            </a:pPr>
            <a:r>
              <a:rPr lang="en-US" dirty="0"/>
              <a:t>Frequency distribution</a:t>
            </a:r>
          </a:p>
          <a:p>
            <a:pPr lvl="2">
              <a:lnSpc>
                <a:spcPct val="120000"/>
              </a:lnSpc>
              <a:spcBef>
                <a:spcPts val="0"/>
              </a:spcBef>
            </a:pPr>
            <a:r>
              <a:rPr lang="en-US" dirty="0"/>
              <a:t>Grouping scores provides overview of class performance</a:t>
            </a:r>
          </a:p>
          <a:p>
            <a:pPr lvl="1">
              <a:lnSpc>
                <a:spcPct val="120000"/>
              </a:lnSpc>
              <a:spcBef>
                <a:spcPts val="0"/>
              </a:spcBef>
            </a:pPr>
            <a:r>
              <a:rPr lang="en-US" dirty="0"/>
              <a:t>Mean</a:t>
            </a:r>
          </a:p>
          <a:p>
            <a:pPr lvl="2">
              <a:lnSpc>
                <a:spcPct val="120000"/>
              </a:lnSpc>
              <a:spcBef>
                <a:spcPts val="0"/>
              </a:spcBef>
            </a:pPr>
            <a:r>
              <a:rPr lang="en-US" dirty="0"/>
              <a:t>Summarizes the class’s performance</a:t>
            </a:r>
          </a:p>
          <a:p>
            <a:pPr lvl="1">
              <a:lnSpc>
                <a:spcPct val="120000"/>
              </a:lnSpc>
              <a:spcBef>
                <a:spcPts val="0"/>
              </a:spcBef>
            </a:pPr>
            <a:r>
              <a:rPr lang="en-US" dirty="0"/>
              <a:t>Standard deviation </a:t>
            </a:r>
          </a:p>
          <a:p>
            <a:pPr lvl="2">
              <a:lnSpc>
                <a:spcPct val="120000"/>
              </a:lnSpc>
              <a:spcBef>
                <a:spcPts val="0"/>
              </a:spcBef>
            </a:pPr>
            <a:r>
              <a:rPr lang="en-US" dirty="0"/>
              <a:t>Indicates how much variability existed in the scores</a:t>
            </a:r>
          </a:p>
          <a:p>
            <a:pPr lvl="1">
              <a:lnSpc>
                <a:spcPct val="120000"/>
              </a:lnSpc>
              <a:spcBef>
                <a:spcPts val="0"/>
              </a:spcBef>
            </a:pPr>
            <a:r>
              <a:rPr lang="en-US" dirty="0"/>
              <a:t>Range</a:t>
            </a:r>
          </a:p>
          <a:p>
            <a:pPr lvl="2">
              <a:lnSpc>
                <a:spcPct val="120000"/>
              </a:lnSpc>
              <a:spcBef>
                <a:spcPts val="0"/>
              </a:spcBef>
            </a:pPr>
            <a:r>
              <a:rPr lang="en-US" dirty="0"/>
              <a:t>Reveals best and worst student performance</a:t>
            </a:r>
          </a:p>
          <a:p>
            <a:pPr lvl="2">
              <a:lnSpc>
                <a:spcPct val="120000"/>
              </a:lnSpc>
              <a:spcBef>
                <a:spcPts val="0"/>
              </a:spcBef>
            </a:pPr>
            <a:r>
              <a:rPr lang="en-US" dirty="0"/>
              <a:t>Reveals how much distance separated the best and the worst students</a:t>
            </a:r>
          </a:p>
          <a:p>
            <a:pPr lvl="1">
              <a:lnSpc>
                <a:spcPct val="120000"/>
              </a:lnSpc>
              <a:spcBef>
                <a:spcPts val="0"/>
              </a:spcBef>
            </a:pPr>
            <a:r>
              <a:rPr lang="en-US" dirty="0"/>
              <a:t>Percentile rank </a:t>
            </a:r>
          </a:p>
          <a:p>
            <a:pPr lvl="2">
              <a:lnSpc>
                <a:spcPct val="120000"/>
              </a:lnSpc>
              <a:spcBef>
                <a:spcPts val="0"/>
              </a:spcBef>
            </a:pPr>
            <a:r>
              <a:rPr lang="en-US" dirty="0"/>
              <a:t>Teacher might transform a student’s score into a percentile rank to compare that student’s performance to the rest of the class</a:t>
            </a:r>
          </a:p>
        </p:txBody>
      </p:sp>
    </p:spTree>
    <p:extLst>
      <p:ext uri="{BB962C8B-B14F-4D97-AF65-F5344CB8AC3E}">
        <p14:creationId xmlns:p14="http://schemas.microsoft.com/office/powerpoint/2010/main" val="1239923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641390" cy="502602"/>
          </a:xfrm>
        </p:spPr>
        <p:txBody>
          <a:bodyPr>
            <a:normAutofit fontScale="90000"/>
          </a:bodyPr>
          <a:lstStyle/>
          <a:p>
            <a:r>
              <a:rPr lang="en-US" sz="4000" dirty="0"/>
              <a:t>Hypothesis Tests I: Difference Tests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3FC54F2D-BC35-44DA-A179-DE563B85997E}"/>
              </a:ext>
            </a:extLst>
          </p:cNvPr>
          <p:cNvSpPr>
            <a:spLocks noGrp="1"/>
          </p:cNvSpPr>
          <p:nvPr>
            <p:ph idx="1"/>
          </p:nvPr>
        </p:nvSpPr>
        <p:spPr>
          <a:xfrm>
            <a:off x="457200" y="907870"/>
            <a:ext cx="8229600" cy="4525963"/>
          </a:xfrm>
        </p:spPr>
        <p:txBody>
          <a:bodyPr>
            <a:normAutofit fontScale="77500" lnSpcReduction="20000"/>
          </a:bodyPr>
          <a:lstStyle/>
          <a:p>
            <a:pPr>
              <a:lnSpc>
                <a:spcPct val="120000"/>
              </a:lnSpc>
              <a:spcBef>
                <a:spcPts val="0"/>
              </a:spcBef>
            </a:pPr>
            <a:r>
              <a:rPr lang="en-US" dirty="0"/>
              <a:t>Difference Tests</a:t>
            </a:r>
          </a:p>
          <a:p>
            <a:pPr lvl="1">
              <a:lnSpc>
                <a:spcPct val="120000"/>
              </a:lnSpc>
              <a:spcBef>
                <a:spcPts val="0"/>
              </a:spcBef>
            </a:pPr>
            <a:r>
              <a:rPr lang="en-US" dirty="0"/>
              <a:t>Statistical tests that look for differences among groups of cases</a:t>
            </a:r>
            <a:br>
              <a:rPr lang="en-US" dirty="0"/>
            </a:br>
            <a:endParaRPr lang="en-US" dirty="0"/>
          </a:p>
          <a:p>
            <a:pPr lvl="2">
              <a:lnSpc>
                <a:spcPct val="120000"/>
              </a:lnSpc>
              <a:spcBef>
                <a:spcPts val="0"/>
              </a:spcBef>
            </a:pPr>
            <a:r>
              <a:rPr lang="en-US" dirty="0"/>
              <a:t>Choosing difference test depends on </a:t>
            </a:r>
          </a:p>
          <a:p>
            <a:pPr lvl="3">
              <a:lnSpc>
                <a:spcPct val="120000"/>
              </a:lnSpc>
              <a:spcBef>
                <a:spcPts val="0"/>
              </a:spcBef>
            </a:pPr>
            <a:r>
              <a:rPr lang="en-US" dirty="0"/>
              <a:t>Number of groups of cases</a:t>
            </a:r>
          </a:p>
          <a:p>
            <a:pPr lvl="3">
              <a:lnSpc>
                <a:spcPct val="120000"/>
              </a:lnSpc>
              <a:spcBef>
                <a:spcPts val="0"/>
              </a:spcBef>
            </a:pPr>
            <a:r>
              <a:rPr lang="en-US" dirty="0"/>
              <a:t>Number of independent variables</a:t>
            </a:r>
          </a:p>
          <a:p>
            <a:pPr lvl="3">
              <a:lnSpc>
                <a:spcPct val="120000"/>
              </a:lnSpc>
              <a:spcBef>
                <a:spcPts val="0"/>
              </a:spcBef>
            </a:pPr>
            <a:r>
              <a:rPr lang="en-US" dirty="0"/>
              <a:t>Type of samples</a:t>
            </a:r>
          </a:p>
          <a:p>
            <a:pPr lvl="3">
              <a:lnSpc>
                <a:spcPct val="120000"/>
              </a:lnSpc>
              <a:spcBef>
                <a:spcPts val="0"/>
              </a:spcBef>
            </a:pPr>
            <a:r>
              <a:rPr lang="en-US" dirty="0"/>
              <a:t>Dependent variable’s level of measurement</a:t>
            </a:r>
          </a:p>
          <a:p>
            <a:pPr lvl="1">
              <a:lnSpc>
                <a:spcPct val="120000"/>
              </a:lnSpc>
              <a:spcBef>
                <a:spcPts val="0"/>
              </a:spcBef>
            </a:pPr>
            <a:endParaRPr lang="en-US" dirty="0"/>
          </a:p>
          <a:p>
            <a:pPr lvl="1">
              <a:lnSpc>
                <a:spcPct val="120000"/>
              </a:lnSpc>
              <a:spcBef>
                <a:spcPts val="0"/>
              </a:spcBef>
            </a:pPr>
            <a:r>
              <a:rPr lang="en-US" dirty="0"/>
              <a:t>Example</a:t>
            </a:r>
          </a:p>
          <a:p>
            <a:pPr lvl="2">
              <a:lnSpc>
                <a:spcPct val="120000"/>
              </a:lnSpc>
              <a:spcBef>
                <a:spcPts val="0"/>
              </a:spcBef>
            </a:pPr>
            <a:r>
              <a:rPr lang="en-US" dirty="0"/>
              <a:t>Are people with depression or people with anxiety more impaired by their disorder?</a:t>
            </a:r>
          </a:p>
          <a:p>
            <a:pPr lvl="1">
              <a:lnSpc>
                <a:spcPct val="120000"/>
              </a:lnSpc>
              <a:spcBef>
                <a:spcPts val="0"/>
              </a:spcBef>
            </a:pPr>
            <a:r>
              <a:rPr lang="en-US" dirty="0"/>
              <a:t>Answered by a difference test</a:t>
            </a:r>
          </a:p>
          <a:p>
            <a:pPr lvl="1">
              <a:lnSpc>
                <a:spcPct val="120000"/>
              </a:lnSpc>
              <a:spcBef>
                <a:spcPts val="0"/>
              </a:spcBef>
            </a:pPr>
            <a:endParaRPr lang="en-US" dirty="0"/>
          </a:p>
        </p:txBody>
      </p:sp>
    </p:spTree>
    <p:extLst>
      <p:ext uri="{BB962C8B-B14F-4D97-AF65-F5344CB8AC3E}">
        <p14:creationId xmlns:p14="http://schemas.microsoft.com/office/powerpoint/2010/main" val="2158994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69"/>
            <a:ext cx="7410823" cy="980423"/>
          </a:xfrm>
        </p:spPr>
        <p:txBody>
          <a:bodyPr>
            <a:normAutofit fontScale="90000"/>
          </a:bodyPr>
          <a:lstStyle/>
          <a:p>
            <a:pPr algn="l"/>
            <a:r>
              <a:rPr lang="en-US" sz="4000" dirty="0"/>
              <a:t>How to Choose: Selecting the Correct Difference Test</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8" name="Picture 7" descr="The figure is a flowchart that shows how to choose the correct difference test to answer a research question. Picking the right test depends on (1) the number of groups of cases, (2) the number of explanatory variables, (3) the type of samples— independent or dependent, and (4) the level of measurement for the dependent variable. Whether a study is experimental or quasi-experimental, the first decision point involves how many groups of cases there are: one, two, or three or more groups. &#10;¥ If just one group exists, then the sample is being compared to a specified value or a population value. The specific test to be used in making that comparison is determined by the dependent variable’s level of measurement.&#10;¥ If there is more than one group, it is important to determine whether the comparison is between just two groups or among three or more groups. This determination leads to the next decision point. When the comparison is between two groups, the next decision point is whether the groups are independent samples or dependent samples (see Chapters 8 and 9 on t tests).&#10;&#10;" title="Figure 16.5">
            <a:extLst>
              <a:ext uri="{FF2B5EF4-FFF2-40B4-BE49-F238E27FC236}">
                <a16:creationId xmlns:a16="http://schemas.microsoft.com/office/drawing/2014/main" id="{04BBE275-40C5-4899-8844-2F8A1A31453A}"/>
              </a:ext>
            </a:extLst>
          </p:cNvPr>
          <p:cNvPicPr>
            <a:picLocks noChangeAspect="1"/>
          </p:cNvPicPr>
          <p:nvPr/>
        </p:nvPicPr>
        <p:blipFill rotWithShape="1">
          <a:blip r:embed="rId4">
            <a:extLst>
              <a:ext uri="{28A0092B-C50C-407E-A947-70E740481C1C}">
                <a14:useLocalDpi xmlns:a14="http://schemas.microsoft.com/office/drawing/2010/main" val="0"/>
              </a:ext>
            </a:extLst>
          </a:blip>
          <a:srcRect r="42500"/>
          <a:stretch/>
        </p:blipFill>
        <p:spPr>
          <a:xfrm>
            <a:off x="2153350" y="1329373"/>
            <a:ext cx="3812551" cy="4145304"/>
          </a:xfrm>
          <a:prstGeom prst="rect">
            <a:avLst/>
          </a:prstGeom>
        </p:spPr>
      </p:pic>
      <p:sp>
        <p:nvSpPr>
          <p:cNvPr id="9" name="TextBox 8">
            <a:extLst>
              <a:ext uri="{FF2B5EF4-FFF2-40B4-BE49-F238E27FC236}">
                <a16:creationId xmlns:a16="http://schemas.microsoft.com/office/drawing/2014/main" id="{CEF31917-01A5-4B86-BB97-28A47E990340}"/>
              </a:ext>
            </a:extLst>
          </p:cNvPr>
          <p:cNvSpPr txBox="1"/>
          <p:nvPr/>
        </p:nvSpPr>
        <p:spPr>
          <a:xfrm>
            <a:off x="6305176" y="4487632"/>
            <a:ext cx="1589888" cy="584775"/>
          </a:xfrm>
          <a:prstGeom prst="rect">
            <a:avLst/>
          </a:prstGeom>
          <a:noFill/>
        </p:spPr>
        <p:txBody>
          <a:bodyPr wrap="square" rtlCol="0">
            <a:spAutoFit/>
          </a:bodyPr>
          <a:lstStyle/>
          <a:p>
            <a:r>
              <a:rPr lang="en-US" sz="1600" dirty="0">
                <a:solidFill>
                  <a:srgbClr val="000000"/>
                </a:solidFill>
              </a:rPr>
              <a:t>**See next slide</a:t>
            </a:r>
          </a:p>
          <a:p>
            <a:r>
              <a:rPr lang="en-US" sz="1600" dirty="0">
                <a:solidFill>
                  <a:srgbClr val="000000"/>
                </a:solidFill>
              </a:rPr>
              <a:t>for 3 or more</a:t>
            </a:r>
          </a:p>
        </p:txBody>
      </p:sp>
    </p:spTree>
    <p:extLst>
      <p:ext uri="{BB962C8B-B14F-4D97-AF65-F5344CB8AC3E}">
        <p14:creationId xmlns:p14="http://schemas.microsoft.com/office/powerpoint/2010/main" val="1319227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69"/>
            <a:ext cx="7410823" cy="980423"/>
          </a:xfrm>
        </p:spPr>
        <p:txBody>
          <a:bodyPr>
            <a:normAutofit fontScale="90000"/>
          </a:bodyPr>
          <a:lstStyle/>
          <a:p>
            <a:pPr algn="l"/>
            <a:r>
              <a:rPr lang="en-US" sz="4000" dirty="0"/>
              <a:t>How to Choose: Selecting the Correct Difference Test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6" name="Picture 5" descr="The figure is a flowchart that shows how to choose the correct difference test to answer a research question. Picking the right test depends on (1) the number of groups of cases, (2) the number of explanatory variables, (3) the type of samples— independent or dependent, and (4) the level of measurement for the dependent variable. Whether a study is experimental or quasi-experimental, the first decision point involves how many groups of cases there are: one, two, or three or more groups. &#10;¥ If just one group exists, then the sample is being compared to a specified value or a population value. The specific test to be used in making that comparison is determined by the dependent variable’s level of measurement.&#10;¥ If there is more than one group, it is important to determine whether the comparison is between just two groups or among three or more groups. This determination leads to the next decision point. When the comparison is between two groups, the next decision point is whether the groups are independent samples or dependent samples (see Chapters 8 and 9 on t tests).&#10;&#10;" title="Figure 16.5">
            <a:extLst>
              <a:ext uri="{FF2B5EF4-FFF2-40B4-BE49-F238E27FC236}">
                <a16:creationId xmlns:a16="http://schemas.microsoft.com/office/drawing/2014/main" id="{18157723-2FF0-4988-A5E3-0276B1C0E03E}"/>
              </a:ext>
            </a:extLst>
          </p:cNvPr>
          <p:cNvPicPr>
            <a:picLocks noChangeAspect="1"/>
          </p:cNvPicPr>
          <p:nvPr/>
        </p:nvPicPr>
        <p:blipFill rotWithShape="1">
          <a:blip r:embed="rId4">
            <a:extLst>
              <a:ext uri="{28A0092B-C50C-407E-A947-70E740481C1C}">
                <a14:useLocalDpi xmlns:a14="http://schemas.microsoft.com/office/drawing/2010/main" val="0"/>
              </a:ext>
            </a:extLst>
          </a:blip>
          <a:srcRect l="58284"/>
          <a:stretch/>
        </p:blipFill>
        <p:spPr>
          <a:xfrm>
            <a:off x="5513643" y="1304692"/>
            <a:ext cx="2749407" cy="4120414"/>
          </a:xfrm>
          <a:prstGeom prst="rect">
            <a:avLst/>
          </a:prstGeom>
        </p:spPr>
      </p:pic>
      <p:grpSp>
        <p:nvGrpSpPr>
          <p:cNvPr id="7" name="Group 6">
            <a:extLst>
              <a:ext uri="{FF2B5EF4-FFF2-40B4-BE49-F238E27FC236}">
                <a16:creationId xmlns:a16="http://schemas.microsoft.com/office/drawing/2014/main" id="{0DE00EEF-5A38-41C7-B132-3EC8A27973A3}"/>
              </a:ext>
            </a:extLst>
          </p:cNvPr>
          <p:cNvGrpSpPr/>
          <p:nvPr/>
        </p:nvGrpSpPr>
        <p:grpSpPr>
          <a:xfrm>
            <a:off x="2841861" y="2500706"/>
            <a:ext cx="1576991" cy="980423"/>
            <a:chOff x="1371600" y="1295400"/>
            <a:chExt cx="1564170" cy="1143000"/>
          </a:xfrm>
        </p:grpSpPr>
        <p:sp>
          <p:nvSpPr>
            <p:cNvPr id="10" name="Flowchart: Decision 9">
              <a:extLst>
                <a:ext uri="{FF2B5EF4-FFF2-40B4-BE49-F238E27FC236}">
                  <a16:creationId xmlns:a16="http://schemas.microsoft.com/office/drawing/2014/main" id="{975A61DE-C6A1-413C-A878-E0AF159EC41D}"/>
                </a:ext>
              </a:extLst>
            </p:cNvPr>
            <p:cNvSpPr/>
            <p:nvPr/>
          </p:nvSpPr>
          <p:spPr bwMode="auto">
            <a:xfrm>
              <a:off x="1371600" y="1295400"/>
              <a:ext cx="1524000" cy="1143000"/>
            </a:xfrm>
            <a:prstGeom prst="flowChartDecision">
              <a:avLst/>
            </a:prstGeom>
            <a:solidFill>
              <a:srgbClr val="ABD1FB"/>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TextBox 10">
              <a:extLst>
                <a:ext uri="{FF2B5EF4-FFF2-40B4-BE49-F238E27FC236}">
                  <a16:creationId xmlns:a16="http://schemas.microsoft.com/office/drawing/2014/main" id="{93BF3838-4EE6-4D1E-848E-B6CFDA60D86A}"/>
                </a:ext>
              </a:extLst>
            </p:cNvPr>
            <p:cNvSpPr txBox="1"/>
            <p:nvPr/>
          </p:nvSpPr>
          <p:spPr>
            <a:xfrm>
              <a:off x="1403085" y="1447801"/>
              <a:ext cx="1532685" cy="976245"/>
            </a:xfrm>
            <a:prstGeom prst="rect">
              <a:avLst/>
            </a:prstGeom>
            <a:noFill/>
            <a:ln>
              <a:noFill/>
            </a:ln>
          </p:spPr>
          <p:txBody>
            <a:bodyPr wrap="none" rtlCol="0">
              <a:spAutoFit/>
            </a:bodyPr>
            <a:lstStyle/>
            <a:p>
              <a:pPr algn="ctr"/>
              <a:r>
                <a:rPr lang="en-US" sz="1400" dirty="0">
                  <a:solidFill>
                    <a:srgbClr val="000000"/>
                  </a:solidFill>
                  <a:cs typeface="Arial" pitchFamily="34" charset="0"/>
                </a:rPr>
                <a:t>Number</a:t>
              </a:r>
            </a:p>
            <a:p>
              <a:pPr algn="ctr"/>
              <a:r>
                <a:rPr lang="en-US" sz="1400" dirty="0">
                  <a:solidFill>
                    <a:srgbClr val="000000"/>
                  </a:solidFill>
                  <a:cs typeface="Arial" pitchFamily="34" charset="0"/>
                </a:rPr>
                <a:t>of groups or</a:t>
              </a:r>
            </a:p>
            <a:p>
              <a:pPr algn="ctr"/>
              <a:r>
                <a:rPr lang="en-US" sz="1400" dirty="0">
                  <a:solidFill>
                    <a:srgbClr val="000000"/>
                  </a:solidFill>
                  <a:cs typeface="Arial" pitchFamily="34" charset="0"/>
                </a:rPr>
                <a:t>samples</a:t>
              </a:r>
            </a:p>
          </p:txBody>
        </p:sp>
      </p:grpSp>
      <p:grpSp>
        <p:nvGrpSpPr>
          <p:cNvPr id="12" name="Group 11">
            <a:extLst>
              <a:ext uri="{FF2B5EF4-FFF2-40B4-BE49-F238E27FC236}">
                <a16:creationId xmlns:a16="http://schemas.microsoft.com/office/drawing/2014/main" id="{8F2CBC22-5EC3-4506-9474-65FB88A3A421}"/>
              </a:ext>
            </a:extLst>
          </p:cNvPr>
          <p:cNvGrpSpPr/>
          <p:nvPr/>
        </p:nvGrpSpPr>
        <p:grpSpPr>
          <a:xfrm>
            <a:off x="2151742" y="4019282"/>
            <a:ext cx="3541027" cy="480221"/>
            <a:chOff x="685800" y="838200"/>
            <a:chExt cx="3992369" cy="482969"/>
          </a:xfrm>
        </p:grpSpPr>
        <p:sp>
          <p:nvSpPr>
            <p:cNvPr id="13" name="TextBox 12">
              <a:extLst>
                <a:ext uri="{FF2B5EF4-FFF2-40B4-BE49-F238E27FC236}">
                  <a16:creationId xmlns:a16="http://schemas.microsoft.com/office/drawing/2014/main" id="{EBBA74CA-9752-43CF-A60B-901079700C43}"/>
                </a:ext>
              </a:extLst>
            </p:cNvPr>
            <p:cNvSpPr txBox="1"/>
            <p:nvPr/>
          </p:nvSpPr>
          <p:spPr>
            <a:xfrm>
              <a:off x="685800" y="914400"/>
              <a:ext cx="3992369" cy="406769"/>
            </a:xfrm>
            <a:prstGeom prst="rect">
              <a:avLst/>
            </a:prstGeom>
            <a:noFill/>
          </p:spPr>
          <p:txBody>
            <a:bodyPr wrap="none" rtlCol="0">
              <a:spAutoFit/>
            </a:bodyPr>
            <a:lstStyle/>
            <a:p>
              <a:r>
                <a:rPr lang="en-US" sz="1400" dirty="0">
                  <a:solidFill>
                    <a:srgbClr val="000000"/>
                  </a:solidFill>
                  <a:cs typeface="Arial" pitchFamily="34" charset="0"/>
                </a:rPr>
                <a:t>Selecting the correct difference test</a:t>
              </a:r>
            </a:p>
          </p:txBody>
        </p:sp>
        <p:sp>
          <p:nvSpPr>
            <p:cNvPr id="14" name="Oval 13">
              <a:extLst>
                <a:ext uri="{FF2B5EF4-FFF2-40B4-BE49-F238E27FC236}">
                  <a16:creationId xmlns:a16="http://schemas.microsoft.com/office/drawing/2014/main" id="{7EC6C654-0387-4DF9-BF52-E434D0C7BBDB}"/>
                </a:ext>
              </a:extLst>
            </p:cNvPr>
            <p:cNvSpPr/>
            <p:nvPr/>
          </p:nvSpPr>
          <p:spPr bwMode="auto">
            <a:xfrm>
              <a:off x="685800" y="838200"/>
              <a:ext cx="3200400" cy="457200"/>
            </a:xfrm>
            <a:prstGeom prst="ellipse">
              <a:avLst/>
            </a:prstGeom>
            <a:no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cxnSp>
        <p:nvCxnSpPr>
          <p:cNvPr id="15" name="Straight Arrow Connector 14">
            <a:extLst>
              <a:ext uri="{FF2B5EF4-FFF2-40B4-BE49-F238E27FC236}">
                <a16:creationId xmlns:a16="http://schemas.microsoft.com/office/drawing/2014/main" id="{B3F3BE60-6A34-475C-8041-83E6DAA205FF}"/>
              </a:ext>
            </a:extLst>
          </p:cNvPr>
          <p:cNvCxnSpPr>
            <a:cxnSpLocks/>
          </p:cNvCxnSpPr>
          <p:nvPr/>
        </p:nvCxnSpPr>
        <p:spPr bwMode="auto">
          <a:xfrm flipV="1">
            <a:off x="3610107" y="3468818"/>
            <a:ext cx="1" cy="526277"/>
          </a:xfrm>
          <a:prstGeom prst="straightConnector1">
            <a:avLst/>
          </a:prstGeom>
          <a:solidFill>
            <a:schemeClr val="accent1"/>
          </a:solidFill>
          <a:ln w="28575" cap="flat" cmpd="sng" algn="ctr">
            <a:solidFill>
              <a:srgbClr val="ABD1FB"/>
            </a:solidFill>
            <a:prstDash val="solid"/>
            <a:round/>
            <a:headEnd type="none" w="med" len="med"/>
            <a:tailEnd type="arrow"/>
          </a:ln>
          <a:effectLst/>
        </p:spPr>
      </p:cxnSp>
      <p:cxnSp>
        <p:nvCxnSpPr>
          <p:cNvPr id="16" name="Straight Arrow Connector 15">
            <a:extLst>
              <a:ext uri="{FF2B5EF4-FFF2-40B4-BE49-F238E27FC236}">
                <a16:creationId xmlns:a16="http://schemas.microsoft.com/office/drawing/2014/main" id="{ADD64223-967A-4C9C-98A4-F4607D594C25}"/>
              </a:ext>
            </a:extLst>
          </p:cNvPr>
          <p:cNvCxnSpPr>
            <a:cxnSpLocks/>
            <a:stCxn id="10" idx="3"/>
          </p:cNvCxnSpPr>
          <p:nvPr/>
        </p:nvCxnSpPr>
        <p:spPr bwMode="auto">
          <a:xfrm flipV="1">
            <a:off x="4378353" y="1855157"/>
            <a:ext cx="1135290" cy="1135761"/>
          </a:xfrm>
          <a:prstGeom prst="straightConnector1">
            <a:avLst/>
          </a:prstGeom>
          <a:solidFill>
            <a:schemeClr val="accent1"/>
          </a:solidFill>
          <a:ln w="28575" cap="flat" cmpd="sng" algn="ctr">
            <a:solidFill>
              <a:srgbClr val="ABD1FB"/>
            </a:solidFill>
            <a:prstDash val="solid"/>
            <a:round/>
            <a:headEnd type="none" w="med" len="med"/>
            <a:tailEnd type="arrow"/>
          </a:ln>
          <a:effectLst/>
        </p:spPr>
      </p:cxnSp>
      <p:sp>
        <p:nvSpPr>
          <p:cNvPr id="17" name="TextBox 16">
            <a:extLst>
              <a:ext uri="{FF2B5EF4-FFF2-40B4-BE49-F238E27FC236}">
                <a16:creationId xmlns:a16="http://schemas.microsoft.com/office/drawing/2014/main" id="{98849FC7-594F-4BFB-A877-28C0CF2FCEFF}"/>
              </a:ext>
            </a:extLst>
          </p:cNvPr>
          <p:cNvSpPr txBox="1"/>
          <p:nvPr/>
        </p:nvSpPr>
        <p:spPr>
          <a:xfrm>
            <a:off x="3117763" y="4850806"/>
            <a:ext cx="2395880" cy="584775"/>
          </a:xfrm>
          <a:prstGeom prst="rect">
            <a:avLst/>
          </a:prstGeom>
          <a:noFill/>
        </p:spPr>
        <p:txBody>
          <a:bodyPr wrap="square" rtlCol="0">
            <a:spAutoFit/>
          </a:bodyPr>
          <a:lstStyle/>
          <a:p>
            <a:r>
              <a:rPr lang="en-US" sz="1600" dirty="0">
                <a:solidFill>
                  <a:srgbClr val="000000"/>
                </a:solidFill>
              </a:rPr>
              <a:t>**Chapter 11 and 12 are not covered in this course</a:t>
            </a:r>
          </a:p>
        </p:txBody>
      </p:sp>
    </p:spTree>
    <p:extLst>
      <p:ext uri="{BB962C8B-B14F-4D97-AF65-F5344CB8AC3E}">
        <p14:creationId xmlns:p14="http://schemas.microsoft.com/office/powerpoint/2010/main" val="13033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925D-8362-454E-BCE9-5E96BF8EC425}"/>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9029E240-7745-4A24-A4C6-9302409A1D2D}"/>
              </a:ext>
            </a:extLst>
          </p:cNvPr>
          <p:cNvSpPr>
            <a:spLocks noGrp="1"/>
          </p:cNvSpPr>
          <p:nvPr>
            <p:ph idx="1"/>
          </p:nvPr>
        </p:nvSpPr>
        <p:spPr>
          <a:xfrm>
            <a:off x="457199" y="1362875"/>
            <a:ext cx="8363415" cy="3997882"/>
          </a:xfrm>
        </p:spPr>
        <p:txBody>
          <a:bodyPr>
            <a:normAutofit/>
          </a:bodyPr>
          <a:lstStyle/>
          <a:p>
            <a:pPr marL="365760">
              <a:spcBef>
                <a:spcPts val="0"/>
              </a:spcBef>
            </a:pPr>
            <a:r>
              <a:rPr lang="en-US" dirty="0"/>
              <a:t>Review of  Statistical Tasks</a:t>
            </a:r>
          </a:p>
          <a:p>
            <a:pPr marL="365760">
              <a:spcBef>
                <a:spcPts val="0"/>
              </a:spcBef>
            </a:pPr>
            <a:r>
              <a:rPr lang="en-US" dirty="0"/>
              <a:t>Descriptive Statistics</a:t>
            </a:r>
          </a:p>
          <a:p>
            <a:pPr marL="365760">
              <a:spcBef>
                <a:spcPts val="0"/>
              </a:spcBef>
            </a:pPr>
            <a:r>
              <a:rPr lang="en-US" dirty="0"/>
              <a:t>Hypothesis Tests I: Difference Tests</a:t>
            </a:r>
          </a:p>
          <a:p>
            <a:pPr marL="365760">
              <a:spcBef>
                <a:spcPts val="0"/>
              </a:spcBef>
            </a:pPr>
            <a:r>
              <a:rPr lang="en-US" dirty="0"/>
              <a:t>Hypothesis Tests II: Relationship Tests</a:t>
            </a:r>
          </a:p>
        </p:txBody>
      </p:sp>
      <p:pic>
        <p:nvPicPr>
          <p:cNvPr id="4" name="Picture 3" descr="footer-rectangle-bw_Epi-Biostat.png">
            <a:extLst>
              <a:ext uri="{FF2B5EF4-FFF2-40B4-BE49-F238E27FC236}">
                <a16:creationId xmlns:a16="http://schemas.microsoft.com/office/drawing/2014/main" id="{00175545-EB11-4A3E-8F96-50BEF1EC0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Tree>
    <p:extLst>
      <p:ext uri="{BB962C8B-B14F-4D97-AF65-F5344CB8AC3E}">
        <p14:creationId xmlns:p14="http://schemas.microsoft.com/office/powerpoint/2010/main" val="2731380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157004"/>
            <a:ext cx="8124502" cy="1371600"/>
          </a:xfrm>
        </p:spPr>
        <p:txBody>
          <a:bodyPr>
            <a:noAutofit/>
          </a:bodyPr>
          <a:lstStyle/>
          <a:p>
            <a:pPr algn="l"/>
            <a:r>
              <a:rPr lang="en-US" sz="2800" dirty="0"/>
              <a:t>How to Choose: Guidelines for Determining If Samples Are Independent Samples or Dependent Samples</a:t>
            </a:r>
            <a:endParaRPr lang="en-US" sz="28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grpSp>
        <p:nvGrpSpPr>
          <p:cNvPr id="6" name="Group 5">
            <a:extLst>
              <a:ext uri="{FF2B5EF4-FFF2-40B4-BE49-F238E27FC236}">
                <a16:creationId xmlns:a16="http://schemas.microsoft.com/office/drawing/2014/main" id="{F78DA160-3518-4342-BAFF-71883C328132}"/>
              </a:ext>
            </a:extLst>
          </p:cNvPr>
          <p:cNvGrpSpPr/>
          <p:nvPr/>
        </p:nvGrpSpPr>
        <p:grpSpPr>
          <a:xfrm>
            <a:off x="558800" y="4553642"/>
            <a:ext cx="8026400" cy="861435"/>
            <a:chOff x="0" y="3937532"/>
            <a:chExt cx="8026400" cy="861435"/>
          </a:xfrm>
        </p:grpSpPr>
        <p:sp>
          <p:nvSpPr>
            <p:cNvPr id="36" name="Rectangle 35">
              <a:extLst>
                <a:ext uri="{FF2B5EF4-FFF2-40B4-BE49-F238E27FC236}">
                  <a16:creationId xmlns:a16="http://schemas.microsoft.com/office/drawing/2014/main" id="{6953F50C-A1CD-4DDD-8627-A0D9D572067A}"/>
                </a:ext>
              </a:extLst>
            </p:cNvPr>
            <p:cNvSpPr/>
            <p:nvPr/>
          </p:nvSpPr>
          <p:spPr>
            <a:xfrm>
              <a:off x="0" y="3937532"/>
              <a:ext cx="8026400" cy="861435"/>
            </a:xfrm>
            <a:prstGeom prst="rect">
              <a:avLst/>
            </a:prstGeom>
          </p:spPr>
          <p:style>
            <a:lnRef idx="0">
              <a:schemeClr val="dk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4C95FAA2-7EAB-4B9F-AE62-0F0FA4AE40B0}"/>
                </a:ext>
              </a:extLst>
            </p:cNvPr>
            <p:cNvSpPr txBox="1"/>
            <p:nvPr/>
          </p:nvSpPr>
          <p:spPr>
            <a:xfrm>
              <a:off x="0" y="3937532"/>
              <a:ext cx="8026400" cy="4651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600" kern="1200" dirty="0"/>
                <a:t>Does the selection of cases for one sample determine the selection of cases for the other sample? Are cases paired together in some way?</a:t>
              </a:r>
            </a:p>
          </p:txBody>
        </p:sp>
      </p:grpSp>
      <p:grpSp>
        <p:nvGrpSpPr>
          <p:cNvPr id="7" name="Group 6">
            <a:extLst>
              <a:ext uri="{FF2B5EF4-FFF2-40B4-BE49-F238E27FC236}">
                <a16:creationId xmlns:a16="http://schemas.microsoft.com/office/drawing/2014/main" id="{6A4A867A-E70D-4E35-B89E-4D3E82CCC22B}"/>
              </a:ext>
            </a:extLst>
          </p:cNvPr>
          <p:cNvGrpSpPr/>
          <p:nvPr/>
        </p:nvGrpSpPr>
        <p:grpSpPr>
          <a:xfrm>
            <a:off x="558800" y="5046190"/>
            <a:ext cx="4013200" cy="365760"/>
            <a:chOff x="0" y="4385478"/>
            <a:chExt cx="4013200" cy="396260"/>
          </a:xfrm>
        </p:grpSpPr>
        <p:sp>
          <p:nvSpPr>
            <p:cNvPr id="34" name="Rectangle 33">
              <a:extLst>
                <a:ext uri="{FF2B5EF4-FFF2-40B4-BE49-F238E27FC236}">
                  <a16:creationId xmlns:a16="http://schemas.microsoft.com/office/drawing/2014/main" id="{DF8C1F01-7B6C-4BC7-A991-500DBAB061A6}"/>
                </a:ext>
              </a:extLst>
            </p:cNvPr>
            <p:cNvSpPr/>
            <p:nvPr/>
          </p:nvSpPr>
          <p:spPr>
            <a:xfrm>
              <a:off x="0" y="4385478"/>
              <a:ext cx="4013200" cy="396260"/>
            </a:xfrm>
            <a:prstGeom prst="rect">
              <a:avLst/>
            </a:prstGeom>
          </p:spPr>
          <p:style>
            <a:lnRef idx="1">
              <a:schemeClr val="dk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35" name="TextBox 34">
              <a:extLst>
                <a:ext uri="{FF2B5EF4-FFF2-40B4-BE49-F238E27FC236}">
                  <a16:creationId xmlns:a16="http://schemas.microsoft.com/office/drawing/2014/main" id="{43FACADA-37C9-4FEE-8966-D9810F1FA6B2}"/>
                </a:ext>
              </a:extLst>
            </p:cNvPr>
            <p:cNvSpPr txBox="1"/>
            <p:nvPr/>
          </p:nvSpPr>
          <p:spPr>
            <a:xfrm>
              <a:off x="0" y="4385478"/>
              <a:ext cx="4013200" cy="3962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600" kern="1200" dirty="0"/>
                <a:t>Yes</a:t>
              </a:r>
            </a:p>
          </p:txBody>
        </p:sp>
      </p:grpSp>
      <p:grpSp>
        <p:nvGrpSpPr>
          <p:cNvPr id="10" name="Group 9">
            <a:extLst>
              <a:ext uri="{FF2B5EF4-FFF2-40B4-BE49-F238E27FC236}">
                <a16:creationId xmlns:a16="http://schemas.microsoft.com/office/drawing/2014/main" id="{C2CDE427-3A75-48DD-A6B1-634C94C7F577}"/>
              </a:ext>
            </a:extLst>
          </p:cNvPr>
          <p:cNvGrpSpPr/>
          <p:nvPr/>
        </p:nvGrpSpPr>
        <p:grpSpPr>
          <a:xfrm>
            <a:off x="4572000" y="5046190"/>
            <a:ext cx="4013200" cy="365760"/>
            <a:chOff x="4013200" y="4385478"/>
            <a:chExt cx="4013200" cy="396260"/>
          </a:xfrm>
        </p:grpSpPr>
        <p:sp>
          <p:nvSpPr>
            <p:cNvPr id="32" name="Rectangle 31">
              <a:extLst>
                <a:ext uri="{FF2B5EF4-FFF2-40B4-BE49-F238E27FC236}">
                  <a16:creationId xmlns:a16="http://schemas.microsoft.com/office/drawing/2014/main" id="{1B054D6B-35A6-429A-8476-A5BD8AC62688}"/>
                </a:ext>
              </a:extLst>
            </p:cNvPr>
            <p:cNvSpPr/>
            <p:nvPr/>
          </p:nvSpPr>
          <p:spPr>
            <a:xfrm>
              <a:off x="4013200" y="4385478"/>
              <a:ext cx="4013200" cy="396260"/>
            </a:xfrm>
            <a:prstGeom prst="rect">
              <a:avLst/>
            </a:prstGeom>
          </p:spPr>
          <p:style>
            <a:lnRef idx="1">
              <a:schemeClr val="dk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33" name="TextBox 32">
              <a:extLst>
                <a:ext uri="{FF2B5EF4-FFF2-40B4-BE49-F238E27FC236}">
                  <a16:creationId xmlns:a16="http://schemas.microsoft.com/office/drawing/2014/main" id="{3AD6DDDC-5C5F-4E91-9BC7-F5670B24F069}"/>
                </a:ext>
              </a:extLst>
            </p:cNvPr>
            <p:cNvSpPr txBox="1"/>
            <p:nvPr/>
          </p:nvSpPr>
          <p:spPr>
            <a:xfrm>
              <a:off x="4013200" y="4385478"/>
              <a:ext cx="4013200" cy="3962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600" kern="1200" dirty="0"/>
                <a:t>No</a:t>
              </a:r>
            </a:p>
          </p:txBody>
        </p:sp>
      </p:grpSp>
      <p:grpSp>
        <p:nvGrpSpPr>
          <p:cNvPr id="11" name="Group 10">
            <a:extLst>
              <a:ext uri="{FF2B5EF4-FFF2-40B4-BE49-F238E27FC236}">
                <a16:creationId xmlns:a16="http://schemas.microsoft.com/office/drawing/2014/main" id="{D767A081-96BF-41A9-88D4-3E51D24711F0}"/>
              </a:ext>
            </a:extLst>
          </p:cNvPr>
          <p:cNvGrpSpPr/>
          <p:nvPr/>
        </p:nvGrpSpPr>
        <p:grpSpPr>
          <a:xfrm>
            <a:off x="570574" y="3306457"/>
            <a:ext cx="8026400" cy="1254497"/>
            <a:chOff x="0" y="2625565"/>
            <a:chExt cx="8026400" cy="1324888"/>
          </a:xfrm>
        </p:grpSpPr>
        <p:sp>
          <p:nvSpPr>
            <p:cNvPr id="30" name="Callout: Up Arrow 29">
              <a:extLst>
                <a:ext uri="{FF2B5EF4-FFF2-40B4-BE49-F238E27FC236}">
                  <a16:creationId xmlns:a16="http://schemas.microsoft.com/office/drawing/2014/main" id="{A7B17410-9721-43D5-9AD5-6BD8BD4BCADF}"/>
                </a:ext>
              </a:extLst>
            </p:cNvPr>
            <p:cNvSpPr/>
            <p:nvPr/>
          </p:nvSpPr>
          <p:spPr>
            <a:xfrm rot="10800000">
              <a:off x="0" y="2625565"/>
              <a:ext cx="8026400" cy="1324888"/>
            </a:xfrm>
            <a:prstGeom prst="upArrowCallout">
              <a:avLst/>
            </a:prstGeom>
          </p:spPr>
          <p:style>
            <a:lnRef idx="0">
              <a:schemeClr val="dk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1" name="Callout: Up Arrow 10">
              <a:extLst>
                <a:ext uri="{FF2B5EF4-FFF2-40B4-BE49-F238E27FC236}">
                  <a16:creationId xmlns:a16="http://schemas.microsoft.com/office/drawing/2014/main" id="{E8D3560E-5C52-43F9-95FF-7F0C4C6789F6}"/>
                </a:ext>
              </a:extLst>
            </p:cNvPr>
            <p:cNvSpPr txBox="1"/>
            <p:nvPr/>
          </p:nvSpPr>
          <p:spPr>
            <a:xfrm>
              <a:off x="0" y="2625565"/>
              <a:ext cx="8026400" cy="46503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600" kern="1200" dirty="0"/>
                <a:t>Do the samples consist of the same cases measured at more than one point in time</a:t>
              </a:r>
              <a:r>
                <a:rPr lang="en-US" sz="1600" kern="1200" baseline="0" dirty="0"/>
                <a:t> or more than one condition?</a:t>
              </a:r>
              <a:endParaRPr lang="en-US" sz="1600" kern="1200" dirty="0"/>
            </a:p>
          </p:txBody>
        </p:sp>
      </p:grpSp>
      <p:sp>
        <p:nvSpPr>
          <p:cNvPr id="29" name="TextBox 28">
            <a:extLst>
              <a:ext uri="{FF2B5EF4-FFF2-40B4-BE49-F238E27FC236}">
                <a16:creationId xmlns:a16="http://schemas.microsoft.com/office/drawing/2014/main" id="{C345E45D-4D50-43E4-A17E-C04CD43CF506}"/>
              </a:ext>
            </a:extLst>
          </p:cNvPr>
          <p:cNvSpPr txBox="1"/>
          <p:nvPr/>
        </p:nvSpPr>
        <p:spPr>
          <a:xfrm>
            <a:off x="4571377" y="3772694"/>
            <a:ext cx="4013200" cy="356616"/>
          </a:xfrm>
          <a:prstGeom prst="rect">
            <a:avLst/>
          </a:prstGeom>
          <a:ln>
            <a:solidFill>
              <a:schemeClr val="dk1">
                <a:hueOff val="0"/>
                <a:satOff val="0"/>
                <a:lumOff val="0"/>
                <a:shade val="95000"/>
                <a:satMod val="105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600" kern="1200" dirty="0"/>
              <a:t>No</a:t>
            </a:r>
          </a:p>
        </p:txBody>
      </p:sp>
      <p:grpSp>
        <p:nvGrpSpPr>
          <p:cNvPr id="13" name="Group 12">
            <a:extLst>
              <a:ext uri="{FF2B5EF4-FFF2-40B4-BE49-F238E27FC236}">
                <a16:creationId xmlns:a16="http://schemas.microsoft.com/office/drawing/2014/main" id="{86277F94-2A4B-4D2A-9D69-C8CAB10E198E}"/>
              </a:ext>
            </a:extLst>
          </p:cNvPr>
          <p:cNvGrpSpPr/>
          <p:nvPr/>
        </p:nvGrpSpPr>
        <p:grpSpPr>
          <a:xfrm>
            <a:off x="570574" y="2231028"/>
            <a:ext cx="8026400" cy="1130948"/>
            <a:chOff x="0" y="1313598"/>
            <a:chExt cx="8026400" cy="1243446"/>
          </a:xfrm>
        </p:grpSpPr>
        <p:sp>
          <p:nvSpPr>
            <p:cNvPr id="26" name="Callout: Up Arrow 25">
              <a:extLst>
                <a:ext uri="{FF2B5EF4-FFF2-40B4-BE49-F238E27FC236}">
                  <a16:creationId xmlns:a16="http://schemas.microsoft.com/office/drawing/2014/main" id="{86D35311-EB85-4D98-9A9D-24F7C2EA7A6B}"/>
                </a:ext>
              </a:extLst>
            </p:cNvPr>
            <p:cNvSpPr/>
            <p:nvPr/>
          </p:nvSpPr>
          <p:spPr>
            <a:xfrm rot="10800000">
              <a:off x="0" y="1313598"/>
              <a:ext cx="8026400" cy="1243446"/>
            </a:xfrm>
            <a:prstGeom prst="upArrowCallout">
              <a:avLst/>
            </a:prstGeom>
          </p:spPr>
          <p:style>
            <a:lnRef idx="0">
              <a:schemeClr val="dk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7" name="Callout: Up Arrow 14">
              <a:extLst>
                <a:ext uri="{FF2B5EF4-FFF2-40B4-BE49-F238E27FC236}">
                  <a16:creationId xmlns:a16="http://schemas.microsoft.com/office/drawing/2014/main" id="{FF9235BB-B9C7-4635-9286-E20F16E1F628}"/>
                </a:ext>
              </a:extLst>
            </p:cNvPr>
            <p:cNvSpPr txBox="1"/>
            <p:nvPr/>
          </p:nvSpPr>
          <p:spPr>
            <a:xfrm>
              <a:off x="0" y="1313598"/>
              <a:ext cx="8026400" cy="46503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600" kern="1200" dirty="0"/>
                <a:t>Is the size of each sample</a:t>
              </a:r>
              <a:r>
                <a:rPr lang="en-US" sz="1600" kern="1200" baseline="0" dirty="0"/>
                <a:t> different? (That is, does </a:t>
              </a:r>
              <a:r>
                <a:rPr lang="en-US" sz="1600" i="1" kern="1200" baseline="0" dirty="0"/>
                <a:t>n</a:t>
              </a:r>
              <a:r>
                <a:rPr lang="en-US" sz="1600" kern="1200" baseline="-25000" dirty="0"/>
                <a:t>1</a:t>
              </a:r>
              <a:r>
                <a:rPr lang="en-US" sz="1600" kern="1200" baseline="0" dirty="0"/>
                <a:t> ≠ </a:t>
              </a:r>
              <a:r>
                <a:rPr lang="en-US" sz="1600" i="1" kern="1200" baseline="0" dirty="0"/>
                <a:t>n</a:t>
              </a:r>
              <a:r>
                <a:rPr lang="en-US" sz="1600" kern="1200" baseline="-25000" dirty="0"/>
                <a:t>2</a:t>
              </a:r>
              <a:r>
                <a:rPr lang="en-US" sz="1600" kern="1200" baseline="0" dirty="0"/>
                <a:t>?)</a:t>
              </a:r>
              <a:endParaRPr lang="en-US" sz="1600" kern="1200" dirty="0"/>
            </a:p>
          </p:txBody>
        </p:sp>
      </p:grpSp>
      <p:grpSp>
        <p:nvGrpSpPr>
          <p:cNvPr id="15" name="Group 14">
            <a:extLst>
              <a:ext uri="{FF2B5EF4-FFF2-40B4-BE49-F238E27FC236}">
                <a16:creationId xmlns:a16="http://schemas.microsoft.com/office/drawing/2014/main" id="{E4BD4576-CDA2-4A1C-B305-066EEEBFE916}"/>
              </a:ext>
            </a:extLst>
          </p:cNvPr>
          <p:cNvGrpSpPr/>
          <p:nvPr/>
        </p:nvGrpSpPr>
        <p:grpSpPr>
          <a:xfrm>
            <a:off x="4582528" y="2583753"/>
            <a:ext cx="4013200" cy="365760"/>
            <a:chOff x="4013200" y="1778634"/>
            <a:chExt cx="4013200" cy="396141"/>
          </a:xfrm>
        </p:grpSpPr>
        <p:sp>
          <p:nvSpPr>
            <p:cNvPr id="22" name="Rectangle 21">
              <a:extLst>
                <a:ext uri="{FF2B5EF4-FFF2-40B4-BE49-F238E27FC236}">
                  <a16:creationId xmlns:a16="http://schemas.microsoft.com/office/drawing/2014/main" id="{E9E233B2-9E13-4A26-BC3B-6572EAA5FB96}"/>
                </a:ext>
              </a:extLst>
            </p:cNvPr>
            <p:cNvSpPr/>
            <p:nvPr/>
          </p:nvSpPr>
          <p:spPr>
            <a:xfrm>
              <a:off x="4013200" y="1778634"/>
              <a:ext cx="4013200" cy="396141"/>
            </a:xfrm>
            <a:prstGeom prst="rect">
              <a:avLst/>
            </a:prstGeom>
          </p:spPr>
          <p:style>
            <a:lnRef idx="1">
              <a:schemeClr val="dk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23" name="TextBox 22">
              <a:extLst>
                <a:ext uri="{FF2B5EF4-FFF2-40B4-BE49-F238E27FC236}">
                  <a16:creationId xmlns:a16="http://schemas.microsoft.com/office/drawing/2014/main" id="{CDEEF987-96F5-4870-95D6-DD00AC11E91D}"/>
                </a:ext>
              </a:extLst>
            </p:cNvPr>
            <p:cNvSpPr txBox="1"/>
            <p:nvPr/>
          </p:nvSpPr>
          <p:spPr>
            <a:xfrm>
              <a:off x="4013200" y="1778634"/>
              <a:ext cx="4013200" cy="3961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600" kern="1200" dirty="0"/>
                <a:t>No</a:t>
              </a:r>
            </a:p>
          </p:txBody>
        </p:sp>
      </p:grpSp>
      <p:grpSp>
        <p:nvGrpSpPr>
          <p:cNvPr id="16" name="Group 15">
            <a:extLst>
              <a:ext uri="{FF2B5EF4-FFF2-40B4-BE49-F238E27FC236}">
                <a16:creationId xmlns:a16="http://schemas.microsoft.com/office/drawing/2014/main" id="{6F149E35-FCA6-4337-A585-36781E7EE102}"/>
              </a:ext>
            </a:extLst>
          </p:cNvPr>
          <p:cNvGrpSpPr/>
          <p:nvPr/>
        </p:nvGrpSpPr>
        <p:grpSpPr>
          <a:xfrm>
            <a:off x="570574" y="1271009"/>
            <a:ext cx="8026400" cy="1040137"/>
            <a:chOff x="0" y="1632"/>
            <a:chExt cx="8026400" cy="1324888"/>
          </a:xfrm>
        </p:grpSpPr>
        <p:sp>
          <p:nvSpPr>
            <p:cNvPr id="20" name="Callout: Up Arrow 19">
              <a:extLst>
                <a:ext uri="{FF2B5EF4-FFF2-40B4-BE49-F238E27FC236}">
                  <a16:creationId xmlns:a16="http://schemas.microsoft.com/office/drawing/2014/main" id="{3444B923-2526-4D62-8BC9-7EA8C6DE8551}"/>
                </a:ext>
              </a:extLst>
            </p:cNvPr>
            <p:cNvSpPr/>
            <p:nvPr/>
          </p:nvSpPr>
          <p:spPr>
            <a:xfrm rot="10800000">
              <a:off x="0" y="1632"/>
              <a:ext cx="8026400" cy="1324888"/>
            </a:xfrm>
            <a:prstGeom prst="upArrowCallout">
              <a:avLst/>
            </a:prstGeom>
          </p:spPr>
          <p:style>
            <a:lnRef idx="0">
              <a:schemeClr val="dk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1" name="Callout: Up Arrow 20">
              <a:extLst>
                <a:ext uri="{FF2B5EF4-FFF2-40B4-BE49-F238E27FC236}">
                  <a16:creationId xmlns:a16="http://schemas.microsoft.com/office/drawing/2014/main" id="{3B9BD00A-1EE5-4B83-8FFA-610DC96174E6}"/>
                </a:ext>
              </a:extLst>
            </p:cNvPr>
            <p:cNvSpPr txBox="1"/>
            <p:nvPr/>
          </p:nvSpPr>
          <p:spPr>
            <a:xfrm>
              <a:off x="0" y="1632"/>
              <a:ext cx="8026400" cy="46503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600" kern="1200" dirty="0"/>
                <a:t>Is</a:t>
              </a:r>
              <a:r>
                <a:rPr lang="en-US" sz="1600" kern="1200" baseline="0" dirty="0"/>
                <a:t> each sample a random sample from its respective population?</a:t>
              </a:r>
              <a:endParaRPr lang="en-US" sz="1600" kern="1200" dirty="0"/>
            </a:p>
          </p:txBody>
        </p:sp>
      </p:grpSp>
      <p:sp>
        <p:nvSpPr>
          <p:cNvPr id="19" name="TextBox 18">
            <a:extLst>
              <a:ext uri="{FF2B5EF4-FFF2-40B4-BE49-F238E27FC236}">
                <a16:creationId xmlns:a16="http://schemas.microsoft.com/office/drawing/2014/main" id="{3165682A-D691-477D-BD0D-6DE7FF86DA2C}"/>
              </a:ext>
            </a:extLst>
          </p:cNvPr>
          <p:cNvSpPr txBox="1"/>
          <p:nvPr/>
        </p:nvSpPr>
        <p:spPr>
          <a:xfrm>
            <a:off x="547026" y="3764656"/>
            <a:ext cx="4013200" cy="365760"/>
          </a:xfrm>
          <a:prstGeom prst="rect">
            <a:avLst/>
          </a:prstGeom>
          <a:ln>
            <a:solidFill>
              <a:schemeClr val="dk1">
                <a:hueOff val="0"/>
                <a:satOff val="0"/>
                <a:lumOff val="0"/>
                <a:shade val="95000"/>
                <a:satMod val="105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600" kern="1200" dirty="0"/>
              <a:t>Yes</a:t>
            </a:r>
          </a:p>
        </p:txBody>
      </p:sp>
      <p:grpSp>
        <p:nvGrpSpPr>
          <p:cNvPr id="38" name="Group 37">
            <a:extLst>
              <a:ext uri="{FF2B5EF4-FFF2-40B4-BE49-F238E27FC236}">
                <a16:creationId xmlns:a16="http://schemas.microsoft.com/office/drawing/2014/main" id="{FA8E2633-4835-4D9C-8432-7A48C51CB535}"/>
              </a:ext>
            </a:extLst>
          </p:cNvPr>
          <p:cNvGrpSpPr/>
          <p:nvPr/>
        </p:nvGrpSpPr>
        <p:grpSpPr>
          <a:xfrm>
            <a:off x="4583774" y="1581356"/>
            <a:ext cx="4013200" cy="371852"/>
            <a:chOff x="4013200" y="466667"/>
            <a:chExt cx="4013200" cy="396141"/>
          </a:xfrm>
        </p:grpSpPr>
        <p:sp>
          <p:nvSpPr>
            <p:cNvPr id="39" name="Rectangle 38">
              <a:extLst>
                <a:ext uri="{FF2B5EF4-FFF2-40B4-BE49-F238E27FC236}">
                  <a16:creationId xmlns:a16="http://schemas.microsoft.com/office/drawing/2014/main" id="{EB697A86-8637-4D20-8D23-73A28EC7B141}"/>
                </a:ext>
              </a:extLst>
            </p:cNvPr>
            <p:cNvSpPr/>
            <p:nvPr/>
          </p:nvSpPr>
          <p:spPr>
            <a:xfrm>
              <a:off x="4013200" y="466667"/>
              <a:ext cx="4013200" cy="396141"/>
            </a:xfrm>
            <a:prstGeom prst="rect">
              <a:avLst/>
            </a:prstGeom>
          </p:spPr>
          <p:style>
            <a:lnRef idx="1">
              <a:schemeClr val="dk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40" name="TextBox 39">
              <a:extLst>
                <a:ext uri="{FF2B5EF4-FFF2-40B4-BE49-F238E27FC236}">
                  <a16:creationId xmlns:a16="http://schemas.microsoft.com/office/drawing/2014/main" id="{3A916B98-8743-4348-92BC-D616D2E629EE}"/>
                </a:ext>
              </a:extLst>
            </p:cNvPr>
            <p:cNvSpPr txBox="1"/>
            <p:nvPr/>
          </p:nvSpPr>
          <p:spPr>
            <a:xfrm>
              <a:off x="4013200" y="466667"/>
              <a:ext cx="4013200" cy="3961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600" kern="1200" dirty="0"/>
                <a:t>No</a:t>
              </a:r>
            </a:p>
          </p:txBody>
        </p:sp>
      </p:grpSp>
      <p:grpSp>
        <p:nvGrpSpPr>
          <p:cNvPr id="41" name="Group 40">
            <a:extLst>
              <a:ext uri="{FF2B5EF4-FFF2-40B4-BE49-F238E27FC236}">
                <a16:creationId xmlns:a16="http://schemas.microsoft.com/office/drawing/2014/main" id="{0F0E8B8E-5050-4122-B508-75CF3EEFD1EE}"/>
              </a:ext>
            </a:extLst>
          </p:cNvPr>
          <p:cNvGrpSpPr/>
          <p:nvPr/>
        </p:nvGrpSpPr>
        <p:grpSpPr>
          <a:xfrm>
            <a:off x="570574" y="2590939"/>
            <a:ext cx="4013200" cy="365760"/>
            <a:chOff x="0" y="3090601"/>
            <a:chExt cx="4013200" cy="323050"/>
          </a:xfrm>
        </p:grpSpPr>
        <p:sp>
          <p:nvSpPr>
            <p:cNvPr id="42" name="Rectangle 41">
              <a:extLst>
                <a:ext uri="{FF2B5EF4-FFF2-40B4-BE49-F238E27FC236}">
                  <a16:creationId xmlns:a16="http://schemas.microsoft.com/office/drawing/2014/main" id="{DA92478F-104F-4C0E-90F1-8317F36B46A7}"/>
                </a:ext>
              </a:extLst>
            </p:cNvPr>
            <p:cNvSpPr/>
            <p:nvPr/>
          </p:nvSpPr>
          <p:spPr>
            <a:xfrm>
              <a:off x="0" y="3090601"/>
              <a:ext cx="4013200" cy="323050"/>
            </a:xfrm>
            <a:prstGeom prst="rect">
              <a:avLst/>
            </a:prstGeom>
          </p:spPr>
          <p:style>
            <a:lnRef idx="1">
              <a:schemeClr val="dk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43" name="TextBox 42">
              <a:extLst>
                <a:ext uri="{FF2B5EF4-FFF2-40B4-BE49-F238E27FC236}">
                  <a16:creationId xmlns:a16="http://schemas.microsoft.com/office/drawing/2014/main" id="{B639840F-97C8-4AE1-B79A-AFFF92E1DC00}"/>
                </a:ext>
              </a:extLst>
            </p:cNvPr>
            <p:cNvSpPr txBox="1"/>
            <p:nvPr/>
          </p:nvSpPr>
          <p:spPr>
            <a:xfrm>
              <a:off x="0" y="3090601"/>
              <a:ext cx="4013200" cy="3230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600" kern="1200" dirty="0"/>
                <a:t>Yes</a:t>
              </a:r>
            </a:p>
          </p:txBody>
        </p:sp>
      </p:grpSp>
      <p:grpSp>
        <p:nvGrpSpPr>
          <p:cNvPr id="14" name="Group 13">
            <a:extLst>
              <a:ext uri="{FF2B5EF4-FFF2-40B4-BE49-F238E27FC236}">
                <a16:creationId xmlns:a16="http://schemas.microsoft.com/office/drawing/2014/main" id="{A445EF51-8E07-4ADE-94F4-C86E4CD17949}"/>
              </a:ext>
            </a:extLst>
          </p:cNvPr>
          <p:cNvGrpSpPr/>
          <p:nvPr/>
        </p:nvGrpSpPr>
        <p:grpSpPr>
          <a:xfrm>
            <a:off x="570574" y="1584261"/>
            <a:ext cx="4013200" cy="365088"/>
            <a:chOff x="0" y="1778634"/>
            <a:chExt cx="4013200" cy="396141"/>
          </a:xfrm>
        </p:grpSpPr>
        <p:sp>
          <p:nvSpPr>
            <p:cNvPr id="24" name="Rectangle 23">
              <a:extLst>
                <a:ext uri="{FF2B5EF4-FFF2-40B4-BE49-F238E27FC236}">
                  <a16:creationId xmlns:a16="http://schemas.microsoft.com/office/drawing/2014/main" id="{EF0C86DA-00C8-4424-A239-368AEB159FC5}"/>
                </a:ext>
              </a:extLst>
            </p:cNvPr>
            <p:cNvSpPr/>
            <p:nvPr/>
          </p:nvSpPr>
          <p:spPr>
            <a:xfrm>
              <a:off x="0" y="1778634"/>
              <a:ext cx="4013200" cy="396141"/>
            </a:xfrm>
            <a:prstGeom prst="rect">
              <a:avLst/>
            </a:prstGeom>
          </p:spPr>
          <p:style>
            <a:lnRef idx="1">
              <a:schemeClr val="dk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25" name="TextBox 24">
              <a:extLst>
                <a:ext uri="{FF2B5EF4-FFF2-40B4-BE49-F238E27FC236}">
                  <a16:creationId xmlns:a16="http://schemas.microsoft.com/office/drawing/2014/main" id="{D9517066-E12A-4D30-86B5-EB5EC2BF2022}"/>
                </a:ext>
              </a:extLst>
            </p:cNvPr>
            <p:cNvSpPr txBox="1"/>
            <p:nvPr/>
          </p:nvSpPr>
          <p:spPr>
            <a:xfrm>
              <a:off x="0" y="1778634"/>
              <a:ext cx="4013200" cy="3961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600" kern="1200" dirty="0"/>
                <a:t>Yes</a:t>
              </a:r>
            </a:p>
          </p:txBody>
        </p:sp>
      </p:grpSp>
    </p:spTree>
    <p:extLst>
      <p:ext uri="{BB962C8B-B14F-4D97-AF65-F5344CB8AC3E}">
        <p14:creationId xmlns:p14="http://schemas.microsoft.com/office/powerpoint/2010/main" val="2683544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7" y="324270"/>
            <a:ext cx="7165497" cy="502602"/>
          </a:xfrm>
        </p:spPr>
        <p:txBody>
          <a:bodyPr>
            <a:normAutofit fontScale="90000"/>
          </a:bodyPr>
          <a:lstStyle/>
          <a:p>
            <a:r>
              <a:rPr lang="en-US" sz="4000" dirty="0"/>
              <a:t>Hypothesis Tests II: Relationship Tests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CABDA057-122F-49C1-B898-7E968C211A97}"/>
              </a:ext>
            </a:extLst>
          </p:cNvPr>
          <p:cNvSpPr>
            <a:spLocks noGrp="1"/>
          </p:cNvSpPr>
          <p:nvPr>
            <p:ph idx="1"/>
          </p:nvPr>
        </p:nvSpPr>
        <p:spPr>
          <a:xfrm>
            <a:off x="457200" y="994444"/>
            <a:ext cx="8229600" cy="4525963"/>
          </a:xfrm>
        </p:spPr>
        <p:txBody>
          <a:bodyPr>
            <a:normAutofit/>
          </a:bodyPr>
          <a:lstStyle/>
          <a:p>
            <a:pPr>
              <a:spcBef>
                <a:spcPts val="0"/>
              </a:spcBef>
            </a:pPr>
            <a:r>
              <a:rPr lang="en-US" dirty="0"/>
              <a:t>Relationship Tests</a:t>
            </a:r>
          </a:p>
          <a:p>
            <a:pPr lvl="1">
              <a:spcBef>
                <a:spcPts val="0"/>
              </a:spcBef>
            </a:pPr>
            <a:r>
              <a:rPr lang="en-US" dirty="0"/>
              <a:t>Statistical tests that examine whether a correlation exists between two variables</a:t>
            </a:r>
            <a:br>
              <a:rPr lang="en-US" dirty="0"/>
            </a:br>
            <a:endParaRPr lang="en-US" dirty="0"/>
          </a:p>
          <a:p>
            <a:pPr>
              <a:spcBef>
                <a:spcPts val="0"/>
              </a:spcBef>
            </a:pPr>
            <a:r>
              <a:rPr lang="en-US" dirty="0"/>
              <a:t>Example</a:t>
            </a:r>
          </a:p>
          <a:p>
            <a:pPr lvl="1">
              <a:spcBef>
                <a:spcPts val="0"/>
              </a:spcBef>
            </a:pPr>
            <a:r>
              <a:rPr lang="en-US" dirty="0"/>
              <a:t>Is there a relationship between college students’ attractiveness and number of dates in college?</a:t>
            </a:r>
          </a:p>
          <a:p>
            <a:pPr lvl="1">
              <a:spcBef>
                <a:spcPts val="0"/>
              </a:spcBef>
            </a:pPr>
            <a:r>
              <a:rPr lang="en-US" dirty="0"/>
              <a:t>Answered by a relationship test</a:t>
            </a:r>
            <a:br>
              <a:rPr lang="en-US" dirty="0"/>
            </a:br>
            <a:endParaRPr lang="en-US" dirty="0"/>
          </a:p>
        </p:txBody>
      </p:sp>
    </p:spTree>
    <p:extLst>
      <p:ext uri="{BB962C8B-B14F-4D97-AF65-F5344CB8AC3E}">
        <p14:creationId xmlns:p14="http://schemas.microsoft.com/office/powerpoint/2010/main" val="3084031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69"/>
            <a:ext cx="7410823" cy="980423"/>
          </a:xfrm>
        </p:spPr>
        <p:txBody>
          <a:bodyPr>
            <a:normAutofit fontScale="90000"/>
          </a:bodyPr>
          <a:lstStyle/>
          <a:p>
            <a:pPr algn="l"/>
            <a:r>
              <a:rPr lang="en-US" sz="4000" dirty="0"/>
              <a:t>How to Choose: Selecting the Correct Relationship Test</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6" name="Picture 5" descr="The figure is a flowchart that shows how to choose the correct relationship test. The selection of the correct relationship test depends on the level of measurement of the variables. If one&#10;variable is nominal and the other is not, then a difference test is used." title="Figure 16.6">
            <a:extLst>
              <a:ext uri="{FF2B5EF4-FFF2-40B4-BE49-F238E27FC236}">
                <a16:creationId xmlns:a16="http://schemas.microsoft.com/office/drawing/2014/main" id="{8EA2A95E-807A-4DE2-BFEE-C3E9B0FAAC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9883" y="1304692"/>
            <a:ext cx="6236638" cy="4157758"/>
          </a:xfrm>
          <a:prstGeom prst="rect">
            <a:avLst/>
          </a:prstGeom>
        </p:spPr>
      </p:pic>
    </p:spTree>
    <p:extLst>
      <p:ext uri="{BB962C8B-B14F-4D97-AF65-F5344CB8AC3E}">
        <p14:creationId xmlns:p14="http://schemas.microsoft.com/office/powerpoint/2010/main" val="262104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69"/>
            <a:ext cx="7410823" cy="980423"/>
          </a:xfrm>
        </p:spPr>
        <p:txBody>
          <a:bodyPr>
            <a:normAutofit fontScale="90000"/>
          </a:bodyPr>
          <a:lstStyle/>
          <a:p>
            <a:pPr algn="l"/>
            <a:r>
              <a:rPr lang="en-US" sz="4000" dirty="0"/>
              <a:t>How to Choose: Selecting the Correct Relationship Test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5" name="Text Placeholder 2">
            <a:extLst>
              <a:ext uri="{FF2B5EF4-FFF2-40B4-BE49-F238E27FC236}">
                <a16:creationId xmlns:a16="http://schemas.microsoft.com/office/drawing/2014/main" id="{BE0D23B6-1FEE-4596-9B68-3F6E3B6CE3E8}"/>
              </a:ext>
            </a:extLst>
          </p:cNvPr>
          <p:cNvSpPr>
            <a:spLocks noGrp="1"/>
          </p:cNvSpPr>
          <p:nvPr>
            <p:ph idx="1"/>
          </p:nvPr>
        </p:nvSpPr>
        <p:spPr>
          <a:xfrm>
            <a:off x="379140" y="1410630"/>
            <a:ext cx="7917367" cy="4243038"/>
          </a:xfrm>
        </p:spPr>
        <p:txBody>
          <a:bodyPr>
            <a:normAutofit fontScale="77500" lnSpcReduction="20000"/>
          </a:bodyPr>
          <a:lstStyle/>
          <a:p>
            <a:pPr>
              <a:lnSpc>
                <a:spcPct val="120000"/>
              </a:lnSpc>
              <a:spcBef>
                <a:spcPts val="0"/>
              </a:spcBef>
            </a:pPr>
            <a:r>
              <a:rPr lang="en-US" b="0" dirty="0"/>
              <a:t>The decision about which relationship test to use in a given situation is determined by the level of measurement for each of the two variables:</a:t>
            </a:r>
          </a:p>
          <a:p>
            <a:pPr lvl="1">
              <a:lnSpc>
                <a:spcPct val="120000"/>
              </a:lnSpc>
              <a:spcBef>
                <a:spcPts val="0"/>
              </a:spcBef>
            </a:pPr>
            <a:r>
              <a:rPr lang="en-US" b="0" dirty="0"/>
              <a:t>If both variables are measured at the interval or ratio level, then the Pearson </a:t>
            </a:r>
            <a:r>
              <a:rPr lang="en-US" b="0" i="1" dirty="0"/>
              <a:t>r </a:t>
            </a:r>
            <a:r>
              <a:rPr lang="en-US" b="0" dirty="0"/>
              <a:t>is used (see Chapter 13).</a:t>
            </a:r>
            <a:br>
              <a:rPr lang="en-US" b="0" dirty="0"/>
            </a:br>
            <a:endParaRPr lang="en-US" b="0" dirty="0"/>
          </a:p>
          <a:p>
            <a:pPr lvl="1">
              <a:lnSpc>
                <a:spcPct val="120000"/>
              </a:lnSpc>
              <a:spcBef>
                <a:spcPts val="0"/>
              </a:spcBef>
            </a:pPr>
            <a:r>
              <a:rPr lang="en-US" b="0" dirty="0"/>
              <a:t>If one variable is ordinal and the other is ordinal or interval or ratio, use a Spearman </a:t>
            </a:r>
            <a:r>
              <a:rPr lang="en-US" b="0" i="1" dirty="0"/>
              <a:t>r </a:t>
            </a:r>
            <a:r>
              <a:rPr lang="en-US" b="0" dirty="0"/>
              <a:t>(see Chapter 15).</a:t>
            </a:r>
            <a:br>
              <a:rPr lang="en-US" b="0" dirty="0"/>
            </a:br>
            <a:endParaRPr lang="en-US" b="0" dirty="0"/>
          </a:p>
          <a:p>
            <a:pPr lvl="1">
              <a:lnSpc>
                <a:spcPct val="120000"/>
              </a:lnSpc>
              <a:spcBef>
                <a:spcPts val="0"/>
              </a:spcBef>
            </a:pPr>
            <a:r>
              <a:rPr lang="en-US" b="0" dirty="0"/>
              <a:t>If both variables are nominal-level, then the chi-square test of independence is used (see Chapter 15).</a:t>
            </a:r>
            <a:br>
              <a:rPr lang="en-US" sz="2000" b="0" dirty="0"/>
            </a:br>
            <a:endParaRPr lang="en-US" sz="2000" b="0" dirty="0"/>
          </a:p>
        </p:txBody>
      </p:sp>
    </p:spTree>
    <p:extLst>
      <p:ext uri="{BB962C8B-B14F-4D97-AF65-F5344CB8AC3E}">
        <p14:creationId xmlns:p14="http://schemas.microsoft.com/office/powerpoint/2010/main" val="1465601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69"/>
            <a:ext cx="7410823" cy="980423"/>
          </a:xfrm>
        </p:spPr>
        <p:txBody>
          <a:bodyPr>
            <a:normAutofit fontScale="90000"/>
          </a:bodyPr>
          <a:lstStyle/>
          <a:p>
            <a:pPr algn="l"/>
            <a:r>
              <a:rPr lang="en-US" sz="4000" dirty="0"/>
              <a:t>How to Choose: Selecting the Correct Relationship Test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36BB77E7-5A0D-4B2E-8E97-A5C293691288}"/>
              </a:ext>
            </a:extLst>
          </p:cNvPr>
          <p:cNvSpPr>
            <a:spLocks noGrp="1"/>
          </p:cNvSpPr>
          <p:nvPr>
            <p:ph idx="1"/>
          </p:nvPr>
        </p:nvSpPr>
        <p:spPr>
          <a:xfrm>
            <a:off x="457200" y="1371598"/>
            <a:ext cx="8229600" cy="4525963"/>
          </a:xfrm>
        </p:spPr>
        <p:txBody>
          <a:bodyPr>
            <a:normAutofit/>
          </a:bodyPr>
          <a:lstStyle/>
          <a:p>
            <a:pPr>
              <a:spcBef>
                <a:spcPts val="0"/>
              </a:spcBef>
            </a:pPr>
            <a:r>
              <a:rPr lang="en-US" b="0" dirty="0"/>
              <a:t>When one of the variables is nominal and the other is not, the relationship question can be conceptualized as a difference question. </a:t>
            </a:r>
          </a:p>
          <a:p>
            <a:pPr lvl="1">
              <a:spcBef>
                <a:spcPts val="0"/>
              </a:spcBef>
            </a:pPr>
            <a:r>
              <a:rPr lang="en-US" b="0" dirty="0"/>
              <a:t>To do so, treat the nominal variable as the explanatory variable and use it to classify cases into groups. </a:t>
            </a:r>
            <a:br>
              <a:rPr lang="en-US" b="0" dirty="0"/>
            </a:br>
            <a:endParaRPr lang="en-US" b="0" dirty="0"/>
          </a:p>
          <a:p>
            <a:pPr lvl="1">
              <a:spcBef>
                <a:spcPts val="0"/>
              </a:spcBef>
            </a:pPr>
            <a:r>
              <a:rPr lang="en-US" b="0" dirty="0"/>
              <a:t>Then, the difference test flowchart (Figure 16.5) can be used to determine the appropriate test.</a:t>
            </a:r>
            <a:endParaRPr lang="en-US" dirty="0"/>
          </a:p>
        </p:txBody>
      </p:sp>
    </p:spTree>
    <p:extLst>
      <p:ext uri="{BB962C8B-B14F-4D97-AF65-F5344CB8AC3E}">
        <p14:creationId xmlns:p14="http://schemas.microsoft.com/office/powerpoint/2010/main" val="3127121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69"/>
            <a:ext cx="7410823" cy="980423"/>
          </a:xfrm>
        </p:spPr>
        <p:txBody>
          <a:bodyPr>
            <a:normAutofit fontScale="90000"/>
          </a:bodyPr>
          <a:lstStyle/>
          <a:p>
            <a:pPr algn="l"/>
            <a:r>
              <a:rPr lang="en-US" sz="4000" dirty="0"/>
              <a:t>Application Demonstration: Descriptive Statistic</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82829CC6-C743-4CB3-AF7D-298F3CC81601}"/>
              </a:ext>
            </a:extLst>
          </p:cNvPr>
          <p:cNvSpPr>
            <a:spLocks noGrp="1"/>
          </p:cNvSpPr>
          <p:nvPr>
            <p:ph idx="1"/>
          </p:nvPr>
        </p:nvSpPr>
        <p:spPr>
          <a:xfrm>
            <a:off x="457200" y="1600200"/>
            <a:ext cx="7817005" cy="4525963"/>
          </a:xfrm>
        </p:spPr>
        <p:txBody>
          <a:bodyPr/>
          <a:lstStyle/>
          <a:p>
            <a:pPr>
              <a:spcBef>
                <a:spcPts val="0"/>
              </a:spcBef>
            </a:pPr>
            <a:r>
              <a:rPr lang="en-US" dirty="0"/>
              <a:t>Milgram (1963), Obedience to Authority</a:t>
            </a:r>
          </a:p>
          <a:p>
            <a:pPr lvl="1">
              <a:spcBef>
                <a:spcPts val="0"/>
              </a:spcBef>
            </a:pPr>
            <a:r>
              <a:rPr lang="en-US" dirty="0"/>
              <a:t>Would normal people behave in inhumane ways just because they were following orders? </a:t>
            </a:r>
          </a:p>
          <a:p>
            <a:pPr lvl="1">
              <a:spcBef>
                <a:spcPts val="0"/>
              </a:spcBef>
            </a:pPr>
            <a:r>
              <a:rPr lang="en-US" dirty="0"/>
              <a:t>Descriptive statistics used</a:t>
            </a:r>
          </a:p>
          <a:p>
            <a:pPr lvl="2">
              <a:spcBef>
                <a:spcPts val="0"/>
              </a:spcBef>
            </a:pPr>
            <a:r>
              <a:rPr lang="en-US" dirty="0"/>
              <a:t>26 of 40 normal men, 65%, were willing to shock a man to death because a researcher asked them to</a:t>
            </a:r>
          </a:p>
        </p:txBody>
      </p:sp>
    </p:spTree>
    <p:extLst>
      <p:ext uri="{BB962C8B-B14F-4D97-AF65-F5344CB8AC3E}">
        <p14:creationId xmlns:p14="http://schemas.microsoft.com/office/powerpoint/2010/main" val="327818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69"/>
            <a:ext cx="7410823" cy="980423"/>
          </a:xfrm>
        </p:spPr>
        <p:txBody>
          <a:bodyPr>
            <a:normAutofit fontScale="90000"/>
          </a:bodyPr>
          <a:lstStyle/>
          <a:p>
            <a:pPr algn="l"/>
            <a:r>
              <a:rPr lang="en-US" sz="4000" dirty="0"/>
              <a:t>Application Demonstration: Relationship Test</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1EB240A2-8362-4ECA-B118-535AFD5BC71A}"/>
              </a:ext>
            </a:extLst>
          </p:cNvPr>
          <p:cNvSpPr>
            <a:spLocks noGrp="1"/>
          </p:cNvSpPr>
          <p:nvPr>
            <p:ph idx="1"/>
          </p:nvPr>
        </p:nvSpPr>
        <p:spPr>
          <a:xfrm>
            <a:off x="457200" y="1326994"/>
            <a:ext cx="8430322" cy="4525963"/>
          </a:xfrm>
        </p:spPr>
        <p:txBody>
          <a:bodyPr>
            <a:normAutofit fontScale="85000" lnSpcReduction="10000"/>
          </a:bodyPr>
          <a:lstStyle/>
          <a:p>
            <a:pPr>
              <a:lnSpc>
                <a:spcPct val="120000"/>
              </a:lnSpc>
              <a:spcBef>
                <a:spcPts val="0"/>
              </a:spcBef>
            </a:pPr>
            <a:r>
              <a:rPr lang="en-US" dirty="0" err="1"/>
              <a:t>Eron</a:t>
            </a:r>
            <a:r>
              <a:rPr lang="en-US" dirty="0"/>
              <a:t> (1972), Television and Aggression</a:t>
            </a:r>
          </a:p>
          <a:p>
            <a:pPr lvl="1">
              <a:lnSpc>
                <a:spcPct val="120000"/>
              </a:lnSpc>
              <a:spcBef>
                <a:spcPts val="0"/>
              </a:spcBef>
            </a:pPr>
            <a:r>
              <a:rPr lang="en-US" dirty="0"/>
              <a:t>Is there a relationship between watching TV violence and aggression?</a:t>
            </a:r>
          </a:p>
          <a:p>
            <a:pPr lvl="1">
              <a:lnSpc>
                <a:spcPct val="120000"/>
              </a:lnSpc>
              <a:spcBef>
                <a:spcPts val="0"/>
              </a:spcBef>
            </a:pPr>
            <a:r>
              <a:rPr lang="en-US" dirty="0"/>
              <a:t>Relationship tests used</a:t>
            </a:r>
          </a:p>
          <a:p>
            <a:pPr lvl="2">
              <a:lnSpc>
                <a:spcPct val="120000"/>
              </a:lnSpc>
              <a:spcBef>
                <a:spcPts val="0"/>
              </a:spcBef>
            </a:pPr>
            <a:r>
              <a:rPr lang="en-US" dirty="0"/>
              <a:t>Statistically significant correlation of +.21 between violent TV watching at age 9 and rating of aggressiveness by peers at age 9</a:t>
            </a:r>
          </a:p>
          <a:p>
            <a:pPr lvl="2">
              <a:lnSpc>
                <a:spcPct val="120000"/>
              </a:lnSpc>
              <a:spcBef>
                <a:spcPts val="0"/>
              </a:spcBef>
            </a:pPr>
            <a:r>
              <a:rPr lang="en-US" dirty="0"/>
              <a:t>Correlation 10 years later was a stronger one: </a:t>
            </a:r>
            <a:r>
              <a:rPr lang="en-US" i="1" dirty="0"/>
              <a:t>r </a:t>
            </a:r>
            <a:r>
              <a:rPr lang="en-US" dirty="0"/>
              <a:t>= .31</a:t>
            </a:r>
          </a:p>
          <a:p>
            <a:pPr lvl="2">
              <a:lnSpc>
                <a:spcPct val="120000"/>
              </a:lnSpc>
              <a:spcBef>
                <a:spcPts val="0"/>
              </a:spcBef>
            </a:pPr>
            <a:r>
              <a:rPr lang="en-US" dirty="0"/>
              <a:t>Correlation between violent TV watching at age 19 and aggression at age 19, not statistically different from zero</a:t>
            </a:r>
          </a:p>
          <a:p>
            <a:pPr lvl="2">
              <a:lnSpc>
                <a:spcPct val="120000"/>
              </a:lnSpc>
              <a:spcBef>
                <a:spcPts val="0"/>
              </a:spcBef>
            </a:pPr>
            <a:r>
              <a:rPr lang="en-US" dirty="0"/>
              <a:t>Correlations suggest that early viewing of violent TV is more strongly related to aggression 10 years later than it is to aggression as a child</a:t>
            </a:r>
          </a:p>
        </p:txBody>
      </p:sp>
    </p:spTree>
    <p:extLst>
      <p:ext uri="{BB962C8B-B14F-4D97-AF65-F5344CB8AC3E}">
        <p14:creationId xmlns:p14="http://schemas.microsoft.com/office/powerpoint/2010/main" val="3166480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69"/>
            <a:ext cx="7120892" cy="980423"/>
          </a:xfrm>
        </p:spPr>
        <p:txBody>
          <a:bodyPr>
            <a:normAutofit fontScale="90000"/>
          </a:bodyPr>
          <a:lstStyle/>
          <a:p>
            <a:pPr algn="l"/>
            <a:r>
              <a:rPr lang="en-US" sz="4000" dirty="0"/>
              <a:t>Application Demonstration: Difference Test</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A2B781AC-8FB6-4BAC-B4C7-CFF5044ED41D}"/>
              </a:ext>
            </a:extLst>
          </p:cNvPr>
          <p:cNvSpPr>
            <a:spLocks noGrp="1"/>
          </p:cNvSpPr>
          <p:nvPr>
            <p:ph idx="1"/>
          </p:nvPr>
        </p:nvSpPr>
        <p:spPr>
          <a:xfrm>
            <a:off x="457200" y="1471961"/>
            <a:ext cx="8040029" cy="4198987"/>
          </a:xfrm>
        </p:spPr>
        <p:txBody>
          <a:bodyPr>
            <a:normAutofit fontScale="92500" lnSpcReduction="20000"/>
          </a:bodyPr>
          <a:lstStyle/>
          <a:p>
            <a:pPr>
              <a:lnSpc>
                <a:spcPct val="110000"/>
              </a:lnSpc>
              <a:spcBef>
                <a:spcPts val="0"/>
              </a:spcBef>
            </a:pPr>
            <a:r>
              <a:rPr lang="en-US" dirty="0"/>
              <a:t>Loftus &amp; Palmer (1974), Language and Memory</a:t>
            </a:r>
          </a:p>
          <a:p>
            <a:pPr lvl="1">
              <a:lnSpc>
                <a:spcPct val="110000"/>
              </a:lnSpc>
              <a:spcBef>
                <a:spcPts val="0"/>
              </a:spcBef>
            </a:pPr>
            <a:r>
              <a:rPr lang="en-US" dirty="0"/>
              <a:t>Asked how fast cars were traveling when a crash occurred </a:t>
            </a:r>
          </a:p>
          <a:p>
            <a:pPr lvl="2">
              <a:lnSpc>
                <a:spcPct val="110000"/>
              </a:lnSpc>
              <a:spcBef>
                <a:spcPts val="0"/>
              </a:spcBef>
            </a:pPr>
            <a:r>
              <a:rPr lang="en-US" dirty="0"/>
              <a:t>Description of speed varied by utilizing different descriptive words</a:t>
            </a:r>
          </a:p>
          <a:p>
            <a:pPr lvl="3">
              <a:lnSpc>
                <a:spcPct val="110000"/>
              </a:lnSpc>
              <a:spcBef>
                <a:spcPts val="0"/>
              </a:spcBef>
            </a:pPr>
            <a:r>
              <a:rPr lang="en-US" dirty="0"/>
              <a:t>“smashed,” “collided,” ”bumped,” ”hit,” or “contacted”</a:t>
            </a:r>
            <a:br>
              <a:rPr lang="en-US" dirty="0"/>
            </a:br>
            <a:endParaRPr lang="en-US" dirty="0"/>
          </a:p>
          <a:p>
            <a:pPr lvl="1">
              <a:lnSpc>
                <a:spcPct val="110000"/>
              </a:lnSpc>
              <a:spcBef>
                <a:spcPts val="0"/>
              </a:spcBef>
            </a:pPr>
            <a:r>
              <a:rPr lang="en-US" dirty="0"/>
              <a:t>Difference test used</a:t>
            </a:r>
          </a:p>
          <a:p>
            <a:pPr lvl="2">
              <a:lnSpc>
                <a:spcPct val="110000"/>
              </a:lnSpc>
              <a:spcBef>
                <a:spcPts val="0"/>
              </a:spcBef>
            </a:pPr>
            <a:r>
              <a:rPr lang="en-US" dirty="0"/>
              <a:t>Perceptions of speed increased by about 2 mph for each word that suggested more speed</a:t>
            </a:r>
          </a:p>
          <a:p>
            <a:pPr lvl="2">
              <a:lnSpc>
                <a:spcPct val="110000"/>
              </a:lnSpc>
              <a:spcBef>
                <a:spcPts val="0"/>
              </a:spcBef>
            </a:pPr>
            <a:r>
              <a:rPr lang="en-US" dirty="0"/>
              <a:t>Analysis of variance showed that perceptions can be manipulated by a person asking about them</a:t>
            </a:r>
          </a:p>
        </p:txBody>
      </p:sp>
    </p:spTree>
    <p:extLst>
      <p:ext uri="{BB962C8B-B14F-4D97-AF65-F5344CB8AC3E}">
        <p14:creationId xmlns:p14="http://schemas.microsoft.com/office/powerpoint/2010/main" val="361723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6396062" cy="502602"/>
          </a:xfrm>
        </p:spPr>
        <p:txBody>
          <a:bodyPr>
            <a:normAutofit fontScale="90000"/>
          </a:bodyPr>
          <a:lstStyle/>
          <a:p>
            <a:r>
              <a:rPr lang="en-US" sz="4000" dirty="0"/>
              <a:t>Selecting the Right Statistical Test</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7116629D-6381-4CA6-ADF1-895D8CDC9E05}"/>
              </a:ext>
            </a:extLst>
          </p:cNvPr>
          <p:cNvSpPr>
            <a:spLocks noGrp="1"/>
          </p:cNvSpPr>
          <p:nvPr>
            <p:ph idx="1"/>
          </p:nvPr>
        </p:nvSpPr>
        <p:spPr>
          <a:xfrm>
            <a:off x="457200" y="983293"/>
            <a:ext cx="8229600" cy="4525963"/>
          </a:xfrm>
        </p:spPr>
        <p:txBody>
          <a:bodyPr>
            <a:normAutofit lnSpcReduction="10000"/>
          </a:bodyPr>
          <a:lstStyle/>
          <a:p>
            <a:pPr>
              <a:lnSpc>
                <a:spcPct val="110000"/>
              </a:lnSpc>
              <a:spcBef>
                <a:spcPts val="0"/>
              </a:spcBef>
            </a:pPr>
            <a:r>
              <a:rPr lang="en-US" dirty="0"/>
              <a:t>Picking the right statistical tool depends on the task; there are three types of tasks:</a:t>
            </a:r>
          </a:p>
          <a:p>
            <a:pPr lvl="1">
              <a:lnSpc>
                <a:spcPct val="110000"/>
              </a:lnSpc>
              <a:spcBef>
                <a:spcPts val="0"/>
              </a:spcBef>
            </a:pPr>
            <a:r>
              <a:rPr lang="en-US" dirty="0"/>
              <a:t>Summarizing a set of data</a:t>
            </a:r>
          </a:p>
          <a:p>
            <a:pPr lvl="2">
              <a:lnSpc>
                <a:spcPct val="110000"/>
              </a:lnSpc>
              <a:spcBef>
                <a:spcPts val="0"/>
              </a:spcBef>
            </a:pPr>
            <a:r>
              <a:rPr lang="en-US" dirty="0"/>
              <a:t>Descriptive tasks</a:t>
            </a:r>
          </a:p>
          <a:p>
            <a:pPr lvl="1">
              <a:lnSpc>
                <a:spcPct val="110000"/>
              </a:lnSpc>
              <a:spcBef>
                <a:spcPts val="0"/>
              </a:spcBef>
            </a:pPr>
            <a:r>
              <a:rPr lang="en-US" dirty="0"/>
              <a:t>Deciding if a group of cases differs from another group on some underlying parameter</a:t>
            </a:r>
          </a:p>
          <a:p>
            <a:pPr lvl="2">
              <a:lnSpc>
                <a:spcPct val="110000"/>
              </a:lnSpc>
              <a:spcBef>
                <a:spcPts val="0"/>
              </a:spcBef>
            </a:pPr>
            <a:r>
              <a:rPr lang="en-US" dirty="0"/>
              <a:t>Difference tests</a:t>
            </a:r>
          </a:p>
          <a:p>
            <a:pPr lvl="1">
              <a:lnSpc>
                <a:spcPct val="110000"/>
              </a:lnSpc>
              <a:spcBef>
                <a:spcPts val="0"/>
              </a:spcBef>
            </a:pPr>
            <a:r>
              <a:rPr lang="en-US" dirty="0"/>
              <a:t>Determining if two variables vary together systematically</a:t>
            </a:r>
          </a:p>
          <a:p>
            <a:pPr lvl="2">
              <a:lnSpc>
                <a:spcPct val="110000"/>
              </a:lnSpc>
              <a:spcBef>
                <a:spcPts val="0"/>
              </a:spcBef>
            </a:pPr>
            <a:r>
              <a:rPr lang="en-US" dirty="0"/>
              <a:t>Relationship tests</a:t>
            </a:r>
          </a:p>
        </p:txBody>
      </p:sp>
    </p:spTree>
    <p:extLst>
      <p:ext uri="{BB962C8B-B14F-4D97-AF65-F5344CB8AC3E}">
        <p14:creationId xmlns:p14="http://schemas.microsoft.com/office/powerpoint/2010/main" val="323227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6396062" cy="502602"/>
          </a:xfrm>
        </p:spPr>
        <p:txBody>
          <a:bodyPr>
            <a:normAutofit fontScale="90000"/>
          </a:bodyPr>
          <a:lstStyle/>
          <a:p>
            <a:r>
              <a:rPr lang="en-US" sz="4000" dirty="0"/>
              <a:t>Selecting the Right Statistical Test</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16B512D1-5390-4E72-B5C6-BEA6B2AC5989}"/>
              </a:ext>
            </a:extLst>
          </p:cNvPr>
          <p:cNvSpPr>
            <a:spLocks noGrp="1"/>
          </p:cNvSpPr>
          <p:nvPr>
            <p:ph idx="1"/>
          </p:nvPr>
        </p:nvSpPr>
        <p:spPr>
          <a:xfrm>
            <a:off x="457200" y="977717"/>
            <a:ext cx="8229600" cy="4525963"/>
          </a:xfrm>
        </p:spPr>
        <p:txBody>
          <a:bodyPr>
            <a:normAutofit lnSpcReduction="10000"/>
          </a:bodyPr>
          <a:lstStyle/>
          <a:p>
            <a:pPr>
              <a:lnSpc>
                <a:spcPct val="110000"/>
              </a:lnSpc>
              <a:spcBef>
                <a:spcPts val="0"/>
              </a:spcBef>
            </a:pPr>
            <a:r>
              <a:rPr lang="en-US" dirty="0"/>
              <a:t>Chapter 1 covered three different types of studies:</a:t>
            </a:r>
          </a:p>
          <a:p>
            <a:pPr lvl="1">
              <a:lnSpc>
                <a:spcPct val="110000"/>
              </a:lnSpc>
              <a:spcBef>
                <a:spcPts val="0"/>
              </a:spcBef>
            </a:pPr>
            <a:r>
              <a:rPr lang="en-US" dirty="0"/>
              <a:t>Descriptive studies</a:t>
            </a:r>
          </a:p>
          <a:p>
            <a:pPr lvl="1">
              <a:lnSpc>
                <a:spcPct val="110000"/>
              </a:lnSpc>
              <a:spcBef>
                <a:spcPts val="0"/>
              </a:spcBef>
            </a:pPr>
            <a:r>
              <a:rPr lang="en-US" dirty="0"/>
              <a:t>Experimental designs</a:t>
            </a:r>
          </a:p>
          <a:p>
            <a:pPr lvl="1">
              <a:lnSpc>
                <a:spcPct val="110000"/>
              </a:lnSpc>
              <a:spcBef>
                <a:spcPts val="0"/>
              </a:spcBef>
            </a:pPr>
            <a:r>
              <a:rPr lang="en-US" dirty="0"/>
              <a:t>Correlational designs</a:t>
            </a:r>
            <a:br>
              <a:rPr lang="en-US" dirty="0"/>
            </a:br>
            <a:endParaRPr lang="en-US" dirty="0"/>
          </a:p>
          <a:p>
            <a:pPr>
              <a:lnSpc>
                <a:spcPct val="110000"/>
              </a:lnSpc>
              <a:spcBef>
                <a:spcPts val="0"/>
              </a:spcBef>
            </a:pPr>
            <a:r>
              <a:rPr lang="en-US" dirty="0"/>
              <a:t>Important because different types of studies call for different statistics</a:t>
            </a:r>
            <a:br>
              <a:rPr lang="en-US" dirty="0"/>
            </a:br>
            <a:endParaRPr lang="en-US" dirty="0"/>
          </a:p>
        </p:txBody>
      </p:sp>
    </p:spTree>
    <p:extLst>
      <p:ext uri="{BB962C8B-B14F-4D97-AF65-F5344CB8AC3E}">
        <p14:creationId xmlns:p14="http://schemas.microsoft.com/office/powerpoint/2010/main" val="2964036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6273398" cy="502602"/>
          </a:xfrm>
        </p:spPr>
        <p:txBody>
          <a:bodyPr>
            <a:normAutofit fontScale="90000"/>
          </a:bodyPr>
          <a:lstStyle/>
          <a:p>
            <a:r>
              <a:rPr lang="en-US" sz="4000" dirty="0"/>
              <a:t>Comparing Different Study Types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4376B7D-5F91-4D34-98F5-FEEA53FA4314}"/>
              </a:ext>
            </a:extLst>
          </p:cNvPr>
          <p:cNvPicPr>
            <a:picLocks noChangeAspect="1"/>
          </p:cNvPicPr>
          <p:nvPr/>
        </p:nvPicPr>
        <p:blipFill>
          <a:blip r:embed="rId4"/>
          <a:stretch>
            <a:fillRect/>
          </a:stretch>
        </p:blipFill>
        <p:spPr>
          <a:xfrm>
            <a:off x="2131649" y="923249"/>
            <a:ext cx="3945766" cy="4546977"/>
          </a:xfrm>
          <a:prstGeom prst="rect">
            <a:avLst/>
          </a:prstGeom>
        </p:spPr>
      </p:pic>
    </p:spTree>
    <p:extLst>
      <p:ext uri="{BB962C8B-B14F-4D97-AF65-F5344CB8AC3E}">
        <p14:creationId xmlns:p14="http://schemas.microsoft.com/office/powerpoint/2010/main" val="351856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5793896" cy="502602"/>
          </a:xfrm>
        </p:spPr>
        <p:txBody>
          <a:bodyPr>
            <a:normAutofit fontScale="90000"/>
          </a:bodyPr>
          <a:lstStyle/>
          <a:p>
            <a:r>
              <a:rPr lang="en-US" sz="4000" dirty="0"/>
              <a:t>How to Choose: Type of Study</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5" name="Text Placeholder 2">
            <a:extLst>
              <a:ext uri="{FF2B5EF4-FFF2-40B4-BE49-F238E27FC236}">
                <a16:creationId xmlns:a16="http://schemas.microsoft.com/office/drawing/2014/main" id="{B4F8CE64-D909-40F1-9CAA-7FC0A3393D80}"/>
              </a:ext>
            </a:extLst>
          </p:cNvPr>
          <p:cNvSpPr>
            <a:spLocks noGrp="1"/>
          </p:cNvSpPr>
          <p:nvPr>
            <p:ph idx="1"/>
          </p:nvPr>
        </p:nvSpPr>
        <p:spPr>
          <a:xfrm>
            <a:off x="318516" y="977717"/>
            <a:ext cx="4419600" cy="4525963"/>
          </a:xfrm>
        </p:spPr>
        <p:txBody>
          <a:bodyPr>
            <a:normAutofit fontScale="70000" lnSpcReduction="20000"/>
          </a:bodyPr>
          <a:lstStyle/>
          <a:p>
            <a:pPr>
              <a:lnSpc>
                <a:spcPct val="120000"/>
              </a:lnSpc>
              <a:spcBef>
                <a:spcPts val="0"/>
              </a:spcBef>
            </a:pPr>
            <a:r>
              <a:rPr lang="en-US" dirty="0"/>
              <a:t>Flowchart used to determine study type</a:t>
            </a:r>
          </a:p>
          <a:p>
            <a:pPr lvl="1">
              <a:lnSpc>
                <a:spcPct val="120000"/>
              </a:lnSpc>
              <a:spcBef>
                <a:spcPts val="0"/>
              </a:spcBef>
            </a:pPr>
            <a:r>
              <a:rPr lang="en-US" dirty="0"/>
              <a:t>Descriptive</a:t>
            </a:r>
          </a:p>
          <a:p>
            <a:pPr lvl="1">
              <a:lnSpc>
                <a:spcPct val="120000"/>
              </a:lnSpc>
              <a:spcBef>
                <a:spcPts val="0"/>
              </a:spcBef>
            </a:pPr>
            <a:r>
              <a:rPr lang="en-US" dirty="0"/>
              <a:t>Correlational</a:t>
            </a:r>
          </a:p>
          <a:p>
            <a:pPr lvl="1">
              <a:lnSpc>
                <a:spcPct val="120000"/>
              </a:lnSpc>
              <a:spcBef>
                <a:spcPts val="0"/>
              </a:spcBef>
            </a:pPr>
            <a:r>
              <a:rPr lang="en-US" dirty="0"/>
              <a:t>Experimental</a:t>
            </a:r>
          </a:p>
          <a:p>
            <a:pPr lvl="1">
              <a:lnSpc>
                <a:spcPct val="120000"/>
              </a:lnSpc>
              <a:spcBef>
                <a:spcPts val="0"/>
              </a:spcBef>
            </a:pPr>
            <a:r>
              <a:rPr lang="en-US" dirty="0"/>
              <a:t>Quasi-experimental</a:t>
            </a:r>
            <a:br>
              <a:rPr lang="en-US" dirty="0"/>
            </a:br>
            <a:endParaRPr lang="en-US" dirty="0"/>
          </a:p>
          <a:p>
            <a:pPr>
              <a:lnSpc>
                <a:spcPct val="120000"/>
              </a:lnSpc>
              <a:spcBef>
                <a:spcPts val="0"/>
              </a:spcBef>
            </a:pPr>
            <a:r>
              <a:rPr lang="en-US" dirty="0"/>
              <a:t>Study type depends on whether </a:t>
            </a:r>
          </a:p>
          <a:p>
            <a:pPr lvl="1">
              <a:lnSpc>
                <a:spcPct val="120000"/>
              </a:lnSpc>
              <a:spcBef>
                <a:spcPts val="0"/>
              </a:spcBef>
            </a:pPr>
            <a:r>
              <a:rPr lang="en-US" dirty="0"/>
              <a:t>independent variable is manipulated by the experimenter, and </a:t>
            </a:r>
          </a:p>
          <a:p>
            <a:pPr lvl="1">
              <a:lnSpc>
                <a:spcPct val="120000"/>
              </a:lnSpc>
              <a:spcBef>
                <a:spcPts val="0"/>
              </a:spcBef>
            </a:pPr>
            <a:r>
              <a:rPr lang="en-US" dirty="0"/>
              <a:t>if independent variable is not manipulated, whether cases are classified into groups.</a:t>
            </a:r>
          </a:p>
        </p:txBody>
      </p:sp>
      <p:pic>
        <p:nvPicPr>
          <p:cNvPr id="6" name="Picture 5" descr="The figure is a flow chart. This flowchart can be used to determine&#10;whether a study is descriptive, correlational, experimental, or quasi-experimental.&#10;The type of study depends on whether the independent variable is manipulated by the&#10;experimenter and, if the independent variable is not manipulated, whether cases are&#10;classified into groups." title="Figure 16.1">
            <a:extLst>
              <a:ext uri="{FF2B5EF4-FFF2-40B4-BE49-F238E27FC236}">
                <a16:creationId xmlns:a16="http://schemas.microsoft.com/office/drawing/2014/main" id="{8B290D3C-7A62-4D8E-B0C5-D8AEDC274A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238035"/>
            <a:ext cx="4101084" cy="4114800"/>
          </a:xfrm>
          <a:prstGeom prst="rect">
            <a:avLst/>
          </a:prstGeom>
        </p:spPr>
      </p:pic>
    </p:spTree>
    <p:extLst>
      <p:ext uri="{BB962C8B-B14F-4D97-AF65-F5344CB8AC3E}">
        <p14:creationId xmlns:p14="http://schemas.microsoft.com/office/powerpoint/2010/main" val="3482507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69"/>
            <a:ext cx="7410823" cy="980423"/>
          </a:xfrm>
        </p:spPr>
        <p:txBody>
          <a:bodyPr>
            <a:normAutofit fontScale="90000"/>
          </a:bodyPr>
          <a:lstStyle/>
          <a:p>
            <a:pPr algn="l"/>
            <a:r>
              <a:rPr lang="en-US" sz="4000" dirty="0"/>
              <a:t>How to Choose: Selecting a Descriptive Statistic</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8" name="Picture 7" descr="The figure is a flowchart. The flowchart in Figure 16.2 walks through how to choose the correct descriptive statistic. &#10;Choosing the correct descriptive statistic depends on three things:&#10;At what level the variable is measured: nominal, ordinal, or interval/ratio&#10;What is being described: an individual case or a sample of cases&#10;What is to be described: central tendency or variability&#10;Stated another way&#10;This flowchart is used to select the correct descriptive statistic, depending on &#10;Whether one is trying to describe an individual case, a sample, or a population&#10;What attribute one wants to describe  (central tendency or variability)&#10;Variable’s level of measurement (nominal, ordinal, interval, or ratio).&#10;" title="Figure 16.2">
            <a:extLst>
              <a:ext uri="{FF2B5EF4-FFF2-40B4-BE49-F238E27FC236}">
                <a16:creationId xmlns:a16="http://schemas.microsoft.com/office/drawing/2014/main" id="{2F11112D-812D-48DE-BEFB-10C928BDA5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7872" y="814480"/>
            <a:ext cx="5325971" cy="4539180"/>
          </a:xfrm>
          <a:prstGeom prst="rect">
            <a:avLst/>
          </a:prstGeom>
        </p:spPr>
      </p:pic>
      <p:sp>
        <p:nvSpPr>
          <p:cNvPr id="9" name="TextBox 8">
            <a:extLst>
              <a:ext uri="{FF2B5EF4-FFF2-40B4-BE49-F238E27FC236}">
                <a16:creationId xmlns:a16="http://schemas.microsoft.com/office/drawing/2014/main" id="{E2981D3A-6761-4C3D-A32E-55F6FF1147A5}"/>
              </a:ext>
            </a:extLst>
          </p:cNvPr>
          <p:cNvSpPr txBox="1"/>
          <p:nvPr/>
        </p:nvSpPr>
        <p:spPr>
          <a:xfrm>
            <a:off x="5467858" y="1092368"/>
            <a:ext cx="3200400" cy="1015663"/>
          </a:xfrm>
          <a:prstGeom prst="rect">
            <a:avLst/>
          </a:prstGeom>
          <a:noFill/>
        </p:spPr>
        <p:txBody>
          <a:bodyPr wrap="square" rtlCol="0">
            <a:spAutoFit/>
          </a:bodyPr>
          <a:lstStyle/>
          <a:p>
            <a:r>
              <a:rPr lang="en-US" sz="2000" b="1" dirty="0">
                <a:solidFill>
                  <a:srgbClr val="000000"/>
                </a:solidFill>
              </a:rPr>
              <a:t>Figure 16.2  </a:t>
            </a:r>
            <a:r>
              <a:rPr lang="en-US" sz="2000" dirty="0">
                <a:solidFill>
                  <a:srgbClr val="000000"/>
                </a:solidFill>
              </a:rPr>
              <a:t>How to Choose: Selecting a Descriptive Statistic</a:t>
            </a:r>
          </a:p>
        </p:txBody>
      </p:sp>
    </p:spTree>
    <p:extLst>
      <p:ext uri="{BB962C8B-B14F-4D97-AF65-F5344CB8AC3E}">
        <p14:creationId xmlns:p14="http://schemas.microsoft.com/office/powerpoint/2010/main" val="34411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69"/>
            <a:ext cx="7410823" cy="980423"/>
          </a:xfrm>
        </p:spPr>
        <p:txBody>
          <a:bodyPr>
            <a:normAutofit fontScale="90000"/>
          </a:bodyPr>
          <a:lstStyle/>
          <a:p>
            <a:pPr algn="l"/>
            <a:r>
              <a:rPr lang="en-US" sz="4000" dirty="0"/>
              <a:t>Level of Measurement: Information Contained in Numbers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graphicFrame>
        <p:nvGraphicFramePr>
          <p:cNvPr id="6" name="Table 5">
            <a:extLst>
              <a:ext uri="{FF2B5EF4-FFF2-40B4-BE49-F238E27FC236}">
                <a16:creationId xmlns:a16="http://schemas.microsoft.com/office/drawing/2014/main" id="{C071B4DB-004A-42F0-8232-E43A46C7B0B0}"/>
              </a:ext>
            </a:extLst>
          </p:cNvPr>
          <p:cNvGraphicFramePr>
            <a:graphicFrameLocks noGrp="1"/>
          </p:cNvGraphicFramePr>
          <p:nvPr>
            <p:extLst>
              <p:ext uri="{D42A27DB-BD31-4B8C-83A1-F6EECF244321}">
                <p14:modId xmlns:p14="http://schemas.microsoft.com/office/powerpoint/2010/main" val="3885645869"/>
              </p:ext>
            </p:extLst>
          </p:nvPr>
        </p:nvGraphicFramePr>
        <p:xfrm>
          <a:off x="177800" y="2026875"/>
          <a:ext cx="8763000" cy="1950720"/>
        </p:xfrm>
        <a:graphic>
          <a:graphicData uri="http://schemas.openxmlformats.org/drawingml/2006/table">
            <a:tbl>
              <a:tblPr firstRow="1" bandRow="1">
                <a:tableStyleId>{7DF18680-E054-41AD-8BC1-D1AEF772440D}</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0">
                <a:tc>
                  <a:txBody>
                    <a:bodyPr/>
                    <a:lstStyle/>
                    <a:p>
                      <a:pPr algn="ctr"/>
                      <a:endParaRPr lang="en-US" sz="1400" dirty="0"/>
                    </a:p>
                  </a:txBody>
                  <a:tcPr anchor="b"/>
                </a:tc>
                <a:tc>
                  <a:txBody>
                    <a:bodyPr/>
                    <a:lstStyle/>
                    <a:p>
                      <a:pPr algn="ctr"/>
                      <a:r>
                        <a:rPr lang="en-US" sz="1400" dirty="0"/>
                        <a:t>Same/Different</a:t>
                      </a:r>
                    </a:p>
                  </a:txBody>
                  <a:tcPr anchor="b"/>
                </a:tc>
                <a:tc>
                  <a:txBody>
                    <a:bodyPr/>
                    <a:lstStyle/>
                    <a:p>
                      <a:pPr algn="ctr"/>
                      <a:r>
                        <a:rPr lang="en-US" sz="1400" dirty="0"/>
                        <a:t>Direction of Difference (more/less)</a:t>
                      </a:r>
                    </a:p>
                  </a:txBody>
                  <a:tcPr anchor="b"/>
                </a:tc>
                <a:tc>
                  <a:txBody>
                    <a:bodyPr/>
                    <a:lstStyle/>
                    <a:p>
                      <a:pPr algn="ctr"/>
                      <a:r>
                        <a:rPr lang="en-US" sz="1400" dirty="0"/>
                        <a:t>Amount of Distance (equality of units)</a:t>
                      </a:r>
                    </a:p>
                  </a:txBody>
                  <a:tcPr anchor="b"/>
                </a:tc>
                <a:tc>
                  <a:txBody>
                    <a:bodyPr/>
                    <a:lstStyle/>
                    <a:p>
                      <a:pPr algn="ctr"/>
                      <a:r>
                        <a:rPr lang="en-US" sz="1400" dirty="0"/>
                        <a:t>Proportion (absolute zero point)</a:t>
                      </a:r>
                    </a:p>
                  </a:txBody>
                  <a:tcPr anchor="b"/>
                </a:tc>
                <a:extLst>
                  <a:ext uri="{0D108BD9-81ED-4DB2-BD59-A6C34878D82A}">
                    <a16:rowId xmlns:a16="http://schemas.microsoft.com/office/drawing/2014/main" val="10000"/>
                  </a:ext>
                </a:extLst>
              </a:tr>
              <a:tr h="0">
                <a:tc>
                  <a:txBody>
                    <a:bodyPr/>
                    <a:lstStyle/>
                    <a:p>
                      <a:pPr algn="ctr"/>
                      <a:r>
                        <a:rPr lang="en-US" sz="1400" dirty="0"/>
                        <a:t>Nominal</a:t>
                      </a:r>
                    </a:p>
                  </a:txBody>
                  <a:tcPr anchor="b"/>
                </a:tc>
                <a:tc>
                  <a:txBody>
                    <a:bodyPr/>
                    <a:lstStyle/>
                    <a:p>
                      <a:pPr algn="ctr"/>
                      <a:r>
                        <a:rPr lang="en-US" sz="1400" dirty="0"/>
                        <a:t>✔</a:t>
                      </a:r>
                    </a:p>
                  </a:txBody>
                  <a:tcPr anchor="b"/>
                </a:tc>
                <a:tc>
                  <a:txBody>
                    <a:bodyPr/>
                    <a:lstStyle/>
                    <a:p>
                      <a:pPr algn="ctr"/>
                      <a:endParaRPr lang="en-US" sz="1400" dirty="0"/>
                    </a:p>
                  </a:txBody>
                  <a:tcPr anchor="b"/>
                </a:tc>
                <a:tc>
                  <a:txBody>
                    <a:bodyPr/>
                    <a:lstStyle/>
                    <a:p>
                      <a:pPr algn="ctr"/>
                      <a:endParaRPr lang="en-US" sz="1400"/>
                    </a:p>
                  </a:txBody>
                  <a:tcPr anchor="b"/>
                </a:tc>
                <a:tc>
                  <a:txBody>
                    <a:bodyPr/>
                    <a:lstStyle/>
                    <a:p>
                      <a:pPr algn="ctr"/>
                      <a:endParaRPr lang="en-US" sz="1400"/>
                    </a:p>
                  </a:txBody>
                  <a:tcPr anchor="b"/>
                </a:tc>
                <a:extLst>
                  <a:ext uri="{0D108BD9-81ED-4DB2-BD59-A6C34878D82A}">
                    <a16:rowId xmlns:a16="http://schemas.microsoft.com/office/drawing/2014/main" val="10001"/>
                  </a:ext>
                </a:extLst>
              </a:tr>
              <a:tr h="0">
                <a:tc>
                  <a:txBody>
                    <a:bodyPr/>
                    <a:lstStyle/>
                    <a:p>
                      <a:pPr algn="ctr"/>
                      <a:r>
                        <a:rPr lang="en-US" sz="1400" dirty="0"/>
                        <a:t>Ordinal</a:t>
                      </a:r>
                    </a:p>
                  </a:txBody>
                  <a:tcPr anchor="b"/>
                </a:tc>
                <a:tc>
                  <a:txBody>
                    <a:bodyPr/>
                    <a:lstStyle/>
                    <a:p>
                      <a:pPr algn="ctr"/>
                      <a:r>
                        <a:rPr lang="en-US" sz="1400" dirty="0"/>
                        <a:t>✔</a:t>
                      </a:r>
                    </a:p>
                  </a:txBody>
                  <a:tcPr anchor="b"/>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t>✔</a:t>
                      </a:r>
                    </a:p>
                  </a:txBody>
                  <a:tcPr anchor="b"/>
                </a:tc>
                <a:tc>
                  <a:txBody>
                    <a:bodyPr/>
                    <a:lstStyle/>
                    <a:p>
                      <a:pPr algn="ctr"/>
                      <a:endParaRPr lang="en-US" sz="1400"/>
                    </a:p>
                  </a:txBody>
                  <a:tcPr anchor="b"/>
                </a:tc>
                <a:tc>
                  <a:txBody>
                    <a:bodyPr/>
                    <a:lstStyle/>
                    <a:p>
                      <a:pPr algn="ctr"/>
                      <a:endParaRPr lang="en-US" sz="1400"/>
                    </a:p>
                  </a:txBody>
                  <a:tcPr anchor="b"/>
                </a:tc>
                <a:extLst>
                  <a:ext uri="{0D108BD9-81ED-4DB2-BD59-A6C34878D82A}">
                    <a16:rowId xmlns:a16="http://schemas.microsoft.com/office/drawing/2014/main" val="10002"/>
                  </a:ext>
                </a:extLst>
              </a:tr>
              <a:tr h="0">
                <a:tc>
                  <a:txBody>
                    <a:bodyPr/>
                    <a:lstStyle/>
                    <a:p>
                      <a:pPr algn="ctr"/>
                      <a:r>
                        <a:rPr lang="en-US" sz="1400" dirty="0"/>
                        <a:t>Interval</a:t>
                      </a:r>
                    </a:p>
                  </a:txBody>
                  <a:tcPr anchor="b"/>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t>✔</a:t>
                      </a:r>
                    </a:p>
                  </a:txBody>
                  <a:tcPr anchor="b"/>
                </a:tc>
                <a:tc>
                  <a:txBody>
                    <a:bodyPr/>
                    <a:lstStyle/>
                    <a:p>
                      <a:pPr algn="ctr"/>
                      <a:r>
                        <a:rPr lang="en-US" sz="1400" dirty="0"/>
                        <a:t>✔</a:t>
                      </a:r>
                    </a:p>
                  </a:txBody>
                  <a:tcPr anchor="b"/>
                </a:tc>
                <a:tc>
                  <a:txBody>
                    <a:bodyPr/>
                    <a:lstStyle/>
                    <a:p>
                      <a:pPr algn="ctr"/>
                      <a:r>
                        <a:rPr lang="en-US" sz="1400" dirty="0"/>
                        <a:t>✔</a:t>
                      </a:r>
                    </a:p>
                  </a:txBody>
                  <a:tcPr anchor="b"/>
                </a:tc>
                <a:tc>
                  <a:txBody>
                    <a:bodyPr/>
                    <a:lstStyle/>
                    <a:p>
                      <a:pPr algn="ctr"/>
                      <a:endParaRPr lang="en-US" sz="1400"/>
                    </a:p>
                  </a:txBody>
                  <a:tcPr anchor="b"/>
                </a:tc>
                <a:extLst>
                  <a:ext uri="{0D108BD9-81ED-4DB2-BD59-A6C34878D82A}">
                    <a16:rowId xmlns:a16="http://schemas.microsoft.com/office/drawing/2014/main" val="10003"/>
                  </a:ext>
                </a:extLst>
              </a:tr>
              <a:tr h="0">
                <a:tc>
                  <a:txBody>
                    <a:bodyPr/>
                    <a:lstStyle/>
                    <a:p>
                      <a:pPr algn="ctr"/>
                      <a:r>
                        <a:rPr lang="en-US" sz="1400" dirty="0"/>
                        <a:t>Ratio</a:t>
                      </a:r>
                    </a:p>
                  </a:txBody>
                  <a:tcPr anchor="b"/>
                </a:tc>
                <a:tc>
                  <a:txBody>
                    <a:bodyPr/>
                    <a:lstStyle/>
                    <a:p>
                      <a:pPr algn="ctr"/>
                      <a:r>
                        <a:rPr lang="en-US" sz="1400" dirty="0"/>
                        <a:t>✔</a:t>
                      </a:r>
                    </a:p>
                  </a:txBody>
                  <a:tcPr anchor="b"/>
                </a:tc>
                <a:tc>
                  <a:txBody>
                    <a:bodyPr/>
                    <a:lstStyle/>
                    <a:p>
                      <a:pPr algn="ctr"/>
                      <a:r>
                        <a:rPr lang="en-US" sz="1400" dirty="0"/>
                        <a:t>✔</a:t>
                      </a:r>
                    </a:p>
                  </a:txBody>
                  <a:tcPr anchor="b"/>
                </a:tc>
                <a:tc>
                  <a:txBody>
                    <a:bodyPr/>
                    <a:lstStyle/>
                    <a:p>
                      <a:pPr algn="ctr"/>
                      <a:r>
                        <a:rPr lang="en-US" sz="1400" dirty="0"/>
                        <a:t>✔</a:t>
                      </a:r>
                    </a:p>
                  </a:txBody>
                  <a:tcPr anchor="b"/>
                </a:tc>
                <a:tc>
                  <a:txBody>
                    <a:bodyPr/>
                    <a:lstStyle/>
                    <a:p>
                      <a:pPr algn="ctr"/>
                      <a:r>
                        <a:rPr lang="en-US" sz="1400" dirty="0"/>
                        <a:t>✔</a:t>
                      </a:r>
                    </a:p>
                  </a:txBody>
                  <a:tcPr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78686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7399671" cy="502602"/>
          </a:xfrm>
        </p:spPr>
        <p:txBody>
          <a:bodyPr>
            <a:normAutofit fontScale="90000"/>
          </a:bodyPr>
          <a:lstStyle/>
          <a:p>
            <a:r>
              <a:rPr lang="en-US" sz="4000" dirty="0"/>
              <a:t>How to Choose: Level of Measurement</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6D898E8C-402B-436B-92D6-DA3AABD92D86}"/>
              </a:ext>
            </a:extLst>
          </p:cNvPr>
          <p:cNvSpPr txBox="1">
            <a:spLocks/>
          </p:cNvSpPr>
          <p:nvPr/>
        </p:nvSpPr>
        <p:spPr>
          <a:xfrm>
            <a:off x="323386" y="983293"/>
            <a:ext cx="3682661"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ts val="0"/>
              </a:spcBef>
              <a:spcAft>
                <a:spcPts val="0"/>
              </a:spcAft>
              <a:buClrTx/>
              <a:buSzTx/>
              <a:buFont typeface="Arial"/>
              <a:buChar char="•"/>
              <a:tabLst/>
              <a:defRPr/>
            </a:pPr>
            <a:r>
              <a:rPr kumimoji="0" lang="en-US" sz="3200" b="0" i="0" u="none" strike="noStrike" kern="1200" cap="none" spc="0" normalizeH="0" baseline="0" noProof="0" dirty="0">
                <a:ln>
                  <a:noFill/>
                </a:ln>
                <a:solidFill>
                  <a:sysClr val="windowText" lastClr="000000"/>
                </a:solidFill>
                <a:effectLst/>
                <a:uLnTx/>
                <a:uFillTx/>
                <a:ea typeface="+mn-ea"/>
                <a:cs typeface="+mn-cs"/>
              </a:rPr>
              <a:t>Asking the four questions in this flowchart will lead to a decision regarding the level of measurement of a variable</a:t>
            </a:r>
          </a:p>
        </p:txBody>
      </p:sp>
      <p:pic>
        <p:nvPicPr>
          <p:cNvPr id="9" name="Picture 8" descr="The figure is a flow chart that leads one through the steps for determining the level of measurement of a variable. The questions it asks are as follows. Do the numbers tell if there is a difference between scores? Do the numbers tell the direction of the difference, which case has more or less of the attribute than another? Do the numbers have equality of units and tell the size of the distance between cases? Is there an absolute zero point, which allows one to divide one case’s score by another and obtain a meaningful ratio? &#10;" title="Figure 16.3">
            <a:extLst>
              <a:ext uri="{FF2B5EF4-FFF2-40B4-BE49-F238E27FC236}">
                <a16:creationId xmlns:a16="http://schemas.microsoft.com/office/drawing/2014/main" id="{13333F22-EFFC-49A0-8BF7-FC16807E5E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983293"/>
            <a:ext cx="3476627" cy="4363966"/>
          </a:xfrm>
          <a:prstGeom prst="rect">
            <a:avLst/>
          </a:prstGeom>
        </p:spPr>
      </p:pic>
    </p:spTree>
    <p:extLst>
      <p:ext uri="{BB962C8B-B14F-4D97-AF65-F5344CB8AC3E}">
        <p14:creationId xmlns:p14="http://schemas.microsoft.com/office/powerpoint/2010/main" val="146329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8561</TotalTime>
  <Words>1466</Words>
  <Application>Microsoft Office PowerPoint</Application>
  <PresentationFormat>On-screen Show (4:3)</PresentationFormat>
  <Paragraphs>217</Paragraphs>
  <Slides>27</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CK Journaling</vt:lpstr>
      <vt:lpstr>Arial</vt:lpstr>
      <vt:lpstr>Calibri</vt:lpstr>
      <vt:lpstr>Times New Roman</vt:lpstr>
      <vt:lpstr>Office Theme</vt:lpstr>
      <vt:lpstr>Jingwei Wu, PhD</vt:lpstr>
      <vt:lpstr>Objectives </vt:lpstr>
      <vt:lpstr>Selecting the Right Statistical Test</vt:lpstr>
      <vt:lpstr>Selecting the Right Statistical Test</vt:lpstr>
      <vt:lpstr>Comparing Different Study Types</vt:lpstr>
      <vt:lpstr>How to Choose: Type of Study</vt:lpstr>
      <vt:lpstr>How to Choose: Selecting a Descriptive Statistic</vt:lpstr>
      <vt:lpstr>Level of Measurement: Information Contained in Numbers</vt:lpstr>
      <vt:lpstr>How to Choose: Level of Measurement</vt:lpstr>
      <vt:lpstr>Describing Individual Cases</vt:lpstr>
      <vt:lpstr>Describing a Sample of Cases</vt:lpstr>
      <vt:lpstr>How to Choose: Continuous Numbers vs. Discrete Numbers</vt:lpstr>
      <vt:lpstr>Describing a Sample of Cases</vt:lpstr>
      <vt:lpstr>Which Measure of Central Tendency for Which Level of Measurement</vt:lpstr>
      <vt:lpstr>Describing a Sample of Cases</vt:lpstr>
      <vt:lpstr>Describing a Sample of Cases</vt:lpstr>
      <vt:lpstr>Hypothesis Tests I: Difference Tests</vt:lpstr>
      <vt:lpstr>How to Choose: Selecting the Correct Difference Test</vt:lpstr>
      <vt:lpstr>How to Choose: Selecting the Correct Difference Test (continued)</vt:lpstr>
      <vt:lpstr>How to Choose: Guidelines for Determining If Samples Are Independent Samples or Dependent Samples</vt:lpstr>
      <vt:lpstr>Hypothesis Tests II: Relationship Tests</vt:lpstr>
      <vt:lpstr>How to Choose: Selecting the Correct Relationship Test</vt:lpstr>
      <vt:lpstr>How to Choose: Selecting the Correct Relationship Test (continued)</vt:lpstr>
      <vt:lpstr>How to Choose: Selecting the Correct Relationship Test (continued)</vt:lpstr>
      <vt:lpstr>Application Demonstration: Descriptive Statistic</vt:lpstr>
      <vt:lpstr>Application Demonstration: Relationship Test</vt:lpstr>
      <vt:lpstr>Application Demonstration: Difference Test</vt:lpstr>
    </vt:vector>
  </TitlesOfParts>
  <Company>Temple College of Public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R Haines</dc:creator>
  <cp:lastModifiedBy>Jingwei Wu</cp:lastModifiedBy>
  <cp:revision>309</cp:revision>
  <dcterms:created xsi:type="dcterms:W3CDTF">2017-03-29T19:08:32Z</dcterms:created>
  <dcterms:modified xsi:type="dcterms:W3CDTF">2020-10-09T02:01:51Z</dcterms:modified>
</cp:coreProperties>
</file>