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557" r:id="rId3"/>
    <p:sldId id="496" r:id="rId4"/>
    <p:sldId id="590" r:id="rId5"/>
    <p:sldId id="591" r:id="rId6"/>
    <p:sldId id="592" r:id="rId7"/>
    <p:sldId id="593" r:id="rId8"/>
    <p:sldId id="594" r:id="rId9"/>
    <p:sldId id="595" r:id="rId10"/>
    <p:sldId id="596" r:id="rId11"/>
    <p:sldId id="597" r:id="rId12"/>
    <p:sldId id="598" r:id="rId13"/>
    <p:sldId id="604" r:id="rId14"/>
    <p:sldId id="599" r:id="rId15"/>
    <p:sldId id="600" r:id="rId16"/>
    <p:sldId id="601" r:id="rId17"/>
    <p:sldId id="602" r:id="rId18"/>
    <p:sldId id="555" r:id="rId19"/>
    <p:sldId id="615" r:id="rId20"/>
    <p:sldId id="554" r:id="rId21"/>
    <p:sldId id="558" r:id="rId22"/>
    <p:sldId id="560" r:id="rId23"/>
    <p:sldId id="603" r:id="rId24"/>
    <p:sldId id="605" r:id="rId25"/>
    <p:sldId id="606" r:id="rId26"/>
    <p:sldId id="607" r:id="rId27"/>
    <p:sldId id="609" r:id="rId28"/>
    <p:sldId id="608" r:id="rId29"/>
    <p:sldId id="610" r:id="rId30"/>
    <p:sldId id="611" r:id="rId31"/>
    <p:sldId id="612" r:id="rId32"/>
    <p:sldId id="613" r:id="rId33"/>
    <p:sldId id="614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674031B-ED23-504C-8A3F-57220AAD947F}">
          <p14:sldIdLst>
            <p14:sldId id="256"/>
            <p14:sldId id="557"/>
            <p14:sldId id="496"/>
            <p14:sldId id="590"/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604"/>
            <p14:sldId id="599"/>
            <p14:sldId id="600"/>
            <p14:sldId id="601"/>
            <p14:sldId id="602"/>
            <p14:sldId id="555"/>
            <p14:sldId id="615"/>
            <p14:sldId id="554"/>
            <p14:sldId id="558"/>
            <p14:sldId id="560"/>
            <p14:sldId id="603"/>
            <p14:sldId id="605"/>
            <p14:sldId id="606"/>
            <p14:sldId id="607"/>
            <p14:sldId id="609"/>
            <p14:sldId id="608"/>
            <p14:sldId id="610"/>
            <p14:sldId id="611"/>
            <p14:sldId id="612"/>
            <p14:sldId id="613"/>
            <p14:sldId id="6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9AD1"/>
    <a:srgbClr val="65AECA"/>
    <a:srgbClr val="950E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02" autoAdjust="0"/>
    <p:restoredTop sz="76006" autoAdjust="0"/>
  </p:normalViewPr>
  <p:slideViewPr>
    <p:cSldViewPr snapToGrid="0" snapToObjects="1">
      <p:cViewPr varScale="1">
        <p:scale>
          <a:sx n="84" d="100"/>
          <a:sy n="84" d="100"/>
        </p:scale>
        <p:origin x="2424" y="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EB0418-5A2C-4927-A5B8-F7C989CD754B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626EB9-37A2-4D9D-9009-6518DBACA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50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6EB9-37A2-4D9D-9009-6518DBACA0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7868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6EB9-37A2-4D9D-9009-6518DBACA05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447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6EB9-37A2-4D9D-9009-6518DBACA05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1437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6EB9-37A2-4D9D-9009-6518DBACA05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9135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6EB9-37A2-4D9D-9009-6518DBACA05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2737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6EB9-37A2-4D9D-9009-6518DBACA05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710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6EB9-37A2-4D9D-9009-6518DBACA05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338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6EB9-37A2-4D9D-9009-6518DBACA05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1770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6EB9-37A2-4D9D-9009-6518DBACA05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7883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6EB9-37A2-4D9D-9009-6518DBACA05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0954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6EB9-37A2-4D9D-9009-6518DBACA05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36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6EB9-37A2-4D9D-9009-6518DBACA0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49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6EB9-37A2-4D9D-9009-6518DBACA05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0872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6EB9-37A2-4D9D-9009-6518DBACA05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1557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6EB9-37A2-4D9D-9009-6518DBACA05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8767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6EB9-37A2-4D9D-9009-6518DBACA05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3517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6EB9-37A2-4D9D-9009-6518DBACA05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310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6EB9-37A2-4D9D-9009-6518DBACA05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424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6EB9-37A2-4D9D-9009-6518DBACA05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297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6EB9-37A2-4D9D-9009-6518DBACA0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59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6EB9-37A2-4D9D-9009-6518DBACA0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71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6EB9-37A2-4D9D-9009-6518DBACA0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204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6EB9-37A2-4D9D-9009-6518DBACA0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603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6EB9-37A2-4D9D-9009-6518DBACA0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2386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6EB9-37A2-4D9D-9009-6518DBACA05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701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6EB9-37A2-4D9D-9009-6518DBACA05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504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E33C1-E5D0-1943-AFFE-6B8BBA2340FF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1F17D-57E6-D142-BAC2-269037FD9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46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E33C1-E5D0-1943-AFFE-6B8BBA2340FF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1F17D-57E6-D142-BAC2-269037FD9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68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E33C1-E5D0-1943-AFFE-6B8BBA2340FF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1F17D-57E6-D142-BAC2-269037FD9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91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E33C1-E5D0-1943-AFFE-6B8BBA2340FF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1F17D-57E6-D142-BAC2-269037FD9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562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E33C1-E5D0-1943-AFFE-6B8BBA2340FF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1F17D-57E6-D142-BAC2-269037FD9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0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E33C1-E5D0-1943-AFFE-6B8BBA2340FF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1F17D-57E6-D142-BAC2-269037FD9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215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E33C1-E5D0-1943-AFFE-6B8BBA2340FF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1F17D-57E6-D142-BAC2-269037FD9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291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E33C1-E5D0-1943-AFFE-6B8BBA2340FF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1F17D-57E6-D142-BAC2-269037FD9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146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E33C1-E5D0-1943-AFFE-6B8BBA2340FF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1F17D-57E6-D142-BAC2-269037FD9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927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E33C1-E5D0-1943-AFFE-6B8BBA2340FF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1F17D-57E6-D142-BAC2-269037FD9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61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E33C1-E5D0-1943-AFFE-6B8BBA2340FF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1F17D-57E6-D142-BAC2-269037FD9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21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E33C1-E5D0-1943-AFFE-6B8BBA2340FF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1F17D-57E6-D142-BAC2-269037FD9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845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3.xml"/><Relationship Id="rId7" Type="http://schemas.openxmlformats.org/officeDocument/2006/relationships/image" Target="../media/image10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4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7" Type="http://schemas.openxmlformats.org/officeDocument/2006/relationships/image" Target="../media/image19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85799" y="2998203"/>
            <a:ext cx="7772400" cy="794429"/>
          </a:xfrm>
        </p:spPr>
        <p:txBody>
          <a:bodyPr>
            <a:normAutofit/>
          </a:bodyPr>
          <a:lstStyle/>
          <a:p>
            <a:r>
              <a:rPr lang="en-US" sz="3600" dirty="0"/>
              <a:t>Jingwei Wu, PhD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68831" y="486685"/>
            <a:ext cx="509777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Chapter 5</a:t>
            </a:r>
          </a:p>
          <a:p>
            <a:pPr algn="ctr"/>
            <a:r>
              <a:rPr lang="en-US" sz="4400" dirty="0"/>
              <a:t>Sampling and Confidence Intervals</a:t>
            </a:r>
          </a:p>
        </p:txBody>
      </p:sp>
      <p:pic>
        <p:nvPicPr>
          <p:cNvPr id="12" name="Picture 11" descr="Public_Health_reg_KO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360" y="5892480"/>
            <a:ext cx="2379378" cy="8350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0"/>
            <a:ext cx="9144000" cy="141099"/>
          </a:xfrm>
          <a:prstGeom prst="rect">
            <a:avLst/>
          </a:prstGeom>
          <a:solidFill>
            <a:srgbClr val="5DB3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DB3D5"/>
              </a:solidFill>
            </a:endParaRPr>
          </a:p>
        </p:txBody>
      </p:sp>
      <p:pic>
        <p:nvPicPr>
          <p:cNvPr id="5" name="Picture 4" descr="header-rectangle-bw_Epi-Biosta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51536"/>
            <a:ext cx="9153144" cy="25237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704B034-AB6E-4CFF-A3F0-58A5C4C738F9}"/>
              </a:ext>
            </a:extLst>
          </p:cNvPr>
          <p:cNvSpPr txBox="1"/>
          <p:nvPr/>
        </p:nvSpPr>
        <p:spPr>
          <a:xfrm>
            <a:off x="1171575" y="4065306"/>
            <a:ext cx="7283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 courtesy of “USING AND INTERPRETING STATISTICS” by ERIC W. CORTY | THIRD EDITION  (Macmillan Education) </a:t>
            </a:r>
          </a:p>
        </p:txBody>
      </p:sp>
    </p:spTree>
    <p:extLst>
      <p:ext uri="{BB962C8B-B14F-4D97-AF65-F5344CB8AC3E}">
        <p14:creationId xmlns:p14="http://schemas.microsoft.com/office/powerpoint/2010/main" val="4012620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C210-BA7D-4DB3-B89A-FD28EBAF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10" y="324270"/>
            <a:ext cx="4411980" cy="50260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Sampling Distributions</a:t>
            </a:r>
          </a:p>
        </p:txBody>
      </p:sp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81288353-FC84-46AD-A701-FB6916FDC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1E8BBBB-B183-4507-B868-C44A64FE3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010" y="905152"/>
            <a:ext cx="3962400" cy="452596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Samples (</a:t>
            </a:r>
            <a:r>
              <a:rPr lang="en-US" i="1" dirty="0"/>
              <a:t>N</a:t>
            </a:r>
            <a:r>
              <a:rPr lang="en-US" dirty="0"/>
              <a:t> = 2) from Population of Five Cases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The letters in the first panel represent all possible samples, of size </a:t>
            </a:r>
            <a:r>
              <a:rPr lang="en-US" i="1" dirty="0"/>
              <a:t>N</a:t>
            </a:r>
            <a:r>
              <a:rPr lang="en-US" dirty="0"/>
              <a:t> = 2 and sampling with replacement, from a population of 5.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The second panel replaces the letters with the IQs of the participants.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The third panel reports the mean IQ for each pair of participants.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E4AC519-3859-4F85-9859-062C5FBE23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0626"/>
              </p:ext>
            </p:extLst>
          </p:nvPr>
        </p:nvGraphicFramePr>
        <p:xfrm>
          <a:off x="4191000" y="829571"/>
          <a:ext cx="4724400" cy="4526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44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All Possible Unique Samples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A,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A,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A,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A,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A, 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B,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B,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B,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B, 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C,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C,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C, 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D,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D, 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E, 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 gridSpan="5">
                  <a:txBody>
                    <a:bodyPr/>
                    <a:lstStyle/>
                    <a:p>
                      <a:pPr algn="ctr"/>
                      <a:r>
                        <a:rPr lang="en-US" sz="1050" b="1" dirty="0"/>
                        <a:t>IQs for Samples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100, 100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100, 105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100, 110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100, 115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100, 120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105, 105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105, 110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105, 115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105, 120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110, 110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110, 115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110, 120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115, 115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115, 120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120, 120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 gridSpan="5">
                  <a:txBody>
                    <a:bodyPr/>
                    <a:lstStyle/>
                    <a:p>
                      <a:pPr algn="ctr"/>
                      <a:r>
                        <a:rPr lang="en-US" sz="1050" b="1" dirty="0"/>
                        <a:t>Mean IQs for Samples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100.00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102.50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105.00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107.50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110.00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105.00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107.50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110.00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112.50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110.00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112.50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115.00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115.00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117.50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120.00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0745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C210-BA7D-4DB3-B89A-FD28EBAF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10" y="324270"/>
            <a:ext cx="4411980" cy="50260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Sampling Distributions</a:t>
            </a:r>
          </a:p>
        </p:txBody>
      </p:sp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81288353-FC84-46AD-A701-FB6916FDC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F250B2C-036F-4932-8E0E-53B432142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989147"/>
            <a:ext cx="4038600" cy="452596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Standard Error of the Mean (</a:t>
            </a:r>
            <a:r>
              <a:rPr lang="el-GR" dirty="0"/>
              <a:t>σ</a:t>
            </a:r>
            <a:r>
              <a:rPr lang="en-US" i="1" baseline="-25000" dirty="0"/>
              <a:t>M</a:t>
            </a:r>
            <a:r>
              <a:rPr lang="en-US" dirty="0"/>
              <a:t>)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Standard deviation of a sampling distribution of the mean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Sampling distribution is starting to assume normal shape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Mean of sampling distribution is same as </a:t>
            </a:r>
            <a:br>
              <a:rPr lang="en-US" dirty="0"/>
            </a:br>
            <a:r>
              <a:rPr lang="en-US" dirty="0"/>
              <a:t>population mean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l-GR" dirty="0"/>
              <a:t>µ</a:t>
            </a:r>
            <a:r>
              <a:rPr lang="en-US" baseline="-25000" dirty="0"/>
              <a:t>M</a:t>
            </a:r>
            <a:r>
              <a:rPr lang="en-US" dirty="0"/>
              <a:t>=110.00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E2F790-8183-481A-A7F9-9E0CD6CA5A41}"/>
              </a:ext>
            </a:extLst>
          </p:cNvPr>
          <p:cNvSpPr/>
          <p:nvPr/>
        </p:nvSpPr>
        <p:spPr>
          <a:xfrm>
            <a:off x="4999892" y="3901440"/>
            <a:ext cx="35839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a typeface="Arial" charset="0"/>
                <a:cs typeface="Arial" charset="0"/>
              </a:rPr>
              <a:t>Sampling Distribution of Means for Repeated, Random Samples of Size </a:t>
            </a:r>
            <a:br>
              <a:rPr lang="en-US" sz="1600" dirty="0">
                <a:solidFill>
                  <a:srgbClr val="000000"/>
                </a:solidFill>
                <a:ea typeface="Arial" charset="0"/>
                <a:cs typeface="Arial" charset="0"/>
              </a:rPr>
            </a:br>
            <a:r>
              <a:rPr lang="en-US" sz="1600" i="1" dirty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ea typeface="Arial" charset="0"/>
                <a:cs typeface="Arial" charset="0"/>
              </a:rPr>
              <a:t> = 2 from Small Texas Town</a:t>
            </a:r>
          </a:p>
        </p:txBody>
      </p:sp>
      <p:pic>
        <p:nvPicPr>
          <p:cNvPr id="12" name="Picture 11" descr="The figure is an example of a line graph showing the sampling distribution of means for repeated random samples of size n=2 from small texas town" title="FIgure 5.4">
            <a:extLst>
              <a:ext uri="{FF2B5EF4-FFF2-40B4-BE49-F238E27FC236}">
                <a16:creationId xmlns:a16="http://schemas.microsoft.com/office/drawing/2014/main" id="{09CF25BF-9442-4E32-98B5-2156DFFB6D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756" y="1386840"/>
            <a:ext cx="3851844" cy="246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278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C210-BA7D-4DB3-B89A-FD28EBAF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10" y="324270"/>
            <a:ext cx="4411980" cy="50260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Central Limit Theorem</a:t>
            </a:r>
          </a:p>
        </p:txBody>
      </p:sp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81288353-FC84-46AD-A701-FB6916FDC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0745661-1476-4912-8D2F-149DC2768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77717"/>
            <a:ext cx="8389620" cy="431173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sz="3400" dirty="0"/>
              <a:t>Statement about the shape that a sampling distribution of the mean takes if the size of the samples is large and every possible sample is obtained</a:t>
            </a:r>
            <a:br>
              <a:rPr lang="en-US" dirty="0"/>
            </a:br>
            <a:endParaRPr lang="en-US" sz="2300" dirty="0"/>
          </a:p>
          <a:p>
            <a:pPr>
              <a:lnSpc>
                <a:spcPct val="120000"/>
              </a:lnSpc>
            </a:pPr>
            <a:r>
              <a:rPr lang="en-US" sz="3400" dirty="0"/>
              <a:t>Reveals 3 things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If </a:t>
            </a:r>
            <a:r>
              <a:rPr lang="en-US" i="1" dirty="0"/>
              <a:t>N</a:t>
            </a:r>
            <a:r>
              <a:rPr lang="en-US" dirty="0"/>
              <a:t> is large, the sampling distribution of the mean will be normally distributed, no matter what the shape of the population is.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If </a:t>
            </a:r>
            <a:r>
              <a:rPr lang="en-US" i="1" dirty="0"/>
              <a:t>N</a:t>
            </a:r>
            <a:r>
              <a:rPr lang="en-US" dirty="0"/>
              <a:t> is large, the mean of the sampling distribution is the same as the mean of the population from which the samples were selected.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If </a:t>
            </a:r>
            <a:r>
              <a:rPr lang="en-US" i="1" dirty="0"/>
              <a:t>N</a:t>
            </a:r>
            <a:r>
              <a:rPr lang="en-US" dirty="0"/>
              <a:t> is large, a statistician can compute the standard error of the mean (the standard deviation of the sampling distribution) using Equation provided in the next two slides</a:t>
            </a:r>
          </a:p>
        </p:txBody>
      </p:sp>
    </p:spTree>
    <p:extLst>
      <p:ext uri="{BB962C8B-B14F-4D97-AF65-F5344CB8AC3E}">
        <p14:creationId xmlns:p14="http://schemas.microsoft.com/office/powerpoint/2010/main" val="3370136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C210-BA7D-4DB3-B89A-FD28EBAF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10" y="324270"/>
            <a:ext cx="8321040" cy="50260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Calculating Standard Error of the Mean (</a:t>
            </a:r>
            <a:r>
              <a:rPr lang="el-GR" sz="4000" dirty="0"/>
              <a:t>σ</a:t>
            </a:r>
            <a:r>
              <a:rPr lang="en-US" sz="4000" i="1" baseline="-25000" dirty="0"/>
              <a:t>M</a:t>
            </a:r>
            <a:r>
              <a:rPr lang="en-US" sz="4000" dirty="0"/>
              <a:t>)</a:t>
            </a:r>
          </a:p>
        </p:txBody>
      </p:sp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81288353-FC84-46AD-A701-FB6916FDC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EA47230-048F-4C41-87C7-B8C902DE5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89818"/>
            <a:ext cx="7075170" cy="4525963"/>
          </a:xfrm>
        </p:spPr>
        <p:txBody>
          <a:bodyPr/>
          <a:lstStyle/>
          <a:p>
            <a:r>
              <a:rPr lang="en-US" dirty="0"/>
              <a:t>Example: 100 Americans given IQ test, </a:t>
            </a:r>
            <a:r>
              <a:rPr lang="el-GR" dirty="0"/>
              <a:t>σ</a:t>
            </a:r>
            <a:r>
              <a:rPr lang="en-US" dirty="0"/>
              <a:t> = 15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603A931-EF74-4A6B-9D98-2024C7EE4FCA}"/>
                  </a:ext>
                </a:extLst>
              </p:cNvPr>
              <p:cNvSpPr/>
              <p:nvPr/>
            </p:nvSpPr>
            <p:spPr>
              <a:xfrm>
                <a:off x="651510" y="2417682"/>
                <a:ext cx="5257800" cy="2819400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e>
                        <m:sub>
                          <m:r>
                            <a:rPr lang="en-US" sz="1800" i="1">
                              <a:latin typeface="Cambria Math" charset="0"/>
                            </a:rPr>
                            <m:t>𝑀</m:t>
                          </m:r>
                        </m:sub>
                      </m:sSub>
                      <m:r>
                        <a:rPr lang="en-US" sz="1800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𝑁</m:t>
                              </m:r>
                            </m:e>
                          </m:rad>
                        </m:den>
                      </m:f>
                    </m:oMath>
                    <m:oMath xmlns:m="http://schemas.openxmlformats.org/officeDocument/2006/math">
                      <m:r>
                        <a:rPr lang="en-US" sz="1800" i="1">
                          <a:latin typeface="Cambria Math" charset="0"/>
                        </a:rPr>
                        <m:t>𝑤h𝑒𝑟𝑒</m:t>
                      </m:r>
                      <m:r>
                        <a:rPr lang="en-US" sz="1800" i="1">
                          <a:latin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e>
                        <m:sub>
                          <m:r>
                            <a:rPr lang="en-US" sz="1800" i="1">
                              <a:latin typeface="Cambria Math" charset="0"/>
                            </a:rPr>
                            <m:t>𝑀</m:t>
                          </m:r>
                        </m:sub>
                      </m:sSub>
                      <m:r>
                        <a:rPr lang="en-US" sz="1800" i="1">
                          <a:latin typeface="Cambria Math" charset="0"/>
                        </a:rPr>
                        <m:t>=</m:t>
                      </m:r>
                      <m:r>
                        <a:rPr lang="en-US" sz="1800" i="1">
                          <a:latin typeface="Cambria Math" charset="0"/>
                        </a:rPr>
                        <m:t>𝑡h𝑒</m:t>
                      </m:r>
                      <m:r>
                        <a:rPr lang="en-US" sz="1800" i="1">
                          <a:latin typeface="Cambria Math" charset="0"/>
                        </a:rPr>
                        <m:t> </m:t>
                      </m:r>
                      <m:r>
                        <a:rPr lang="en-US" sz="1800" i="1">
                          <a:latin typeface="Cambria Math" charset="0"/>
                        </a:rPr>
                        <m:t>𝑠𝑡𝑎𝑛𝑑𝑎𝑟𝑑</m:t>
                      </m:r>
                      <m:r>
                        <a:rPr lang="en-US" sz="1800" i="1">
                          <a:latin typeface="Cambria Math" charset="0"/>
                        </a:rPr>
                        <m:t> </m:t>
                      </m:r>
                      <m:r>
                        <a:rPr lang="en-US" sz="1800" i="1">
                          <a:latin typeface="Cambria Math" charset="0"/>
                        </a:rPr>
                        <m:t>𝑒𝑟𝑟𝑜𝑟</m:t>
                      </m:r>
                      <m:r>
                        <a:rPr lang="en-US" sz="1800" i="1">
                          <a:latin typeface="Cambria Math" charset="0"/>
                        </a:rPr>
                        <m:t> </m:t>
                      </m:r>
                      <m:r>
                        <a:rPr lang="en-US" sz="1800" i="1">
                          <a:latin typeface="Cambria Math" charset="0"/>
                        </a:rPr>
                        <m:t>𝑜𝑓</m:t>
                      </m:r>
                      <m:r>
                        <a:rPr lang="en-US" sz="1800" i="1">
                          <a:latin typeface="Cambria Math" charset="0"/>
                        </a:rPr>
                        <m:t> </m:t>
                      </m:r>
                      <m:r>
                        <a:rPr lang="en-US" sz="1800" i="1">
                          <a:latin typeface="Cambria Math" charset="0"/>
                        </a:rPr>
                        <m:t>𝑡h𝑒</m:t>
                      </m:r>
                      <m:r>
                        <a:rPr lang="en-US" sz="1800" i="1">
                          <a:latin typeface="Cambria Math" charset="0"/>
                        </a:rPr>
                        <m:t> </m:t>
                      </m:r>
                      <m:r>
                        <a:rPr lang="en-US" sz="1800" i="1">
                          <a:latin typeface="Cambria Math" charset="0"/>
                        </a:rPr>
                        <m:t>𝑚𝑒𝑎𝑛</m:t>
                      </m:r>
                    </m:oMath>
                    <m:oMath xmlns:m="http://schemas.openxmlformats.org/officeDocument/2006/math">
                      <m:r>
                        <a:rPr lang="en-US" sz="1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𝜎</m:t>
                      </m:r>
                      <m:r>
                        <a:rPr lang="en-US" sz="1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1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𝑡h𝑒</m:t>
                      </m:r>
                      <m:r>
                        <a:rPr lang="en-US" sz="1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1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𝑠𝑡𝑎𝑛𝑑𝑎𝑟𝑑</m:t>
                      </m:r>
                      <m:r>
                        <a:rPr lang="en-US" sz="1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1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𝑑𝑒𝑣𝑖𝑎𝑡𝑖𝑜𝑛</m:t>
                      </m:r>
                      <m:r>
                        <a:rPr lang="en-US" sz="1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1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𝑜𝑓</m:t>
                      </m:r>
                      <m:r>
                        <a:rPr lang="en-US" sz="1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1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𝑡h𝑒</m:t>
                      </m:r>
                      <m:r>
                        <a:rPr lang="en-US" sz="1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1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𝑝𝑜𝑝𝑢𝑙𝑎𝑡𝑖𝑜𝑛</m:t>
                      </m:r>
                    </m:oMath>
                    <m:oMath xmlns:m="http://schemas.openxmlformats.org/officeDocument/2006/math">
                      <m:r>
                        <a:rPr lang="en-US" sz="1800" i="1">
                          <a:latin typeface="Cambria Math" charset="0"/>
                        </a:rPr>
                        <m:t>𝑁</m:t>
                      </m:r>
                      <m:r>
                        <a:rPr lang="en-US" sz="1800" i="1">
                          <a:latin typeface="Cambria Math" charset="0"/>
                        </a:rPr>
                        <m:t>=</m:t>
                      </m:r>
                      <m:r>
                        <a:rPr lang="en-US" sz="1800" i="1">
                          <a:latin typeface="Cambria Math" charset="0"/>
                        </a:rPr>
                        <m:t>𝑛𝑢𝑚𝑏𝑒𝑟</m:t>
                      </m:r>
                      <m:r>
                        <a:rPr lang="en-US" sz="1800" i="1">
                          <a:latin typeface="Cambria Math" charset="0"/>
                        </a:rPr>
                        <m:t> </m:t>
                      </m:r>
                      <m:r>
                        <a:rPr lang="en-US" sz="1800" i="1">
                          <a:latin typeface="Cambria Math" charset="0"/>
                        </a:rPr>
                        <m:t>𝑜𝑓</m:t>
                      </m:r>
                      <m:r>
                        <a:rPr lang="en-US" sz="1800" i="1">
                          <a:latin typeface="Cambria Math" charset="0"/>
                        </a:rPr>
                        <m:t> </m:t>
                      </m:r>
                      <m:r>
                        <a:rPr lang="en-US" sz="1800" i="1">
                          <a:latin typeface="Cambria Math" charset="0"/>
                        </a:rPr>
                        <m:t>𝑐𝑎𝑠𝑒𝑠</m:t>
                      </m:r>
                      <m:r>
                        <a:rPr lang="en-US" sz="1800" i="1">
                          <a:latin typeface="Cambria Math" charset="0"/>
                        </a:rPr>
                        <m:t> </m:t>
                      </m:r>
                      <m:r>
                        <a:rPr lang="en-US" sz="1800" i="1">
                          <a:latin typeface="Cambria Math" charset="0"/>
                        </a:rPr>
                        <m:t>𝑖𝑛</m:t>
                      </m:r>
                      <m:r>
                        <a:rPr lang="en-US" sz="1800" i="1">
                          <a:latin typeface="Cambria Math" charset="0"/>
                        </a:rPr>
                        <m:t> </m:t>
                      </m:r>
                      <m:r>
                        <a:rPr lang="en-US" sz="1800" i="1">
                          <a:latin typeface="Cambria Math" charset="0"/>
                        </a:rPr>
                        <m:t>𝑡h𝑒</m:t>
                      </m:r>
                      <m:r>
                        <a:rPr lang="en-US" sz="1800" i="1">
                          <a:latin typeface="Cambria Math" charset="0"/>
                        </a:rPr>
                        <m:t> </m:t>
                      </m:r>
                      <m:r>
                        <a:rPr lang="en-US" sz="1800" i="1">
                          <a:latin typeface="Cambria Math" charset="0"/>
                        </a:rPr>
                        <m:t>𝑠𝑎𝑚𝑝𝑙𝑒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603A931-EF74-4A6B-9D98-2024C7EE4F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510" y="2417682"/>
                <a:ext cx="5257800" cy="2819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8013F7-F608-4B06-93C2-86BB4C477377}"/>
                  </a:ext>
                </a:extLst>
              </p:cNvPr>
              <p:cNvSpPr txBox="1"/>
              <p:nvPr/>
            </p:nvSpPr>
            <p:spPr>
              <a:xfrm>
                <a:off x="6060186" y="2352330"/>
                <a:ext cx="3124200" cy="2950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e>
                        <m:sub>
                          <m:r>
                            <a:rPr lang="en-US" sz="1800" i="1">
                              <a:latin typeface="Cambria Math" charset="0"/>
                            </a:rPr>
                            <m:t>𝑀</m:t>
                          </m:r>
                        </m:sub>
                      </m:sSub>
                      <m:r>
                        <a:rPr lang="en-US" sz="1800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𝑁</m:t>
                              </m:r>
                            </m:e>
                          </m:rad>
                        </m:den>
                      </m:f>
                    </m:oMath>
                    <m:oMath xmlns:m="http://schemas.openxmlformats.org/officeDocument/2006/math">
                      <m:r>
                        <a:rPr lang="en-US" sz="18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charset="0"/>
                            </a:rPr>
                            <m:t>15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800" b="0" i="1" smtClean="0">
                                  <a:latin typeface="Cambria Math" charset="0"/>
                                </a:rPr>
                                <m:t>100</m:t>
                              </m:r>
                            </m:e>
                          </m:rad>
                        </m:den>
                      </m:f>
                    </m:oMath>
                    <m:oMath xmlns:m="http://schemas.openxmlformats.org/officeDocument/2006/math">
                      <m:r>
                        <a:rPr lang="en-US" sz="1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15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10.0000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US" sz="1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=1.50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8013F7-F608-4B06-93C2-86BB4C4773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186" y="2352330"/>
                <a:ext cx="3124200" cy="29501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5333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C210-BA7D-4DB3-B89A-FD28EBAF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10" y="324270"/>
            <a:ext cx="4366260" cy="50260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When </a:t>
            </a:r>
            <a:r>
              <a:rPr lang="el-GR" sz="4000" dirty="0"/>
              <a:t>σ </a:t>
            </a:r>
            <a:r>
              <a:rPr lang="en-US" sz="4000" dirty="0"/>
              <a:t>Is Not Known</a:t>
            </a:r>
          </a:p>
        </p:txBody>
      </p:sp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81288353-FC84-46AD-A701-FB6916FDC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2CF2DC17-7507-45AD-8C44-BF681FE0C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77717"/>
            <a:ext cx="8229600" cy="4525963"/>
          </a:xfrm>
        </p:spPr>
        <p:txBody>
          <a:bodyPr/>
          <a:lstStyle/>
          <a:p>
            <a:r>
              <a:rPr lang="en-US" dirty="0"/>
              <a:t>Calculating estimated standard error of the 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4BEA6ED-6F8E-4934-9299-5698F8484025}"/>
                  </a:ext>
                </a:extLst>
              </p:cNvPr>
              <p:cNvSpPr/>
              <p:nvPr/>
            </p:nvSpPr>
            <p:spPr>
              <a:xfrm>
                <a:off x="685800" y="2425517"/>
                <a:ext cx="7924800" cy="2819400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s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N</m:t>
                              </m:r>
                            </m:e>
                          </m:rad>
                        </m:den>
                      </m:f>
                    </m:oMath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𝑒𝑠𝑡𝑖𝑚𝑎𝑡𝑒𝑑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𝑠𝑡𝑎𝑛𝑑𝑎𝑟𝑑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𝑚𝑒𝑎𝑛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s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𝑡h𝑒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𝑠𝑎𝑚𝑝𝑙𝑒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𝑠𝑡𝑎𝑛𝑑𝑎𝑟𝑑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𝑑𝑒𝑣𝑖𝑎𝑡𝑖𝑜𝑛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𝑐𝑎𝑠𝑒𝑠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𝑠𝑎𝑚𝑝𝑙𝑒</m:t>
                      </m:r>
                    </m:oMath>
                  </m:oMathPara>
                </a14:m>
                <a:br>
                  <a:rPr lang="en-US" sz="2000" dirty="0"/>
                </a:br>
                <a:endParaRPr lang="en-US" sz="2000" dirty="0"/>
              </a:p>
              <a:p>
                <a:pPr>
                  <a:lnSpc>
                    <a:spcPct val="150000"/>
                  </a:lnSpc>
                </a:pPr>
                <a:endParaRPr lang="en-US" sz="20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4BEA6ED-6F8E-4934-9299-5698F84840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425517"/>
                <a:ext cx="7924800" cy="2819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0249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C210-BA7D-4DB3-B89A-FD28EBAF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10" y="324270"/>
            <a:ext cx="8138160" cy="50260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Estimated Standard Error of the Mean (</a:t>
            </a:r>
            <a:r>
              <a:rPr lang="en-US" sz="4000" i="1" dirty="0" err="1"/>
              <a:t>s</a:t>
            </a:r>
            <a:r>
              <a:rPr lang="en-US" sz="4000" i="1" baseline="-25000" dirty="0" err="1"/>
              <a:t>M</a:t>
            </a:r>
            <a:r>
              <a:rPr lang="en-US" sz="4000" dirty="0"/>
              <a:t>)</a:t>
            </a:r>
          </a:p>
        </p:txBody>
      </p:sp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81288353-FC84-46AD-A701-FB6916FDC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89E2C54-3E2D-4977-9797-1AA1CAB28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1" y="1143000"/>
            <a:ext cx="4114800" cy="452596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Example: Nurse practitioner measuring diastolic blood pressure</a:t>
            </a:r>
          </a:p>
          <a:p>
            <a:pPr lvl="1">
              <a:spcBef>
                <a:spcPts val="0"/>
              </a:spcBef>
            </a:pPr>
            <a:r>
              <a:rPr lang="en-US" i="1" dirty="0"/>
              <a:t>N</a:t>
            </a:r>
            <a:r>
              <a:rPr lang="en-US" dirty="0"/>
              <a:t> = 83, </a:t>
            </a:r>
            <a:r>
              <a:rPr lang="en-US" i="1" dirty="0"/>
              <a:t>s</a:t>
            </a:r>
            <a:r>
              <a:rPr lang="en-US" dirty="0"/>
              <a:t> = 11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D73EBD-20DF-4534-8CEE-48CB17B1BE73}"/>
                  </a:ext>
                </a:extLst>
              </p:cNvPr>
              <p:cNvSpPr txBox="1"/>
              <p:nvPr/>
            </p:nvSpPr>
            <p:spPr>
              <a:xfrm>
                <a:off x="5257800" y="1143000"/>
                <a:ext cx="2743200" cy="44378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𝑀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𝑠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𝑁</m:t>
                              </m:r>
                            </m:e>
                          </m:rad>
                        </m:den>
                      </m:f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11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83</m:t>
                              </m:r>
                            </m:e>
                          </m:rad>
                        </m:den>
                      </m:f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11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9.1104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=1.2074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=1.21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D73EBD-20DF-4534-8CEE-48CB17B1BE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1143000"/>
                <a:ext cx="2743200" cy="44378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7851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C210-BA7D-4DB3-B89A-FD28EBAF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10" y="324270"/>
            <a:ext cx="6915150" cy="50260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Usefulness of Central Limit Theorem</a:t>
            </a:r>
          </a:p>
        </p:txBody>
      </p:sp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81288353-FC84-46AD-A701-FB6916FDC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1C64AF4-D42D-42EB-BD06-68223A8A6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23437"/>
            <a:ext cx="4343400" cy="452596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This graph shows a population with a non-normal shape. </a:t>
            </a:r>
            <a:br>
              <a:rPr lang="en-US" dirty="0"/>
            </a:b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According to the central limit theorem, as long as the size of the samples drawn from this population is large enough, a sampling distribution of the mean for this non-normally shaped population will have a normal distribution.</a:t>
            </a:r>
            <a:br>
              <a:rPr lang="en-US" dirty="0"/>
            </a:b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6C3651-DF28-4043-9301-B3969796F492}"/>
              </a:ext>
            </a:extLst>
          </p:cNvPr>
          <p:cNvSpPr/>
          <p:nvPr/>
        </p:nvSpPr>
        <p:spPr>
          <a:xfrm>
            <a:off x="4841770" y="4193936"/>
            <a:ext cx="36630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A Population That Is Not Normally Distributed</a:t>
            </a:r>
          </a:p>
        </p:txBody>
      </p:sp>
      <p:pic>
        <p:nvPicPr>
          <p:cNvPr id="12" name="Picture 11" descr="The figure is a U shaped distribution curve. This graph shows a population with a non-normal shape. &#10;&#10;According to the central limit theorem, as long as the size of the samples drawn from this population is large enough, a sampling distribution of the mean for this non-normally shaped population will have a normal distribution." title="Figure 5.5">
            <a:extLst>
              <a:ext uri="{FF2B5EF4-FFF2-40B4-BE49-F238E27FC236}">
                <a16:creationId xmlns:a16="http://schemas.microsoft.com/office/drawing/2014/main" id="{59C59D35-E484-493A-95F9-2B02C4102A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340" y="949008"/>
            <a:ext cx="3459480" cy="321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691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C210-BA7D-4DB3-B89A-FD28EBAF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10" y="324270"/>
            <a:ext cx="7043518" cy="50260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Usefulness of Central Limit Theorem</a:t>
            </a:r>
          </a:p>
        </p:txBody>
      </p:sp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81288353-FC84-46AD-A701-FB6916FDC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DED81A9-8213-4FB4-893C-AAA78B74F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701" y="977717"/>
            <a:ext cx="3770037" cy="4525963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Used to calculate standard error of the mean (</a:t>
            </a:r>
            <a:r>
              <a:rPr lang="en-US" i="1" dirty="0" err="1"/>
              <a:t>s</a:t>
            </a:r>
            <a:r>
              <a:rPr lang="en-US" i="1" baseline="-25000" dirty="0" err="1"/>
              <a:t>M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Effect of size of standard error of the mean on sampling: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Both sampling distributions are from populations where </a:t>
            </a:r>
            <a:br>
              <a:rPr lang="en-US" dirty="0"/>
            </a:br>
            <a:r>
              <a:rPr lang="en-US" dirty="0"/>
              <a:t>μ = 100 and σ = 15.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Top panel, small sample </a:t>
            </a:r>
            <a:br>
              <a:rPr lang="en-US" dirty="0"/>
            </a:br>
            <a:r>
              <a:rPr lang="en-US" i="1" dirty="0"/>
              <a:t>N</a:t>
            </a:r>
            <a:r>
              <a:rPr lang="en-US" dirty="0"/>
              <a:t> = 9, </a:t>
            </a:r>
            <a:r>
              <a:rPr lang="en-US" i="1" dirty="0" err="1"/>
              <a:t>s</a:t>
            </a:r>
            <a:r>
              <a:rPr lang="en-US" i="1" baseline="-25000" dirty="0" err="1"/>
              <a:t>M</a:t>
            </a:r>
            <a:r>
              <a:rPr lang="en-US" dirty="0"/>
              <a:t> = 5.00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Bottom panel, larger sample </a:t>
            </a:r>
            <a:br>
              <a:rPr lang="en-US" dirty="0"/>
            </a:br>
            <a:r>
              <a:rPr lang="en-US" i="1" dirty="0"/>
              <a:t>N</a:t>
            </a:r>
            <a:r>
              <a:rPr lang="en-US" dirty="0"/>
              <a:t> = 100, </a:t>
            </a:r>
            <a:r>
              <a:rPr lang="en-US" i="1" dirty="0" err="1"/>
              <a:t>s</a:t>
            </a:r>
            <a:r>
              <a:rPr lang="en-US" i="1" baseline="-25000" dirty="0" err="1"/>
              <a:t>M</a:t>
            </a:r>
            <a:r>
              <a:rPr lang="en-US" dirty="0"/>
              <a:t> = 1.50</a:t>
            </a:r>
          </a:p>
          <a:p>
            <a:pPr marL="740664" lvl="2" indent="-283464">
              <a:lnSpc>
                <a:spcPct val="120000"/>
              </a:lnSpc>
              <a:spcBef>
                <a:spcPts val="0"/>
              </a:spcBef>
            </a:pPr>
            <a:r>
              <a:rPr lang="en-US" sz="2900" dirty="0"/>
              <a:t>When </a:t>
            </a:r>
            <a:r>
              <a:rPr lang="en-US" sz="2900" i="1" dirty="0" err="1"/>
              <a:t>s</a:t>
            </a:r>
            <a:r>
              <a:rPr lang="en-US" sz="2900" i="1" baseline="-25000" dirty="0" err="1"/>
              <a:t>M</a:t>
            </a:r>
            <a:r>
              <a:rPr lang="en-US" sz="2900" dirty="0"/>
              <a:t> is smaller, sampling distribution clustered more tightly around population mean of 100.</a:t>
            </a:r>
          </a:p>
        </p:txBody>
      </p:sp>
      <p:pic>
        <p:nvPicPr>
          <p:cNvPr id="13" name="Picture 12" descr="The figure is a set of two distribution cirves that illustrate sampling error. Both sampling distributions are from populations where μ = 100 and&#10;σ = 15. In the top panel, the sample size is smaller (N = 9), so the standard error of the&#10;mean is 5.00. In the bottom panel, the sample size is larger (N = 100), so the standard&#10;error is 1.50. Where the standard error of the mean is smaller, notice how the sampling&#10;distribution is clustered more tightly around the population mean of 100. Less sampling&#10;error occurs in the bottom panel." title="Figure 5.6">
            <a:extLst>
              <a:ext uri="{FF2B5EF4-FFF2-40B4-BE49-F238E27FC236}">
                <a16:creationId xmlns:a16="http://schemas.microsoft.com/office/drawing/2014/main" id="{86CD19E2-B2DD-4B18-AAC6-2E33DA7BDD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354320"/>
            <a:ext cx="3770037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547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81288353-FC84-46AD-A701-FB6916FDCE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70589BF1-8997-4E33-B650-02E534DB0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200" y="312286"/>
            <a:ext cx="3007090" cy="50260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An Illustration</a:t>
            </a:r>
          </a:p>
        </p:txBody>
      </p:sp>
      <p:sp>
        <p:nvSpPr>
          <p:cNvPr id="21" name="TextBox 1">
            <a:extLst>
              <a:ext uri="{FF2B5EF4-FFF2-40B4-BE49-F238E27FC236}">
                <a16:creationId xmlns:a16="http://schemas.microsoft.com/office/drawing/2014/main" id="{0BF2B0B1-3FCB-469D-91A0-583B7E8F50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113" y="1014095"/>
            <a:ext cx="837723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800"/>
              </a:spcBef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600"/>
              </a:spcBef>
              <a:buClr>
                <a:srgbClr val="031B3C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600"/>
              </a:spcBef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600"/>
              </a:spcBef>
              <a:buClr>
                <a:srgbClr val="031B3C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600"/>
              </a:spcBef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dirty="0">
                <a:solidFill>
                  <a:srgbClr val="000000"/>
                </a:solidFill>
                <a:latin typeface="+mn-lt"/>
              </a:rPr>
              <a:t>When randomly sampling from any population with mean µ and standard deviation </a:t>
            </a:r>
            <a:r>
              <a:rPr lang="el-GR" altLang="en-US" dirty="0">
                <a:solidFill>
                  <a:srgbClr val="000000"/>
                </a:solidFill>
                <a:latin typeface="+mn-lt"/>
              </a:rPr>
              <a:t>σ</a:t>
            </a:r>
            <a:r>
              <a:rPr lang="en-US" altLang="en-US" dirty="0">
                <a:solidFill>
                  <a:srgbClr val="000000"/>
                </a:solidFill>
                <a:latin typeface="+mn-lt"/>
              </a:rPr>
              <a:t>, when </a:t>
            </a:r>
            <a:r>
              <a:rPr lang="en-US" altLang="en-US" i="1" dirty="0">
                <a:solidFill>
                  <a:srgbClr val="000000"/>
                </a:solidFill>
                <a:latin typeface="+mn-lt"/>
              </a:rPr>
              <a:t>n</a:t>
            </a:r>
            <a:r>
              <a:rPr lang="en-US" altLang="en-US" dirty="0">
                <a:solidFill>
                  <a:srgbClr val="000000"/>
                </a:solidFill>
                <a:latin typeface="+mn-lt"/>
              </a:rPr>
              <a:t> is large enough, then sampling distribution of    is approximately Normal.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E930172-811A-4F46-A0C0-F9084EF95A5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7434185" y="1439354"/>
            <a:ext cx="131999" cy="164592"/>
          </a:xfrm>
          <a:prstGeom prst="rect">
            <a:avLst/>
          </a:prstGeom>
        </p:spPr>
      </p:pic>
      <p:sp>
        <p:nvSpPr>
          <p:cNvPr id="10" name="Text Box 4">
            <a:extLst>
              <a:ext uri="{FF2B5EF4-FFF2-40B4-BE49-F238E27FC236}">
                <a16:creationId xmlns:a16="http://schemas.microsoft.com/office/drawing/2014/main" id="{85C649E7-F61F-4B57-82F4-548B01D7D2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" y="2358788"/>
            <a:ext cx="166637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1800"/>
              </a:spcBef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600"/>
              </a:spcBef>
              <a:buClr>
                <a:srgbClr val="031B3C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600"/>
              </a:spcBef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600"/>
              </a:spcBef>
              <a:buClr>
                <a:srgbClr val="031B3C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600"/>
              </a:spcBef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Population with strongly skewed distribution</a:t>
            </a: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AA0DB65F-C1A5-4AC1-9CE7-9450A8D81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3245" y="2143599"/>
            <a:ext cx="138422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1800"/>
              </a:spcBef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600"/>
              </a:spcBef>
              <a:buClr>
                <a:srgbClr val="031B3C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600"/>
              </a:spcBef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600"/>
              </a:spcBef>
              <a:buClr>
                <a:srgbClr val="031B3C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600"/>
              </a:spcBef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Sampling distribution of for </a:t>
            </a:r>
            <a:r>
              <a:rPr lang="en-US" altLang="en-US" sz="1600" i="1" dirty="0">
                <a:solidFill>
                  <a:schemeClr val="tx1"/>
                </a:solidFill>
                <a:latin typeface="+mn-lt"/>
              </a:rPr>
              <a:t>n 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= 2 observations</a:t>
            </a:r>
          </a:p>
        </p:txBody>
      </p:sp>
      <p:sp>
        <p:nvSpPr>
          <p:cNvPr id="12" name="Text Box 6">
            <a:extLst>
              <a:ext uri="{FF2B5EF4-FFF2-40B4-BE49-F238E27FC236}">
                <a16:creationId xmlns:a16="http://schemas.microsoft.com/office/drawing/2014/main" id="{038AF036-50BC-4D25-B16C-86F4F03F6A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280" y="3899129"/>
            <a:ext cx="1666374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1800"/>
              </a:spcBef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600"/>
              </a:spcBef>
              <a:buClr>
                <a:srgbClr val="031B3C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600"/>
              </a:spcBef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600"/>
              </a:spcBef>
              <a:buClr>
                <a:srgbClr val="031B3C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600"/>
              </a:spcBef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Sampling distribution of     for </a:t>
            </a:r>
            <a:r>
              <a:rPr lang="en-US" altLang="en-US" sz="1600" i="1" dirty="0">
                <a:solidFill>
                  <a:schemeClr val="tx1"/>
                </a:solidFill>
                <a:latin typeface="+mn-lt"/>
              </a:rPr>
              <a:t>n 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= 10 observations</a:t>
            </a:r>
          </a:p>
        </p:txBody>
      </p:sp>
      <p:sp>
        <p:nvSpPr>
          <p:cNvPr id="13" name="Text Box 7">
            <a:extLst>
              <a:ext uri="{FF2B5EF4-FFF2-40B4-BE49-F238E27FC236}">
                <a16:creationId xmlns:a16="http://schemas.microsoft.com/office/drawing/2014/main" id="{DCCF1667-88EC-4681-8654-E0561C3AA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8969" y="3748150"/>
            <a:ext cx="138422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1800"/>
              </a:spcBef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600"/>
              </a:spcBef>
              <a:buClr>
                <a:srgbClr val="031B3C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600"/>
              </a:spcBef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600"/>
              </a:spcBef>
              <a:buClr>
                <a:srgbClr val="031B3C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600"/>
              </a:spcBef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Sampling distribution of  </a:t>
            </a:r>
            <a:r>
              <a:rPr lang="en-US" altLang="en-US" sz="1600" dirty="0" err="1">
                <a:solidFill>
                  <a:schemeClr val="bg1"/>
                </a:solidFill>
                <a:latin typeface="+mn-lt"/>
              </a:rPr>
              <a:t>dd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for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1600" i="1" dirty="0">
                <a:solidFill>
                  <a:schemeClr val="tx1"/>
                </a:solidFill>
                <a:latin typeface="+mn-lt"/>
              </a:rPr>
              <a:t>n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 = 25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observations</a:t>
            </a:r>
          </a:p>
        </p:txBody>
      </p:sp>
      <p:pic>
        <p:nvPicPr>
          <p:cNvPr id="14" name="Picture 8" descr="figure-10-04">
            <a:extLst>
              <a:ext uri="{FF2B5EF4-FFF2-40B4-BE49-F238E27FC236}">
                <a16:creationId xmlns:a16="http://schemas.microsoft.com/office/drawing/2014/main" id="{554D7A2D-1EC5-492C-9674-F558148EC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472" y="2029205"/>
            <a:ext cx="4219056" cy="3374712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869905D-E198-4602-AB0E-D70FD2562B7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878678" y="2747273"/>
            <a:ext cx="109999" cy="1371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388408B-5D39-4409-B116-0D2C0B7D8AE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945107" y="4336992"/>
            <a:ext cx="109999" cy="13716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38D9C94-FD1C-4E09-822E-437482E3EF9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378643" y="4477013"/>
            <a:ext cx="109999" cy="13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61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0" grpId="0"/>
      <p:bldP spid="11" grpId="0"/>
      <p:bldP spid="12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81288353-FC84-46AD-A701-FB6916FDCE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70589BF1-8997-4E33-B650-02E534DB0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199" y="312286"/>
            <a:ext cx="7266963" cy="50260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The Central Limit Theorem Statement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C0A3FA2-D3DE-40F3-810C-572F9E8C51F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183475" y="1990165"/>
            <a:ext cx="131999" cy="16459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58F626D-4EB8-4BA6-89B7-4D865661495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226665" y="2809526"/>
            <a:ext cx="131999" cy="1645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1134B1D-A5F0-426C-80BD-D044681A848E}"/>
                  </a:ext>
                </a:extLst>
              </p:cNvPr>
              <p:cNvSpPr txBox="1"/>
              <p:nvPr/>
            </p:nvSpPr>
            <p:spPr>
              <a:xfrm>
                <a:off x="4145232" y="2592882"/>
                <a:ext cx="1123998" cy="6223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1134B1D-A5F0-426C-80BD-D044681A84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5232" y="2592882"/>
                <a:ext cx="1123998" cy="6223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8678E7CB-97E3-4AED-B9B0-DD529C183593}"/>
              </a:ext>
            </a:extLst>
          </p:cNvPr>
          <p:cNvSpPr txBox="1"/>
          <p:nvPr/>
        </p:nvSpPr>
        <p:spPr>
          <a:xfrm>
            <a:off x="452229" y="1259563"/>
            <a:ext cx="7567539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Draw an SRS of size </a:t>
            </a:r>
            <a:r>
              <a:rPr lang="en-US" altLang="en-US" sz="2000" i="1" dirty="0">
                <a:solidFill>
                  <a:srgbClr val="000000"/>
                </a:solidFill>
                <a:latin typeface="+mn-lt"/>
              </a:rPr>
              <a:t>n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 from any population with mean </a:t>
            </a:r>
            <a:r>
              <a:rPr lang="en-US" altLang="en-US" sz="2000" i="1" dirty="0">
                <a:solidFill>
                  <a:srgbClr val="000000"/>
                </a:solidFill>
                <a:latin typeface="+mn-lt"/>
              </a:rPr>
              <a:t>µ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 and finite standard deviation </a:t>
            </a:r>
            <a:r>
              <a:rPr lang="el-GR" altLang="en-US" sz="2000" i="1" dirty="0">
                <a:solidFill>
                  <a:srgbClr val="000000"/>
                </a:solidFill>
                <a:latin typeface="+mn-lt"/>
              </a:rPr>
              <a:t>σ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. The </a:t>
            </a:r>
            <a:r>
              <a:rPr lang="en-US" altLang="en-US" sz="2000" b="1" dirty="0">
                <a:solidFill>
                  <a:srgbClr val="000000"/>
                </a:solidFill>
                <a:latin typeface="+mn-lt"/>
              </a:rPr>
              <a:t>Central Limit Theorem (CLT) 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says that when </a:t>
            </a:r>
            <a:r>
              <a:rPr lang="en-US" altLang="en-US" sz="2000" i="1" dirty="0">
                <a:solidFill>
                  <a:srgbClr val="000000"/>
                </a:solidFill>
                <a:latin typeface="+mn-lt"/>
              </a:rPr>
              <a:t>n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 is large enough, the sampling distribution of the sample mean     is approximately Normal:</a:t>
            </a:r>
          </a:p>
          <a:p>
            <a:pPr eaLnBrk="1" hangingPunct="1">
              <a:defRPr/>
            </a:pPr>
            <a:endParaRPr lang="en-US" altLang="en-US" sz="1400" dirty="0">
              <a:solidFill>
                <a:srgbClr val="000000"/>
              </a:solidFill>
              <a:latin typeface="+mn-lt"/>
            </a:endParaRPr>
          </a:p>
          <a:p>
            <a:pPr eaLnBrk="1" hangingPunct="1">
              <a:defRPr/>
            </a:pP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                                 is approximately </a:t>
            </a:r>
          </a:p>
        </p:txBody>
      </p:sp>
      <p:pic>
        <p:nvPicPr>
          <p:cNvPr id="27" name="Picture 9">
            <a:extLst>
              <a:ext uri="{FF2B5EF4-FFF2-40B4-BE49-F238E27FC236}">
                <a16:creationId xmlns:a16="http://schemas.microsoft.com/office/drawing/2014/main" id="{80A51D48-149D-4E66-81A9-87D207EE67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10" y="3840600"/>
            <a:ext cx="1971357" cy="763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4">
            <a:extLst>
              <a:ext uri="{FF2B5EF4-FFF2-40B4-BE49-F238E27FC236}">
                <a16:creationId xmlns:a16="http://schemas.microsoft.com/office/drawing/2014/main" id="{B775CC87-26D8-41D1-84C3-FDAE9F9355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74" b="48953"/>
          <a:stretch>
            <a:fillRect/>
          </a:stretch>
        </p:blipFill>
        <p:spPr bwMode="auto">
          <a:xfrm>
            <a:off x="2918239" y="3400014"/>
            <a:ext cx="2422208" cy="994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6">
            <a:extLst>
              <a:ext uri="{FF2B5EF4-FFF2-40B4-BE49-F238E27FC236}">
                <a16:creationId xmlns:a16="http://schemas.microsoft.com/office/drawing/2014/main" id="{86D5EC3D-17BE-4336-AA2A-F68A189210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34" b="49814"/>
          <a:stretch>
            <a:fillRect/>
          </a:stretch>
        </p:blipFill>
        <p:spPr bwMode="auto">
          <a:xfrm>
            <a:off x="2918239" y="4344689"/>
            <a:ext cx="2422208" cy="967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7">
            <a:extLst>
              <a:ext uri="{FF2B5EF4-FFF2-40B4-BE49-F238E27FC236}">
                <a16:creationId xmlns:a16="http://schemas.microsoft.com/office/drawing/2014/main" id="{E0489299-A580-427E-A1FF-BC5A9A5CE9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122" r="49834"/>
          <a:stretch>
            <a:fillRect/>
          </a:stretch>
        </p:blipFill>
        <p:spPr bwMode="auto">
          <a:xfrm>
            <a:off x="5745182" y="3438293"/>
            <a:ext cx="2391092" cy="94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8">
            <a:extLst>
              <a:ext uri="{FF2B5EF4-FFF2-40B4-BE49-F238E27FC236}">
                <a16:creationId xmlns:a16="http://schemas.microsoft.com/office/drawing/2014/main" id="{44277FB7-7502-449E-B91D-ACAC64D2C6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86" t="51247"/>
          <a:stretch>
            <a:fillRect/>
          </a:stretch>
        </p:blipFill>
        <p:spPr bwMode="auto">
          <a:xfrm>
            <a:off x="5745182" y="4394379"/>
            <a:ext cx="2440622" cy="94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8940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5925D-8362-454E-BCE9-5E96BF8EC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9E240-7745-4A24-A4C6-9302409A1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62875"/>
            <a:ext cx="8229600" cy="3997882"/>
          </a:xfrm>
        </p:spPr>
        <p:txBody>
          <a:bodyPr>
            <a:normAutofit/>
          </a:bodyPr>
          <a:lstStyle/>
          <a:p>
            <a:pPr marL="365760">
              <a:spcBef>
                <a:spcPts val="0"/>
              </a:spcBef>
            </a:pPr>
            <a:r>
              <a:rPr lang="en-US" dirty="0"/>
              <a:t>Sampling and Sampling Error</a:t>
            </a:r>
          </a:p>
          <a:p>
            <a:pPr marL="365760">
              <a:spcBef>
                <a:spcPts val="0"/>
              </a:spcBef>
            </a:pPr>
            <a:r>
              <a:rPr lang="en-US" dirty="0"/>
              <a:t>Sampling Distributions and the Central Limit Theorem</a:t>
            </a:r>
          </a:p>
          <a:p>
            <a:pPr marL="365760">
              <a:spcBef>
                <a:spcPts val="0"/>
              </a:spcBef>
            </a:pPr>
            <a:r>
              <a:rPr lang="en-US" dirty="0"/>
              <a:t>The 95% Confidence Interval for a Population Mean</a:t>
            </a:r>
          </a:p>
        </p:txBody>
      </p:sp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00175545-EB11-4A3E-8F96-50BEF1EC02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380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81288353-FC84-46AD-A701-FB6916FDC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70589BF1-8997-4E33-B650-02E534DB0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113" y="342547"/>
            <a:ext cx="7672461" cy="511668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Sampling Distribution of a Sample Mean  </a:t>
            </a:r>
          </a:p>
        </p:txBody>
      </p:sp>
      <p:sp>
        <p:nvSpPr>
          <p:cNvPr id="21" name="TextBox 1">
            <a:extLst>
              <a:ext uri="{FF2B5EF4-FFF2-40B4-BE49-F238E27FC236}">
                <a16:creationId xmlns:a16="http://schemas.microsoft.com/office/drawing/2014/main" id="{0BF2B0B1-3FCB-469D-91A0-583B7E8F50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113" y="1278919"/>
            <a:ext cx="837723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800"/>
              </a:spcBef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600"/>
              </a:spcBef>
              <a:buClr>
                <a:srgbClr val="031B3C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600"/>
              </a:spcBef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600"/>
              </a:spcBef>
              <a:buClr>
                <a:srgbClr val="031B3C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600"/>
              </a:spcBef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dirty="0">
                <a:solidFill>
                  <a:srgbClr val="000000"/>
                </a:solidFill>
                <a:latin typeface="+mn-lt"/>
              </a:rPr>
              <a:t>When we choose many SRSs  with same sample size </a:t>
            </a:r>
            <a:r>
              <a:rPr lang="en-US" altLang="en-US" i="1" dirty="0">
                <a:solidFill>
                  <a:srgbClr val="000000"/>
                </a:solidFill>
                <a:latin typeface="+mn-lt"/>
              </a:rPr>
              <a:t>n</a:t>
            </a:r>
            <a:r>
              <a:rPr lang="en-US" altLang="en-US" dirty="0">
                <a:solidFill>
                  <a:srgbClr val="000000"/>
                </a:solidFill>
                <a:latin typeface="+mn-lt"/>
              </a:rPr>
              <a:t> from a population, the sampling distribution of    is centered at the population mean </a:t>
            </a:r>
            <a:r>
              <a:rPr lang="en-US" altLang="en-US" i="1" dirty="0">
                <a:solidFill>
                  <a:srgbClr val="000000"/>
                </a:solidFill>
                <a:latin typeface="+mn-lt"/>
              </a:rPr>
              <a:t>µ</a:t>
            </a:r>
            <a:r>
              <a:rPr lang="en-US" altLang="en-US" dirty="0">
                <a:solidFill>
                  <a:srgbClr val="000000"/>
                </a:solidFill>
                <a:latin typeface="+mn-lt"/>
              </a:rPr>
              <a:t> and is less spread out than the population distribution. 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E930172-811A-4F46-A0C0-F9084EF95A5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106516" y="1711837"/>
            <a:ext cx="131999" cy="1645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FECEE0-6B68-4B3B-B1D1-3808909FC6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871" y="2459568"/>
            <a:ext cx="5924258" cy="2903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972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81288353-FC84-46AD-A701-FB6916FDC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70589BF1-8997-4E33-B650-02E534DB0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199" y="312286"/>
            <a:ext cx="2206991" cy="50260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Example 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3B00FF-26DF-4FD9-ACBF-6ABB5F9A70E4}"/>
              </a:ext>
            </a:extLst>
          </p:cNvPr>
          <p:cNvSpPr/>
          <p:nvPr/>
        </p:nvSpPr>
        <p:spPr>
          <a:xfrm>
            <a:off x="548640" y="895281"/>
            <a:ext cx="77152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In a large population of adults, the mean IQ is 112 with standard deviation 20. Suppose 200 adults are randomly selected for a market research campaign.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A0E8A7-DA33-4DA9-970F-3CB17DB3CAA9}"/>
              </a:ext>
            </a:extLst>
          </p:cNvPr>
          <p:cNvSpPr/>
          <p:nvPr/>
        </p:nvSpPr>
        <p:spPr>
          <a:xfrm>
            <a:off x="548640" y="1913078"/>
            <a:ext cx="7966710" cy="1923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The distribution of the sample mean IQ is: </a:t>
            </a:r>
          </a:p>
          <a:p>
            <a:pPr marL="914400" lvl="1" indent="-457200">
              <a:buSzPct val="100000"/>
              <a:buFont typeface="+mj-lt"/>
              <a:buAutoNum type="alphaLcParenR"/>
            </a:pPr>
            <a:r>
              <a:rPr lang="en-US" altLang="en-US" sz="2000" dirty="0">
                <a:solidFill>
                  <a:srgbClr val="000000"/>
                </a:solidFill>
              </a:rPr>
              <a:t>Exactly normal, mean 112, standard deviation 20</a:t>
            </a:r>
          </a:p>
          <a:p>
            <a:pPr marL="914400" lvl="1" indent="-457200">
              <a:buSzPct val="100000"/>
              <a:buFont typeface="+mj-lt"/>
              <a:buAutoNum type="alphaLcParenR"/>
            </a:pPr>
            <a:endParaRPr lang="en-US" altLang="en-US" sz="500" dirty="0">
              <a:solidFill>
                <a:srgbClr val="000000"/>
              </a:solidFill>
            </a:endParaRPr>
          </a:p>
          <a:p>
            <a:pPr marL="914400" lvl="1" indent="-457200">
              <a:buSzPct val="100000"/>
              <a:buFont typeface="+mj-lt"/>
              <a:buAutoNum type="alphaLcParenR"/>
            </a:pPr>
            <a:r>
              <a:rPr lang="en-US" altLang="en-US" sz="2000" dirty="0">
                <a:solidFill>
                  <a:srgbClr val="000000"/>
                </a:solidFill>
              </a:rPr>
              <a:t>Approximately normal, mean 112, standard deviation 20</a:t>
            </a:r>
          </a:p>
          <a:p>
            <a:pPr marL="914400" lvl="1" indent="-457200">
              <a:buSzPct val="100000"/>
              <a:buFont typeface="+mj-lt"/>
              <a:buAutoNum type="alphaLcParenR"/>
            </a:pPr>
            <a:endParaRPr lang="en-US" altLang="en-US" sz="500" dirty="0">
              <a:solidFill>
                <a:srgbClr val="000000"/>
              </a:solidFill>
            </a:endParaRPr>
          </a:p>
          <a:p>
            <a:pPr marL="914400" lvl="1" indent="-457200">
              <a:buSzPct val="100000"/>
              <a:buFont typeface="+mj-lt"/>
              <a:buAutoNum type="alphaLcParenR"/>
            </a:pPr>
            <a:r>
              <a:rPr lang="en-US" altLang="en-US" sz="2000" dirty="0">
                <a:solidFill>
                  <a:srgbClr val="000000"/>
                </a:solidFill>
              </a:rPr>
              <a:t>Approximately normal, mean 112 , standard deviation 1.414</a:t>
            </a:r>
          </a:p>
          <a:p>
            <a:pPr marL="914400" lvl="1" indent="-457200">
              <a:buSzPct val="100000"/>
              <a:buFont typeface="+mj-lt"/>
              <a:buAutoNum type="alphaLcParenR"/>
            </a:pPr>
            <a:endParaRPr lang="en-US" altLang="en-US" sz="500" dirty="0">
              <a:solidFill>
                <a:srgbClr val="000000"/>
              </a:solidFill>
            </a:endParaRPr>
          </a:p>
          <a:p>
            <a:pPr marL="914400" lvl="1" indent="-457200">
              <a:buSzPct val="100000"/>
              <a:buFont typeface="+mj-lt"/>
              <a:buAutoNum type="alphaLcParenR"/>
            </a:pPr>
            <a:r>
              <a:rPr lang="en-US" altLang="en-US" sz="2000" dirty="0">
                <a:solidFill>
                  <a:srgbClr val="000000"/>
                </a:solidFill>
              </a:rPr>
              <a:t>Approximately normal, mean 112, standard deviation 0.1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18CC9E-37F4-478E-A6ED-C08E15E14B14}"/>
              </a:ext>
            </a:extLst>
          </p:cNvPr>
          <p:cNvSpPr/>
          <p:nvPr/>
        </p:nvSpPr>
        <p:spPr>
          <a:xfrm>
            <a:off x="582930" y="3849643"/>
            <a:ext cx="61379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Answer: C) Approximately normal, mean 112 , standard deviation 1.414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2C318A6-6020-4DAF-8135-6489824F6441}"/>
                  </a:ext>
                </a:extLst>
              </p:cNvPr>
              <p:cNvSpPr/>
              <p:nvPr/>
            </p:nvSpPr>
            <p:spPr>
              <a:xfrm>
                <a:off x="1291590" y="4196693"/>
                <a:ext cx="6137910" cy="9623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914400">
                  <a:lnSpc>
                    <a:spcPct val="120000"/>
                  </a:lnSpc>
                  <a:defRPr/>
                </a:pPr>
                <a:r>
                  <a:rPr lang="en-US" altLang="en-US" sz="1600" kern="0" dirty="0">
                    <a:solidFill>
                      <a:srgbClr val="002060"/>
                    </a:solidFill>
                  </a:rPr>
                  <a:t>Population distribution : </a:t>
                </a:r>
                <a:r>
                  <a:rPr lang="en-US" altLang="en-US" sz="1600" i="1" kern="0" dirty="0">
                    <a:solidFill>
                      <a:srgbClr val="002060"/>
                    </a:solidFill>
                  </a:rPr>
                  <a:t>µ </a:t>
                </a:r>
                <a:r>
                  <a:rPr lang="en-US" altLang="en-US" sz="1600" kern="0" dirty="0">
                    <a:solidFill>
                      <a:srgbClr val="002060"/>
                    </a:solidFill>
                  </a:rPr>
                  <a:t>= 112; </a:t>
                </a:r>
                <a:r>
                  <a:rPr lang="el-GR" altLang="en-US" sz="1600" i="1" kern="0" dirty="0">
                    <a:solidFill>
                      <a:srgbClr val="002060"/>
                    </a:solidFill>
                  </a:rPr>
                  <a:t>σ</a:t>
                </a:r>
                <a:r>
                  <a:rPr lang="en-US" altLang="en-US" sz="1600" b="1" i="1" kern="0" dirty="0">
                    <a:solidFill>
                      <a:srgbClr val="002060"/>
                    </a:solidFill>
                  </a:rPr>
                  <a:t> </a:t>
                </a:r>
                <a:r>
                  <a:rPr lang="en-US" altLang="en-US" sz="1600" kern="0" dirty="0">
                    <a:solidFill>
                      <a:srgbClr val="002060"/>
                    </a:solidFill>
                  </a:rPr>
                  <a:t>= 20 </a:t>
                </a:r>
              </a:p>
              <a:p>
                <a:pPr defTabSz="914400">
                  <a:lnSpc>
                    <a:spcPct val="120000"/>
                  </a:lnSpc>
                  <a:defRPr/>
                </a:pPr>
                <a:r>
                  <a:rPr lang="en-US" altLang="en-US" sz="1600" kern="0" dirty="0">
                    <a:solidFill>
                      <a:srgbClr val="002060"/>
                    </a:solidFill>
                  </a:rPr>
                  <a:t>Sampling distribution of the sample mean for </a:t>
                </a:r>
                <a:r>
                  <a:rPr lang="en-US" altLang="en-US" sz="1600" i="1" kern="0" dirty="0">
                    <a:solidFill>
                      <a:srgbClr val="002060"/>
                    </a:solidFill>
                  </a:rPr>
                  <a:t>n</a:t>
                </a:r>
                <a:r>
                  <a:rPr lang="en-US" altLang="en-US" sz="1600" kern="0" dirty="0">
                    <a:solidFill>
                      <a:srgbClr val="002060"/>
                    </a:solidFill>
                  </a:rPr>
                  <a:t> = 200 is approximately </a:t>
                </a:r>
                <a:r>
                  <a:rPr lang="en-US" altLang="en-US" sz="1600" i="1" kern="0" dirty="0">
                    <a:solidFill>
                      <a:srgbClr val="002060"/>
                    </a:solidFill>
                  </a:rPr>
                  <a:t>N</a:t>
                </a:r>
                <a:r>
                  <a:rPr lang="en-US" altLang="en-US" sz="1600" kern="0" dirty="0">
                    <a:solidFill>
                      <a:srgbClr val="002060"/>
                    </a:solidFill>
                  </a:rPr>
                  <a:t>(</a:t>
                </a:r>
                <a:r>
                  <a:rPr lang="en-US" altLang="en-US" sz="1600" i="1" kern="0" dirty="0">
                    <a:solidFill>
                      <a:srgbClr val="002060"/>
                    </a:solidFill>
                  </a:rPr>
                  <a:t>µ </a:t>
                </a:r>
                <a:r>
                  <a:rPr lang="en-US" altLang="en-US" sz="1600" kern="0" dirty="0">
                    <a:solidFill>
                      <a:srgbClr val="002060"/>
                    </a:solidFill>
                  </a:rPr>
                  <a:t>= 112; </a:t>
                </a:r>
                <a:r>
                  <a:rPr lang="el-GR" altLang="en-US" sz="1600" i="1" kern="0" dirty="0">
                    <a:solidFill>
                      <a:srgbClr val="002060"/>
                    </a:solidFill>
                  </a:rPr>
                  <a:t>σ</a:t>
                </a:r>
                <a:r>
                  <a:rPr lang="en-US" altLang="en-US" sz="1600" kern="0" dirty="0">
                    <a:solidFill>
                      <a:srgbClr val="002060"/>
                    </a:solidFill>
                  </a:rPr>
                  <a:t>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en-US" sz="1600" i="1" kern="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en-US" sz="1600" i="1" kern="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altLang="en-US" sz="1600" kern="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 = 1.414</a:t>
                </a:r>
                <a:r>
                  <a:rPr lang="en-US" altLang="en-US" sz="1600" kern="0" dirty="0">
                    <a:solidFill>
                      <a:srgbClr val="00206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2C318A6-6020-4DAF-8135-6489824F64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590" y="4196693"/>
                <a:ext cx="6137910" cy="962315"/>
              </a:xfrm>
              <a:prstGeom prst="rect">
                <a:avLst/>
              </a:prstGeom>
              <a:blipFill>
                <a:blip r:embed="rId3"/>
                <a:stretch>
                  <a:fillRect l="-596" b="-69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355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81288353-FC84-46AD-A701-FB6916FDC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70589BF1-8997-4E33-B650-02E534DB0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199" y="312286"/>
            <a:ext cx="2202595" cy="50260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Example 2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73C099E-E24C-4D8A-959C-86A3BA14B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762000"/>
            <a:ext cx="4606290" cy="1406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CC99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Font typeface="Wingdings" pitchFamily="2" charset="2"/>
              <a:buChar char="p"/>
              <a:defRPr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CC99"/>
              </a:buClr>
              <a:buSzPct val="6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914400" eaLnBrk="1" hangingPunct="1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en-US" sz="1800" kern="0" dirty="0">
                <a:solidFill>
                  <a:srgbClr val="000000"/>
                </a:solidFill>
              </a:rPr>
              <a:t>Hypokalemia is diagnosed when blood potassium levels are below 3.5mEq/dl. Let’s assume that we know a patient whose measured potassium levels vary daily according to a normal distribution </a:t>
            </a:r>
            <a:r>
              <a:rPr lang="en-US" altLang="en-US" sz="1800" i="1" kern="0" dirty="0">
                <a:solidFill>
                  <a:srgbClr val="000000"/>
                </a:solidFill>
              </a:rPr>
              <a:t>N</a:t>
            </a:r>
            <a:r>
              <a:rPr lang="en-US" altLang="en-US" sz="1800" kern="0" dirty="0">
                <a:solidFill>
                  <a:srgbClr val="000000"/>
                </a:solidFill>
              </a:rPr>
              <a:t>(</a:t>
            </a:r>
            <a:r>
              <a:rPr lang="en-US" altLang="en-US" sz="1800" i="1" kern="0" dirty="0">
                <a:solidFill>
                  <a:srgbClr val="000000"/>
                </a:solidFill>
                <a:latin typeface="Symbol" panose="05050102010706020507" pitchFamily="18" charset="2"/>
              </a:rPr>
              <a:t>m</a:t>
            </a:r>
            <a:r>
              <a:rPr lang="en-US" altLang="en-US" sz="1800" kern="0" dirty="0">
                <a:solidFill>
                  <a:srgbClr val="000000"/>
                </a:solidFill>
              </a:rPr>
              <a:t> = 3.8, </a:t>
            </a:r>
            <a:r>
              <a:rPr lang="en-US" altLang="en-US" sz="1800" i="1" kern="0" dirty="0">
                <a:solidFill>
                  <a:srgbClr val="000000"/>
                </a:solidFill>
                <a:latin typeface="Symbol" panose="05050102010706020507" pitchFamily="18" charset="2"/>
              </a:rPr>
              <a:t>s</a:t>
            </a:r>
            <a:r>
              <a:rPr lang="en-US" altLang="en-US" sz="1800" kern="0" dirty="0">
                <a:solidFill>
                  <a:srgbClr val="000000"/>
                </a:solidFill>
              </a:rPr>
              <a:t> = 0.2).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A8E37B0-79BC-4366-9FF3-917F50866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5885" y="590041"/>
            <a:ext cx="3746016" cy="1578952"/>
          </a:xfrm>
          <a:prstGeom prst="rect">
            <a:avLst/>
          </a:prstGeom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745CDA3B-BE7E-4C7C-94E4-DC8C62199F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67205"/>
            <a:ext cx="8229600" cy="664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CC99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Font typeface="Wingdings" pitchFamily="2" charset="2"/>
              <a:buChar char="p"/>
              <a:defRPr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CC99"/>
              </a:buClr>
              <a:buSzPct val="6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914400" eaLnBrk="1" hangingPunct="1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en-US" sz="1800" kern="0" dirty="0">
                <a:solidFill>
                  <a:srgbClr val="000000"/>
                </a:solidFill>
              </a:rPr>
              <a:t>1. If only one measurement is made, what is the probability that this patient will be misdiagnosed with Hypokalemia?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72545E-9941-4032-87C8-BF76B6B22712}"/>
              </a:ext>
            </a:extLst>
          </p:cNvPr>
          <p:cNvSpPr/>
          <p:nvPr/>
        </p:nvSpPr>
        <p:spPr>
          <a:xfrm>
            <a:off x="456198" y="3571221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kern="0" dirty="0">
                <a:solidFill>
                  <a:srgbClr val="000000"/>
                </a:solidFill>
              </a:rPr>
              <a:t>2. If measurements are taken on 4 separate days and averaged, what is the probability of a misdiagnosis with Hypokalemia?</a:t>
            </a:r>
            <a:endParaRPr lang="en-US" dirty="0"/>
          </a:p>
        </p:txBody>
      </p:sp>
      <p:graphicFrame>
        <p:nvGraphicFramePr>
          <p:cNvPr id="13" name="Object 5">
            <a:extLst>
              <a:ext uri="{FF2B5EF4-FFF2-40B4-BE49-F238E27FC236}">
                <a16:creationId xmlns:a16="http://schemas.microsoft.com/office/drawing/2014/main" id="{B080FB59-B367-4792-9884-D94CEB9BA3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7795" y="2980457"/>
          <a:ext cx="1918335" cy="5417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96394" imgH="393529" progId="Equation.3">
                  <p:embed/>
                </p:oleObj>
              </mc:Choice>
              <mc:Fallback>
                <p:oleObj name="Equation" r:id="rId4" imgW="1396394" imgH="393529" progId="Equation.3">
                  <p:embed/>
                  <p:pic>
                    <p:nvPicPr>
                      <p:cNvPr id="13" name="Object 5">
                        <a:extLst>
                          <a:ext uri="{FF2B5EF4-FFF2-40B4-BE49-F238E27FC236}">
                            <a16:creationId xmlns:a16="http://schemas.microsoft.com/office/drawing/2014/main" id="{B080FB59-B367-4792-9884-D94CEB9BA3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7795" y="2980457"/>
                        <a:ext cx="1918335" cy="5417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D77F1293-01AB-4874-9C50-081A0278B4D0}"/>
              </a:ext>
            </a:extLst>
          </p:cNvPr>
          <p:cNvSpPr/>
          <p:nvPr/>
        </p:nvSpPr>
        <p:spPr>
          <a:xfrm>
            <a:off x="3559712" y="3082046"/>
            <a:ext cx="30075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altLang="en-US" sz="1600" i="1" kern="0" dirty="0">
                <a:solidFill>
                  <a:srgbClr val="000000"/>
                </a:solidFill>
              </a:rPr>
              <a:t>z</a:t>
            </a:r>
            <a:r>
              <a:rPr lang="en-US" altLang="en-US" sz="1600" kern="0" dirty="0">
                <a:solidFill>
                  <a:srgbClr val="000000"/>
                </a:solidFill>
              </a:rPr>
              <a:t> = </a:t>
            </a:r>
            <a:r>
              <a:rPr lang="en-US" altLang="en-US" sz="1600" kern="0" dirty="0">
                <a:solidFill>
                  <a:srgbClr val="000000"/>
                </a:solidFill>
                <a:cs typeface="Arial" panose="020B0604020202020204" pitchFamily="34" charset="0"/>
              </a:rPr>
              <a:t>−</a:t>
            </a:r>
            <a:r>
              <a:rPr lang="en-US" altLang="en-US" sz="1600" kern="0" dirty="0">
                <a:solidFill>
                  <a:srgbClr val="000000"/>
                </a:solidFill>
              </a:rPr>
              <a:t>1.5, </a:t>
            </a:r>
            <a:r>
              <a:rPr lang="en-US" altLang="en-US" sz="1600" i="1" kern="0" dirty="0">
                <a:solidFill>
                  <a:srgbClr val="000000"/>
                </a:solidFill>
              </a:rPr>
              <a:t>P</a:t>
            </a:r>
            <a:r>
              <a:rPr lang="en-US" altLang="en-US" sz="1600" kern="0" dirty="0">
                <a:solidFill>
                  <a:srgbClr val="000000"/>
                </a:solidFill>
              </a:rPr>
              <a:t>(</a:t>
            </a:r>
            <a:r>
              <a:rPr lang="en-US" altLang="en-US" sz="1600" i="1" kern="0" dirty="0">
                <a:solidFill>
                  <a:srgbClr val="000000"/>
                </a:solidFill>
              </a:rPr>
              <a:t>z </a:t>
            </a:r>
            <a:r>
              <a:rPr lang="en-US" altLang="en-US" sz="1600" kern="0" dirty="0">
                <a:solidFill>
                  <a:srgbClr val="000000"/>
                </a:solidFill>
              </a:rPr>
              <a:t>&lt; </a:t>
            </a:r>
            <a:r>
              <a:rPr lang="en-US" altLang="en-US" sz="1600" kern="0" dirty="0">
                <a:solidFill>
                  <a:srgbClr val="000000"/>
                </a:solidFill>
                <a:cs typeface="Arial" panose="020B0604020202020204" pitchFamily="34" charset="0"/>
              </a:rPr>
              <a:t>−</a:t>
            </a:r>
            <a:r>
              <a:rPr lang="en-US" altLang="en-US" sz="1600" kern="0" dirty="0">
                <a:solidFill>
                  <a:srgbClr val="000000"/>
                </a:solidFill>
              </a:rPr>
              <a:t>1.5) = 0.0668 ≈ 7%</a:t>
            </a:r>
          </a:p>
        </p:txBody>
      </p:sp>
      <p:graphicFrame>
        <p:nvGraphicFramePr>
          <p:cNvPr id="15" name="Object 7">
            <a:extLst>
              <a:ext uri="{FF2B5EF4-FFF2-40B4-BE49-F238E27FC236}">
                <a16:creationId xmlns:a16="http://schemas.microsoft.com/office/drawing/2014/main" id="{0AB36209-1A0F-444C-8872-DF4E76A255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19826" y="4295652"/>
          <a:ext cx="1935296" cy="594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09088" imgH="431613" progId="Equation.3">
                  <p:embed/>
                </p:oleObj>
              </mc:Choice>
              <mc:Fallback>
                <p:oleObj name="Equation" r:id="rId6" imgW="1409088" imgH="431613" progId="Equation.3">
                  <p:embed/>
                  <p:pic>
                    <p:nvPicPr>
                      <p:cNvPr id="15" name="Object 7">
                        <a:extLst>
                          <a:ext uri="{FF2B5EF4-FFF2-40B4-BE49-F238E27FC236}">
                            <a16:creationId xmlns:a16="http://schemas.microsoft.com/office/drawing/2014/main" id="{0AB36209-1A0F-444C-8872-DF4E76A255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9826" y="4295652"/>
                        <a:ext cx="1935296" cy="5943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89606695-D954-4B88-95B5-FAD2D3F127AE}"/>
              </a:ext>
            </a:extLst>
          </p:cNvPr>
          <p:cNvSpPr/>
          <p:nvPr/>
        </p:nvSpPr>
        <p:spPr>
          <a:xfrm>
            <a:off x="3559712" y="4400261"/>
            <a:ext cx="34163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600" i="1" kern="0" dirty="0">
                <a:solidFill>
                  <a:srgbClr val="000000"/>
                </a:solidFill>
              </a:rPr>
              <a:t>z</a:t>
            </a:r>
            <a:r>
              <a:rPr lang="en-US" altLang="en-US" sz="1600" kern="0" dirty="0">
                <a:solidFill>
                  <a:srgbClr val="000000"/>
                </a:solidFill>
              </a:rPr>
              <a:t> = </a:t>
            </a:r>
            <a:r>
              <a:rPr lang="en-US" altLang="en-US" sz="1600" kern="0" dirty="0">
                <a:solidFill>
                  <a:srgbClr val="000000"/>
                </a:solidFill>
                <a:cs typeface="Arial" panose="020B0604020202020204" pitchFamily="34" charset="0"/>
              </a:rPr>
              <a:t>−</a:t>
            </a:r>
            <a:r>
              <a:rPr lang="en-US" altLang="en-US" sz="1600" kern="0" dirty="0">
                <a:solidFill>
                  <a:srgbClr val="000000"/>
                </a:solidFill>
              </a:rPr>
              <a:t>3, </a:t>
            </a:r>
            <a:r>
              <a:rPr lang="en-US" altLang="en-US" sz="1600" i="1" kern="0" dirty="0">
                <a:solidFill>
                  <a:srgbClr val="000000"/>
                </a:solidFill>
              </a:rPr>
              <a:t>P</a:t>
            </a:r>
            <a:r>
              <a:rPr lang="en-US" altLang="en-US" sz="1600" kern="0" dirty="0">
                <a:solidFill>
                  <a:srgbClr val="000000"/>
                </a:solidFill>
              </a:rPr>
              <a:t>(</a:t>
            </a:r>
            <a:r>
              <a:rPr lang="en-US" altLang="en-US" sz="1600" i="1" kern="0" dirty="0">
                <a:solidFill>
                  <a:srgbClr val="000000"/>
                </a:solidFill>
              </a:rPr>
              <a:t>z </a:t>
            </a:r>
            <a:r>
              <a:rPr lang="en-US" altLang="en-US" sz="1600" kern="0" dirty="0">
                <a:solidFill>
                  <a:srgbClr val="000000"/>
                </a:solidFill>
              </a:rPr>
              <a:t>&lt; - </a:t>
            </a:r>
            <a:r>
              <a:rPr lang="en-US" altLang="en-US" sz="1600" kern="0" dirty="0">
                <a:solidFill>
                  <a:srgbClr val="000000"/>
                </a:solidFill>
                <a:cs typeface="Arial" panose="020B0604020202020204" pitchFamily="34" charset="0"/>
              </a:rPr>
              <a:t>3.0</a:t>
            </a:r>
            <a:r>
              <a:rPr lang="en-US" altLang="en-US" sz="1600" kern="0" dirty="0">
                <a:solidFill>
                  <a:srgbClr val="000000"/>
                </a:solidFill>
              </a:rPr>
              <a:t>) = 0.0013 ≈ 0.1%	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20793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C210-BA7D-4DB3-B89A-FD28EBAF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10" y="324270"/>
            <a:ext cx="6915150" cy="102447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/>
              <a:t>The 95% Confidence Interval for a Population Mean</a:t>
            </a:r>
          </a:p>
        </p:txBody>
      </p:sp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81288353-FC84-46AD-A701-FB6916FDC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E5798F9-F736-4954-93ED-D5C81D266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60171"/>
            <a:ext cx="8103870" cy="4143510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Confidence interval: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is the range, based on sample value, within which a researcher estimates a population value falls.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is an interval estimate for a population value, not a point estimate.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uses statistics to estimate parameters.</a:t>
            </a:r>
            <a:br>
              <a:rPr lang="en-US" dirty="0"/>
            </a:br>
            <a:endParaRPr lang="en-US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Point estimate: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is a single value as an estimate of a population value.</a:t>
            </a:r>
          </a:p>
        </p:txBody>
      </p:sp>
    </p:spTree>
    <p:extLst>
      <p:ext uri="{BB962C8B-B14F-4D97-AF65-F5344CB8AC3E}">
        <p14:creationId xmlns:p14="http://schemas.microsoft.com/office/powerpoint/2010/main" val="25983071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C210-BA7D-4DB3-B89A-FD28EBAF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10" y="324270"/>
            <a:ext cx="7166610" cy="51012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/>
              <a:t>A Sampling Distribution of the Mean</a:t>
            </a:r>
          </a:p>
        </p:txBody>
      </p:sp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81288353-FC84-46AD-A701-FB6916FDC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2084C3F-1319-413D-B991-E26793D73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00577"/>
            <a:ext cx="4274820" cy="452596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By the central limit theorem: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the sampling distribution of the mean is normally distributed.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the midpoint of a sampling distribution of the mean is the mean of the population from which the samples are drawn.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the standard deviation of the sampling distribution of the mean is the standard error of the mean (</a:t>
            </a:r>
            <a:r>
              <a:rPr lang="en-US" dirty="0" err="1"/>
              <a:t>σ</a:t>
            </a:r>
            <a:r>
              <a:rPr lang="en-US" i="1" baseline="-25000" dirty="0" err="1"/>
              <a:t>M</a:t>
            </a:r>
            <a:r>
              <a:rPr lang="en-US" dirty="0"/>
              <a:t>).</a:t>
            </a:r>
          </a:p>
        </p:txBody>
      </p:sp>
      <p:pic>
        <p:nvPicPr>
          <p:cNvPr id="9" name="Picture 8" descr="The figure is a distribution curve that illustrates a sampling distribution of the mean. There are several things to note about this figure:&#10;Thanks to the central limit theorem, it is normally distributed.&#10;Thanks to the central limit theorem, the mean of all the sample means, which is the midpoint of the distribution, is also the mean of the population. It’s marked as μ in Figure 5.11.&#10;Thanks to the central limit theorem, it is possible to calculate the standard error of the mean. The X-axis has been marked off in units of the standard error of the mean, ranging from −3 to 3. This indicates how many standard errors of the mean each sample mean falls away from μ.&#10;" title="Figure 5.11">
            <a:extLst>
              <a:ext uri="{FF2B5EF4-FFF2-40B4-BE49-F238E27FC236}">
                <a16:creationId xmlns:a16="http://schemas.microsoft.com/office/drawing/2014/main" id="{44E5DDDD-1195-4F53-9AD9-A35AD63554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34" y="1558290"/>
            <a:ext cx="3973407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1729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C210-BA7D-4DB3-B89A-FD28EBAF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10" y="324270"/>
            <a:ext cx="7909560" cy="102447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/>
              <a:t>±1.96 </a:t>
            </a:r>
            <a:r>
              <a:rPr lang="en-US" sz="4000" dirty="0" err="1"/>
              <a:t>σ</a:t>
            </a:r>
            <a:r>
              <a:rPr lang="en-US" sz="4000" i="1" baseline="-25000" dirty="0" err="1"/>
              <a:t>M</a:t>
            </a:r>
            <a:r>
              <a:rPr lang="en-US" sz="4000" dirty="0"/>
              <a:t> Brackets Built Around a Sample Mean</a:t>
            </a:r>
          </a:p>
        </p:txBody>
      </p:sp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81288353-FC84-46AD-A701-FB6916FDC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8655D0D-186F-4CF5-A63F-566B81A36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3794760" cy="390348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The 95% confidence interval extends from 1.96 </a:t>
            </a:r>
            <a:r>
              <a:rPr lang="en-US" dirty="0" err="1"/>
              <a:t>σ</a:t>
            </a:r>
            <a:r>
              <a:rPr lang="en-US" baseline="-25000" dirty="0" err="1"/>
              <a:t>M</a:t>
            </a:r>
            <a:r>
              <a:rPr lang="en-US" dirty="0"/>
              <a:t> below </a:t>
            </a:r>
            <a:r>
              <a:rPr lang="en-US" i="1" dirty="0"/>
              <a:t>M</a:t>
            </a:r>
            <a:r>
              <a:rPr lang="en-US" dirty="0"/>
              <a:t> to 1.96 </a:t>
            </a:r>
            <a:r>
              <a:rPr lang="en-US" dirty="0" err="1"/>
              <a:t>σ</a:t>
            </a:r>
            <a:r>
              <a:rPr lang="en-US" baseline="-25000" dirty="0" err="1"/>
              <a:t>M</a:t>
            </a:r>
            <a:r>
              <a:rPr lang="en-US" dirty="0"/>
              <a:t> above. </a:t>
            </a:r>
            <a:br>
              <a:rPr lang="en-US" dirty="0"/>
            </a:br>
            <a:endParaRPr lang="en-US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Notice that this interval captures </a:t>
            </a:r>
            <a:r>
              <a:rPr lang="en-US" i="1" dirty="0"/>
              <a:t>μ</a:t>
            </a:r>
            <a:r>
              <a:rPr lang="en-US" dirty="0"/>
              <a:t>, the population mean.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D1384B04-C011-4F48-818D-A978183179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6111" y="1913484"/>
            <a:ext cx="3923539" cy="250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6748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C210-BA7D-4DB3-B89A-FD28EBAF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10" y="324270"/>
            <a:ext cx="7909560" cy="102447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/>
              <a:t>±1.96 </a:t>
            </a:r>
            <a:r>
              <a:rPr lang="en-US" sz="4000" dirty="0" err="1"/>
              <a:t>σ</a:t>
            </a:r>
            <a:r>
              <a:rPr lang="en-US" sz="4000" i="1" baseline="-25000" dirty="0" err="1"/>
              <a:t>M</a:t>
            </a:r>
            <a:r>
              <a:rPr lang="en-US" sz="4000" dirty="0"/>
              <a:t> Brackets Built Around a Sample Mean</a:t>
            </a:r>
          </a:p>
        </p:txBody>
      </p:sp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81288353-FC84-46AD-A701-FB6916FDC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8655D0D-186F-4CF5-A63F-566B81A36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3794760" cy="390348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The 95% confidence interval extends from 1.96 </a:t>
            </a:r>
            <a:r>
              <a:rPr lang="en-US" dirty="0" err="1"/>
              <a:t>σ</a:t>
            </a:r>
            <a:r>
              <a:rPr lang="en-US" baseline="-25000" dirty="0" err="1"/>
              <a:t>M</a:t>
            </a:r>
            <a:r>
              <a:rPr lang="en-US" dirty="0"/>
              <a:t> below </a:t>
            </a:r>
            <a:r>
              <a:rPr lang="en-US" i="1" dirty="0"/>
              <a:t>M</a:t>
            </a:r>
            <a:r>
              <a:rPr lang="en-US" dirty="0"/>
              <a:t> to 1.96 </a:t>
            </a:r>
            <a:r>
              <a:rPr lang="en-US" dirty="0" err="1"/>
              <a:t>σ</a:t>
            </a:r>
            <a:r>
              <a:rPr lang="en-US" baseline="-25000" dirty="0" err="1"/>
              <a:t>M</a:t>
            </a:r>
            <a:r>
              <a:rPr lang="en-US" dirty="0"/>
              <a:t> above. </a:t>
            </a:r>
            <a:br>
              <a:rPr lang="en-US" dirty="0"/>
            </a:br>
            <a:endParaRPr lang="en-US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Notice that this interval fails to captures </a:t>
            </a:r>
            <a:r>
              <a:rPr lang="en-US" i="1" dirty="0"/>
              <a:t>μ</a:t>
            </a:r>
            <a:r>
              <a:rPr lang="en-US" dirty="0"/>
              <a:t>, the population mean.</a:t>
            </a:r>
          </a:p>
        </p:txBody>
      </p:sp>
      <p:pic>
        <p:nvPicPr>
          <p:cNvPr id="9" name="Picture 8" descr="The figure is a distribution curve with brackets built around a sample mean. In Figure 5.13, the mean for the sample falls 1.5 standard errors of the mean above μ.&#10;Let’s build an interval around the mean, adding 1.96 standard errors of the mean to it and subtracting 1.96 standard errors of the mean from it. Mathematically, that is M +1.96σM&#10;The brackets extend 1.96σM above and below M.&#10;The mean of the sample in Figure 5.13 is 2.5 standard errors of the mean below μ, so μ doesn’t fall within the brackets around the sample mean.&#10;In a sampling distribution of the mean,  95% of the means fall within 1.96 σM of the midpoint&#10;" title="Figure 5.13">
            <a:extLst>
              <a:ext uri="{FF2B5EF4-FFF2-40B4-BE49-F238E27FC236}">
                <a16:creationId xmlns:a16="http://schemas.microsoft.com/office/drawing/2014/main" id="{B457FA31-483D-4AD3-AC8A-A6D94E0701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981200"/>
            <a:ext cx="4165699" cy="236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2787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C210-BA7D-4DB3-B89A-FD28EBAF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10" y="324270"/>
            <a:ext cx="8492490" cy="102447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/>
              <a:t>Putting It All Together: Defining the 95% Confidence Interval for the Population Mean</a:t>
            </a:r>
          </a:p>
        </p:txBody>
      </p:sp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81288353-FC84-46AD-A701-FB6916FDC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8FA2FEE4-23AD-4E47-B10F-2F4CEE44D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1625" y="1623762"/>
            <a:ext cx="6000750" cy="36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3475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C210-BA7D-4DB3-B89A-FD28EBAF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10" y="324270"/>
            <a:ext cx="8492490" cy="102447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/>
              <a:t>Putting It All Together: Defining the 95% Confidence Interval for the Population Mean</a:t>
            </a:r>
          </a:p>
        </p:txBody>
      </p:sp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81288353-FC84-46AD-A701-FB6916FDC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4E29ED1-18A6-4461-8624-A11D565A7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83030"/>
            <a:ext cx="7898130" cy="452596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If a sample mean is picked at random from a sampling distribution of the mean,  there’s a 95% chance that the sample mean falls in the shaded region, as shown in </a:t>
            </a:r>
            <a:r>
              <a:rPr lang="it-IT" dirty="0"/>
              <a:t>Figure 5.14.</a:t>
            </a:r>
            <a:br>
              <a:rPr lang="it-IT" dirty="0"/>
            </a:br>
            <a:endParaRPr lang="en-US" sz="18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Brackets that extend ±1.96 </a:t>
            </a:r>
            <a:r>
              <a:rPr lang="en-US" dirty="0" err="1"/>
              <a:t>σ</a:t>
            </a:r>
            <a:r>
              <a:rPr lang="en-US" i="1" baseline="-25000" dirty="0" err="1"/>
              <a:t>M</a:t>
            </a:r>
            <a:r>
              <a:rPr lang="en-US" dirty="0"/>
              <a:t> capture μ for every sample mean in the shaded region.</a:t>
            </a:r>
            <a:br>
              <a:rPr lang="en-US" dirty="0"/>
            </a:br>
            <a:endParaRPr lang="en-US" sz="18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For any mean picked at random from the sampling distribution, there’s a 95% chance that 1.96 </a:t>
            </a:r>
            <a:r>
              <a:rPr lang="en-US" dirty="0" err="1"/>
              <a:t>σ</a:t>
            </a:r>
            <a:r>
              <a:rPr lang="en-US" i="1" baseline="-25000" dirty="0" err="1"/>
              <a:t>M</a:t>
            </a:r>
            <a:r>
              <a:rPr lang="en-US" dirty="0"/>
              <a:t> brackets extended symmetrically around it will capture </a:t>
            </a:r>
            <a:r>
              <a:rPr lang="en-US" i="1" dirty="0"/>
              <a:t>μ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21255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C210-BA7D-4DB3-B89A-FD28EBAF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10" y="324270"/>
            <a:ext cx="8492490" cy="155025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/>
              <a:t>Area Within Which 95% of the Sample Means Fall in a Sampling Distribution of the Mean</a:t>
            </a:r>
          </a:p>
        </p:txBody>
      </p:sp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81288353-FC84-46AD-A701-FB6916FDC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BD89AAD-0AE6-42A1-ACF4-B1D7121E2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02802"/>
            <a:ext cx="8229600" cy="37338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700" dirty="0"/>
              <a:t>95% of sample means in a sampling distribution of the mean fall in the area from 1.96 </a:t>
            </a:r>
            <a:r>
              <a:rPr lang="en-US" sz="2700" dirty="0" err="1"/>
              <a:t>σ</a:t>
            </a:r>
            <a:r>
              <a:rPr lang="en-US" sz="2700" i="1" baseline="-25000" dirty="0" err="1"/>
              <a:t>M</a:t>
            </a:r>
            <a:r>
              <a:rPr lang="en-US" sz="2700" dirty="0"/>
              <a:t> below the midpoint to 1.96 </a:t>
            </a:r>
            <a:r>
              <a:rPr lang="en-US" sz="2700" dirty="0" err="1"/>
              <a:t>σ</a:t>
            </a:r>
            <a:r>
              <a:rPr lang="en-US" sz="2700" i="1" baseline="-25000" dirty="0" err="1"/>
              <a:t>M</a:t>
            </a:r>
            <a:r>
              <a:rPr lang="en-US" sz="2700" dirty="0"/>
              <a:t> above the midpoint. </a:t>
            </a:r>
          </a:p>
          <a:p>
            <a:pPr>
              <a:spcBef>
                <a:spcPts val="0"/>
              </a:spcBef>
            </a:pPr>
            <a:endParaRPr lang="en-US" sz="2700" dirty="0"/>
          </a:p>
          <a:p>
            <a:pPr>
              <a:spcBef>
                <a:spcPts val="0"/>
              </a:spcBef>
            </a:pPr>
            <a:r>
              <a:rPr lang="en-US" sz="2700" dirty="0"/>
              <a:t>95% confidence intervals that are built around means in the shaded area will successfully capture the population mean, </a:t>
            </a:r>
            <a:r>
              <a:rPr lang="en-US" sz="2700" i="1" dirty="0"/>
              <a:t>μ</a:t>
            </a:r>
            <a:r>
              <a:rPr lang="en-US" sz="27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3755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C210-BA7D-4DB3-B89A-FD28EBAF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10" y="324270"/>
            <a:ext cx="3440430" cy="50260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Types of Samples</a:t>
            </a:r>
          </a:p>
        </p:txBody>
      </p:sp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81288353-FC84-46AD-A701-FB6916FDC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0A75347-5638-4F91-8DF1-51517FAC3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02294"/>
            <a:ext cx="3879718" cy="452596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Representative: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Means all the attributes of the population are present in the sample in the same proportion as in the population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Results from representative samples can be generalized to the population.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DF3FBE-DB48-4A3C-8548-570F7C3E3404}"/>
              </a:ext>
            </a:extLst>
          </p:cNvPr>
          <p:cNvSpPr txBox="1"/>
          <p:nvPr/>
        </p:nvSpPr>
        <p:spPr>
          <a:xfrm>
            <a:off x="4336918" y="3578639"/>
            <a:ext cx="45087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charset="0"/>
              </a:rPr>
              <a:t>A sample is smaller than the population</a:t>
            </a:r>
          </a:p>
          <a:p>
            <a:r>
              <a:rPr lang="en-US" sz="1600" dirty="0">
                <a:solidFill>
                  <a:srgbClr val="000000"/>
                </a:solidFill>
                <a:latin typeface="Arial" charset="0"/>
              </a:rPr>
              <a:t>Here, a sample of 2,400 people is used to represent a population of 314,000,000. If the sample is representative, it has all the attributes that are present in the population in roughly the same degree.</a:t>
            </a:r>
          </a:p>
        </p:txBody>
      </p:sp>
      <p:pic>
        <p:nvPicPr>
          <p:cNvPr id="9" name="Picture 8" descr="The figure is a drawing that shows a representative sample against a map of the United States. Here, a sample of 2,400 people is used to represent a population of 314,000,000. If the sample is representative, it has all the attributes that are present in the population in roughly the same degree.&#10;" title="Figure 5.1">
            <a:extLst>
              <a:ext uri="{FF2B5EF4-FFF2-40B4-BE49-F238E27FC236}">
                <a16:creationId xmlns:a16="http://schemas.microsoft.com/office/drawing/2014/main" id="{C42FD798-18ED-461C-9019-2CAAFE787F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282" y="873829"/>
            <a:ext cx="4343400" cy="267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642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C210-BA7D-4DB3-B89A-FD28EBAF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10" y="324270"/>
            <a:ext cx="7909560" cy="102447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/>
              <a:t>Formula for 95% Confidence Interval for the Population Mean</a:t>
            </a:r>
          </a:p>
        </p:txBody>
      </p:sp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81288353-FC84-46AD-A701-FB6916FDC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672A15-D2BD-4AAB-9235-6D6988662F34}"/>
                  </a:ext>
                </a:extLst>
              </p:cNvPr>
              <p:cNvSpPr/>
              <p:nvPr/>
            </p:nvSpPr>
            <p:spPr>
              <a:xfrm>
                <a:off x="707390" y="1521210"/>
                <a:ext cx="7797800" cy="3810000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charset="0"/>
                        </a:rPr>
                        <m:t>95%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𝐶𝐼</m:t>
                          </m:r>
                        </m:e>
                        <m:sub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sub>
                      </m:sSub>
                      <m:r>
                        <a:rPr lang="en-US" sz="2000" i="1">
                          <a:latin typeface="Cambria Math" charset="0"/>
                        </a:rPr>
                        <m:t>=</m:t>
                      </m:r>
                      <m:r>
                        <a:rPr lang="en-US" sz="2000" i="1">
                          <a:latin typeface="Cambria Math" charset="0"/>
                        </a:rPr>
                        <m:t>𝑀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±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1.96×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𝑀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𝑤h𝑒𝑟𝑒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95%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𝐶𝐼</m:t>
                          </m:r>
                        </m:e>
                        <m:sub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sub>
                      </m:sSub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𝑡h𝑒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95% 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𝑐𝑜𝑛𝑓𝑖𝑑𝑒𝑛𝑐𝑒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𝑖𝑛𝑡𝑒𝑟𝑣𝑎𝑙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𝑓𝑜𝑟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𝑡h𝑒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𝑝𝑜𝑝𝑢𝑙𝑎𝑡𝑖𝑜𝑛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𝑚𝑒𝑎𝑛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𝑏𝑒𝑖𝑛𝑔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𝑐𝑎𝑙𝑐𝑢𝑙𝑎𝑡𝑒𝑑</m:t>
                      </m:r>
                    </m:oMath>
                    <m:oMath xmlns:m="http://schemas.openxmlformats.org/officeDocument/2006/math"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𝑀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𝑡h𝑒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𝑠𝑎𝑚𝑝𝑙𝑒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𝑚𝑒𝑎𝑛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𝑀</m:t>
                          </m:r>
                        </m:sub>
                      </m:sSub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𝑠𝑡𝑎𝑛𝑑𝑎𝑟𝑑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𝑒𝑟𝑟𝑜𝑟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𝑜𝑓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𝑡h𝑒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𝑚𝑒𝑎𝑛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𝐸𝑞𝑢𝑎𝑡𝑖𝑜𝑛</m:t>
                          </m:r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𝑖𝑛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𝑃𝑎𝑔𝑒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 13</m:t>
                          </m:r>
                        </m:e>
                      </m:d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</m:oMath>
                    <m:oMath xmlns:m="http://schemas.openxmlformats.org/officeDocument/2006/math"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𝐼𝑓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𝑀</m:t>
                          </m:r>
                        </m:sub>
                      </m:sSub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𝑖𝑠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𝑢𝑛𝑘𝑛𝑜𝑤𝑛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, 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𝑠𝑢𝑏𝑠𝑡𝑖𝑡𝑢𝑡𝑒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𝑠</m:t>
                          </m:r>
                        </m:e>
                        <m:sub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𝑀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𝐸𝑞𝑢𝑎𝑡𝑖𝑜𝑛</m:t>
                          </m:r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𝑖𝑛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𝑃𝑎𝑔𝑒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 14</m:t>
                          </m:r>
                        </m:e>
                      </m:d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672A15-D2BD-4AAB-9235-6D6988662F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390" y="1521210"/>
                <a:ext cx="7797800" cy="381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72051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C210-BA7D-4DB3-B89A-FD28EBAF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10" y="324270"/>
            <a:ext cx="6892290" cy="51012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/>
              <a:t>Calculating 95% Confidence Interval</a:t>
            </a:r>
          </a:p>
        </p:txBody>
      </p:sp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81288353-FC84-46AD-A701-FB6916FDC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74777D9-61DD-434D-BE29-B8AC3D90F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510" y="1012007"/>
            <a:ext cx="3749040" cy="452596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800" dirty="0"/>
              <a:t>Calculation for a confidence interval: </a:t>
            </a:r>
            <a:r>
              <a:rPr lang="en-US" sz="2800" i="1" dirty="0"/>
              <a:t>M</a:t>
            </a:r>
            <a:r>
              <a:rPr lang="en-US" sz="2800" dirty="0"/>
              <a:t>, </a:t>
            </a:r>
            <a:r>
              <a:rPr lang="en-US" sz="2800" dirty="0" err="1"/>
              <a:t>σ</a:t>
            </a:r>
            <a:r>
              <a:rPr lang="en-US" sz="2800" dirty="0"/>
              <a:t>, and </a:t>
            </a:r>
            <a:r>
              <a:rPr lang="en-US" sz="2800" i="1" dirty="0"/>
              <a:t>N</a:t>
            </a:r>
            <a:r>
              <a:rPr lang="en-US" sz="2800" dirty="0"/>
              <a:t>. σ and </a:t>
            </a:r>
            <a:r>
              <a:rPr lang="en-US" sz="2800" i="1" dirty="0"/>
              <a:t>N</a:t>
            </a:r>
            <a:r>
              <a:rPr lang="en-US" sz="2800" dirty="0"/>
              <a:t> are needed to calculate </a:t>
            </a:r>
            <a:r>
              <a:rPr lang="en-US" sz="2800" dirty="0" err="1"/>
              <a:t>σ</a:t>
            </a:r>
            <a:r>
              <a:rPr lang="en-US" sz="2800" i="1" baseline="-25000" dirty="0" err="1"/>
              <a:t>M</a:t>
            </a:r>
            <a:r>
              <a:rPr lang="en-US" sz="2800" dirty="0"/>
              <a:t> using Equation in page 13.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Equation in previous page can be used to calculate the 95% confidence interval.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1798072-6F4F-4C7A-9161-584EE8268BEF}"/>
                  </a:ext>
                </a:extLst>
              </p:cNvPr>
              <p:cNvSpPr txBox="1"/>
              <p:nvPr/>
            </p:nvSpPr>
            <p:spPr>
              <a:xfrm>
                <a:off x="4743452" y="893603"/>
                <a:ext cx="2800348" cy="30021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e>
                        <m:sub>
                          <m:r>
                            <a:rPr lang="en-US" sz="1600" i="1">
                              <a:latin typeface="Cambria Math" charset="0"/>
                            </a:rPr>
                            <m:t>𝑀</m:t>
                          </m:r>
                        </m:sub>
                      </m:sSub>
                      <m:r>
                        <a:rPr lang="en-US" sz="1600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𝑁</m:t>
                              </m:r>
                            </m:e>
                          </m:rad>
                        </m:den>
                      </m:f>
                    </m:oMath>
                    <m:oMath xmlns:m="http://schemas.openxmlformats.org/officeDocument/2006/math">
                      <m:r>
                        <a:rPr lang="en-US" sz="16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charset="0"/>
                            </a:rPr>
                            <m:t>15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37</m:t>
                              </m:r>
                            </m:e>
                          </m:rad>
                        </m:den>
                      </m:f>
                    </m:oMath>
                    <m:oMath xmlns:m="http://schemas.openxmlformats.org/officeDocument/2006/math">
                      <m:r>
                        <a:rPr lang="en-US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15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6.0828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US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=2.4660</m:t>
                      </m:r>
                    </m:oMath>
                    <m:oMath xmlns:m="http://schemas.openxmlformats.org/officeDocument/2006/math">
                      <m:r>
                        <a:rPr lang="en-US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=2.47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1798072-6F4F-4C7A-9161-584EE8268B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3452" y="893603"/>
                <a:ext cx="2800348" cy="30021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3F764FA-280C-40B1-BD15-ABCC4C29AFCA}"/>
                  </a:ext>
                </a:extLst>
              </p:cNvPr>
              <p:cNvSpPr txBox="1"/>
              <p:nvPr/>
            </p:nvSpPr>
            <p:spPr>
              <a:xfrm>
                <a:off x="3913456" y="4073389"/>
                <a:ext cx="4579034" cy="12226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charset="0"/>
                        </a:rPr>
                        <m:t>95%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charset="0"/>
                            </a:rPr>
                            <m:t>𝐶𝐼</m:t>
                          </m:r>
                        </m:e>
                        <m:sub>
                          <m:r>
                            <a:rPr lang="en-US" sz="1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sub>
                      </m:sSub>
                      <m:r>
                        <a:rPr lang="en-US" sz="1800" i="1">
                          <a:latin typeface="Cambria Math" charset="0"/>
                        </a:rPr>
                        <m:t>=</m:t>
                      </m:r>
                      <m:r>
                        <a:rPr lang="en-US" sz="1800" i="1">
                          <a:latin typeface="Cambria Math" charset="0"/>
                        </a:rPr>
                        <m:t>𝑀</m:t>
                      </m:r>
                      <m:r>
                        <a:rPr lang="en-US" sz="1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±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1.96×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𝑀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               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                </m:t>
                    </m:r>
                    <m:r>
                      <a:rPr lang="en-US" sz="1800" i="1" smtClean="0">
                        <a:latin typeface="Cambria Math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120</m:t>
                    </m:r>
                    <m:r>
                      <a:rPr lang="en-US" sz="1800" i="1">
                        <a:latin typeface="Cambria Math" charset="0"/>
                        <a:ea typeface="Cambria Math" charset="0"/>
                        <a:cs typeface="Cambria Math" charset="0"/>
                      </a:rPr>
                      <m:t>±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1.96×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2.4660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sz="1800" b="0" dirty="0"/>
                  <a:t>                               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 smtClean="0">
                        <a:latin typeface="Cambria Math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120</m:t>
                    </m:r>
                    <m:r>
                      <a:rPr lang="en-US" sz="1800" i="1">
                        <a:latin typeface="Cambria Math" charset="0"/>
                        <a:ea typeface="Cambria Math" charset="0"/>
                        <a:cs typeface="Cambria Math" charset="0"/>
                      </a:rPr>
                      <m:t>±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4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.8837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sz="1800" b="0" dirty="0"/>
                  <a:t>                               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 smtClean="0">
                        <a:latin typeface="Cambria Math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𝑓𝑟𝑜𝑚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115.12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124.88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3F764FA-280C-40B1-BD15-ABCC4C29A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456" y="4073389"/>
                <a:ext cx="4579034" cy="1222642"/>
              </a:xfrm>
              <a:prstGeom prst="rect">
                <a:avLst/>
              </a:prstGeom>
              <a:blipFill>
                <a:blip r:embed="rId5"/>
                <a:stretch>
                  <a:fillRect b="-3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47951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C210-BA7D-4DB3-B89A-FD28EBAF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10" y="324270"/>
            <a:ext cx="8492490" cy="102447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/>
              <a:t>Using a Confidence Interval to Indicate the Range Within Which a Population Value Falls</a:t>
            </a:r>
          </a:p>
        </p:txBody>
      </p:sp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81288353-FC84-46AD-A701-FB6916FDC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6229AEA-50E4-4F5E-A9B2-9642C07BC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92897"/>
            <a:ext cx="8229600" cy="185896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700" dirty="0"/>
              <a:t>The shaded area indicates the range within which the mean IQ of all students at the elite college probably falls.</a:t>
            </a:r>
          </a:p>
        </p:txBody>
      </p:sp>
      <p:pic>
        <p:nvPicPr>
          <p:cNvPr id="6" name="Picture 5" descr="The figure is a graph of the confidence interval of the equation on the previous slide. The figure shows that with our IQ example we would conclude there’s a 95% chance that the mean (μ) IQ score of the students at this college falls somewhere in the range from 117.12 to 126.88&#10;" title="Figure 5.15">
            <a:extLst>
              <a:ext uri="{FF2B5EF4-FFF2-40B4-BE49-F238E27FC236}">
                <a16:creationId xmlns:a16="http://schemas.microsoft.com/office/drawing/2014/main" id="{1F5AC3BC-B576-4B4F-9473-DCD38AE041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051306"/>
            <a:ext cx="8229600" cy="142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4534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81288353-FC84-46AD-A701-FB6916FDC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70589BF1-8997-4E33-B650-02E534DB0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200" y="312286"/>
            <a:ext cx="1853864" cy="50260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Example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73C099E-E24C-4D8A-959C-86A3BA14B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97943"/>
            <a:ext cx="3103514" cy="1145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CC99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Font typeface="Wingdings" pitchFamily="2" charset="2"/>
              <a:buChar char="p"/>
              <a:defRPr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CC99"/>
              </a:buClr>
              <a:buSzPct val="6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914400" eaLnBrk="1" hangingPunct="1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en-US" sz="1800" kern="0" dirty="0">
                <a:solidFill>
                  <a:srgbClr val="000000"/>
                </a:solidFill>
              </a:rPr>
              <a:t>Prostate cancer patients’ age in Montreal, Quebec, Canada has a known population standard deviation </a:t>
            </a:r>
            <a:r>
              <a:rPr lang="en-US" altLang="en-US" sz="1800" i="1" kern="0" dirty="0">
                <a:solidFill>
                  <a:srgbClr val="000000"/>
                </a:solidFill>
                <a:latin typeface="Symbol" panose="05050102010706020507" pitchFamily="18" charset="2"/>
              </a:rPr>
              <a:t>s</a:t>
            </a:r>
            <a:r>
              <a:rPr lang="en-US" altLang="en-US" sz="1800" kern="0" dirty="0">
                <a:solidFill>
                  <a:srgbClr val="000000"/>
                </a:solidFill>
              </a:rPr>
              <a:t> =6.9.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745CDA3B-BE7E-4C7C-94E4-DC8C62199F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43073"/>
            <a:ext cx="8229600" cy="664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CC99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Font typeface="Wingdings" pitchFamily="2" charset="2"/>
              <a:buChar char="p"/>
              <a:defRPr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CC99"/>
              </a:buClr>
              <a:buSzPct val="6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914400" eaLnBrk="1" hangingPunct="1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en-US" sz="1800" kern="0" dirty="0">
                <a:solidFill>
                  <a:srgbClr val="000000"/>
                </a:solidFill>
              </a:rPr>
              <a:t>1. They collected 1,904 prostate cancer cases, and the average age is 63.6. Calculate a 95% confidence interval.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72545E-9941-4032-87C8-BF76B6B22712}"/>
              </a:ext>
            </a:extLst>
          </p:cNvPr>
          <p:cNvSpPr/>
          <p:nvPr/>
        </p:nvSpPr>
        <p:spPr>
          <a:xfrm>
            <a:off x="456198" y="3804029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kern="0" dirty="0">
                <a:solidFill>
                  <a:srgbClr val="000000"/>
                </a:solidFill>
              </a:rPr>
              <a:t>2. They also collected 1,965 controls, and the average age is 64.9. Calculate a 95% confidence interval.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77F1293-01AB-4874-9C50-081A0278B4D0}"/>
                  </a:ext>
                </a:extLst>
              </p:cNvPr>
              <p:cNvSpPr/>
              <p:nvPr/>
            </p:nvSpPr>
            <p:spPr>
              <a:xfrm>
                <a:off x="1014513" y="3169535"/>
                <a:ext cx="4392228" cy="3449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4400">
                  <a:defRPr/>
                </a:pPr>
                <a:r>
                  <a:rPr lang="en-US" altLang="en-US" sz="1500" kern="0" dirty="0">
                    <a:solidFill>
                      <a:srgbClr val="002060"/>
                    </a:solidFill>
                  </a:rPr>
                  <a:t>63.6 ± 1.96 (6.9/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en-US" sz="1500" i="1" kern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en-US" sz="1500" kern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1904</m:t>
                        </m:r>
                      </m:e>
                    </m:rad>
                  </m:oMath>
                </a14:m>
                <a:r>
                  <a:rPr lang="en-US" altLang="en-US" sz="1500" kern="0" dirty="0">
                    <a:solidFill>
                      <a:srgbClr val="002060"/>
                    </a:solidFill>
                  </a:rPr>
                  <a:t>) = 63.6 ± 0.31 = (63.29, 63.91)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77F1293-01AB-4874-9C50-081A0278B4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513" y="3169535"/>
                <a:ext cx="4392228" cy="344903"/>
              </a:xfrm>
              <a:prstGeom prst="rect">
                <a:avLst/>
              </a:prstGeom>
              <a:blipFill>
                <a:blip r:embed="rId3"/>
                <a:stretch>
                  <a:fillRect l="-555" b="-17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4B26145-30EF-446C-8AA8-B645DEF0A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2176" y="802148"/>
            <a:ext cx="4994624" cy="145824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DB68C97-60AE-45AF-9657-3C0FBFEB269F}"/>
              </a:ext>
            </a:extLst>
          </p:cNvPr>
          <p:cNvSpPr/>
          <p:nvPr/>
        </p:nvSpPr>
        <p:spPr>
          <a:xfrm>
            <a:off x="725375" y="2855471"/>
            <a:ext cx="769673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kern="0" dirty="0">
                <a:solidFill>
                  <a:srgbClr val="002060"/>
                </a:solidFill>
              </a:rPr>
              <a:t>Since </a:t>
            </a:r>
            <a:r>
              <a:rPr lang="en-US" sz="1600" i="1" kern="0" dirty="0">
                <a:solidFill>
                  <a:srgbClr val="002060"/>
                </a:solidFill>
              </a:rPr>
              <a:t>z</a:t>
            </a:r>
            <a:r>
              <a:rPr lang="en-US" sz="1600" kern="0" baseline="30000" dirty="0">
                <a:solidFill>
                  <a:srgbClr val="002060"/>
                </a:solidFill>
              </a:rPr>
              <a:t>*</a:t>
            </a:r>
            <a:r>
              <a:rPr lang="en-US" sz="1600" kern="0" dirty="0">
                <a:solidFill>
                  <a:srgbClr val="002060"/>
                </a:solidFill>
              </a:rPr>
              <a:t> = 1.960 for 95% confidence level, thus 95% CI for age in prostate cancer cases is</a:t>
            </a:r>
            <a:endParaRPr lang="en-US" sz="16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FDE5ED7-12EE-46DF-A985-090C4647FFD4}"/>
                  </a:ext>
                </a:extLst>
              </p:cNvPr>
              <p:cNvSpPr/>
              <p:nvPr/>
            </p:nvSpPr>
            <p:spPr>
              <a:xfrm>
                <a:off x="1012994" y="4719874"/>
                <a:ext cx="4392228" cy="3472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4400">
                  <a:defRPr/>
                </a:pPr>
                <a:r>
                  <a:rPr lang="en-US" altLang="en-US" sz="1500" kern="0" dirty="0">
                    <a:solidFill>
                      <a:srgbClr val="002060"/>
                    </a:solidFill>
                  </a:rPr>
                  <a:t>64.9 ± 1.96 (6.9/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en-US" sz="1500" i="1" kern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en-US" sz="1500" b="0" i="0" kern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1965</m:t>
                        </m:r>
                      </m:e>
                    </m:rad>
                  </m:oMath>
                </a14:m>
                <a:r>
                  <a:rPr lang="en-US" altLang="en-US" sz="1500" kern="0" dirty="0">
                    <a:solidFill>
                      <a:srgbClr val="002060"/>
                    </a:solidFill>
                  </a:rPr>
                  <a:t>) = 64.9 ± 0.31 = (64.59, 65.21)</a:t>
                </a: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FDE5ED7-12EE-46DF-A985-090C4647FF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994" y="4719874"/>
                <a:ext cx="4392228" cy="347211"/>
              </a:xfrm>
              <a:prstGeom prst="rect">
                <a:avLst/>
              </a:prstGeom>
              <a:blipFill>
                <a:blip r:embed="rId5"/>
                <a:stretch>
                  <a:fillRect l="-555" b="-19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292B14C5-11DA-41EB-B41B-2F950A4D6A99}"/>
              </a:ext>
            </a:extLst>
          </p:cNvPr>
          <p:cNvSpPr/>
          <p:nvPr/>
        </p:nvSpPr>
        <p:spPr>
          <a:xfrm>
            <a:off x="829647" y="4431208"/>
            <a:ext cx="74601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kern="0" dirty="0">
                <a:solidFill>
                  <a:srgbClr val="002060"/>
                </a:solidFill>
              </a:rPr>
              <a:t>Since </a:t>
            </a:r>
            <a:r>
              <a:rPr lang="en-US" sz="1600" i="1" kern="0" dirty="0">
                <a:solidFill>
                  <a:srgbClr val="002060"/>
                </a:solidFill>
              </a:rPr>
              <a:t>z</a:t>
            </a:r>
            <a:r>
              <a:rPr lang="en-US" sz="1600" kern="0" baseline="30000" dirty="0">
                <a:solidFill>
                  <a:srgbClr val="002060"/>
                </a:solidFill>
              </a:rPr>
              <a:t>*</a:t>
            </a:r>
            <a:r>
              <a:rPr lang="en-US" sz="1600" kern="0" dirty="0">
                <a:solidFill>
                  <a:srgbClr val="002060"/>
                </a:solidFill>
              </a:rPr>
              <a:t> = 1.960 for 95% confidence level, thus 95% CI for age in controls is</a:t>
            </a:r>
            <a:endParaRPr lang="en-US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825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/>
      <p:bldP spid="10" grpId="0"/>
      <p:bldP spid="6" grpId="0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C210-BA7D-4DB3-B89A-FD28EBAF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10" y="324270"/>
            <a:ext cx="3440430" cy="50260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Types of Samples</a:t>
            </a:r>
          </a:p>
        </p:txBody>
      </p:sp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81288353-FC84-46AD-A701-FB6916FDC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EA52B37-670F-43CE-A59F-6E416C75B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000577"/>
            <a:ext cx="8229600" cy="452596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Convenience Sample </a:t>
            </a:r>
          </a:p>
          <a:p>
            <a:pPr lvl="1">
              <a:spcBef>
                <a:spcPts val="0"/>
              </a:spcBef>
            </a:pPr>
            <a:r>
              <a:rPr lang="en-US" dirty="0"/>
              <a:t>Sampling strategy in which cases are selected for study based on the ease with which they can be obtained</a:t>
            </a:r>
          </a:p>
          <a:p>
            <a:pPr lvl="1">
              <a:spcBef>
                <a:spcPts val="0"/>
              </a:spcBef>
            </a:pPr>
            <a:r>
              <a:rPr lang="en-US" dirty="0"/>
              <a:t>Easy to obtain, but not representative</a:t>
            </a:r>
          </a:p>
          <a:p>
            <a:pPr lvl="1">
              <a:spcBef>
                <a:spcPts val="0"/>
              </a:spcBef>
            </a:pPr>
            <a:r>
              <a:rPr lang="en-US" dirty="0"/>
              <a:t>Example </a:t>
            </a:r>
          </a:p>
          <a:p>
            <a:pPr lvl="2">
              <a:spcBef>
                <a:spcPts val="0"/>
              </a:spcBef>
            </a:pPr>
            <a:r>
              <a:rPr lang="en-US" dirty="0"/>
              <a:t>Social psychologist studying students’ sexual attitudes and behaviors goes to student union at lunchtime and asks students to complete his survey</a:t>
            </a:r>
          </a:p>
        </p:txBody>
      </p:sp>
    </p:spTree>
    <p:extLst>
      <p:ext uri="{BB962C8B-B14F-4D97-AF65-F5344CB8AC3E}">
        <p14:creationId xmlns:p14="http://schemas.microsoft.com/office/powerpoint/2010/main" val="3232278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C210-BA7D-4DB3-B89A-FD28EBAF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10" y="324270"/>
            <a:ext cx="3440430" cy="50260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Types of Samples</a:t>
            </a:r>
          </a:p>
        </p:txBody>
      </p:sp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81288353-FC84-46AD-A701-FB6916FDC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EE69F39-6BA5-4D89-ADD8-F17513F67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10" y="1000735"/>
            <a:ext cx="8229600" cy="452596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Random Sample</a:t>
            </a:r>
          </a:p>
          <a:p>
            <a:pPr lvl="1">
              <a:spcBef>
                <a:spcPts val="0"/>
              </a:spcBef>
            </a:pPr>
            <a:r>
              <a:rPr lang="en-US" dirty="0"/>
              <a:t>Sampling strategy in which each case in the population has an equal chance of being selected</a:t>
            </a:r>
          </a:p>
          <a:p>
            <a:pPr lvl="1">
              <a:spcBef>
                <a:spcPts val="0"/>
              </a:spcBef>
            </a:pPr>
            <a:r>
              <a:rPr lang="en-US" dirty="0"/>
              <a:t>Example: Names drawn from barrel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Social psychologist studying students’ sexual attitudes and behaviors goes to registrar and gets a list of names of all registered students, places names on slips of paper, places slips in barrel, mixes it up, draws a name.</a:t>
            </a:r>
          </a:p>
        </p:txBody>
      </p:sp>
    </p:spTree>
    <p:extLst>
      <p:ext uri="{BB962C8B-B14F-4D97-AF65-F5344CB8AC3E}">
        <p14:creationId xmlns:p14="http://schemas.microsoft.com/office/powerpoint/2010/main" val="747256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C210-BA7D-4DB3-B89A-FD28EBAF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10" y="324270"/>
            <a:ext cx="3440430" cy="50260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Types of Samples</a:t>
            </a:r>
          </a:p>
        </p:txBody>
      </p:sp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81288353-FC84-46AD-A701-FB6916FDC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5F72000-3AEF-4ADE-A016-24EA4B056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069580" cy="308991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Random number table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The random digits in this table can be used to select a random sample from a population.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Example: 4,703 students and you want a random sample of 50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Assign sequential numbers to pool of participants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Use random number table and move across it, looking for values of 4,703 or lower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Each time value is encountered, that person goes into the sample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1756F20-C3FD-4C99-9D6D-1776E0A096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40615"/>
              </p:ext>
            </p:extLst>
          </p:nvPr>
        </p:nvGraphicFramePr>
        <p:xfrm>
          <a:off x="1600201" y="3726180"/>
          <a:ext cx="6095999" cy="164592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8607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1887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5502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3174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5574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4576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5273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8582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1424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9439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5515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8367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6317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6974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3452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2639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0296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8870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3197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4853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4434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0149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1919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8684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9082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0335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6276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1041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C210-BA7D-4DB3-B89A-FD28EBAF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10" y="324270"/>
            <a:ext cx="4697730" cy="50260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Problems with Sampling</a:t>
            </a:r>
          </a:p>
        </p:txBody>
      </p:sp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81288353-FC84-46AD-A701-FB6916FDC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ED2923A-3AC5-4F18-A228-9E6E18EF7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02294"/>
            <a:ext cx="8503920" cy="4525963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400" dirty="0"/>
              <a:t>Two Potential Problems with Random Samples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2400" dirty="0"/>
              <a:t>Self-selection bias 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sz="1900" dirty="0" err="1"/>
              <a:t>Nonrepresentative</a:t>
            </a:r>
            <a:r>
              <a:rPr lang="en-US" sz="1900" dirty="0"/>
              <a:t> sample that may occur when the subjects who agree to participate in a research study differ from those who choose not to participate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2400" dirty="0"/>
              <a:t>Sampling Error 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sz="1900" dirty="0"/>
              <a:t>Discrepancies, due to random factors, between sample values and a population value</a:t>
            </a:r>
            <a:br>
              <a:rPr lang="en-US" sz="1800" dirty="0"/>
            </a:br>
            <a:endParaRPr lang="en-US" sz="18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400" dirty="0"/>
              <a:t>Consent Rate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2400" dirty="0"/>
              <a:t>Percentage of targeted subjects who agree to participate in a study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2400" dirty="0"/>
              <a:t>Self-selection bias not a problem if consent rate is above 70%</a:t>
            </a:r>
          </a:p>
        </p:txBody>
      </p:sp>
    </p:spTree>
    <p:extLst>
      <p:ext uri="{BB962C8B-B14F-4D97-AF65-F5344CB8AC3E}">
        <p14:creationId xmlns:p14="http://schemas.microsoft.com/office/powerpoint/2010/main" val="2307193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C210-BA7D-4DB3-B89A-FD28EBAF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10" y="324270"/>
            <a:ext cx="4411980" cy="50260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Sampling Distributions</a:t>
            </a:r>
          </a:p>
        </p:txBody>
      </p:sp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81288353-FC84-46AD-A701-FB6916FDC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  <p:sp>
        <p:nvSpPr>
          <p:cNvPr id="8" name="Text Placeholder 2" descr="The Figure is an example of a frequency distribution of the IQ of 5 &#10;people in a small &#10;town in Texas&#10;Distribution of IQ &#10;scores in this &#10;population is flat&#10;" title="Figer 5.3">
            <a:extLst>
              <a:ext uri="{FF2B5EF4-FFF2-40B4-BE49-F238E27FC236}">
                <a16:creationId xmlns:a16="http://schemas.microsoft.com/office/drawing/2014/main" id="{46228592-9A02-4B06-B83D-D956C9693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71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Frequency distribution generated by taking repeated, random samples from a population and generating some value, like a mean, for each sample</a:t>
            </a:r>
            <a:br>
              <a:rPr lang="en-US" dirty="0"/>
            </a:br>
            <a:endParaRPr lang="en-US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Example: IQ of 5 </a:t>
            </a:r>
            <a:br>
              <a:rPr lang="en-US" dirty="0"/>
            </a:br>
            <a:r>
              <a:rPr lang="en-US" dirty="0"/>
              <a:t>people in a small </a:t>
            </a:r>
            <a:br>
              <a:rPr lang="en-US" dirty="0"/>
            </a:br>
            <a:r>
              <a:rPr lang="en-US" dirty="0"/>
              <a:t>town in Texas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Distribution of IQ </a:t>
            </a:r>
            <a:br>
              <a:rPr lang="en-US" dirty="0"/>
            </a:br>
            <a:r>
              <a:rPr lang="en-US" dirty="0"/>
              <a:t>scores in this </a:t>
            </a:r>
            <a:br>
              <a:rPr lang="en-US" dirty="0"/>
            </a:br>
            <a:r>
              <a:rPr lang="en-US" dirty="0"/>
              <a:t>population is flat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dirty="0"/>
          </a:p>
        </p:txBody>
      </p:sp>
      <p:pic>
        <p:nvPicPr>
          <p:cNvPr id="9" name="Picture 8" descr="The figure is an example of a flat distribution graph" title="Figure 5.3">
            <a:extLst>
              <a:ext uri="{FF2B5EF4-FFF2-40B4-BE49-F238E27FC236}">
                <a16:creationId xmlns:a16="http://schemas.microsoft.com/office/drawing/2014/main" id="{D10D422A-F051-482C-B40B-82C18DA782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2577702"/>
            <a:ext cx="4419600" cy="274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435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C210-BA7D-4DB3-B89A-FD28EBAF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10" y="324270"/>
            <a:ext cx="4411980" cy="50260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Sampling Distributions</a:t>
            </a:r>
          </a:p>
        </p:txBody>
      </p:sp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81288353-FC84-46AD-A701-FB6916FDC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64D5070-78AE-48E3-A289-71FAEF187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1048"/>
            <a:ext cx="4267200" cy="43434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Calculations: IQ of 5 people in a small town in Texas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Calculate population mean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Make a sampling distribution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Take repeated random samples from this population (sample size N = 2). Note:</a:t>
            </a:r>
            <a:br>
              <a:rPr lang="en-US" dirty="0"/>
            </a:br>
            <a:r>
              <a:rPr lang="en-US" dirty="0"/>
              <a:t>sampling with replacement.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For each sample, calculate a mean.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Make a frequency distribution of the sample means.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1238443-78E7-4E2C-A58D-637148AF7BC4}"/>
                  </a:ext>
                </a:extLst>
              </p:cNvPr>
              <p:cNvSpPr txBox="1"/>
              <p:nvPr/>
            </p:nvSpPr>
            <p:spPr>
              <a:xfrm>
                <a:off x="4130040" y="1203960"/>
                <a:ext cx="5410200" cy="3630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Σ</m:t>
                          </m:r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𝑋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𝑁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100+105+110+115+120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5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550.0000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5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=110.0000</m:t>
                      </m:r>
                    </m:oMath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=110.00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1238443-78E7-4E2C-A58D-637148AF7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040" y="1203960"/>
                <a:ext cx="5410200" cy="36304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142309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.74055"/>
  <p:tag name="ORIGINALWIDTH" val="60.74244"/>
  <p:tag name="LATEXADDIN" val="\documentclass{article}&#10;\usepackage{amsmath,mathptmx}&#10;\pagestyle{empty}&#10;\begin{document}&#10;&#10;$\bar{x}$&#10;&#10;&#10;\end{document}"/>
  <p:tag name="IGUANATEXSIZE" val="18"/>
  <p:tag name="IGUANATEXCURSOR" val="9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.74055"/>
  <p:tag name="ORIGINALWIDTH" val="60.74244"/>
  <p:tag name="LATEXADDIN" val="\documentclass{article}&#10;\usepackage{amsmath,mathptmx}&#10;\pagestyle{empty}&#10;\begin{document}&#10;&#10;$\bar{x}$&#10;&#10;&#10;\end{document}"/>
  <p:tag name="IGUANATEXSIZE" val="18"/>
  <p:tag name="IGUANATEXCURSOR" val="9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.74055"/>
  <p:tag name="ORIGINALWIDTH" val="60.74244"/>
  <p:tag name="LATEXADDIN" val="\documentclass{article}&#10;\usepackage{amsmath,mathptmx}&#10;\pagestyle{empty}&#10;\begin{document}&#10;&#10;$\bar{x}$&#10;&#10;&#10;\end{document}"/>
  <p:tag name="IGUANATEXSIZE" val="18"/>
  <p:tag name="IGUANATEXCURSOR" val="9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.74055"/>
  <p:tag name="ORIGINALWIDTH" val="60.74244"/>
  <p:tag name="LATEXADDIN" val="\documentclass{article}&#10;\usepackage{amsmath,mathptmx}&#10;\pagestyle{empty}&#10;\begin{document}&#10;&#10;$\bar{x}$&#10;&#10;&#10;\end{document}"/>
  <p:tag name="IGUANATEXSIZE" val="18"/>
  <p:tag name="IGUANATEXCURSOR" val="9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.74055"/>
  <p:tag name="ORIGINALWIDTH" val="60.74244"/>
  <p:tag name="LATEXADDIN" val="\documentclass{article}&#10;\usepackage{amsmath,mathptmx}&#10;\pagestyle{empty}&#10;\begin{document}&#10;&#10;$\bar{x}$&#10;&#10;&#10;\end{document}"/>
  <p:tag name="IGUANATEXSIZE" val="18"/>
  <p:tag name="IGUANATEXCURSOR" val="9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.74055"/>
  <p:tag name="ORIGINALWIDTH" val="60.74244"/>
  <p:tag name="LATEXADDIN" val="\documentclass{article}&#10;\usepackage{amsmath,mathptmx}&#10;\pagestyle{empty}&#10;\begin{document}&#10;&#10;$\bar{x}$&#10;&#10;&#10;\end{document}"/>
  <p:tag name="IGUANATEXSIZE" val="18"/>
  <p:tag name="IGUANATEXCURSOR" val="9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.74055"/>
  <p:tag name="ORIGINALWIDTH" val="60.74244"/>
  <p:tag name="LATEXADDIN" val="\documentclass{article}&#10;\usepackage{amsmath,mathptmx}&#10;\pagestyle{empty}&#10;\begin{document}&#10;&#10;$\bar{x}$&#10;&#10;&#10;\end{document}"/>
  <p:tag name="IGUANATEXSIZE" val="18"/>
  <p:tag name="IGUANATEXCURSOR" val="9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7487</TotalTime>
  <Words>2402</Words>
  <Application>Microsoft Office PowerPoint</Application>
  <PresentationFormat>On-screen Show (4:3)</PresentationFormat>
  <Paragraphs>288</Paragraphs>
  <Slides>33</Slides>
  <Notes>26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Calibri</vt:lpstr>
      <vt:lpstr>Cambria Math</vt:lpstr>
      <vt:lpstr>Symbol</vt:lpstr>
      <vt:lpstr>Wingdings</vt:lpstr>
      <vt:lpstr>Wingdings 2</vt:lpstr>
      <vt:lpstr>Office Theme</vt:lpstr>
      <vt:lpstr>Equation</vt:lpstr>
      <vt:lpstr>Jingwei Wu, PhD</vt:lpstr>
      <vt:lpstr>Objectives </vt:lpstr>
      <vt:lpstr>Types of Samples</vt:lpstr>
      <vt:lpstr>Types of Samples</vt:lpstr>
      <vt:lpstr>Types of Samples</vt:lpstr>
      <vt:lpstr>Types of Samples</vt:lpstr>
      <vt:lpstr>Problems with Sampling</vt:lpstr>
      <vt:lpstr>Sampling Distributions</vt:lpstr>
      <vt:lpstr>Sampling Distributions</vt:lpstr>
      <vt:lpstr>Sampling Distributions</vt:lpstr>
      <vt:lpstr>Sampling Distributions</vt:lpstr>
      <vt:lpstr>Central Limit Theorem</vt:lpstr>
      <vt:lpstr>Calculating Standard Error of the Mean (σM)</vt:lpstr>
      <vt:lpstr>When σ Is Not Known</vt:lpstr>
      <vt:lpstr>Estimated Standard Error of the Mean (sM)</vt:lpstr>
      <vt:lpstr>Usefulness of Central Limit Theorem</vt:lpstr>
      <vt:lpstr>Usefulness of Central Limit Theorem</vt:lpstr>
      <vt:lpstr>An Illustration</vt:lpstr>
      <vt:lpstr>The Central Limit Theorem Statement</vt:lpstr>
      <vt:lpstr>Sampling Distribution of a Sample Mean  </vt:lpstr>
      <vt:lpstr>Example 1</vt:lpstr>
      <vt:lpstr>Example 2</vt:lpstr>
      <vt:lpstr>The 95% Confidence Interval for a Population Mean</vt:lpstr>
      <vt:lpstr>A Sampling Distribution of the Mean</vt:lpstr>
      <vt:lpstr>±1.96 σM Brackets Built Around a Sample Mean</vt:lpstr>
      <vt:lpstr>±1.96 σM Brackets Built Around a Sample Mean</vt:lpstr>
      <vt:lpstr>Putting It All Together: Defining the 95% Confidence Interval for the Population Mean</vt:lpstr>
      <vt:lpstr>Putting It All Together: Defining the 95% Confidence Interval for the Population Mean</vt:lpstr>
      <vt:lpstr>Area Within Which 95% of the Sample Means Fall in a Sampling Distribution of the Mean</vt:lpstr>
      <vt:lpstr>Formula for 95% Confidence Interval for the Population Mean</vt:lpstr>
      <vt:lpstr>Calculating 95% Confidence Interval</vt:lpstr>
      <vt:lpstr>Using a Confidence Interval to Indicate the Range Within Which a Population Value Falls</vt:lpstr>
      <vt:lpstr>Example</vt:lpstr>
    </vt:vector>
  </TitlesOfParts>
  <Company>Temple College of Public Health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Zachary R Haines</dc:creator>
  <cp:lastModifiedBy>Jingwei Wu</cp:lastModifiedBy>
  <cp:revision>211</cp:revision>
  <dcterms:created xsi:type="dcterms:W3CDTF">2017-03-29T19:08:32Z</dcterms:created>
  <dcterms:modified xsi:type="dcterms:W3CDTF">2023-09-21T01:09:07Z</dcterms:modified>
</cp:coreProperties>
</file>