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sldIdLst>
    <p:sldId id="256" r:id="rId2"/>
    <p:sldId id="557" r:id="rId3"/>
    <p:sldId id="719" r:id="rId4"/>
    <p:sldId id="693" r:id="rId5"/>
    <p:sldId id="713" r:id="rId6"/>
    <p:sldId id="714" r:id="rId7"/>
    <p:sldId id="715" r:id="rId8"/>
    <p:sldId id="716" r:id="rId9"/>
    <p:sldId id="694" r:id="rId10"/>
    <p:sldId id="695" r:id="rId11"/>
    <p:sldId id="696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8" r:id="rId24"/>
    <p:sldId id="709" r:id="rId25"/>
    <p:sldId id="710" r:id="rId26"/>
    <p:sldId id="711" r:id="rId27"/>
    <p:sldId id="712" r:id="rId28"/>
    <p:sldId id="717" r:id="rId29"/>
    <p:sldId id="628" r:id="rId30"/>
    <p:sldId id="590" r:id="rId31"/>
    <p:sldId id="629" r:id="rId32"/>
    <p:sldId id="630" r:id="rId33"/>
    <p:sldId id="720" r:id="rId34"/>
    <p:sldId id="631" r:id="rId35"/>
    <p:sldId id="632" r:id="rId36"/>
    <p:sldId id="633" r:id="rId37"/>
    <p:sldId id="634" r:id="rId38"/>
    <p:sldId id="635" r:id="rId39"/>
    <p:sldId id="636" r:id="rId40"/>
    <p:sldId id="637" r:id="rId41"/>
    <p:sldId id="638" r:id="rId42"/>
    <p:sldId id="639" r:id="rId43"/>
    <p:sldId id="640" r:id="rId44"/>
    <p:sldId id="641" r:id="rId45"/>
    <p:sldId id="718" r:id="rId46"/>
    <p:sldId id="644" r:id="rId47"/>
    <p:sldId id="645" r:id="rId48"/>
    <p:sldId id="646" r:id="rId49"/>
    <p:sldId id="647" r:id="rId50"/>
    <p:sldId id="648" r:id="rId51"/>
    <p:sldId id="649" r:id="rId52"/>
    <p:sldId id="650" r:id="rId53"/>
    <p:sldId id="651" r:id="rId54"/>
    <p:sldId id="652" r:id="rId55"/>
    <p:sldId id="653" r:id="rId56"/>
    <p:sldId id="654" r:id="rId57"/>
    <p:sldId id="655" r:id="rId58"/>
    <p:sldId id="656" r:id="rId59"/>
    <p:sldId id="657" r:id="rId60"/>
    <p:sldId id="658" r:id="rId61"/>
    <p:sldId id="659" r:id="rId62"/>
    <p:sldId id="660" r:id="rId63"/>
    <p:sldId id="661" r:id="rId64"/>
    <p:sldId id="662" r:id="rId65"/>
    <p:sldId id="663" r:id="rId6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4031B-ED23-504C-8A3F-57220AAD947F}">
          <p14:sldIdLst>
            <p14:sldId id="256"/>
            <p14:sldId id="557"/>
            <p14:sldId id="719"/>
            <p14:sldId id="693"/>
            <p14:sldId id="713"/>
            <p14:sldId id="714"/>
            <p14:sldId id="715"/>
            <p14:sldId id="716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02"/>
            <p14:sldId id="703"/>
            <p14:sldId id="704"/>
            <p14:sldId id="705"/>
            <p14:sldId id="706"/>
            <p14:sldId id="707"/>
            <p14:sldId id="708"/>
            <p14:sldId id="709"/>
            <p14:sldId id="710"/>
            <p14:sldId id="711"/>
            <p14:sldId id="712"/>
            <p14:sldId id="717"/>
            <p14:sldId id="628"/>
            <p14:sldId id="590"/>
            <p14:sldId id="629"/>
            <p14:sldId id="630"/>
            <p14:sldId id="72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718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59"/>
            <p14:sldId id="660"/>
            <p14:sldId id="661"/>
            <p14:sldId id="662"/>
            <p14:sldId id="6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736"/>
    <a:srgbClr val="2D9AD1"/>
    <a:srgbClr val="65AECA"/>
    <a:srgbClr val="950E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2" autoAdjust="0"/>
    <p:restoredTop sz="73323" autoAdjust="0"/>
  </p:normalViewPr>
  <p:slideViewPr>
    <p:cSldViewPr snapToGrid="0" snapToObjects="1">
      <p:cViewPr varScale="1">
        <p:scale>
          <a:sx n="66" d="100"/>
          <a:sy n="66" d="100"/>
        </p:scale>
        <p:origin x="2118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EB0418-5A2C-4927-A5B8-F7C989CD754B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26EB9-37A2-4D9D-9009-6518DBACA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5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5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02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93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09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41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643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94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8044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2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06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33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1632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191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3552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173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67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5103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81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59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730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449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404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7729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857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308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51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80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08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319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0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857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5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640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9509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70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184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320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64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799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2897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7792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2854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496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90106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812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40526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5504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218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9884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8689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4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7198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182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2393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1102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22998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760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32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534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626EB9-37A2-4D9D-9009-6518DBACA0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9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34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6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6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0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1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9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92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61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2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33C1-E5D0-1943-AFFE-6B8BBA2340FF}" type="datetimeFigureOut">
              <a:rPr lang="en-US" smtClean="0"/>
              <a:t>10/6/2020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1F17D-57E6-D142-BAC2-269037FD9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45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799" y="2998203"/>
            <a:ext cx="7772400" cy="794429"/>
          </a:xfrm>
        </p:spPr>
        <p:txBody>
          <a:bodyPr>
            <a:normAutofit/>
          </a:bodyPr>
          <a:lstStyle/>
          <a:p>
            <a:r>
              <a:rPr lang="en-US" sz="3600" dirty="0"/>
              <a:t>Jingwei Wu, PhD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8831" y="486685"/>
            <a:ext cx="509777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Special Topic I Therapy and </a:t>
            </a:r>
            <a:r>
              <a:rPr lang="en-US" sz="4400" dirty="0"/>
              <a:t>Diagnostic Tests</a:t>
            </a:r>
          </a:p>
        </p:txBody>
      </p:sp>
      <p:pic>
        <p:nvPicPr>
          <p:cNvPr id="12" name="Picture 11" descr="Public_Health_reg_KO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360" y="5892480"/>
            <a:ext cx="2379378" cy="8350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0"/>
            <a:ext cx="9144000" cy="141099"/>
          </a:xfrm>
          <a:prstGeom prst="rect">
            <a:avLst/>
          </a:prstGeom>
          <a:solidFill>
            <a:srgbClr val="5DB3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5DB3D5"/>
              </a:solidFill>
            </a:endParaRPr>
          </a:p>
        </p:txBody>
      </p:sp>
      <p:pic>
        <p:nvPicPr>
          <p:cNvPr id="5" name="Picture 4" descr="header-rectangle-bw_Epi-Biosta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51536"/>
            <a:ext cx="9153144" cy="2523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04B034-AB6E-4CFF-A3F0-58A5C4C738F9}"/>
              </a:ext>
            </a:extLst>
          </p:cNvPr>
          <p:cNvSpPr txBox="1"/>
          <p:nvPr/>
        </p:nvSpPr>
        <p:spPr>
          <a:xfrm>
            <a:off x="1171575" y="4065306"/>
            <a:ext cx="72835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 courtesy of “USING AND INTERPRETING STATISTICS” by ERIC W. CORTY | THIRD EDITION  (Macmillan Education) </a:t>
            </a:r>
          </a:p>
        </p:txBody>
      </p:sp>
    </p:spTree>
    <p:extLst>
      <p:ext uri="{BB962C8B-B14F-4D97-AF65-F5344CB8AC3E}">
        <p14:creationId xmlns:p14="http://schemas.microsoft.com/office/powerpoint/2010/main" val="4012620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C043E3C-FC1E-4CAB-9552-A3E10421C467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" y="864972"/>
            <a:ext cx="815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Untreated = 1%   Treated = 0.5%</a:t>
            </a:r>
          </a:p>
        </p:txBody>
      </p:sp>
    </p:spTree>
    <p:extLst>
      <p:ext uri="{BB962C8B-B14F-4D97-AF65-F5344CB8AC3E}">
        <p14:creationId xmlns:p14="http://schemas.microsoft.com/office/powerpoint/2010/main" val="4124475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C043E3C-FC1E-4CAB-9552-A3E10421C467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" y="864972"/>
            <a:ext cx="8153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Untreated = 1%   Treated = 0.5%</a:t>
            </a:r>
          </a:p>
          <a:p>
            <a:pPr>
              <a:buFontTx/>
              <a:buNone/>
            </a:pPr>
            <a:r>
              <a:rPr lang="en-US" dirty="0"/>
              <a:t>        ARR = 0.5%   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NNT = 1/.005 = 200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C8D1BF-2A3E-4F5D-8771-F270C446D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7290" y="1489710"/>
            <a:ext cx="2308860" cy="510540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4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B2F4B08-AF74-40D3-BADE-80A63A7D2DC3}"/>
              </a:ext>
            </a:extLst>
          </p:cNvPr>
          <p:cNvSpPr txBox="1">
            <a:spLocks noChangeArrowheads="1"/>
          </p:cNvSpPr>
          <p:nvPr/>
        </p:nvSpPr>
        <p:spPr>
          <a:xfrm>
            <a:off x="651510" y="826872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          </a:t>
            </a:r>
          </a:p>
          <a:p>
            <a:r>
              <a:rPr lang="en-US" dirty="0"/>
              <a:t>Untreated = 10%      Treated = 5%</a:t>
            </a:r>
          </a:p>
          <a:p>
            <a:pPr>
              <a:buFontTx/>
              <a:buNone/>
            </a:pPr>
            <a:r>
              <a:rPr lang="en-US" dirty="0"/>
              <a:t>       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 marL="0" indent="0">
              <a:spcBef>
                <a:spcPct val="40000"/>
              </a:spcBef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80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7D22228-5113-4DC8-91BA-D015518788CF}"/>
              </a:ext>
            </a:extLst>
          </p:cNvPr>
          <p:cNvSpPr txBox="1">
            <a:spLocks noChangeArrowheads="1"/>
          </p:cNvSpPr>
          <p:nvPr/>
        </p:nvSpPr>
        <p:spPr>
          <a:xfrm>
            <a:off x="640080" y="817380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          </a:t>
            </a:r>
          </a:p>
          <a:p>
            <a:r>
              <a:rPr lang="en-US" dirty="0"/>
              <a:t>Untreated = 10%      Treated = 5%</a:t>
            </a:r>
          </a:p>
          <a:p>
            <a:pPr>
              <a:buFontTx/>
              <a:buNone/>
            </a:pPr>
            <a:r>
              <a:rPr lang="en-US" dirty="0"/>
              <a:t>        ARR = 5%        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NNT = 1/.05 = 20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 marL="0" indent="0">
              <a:spcBef>
                <a:spcPct val="40000"/>
              </a:spcBef>
              <a:buFont typeface="Arial"/>
              <a:buNone/>
            </a:pP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4B6EE4A-41A0-4A93-A0BD-90236568F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980" y="2631353"/>
            <a:ext cx="2434590" cy="486854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502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87085E9-67D1-4ED2-9595-ED65EFF04936}"/>
              </a:ext>
            </a:extLst>
          </p:cNvPr>
          <p:cNvSpPr txBox="1">
            <a:spLocks noChangeArrowheads="1"/>
          </p:cNvSpPr>
          <p:nvPr/>
        </p:nvSpPr>
        <p:spPr>
          <a:xfrm>
            <a:off x="679704" y="951666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r>
              <a:rPr lang="en-US" dirty="0"/>
              <a:t>Untreated = 100%    Treated = 50%</a:t>
            </a:r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pPr marL="0" indent="0">
              <a:spcBef>
                <a:spcPct val="40000"/>
              </a:spcBef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8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D312BE3C-A192-4BD0-9F08-6759C634B8A2}"/>
              </a:ext>
            </a:extLst>
          </p:cNvPr>
          <p:cNvSpPr txBox="1">
            <a:spLocks noChangeArrowheads="1"/>
          </p:cNvSpPr>
          <p:nvPr/>
        </p:nvSpPr>
        <p:spPr>
          <a:xfrm>
            <a:off x="674370" y="941070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/>
              <a:t>        </a:t>
            </a:r>
          </a:p>
          <a:p>
            <a:r>
              <a:rPr lang="en-US" dirty="0"/>
              <a:t>Untreated = 100%    Treated = 50%</a:t>
            </a:r>
          </a:p>
          <a:p>
            <a:pPr>
              <a:buFontTx/>
              <a:buNone/>
            </a:pPr>
            <a:r>
              <a:rPr lang="en-US" dirty="0"/>
              <a:t>        ARR = 50%      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NNT = 1/.5 =  2</a:t>
            </a:r>
          </a:p>
          <a:p>
            <a:pPr marL="0" indent="0">
              <a:spcBef>
                <a:spcPct val="40000"/>
              </a:spcBef>
              <a:buFont typeface="Arial"/>
              <a:buNone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08E3A-B7C8-4BD7-A00D-672A6D114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490" y="3932363"/>
            <a:ext cx="2263140" cy="468217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814457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9199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Adverse Outcome Rate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18DF40E-28B2-4496-A62B-F2A59B76B39B}"/>
              </a:ext>
            </a:extLst>
          </p:cNvPr>
          <p:cNvSpPr txBox="1">
            <a:spLocks noChangeArrowheads="1"/>
          </p:cNvSpPr>
          <p:nvPr/>
        </p:nvSpPr>
        <p:spPr>
          <a:xfrm>
            <a:off x="685800" y="1170042"/>
            <a:ext cx="8610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Untreated = 1%         Treated = 0.5%</a:t>
            </a:r>
          </a:p>
          <a:p>
            <a:pPr>
              <a:buFontTx/>
              <a:buNone/>
            </a:pPr>
            <a:r>
              <a:rPr lang="en-US" dirty="0"/>
              <a:t>        ARR = 0.5%           NNT = 1/.005 = 200</a:t>
            </a:r>
          </a:p>
          <a:p>
            <a:r>
              <a:rPr lang="en-US" dirty="0"/>
              <a:t>Untreated = 10%        Treated = 5%</a:t>
            </a:r>
          </a:p>
          <a:p>
            <a:pPr>
              <a:buFontTx/>
              <a:buNone/>
            </a:pPr>
            <a:r>
              <a:rPr lang="en-US" dirty="0"/>
              <a:t>        ARR = 5%              NNT = 1/.05 =    20</a:t>
            </a:r>
          </a:p>
          <a:p>
            <a:r>
              <a:rPr lang="en-US" dirty="0"/>
              <a:t>Untreated = 100%      Treated = 50%</a:t>
            </a:r>
          </a:p>
          <a:p>
            <a:pPr>
              <a:buFontTx/>
              <a:buNone/>
            </a:pPr>
            <a:r>
              <a:rPr lang="en-US" dirty="0"/>
              <a:t>        ARR = 50%            NNT = 1/.5 =       2</a:t>
            </a:r>
          </a:p>
          <a:p>
            <a:pPr>
              <a:spcBef>
                <a:spcPct val="40000"/>
              </a:spcBef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RRR in all 3 cases is same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itchFamily="2" charset="2"/>
              </a:rPr>
              <a:t> </a:t>
            </a: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50%</a:t>
            </a:r>
          </a:p>
          <a:p>
            <a:pPr marL="0" indent="0">
              <a:spcBef>
                <a:spcPts val="600"/>
              </a:spcBef>
              <a:buFont typeface="Arial"/>
              <a:buNone/>
            </a:pPr>
            <a:r>
              <a:rPr lang="en-US" sz="28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0.5% / 1%  or  5% / 10%  or 50% / 100%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70FBBF4-71A0-41C6-B043-43866996C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1090134"/>
            <a:ext cx="3070860" cy="3184686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9" name="Curved Right Arrow 1">
            <a:extLst>
              <a:ext uri="{FF2B5EF4-FFF2-40B4-BE49-F238E27FC236}">
                <a16:creationId xmlns:a16="http://schemas.microsoft.com/office/drawing/2014/main" id="{DAD153BC-974C-42C7-B6D3-91E0AD44AAC6}"/>
              </a:ext>
            </a:extLst>
          </p:cNvPr>
          <p:cNvSpPr/>
          <p:nvPr/>
        </p:nvSpPr>
        <p:spPr bwMode="auto">
          <a:xfrm>
            <a:off x="384810" y="2522220"/>
            <a:ext cx="533400" cy="1935480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400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8927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252210" cy="1013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Lipid Research Clinics Coronary Primary Prevention Trial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3C1906-B25D-4A9A-96B2-DC2A20FB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371600"/>
            <a:ext cx="7543800" cy="380619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3806 asymptomatic middle-aged men with hypercholesterolemia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Randomized to </a:t>
            </a:r>
            <a:r>
              <a:rPr lang="en-US" dirty="0" err="1">
                <a:cs typeface="Arial" pitchFamily="34" charset="0"/>
              </a:rPr>
              <a:t>cholestyramine</a:t>
            </a:r>
            <a:r>
              <a:rPr lang="en-US" dirty="0">
                <a:cs typeface="Arial" pitchFamily="34" charset="0"/>
              </a:rPr>
              <a:t> (bile acid </a:t>
            </a:r>
            <a:r>
              <a:rPr lang="en-US" dirty="0" err="1">
                <a:cs typeface="Arial" pitchFamily="34" charset="0"/>
              </a:rPr>
              <a:t>sequestrant</a:t>
            </a:r>
            <a:r>
              <a:rPr lang="en-US" dirty="0">
                <a:cs typeface="Arial" pitchFamily="34" charset="0"/>
              </a:rPr>
              <a:t>) vs. placebo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Followed for average of 7.4 years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Primary endpoint:  coronary heart disease death or nonfatal myocardial infarction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Placebo		             9.8%</a:t>
            </a:r>
          </a:p>
          <a:p>
            <a:pPr lvl="3"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cs typeface="Arial" pitchFamily="34" charset="0"/>
              </a:rPr>
              <a:t> Cholestyramine		8.1%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402F5-85B5-4827-BED7-CFF2243773D4}"/>
              </a:ext>
            </a:extLst>
          </p:cNvPr>
          <p:cNvSpPr txBox="1"/>
          <p:nvPr/>
        </p:nvSpPr>
        <p:spPr>
          <a:xfrm>
            <a:off x="5486400" y="508629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JAMA 1984;251:351-364</a:t>
            </a:r>
          </a:p>
        </p:txBody>
      </p:sp>
    </p:spTree>
    <p:extLst>
      <p:ext uri="{BB962C8B-B14F-4D97-AF65-F5344CB8AC3E}">
        <p14:creationId xmlns:p14="http://schemas.microsoft.com/office/powerpoint/2010/main" val="2214192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9" name="Group 2">
            <a:extLst>
              <a:ext uri="{FF2B5EF4-FFF2-40B4-BE49-F238E27FC236}">
                <a16:creationId xmlns:a16="http://schemas.microsoft.com/office/drawing/2014/main" id="{E46C37AF-77CA-46D9-A879-0F309C1C94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974891"/>
              </p:ext>
            </p:extLst>
          </p:nvPr>
        </p:nvGraphicFramePr>
        <p:xfrm>
          <a:off x="777240" y="518160"/>
          <a:ext cx="4914900" cy="4663440"/>
        </p:xfrm>
        <a:graphic>
          <a:graphicData uri="http://schemas.openxmlformats.org/drawingml/2006/table">
            <a:tbl>
              <a:tblPr/>
              <a:tblGrid>
                <a:gridCol w="245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1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Disease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Lipids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03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Outcome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CHD Death or Nonfatal MI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1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-- Cont.%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1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-- Exp. 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1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9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419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RRR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 Box 39">
            <a:extLst>
              <a:ext uri="{FF2B5EF4-FFF2-40B4-BE49-F238E27FC236}">
                <a16:creationId xmlns:a16="http://schemas.microsoft.com/office/drawing/2014/main" id="{E25A3E85-8982-4C7D-9FAE-39CD5A671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962" y="3898456"/>
            <a:ext cx="15203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1/.017</a:t>
            </a:r>
          </a:p>
        </p:txBody>
      </p:sp>
      <p:sp>
        <p:nvSpPr>
          <p:cNvPr id="11" name="Text Box 40">
            <a:extLst>
              <a:ext uri="{FF2B5EF4-FFF2-40B4-BE49-F238E27FC236}">
                <a16:creationId xmlns:a16="http://schemas.microsoft.com/office/drawing/2014/main" id="{3BA87588-4DFB-42BE-AA53-0BAFB67948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1290" y="4499830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1.7/ 9.8</a:t>
            </a:r>
          </a:p>
        </p:txBody>
      </p:sp>
      <p:sp>
        <p:nvSpPr>
          <p:cNvPr id="12" name="Left Arrow 1">
            <a:extLst>
              <a:ext uri="{FF2B5EF4-FFF2-40B4-BE49-F238E27FC236}">
                <a16:creationId xmlns:a16="http://schemas.microsoft.com/office/drawing/2014/main" id="{F1629B3C-5520-4C6F-A835-D5D572DAB351}"/>
              </a:ext>
            </a:extLst>
          </p:cNvPr>
          <p:cNvSpPr/>
          <p:nvPr/>
        </p:nvSpPr>
        <p:spPr bwMode="auto">
          <a:xfrm>
            <a:off x="5749290" y="4072890"/>
            <a:ext cx="6858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3" name="Left Arrow 10">
            <a:extLst>
              <a:ext uri="{FF2B5EF4-FFF2-40B4-BE49-F238E27FC236}">
                <a16:creationId xmlns:a16="http://schemas.microsoft.com/office/drawing/2014/main" id="{882D3515-8A64-4B5F-8AB4-1139CAB753DF}"/>
              </a:ext>
            </a:extLst>
          </p:cNvPr>
          <p:cNvSpPr/>
          <p:nvPr/>
        </p:nvSpPr>
        <p:spPr bwMode="auto">
          <a:xfrm>
            <a:off x="5749290" y="4682490"/>
            <a:ext cx="6858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5639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252210" cy="1013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NNT for 45 y/o woman </a:t>
            </a:r>
            <a:br>
              <a:rPr lang="en-US" sz="4000" dirty="0"/>
            </a:br>
            <a:r>
              <a:rPr lang="en-US" sz="3100" dirty="0"/>
              <a:t>(to prevent 1 death by 75)</a:t>
            </a:r>
            <a:endParaRPr lang="en-US" sz="4000" dirty="0"/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A0B91223-1584-41B2-B318-64EC9C40DA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921302"/>
              </p:ext>
            </p:extLst>
          </p:nvPr>
        </p:nvGraphicFramePr>
        <p:xfrm>
          <a:off x="646113" y="1584325"/>
          <a:ext cx="8888412" cy="540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5" imgW="7715546" imgH="4704014" progId="Word.Document.8">
                  <p:embed/>
                </p:oleObj>
              </mc:Choice>
              <mc:Fallback>
                <p:oleObj name="Document" r:id="rId5" imgW="7715546" imgH="4704014" progId="Word.Document.8">
                  <p:embed/>
                  <p:pic>
                    <p:nvPicPr>
                      <p:cNvPr id="430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1584325"/>
                        <a:ext cx="8888412" cy="5402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79642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altLang="zh-CN" dirty="0"/>
              <a:t>Introduction</a:t>
            </a:r>
            <a:endParaRPr lang="en-US" dirty="0"/>
          </a:p>
          <a:p>
            <a:pPr marL="365760">
              <a:spcBef>
                <a:spcPts val="0"/>
              </a:spcBef>
            </a:pPr>
            <a:r>
              <a:rPr lang="en-US" dirty="0"/>
              <a:t>Therapy math – 3 metrics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1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2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80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252210" cy="101304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Ipratropium plus Albuterol vs. Albuterol Alone in Acute Asthma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13C1906-B25D-4A9A-96B2-DC2A20FB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510" y="1371600"/>
            <a:ext cx="7543800" cy="380619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55 adults with severe asthma attack presenting to emergency department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Randomized to nebulized combined treatment vs. nebulized albuterol alone.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Primary endpoint:  peak flow improvement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cs typeface="Arial" pitchFamily="34" charset="0"/>
              </a:rPr>
              <a:t>Secondary endpoint: hospital admission</a:t>
            </a:r>
          </a:p>
          <a:p>
            <a:pPr lvl="2"/>
            <a:r>
              <a:rPr lang="en-US" dirty="0">
                <a:cs typeface="Arial" pitchFamily="34" charset="0"/>
              </a:rPr>
              <a:t> </a:t>
            </a:r>
            <a:r>
              <a:rPr lang="en-US" sz="2800" dirty="0">
                <a:cs typeface="Arial" pitchFamily="34" charset="0"/>
              </a:rPr>
              <a:t>Albuterol alone		36%	(10 of 28 patients)</a:t>
            </a:r>
          </a:p>
          <a:p>
            <a:pPr lvl="2"/>
            <a:r>
              <a:rPr lang="en-US" sz="2800" dirty="0">
                <a:cs typeface="Arial" pitchFamily="34" charset="0"/>
              </a:rPr>
              <a:t> Combined therapy	11%	(  3 of 27 patients)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B402F5-85B5-4827-BED7-CFF2243773D4}"/>
              </a:ext>
            </a:extLst>
          </p:cNvPr>
          <p:cNvSpPr txBox="1"/>
          <p:nvPr/>
        </p:nvSpPr>
        <p:spPr>
          <a:xfrm>
            <a:off x="3777615" y="5086290"/>
            <a:ext cx="4457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Lin et al, Ann </a:t>
            </a:r>
            <a:r>
              <a:rPr lang="en-US" i="1" dirty="0" err="1"/>
              <a:t>Emerg</a:t>
            </a:r>
            <a:r>
              <a:rPr lang="en-US" i="1" dirty="0"/>
              <a:t> Med  1998;31:208-212.</a:t>
            </a:r>
          </a:p>
        </p:txBody>
      </p:sp>
    </p:spTree>
    <p:extLst>
      <p:ext uri="{BB962C8B-B14F-4D97-AF65-F5344CB8AC3E}">
        <p14:creationId xmlns:p14="http://schemas.microsoft.com/office/powerpoint/2010/main" val="424824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052310" cy="418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THERAPY – In-Class Exercise Answers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A91A9B2D-A6ED-4B8B-B225-E149CE554E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93835392"/>
              </p:ext>
            </p:extLst>
          </p:nvPr>
        </p:nvGraphicFramePr>
        <p:xfrm>
          <a:off x="685800" y="904557"/>
          <a:ext cx="4137660" cy="4364674"/>
        </p:xfrm>
        <a:graphic>
          <a:graphicData uri="http://schemas.openxmlformats.org/drawingml/2006/table">
            <a:tbl>
              <a:tblPr/>
              <a:tblGrid>
                <a:gridCol w="2068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9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Disease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Asthma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3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Outcome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Hospital Admission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-- Cont.%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9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-- Exp. 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9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9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907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RRR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38">
            <a:extLst>
              <a:ext uri="{FF2B5EF4-FFF2-40B4-BE49-F238E27FC236}">
                <a16:creationId xmlns:a16="http://schemas.microsoft.com/office/drawing/2014/main" id="{B3C1F3F0-944A-4488-98A3-7D800A276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670" y="4068317"/>
            <a:ext cx="14478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1/.25</a:t>
            </a:r>
          </a:p>
        </p:txBody>
      </p:sp>
      <p:sp>
        <p:nvSpPr>
          <p:cNvPr id="7" name="Text Box 41">
            <a:extLst>
              <a:ext uri="{FF2B5EF4-FFF2-40B4-BE49-F238E27FC236}">
                <a16:creationId xmlns:a16="http://schemas.microsoft.com/office/drawing/2014/main" id="{F14667F7-1DA7-436A-850C-C97CA861F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1670" y="4715530"/>
            <a:ext cx="16764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25/36</a:t>
            </a:r>
          </a:p>
        </p:txBody>
      </p:sp>
      <p:sp>
        <p:nvSpPr>
          <p:cNvPr id="8" name="Left Arrow 9">
            <a:extLst>
              <a:ext uri="{FF2B5EF4-FFF2-40B4-BE49-F238E27FC236}">
                <a16:creationId xmlns:a16="http://schemas.microsoft.com/office/drawing/2014/main" id="{1B366DF6-3649-489F-8923-FCBEF8899CC7}"/>
              </a:ext>
            </a:extLst>
          </p:cNvPr>
          <p:cNvSpPr/>
          <p:nvPr/>
        </p:nvSpPr>
        <p:spPr bwMode="auto">
          <a:xfrm>
            <a:off x="4903470" y="4242751"/>
            <a:ext cx="6858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Left Arrow 10">
            <a:extLst>
              <a:ext uri="{FF2B5EF4-FFF2-40B4-BE49-F238E27FC236}">
                <a16:creationId xmlns:a16="http://schemas.microsoft.com/office/drawing/2014/main" id="{89FD9D12-D7E6-40B1-8415-16DDB1F92593}"/>
              </a:ext>
            </a:extLst>
          </p:cNvPr>
          <p:cNvSpPr/>
          <p:nvPr/>
        </p:nvSpPr>
        <p:spPr bwMode="auto">
          <a:xfrm>
            <a:off x="4903470" y="4882217"/>
            <a:ext cx="685800" cy="304800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62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052310" cy="418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THERAPY – In-Class Exercise Answers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10" name="Group 2">
            <a:extLst>
              <a:ext uri="{FF2B5EF4-FFF2-40B4-BE49-F238E27FC236}">
                <a16:creationId xmlns:a16="http://schemas.microsoft.com/office/drawing/2014/main" id="{FECC5CD5-F332-484E-B386-F72EC09B45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5678770"/>
              </p:ext>
            </p:extLst>
          </p:nvPr>
        </p:nvGraphicFramePr>
        <p:xfrm>
          <a:off x="685800" y="904557"/>
          <a:ext cx="7212330" cy="4284663"/>
        </p:xfrm>
        <a:graphic>
          <a:graphicData uri="http://schemas.openxmlformats.org/drawingml/2006/table">
            <a:tbl>
              <a:tblPr/>
              <a:tblGrid>
                <a:gridCol w="2404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80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Disease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Lipids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Asthma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17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Outcome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CHD Death or Nonfatal MI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Hospital Admission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-- Cont.%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9.8%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 -- Exp. %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ARR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91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RRR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3024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509260" cy="418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B-blockers Post-MI Mortality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12F0E6A8-45D3-4727-8FC4-6A402EEEC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5601798"/>
              </p:ext>
            </p:extLst>
          </p:nvPr>
        </p:nvGraphicFramePr>
        <p:xfrm>
          <a:off x="594360" y="1670685"/>
          <a:ext cx="7280910" cy="3516629"/>
        </p:xfrm>
        <a:graphic>
          <a:graphicData uri="http://schemas.openxmlformats.org/drawingml/2006/table">
            <a:tbl>
              <a:tblPr/>
              <a:tblGrid>
                <a:gridCol w="242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Placebo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B-blocker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29">
            <a:extLst>
              <a:ext uri="{FF2B5EF4-FFF2-40B4-BE49-F238E27FC236}">
                <a16:creationId xmlns:a16="http://schemas.microsoft.com/office/drawing/2014/main" id="{BB353265-8851-42F5-99BC-B0B3904A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1012790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BD7E2-2E00-447D-A528-37BD445211D4}"/>
              </a:ext>
            </a:extLst>
          </p:cNvPr>
          <p:cNvSpPr txBox="1"/>
          <p:nvPr/>
        </p:nvSpPr>
        <p:spPr>
          <a:xfrm>
            <a:off x="2316480" y="3652284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6/20</a:t>
            </a:r>
          </a:p>
        </p:txBody>
      </p:sp>
      <p:sp>
        <p:nvSpPr>
          <p:cNvPr id="8" name="Curved Right Arrow 2">
            <a:extLst>
              <a:ext uri="{FF2B5EF4-FFF2-40B4-BE49-F238E27FC236}">
                <a16:creationId xmlns:a16="http://schemas.microsoft.com/office/drawing/2014/main" id="{BAA6EB26-981B-4A92-87F6-51B69494C164}"/>
              </a:ext>
            </a:extLst>
          </p:cNvPr>
          <p:cNvSpPr/>
          <p:nvPr/>
        </p:nvSpPr>
        <p:spPr bwMode="auto">
          <a:xfrm>
            <a:off x="3238500" y="3373715"/>
            <a:ext cx="516691" cy="80178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Curved Right Arrow 7">
            <a:extLst>
              <a:ext uri="{FF2B5EF4-FFF2-40B4-BE49-F238E27FC236}">
                <a16:creationId xmlns:a16="http://schemas.microsoft.com/office/drawing/2014/main" id="{DF2895EC-AE25-4AA7-8DB8-F8DEBEB41E0A}"/>
              </a:ext>
            </a:extLst>
          </p:cNvPr>
          <p:cNvSpPr/>
          <p:nvPr/>
        </p:nvSpPr>
        <p:spPr bwMode="auto">
          <a:xfrm flipH="1">
            <a:off x="4703011" y="3238500"/>
            <a:ext cx="685800" cy="175259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4D05B9-9745-4417-B2FD-83A7FA022837}"/>
              </a:ext>
            </a:extLst>
          </p:cNvPr>
          <p:cNvSpPr txBox="1"/>
          <p:nvPr/>
        </p:nvSpPr>
        <p:spPr>
          <a:xfrm>
            <a:off x="5455920" y="3774609"/>
            <a:ext cx="990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1/.06</a:t>
            </a:r>
          </a:p>
        </p:txBody>
      </p:sp>
    </p:spTree>
    <p:extLst>
      <p:ext uri="{BB962C8B-B14F-4D97-AF65-F5344CB8AC3E}">
        <p14:creationId xmlns:p14="http://schemas.microsoft.com/office/powerpoint/2010/main" val="2298861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509260" cy="418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B-blockers Post-MI Mortality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10" name="Group 31">
            <a:extLst>
              <a:ext uri="{FF2B5EF4-FFF2-40B4-BE49-F238E27FC236}">
                <a16:creationId xmlns:a16="http://schemas.microsoft.com/office/drawing/2014/main" id="{31DFF0FB-1406-457A-8BC7-8EF111C45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1636047"/>
              </p:ext>
            </p:extLst>
          </p:nvPr>
        </p:nvGraphicFramePr>
        <p:xfrm>
          <a:off x="838200" y="1618498"/>
          <a:ext cx="6088379" cy="3733802"/>
        </p:xfrm>
        <a:graphic>
          <a:graphicData uri="http://schemas.openxmlformats.org/drawingml/2006/table">
            <a:tbl>
              <a:tblPr/>
              <a:tblGrid>
                <a:gridCol w="2659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7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9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6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Placebo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B-blocker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1.4 %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18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Box 32">
            <a:extLst>
              <a:ext uri="{FF2B5EF4-FFF2-40B4-BE49-F238E27FC236}">
                <a16:creationId xmlns:a16="http://schemas.microsoft.com/office/drawing/2014/main" id="{AB7FEBEA-B699-434D-862F-4FFBD254B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978500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Risk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2D70EE-BF2C-4A95-88BD-D259BE658B15}"/>
              </a:ext>
            </a:extLst>
          </p:cNvPr>
          <p:cNvSpPr txBox="1"/>
          <p:nvPr/>
        </p:nvSpPr>
        <p:spPr>
          <a:xfrm>
            <a:off x="3810000" y="3630453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0.6/2</a:t>
            </a:r>
          </a:p>
        </p:txBody>
      </p:sp>
      <p:sp>
        <p:nvSpPr>
          <p:cNvPr id="14" name="Curved Right Arrow 2">
            <a:extLst>
              <a:ext uri="{FF2B5EF4-FFF2-40B4-BE49-F238E27FC236}">
                <a16:creationId xmlns:a16="http://schemas.microsoft.com/office/drawing/2014/main" id="{0BC8EC8B-4C83-4F07-A310-26872C29BDDF}"/>
              </a:ext>
            </a:extLst>
          </p:cNvPr>
          <p:cNvSpPr/>
          <p:nvPr/>
        </p:nvSpPr>
        <p:spPr bwMode="auto">
          <a:xfrm>
            <a:off x="4724400" y="3460392"/>
            <a:ext cx="516691" cy="80178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Curved Right Arrow 7">
            <a:extLst>
              <a:ext uri="{FF2B5EF4-FFF2-40B4-BE49-F238E27FC236}">
                <a16:creationId xmlns:a16="http://schemas.microsoft.com/office/drawing/2014/main" id="{3209BB39-7838-48E3-8019-DFA35CDE9116}"/>
              </a:ext>
            </a:extLst>
          </p:cNvPr>
          <p:cNvSpPr/>
          <p:nvPr/>
        </p:nvSpPr>
        <p:spPr bwMode="auto">
          <a:xfrm flipH="1">
            <a:off x="6324600" y="3314701"/>
            <a:ext cx="685800" cy="1752599"/>
          </a:xfrm>
          <a:prstGeom prst="curv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A0F41B-909F-40A0-AC73-9D7428854898}"/>
              </a:ext>
            </a:extLst>
          </p:cNvPr>
          <p:cNvSpPr txBox="1"/>
          <p:nvPr/>
        </p:nvSpPr>
        <p:spPr>
          <a:xfrm>
            <a:off x="7010400" y="3934480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1/.006</a:t>
            </a:r>
          </a:p>
        </p:txBody>
      </p:sp>
    </p:spTree>
    <p:extLst>
      <p:ext uri="{BB962C8B-B14F-4D97-AF65-F5344CB8AC3E}">
        <p14:creationId xmlns:p14="http://schemas.microsoft.com/office/powerpoint/2010/main" val="11528821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509260" cy="4186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B-blockers Post-MI Mortality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5" name="Group 31">
            <a:extLst>
              <a:ext uri="{FF2B5EF4-FFF2-40B4-BE49-F238E27FC236}">
                <a16:creationId xmlns:a16="http://schemas.microsoft.com/office/drawing/2014/main" id="{12F0E6A8-45D3-4727-8FC4-6A402EEEC2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6554104"/>
              </p:ext>
            </p:extLst>
          </p:nvPr>
        </p:nvGraphicFramePr>
        <p:xfrm>
          <a:off x="594360" y="1670685"/>
          <a:ext cx="7280910" cy="3516629"/>
        </p:xfrm>
        <a:graphic>
          <a:graphicData uri="http://schemas.openxmlformats.org/drawingml/2006/table">
            <a:tbl>
              <a:tblPr/>
              <a:tblGrid>
                <a:gridCol w="2426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6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2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Placebo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2.0%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B-blocker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1.4 %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0.6%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41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RRR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30 %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278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NNT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17</a:t>
                      </a:r>
                      <a:r>
                        <a:rPr kumimoji="0" lang="en-US" altLang="zh-CN" sz="3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0</a:t>
                      </a:r>
                      <a:endParaRPr kumimoji="0" lang="en-US" sz="36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 Box 29">
            <a:extLst>
              <a:ext uri="{FF2B5EF4-FFF2-40B4-BE49-F238E27FC236}">
                <a16:creationId xmlns:a16="http://schemas.microsoft.com/office/drawing/2014/main" id="{BB353265-8851-42F5-99BC-B0B3904A9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0" y="1012790"/>
            <a:ext cx="2667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High Risk</a:t>
            </a:r>
          </a:p>
        </p:txBody>
      </p:sp>
      <p:sp>
        <p:nvSpPr>
          <p:cNvPr id="10" name="Text Box 32">
            <a:extLst>
              <a:ext uri="{FF2B5EF4-FFF2-40B4-BE49-F238E27FC236}">
                <a16:creationId xmlns:a16="http://schemas.microsoft.com/office/drawing/2014/main" id="{1D279DAE-5A97-4576-AF82-0ACC73107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3090" y="996612"/>
            <a:ext cx="2590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Risk</a:t>
            </a:r>
          </a:p>
        </p:txBody>
      </p:sp>
    </p:spTree>
    <p:extLst>
      <p:ext uri="{BB962C8B-B14F-4D97-AF65-F5344CB8AC3E}">
        <p14:creationId xmlns:p14="http://schemas.microsoft.com/office/powerpoint/2010/main" val="3488027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732270" cy="112734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U.S. Physicians Health Study</a:t>
            </a:r>
            <a:br>
              <a:rPr lang="en-US" sz="4000" dirty="0"/>
            </a:br>
            <a:r>
              <a:rPr lang="en-US" sz="3100" dirty="0"/>
              <a:t>(22,000 subjects in RCT for 5 years)</a:t>
            </a:r>
            <a:endParaRPr lang="en-US" sz="4000" dirty="0"/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6F6CF681-5A6E-47DC-AA9C-31DA5BEB9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" y="1554480"/>
            <a:ext cx="75438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200" dirty="0"/>
              <a:t>  Took aspirin or placebo</a:t>
            </a:r>
          </a:p>
          <a:p>
            <a:pPr>
              <a:buFontTx/>
              <a:buChar char="•"/>
            </a:pPr>
            <a:r>
              <a:rPr lang="en-US" sz="3200" dirty="0"/>
              <a:t>  RRR for heart attack (MI) = 44%</a:t>
            </a:r>
          </a:p>
          <a:p>
            <a:pPr>
              <a:buFontTx/>
              <a:buChar char="•"/>
            </a:pPr>
            <a:r>
              <a:rPr lang="en-US" sz="3200" dirty="0"/>
              <a:t>  Absolute risk of MI only 0.26%</a:t>
            </a:r>
          </a:p>
          <a:p>
            <a:pPr>
              <a:buFontTx/>
              <a:buChar char="•"/>
            </a:pPr>
            <a:r>
              <a:rPr lang="en-US" sz="3200" dirty="0"/>
              <a:t>  NNT for MI was 385</a:t>
            </a:r>
          </a:p>
          <a:p>
            <a:pPr>
              <a:buFontTx/>
              <a:buChar char="•"/>
            </a:pPr>
            <a:r>
              <a:rPr lang="en-US" sz="3200" dirty="0"/>
              <a:t>  NNH (melena) was about 100</a:t>
            </a:r>
          </a:p>
          <a:p>
            <a:pPr>
              <a:buFontTx/>
              <a:buChar char="•"/>
            </a:pPr>
            <a:r>
              <a:rPr lang="en-US" sz="3200" dirty="0"/>
              <a:t>  NNH (stroke) was 1000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0F647E1-6861-4A7E-9C5E-33C3BA493EC5}"/>
              </a:ext>
            </a:extLst>
          </p:cNvPr>
          <p:cNvSpPr txBox="1">
            <a:spLocks/>
          </p:cNvSpPr>
          <p:nvPr/>
        </p:nvSpPr>
        <p:spPr>
          <a:xfrm>
            <a:off x="1973580" y="4846320"/>
            <a:ext cx="408813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>
                <a:solidFill>
                  <a:schemeClr val="tx1"/>
                </a:solidFill>
              </a:rPr>
              <a:t>Sackett, Clinical Epidemiology, p. 206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919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39496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Limitations of the 3 Metrics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14C993-96EE-435D-93C4-CC0ABDBF9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80" y="1066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cs typeface="Arial" pitchFamily="34" charset="0"/>
              </a:rPr>
              <a:t>The 3 metrics can only be used when the outcome is binary.  They cannot be calculated for a continuous outcome.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cs typeface="Arial" pitchFamily="34" charset="0"/>
              </a:rPr>
              <a:t>For continuous outcomes, the effect of treatment is typically expressed as a mean which cannot be converted into ARR or NNT.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800" dirty="0">
                <a:cs typeface="Arial" pitchFamily="34" charset="0"/>
              </a:rPr>
              <a:t>However, one can select a clinically meaningful cutpoint on a continuous variable and then calculate the metrics.  For example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% of hypertensive patients achieving a diastolic BP &lt; 90 mm Hg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400" dirty="0">
                <a:cs typeface="Arial" pitchFamily="34" charset="0"/>
              </a:rPr>
              <a:t>% of diabetic patients reaching a target A1C &lt; 7.0</a:t>
            </a:r>
          </a:p>
        </p:txBody>
      </p:sp>
    </p:spTree>
    <p:extLst>
      <p:ext uri="{BB962C8B-B14F-4D97-AF65-F5344CB8AC3E}">
        <p14:creationId xmlns:p14="http://schemas.microsoft.com/office/powerpoint/2010/main" val="675994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altLang="zh-CN" dirty="0"/>
              <a:t>Introduction</a:t>
            </a:r>
            <a:endParaRPr lang="en-US" dirty="0"/>
          </a:p>
          <a:p>
            <a:pPr marL="365760">
              <a:spcBef>
                <a:spcPts val="0"/>
              </a:spcBef>
            </a:pPr>
            <a:r>
              <a:rPr lang="en-US" dirty="0"/>
              <a:t>Therapy math – 3 metrics</a:t>
            </a:r>
          </a:p>
          <a:p>
            <a:pPr marL="365760">
              <a:spcBef>
                <a:spcPts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 test math – level 1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2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093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E415E710-EC93-43AC-AAC1-36BB22D2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460" y="222123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 b="1" dirty="0">
                <a:latin typeface="+mn-lt"/>
              </a:rPr>
              <a:t>DISEASE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0279A6-0A4E-4752-AEE3-04FD652B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79320"/>
            <a:ext cx="274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1CD3207-88A5-48E4-94E9-D14A851A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3172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Cause</a:t>
            </a:r>
            <a:endParaRPr lang="en-US" altLang="en-US" sz="4400">
              <a:latin typeface="+mn-lt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2B19642-54BA-461D-B76A-7A38830B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026920"/>
            <a:ext cx="16764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Prog-nosis</a:t>
            </a:r>
            <a:endParaRPr lang="en-US" altLang="en-US" sz="4400">
              <a:latin typeface="+mn-lt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F3EAA706-060D-4E7D-B220-40E1DEA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1272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7A001EC-B324-4C8A-AC66-D596E90C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1272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E8F8948-5DDB-4842-83D6-B9296302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140" y="57912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Diagnosis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65691CC-03F4-4F82-9576-1313F4D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0812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Therapy</a:t>
            </a:r>
            <a:endParaRPr lang="en-US" altLang="en-US" sz="4400">
              <a:latin typeface="+mn-lt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1F50564B-3A27-4670-8078-03344E79C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4112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4E88AC8-CD56-40A6-B8EF-63ED3721C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39852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5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65760">
              <a:spcBef>
                <a:spcPts val="0"/>
              </a:spcBef>
            </a:pPr>
            <a:r>
              <a:rPr lang="en-US" dirty="0"/>
              <a:t>Therapy math – 3 metrics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1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2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006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39496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Diagnostic Tests -- Examples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7658B9-F04C-4A14-83D2-A29C862B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717"/>
            <a:ext cx="8458200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Laboratory</a:t>
            </a:r>
            <a:r>
              <a:rPr lang="en-US" dirty="0"/>
              <a:t> (blood, urine, sputum, spinal fluid, pus, ...)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Imaging</a:t>
            </a:r>
            <a:r>
              <a:rPr lang="en-US" dirty="0"/>
              <a:t> (X-rays, ultrasound, CT, MRI)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Procedures</a:t>
            </a:r>
            <a:r>
              <a:rPr lang="en-US" dirty="0"/>
              <a:t> (endoscopy, </a:t>
            </a:r>
            <a:r>
              <a:rPr lang="en-US" dirty="0" err="1"/>
              <a:t>angiograpy</a:t>
            </a:r>
            <a:r>
              <a:rPr lang="en-US" dirty="0"/>
              <a:t>, electrophysiology, spirometry, …)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Pathology</a:t>
            </a:r>
            <a:r>
              <a:rPr lang="en-US" dirty="0"/>
              <a:t> (tissue specimens, …)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Patient-report</a:t>
            </a:r>
            <a:r>
              <a:rPr lang="en-US" dirty="0"/>
              <a:t> (scales, interviews, …)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Physical exam </a:t>
            </a:r>
            <a:r>
              <a:rPr lang="en-US" dirty="0"/>
              <a:t>(most parts of exam)</a:t>
            </a:r>
          </a:p>
        </p:txBody>
      </p:sp>
    </p:spTree>
    <p:extLst>
      <p:ext uri="{BB962C8B-B14F-4D97-AF65-F5344CB8AC3E}">
        <p14:creationId xmlns:p14="http://schemas.microsoft.com/office/powerpoint/2010/main" val="32322786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783580" cy="5026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Reasons for Diagnostic Testing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7658B9-F04C-4A14-83D2-A29C862B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77717"/>
            <a:ext cx="8458200" cy="45259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cs typeface="Arial" pitchFamily="34" charset="0"/>
              </a:rPr>
              <a:t>Establish a diagnosis </a:t>
            </a:r>
            <a:r>
              <a:rPr lang="en-US" dirty="0">
                <a:cs typeface="Arial" pitchFamily="34" charset="0"/>
              </a:rPr>
              <a:t>in symptomatic patients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cs typeface="Arial" pitchFamily="34" charset="0"/>
              </a:rPr>
              <a:t>an ECG to diagnose ST-elevation myocardial infarction (STEMI) in patients with chest pain. 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cs typeface="Arial" pitchFamily="34" charset="0"/>
              </a:rPr>
              <a:t>Screen for disease </a:t>
            </a:r>
            <a:r>
              <a:rPr lang="en-US" dirty="0">
                <a:cs typeface="Arial" pitchFamily="34" charset="0"/>
              </a:rPr>
              <a:t>in asymptomatic patients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  </a:t>
            </a:r>
            <a:r>
              <a:rPr lang="en-US" dirty="0">
                <a:cs typeface="Arial" pitchFamily="34" charset="0"/>
              </a:rPr>
              <a:t>a mammogram in women older than 50 years.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cs typeface="Arial" pitchFamily="34" charset="0"/>
              </a:rPr>
              <a:t>Prognostic information </a:t>
            </a:r>
            <a:r>
              <a:rPr lang="en-US" dirty="0">
                <a:cs typeface="Arial" pitchFamily="34" charset="0"/>
              </a:rPr>
              <a:t>in patients with known disease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cs typeface="Arial" pitchFamily="34" charset="0"/>
              </a:rPr>
              <a:t>CD4 count in patients with HIV.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b="1" dirty="0">
                <a:cs typeface="Arial" pitchFamily="34" charset="0"/>
              </a:rPr>
              <a:t>Monitor therapy </a:t>
            </a:r>
            <a:r>
              <a:rPr lang="en-US" dirty="0">
                <a:cs typeface="Arial" pitchFamily="34" charset="0"/>
              </a:rPr>
              <a:t>for either benefits or side effects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an </a:t>
            </a:r>
            <a:r>
              <a:rPr lang="en-US" dirty="0">
                <a:cs typeface="Arial" pitchFamily="34" charset="0"/>
              </a:rPr>
              <a:t>international normalized ratio (INR) in patients taking warfarin. 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b="1" dirty="0">
                <a:cs typeface="Arial" pitchFamily="34" charset="0"/>
              </a:rPr>
              <a:t>Rule out </a:t>
            </a:r>
            <a:r>
              <a:rPr lang="en-US" dirty="0">
                <a:cs typeface="Arial" pitchFamily="34" charset="0"/>
              </a:rPr>
              <a:t>a disease </a:t>
            </a:r>
            <a:r>
              <a:rPr lang="en-US" dirty="0">
                <a:cs typeface="Arial" pitchFamily="34" charset="0"/>
                <a:sym typeface="Wingdings" pitchFamily="2" charset="2"/>
              </a:rPr>
              <a:t> </a:t>
            </a:r>
            <a:r>
              <a:rPr lang="en-US" dirty="0">
                <a:cs typeface="Arial" pitchFamily="34" charset="0"/>
              </a:rPr>
              <a:t>a pregnancy test to exclude ectopic pregnancy.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138AD35A-3090-4068-87DA-D56CA4768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1360" y="5046480"/>
            <a:ext cx="5105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i="1" dirty="0">
                <a:latin typeface="+mn-lt"/>
                <a:cs typeface="Arial" panose="020B0604020202020204" pitchFamily="34" charset="0"/>
              </a:rPr>
              <a:t>Elizabeth Abram, Medscape</a:t>
            </a:r>
          </a:p>
        </p:txBody>
      </p:sp>
    </p:spTree>
    <p:extLst>
      <p:ext uri="{BB962C8B-B14F-4D97-AF65-F5344CB8AC3E}">
        <p14:creationId xmlns:p14="http://schemas.microsoft.com/office/powerpoint/2010/main" val="3179095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266" y="1724063"/>
            <a:ext cx="3581400" cy="3272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266" y="336045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1032" y="1716443"/>
            <a:ext cx="0" cy="327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781" y="228600"/>
            <a:ext cx="392188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Independent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(predictor / exposure)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1070112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2" y="850129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81" y="2308645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81" y="3824923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6347" y="3126346"/>
            <a:ext cx="22999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Dependent (outcome)</a:t>
            </a:r>
          </a:p>
        </p:txBody>
      </p:sp>
    </p:spTree>
    <p:extLst>
      <p:ext uri="{BB962C8B-B14F-4D97-AF65-F5344CB8AC3E}">
        <p14:creationId xmlns:p14="http://schemas.microsoft.com/office/powerpoint/2010/main" val="1544740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266" y="1317664"/>
            <a:ext cx="3581400" cy="327279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52266" y="2954059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1032" y="1310044"/>
            <a:ext cx="0" cy="32727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290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475" y="66371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962" y="44373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81" y="190224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7581" y="341852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98" y="271994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949293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37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100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2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>
                <a:latin typeface="+mn-lt"/>
              </a:rPr>
              <a:t>400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71F990E9-AF58-461E-B591-2AA3CA33D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9808" y="4929235"/>
            <a:ext cx="4353683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Prevalence = Pre-Test Probability = 20% </a:t>
            </a:r>
          </a:p>
        </p:txBody>
      </p:sp>
      <p:sp>
        <p:nvSpPr>
          <p:cNvPr id="18" name="Oval 13">
            <a:extLst>
              <a:ext uri="{FF2B5EF4-FFF2-40B4-BE49-F238E27FC236}">
                <a16:creationId xmlns:a16="http://schemas.microsoft.com/office/drawing/2014/main" id="{1784C20F-701F-4979-BCBA-64C4C3A0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9987" y="4205807"/>
            <a:ext cx="1097280" cy="538304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627181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37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100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2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400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FFE1A6E-1741-4298-8DAE-AD1103CB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005" y="4897687"/>
            <a:ext cx="3857943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The “perfect” test = 100% accurate 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C16B5673-69CC-456F-AA3E-F35EE7E0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153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0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0E6BBF35-D7D1-4DD5-BD57-89C7712C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9" y="15601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100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F89ECF5E-000B-4B99-9DC8-B890383C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3061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400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1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0</a:t>
            </a: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050F2CB2-03A3-4CED-95B8-F73E23E07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217" y="4204455"/>
            <a:ext cx="1752600" cy="646331"/>
          </a:xfrm>
          <a:prstGeom prst="rect">
            <a:avLst/>
          </a:prstGeom>
          <a:solidFill>
            <a:schemeClr val="bg1">
              <a:lumMod val="65000"/>
              <a:alpha val="63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500</a:t>
            </a:r>
          </a:p>
        </p:txBody>
      </p:sp>
      <p:sp>
        <p:nvSpPr>
          <p:cNvPr id="25" name="Oval 1">
            <a:extLst>
              <a:ext uri="{FF2B5EF4-FFF2-40B4-BE49-F238E27FC236}">
                <a16:creationId xmlns:a16="http://schemas.microsoft.com/office/drawing/2014/main" id="{1BF4A42A-B0F3-4EA1-A185-3F63F57C75A1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1925081" y="1890499"/>
            <a:ext cx="3452094" cy="1369816"/>
          </a:xfrm>
          <a:prstGeom prst="ellipse">
            <a:avLst/>
          </a:prstGeom>
          <a:noFill/>
          <a:ln w="508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cxnSp>
        <p:nvCxnSpPr>
          <p:cNvPr id="26" name="Straight Arrow Connector 3">
            <a:extLst>
              <a:ext uri="{FF2B5EF4-FFF2-40B4-BE49-F238E27FC236}">
                <a16:creationId xmlns:a16="http://schemas.microsoft.com/office/drawing/2014/main" id="{912A96BD-D4DE-428E-90B9-05BA9A1886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49461" y="3594855"/>
            <a:ext cx="609600" cy="609600"/>
          </a:xfrm>
          <a:prstGeom prst="straightConnector1">
            <a:avLst/>
          </a:prstGeom>
          <a:noFill/>
          <a:ln w="635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204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37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100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FFE1A6E-1741-4298-8DAE-AD1103CB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61" y="4897687"/>
            <a:ext cx="4865335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Sensitivity = “Positive in Disease” (PID) = 80%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0E6BBF35-D7D1-4DD5-BD57-89C7712C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9" y="15601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latin typeface="+mn-lt"/>
              </a:rPr>
              <a:t>80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055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20</a:t>
            </a:r>
          </a:p>
        </p:txBody>
      </p:sp>
      <p:sp>
        <p:nvSpPr>
          <p:cNvPr id="27" name="Oval 14">
            <a:extLst>
              <a:ext uri="{FF2B5EF4-FFF2-40B4-BE49-F238E27FC236}">
                <a16:creationId xmlns:a16="http://schemas.microsoft.com/office/drawing/2014/main" id="{C54F7896-C537-4A4E-973F-FAA667AF6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237" y="1452341"/>
            <a:ext cx="833244" cy="882882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4137972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2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400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FFE1A6E-1741-4298-8DAE-AD1103CB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945" y="4897687"/>
            <a:ext cx="4895815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Specificity = “Negative in Health” (NIH) = 80% 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C16B5673-69CC-456F-AA3E-F35EE7E0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153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80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F89ECF5E-000B-4B99-9DC8-B890383C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3061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latin typeface="+mn-lt"/>
              </a:rPr>
              <a:t>320</a:t>
            </a:r>
          </a:p>
        </p:txBody>
      </p:sp>
      <p:sp>
        <p:nvSpPr>
          <p:cNvPr id="28" name="Oval 14">
            <a:extLst>
              <a:ext uri="{FF2B5EF4-FFF2-40B4-BE49-F238E27FC236}">
                <a16:creationId xmlns:a16="http://schemas.microsoft.com/office/drawing/2014/main" id="{2A2CA0F9-B9DA-46AB-BB7E-BB50A66DF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425" y="2984184"/>
            <a:ext cx="1306540" cy="781883"/>
          </a:xfrm>
          <a:prstGeom prst="ellipse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2501674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144" y="4023984"/>
            <a:ext cx="1177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b="1" dirty="0">
                <a:latin typeface="+mn-lt"/>
              </a:rPr>
              <a:t>Se = 80% “PID”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599" y="4023984"/>
            <a:ext cx="117729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latin typeface="+mn-lt"/>
              </a:rPr>
              <a:t>Sp</a:t>
            </a:r>
            <a:r>
              <a:rPr lang="en-US" altLang="en-US" b="1" dirty="0">
                <a:latin typeface="+mn-lt"/>
              </a:rPr>
              <a:t> = 80% “NIH”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C16B5673-69CC-456F-AA3E-F35EE7E0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153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80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41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D4425D1F-E8BB-45E7-BA90-8D4A4A09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99" y="151019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80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73C93729-F694-4898-AFDA-7F61A3BF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029" y="304181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320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D31C6524-F4EC-4162-95FF-30182203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44" y="1098413"/>
            <a:ext cx="23622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PPV</a:t>
            </a:r>
            <a:r>
              <a:rPr lang="en-US" sz="3600" b="1" dirty="0">
                <a:latin typeface="+mn-lt"/>
              </a:rPr>
              <a:t> = 80/160 = 50%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715D8182-FAD9-4587-BC37-021C9090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438" y="2686540"/>
            <a:ext cx="25146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NPV </a:t>
            </a:r>
            <a:r>
              <a:rPr lang="en-US" sz="3600" b="1" dirty="0">
                <a:latin typeface="+mn-lt"/>
              </a:rPr>
              <a:t>= 320/340 = 94%</a:t>
            </a:r>
          </a:p>
        </p:txBody>
      </p:sp>
    </p:spTree>
    <p:extLst>
      <p:ext uri="{BB962C8B-B14F-4D97-AF65-F5344CB8AC3E}">
        <p14:creationId xmlns:p14="http://schemas.microsoft.com/office/powerpoint/2010/main" val="1505674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137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300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127" y="4161159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200</a:t>
            </a: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9FFE1A6E-1741-4298-8DAE-AD1103CB4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005" y="4897687"/>
            <a:ext cx="4255735" cy="40011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r>
              <a:rPr lang="en-US" sz="2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Arial" charset="0"/>
              </a:rPr>
              <a:t>Prevalence = Pre-Test Probability = 60% 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C16B5673-69CC-456F-AA3E-F35EE7E0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153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40</a:t>
            </a:r>
          </a:p>
        </p:txBody>
      </p:sp>
      <p:sp>
        <p:nvSpPr>
          <p:cNvPr id="21" name="Text Box 13">
            <a:extLst>
              <a:ext uri="{FF2B5EF4-FFF2-40B4-BE49-F238E27FC236}">
                <a16:creationId xmlns:a16="http://schemas.microsoft.com/office/drawing/2014/main" id="{0E6BBF35-D7D1-4DD5-BD57-89C7712C2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9" y="15601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latin typeface="+mn-lt"/>
              </a:rPr>
              <a:t>240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:a16="http://schemas.microsoft.com/office/drawing/2014/main" id="{F89ECF5E-000B-4B99-9DC8-B890383C1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3061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latin typeface="+mn-lt"/>
              </a:rPr>
              <a:t>160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483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60</a:t>
            </a:r>
          </a:p>
        </p:txBody>
      </p:sp>
      <p:sp>
        <p:nvSpPr>
          <p:cNvPr id="27" name="Text Box 17">
            <a:extLst>
              <a:ext uri="{FF2B5EF4-FFF2-40B4-BE49-F238E27FC236}">
                <a16:creationId xmlns:a16="http://schemas.microsoft.com/office/drawing/2014/main" id="{3FC61B04-5879-4131-AAF1-36ED883200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3503" y="1397039"/>
            <a:ext cx="1752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PPV = 86%</a:t>
            </a:r>
          </a:p>
        </p:txBody>
      </p:sp>
      <p:sp>
        <p:nvSpPr>
          <p:cNvPr id="28" name="Text Box 17">
            <a:extLst>
              <a:ext uri="{FF2B5EF4-FFF2-40B4-BE49-F238E27FC236}">
                <a16:creationId xmlns:a16="http://schemas.microsoft.com/office/drawing/2014/main" id="{74C81935-9AB1-419D-9A6E-75D5D23BB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9405" y="2626966"/>
            <a:ext cx="1752600" cy="1089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NPV = 73%</a:t>
            </a: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EC0079E8-F0AD-4509-B1DC-D72790C2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590" y="272117"/>
            <a:ext cx="16079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i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Instead of 50%</a:t>
            </a:r>
          </a:p>
        </p:txBody>
      </p:sp>
      <p:sp>
        <p:nvSpPr>
          <p:cNvPr id="30" name="TextBox 21">
            <a:extLst>
              <a:ext uri="{FF2B5EF4-FFF2-40B4-BE49-F238E27FC236}">
                <a16:creationId xmlns:a16="http://schemas.microsoft.com/office/drawing/2014/main" id="{C2EDDF34-00E5-4D86-BD4D-D803B43A6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7590" y="3667760"/>
            <a:ext cx="152457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i="1" dirty="0">
                <a:solidFill>
                  <a:schemeClr val="tx2"/>
                </a:solidFill>
                <a:latin typeface="+mn-lt"/>
                <a:cs typeface="Arial" panose="020B0604020202020204" pitchFamily="34" charset="0"/>
              </a:rPr>
              <a:t>Instead of 94%</a:t>
            </a:r>
          </a:p>
        </p:txBody>
      </p:sp>
      <p:sp>
        <p:nvSpPr>
          <p:cNvPr id="31" name="Bent Arrow 2">
            <a:extLst>
              <a:ext uri="{FF2B5EF4-FFF2-40B4-BE49-F238E27FC236}">
                <a16:creationId xmlns:a16="http://schemas.microsoft.com/office/drawing/2014/main" id="{6894D673-711D-43AB-93D6-3739DC75F150}"/>
              </a:ext>
            </a:extLst>
          </p:cNvPr>
          <p:cNvSpPr/>
          <p:nvPr/>
        </p:nvSpPr>
        <p:spPr bwMode="auto">
          <a:xfrm>
            <a:off x="5517355" y="661685"/>
            <a:ext cx="565150" cy="801906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  <p:sp>
        <p:nvSpPr>
          <p:cNvPr id="32" name="Bent Arrow 23">
            <a:extLst>
              <a:ext uri="{FF2B5EF4-FFF2-40B4-BE49-F238E27FC236}">
                <a16:creationId xmlns:a16="http://schemas.microsoft.com/office/drawing/2014/main" id="{DBFD5D35-1126-4BB3-B9F2-9EEB9E90695E}"/>
              </a:ext>
            </a:extLst>
          </p:cNvPr>
          <p:cNvSpPr/>
          <p:nvPr/>
        </p:nvSpPr>
        <p:spPr bwMode="auto">
          <a:xfrm flipV="1">
            <a:off x="5550025" y="3609133"/>
            <a:ext cx="558995" cy="750599"/>
          </a:xfrm>
          <a:prstGeom prst="ben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8904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E415E710-EC93-43AC-AAC1-36BB22D2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460" y="222123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 b="1" dirty="0">
                <a:latin typeface="+mn-lt"/>
              </a:rPr>
              <a:t>DISEASE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0279A6-0A4E-4752-AEE3-04FD652B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79320"/>
            <a:ext cx="274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1CD3207-88A5-48E4-94E9-D14A851A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3172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Cause</a:t>
            </a:r>
            <a:endParaRPr lang="en-US" altLang="en-US" sz="4400">
              <a:latin typeface="+mn-lt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2B19642-54BA-461D-B76A-7A38830B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358390"/>
            <a:ext cx="22288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Prognosis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F3EAA706-060D-4E7D-B220-40E1DEA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1272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7A001EC-B324-4C8A-AC66-D596E90C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1272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E8F8948-5DDB-4842-83D6-B9296302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140" y="57912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Diagnosis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65691CC-03F4-4F82-9576-1313F4D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0812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Therapy</a:t>
            </a:r>
            <a:endParaRPr lang="en-US" altLang="en-US" sz="4400">
              <a:latin typeface="+mn-lt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1F50564B-3A27-4670-8078-03344E79C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4112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4E88AC8-CD56-40A6-B8EF-63ED3721C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39852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37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783580" cy="9901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Predictive Value Varies with Disease Prevalence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7658B9-F04C-4A14-83D2-A29C862B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3477"/>
            <a:ext cx="8458200" cy="45259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u="sng" dirty="0">
                <a:cs typeface="Arial" pitchFamily="34" charset="0"/>
              </a:rPr>
              <a:t>Sensitivity and specificity</a:t>
            </a:r>
            <a:r>
              <a:rPr lang="en-US" sz="2800" dirty="0">
                <a:cs typeface="Arial" pitchFamily="34" charset="0"/>
              </a:rPr>
              <a:t> are mainly intrinsic characteristics of the test and generally do not vary much with disease prevalence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u="sng" dirty="0">
                <a:cs typeface="Arial" pitchFamily="34" charset="0"/>
              </a:rPr>
              <a:t>Predictive value</a:t>
            </a:r>
            <a:r>
              <a:rPr lang="en-US" sz="2800" dirty="0">
                <a:cs typeface="Arial" pitchFamily="34" charset="0"/>
              </a:rPr>
              <a:t> depends on  BOTH test operating characteristics AND disease prevalence, and can vary considerably as disease prevalence varies</a:t>
            </a:r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cs typeface="Arial" pitchFamily="34" charset="0"/>
              </a:rPr>
              <a:t>When ordering a test, you are faced with a positive or negative result, and thus need to estimate pre-test probability (prevalence) in order to determine the post-test result probability (predictive value)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70671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" y="228600"/>
            <a:ext cx="6412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Left ventricular dysfunction by echo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" y="2285607"/>
            <a:ext cx="2219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BNP &gt; 75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709" y="4023984"/>
            <a:ext cx="14967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b="1" dirty="0">
                <a:latin typeface="+mn-lt"/>
              </a:rPr>
              <a:t>Se = 26/40 = 65%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91" y="4023984"/>
            <a:ext cx="15771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latin typeface="+mn-lt"/>
              </a:rPr>
              <a:t>Sp</a:t>
            </a:r>
            <a:r>
              <a:rPr lang="en-US" altLang="en-US" b="1" dirty="0">
                <a:latin typeface="+mn-lt"/>
              </a:rPr>
              <a:t> = 75/86 = 87% 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C16B5673-69CC-456F-AA3E-F35EE7E0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153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11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70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14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D4425D1F-E8BB-45E7-BA90-8D4A4A09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99" y="151019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26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73C93729-F694-4898-AFDA-7F61A3BF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749" y="304181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75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D31C6524-F4EC-4162-95FF-30182203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444" y="1098413"/>
            <a:ext cx="23622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PPV</a:t>
            </a:r>
            <a:r>
              <a:rPr lang="en-US" sz="3600" b="1" dirty="0">
                <a:latin typeface="+mn-lt"/>
              </a:rPr>
              <a:t> = 26/37 = 72%</a:t>
            </a:r>
          </a:p>
        </p:txBody>
      </p:sp>
      <p:sp>
        <p:nvSpPr>
          <p:cNvPr id="30" name="Text Box 17">
            <a:extLst>
              <a:ext uri="{FF2B5EF4-FFF2-40B4-BE49-F238E27FC236}">
                <a16:creationId xmlns:a16="http://schemas.microsoft.com/office/drawing/2014/main" id="{715D8182-FAD9-4587-BC37-021C90907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4438" y="2686540"/>
            <a:ext cx="25146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NPV </a:t>
            </a:r>
            <a:r>
              <a:rPr lang="en-US" sz="3600" b="1" dirty="0">
                <a:latin typeface="+mn-lt"/>
              </a:rPr>
              <a:t>= 75/89 = 84%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15000E7-7854-4CBA-9957-4D28B567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5" y="4474043"/>
            <a:ext cx="1496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 dirty="0" err="1">
                <a:latin typeface="+mn-lt"/>
                <a:cs typeface="Arial" panose="020B0604020202020204" pitchFamily="34" charset="0"/>
              </a:rPr>
              <a:t>Landray</a:t>
            </a:r>
            <a:r>
              <a:rPr lang="en-US" altLang="en-US" sz="2000" i="1" dirty="0">
                <a:latin typeface="+mn-lt"/>
                <a:cs typeface="Arial" panose="020B0604020202020204" pitchFamily="34" charset="0"/>
              </a:rPr>
              <a:t> BMJ 2000</a:t>
            </a:r>
          </a:p>
        </p:txBody>
      </p:sp>
    </p:spTree>
    <p:extLst>
      <p:ext uri="{BB962C8B-B14F-4D97-AF65-F5344CB8AC3E}">
        <p14:creationId xmlns:p14="http://schemas.microsoft.com/office/powerpoint/2010/main" val="34079428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55974E-F758-4DC1-9D53-80C1C145CE2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5025" y="240030"/>
            <a:ext cx="3511550" cy="4114800"/>
          </a:xfrm>
          <a:noFill/>
          <a:ln>
            <a:solidFill>
              <a:schemeClr val="tx1"/>
            </a:solidFill>
          </a:ln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85DD4D3B-62D8-439B-A7C2-B88D7B773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21250" y="240030"/>
            <a:ext cx="3263900" cy="4114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6B7AC068-7993-4459-B695-BDD832E0A0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745" y="4347210"/>
            <a:ext cx="3886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Highly sensitive test good at ruling out disease (</a:t>
            </a:r>
            <a:r>
              <a:rPr lang="en-US" altLang="en-US" sz="2000" dirty="0" err="1">
                <a:latin typeface="+mn-lt"/>
                <a:cs typeface="Arial" panose="020B0604020202020204" pitchFamily="34" charset="0"/>
              </a:rPr>
              <a:t>SnOUT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Very few false negatives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1989732-9225-4649-A7C2-2E5E2C20B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0145" y="4347210"/>
            <a:ext cx="35782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000" dirty="0">
                <a:latin typeface="+mn-lt"/>
              </a:rPr>
              <a:t> 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Highly specific test good at ruling in disease (</a:t>
            </a:r>
            <a:r>
              <a:rPr lang="en-US" altLang="en-US" sz="2000" dirty="0" err="1">
                <a:latin typeface="+mn-lt"/>
                <a:cs typeface="Arial" panose="020B0604020202020204" pitchFamily="34" charset="0"/>
              </a:rPr>
              <a:t>SpIN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)</a:t>
            </a:r>
          </a:p>
          <a:p>
            <a:pPr>
              <a:spcBef>
                <a:spcPct val="0"/>
              </a:spcBef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Very few false positives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13213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78358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 err="1"/>
              <a:t>SnOUT</a:t>
            </a:r>
            <a:r>
              <a:rPr lang="en-US" sz="4000" dirty="0"/>
              <a:t> and </a:t>
            </a:r>
            <a:r>
              <a:rPr lang="en-US" sz="4000" dirty="0" err="1"/>
              <a:t>SpIN</a:t>
            </a:r>
            <a:endParaRPr lang="en-US" sz="4000" dirty="0"/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7658B9-F04C-4A14-83D2-A29C862B8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6515"/>
            <a:ext cx="6892290" cy="313971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800" b="1" u="sng" dirty="0" err="1"/>
              <a:t>SnOut</a:t>
            </a:r>
            <a:endParaRPr lang="en-US" sz="2800" b="1" u="sng" dirty="0"/>
          </a:p>
          <a:p>
            <a:pPr>
              <a:spcBef>
                <a:spcPts val="0"/>
              </a:spcBef>
              <a:defRPr/>
            </a:pPr>
            <a:r>
              <a:rPr lang="en-US" sz="2800" b="1" dirty="0"/>
              <a:t>S </a:t>
            </a:r>
            <a:r>
              <a:rPr lang="en-US" sz="2800" dirty="0" err="1"/>
              <a:t>ensitive</a:t>
            </a:r>
            <a:r>
              <a:rPr lang="en-US" sz="2800" dirty="0"/>
              <a:t> test with a  </a:t>
            </a:r>
            <a:r>
              <a:rPr lang="en-US" sz="2800" b="1" dirty="0"/>
              <a:t>n </a:t>
            </a:r>
            <a:r>
              <a:rPr lang="en-US" sz="2800" dirty="0" err="1"/>
              <a:t>egative</a:t>
            </a:r>
            <a:r>
              <a:rPr lang="en-US" sz="2800" dirty="0"/>
              <a:t> result is good at ruling- </a:t>
            </a:r>
            <a:r>
              <a:rPr lang="en-US" sz="2800" b="1" dirty="0"/>
              <a:t>OUT </a:t>
            </a:r>
            <a:r>
              <a:rPr lang="en-US" sz="2800" dirty="0"/>
              <a:t>the disease.</a:t>
            </a:r>
          </a:p>
          <a:p>
            <a:pPr>
              <a:spcBef>
                <a:spcPts val="0"/>
              </a:spcBef>
              <a:defRPr/>
            </a:pPr>
            <a:endParaRPr lang="en-US" sz="2800" dirty="0"/>
          </a:p>
          <a:p>
            <a:pPr marL="0" indent="0">
              <a:spcBef>
                <a:spcPts val="0"/>
              </a:spcBef>
              <a:buFontTx/>
              <a:buNone/>
              <a:defRPr/>
            </a:pPr>
            <a:r>
              <a:rPr lang="en-US" sz="2800" b="1" u="sng" dirty="0" err="1"/>
              <a:t>SpIN</a:t>
            </a:r>
            <a:endParaRPr lang="en-US" sz="2800" b="1" dirty="0"/>
          </a:p>
          <a:p>
            <a:pPr>
              <a:spcBef>
                <a:spcPts val="0"/>
              </a:spcBef>
              <a:defRPr/>
            </a:pPr>
            <a:r>
              <a:rPr lang="en-US" sz="2800" b="1" dirty="0"/>
              <a:t>S </a:t>
            </a:r>
            <a:r>
              <a:rPr lang="en-US" sz="2800" dirty="0" err="1"/>
              <a:t>pecific</a:t>
            </a:r>
            <a:r>
              <a:rPr lang="en-US" sz="2800" dirty="0"/>
              <a:t> test with a  </a:t>
            </a:r>
            <a:r>
              <a:rPr lang="en-US" sz="2800" b="1" dirty="0"/>
              <a:t>p </a:t>
            </a:r>
            <a:r>
              <a:rPr lang="en-US" sz="2800" dirty="0" err="1"/>
              <a:t>ositive</a:t>
            </a:r>
            <a:r>
              <a:rPr lang="en-US" sz="2800" dirty="0"/>
              <a:t> result   is good at ruling- </a:t>
            </a:r>
            <a:r>
              <a:rPr lang="en-US" sz="2800" b="1" dirty="0"/>
              <a:t>IN</a:t>
            </a:r>
            <a:r>
              <a:rPr lang="en-US" sz="2800" dirty="0"/>
              <a:t> the disease.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16F9A-0EEA-4A8D-97C8-54CD867BAF24}"/>
              </a:ext>
            </a:extLst>
          </p:cNvPr>
          <p:cNvSpPr/>
          <p:nvPr/>
        </p:nvSpPr>
        <p:spPr>
          <a:xfrm>
            <a:off x="1748790" y="4374565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Bef>
                <a:spcPts val="3600"/>
              </a:spcBef>
              <a:defRPr/>
            </a:pPr>
            <a:r>
              <a:rPr lang="en-US" sz="2000" i="1" dirty="0"/>
              <a:t>Examples: 2-stage serologic tests for infections (HIV disease; syphilis; …)</a:t>
            </a:r>
          </a:p>
        </p:txBody>
      </p:sp>
    </p:spTree>
    <p:extLst>
      <p:ext uri="{BB962C8B-B14F-4D97-AF65-F5344CB8AC3E}">
        <p14:creationId xmlns:p14="http://schemas.microsoft.com/office/powerpoint/2010/main" val="6864290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48081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Sensitivity vs. Specificity Trade-off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0DDC38-EF83-4FAE-80D8-39899DE823BE}"/>
              </a:ext>
            </a:extLst>
          </p:cNvPr>
          <p:cNvSpPr/>
          <p:nvPr/>
        </p:nvSpPr>
        <p:spPr>
          <a:xfrm>
            <a:off x="1611630" y="880558"/>
            <a:ext cx="5669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>
                <a:cs typeface="Arial" panose="020B0604020202020204" pitchFamily="34" charset="0"/>
              </a:rPr>
              <a:t>Operating Characteristics of Varying PHQ-9 </a:t>
            </a:r>
            <a:r>
              <a:rPr lang="en-US" altLang="en-US" sz="2400" b="1" dirty="0" err="1">
                <a:cs typeface="Arial" panose="020B0604020202020204" pitchFamily="34" charset="0"/>
              </a:rPr>
              <a:t>Cutpoints</a:t>
            </a:r>
            <a:r>
              <a:rPr lang="en-US" altLang="en-US" sz="2400" b="1" dirty="0">
                <a:cs typeface="Arial" panose="020B0604020202020204" pitchFamily="34" charset="0"/>
              </a:rPr>
              <a:t> for Diagnosing Major Depression</a:t>
            </a:r>
            <a:endParaRPr lang="en-US" sz="240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1DE7652-0D29-4032-A601-95CACAA2F1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14" r="19572"/>
          <a:stretch>
            <a:fillRect/>
          </a:stretch>
        </p:blipFill>
        <p:spPr bwMode="auto">
          <a:xfrm>
            <a:off x="1219200" y="1691141"/>
            <a:ext cx="6184582" cy="3260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1954C2A-80C8-48C5-AE6C-3905087A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" y="4958014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Kroenke, J Gen Intern Med, 2001</a:t>
            </a:r>
          </a:p>
        </p:txBody>
      </p:sp>
    </p:spTree>
    <p:extLst>
      <p:ext uri="{BB962C8B-B14F-4D97-AF65-F5344CB8AC3E}">
        <p14:creationId xmlns:p14="http://schemas.microsoft.com/office/powerpoint/2010/main" val="777891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altLang="zh-CN" dirty="0"/>
              <a:t>Introduction</a:t>
            </a:r>
            <a:endParaRPr lang="en-US" dirty="0"/>
          </a:p>
          <a:p>
            <a:pPr marL="365760">
              <a:spcBef>
                <a:spcPts val="0"/>
              </a:spcBef>
            </a:pPr>
            <a:r>
              <a:rPr lang="en-US" dirty="0"/>
              <a:t>Therapy math – 3 metrics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1</a:t>
            </a:r>
          </a:p>
          <a:p>
            <a:pPr marL="365760">
              <a:spcBef>
                <a:spcPts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Diagnostic test math – level 2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684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144" y="4023984"/>
            <a:ext cx="1177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b="1" dirty="0">
                <a:latin typeface="+mn-lt"/>
              </a:rPr>
              <a:t>100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599" y="4023984"/>
            <a:ext cx="1177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+mn-lt"/>
              </a:rPr>
              <a:t>400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627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D4425D1F-E8BB-45E7-BA90-8D4A4A09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99" y="151019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80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73C93729-F694-4898-AFDA-7F61A3BF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749" y="3041814"/>
            <a:ext cx="102638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320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D31C6524-F4EC-4162-95FF-30182203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702" y="916825"/>
            <a:ext cx="25527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 LR</a:t>
            </a:r>
            <a:r>
              <a:rPr lang="en-US" sz="2800" b="1" dirty="0">
                <a:latin typeface="+mn-lt"/>
              </a:rPr>
              <a:t> = </a:t>
            </a:r>
            <a:r>
              <a:rPr lang="en-US" sz="2800" dirty="0">
                <a:latin typeface="+mn-lt"/>
                <a:cs typeface="Arial" pitchFamily="34" charset="0"/>
              </a:rPr>
              <a:t>probability of positive test in pts with disease ÷ probability of positive test in pts without disease</a:t>
            </a:r>
            <a:endParaRPr lang="en-US" sz="2800" b="1" dirty="0">
              <a:latin typeface="+mn-lt"/>
            </a:endParaRP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19B2588F-8A10-4F0B-8126-6B7C40F2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9286" y="1505066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80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1799B97-843B-431C-AA82-38C722E7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2" y="4766691"/>
            <a:ext cx="6096000" cy="480131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sz="2800" b="1" dirty="0">
                <a:latin typeface="+mn-lt"/>
              </a:rPr>
              <a:t>+LR = TPR/FPR = Se/(1-Sp) .8/.2 = 4</a:t>
            </a:r>
          </a:p>
        </p:txBody>
      </p:sp>
    </p:spTree>
    <p:extLst>
      <p:ext uri="{BB962C8B-B14F-4D97-AF65-F5344CB8AC3E}">
        <p14:creationId xmlns:p14="http://schemas.microsoft.com/office/powerpoint/2010/main" val="360892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8450" y="228600"/>
            <a:ext cx="25527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Disease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598" y="2285607"/>
            <a:ext cx="143986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Test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144" y="4023984"/>
            <a:ext cx="1177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b="1" dirty="0">
                <a:latin typeface="+mn-lt"/>
              </a:rPr>
              <a:t>100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599" y="4023984"/>
            <a:ext cx="11772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+mn-lt"/>
              </a:rPr>
              <a:t>400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D4425D1F-E8BB-45E7-BA90-8D4A4A09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99" y="1510194"/>
            <a:ext cx="102638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29" name="Text Box 17">
            <a:extLst>
              <a:ext uri="{FF2B5EF4-FFF2-40B4-BE49-F238E27FC236}">
                <a16:creationId xmlns:a16="http://schemas.microsoft.com/office/drawing/2014/main" id="{D31C6524-F4EC-4162-95FF-30182203F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4702" y="916825"/>
            <a:ext cx="255270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defRPr/>
            </a:pP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- LR</a:t>
            </a:r>
            <a:r>
              <a:rPr lang="en-US" sz="2800" b="1" dirty="0">
                <a:latin typeface="+mn-lt"/>
              </a:rPr>
              <a:t> = </a:t>
            </a:r>
            <a:r>
              <a:rPr lang="en-US" sz="2800" dirty="0">
                <a:latin typeface="+mn-lt"/>
                <a:cs typeface="Arial" pitchFamily="34" charset="0"/>
              </a:rPr>
              <a:t>probability of negative test in pts with disease ÷ probability of negative test in pts without disease</a:t>
            </a:r>
            <a:endParaRPr lang="en-US" sz="2800" b="1" dirty="0">
              <a:latin typeface="+mn-lt"/>
            </a:endParaRPr>
          </a:p>
        </p:txBody>
      </p:sp>
      <p:sp>
        <p:nvSpPr>
          <p:cNvPr id="21" name="Text Box 11">
            <a:extLst>
              <a:ext uri="{FF2B5EF4-FFF2-40B4-BE49-F238E27FC236}">
                <a16:creationId xmlns:a16="http://schemas.microsoft.com/office/drawing/2014/main" id="{19B2588F-8A10-4F0B-8126-6B7C40F21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7856" y="1505066"/>
            <a:ext cx="102638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E1799B97-843B-431C-AA82-38C722E7B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2" y="4766691"/>
            <a:ext cx="6247448" cy="480131"/>
          </a:xfrm>
          <a:prstGeom prst="rect">
            <a:avLst/>
          </a:prstGeom>
          <a:solidFill>
            <a:schemeClr val="accent1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nb-NO" altLang="en-US" sz="2800" b="1" dirty="0">
                <a:latin typeface="+mn-lt"/>
              </a:rPr>
              <a:t>−LR = FNR/TNR = (1-Se)/Sp = .2/.8 = 0.25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A510A54C-6090-4867-B585-B6235E7E7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6409" y="304562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20</a:t>
            </a:r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C776ECBF-CB77-4E9F-A684-5C08CE283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7559" y="3038004"/>
            <a:ext cx="1026380" cy="646331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320</a:t>
            </a:r>
          </a:p>
        </p:txBody>
      </p:sp>
    </p:spTree>
    <p:extLst>
      <p:ext uri="{BB962C8B-B14F-4D97-AF65-F5344CB8AC3E}">
        <p14:creationId xmlns:p14="http://schemas.microsoft.com/office/powerpoint/2010/main" val="40152436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45" name="Rectangle 2">
            <a:extLst>
              <a:ext uri="{FF2B5EF4-FFF2-40B4-BE49-F238E27FC236}">
                <a16:creationId xmlns:a16="http://schemas.microsoft.com/office/drawing/2014/main" id="{3E1BCAA3-DC87-45C1-9C5F-D84CB8B2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706" y="1226224"/>
            <a:ext cx="3079306" cy="27971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400">
              <a:latin typeface="+mn-lt"/>
            </a:endParaRPr>
          </a:p>
        </p:txBody>
      </p:sp>
      <p:sp>
        <p:nvSpPr>
          <p:cNvPr id="46" name="Line 3">
            <a:extLst>
              <a:ext uri="{FF2B5EF4-FFF2-40B4-BE49-F238E27FC236}">
                <a16:creationId xmlns:a16="http://schemas.microsoft.com/office/drawing/2014/main" id="{66EBA618-97D6-4166-A4E9-61F496B7BA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0706" y="2611159"/>
            <a:ext cx="30793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7" name="Line 4">
            <a:extLst>
              <a:ext uri="{FF2B5EF4-FFF2-40B4-BE49-F238E27FC236}">
                <a16:creationId xmlns:a16="http://schemas.microsoft.com/office/drawing/2014/main" id="{BDFB8401-78D3-4F25-8472-9011EA7893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72840" y="1226224"/>
            <a:ext cx="3810" cy="279712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100"/>
          </a:p>
        </p:txBody>
      </p:sp>
      <p:sp>
        <p:nvSpPr>
          <p:cNvPr id="48" name="Text Box 5">
            <a:extLst>
              <a:ext uri="{FF2B5EF4-FFF2-40B4-BE49-F238E27FC236}">
                <a16:creationId xmlns:a16="http://schemas.microsoft.com/office/drawing/2014/main" id="{DBCF9E93-27FD-4B25-839A-FC982C483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" y="228600"/>
            <a:ext cx="64122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Left ventricular dysfunction by echo</a:t>
            </a:r>
          </a:p>
        </p:txBody>
      </p:sp>
      <p:sp>
        <p:nvSpPr>
          <p:cNvPr id="49" name="Text Box 6">
            <a:extLst>
              <a:ext uri="{FF2B5EF4-FFF2-40B4-BE49-F238E27FC236}">
                <a16:creationId xmlns:a16="http://schemas.microsoft.com/office/drawing/2014/main" id="{479AB931-8C65-4AF6-BFCA-20F02F136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3025" y="595133"/>
            <a:ext cx="762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0" name="Text Box 7">
            <a:extLst>
              <a:ext uri="{FF2B5EF4-FFF2-40B4-BE49-F238E27FC236}">
                <a16:creationId xmlns:a16="http://schemas.microsoft.com/office/drawing/2014/main" id="{A9792B06-A482-4009-8110-C3E269C81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0512" y="375150"/>
            <a:ext cx="56515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1" name="Text Box 8">
            <a:extLst>
              <a:ext uri="{FF2B5EF4-FFF2-40B4-BE49-F238E27FC236}">
                <a16:creationId xmlns:a16="http://schemas.microsoft.com/office/drawing/2014/main" id="{7507842C-8627-47CD-9C9C-5DFDB00408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1467906"/>
            <a:ext cx="584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+</a:t>
            </a:r>
          </a:p>
        </p:txBody>
      </p:sp>
      <p:sp>
        <p:nvSpPr>
          <p:cNvPr id="52" name="Text Box 9">
            <a:extLst>
              <a:ext uri="{FF2B5EF4-FFF2-40B4-BE49-F238E27FC236}">
                <a16:creationId xmlns:a16="http://schemas.microsoft.com/office/drawing/2014/main" id="{1341EDB3-9DF9-4C1C-BCAD-DD4EECA11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481" y="2984184"/>
            <a:ext cx="4138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_</a:t>
            </a:r>
          </a:p>
        </p:txBody>
      </p:sp>
      <p:sp>
        <p:nvSpPr>
          <p:cNvPr id="53" name="Text Box 10">
            <a:extLst>
              <a:ext uri="{FF2B5EF4-FFF2-40B4-BE49-F238E27FC236}">
                <a16:creationId xmlns:a16="http://schemas.microsoft.com/office/drawing/2014/main" id="{B838E36C-FC0B-4F01-9EF1-7D6682506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" y="2285607"/>
            <a:ext cx="221974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BNP &gt; 75</a:t>
            </a: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50BBDB33-16C1-4181-A216-DE825F9DB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709" y="4023984"/>
            <a:ext cx="149672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ts val="0"/>
              </a:spcBef>
              <a:buFontTx/>
              <a:buNone/>
            </a:pPr>
            <a:r>
              <a:rPr lang="en-US" altLang="en-US" b="1" dirty="0">
                <a:latin typeface="+mn-lt"/>
              </a:rPr>
              <a:t>Se = 26/40 = 65%</a:t>
            </a: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DF54FDC0-5785-46FD-9884-7CDCE89ABD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291" y="4023984"/>
            <a:ext cx="157714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b="1" dirty="0" err="1">
                <a:latin typeface="+mn-lt"/>
              </a:rPr>
              <a:t>Sp</a:t>
            </a:r>
            <a:r>
              <a:rPr lang="en-US" altLang="en-US" b="1" dirty="0">
                <a:latin typeface="+mn-lt"/>
              </a:rPr>
              <a:t> = 75/86 = 87% 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C16B5673-69CC-456F-AA3E-F35EE7E03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199" y="153724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11</a:t>
            </a:r>
          </a:p>
        </p:txBody>
      </p:sp>
      <p:sp>
        <p:nvSpPr>
          <p:cNvPr id="23" name="Text Box 13">
            <a:extLst>
              <a:ext uri="{FF2B5EF4-FFF2-40B4-BE49-F238E27FC236}">
                <a16:creationId xmlns:a16="http://schemas.microsoft.com/office/drawing/2014/main" id="{F391B462-5027-4E81-8FB3-C6FA94CE4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709" y="3046007"/>
            <a:ext cx="1752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3600" b="1" dirty="0">
                <a:latin typeface="+mn-lt"/>
              </a:rPr>
              <a:t>14</a:t>
            </a:r>
          </a:p>
        </p:txBody>
      </p:sp>
      <p:sp>
        <p:nvSpPr>
          <p:cNvPr id="27" name="Text Box 11">
            <a:extLst>
              <a:ext uri="{FF2B5EF4-FFF2-40B4-BE49-F238E27FC236}">
                <a16:creationId xmlns:a16="http://schemas.microsoft.com/office/drawing/2014/main" id="{D4425D1F-E8BB-45E7-BA90-8D4A4A09A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599" y="1510194"/>
            <a:ext cx="102638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26</a:t>
            </a:r>
          </a:p>
        </p:txBody>
      </p:sp>
      <p:sp>
        <p:nvSpPr>
          <p:cNvPr id="28" name="Text Box 12">
            <a:extLst>
              <a:ext uri="{FF2B5EF4-FFF2-40B4-BE49-F238E27FC236}">
                <a16:creationId xmlns:a16="http://schemas.microsoft.com/office/drawing/2014/main" id="{73C93729-F694-4898-AFDA-7F61A3BF0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749" y="3041814"/>
            <a:ext cx="102638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b="1" dirty="0"/>
              <a:t>75</a:t>
            </a:r>
          </a:p>
        </p:txBody>
      </p:sp>
      <p:sp>
        <p:nvSpPr>
          <p:cNvPr id="21" name="TextBox 1">
            <a:extLst>
              <a:ext uri="{FF2B5EF4-FFF2-40B4-BE49-F238E27FC236}">
                <a16:creationId xmlns:a16="http://schemas.microsoft.com/office/drawing/2014/main" id="{015000E7-7854-4CBA-9957-4D28B5675C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05" y="4474043"/>
            <a:ext cx="149672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i="1" dirty="0" err="1">
                <a:latin typeface="+mn-lt"/>
                <a:cs typeface="Arial" panose="020B0604020202020204" pitchFamily="34" charset="0"/>
              </a:rPr>
              <a:t>Landray</a:t>
            </a:r>
            <a:r>
              <a:rPr lang="en-US" altLang="en-US" sz="2000" i="1" dirty="0">
                <a:latin typeface="+mn-lt"/>
                <a:cs typeface="Arial" panose="020B0604020202020204" pitchFamily="34" charset="0"/>
              </a:rPr>
              <a:t> BMJ 2000</a:t>
            </a:r>
          </a:p>
        </p:txBody>
      </p:sp>
      <p:sp>
        <p:nvSpPr>
          <p:cNvPr id="22" name="Text Box 20">
            <a:extLst>
              <a:ext uri="{FF2B5EF4-FFF2-40B4-BE49-F238E27FC236}">
                <a16:creationId xmlns:a16="http://schemas.microsoft.com/office/drawing/2014/main" id="{F0714443-D94D-4435-8C87-BD04317DD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115" y="3804304"/>
            <a:ext cx="2209800" cy="1588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+ LR = .65/.13 = 5 </a:t>
            </a:r>
          </a:p>
        </p:txBody>
      </p:sp>
      <p:sp>
        <p:nvSpPr>
          <p:cNvPr id="24" name="Oval 19">
            <a:extLst>
              <a:ext uri="{FF2B5EF4-FFF2-40B4-BE49-F238E27FC236}">
                <a16:creationId xmlns:a16="http://schemas.microsoft.com/office/drawing/2014/main" id="{57832362-CCA3-40AC-BB9E-4E465461308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58647" y="3631328"/>
            <a:ext cx="2072736" cy="1816727"/>
          </a:xfrm>
          <a:prstGeom prst="ellipse">
            <a:avLst/>
          </a:prstGeom>
          <a:noFill/>
          <a:ln w="38100" algn="ctr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05344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44068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Likelihood Ratios for Ferritin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1954C2A-80C8-48C5-AE6C-3905087A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" y="4958014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Goat et al, J Gen Intern Med 1992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B343EEF-5A3A-41F8-BE10-CDF288F9E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48697"/>
              </p:ext>
            </p:extLst>
          </p:nvPr>
        </p:nvGraphicFramePr>
        <p:xfrm>
          <a:off x="792479" y="978336"/>
          <a:ext cx="7307581" cy="3834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6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5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0632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Ferritin level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Iron-</a:t>
                      </a:r>
                      <a:r>
                        <a:rPr lang="en-US" sz="2400" dirty="0" err="1">
                          <a:latin typeface="+mn-lt"/>
                          <a:cs typeface="Arial" pitchFamily="34" charset="0"/>
                        </a:rPr>
                        <a:t>deficent</a:t>
                      </a:r>
                      <a:endParaRPr 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Not iron-deficient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Likelihood ratio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&lt; 19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47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41.5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19-45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23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  3.1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46-100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27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  0.5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&gt; 100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108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  0.1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15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1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TOTAL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85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150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64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E415E710-EC93-43AC-AAC1-36BB22D2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460" y="222123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 b="1" dirty="0">
                <a:latin typeface="+mn-lt"/>
              </a:rPr>
              <a:t>DISEASE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0279A6-0A4E-4752-AEE3-04FD652B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79320"/>
            <a:ext cx="274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1CD3207-88A5-48E4-94E9-D14A851A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3172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Cause</a:t>
            </a:r>
            <a:endParaRPr lang="en-US" altLang="en-US" sz="4400">
              <a:latin typeface="+mn-lt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2B19642-54BA-461D-B76A-7A38830B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109" y="2358390"/>
            <a:ext cx="2295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Prognosis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F3EAA706-060D-4E7D-B220-40E1DEA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1272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7A001EC-B324-4C8A-AC66-D596E90C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1272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E8F8948-5DDB-4842-83D6-B9296302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140" y="57912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Diagnosis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65691CC-03F4-4F82-9576-1313F4D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0812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Therapy</a:t>
            </a:r>
            <a:endParaRPr lang="en-US" altLang="en-US" sz="4400">
              <a:latin typeface="+mn-lt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1F50564B-3A27-4670-8078-03344E79C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4112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4E88AC8-CD56-40A6-B8EF-63ED3721C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39852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93B5A195-1C94-4C23-9C6B-29D076A9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170" y="140112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Arial" panose="020B0604020202020204" pitchFamily="34" charset="0"/>
              </a:rPr>
              <a:t>Risk Factor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E68C0DD6-B93F-4AF9-A8F8-4AD4FD3A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570" y="138684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>
                <a:latin typeface="Arial" panose="020B0604020202020204" pitchFamily="34" charset="0"/>
              </a:rPr>
              <a:t>Prognostic Factor</a:t>
            </a:r>
          </a:p>
        </p:txBody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F72A4BE6-1F09-47D7-9041-A8105A612387}"/>
              </a:ext>
            </a:extLst>
          </p:cNvPr>
          <p:cNvSpPr>
            <a:spLocks noChangeArrowheads="1"/>
          </p:cNvSpPr>
          <p:nvPr/>
        </p:nvSpPr>
        <p:spPr bwMode="auto">
          <a:xfrm rot="-792585">
            <a:off x="2596833" y="1818640"/>
            <a:ext cx="304800" cy="838200"/>
          </a:xfrm>
          <a:prstGeom prst="curvedLeftArrow">
            <a:avLst>
              <a:gd name="adj1" fmla="val 55000"/>
              <a:gd name="adj2" fmla="val 11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D79FE5D2-E2FD-4A3F-873A-99DF87153C84}"/>
              </a:ext>
            </a:extLst>
          </p:cNvPr>
          <p:cNvSpPr>
            <a:spLocks noChangeArrowheads="1"/>
          </p:cNvSpPr>
          <p:nvPr/>
        </p:nvSpPr>
        <p:spPr bwMode="auto">
          <a:xfrm rot="308115">
            <a:off x="6084570" y="1894840"/>
            <a:ext cx="304800" cy="762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2567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84073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Calculating LR for a Test Range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3828DB8E-46B0-4974-8276-C45559252A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2443056"/>
              </p:ext>
            </p:extLst>
          </p:nvPr>
        </p:nvGraphicFramePr>
        <p:xfrm>
          <a:off x="611821" y="1010670"/>
          <a:ext cx="7844791" cy="430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1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11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1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9693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Ferritin level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Iron-</a:t>
                      </a:r>
                      <a:r>
                        <a:rPr lang="en-US" sz="2400" dirty="0" err="1">
                          <a:latin typeface="+mn-lt"/>
                          <a:cs typeface="Arial" pitchFamily="34" charset="0"/>
                        </a:rPr>
                        <a:t>deficent</a:t>
                      </a:r>
                      <a:endParaRPr 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Not iron-deficient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Likelihood ratio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6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&lt; 19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19-45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23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13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3.1</a:t>
                      </a: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6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46-100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690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&gt; 100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>
                        <a:latin typeface="+mn-lt"/>
                      </a:endParaRP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90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TOTAL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85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150</a:t>
                      </a:r>
                    </a:p>
                  </a:txBody>
                  <a:tcPr marT="45726" marB="45726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6" marB="4572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6909">
                <a:tc gridSpan="4">
                  <a:txBody>
                    <a:bodyPr/>
                    <a:lstStyle/>
                    <a:p>
                      <a:pPr algn="l"/>
                      <a:endParaRPr lang="en-US" sz="2400" b="1" dirty="0">
                        <a:solidFill>
                          <a:srgbClr val="7030A0"/>
                        </a:solidFill>
                        <a:effectLst/>
                        <a:latin typeface="+mn-lt"/>
                        <a:cs typeface="Arial" pitchFamily="34" charset="0"/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909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[23/85]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cs typeface="Arial" pitchFamily="34" charset="0"/>
                        </a:rPr>
                        <a:t>  ÷ [13/150] = .271/.087 = 3.1</a:t>
                      </a:r>
                      <a:endParaRPr lang="en-US" sz="24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cs typeface="Arial" pitchFamily="34" charset="0"/>
                      </a:endParaRPr>
                    </a:p>
                  </a:txBody>
                  <a:tcPr marT="45726" marB="45726"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1" dirty="0">
                        <a:solidFill>
                          <a:srgbClr val="7030A0"/>
                        </a:solidFill>
                        <a:effectLst/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Curved Left Arrow 2">
            <a:extLst>
              <a:ext uri="{FF2B5EF4-FFF2-40B4-BE49-F238E27FC236}">
                <a16:creationId xmlns:a16="http://schemas.microsoft.com/office/drawing/2014/main" id="{328AFD16-C8CF-479F-B924-895E45F07768}"/>
              </a:ext>
            </a:extLst>
          </p:cNvPr>
          <p:cNvSpPr>
            <a:spLocks noChangeArrowheads="1"/>
          </p:cNvSpPr>
          <p:nvPr/>
        </p:nvSpPr>
        <p:spPr bwMode="auto">
          <a:xfrm rot="803973" flipV="1">
            <a:off x="7343321" y="2442640"/>
            <a:ext cx="778530" cy="2881912"/>
          </a:xfrm>
          <a:prstGeom prst="curvedLeftArrow">
            <a:avLst>
              <a:gd name="adj1" fmla="val 24969"/>
              <a:gd name="adj2" fmla="val 49969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3379557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15518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LR for Test Ranges– Another Example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1954C2A-80C8-48C5-AE6C-3905087A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870" y="4958014"/>
            <a:ext cx="71628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fr-FR" altLang="en-US" sz="2000" dirty="0">
                <a:latin typeface="+mn-lt"/>
                <a:cs typeface="Arial" panose="020B0604020202020204" pitchFamily="34" charset="0"/>
              </a:rPr>
              <a:t>Hoffman et al, BMC Fam Practice, 2002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29ADBDEF-8A02-4545-BDF5-CA08F03FC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5111010"/>
              </p:ext>
            </p:extLst>
          </p:nvPr>
        </p:nvGraphicFramePr>
        <p:xfrm>
          <a:off x="1066800" y="1070219"/>
          <a:ext cx="6568440" cy="3815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22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PSA</a:t>
                      </a:r>
                      <a:r>
                        <a:rPr lang="en-US" sz="2800" baseline="0" dirty="0">
                          <a:latin typeface="+mn-lt"/>
                          <a:cs typeface="Arial" pitchFamily="34" charset="0"/>
                        </a:rPr>
                        <a:t> Level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Likelihood</a:t>
                      </a:r>
                      <a:r>
                        <a:rPr lang="en-US" sz="2800" baseline="0" dirty="0">
                          <a:latin typeface="+mn-lt"/>
                          <a:cs typeface="Arial" pitchFamily="34" charset="0"/>
                        </a:rPr>
                        <a:t> Ratio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&lt; 2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0.3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2 to 4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0.7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&gt; 4 to 10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1.0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&gt; 10 to 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1.5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marL="0" indent="0" algn="ctr">
                        <a:buFont typeface="Wingdings" pitchFamily="2" charset="2"/>
                        <a:buNone/>
                      </a:pPr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&gt; 20</a:t>
                      </a: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6.3</a:t>
                      </a: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 marT="45723" marB="4572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06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&gt; 4 </a:t>
                      </a:r>
                    </a:p>
                  </a:txBody>
                  <a:tcPr marT="45723" marB="45723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1.3</a:t>
                      </a:r>
                    </a:p>
                  </a:txBody>
                  <a:tcPr marT="45723" marB="45723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0961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48640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Strength of a Diagnostic Test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00EA3B8B-0539-40DD-A092-33CBFE5994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031435"/>
              </p:ext>
            </p:extLst>
          </p:nvPr>
        </p:nvGraphicFramePr>
        <p:xfrm>
          <a:off x="746760" y="1257300"/>
          <a:ext cx="703326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6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Strength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LR 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LR </a:t>
                      </a:r>
                      <a:r>
                        <a:rPr lang="en-US" sz="2400" dirty="0">
                          <a:latin typeface="+mn-lt"/>
                          <a:cs typeface="Arial"/>
                        </a:rPr>
                        <a:t>−</a:t>
                      </a:r>
                      <a:endParaRPr lang="en-US" sz="24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Fair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Useless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22207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29209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Comparing Diagnostic Tests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952AEC2-17DD-4D55-B9FD-8736C2BF8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68702"/>
              </p:ext>
            </p:extLst>
          </p:nvPr>
        </p:nvGraphicFramePr>
        <p:xfrm>
          <a:off x="849630" y="812617"/>
          <a:ext cx="6259830" cy="4694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" name="Slide" r:id="rId5" imgW="3162575" imgH="2372196" progId="PowerPoint.Slide.8">
                  <p:embed/>
                </p:oleObj>
              </mc:Choice>
              <mc:Fallback>
                <p:oleObj name="Slide" r:id="rId5" imgW="3162575" imgH="2372196" progId="PowerPoint.Slide.8">
                  <p:embed/>
                  <p:pic>
                    <p:nvPicPr>
                      <p:cNvPr id="5632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" y="812617"/>
                        <a:ext cx="6259830" cy="4694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6396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529209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Comparing Diagnostic Tests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952AEC2-17DD-4D55-B9FD-8736C2BF88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850754"/>
              </p:ext>
            </p:extLst>
          </p:nvPr>
        </p:nvGraphicFramePr>
        <p:xfrm>
          <a:off x="849630" y="822960"/>
          <a:ext cx="6259830" cy="4694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Slide" r:id="rId5" imgW="3162575" imgH="2372196" progId="PowerPoint.Slide.8">
                  <p:embed/>
                </p:oleObj>
              </mc:Choice>
              <mc:Fallback>
                <p:oleObj name="Slide" r:id="rId5" imgW="3162575" imgH="2372196" progId="PowerPoint.Slide.8">
                  <p:embed/>
                  <p:pic>
                    <p:nvPicPr>
                      <p:cNvPr id="7" name="Object 2">
                        <a:extLst>
                          <a:ext uri="{FF2B5EF4-FFF2-40B4-BE49-F238E27FC236}">
                            <a16:creationId xmlns:a16="http://schemas.microsoft.com/office/drawing/2014/main" id="{C952AEC2-17DD-4D55-B9FD-8736C2BF88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30" y="822960"/>
                        <a:ext cx="6259830" cy="4694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ED09F77-1B5F-4779-B044-6B97F6C6E526}"/>
              </a:ext>
            </a:extLst>
          </p:cNvPr>
          <p:cNvSpPr txBox="1"/>
          <p:nvPr/>
        </p:nvSpPr>
        <p:spPr>
          <a:xfrm>
            <a:off x="798831" y="2055860"/>
            <a:ext cx="11087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Perfect test AUC=1.0</a:t>
            </a:r>
          </a:p>
        </p:txBody>
      </p:sp>
      <p:sp>
        <p:nvSpPr>
          <p:cNvPr id="6" name="Bent Arrow 6">
            <a:extLst>
              <a:ext uri="{FF2B5EF4-FFF2-40B4-BE49-F238E27FC236}">
                <a16:creationId xmlns:a16="http://schemas.microsoft.com/office/drawing/2014/main" id="{84705089-826E-4927-93ED-E2F1B480E95B}"/>
              </a:ext>
            </a:extLst>
          </p:cNvPr>
          <p:cNvSpPr/>
          <p:nvPr/>
        </p:nvSpPr>
        <p:spPr bwMode="auto">
          <a:xfrm>
            <a:off x="1259841" y="1779270"/>
            <a:ext cx="838200" cy="304800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6519D7-112E-48C4-B6FA-7E3C2AAE2E9E}"/>
              </a:ext>
            </a:extLst>
          </p:cNvPr>
          <p:cNvSpPr/>
          <p:nvPr/>
        </p:nvSpPr>
        <p:spPr>
          <a:xfrm>
            <a:off x="4845050" y="3307080"/>
            <a:ext cx="11671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Worthless test AUC=0.5</a:t>
            </a:r>
          </a:p>
        </p:txBody>
      </p:sp>
      <p:sp>
        <p:nvSpPr>
          <p:cNvPr id="9" name="Bent Arrow 8">
            <a:extLst>
              <a:ext uri="{FF2B5EF4-FFF2-40B4-BE49-F238E27FC236}">
                <a16:creationId xmlns:a16="http://schemas.microsoft.com/office/drawing/2014/main" id="{8EA167BD-1B38-4CED-9997-46B9FC178658}"/>
              </a:ext>
            </a:extLst>
          </p:cNvPr>
          <p:cNvSpPr/>
          <p:nvPr/>
        </p:nvSpPr>
        <p:spPr bwMode="auto">
          <a:xfrm flipH="1">
            <a:off x="4845050" y="3078480"/>
            <a:ext cx="838200" cy="304800"/>
          </a:xfrm>
          <a:prstGeom prst="bent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0" name="Straight Connector 4">
            <a:extLst>
              <a:ext uri="{FF2B5EF4-FFF2-40B4-BE49-F238E27FC236}">
                <a16:creationId xmlns:a16="http://schemas.microsoft.com/office/drawing/2014/main" id="{11182E21-6BA1-416B-80A7-F63EEDBBD7B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20900" y="1824990"/>
            <a:ext cx="0" cy="2872740"/>
          </a:xfrm>
          <a:prstGeom prst="line">
            <a:avLst/>
          </a:prstGeom>
          <a:noFill/>
          <a:ln w="38100" algn="ctr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Straight Connector 5">
            <a:extLst>
              <a:ext uri="{FF2B5EF4-FFF2-40B4-BE49-F238E27FC236}">
                <a16:creationId xmlns:a16="http://schemas.microsoft.com/office/drawing/2014/main" id="{79B4AE9B-28CA-442E-ABA8-C2A42A15EAC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0900" y="1844040"/>
            <a:ext cx="4234180" cy="0"/>
          </a:xfrm>
          <a:prstGeom prst="line">
            <a:avLst/>
          </a:prstGeom>
          <a:noFill/>
          <a:ln w="38100" algn="ctr">
            <a:solidFill>
              <a:schemeClr val="accent5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794850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075170" cy="99018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Rules of Thumb about Area under the Curve (AUC) for Diagnostic Tests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700D5D0C-3164-4F1C-93C0-3BC8EF38D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911307"/>
              </p:ext>
            </p:extLst>
          </p:nvPr>
        </p:nvGraphicFramePr>
        <p:xfrm>
          <a:off x="651510" y="1520190"/>
          <a:ext cx="7326630" cy="3817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68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627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AUC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Diagnostic</a:t>
                      </a:r>
                      <a:r>
                        <a:rPr lang="en-US" sz="3200" baseline="0" dirty="0">
                          <a:latin typeface="+mn-lt"/>
                          <a:cs typeface="Arial" pitchFamily="34" charset="0"/>
                        </a:rPr>
                        <a:t> “Strength”</a:t>
                      </a:r>
                      <a:endParaRPr lang="en-US" sz="3200" dirty="0">
                        <a:latin typeface="+mn-lt"/>
                        <a:cs typeface="Arial" pitchFamily="34" charset="0"/>
                      </a:endParaRP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≥ 0.90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Excellent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≥ 0.80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Good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algn="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≥ 0.70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Fair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≥ 0.60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Poor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627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0.50</a:t>
                      </a:r>
                    </a:p>
                  </a:txBody>
                  <a:tcPr marT="45714" marB="4571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No better than chance</a:t>
                      </a:r>
                    </a:p>
                  </a:txBody>
                  <a:tcPr marT="45714" marB="4571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39344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448056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ROC Curve for PSA Test 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C1D09B12-6A36-4400-A693-CFA5F64AB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8" r="5112"/>
          <a:stretch>
            <a:fillRect/>
          </a:stretch>
        </p:blipFill>
        <p:spPr bwMode="auto">
          <a:xfrm>
            <a:off x="557530" y="1002030"/>
            <a:ext cx="4356100" cy="4050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62C7DC13-A904-4E3A-9148-C811E667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9240" y="1024890"/>
            <a:ext cx="2914650" cy="3462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800100" indent="-34290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n-lt"/>
                <a:cs typeface="Arial" panose="020B0604020202020204" pitchFamily="34" charset="0"/>
              </a:rPr>
              <a:t>2,162 men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altLang="en-US" sz="2800" dirty="0">
                <a:latin typeface="+mn-lt"/>
                <a:cs typeface="Arial" panose="020B0604020202020204" pitchFamily="34" charset="0"/>
              </a:rPr>
              <a:t>Age = 61 </a:t>
            </a:r>
            <a:br>
              <a:rPr lang="en-US" altLang="en-US" sz="2800" dirty="0">
                <a:latin typeface="+mn-lt"/>
                <a:cs typeface="Arial" panose="020B0604020202020204" pitchFamily="34" charset="0"/>
              </a:rPr>
            </a:br>
            <a:r>
              <a:rPr lang="en-US" altLang="en-US" sz="2800" dirty="0">
                <a:latin typeface="+mn-lt"/>
                <a:cs typeface="Arial" panose="020B0604020202020204" pitchFamily="34" charset="0"/>
              </a:rPr>
              <a:t>   (median)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latin typeface="+mn-lt"/>
                <a:cs typeface="Arial" panose="020B0604020202020204" pitchFamily="34" charset="0"/>
              </a:rPr>
              <a:t>Mean PSA</a:t>
            </a:r>
          </a:p>
          <a:p>
            <a:pPr lvl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7.8 in cancer</a:t>
            </a:r>
          </a:p>
          <a:p>
            <a:pPr lvl="1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5.4 in those without cancer</a:t>
            </a:r>
          </a:p>
          <a:p>
            <a:pPr>
              <a:spcBef>
                <a:spcPct val="0"/>
              </a:spcBef>
            </a:pPr>
            <a:r>
              <a:rPr lang="en-US" altLang="en-US" sz="2800" dirty="0">
                <a:latin typeface="+mn-lt"/>
                <a:cs typeface="Arial" panose="020B0604020202020204" pitchFamily="34" charset="0"/>
              </a:rPr>
              <a:t>AUC = 0.67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90BB00A-7411-465B-9347-D3C85EF791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" y="5031126"/>
            <a:ext cx="6858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+mn-lt"/>
                <a:cs typeface="Arial" panose="020B0604020202020204" pitchFamily="34" charset="0"/>
              </a:rPr>
              <a:t>Hoffman et al, BMC Fam Practice, 2002</a:t>
            </a:r>
          </a:p>
        </p:txBody>
      </p:sp>
    </p:spTree>
    <p:extLst>
      <p:ext uri="{BB962C8B-B14F-4D97-AF65-F5344CB8AC3E}">
        <p14:creationId xmlns:p14="http://schemas.microsoft.com/office/powerpoint/2010/main" val="516711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70382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Receiver Operating Curve (ROC) Analysis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BFC28ECB-A4AB-47FA-8578-A9C55B7B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3520" y="994410"/>
            <a:ext cx="5695950" cy="4192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58810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70382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+mn-lt"/>
                <a:cs typeface="Arial" pitchFamily="34" charset="0"/>
              </a:rPr>
              <a:t>Odds </a:t>
            </a:r>
            <a:r>
              <a:rPr lang="en-US" sz="4000" dirty="0">
                <a:latin typeface="+mn-lt"/>
                <a:cs typeface="Arial" pitchFamily="34" charset="0"/>
                <a:sym typeface="Wingdings" pitchFamily="2" charset="2"/>
              </a:rPr>
              <a:t></a:t>
            </a:r>
            <a:r>
              <a:rPr lang="en-US" sz="4000" dirty="0">
                <a:latin typeface="+mn-lt"/>
                <a:cs typeface="Arial" pitchFamily="34" charset="0"/>
              </a:rPr>
              <a:t> Probability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5E7C5AE-EC15-4175-B4CC-4AB8CC047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106930"/>
            <a:ext cx="6629400" cy="1066800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47EE48-2E53-491F-9596-7EB517BB0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106930"/>
            <a:ext cx="16002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7" name="Left Brace 4">
            <a:extLst>
              <a:ext uri="{FF2B5EF4-FFF2-40B4-BE49-F238E27FC236}">
                <a16:creationId xmlns:a16="http://schemas.microsoft.com/office/drawing/2014/main" id="{87EA0ECC-7A89-4A5E-B322-D49C1A36F17D}"/>
              </a:ext>
            </a:extLst>
          </p:cNvPr>
          <p:cNvSpPr>
            <a:spLocks/>
          </p:cNvSpPr>
          <p:nvPr/>
        </p:nvSpPr>
        <p:spPr bwMode="auto">
          <a:xfrm rot="-5400000">
            <a:off x="3028950" y="1173480"/>
            <a:ext cx="838200" cy="4991100"/>
          </a:xfrm>
          <a:prstGeom prst="leftBrace">
            <a:avLst>
              <a:gd name="adj1" fmla="val 8325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82B57-5A06-47B7-9FD6-DDD75C2E56BF}"/>
              </a:ext>
            </a:extLst>
          </p:cNvPr>
          <p:cNvSpPr txBox="1"/>
          <p:nvPr/>
        </p:nvSpPr>
        <p:spPr>
          <a:xfrm>
            <a:off x="431800" y="4011930"/>
            <a:ext cx="6019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cs typeface="Arial" pitchFamily="34" charset="0"/>
              </a:rPr>
              <a:t>75% Probability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5EB5F-53BA-45FA-87CD-6651B5DF4248}"/>
              </a:ext>
            </a:extLst>
          </p:cNvPr>
          <p:cNvSpPr txBox="1"/>
          <p:nvPr/>
        </p:nvSpPr>
        <p:spPr>
          <a:xfrm>
            <a:off x="4572000" y="1268730"/>
            <a:ext cx="41910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cs typeface="Arial" pitchFamily="34" charset="0"/>
              </a:rPr>
              <a:t>3 to 1 Odds</a:t>
            </a:r>
          </a:p>
        </p:txBody>
      </p:sp>
      <p:cxnSp>
        <p:nvCxnSpPr>
          <p:cNvPr id="11" name="Straight Connector 3">
            <a:extLst>
              <a:ext uri="{FF2B5EF4-FFF2-40B4-BE49-F238E27FC236}">
                <a16:creationId xmlns:a16="http://schemas.microsoft.com/office/drawing/2014/main" id="{5779AB7D-15C8-494C-8528-C5A0D77499C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08170" y="2105660"/>
            <a:ext cx="0" cy="1066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9">
            <a:extLst>
              <a:ext uri="{FF2B5EF4-FFF2-40B4-BE49-F238E27FC236}">
                <a16:creationId xmlns:a16="http://schemas.microsoft.com/office/drawing/2014/main" id="{DFCE237B-BDAC-4CB9-95EA-90F2E92C71B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731770" y="2118360"/>
            <a:ext cx="0" cy="1066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85214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70382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+mn-lt"/>
                <a:cs typeface="Arial" pitchFamily="34" charset="0"/>
              </a:rPr>
              <a:t>Odds </a:t>
            </a:r>
            <a:r>
              <a:rPr lang="en-US" sz="4000" dirty="0">
                <a:latin typeface="+mn-lt"/>
                <a:cs typeface="Arial" pitchFamily="34" charset="0"/>
                <a:sym typeface="Wingdings" pitchFamily="2" charset="2"/>
              </a:rPr>
              <a:t></a:t>
            </a:r>
            <a:r>
              <a:rPr lang="en-US" sz="4000" dirty="0">
                <a:latin typeface="+mn-lt"/>
                <a:cs typeface="Arial" pitchFamily="34" charset="0"/>
              </a:rPr>
              <a:t> Probability</a:t>
            </a:r>
            <a:endParaRPr lang="en-US" sz="4000" dirty="0">
              <a:latin typeface="+mn-lt"/>
            </a:endParaRP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09F6913C-9D32-438C-B4C1-51EFA8A96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030" y="2104774"/>
            <a:ext cx="1371600" cy="1066800"/>
          </a:xfrm>
          <a:prstGeom prst="rect">
            <a:avLst/>
          </a:prstGeom>
          <a:solidFill>
            <a:schemeClr val="tx2"/>
          </a:solidFill>
          <a:ln w="9525" algn="ctr">
            <a:solidFill>
              <a:srgbClr val="7030A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997B917-5CE9-47EA-B9BF-E15279C31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3630" y="2104774"/>
            <a:ext cx="52578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5" name="Left Brace 4">
            <a:extLst>
              <a:ext uri="{FF2B5EF4-FFF2-40B4-BE49-F238E27FC236}">
                <a16:creationId xmlns:a16="http://schemas.microsoft.com/office/drawing/2014/main" id="{51D89648-DB66-4906-A2CE-0B75C065D8A6}"/>
              </a:ext>
            </a:extLst>
          </p:cNvPr>
          <p:cNvSpPr>
            <a:spLocks/>
          </p:cNvSpPr>
          <p:nvPr/>
        </p:nvSpPr>
        <p:spPr bwMode="auto">
          <a:xfrm rot="-5400000">
            <a:off x="1211580" y="3076324"/>
            <a:ext cx="838200" cy="1181100"/>
          </a:xfrm>
          <a:prstGeom prst="leftBrace">
            <a:avLst>
              <a:gd name="adj1" fmla="val 8331"/>
              <a:gd name="adj2" fmla="val 50000"/>
            </a:avLst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F9CC1C-7CDB-4474-9B55-45A10DE22512}"/>
              </a:ext>
            </a:extLst>
          </p:cNvPr>
          <p:cNvSpPr txBox="1"/>
          <p:nvPr/>
        </p:nvSpPr>
        <p:spPr>
          <a:xfrm>
            <a:off x="-902970" y="4009774"/>
            <a:ext cx="60198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cs typeface="Arial" pitchFamily="34" charset="0"/>
              </a:rPr>
              <a:t>20% Probability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8AB7D-D36B-4159-BC91-CFFBF147C2BE}"/>
              </a:ext>
            </a:extLst>
          </p:cNvPr>
          <p:cNvSpPr txBox="1"/>
          <p:nvPr/>
        </p:nvSpPr>
        <p:spPr>
          <a:xfrm>
            <a:off x="773430" y="1266574"/>
            <a:ext cx="777240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000" b="1" dirty="0">
                <a:cs typeface="Arial" pitchFamily="34" charset="0"/>
              </a:rPr>
              <a:t>1 to 4 Odds (i.e.,, 0.25 to 1)</a:t>
            </a:r>
          </a:p>
        </p:txBody>
      </p:sp>
      <p:cxnSp>
        <p:nvCxnSpPr>
          <p:cNvPr id="18" name="Straight Connector 7">
            <a:extLst>
              <a:ext uri="{FF2B5EF4-FFF2-40B4-BE49-F238E27FC236}">
                <a16:creationId xmlns:a16="http://schemas.microsoft.com/office/drawing/2014/main" id="{3D9D31FF-6D0C-4235-AECF-EBF926F318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27930" y="2104774"/>
            <a:ext cx="0" cy="1066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1C32F10A-7631-4263-87AD-07D28C17F15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4430" y="2104774"/>
            <a:ext cx="0" cy="1066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Straight Connector 10">
            <a:extLst>
              <a:ext uri="{FF2B5EF4-FFF2-40B4-BE49-F238E27FC236}">
                <a16:creationId xmlns:a16="http://schemas.microsoft.com/office/drawing/2014/main" id="{54B06E5F-498E-4621-9B14-928F40798A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27140" y="2104774"/>
            <a:ext cx="0" cy="1066800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465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E415E710-EC93-43AC-AAC1-36BB22D2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460" y="222123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 b="1" dirty="0">
                <a:latin typeface="+mn-lt"/>
              </a:rPr>
              <a:t>DISEASE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0279A6-0A4E-4752-AEE3-04FD652B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79320"/>
            <a:ext cx="274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1CD3207-88A5-48E4-94E9-D14A851A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3172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Cause</a:t>
            </a:r>
            <a:endParaRPr lang="en-US" altLang="en-US" sz="4400">
              <a:latin typeface="+mn-lt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2B19642-54BA-461D-B76A-7A38830B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109" y="2358390"/>
            <a:ext cx="2295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Prognosis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F3EAA706-060D-4E7D-B220-40E1DEA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1272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7A001EC-B324-4C8A-AC66-D596E90C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1272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E8F8948-5DDB-4842-83D6-B9296302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140" y="57912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Diagnosis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65691CC-03F4-4F82-9576-1313F4D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0812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Therapy</a:t>
            </a:r>
            <a:endParaRPr lang="en-US" altLang="en-US" sz="4400">
              <a:latin typeface="+mn-lt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1F50564B-3A27-4670-8078-03344E79C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4112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4E88AC8-CD56-40A6-B8EF-63ED3721C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39852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C788FFE2-5D2A-4AD8-89F1-ABB7A06C4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" y="36528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Arial" panose="020B0604020202020204" pitchFamily="34" charset="0"/>
              </a:rPr>
              <a:t>Prevention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311432B6-61B9-489A-AC6A-EC4FC8D8C3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560" y="36385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>
                <a:latin typeface="Arial" panose="020B0604020202020204" pitchFamily="34" charset="0"/>
              </a:rPr>
              <a:t>Treatment</a:t>
            </a: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E6D2CD49-556E-4C6D-BA0D-388EA87F7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51760" y="2952750"/>
            <a:ext cx="762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BDFEAAD0-5150-486A-A969-648BD513E8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1160" y="2952750"/>
            <a:ext cx="762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9406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A5D58D-415A-49F1-A5F8-20651A65F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533400"/>
            <a:ext cx="85344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b="1" dirty="0"/>
              <a:t>Odds = Probability / (1 </a:t>
            </a:r>
            <a:r>
              <a:rPr lang="en-US" b="1" dirty="0">
                <a:cs typeface="Arial"/>
              </a:rPr>
              <a:t>− Probability)</a:t>
            </a:r>
            <a:endParaRPr lang="en-US" b="1" dirty="0"/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>
                <a:cs typeface="Arial"/>
              </a:rPr>
              <a:t> </a:t>
            </a:r>
            <a:r>
              <a:rPr lang="en-US" u="sng" dirty="0">
                <a:cs typeface="Arial"/>
              </a:rPr>
              <a:t>75% probability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3200" dirty="0">
                <a:cs typeface="Arial"/>
              </a:rPr>
              <a:t> Odds = .75 / .25 = 3  (i.e., 3 to 1 odds)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>
                <a:cs typeface="Arial"/>
              </a:rPr>
              <a:t> </a:t>
            </a:r>
            <a:r>
              <a:rPr lang="en-US" u="sng" dirty="0">
                <a:cs typeface="Arial"/>
              </a:rPr>
              <a:t>20% probability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3200" dirty="0">
                <a:cs typeface="Arial"/>
              </a:rPr>
              <a:t> Odds = .20 / .80 = 0.25 (i.e., 0.25 to 1)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r>
              <a:rPr lang="en-US" b="1" dirty="0"/>
              <a:t>Probability = Odds / (1 + Odds</a:t>
            </a:r>
            <a:r>
              <a:rPr lang="en-US" b="1" dirty="0">
                <a:cs typeface="Arial"/>
              </a:rPr>
              <a:t>)</a:t>
            </a:r>
            <a:endParaRPr lang="en-US" b="1" dirty="0"/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b="1" dirty="0">
                <a:cs typeface="Arial"/>
              </a:rPr>
              <a:t> </a:t>
            </a:r>
            <a:r>
              <a:rPr lang="en-US" u="sng" dirty="0">
                <a:cs typeface="Arial"/>
              </a:rPr>
              <a:t>3 to 1 Odds</a:t>
            </a:r>
            <a:r>
              <a:rPr lang="en-US" b="1" u="sng" dirty="0">
                <a:cs typeface="Arial"/>
              </a:rPr>
              <a:t> 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3200" dirty="0">
                <a:cs typeface="Arial"/>
              </a:rPr>
              <a:t> Probability = 3/ 4 = .75  (or, 75%)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lang="en-US" dirty="0">
                <a:cs typeface="Arial"/>
              </a:rPr>
              <a:t> </a:t>
            </a:r>
            <a:r>
              <a:rPr lang="en-US" u="sng" dirty="0">
                <a:cs typeface="Arial"/>
              </a:rPr>
              <a:t>0.25 to 1 Odds</a:t>
            </a:r>
          </a:p>
          <a:p>
            <a:pPr lvl="2">
              <a:lnSpc>
                <a:spcPct val="110000"/>
              </a:lnSpc>
              <a:spcBef>
                <a:spcPts val="0"/>
              </a:spcBef>
              <a:defRPr/>
            </a:pPr>
            <a:r>
              <a:rPr lang="en-US" sz="3200" dirty="0">
                <a:cs typeface="Arial"/>
              </a:rPr>
              <a:t> Odds = .25 /1.25 = 0.20 (i.e. 20%)</a:t>
            </a:r>
          </a:p>
          <a:p>
            <a:pPr>
              <a:lnSpc>
                <a:spcPct val="110000"/>
              </a:lnSpc>
              <a:spcBef>
                <a:spcPts val="0"/>
              </a:spcBef>
              <a:defRPr/>
            </a:pPr>
            <a:endParaRPr lang="en-US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94453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648081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Using Odds with Likelihood Ratios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168261-E240-463E-ADC2-C6E759DC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590" y="990600"/>
            <a:ext cx="7059930" cy="451308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20 y/o man with </a:t>
            </a:r>
            <a:r>
              <a:rPr lang="en-US" altLang="en-US" dirty="0" err="1"/>
              <a:t>dypsnea</a:t>
            </a:r>
            <a:r>
              <a:rPr lang="en-US" altLang="en-US" dirty="0"/>
              <a:t> &amp; chest pain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Pre-test probability of PE = 20%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Pre-test odds = 0.2/(1-0.2) = .2/.8 = 0.25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He has a high-probability lung scan for which the LR = 18.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Post-test odds = pretest odds X LR =        18 x 0.25 = 4.5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Post-test probability = odds/(1 + odds) = 4.5 / 5.5 = 82%</a:t>
            </a:r>
          </a:p>
        </p:txBody>
      </p:sp>
    </p:spTree>
    <p:extLst>
      <p:ext uri="{BB962C8B-B14F-4D97-AF65-F5344CB8AC3E}">
        <p14:creationId xmlns:p14="http://schemas.microsoft.com/office/powerpoint/2010/main" val="18663719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36092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20 y/o man with </a:t>
            </a:r>
            <a:r>
              <a:rPr lang="en-US" sz="4000" dirty="0" err="1"/>
              <a:t>dypsnea</a:t>
            </a:r>
            <a:r>
              <a:rPr lang="en-US" sz="4000" dirty="0"/>
              <a:t> &amp; chest pain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19E4BF-4335-4B16-96A1-74A315102F94}"/>
              </a:ext>
            </a:extLst>
          </p:cNvPr>
          <p:cNvSpPr/>
          <p:nvPr/>
        </p:nvSpPr>
        <p:spPr>
          <a:xfrm>
            <a:off x="926836" y="798314"/>
            <a:ext cx="70855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20% pretest probability of </a:t>
            </a:r>
            <a:r>
              <a:rPr lang="en-US" sz="32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pulm</a:t>
            </a:r>
            <a:r>
              <a:rPr 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embolus</a:t>
            </a:r>
            <a:endParaRPr lang="en-US" sz="3200" dirty="0"/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4C4AB5E9-D2FA-4690-8AED-4BADB90958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026369"/>
              </p:ext>
            </p:extLst>
          </p:nvPr>
        </p:nvGraphicFramePr>
        <p:xfrm>
          <a:off x="789173" y="1371979"/>
          <a:ext cx="7360920" cy="3506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3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1579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Scan Result Probability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LR</a:t>
                      </a:r>
                    </a:p>
                  </a:txBody>
                  <a:tcPr marT="45716" marB="4571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Post-test probability</a:t>
                      </a:r>
                    </a:p>
                  </a:txBody>
                  <a:tcPr marT="45716" marB="457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000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High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18.3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82%</a:t>
                      </a:r>
                    </a:p>
                  </a:txBody>
                  <a:tcPr marT="45716" marB="4571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000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Intermediate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1.2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23%</a:t>
                      </a:r>
                    </a:p>
                  </a:txBody>
                  <a:tcPr marT="45716" marB="4571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000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Low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0.36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8%</a:t>
                      </a:r>
                    </a:p>
                  </a:txBody>
                  <a:tcPr marT="45716" marB="4571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0008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Normal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0.1</a:t>
                      </a: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+mn-lt"/>
                          <a:cs typeface="Arial" pitchFamily="34" charset="0"/>
                        </a:rPr>
                        <a:t>2%</a:t>
                      </a:r>
                    </a:p>
                  </a:txBody>
                  <a:tcPr marT="45716" marB="4571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4">
            <a:extLst>
              <a:ext uri="{FF2B5EF4-FFF2-40B4-BE49-F238E27FC236}">
                <a16:creationId xmlns:a16="http://schemas.microsoft.com/office/drawing/2014/main" id="{76C481B1-28D4-4D9D-AA2E-7E6BB635B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910" y="5048336"/>
            <a:ext cx="52501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 err="1">
                <a:latin typeface="+mn-lt"/>
                <a:cs typeface="Arial" panose="020B0604020202020204" pitchFamily="34" charset="0"/>
              </a:rPr>
              <a:t>Guyatt</a:t>
            </a:r>
            <a:r>
              <a:rPr lang="en-US" altLang="en-US" sz="2000" dirty="0">
                <a:latin typeface="+mn-lt"/>
                <a:cs typeface="Arial" panose="020B0604020202020204" pitchFamily="34" charset="0"/>
              </a:rPr>
              <a:t> et al, User’s Guide, JAMA book, 2002</a:t>
            </a:r>
          </a:p>
        </p:txBody>
      </p:sp>
    </p:spTree>
    <p:extLst>
      <p:ext uri="{BB962C8B-B14F-4D97-AF65-F5344CB8AC3E}">
        <p14:creationId xmlns:p14="http://schemas.microsoft.com/office/powerpoint/2010/main" val="14734100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07B0978-989A-41C1-8B79-0E527322C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33" t="22948" r="52705" b="18529"/>
          <a:stretch>
            <a:fillRect/>
          </a:stretch>
        </p:blipFill>
        <p:spPr bwMode="auto">
          <a:xfrm>
            <a:off x="1524000" y="228600"/>
            <a:ext cx="5219700" cy="50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C9C3421B-17AA-4F2B-BE92-A7A7281A9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3990" y="1755140"/>
            <a:ext cx="2209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 dirty="0">
                <a:latin typeface="+mn-lt"/>
                <a:cs typeface="Arial" panose="020B0604020202020204" pitchFamily="34" charset="0"/>
              </a:rPr>
              <a:t>Likelihood Ratio Nomogram</a:t>
            </a:r>
          </a:p>
        </p:txBody>
      </p:sp>
    </p:spTree>
    <p:extLst>
      <p:ext uri="{BB962C8B-B14F-4D97-AF65-F5344CB8AC3E}">
        <p14:creationId xmlns:p14="http://schemas.microsoft.com/office/powerpoint/2010/main" val="1119195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36092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“Rule of Thumb” for Likelihood Ratios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D68E2CF-FCC1-4923-81FE-2BE675697FF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62115595"/>
              </p:ext>
            </p:extLst>
          </p:nvPr>
        </p:nvGraphicFramePr>
        <p:xfrm>
          <a:off x="773430" y="853441"/>
          <a:ext cx="3238500" cy="457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5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LR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Change</a:t>
                      </a:r>
                      <a:r>
                        <a:rPr lang="en-US" sz="2800" baseline="0" dirty="0">
                          <a:latin typeface="+mn-lt"/>
                          <a:cs typeface="Arial" pitchFamily="34" charset="0"/>
                        </a:rPr>
                        <a:t> in Prob.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+ 45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+ 40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6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+ 35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+ 30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4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+ 25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+ 20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+ 15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9EC7B6C0-BAE3-4BF6-9C7C-8A0FF254B8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226001"/>
              </p:ext>
            </p:extLst>
          </p:nvPr>
        </p:nvGraphicFramePr>
        <p:xfrm>
          <a:off x="4476750" y="853441"/>
          <a:ext cx="32385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61404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Change</a:t>
                      </a:r>
                      <a:r>
                        <a:rPr lang="en-US" sz="2800" baseline="0" dirty="0">
                          <a:latin typeface="+mn-lt"/>
                          <a:cs typeface="Arial" pitchFamily="34" charset="0"/>
                        </a:rPr>
                        <a:t> in Prob.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/>
                        </a:rPr>
                        <a:t>− 15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  <a:cs typeface="Arial"/>
                        </a:rPr>
                        <a:t>− 20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/>
                        </a:rPr>
                        <a:t>− 25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  <a:cs typeface="Arial"/>
                        </a:rPr>
                        <a:t>− 30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3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latin typeface="+mn-lt"/>
                          <a:cs typeface="Arial"/>
                        </a:rPr>
                        <a:t>− 45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TextBox 7">
            <a:extLst>
              <a:ext uri="{FF2B5EF4-FFF2-40B4-BE49-F238E27FC236}">
                <a16:creationId xmlns:a16="http://schemas.microsoft.com/office/drawing/2014/main" id="{8EF8143B-E991-4CF5-8FE7-6AEB33EA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190" y="5025155"/>
            <a:ext cx="4038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+mn-lt"/>
                <a:cs typeface="Arial" panose="020B0604020202020204" pitchFamily="34" charset="0"/>
              </a:rPr>
              <a:t>McGee, JGIM 2002</a:t>
            </a:r>
          </a:p>
        </p:txBody>
      </p:sp>
    </p:spTree>
    <p:extLst>
      <p:ext uri="{BB962C8B-B14F-4D97-AF65-F5344CB8AC3E}">
        <p14:creationId xmlns:p14="http://schemas.microsoft.com/office/powerpoint/2010/main" val="39703966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7223760" cy="4986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/>
              <a:t>If pretest probability of disease = 50%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CD68E2CF-FCC1-4923-81FE-2BE675697FF2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773430" y="853441"/>
          <a:ext cx="3238500" cy="457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556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LR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Change</a:t>
                      </a:r>
                      <a:r>
                        <a:rPr lang="en-US" sz="2800" baseline="0" dirty="0">
                          <a:latin typeface="+mn-lt"/>
                          <a:cs typeface="Arial" pitchFamily="34" charset="0"/>
                        </a:rPr>
                        <a:t> in Prob.</a:t>
                      </a:r>
                      <a:endParaRPr lang="en-US" sz="2800" dirty="0">
                        <a:latin typeface="+mn-lt"/>
                        <a:cs typeface="Arial" pitchFamily="34" charset="0"/>
                      </a:endParaRP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10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+ 45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9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+ 40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6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+ 35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5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+ 30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4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+ 25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3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+ 20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90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2</a:t>
                      </a:r>
                    </a:p>
                  </a:txBody>
                  <a:tcPr marT="45709" marB="4570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+mn-lt"/>
                          <a:cs typeface="Arial" pitchFamily="34" charset="0"/>
                        </a:rPr>
                        <a:t>+ 15</a:t>
                      </a:r>
                    </a:p>
                  </a:txBody>
                  <a:tcPr marT="45709" marB="4570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ight Arrow 7">
            <a:extLst>
              <a:ext uri="{FF2B5EF4-FFF2-40B4-BE49-F238E27FC236}">
                <a16:creationId xmlns:a16="http://schemas.microsoft.com/office/drawing/2014/main" id="{A1654423-EF7A-4331-8349-55037E40F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20" y="1861820"/>
            <a:ext cx="1981200" cy="4572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866F93-3460-49C0-8768-3BD86477D36A}"/>
              </a:ext>
            </a:extLst>
          </p:cNvPr>
          <p:cNvSpPr txBox="1"/>
          <p:nvPr/>
        </p:nvSpPr>
        <p:spPr>
          <a:xfrm>
            <a:off x="5570220" y="1809117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95%</a:t>
            </a:r>
          </a:p>
        </p:txBody>
      </p:sp>
      <p:sp>
        <p:nvSpPr>
          <p:cNvPr id="10" name="Right Arrow 10">
            <a:extLst>
              <a:ext uri="{FF2B5EF4-FFF2-40B4-BE49-F238E27FC236}">
                <a16:creationId xmlns:a16="http://schemas.microsoft.com/office/drawing/2014/main" id="{BEF65C4C-7ED8-47D1-B846-B5CC3E28D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20" y="3402330"/>
            <a:ext cx="1981200" cy="4572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6155F-D8AA-4545-B2AE-480567EF6586}"/>
              </a:ext>
            </a:extLst>
          </p:cNvPr>
          <p:cNvSpPr txBox="1"/>
          <p:nvPr/>
        </p:nvSpPr>
        <p:spPr>
          <a:xfrm>
            <a:off x="5570220" y="3376615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80%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710FF5-4E2A-4B9A-AD8F-F00C5EA60B51}"/>
              </a:ext>
            </a:extLst>
          </p:cNvPr>
          <p:cNvSpPr txBox="1"/>
          <p:nvPr/>
        </p:nvSpPr>
        <p:spPr>
          <a:xfrm>
            <a:off x="5608320" y="4859338"/>
            <a:ext cx="1447800" cy="5232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rPr>
              <a:t>65%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7BE42D9-7E73-4010-9B46-5E99C2A1C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520" y="4946650"/>
            <a:ext cx="1981200" cy="457200"/>
          </a:xfrm>
          <a:prstGeom prst="rightArrow">
            <a:avLst>
              <a:gd name="adj1" fmla="val 50000"/>
              <a:gd name="adj2" fmla="val 4999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800">
              <a:solidFill>
                <a:schemeClr val="accent1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45936E-CE97-4922-82F5-C7331F0B35CC}"/>
              </a:ext>
            </a:extLst>
          </p:cNvPr>
          <p:cNvSpPr txBox="1"/>
          <p:nvPr/>
        </p:nvSpPr>
        <p:spPr>
          <a:xfrm>
            <a:off x="4655820" y="835661"/>
            <a:ext cx="304800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Post-test probability</a:t>
            </a:r>
          </a:p>
        </p:txBody>
      </p:sp>
    </p:spTree>
    <p:extLst>
      <p:ext uri="{BB962C8B-B14F-4D97-AF65-F5344CB8AC3E}">
        <p14:creationId xmlns:p14="http://schemas.microsoft.com/office/powerpoint/2010/main" val="206573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9" name="Text Box 2">
            <a:extLst>
              <a:ext uri="{FF2B5EF4-FFF2-40B4-BE49-F238E27FC236}">
                <a16:creationId xmlns:a16="http://schemas.microsoft.com/office/drawing/2014/main" id="{E415E710-EC93-43AC-AAC1-36BB22D2A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9460" y="2221230"/>
            <a:ext cx="2667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5400" b="1" dirty="0">
                <a:latin typeface="+mn-lt"/>
              </a:rPr>
              <a:t>DISEASE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820279A6-0A4E-4752-AEE3-04FD652BF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179320"/>
            <a:ext cx="274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tx1"/>
            </a:extrusionClr>
            <a:contourClr>
              <a:schemeClr val="tx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latin typeface="+mn-lt"/>
            </a:endParaRP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61CD3207-88A5-48E4-94E9-D14A851A2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331720"/>
            <a:ext cx="1752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Cause</a:t>
            </a:r>
            <a:endParaRPr lang="en-US" altLang="en-US" sz="4400">
              <a:latin typeface="+mn-lt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C2B19642-54BA-461D-B76A-7A38830B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109" y="2358390"/>
            <a:ext cx="229570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Prognosis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3" name="Line 6">
            <a:extLst>
              <a:ext uri="{FF2B5EF4-FFF2-40B4-BE49-F238E27FC236}">
                <a16:creationId xmlns:a16="http://schemas.microsoft.com/office/drawing/2014/main" id="{F3EAA706-060D-4E7D-B220-40E1DEAC0A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712720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A7A001EC-B324-4C8A-AC66-D596E90C5D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712720"/>
            <a:ext cx="5334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0E8F8948-5DDB-4842-83D6-B92963029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6140" y="579120"/>
            <a:ext cx="26670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 dirty="0">
                <a:latin typeface="+mn-lt"/>
              </a:rPr>
              <a:t>Diagnosis</a:t>
            </a:r>
            <a:endParaRPr lang="en-US" altLang="en-US" sz="4400" dirty="0">
              <a:latin typeface="+mn-lt"/>
            </a:endParaRPr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E65691CC-03F4-4F82-9576-1313F4D4D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4008120"/>
            <a:ext cx="2209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4000">
                <a:latin typeface="+mn-lt"/>
              </a:rPr>
              <a:t>Therapy</a:t>
            </a:r>
            <a:endParaRPr lang="en-US" altLang="en-US" sz="4400">
              <a:latin typeface="+mn-lt"/>
            </a:endParaRPr>
          </a:p>
        </p:txBody>
      </p:sp>
      <p:sp>
        <p:nvSpPr>
          <p:cNvPr id="17" name="Line 10">
            <a:extLst>
              <a:ext uri="{FF2B5EF4-FFF2-40B4-BE49-F238E27FC236}">
                <a16:creationId xmlns:a16="http://schemas.microsoft.com/office/drawing/2014/main" id="{1F50564B-3A27-4670-8078-03344E79C2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1341120"/>
            <a:ext cx="0" cy="533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1">
            <a:extLst>
              <a:ext uri="{FF2B5EF4-FFF2-40B4-BE49-F238E27FC236}">
                <a16:creationId xmlns:a16="http://schemas.microsoft.com/office/drawing/2014/main" id="{C4E88AC8-CD56-40A6-B8EF-63ED3721C7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398520"/>
            <a:ext cx="0" cy="6096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12">
            <a:extLst>
              <a:ext uri="{FF2B5EF4-FFF2-40B4-BE49-F238E27FC236}">
                <a16:creationId xmlns:a16="http://schemas.microsoft.com/office/drawing/2014/main" id="{93B5A195-1C94-4C23-9C6B-29D076A9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170" y="140112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Arial" panose="020B0604020202020204" pitchFamily="34" charset="0"/>
              </a:rPr>
              <a:t>Risk Factor</a:t>
            </a:r>
          </a:p>
        </p:txBody>
      </p:sp>
      <p:sp>
        <p:nvSpPr>
          <p:cNvPr id="3" name="Text Box 13">
            <a:extLst>
              <a:ext uri="{FF2B5EF4-FFF2-40B4-BE49-F238E27FC236}">
                <a16:creationId xmlns:a16="http://schemas.microsoft.com/office/drawing/2014/main" id="{E68C0DD6-B93F-4AF9-A8F8-4AD4FD3AF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570" y="1386840"/>
            <a:ext cx="3352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>
                <a:latin typeface="Arial" panose="020B0604020202020204" pitchFamily="34" charset="0"/>
              </a:rPr>
              <a:t>Prognostic Factor</a:t>
            </a:r>
          </a:p>
        </p:txBody>
      </p:sp>
      <p:sp>
        <p:nvSpPr>
          <p:cNvPr id="5" name="AutoShape 14">
            <a:extLst>
              <a:ext uri="{FF2B5EF4-FFF2-40B4-BE49-F238E27FC236}">
                <a16:creationId xmlns:a16="http://schemas.microsoft.com/office/drawing/2014/main" id="{F72A4BE6-1F09-47D7-9041-A8105A612387}"/>
              </a:ext>
            </a:extLst>
          </p:cNvPr>
          <p:cNvSpPr>
            <a:spLocks noChangeArrowheads="1"/>
          </p:cNvSpPr>
          <p:nvPr/>
        </p:nvSpPr>
        <p:spPr bwMode="auto">
          <a:xfrm rot="-792585">
            <a:off x="2596833" y="1818640"/>
            <a:ext cx="304800" cy="838200"/>
          </a:xfrm>
          <a:prstGeom prst="curvedLeftArrow">
            <a:avLst>
              <a:gd name="adj1" fmla="val 55000"/>
              <a:gd name="adj2" fmla="val 11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" name="AutoShape 15">
            <a:extLst>
              <a:ext uri="{FF2B5EF4-FFF2-40B4-BE49-F238E27FC236}">
                <a16:creationId xmlns:a16="http://schemas.microsoft.com/office/drawing/2014/main" id="{D79FE5D2-E2FD-4A3F-873A-99DF87153C84}"/>
              </a:ext>
            </a:extLst>
          </p:cNvPr>
          <p:cNvSpPr>
            <a:spLocks noChangeArrowheads="1"/>
          </p:cNvSpPr>
          <p:nvPr/>
        </p:nvSpPr>
        <p:spPr bwMode="auto">
          <a:xfrm rot="308115">
            <a:off x="6084570" y="1894840"/>
            <a:ext cx="304800" cy="762000"/>
          </a:xfrm>
          <a:prstGeom prst="curvedRightArrow">
            <a:avLst>
              <a:gd name="adj1" fmla="val 50000"/>
              <a:gd name="adj2" fmla="val 10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D48CEDD1-B0D0-4A8B-BAC9-A14A530E9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" y="3652838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 dirty="0">
                <a:latin typeface="Arial" panose="020B0604020202020204" pitchFamily="34" charset="0"/>
              </a:rPr>
              <a:t>Prevention</a:t>
            </a:r>
          </a:p>
        </p:txBody>
      </p:sp>
      <p:sp>
        <p:nvSpPr>
          <p:cNvPr id="8" name="Text Box 17">
            <a:extLst>
              <a:ext uri="{FF2B5EF4-FFF2-40B4-BE49-F238E27FC236}">
                <a16:creationId xmlns:a16="http://schemas.microsoft.com/office/drawing/2014/main" id="{5D02F831-E5A2-4E61-8731-38EB07B2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5560" y="3638550"/>
            <a:ext cx="1981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 b="1" i="1">
                <a:latin typeface="Arial" panose="020B0604020202020204" pitchFamily="34" charset="0"/>
              </a:rPr>
              <a:t>Treatment</a:t>
            </a: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67BBC6AB-8840-4ED8-AE60-911A03523E3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651760" y="2952750"/>
            <a:ext cx="762000" cy="1143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D678E366-2D4F-48D0-AF58-A18A704B8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71160" y="2952750"/>
            <a:ext cx="762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15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5925D-8362-454E-BCE9-5E96BF8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9E240-7745-4A24-A4C6-9302409A1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2875"/>
            <a:ext cx="8229600" cy="3997882"/>
          </a:xfrm>
        </p:spPr>
        <p:txBody>
          <a:bodyPr>
            <a:normAutofit/>
          </a:bodyPr>
          <a:lstStyle/>
          <a:p>
            <a:pPr marL="365760">
              <a:spcBef>
                <a:spcPts val="0"/>
              </a:spcBef>
            </a:pPr>
            <a:r>
              <a:rPr lang="en-US" altLang="zh-CN" dirty="0"/>
              <a:t>Introduction</a:t>
            </a:r>
            <a:endParaRPr lang="en-US" dirty="0"/>
          </a:p>
          <a:p>
            <a:pPr marL="365760">
              <a:spcBef>
                <a:spcPts val="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Therapy math – 3 metrics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1</a:t>
            </a:r>
          </a:p>
          <a:p>
            <a:pPr marL="365760">
              <a:spcBef>
                <a:spcPts val="0"/>
              </a:spcBef>
            </a:pPr>
            <a:r>
              <a:rPr lang="en-US" dirty="0"/>
              <a:t>Diagnostic test math – level 2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00175545-EB11-4A3E-8F96-50BEF1EC02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4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C210-BA7D-4DB3-B89A-FD28EBAF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324270"/>
            <a:ext cx="3520440" cy="103005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“Therapy Math”  </a:t>
            </a:r>
            <a:br>
              <a:rPr lang="en-US" sz="4000" dirty="0"/>
            </a:br>
            <a:r>
              <a:rPr lang="en-US" sz="4000" dirty="0"/>
              <a:t>ARR, RRR, NNT</a:t>
            </a:r>
          </a:p>
        </p:txBody>
      </p:sp>
      <p:pic>
        <p:nvPicPr>
          <p:cNvPr id="4" name="Picture 3" descr="footer-rectangle-bw_Epi-Biostat.png">
            <a:extLst>
              <a:ext uri="{FF2B5EF4-FFF2-40B4-BE49-F238E27FC236}">
                <a16:creationId xmlns:a16="http://schemas.microsoft.com/office/drawing/2014/main" id="{81288353-FC84-46AD-A701-FB6916FDC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3680"/>
            <a:ext cx="9153144" cy="137160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4C64117D-8021-48E4-A411-D0350E91FC3D}"/>
              </a:ext>
            </a:extLst>
          </p:cNvPr>
          <p:cNvSpPr txBox="1">
            <a:spLocks noChangeArrowheads="1"/>
          </p:cNvSpPr>
          <p:nvPr/>
        </p:nvSpPr>
        <p:spPr>
          <a:xfrm>
            <a:off x="702945" y="1506990"/>
            <a:ext cx="693801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Font typeface="Arial"/>
              <a:buNone/>
            </a:pPr>
            <a:r>
              <a:rPr lang="en-US" dirty="0"/>
              <a:t>IF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5-yr mortality from AIDS is  </a:t>
            </a:r>
            <a:r>
              <a:rPr lang="en-US" b="1" dirty="0"/>
              <a:t>70%</a:t>
            </a:r>
            <a:r>
              <a:rPr lang="en-US" dirty="0"/>
              <a:t>, and antiretroviral therapy </a:t>
            </a:r>
            <a:r>
              <a:rPr lang="en-US" dirty="0">
                <a:sym typeface="Wingdings"/>
              </a:rPr>
              <a:t> it to </a:t>
            </a:r>
            <a:r>
              <a:rPr lang="en-US" b="1" dirty="0"/>
              <a:t>35%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Absolute risk reduction = </a:t>
            </a:r>
            <a:r>
              <a:rPr lang="en-US" u="sng" dirty="0"/>
              <a:t>35</a:t>
            </a:r>
            <a:r>
              <a:rPr lang="en-US" dirty="0"/>
              <a:t>%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Relative risk reduction = ARR/Untreated = 35%/70% = </a:t>
            </a:r>
            <a:r>
              <a:rPr lang="en-US" u="sng" dirty="0"/>
              <a:t>50</a:t>
            </a:r>
            <a:r>
              <a:rPr lang="en-US" dirty="0"/>
              <a:t>%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dirty="0"/>
              <a:t>Number needed to treat =</a:t>
            </a:r>
          </a:p>
          <a:p>
            <a:pPr>
              <a:lnSpc>
                <a:spcPct val="110000"/>
              </a:lnSpc>
              <a:spcBef>
                <a:spcPts val="0"/>
              </a:spcBef>
              <a:buFontTx/>
              <a:buNone/>
            </a:pPr>
            <a:r>
              <a:rPr lang="en-US" dirty="0"/>
              <a:t>       	1/ARR = 1/.35  =  </a:t>
            </a:r>
            <a:r>
              <a:rPr lang="en-US" u="sng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9993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7884</TotalTime>
  <Words>2312</Words>
  <Application>Microsoft Office PowerPoint</Application>
  <PresentationFormat>On-screen Show (4:3)</PresentationFormat>
  <Paragraphs>675</Paragraphs>
  <Slides>65</Slides>
  <Notes>64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65</vt:i4>
      </vt:variant>
    </vt:vector>
  </HeadingPairs>
  <TitlesOfParts>
    <vt:vector size="72" baseType="lpstr">
      <vt:lpstr>Arial</vt:lpstr>
      <vt:lpstr>Calibri</vt:lpstr>
      <vt:lpstr>Times New Roman</vt:lpstr>
      <vt:lpstr>Wingdings</vt:lpstr>
      <vt:lpstr>Office Theme</vt:lpstr>
      <vt:lpstr>Document</vt:lpstr>
      <vt:lpstr>Slide</vt:lpstr>
      <vt:lpstr>Jingwei Wu, PhD</vt:lpstr>
      <vt:lpstr>Objectives </vt:lpstr>
      <vt:lpstr>Objectives </vt:lpstr>
      <vt:lpstr>PowerPoint Presentation</vt:lpstr>
      <vt:lpstr>PowerPoint Presentation</vt:lpstr>
      <vt:lpstr>PowerPoint Presentation</vt:lpstr>
      <vt:lpstr>PowerPoint Presentation</vt:lpstr>
      <vt:lpstr>Objectives </vt:lpstr>
      <vt:lpstr>“Therapy Math”   ARR, RRR, NNT</vt:lpstr>
      <vt:lpstr>Adverse Outcome Rate</vt:lpstr>
      <vt:lpstr>Adverse Outcome Rate</vt:lpstr>
      <vt:lpstr>Adverse Outcome Rate</vt:lpstr>
      <vt:lpstr>Adverse Outcome Rate</vt:lpstr>
      <vt:lpstr>Adverse Outcome Rate</vt:lpstr>
      <vt:lpstr>Adverse Outcome Rate</vt:lpstr>
      <vt:lpstr>Adverse Outcome Rate</vt:lpstr>
      <vt:lpstr>Lipid Research Clinics Coronary Primary Prevention Trial</vt:lpstr>
      <vt:lpstr>PowerPoint Presentation</vt:lpstr>
      <vt:lpstr>NNT for 45 y/o woman  (to prevent 1 death by 75)</vt:lpstr>
      <vt:lpstr>Ipratropium plus Albuterol vs. Albuterol Alone in Acute Asthma</vt:lpstr>
      <vt:lpstr>THERAPY – In-Class Exercise Answers</vt:lpstr>
      <vt:lpstr>THERAPY – In-Class Exercise Answers</vt:lpstr>
      <vt:lpstr>B-blockers Post-MI Mortality</vt:lpstr>
      <vt:lpstr>B-blockers Post-MI Mortality</vt:lpstr>
      <vt:lpstr>B-blockers Post-MI Mortality</vt:lpstr>
      <vt:lpstr>U.S. Physicians Health Study (22,000 subjects in RCT for 5 years)</vt:lpstr>
      <vt:lpstr>Limitations of the 3 Metrics</vt:lpstr>
      <vt:lpstr>Objectives </vt:lpstr>
      <vt:lpstr>PowerPoint Presentation</vt:lpstr>
      <vt:lpstr>Diagnostic Tests -- Examples</vt:lpstr>
      <vt:lpstr>Reasons for Diagnostic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Predictive Value Varies with Disease Prevalence</vt:lpstr>
      <vt:lpstr>PowerPoint Presentation</vt:lpstr>
      <vt:lpstr>PowerPoint Presentation</vt:lpstr>
      <vt:lpstr>SnOUT and SpIN</vt:lpstr>
      <vt:lpstr>Sensitivity vs. Specificity Trade-off</vt:lpstr>
      <vt:lpstr>Objectives </vt:lpstr>
      <vt:lpstr>PowerPoint Presentation</vt:lpstr>
      <vt:lpstr>PowerPoint Presentation</vt:lpstr>
      <vt:lpstr>PowerPoint Presentation</vt:lpstr>
      <vt:lpstr>Likelihood Ratios for Ferritin</vt:lpstr>
      <vt:lpstr>Calculating LR for a Test Range</vt:lpstr>
      <vt:lpstr>LR for Test Ranges– Another Example</vt:lpstr>
      <vt:lpstr>Strength of a Diagnostic Test</vt:lpstr>
      <vt:lpstr>Comparing Diagnostic Tests</vt:lpstr>
      <vt:lpstr>Comparing Diagnostic Tests</vt:lpstr>
      <vt:lpstr>Rules of Thumb about Area under the Curve (AUC) for Diagnostic Tests</vt:lpstr>
      <vt:lpstr>ROC Curve for PSA Test </vt:lpstr>
      <vt:lpstr>Receiver Operating Curve (ROC) Analysis</vt:lpstr>
      <vt:lpstr>Odds  Probability</vt:lpstr>
      <vt:lpstr>Odds  Probability</vt:lpstr>
      <vt:lpstr>PowerPoint Presentation</vt:lpstr>
      <vt:lpstr>Using Odds with Likelihood Ratios</vt:lpstr>
      <vt:lpstr>20 y/o man with dypsnea &amp; chest pain</vt:lpstr>
      <vt:lpstr>PowerPoint Presentation</vt:lpstr>
      <vt:lpstr>“Rule of Thumb” for Likelihood Ratios</vt:lpstr>
      <vt:lpstr>If pretest probability of disease = 50%</vt:lpstr>
    </vt:vector>
  </TitlesOfParts>
  <Company>Temple College of Public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R Haines</dc:creator>
  <cp:lastModifiedBy>Jingwei Wu</cp:lastModifiedBy>
  <cp:revision>247</cp:revision>
  <dcterms:created xsi:type="dcterms:W3CDTF">2017-03-29T19:08:32Z</dcterms:created>
  <dcterms:modified xsi:type="dcterms:W3CDTF">2020-10-06T04:32:26Z</dcterms:modified>
</cp:coreProperties>
</file>