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60" r:id="rId3"/>
    <p:sldId id="261" r:id="rId4"/>
    <p:sldId id="496" r:id="rId5"/>
    <p:sldId id="469" r:id="rId6"/>
    <p:sldId id="497" r:id="rId7"/>
    <p:sldId id="498" r:id="rId8"/>
    <p:sldId id="499" r:id="rId9"/>
    <p:sldId id="500" r:id="rId10"/>
    <p:sldId id="501" r:id="rId11"/>
    <p:sldId id="533" r:id="rId12"/>
    <p:sldId id="502" r:id="rId13"/>
    <p:sldId id="534" r:id="rId14"/>
    <p:sldId id="503" r:id="rId15"/>
    <p:sldId id="504" r:id="rId16"/>
    <p:sldId id="505" r:id="rId17"/>
    <p:sldId id="506" r:id="rId18"/>
    <p:sldId id="507" r:id="rId19"/>
    <p:sldId id="508" r:id="rId20"/>
    <p:sldId id="509" r:id="rId21"/>
    <p:sldId id="510" r:id="rId22"/>
    <p:sldId id="511" r:id="rId23"/>
    <p:sldId id="512" r:id="rId24"/>
    <p:sldId id="513" r:id="rId25"/>
    <p:sldId id="515" r:id="rId26"/>
    <p:sldId id="514" r:id="rId27"/>
    <p:sldId id="516" r:id="rId28"/>
    <p:sldId id="517" r:id="rId29"/>
    <p:sldId id="518" r:id="rId30"/>
    <p:sldId id="519" r:id="rId31"/>
    <p:sldId id="520" r:id="rId32"/>
    <p:sldId id="521" r:id="rId33"/>
    <p:sldId id="522" r:id="rId34"/>
    <p:sldId id="523" r:id="rId35"/>
    <p:sldId id="524" r:id="rId36"/>
    <p:sldId id="525" r:id="rId37"/>
    <p:sldId id="535" r:id="rId38"/>
    <p:sldId id="526" r:id="rId39"/>
    <p:sldId id="527" r:id="rId40"/>
    <p:sldId id="485" r:id="rId41"/>
    <p:sldId id="528" r:id="rId42"/>
    <p:sldId id="529" r:id="rId43"/>
    <p:sldId id="530" r:id="rId44"/>
    <p:sldId id="531" r:id="rId45"/>
    <p:sldId id="532"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260"/>
            <p14:sldId id="261"/>
            <p14:sldId id="496"/>
            <p14:sldId id="469"/>
            <p14:sldId id="497"/>
            <p14:sldId id="498"/>
            <p14:sldId id="499"/>
            <p14:sldId id="500"/>
            <p14:sldId id="501"/>
            <p14:sldId id="533"/>
            <p14:sldId id="502"/>
            <p14:sldId id="534"/>
            <p14:sldId id="503"/>
            <p14:sldId id="504"/>
            <p14:sldId id="505"/>
            <p14:sldId id="506"/>
            <p14:sldId id="507"/>
            <p14:sldId id="508"/>
            <p14:sldId id="509"/>
            <p14:sldId id="510"/>
            <p14:sldId id="511"/>
            <p14:sldId id="512"/>
            <p14:sldId id="513"/>
            <p14:sldId id="515"/>
            <p14:sldId id="514"/>
            <p14:sldId id="516"/>
            <p14:sldId id="517"/>
            <p14:sldId id="518"/>
            <p14:sldId id="519"/>
            <p14:sldId id="520"/>
            <p14:sldId id="521"/>
            <p14:sldId id="522"/>
            <p14:sldId id="523"/>
            <p14:sldId id="524"/>
            <p14:sldId id="525"/>
            <p14:sldId id="535"/>
            <p14:sldId id="526"/>
            <p14:sldId id="527"/>
            <p14:sldId id="485"/>
            <p14:sldId id="528"/>
            <p14:sldId id="529"/>
            <p14:sldId id="530"/>
            <p14:sldId id="531"/>
            <p14:sldId id="5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autoAdjust="0"/>
    <p:restoredTop sz="77198" autoAdjust="0"/>
  </p:normalViewPr>
  <p:slideViewPr>
    <p:cSldViewPr snapToGrid="0" snapToObjects="1">
      <p:cViewPr varScale="1">
        <p:scale>
          <a:sx n="69" d="100"/>
          <a:sy n="69" d="100"/>
        </p:scale>
        <p:origin x="2028"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8/31/2020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35894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82188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1224576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167782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414587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1785333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256074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2467159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2219997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2487253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216970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3817066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3924268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1179803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3548605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994976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403188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245625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1472842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2229531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3382620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354691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44824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539090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1469357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3103116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34</a:t>
            </a:fld>
            <a:endParaRPr lang="en-US"/>
          </a:p>
        </p:txBody>
      </p:sp>
    </p:spTree>
    <p:extLst>
      <p:ext uri="{BB962C8B-B14F-4D97-AF65-F5344CB8AC3E}">
        <p14:creationId xmlns:p14="http://schemas.microsoft.com/office/powerpoint/2010/main" val="19169749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35</a:t>
            </a:fld>
            <a:endParaRPr lang="en-US"/>
          </a:p>
        </p:txBody>
      </p:sp>
    </p:spTree>
    <p:extLst>
      <p:ext uri="{BB962C8B-B14F-4D97-AF65-F5344CB8AC3E}">
        <p14:creationId xmlns:p14="http://schemas.microsoft.com/office/powerpoint/2010/main" val="3778897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36</a:t>
            </a:fld>
            <a:endParaRPr lang="en-US"/>
          </a:p>
        </p:txBody>
      </p:sp>
    </p:spTree>
    <p:extLst>
      <p:ext uri="{BB962C8B-B14F-4D97-AF65-F5344CB8AC3E}">
        <p14:creationId xmlns:p14="http://schemas.microsoft.com/office/powerpoint/2010/main" val="1400026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37</a:t>
            </a:fld>
            <a:endParaRPr lang="en-US"/>
          </a:p>
        </p:txBody>
      </p:sp>
    </p:spTree>
    <p:extLst>
      <p:ext uri="{BB962C8B-B14F-4D97-AF65-F5344CB8AC3E}">
        <p14:creationId xmlns:p14="http://schemas.microsoft.com/office/powerpoint/2010/main" val="2424260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38</a:t>
            </a:fld>
            <a:endParaRPr lang="en-US"/>
          </a:p>
        </p:txBody>
      </p:sp>
    </p:spTree>
    <p:extLst>
      <p:ext uri="{BB962C8B-B14F-4D97-AF65-F5344CB8AC3E}">
        <p14:creationId xmlns:p14="http://schemas.microsoft.com/office/powerpoint/2010/main" val="4122850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39</a:t>
            </a:fld>
            <a:endParaRPr lang="en-US"/>
          </a:p>
        </p:txBody>
      </p:sp>
    </p:spTree>
    <p:extLst>
      <p:ext uri="{BB962C8B-B14F-4D97-AF65-F5344CB8AC3E}">
        <p14:creationId xmlns:p14="http://schemas.microsoft.com/office/powerpoint/2010/main" val="2415928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41</a:t>
            </a:fld>
            <a:endParaRPr lang="en-US"/>
          </a:p>
        </p:txBody>
      </p:sp>
    </p:spTree>
    <p:extLst>
      <p:ext uri="{BB962C8B-B14F-4D97-AF65-F5344CB8AC3E}">
        <p14:creationId xmlns:p14="http://schemas.microsoft.com/office/powerpoint/2010/main" val="393277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1259578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42</a:t>
            </a:fld>
            <a:endParaRPr lang="en-US"/>
          </a:p>
        </p:txBody>
      </p:sp>
    </p:spTree>
    <p:extLst>
      <p:ext uri="{BB962C8B-B14F-4D97-AF65-F5344CB8AC3E}">
        <p14:creationId xmlns:p14="http://schemas.microsoft.com/office/powerpoint/2010/main" val="4204665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43</a:t>
            </a:fld>
            <a:endParaRPr lang="en-US"/>
          </a:p>
        </p:txBody>
      </p:sp>
    </p:spTree>
    <p:extLst>
      <p:ext uri="{BB962C8B-B14F-4D97-AF65-F5344CB8AC3E}">
        <p14:creationId xmlns:p14="http://schemas.microsoft.com/office/powerpoint/2010/main" val="1724028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44</a:t>
            </a:fld>
            <a:endParaRPr lang="en-US"/>
          </a:p>
        </p:txBody>
      </p:sp>
    </p:spTree>
    <p:extLst>
      <p:ext uri="{BB962C8B-B14F-4D97-AF65-F5344CB8AC3E}">
        <p14:creationId xmlns:p14="http://schemas.microsoft.com/office/powerpoint/2010/main" val="187113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259214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328812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166181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425156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242201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8/31/2020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emf"/><Relationship Id="rId4" Type="http://schemas.openxmlformats.org/officeDocument/2006/relationships/oleObject" Target="../embeddings/oleObject1.bin"/><Relationship Id="rId9" Type="http://schemas.openxmlformats.org/officeDocument/2006/relationships/image" Target="../media/image18.emf"/></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1171575" y="486685"/>
            <a:ext cx="6800849" cy="1446550"/>
          </a:xfrm>
          <a:prstGeom prst="rect">
            <a:avLst/>
          </a:prstGeom>
          <a:noFill/>
        </p:spPr>
        <p:txBody>
          <a:bodyPr wrap="square" rtlCol="0">
            <a:spAutoFit/>
          </a:bodyPr>
          <a:lstStyle/>
          <a:p>
            <a:pPr algn="ctr"/>
            <a:r>
              <a:rPr lang="en-US" sz="4400" dirty="0"/>
              <a:t>Chapter </a:t>
            </a:r>
            <a:r>
              <a:rPr lang="en-US" altLang="zh-CN" sz="4400" dirty="0"/>
              <a:t>2</a:t>
            </a:r>
            <a:endParaRPr lang="en-US" sz="4400" dirty="0"/>
          </a:p>
          <a:p>
            <a:pPr algn="ctr"/>
            <a:r>
              <a:rPr lang="en-US" altLang="zh-CN" sz="4400" dirty="0"/>
              <a:t>Frequency Distributions</a:t>
            </a:r>
            <a:endParaRPr lang="en-US" sz="4400" dirty="0"/>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B8E5164-124D-4441-BAA0-EA55A0D71864}"/>
              </a:ext>
            </a:extLst>
          </p:cNvPr>
          <p:cNvSpPr>
            <a:spLocks noGrp="1"/>
          </p:cNvSpPr>
          <p:nvPr>
            <p:ph idx="1"/>
          </p:nvPr>
        </p:nvSpPr>
        <p:spPr>
          <a:xfrm>
            <a:off x="457200" y="977717"/>
            <a:ext cx="8229600" cy="4525963"/>
          </a:xfrm>
        </p:spPr>
        <p:txBody>
          <a:bodyPr/>
          <a:lstStyle/>
          <a:p>
            <a:pPr>
              <a:spcBef>
                <a:spcPts val="0"/>
              </a:spcBef>
            </a:pPr>
            <a:r>
              <a:rPr lang="en-US" sz="3200" b="1" dirty="0"/>
              <a:t>Cumulative Frequency (</a:t>
            </a:r>
            <a:r>
              <a:rPr lang="en-US" sz="3200" b="1" i="1" dirty="0" err="1">
                <a:cs typeface="Times New Roman" pitchFamily="18" charset="0"/>
              </a:rPr>
              <a:t>f</a:t>
            </a:r>
            <a:r>
              <a:rPr lang="en-US" sz="3200" b="1" i="1" baseline="-25000" dirty="0" err="1">
                <a:cs typeface="Times New Roman" pitchFamily="18" charset="0"/>
              </a:rPr>
              <a:t>c</a:t>
            </a:r>
            <a:r>
              <a:rPr lang="en-US" sz="3200" b="1" dirty="0"/>
              <a:t>)</a:t>
            </a:r>
          </a:p>
          <a:p>
            <a:pPr lvl="1">
              <a:spcBef>
                <a:spcPts val="0"/>
              </a:spcBef>
              <a:spcAft>
                <a:spcPts val="1200"/>
              </a:spcAft>
            </a:pPr>
            <a:r>
              <a:rPr lang="en-US" sz="2800" dirty="0"/>
              <a:t>Organized upside down, biggest value in top row</a:t>
            </a:r>
          </a:p>
          <a:p>
            <a:pPr lvl="1">
              <a:spcBef>
                <a:spcPts val="0"/>
              </a:spcBef>
              <a:spcAft>
                <a:spcPts val="1200"/>
              </a:spcAft>
            </a:pPr>
            <a:r>
              <a:rPr lang="en-US" sz="2800" dirty="0"/>
              <a:t>Top row should be the same as the total number of cases, </a:t>
            </a:r>
            <a:r>
              <a:rPr lang="en-US" sz="2800" i="1" dirty="0">
                <a:cs typeface="Times New Roman" pitchFamily="18" charset="0"/>
              </a:rPr>
              <a:t>N</a:t>
            </a:r>
            <a:r>
              <a:rPr lang="en-US" sz="2800" dirty="0"/>
              <a:t>, in the data set</a:t>
            </a:r>
          </a:p>
          <a:p>
            <a:pPr lvl="1">
              <a:spcBef>
                <a:spcPts val="0"/>
              </a:spcBef>
              <a:spcAft>
                <a:spcPts val="1200"/>
              </a:spcAft>
            </a:pPr>
            <a:r>
              <a:rPr lang="en-US" sz="2800" dirty="0"/>
              <a:t>Only calculated for data that have an order, where numbers tell direction</a:t>
            </a:r>
          </a:p>
          <a:p>
            <a:pPr lvl="2">
              <a:spcBef>
                <a:spcPts val="0"/>
              </a:spcBef>
              <a:spcAft>
                <a:spcPts val="1200"/>
              </a:spcAft>
            </a:pPr>
            <a:r>
              <a:rPr lang="en-US" dirty="0"/>
              <a:t>Ordinal-, interval-, ratio-level data</a:t>
            </a:r>
          </a:p>
          <a:p>
            <a:pPr lvl="1">
              <a:spcBef>
                <a:spcPts val="0"/>
              </a:spcBef>
            </a:pPr>
            <a:endParaRPr lang="en-US" sz="3200" dirty="0"/>
          </a:p>
        </p:txBody>
      </p:sp>
    </p:spTree>
    <p:extLst>
      <p:ext uri="{BB962C8B-B14F-4D97-AF65-F5344CB8AC3E}">
        <p14:creationId xmlns:p14="http://schemas.microsoft.com/office/powerpoint/2010/main" val="128439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790FCC01-5B3D-4E80-8DEF-C4106601C56A}"/>
              </a:ext>
            </a:extLst>
          </p:cNvPr>
          <p:cNvSpPr>
            <a:spLocks noGrp="1"/>
          </p:cNvSpPr>
          <p:nvPr>
            <p:ph idx="1"/>
          </p:nvPr>
        </p:nvSpPr>
        <p:spPr>
          <a:xfrm>
            <a:off x="457200" y="1029175"/>
            <a:ext cx="8229600" cy="4525963"/>
          </a:xfrm>
        </p:spPr>
        <p:txBody>
          <a:bodyPr>
            <a:normAutofit/>
          </a:bodyPr>
          <a:lstStyle/>
          <a:p>
            <a:pPr>
              <a:spcBef>
                <a:spcPts val="0"/>
              </a:spcBef>
              <a:tabLst>
                <a:tab pos="4800600" algn="l"/>
              </a:tabLst>
            </a:pPr>
            <a:r>
              <a:rPr lang="en-US" sz="2800" dirty="0"/>
              <a:t>Additional information included in table: </a:t>
            </a:r>
          </a:p>
          <a:p>
            <a:pPr lvl="1">
              <a:spcBef>
                <a:spcPts val="0"/>
              </a:spcBef>
              <a:tabLst>
                <a:tab pos="4800600" algn="l"/>
              </a:tabLst>
            </a:pPr>
            <a:r>
              <a:rPr lang="en-US" sz="2400" dirty="0"/>
              <a:t>Cumulative frequency (</a:t>
            </a:r>
            <a:r>
              <a:rPr lang="en-US" sz="2400" i="1" dirty="0">
                <a:cs typeface="Times New Roman" pitchFamily="18" charset="0"/>
              </a:rPr>
              <a:t>f</a:t>
            </a:r>
            <a:r>
              <a:rPr lang="en-US" sz="2400" i="1" baseline="-25000" dirty="0">
                <a:cs typeface="Times New Roman" pitchFamily="18" charset="0"/>
              </a:rPr>
              <a:t>c</a:t>
            </a:r>
            <a:r>
              <a:rPr lang="en-US" sz="2400" dirty="0"/>
              <a:t>)</a:t>
            </a:r>
          </a:p>
          <a:p>
            <a:pPr lvl="1">
              <a:spcBef>
                <a:spcPts val="0"/>
              </a:spcBef>
            </a:pPr>
            <a:r>
              <a:rPr lang="en-US" sz="2400" dirty="0"/>
              <a:t>Percentage (%)</a:t>
            </a:r>
          </a:p>
          <a:p>
            <a:pPr lvl="1">
              <a:spcBef>
                <a:spcPts val="0"/>
              </a:spcBef>
            </a:pPr>
            <a:r>
              <a:rPr lang="en-US" sz="2400" dirty="0"/>
              <a:t>Cumulative Percentage (%</a:t>
            </a:r>
            <a:r>
              <a:rPr lang="en-US" sz="2400" i="1" baseline="-25000" dirty="0">
                <a:cs typeface="Times New Roman" pitchFamily="18" charset="0"/>
              </a:rPr>
              <a:t>c</a:t>
            </a:r>
            <a:r>
              <a:rPr lang="en-US" sz="2400" dirty="0"/>
              <a:t>)</a:t>
            </a:r>
          </a:p>
        </p:txBody>
      </p:sp>
      <p:graphicFrame>
        <p:nvGraphicFramePr>
          <p:cNvPr id="11" name="Table 10">
            <a:extLst>
              <a:ext uri="{FF2B5EF4-FFF2-40B4-BE49-F238E27FC236}">
                <a16:creationId xmlns:a16="http://schemas.microsoft.com/office/drawing/2014/main" id="{2B4F748F-C372-4427-8D1B-8D0B0CCF3883}"/>
              </a:ext>
            </a:extLst>
          </p:cNvPr>
          <p:cNvGraphicFramePr>
            <a:graphicFrameLocks noGrp="1"/>
          </p:cNvGraphicFramePr>
          <p:nvPr/>
        </p:nvGraphicFramePr>
        <p:xfrm>
          <a:off x="457200" y="2694769"/>
          <a:ext cx="8229600" cy="2346960"/>
        </p:xfrm>
        <a:graphic>
          <a:graphicData uri="http://schemas.openxmlformats.org/drawingml/2006/table">
            <a:tbl>
              <a:tblPr firstRow="1" bandRow="1">
                <a:tableStyleId>{7DF18680-E054-41AD-8BC1-D1AEF772440D}</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a:txBody>
                    <a:bodyPr/>
                    <a:lstStyle/>
                    <a:p>
                      <a:pPr algn="ctr"/>
                      <a:r>
                        <a:rPr lang="en-US" sz="1400" dirty="0"/>
                        <a:t>Number of Children in a Family</a:t>
                      </a:r>
                    </a:p>
                  </a:txBody>
                  <a:tcPr/>
                </a:tc>
                <a:tc>
                  <a:txBody>
                    <a:bodyPr/>
                    <a:lstStyle/>
                    <a:p>
                      <a:pPr algn="ctr"/>
                      <a:r>
                        <a:rPr lang="en-US" sz="1400" dirty="0"/>
                        <a:t>Frequency (f)</a:t>
                      </a:r>
                    </a:p>
                  </a:txBody>
                  <a:tcPr/>
                </a:tc>
                <a:tc>
                  <a:txBody>
                    <a:bodyPr/>
                    <a:lstStyle/>
                    <a:p>
                      <a:pPr algn="ctr"/>
                      <a:r>
                        <a:rPr lang="en-US" sz="1400" dirty="0"/>
                        <a:t>Cumulative Frequency (</a:t>
                      </a:r>
                      <a:r>
                        <a:rPr lang="en-US" sz="1400" i="1" dirty="0"/>
                        <a:t>f</a:t>
                      </a:r>
                      <a:r>
                        <a:rPr lang="en-US" sz="1400" i="1" baseline="-25000" dirty="0"/>
                        <a:t>c</a:t>
                      </a:r>
                      <a:r>
                        <a:rPr lang="en-US" sz="1400" i="0" dirty="0"/>
                        <a:t>)</a:t>
                      </a:r>
                      <a:endParaRPr lang="en-US" sz="1400" dirty="0"/>
                    </a:p>
                  </a:txBody>
                  <a:tcPr/>
                </a:tc>
                <a:tc>
                  <a:txBody>
                    <a:bodyPr/>
                    <a:lstStyle/>
                    <a:p>
                      <a:pPr algn="ctr"/>
                      <a:r>
                        <a:rPr lang="en-US" sz="1400" dirty="0"/>
                        <a:t>Percentage (%)</a:t>
                      </a:r>
                    </a:p>
                  </a:txBody>
                  <a:tcPr/>
                </a:tc>
                <a:tc>
                  <a:txBody>
                    <a:bodyPr/>
                    <a:lstStyle/>
                    <a:p>
                      <a:pPr algn="ctr"/>
                      <a:r>
                        <a:rPr lang="en-US" sz="1400" dirty="0"/>
                        <a:t>Cumulative Percentage (%</a:t>
                      </a:r>
                      <a:r>
                        <a:rPr lang="en-US" sz="1400" baseline="-25000" dirty="0"/>
                        <a:t>c</a:t>
                      </a:r>
                      <a:r>
                        <a:rPr lang="en-US" sz="1400" dirty="0"/>
                        <a:t>)</a:t>
                      </a:r>
                    </a:p>
                  </a:txBody>
                  <a:tcPr/>
                </a:tc>
                <a:extLst>
                  <a:ext uri="{0D108BD9-81ED-4DB2-BD59-A6C34878D82A}">
                    <a16:rowId xmlns:a16="http://schemas.microsoft.com/office/drawing/2014/main" val="10000"/>
                  </a:ext>
                </a:extLst>
              </a:tr>
              <a:tr h="0">
                <a:tc>
                  <a:txBody>
                    <a:bodyPr/>
                    <a:lstStyle/>
                    <a:p>
                      <a:pPr algn="ctr"/>
                      <a:r>
                        <a:rPr lang="en-US" sz="1400" dirty="0"/>
                        <a:t>6</a:t>
                      </a:r>
                    </a:p>
                  </a:txBody>
                  <a:tcPr/>
                </a:tc>
                <a:tc>
                  <a:txBody>
                    <a:bodyPr/>
                    <a:lstStyle/>
                    <a:p>
                      <a:pPr algn="ctr"/>
                      <a:r>
                        <a:rPr lang="en-US" sz="1400" dirty="0"/>
                        <a:t>1</a:t>
                      </a:r>
                    </a:p>
                  </a:txBody>
                  <a:tcPr/>
                </a:tc>
                <a:tc>
                  <a:txBody>
                    <a:bodyPr/>
                    <a:lstStyle/>
                    <a:p>
                      <a:pPr algn="ctr"/>
                      <a:r>
                        <a:rPr lang="en-US" sz="1400" dirty="0"/>
                        <a:t>31</a:t>
                      </a:r>
                    </a:p>
                  </a:txBody>
                  <a:tcPr/>
                </a:tc>
                <a:tc>
                  <a:txBody>
                    <a:bodyPr/>
                    <a:lstStyle/>
                    <a:p>
                      <a:pPr algn="ctr"/>
                      <a:r>
                        <a:rPr lang="en-US" sz="1400" dirty="0"/>
                        <a:t>3.23</a:t>
                      </a:r>
                    </a:p>
                  </a:txBody>
                  <a:tcPr/>
                </a:tc>
                <a:tc>
                  <a:txBody>
                    <a:bodyPr/>
                    <a:lstStyle/>
                    <a:p>
                      <a:pPr algn="ctr"/>
                      <a:r>
                        <a:rPr lang="en-US" sz="1400" dirty="0"/>
                        <a:t>100.00</a:t>
                      </a:r>
                    </a:p>
                  </a:txBody>
                  <a:tcPr/>
                </a:tc>
                <a:extLst>
                  <a:ext uri="{0D108BD9-81ED-4DB2-BD59-A6C34878D82A}">
                    <a16:rowId xmlns:a16="http://schemas.microsoft.com/office/drawing/2014/main" val="10001"/>
                  </a:ext>
                </a:extLst>
              </a:tr>
              <a:tr h="0">
                <a:tc>
                  <a:txBody>
                    <a:bodyPr/>
                    <a:lstStyle/>
                    <a:p>
                      <a:pPr algn="ctr"/>
                      <a:r>
                        <a:rPr lang="en-US" sz="1400" dirty="0"/>
                        <a:t>5</a:t>
                      </a:r>
                    </a:p>
                  </a:txBody>
                  <a:tcPr/>
                </a:tc>
                <a:tc>
                  <a:txBody>
                    <a:bodyPr/>
                    <a:lstStyle/>
                    <a:p>
                      <a:pPr algn="ctr"/>
                      <a:r>
                        <a:rPr lang="en-US" sz="1400" dirty="0"/>
                        <a:t>0</a:t>
                      </a:r>
                    </a:p>
                  </a:txBody>
                  <a:tcPr/>
                </a:tc>
                <a:tc>
                  <a:txBody>
                    <a:bodyPr/>
                    <a:lstStyle/>
                    <a:p>
                      <a:pPr algn="ctr"/>
                      <a:r>
                        <a:rPr lang="en-US" sz="1400" dirty="0"/>
                        <a:t>30</a:t>
                      </a:r>
                    </a:p>
                  </a:txBody>
                  <a:tcPr/>
                </a:tc>
                <a:tc>
                  <a:txBody>
                    <a:bodyPr/>
                    <a:lstStyle/>
                    <a:p>
                      <a:pPr algn="ctr"/>
                      <a:r>
                        <a:rPr lang="en-US" sz="1400" dirty="0"/>
                        <a:t>0.00</a:t>
                      </a:r>
                    </a:p>
                  </a:txBody>
                  <a:tcPr/>
                </a:tc>
                <a:tc>
                  <a:txBody>
                    <a:bodyPr/>
                    <a:lstStyle/>
                    <a:p>
                      <a:pPr algn="ctr"/>
                      <a:r>
                        <a:rPr lang="en-US" sz="1400" dirty="0"/>
                        <a:t>96.77</a:t>
                      </a:r>
                    </a:p>
                  </a:txBody>
                  <a:tcPr/>
                </a:tc>
                <a:extLst>
                  <a:ext uri="{0D108BD9-81ED-4DB2-BD59-A6C34878D82A}">
                    <a16:rowId xmlns:a16="http://schemas.microsoft.com/office/drawing/2014/main" val="10002"/>
                  </a:ext>
                </a:extLst>
              </a:tr>
              <a:tr h="0">
                <a:tc>
                  <a:txBody>
                    <a:bodyPr/>
                    <a:lstStyle/>
                    <a:p>
                      <a:pPr algn="ctr"/>
                      <a:r>
                        <a:rPr lang="en-US" sz="1400" dirty="0"/>
                        <a:t>4</a:t>
                      </a:r>
                    </a:p>
                  </a:txBody>
                  <a:tcPr/>
                </a:tc>
                <a:tc>
                  <a:txBody>
                    <a:bodyPr/>
                    <a:lstStyle/>
                    <a:p>
                      <a:pPr algn="ctr"/>
                      <a:r>
                        <a:rPr lang="en-US" sz="1400" dirty="0"/>
                        <a:t>2</a:t>
                      </a:r>
                    </a:p>
                  </a:txBody>
                  <a:tcPr/>
                </a:tc>
                <a:tc>
                  <a:txBody>
                    <a:bodyPr/>
                    <a:lstStyle/>
                    <a:p>
                      <a:pPr algn="ctr"/>
                      <a:r>
                        <a:rPr lang="en-US" sz="1400" dirty="0"/>
                        <a:t>30</a:t>
                      </a:r>
                    </a:p>
                  </a:txBody>
                  <a:tcPr/>
                </a:tc>
                <a:tc>
                  <a:txBody>
                    <a:bodyPr/>
                    <a:lstStyle/>
                    <a:p>
                      <a:pPr algn="ctr"/>
                      <a:r>
                        <a:rPr lang="en-US" sz="1400" dirty="0"/>
                        <a:t>6.45</a:t>
                      </a:r>
                    </a:p>
                  </a:txBody>
                  <a:tcPr/>
                </a:tc>
                <a:tc>
                  <a:txBody>
                    <a:bodyPr/>
                    <a:lstStyle/>
                    <a:p>
                      <a:pPr algn="ctr"/>
                      <a:r>
                        <a:rPr lang="en-US" sz="1400" dirty="0"/>
                        <a:t>96.77</a:t>
                      </a:r>
                    </a:p>
                  </a:txBody>
                  <a:tcPr/>
                </a:tc>
                <a:extLst>
                  <a:ext uri="{0D108BD9-81ED-4DB2-BD59-A6C34878D82A}">
                    <a16:rowId xmlns:a16="http://schemas.microsoft.com/office/drawing/2014/main" val="10003"/>
                  </a:ext>
                </a:extLst>
              </a:tr>
              <a:tr h="0">
                <a:tc>
                  <a:txBody>
                    <a:bodyPr/>
                    <a:lstStyle/>
                    <a:p>
                      <a:pPr algn="ctr"/>
                      <a:r>
                        <a:rPr lang="en-US" sz="1400" dirty="0"/>
                        <a:t>3</a:t>
                      </a:r>
                    </a:p>
                  </a:txBody>
                  <a:tcPr/>
                </a:tc>
                <a:tc>
                  <a:txBody>
                    <a:bodyPr/>
                    <a:lstStyle/>
                    <a:p>
                      <a:pPr algn="ctr"/>
                      <a:r>
                        <a:rPr lang="en-US" sz="1400" dirty="0"/>
                        <a:t>5</a:t>
                      </a:r>
                    </a:p>
                  </a:txBody>
                  <a:tcPr/>
                </a:tc>
                <a:tc>
                  <a:txBody>
                    <a:bodyPr/>
                    <a:lstStyle/>
                    <a:p>
                      <a:pPr algn="ctr"/>
                      <a:r>
                        <a:rPr lang="en-US" sz="1400" dirty="0"/>
                        <a:t>28</a:t>
                      </a:r>
                    </a:p>
                  </a:txBody>
                  <a:tcPr/>
                </a:tc>
                <a:tc>
                  <a:txBody>
                    <a:bodyPr/>
                    <a:lstStyle/>
                    <a:p>
                      <a:pPr algn="ctr"/>
                      <a:r>
                        <a:rPr lang="en-US" sz="1400" dirty="0"/>
                        <a:t>16.13</a:t>
                      </a:r>
                    </a:p>
                  </a:txBody>
                  <a:tcPr/>
                </a:tc>
                <a:tc>
                  <a:txBody>
                    <a:bodyPr/>
                    <a:lstStyle/>
                    <a:p>
                      <a:pPr algn="ctr"/>
                      <a:r>
                        <a:rPr lang="en-US" sz="1400" dirty="0"/>
                        <a:t>90.32</a:t>
                      </a:r>
                    </a:p>
                  </a:txBody>
                  <a:tcPr/>
                </a:tc>
                <a:extLst>
                  <a:ext uri="{0D108BD9-81ED-4DB2-BD59-A6C34878D82A}">
                    <a16:rowId xmlns:a16="http://schemas.microsoft.com/office/drawing/2014/main" val="10004"/>
                  </a:ext>
                </a:extLst>
              </a:tr>
              <a:tr h="0">
                <a:tc>
                  <a:txBody>
                    <a:bodyPr/>
                    <a:lstStyle/>
                    <a:p>
                      <a:pPr algn="ctr"/>
                      <a:r>
                        <a:rPr lang="en-US" sz="1400" dirty="0"/>
                        <a:t>2</a:t>
                      </a:r>
                    </a:p>
                  </a:txBody>
                  <a:tcPr/>
                </a:tc>
                <a:tc>
                  <a:txBody>
                    <a:bodyPr/>
                    <a:lstStyle/>
                    <a:p>
                      <a:pPr algn="ctr"/>
                      <a:r>
                        <a:rPr lang="en-US" sz="1400" dirty="0"/>
                        <a:t>14</a:t>
                      </a:r>
                    </a:p>
                  </a:txBody>
                  <a:tcPr/>
                </a:tc>
                <a:tc>
                  <a:txBody>
                    <a:bodyPr/>
                    <a:lstStyle/>
                    <a:p>
                      <a:pPr algn="ctr"/>
                      <a:r>
                        <a:rPr lang="en-US" sz="1400" dirty="0"/>
                        <a:t>23</a:t>
                      </a:r>
                    </a:p>
                  </a:txBody>
                  <a:tcPr/>
                </a:tc>
                <a:tc>
                  <a:txBody>
                    <a:bodyPr/>
                    <a:lstStyle/>
                    <a:p>
                      <a:pPr algn="ctr"/>
                      <a:r>
                        <a:rPr lang="en-US" sz="1400" dirty="0"/>
                        <a:t>45.16</a:t>
                      </a:r>
                    </a:p>
                  </a:txBody>
                  <a:tcPr/>
                </a:tc>
                <a:tc>
                  <a:txBody>
                    <a:bodyPr/>
                    <a:lstStyle/>
                    <a:p>
                      <a:pPr algn="ctr"/>
                      <a:r>
                        <a:rPr lang="en-US" sz="1400" dirty="0"/>
                        <a:t>74.19</a:t>
                      </a:r>
                    </a:p>
                  </a:txBody>
                  <a:tcPr/>
                </a:tc>
                <a:extLst>
                  <a:ext uri="{0D108BD9-81ED-4DB2-BD59-A6C34878D82A}">
                    <a16:rowId xmlns:a16="http://schemas.microsoft.com/office/drawing/2014/main" val="10005"/>
                  </a:ext>
                </a:extLst>
              </a:tr>
              <a:tr h="0">
                <a:tc>
                  <a:txBody>
                    <a:bodyPr/>
                    <a:lstStyle/>
                    <a:p>
                      <a:pPr algn="ctr"/>
                      <a:r>
                        <a:rPr lang="en-US" sz="1400" dirty="0"/>
                        <a:t>1</a:t>
                      </a:r>
                    </a:p>
                  </a:txBody>
                  <a:tcPr/>
                </a:tc>
                <a:tc>
                  <a:txBody>
                    <a:bodyPr/>
                    <a:lstStyle/>
                    <a:p>
                      <a:pPr algn="ctr"/>
                      <a:r>
                        <a:rPr lang="en-US" sz="1400" dirty="0"/>
                        <a:t>9</a:t>
                      </a:r>
                    </a:p>
                  </a:txBody>
                  <a:tcPr/>
                </a:tc>
                <a:tc>
                  <a:txBody>
                    <a:bodyPr/>
                    <a:lstStyle/>
                    <a:p>
                      <a:pPr algn="ctr"/>
                      <a:r>
                        <a:rPr lang="en-US" sz="1400" dirty="0"/>
                        <a:t>9</a:t>
                      </a:r>
                    </a:p>
                  </a:txBody>
                  <a:tcPr/>
                </a:tc>
                <a:tc>
                  <a:txBody>
                    <a:bodyPr/>
                    <a:lstStyle/>
                    <a:p>
                      <a:pPr algn="ctr"/>
                      <a:r>
                        <a:rPr lang="en-US" sz="1400" dirty="0"/>
                        <a:t>29.03</a:t>
                      </a:r>
                    </a:p>
                  </a:txBody>
                  <a:tcPr/>
                </a:tc>
                <a:tc>
                  <a:txBody>
                    <a:bodyPr/>
                    <a:lstStyle/>
                    <a:p>
                      <a:pPr algn="ctr"/>
                      <a:r>
                        <a:rPr lang="en-US" sz="1400" dirty="0"/>
                        <a:t>29.03</a:t>
                      </a:r>
                    </a:p>
                  </a:txBody>
                  <a:tcPr/>
                </a:tc>
                <a:extLst>
                  <a:ext uri="{0D108BD9-81ED-4DB2-BD59-A6C34878D82A}">
                    <a16:rowId xmlns:a16="http://schemas.microsoft.com/office/drawing/2014/main" val="10006"/>
                  </a:ext>
                </a:extLst>
              </a:tr>
            </a:tbl>
          </a:graphicData>
        </a:graphic>
      </p:graphicFrame>
      <p:sp>
        <p:nvSpPr>
          <p:cNvPr id="3" name="Arrow: Down 2">
            <a:extLst>
              <a:ext uri="{FF2B5EF4-FFF2-40B4-BE49-F238E27FC236}">
                <a16:creationId xmlns:a16="http://schemas.microsoft.com/office/drawing/2014/main" id="{927BD768-ECE7-4A1D-82A4-E12F1A0728D4}"/>
              </a:ext>
            </a:extLst>
          </p:cNvPr>
          <p:cNvSpPr/>
          <p:nvPr/>
        </p:nvSpPr>
        <p:spPr>
          <a:xfrm rot="10800000">
            <a:off x="5992100" y="5118678"/>
            <a:ext cx="318652" cy="322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85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9EAF62AA-72AC-4A5A-9A7F-B8CD891123B0}"/>
              </a:ext>
            </a:extLst>
          </p:cNvPr>
          <p:cNvSpPr>
            <a:spLocks noGrp="1"/>
          </p:cNvSpPr>
          <p:nvPr>
            <p:ph idx="1"/>
          </p:nvPr>
        </p:nvSpPr>
        <p:spPr>
          <a:xfrm>
            <a:off x="457200" y="1166018"/>
            <a:ext cx="8229600" cy="4525963"/>
          </a:xfrm>
        </p:spPr>
        <p:txBody>
          <a:bodyPr/>
          <a:lstStyle/>
          <a:p>
            <a:pPr>
              <a:spcBef>
                <a:spcPts val="0"/>
              </a:spcBef>
            </a:pPr>
            <a:r>
              <a:rPr lang="en-US" b="1" dirty="0"/>
              <a:t>Percentage (%)</a:t>
            </a:r>
          </a:p>
          <a:p>
            <a:pPr lvl="1">
              <a:spcBef>
                <a:spcPts val="0"/>
              </a:spcBef>
            </a:pPr>
            <a:r>
              <a:rPr lang="en-US" dirty="0"/>
              <a:t>Takes information in frequency column and turns it into percentages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D2FD46-0BF5-4700-8BC6-50325C89A43E}"/>
                  </a:ext>
                </a:extLst>
              </p:cNvPr>
              <p:cNvSpPr txBox="1"/>
              <p:nvPr/>
            </p:nvSpPr>
            <p:spPr>
              <a:xfrm>
                <a:off x="0" y="2815590"/>
                <a:ext cx="8229600" cy="21333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𝑓</m:t>
                          </m:r>
                        </m:num>
                        <m:den>
                          <m:r>
                            <a:rPr lang="en-US" sz="3200" b="0" i="1" smtClean="0">
                              <a:latin typeface="Cambria Math" panose="02040503050406030204" pitchFamily="18" charset="0"/>
                            </a:rPr>
                            <m:t>𝑁</m:t>
                          </m:r>
                        </m:den>
                      </m:f>
                      <m:r>
                        <a:rPr lang="en-US" sz="3200" i="1">
                          <a:latin typeface="Cambria Math" panose="02040503050406030204" pitchFamily="18" charset="0"/>
                          <a:ea typeface="Cambria Math" charset="0"/>
                          <a:cs typeface="Cambria Math" charset="0"/>
                        </a:rPr>
                        <m:t>×</m:t>
                      </m:r>
                      <m:r>
                        <a:rPr lang="en-US" sz="3200" b="0" i="1" smtClean="0">
                          <a:latin typeface="Cambria Math" panose="02040503050406030204" pitchFamily="18" charset="0"/>
                          <a:ea typeface="Cambria Math" charset="0"/>
                          <a:cs typeface="Cambria Math" charset="0"/>
                        </a:rPr>
                        <m:t>100</m:t>
                      </m:r>
                    </m:oMath>
                  </m:oMathPara>
                </a14:m>
                <a:endParaRPr lang="en-US" dirty="0"/>
              </a:p>
              <a:p>
                <a:pPr algn="ctr"/>
                <a:endParaRPr lang="en-US" dirty="0"/>
              </a:p>
              <a:p>
                <a:pPr algn="ctr"/>
                <a:r>
                  <a:rPr lang="en-US" dirty="0"/>
                  <a:t>where % = frequency percentage</a:t>
                </a:r>
              </a:p>
              <a:p>
                <a:pPr algn="ct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dirty="0"/>
                  <a:t> frequency</a:t>
                </a:r>
              </a:p>
              <a:p>
                <a:pPr algn="ct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total number of cases</a:t>
                </a:r>
              </a:p>
            </p:txBody>
          </p:sp>
        </mc:Choice>
        <mc:Fallback xmlns="">
          <p:sp>
            <p:nvSpPr>
              <p:cNvPr id="9" name="TextBox 8">
                <a:extLst>
                  <a:ext uri="{FF2B5EF4-FFF2-40B4-BE49-F238E27FC236}">
                    <a16:creationId xmlns:a16="http://schemas.microsoft.com/office/drawing/2014/main" id="{D6D2FD46-0BF5-4700-8BC6-50325C89A43E}"/>
                  </a:ext>
                </a:extLst>
              </p:cNvPr>
              <p:cNvSpPr txBox="1">
                <a:spLocks noRot="1" noChangeAspect="1" noMove="1" noResize="1" noEditPoints="1" noAdjustHandles="1" noChangeArrowheads="1" noChangeShapeType="1" noTextEdit="1"/>
              </p:cNvSpPr>
              <p:nvPr/>
            </p:nvSpPr>
            <p:spPr>
              <a:xfrm>
                <a:off x="0" y="2815590"/>
                <a:ext cx="8229600" cy="2133341"/>
              </a:xfrm>
              <a:prstGeom prst="rect">
                <a:avLst/>
              </a:prstGeom>
              <a:blipFill>
                <a:blip r:embed="rId4"/>
                <a:stretch>
                  <a:fillRect b="-3714"/>
                </a:stretch>
              </a:blipFill>
            </p:spPr>
            <p:txBody>
              <a:bodyPr/>
              <a:lstStyle/>
              <a:p>
                <a:r>
                  <a:rPr lang="en-US">
                    <a:noFill/>
                  </a:rPr>
                  <a:t> </a:t>
                </a:r>
              </a:p>
            </p:txBody>
          </p:sp>
        </mc:Fallback>
      </mc:AlternateContent>
    </p:spTree>
    <p:extLst>
      <p:ext uri="{BB962C8B-B14F-4D97-AF65-F5344CB8AC3E}">
        <p14:creationId xmlns:p14="http://schemas.microsoft.com/office/powerpoint/2010/main" val="33692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790FCC01-5B3D-4E80-8DEF-C4106601C56A}"/>
              </a:ext>
            </a:extLst>
          </p:cNvPr>
          <p:cNvSpPr>
            <a:spLocks noGrp="1"/>
          </p:cNvSpPr>
          <p:nvPr>
            <p:ph idx="1"/>
          </p:nvPr>
        </p:nvSpPr>
        <p:spPr>
          <a:xfrm>
            <a:off x="457200" y="1029175"/>
            <a:ext cx="8229600" cy="4525963"/>
          </a:xfrm>
        </p:spPr>
        <p:txBody>
          <a:bodyPr>
            <a:normAutofit/>
          </a:bodyPr>
          <a:lstStyle/>
          <a:p>
            <a:pPr>
              <a:spcBef>
                <a:spcPts val="0"/>
              </a:spcBef>
              <a:tabLst>
                <a:tab pos="4800600" algn="l"/>
              </a:tabLst>
            </a:pPr>
            <a:r>
              <a:rPr lang="en-US" sz="2800" dirty="0"/>
              <a:t>Additional information included in table: </a:t>
            </a:r>
          </a:p>
          <a:p>
            <a:pPr lvl="1">
              <a:spcBef>
                <a:spcPts val="0"/>
              </a:spcBef>
              <a:tabLst>
                <a:tab pos="4800600" algn="l"/>
              </a:tabLst>
            </a:pPr>
            <a:r>
              <a:rPr lang="en-US" sz="2400" dirty="0"/>
              <a:t>Cumulative frequency (</a:t>
            </a:r>
            <a:r>
              <a:rPr lang="en-US" sz="2400" i="1" dirty="0">
                <a:cs typeface="Times New Roman" pitchFamily="18" charset="0"/>
              </a:rPr>
              <a:t>f</a:t>
            </a:r>
            <a:r>
              <a:rPr lang="en-US" sz="2400" i="1" baseline="-25000" dirty="0">
                <a:cs typeface="Times New Roman" pitchFamily="18" charset="0"/>
              </a:rPr>
              <a:t>c</a:t>
            </a:r>
            <a:r>
              <a:rPr lang="en-US" sz="2400" dirty="0"/>
              <a:t>)</a:t>
            </a:r>
          </a:p>
          <a:p>
            <a:pPr lvl="1">
              <a:spcBef>
                <a:spcPts val="0"/>
              </a:spcBef>
            </a:pPr>
            <a:r>
              <a:rPr lang="en-US" sz="2400" dirty="0"/>
              <a:t>Percentage (%)</a:t>
            </a:r>
          </a:p>
          <a:p>
            <a:pPr lvl="1">
              <a:spcBef>
                <a:spcPts val="0"/>
              </a:spcBef>
            </a:pPr>
            <a:r>
              <a:rPr lang="en-US" sz="2400" dirty="0"/>
              <a:t>Cumulative Percentage (%</a:t>
            </a:r>
            <a:r>
              <a:rPr lang="en-US" sz="2400" i="1" baseline="-25000" dirty="0">
                <a:cs typeface="Times New Roman" pitchFamily="18" charset="0"/>
              </a:rPr>
              <a:t>c</a:t>
            </a:r>
            <a:r>
              <a:rPr lang="en-US" sz="2400" dirty="0"/>
              <a:t>)</a:t>
            </a:r>
          </a:p>
        </p:txBody>
      </p:sp>
      <p:graphicFrame>
        <p:nvGraphicFramePr>
          <p:cNvPr id="11" name="Table 10">
            <a:extLst>
              <a:ext uri="{FF2B5EF4-FFF2-40B4-BE49-F238E27FC236}">
                <a16:creationId xmlns:a16="http://schemas.microsoft.com/office/drawing/2014/main" id="{2B4F748F-C372-4427-8D1B-8D0B0CCF3883}"/>
              </a:ext>
            </a:extLst>
          </p:cNvPr>
          <p:cNvGraphicFramePr>
            <a:graphicFrameLocks noGrp="1"/>
          </p:cNvGraphicFramePr>
          <p:nvPr/>
        </p:nvGraphicFramePr>
        <p:xfrm>
          <a:off x="457200" y="2694769"/>
          <a:ext cx="8229600" cy="2346960"/>
        </p:xfrm>
        <a:graphic>
          <a:graphicData uri="http://schemas.openxmlformats.org/drawingml/2006/table">
            <a:tbl>
              <a:tblPr firstRow="1" bandRow="1">
                <a:tableStyleId>{7DF18680-E054-41AD-8BC1-D1AEF772440D}</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a:txBody>
                    <a:bodyPr/>
                    <a:lstStyle/>
                    <a:p>
                      <a:pPr algn="ctr"/>
                      <a:r>
                        <a:rPr lang="en-US" sz="1400" dirty="0"/>
                        <a:t>Number of Children in a Family</a:t>
                      </a:r>
                    </a:p>
                  </a:txBody>
                  <a:tcPr/>
                </a:tc>
                <a:tc>
                  <a:txBody>
                    <a:bodyPr/>
                    <a:lstStyle/>
                    <a:p>
                      <a:pPr algn="ctr"/>
                      <a:r>
                        <a:rPr lang="en-US" sz="1400" dirty="0"/>
                        <a:t>Frequency (f)</a:t>
                      </a:r>
                    </a:p>
                  </a:txBody>
                  <a:tcPr/>
                </a:tc>
                <a:tc>
                  <a:txBody>
                    <a:bodyPr/>
                    <a:lstStyle/>
                    <a:p>
                      <a:pPr algn="ctr"/>
                      <a:r>
                        <a:rPr lang="en-US" sz="1400" dirty="0"/>
                        <a:t>Cumulative Frequency (</a:t>
                      </a:r>
                      <a:r>
                        <a:rPr lang="en-US" sz="1400" i="1" dirty="0"/>
                        <a:t>f</a:t>
                      </a:r>
                      <a:r>
                        <a:rPr lang="en-US" sz="1400" i="1" baseline="-25000" dirty="0"/>
                        <a:t>c</a:t>
                      </a:r>
                      <a:r>
                        <a:rPr lang="en-US" sz="1400" i="0" dirty="0"/>
                        <a:t>)</a:t>
                      </a:r>
                      <a:endParaRPr lang="en-US" sz="1400" dirty="0"/>
                    </a:p>
                  </a:txBody>
                  <a:tcPr/>
                </a:tc>
                <a:tc>
                  <a:txBody>
                    <a:bodyPr/>
                    <a:lstStyle/>
                    <a:p>
                      <a:pPr algn="ctr"/>
                      <a:r>
                        <a:rPr lang="en-US" sz="1400" dirty="0"/>
                        <a:t>Percentage (%)</a:t>
                      </a:r>
                    </a:p>
                  </a:txBody>
                  <a:tcPr/>
                </a:tc>
                <a:tc>
                  <a:txBody>
                    <a:bodyPr/>
                    <a:lstStyle/>
                    <a:p>
                      <a:pPr algn="ctr"/>
                      <a:r>
                        <a:rPr lang="en-US" sz="1400" dirty="0"/>
                        <a:t>Cumulative Percentage (%</a:t>
                      </a:r>
                      <a:r>
                        <a:rPr lang="en-US" sz="1400" baseline="-25000" dirty="0"/>
                        <a:t>c</a:t>
                      </a:r>
                      <a:r>
                        <a:rPr lang="en-US" sz="1400" dirty="0"/>
                        <a:t>)</a:t>
                      </a:r>
                    </a:p>
                  </a:txBody>
                  <a:tcPr/>
                </a:tc>
                <a:extLst>
                  <a:ext uri="{0D108BD9-81ED-4DB2-BD59-A6C34878D82A}">
                    <a16:rowId xmlns:a16="http://schemas.microsoft.com/office/drawing/2014/main" val="10000"/>
                  </a:ext>
                </a:extLst>
              </a:tr>
              <a:tr h="0">
                <a:tc>
                  <a:txBody>
                    <a:bodyPr/>
                    <a:lstStyle/>
                    <a:p>
                      <a:pPr algn="ctr"/>
                      <a:r>
                        <a:rPr lang="en-US" sz="1400" dirty="0"/>
                        <a:t>6</a:t>
                      </a:r>
                    </a:p>
                  </a:txBody>
                  <a:tcPr/>
                </a:tc>
                <a:tc>
                  <a:txBody>
                    <a:bodyPr/>
                    <a:lstStyle/>
                    <a:p>
                      <a:pPr algn="ctr"/>
                      <a:r>
                        <a:rPr lang="en-US" sz="1400" dirty="0"/>
                        <a:t>1</a:t>
                      </a:r>
                    </a:p>
                  </a:txBody>
                  <a:tcPr/>
                </a:tc>
                <a:tc>
                  <a:txBody>
                    <a:bodyPr/>
                    <a:lstStyle/>
                    <a:p>
                      <a:pPr algn="ctr"/>
                      <a:r>
                        <a:rPr lang="en-US" sz="1400" dirty="0"/>
                        <a:t>31</a:t>
                      </a:r>
                    </a:p>
                  </a:txBody>
                  <a:tcPr/>
                </a:tc>
                <a:tc>
                  <a:txBody>
                    <a:bodyPr/>
                    <a:lstStyle/>
                    <a:p>
                      <a:pPr algn="ctr"/>
                      <a:r>
                        <a:rPr lang="en-US" sz="1400" dirty="0"/>
                        <a:t>3.23</a:t>
                      </a:r>
                    </a:p>
                  </a:txBody>
                  <a:tcPr/>
                </a:tc>
                <a:tc>
                  <a:txBody>
                    <a:bodyPr/>
                    <a:lstStyle/>
                    <a:p>
                      <a:pPr algn="ctr"/>
                      <a:r>
                        <a:rPr lang="en-US" sz="1400" dirty="0"/>
                        <a:t>100.00</a:t>
                      </a:r>
                    </a:p>
                  </a:txBody>
                  <a:tcPr/>
                </a:tc>
                <a:extLst>
                  <a:ext uri="{0D108BD9-81ED-4DB2-BD59-A6C34878D82A}">
                    <a16:rowId xmlns:a16="http://schemas.microsoft.com/office/drawing/2014/main" val="10001"/>
                  </a:ext>
                </a:extLst>
              </a:tr>
              <a:tr h="0">
                <a:tc>
                  <a:txBody>
                    <a:bodyPr/>
                    <a:lstStyle/>
                    <a:p>
                      <a:pPr algn="ctr"/>
                      <a:r>
                        <a:rPr lang="en-US" sz="1400" dirty="0"/>
                        <a:t>5</a:t>
                      </a:r>
                    </a:p>
                  </a:txBody>
                  <a:tcPr/>
                </a:tc>
                <a:tc>
                  <a:txBody>
                    <a:bodyPr/>
                    <a:lstStyle/>
                    <a:p>
                      <a:pPr algn="ctr"/>
                      <a:r>
                        <a:rPr lang="en-US" sz="1400" dirty="0"/>
                        <a:t>0</a:t>
                      </a:r>
                    </a:p>
                  </a:txBody>
                  <a:tcPr/>
                </a:tc>
                <a:tc>
                  <a:txBody>
                    <a:bodyPr/>
                    <a:lstStyle/>
                    <a:p>
                      <a:pPr algn="ctr"/>
                      <a:r>
                        <a:rPr lang="en-US" sz="1400" dirty="0"/>
                        <a:t>30</a:t>
                      </a:r>
                    </a:p>
                  </a:txBody>
                  <a:tcPr/>
                </a:tc>
                <a:tc>
                  <a:txBody>
                    <a:bodyPr/>
                    <a:lstStyle/>
                    <a:p>
                      <a:pPr algn="ctr"/>
                      <a:r>
                        <a:rPr lang="en-US" sz="1400" dirty="0"/>
                        <a:t>0.00</a:t>
                      </a:r>
                    </a:p>
                  </a:txBody>
                  <a:tcPr/>
                </a:tc>
                <a:tc>
                  <a:txBody>
                    <a:bodyPr/>
                    <a:lstStyle/>
                    <a:p>
                      <a:pPr algn="ctr"/>
                      <a:r>
                        <a:rPr lang="en-US" sz="1400" dirty="0"/>
                        <a:t>96.77</a:t>
                      </a:r>
                    </a:p>
                  </a:txBody>
                  <a:tcPr/>
                </a:tc>
                <a:extLst>
                  <a:ext uri="{0D108BD9-81ED-4DB2-BD59-A6C34878D82A}">
                    <a16:rowId xmlns:a16="http://schemas.microsoft.com/office/drawing/2014/main" val="10002"/>
                  </a:ext>
                </a:extLst>
              </a:tr>
              <a:tr h="0">
                <a:tc>
                  <a:txBody>
                    <a:bodyPr/>
                    <a:lstStyle/>
                    <a:p>
                      <a:pPr algn="ctr"/>
                      <a:r>
                        <a:rPr lang="en-US" sz="1400" dirty="0"/>
                        <a:t>4</a:t>
                      </a:r>
                    </a:p>
                  </a:txBody>
                  <a:tcPr/>
                </a:tc>
                <a:tc>
                  <a:txBody>
                    <a:bodyPr/>
                    <a:lstStyle/>
                    <a:p>
                      <a:pPr algn="ctr"/>
                      <a:r>
                        <a:rPr lang="en-US" sz="1400" dirty="0"/>
                        <a:t>2</a:t>
                      </a:r>
                    </a:p>
                  </a:txBody>
                  <a:tcPr/>
                </a:tc>
                <a:tc>
                  <a:txBody>
                    <a:bodyPr/>
                    <a:lstStyle/>
                    <a:p>
                      <a:pPr algn="ctr"/>
                      <a:r>
                        <a:rPr lang="en-US" sz="1400" dirty="0"/>
                        <a:t>30</a:t>
                      </a:r>
                    </a:p>
                  </a:txBody>
                  <a:tcPr/>
                </a:tc>
                <a:tc>
                  <a:txBody>
                    <a:bodyPr/>
                    <a:lstStyle/>
                    <a:p>
                      <a:pPr algn="ctr"/>
                      <a:r>
                        <a:rPr lang="en-US" sz="1400" dirty="0"/>
                        <a:t>6.45</a:t>
                      </a:r>
                    </a:p>
                  </a:txBody>
                  <a:tcPr/>
                </a:tc>
                <a:tc>
                  <a:txBody>
                    <a:bodyPr/>
                    <a:lstStyle/>
                    <a:p>
                      <a:pPr algn="ctr"/>
                      <a:r>
                        <a:rPr lang="en-US" sz="1400" dirty="0"/>
                        <a:t>96.77</a:t>
                      </a:r>
                    </a:p>
                  </a:txBody>
                  <a:tcPr/>
                </a:tc>
                <a:extLst>
                  <a:ext uri="{0D108BD9-81ED-4DB2-BD59-A6C34878D82A}">
                    <a16:rowId xmlns:a16="http://schemas.microsoft.com/office/drawing/2014/main" val="10003"/>
                  </a:ext>
                </a:extLst>
              </a:tr>
              <a:tr h="0">
                <a:tc>
                  <a:txBody>
                    <a:bodyPr/>
                    <a:lstStyle/>
                    <a:p>
                      <a:pPr algn="ctr"/>
                      <a:r>
                        <a:rPr lang="en-US" sz="1400" dirty="0"/>
                        <a:t>3</a:t>
                      </a:r>
                    </a:p>
                  </a:txBody>
                  <a:tcPr/>
                </a:tc>
                <a:tc>
                  <a:txBody>
                    <a:bodyPr/>
                    <a:lstStyle/>
                    <a:p>
                      <a:pPr algn="ctr"/>
                      <a:r>
                        <a:rPr lang="en-US" sz="1400" dirty="0"/>
                        <a:t>5</a:t>
                      </a:r>
                    </a:p>
                  </a:txBody>
                  <a:tcPr/>
                </a:tc>
                <a:tc>
                  <a:txBody>
                    <a:bodyPr/>
                    <a:lstStyle/>
                    <a:p>
                      <a:pPr algn="ctr"/>
                      <a:r>
                        <a:rPr lang="en-US" sz="1400" dirty="0"/>
                        <a:t>28</a:t>
                      </a:r>
                    </a:p>
                  </a:txBody>
                  <a:tcPr/>
                </a:tc>
                <a:tc>
                  <a:txBody>
                    <a:bodyPr/>
                    <a:lstStyle/>
                    <a:p>
                      <a:pPr algn="ctr"/>
                      <a:r>
                        <a:rPr lang="en-US" sz="1400" dirty="0"/>
                        <a:t>16.13</a:t>
                      </a:r>
                    </a:p>
                  </a:txBody>
                  <a:tcPr/>
                </a:tc>
                <a:tc>
                  <a:txBody>
                    <a:bodyPr/>
                    <a:lstStyle/>
                    <a:p>
                      <a:pPr algn="ctr"/>
                      <a:r>
                        <a:rPr lang="en-US" sz="1400" dirty="0"/>
                        <a:t>90.32</a:t>
                      </a:r>
                    </a:p>
                  </a:txBody>
                  <a:tcPr/>
                </a:tc>
                <a:extLst>
                  <a:ext uri="{0D108BD9-81ED-4DB2-BD59-A6C34878D82A}">
                    <a16:rowId xmlns:a16="http://schemas.microsoft.com/office/drawing/2014/main" val="10004"/>
                  </a:ext>
                </a:extLst>
              </a:tr>
              <a:tr h="0">
                <a:tc>
                  <a:txBody>
                    <a:bodyPr/>
                    <a:lstStyle/>
                    <a:p>
                      <a:pPr algn="ctr"/>
                      <a:r>
                        <a:rPr lang="en-US" sz="1400" dirty="0"/>
                        <a:t>2</a:t>
                      </a:r>
                    </a:p>
                  </a:txBody>
                  <a:tcPr/>
                </a:tc>
                <a:tc>
                  <a:txBody>
                    <a:bodyPr/>
                    <a:lstStyle/>
                    <a:p>
                      <a:pPr algn="ctr"/>
                      <a:r>
                        <a:rPr lang="en-US" sz="1400" dirty="0"/>
                        <a:t>14</a:t>
                      </a:r>
                    </a:p>
                  </a:txBody>
                  <a:tcPr/>
                </a:tc>
                <a:tc>
                  <a:txBody>
                    <a:bodyPr/>
                    <a:lstStyle/>
                    <a:p>
                      <a:pPr algn="ctr"/>
                      <a:r>
                        <a:rPr lang="en-US" sz="1400" dirty="0"/>
                        <a:t>23</a:t>
                      </a:r>
                    </a:p>
                  </a:txBody>
                  <a:tcPr/>
                </a:tc>
                <a:tc>
                  <a:txBody>
                    <a:bodyPr/>
                    <a:lstStyle/>
                    <a:p>
                      <a:pPr algn="ctr"/>
                      <a:r>
                        <a:rPr lang="en-US" sz="1400" dirty="0"/>
                        <a:t>45.16</a:t>
                      </a:r>
                    </a:p>
                  </a:txBody>
                  <a:tcPr/>
                </a:tc>
                <a:tc>
                  <a:txBody>
                    <a:bodyPr/>
                    <a:lstStyle/>
                    <a:p>
                      <a:pPr algn="ctr"/>
                      <a:r>
                        <a:rPr lang="en-US" sz="1400" dirty="0"/>
                        <a:t>74.19</a:t>
                      </a:r>
                    </a:p>
                  </a:txBody>
                  <a:tcPr/>
                </a:tc>
                <a:extLst>
                  <a:ext uri="{0D108BD9-81ED-4DB2-BD59-A6C34878D82A}">
                    <a16:rowId xmlns:a16="http://schemas.microsoft.com/office/drawing/2014/main" val="10005"/>
                  </a:ext>
                </a:extLst>
              </a:tr>
              <a:tr h="0">
                <a:tc>
                  <a:txBody>
                    <a:bodyPr/>
                    <a:lstStyle/>
                    <a:p>
                      <a:pPr algn="ctr"/>
                      <a:r>
                        <a:rPr lang="en-US" sz="1400" dirty="0"/>
                        <a:t>1</a:t>
                      </a:r>
                    </a:p>
                  </a:txBody>
                  <a:tcPr/>
                </a:tc>
                <a:tc>
                  <a:txBody>
                    <a:bodyPr/>
                    <a:lstStyle/>
                    <a:p>
                      <a:pPr algn="ctr"/>
                      <a:r>
                        <a:rPr lang="en-US" sz="1400" dirty="0"/>
                        <a:t>9</a:t>
                      </a:r>
                    </a:p>
                  </a:txBody>
                  <a:tcPr/>
                </a:tc>
                <a:tc>
                  <a:txBody>
                    <a:bodyPr/>
                    <a:lstStyle/>
                    <a:p>
                      <a:pPr algn="ctr"/>
                      <a:r>
                        <a:rPr lang="en-US" sz="1400" dirty="0"/>
                        <a:t>9</a:t>
                      </a:r>
                    </a:p>
                  </a:txBody>
                  <a:tcPr/>
                </a:tc>
                <a:tc>
                  <a:txBody>
                    <a:bodyPr/>
                    <a:lstStyle/>
                    <a:p>
                      <a:pPr algn="ctr"/>
                      <a:r>
                        <a:rPr lang="en-US" sz="1400" dirty="0"/>
                        <a:t>29.03</a:t>
                      </a:r>
                    </a:p>
                  </a:txBody>
                  <a:tcPr/>
                </a:tc>
                <a:tc>
                  <a:txBody>
                    <a:bodyPr/>
                    <a:lstStyle/>
                    <a:p>
                      <a:pPr algn="ctr"/>
                      <a:r>
                        <a:rPr lang="en-US" sz="1400" dirty="0"/>
                        <a:t>29.03</a:t>
                      </a:r>
                    </a:p>
                  </a:txBody>
                  <a:tcPr/>
                </a:tc>
                <a:extLst>
                  <a:ext uri="{0D108BD9-81ED-4DB2-BD59-A6C34878D82A}">
                    <a16:rowId xmlns:a16="http://schemas.microsoft.com/office/drawing/2014/main" val="10006"/>
                  </a:ext>
                </a:extLst>
              </a:tr>
            </a:tbl>
          </a:graphicData>
        </a:graphic>
      </p:graphicFrame>
      <p:sp>
        <p:nvSpPr>
          <p:cNvPr id="3" name="Arrow: Down 2">
            <a:extLst>
              <a:ext uri="{FF2B5EF4-FFF2-40B4-BE49-F238E27FC236}">
                <a16:creationId xmlns:a16="http://schemas.microsoft.com/office/drawing/2014/main" id="{927BD768-ECE7-4A1D-82A4-E12F1A0728D4}"/>
              </a:ext>
            </a:extLst>
          </p:cNvPr>
          <p:cNvSpPr/>
          <p:nvPr/>
        </p:nvSpPr>
        <p:spPr>
          <a:xfrm rot="10800000">
            <a:off x="7682358" y="5118678"/>
            <a:ext cx="318652" cy="322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9EAF62AA-72AC-4A5A-9A7F-B8CD891123B0}"/>
              </a:ext>
            </a:extLst>
          </p:cNvPr>
          <p:cNvSpPr>
            <a:spLocks noGrp="1"/>
          </p:cNvSpPr>
          <p:nvPr>
            <p:ph idx="1"/>
          </p:nvPr>
        </p:nvSpPr>
        <p:spPr>
          <a:xfrm>
            <a:off x="457200" y="1166018"/>
            <a:ext cx="8229600" cy="4525963"/>
          </a:xfrm>
        </p:spPr>
        <p:txBody>
          <a:bodyPr/>
          <a:lstStyle/>
          <a:p>
            <a:pPr>
              <a:spcBef>
                <a:spcPts val="0"/>
              </a:spcBef>
            </a:pPr>
            <a:r>
              <a:rPr lang="en-US" b="1" dirty="0"/>
              <a:t>Cumulative percentage (%</a:t>
            </a:r>
            <a:r>
              <a:rPr lang="en-US" b="1" i="1" baseline="-25000" dirty="0">
                <a:latin typeface="Times New Roman" pitchFamily="18" charset="0"/>
                <a:cs typeface="Times New Roman" pitchFamily="18" charset="0"/>
              </a:rPr>
              <a:t>c</a:t>
            </a:r>
            <a:r>
              <a:rPr lang="en-US" b="1" dirty="0"/>
              <a:t>)</a:t>
            </a:r>
          </a:p>
          <a:p>
            <a:pPr lvl="1">
              <a:spcBef>
                <a:spcPts val="0"/>
              </a:spcBef>
            </a:pPr>
            <a:r>
              <a:rPr lang="en-US" dirty="0"/>
              <a:t>Cumulative frequency expressed as a percentage of the number of cases in the data set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25F3CC-8076-4DCD-9F5D-A20F32D10FD9}"/>
                  </a:ext>
                </a:extLst>
              </p:cNvPr>
              <p:cNvSpPr txBox="1"/>
              <p:nvPr/>
            </p:nvSpPr>
            <p:spPr>
              <a:xfrm>
                <a:off x="0" y="2800015"/>
                <a:ext cx="8229600" cy="25340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charset="0"/>
                            </a:rPr>
                            <m:t>%</m:t>
                          </m:r>
                        </m:e>
                        <m:sub>
                          <m:r>
                            <a:rPr lang="en-US" sz="3200" b="0" i="1" smtClean="0">
                              <a:latin typeface="Cambria Math" charset="0"/>
                            </a:rPr>
                            <m:t>𝑐</m:t>
                          </m:r>
                        </m:sub>
                      </m:sSub>
                      <m:r>
                        <a:rPr lang="en-US" sz="3200" b="0" i="1" smtClean="0">
                          <a:latin typeface="Cambria Math"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charset="0"/>
                                </a:rPr>
                                <m:t>𝑓</m:t>
                              </m:r>
                            </m:e>
                            <m:sub>
                              <m:r>
                                <a:rPr lang="en-US" sz="3200" b="0" i="1" smtClean="0">
                                  <a:latin typeface="Cambria Math" charset="0"/>
                                </a:rPr>
                                <m:t>𝑐</m:t>
                              </m:r>
                            </m:sub>
                          </m:sSub>
                        </m:num>
                        <m:den>
                          <m:r>
                            <a:rPr lang="en-US" sz="3200" b="0" i="1" smtClean="0">
                              <a:latin typeface="Cambria Math" charset="0"/>
                            </a:rPr>
                            <m:t>𝑁</m:t>
                          </m:r>
                        </m:den>
                      </m:f>
                      <m:r>
                        <a:rPr lang="en-US" sz="3200" i="1">
                          <a:latin typeface="Cambria Math" charset="0"/>
                          <a:ea typeface="Cambria Math" charset="0"/>
                          <a:cs typeface="Cambria Math" charset="0"/>
                        </a:rPr>
                        <m:t>×</m:t>
                      </m:r>
                      <m:r>
                        <a:rPr lang="en-US" sz="3200" b="0" i="1" smtClean="0">
                          <a:latin typeface="Cambria Math" charset="0"/>
                          <a:ea typeface="Cambria Math" charset="0"/>
                          <a:cs typeface="Cambria Math" charset="0"/>
                        </a:rPr>
                        <m:t>100</m:t>
                      </m:r>
                    </m:oMath>
                  </m:oMathPara>
                </a14:m>
                <a:endParaRPr lang="en-US" dirty="0"/>
              </a:p>
              <a:p>
                <a:pPr algn="ctr"/>
                <a:endParaRPr lang="en-US" dirty="0"/>
              </a:p>
              <a:p>
                <a:pPr algn="ctr"/>
                <a:r>
                  <a:rPr lang="en-US" dirty="0"/>
                  <a:t>where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charset="0"/>
                          </a:rPr>
                          <m:t>%</m:t>
                        </m:r>
                      </m:e>
                      <m:sub>
                        <m:r>
                          <a:rPr lang="en-US" b="0" i="1" dirty="0" smtClean="0">
                            <a:latin typeface="Cambria Math" charset="0"/>
                          </a:rPr>
                          <m:t>𝑐</m:t>
                        </m:r>
                      </m:sub>
                    </m:sSub>
                  </m:oMath>
                </a14:m>
                <a:r>
                  <a:rPr lang="en-US" dirty="0"/>
                  <a:t> = frequency percentage</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𝑓</m:t>
                        </m:r>
                      </m:e>
                      <m:sub>
                        <m:r>
                          <a:rPr lang="en-US" b="0" i="1" smtClean="0">
                            <a:latin typeface="Cambria Math" charset="0"/>
                          </a:rPr>
                          <m:t>𝑐</m:t>
                        </m:r>
                      </m:sub>
                    </m:sSub>
                    <m:r>
                      <a:rPr lang="en-US" b="0" i="1" smtClean="0">
                        <a:latin typeface="Cambria Math" charset="0"/>
                      </a:rPr>
                      <m:t>=</m:t>
                    </m:r>
                  </m:oMath>
                </a14:m>
                <a:r>
                  <a:rPr lang="en-US" dirty="0"/>
                  <a:t> frequency</a:t>
                </a:r>
              </a:p>
              <a:p>
                <a:pPr algn="ctr"/>
                <a14:m>
                  <m:oMath xmlns:m="http://schemas.openxmlformats.org/officeDocument/2006/math">
                    <m:r>
                      <a:rPr lang="en-US" b="0" i="1" smtClean="0">
                        <a:latin typeface="Cambria Math" charset="0"/>
                      </a:rPr>
                      <m:t>𝑁</m:t>
                    </m:r>
                    <m:r>
                      <a:rPr lang="en-US" b="0" i="1" smtClean="0">
                        <a:latin typeface="Cambria Math" charset="0"/>
                      </a:rPr>
                      <m:t>=</m:t>
                    </m:r>
                  </m:oMath>
                </a14:m>
                <a:r>
                  <a:rPr lang="en-US" dirty="0"/>
                  <a:t> total number of cases</a:t>
                </a:r>
              </a:p>
            </p:txBody>
          </p:sp>
        </mc:Choice>
        <mc:Fallback xmlns="">
          <p:sp>
            <p:nvSpPr>
              <p:cNvPr id="6" name="TextBox 5">
                <a:extLst>
                  <a:ext uri="{FF2B5EF4-FFF2-40B4-BE49-F238E27FC236}">
                    <a16:creationId xmlns:a16="http://schemas.microsoft.com/office/drawing/2014/main" id="{2525F3CC-8076-4DCD-9F5D-A20F32D10FD9}"/>
                  </a:ext>
                </a:extLst>
              </p:cNvPr>
              <p:cNvSpPr txBox="1">
                <a:spLocks noRot="1" noChangeAspect="1" noMove="1" noResize="1" noEditPoints="1" noAdjustHandles="1" noChangeArrowheads="1" noChangeShapeType="1" noTextEdit="1"/>
              </p:cNvSpPr>
              <p:nvPr/>
            </p:nvSpPr>
            <p:spPr>
              <a:xfrm>
                <a:off x="0" y="2800015"/>
                <a:ext cx="8229600" cy="25340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045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355080" cy="502602"/>
          </a:xfrm>
        </p:spPr>
        <p:txBody>
          <a:bodyPr>
            <a:normAutofit fontScale="90000"/>
          </a:bodyPr>
          <a:lstStyle/>
          <a:p>
            <a:r>
              <a:rPr lang="en-US" sz="4000" dirty="0"/>
              <a:t>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B8E5164-124D-4441-BAA0-EA55A0D71864}"/>
              </a:ext>
            </a:extLst>
          </p:cNvPr>
          <p:cNvSpPr>
            <a:spLocks noGrp="1"/>
          </p:cNvSpPr>
          <p:nvPr>
            <p:ph idx="1"/>
          </p:nvPr>
        </p:nvSpPr>
        <p:spPr>
          <a:xfrm>
            <a:off x="457200" y="977717"/>
            <a:ext cx="8229600" cy="4525963"/>
          </a:xfrm>
        </p:spPr>
        <p:txBody>
          <a:bodyPr>
            <a:normAutofit fontScale="92500"/>
          </a:bodyPr>
          <a:lstStyle/>
          <a:p>
            <a:pPr lvl="0"/>
            <a:r>
              <a:rPr lang="en-US" sz="2500" b="1" dirty="0">
                <a:solidFill>
                  <a:prstClr val="black"/>
                </a:solidFill>
                <a:latin typeface="Arial"/>
              </a:rPr>
              <a:t>Grouped frequency distribution</a:t>
            </a:r>
          </a:p>
          <a:p>
            <a:pPr lvl="1"/>
            <a:r>
              <a:rPr lang="en-US" sz="2200" dirty="0">
                <a:solidFill>
                  <a:prstClr val="black"/>
                </a:solidFill>
                <a:latin typeface="Arial"/>
              </a:rPr>
              <a:t>Count how often the values of a variable, grouped into intervals, occur in a set of data</a:t>
            </a:r>
            <a:br>
              <a:rPr lang="en-US" sz="2200" dirty="0">
                <a:solidFill>
                  <a:prstClr val="black"/>
                </a:solidFill>
                <a:latin typeface="Arial"/>
              </a:rPr>
            </a:br>
            <a:endParaRPr lang="en-US" sz="2200" dirty="0">
              <a:solidFill>
                <a:prstClr val="black"/>
              </a:solidFill>
              <a:latin typeface="Arial"/>
            </a:endParaRPr>
          </a:p>
          <a:p>
            <a:pPr lvl="0"/>
            <a:r>
              <a:rPr lang="en-US" sz="2500" b="1" dirty="0">
                <a:solidFill>
                  <a:prstClr val="black"/>
                </a:solidFill>
                <a:latin typeface="Arial"/>
              </a:rPr>
              <a:t>For variables measured at the ordinal-level or higher</a:t>
            </a:r>
          </a:p>
          <a:p>
            <a:pPr lvl="1"/>
            <a:r>
              <a:rPr lang="en-US" sz="2200" dirty="0">
                <a:solidFill>
                  <a:prstClr val="black"/>
                </a:solidFill>
                <a:latin typeface="Arial"/>
              </a:rPr>
              <a:t>Decide how many intervals to include</a:t>
            </a:r>
          </a:p>
          <a:p>
            <a:pPr lvl="2"/>
            <a:r>
              <a:rPr lang="en-US" sz="1900" dirty="0">
                <a:solidFill>
                  <a:prstClr val="black"/>
                </a:solidFill>
                <a:latin typeface="Arial"/>
              </a:rPr>
              <a:t>Balance between amount of detail presented and number of intervals</a:t>
            </a:r>
          </a:p>
          <a:p>
            <a:pPr lvl="2"/>
            <a:r>
              <a:rPr lang="en-US" sz="1900" dirty="0">
                <a:solidFill>
                  <a:prstClr val="black"/>
                </a:solidFill>
                <a:latin typeface="Arial"/>
              </a:rPr>
              <a:t>Rule of thumb 7 ± 2</a:t>
            </a:r>
          </a:p>
          <a:p>
            <a:pPr lvl="1"/>
            <a:r>
              <a:rPr lang="en-US" sz="2200" dirty="0">
                <a:solidFill>
                  <a:prstClr val="black"/>
                </a:solidFill>
                <a:latin typeface="Arial"/>
              </a:rPr>
              <a:t>Make intervals that are 5, 10, 20, 25, or 100 units wide</a:t>
            </a:r>
          </a:p>
          <a:p>
            <a:pPr lvl="1"/>
            <a:r>
              <a:rPr lang="en-US" sz="2200" dirty="0">
                <a:solidFill>
                  <a:prstClr val="black"/>
                </a:solidFill>
                <a:latin typeface="Arial"/>
              </a:rPr>
              <a:t>All intervals are the same width</a:t>
            </a:r>
          </a:p>
          <a:p>
            <a:pPr lvl="1"/>
            <a:r>
              <a:rPr lang="en-US" sz="2200" dirty="0">
                <a:solidFill>
                  <a:prstClr val="black"/>
                </a:solidFill>
                <a:latin typeface="Arial"/>
              </a:rPr>
              <a:t>Intervals do not overlap</a:t>
            </a:r>
            <a:endParaRPr lang="en-US" sz="3200" dirty="0"/>
          </a:p>
        </p:txBody>
      </p:sp>
    </p:spTree>
    <p:extLst>
      <p:ext uri="{BB962C8B-B14F-4D97-AF65-F5344CB8AC3E}">
        <p14:creationId xmlns:p14="http://schemas.microsoft.com/office/powerpoint/2010/main" val="372768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395210" cy="502602"/>
          </a:xfrm>
        </p:spPr>
        <p:txBody>
          <a:bodyPr>
            <a:normAutofit fontScale="90000"/>
          </a:bodyPr>
          <a:lstStyle/>
          <a:p>
            <a:pPr algn="l"/>
            <a:r>
              <a:rPr lang="en-US" sz="4000" dirty="0"/>
              <a:t>Grouped Frequency Distributions:</a:t>
            </a:r>
            <a:br>
              <a:rPr lang="en-US" sz="4000" dirty="0"/>
            </a:br>
            <a:r>
              <a:rPr lang="en-US" sz="4000" dirty="0"/>
              <a:t>Property Crime Rates for the 50 States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11" name="Table 10">
            <a:extLst>
              <a:ext uri="{FF2B5EF4-FFF2-40B4-BE49-F238E27FC236}">
                <a16:creationId xmlns:a16="http://schemas.microsoft.com/office/drawing/2014/main" id="{EAA65BA0-23F6-4F9C-A4E3-9A3AEE5316BB}"/>
              </a:ext>
            </a:extLst>
          </p:cNvPr>
          <p:cNvGraphicFramePr>
            <a:graphicFrameLocks noGrp="1"/>
          </p:cNvGraphicFramePr>
          <p:nvPr>
            <p:extLst>
              <p:ext uri="{D42A27DB-BD31-4B8C-83A1-F6EECF244321}">
                <p14:modId xmlns:p14="http://schemas.microsoft.com/office/powerpoint/2010/main" val="3889331098"/>
              </p:ext>
            </p:extLst>
          </p:nvPr>
        </p:nvGraphicFramePr>
        <p:xfrm>
          <a:off x="491490" y="1095510"/>
          <a:ext cx="8001000" cy="4389120"/>
        </p:xfrm>
        <a:graphic>
          <a:graphicData uri="http://schemas.openxmlformats.org/drawingml/2006/table">
            <a:tbl>
              <a:tblPr firstRow="1" bandRow="1">
                <a:tableStyleId>{7DF18680-E054-41AD-8BC1-D1AEF772440D}</a:tableStyleId>
              </a:tblPr>
              <a:tblGrid>
                <a:gridCol w="2057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118533">
                <a:tc>
                  <a:txBody>
                    <a:bodyPr/>
                    <a:lstStyle/>
                    <a:p>
                      <a:r>
                        <a:rPr lang="en-US" sz="1000" dirty="0"/>
                        <a:t>State</a:t>
                      </a:r>
                    </a:p>
                  </a:txBody>
                  <a:tcPr/>
                </a:tc>
                <a:tc>
                  <a:txBody>
                    <a:bodyPr/>
                    <a:lstStyle/>
                    <a:p>
                      <a:r>
                        <a:rPr lang="en-US" sz="1000" dirty="0"/>
                        <a:t>Rate</a:t>
                      </a:r>
                    </a:p>
                  </a:txBody>
                  <a:tcPr/>
                </a:tc>
                <a:tc>
                  <a:txBody>
                    <a:bodyPr/>
                    <a:lstStyle/>
                    <a:p>
                      <a:r>
                        <a:rPr lang="en-US" sz="1000" dirty="0"/>
                        <a:t>State</a:t>
                      </a:r>
                    </a:p>
                  </a:txBody>
                  <a:tcPr/>
                </a:tc>
                <a:tc>
                  <a:txBody>
                    <a:bodyPr/>
                    <a:lstStyle/>
                    <a:p>
                      <a:r>
                        <a:rPr lang="en-US" sz="1000" dirty="0"/>
                        <a:t>Rate</a:t>
                      </a:r>
                    </a:p>
                  </a:txBody>
                  <a:tcPr/>
                </a:tc>
                <a:tc>
                  <a:txBody>
                    <a:bodyPr/>
                    <a:lstStyle/>
                    <a:p>
                      <a:r>
                        <a:rPr lang="en-US" sz="1000" dirty="0"/>
                        <a:t>State</a:t>
                      </a:r>
                    </a:p>
                  </a:txBody>
                  <a:tcPr/>
                </a:tc>
                <a:tc>
                  <a:txBody>
                    <a:bodyPr/>
                    <a:lstStyle/>
                    <a:p>
                      <a:r>
                        <a:rPr lang="en-US" sz="1000" dirty="0"/>
                        <a:t>Rate</a:t>
                      </a:r>
                    </a:p>
                  </a:txBody>
                  <a:tcPr/>
                </a:tc>
                <a:extLst>
                  <a:ext uri="{0D108BD9-81ED-4DB2-BD59-A6C34878D82A}">
                    <a16:rowId xmlns:a16="http://schemas.microsoft.com/office/drawing/2014/main" val="10000"/>
                  </a:ext>
                </a:extLst>
              </a:tr>
              <a:tr h="118533">
                <a:tc>
                  <a:txBody>
                    <a:bodyPr/>
                    <a:lstStyle/>
                    <a:p>
                      <a:r>
                        <a:rPr lang="en-US" sz="1000" dirty="0"/>
                        <a:t>South Dakota</a:t>
                      </a:r>
                    </a:p>
                  </a:txBody>
                  <a:tcPr/>
                </a:tc>
                <a:tc>
                  <a:txBody>
                    <a:bodyPr/>
                    <a:lstStyle/>
                    <a:p>
                      <a:r>
                        <a:rPr lang="en-US" sz="1000" dirty="0"/>
                        <a:t>17</a:t>
                      </a:r>
                    </a:p>
                  </a:txBody>
                  <a:tcPr/>
                </a:tc>
                <a:tc>
                  <a:txBody>
                    <a:bodyPr/>
                    <a:lstStyle/>
                    <a:p>
                      <a:r>
                        <a:rPr lang="en-US" sz="1000" dirty="0"/>
                        <a:t>Wisconsin</a:t>
                      </a:r>
                    </a:p>
                  </a:txBody>
                  <a:tcPr/>
                </a:tc>
                <a:tc>
                  <a:txBody>
                    <a:bodyPr/>
                    <a:lstStyle/>
                    <a:p>
                      <a:r>
                        <a:rPr lang="en-US" sz="1000" dirty="0"/>
                        <a:t>28</a:t>
                      </a:r>
                    </a:p>
                  </a:txBody>
                  <a:tcPr/>
                </a:tc>
                <a:tc>
                  <a:txBody>
                    <a:bodyPr/>
                    <a:lstStyle/>
                    <a:p>
                      <a:r>
                        <a:rPr lang="en-US" sz="1000" dirty="0"/>
                        <a:t>Kansas</a:t>
                      </a:r>
                    </a:p>
                  </a:txBody>
                  <a:tcPr/>
                </a:tc>
                <a:tc>
                  <a:txBody>
                    <a:bodyPr/>
                    <a:lstStyle/>
                    <a:p>
                      <a:r>
                        <a:rPr lang="en-US" sz="1000" dirty="0"/>
                        <a:t>37</a:t>
                      </a:r>
                    </a:p>
                  </a:txBody>
                  <a:tcPr/>
                </a:tc>
                <a:extLst>
                  <a:ext uri="{0D108BD9-81ED-4DB2-BD59-A6C34878D82A}">
                    <a16:rowId xmlns:a16="http://schemas.microsoft.com/office/drawing/2014/main" val="10001"/>
                  </a:ext>
                </a:extLst>
              </a:tr>
              <a:tr h="118533">
                <a:tc>
                  <a:txBody>
                    <a:bodyPr/>
                    <a:lstStyle/>
                    <a:p>
                      <a:r>
                        <a:rPr lang="en-US" sz="1000" dirty="0"/>
                        <a:t>North Dakota</a:t>
                      </a:r>
                    </a:p>
                  </a:txBody>
                  <a:tcPr/>
                </a:tc>
                <a:tc>
                  <a:txBody>
                    <a:bodyPr/>
                    <a:lstStyle/>
                    <a:p>
                      <a:r>
                        <a:rPr lang="en-US" sz="1000" dirty="0"/>
                        <a:t>19</a:t>
                      </a:r>
                    </a:p>
                  </a:txBody>
                  <a:tcPr/>
                </a:tc>
                <a:tc>
                  <a:txBody>
                    <a:bodyPr/>
                    <a:lstStyle/>
                    <a:p>
                      <a:r>
                        <a:rPr lang="en-US" sz="1000" dirty="0"/>
                        <a:t>Wyoming</a:t>
                      </a:r>
                    </a:p>
                  </a:txBody>
                  <a:tcPr/>
                </a:tc>
                <a:tc>
                  <a:txBody>
                    <a:bodyPr/>
                    <a:lstStyle/>
                    <a:p>
                      <a:r>
                        <a:rPr lang="en-US" sz="1000" dirty="0"/>
                        <a:t>29</a:t>
                      </a:r>
                    </a:p>
                  </a:txBody>
                  <a:tcPr/>
                </a:tc>
                <a:tc>
                  <a:txBody>
                    <a:bodyPr/>
                    <a:lstStyle/>
                    <a:p>
                      <a:r>
                        <a:rPr lang="en-US" sz="1000" dirty="0"/>
                        <a:t>New Mexico</a:t>
                      </a:r>
                    </a:p>
                  </a:txBody>
                  <a:tcPr/>
                </a:tc>
                <a:tc>
                  <a:txBody>
                    <a:bodyPr/>
                    <a:lstStyle/>
                    <a:p>
                      <a:r>
                        <a:rPr lang="en-US" sz="1000" dirty="0"/>
                        <a:t>37</a:t>
                      </a:r>
                    </a:p>
                  </a:txBody>
                  <a:tcPr/>
                </a:tc>
                <a:extLst>
                  <a:ext uri="{0D108BD9-81ED-4DB2-BD59-A6C34878D82A}">
                    <a16:rowId xmlns:a16="http://schemas.microsoft.com/office/drawing/2014/main" val="10002"/>
                  </a:ext>
                </a:extLst>
              </a:tr>
              <a:tr h="118533">
                <a:tc>
                  <a:txBody>
                    <a:bodyPr/>
                    <a:lstStyle/>
                    <a:p>
                      <a:r>
                        <a:rPr lang="en-US" sz="1000" dirty="0"/>
                        <a:t>New</a:t>
                      </a:r>
                      <a:r>
                        <a:rPr lang="en-US" sz="1000" baseline="0" dirty="0"/>
                        <a:t> Hampshire</a:t>
                      </a:r>
                      <a:endParaRPr lang="en-US" sz="1000" dirty="0"/>
                    </a:p>
                  </a:txBody>
                  <a:tcPr/>
                </a:tc>
                <a:tc>
                  <a:txBody>
                    <a:bodyPr/>
                    <a:lstStyle/>
                    <a:p>
                      <a:r>
                        <a:rPr lang="en-US" sz="1000" dirty="0"/>
                        <a:t>19</a:t>
                      </a:r>
                    </a:p>
                  </a:txBody>
                  <a:tcPr/>
                </a:tc>
                <a:tc>
                  <a:txBody>
                    <a:bodyPr/>
                    <a:lstStyle/>
                    <a:p>
                      <a:r>
                        <a:rPr lang="en-US" sz="1000" dirty="0"/>
                        <a:t>Illinois</a:t>
                      </a:r>
                    </a:p>
                  </a:txBody>
                  <a:tcPr/>
                </a:tc>
                <a:tc>
                  <a:txBody>
                    <a:bodyPr/>
                    <a:lstStyle/>
                    <a:p>
                      <a:r>
                        <a:rPr lang="en-US" sz="1000" dirty="0"/>
                        <a:t>29</a:t>
                      </a:r>
                    </a:p>
                  </a:txBody>
                  <a:tcPr/>
                </a:tc>
                <a:tc>
                  <a:txBody>
                    <a:bodyPr/>
                    <a:lstStyle/>
                    <a:p>
                      <a:r>
                        <a:rPr lang="en-US" sz="1000" dirty="0"/>
                        <a:t>Missouri</a:t>
                      </a:r>
                    </a:p>
                  </a:txBody>
                  <a:tcPr/>
                </a:tc>
                <a:tc>
                  <a:txBody>
                    <a:bodyPr/>
                    <a:lstStyle/>
                    <a:p>
                      <a:r>
                        <a:rPr lang="en-US" sz="1000" dirty="0"/>
                        <a:t>37</a:t>
                      </a:r>
                    </a:p>
                  </a:txBody>
                  <a:tcPr/>
                </a:tc>
                <a:extLst>
                  <a:ext uri="{0D108BD9-81ED-4DB2-BD59-A6C34878D82A}">
                    <a16:rowId xmlns:a16="http://schemas.microsoft.com/office/drawing/2014/main" val="10003"/>
                  </a:ext>
                </a:extLst>
              </a:tr>
              <a:tr h="118533">
                <a:tc>
                  <a:txBody>
                    <a:bodyPr/>
                    <a:lstStyle/>
                    <a:p>
                      <a:r>
                        <a:rPr lang="en-US" sz="1000" dirty="0"/>
                        <a:t>New York</a:t>
                      </a:r>
                    </a:p>
                  </a:txBody>
                  <a:tcPr/>
                </a:tc>
                <a:tc>
                  <a:txBody>
                    <a:bodyPr/>
                    <a:lstStyle/>
                    <a:p>
                      <a:r>
                        <a:rPr lang="en-US" sz="1000" dirty="0"/>
                        <a:t>20</a:t>
                      </a:r>
                    </a:p>
                  </a:txBody>
                  <a:tcPr/>
                </a:tc>
                <a:tc>
                  <a:txBody>
                    <a:bodyPr/>
                    <a:lstStyle/>
                    <a:p>
                      <a:r>
                        <a:rPr lang="en-US" sz="1000" dirty="0"/>
                        <a:t>Colorado</a:t>
                      </a:r>
                    </a:p>
                  </a:txBody>
                  <a:tcPr/>
                </a:tc>
                <a:tc>
                  <a:txBody>
                    <a:bodyPr/>
                    <a:lstStyle/>
                    <a:p>
                      <a:r>
                        <a:rPr lang="en-US" sz="1000" dirty="0"/>
                        <a:t>30</a:t>
                      </a:r>
                    </a:p>
                  </a:txBody>
                  <a:tcPr/>
                </a:tc>
                <a:tc>
                  <a:txBody>
                    <a:bodyPr/>
                    <a:lstStyle/>
                    <a:p>
                      <a:r>
                        <a:rPr lang="en-US" sz="1000" dirty="0"/>
                        <a:t>Nevada</a:t>
                      </a:r>
                    </a:p>
                  </a:txBody>
                  <a:tcPr/>
                </a:tc>
                <a:tc>
                  <a:txBody>
                    <a:bodyPr/>
                    <a:lstStyle/>
                    <a:p>
                      <a:r>
                        <a:rPr lang="en-US" sz="1000" dirty="0"/>
                        <a:t>38</a:t>
                      </a:r>
                    </a:p>
                  </a:txBody>
                  <a:tcPr/>
                </a:tc>
                <a:extLst>
                  <a:ext uri="{0D108BD9-81ED-4DB2-BD59-A6C34878D82A}">
                    <a16:rowId xmlns:a16="http://schemas.microsoft.com/office/drawing/2014/main" val="10004"/>
                  </a:ext>
                </a:extLst>
              </a:tr>
              <a:tr h="118533">
                <a:tc>
                  <a:txBody>
                    <a:bodyPr/>
                    <a:lstStyle/>
                    <a:p>
                      <a:r>
                        <a:rPr lang="en-US" sz="1000" dirty="0"/>
                        <a:t>New Jersey</a:t>
                      </a:r>
                    </a:p>
                  </a:txBody>
                  <a:tcPr/>
                </a:tc>
                <a:tc>
                  <a:txBody>
                    <a:bodyPr/>
                    <a:lstStyle/>
                    <a:p>
                      <a:r>
                        <a:rPr lang="en-US" sz="1000" dirty="0"/>
                        <a:t>22</a:t>
                      </a:r>
                    </a:p>
                  </a:txBody>
                  <a:tcPr/>
                </a:tc>
                <a:tc>
                  <a:txBody>
                    <a:bodyPr/>
                    <a:lstStyle/>
                    <a:p>
                      <a:r>
                        <a:rPr lang="en-US" sz="1000" dirty="0"/>
                        <a:t>California</a:t>
                      </a:r>
                    </a:p>
                  </a:txBody>
                  <a:tcPr/>
                </a:tc>
                <a:tc>
                  <a:txBody>
                    <a:bodyPr/>
                    <a:lstStyle/>
                    <a:p>
                      <a:r>
                        <a:rPr lang="en-US" sz="1000" dirty="0"/>
                        <a:t>30</a:t>
                      </a:r>
                    </a:p>
                  </a:txBody>
                  <a:tcPr/>
                </a:tc>
                <a:tc>
                  <a:txBody>
                    <a:bodyPr/>
                    <a:lstStyle/>
                    <a:p>
                      <a:r>
                        <a:rPr lang="en-US" sz="1000" dirty="0"/>
                        <a:t>Georgia</a:t>
                      </a:r>
                    </a:p>
                  </a:txBody>
                  <a:tcPr/>
                </a:tc>
                <a:tc>
                  <a:txBody>
                    <a:bodyPr/>
                    <a:lstStyle/>
                    <a:p>
                      <a:r>
                        <a:rPr lang="en-US" sz="1000" dirty="0"/>
                        <a:t>39</a:t>
                      </a:r>
                    </a:p>
                  </a:txBody>
                  <a:tcPr/>
                </a:tc>
                <a:extLst>
                  <a:ext uri="{0D108BD9-81ED-4DB2-BD59-A6C34878D82A}">
                    <a16:rowId xmlns:a16="http://schemas.microsoft.com/office/drawing/2014/main" val="10005"/>
                  </a:ext>
                </a:extLst>
              </a:tr>
              <a:tr h="118533">
                <a:tc>
                  <a:txBody>
                    <a:bodyPr/>
                    <a:lstStyle/>
                    <a:p>
                      <a:r>
                        <a:rPr lang="en-US" sz="1000" dirty="0"/>
                        <a:t>Idaho</a:t>
                      </a:r>
                    </a:p>
                  </a:txBody>
                  <a:tcPr/>
                </a:tc>
                <a:tc>
                  <a:txBody>
                    <a:bodyPr/>
                    <a:lstStyle/>
                    <a:p>
                      <a:r>
                        <a:rPr lang="en-US" sz="1000" dirty="0"/>
                        <a:t>22</a:t>
                      </a:r>
                    </a:p>
                  </a:txBody>
                  <a:tcPr/>
                </a:tc>
                <a:tc>
                  <a:txBody>
                    <a:bodyPr/>
                    <a:lstStyle/>
                    <a:p>
                      <a:r>
                        <a:rPr lang="en-US" sz="1000" dirty="0"/>
                        <a:t>Minnesota</a:t>
                      </a:r>
                    </a:p>
                  </a:txBody>
                  <a:tcPr/>
                </a:tc>
                <a:tc>
                  <a:txBody>
                    <a:bodyPr/>
                    <a:lstStyle/>
                    <a:p>
                      <a:r>
                        <a:rPr lang="en-US" sz="1000" dirty="0"/>
                        <a:t>30</a:t>
                      </a:r>
                    </a:p>
                  </a:txBody>
                  <a:tcPr/>
                </a:tc>
                <a:tc>
                  <a:txBody>
                    <a:bodyPr/>
                    <a:lstStyle/>
                    <a:p>
                      <a:r>
                        <a:rPr lang="en-US" sz="1000" dirty="0"/>
                        <a:t>Arkansas</a:t>
                      </a:r>
                    </a:p>
                  </a:txBody>
                  <a:tcPr/>
                </a:tc>
                <a:tc>
                  <a:txBody>
                    <a:bodyPr/>
                    <a:lstStyle/>
                    <a:p>
                      <a:r>
                        <a:rPr lang="en-US" sz="1000" dirty="0"/>
                        <a:t>40</a:t>
                      </a:r>
                    </a:p>
                  </a:txBody>
                  <a:tcPr/>
                </a:tc>
                <a:extLst>
                  <a:ext uri="{0D108BD9-81ED-4DB2-BD59-A6C34878D82A}">
                    <a16:rowId xmlns:a16="http://schemas.microsoft.com/office/drawing/2014/main" val="10006"/>
                  </a:ext>
                </a:extLst>
              </a:tr>
              <a:tr h="118533">
                <a:tc>
                  <a:txBody>
                    <a:bodyPr/>
                    <a:lstStyle/>
                    <a:p>
                      <a:r>
                        <a:rPr lang="en-US" sz="1000" dirty="0"/>
                        <a:t>Vermont</a:t>
                      </a:r>
                    </a:p>
                  </a:txBody>
                  <a:tcPr/>
                </a:tc>
                <a:tc>
                  <a:txBody>
                    <a:bodyPr/>
                    <a:lstStyle/>
                    <a:p>
                      <a:r>
                        <a:rPr lang="en-US" sz="1000" dirty="0"/>
                        <a:t>23</a:t>
                      </a:r>
                    </a:p>
                  </a:txBody>
                  <a:tcPr/>
                </a:tc>
                <a:tc>
                  <a:txBody>
                    <a:bodyPr/>
                    <a:lstStyle/>
                    <a:p>
                      <a:r>
                        <a:rPr lang="en-US" sz="1000" dirty="0"/>
                        <a:t>Michigan</a:t>
                      </a:r>
                    </a:p>
                  </a:txBody>
                  <a:tcPr/>
                </a:tc>
                <a:tc>
                  <a:txBody>
                    <a:bodyPr/>
                    <a:lstStyle/>
                    <a:p>
                      <a:r>
                        <a:rPr lang="en-US" sz="1000" dirty="0"/>
                        <a:t>31</a:t>
                      </a:r>
                    </a:p>
                  </a:txBody>
                  <a:tcPr/>
                </a:tc>
                <a:tc>
                  <a:txBody>
                    <a:bodyPr/>
                    <a:lstStyle/>
                    <a:p>
                      <a:r>
                        <a:rPr lang="en-US" sz="1000" dirty="0"/>
                        <a:t>Alabama</a:t>
                      </a:r>
                    </a:p>
                  </a:txBody>
                  <a:tcPr/>
                </a:tc>
                <a:tc>
                  <a:txBody>
                    <a:bodyPr/>
                    <a:lstStyle/>
                    <a:p>
                      <a:r>
                        <a:rPr lang="en-US" sz="1000" dirty="0"/>
                        <a:t>40</a:t>
                      </a:r>
                    </a:p>
                  </a:txBody>
                  <a:tcPr/>
                </a:tc>
                <a:extLst>
                  <a:ext uri="{0D108BD9-81ED-4DB2-BD59-A6C34878D82A}">
                    <a16:rowId xmlns:a16="http://schemas.microsoft.com/office/drawing/2014/main" val="10007"/>
                  </a:ext>
                </a:extLst>
              </a:tr>
              <a:tr h="118533">
                <a:tc>
                  <a:txBody>
                    <a:bodyPr/>
                    <a:lstStyle/>
                    <a:p>
                      <a:r>
                        <a:rPr lang="en-US" sz="1000" dirty="0"/>
                        <a:t>Pennsylvania</a:t>
                      </a:r>
                    </a:p>
                  </a:txBody>
                  <a:tcPr/>
                </a:tc>
                <a:tc>
                  <a:txBody>
                    <a:bodyPr/>
                    <a:lstStyle/>
                    <a:p>
                      <a:r>
                        <a:rPr lang="en-US" sz="1000" dirty="0"/>
                        <a:t>24</a:t>
                      </a:r>
                    </a:p>
                  </a:txBody>
                  <a:tcPr/>
                </a:tc>
                <a:tc>
                  <a:txBody>
                    <a:bodyPr/>
                    <a:lstStyle/>
                    <a:p>
                      <a:r>
                        <a:rPr lang="en-US" sz="1000" dirty="0"/>
                        <a:t>Nebraska</a:t>
                      </a:r>
                    </a:p>
                  </a:txBody>
                  <a:tcPr/>
                </a:tc>
                <a:tc>
                  <a:txBody>
                    <a:bodyPr/>
                    <a:lstStyle/>
                    <a:p>
                      <a:r>
                        <a:rPr lang="en-US" sz="1000" dirty="0"/>
                        <a:t>32</a:t>
                      </a:r>
                    </a:p>
                  </a:txBody>
                  <a:tcPr/>
                </a:tc>
                <a:tc>
                  <a:txBody>
                    <a:bodyPr/>
                    <a:lstStyle/>
                    <a:p>
                      <a:r>
                        <a:rPr lang="en-US" sz="1000" dirty="0"/>
                        <a:t>Washington</a:t>
                      </a:r>
                    </a:p>
                  </a:txBody>
                  <a:tcPr/>
                </a:tc>
                <a:tc>
                  <a:txBody>
                    <a:bodyPr/>
                    <a:lstStyle/>
                    <a:p>
                      <a:r>
                        <a:rPr lang="en-US" sz="1000" dirty="0"/>
                        <a:t>40</a:t>
                      </a:r>
                    </a:p>
                  </a:txBody>
                  <a:tcPr/>
                </a:tc>
                <a:extLst>
                  <a:ext uri="{0D108BD9-81ED-4DB2-BD59-A6C34878D82A}">
                    <a16:rowId xmlns:a16="http://schemas.microsoft.com/office/drawing/2014/main" val="10008"/>
                  </a:ext>
                </a:extLst>
              </a:tr>
              <a:tr h="118533">
                <a:tc>
                  <a:txBody>
                    <a:bodyPr/>
                    <a:lstStyle/>
                    <a:p>
                      <a:r>
                        <a:rPr lang="en-US" sz="1000" dirty="0"/>
                        <a:t>Massachusetts</a:t>
                      </a:r>
                    </a:p>
                  </a:txBody>
                  <a:tcPr/>
                </a:tc>
                <a:tc>
                  <a:txBody>
                    <a:bodyPr/>
                    <a:lstStyle/>
                    <a:p>
                      <a:r>
                        <a:rPr lang="en-US" sz="1000" dirty="0"/>
                        <a:t>24</a:t>
                      </a:r>
                    </a:p>
                  </a:txBody>
                  <a:tcPr/>
                </a:tc>
                <a:tc>
                  <a:txBody>
                    <a:bodyPr/>
                    <a:lstStyle/>
                    <a:p>
                      <a:r>
                        <a:rPr lang="en-US" sz="1000" dirty="0"/>
                        <a:t>Mississippi</a:t>
                      </a:r>
                    </a:p>
                  </a:txBody>
                  <a:tcPr/>
                </a:tc>
                <a:tc>
                  <a:txBody>
                    <a:bodyPr/>
                    <a:lstStyle/>
                    <a:p>
                      <a:r>
                        <a:rPr lang="en-US" sz="1000" dirty="0"/>
                        <a:t>32</a:t>
                      </a:r>
                    </a:p>
                  </a:txBody>
                  <a:tcPr/>
                </a:tc>
                <a:tc>
                  <a:txBody>
                    <a:bodyPr/>
                    <a:lstStyle/>
                    <a:p>
                      <a:r>
                        <a:rPr lang="en-US" sz="1000" dirty="0"/>
                        <a:t>Louisiana</a:t>
                      </a:r>
                    </a:p>
                  </a:txBody>
                  <a:tcPr/>
                </a:tc>
                <a:tc>
                  <a:txBody>
                    <a:bodyPr/>
                    <a:lstStyle/>
                    <a:p>
                      <a:r>
                        <a:rPr lang="en-US" sz="1000" dirty="0"/>
                        <a:t>41</a:t>
                      </a:r>
                    </a:p>
                  </a:txBody>
                  <a:tcPr/>
                </a:tc>
                <a:extLst>
                  <a:ext uri="{0D108BD9-81ED-4DB2-BD59-A6C34878D82A}">
                    <a16:rowId xmlns:a16="http://schemas.microsoft.com/office/drawing/2014/main" val="10009"/>
                  </a:ext>
                </a:extLst>
              </a:tr>
              <a:tr h="118533">
                <a:tc>
                  <a:txBody>
                    <a:bodyPr/>
                    <a:lstStyle/>
                    <a:p>
                      <a:r>
                        <a:rPr lang="en-US" sz="1000" dirty="0"/>
                        <a:t>Connecticut</a:t>
                      </a:r>
                    </a:p>
                  </a:txBody>
                  <a:tcPr/>
                </a:tc>
                <a:tc>
                  <a:txBody>
                    <a:bodyPr/>
                    <a:lstStyle/>
                    <a:p>
                      <a:r>
                        <a:rPr lang="en-US" sz="1000" dirty="0"/>
                        <a:t>24</a:t>
                      </a:r>
                    </a:p>
                  </a:txBody>
                  <a:tcPr/>
                </a:tc>
                <a:tc>
                  <a:txBody>
                    <a:bodyPr/>
                    <a:lstStyle/>
                    <a:p>
                      <a:r>
                        <a:rPr lang="en-US" sz="1000" dirty="0"/>
                        <a:t>Delaware</a:t>
                      </a:r>
                    </a:p>
                  </a:txBody>
                  <a:tcPr/>
                </a:tc>
                <a:tc>
                  <a:txBody>
                    <a:bodyPr/>
                    <a:lstStyle/>
                    <a:p>
                      <a:r>
                        <a:rPr lang="en-US" sz="1000" dirty="0"/>
                        <a:t>34</a:t>
                      </a:r>
                    </a:p>
                  </a:txBody>
                  <a:tcPr/>
                </a:tc>
                <a:tc>
                  <a:txBody>
                    <a:bodyPr/>
                    <a:lstStyle/>
                    <a:p>
                      <a:r>
                        <a:rPr lang="en-US" sz="1000" dirty="0"/>
                        <a:t>North Carolina</a:t>
                      </a:r>
                    </a:p>
                  </a:txBody>
                  <a:tcPr/>
                </a:tc>
                <a:tc>
                  <a:txBody>
                    <a:bodyPr/>
                    <a:lstStyle/>
                    <a:p>
                      <a:r>
                        <a:rPr lang="en-US" sz="1000" dirty="0"/>
                        <a:t>41</a:t>
                      </a:r>
                    </a:p>
                  </a:txBody>
                  <a:tcPr/>
                </a:tc>
                <a:extLst>
                  <a:ext uri="{0D108BD9-81ED-4DB2-BD59-A6C34878D82A}">
                    <a16:rowId xmlns:a16="http://schemas.microsoft.com/office/drawing/2014/main" val="10010"/>
                  </a:ext>
                </a:extLst>
              </a:tr>
              <a:tr h="118533">
                <a:tc>
                  <a:txBody>
                    <a:bodyPr/>
                    <a:lstStyle/>
                    <a:p>
                      <a:r>
                        <a:rPr lang="en-US" sz="1000" dirty="0"/>
                        <a:t>Maine</a:t>
                      </a:r>
                    </a:p>
                  </a:txBody>
                  <a:tcPr/>
                </a:tc>
                <a:tc>
                  <a:txBody>
                    <a:bodyPr/>
                    <a:lstStyle/>
                    <a:p>
                      <a:r>
                        <a:rPr lang="en-US" sz="1000" dirty="0"/>
                        <a:t>24</a:t>
                      </a:r>
                    </a:p>
                  </a:txBody>
                  <a:tcPr/>
                </a:tc>
                <a:tc>
                  <a:txBody>
                    <a:bodyPr/>
                    <a:lstStyle/>
                    <a:p>
                      <a:r>
                        <a:rPr lang="en-US" sz="1000" dirty="0"/>
                        <a:t>Alaska</a:t>
                      </a:r>
                    </a:p>
                  </a:txBody>
                  <a:tcPr/>
                </a:tc>
                <a:tc>
                  <a:txBody>
                    <a:bodyPr/>
                    <a:lstStyle/>
                    <a:p>
                      <a:r>
                        <a:rPr lang="en-US" sz="1000" dirty="0"/>
                        <a:t>34</a:t>
                      </a:r>
                    </a:p>
                  </a:txBody>
                  <a:tcPr/>
                </a:tc>
                <a:tc>
                  <a:txBody>
                    <a:bodyPr/>
                    <a:lstStyle/>
                    <a:p>
                      <a:r>
                        <a:rPr lang="en-US" sz="1000" dirty="0"/>
                        <a:t>Tennessee</a:t>
                      </a:r>
                    </a:p>
                  </a:txBody>
                  <a:tcPr/>
                </a:tc>
                <a:tc>
                  <a:txBody>
                    <a:bodyPr/>
                    <a:lstStyle/>
                    <a:p>
                      <a:r>
                        <a:rPr lang="en-US" sz="1000" dirty="0"/>
                        <a:t>41</a:t>
                      </a:r>
                    </a:p>
                  </a:txBody>
                  <a:tcPr/>
                </a:tc>
                <a:extLst>
                  <a:ext uri="{0D108BD9-81ED-4DB2-BD59-A6C34878D82A}">
                    <a16:rowId xmlns:a16="http://schemas.microsoft.com/office/drawing/2014/main" val="10011"/>
                  </a:ext>
                </a:extLst>
              </a:tr>
              <a:tr h="118533">
                <a:tc>
                  <a:txBody>
                    <a:bodyPr/>
                    <a:lstStyle/>
                    <a:p>
                      <a:r>
                        <a:rPr lang="en-US" sz="1000" dirty="0"/>
                        <a:t>Virginia</a:t>
                      </a:r>
                    </a:p>
                  </a:txBody>
                  <a:tcPr/>
                </a:tc>
                <a:tc>
                  <a:txBody>
                    <a:bodyPr/>
                    <a:lstStyle/>
                    <a:p>
                      <a:r>
                        <a:rPr lang="en-US" sz="1000" dirty="0"/>
                        <a:t>25</a:t>
                      </a:r>
                    </a:p>
                  </a:txBody>
                  <a:tcPr/>
                </a:tc>
                <a:tc>
                  <a:txBody>
                    <a:bodyPr/>
                    <a:lstStyle/>
                    <a:p>
                      <a:r>
                        <a:rPr lang="en-US" sz="1000" dirty="0"/>
                        <a:t>Indiana </a:t>
                      </a:r>
                    </a:p>
                  </a:txBody>
                  <a:tcPr/>
                </a:tc>
                <a:tc>
                  <a:txBody>
                    <a:bodyPr/>
                    <a:lstStyle/>
                    <a:p>
                      <a:r>
                        <a:rPr lang="en-US" sz="1000" dirty="0"/>
                        <a:t>34</a:t>
                      </a:r>
                    </a:p>
                  </a:txBody>
                  <a:tcPr/>
                </a:tc>
                <a:tc>
                  <a:txBody>
                    <a:bodyPr/>
                    <a:lstStyle/>
                    <a:p>
                      <a:r>
                        <a:rPr lang="en-US" sz="1000" dirty="0"/>
                        <a:t>Florida</a:t>
                      </a:r>
                    </a:p>
                  </a:txBody>
                  <a:tcPr/>
                </a:tc>
                <a:tc>
                  <a:txBody>
                    <a:bodyPr/>
                    <a:lstStyle/>
                    <a:p>
                      <a:r>
                        <a:rPr lang="en-US" sz="1000" dirty="0"/>
                        <a:t>41</a:t>
                      </a:r>
                    </a:p>
                  </a:txBody>
                  <a:tcPr/>
                </a:tc>
                <a:extLst>
                  <a:ext uri="{0D108BD9-81ED-4DB2-BD59-A6C34878D82A}">
                    <a16:rowId xmlns:a16="http://schemas.microsoft.com/office/drawing/2014/main" val="10012"/>
                  </a:ext>
                </a:extLst>
              </a:tr>
              <a:tr h="118533">
                <a:tc>
                  <a:txBody>
                    <a:bodyPr/>
                    <a:lstStyle/>
                    <a:p>
                      <a:r>
                        <a:rPr lang="en-US" sz="1000" dirty="0"/>
                        <a:t>Kentucky</a:t>
                      </a:r>
                    </a:p>
                  </a:txBody>
                  <a:tcPr/>
                </a:tc>
                <a:tc>
                  <a:txBody>
                    <a:bodyPr/>
                    <a:lstStyle/>
                    <a:p>
                      <a:r>
                        <a:rPr lang="en-US" sz="1000" dirty="0"/>
                        <a:t>25</a:t>
                      </a:r>
                    </a:p>
                  </a:txBody>
                  <a:tcPr/>
                </a:tc>
                <a:tc>
                  <a:txBody>
                    <a:bodyPr/>
                    <a:lstStyle/>
                    <a:p>
                      <a:r>
                        <a:rPr lang="en-US" sz="1000" dirty="0"/>
                        <a:t>Maryland</a:t>
                      </a:r>
                    </a:p>
                  </a:txBody>
                  <a:tcPr/>
                </a:tc>
                <a:tc>
                  <a:txBody>
                    <a:bodyPr/>
                    <a:lstStyle/>
                    <a:p>
                      <a:r>
                        <a:rPr lang="en-US" sz="1000" dirty="0"/>
                        <a:t>34</a:t>
                      </a:r>
                    </a:p>
                  </a:txBody>
                  <a:tcPr/>
                </a:tc>
                <a:tc>
                  <a:txBody>
                    <a:bodyPr/>
                    <a:lstStyle/>
                    <a:p>
                      <a:r>
                        <a:rPr lang="en-US" sz="1000" dirty="0"/>
                        <a:t>Texas</a:t>
                      </a:r>
                    </a:p>
                  </a:txBody>
                  <a:tcPr/>
                </a:tc>
                <a:tc>
                  <a:txBody>
                    <a:bodyPr/>
                    <a:lstStyle/>
                    <a:p>
                      <a:r>
                        <a:rPr lang="en-US" sz="1000" dirty="0"/>
                        <a:t>41</a:t>
                      </a:r>
                    </a:p>
                  </a:txBody>
                  <a:tcPr/>
                </a:tc>
                <a:extLst>
                  <a:ext uri="{0D108BD9-81ED-4DB2-BD59-A6C34878D82A}">
                    <a16:rowId xmlns:a16="http://schemas.microsoft.com/office/drawing/2014/main" val="10013"/>
                  </a:ext>
                </a:extLst>
              </a:tr>
              <a:tr h="118533">
                <a:tc>
                  <a:txBody>
                    <a:bodyPr/>
                    <a:lstStyle/>
                    <a:p>
                      <a:r>
                        <a:rPr lang="en-US" sz="1000" dirty="0"/>
                        <a:t>West Virginia</a:t>
                      </a:r>
                    </a:p>
                  </a:txBody>
                  <a:tcPr/>
                </a:tc>
                <a:tc>
                  <a:txBody>
                    <a:bodyPr/>
                    <a:lstStyle/>
                    <a:p>
                      <a:r>
                        <a:rPr lang="en-US" sz="1000" dirty="0"/>
                        <a:t>25</a:t>
                      </a:r>
                    </a:p>
                  </a:txBody>
                  <a:tcPr/>
                </a:tc>
                <a:tc>
                  <a:txBody>
                    <a:bodyPr/>
                    <a:lstStyle/>
                    <a:p>
                      <a:r>
                        <a:rPr lang="en-US" sz="1000" dirty="0"/>
                        <a:t>Ohio</a:t>
                      </a:r>
                    </a:p>
                  </a:txBody>
                  <a:tcPr/>
                </a:tc>
                <a:tc>
                  <a:txBody>
                    <a:bodyPr/>
                    <a:lstStyle/>
                    <a:p>
                      <a:r>
                        <a:rPr lang="en-US" sz="1000" dirty="0"/>
                        <a:t>35</a:t>
                      </a:r>
                    </a:p>
                  </a:txBody>
                  <a:tcPr/>
                </a:tc>
                <a:tc>
                  <a:txBody>
                    <a:bodyPr/>
                    <a:lstStyle/>
                    <a:p>
                      <a:r>
                        <a:rPr lang="en-US" sz="1000" dirty="0"/>
                        <a:t>Hawaii</a:t>
                      </a:r>
                    </a:p>
                  </a:txBody>
                  <a:tcPr/>
                </a:tc>
                <a:tc>
                  <a:txBody>
                    <a:bodyPr/>
                    <a:lstStyle/>
                    <a:p>
                      <a:r>
                        <a:rPr lang="en-US" sz="1000" dirty="0"/>
                        <a:t>42</a:t>
                      </a:r>
                    </a:p>
                  </a:txBody>
                  <a:tcPr/>
                </a:tc>
                <a:extLst>
                  <a:ext uri="{0D108BD9-81ED-4DB2-BD59-A6C34878D82A}">
                    <a16:rowId xmlns:a16="http://schemas.microsoft.com/office/drawing/2014/main" val="10014"/>
                  </a:ext>
                </a:extLst>
              </a:tr>
              <a:tr h="118533">
                <a:tc>
                  <a:txBody>
                    <a:bodyPr/>
                    <a:lstStyle/>
                    <a:p>
                      <a:r>
                        <a:rPr lang="en-US" sz="1000" dirty="0"/>
                        <a:t>Iowa</a:t>
                      </a:r>
                    </a:p>
                  </a:txBody>
                  <a:tcPr/>
                </a:tc>
                <a:tc>
                  <a:txBody>
                    <a:bodyPr/>
                    <a:lstStyle/>
                    <a:p>
                      <a:r>
                        <a:rPr lang="en-US" sz="1000" dirty="0"/>
                        <a:t>26</a:t>
                      </a:r>
                    </a:p>
                  </a:txBody>
                  <a:tcPr/>
                </a:tc>
                <a:tc>
                  <a:txBody>
                    <a:bodyPr/>
                    <a:lstStyle/>
                    <a:p>
                      <a:r>
                        <a:rPr lang="en-US" sz="1000" dirty="0"/>
                        <a:t>Utah</a:t>
                      </a:r>
                    </a:p>
                  </a:txBody>
                  <a:tcPr/>
                </a:tc>
                <a:tc>
                  <a:txBody>
                    <a:bodyPr/>
                    <a:lstStyle/>
                    <a:p>
                      <a:r>
                        <a:rPr lang="en-US" sz="1000" dirty="0"/>
                        <a:t>35</a:t>
                      </a:r>
                    </a:p>
                  </a:txBody>
                  <a:tcPr/>
                </a:tc>
                <a:tc>
                  <a:txBody>
                    <a:bodyPr/>
                    <a:lstStyle/>
                    <a:p>
                      <a:r>
                        <a:rPr lang="en-US" sz="1000" dirty="0"/>
                        <a:t>South Carolina</a:t>
                      </a:r>
                    </a:p>
                  </a:txBody>
                  <a:tcPr/>
                </a:tc>
                <a:tc>
                  <a:txBody>
                    <a:bodyPr/>
                    <a:lstStyle/>
                    <a:p>
                      <a:r>
                        <a:rPr lang="en-US" sz="1000" dirty="0"/>
                        <a:t>43</a:t>
                      </a:r>
                    </a:p>
                  </a:txBody>
                  <a:tcPr/>
                </a:tc>
                <a:extLst>
                  <a:ext uri="{0D108BD9-81ED-4DB2-BD59-A6C34878D82A}">
                    <a16:rowId xmlns:a16="http://schemas.microsoft.com/office/drawing/2014/main" val="10015"/>
                  </a:ext>
                </a:extLst>
              </a:tr>
              <a:tr h="118533">
                <a:tc>
                  <a:txBody>
                    <a:bodyPr/>
                    <a:lstStyle/>
                    <a:p>
                      <a:r>
                        <a:rPr lang="en-US" sz="1000" dirty="0"/>
                        <a:t>Rhode Island</a:t>
                      </a:r>
                    </a:p>
                  </a:txBody>
                  <a:tcPr/>
                </a:tc>
                <a:tc>
                  <a:txBody>
                    <a:bodyPr/>
                    <a:lstStyle/>
                    <a:p>
                      <a:r>
                        <a:rPr lang="en-US" sz="1000" dirty="0"/>
                        <a:t>26</a:t>
                      </a:r>
                    </a:p>
                  </a:txBody>
                  <a:tcPr/>
                </a:tc>
                <a:tc>
                  <a:txBody>
                    <a:bodyPr/>
                    <a:lstStyle/>
                    <a:p>
                      <a:r>
                        <a:rPr lang="en-US" sz="1000" dirty="0"/>
                        <a:t>Oregon</a:t>
                      </a:r>
                    </a:p>
                  </a:txBody>
                  <a:tcPr/>
                </a:tc>
                <a:tc>
                  <a:txBody>
                    <a:bodyPr/>
                    <a:lstStyle/>
                    <a:p>
                      <a:r>
                        <a:rPr lang="en-US" sz="1000" dirty="0"/>
                        <a:t>35</a:t>
                      </a:r>
                    </a:p>
                  </a:txBody>
                  <a:tcPr/>
                </a:tc>
                <a:tc>
                  <a:txBody>
                    <a:bodyPr/>
                    <a:lstStyle/>
                    <a:p>
                      <a:r>
                        <a:rPr lang="en-US" sz="1000" dirty="0"/>
                        <a:t>Arizona</a:t>
                      </a:r>
                    </a:p>
                  </a:txBody>
                  <a:tcPr/>
                </a:tc>
                <a:tc>
                  <a:txBody>
                    <a:bodyPr/>
                    <a:lstStyle/>
                    <a:p>
                      <a:r>
                        <a:rPr lang="en-US" sz="1000" dirty="0"/>
                        <a:t>44</a:t>
                      </a:r>
                    </a:p>
                  </a:txBody>
                  <a:tcPr/>
                </a:tc>
                <a:extLst>
                  <a:ext uri="{0D108BD9-81ED-4DB2-BD59-A6C34878D82A}">
                    <a16:rowId xmlns:a16="http://schemas.microsoft.com/office/drawing/2014/main" val="10016"/>
                  </a:ext>
                </a:extLst>
              </a:tr>
              <a:tr h="118533">
                <a:tc>
                  <a:txBody>
                    <a:bodyPr/>
                    <a:lstStyle/>
                    <a:p>
                      <a:r>
                        <a:rPr lang="en-US" sz="1000" dirty="0"/>
                        <a:t>Montana</a:t>
                      </a:r>
                    </a:p>
                  </a:txBody>
                  <a:tcPr/>
                </a:tc>
                <a:tc>
                  <a:txBody>
                    <a:bodyPr/>
                    <a:lstStyle/>
                    <a:p>
                      <a:r>
                        <a:rPr lang="en-US" sz="1000" dirty="0"/>
                        <a:t>28</a:t>
                      </a:r>
                    </a:p>
                  </a:txBody>
                  <a:tcPr/>
                </a:tc>
                <a:tc>
                  <a:txBody>
                    <a:bodyPr/>
                    <a:lstStyle/>
                    <a:p>
                      <a:r>
                        <a:rPr lang="en-US" sz="1000" dirty="0"/>
                        <a:t>Oklahoma</a:t>
                      </a:r>
                    </a:p>
                  </a:txBody>
                  <a:tcPr/>
                </a:tc>
                <a:tc>
                  <a:txBody>
                    <a:bodyPr/>
                    <a:lstStyle/>
                    <a:p>
                      <a:r>
                        <a:rPr lang="en-US" sz="1000" dirty="0"/>
                        <a:t>35</a:t>
                      </a:r>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24944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395210" cy="1275930"/>
          </a:xfrm>
        </p:spPr>
        <p:txBody>
          <a:bodyPr>
            <a:normAutofit fontScale="90000"/>
          </a:bodyPr>
          <a:lstStyle/>
          <a:p>
            <a:pPr algn="l"/>
            <a:r>
              <a:rPr lang="en-US" sz="4000" dirty="0"/>
              <a:t>Grouped Frequency Distribution for State Property Crime Rates per 1,000 Population Interval Width = 5)</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6" name="Table 5">
            <a:extLst>
              <a:ext uri="{FF2B5EF4-FFF2-40B4-BE49-F238E27FC236}">
                <a16:creationId xmlns:a16="http://schemas.microsoft.com/office/drawing/2014/main" id="{C7D95B7D-B8E3-48DF-9CDD-018EBC5C20FE}"/>
              </a:ext>
            </a:extLst>
          </p:cNvPr>
          <p:cNvGraphicFramePr>
            <a:graphicFrameLocks noGrp="1"/>
          </p:cNvGraphicFramePr>
          <p:nvPr>
            <p:extLst>
              <p:ext uri="{D42A27DB-BD31-4B8C-83A1-F6EECF244321}">
                <p14:modId xmlns:p14="http://schemas.microsoft.com/office/powerpoint/2010/main" val="2866018641"/>
              </p:ext>
            </p:extLst>
          </p:nvPr>
        </p:nvGraphicFramePr>
        <p:xfrm>
          <a:off x="482987" y="2209800"/>
          <a:ext cx="8280012" cy="2346960"/>
        </p:xfrm>
        <a:graphic>
          <a:graphicData uri="http://schemas.openxmlformats.org/drawingml/2006/table">
            <a:tbl>
              <a:tblPr firstRow="1" bandRow="1">
                <a:tableStyleId>{7DF18680-E054-41AD-8BC1-D1AEF772440D}</a:tableStyleId>
              </a:tblPr>
              <a:tblGrid>
                <a:gridCol w="1380002">
                  <a:extLst>
                    <a:ext uri="{9D8B030D-6E8A-4147-A177-3AD203B41FA5}">
                      <a16:colId xmlns:a16="http://schemas.microsoft.com/office/drawing/2014/main" val="20000"/>
                    </a:ext>
                  </a:extLst>
                </a:gridCol>
                <a:gridCol w="1380002">
                  <a:extLst>
                    <a:ext uri="{9D8B030D-6E8A-4147-A177-3AD203B41FA5}">
                      <a16:colId xmlns:a16="http://schemas.microsoft.com/office/drawing/2014/main" val="20001"/>
                    </a:ext>
                  </a:extLst>
                </a:gridCol>
                <a:gridCol w="1380002">
                  <a:extLst>
                    <a:ext uri="{9D8B030D-6E8A-4147-A177-3AD203B41FA5}">
                      <a16:colId xmlns:a16="http://schemas.microsoft.com/office/drawing/2014/main" val="20002"/>
                    </a:ext>
                  </a:extLst>
                </a:gridCol>
                <a:gridCol w="1380002">
                  <a:extLst>
                    <a:ext uri="{9D8B030D-6E8A-4147-A177-3AD203B41FA5}">
                      <a16:colId xmlns:a16="http://schemas.microsoft.com/office/drawing/2014/main" val="20003"/>
                    </a:ext>
                  </a:extLst>
                </a:gridCol>
                <a:gridCol w="1380002">
                  <a:extLst>
                    <a:ext uri="{9D8B030D-6E8A-4147-A177-3AD203B41FA5}">
                      <a16:colId xmlns:a16="http://schemas.microsoft.com/office/drawing/2014/main" val="20004"/>
                    </a:ext>
                  </a:extLst>
                </a:gridCol>
                <a:gridCol w="1380002">
                  <a:extLst>
                    <a:ext uri="{9D8B030D-6E8A-4147-A177-3AD203B41FA5}">
                      <a16:colId xmlns:a16="http://schemas.microsoft.com/office/drawing/2014/main" val="20005"/>
                    </a:ext>
                  </a:extLst>
                </a:gridCol>
              </a:tblGrid>
              <a:tr h="178372">
                <a:tc>
                  <a:txBody>
                    <a:bodyPr/>
                    <a:lstStyle/>
                    <a:p>
                      <a:pPr algn="ctr"/>
                      <a:r>
                        <a:rPr lang="en-US" sz="1400" dirty="0"/>
                        <a:t>Crime Rate Interval</a:t>
                      </a:r>
                    </a:p>
                  </a:txBody>
                  <a:tcPr/>
                </a:tc>
                <a:tc>
                  <a:txBody>
                    <a:bodyPr/>
                    <a:lstStyle/>
                    <a:p>
                      <a:pPr algn="ctr"/>
                      <a:r>
                        <a:rPr lang="en-US" sz="1400" dirty="0"/>
                        <a:t>Midpoint (</a:t>
                      </a:r>
                      <a:r>
                        <a:rPr lang="en-US" sz="1400" i="1" dirty="0"/>
                        <a:t>m</a:t>
                      </a:r>
                      <a:r>
                        <a:rPr lang="en-US" sz="1400" dirty="0"/>
                        <a:t>)</a:t>
                      </a:r>
                    </a:p>
                  </a:txBody>
                  <a:tcPr/>
                </a:tc>
                <a:tc>
                  <a:txBody>
                    <a:bodyPr/>
                    <a:lstStyle/>
                    <a:p>
                      <a:pPr algn="ctr"/>
                      <a:r>
                        <a:rPr lang="en-US" sz="1400" dirty="0"/>
                        <a:t>Frequency (</a:t>
                      </a:r>
                      <a:r>
                        <a:rPr lang="en-US" sz="1400" i="1" dirty="0"/>
                        <a:t>f</a:t>
                      </a:r>
                      <a:r>
                        <a:rPr lang="en-US" sz="1400" dirty="0"/>
                        <a:t>)</a:t>
                      </a:r>
                    </a:p>
                  </a:txBody>
                  <a:tcPr/>
                </a:tc>
                <a:tc>
                  <a:txBody>
                    <a:bodyPr/>
                    <a:lstStyle/>
                    <a:p>
                      <a:pPr algn="ctr"/>
                      <a:r>
                        <a:rPr lang="en-US" sz="1400" dirty="0"/>
                        <a:t>Cumulative Frequency (</a:t>
                      </a:r>
                      <a:r>
                        <a:rPr lang="en-US" sz="1400" i="1" dirty="0"/>
                        <a:t>f</a:t>
                      </a:r>
                      <a:r>
                        <a:rPr lang="en-US" sz="1400" i="1" baseline="-25000" dirty="0"/>
                        <a:t>c</a:t>
                      </a:r>
                      <a:r>
                        <a:rPr lang="en-US" sz="1400" dirty="0"/>
                        <a:t>)</a:t>
                      </a:r>
                    </a:p>
                  </a:txBody>
                  <a:tcPr/>
                </a:tc>
                <a:tc>
                  <a:txBody>
                    <a:bodyPr/>
                    <a:lstStyle/>
                    <a:p>
                      <a:pPr algn="ctr"/>
                      <a:r>
                        <a:rPr lang="en-US" sz="1400" dirty="0"/>
                        <a:t>Percentage (%)</a:t>
                      </a:r>
                    </a:p>
                  </a:txBody>
                  <a:tcPr/>
                </a:tc>
                <a:tc>
                  <a:txBody>
                    <a:bodyPr/>
                    <a:lstStyle/>
                    <a:p>
                      <a:pPr algn="ctr"/>
                      <a:r>
                        <a:rPr lang="en-US" sz="1400" dirty="0"/>
                        <a:t>Cumulative Percentage (%</a:t>
                      </a:r>
                      <a:r>
                        <a:rPr lang="en-US" sz="1400" i="1" baseline="-25000" dirty="0"/>
                        <a:t>c</a:t>
                      </a:r>
                      <a:r>
                        <a:rPr lang="en-US" sz="1400" i="0" dirty="0"/>
                        <a:t>)</a:t>
                      </a:r>
                      <a:endParaRPr lang="en-US" sz="1400" dirty="0"/>
                    </a:p>
                  </a:txBody>
                  <a:tcPr/>
                </a:tc>
                <a:extLst>
                  <a:ext uri="{0D108BD9-81ED-4DB2-BD59-A6C34878D82A}">
                    <a16:rowId xmlns:a16="http://schemas.microsoft.com/office/drawing/2014/main" val="10000"/>
                  </a:ext>
                </a:extLst>
              </a:tr>
              <a:tr h="135371">
                <a:tc>
                  <a:txBody>
                    <a:bodyPr/>
                    <a:lstStyle/>
                    <a:p>
                      <a:pPr algn="ctr"/>
                      <a:r>
                        <a:rPr lang="en-US" sz="1400" dirty="0"/>
                        <a:t>40-44</a:t>
                      </a:r>
                    </a:p>
                  </a:txBody>
                  <a:tcPr/>
                </a:tc>
                <a:tc>
                  <a:txBody>
                    <a:bodyPr/>
                    <a:lstStyle/>
                    <a:p>
                      <a:pPr algn="ctr"/>
                      <a:r>
                        <a:rPr lang="en-US" sz="1400" dirty="0"/>
                        <a:t>42.00</a:t>
                      </a:r>
                    </a:p>
                  </a:txBody>
                  <a:tcPr/>
                </a:tc>
                <a:tc>
                  <a:txBody>
                    <a:bodyPr/>
                    <a:lstStyle/>
                    <a:p>
                      <a:pPr algn="ctr"/>
                      <a:r>
                        <a:rPr lang="en-US" sz="1400" dirty="0"/>
                        <a:t>11</a:t>
                      </a:r>
                    </a:p>
                  </a:txBody>
                  <a:tcPr/>
                </a:tc>
                <a:tc>
                  <a:txBody>
                    <a:bodyPr/>
                    <a:lstStyle/>
                    <a:p>
                      <a:pPr algn="ctr"/>
                      <a:r>
                        <a:rPr lang="en-US" sz="1400" dirty="0"/>
                        <a:t>50</a:t>
                      </a:r>
                    </a:p>
                  </a:txBody>
                  <a:tcPr/>
                </a:tc>
                <a:tc>
                  <a:txBody>
                    <a:bodyPr/>
                    <a:lstStyle/>
                    <a:p>
                      <a:pPr algn="ctr"/>
                      <a:r>
                        <a:rPr lang="en-US" sz="1400" dirty="0"/>
                        <a:t>22.00</a:t>
                      </a:r>
                    </a:p>
                  </a:txBody>
                  <a:tcPr/>
                </a:tc>
                <a:tc>
                  <a:txBody>
                    <a:bodyPr/>
                    <a:lstStyle/>
                    <a:p>
                      <a:pPr algn="ctr"/>
                      <a:r>
                        <a:rPr lang="en-US" sz="1400" dirty="0"/>
                        <a:t>100.00</a:t>
                      </a:r>
                    </a:p>
                  </a:txBody>
                  <a:tcPr/>
                </a:tc>
                <a:extLst>
                  <a:ext uri="{0D108BD9-81ED-4DB2-BD59-A6C34878D82A}">
                    <a16:rowId xmlns:a16="http://schemas.microsoft.com/office/drawing/2014/main" val="10001"/>
                  </a:ext>
                </a:extLst>
              </a:tr>
              <a:tr h="135371">
                <a:tc>
                  <a:txBody>
                    <a:bodyPr/>
                    <a:lstStyle/>
                    <a:p>
                      <a:pPr algn="ctr"/>
                      <a:r>
                        <a:rPr lang="en-US" sz="1400" dirty="0"/>
                        <a:t>35-39</a:t>
                      </a:r>
                    </a:p>
                  </a:txBody>
                  <a:tcPr/>
                </a:tc>
                <a:tc>
                  <a:txBody>
                    <a:bodyPr/>
                    <a:lstStyle/>
                    <a:p>
                      <a:pPr algn="ctr"/>
                      <a:r>
                        <a:rPr lang="en-US" sz="1400" dirty="0"/>
                        <a:t>37.00</a:t>
                      </a:r>
                    </a:p>
                  </a:txBody>
                  <a:tcPr/>
                </a:tc>
                <a:tc>
                  <a:txBody>
                    <a:bodyPr/>
                    <a:lstStyle/>
                    <a:p>
                      <a:pPr algn="ctr"/>
                      <a:r>
                        <a:rPr lang="en-US" sz="1400" dirty="0"/>
                        <a:t>9</a:t>
                      </a:r>
                    </a:p>
                  </a:txBody>
                  <a:tcPr/>
                </a:tc>
                <a:tc>
                  <a:txBody>
                    <a:bodyPr/>
                    <a:lstStyle/>
                    <a:p>
                      <a:pPr algn="ctr"/>
                      <a:r>
                        <a:rPr lang="en-US" sz="1400" dirty="0"/>
                        <a:t>39</a:t>
                      </a:r>
                    </a:p>
                  </a:txBody>
                  <a:tcPr/>
                </a:tc>
                <a:tc>
                  <a:txBody>
                    <a:bodyPr/>
                    <a:lstStyle/>
                    <a:p>
                      <a:pPr algn="ctr"/>
                      <a:r>
                        <a:rPr lang="en-US" sz="1400" dirty="0"/>
                        <a:t>18.00</a:t>
                      </a:r>
                    </a:p>
                  </a:txBody>
                  <a:tcPr/>
                </a:tc>
                <a:tc>
                  <a:txBody>
                    <a:bodyPr/>
                    <a:lstStyle/>
                    <a:p>
                      <a:pPr algn="ctr"/>
                      <a:r>
                        <a:rPr lang="en-US" sz="1400" dirty="0"/>
                        <a:t>78.00</a:t>
                      </a:r>
                    </a:p>
                  </a:txBody>
                  <a:tcPr/>
                </a:tc>
                <a:extLst>
                  <a:ext uri="{0D108BD9-81ED-4DB2-BD59-A6C34878D82A}">
                    <a16:rowId xmlns:a16="http://schemas.microsoft.com/office/drawing/2014/main" val="10002"/>
                  </a:ext>
                </a:extLst>
              </a:tr>
              <a:tr h="135371">
                <a:tc>
                  <a:txBody>
                    <a:bodyPr/>
                    <a:lstStyle/>
                    <a:p>
                      <a:pPr algn="ctr"/>
                      <a:r>
                        <a:rPr lang="en-US" sz="1400" dirty="0"/>
                        <a:t>30-34</a:t>
                      </a:r>
                    </a:p>
                  </a:txBody>
                  <a:tcPr/>
                </a:tc>
                <a:tc>
                  <a:txBody>
                    <a:bodyPr/>
                    <a:lstStyle/>
                    <a:p>
                      <a:pPr algn="ctr"/>
                      <a:r>
                        <a:rPr lang="en-US" sz="1400" dirty="0"/>
                        <a:t>32.00</a:t>
                      </a:r>
                    </a:p>
                  </a:txBody>
                  <a:tcPr/>
                </a:tc>
                <a:tc>
                  <a:txBody>
                    <a:bodyPr/>
                    <a:lstStyle/>
                    <a:p>
                      <a:pPr algn="ctr"/>
                      <a:r>
                        <a:rPr lang="en-US" sz="1400" dirty="0"/>
                        <a:t>10</a:t>
                      </a:r>
                    </a:p>
                  </a:txBody>
                  <a:tcPr/>
                </a:tc>
                <a:tc>
                  <a:txBody>
                    <a:bodyPr/>
                    <a:lstStyle/>
                    <a:p>
                      <a:pPr algn="ctr"/>
                      <a:r>
                        <a:rPr lang="en-US" sz="1400" dirty="0"/>
                        <a:t>30</a:t>
                      </a:r>
                    </a:p>
                  </a:txBody>
                  <a:tcPr/>
                </a:tc>
                <a:tc>
                  <a:txBody>
                    <a:bodyPr/>
                    <a:lstStyle/>
                    <a:p>
                      <a:pPr algn="ctr"/>
                      <a:r>
                        <a:rPr lang="en-US" sz="1400" dirty="0"/>
                        <a:t>20.00</a:t>
                      </a:r>
                    </a:p>
                  </a:txBody>
                  <a:tcPr/>
                </a:tc>
                <a:tc>
                  <a:txBody>
                    <a:bodyPr/>
                    <a:lstStyle/>
                    <a:p>
                      <a:pPr algn="ctr"/>
                      <a:r>
                        <a:rPr lang="en-US" sz="1400" dirty="0"/>
                        <a:t>60.00</a:t>
                      </a:r>
                    </a:p>
                  </a:txBody>
                  <a:tcPr/>
                </a:tc>
                <a:extLst>
                  <a:ext uri="{0D108BD9-81ED-4DB2-BD59-A6C34878D82A}">
                    <a16:rowId xmlns:a16="http://schemas.microsoft.com/office/drawing/2014/main" val="10003"/>
                  </a:ext>
                </a:extLst>
              </a:tr>
              <a:tr h="135371">
                <a:tc>
                  <a:txBody>
                    <a:bodyPr/>
                    <a:lstStyle/>
                    <a:p>
                      <a:pPr algn="ctr"/>
                      <a:r>
                        <a:rPr lang="en-US" sz="1400" dirty="0"/>
                        <a:t>25-29</a:t>
                      </a:r>
                    </a:p>
                  </a:txBody>
                  <a:tcPr/>
                </a:tc>
                <a:tc>
                  <a:txBody>
                    <a:bodyPr/>
                    <a:lstStyle/>
                    <a:p>
                      <a:pPr algn="ctr"/>
                      <a:r>
                        <a:rPr lang="en-US" sz="1400" dirty="0"/>
                        <a:t>27.00</a:t>
                      </a:r>
                    </a:p>
                  </a:txBody>
                  <a:tcPr/>
                </a:tc>
                <a:tc>
                  <a:txBody>
                    <a:bodyPr/>
                    <a:lstStyle/>
                    <a:p>
                      <a:pPr algn="ctr"/>
                      <a:r>
                        <a:rPr lang="en-US" sz="1400" dirty="0"/>
                        <a:t>9</a:t>
                      </a:r>
                    </a:p>
                  </a:txBody>
                  <a:tcPr/>
                </a:tc>
                <a:tc>
                  <a:txBody>
                    <a:bodyPr/>
                    <a:lstStyle/>
                    <a:p>
                      <a:pPr algn="ctr"/>
                      <a:r>
                        <a:rPr lang="en-US" sz="1400" dirty="0"/>
                        <a:t>20</a:t>
                      </a:r>
                    </a:p>
                  </a:txBody>
                  <a:tcPr/>
                </a:tc>
                <a:tc>
                  <a:txBody>
                    <a:bodyPr/>
                    <a:lstStyle/>
                    <a:p>
                      <a:pPr algn="ctr"/>
                      <a:r>
                        <a:rPr lang="en-US" sz="1400" dirty="0"/>
                        <a:t>18.00</a:t>
                      </a:r>
                    </a:p>
                  </a:txBody>
                  <a:tcPr/>
                </a:tc>
                <a:tc>
                  <a:txBody>
                    <a:bodyPr/>
                    <a:lstStyle/>
                    <a:p>
                      <a:pPr algn="ctr"/>
                      <a:r>
                        <a:rPr lang="en-US" sz="1400" dirty="0"/>
                        <a:t>40.00</a:t>
                      </a:r>
                    </a:p>
                  </a:txBody>
                  <a:tcPr/>
                </a:tc>
                <a:extLst>
                  <a:ext uri="{0D108BD9-81ED-4DB2-BD59-A6C34878D82A}">
                    <a16:rowId xmlns:a16="http://schemas.microsoft.com/office/drawing/2014/main" val="10004"/>
                  </a:ext>
                </a:extLst>
              </a:tr>
              <a:tr h="135371">
                <a:tc>
                  <a:txBody>
                    <a:bodyPr/>
                    <a:lstStyle/>
                    <a:p>
                      <a:pPr algn="ctr"/>
                      <a:r>
                        <a:rPr lang="en-US" sz="1400" dirty="0"/>
                        <a:t>20-24</a:t>
                      </a:r>
                    </a:p>
                  </a:txBody>
                  <a:tcPr/>
                </a:tc>
                <a:tc>
                  <a:txBody>
                    <a:bodyPr/>
                    <a:lstStyle/>
                    <a:p>
                      <a:pPr algn="ctr"/>
                      <a:r>
                        <a:rPr lang="en-US" sz="1400" dirty="0"/>
                        <a:t>22.00</a:t>
                      </a:r>
                    </a:p>
                  </a:txBody>
                  <a:tcPr/>
                </a:tc>
                <a:tc>
                  <a:txBody>
                    <a:bodyPr/>
                    <a:lstStyle/>
                    <a:p>
                      <a:pPr algn="ctr"/>
                      <a:r>
                        <a:rPr lang="en-US" sz="1400" dirty="0"/>
                        <a:t>8</a:t>
                      </a:r>
                    </a:p>
                  </a:txBody>
                  <a:tcPr/>
                </a:tc>
                <a:tc>
                  <a:txBody>
                    <a:bodyPr/>
                    <a:lstStyle/>
                    <a:p>
                      <a:pPr algn="ctr"/>
                      <a:r>
                        <a:rPr lang="en-US" sz="1400" dirty="0"/>
                        <a:t>11</a:t>
                      </a:r>
                    </a:p>
                  </a:txBody>
                  <a:tcPr/>
                </a:tc>
                <a:tc>
                  <a:txBody>
                    <a:bodyPr/>
                    <a:lstStyle/>
                    <a:p>
                      <a:pPr algn="ctr"/>
                      <a:r>
                        <a:rPr lang="en-US" sz="1400" dirty="0"/>
                        <a:t>16.00</a:t>
                      </a:r>
                    </a:p>
                  </a:txBody>
                  <a:tcPr/>
                </a:tc>
                <a:tc>
                  <a:txBody>
                    <a:bodyPr/>
                    <a:lstStyle/>
                    <a:p>
                      <a:pPr algn="ctr"/>
                      <a:r>
                        <a:rPr lang="en-US" sz="1400" dirty="0"/>
                        <a:t>22.00</a:t>
                      </a:r>
                    </a:p>
                  </a:txBody>
                  <a:tcPr/>
                </a:tc>
                <a:extLst>
                  <a:ext uri="{0D108BD9-81ED-4DB2-BD59-A6C34878D82A}">
                    <a16:rowId xmlns:a16="http://schemas.microsoft.com/office/drawing/2014/main" val="10005"/>
                  </a:ext>
                </a:extLst>
              </a:tr>
              <a:tr h="135371">
                <a:tc>
                  <a:txBody>
                    <a:bodyPr/>
                    <a:lstStyle/>
                    <a:p>
                      <a:pPr algn="ctr"/>
                      <a:r>
                        <a:rPr lang="en-US" sz="1400" dirty="0"/>
                        <a:t>15-19</a:t>
                      </a:r>
                    </a:p>
                  </a:txBody>
                  <a:tcPr/>
                </a:tc>
                <a:tc>
                  <a:txBody>
                    <a:bodyPr/>
                    <a:lstStyle/>
                    <a:p>
                      <a:pPr algn="ctr"/>
                      <a:r>
                        <a:rPr lang="en-US" sz="1400" dirty="0"/>
                        <a:t>17.00</a:t>
                      </a:r>
                    </a:p>
                  </a:txBody>
                  <a:tcPr/>
                </a:tc>
                <a:tc>
                  <a:txBody>
                    <a:bodyPr/>
                    <a:lstStyle/>
                    <a:p>
                      <a:pPr algn="ctr"/>
                      <a:r>
                        <a:rPr lang="en-US" sz="1400" dirty="0"/>
                        <a:t>3</a:t>
                      </a:r>
                    </a:p>
                  </a:txBody>
                  <a:tcPr/>
                </a:tc>
                <a:tc>
                  <a:txBody>
                    <a:bodyPr/>
                    <a:lstStyle/>
                    <a:p>
                      <a:pPr algn="ctr"/>
                      <a:r>
                        <a:rPr lang="en-US" sz="1400" dirty="0"/>
                        <a:t>3</a:t>
                      </a:r>
                    </a:p>
                  </a:txBody>
                  <a:tcPr/>
                </a:tc>
                <a:tc>
                  <a:txBody>
                    <a:bodyPr/>
                    <a:lstStyle/>
                    <a:p>
                      <a:pPr algn="ctr"/>
                      <a:r>
                        <a:rPr lang="en-US" sz="1400" dirty="0"/>
                        <a:t>6.00</a:t>
                      </a:r>
                    </a:p>
                  </a:txBody>
                  <a:tcPr/>
                </a:tc>
                <a:tc>
                  <a:txBody>
                    <a:bodyPr/>
                    <a:lstStyle/>
                    <a:p>
                      <a:pPr algn="ctr"/>
                      <a:r>
                        <a:rPr lang="en-US" sz="1400" dirty="0"/>
                        <a:t>6.00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4024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355080" cy="502602"/>
          </a:xfrm>
        </p:spPr>
        <p:txBody>
          <a:bodyPr>
            <a:normAutofit fontScale="90000"/>
          </a:bodyPr>
          <a:lstStyle/>
          <a:p>
            <a:r>
              <a:rPr lang="en-US" sz="4000" dirty="0"/>
              <a:t>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59A6FC7F-1FC5-4663-8F17-6EC81C88DB9C}"/>
              </a:ext>
            </a:extLst>
          </p:cNvPr>
          <p:cNvSpPr>
            <a:spLocks noGrp="1"/>
          </p:cNvSpPr>
          <p:nvPr>
            <p:ph idx="1"/>
          </p:nvPr>
        </p:nvSpPr>
        <p:spPr>
          <a:xfrm>
            <a:off x="381000" y="1137901"/>
            <a:ext cx="5638800" cy="4525963"/>
          </a:xfrm>
        </p:spPr>
        <p:txBody>
          <a:bodyPr>
            <a:normAutofit/>
          </a:bodyPr>
          <a:lstStyle/>
          <a:p>
            <a:pPr>
              <a:spcBef>
                <a:spcPts val="0"/>
              </a:spcBef>
            </a:pPr>
            <a:r>
              <a:rPr lang="en-US" b="1" dirty="0"/>
              <a:t>New column, </a:t>
            </a:r>
            <a:r>
              <a:rPr lang="en-US" b="1" i="1" dirty="0">
                <a:cs typeface="Times New Roman" pitchFamily="18" charset="0"/>
              </a:rPr>
              <a:t>m</a:t>
            </a:r>
          </a:p>
          <a:p>
            <a:pPr lvl="1">
              <a:spcBef>
                <a:spcPts val="0"/>
              </a:spcBef>
            </a:pPr>
            <a:r>
              <a:rPr lang="en-US" dirty="0"/>
              <a:t>Midpoint (</a:t>
            </a:r>
            <a:r>
              <a:rPr lang="en-US" i="1" dirty="0">
                <a:cs typeface="Times New Roman" pitchFamily="18" charset="0"/>
              </a:rPr>
              <a:t>m</a:t>
            </a:r>
            <a:r>
              <a:rPr lang="en-US" dirty="0"/>
              <a:t>)</a:t>
            </a:r>
          </a:p>
          <a:p>
            <a:pPr lvl="2">
              <a:spcBef>
                <a:spcPts val="0"/>
              </a:spcBef>
            </a:pPr>
            <a:r>
              <a:rPr lang="en-US" dirty="0"/>
              <a:t>Middle of an interval in a grouped frequency distribution</a:t>
            </a:r>
          </a:p>
          <a:p>
            <a:pPr lvl="1">
              <a:spcBef>
                <a:spcPts val="0"/>
              </a:spcBef>
            </a:pPr>
            <a:r>
              <a:rPr lang="en-US" dirty="0"/>
              <a:t>2 reasons for having midpoint</a:t>
            </a:r>
          </a:p>
          <a:p>
            <a:pPr lvl="2">
              <a:spcBef>
                <a:spcPts val="0"/>
              </a:spcBef>
            </a:pPr>
            <a:r>
              <a:rPr lang="en-US" dirty="0"/>
              <a:t>Summary of the interval</a:t>
            </a:r>
          </a:p>
          <a:p>
            <a:pPr lvl="2">
              <a:spcBef>
                <a:spcPts val="0"/>
              </a:spcBef>
            </a:pPr>
            <a:r>
              <a:rPr lang="en-US" dirty="0"/>
              <a:t>Convention to assign value of midpoint as a reference</a:t>
            </a:r>
          </a:p>
        </p:txBody>
      </p:sp>
      <p:sp>
        <p:nvSpPr>
          <p:cNvPr id="9" name="Rectangle 8">
            <a:extLst>
              <a:ext uri="{FF2B5EF4-FFF2-40B4-BE49-F238E27FC236}">
                <a16:creationId xmlns:a16="http://schemas.microsoft.com/office/drawing/2014/main" id="{D9673CB2-041D-43CA-A5CE-40E1A3AFC1A8}"/>
              </a:ext>
            </a:extLst>
          </p:cNvPr>
          <p:cNvSpPr/>
          <p:nvPr/>
        </p:nvSpPr>
        <p:spPr>
          <a:xfrm>
            <a:off x="6248400" y="4301707"/>
            <a:ext cx="2286000" cy="707886"/>
          </a:xfrm>
          <a:prstGeom prst="rect">
            <a:avLst/>
          </a:prstGeom>
        </p:spPr>
        <p:txBody>
          <a:bodyPr wrap="square">
            <a:spAutoFit/>
          </a:bodyPr>
          <a:lstStyle/>
          <a:p>
            <a:pPr algn="ctr"/>
            <a:r>
              <a:rPr lang="en-US" sz="2000" dirty="0"/>
              <a:t>Four Cardinal Compass Headings</a:t>
            </a:r>
          </a:p>
        </p:txBody>
      </p:sp>
      <p:pic>
        <p:nvPicPr>
          <p:cNvPr id="10" name="Picture 9" title="image of a compass">
            <a:extLst>
              <a:ext uri="{FF2B5EF4-FFF2-40B4-BE49-F238E27FC236}">
                <a16:creationId xmlns:a16="http://schemas.microsoft.com/office/drawing/2014/main" id="{9FDEDACD-4095-438F-9BA0-55617981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647" y="983298"/>
            <a:ext cx="2786353" cy="3154362"/>
          </a:xfrm>
          <a:prstGeom prst="rect">
            <a:avLst/>
          </a:prstGeom>
        </p:spPr>
      </p:pic>
    </p:spTree>
    <p:extLst>
      <p:ext uri="{BB962C8B-B14F-4D97-AF65-F5344CB8AC3E}">
        <p14:creationId xmlns:p14="http://schemas.microsoft.com/office/powerpoint/2010/main" val="365210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itle 1">
            <a:extLst>
              <a:ext uri="{FF2B5EF4-FFF2-40B4-BE49-F238E27FC236}">
                <a16:creationId xmlns:a16="http://schemas.microsoft.com/office/drawing/2014/main" id="{91CA21B7-6F35-45B5-947E-DB79F1F7F4B7}"/>
              </a:ext>
            </a:extLst>
          </p:cNvPr>
          <p:cNvSpPr>
            <a:spLocks noGrp="1"/>
          </p:cNvSpPr>
          <p:nvPr>
            <p:ph type="title"/>
          </p:nvPr>
        </p:nvSpPr>
        <p:spPr>
          <a:xfrm>
            <a:off x="457200" y="274638"/>
            <a:ext cx="7635240" cy="1143000"/>
          </a:xfrm>
        </p:spPr>
        <p:txBody>
          <a:bodyPr>
            <a:normAutofit fontScale="90000"/>
          </a:bodyPr>
          <a:lstStyle/>
          <a:p>
            <a:pPr algn="l"/>
            <a:r>
              <a:rPr lang="en-US" sz="2400" dirty="0"/>
              <a:t>How to Choose: Deciding Whether to Make an Ungrouped Frequency Distribution or a Grouped Frequency Distribution for an Ordinal-, Interval-, or Ratio-Level Variable</a:t>
            </a:r>
          </a:p>
        </p:txBody>
      </p:sp>
      <p:pic>
        <p:nvPicPr>
          <p:cNvPr id="8" name="Picture 7" descr="The figure is a flowchart that leads one through the process of deciding whether to make an ungrouped or a grouped frequency distribution&#10;This flowchart leads one through the decision process of whether to make an ungrouped frequency distribution or a grouped frequency distribution for a variable that is measured at a level higher than nominal.&#10;" title="Figure 2.3">
            <a:extLst>
              <a:ext uri="{FF2B5EF4-FFF2-40B4-BE49-F238E27FC236}">
                <a16:creationId xmlns:a16="http://schemas.microsoft.com/office/drawing/2014/main" id="{20FD71F0-3503-48C1-870A-1550E46D7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8462" y="1524000"/>
            <a:ext cx="5332448" cy="3842436"/>
          </a:xfrm>
          <a:prstGeom prst="rect">
            <a:avLst/>
          </a:prstGeom>
        </p:spPr>
      </p:pic>
    </p:spTree>
    <p:extLst>
      <p:ext uri="{BB962C8B-B14F-4D97-AF65-F5344CB8AC3E}">
        <p14:creationId xmlns:p14="http://schemas.microsoft.com/office/powerpoint/2010/main" val="241115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8229600" cy="3997882"/>
          </a:xfrm>
        </p:spPr>
        <p:txBody>
          <a:bodyPr>
            <a:normAutofit/>
          </a:bodyPr>
          <a:lstStyle/>
          <a:p>
            <a:pPr marL="0">
              <a:spcBef>
                <a:spcPts val="0"/>
              </a:spcBef>
            </a:pPr>
            <a:r>
              <a:rPr lang="en-US" dirty="0"/>
              <a:t>Frequency Distributions</a:t>
            </a:r>
          </a:p>
          <a:p>
            <a:pPr marL="0">
              <a:spcBef>
                <a:spcPts val="0"/>
              </a:spcBef>
            </a:pPr>
            <a:r>
              <a:rPr lang="en-US" dirty="0"/>
              <a:t>Discrete Numbers and Continuous Numbers</a:t>
            </a:r>
          </a:p>
          <a:p>
            <a:pPr marL="0">
              <a:spcBef>
                <a:spcPts val="0"/>
              </a:spcBef>
            </a:pPr>
            <a:r>
              <a:rPr lang="en-US" dirty="0"/>
              <a:t>Graphing Frequency Distributions</a:t>
            </a:r>
          </a:p>
          <a:p>
            <a:pPr marL="0">
              <a:spcBef>
                <a:spcPts val="0"/>
              </a:spcBef>
            </a:pPr>
            <a:r>
              <a:rPr lang="en-US" dirty="0"/>
              <a:t>Shapes of Frequency Distributions</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2535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429500" cy="944460"/>
          </a:xfrm>
        </p:spPr>
        <p:txBody>
          <a:bodyPr>
            <a:normAutofit fontScale="90000"/>
          </a:bodyPr>
          <a:lstStyle/>
          <a:p>
            <a:pPr algn="l"/>
            <a:r>
              <a:rPr lang="en-US" sz="4000" dirty="0"/>
              <a:t>How to Choose: </a:t>
            </a:r>
            <a:br>
              <a:rPr lang="en-US" sz="4000" dirty="0"/>
            </a:br>
            <a:r>
              <a:rPr lang="en-US" sz="4000" dirty="0"/>
              <a:t>Making a Frequency Distribution Table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Content Placeholder 5">
            <a:extLst>
              <a:ext uri="{FF2B5EF4-FFF2-40B4-BE49-F238E27FC236}">
                <a16:creationId xmlns:a16="http://schemas.microsoft.com/office/drawing/2014/main" id="{D8DA83E0-C84A-4AFD-A3D0-1D1AFB9987BE}"/>
              </a:ext>
            </a:extLst>
          </p:cNvPr>
          <p:cNvSpPr>
            <a:spLocks noGrp="1"/>
          </p:cNvSpPr>
          <p:nvPr>
            <p:ph idx="1"/>
          </p:nvPr>
        </p:nvSpPr>
        <p:spPr>
          <a:xfrm>
            <a:off x="651510" y="1428750"/>
            <a:ext cx="8229600" cy="4525963"/>
          </a:xfrm>
        </p:spPr>
        <p:txBody>
          <a:bodyPr>
            <a:normAutofit/>
          </a:bodyPr>
          <a:lstStyle/>
          <a:p>
            <a:pPr marL="0" indent="0">
              <a:spcBef>
                <a:spcPts val="0"/>
              </a:spcBef>
              <a:buNone/>
            </a:pPr>
            <a:r>
              <a:rPr lang="en-US" sz="2400" dirty="0">
                <a:ea typeface="Arial" charset="0"/>
                <a:cs typeface="Arial" charset="0"/>
              </a:rPr>
              <a:t>Step 1: </a:t>
            </a:r>
            <a:r>
              <a:rPr kumimoji="1" lang="en-US" sz="2400" dirty="0">
                <a:ea typeface="Arial" charset="0"/>
                <a:cs typeface="Arial" charset="0"/>
              </a:rPr>
              <a:t>Decide whether to make a grouped or ungrouped frequency distribution.</a:t>
            </a:r>
            <a:br>
              <a:rPr kumimoji="1" lang="en-US" sz="2400" dirty="0">
                <a:ea typeface="Arial" charset="0"/>
                <a:cs typeface="Arial" charset="0"/>
              </a:rPr>
            </a:br>
            <a:endParaRPr kumimoji="1" lang="en-US" sz="2400" dirty="0">
              <a:ea typeface="Arial" charset="0"/>
              <a:cs typeface="Arial" charset="0"/>
            </a:endParaRPr>
          </a:p>
          <a:p>
            <a:pPr marL="0" indent="0">
              <a:spcBef>
                <a:spcPts val="0"/>
              </a:spcBef>
              <a:buNone/>
            </a:pPr>
            <a:r>
              <a:rPr kumimoji="1" lang="en-US" sz="2400" dirty="0">
                <a:ea typeface="Arial" charset="0"/>
                <a:cs typeface="Arial" charset="0"/>
              </a:rPr>
              <a:t>Step 2: If grouped, decide the width and number of intervals.</a:t>
            </a:r>
            <a:br>
              <a:rPr kumimoji="1" lang="en-US" sz="2400" dirty="0">
                <a:ea typeface="Arial" charset="0"/>
                <a:cs typeface="Arial" charset="0"/>
              </a:rPr>
            </a:br>
            <a:endParaRPr kumimoji="1" lang="en-US" sz="2400" dirty="0">
              <a:ea typeface="Arial" charset="0"/>
              <a:cs typeface="Arial" charset="0"/>
            </a:endParaRPr>
          </a:p>
          <a:p>
            <a:pPr marL="0" indent="0">
              <a:spcBef>
                <a:spcPts val="0"/>
              </a:spcBef>
              <a:buNone/>
            </a:pPr>
            <a:r>
              <a:rPr kumimoji="1" lang="en-US" sz="2400" dirty="0">
                <a:ea typeface="Arial" charset="0"/>
                <a:cs typeface="Arial" charset="0"/>
              </a:rPr>
              <a:t>Step 3: Organize the data.</a:t>
            </a:r>
            <a:br>
              <a:rPr kumimoji="1" lang="en-US" sz="2400" dirty="0">
                <a:ea typeface="Arial" charset="0"/>
                <a:cs typeface="Arial" charset="0"/>
              </a:rPr>
            </a:br>
            <a:endParaRPr kumimoji="1" lang="en-US" sz="2400" dirty="0">
              <a:ea typeface="Arial" charset="0"/>
              <a:cs typeface="Arial" charset="0"/>
            </a:endParaRPr>
          </a:p>
          <a:p>
            <a:pPr marL="0" indent="0">
              <a:spcBef>
                <a:spcPts val="0"/>
              </a:spcBef>
              <a:buNone/>
            </a:pPr>
            <a:r>
              <a:rPr kumimoji="1" lang="en-US" sz="2400" dirty="0">
                <a:ea typeface="Arial" charset="0"/>
                <a:cs typeface="Arial" charset="0"/>
              </a:rPr>
              <a:t>Step 4: Decide what information to include in the table.</a:t>
            </a:r>
            <a:br>
              <a:rPr kumimoji="1" lang="en-US" sz="2400" dirty="0">
                <a:ea typeface="Arial" charset="0"/>
                <a:cs typeface="Arial" charset="0"/>
              </a:rPr>
            </a:br>
            <a:endParaRPr kumimoji="1" lang="en-US" sz="2400" dirty="0">
              <a:ea typeface="Arial" charset="0"/>
              <a:cs typeface="Arial" charset="0"/>
            </a:endParaRPr>
          </a:p>
          <a:p>
            <a:pPr marL="0" indent="0">
              <a:spcBef>
                <a:spcPts val="0"/>
              </a:spcBef>
              <a:buNone/>
            </a:pPr>
            <a:r>
              <a:rPr kumimoji="1" lang="en-US" sz="2400" dirty="0">
                <a:ea typeface="Arial" charset="0"/>
                <a:cs typeface="Arial" charset="0"/>
              </a:rPr>
              <a:t>Step 5: Communicate clearly.</a:t>
            </a:r>
          </a:p>
          <a:p>
            <a:pPr>
              <a:spcBef>
                <a:spcPts val="0"/>
              </a:spcBef>
            </a:pPr>
            <a:endParaRPr lang="en-US" sz="2400" dirty="0"/>
          </a:p>
        </p:txBody>
      </p:sp>
    </p:spTree>
    <p:extLst>
      <p:ext uri="{BB962C8B-B14F-4D97-AF65-F5344CB8AC3E}">
        <p14:creationId xmlns:p14="http://schemas.microsoft.com/office/powerpoint/2010/main" val="168435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886700" cy="853020"/>
          </a:xfrm>
        </p:spPr>
        <p:txBody>
          <a:bodyPr>
            <a:noAutofit/>
          </a:bodyPr>
          <a:lstStyle/>
          <a:p>
            <a:pPr algn="l"/>
            <a:r>
              <a:rPr lang="en-US" sz="3200" dirty="0"/>
              <a:t>Discrete Numbers and </a:t>
            </a:r>
            <a:r>
              <a:rPr lang="en-US" sz="3600" dirty="0"/>
              <a:t>Continuous</a:t>
            </a:r>
            <a:r>
              <a:rPr lang="en-US" sz="3200" dirty="0"/>
              <a:t> Numbers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0342880E-0A64-48A6-8A6D-AF24EC27DFDF}"/>
              </a:ext>
            </a:extLst>
          </p:cNvPr>
          <p:cNvSpPr>
            <a:spLocks noGrp="1"/>
          </p:cNvSpPr>
          <p:nvPr>
            <p:ph idx="1"/>
          </p:nvPr>
        </p:nvSpPr>
        <p:spPr>
          <a:xfrm>
            <a:off x="560070" y="1223010"/>
            <a:ext cx="8229600" cy="4525963"/>
          </a:xfrm>
        </p:spPr>
        <p:txBody>
          <a:bodyPr>
            <a:normAutofit lnSpcReduction="10000"/>
          </a:bodyPr>
          <a:lstStyle/>
          <a:p>
            <a:pPr>
              <a:spcBef>
                <a:spcPts val="0"/>
              </a:spcBef>
            </a:pPr>
            <a:r>
              <a:rPr lang="en-US" b="1" dirty="0">
                <a:ea typeface="Arial" charset="0"/>
                <a:cs typeface="Arial" charset="0"/>
              </a:rPr>
              <a:t>Discrete numbers</a:t>
            </a:r>
          </a:p>
          <a:p>
            <a:pPr lvl="1">
              <a:spcBef>
                <a:spcPts val="0"/>
              </a:spcBef>
            </a:pPr>
            <a:r>
              <a:rPr lang="en-US" dirty="0">
                <a:ea typeface="Arial" charset="0"/>
                <a:cs typeface="Arial" charset="0"/>
              </a:rPr>
              <a:t>Answer the question “how many,” take whole number values, and have no “in-between” value</a:t>
            </a:r>
            <a:br>
              <a:rPr lang="en-US" dirty="0">
                <a:ea typeface="Arial" charset="0"/>
                <a:cs typeface="Arial" charset="0"/>
              </a:rPr>
            </a:br>
            <a:br>
              <a:rPr lang="en-US" dirty="0">
                <a:ea typeface="Arial" charset="0"/>
                <a:cs typeface="Arial" charset="0"/>
              </a:rPr>
            </a:br>
            <a:endParaRPr lang="en-US" sz="600" dirty="0">
              <a:ea typeface="Arial" charset="0"/>
              <a:cs typeface="Arial" charset="0"/>
            </a:endParaRPr>
          </a:p>
          <a:p>
            <a:pPr>
              <a:spcBef>
                <a:spcPts val="0"/>
              </a:spcBef>
            </a:pPr>
            <a:r>
              <a:rPr lang="en-US" b="1" dirty="0">
                <a:ea typeface="Arial" charset="0"/>
                <a:cs typeface="Arial" charset="0"/>
              </a:rPr>
              <a:t>Continuous numbers</a:t>
            </a:r>
          </a:p>
          <a:p>
            <a:pPr lvl="1">
              <a:spcBef>
                <a:spcPts val="0"/>
              </a:spcBef>
            </a:pPr>
            <a:r>
              <a:rPr lang="en-US" dirty="0">
                <a:ea typeface="Arial" charset="0"/>
                <a:cs typeface="Arial" charset="0"/>
              </a:rPr>
              <a:t>Answer the question “how much” and can have “in-between” values; the specificity of the number, the number of decimal places reported, depends on the precision of the measuring instrument</a:t>
            </a:r>
          </a:p>
          <a:p>
            <a:pPr lvl="3">
              <a:spcBef>
                <a:spcPts val="0"/>
              </a:spcBef>
            </a:pPr>
            <a:endParaRPr lang="en-US" dirty="0"/>
          </a:p>
        </p:txBody>
      </p:sp>
    </p:spTree>
    <p:extLst>
      <p:ext uri="{BB962C8B-B14F-4D97-AF65-F5344CB8AC3E}">
        <p14:creationId xmlns:p14="http://schemas.microsoft.com/office/powerpoint/2010/main" val="355399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itle 1">
            <a:extLst>
              <a:ext uri="{FF2B5EF4-FFF2-40B4-BE49-F238E27FC236}">
                <a16:creationId xmlns:a16="http://schemas.microsoft.com/office/drawing/2014/main" id="{91CA21B7-6F35-45B5-947E-DB79F1F7F4B7}"/>
              </a:ext>
            </a:extLst>
          </p:cNvPr>
          <p:cNvSpPr>
            <a:spLocks noGrp="1"/>
          </p:cNvSpPr>
          <p:nvPr>
            <p:ph type="title"/>
          </p:nvPr>
        </p:nvSpPr>
        <p:spPr>
          <a:xfrm>
            <a:off x="457200" y="274638"/>
            <a:ext cx="7635240" cy="536892"/>
          </a:xfrm>
        </p:spPr>
        <p:txBody>
          <a:bodyPr>
            <a:normAutofit/>
          </a:bodyPr>
          <a:lstStyle/>
          <a:p>
            <a:pPr algn="l"/>
            <a:r>
              <a:rPr lang="en-US" sz="2400" dirty="0"/>
              <a:t>How to Choose: Continuous Numbers vs. Discrete Numbers</a:t>
            </a:r>
          </a:p>
        </p:txBody>
      </p:sp>
      <p:pic>
        <p:nvPicPr>
          <p:cNvPr id="5" name="Picture 4" descr="The figure is a flowchart that leads one through the process of determining whether a number is discrete or continuous." title="Figure 2.4">
            <a:extLst>
              <a:ext uri="{FF2B5EF4-FFF2-40B4-BE49-F238E27FC236}">
                <a16:creationId xmlns:a16="http://schemas.microsoft.com/office/drawing/2014/main" id="{5BB05FAC-9063-4B36-A5DF-0C3A2A201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 y="811530"/>
            <a:ext cx="5448300" cy="4473969"/>
          </a:xfrm>
          <a:prstGeom prst="rect">
            <a:avLst/>
          </a:prstGeom>
        </p:spPr>
      </p:pic>
    </p:spTree>
    <p:extLst>
      <p:ext uri="{BB962C8B-B14F-4D97-AF65-F5344CB8AC3E}">
        <p14:creationId xmlns:p14="http://schemas.microsoft.com/office/powerpoint/2010/main" val="223599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886700" cy="853020"/>
          </a:xfrm>
        </p:spPr>
        <p:txBody>
          <a:bodyPr>
            <a:noAutofit/>
          </a:bodyPr>
          <a:lstStyle/>
          <a:p>
            <a:pPr algn="l"/>
            <a:r>
              <a:rPr lang="en-US" sz="3200" dirty="0"/>
              <a:t>Discrete Numbers and </a:t>
            </a:r>
            <a:r>
              <a:rPr lang="en-US" sz="3600" dirty="0"/>
              <a:t>Continuous</a:t>
            </a:r>
            <a:r>
              <a:rPr lang="en-US" sz="3200" dirty="0"/>
              <a:t> Numbers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388D1CC1-AD54-495B-A733-762D0763DF5E}"/>
              </a:ext>
            </a:extLst>
          </p:cNvPr>
          <p:cNvSpPr>
            <a:spLocks noGrp="1"/>
          </p:cNvSpPr>
          <p:nvPr>
            <p:ph idx="1"/>
          </p:nvPr>
        </p:nvSpPr>
        <p:spPr>
          <a:xfrm>
            <a:off x="457200" y="1188720"/>
            <a:ext cx="8229600" cy="4525963"/>
          </a:xfrm>
        </p:spPr>
        <p:txBody>
          <a:bodyPr>
            <a:normAutofit/>
          </a:bodyPr>
          <a:lstStyle/>
          <a:p>
            <a:pPr>
              <a:spcBef>
                <a:spcPts val="0"/>
              </a:spcBef>
            </a:pPr>
            <a:r>
              <a:rPr lang="en-US" sz="2400" dirty="0"/>
              <a:t>A </a:t>
            </a:r>
            <a:r>
              <a:rPr lang="en-US" sz="2400" b="1" dirty="0"/>
              <a:t>single continuous number </a:t>
            </a:r>
            <a:br>
              <a:rPr lang="en-US" sz="2400" dirty="0"/>
            </a:br>
            <a:r>
              <a:rPr lang="en-US" sz="2400" dirty="0"/>
              <a:t>represents a range of values</a:t>
            </a:r>
            <a:br>
              <a:rPr lang="en-US" sz="1800" dirty="0"/>
            </a:br>
            <a:endParaRPr lang="en-US" sz="1800" dirty="0"/>
          </a:p>
          <a:p>
            <a:pPr>
              <a:spcBef>
                <a:spcPts val="0"/>
              </a:spcBef>
            </a:pPr>
            <a:r>
              <a:rPr lang="en-US" sz="2400" b="1" dirty="0"/>
              <a:t>Real limits </a:t>
            </a:r>
            <a:r>
              <a:rPr lang="en-US" sz="2000" dirty="0"/>
              <a:t>are the upper and lower </a:t>
            </a:r>
            <a:br>
              <a:rPr lang="en-US" sz="2000" dirty="0"/>
            </a:br>
            <a:r>
              <a:rPr lang="en-US" sz="2000" dirty="0"/>
              <a:t>bounds of a single continuous number</a:t>
            </a:r>
            <a:br>
              <a:rPr lang="en-US" sz="2000" dirty="0"/>
            </a:br>
            <a:r>
              <a:rPr lang="en-US" sz="2000" dirty="0"/>
              <a:t>or of an interval in a grouped </a:t>
            </a:r>
            <a:br>
              <a:rPr lang="en-US" sz="2000" dirty="0"/>
            </a:br>
            <a:r>
              <a:rPr lang="en-US" sz="2000" dirty="0"/>
              <a:t>frequency distribution</a:t>
            </a:r>
            <a:br>
              <a:rPr lang="en-US" sz="1800" dirty="0"/>
            </a:br>
            <a:endParaRPr lang="en-US" sz="1800" dirty="0"/>
          </a:p>
          <a:p>
            <a:pPr>
              <a:spcBef>
                <a:spcPts val="0"/>
              </a:spcBef>
            </a:pPr>
            <a:r>
              <a:rPr lang="en-US" sz="2400" b="1" dirty="0"/>
              <a:t>Apparent limits represents </a:t>
            </a:r>
            <a:r>
              <a:rPr lang="en-US" sz="2000" dirty="0"/>
              <a:t>the </a:t>
            </a:r>
            <a:br>
              <a:rPr lang="en-US" sz="2000" dirty="0"/>
            </a:br>
            <a:r>
              <a:rPr lang="en-US" sz="2000" dirty="0"/>
              <a:t>upper and lower bounds of an interval</a:t>
            </a:r>
            <a:br>
              <a:rPr lang="en-US" sz="2000" dirty="0"/>
            </a:br>
            <a:r>
              <a:rPr lang="en-US" sz="2000" dirty="0"/>
              <a:t>in a grouped frequency distribution</a:t>
            </a:r>
          </a:p>
        </p:txBody>
      </p:sp>
      <p:sp>
        <p:nvSpPr>
          <p:cNvPr id="9" name="Rectangle 8">
            <a:extLst>
              <a:ext uri="{FF2B5EF4-FFF2-40B4-BE49-F238E27FC236}">
                <a16:creationId xmlns:a16="http://schemas.microsoft.com/office/drawing/2014/main" id="{07FE935C-84BA-4809-865B-4BF95877AE01}"/>
              </a:ext>
            </a:extLst>
          </p:cNvPr>
          <p:cNvSpPr/>
          <p:nvPr/>
        </p:nvSpPr>
        <p:spPr>
          <a:xfrm>
            <a:off x="5372100" y="3866223"/>
            <a:ext cx="2834640" cy="646331"/>
          </a:xfrm>
          <a:prstGeom prst="rect">
            <a:avLst/>
          </a:prstGeom>
        </p:spPr>
        <p:txBody>
          <a:bodyPr wrap="square">
            <a:spAutoFit/>
          </a:bodyPr>
          <a:lstStyle/>
          <a:p>
            <a:r>
              <a:rPr kumimoji="1" lang="en-US" sz="1800" dirty="0">
                <a:ea typeface="Arial" charset="0"/>
                <a:cs typeface="Arial" charset="0"/>
              </a:rPr>
              <a:t>What does it mean if the pH of the solution is 6?</a:t>
            </a:r>
            <a:endParaRPr lang="en-US" sz="1800" dirty="0">
              <a:ea typeface="Arial" charset="0"/>
              <a:cs typeface="Arial" charset="0"/>
            </a:endParaRPr>
          </a:p>
        </p:txBody>
      </p:sp>
      <p:pic>
        <p:nvPicPr>
          <p:cNvPr id="10" name="Picture 9" title="image of P H test strips">
            <a:extLst>
              <a:ext uri="{FF2B5EF4-FFF2-40B4-BE49-F238E27FC236}">
                <a16:creationId xmlns:a16="http://schemas.microsoft.com/office/drawing/2014/main" id="{F6180443-8448-4F1B-886E-BE46B637C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126310"/>
            <a:ext cx="3581400" cy="2663851"/>
          </a:xfrm>
          <a:prstGeom prst="rect">
            <a:avLst/>
          </a:prstGeom>
        </p:spPr>
      </p:pic>
    </p:spTree>
    <p:extLst>
      <p:ext uri="{BB962C8B-B14F-4D97-AF65-F5344CB8AC3E}">
        <p14:creationId xmlns:p14="http://schemas.microsoft.com/office/powerpoint/2010/main" val="2729053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400800" cy="502602"/>
          </a:xfrm>
        </p:spPr>
        <p:txBody>
          <a:bodyPr>
            <a:normAutofit fontScale="90000"/>
          </a:bodyPr>
          <a:lstStyle/>
          <a:p>
            <a:r>
              <a:rPr lang="en-US" sz="4000" dirty="0"/>
              <a:t>Graphing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A981FF9C-96D8-47F7-B6A6-3939D8F63A8D}"/>
              </a:ext>
            </a:extLst>
          </p:cNvPr>
          <p:cNvSpPr>
            <a:spLocks noGrp="1"/>
          </p:cNvSpPr>
          <p:nvPr>
            <p:ph idx="1"/>
          </p:nvPr>
        </p:nvSpPr>
        <p:spPr>
          <a:xfrm>
            <a:off x="457200" y="925154"/>
            <a:ext cx="8229600" cy="4525963"/>
          </a:xfrm>
        </p:spPr>
        <p:txBody>
          <a:bodyPr>
            <a:normAutofit fontScale="85000" lnSpcReduction="10000"/>
          </a:bodyPr>
          <a:lstStyle/>
          <a:p>
            <a:pPr>
              <a:spcBef>
                <a:spcPts val="0"/>
              </a:spcBef>
            </a:pPr>
            <a:r>
              <a:rPr lang="en-US" b="1" dirty="0"/>
              <a:t>3 graphs showing frequency information</a:t>
            </a:r>
          </a:p>
          <a:p>
            <a:pPr lvl="1">
              <a:spcBef>
                <a:spcPts val="0"/>
              </a:spcBef>
            </a:pPr>
            <a:r>
              <a:rPr lang="en-US" dirty="0"/>
              <a:t>Bar graphs</a:t>
            </a:r>
          </a:p>
          <a:p>
            <a:pPr lvl="2">
              <a:spcBef>
                <a:spcPts val="0"/>
              </a:spcBef>
            </a:pPr>
            <a:r>
              <a:rPr lang="en-US" dirty="0"/>
              <a:t>Graph of a frequency distribution for discrete data (nominal- or ordinal-level data) that use the heights of bars to indicate frequency; the bars do </a:t>
            </a:r>
            <a:r>
              <a:rPr lang="en-US" i="1" dirty="0"/>
              <a:t>not</a:t>
            </a:r>
            <a:r>
              <a:rPr lang="en-US" dirty="0"/>
              <a:t> touch</a:t>
            </a:r>
            <a:br>
              <a:rPr lang="en-US" dirty="0"/>
            </a:br>
            <a:endParaRPr lang="en-US" dirty="0"/>
          </a:p>
          <a:p>
            <a:pPr lvl="1">
              <a:spcBef>
                <a:spcPts val="0"/>
              </a:spcBef>
            </a:pPr>
            <a:r>
              <a:rPr lang="en-US" dirty="0"/>
              <a:t>Histograms</a:t>
            </a:r>
          </a:p>
          <a:p>
            <a:pPr lvl="2">
              <a:spcBef>
                <a:spcPts val="0"/>
              </a:spcBef>
            </a:pPr>
            <a:r>
              <a:rPr lang="en-US" dirty="0"/>
              <a:t>Frequency distribution for continuous data (interval- or ratio-level data), displayed in graph form, using the heights of bars to indicate frequency; the bars touch each other</a:t>
            </a:r>
            <a:br>
              <a:rPr lang="en-US" dirty="0"/>
            </a:br>
            <a:endParaRPr lang="en-US" dirty="0"/>
          </a:p>
          <a:p>
            <a:pPr lvl="1">
              <a:spcBef>
                <a:spcPts val="0"/>
              </a:spcBef>
            </a:pPr>
            <a:r>
              <a:rPr lang="en-US" dirty="0"/>
              <a:t>Frequency polygons</a:t>
            </a:r>
          </a:p>
          <a:p>
            <a:pPr lvl="2">
              <a:spcBef>
                <a:spcPts val="0"/>
              </a:spcBef>
            </a:pPr>
            <a:r>
              <a:rPr lang="en-US" dirty="0"/>
              <a:t>Frequency distribution for continuous data (interval- or ratio-level data), displayed in graphic format, using a line connecting dots above</a:t>
            </a:r>
            <a:r>
              <a:rPr lang="en-US" dirty="0">
                <a:solidFill>
                  <a:srgbClr val="00B050"/>
                </a:solidFill>
              </a:rPr>
              <a:t> </a:t>
            </a:r>
            <a:r>
              <a:rPr lang="en-US" dirty="0"/>
              <a:t>interval midpoints, that indicate frequency</a:t>
            </a:r>
          </a:p>
          <a:p>
            <a:pPr lvl="1">
              <a:spcBef>
                <a:spcPts val="0"/>
              </a:spcBef>
            </a:pPr>
            <a:endParaRPr lang="en-US" dirty="0"/>
          </a:p>
        </p:txBody>
      </p:sp>
    </p:spTree>
    <p:extLst>
      <p:ext uri="{BB962C8B-B14F-4D97-AF65-F5344CB8AC3E}">
        <p14:creationId xmlns:p14="http://schemas.microsoft.com/office/powerpoint/2010/main" val="250551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itle 1">
            <a:extLst>
              <a:ext uri="{FF2B5EF4-FFF2-40B4-BE49-F238E27FC236}">
                <a16:creationId xmlns:a16="http://schemas.microsoft.com/office/drawing/2014/main" id="{91CA21B7-6F35-45B5-947E-DB79F1F7F4B7}"/>
              </a:ext>
            </a:extLst>
          </p:cNvPr>
          <p:cNvSpPr>
            <a:spLocks noGrp="1"/>
          </p:cNvSpPr>
          <p:nvPr>
            <p:ph type="title"/>
          </p:nvPr>
        </p:nvSpPr>
        <p:spPr>
          <a:xfrm>
            <a:off x="457200" y="274638"/>
            <a:ext cx="7635240" cy="754062"/>
          </a:xfrm>
        </p:spPr>
        <p:txBody>
          <a:bodyPr>
            <a:normAutofit fontScale="90000"/>
          </a:bodyPr>
          <a:lstStyle/>
          <a:p>
            <a:pPr algn="l"/>
            <a:r>
              <a:rPr lang="en-US" sz="2400" dirty="0"/>
              <a:t>How to Choose: What Graph for a </a:t>
            </a:r>
            <a:br>
              <a:rPr lang="en-US" sz="2400" dirty="0"/>
            </a:br>
            <a:r>
              <a:rPr lang="en-US" sz="2400" dirty="0"/>
              <a:t>Frequency Distribution?</a:t>
            </a:r>
          </a:p>
        </p:txBody>
      </p:sp>
      <p:pic>
        <p:nvPicPr>
          <p:cNvPr id="6" name="Picture 5" descr="THe figure is a flowchart that illustrates how to choose a graph for a frequency distribution. Start by using Figure 2.4 to determine whether the variable is continuous&#10;or discrete. The type of graph depends on this decision. No matter which graph one&#10;makes, be sure to give the graph a title and label all axes. If the variable being graphed&#10;is measured at the ordinal, interval, or ratio level, one can comment on the shape of the&#10;graph." title="Figure 2.6">
            <a:extLst>
              <a:ext uri="{FF2B5EF4-FFF2-40B4-BE49-F238E27FC236}">
                <a16:creationId xmlns:a16="http://schemas.microsoft.com/office/drawing/2014/main" id="{CBB38B0A-303B-480A-AF11-10D096893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139" y="1074420"/>
            <a:ext cx="5940145" cy="4206240"/>
          </a:xfrm>
          <a:prstGeom prst="rect">
            <a:avLst/>
          </a:prstGeom>
        </p:spPr>
      </p:pic>
    </p:spTree>
    <p:extLst>
      <p:ext uri="{BB962C8B-B14F-4D97-AF65-F5344CB8AC3E}">
        <p14:creationId xmlns:p14="http://schemas.microsoft.com/office/powerpoint/2010/main" val="399005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509010" cy="502602"/>
          </a:xfrm>
        </p:spPr>
        <p:txBody>
          <a:bodyPr>
            <a:normAutofit fontScale="90000"/>
          </a:bodyPr>
          <a:lstStyle/>
          <a:p>
            <a:r>
              <a:rPr lang="en-US" sz="4000" dirty="0"/>
              <a:t>About Bar Graphs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083AFC7-5A9D-43F8-85DD-AC1439066099}"/>
              </a:ext>
            </a:extLst>
          </p:cNvPr>
          <p:cNvSpPr>
            <a:spLocks noGrp="1"/>
          </p:cNvSpPr>
          <p:nvPr>
            <p:ph idx="1"/>
          </p:nvPr>
        </p:nvSpPr>
        <p:spPr>
          <a:xfrm>
            <a:off x="560070" y="1057727"/>
            <a:ext cx="8229600" cy="4525963"/>
          </a:xfrm>
        </p:spPr>
        <p:txBody>
          <a:bodyPr>
            <a:normAutofit fontScale="92500" lnSpcReduction="10000"/>
          </a:bodyPr>
          <a:lstStyle/>
          <a:p>
            <a:pPr>
              <a:spcBef>
                <a:spcPts val="0"/>
              </a:spcBef>
              <a:spcAft>
                <a:spcPts val="1200"/>
              </a:spcAft>
            </a:pPr>
            <a:r>
              <a:rPr lang="en-US" dirty="0"/>
              <a:t>Graphs are wider than they are tall</a:t>
            </a:r>
          </a:p>
          <a:p>
            <a:pPr>
              <a:spcBef>
                <a:spcPts val="0"/>
              </a:spcBef>
              <a:spcAft>
                <a:spcPts val="1200"/>
              </a:spcAft>
            </a:pPr>
            <a:r>
              <a:rPr lang="en-US" dirty="0"/>
              <a:t>Different categories of  the variable go on X-axis</a:t>
            </a:r>
          </a:p>
          <a:p>
            <a:pPr>
              <a:spcBef>
                <a:spcPts val="0"/>
              </a:spcBef>
              <a:spcAft>
                <a:spcPts val="1200"/>
              </a:spcAft>
            </a:pPr>
            <a:r>
              <a:rPr lang="en-US" dirty="0"/>
              <a:t>Frequency is on Y-axis</a:t>
            </a:r>
          </a:p>
          <a:p>
            <a:pPr>
              <a:spcBef>
                <a:spcPts val="0"/>
              </a:spcBef>
              <a:spcAft>
                <a:spcPts val="1200"/>
              </a:spcAft>
            </a:pPr>
            <a:r>
              <a:rPr lang="en-US" dirty="0"/>
              <a:t>Detailed title is necessary</a:t>
            </a:r>
          </a:p>
          <a:p>
            <a:pPr>
              <a:spcBef>
                <a:spcPts val="0"/>
              </a:spcBef>
              <a:spcAft>
                <a:spcPts val="1200"/>
              </a:spcAft>
            </a:pPr>
            <a:r>
              <a:rPr lang="en-US" dirty="0"/>
              <a:t>A bar as high as the frequency should be drawn above each category </a:t>
            </a:r>
          </a:p>
          <a:p>
            <a:pPr>
              <a:spcBef>
                <a:spcPts val="0"/>
              </a:spcBef>
              <a:spcAft>
                <a:spcPts val="1200"/>
              </a:spcAft>
            </a:pPr>
            <a:r>
              <a:rPr lang="en-US" dirty="0"/>
              <a:t>All bars should have same width and should not touch each other</a:t>
            </a:r>
          </a:p>
          <a:p>
            <a:pPr lvl="2">
              <a:spcBef>
                <a:spcPts val="0"/>
              </a:spcBef>
              <a:spcAft>
                <a:spcPts val="1200"/>
              </a:spcAft>
            </a:pPr>
            <a:endParaRPr lang="en-US" dirty="0"/>
          </a:p>
        </p:txBody>
      </p:sp>
    </p:spTree>
    <p:extLst>
      <p:ext uri="{BB962C8B-B14F-4D97-AF65-F5344CB8AC3E}">
        <p14:creationId xmlns:p14="http://schemas.microsoft.com/office/powerpoint/2010/main" val="364380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600950" cy="1275930"/>
          </a:xfrm>
        </p:spPr>
        <p:txBody>
          <a:bodyPr>
            <a:normAutofit fontScale="90000"/>
          </a:bodyPr>
          <a:lstStyle/>
          <a:p>
            <a:pPr algn="l"/>
            <a:r>
              <a:rPr lang="en-US" sz="4000" dirty="0"/>
              <a:t>Frequency Distribution of the Sex of 65 Students in an Upper-Level Psychology Class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Rectangle 4">
            <a:extLst>
              <a:ext uri="{FF2B5EF4-FFF2-40B4-BE49-F238E27FC236}">
                <a16:creationId xmlns:a16="http://schemas.microsoft.com/office/drawing/2014/main" id="{47727688-77AD-4A66-9D60-960A622FC6A9}"/>
              </a:ext>
            </a:extLst>
          </p:cNvPr>
          <p:cNvSpPr/>
          <p:nvPr/>
        </p:nvSpPr>
        <p:spPr>
          <a:xfrm>
            <a:off x="647700" y="4114800"/>
            <a:ext cx="7848600" cy="1200329"/>
          </a:xfrm>
          <a:prstGeom prst="rect">
            <a:avLst/>
          </a:prstGeom>
        </p:spPr>
        <p:txBody>
          <a:bodyPr wrap="square">
            <a:spAutoFit/>
          </a:bodyPr>
          <a:lstStyle/>
          <a:p>
            <a:r>
              <a:rPr lang="en-US" sz="1800" dirty="0">
                <a:ea typeface="Arial" charset="0"/>
                <a:cs typeface="Arial" charset="0"/>
              </a:rPr>
              <a:t>Note: A frequency distribution for a nominal variable only provides frequency information and the percentage in each category. Because order is arbitrary for nominal variables, do not calculate cumulative frequencies or cumulative percentages.</a:t>
            </a:r>
          </a:p>
        </p:txBody>
      </p:sp>
      <p:graphicFrame>
        <p:nvGraphicFramePr>
          <p:cNvPr id="7" name="Table 6">
            <a:extLst>
              <a:ext uri="{FF2B5EF4-FFF2-40B4-BE49-F238E27FC236}">
                <a16:creationId xmlns:a16="http://schemas.microsoft.com/office/drawing/2014/main" id="{5EA34152-A3C8-43A7-8A6A-0B55E6CD425D}"/>
              </a:ext>
            </a:extLst>
          </p:cNvPr>
          <p:cNvGraphicFramePr>
            <a:graphicFrameLocks noGrp="1"/>
          </p:cNvGraphicFramePr>
          <p:nvPr>
            <p:extLst>
              <p:ext uri="{D42A27DB-BD31-4B8C-83A1-F6EECF244321}">
                <p14:modId xmlns:p14="http://schemas.microsoft.com/office/powerpoint/2010/main" val="3471641964"/>
              </p:ext>
            </p:extLst>
          </p:nvPr>
        </p:nvGraphicFramePr>
        <p:xfrm>
          <a:off x="1371600" y="2057400"/>
          <a:ext cx="6096000" cy="1112520"/>
        </p:xfrm>
        <a:graphic>
          <a:graphicData uri="http://schemas.openxmlformats.org/drawingml/2006/table">
            <a:tbl>
              <a:tblPr firstRow="1" firstCol="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Sex</a:t>
                      </a:r>
                    </a:p>
                  </a:txBody>
                  <a:tcPr/>
                </a:tc>
                <a:tc>
                  <a:txBody>
                    <a:bodyPr/>
                    <a:lstStyle/>
                    <a:p>
                      <a:pPr algn="ctr"/>
                      <a:r>
                        <a:rPr lang="en-US" dirty="0"/>
                        <a:t>Frequency (</a:t>
                      </a:r>
                      <a:r>
                        <a:rPr lang="en-US" i="1" dirty="0"/>
                        <a:t>f</a:t>
                      </a:r>
                      <a:r>
                        <a:rPr lang="en-US" dirty="0"/>
                        <a:t>)</a:t>
                      </a:r>
                    </a:p>
                  </a:txBody>
                  <a:tcPr/>
                </a:tc>
                <a:tc>
                  <a:txBody>
                    <a:bodyPr/>
                    <a:lstStyle/>
                    <a:p>
                      <a:pPr algn="ctr"/>
                      <a:r>
                        <a:rPr lang="en-US" dirty="0"/>
                        <a:t>Percentage (%)</a:t>
                      </a:r>
                    </a:p>
                  </a:txBody>
                  <a:tcPr/>
                </a:tc>
                <a:extLst>
                  <a:ext uri="{0D108BD9-81ED-4DB2-BD59-A6C34878D82A}">
                    <a16:rowId xmlns:a16="http://schemas.microsoft.com/office/drawing/2014/main" val="10000"/>
                  </a:ext>
                </a:extLst>
              </a:tr>
              <a:tr h="370840">
                <a:tc>
                  <a:txBody>
                    <a:bodyPr/>
                    <a:lstStyle/>
                    <a:p>
                      <a:r>
                        <a:rPr lang="en-US" dirty="0"/>
                        <a:t>Male</a:t>
                      </a:r>
                    </a:p>
                  </a:txBody>
                  <a:tcPr/>
                </a:tc>
                <a:tc>
                  <a:txBody>
                    <a:bodyPr/>
                    <a:lstStyle/>
                    <a:p>
                      <a:pPr algn="ctr"/>
                      <a:r>
                        <a:rPr lang="en-US" dirty="0"/>
                        <a:t>19</a:t>
                      </a:r>
                    </a:p>
                  </a:txBody>
                  <a:tcPr/>
                </a:tc>
                <a:tc>
                  <a:txBody>
                    <a:bodyPr/>
                    <a:lstStyle/>
                    <a:p>
                      <a:pPr algn="ctr"/>
                      <a:r>
                        <a:rPr lang="en-US" dirty="0"/>
                        <a:t>29.33</a:t>
                      </a:r>
                    </a:p>
                  </a:txBody>
                  <a:tcPr/>
                </a:tc>
                <a:extLst>
                  <a:ext uri="{0D108BD9-81ED-4DB2-BD59-A6C34878D82A}">
                    <a16:rowId xmlns:a16="http://schemas.microsoft.com/office/drawing/2014/main" val="10001"/>
                  </a:ext>
                </a:extLst>
              </a:tr>
              <a:tr h="370840">
                <a:tc>
                  <a:txBody>
                    <a:bodyPr/>
                    <a:lstStyle/>
                    <a:p>
                      <a:r>
                        <a:rPr lang="en-US" dirty="0"/>
                        <a:t>Female</a:t>
                      </a:r>
                    </a:p>
                  </a:txBody>
                  <a:tcPr/>
                </a:tc>
                <a:tc>
                  <a:txBody>
                    <a:bodyPr/>
                    <a:lstStyle/>
                    <a:p>
                      <a:pPr algn="ctr"/>
                      <a:r>
                        <a:rPr lang="en-US" dirty="0"/>
                        <a:t>46</a:t>
                      </a:r>
                    </a:p>
                  </a:txBody>
                  <a:tcPr/>
                </a:tc>
                <a:tc>
                  <a:txBody>
                    <a:bodyPr/>
                    <a:lstStyle/>
                    <a:p>
                      <a:pPr algn="ctr"/>
                      <a:r>
                        <a:rPr lang="en-US" dirty="0"/>
                        <a:t>70.77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3643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844790" cy="1275930"/>
          </a:xfrm>
        </p:spPr>
        <p:txBody>
          <a:bodyPr>
            <a:normAutofit fontScale="90000"/>
          </a:bodyPr>
          <a:lstStyle/>
          <a:p>
            <a:pPr algn="l"/>
            <a:r>
              <a:rPr lang="en-US" sz="4000" dirty="0"/>
              <a:t>Bar Graph Showing the Sex of Students (</a:t>
            </a:r>
            <a:r>
              <a:rPr lang="en-US" sz="4000" i="1" dirty="0"/>
              <a:t>N</a:t>
            </a:r>
            <a:r>
              <a:rPr lang="en-US" sz="4000" dirty="0"/>
              <a:t> = 65) in Upper-Level Psychology Class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Rectangle 5">
            <a:extLst>
              <a:ext uri="{FF2B5EF4-FFF2-40B4-BE49-F238E27FC236}">
                <a16:creationId xmlns:a16="http://schemas.microsoft.com/office/drawing/2014/main" id="{3F7A3C76-81EE-488C-9589-8BB6760C5DB1}"/>
              </a:ext>
            </a:extLst>
          </p:cNvPr>
          <p:cNvSpPr/>
          <p:nvPr/>
        </p:nvSpPr>
        <p:spPr>
          <a:xfrm>
            <a:off x="914400" y="4857349"/>
            <a:ext cx="7467600" cy="646331"/>
          </a:xfrm>
          <a:prstGeom prst="rect">
            <a:avLst/>
          </a:prstGeom>
        </p:spPr>
        <p:txBody>
          <a:bodyPr wrap="square">
            <a:spAutoFit/>
          </a:bodyPr>
          <a:lstStyle/>
          <a:p>
            <a:r>
              <a:rPr lang="en-US" sz="1800" dirty="0">
                <a:ea typeface="Arial" charset="0"/>
                <a:cs typeface="Arial" charset="0"/>
              </a:rPr>
              <a:t>Note that the bars don’t touch each other in bar graphs because the variable on the </a:t>
            </a:r>
            <a:r>
              <a:rPr lang="en-US" sz="1800" i="1" dirty="0">
                <a:ea typeface="Arial" charset="0"/>
                <a:cs typeface="Arial" charset="0"/>
              </a:rPr>
              <a:t>X</a:t>
            </a:r>
            <a:r>
              <a:rPr lang="en-US" sz="1800" dirty="0">
                <a:ea typeface="Arial" charset="0"/>
                <a:cs typeface="Arial" charset="0"/>
              </a:rPr>
              <a:t>-axis is discrete.</a:t>
            </a:r>
          </a:p>
        </p:txBody>
      </p:sp>
      <p:pic>
        <p:nvPicPr>
          <p:cNvPr id="8" name="Picture 7" descr="The figure is an example of a bar graph. The different categories of the variable, in this case male and female, go on the X-axis. The X-axis is labeled “Sex” and is marked “Male” and “Female.”&#10;Frequency goes on the Y-axis, so it is labeled “Frequency” and marked off in equal intervals, by 10s, from 0 to 50. Why go up to 50? Because the largest frequency was 46 and the axis has to accommodate that value.&#10;" title="Figure 2.8">
            <a:extLst>
              <a:ext uri="{FF2B5EF4-FFF2-40B4-BE49-F238E27FC236}">
                <a16:creationId xmlns:a16="http://schemas.microsoft.com/office/drawing/2014/main" id="{01710E3D-A955-4817-9F8A-1406C88D4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670" y="1695450"/>
            <a:ext cx="3653790" cy="3056144"/>
          </a:xfrm>
          <a:prstGeom prst="rect">
            <a:avLst/>
          </a:prstGeom>
        </p:spPr>
      </p:pic>
    </p:spTree>
    <p:extLst>
      <p:ext uri="{BB962C8B-B14F-4D97-AF65-F5344CB8AC3E}">
        <p14:creationId xmlns:p14="http://schemas.microsoft.com/office/powerpoint/2010/main" val="165127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509010" cy="502602"/>
          </a:xfrm>
        </p:spPr>
        <p:txBody>
          <a:bodyPr>
            <a:normAutofit fontScale="90000"/>
          </a:bodyPr>
          <a:lstStyle/>
          <a:p>
            <a:r>
              <a:rPr lang="en-US" sz="4000" dirty="0"/>
              <a:t>About Histograms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C3A5749-8F2D-48CB-9B7B-325FDC1E79E2}"/>
              </a:ext>
            </a:extLst>
          </p:cNvPr>
          <p:cNvSpPr>
            <a:spLocks noGrp="1"/>
          </p:cNvSpPr>
          <p:nvPr>
            <p:ph idx="1"/>
          </p:nvPr>
        </p:nvSpPr>
        <p:spPr>
          <a:xfrm>
            <a:off x="560070" y="1057727"/>
            <a:ext cx="8229600" cy="4525963"/>
          </a:xfrm>
        </p:spPr>
        <p:txBody>
          <a:bodyPr>
            <a:normAutofit lnSpcReduction="10000"/>
          </a:bodyPr>
          <a:lstStyle/>
          <a:p>
            <a:pPr>
              <a:spcBef>
                <a:spcPts val="0"/>
              </a:spcBef>
              <a:spcAft>
                <a:spcPts val="1200"/>
              </a:spcAft>
            </a:pPr>
            <a:r>
              <a:rPr lang="en-US" dirty="0"/>
              <a:t>Frequency on </a:t>
            </a:r>
            <a:r>
              <a:rPr lang="en-US" i="1" dirty="0"/>
              <a:t>Y</a:t>
            </a:r>
            <a:r>
              <a:rPr lang="en-US" dirty="0"/>
              <a:t>-axis, starts at zero</a:t>
            </a:r>
          </a:p>
          <a:p>
            <a:pPr>
              <a:spcBef>
                <a:spcPts val="0"/>
              </a:spcBef>
              <a:spcAft>
                <a:spcPts val="1200"/>
              </a:spcAft>
            </a:pPr>
            <a:r>
              <a:rPr lang="en-US" dirty="0"/>
              <a:t>Values of variable on </a:t>
            </a:r>
            <a:r>
              <a:rPr lang="en-US" i="1" dirty="0"/>
              <a:t>X</a:t>
            </a:r>
            <a:r>
              <a:rPr lang="en-US" dirty="0"/>
              <a:t>-axis</a:t>
            </a:r>
          </a:p>
          <a:p>
            <a:pPr>
              <a:spcBef>
                <a:spcPts val="0"/>
              </a:spcBef>
              <a:spcAft>
                <a:spcPts val="1200"/>
              </a:spcAft>
            </a:pPr>
            <a:r>
              <a:rPr lang="en-US" dirty="0"/>
              <a:t>Detailed title</a:t>
            </a:r>
          </a:p>
          <a:p>
            <a:pPr>
              <a:spcBef>
                <a:spcPts val="0"/>
              </a:spcBef>
              <a:spcAft>
                <a:spcPts val="1200"/>
              </a:spcAft>
            </a:pPr>
            <a:r>
              <a:rPr lang="en-US" dirty="0"/>
              <a:t>Bars go up as high as the frequency in the interval</a:t>
            </a:r>
          </a:p>
          <a:p>
            <a:pPr>
              <a:spcBef>
                <a:spcPts val="0"/>
              </a:spcBef>
              <a:spcAft>
                <a:spcPts val="1200"/>
              </a:spcAft>
            </a:pPr>
            <a:r>
              <a:rPr lang="en-US" dirty="0"/>
              <a:t>Bars touch each other</a:t>
            </a:r>
          </a:p>
          <a:p>
            <a:pPr>
              <a:spcBef>
                <a:spcPts val="0"/>
              </a:spcBef>
              <a:spcAft>
                <a:spcPts val="1200"/>
              </a:spcAft>
            </a:pPr>
            <a:r>
              <a:rPr lang="en-US" dirty="0"/>
              <a:t>Discontinuity mark on </a:t>
            </a:r>
            <a:r>
              <a:rPr lang="en-US" i="1" dirty="0"/>
              <a:t>X</a:t>
            </a:r>
            <a:r>
              <a:rPr lang="en-US" dirty="0"/>
              <a:t>-axis alerts people that the graph does not start at zero</a:t>
            </a:r>
          </a:p>
          <a:p>
            <a:pPr lvl="1">
              <a:spcBef>
                <a:spcPts val="0"/>
              </a:spcBef>
            </a:pPr>
            <a:endParaRPr lang="en-US" dirty="0"/>
          </a:p>
          <a:p>
            <a:pPr lvl="2">
              <a:spcBef>
                <a:spcPts val="0"/>
              </a:spcBef>
              <a:spcAft>
                <a:spcPts val="1200"/>
              </a:spcAft>
            </a:pPr>
            <a:endParaRPr lang="en-US" dirty="0"/>
          </a:p>
        </p:txBody>
      </p:sp>
    </p:spTree>
    <p:extLst>
      <p:ext uri="{BB962C8B-B14F-4D97-AF65-F5344CB8AC3E}">
        <p14:creationId xmlns:p14="http://schemas.microsoft.com/office/powerpoint/2010/main" val="13499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640580" cy="502602"/>
          </a:xfrm>
        </p:spPr>
        <p:txBody>
          <a:bodyPr>
            <a:normAutofit fontScale="90000"/>
          </a:bodyPr>
          <a:lstStyle/>
          <a:p>
            <a:r>
              <a:rPr lang="en-US" sz="4000" dirty="0"/>
              <a:t>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Rectangle 5">
            <a:extLst>
              <a:ext uri="{FF2B5EF4-FFF2-40B4-BE49-F238E27FC236}">
                <a16:creationId xmlns:a16="http://schemas.microsoft.com/office/drawing/2014/main" id="{57A7E82E-3212-45F8-84CA-B22AAD8A54A3}"/>
              </a:ext>
            </a:extLst>
          </p:cNvPr>
          <p:cNvSpPr/>
          <p:nvPr/>
        </p:nvSpPr>
        <p:spPr>
          <a:xfrm>
            <a:off x="651510" y="1050840"/>
            <a:ext cx="8035290" cy="4647426"/>
          </a:xfrm>
          <a:prstGeom prst="rect">
            <a:avLst/>
          </a:prstGeom>
        </p:spPr>
        <p:txBody>
          <a:bodyPr wrap="square">
            <a:spAutoFit/>
          </a:bodyPr>
          <a:lstStyle/>
          <a:p>
            <a:pPr marL="342900" lvl="0" indent="-342900">
              <a:buFont typeface="Arial"/>
              <a:buChar char="•"/>
            </a:pPr>
            <a:r>
              <a:rPr lang="en-US" sz="3000" b="1" dirty="0">
                <a:solidFill>
                  <a:prstClr val="black"/>
                </a:solidFill>
              </a:rPr>
              <a:t>Frequency distribution</a:t>
            </a:r>
          </a:p>
          <a:p>
            <a:pPr marL="742950" lvl="1" indent="-285750">
              <a:buFont typeface="Arial"/>
              <a:buChar char="–"/>
            </a:pPr>
            <a:r>
              <a:rPr lang="en-US" sz="2600" dirty="0">
                <a:solidFill>
                  <a:prstClr val="black"/>
                </a:solidFill>
              </a:rPr>
              <a:t>Tally of how often different values of a variable occur in a set of data</a:t>
            </a:r>
          </a:p>
          <a:p>
            <a:pPr marL="742950" lvl="1" indent="-285750">
              <a:buFont typeface="Arial"/>
              <a:buChar char="–"/>
            </a:pPr>
            <a:r>
              <a:rPr lang="en-US" sz="2600" dirty="0">
                <a:solidFill>
                  <a:prstClr val="black"/>
                </a:solidFill>
              </a:rPr>
              <a:t>Intuitive way to organize and reduce data</a:t>
            </a:r>
          </a:p>
          <a:p>
            <a:pPr marL="742950" lvl="1" indent="-285750">
              <a:buFont typeface="Arial"/>
              <a:buChar char="–"/>
            </a:pPr>
            <a:r>
              <a:rPr lang="en-US" sz="2600" dirty="0">
                <a:solidFill>
                  <a:prstClr val="black"/>
                </a:solidFill>
              </a:rPr>
              <a:t>Utilized for nominal-, ordinal-, interval-, and ratio-level data</a:t>
            </a:r>
            <a:br>
              <a:rPr lang="en-US" sz="2600" dirty="0">
                <a:solidFill>
                  <a:prstClr val="black"/>
                </a:solidFill>
              </a:rPr>
            </a:br>
            <a:endParaRPr lang="en-US" sz="2600" b="1" dirty="0">
              <a:solidFill>
                <a:prstClr val="black"/>
              </a:solidFill>
            </a:endParaRPr>
          </a:p>
          <a:p>
            <a:pPr marL="342900" lvl="0" indent="-342900">
              <a:buFont typeface="Arial"/>
              <a:buChar char="•"/>
            </a:pPr>
            <a:r>
              <a:rPr lang="en-US" sz="3000" b="1" dirty="0">
                <a:solidFill>
                  <a:prstClr val="black"/>
                </a:solidFill>
              </a:rPr>
              <a:t>Types of frequency distribution tables</a:t>
            </a:r>
          </a:p>
          <a:p>
            <a:pPr marL="742950" lvl="1" indent="-285750">
              <a:buFont typeface="Arial"/>
              <a:buChar char="–"/>
            </a:pPr>
            <a:r>
              <a:rPr lang="en-US" sz="2600" dirty="0">
                <a:solidFill>
                  <a:prstClr val="black"/>
                </a:solidFill>
              </a:rPr>
              <a:t>Ungrouped frequency distribution</a:t>
            </a:r>
          </a:p>
          <a:p>
            <a:pPr marL="742950" lvl="1" indent="-285750">
              <a:buFont typeface="Arial"/>
              <a:buChar char="–"/>
            </a:pPr>
            <a:r>
              <a:rPr lang="en-US" sz="2600" dirty="0">
                <a:solidFill>
                  <a:prstClr val="black"/>
                </a:solidFill>
              </a:rPr>
              <a:t>Grouped frequency distribution</a:t>
            </a:r>
          </a:p>
          <a:p>
            <a:pPr marL="742950" lvl="1" indent="-285750">
              <a:buFont typeface="Arial"/>
              <a:buChar char="–"/>
            </a:pPr>
            <a:endParaRPr lang="en-US" sz="2800" dirty="0">
              <a:solidFill>
                <a:prstClr val="black"/>
              </a:solidFill>
            </a:endParaRPr>
          </a:p>
        </p:txBody>
      </p:sp>
    </p:spTree>
    <p:extLst>
      <p:ext uri="{BB962C8B-B14F-4D97-AF65-F5344CB8AC3E}">
        <p14:creationId xmlns:p14="http://schemas.microsoft.com/office/powerpoint/2010/main" val="408639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itle 1">
            <a:extLst>
              <a:ext uri="{FF2B5EF4-FFF2-40B4-BE49-F238E27FC236}">
                <a16:creationId xmlns:a16="http://schemas.microsoft.com/office/drawing/2014/main" id="{A993D206-2EED-408F-8DB9-047AFA8B8C16}"/>
              </a:ext>
            </a:extLst>
          </p:cNvPr>
          <p:cNvSpPr>
            <a:spLocks noGrp="1"/>
          </p:cNvSpPr>
          <p:nvPr>
            <p:ph type="title"/>
          </p:nvPr>
        </p:nvSpPr>
        <p:spPr>
          <a:xfrm>
            <a:off x="5596475" y="914400"/>
            <a:ext cx="2473105" cy="4648200"/>
          </a:xfrm>
        </p:spPr>
        <p:txBody>
          <a:bodyPr>
            <a:normAutofit/>
          </a:bodyPr>
          <a:lstStyle/>
          <a:p>
            <a:pPr algn="l"/>
            <a:r>
              <a:rPr lang="en-US" sz="2400" dirty="0"/>
              <a:t>Histogram Showing Grouped Frequency Distribution of IQ Scores for 68 Sixth Graders (Interval Width = 10)</a:t>
            </a:r>
          </a:p>
        </p:txBody>
      </p:sp>
      <p:pic>
        <p:nvPicPr>
          <p:cNvPr id="10" name="Picture 9" descr="The figure is an example of a histogram. Histograms graph the frequency of continuous variables, so the bars touch each other. The bars are as wide as the real limits of each interval, not the apparent limits. This is highlighted in the enlarged section of the graph.&#10;A frequency polygon, sometimes called a line graph, displays the frequency distribution of a continuous variable as a line, not with bars. A frequency polygon differs from a histogram in another way: the frequencies “go to zero” at the beginning (the far left)  and the end (the far right) of the graph. Whether one uses a histogram or a frequency polygon to represent a frequency distribution is a matter of personal preference—they both are legitimate options for graphing frequencies for a continuous variable.&#10;" title="Figure 2.10">
            <a:extLst>
              <a:ext uri="{FF2B5EF4-FFF2-40B4-BE49-F238E27FC236}">
                <a16:creationId xmlns:a16="http://schemas.microsoft.com/office/drawing/2014/main" id="{2A6D9737-C74D-4074-8644-0D51A3C4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81000"/>
            <a:ext cx="3970020" cy="4990249"/>
          </a:xfrm>
          <a:prstGeom prst="rect">
            <a:avLst/>
          </a:prstGeom>
        </p:spPr>
      </p:pic>
    </p:spTree>
    <p:extLst>
      <p:ext uri="{BB962C8B-B14F-4D97-AF65-F5344CB8AC3E}">
        <p14:creationId xmlns:p14="http://schemas.microsoft.com/office/powerpoint/2010/main" val="1069222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269230" cy="502602"/>
          </a:xfrm>
        </p:spPr>
        <p:txBody>
          <a:bodyPr>
            <a:normAutofit fontScale="90000"/>
          </a:bodyPr>
          <a:lstStyle/>
          <a:p>
            <a:r>
              <a:rPr lang="en-US" sz="4000" dirty="0"/>
              <a:t>About Frequency Polygons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C3A5749-8F2D-48CB-9B7B-325FDC1E79E2}"/>
              </a:ext>
            </a:extLst>
          </p:cNvPr>
          <p:cNvSpPr>
            <a:spLocks noGrp="1"/>
          </p:cNvSpPr>
          <p:nvPr>
            <p:ph idx="1"/>
          </p:nvPr>
        </p:nvSpPr>
        <p:spPr>
          <a:xfrm>
            <a:off x="560070" y="1057727"/>
            <a:ext cx="8229600" cy="4525963"/>
          </a:xfrm>
        </p:spPr>
        <p:txBody>
          <a:bodyPr>
            <a:normAutofit fontScale="77500" lnSpcReduction="20000"/>
          </a:bodyPr>
          <a:lstStyle/>
          <a:p>
            <a:pPr>
              <a:spcBef>
                <a:spcPts val="0"/>
              </a:spcBef>
              <a:spcAft>
                <a:spcPts val="1200"/>
              </a:spcAft>
            </a:pPr>
            <a:r>
              <a:rPr lang="en-US" dirty="0"/>
              <a:t>Frequency on </a:t>
            </a:r>
            <a:r>
              <a:rPr lang="en-US" i="1" dirty="0"/>
              <a:t>Y</a:t>
            </a:r>
            <a:r>
              <a:rPr lang="en-US" dirty="0"/>
              <a:t>-axis starts at zero and goes up, in equal intervals, to the first interval above the largest possible frequency</a:t>
            </a:r>
          </a:p>
          <a:p>
            <a:pPr>
              <a:spcBef>
                <a:spcPts val="0"/>
              </a:spcBef>
              <a:spcAft>
                <a:spcPts val="1200"/>
              </a:spcAft>
            </a:pPr>
            <a:r>
              <a:rPr lang="en-US" i="1" dirty="0"/>
              <a:t>X</a:t>
            </a:r>
            <a:r>
              <a:rPr lang="en-US" dirty="0"/>
              <a:t>-axis shows midpoints of the intervals being graphed</a:t>
            </a:r>
          </a:p>
          <a:p>
            <a:pPr>
              <a:spcBef>
                <a:spcPts val="0"/>
              </a:spcBef>
              <a:spcAft>
                <a:spcPts val="1200"/>
              </a:spcAft>
            </a:pPr>
            <a:r>
              <a:rPr lang="en-US" dirty="0"/>
              <a:t>Detailed title</a:t>
            </a:r>
          </a:p>
          <a:p>
            <a:pPr>
              <a:spcBef>
                <a:spcPts val="0"/>
              </a:spcBef>
              <a:spcAft>
                <a:spcPts val="1200"/>
              </a:spcAft>
            </a:pPr>
            <a:r>
              <a:rPr lang="en-US" dirty="0"/>
              <a:t>Frequencies marked by dots at the appropriate height at the midpoints of the intervals</a:t>
            </a:r>
          </a:p>
          <a:p>
            <a:pPr>
              <a:spcBef>
                <a:spcPts val="0"/>
              </a:spcBef>
              <a:spcAft>
                <a:spcPts val="1200"/>
              </a:spcAft>
            </a:pPr>
            <a:r>
              <a:rPr lang="en-US" dirty="0"/>
              <a:t>Dots are connected by lines</a:t>
            </a:r>
          </a:p>
          <a:p>
            <a:pPr>
              <a:spcBef>
                <a:spcPts val="0"/>
              </a:spcBef>
              <a:spcAft>
                <a:spcPts val="1200"/>
              </a:spcAft>
            </a:pPr>
            <a:r>
              <a:rPr lang="en-US" dirty="0"/>
              <a:t>Graph starts and ends at intervals with a frequency of zero</a:t>
            </a:r>
          </a:p>
          <a:p>
            <a:pPr>
              <a:spcBef>
                <a:spcPts val="0"/>
              </a:spcBef>
              <a:spcAft>
                <a:spcPts val="1200"/>
              </a:spcAft>
            </a:pPr>
            <a:r>
              <a:rPr lang="en-US" dirty="0"/>
              <a:t>Discontinuity mark on </a:t>
            </a:r>
            <a:r>
              <a:rPr lang="en-US" i="1" dirty="0"/>
              <a:t>X</a:t>
            </a:r>
            <a:r>
              <a:rPr lang="en-US" dirty="0"/>
              <a:t>-axis, graph does not start at zero</a:t>
            </a:r>
          </a:p>
          <a:p>
            <a:pPr lvl="2">
              <a:spcBef>
                <a:spcPts val="0"/>
              </a:spcBef>
              <a:spcAft>
                <a:spcPts val="1200"/>
              </a:spcAft>
            </a:pPr>
            <a:endParaRPr lang="en-US" dirty="0"/>
          </a:p>
        </p:txBody>
      </p:sp>
    </p:spTree>
    <p:extLst>
      <p:ext uri="{BB962C8B-B14F-4D97-AF65-F5344CB8AC3E}">
        <p14:creationId xmlns:p14="http://schemas.microsoft.com/office/powerpoint/2010/main" val="254270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18170" cy="1275930"/>
          </a:xfrm>
        </p:spPr>
        <p:txBody>
          <a:bodyPr>
            <a:noAutofit/>
          </a:bodyPr>
          <a:lstStyle/>
          <a:p>
            <a:pPr algn="l"/>
            <a:r>
              <a:rPr lang="en-US" sz="3200" dirty="0"/>
              <a:t>Frequency Polygon Showing Grouped Frequency Distribution of IQ Scores for 68 Sixth Graders </a:t>
            </a:r>
            <a:br>
              <a:rPr lang="en-US" sz="3200" dirty="0"/>
            </a:br>
            <a:r>
              <a:rPr lang="en-US" sz="3200" dirty="0"/>
              <a:t>(Interval Width = 10)</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7" name="Picture 6" descr="The figure is an example of a frequency polygon. Frequency polygons are made for continuous variables. The frequencies are marked by dots at the appropriate height at the midpoints of the intervals. Then the dots are connected by lines. Note that the graph starts and ends at intervals with a frequency of zero.&#10;The frequency for the very bottom and very top interval is zero. This is what was meant by saying that frequency polygons “go to zero” at the beginning and end of the graph.&#10;" title="Figure 2.12">
            <a:extLst>
              <a:ext uri="{FF2B5EF4-FFF2-40B4-BE49-F238E27FC236}">
                <a16:creationId xmlns:a16="http://schemas.microsoft.com/office/drawing/2014/main" id="{07876A98-448C-43CD-8AF8-FEB1BD39F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659" y="1686752"/>
            <a:ext cx="5396611" cy="3730376"/>
          </a:xfrm>
          <a:prstGeom prst="rect">
            <a:avLst/>
          </a:prstGeom>
        </p:spPr>
      </p:pic>
    </p:spTree>
    <p:extLst>
      <p:ext uri="{BB962C8B-B14F-4D97-AF65-F5344CB8AC3E}">
        <p14:creationId xmlns:p14="http://schemas.microsoft.com/office/powerpoint/2010/main" val="4161544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955030" cy="502602"/>
          </a:xfrm>
        </p:spPr>
        <p:txBody>
          <a:bodyPr>
            <a:normAutofit fontScale="90000"/>
          </a:bodyPr>
          <a:lstStyle/>
          <a:p>
            <a:r>
              <a:rPr lang="en-US" sz="4000" dirty="0"/>
              <a:t>Key Differences Among Graphs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7" name="Table 6">
            <a:extLst>
              <a:ext uri="{FF2B5EF4-FFF2-40B4-BE49-F238E27FC236}">
                <a16:creationId xmlns:a16="http://schemas.microsoft.com/office/drawing/2014/main" id="{6EA0A1AA-7EF0-44D1-9B29-50834917E161}"/>
              </a:ext>
            </a:extLst>
          </p:cNvPr>
          <p:cNvGraphicFramePr>
            <a:graphicFrameLocks noGrp="1"/>
          </p:cNvGraphicFramePr>
          <p:nvPr>
            <p:extLst>
              <p:ext uri="{D42A27DB-BD31-4B8C-83A1-F6EECF244321}">
                <p14:modId xmlns:p14="http://schemas.microsoft.com/office/powerpoint/2010/main" val="2709530522"/>
              </p:ext>
            </p:extLst>
          </p:nvPr>
        </p:nvGraphicFramePr>
        <p:xfrm>
          <a:off x="266700" y="937578"/>
          <a:ext cx="8610600" cy="4242327"/>
        </p:xfrm>
        <a:graphic>
          <a:graphicData uri="http://schemas.openxmlformats.org/drawingml/2006/table">
            <a:tbl>
              <a:tblPr firstRow="1" firstCol="1" bandRow="1">
                <a:tableStyleId>{7DF18680-E054-41AD-8BC1-D1AEF772440D}</a:tableStyleId>
              </a:tblPr>
              <a:tblGrid>
                <a:gridCol w="1807698">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383302">
                  <a:extLst>
                    <a:ext uri="{9D8B030D-6E8A-4147-A177-3AD203B41FA5}">
                      <a16:colId xmlns:a16="http://schemas.microsoft.com/office/drawing/2014/main" val="20003"/>
                    </a:ext>
                  </a:extLst>
                </a:gridCol>
              </a:tblGrid>
              <a:tr h="542719">
                <a:tc>
                  <a:txBody>
                    <a:bodyPr/>
                    <a:lstStyle/>
                    <a:p>
                      <a:endParaRPr lang="en-US" dirty="0"/>
                    </a:p>
                  </a:txBody>
                  <a:tcPr/>
                </a:tc>
                <a:tc>
                  <a:txBody>
                    <a:bodyPr/>
                    <a:lstStyle/>
                    <a:p>
                      <a:r>
                        <a:rPr lang="en-US" dirty="0"/>
                        <a:t>Bar Graphs</a:t>
                      </a:r>
                    </a:p>
                  </a:txBody>
                  <a:tcPr/>
                </a:tc>
                <a:tc>
                  <a:txBody>
                    <a:bodyPr/>
                    <a:lstStyle/>
                    <a:p>
                      <a:r>
                        <a:rPr lang="en-US" dirty="0"/>
                        <a:t>Histograms</a:t>
                      </a:r>
                    </a:p>
                  </a:txBody>
                  <a:tcPr/>
                </a:tc>
                <a:tc>
                  <a:txBody>
                    <a:bodyPr/>
                    <a:lstStyle/>
                    <a:p>
                      <a:r>
                        <a:rPr lang="en-US" dirty="0"/>
                        <a:t>Frequency Polygons</a:t>
                      </a:r>
                    </a:p>
                  </a:txBody>
                  <a:tcPr/>
                </a:tc>
                <a:extLst>
                  <a:ext uri="{0D108BD9-81ED-4DB2-BD59-A6C34878D82A}">
                    <a16:rowId xmlns:a16="http://schemas.microsoft.com/office/drawing/2014/main" val="10000"/>
                  </a:ext>
                </a:extLst>
              </a:tr>
              <a:tr h="314433">
                <a:tc>
                  <a:txBody>
                    <a:bodyPr/>
                    <a:lstStyle/>
                    <a:p>
                      <a:r>
                        <a:rPr lang="en-US" dirty="0"/>
                        <a:t>Type of data</a:t>
                      </a:r>
                    </a:p>
                  </a:txBody>
                  <a:tcPr/>
                </a:tc>
                <a:tc>
                  <a:txBody>
                    <a:bodyPr/>
                    <a:lstStyle/>
                    <a:p>
                      <a:r>
                        <a:rPr lang="en-US" dirty="0"/>
                        <a:t>Discrete</a:t>
                      </a:r>
                    </a:p>
                  </a:txBody>
                  <a:tcPr/>
                </a:tc>
                <a:tc>
                  <a:txBody>
                    <a:bodyPr/>
                    <a:lstStyle/>
                    <a:p>
                      <a:r>
                        <a:rPr lang="en-US" dirty="0"/>
                        <a:t>Continuous</a:t>
                      </a:r>
                    </a:p>
                  </a:txBody>
                  <a:tcPr/>
                </a:tc>
                <a:tc>
                  <a:txBody>
                    <a:bodyPr/>
                    <a:lstStyle/>
                    <a:p>
                      <a:r>
                        <a:rPr lang="en-US" dirty="0"/>
                        <a:t>Continuous</a:t>
                      </a:r>
                    </a:p>
                  </a:txBody>
                  <a:tcPr/>
                </a:tc>
                <a:extLst>
                  <a:ext uri="{0D108BD9-81ED-4DB2-BD59-A6C34878D82A}">
                    <a16:rowId xmlns:a16="http://schemas.microsoft.com/office/drawing/2014/main" val="10001"/>
                  </a:ext>
                </a:extLst>
              </a:tr>
              <a:tr h="3333848">
                <a:tc>
                  <a:txBody>
                    <a:bodyPr/>
                    <a:lstStyle/>
                    <a:p>
                      <a:r>
                        <a:rPr lang="en-US" dirty="0"/>
                        <a:t>Physical characteristics of the graph</a:t>
                      </a:r>
                    </a:p>
                  </a:txBody>
                  <a:tcPr/>
                </a:tc>
                <a:tc>
                  <a:txBody>
                    <a:bodyPr/>
                    <a:lstStyle/>
                    <a:p>
                      <a:pPr marL="285750" indent="-285750">
                        <a:buFont typeface="Wingdings" charset="2"/>
                        <a:buChar char="ü"/>
                      </a:pPr>
                      <a:r>
                        <a:rPr lang="en-US" dirty="0"/>
                        <a:t>Bars don’t touch each other.</a:t>
                      </a:r>
                    </a:p>
                  </a:txBody>
                  <a:tcPr/>
                </a:tc>
                <a:tc>
                  <a:txBody>
                    <a:bodyPr/>
                    <a:lstStyle/>
                    <a:p>
                      <a:pPr marL="285750" indent="-285750">
                        <a:buFont typeface="Wingdings" charset="2"/>
                        <a:buChar char="ü"/>
                      </a:pPr>
                      <a:r>
                        <a:rPr lang="en-US" dirty="0"/>
                        <a:t>Bars touch each other.</a:t>
                      </a:r>
                    </a:p>
                    <a:p>
                      <a:pPr marL="285750" indent="-285750">
                        <a:buFont typeface="Wingdings" charset="2"/>
                        <a:buChar char="ü"/>
                      </a:pPr>
                      <a:r>
                        <a:rPr lang="en-US" dirty="0"/>
                        <a:t>Bars go up and down at the real limits of the interval</a:t>
                      </a:r>
                    </a:p>
                  </a:txBody>
                  <a:tcPr/>
                </a:tc>
                <a:tc>
                  <a:txBody>
                    <a:bodyPr/>
                    <a:lstStyle/>
                    <a:p>
                      <a:pPr marL="285750" indent="-285750">
                        <a:buFont typeface="Wingdings" charset="2"/>
                        <a:buChar char="ü"/>
                      </a:pPr>
                      <a:r>
                        <a:rPr lang="en-US" dirty="0"/>
                        <a:t>Frequencies are marked with dots at the midpoints of the intervals.</a:t>
                      </a:r>
                    </a:p>
                    <a:p>
                      <a:pPr marL="285750" indent="-285750">
                        <a:buFont typeface="Wingdings" charset="2"/>
                        <a:buChar char="ü"/>
                      </a:pPr>
                      <a:r>
                        <a:rPr lang="en-US" dirty="0"/>
                        <a:t>Dots are connected by lines</a:t>
                      </a:r>
                    </a:p>
                    <a:p>
                      <a:pPr marL="285750" indent="-285750">
                        <a:buFont typeface="Wingdings" charset="2"/>
                        <a:buChar char="ü"/>
                      </a:pPr>
                      <a:r>
                        <a:rPr lang="en-US" dirty="0"/>
                        <a:t>Frequencies “go to zero” at the far left and far right of</a:t>
                      </a:r>
                      <a:r>
                        <a:rPr lang="en-US" baseline="0" dirty="0"/>
                        <a:t> the graph</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41588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572250" cy="502602"/>
          </a:xfrm>
        </p:spPr>
        <p:txBody>
          <a:bodyPr>
            <a:normAutofit fontScale="90000"/>
          </a:bodyPr>
          <a:lstStyle/>
          <a:p>
            <a:r>
              <a:rPr lang="en-US" sz="4000" dirty="0"/>
              <a:t>Shapes of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Content Placeholder 2">
            <a:extLst>
              <a:ext uri="{FF2B5EF4-FFF2-40B4-BE49-F238E27FC236}">
                <a16:creationId xmlns:a16="http://schemas.microsoft.com/office/drawing/2014/main" id="{F4EE29E0-F72B-42E0-BD3B-2306992D74CF}"/>
              </a:ext>
            </a:extLst>
          </p:cNvPr>
          <p:cNvSpPr>
            <a:spLocks noGrp="1"/>
          </p:cNvSpPr>
          <p:nvPr>
            <p:ph idx="1"/>
          </p:nvPr>
        </p:nvSpPr>
        <p:spPr>
          <a:xfrm>
            <a:off x="457200" y="1166018"/>
            <a:ext cx="8229600" cy="4525963"/>
          </a:xfrm>
        </p:spPr>
        <p:txBody>
          <a:bodyPr/>
          <a:lstStyle/>
          <a:p>
            <a:pPr>
              <a:spcBef>
                <a:spcPts val="0"/>
              </a:spcBef>
            </a:pPr>
            <a:r>
              <a:rPr lang="en-US" b="1" dirty="0"/>
              <a:t>There are three aspects of the shape of frequency distributions</a:t>
            </a:r>
          </a:p>
          <a:p>
            <a:pPr lvl="1">
              <a:spcBef>
                <a:spcPts val="0"/>
              </a:spcBef>
            </a:pPr>
            <a:r>
              <a:rPr lang="en-US" dirty="0"/>
              <a:t>Modality</a:t>
            </a:r>
          </a:p>
          <a:p>
            <a:pPr lvl="1">
              <a:spcBef>
                <a:spcPts val="0"/>
              </a:spcBef>
            </a:pPr>
            <a:r>
              <a:rPr lang="en-US" dirty="0" err="1"/>
              <a:t>Skewness</a:t>
            </a:r>
            <a:endParaRPr lang="en-US" dirty="0"/>
          </a:p>
          <a:p>
            <a:pPr lvl="1">
              <a:spcBef>
                <a:spcPts val="0"/>
              </a:spcBef>
            </a:pPr>
            <a:r>
              <a:rPr lang="en-US" dirty="0"/>
              <a:t>Kurtosis</a:t>
            </a:r>
          </a:p>
        </p:txBody>
      </p:sp>
    </p:spTree>
    <p:extLst>
      <p:ext uri="{BB962C8B-B14F-4D97-AF65-F5344CB8AC3E}">
        <p14:creationId xmlns:p14="http://schemas.microsoft.com/office/powerpoint/2010/main" val="299634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326630" cy="1047330"/>
          </a:xfrm>
        </p:spPr>
        <p:txBody>
          <a:bodyPr>
            <a:normAutofit fontScale="90000"/>
          </a:bodyPr>
          <a:lstStyle/>
          <a:p>
            <a:pPr algn="l"/>
            <a:r>
              <a:rPr lang="en-US" sz="4000" dirty="0"/>
              <a:t>Three Aspects of Shape of Frequency Distribution Curves to Describe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6" name="Table 5">
            <a:extLst>
              <a:ext uri="{FF2B5EF4-FFF2-40B4-BE49-F238E27FC236}">
                <a16:creationId xmlns:a16="http://schemas.microsoft.com/office/drawing/2014/main" id="{9C5398EF-E960-4085-AA82-CA33A354C0D1}"/>
              </a:ext>
            </a:extLst>
          </p:cNvPr>
          <p:cNvGraphicFramePr>
            <a:graphicFrameLocks noGrp="1"/>
          </p:cNvGraphicFramePr>
          <p:nvPr>
            <p:extLst>
              <p:ext uri="{D42A27DB-BD31-4B8C-83A1-F6EECF244321}">
                <p14:modId xmlns:p14="http://schemas.microsoft.com/office/powerpoint/2010/main" val="4038091956"/>
              </p:ext>
            </p:extLst>
          </p:nvPr>
        </p:nvGraphicFramePr>
        <p:xfrm>
          <a:off x="510009" y="2167890"/>
          <a:ext cx="8123982" cy="1097280"/>
        </p:xfrm>
        <a:graphic>
          <a:graphicData uri="http://schemas.openxmlformats.org/drawingml/2006/table">
            <a:tbl>
              <a:tblPr firstRow="1" bandRow="1">
                <a:tableStyleId>{7DF18680-E054-41AD-8BC1-D1AEF772440D}</a:tableStyleId>
              </a:tblPr>
              <a:tblGrid>
                <a:gridCol w="2707994">
                  <a:extLst>
                    <a:ext uri="{9D8B030D-6E8A-4147-A177-3AD203B41FA5}">
                      <a16:colId xmlns:a16="http://schemas.microsoft.com/office/drawing/2014/main" val="20000"/>
                    </a:ext>
                  </a:extLst>
                </a:gridCol>
                <a:gridCol w="2707994">
                  <a:extLst>
                    <a:ext uri="{9D8B030D-6E8A-4147-A177-3AD203B41FA5}">
                      <a16:colId xmlns:a16="http://schemas.microsoft.com/office/drawing/2014/main" val="20001"/>
                    </a:ext>
                  </a:extLst>
                </a:gridCol>
                <a:gridCol w="2707994">
                  <a:extLst>
                    <a:ext uri="{9D8B030D-6E8A-4147-A177-3AD203B41FA5}">
                      <a16:colId xmlns:a16="http://schemas.microsoft.com/office/drawing/2014/main" val="20002"/>
                    </a:ext>
                  </a:extLst>
                </a:gridCol>
              </a:tblGrid>
              <a:tr h="342900">
                <a:tc>
                  <a:txBody>
                    <a:bodyPr/>
                    <a:lstStyle/>
                    <a:p>
                      <a:r>
                        <a:rPr lang="en-US" sz="2000" dirty="0"/>
                        <a:t>Modality</a:t>
                      </a:r>
                    </a:p>
                  </a:txBody>
                  <a:tcPr/>
                </a:tc>
                <a:tc>
                  <a:txBody>
                    <a:bodyPr/>
                    <a:lstStyle/>
                    <a:p>
                      <a:r>
                        <a:rPr lang="en-US" sz="2000" dirty="0"/>
                        <a:t>Skewness</a:t>
                      </a:r>
                    </a:p>
                  </a:txBody>
                  <a:tcPr/>
                </a:tc>
                <a:tc>
                  <a:txBody>
                    <a:bodyPr/>
                    <a:lstStyle/>
                    <a:p>
                      <a:r>
                        <a:rPr lang="en-US" sz="2000" dirty="0"/>
                        <a:t>Kurtosis</a:t>
                      </a:r>
                    </a:p>
                  </a:txBody>
                  <a:tcPr/>
                </a:tc>
                <a:extLst>
                  <a:ext uri="{0D108BD9-81ED-4DB2-BD59-A6C34878D82A}">
                    <a16:rowId xmlns:a16="http://schemas.microsoft.com/office/drawing/2014/main" val="10000"/>
                  </a:ext>
                </a:extLst>
              </a:tr>
              <a:tr h="342900">
                <a:tc>
                  <a:txBody>
                    <a:bodyPr/>
                    <a:lstStyle/>
                    <a:p>
                      <a:r>
                        <a:rPr lang="en-US" sz="2000" dirty="0"/>
                        <a:t>How many high points there are in a data set</a:t>
                      </a:r>
                    </a:p>
                  </a:txBody>
                  <a:tcPr/>
                </a:tc>
                <a:tc>
                  <a:txBody>
                    <a:bodyPr/>
                    <a:lstStyle/>
                    <a:p>
                      <a:r>
                        <a:rPr lang="en-US" sz="2000" dirty="0"/>
                        <a:t>Whether the data set is symmetric</a:t>
                      </a:r>
                    </a:p>
                  </a:txBody>
                  <a:tcPr/>
                </a:tc>
                <a:tc>
                  <a:txBody>
                    <a:bodyPr/>
                    <a:lstStyle/>
                    <a:p>
                      <a:r>
                        <a:rPr lang="en-US" sz="2000" dirty="0"/>
                        <a:t>Whether a</a:t>
                      </a:r>
                      <a:r>
                        <a:rPr lang="en-US" sz="2000" baseline="0" dirty="0"/>
                        <a:t> data set is peaked or flat</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5788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697730" cy="502602"/>
          </a:xfrm>
        </p:spPr>
        <p:txBody>
          <a:bodyPr>
            <a:normAutofit fontScale="90000"/>
          </a:bodyPr>
          <a:lstStyle/>
          <a:p>
            <a:r>
              <a:rPr lang="en-US" sz="4000" dirty="0"/>
              <a:t>The Normal Distribution</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8" name="Picture 7" descr="The figure is an example of a normal distribution curve. The normal distribution, sometimes called the bell-shaped curve, is highest at its midpoint and then shows symmetrical decreases In frequency as it moves to the tails.&#10;Many call this a bell-shaped curve, but statisticians call it a normal curve or normal distribution. This curve has one highest point, in the middle, and the frequencies decrease symmetrically as the values move away from the midpoint. (Being symmetrical means that the left side of the curve is a mirror image of the right.) The frequency polygon of the sixth-grade IQ data in Figure 2.12 has a “normalish” shape.&#10;" title="Figure 2.14">
            <a:extLst>
              <a:ext uri="{FF2B5EF4-FFF2-40B4-BE49-F238E27FC236}">
                <a16:creationId xmlns:a16="http://schemas.microsoft.com/office/drawing/2014/main" id="{033B6A35-E286-4536-956D-9B384948A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90" y="1060067"/>
            <a:ext cx="7479030" cy="4210417"/>
          </a:xfrm>
          <a:prstGeom prst="rect">
            <a:avLst/>
          </a:prstGeom>
        </p:spPr>
      </p:pic>
    </p:spTree>
    <p:extLst>
      <p:ext uri="{BB962C8B-B14F-4D97-AF65-F5344CB8AC3E}">
        <p14:creationId xmlns:p14="http://schemas.microsoft.com/office/powerpoint/2010/main" val="172785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18170" cy="1275930"/>
          </a:xfrm>
        </p:spPr>
        <p:txBody>
          <a:bodyPr>
            <a:noAutofit/>
          </a:bodyPr>
          <a:lstStyle/>
          <a:p>
            <a:pPr algn="l"/>
            <a:r>
              <a:rPr lang="en-US" sz="3200" dirty="0"/>
              <a:t>Frequency Polygon Showing Grouped Frequency Distribution of IQ Scores for 68 Sixth Graders </a:t>
            </a:r>
            <a:br>
              <a:rPr lang="en-US" sz="3200" dirty="0"/>
            </a:br>
            <a:r>
              <a:rPr lang="en-US" sz="3200" dirty="0"/>
              <a:t>(Interval Width = 10)</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7" name="Picture 6" descr="The figure is an example of a frequency polygon. Frequency polygons are made for continuous variables. The frequencies are marked by dots at the appropriate height at the midpoints of the intervals. Then the dots are connected by lines. Note that the graph starts and ends at intervals with a frequency of zero.&#10;The frequency for the very bottom and very top interval is zero. This is what was meant by saying that frequency polygons “go to zero” at the beginning and end of the graph.&#10;" title="Figure 2.12">
            <a:extLst>
              <a:ext uri="{FF2B5EF4-FFF2-40B4-BE49-F238E27FC236}">
                <a16:creationId xmlns:a16="http://schemas.microsoft.com/office/drawing/2014/main" id="{07876A98-448C-43CD-8AF8-FEB1BD39F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659" y="1686752"/>
            <a:ext cx="5396611" cy="3730376"/>
          </a:xfrm>
          <a:prstGeom prst="rect">
            <a:avLst/>
          </a:prstGeom>
        </p:spPr>
      </p:pic>
    </p:spTree>
    <p:extLst>
      <p:ext uri="{BB962C8B-B14F-4D97-AF65-F5344CB8AC3E}">
        <p14:creationId xmlns:p14="http://schemas.microsoft.com/office/powerpoint/2010/main" val="60729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194810" cy="502602"/>
          </a:xfrm>
        </p:spPr>
        <p:txBody>
          <a:bodyPr>
            <a:normAutofit fontScale="90000"/>
          </a:bodyPr>
          <a:lstStyle/>
          <a:p>
            <a:r>
              <a:rPr lang="en-US" sz="4000" dirty="0"/>
              <a:t>Examples of Modality</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Rectangle 4">
            <a:extLst>
              <a:ext uri="{FF2B5EF4-FFF2-40B4-BE49-F238E27FC236}">
                <a16:creationId xmlns:a16="http://schemas.microsoft.com/office/drawing/2014/main" id="{D9DD9672-CB02-4F7E-A289-40C7BC50648F}"/>
              </a:ext>
            </a:extLst>
          </p:cNvPr>
          <p:cNvSpPr/>
          <p:nvPr/>
        </p:nvSpPr>
        <p:spPr>
          <a:xfrm>
            <a:off x="914400" y="4788853"/>
            <a:ext cx="6953250" cy="707886"/>
          </a:xfrm>
          <a:prstGeom prst="rect">
            <a:avLst/>
          </a:prstGeom>
        </p:spPr>
        <p:txBody>
          <a:bodyPr wrap="square">
            <a:spAutoFit/>
          </a:bodyPr>
          <a:lstStyle/>
          <a:p>
            <a:r>
              <a:rPr kumimoji="1" lang="en-US" sz="2000" dirty="0">
                <a:ea typeface="Arial" charset="0"/>
                <a:cs typeface="Arial" charset="0"/>
              </a:rPr>
              <a:t>Panel A shows a </a:t>
            </a:r>
            <a:r>
              <a:rPr kumimoji="1" lang="en-US" sz="2000" dirty="0" err="1">
                <a:ea typeface="Arial" charset="0"/>
                <a:cs typeface="Arial" charset="0"/>
              </a:rPr>
              <a:t>unimodal</a:t>
            </a:r>
            <a:r>
              <a:rPr kumimoji="1" lang="en-US" sz="2000" dirty="0">
                <a:ea typeface="Arial" charset="0"/>
                <a:cs typeface="Arial" charset="0"/>
              </a:rPr>
              <a:t> data set, panel B a bimodal data set, and panel C a multimodal data set</a:t>
            </a:r>
            <a:endParaRPr lang="en-US" sz="2000" dirty="0">
              <a:ea typeface="Arial" charset="0"/>
              <a:cs typeface="Arial" charset="0"/>
            </a:endParaRPr>
          </a:p>
        </p:txBody>
      </p:sp>
      <p:pic>
        <p:nvPicPr>
          <p:cNvPr id="6" name="Picture 5" descr="The figure shows three examples of modality. Figure 2.15.&#10;Modality, the first of the three aspects used to describe shape, refers to how many&#10;peaks exist in the curve of the frequency distribution. A peak is a high point, also&#10;called a mode, and it represents the score or interval with the largest frequency. The&#10;normal curve has one peak, in the center of the distribution, and is called unimodal.&#10;A distribution can have two peaks, in which case it is called bimodal. If a distribution&#10;has three or more peaks, it is called multimodal. Figure 2.15 shows what distributions&#10;with different modalities look like&#10;" title="Figure 2.15">
            <a:extLst>
              <a:ext uri="{FF2B5EF4-FFF2-40B4-BE49-F238E27FC236}">
                <a16:creationId xmlns:a16="http://schemas.microsoft.com/office/drawing/2014/main" id="{096ACCA5-5CAB-4758-9579-24D774AC8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95" y="1076971"/>
            <a:ext cx="5410765" cy="3555073"/>
          </a:xfrm>
          <a:prstGeom prst="rect">
            <a:avLst/>
          </a:prstGeom>
        </p:spPr>
      </p:pic>
    </p:spTree>
    <p:extLst>
      <p:ext uri="{BB962C8B-B14F-4D97-AF65-F5344CB8AC3E}">
        <p14:creationId xmlns:p14="http://schemas.microsoft.com/office/powerpoint/2010/main" val="3540888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572250" cy="502602"/>
          </a:xfrm>
        </p:spPr>
        <p:txBody>
          <a:bodyPr>
            <a:normAutofit fontScale="90000"/>
          </a:bodyPr>
          <a:lstStyle/>
          <a:p>
            <a:r>
              <a:rPr lang="en-US" sz="4000" dirty="0"/>
              <a:t>Shapes of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CBD929C7-3E35-4E72-8720-7B8890DF6A1A}"/>
              </a:ext>
            </a:extLst>
          </p:cNvPr>
          <p:cNvSpPr>
            <a:spLocks noGrp="1"/>
          </p:cNvSpPr>
          <p:nvPr>
            <p:ph idx="1"/>
          </p:nvPr>
        </p:nvSpPr>
        <p:spPr>
          <a:xfrm>
            <a:off x="548640" y="1166018"/>
            <a:ext cx="8229600" cy="4525963"/>
          </a:xfrm>
        </p:spPr>
        <p:txBody>
          <a:bodyPr>
            <a:normAutofit fontScale="92500" lnSpcReduction="20000"/>
          </a:bodyPr>
          <a:lstStyle/>
          <a:p>
            <a:pPr>
              <a:spcBef>
                <a:spcPts val="0"/>
              </a:spcBef>
            </a:pPr>
            <a:r>
              <a:rPr lang="en-US" b="1" dirty="0" err="1"/>
              <a:t>Skewness</a:t>
            </a:r>
            <a:endParaRPr lang="en-US" b="1" dirty="0"/>
          </a:p>
          <a:p>
            <a:pPr lvl="1">
              <a:spcBef>
                <a:spcPts val="0"/>
              </a:spcBef>
            </a:pPr>
            <a:r>
              <a:rPr lang="en-US" dirty="0"/>
              <a:t>Deviation from symmetry in a frequency distribution, which means the left and right sides of the distribution are not mirror images of each other</a:t>
            </a:r>
            <a:br>
              <a:rPr lang="en-US" dirty="0"/>
            </a:br>
            <a:endParaRPr lang="en-US" sz="2800" dirty="0"/>
          </a:p>
          <a:p>
            <a:pPr>
              <a:spcBef>
                <a:spcPts val="0"/>
              </a:spcBef>
            </a:pPr>
            <a:r>
              <a:rPr lang="en-US" b="1" dirty="0"/>
              <a:t>Positive skew</a:t>
            </a:r>
          </a:p>
          <a:p>
            <a:pPr lvl="1">
              <a:spcBef>
                <a:spcPts val="0"/>
              </a:spcBef>
            </a:pPr>
            <a:r>
              <a:rPr lang="en-US" dirty="0"/>
              <a:t>Asymmetrical frequency distribution in which the tail extends to the right, in the direction of higher scores</a:t>
            </a:r>
            <a:br>
              <a:rPr lang="en-US" dirty="0"/>
            </a:br>
            <a:endParaRPr lang="en-US" dirty="0"/>
          </a:p>
          <a:p>
            <a:pPr>
              <a:spcBef>
                <a:spcPts val="0"/>
              </a:spcBef>
            </a:pPr>
            <a:r>
              <a:rPr lang="en-US" b="1" dirty="0"/>
              <a:t>Negative skew</a:t>
            </a:r>
          </a:p>
          <a:p>
            <a:pPr lvl="1">
              <a:spcBef>
                <a:spcPts val="0"/>
              </a:spcBef>
            </a:pPr>
            <a:r>
              <a:rPr lang="en-US" dirty="0"/>
              <a:t>Asymmetrical frequency distribution in which the tail extends to the left, in the direction of lower scores</a:t>
            </a:r>
          </a:p>
        </p:txBody>
      </p:sp>
    </p:spTree>
    <p:extLst>
      <p:ext uri="{BB962C8B-B14F-4D97-AF65-F5344CB8AC3E}">
        <p14:creationId xmlns:p14="http://schemas.microsoft.com/office/powerpoint/2010/main" val="269472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286500" cy="502602"/>
          </a:xfrm>
        </p:spPr>
        <p:txBody>
          <a:bodyPr>
            <a:normAutofit fontScale="90000"/>
          </a:bodyPr>
          <a:lstStyle/>
          <a:p>
            <a:r>
              <a:rPr lang="en-US" sz="4000" dirty="0"/>
              <a:t>Types of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Rectangle 5">
            <a:extLst>
              <a:ext uri="{FF2B5EF4-FFF2-40B4-BE49-F238E27FC236}">
                <a16:creationId xmlns:a16="http://schemas.microsoft.com/office/drawing/2014/main" id="{57A7E82E-3212-45F8-84CA-B22AAD8A54A3}"/>
              </a:ext>
            </a:extLst>
          </p:cNvPr>
          <p:cNvSpPr/>
          <p:nvPr/>
        </p:nvSpPr>
        <p:spPr>
          <a:xfrm>
            <a:off x="651510" y="1050840"/>
            <a:ext cx="8035290" cy="2739211"/>
          </a:xfrm>
          <a:prstGeom prst="rect">
            <a:avLst/>
          </a:prstGeom>
        </p:spPr>
        <p:txBody>
          <a:bodyPr wrap="square">
            <a:spAutoFit/>
          </a:bodyPr>
          <a:lstStyle/>
          <a:p>
            <a:pPr marL="342900" lvl="0" indent="-342900">
              <a:buFont typeface="Arial"/>
              <a:buChar char="•"/>
            </a:pPr>
            <a:r>
              <a:rPr lang="en-US" sz="3200" b="1" dirty="0">
                <a:solidFill>
                  <a:prstClr val="black"/>
                </a:solidFill>
              </a:rPr>
              <a:t>Ungrouped frequency distribution</a:t>
            </a:r>
          </a:p>
          <a:p>
            <a:pPr marL="742950" lvl="1" indent="-285750">
              <a:buFont typeface="Arial"/>
              <a:buChar char="–"/>
            </a:pPr>
            <a:r>
              <a:rPr lang="en-US" sz="2800" dirty="0">
                <a:solidFill>
                  <a:prstClr val="black"/>
                </a:solidFill>
              </a:rPr>
              <a:t>Is a count of how often </a:t>
            </a:r>
            <a:r>
              <a:rPr lang="en-US" sz="2800" i="1" dirty="0">
                <a:solidFill>
                  <a:prstClr val="black"/>
                </a:solidFill>
              </a:rPr>
              <a:t>each</a:t>
            </a:r>
            <a:r>
              <a:rPr lang="en-US" sz="2800" dirty="0">
                <a:solidFill>
                  <a:prstClr val="black"/>
                </a:solidFill>
              </a:rPr>
              <a:t> individual value of a variable occurs in a set of data</a:t>
            </a:r>
          </a:p>
          <a:p>
            <a:pPr marL="742950" lvl="1" indent="-285750">
              <a:buFont typeface="Arial"/>
              <a:buChar char="–"/>
            </a:pPr>
            <a:r>
              <a:rPr lang="en-US" sz="2800" dirty="0">
                <a:solidFill>
                  <a:prstClr val="black"/>
                </a:solidFill>
              </a:rPr>
              <a:t>Is used when the values a variable can take are limited</a:t>
            </a:r>
          </a:p>
          <a:p>
            <a:pPr marL="742950" lvl="1" indent="-285750">
              <a:buFont typeface="Arial"/>
              <a:buChar char="–"/>
            </a:pPr>
            <a:endParaRPr lang="en-US" sz="2800" dirty="0">
              <a:solidFill>
                <a:prstClr val="black"/>
              </a:solidFill>
            </a:endParaRPr>
          </a:p>
        </p:txBody>
      </p:sp>
    </p:spTree>
    <p:extLst>
      <p:ext uri="{BB962C8B-B14F-4D97-AF65-F5344CB8AC3E}">
        <p14:creationId xmlns:p14="http://schemas.microsoft.com/office/powerpoint/2010/main" val="209764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16617" y="329758"/>
            <a:ext cx="4591611" cy="502602"/>
          </a:xfrm>
        </p:spPr>
        <p:txBody>
          <a:bodyPr>
            <a:normAutofit fontScale="90000"/>
          </a:bodyPr>
          <a:lstStyle/>
          <a:p>
            <a:r>
              <a:rPr lang="en-US" sz="4000" dirty="0"/>
              <a:t>Examining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Content Placeholder 2">
            <a:extLst>
              <a:ext uri="{FF2B5EF4-FFF2-40B4-BE49-F238E27FC236}">
                <a16:creationId xmlns:a16="http://schemas.microsoft.com/office/drawing/2014/main" id="{E9E29D4E-2D70-4324-BA4F-F0915F6DE370}"/>
              </a:ext>
            </a:extLst>
          </p:cNvPr>
          <p:cNvSpPr>
            <a:spLocks noGrp="1"/>
          </p:cNvSpPr>
          <p:nvPr>
            <p:ph idx="1"/>
          </p:nvPr>
        </p:nvSpPr>
        <p:spPr>
          <a:xfrm>
            <a:off x="192947" y="978494"/>
            <a:ext cx="8665827" cy="2764448"/>
          </a:xfrm>
        </p:spPr>
        <p:txBody>
          <a:bodyPr>
            <a:noAutofit/>
          </a:bodyPr>
          <a:lstStyle/>
          <a:p>
            <a:pPr lvl="1"/>
            <a:r>
              <a:rPr lang="en-US" sz="2400" b="1" dirty="0"/>
              <a:t>Symmetric</a:t>
            </a:r>
            <a:r>
              <a:rPr lang="en-US" sz="2400" dirty="0"/>
              <a:t> if the right and left sides of the graph are approximately mirror images of each other.</a:t>
            </a:r>
          </a:p>
          <a:p>
            <a:pPr lvl="1"/>
            <a:r>
              <a:rPr lang="en-US" sz="2400" b="1" dirty="0"/>
              <a:t>Skewed to the right </a:t>
            </a:r>
            <a:r>
              <a:rPr lang="en-US" sz="2400" dirty="0"/>
              <a:t>(right-skewed) if the right side of the graph (containing the half of the observations with larger values) is much longer than the left side.</a:t>
            </a:r>
          </a:p>
          <a:p>
            <a:pPr lvl="1"/>
            <a:r>
              <a:rPr lang="en-US" sz="2400" b="1" dirty="0"/>
              <a:t>Skewed to the left </a:t>
            </a:r>
            <a:r>
              <a:rPr lang="en-US" sz="2400" dirty="0"/>
              <a:t>(left-skewed) if the left side of the graph is much longer than the right side.</a:t>
            </a:r>
          </a:p>
        </p:txBody>
      </p:sp>
      <p:sp>
        <p:nvSpPr>
          <p:cNvPr id="7" name="Rectangle 5"/>
          <p:cNvSpPr>
            <a:spLocks noChangeArrowheads="1"/>
          </p:cNvSpPr>
          <p:nvPr/>
        </p:nvSpPr>
        <p:spPr bwMode="auto">
          <a:xfrm>
            <a:off x="1165225" y="5638800"/>
            <a:ext cx="1916469" cy="322676"/>
          </a:xfrm>
          <a:prstGeom prst="rect">
            <a:avLst/>
          </a:prstGeom>
          <a:noFill/>
          <a:ln w="9525">
            <a:noFill/>
            <a:miter lim="800000"/>
            <a:headEnd/>
            <a:tailEnd/>
          </a:ln>
          <a:effectLst/>
        </p:spPr>
        <p:txBody>
          <a:bodyPr/>
          <a:lstStyle/>
          <a:p>
            <a:pPr algn="ctr" defTabSz="914400" eaLnBrk="1" hangingPunct="1">
              <a:lnSpc>
                <a:spcPct val="120000"/>
              </a:lnSpc>
              <a:defRPr/>
            </a:pPr>
            <a:endParaRPr lang="en-US" altLang="en-US" sz="1400" dirty="0">
              <a:solidFill>
                <a:srgbClr val="000000"/>
              </a:solidFill>
              <a:latin typeface="Arial" charset="0"/>
              <a:ea typeface="+mn-ea"/>
            </a:endParaRPr>
          </a:p>
        </p:txBody>
      </p:sp>
      <p:graphicFrame>
        <p:nvGraphicFramePr>
          <p:cNvPr id="10" name="Object 3"/>
          <p:cNvGraphicFramePr>
            <a:graphicFrameLocks/>
          </p:cNvGraphicFramePr>
          <p:nvPr/>
        </p:nvGraphicFramePr>
        <p:xfrm>
          <a:off x="5622363" y="4231994"/>
          <a:ext cx="2239114" cy="1141984"/>
        </p:xfrm>
        <a:graphic>
          <a:graphicData uri="http://schemas.openxmlformats.org/presentationml/2006/ole">
            <mc:AlternateContent xmlns:mc="http://schemas.openxmlformats.org/markup-compatibility/2006">
              <mc:Choice xmlns:v="urn:schemas-microsoft-com:vml" Requires="v">
                <p:oleObj spid="_x0000_s1056" name="Chart" r:id="rId4" imgW="6267321" imgH="3038590" progId="MSGraph.Chart.8">
                  <p:embed followColorScheme="full"/>
                </p:oleObj>
              </mc:Choice>
              <mc:Fallback>
                <p:oleObj name="Chart" r:id="rId4" imgW="6267321" imgH="3038590" progId="MSGraph.Chart.8">
                  <p:embed followColorScheme="full"/>
                  <p:pic>
                    <p:nvPicPr>
                      <p:cNvPr id="10" name="Object 3"/>
                      <p:cNvPicPr>
                        <a:picLocks noChangeArrowheads="1"/>
                      </p:cNvPicPr>
                      <p:nvPr/>
                    </p:nvPicPr>
                    <p:blipFill>
                      <a:blip r:embed="rId5"/>
                      <a:srcRect/>
                      <a:stretch>
                        <a:fillRect/>
                      </a:stretch>
                    </p:blipFill>
                    <p:spPr bwMode="invGray">
                      <a:xfrm>
                        <a:off x="5622363" y="4231994"/>
                        <a:ext cx="2239114" cy="1141984"/>
                      </a:xfrm>
                      <a:prstGeom prst="rect">
                        <a:avLst/>
                      </a:prstGeom>
                      <a:noFill/>
                      <a:ln>
                        <a:noFill/>
                      </a:ln>
                    </p:spPr>
                  </p:pic>
                </p:oleObj>
              </mc:Fallback>
            </mc:AlternateContent>
          </a:graphicData>
        </a:graphic>
      </p:graphicFrame>
      <p:graphicFrame>
        <p:nvGraphicFramePr>
          <p:cNvPr id="11" name="Object 4"/>
          <p:cNvGraphicFramePr>
            <a:graphicFrameLocks/>
          </p:cNvGraphicFramePr>
          <p:nvPr/>
        </p:nvGraphicFramePr>
        <p:xfrm>
          <a:off x="3240089" y="4254500"/>
          <a:ext cx="2248050" cy="1119478"/>
        </p:xfrm>
        <a:graphic>
          <a:graphicData uri="http://schemas.openxmlformats.org/presentationml/2006/ole">
            <mc:AlternateContent xmlns:mc="http://schemas.openxmlformats.org/markup-compatibility/2006">
              <mc:Choice xmlns:v="urn:schemas-microsoft-com:vml" Requires="v">
                <p:oleObj spid="_x0000_s1057" name="Chart" r:id="rId6" imgW="6267321" imgH="3038590" progId="MSGraph.Chart.8">
                  <p:embed followColorScheme="full"/>
                </p:oleObj>
              </mc:Choice>
              <mc:Fallback>
                <p:oleObj name="Chart" r:id="rId6" imgW="6267321" imgH="3038590" progId="MSGraph.Chart.8">
                  <p:embed followColorScheme="full"/>
                  <p:pic>
                    <p:nvPicPr>
                      <p:cNvPr id="11" name="Object 4"/>
                      <p:cNvPicPr>
                        <a:picLocks noChangeArrowheads="1"/>
                      </p:cNvPicPr>
                      <p:nvPr/>
                    </p:nvPicPr>
                    <p:blipFill>
                      <a:blip r:embed="rId7"/>
                      <a:srcRect/>
                      <a:stretch>
                        <a:fillRect/>
                      </a:stretch>
                    </p:blipFill>
                    <p:spPr bwMode="invGray">
                      <a:xfrm>
                        <a:off x="3240089" y="4254500"/>
                        <a:ext cx="2248050" cy="1119478"/>
                      </a:xfrm>
                      <a:prstGeom prst="rect">
                        <a:avLst/>
                      </a:prstGeom>
                      <a:noFill/>
                      <a:ln>
                        <a:noFill/>
                      </a:ln>
                    </p:spPr>
                  </p:pic>
                </p:oleObj>
              </mc:Fallback>
            </mc:AlternateContent>
          </a:graphicData>
        </a:graphic>
      </p:graphicFrame>
      <p:graphicFrame>
        <p:nvGraphicFramePr>
          <p:cNvPr id="12" name="Object 4"/>
          <p:cNvGraphicFramePr>
            <a:graphicFrameLocks/>
          </p:cNvGraphicFramePr>
          <p:nvPr/>
        </p:nvGraphicFramePr>
        <p:xfrm>
          <a:off x="542948" y="4305383"/>
          <a:ext cx="2190604" cy="1078378"/>
        </p:xfrm>
        <a:graphic>
          <a:graphicData uri="http://schemas.openxmlformats.org/presentationml/2006/ole">
            <mc:AlternateContent xmlns:mc="http://schemas.openxmlformats.org/markup-compatibility/2006">
              <mc:Choice xmlns:v="urn:schemas-microsoft-com:vml" Requires="v">
                <p:oleObj spid="_x0000_s1058" name="Chart" r:id="rId8" imgW="6248400" imgH="3047885" progId="MSGraph.Chart.8">
                  <p:embed followColorScheme="full"/>
                </p:oleObj>
              </mc:Choice>
              <mc:Fallback>
                <p:oleObj name="Chart" r:id="rId8" imgW="6248400" imgH="3047885" progId="MSGraph.Chart.8">
                  <p:embed followColorScheme="full"/>
                  <p:pic>
                    <p:nvPicPr>
                      <p:cNvPr id="12" name="Object 4"/>
                      <p:cNvPicPr>
                        <a:picLocks noChangeArrowheads="1"/>
                      </p:cNvPicPr>
                      <p:nvPr/>
                    </p:nvPicPr>
                    <p:blipFill>
                      <a:blip r:embed="rId9"/>
                      <a:srcRect/>
                      <a:stretch>
                        <a:fillRect/>
                      </a:stretch>
                    </p:blipFill>
                    <p:spPr bwMode="invGray">
                      <a:xfrm>
                        <a:off x="542948" y="4305383"/>
                        <a:ext cx="2190604" cy="1078378"/>
                      </a:xfrm>
                      <a:prstGeom prst="rect">
                        <a:avLst/>
                      </a:prstGeom>
                      <a:noFill/>
                      <a:ln>
                        <a:noFill/>
                      </a:ln>
                    </p:spPr>
                  </p:pic>
                </p:oleObj>
              </mc:Fallback>
            </mc:AlternateContent>
          </a:graphicData>
        </a:graphic>
      </p:graphicFrame>
      <p:sp>
        <p:nvSpPr>
          <p:cNvPr id="13" name="TextBox 12"/>
          <p:cNvSpPr txBox="1">
            <a:spLocks noChangeArrowheads="1"/>
          </p:cNvSpPr>
          <p:nvPr/>
        </p:nvSpPr>
        <p:spPr bwMode="auto">
          <a:xfrm>
            <a:off x="1059822" y="3893264"/>
            <a:ext cx="1035282" cy="276999"/>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wrap="square">
            <a:spAutoFit/>
          </a:bodyPr>
          <a:lstStyle/>
          <a:p>
            <a:pPr algn="ctr" eaLnBrk="1" hangingPunct="1">
              <a:defRPr/>
            </a:pPr>
            <a:r>
              <a:rPr lang="en-US" sz="1200" b="1" dirty="0">
                <a:solidFill>
                  <a:srgbClr val="000000"/>
                </a:solidFill>
                <a:latin typeface="+mn-lt"/>
                <a:ea typeface="+mn-ea"/>
              </a:rPr>
              <a:t>Symmetric</a:t>
            </a:r>
            <a:endParaRPr lang="en-US" sz="1400" b="1" dirty="0">
              <a:solidFill>
                <a:srgbClr val="000000"/>
              </a:solidFill>
              <a:latin typeface="+mn-lt"/>
              <a:ea typeface="+mn-ea"/>
            </a:endParaRPr>
          </a:p>
        </p:txBody>
      </p:sp>
      <p:sp>
        <p:nvSpPr>
          <p:cNvPr id="14" name="TextBox 13"/>
          <p:cNvSpPr txBox="1">
            <a:spLocks noChangeArrowheads="1"/>
          </p:cNvSpPr>
          <p:nvPr/>
        </p:nvSpPr>
        <p:spPr bwMode="auto">
          <a:xfrm>
            <a:off x="6253906" y="3883475"/>
            <a:ext cx="1153574" cy="276999"/>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wrap="square">
            <a:spAutoFit/>
          </a:bodyPr>
          <a:lstStyle/>
          <a:p>
            <a:pPr algn="ctr" eaLnBrk="1" hangingPunct="1">
              <a:defRPr/>
            </a:pPr>
            <a:r>
              <a:rPr lang="en-US" sz="1200" b="1" dirty="0">
                <a:solidFill>
                  <a:srgbClr val="000000"/>
                </a:solidFill>
                <a:latin typeface="+mn-lt"/>
                <a:ea typeface="+mn-ea"/>
              </a:rPr>
              <a:t>Left-skewed</a:t>
            </a:r>
          </a:p>
        </p:txBody>
      </p:sp>
      <p:sp>
        <p:nvSpPr>
          <p:cNvPr id="15" name="TextBox 14"/>
          <p:cNvSpPr txBox="1">
            <a:spLocks noChangeArrowheads="1"/>
          </p:cNvSpPr>
          <p:nvPr/>
        </p:nvSpPr>
        <p:spPr bwMode="auto">
          <a:xfrm>
            <a:off x="3385962" y="3897086"/>
            <a:ext cx="1190610" cy="276027"/>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wrap="square">
            <a:spAutoFit/>
          </a:bodyPr>
          <a:lstStyle/>
          <a:p>
            <a:pPr algn="ctr" eaLnBrk="1" hangingPunct="1">
              <a:defRPr/>
            </a:pPr>
            <a:r>
              <a:rPr lang="en-US" sz="1200" b="1" dirty="0">
                <a:solidFill>
                  <a:srgbClr val="000000"/>
                </a:solidFill>
                <a:latin typeface="+mn-lt"/>
                <a:ea typeface="+mn-ea"/>
              </a:rPr>
              <a:t>Right-skewed</a:t>
            </a:r>
          </a:p>
        </p:txBody>
      </p:sp>
    </p:spTree>
    <p:extLst>
      <p:ext uri="{BB962C8B-B14F-4D97-AF65-F5344CB8AC3E}">
        <p14:creationId xmlns:p14="http://schemas.microsoft.com/office/powerpoint/2010/main" val="17478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 calcmode="lin" valueType="num">
                                      <p:cBhvr>
                                        <p:cTn id="13" dur="1000" fill="hold"/>
                                        <p:tgtEl>
                                          <p:spTgt spid="12"/>
                                        </p:tgtEl>
                                        <p:attrNameLst>
                                          <p:attrName>style.rotation</p:attrName>
                                        </p:attrNameLst>
                                      </p:cBhvr>
                                      <p:tavLst>
                                        <p:tav tm="0">
                                          <p:val>
                                            <p:fltVal val="90"/>
                                          </p:val>
                                        </p:tav>
                                        <p:tav tm="100000">
                                          <p:val>
                                            <p:fltVal val="0"/>
                                          </p:val>
                                        </p:tav>
                                      </p:tavLst>
                                    </p:anim>
                                    <p:animEffect transition="in" filter="fade">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par>
                          <p:cTn id="20" fill="hold">
                            <p:stCondLst>
                              <p:cond delay="1000"/>
                            </p:stCondLst>
                            <p:childTnLst>
                              <p:par>
                                <p:cTn id="21" presetID="3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 grpId="0"/>
      <p:bldOleChart spid="11" grpId="0"/>
      <p:bldOleChart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572250" cy="502602"/>
          </a:xfrm>
        </p:spPr>
        <p:txBody>
          <a:bodyPr>
            <a:normAutofit fontScale="90000"/>
          </a:bodyPr>
          <a:lstStyle/>
          <a:p>
            <a:r>
              <a:rPr lang="en-US" sz="4000" dirty="0"/>
              <a:t>Shapes of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7" name="Picture 6" descr="The figure is an example if frequency distributions in the form of a histogram. Length of Songs in an iTunes Library This histogram is a good example of positive skew, the data set not being symmetric but trailing off to the right. The “spike” around 4 minutes makes this a good example of a data set that is quite peaked. &#10;" title="Figure 2.16">
            <a:extLst>
              <a:ext uri="{FF2B5EF4-FFF2-40B4-BE49-F238E27FC236}">
                <a16:creationId xmlns:a16="http://schemas.microsoft.com/office/drawing/2014/main" id="{F2B366A5-1F97-48C1-8027-A7F79217B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876" y="1263810"/>
            <a:ext cx="6420606" cy="3952240"/>
          </a:xfrm>
          <a:prstGeom prst="rect">
            <a:avLst/>
          </a:prstGeom>
        </p:spPr>
      </p:pic>
      <p:sp>
        <p:nvSpPr>
          <p:cNvPr id="9" name="Text Placeholder 2">
            <a:extLst>
              <a:ext uri="{FF2B5EF4-FFF2-40B4-BE49-F238E27FC236}">
                <a16:creationId xmlns:a16="http://schemas.microsoft.com/office/drawing/2014/main" id="{A1886B92-B67B-4DF1-B3A4-461197E6E03D}"/>
              </a:ext>
            </a:extLst>
          </p:cNvPr>
          <p:cNvSpPr>
            <a:spLocks noGrp="1"/>
          </p:cNvSpPr>
          <p:nvPr>
            <p:ph idx="1"/>
          </p:nvPr>
        </p:nvSpPr>
        <p:spPr>
          <a:xfrm>
            <a:off x="137160" y="2479476"/>
            <a:ext cx="2286000" cy="1371600"/>
          </a:xfrm>
        </p:spPr>
        <p:txBody>
          <a:bodyPr>
            <a:normAutofit fontScale="62500" lnSpcReduction="20000"/>
          </a:bodyPr>
          <a:lstStyle/>
          <a:p>
            <a:pPr>
              <a:spcBef>
                <a:spcPts val="0"/>
              </a:spcBef>
            </a:pPr>
            <a:r>
              <a:rPr lang="en-US" dirty="0"/>
              <a:t>Example of Positive Skew</a:t>
            </a:r>
          </a:p>
          <a:p>
            <a:pPr lvl="1">
              <a:spcBef>
                <a:spcPts val="0"/>
              </a:spcBef>
            </a:pPr>
            <a:r>
              <a:rPr lang="en-US" dirty="0"/>
              <a:t>Length of Songs in an iTunes Library</a:t>
            </a:r>
          </a:p>
        </p:txBody>
      </p:sp>
    </p:spTree>
    <p:extLst>
      <p:ext uri="{BB962C8B-B14F-4D97-AF65-F5344CB8AC3E}">
        <p14:creationId xmlns:p14="http://schemas.microsoft.com/office/powerpoint/2010/main" val="3321071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863840" cy="939540"/>
          </a:xfrm>
        </p:spPr>
        <p:txBody>
          <a:bodyPr>
            <a:normAutofit fontScale="90000"/>
          </a:bodyPr>
          <a:lstStyle/>
          <a:p>
            <a:pPr algn="l"/>
            <a:r>
              <a:rPr lang="en-US" sz="4000" dirty="0"/>
              <a:t>Frequency Distribution of Outcomes on a Die Rolled 150 Times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Rectangle 7">
            <a:extLst>
              <a:ext uri="{FF2B5EF4-FFF2-40B4-BE49-F238E27FC236}">
                <a16:creationId xmlns:a16="http://schemas.microsoft.com/office/drawing/2014/main" id="{4F5BE6A5-D336-4392-B945-C55809130A62}"/>
              </a:ext>
            </a:extLst>
          </p:cNvPr>
          <p:cNvSpPr/>
          <p:nvPr/>
        </p:nvSpPr>
        <p:spPr>
          <a:xfrm>
            <a:off x="651510" y="4980737"/>
            <a:ext cx="8305800" cy="400110"/>
          </a:xfrm>
          <a:prstGeom prst="rect">
            <a:avLst/>
          </a:prstGeom>
        </p:spPr>
        <p:txBody>
          <a:bodyPr wrap="square">
            <a:spAutoFit/>
          </a:bodyPr>
          <a:lstStyle/>
          <a:p>
            <a:r>
              <a:rPr kumimoji="1" lang="en-US" sz="2000" dirty="0">
                <a:ea typeface="Arial" charset="0"/>
                <a:cs typeface="Arial" charset="0"/>
              </a:rPr>
              <a:t>Kurtosis refers to how peaked or flat a data set is. This data set is flat.</a:t>
            </a:r>
            <a:endParaRPr lang="en-US" sz="2000" dirty="0">
              <a:ea typeface="Arial" charset="0"/>
              <a:cs typeface="Arial" charset="0"/>
            </a:endParaRPr>
          </a:p>
        </p:txBody>
      </p:sp>
      <p:pic>
        <p:nvPicPr>
          <p:cNvPr id="10" name="Picture 9" title="Figure 2.17">
            <a:extLst>
              <a:ext uri="{FF2B5EF4-FFF2-40B4-BE49-F238E27FC236}">
                <a16:creationId xmlns:a16="http://schemas.microsoft.com/office/drawing/2014/main" id="{89372C91-6DF3-4B58-A53A-A2D7E9BB7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382804"/>
            <a:ext cx="5151120" cy="3426449"/>
          </a:xfrm>
          <a:prstGeom prst="rect">
            <a:avLst/>
          </a:prstGeom>
        </p:spPr>
      </p:pic>
    </p:spTree>
    <p:extLst>
      <p:ext uri="{BB962C8B-B14F-4D97-AF65-F5344CB8AC3E}">
        <p14:creationId xmlns:p14="http://schemas.microsoft.com/office/powerpoint/2010/main" val="2744295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583430" cy="502602"/>
          </a:xfrm>
        </p:spPr>
        <p:txBody>
          <a:bodyPr>
            <a:normAutofit fontScale="90000"/>
          </a:bodyPr>
          <a:lstStyle/>
          <a:p>
            <a:r>
              <a:rPr lang="en-US" sz="4000" dirty="0"/>
              <a:t>Stem-and-Leaf Displays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Content Placeholder 2">
            <a:extLst>
              <a:ext uri="{FF2B5EF4-FFF2-40B4-BE49-F238E27FC236}">
                <a16:creationId xmlns:a16="http://schemas.microsoft.com/office/drawing/2014/main" id="{1D4EDDA2-490B-430A-9BD1-C222DCDC759E}"/>
              </a:ext>
            </a:extLst>
          </p:cNvPr>
          <p:cNvSpPr>
            <a:spLocks noGrp="1"/>
          </p:cNvSpPr>
          <p:nvPr>
            <p:ph idx="1"/>
          </p:nvPr>
        </p:nvSpPr>
        <p:spPr>
          <a:xfrm>
            <a:off x="457200" y="1012007"/>
            <a:ext cx="8229600" cy="4525963"/>
          </a:xfrm>
        </p:spPr>
        <p:txBody>
          <a:bodyPr>
            <a:normAutofit/>
          </a:bodyPr>
          <a:lstStyle/>
          <a:p>
            <a:pPr>
              <a:spcBef>
                <a:spcPts val="0"/>
              </a:spcBef>
            </a:pPr>
            <a:r>
              <a:rPr lang="en-US" b="1" dirty="0"/>
              <a:t>Characteristics</a:t>
            </a:r>
          </a:p>
          <a:p>
            <a:pPr lvl="1">
              <a:spcBef>
                <a:spcPts val="0"/>
              </a:spcBef>
            </a:pPr>
            <a:r>
              <a:rPr lang="en-US" dirty="0"/>
              <a:t>Help to summarize a set of data</a:t>
            </a:r>
          </a:p>
          <a:p>
            <a:pPr lvl="1">
              <a:spcBef>
                <a:spcPts val="0"/>
              </a:spcBef>
            </a:pPr>
            <a:r>
              <a:rPr lang="en-US" dirty="0"/>
              <a:t>Present the data compactly, like a grouped frequency distribution</a:t>
            </a:r>
          </a:p>
          <a:p>
            <a:pPr lvl="1">
              <a:spcBef>
                <a:spcPts val="0"/>
              </a:spcBef>
            </a:pPr>
            <a:r>
              <a:rPr lang="en-US" dirty="0"/>
              <a:t>Keep all the details like an ungrouped frequency distribution</a:t>
            </a:r>
          </a:p>
          <a:p>
            <a:pPr lvl="1">
              <a:spcBef>
                <a:spcPts val="0"/>
              </a:spcBef>
            </a:pPr>
            <a:r>
              <a:rPr lang="en-US" dirty="0"/>
              <a:t>Show the shape like a graph</a:t>
            </a:r>
          </a:p>
        </p:txBody>
      </p:sp>
    </p:spTree>
    <p:extLst>
      <p:ext uri="{BB962C8B-B14F-4D97-AF65-F5344CB8AC3E}">
        <p14:creationId xmlns:p14="http://schemas.microsoft.com/office/powerpoint/2010/main" val="3855087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46470" cy="502602"/>
          </a:xfrm>
        </p:spPr>
        <p:txBody>
          <a:bodyPr>
            <a:normAutofit fontScale="90000"/>
          </a:bodyPr>
          <a:lstStyle/>
          <a:p>
            <a:r>
              <a:rPr lang="en-US" sz="4000" dirty="0"/>
              <a:t>Construct Stem-and-Leaf Graph</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Content Placeholder 2">
            <a:extLst>
              <a:ext uri="{FF2B5EF4-FFF2-40B4-BE49-F238E27FC236}">
                <a16:creationId xmlns:a16="http://schemas.microsoft.com/office/drawing/2014/main" id="{1D4EDDA2-490B-430A-9BD1-C222DCDC759E}"/>
              </a:ext>
            </a:extLst>
          </p:cNvPr>
          <p:cNvSpPr>
            <a:spLocks noGrp="1"/>
          </p:cNvSpPr>
          <p:nvPr>
            <p:ph idx="1"/>
          </p:nvPr>
        </p:nvSpPr>
        <p:spPr>
          <a:xfrm>
            <a:off x="457200" y="1012007"/>
            <a:ext cx="8229600" cy="4525963"/>
          </a:xfrm>
        </p:spPr>
        <p:txBody>
          <a:bodyPr>
            <a:normAutofit/>
          </a:bodyPr>
          <a:lstStyle/>
          <a:p>
            <a:r>
              <a:rPr lang="en-US" sz="2800" dirty="0"/>
              <a:t>Separate each observation into a </a:t>
            </a:r>
            <a:r>
              <a:rPr lang="en-US" sz="2800" b="1" dirty="0"/>
              <a:t>stem</a:t>
            </a:r>
            <a:r>
              <a:rPr lang="en-US" sz="2800" dirty="0"/>
              <a:t> (first part of the number) and a </a:t>
            </a:r>
            <a:r>
              <a:rPr lang="en-US" sz="2800" b="1" dirty="0"/>
              <a:t>leaf</a:t>
            </a:r>
            <a:r>
              <a:rPr lang="en-US" sz="2800" dirty="0"/>
              <a:t> (the remaining part of the number). Stems may have as many digits as needed, but each leaf contains only a single digit.</a:t>
            </a:r>
          </a:p>
          <a:p>
            <a:r>
              <a:rPr lang="en-US" sz="2800" dirty="0"/>
              <a:t>Write the stems in a vertical column with the smallest value at the top; draw a vertical line to the right of the stems.</a:t>
            </a:r>
          </a:p>
          <a:p>
            <a:r>
              <a:rPr lang="en-US" sz="2800" dirty="0"/>
              <a:t>Write each leaf in the row to the right of its stem; order leaves if desired.</a:t>
            </a:r>
          </a:p>
          <a:p>
            <a:pPr lvl="1">
              <a:spcBef>
                <a:spcPts val="0"/>
              </a:spcBef>
            </a:pPr>
            <a:endParaRPr lang="en-US" sz="2400" dirty="0"/>
          </a:p>
        </p:txBody>
      </p:sp>
    </p:spTree>
    <p:extLst>
      <p:ext uri="{BB962C8B-B14F-4D97-AF65-F5344CB8AC3E}">
        <p14:creationId xmlns:p14="http://schemas.microsoft.com/office/powerpoint/2010/main" val="341015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4595860" cy="502602"/>
          </a:xfrm>
        </p:spPr>
        <p:txBody>
          <a:bodyPr>
            <a:normAutofit fontScale="90000"/>
          </a:bodyPr>
          <a:lstStyle/>
          <a:p>
            <a:r>
              <a:rPr lang="en-US" sz="4000" dirty="0"/>
              <a:t>Stem-and-Leaf Example</a:t>
            </a:r>
          </a:p>
        </p:txBody>
      </p:sp>
      <p:sp>
        <p:nvSpPr>
          <p:cNvPr id="2" name="Rectangle 1"/>
          <p:cNvSpPr/>
          <p:nvPr/>
        </p:nvSpPr>
        <p:spPr>
          <a:xfrm>
            <a:off x="2969891" y="826277"/>
            <a:ext cx="2420224" cy="307777"/>
          </a:xfrm>
          <a:prstGeom prst="rect">
            <a:avLst/>
          </a:prstGeom>
        </p:spPr>
        <p:txBody>
          <a:bodyPr wrap="square">
            <a:spAutoFit/>
          </a:bodyPr>
          <a:lstStyle/>
          <a:p>
            <a:r>
              <a:rPr lang="en-US" altLang="en-US" sz="1400" b="1" dirty="0">
                <a:solidFill>
                  <a:srgbClr val="333399"/>
                </a:solidFill>
              </a:rPr>
              <a:t>64 students’ IQs are as follows</a:t>
            </a:r>
            <a:endParaRPr lang="en-US" sz="1400"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016" y="1328262"/>
            <a:ext cx="51339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540" y="2879861"/>
            <a:ext cx="342582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483018" y="2486352"/>
            <a:ext cx="1021870" cy="307777"/>
          </a:xfrm>
          <a:prstGeom prst="rect">
            <a:avLst/>
          </a:prstGeom>
        </p:spPr>
        <p:txBody>
          <a:bodyPr wrap="square">
            <a:spAutoFit/>
          </a:bodyPr>
          <a:lstStyle/>
          <a:p>
            <a:r>
              <a:rPr lang="en-US" altLang="en-US" sz="1400" b="1" dirty="0" err="1">
                <a:solidFill>
                  <a:srgbClr val="333399"/>
                </a:solidFill>
              </a:rPr>
              <a:t>Stemplots</a:t>
            </a:r>
            <a:endParaRPr lang="en-US" sz="1400" dirty="0"/>
          </a:p>
        </p:txBody>
      </p:sp>
    </p:spTree>
    <p:extLst>
      <p:ext uri="{BB962C8B-B14F-4D97-AF65-F5344CB8AC3E}">
        <p14:creationId xmlns:p14="http://schemas.microsoft.com/office/powerpoint/2010/main" val="8660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13" name="Picture 12" descr="The figure is a table with two sample sets of data. Both of these frequency distributions reduce the data shown in Table 1.3.&#10;The ungrouped version shows the whole range of scores but has a lot of empty categories.&#10;The much more compact grouped version shows the big picture but sacrifices detail" title="Table 2.1">
            <a:extLst>
              <a:ext uri="{FF2B5EF4-FFF2-40B4-BE49-F238E27FC236}">
                <a16:creationId xmlns:a16="http://schemas.microsoft.com/office/drawing/2014/main" id="{0520CEF6-D53F-4688-9753-6069B3B9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52400"/>
            <a:ext cx="3882390" cy="5270213"/>
          </a:xfrm>
          <a:prstGeom prst="rect">
            <a:avLst/>
          </a:prstGeom>
        </p:spPr>
      </p:pic>
      <p:sp>
        <p:nvSpPr>
          <p:cNvPr id="10" name="Rectangle 9">
            <a:extLst>
              <a:ext uri="{FF2B5EF4-FFF2-40B4-BE49-F238E27FC236}">
                <a16:creationId xmlns:a16="http://schemas.microsoft.com/office/drawing/2014/main" id="{50B7CE1A-0702-42D4-85C6-BAD381560783}"/>
              </a:ext>
            </a:extLst>
          </p:cNvPr>
          <p:cNvSpPr/>
          <p:nvPr/>
        </p:nvSpPr>
        <p:spPr>
          <a:xfrm>
            <a:off x="5916930" y="1093143"/>
            <a:ext cx="2846070" cy="36625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black"/>
                </a:solidFill>
                <a:effectLst/>
                <a:uLnTx/>
                <a:uFillTx/>
                <a:ea typeface="+mj-ea"/>
                <a:cs typeface="+mj-cs"/>
              </a:rPr>
              <a:t>Ungrouped Frequency Distributions Data </a:t>
            </a:r>
            <a:r>
              <a:rPr kumimoji="0" lang="en-US" sz="2400" b="0" i="0" u="none" strike="noStrike" kern="0" cap="none" spc="0" normalizeH="0" baseline="0" noProof="0" dirty="0">
                <a:ln>
                  <a:noFill/>
                </a:ln>
                <a:solidFill>
                  <a:prstClr val="black"/>
                </a:solidFill>
                <a:effectLst/>
                <a:uLnTx/>
                <a:uFillTx/>
                <a:ea typeface="+mj-ea"/>
                <a:cs typeface="+mj-cs"/>
              </a:rPr>
              <a:t>Percentage of 18- to 25-Year-Olds per State Who Engaged in Binge Drinking During the Past Month</a:t>
            </a: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Arrow: Right 11">
            <a:extLst>
              <a:ext uri="{FF2B5EF4-FFF2-40B4-BE49-F238E27FC236}">
                <a16:creationId xmlns:a16="http://schemas.microsoft.com/office/drawing/2014/main" id="{7FB9B446-6817-4BDC-B023-3390AE43AD9A}"/>
              </a:ext>
            </a:extLst>
          </p:cNvPr>
          <p:cNvSpPr/>
          <p:nvPr/>
        </p:nvSpPr>
        <p:spPr>
          <a:xfrm rot="10800000">
            <a:off x="2491740" y="2686050"/>
            <a:ext cx="1177290" cy="2400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42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13" name="Picture 12" descr="The figure is a table with two sample sets of data. Both of these frequency distributions reduce the data shown in Table 1.3.&#10;The ungrouped version shows the whole range of scores but has a lot of empty categories.&#10;The much more compact grouped version shows the big picture but sacrifices detail" title="Table 2.1">
            <a:extLst>
              <a:ext uri="{FF2B5EF4-FFF2-40B4-BE49-F238E27FC236}">
                <a16:creationId xmlns:a16="http://schemas.microsoft.com/office/drawing/2014/main" id="{0520CEF6-D53F-4688-9753-6069B3B9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52400"/>
            <a:ext cx="3882390" cy="5270213"/>
          </a:xfrm>
          <a:prstGeom prst="rect">
            <a:avLst/>
          </a:prstGeom>
        </p:spPr>
      </p:pic>
      <p:sp>
        <p:nvSpPr>
          <p:cNvPr id="10" name="Rectangle 9">
            <a:extLst>
              <a:ext uri="{FF2B5EF4-FFF2-40B4-BE49-F238E27FC236}">
                <a16:creationId xmlns:a16="http://schemas.microsoft.com/office/drawing/2014/main" id="{50B7CE1A-0702-42D4-85C6-BAD381560783}"/>
              </a:ext>
            </a:extLst>
          </p:cNvPr>
          <p:cNvSpPr/>
          <p:nvPr/>
        </p:nvSpPr>
        <p:spPr>
          <a:xfrm>
            <a:off x="5916930" y="1093143"/>
            <a:ext cx="2846070" cy="3600986"/>
          </a:xfrm>
          <a:prstGeom prst="rect">
            <a:avLst/>
          </a:prstGeom>
        </p:spPr>
        <p:txBody>
          <a:bodyPr wrap="square">
            <a:spAutoFit/>
          </a:bodyPr>
          <a:lstStyle/>
          <a:p>
            <a:pPr lvl="0" defTabSz="914400"/>
            <a:r>
              <a:rPr lang="en-US" sz="2800" b="1" dirty="0"/>
              <a:t>Grouped Frequency Distributions </a:t>
            </a:r>
            <a:r>
              <a:rPr lang="en-US" sz="2400" dirty="0"/>
              <a:t>Percentage of 18- to 25-Year-Olds per State Who Engaged in Binge Drinking During the Past Month</a:t>
            </a:r>
            <a:endParaRPr kumimoji="0" lang="en-US" sz="1600" b="0" i="0" u="none" strike="noStrike" kern="0" cap="none" spc="0" normalizeH="0" baseline="0" noProof="0" dirty="0">
              <a:ln>
                <a:noFill/>
              </a:ln>
              <a:solidFill>
                <a:sysClr val="windowText" lastClr="000000"/>
              </a:solidFill>
              <a:effectLst/>
              <a:uLnTx/>
              <a:uFillTx/>
            </a:endParaRPr>
          </a:p>
        </p:txBody>
      </p:sp>
      <p:sp>
        <p:nvSpPr>
          <p:cNvPr id="5" name="Arrow: Right 4">
            <a:extLst>
              <a:ext uri="{FF2B5EF4-FFF2-40B4-BE49-F238E27FC236}">
                <a16:creationId xmlns:a16="http://schemas.microsoft.com/office/drawing/2014/main" id="{F1B3A3F5-758F-4752-ACF7-C98957F109FE}"/>
              </a:ext>
            </a:extLst>
          </p:cNvPr>
          <p:cNvSpPr/>
          <p:nvPr/>
        </p:nvSpPr>
        <p:spPr>
          <a:xfrm rot="10800000">
            <a:off x="4501515" y="1278355"/>
            <a:ext cx="1177290" cy="2400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64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AC024BB4-1D25-4F96-A61F-826CE7F2114E}"/>
              </a:ext>
            </a:extLst>
          </p:cNvPr>
          <p:cNvSpPr>
            <a:spLocks noGrp="1"/>
          </p:cNvSpPr>
          <p:nvPr>
            <p:ph idx="1"/>
          </p:nvPr>
        </p:nvSpPr>
        <p:spPr>
          <a:xfrm>
            <a:off x="457200" y="1323101"/>
            <a:ext cx="3591072" cy="4525963"/>
          </a:xfrm>
        </p:spPr>
        <p:txBody>
          <a:bodyPr>
            <a:normAutofit fontScale="40000" lnSpcReduction="20000"/>
          </a:bodyPr>
          <a:lstStyle/>
          <a:p>
            <a:pPr marL="0" indent="0">
              <a:spcAft>
                <a:spcPts val="600"/>
              </a:spcAft>
              <a:buNone/>
            </a:pPr>
            <a:r>
              <a:rPr lang="en-US" sz="5100" b="1" dirty="0"/>
              <a:t>Basic frequency distribution</a:t>
            </a:r>
          </a:p>
          <a:p>
            <a:pPr>
              <a:spcAft>
                <a:spcPts val="600"/>
              </a:spcAft>
            </a:pPr>
            <a:r>
              <a:rPr lang="en-US" sz="4500" dirty="0"/>
              <a:t>Table has title describing the contents</a:t>
            </a:r>
          </a:p>
          <a:p>
            <a:pPr>
              <a:spcBef>
                <a:spcPts val="0"/>
              </a:spcBef>
              <a:spcAft>
                <a:spcPts val="600"/>
              </a:spcAft>
            </a:pPr>
            <a:r>
              <a:rPr lang="en-US" sz="4500" dirty="0"/>
              <a:t>Columns are labeled</a:t>
            </a:r>
          </a:p>
          <a:p>
            <a:pPr>
              <a:spcAft>
                <a:spcPts val="600"/>
              </a:spcAft>
            </a:pPr>
            <a:r>
              <a:rPr lang="en-US" sz="4500" dirty="0"/>
              <a:t>Abbreviation for frequency is </a:t>
            </a:r>
            <a:r>
              <a:rPr lang="en-US" sz="4500" i="1" dirty="0">
                <a:cs typeface="Times New Roman" pitchFamily="18" charset="0"/>
              </a:rPr>
              <a:t>f</a:t>
            </a:r>
          </a:p>
          <a:p>
            <a:pPr>
              <a:spcAft>
                <a:spcPts val="600"/>
              </a:spcAft>
            </a:pPr>
            <a:r>
              <a:rPr lang="en-US" sz="4500" dirty="0"/>
              <a:t>Table is “upside-down”:</a:t>
            </a:r>
            <a:br>
              <a:rPr lang="en-US" sz="4500" dirty="0"/>
            </a:br>
            <a:r>
              <a:rPr lang="en-US" sz="4500" dirty="0"/>
              <a:t>largest value of variable at the top</a:t>
            </a:r>
          </a:p>
          <a:p>
            <a:pPr>
              <a:spcAft>
                <a:spcPts val="600"/>
              </a:spcAft>
            </a:pPr>
            <a:r>
              <a:rPr lang="en-US" sz="4500" dirty="0"/>
              <a:t>No value in table that indicates </a:t>
            </a:r>
            <a:br>
              <a:rPr lang="en-US" sz="4500" dirty="0"/>
            </a:br>
            <a:r>
              <a:rPr lang="en-US" sz="4500" dirty="0"/>
              <a:t>sample size, so that info is placed in the title</a:t>
            </a:r>
          </a:p>
          <a:p>
            <a:pPr>
              <a:spcAft>
                <a:spcPts val="600"/>
              </a:spcAft>
            </a:pPr>
            <a:r>
              <a:rPr lang="en-US" sz="4500" dirty="0"/>
              <a:t>One value (5 children per family) </a:t>
            </a:r>
            <a:br>
              <a:rPr lang="en-US" sz="4500" dirty="0"/>
            </a:br>
            <a:r>
              <a:rPr lang="en-US" sz="4500" dirty="0"/>
              <a:t>did not exist, but was included</a:t>
            </a:r>
          </a:p>
        </p:txBody>
      </p:sp>
      <p:sp>
        <p:nvSpPr>
          <p:cNvPr id="7" name="Rectangle 6">
            <a:extLst>
              <a:ext uri="{FF2B5EF4-FFF2-40B4-BE49-F238E27FC236}">
                <a16:creationId xmlns:a16="http://schemas.microsoft.com/office/drawing/2014/main" id="{3DEB7DA4-7B2F-47D9-ACC6-DABD1B2DD1C2}"/>
              </a:ext>
            </a:extLst>
          </p:cNvPr>
          <p:cNvSpPr/>
          <p:nvPr/>
        </p:nvSpPr>
        <p:spPr>
          <a:xfrm>
            <a:off x="4114800" y="993985"/>
            <a:ext cx="4572000" cy="707886"/>
          </a:xfrm>
          <a:prstGeom prst="rect">
            <a:avLst/>
          </a:prstGeom>
        </p:spPr>
        <p:txBody>
          <a:bodyPr>
            <a:spAutoFit/>
          </a:bodyPr>
          <a:lstStyle/>
          <a:p>
            <a:r>
              <a:rPr lang="en-US" sz="2000" dirty="0"/>
              <a:t>Number of Children in Families of 31 Students in a Class</a:t>
            </a:r>
          </a:p>
        </p:txBody>
      </p:sp>
      <p:graphicFrame>
        <p:nvGraphicFramePr>
          <p:cNvPr id="8" name="Table 7">
            <a:extLst>
              <a:ext uri="{FF2B5EF4-FFF2-40B4-BE49-F238E27FC236}">
                <a16:creationId xmlns:a16="http://schemas.microsoft.com/office/drawing/2014/main" id="{1B66EC20-AF12-42A3-81A1-94F1E26E0DCA}"/>
              </a:ext>
            </a:extLst>
          </p:cNvPr>
          <p:cNvGraphicFramePr>
            <a:graphicFrameLocks noGrp="1"/>
          </p:cNvGraphicFramePr>
          <p:nvPr>
            <p:extLst>
              <p:ext uri="{D42A27DB-BD31-4B8C-83A1-F6EECF244321}">
                <p14:modId xmlns:p14="http://schemas.microsoft.com/office/powerpoint/2010/main" val="2943981148"/>
              </p:ext>
            </p:extLst>
          </p:nvPr>
        </p:nvGraphicFramePr>
        <p:xfrm>
          <a:off x="4210050" y="1640257"/>
          <a:ext cx="4562622" cy="3067818"/>
        </p:xfrm>
        <a:graphic>
          <a:graphicData uri="http://schemas.openxmlformats.org/drawingml/2006/table">
            <a:tbl>
              <a:tblPr firstRow="1" bandRow="1">
                <a:tableStyleId>{7DF18680-E054-41AD-8BC1-D1AEF772440D}</a:tableStyleId>
              </a:tblPr>
              <a:tblGrid>
                <a:gridCol w="2281311">
                  <a:extLst>
                    <a:ext uri="{9D8B030D-6E8A-4147-A177-3AD203B41FA5}">
                      <a16:colId xmlns:a16="http://schemas.microsoft.com/office/drawing/2014/main" val="20000"/>
                    </a:ext>
                  </a:extLst>
                </a:gridCol>
                <a:gridCol w="2281311">
                  <a:extLst>
                    <a:ext uri="{9D8B030D-6E8A-4147-A177-3AD203B41FA5}">
                      <a16:colId xmlns:a16="http://schemas.microsoft.com/office/drawing/2014/main" val="20001"/>
                    </a:ext>
                  </a:extLst>
                </a:gridCol>
              </a:tblGrid>
              <a:tr h="413251">
                <a:tc>
                  <a:txBody>
                    <a:bodyPr/>
                    <a:lstStyle/>
                    <a:p>
                      <a:pPr algn="ctr"/>
                      <a:r>
                        <a:rPr lang="en-US" sz="1400" dirty="0"/>
                        <a:t>Number of Children in a Family</a:t>
                      </a:r>
                    </a:p>
                  </a:txBody>
                  <a:tcPr/>
                </a:tc>
                <a:tc>
                  <a:txBody>
                    <a:bodyPr/>
                    <a:lstStyle/>
                    <a:p>
                      <a:pPr algn="ctr"/>
                      <a:r>
                        <a:rPr lang="en-US" sz="1400" dirty="0"/>
                        <a:t>Frequency (f)</a:t>
                      </a:r>
                    </a:p>
                  </a:txBody>
                  <a:tcPr/>
                </a:tc>
                <a:extLst>
                  <a:ext uri="{0D108BD9-81ED-4DB2-BD59-A6C34878D82A}">
                    <a16:rowId xmlns:a16="http://schemas.microsoft.com/office/drawing/2014/main" val="10000"/>
                  </a:ext>
                </a:extLst>
              </a:tr>
              <a:tr h="424943">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10001"/>
                  </a:ext>
                </a:extLst>
              </a:tr>
              <a:tr h="424943">
                <a:tc>
                  <a:txBody>
                    <a:bodyPr/>
                    <a:lstStyle/>
                    <a:p>
                      <a:pPr algn="ctr"/>
                      <a:r>
                        <a:rPr lang="en-US" sz="1400" dirty="0"/>
                        <a:t>5</a:t>
                      </a:r>
                    </a:p>
                  </a:txBody>
                  <a:tcPr/>
                </a:tc>
                <a:tc>
                  <a:txBody>
                    <a:bodyPr/>
                    <a:lstStyle/>
                    <a:p>
                      <a:pPr algn="ctr"/>
                      <a:r>
                        <a:rPr lang="en-US" sz="1400" dirty="0"/>
                        <a:t>0</a:t>
                      </a:r>
                    </a:p>
                  </a:txBody>
                  <a:tcPr/>
                </a:tc>
                <a:extLst>
                  <a:ext uri="{0D108BD9-81ED-4DB2-BD59-A6C34878D82A}">
                    <a16:rowId xmlns:a16="http://schemas.microsoft.com/office/drawing/2014/main" val="10002"/>
                  </a:ext>
                </a:extLst>
              </a:tr>
              <a:tr h="424943">
                <a:tc>
                  <a:txBody>
                    <a:bodyPr/>
                    <a:lstStyle/>
                    <a:p>
                      <a:pPr algn="ctr"/>
                      <a:r>
                        <a:rPr lang="en-US" sz="1400" dirty="0"/>
                        <a:t>4</a:t>
                      </a:r>
                    </a:p>
                  </a:txBody>
                  <a:tcPr/>
                </a:tc>
                <a:tc>
                  <a:txBody>
                    <a:bodyPr/>
                    <a:lstStyle/>
                    <a:p>
                      <a:pPr algn="ctr"/>
                      <a:r>
                        <a:rPr lang="en-US" sz="1400" dirty="0"/>
                        <a:t>2</a:t>
                      </a:r>
                    </a:p>
                  </a:txBody>
                  <a:tcPr/>
                </a:tc>
                <a:extLst>
                  <a:ext uri="{0D108BD9-81ED-4DB2-BD59-A6C34878D82A}">
                    <a16:rowId xmlns:a16="http://schemas.microsoft.com/office/drawing/2014/main" val="10003"/>
                  </a:ext>
                </a:extLst>
              </a:tr>
              <a:tr h="424943">
                <a:tc>
                  <a:txBody>
                    <a:bodyPr/>
                    <a:lstStyle/>
                    <a:p>
                      <a:pPr algn="ctr"/>
                      <a:r>
                        <a:rPr lang="en-US" sz="1400" dirty="0"/>
                        <a:t>3</a:t>
                      </a:r>
                    </a:p>
                  </a:txBody>
                  <a:tcPr/>
                </a:tc>
                <a:tc>
                  <a:txBody>
                    <a:bodyPr/>
                    <a:lstStyle/>
                    <a:p>
                      <a:pPr algn="ctr"/>
                      <a:r>
                        <a:rPr lang="en-US" sz="1400" dirty="0"/>
                        <a:t>5</a:t>
                      </a:r>
                    </a:p>
                  </a:txBody>
                  <a:tcPr/>
                </a:tc>
                <a:extLst>
                  <a:ext uri="{0D108BD9-81ED-4DB2-BD59-A6C34878D82A}">
                    <a16:rowId xmlns:a16="http://schemas.microsoft.com/office/drawing/2014/main" val="10004"/>
                  </a:ext>
                </a:extLst>
              </a:tr>
              <a:tr h="424943">
                <a:tc>
                  <a:txBody>
                    <a:bodyPr/>
                    <a:lstStyle/>
                    <a:p>
                      <a:pPr algn="ctr"/>
                      <a:r>
                        <a:rPr lang="en-US" sz="1400" dirty="0"/>
                        <a:t>2</a:t>
                      </a:r>
                    </a:p>
                  </a:txBody>
                  <a:tcPr/>
                </a:tc>
                <a:tc>
                  <a:txBody>
                    <a:bodyPr/>
                    <a:lstStyle/>
                    <a:p>
                      <a:pPr algn="ctr"/>
                      <a:r>
                        <a:rPr lang="en-US" sz="1400" dirty="0"/>
                        <a:t>14</a:t>
                      </a:r>
                    </a:p>
                  </a:txBody>
                  <a:tcPr/>
                </a:tc>
                <a:extLst>
                  <a:ext uri="{0D108BD9-81ED-4DB2-BD59-A6C34878D82A}">
                    <a16:rowId xmlns:a16="http://schemas.microsoft.com/office/drawing/2014/main" val="10005"/>
                  </a:ext>
                </a:extLst>
              </a:tr>
              <a:tr h="424943">
                <a:tc>
                  <a:txBody>
                    <a:bodyPr/>
                    <a:lstStyle/>
                    <a:p>
                      <a:pPr algn="ctr"/>
                      <a:r>
                        <a:rPr lang="en-US" sz="1400" dirty="0"/>
                        <a:t>1</a:t>
                      </a:r>
                    </a:p>
                  </a:txBody>
                  <a:tcPr/>
                </a:tc>
                <a:tc>
                  <a:txBody>
                    <a:bodyPr/>
                    <a:lstStyle/>
                    <a:p>
                      <a:pPr algn="ctr"/>
                      <a:r>
                        <a:rPr lang="en-US" sz="1400" dirty="0"/>
                        <a:t>9</a:t>
                      </a:r>
                    </a:p>
                  </a:txBody>
                  <a:tcPr/>
                </a:tc>
                <a:extLst>
                  <a:ext uri="{0D108BD9-81ED-4DB2-BD59-A6C34878D82A}">
                    <a16:rowId xmlns:a16="http://schemas.microsoft.com/office/drawing/2014/main" val="10006"/>
                  </a:ext>
                </a:extLst>
              </a:tr>
            </a:tbl>
          </a:graphicData>
        </a:graphic>
      </p:graphicFrame>
      <p:sp>
        <p:nvSpPr>
          <p:cNvPr id="9" name="Rectangle 8">
            <a:extLst>
              <a:ext uri="{FF2B5EF4-FFF2-40B4-BE49-F238E27FC236}">
                <a16:creationId xmlns:a16="http://schemas.microsoft.com/office/drawing/2014/main" id="{2B13AD00-9BD0-4952-A086-0E2C90E9DF22}"/>
              </a:ext>
            </a:extLst>
          </p:cNvPr>
          <p:cNvSpPr/>
          <p:nvPr/>
        </p:nvSpPr>
        <p:spPr>
          <a:xfrm>
            <a:off x="4210050" y="4708075"/>
            <a:ext cx="4724400" cy="830997"/>
          </a:xfrm>
          <a:prstGeom prst="rect">
            <a:avLst/>
          </a:prstGeom>
        </p:spPr>
        <p:txBody>
          <a:bodyPr wrap="square">
            <a:spAutoFit/>
          </a:bodyPr>
          <a:lstStyle/>
          <a:p>
            <a:pPr marL="0" marR="0">
              <a:spcBef>
                <a:spcPts val="0"/>
              </a:spcBef>
              <a:spcAft>
                <a:spcPts val="0"/>
              </a:spcAft>
            </a:pPr>
            <a:r>
              <a:rPr lang="en-US" sz="1600" dirty="0">
                <a:latin typeface="+mn-lt"/>
                <a:ea typeface="Calibri" charset="0"/>
                <a:cs typeface="Times New Roman" charset="0"/>
              </a:rPr>
              <a:t>Note: This is the simplest version of a frequency distribution. The only information it contains is the frequency with which each value occurs.  </a:t>
            </a:r>
            <a:endParaRPr lang="en-US" sz="1600" dirty="0">
              <a:effectLst/>
              <a:latin typeface="+mn-lt"/>
              <a:ea typeface="Calibri" charset="0"/>
              <a:cs typeface="Times New Roman" charset="0"/>
            </a:endParaRPr>
          </a:p>
        </p:txBody>
      </p:sp>
    </p:spTree>
    <p:extLst>
      <p:ext uri="{BB962C8B-B14F-4D97-AF65-F5344CB8AC3E}">
        <p14:creationId xmlns:p14="http://schemas.microsoft.com/office/powerpoint/2010/main" val="8788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790FCC01-5B3D-4E80-8DEF-C4106601C56A}"/>
              </a:ext>
            </a:extLst>
          </p:cNvPr>
          <p:cNvSpPr>
            <a:spLocks noGrp="1"/>
          </p:cNvSpPr>
          <p:nvPr>
            <p:ph idx="1"/>
          </p:nvPr>
        </p:nvSpPr>
        <p:spPr>
          <a:xfrm>
            <a:off x="457200" y="1029175"/>
            <a:ext cx="8229600" cy="4525963"/>
          </a:xfrm>
        </p:spPr>
        <p:txBody>
          <a:bodyPr>
            <a:normAutofit/>
          </a:bodyPr>
          <a:lstStyle/>
          <a:p>
            <a:pPr>
              <a:spcBef>
                <a:spcPts val="0"/>
              </a:spcBef>
              <a:tabLst>
                <a:tab pos="4800600" algn="l"/>
              </a:tabLst>
            </a:pPr>
            <a:r>
              <a:rPr lang="en-US" sz="2800" dirty="0"/>
              <a:t>Additional information included in table: </a:t>
            </a:r>
          </a:p>
          <a:p>
            <a:pPr lvl="1">
              <a:spcBef>
                <a:spcPts val="0"/>
              </a:spcBef>
              <a:tabLst>
                <a:tab pos="4800600" algn="l"/>
              </a:tabLst>
            </a:pPr>
            <a:r>
              <a:rPr lang="en-US" sz="2400" dirty="0"/>
              <a:t>Cumulative frequency (</a:t>
            </a:r>
            <a:r>
              <a:rPr lang="en-US" sz="2400" i="1" dirty="0">
                <a:cs typeface="Times New Roman" pitchFamily="18" charset="0"/>
              </a:rPr>
              <a:t>f</a:t>
            </a:r>
            <a:r>
              <a:rPr lang="en-US" sz="2400" i="1" baseline="-25000" dirty="0">
                <a:cs typeface="Times New Roman" pitchFamily="18" charset="0"/>
              </a:rPr>
              <a:t>c</a:t>
            </a:r>
            <a:r>
              <a:rPr lang="en-US" sz="2400" dirty="0"/>
              <a:t>)</a:t>
            </a:r>
          </a:p>
          <a:p>
            <a:pPr lvl="1">
              <a:spcBef>
                <a:spcPts val="0"/>
              </a:spcBef>
            </a:pPr>
            <a:r>
              <a:rPr lang="en-US" sz="2400" dirty="0"/>
              <a:t>Percentage (%)</a:t>
            </a:r>
          </a:p>
          <a:p>
            <a:pPr lvl="1">
              <a:spcBef>
                <a:spcPts val="0"/>
              </a:spcBef>
            </a:pPr>
            <a:r>
              <a:rPr lang="en-US" sz="2400" dirty="0"/>
              <a:t>Cumulative Percentage (%</a:t>
            </a:r>
            <a:r>
              <a:rPr lang="en-US" sz="2400" i="1" baseline="-25000" dirty="0">
                <a:cs typeface="Times New Roman" pitchFamily="18" charset="0"/>
              </a:rPr>
              <a:t>c</a:t>
            </a:r>
            <a:r>
              <a:rPr lang="en-US" sz="2400" dirty="0"/>
              <a:t>)</a:t>
            </a:r>
          </a:p>
        </p:txBody>
      </p:sp>
      <p:graphicFrame>
        <p:nvGraphicFramePr>
          <p:cNvPr id="11" name="Table 10">
            <a:extLst>
              <a:ext uri="{FF2B5EF4-FFF2-40B4-BE49-F238E27FC236}">
                <a16:creationId xmlns:a16="http://schemas.microsoft.com/office/drawing/2014/main" id="{2B4F748F-C372-4427-8D1B-8D0B0CCF3883}"/>
              </a:ext>
            </a:extLst>
          </p:cNvPr>
          <p:cNvGraphicFramePr>
            <a:graphicFrameLocks noGrp="1"/>
          </p:cNvGraphicFramePr>
          <p:nvPr>
            <p:extLst>
              <p:ext uri="{D42A27DB-BD31-4B8C-83A1-F6EECF244321}">
                <p14:modId xmlns:p14="http://schemas.microsoft.com/office/powerpoint/2010/main" val="760278177"/>
              </p:ext>
            </p:extLst>
          </p:nvPr>
        </p:nvGraphicFramePr>
        <p:xfrm>
          <a:off x="457200" y="2694769"/>
          <a:ext cx="8229600" cy="2346960"/>
        </p:xfrm>
        <a:graphic>
          <a:graphicData uri="http://schemas.openxmlformats.org/drawingml/2006/table">
            <a:tbl>
              <a:tblPr firstRow="1" bandRow="1">
                <a:tableStyleId>{7DF18680-E054-41AD-8BC1-D1AEF772440D}</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a:txBody>
                    <a:bodyPr/>
                    <a:lstStyle/>
                    <a:p>
                      <a:pPr algn="ctr"/>
                      <a:r>
                        <a:rPr lang="en-US" sz="1400" dirty="0"/>
                        <a:t>Number of Children in a Family</a:t>
                      </a:r>
                    </a:p>
                  </a:txBody>
                  <a:tcPr/>
                </a:tc>
                <a:tc>
                  <a:txBody>
                    <a:bodyPr/>
                    <a:lstStyle/>
                    <a:p>
                      <a:pPr algn="ctr"/>
                      <a:r>
                        <a:rPr lang="en-US" sz="1400" dirty="0"/>
                        <a:t>Frequency (f)</a:t>
                      </a:r>
                    </a:p>
                  </a:txBody>
                  <a:tcPr/>
                </a:tc>
                <a:tc>
                  <a:txBody>
                    <a:bodyPr/>
                    <a:lstStyle/>
                    <a:p>
                      <a:pPr algn="ctr"/>
                      <a:r>
                        <a:rPr lang="en-US" sz="1400" dirty="0"/>
                        <a:t>Cumulative Frequency (</a:t>
                      </a:r>
                      <a:r>
                        <a:rPr lang="en-US" sz="1400" i="1" dirty="0"/>
                        <a:t>f</a:t>
                      </a:r>
                      <a:r>
                        <a:rPr lang="en-US" sz="1400" i="1" baseline="-25000" dirty="0"/>
                        <a:t>c</a:t>
                      </a:r>
                      <a:r>
                        <a:rPr lang="en-US" sz="1400" i="0" dirty="0"/>
                        <a:t>)</a:t>
                      </a:r>
                      <a:endParaRPr lang="en-US" sz="1400" dirty="0"/>
                    </a:p>
                  </a:txBody>
                  <a:tcPr/>
                </a:tc>
                <a:tc>
                  <a:txBody>
                    <a:bodyPr/>
                    <a:lstStyle/>
                    <a:p>
                      <a:pPr algn="ctr"/>
                      <a:r>
                        <a:rPr lang="en-US" sz="1400" dirty="0"/>
                        <a:t>Percentage (%)</a:t>
                      </a:r>
                    </a:p>
                  </a:txBody>
                  <a:tcPr/>
                </a:tc>
                <a:tc>
                  <a:txBody>
                    <a:bodyPr/>
                    <a:lstStyle/>
                    <a:p>
                      <a:pPr algn="ctr"/>
                      <a:r>
                        <a:rPr lang="en-US" sz="1400" dirty="0"/>
                        <a:t>Cumulative Percentage (%</a:t>
                      </a:r>
                      <a:r>
                        <a:rPr lang="en-US" sz="1400" baseline="-25000" dirty="0"/>
                        <a:t>c</a:t>
                      </a:r>
                      <a:r>
                        <a:rPr lang="en-US" sz="1400" dirty="0"/>
                        <a:t>)</a:t>
                      </a:r>
                    </a:p>
                  </a:txBody>
                  <a:tcPr/>
                </a:tc>
                <a:extLst>
                  <a:ext uri="{0D108BD9-81ED-4DB2-BD59-A6C34878D82A}">
                    <a16:rowId xmlns:a16="http://schemas.microsoft.com/office/drawing/2014/main" val="10000"/>
                  </a:ext>
                </a:extLst>
              </a:tr>
              <a:tr h="0">
                <a:tc>
                  <a:txBody>
                    <a:bodyPr/>
                    <a:lstStyle/>
                    <a:p>
                      <a:pPr algn="ctr"/>
                      <a:r>
                        <a:rPr lang="en-US" sz="1400" dirty="0"/>
                        <a:t>6</a:t>
                      </a:r>
                    </a:p>
                  </a:txBody>
                  <a:tcPr/>
                </a:tc>
                <a:tc>
                  <a:txBody>
                    <a:bodyPr/>
                    <a:lstStyle/>
                    <a:p>
                      <a:pPr algn="ctr"/>
                      <a:r>
                        <a:rPr lang="en-US" sz="1400" dirty="0"/>
                        <a:t>1</a:t>
                      </a:r>
                    </a:p>
                  </a:txBody>
                  <a:tcPr/>
                </a:tc>
                <a:tc>
                  <a:txBody>
                    <a:bodyPr/>
                    <a:lstStyle/>
                    <a:p>
                      <a:pPr algn="ctr"/>
                      <a:r>
                        <a:rPr lang="en-US" sz="1400" dirty="0"/>
                        <a:t>31</a:t>
                      </a:r>
                    </a:p>
                  </a:txBody>
                  <a:tcPr/>
                </a:tc>
                <a:tc>
                  <a:txBody>
                    <a:bodyPr/>
                    <a:lstStyle/>
                    <a:p>
                      <a:pPr algn="ctr"/>
                      <a:r>
                        <a:rPr lang="en-US" sz="1400" dirty="0"/>
                        <a:t>3.23</a:t>
                      </a:r>
                    </a:p>
                  </a:txBody>
                  <a:tcPr/>
                </a:tc>
                <a:tc>
                  <a:txBody>
                    <a:bodyPr/>
                    <a:lstStyle/>
                    <a:p>
                      <a:pPr algn="ctr"/>
                      <a:r>
                        <a:rPr lang="en-US" sz="1400" dirty="0"/>
                        <a:t>100.00</a:t>
                      </a:r>
                    </a:p>
                  </a:txBody>
                  <a:tcPr/>
                </a:tc>
                <a:extLst>
                  <a:ext uri="{0D108BD9-81ED-4DB2-BD59-A6C34878D82A}">
                    <a16:rowId xmlns:a16="http://schemas.microsoft.com/office/drawing/2014/main" val="10001"/>
                  </a:ext>
                </a:extLst>
              </a:tr>
              <a:tr h="0">
                <a:tc>
                  <a:txBody>
                    <a:bodyPr/>
                    <a:lstStyle/>
                    <a:p>
                      <a:pPr algn="ctr"/>
                      <a:r>
                        <a:rPr lang="en-US" sz="1400" dirty="0"/>
                        <a:t>5</a:t>
                      </a:r>
                    </a:p>
                  </a:txBody>
                  <a:tcPr/>
                </a:tc>
                <a:tc>
                  <a:txBody>
                    <a:bodyPr/>
                    <a:lstStyle/>
                    <a:p>
                      <a:pPr algn="ctr"/>
                      <a:r>
                        <a:rPr lang="en-US" sz="1400" dirty="0"/>
                        <a:t>0</a:t>
                      </a:r>
                    </a:p>
                  </a:txBody>
                  <a:tcPr/>
                </a:tc>
                <a:tc>
                  <a:txBody>
                    <a:bodyPr/>
                    <a:lstStyle/>
                    <a:p>
                      <a:pPr algn="ctr"/>
                      <a:r>
                        <a:rPr lang="en-US" sz="1400" dirty="0"/>
                        <a:t>30</a:t>
                      </a:r>
                    </a:p>
                  </a:txBody>
                  <a:tcPr/>
                </a:tc>
                <a:tc>
                  <a:txBody>
                    <a:bodyPr/>
                    <a:lstStyle/>
                    <a:p>
                      <a:pPr algn="ctr"/>
                      <a:r>
                        <a:rPr lang="en-US" sz="1400" dirty="0"/>
                        <a:t>0.00</a:t>
                      </a:r>
                    </a:p>
                  </a:txBody>
                  <a:tcPr/>
                </a:tc>
                <a:tc>
                  <a:txBody>
                    <a:bodyPr/>
                    <a:lstStyle/>
                    <a:p>
                      <a:pPr algn="ctr"/>
                      <a:r>
                        <a:rPr lang="en-US" sz="1400" dirty="0"/>
                        <a:t>96.77</a:t>
                      </a:r>
                    </a:p>
                  </a:txBody>
                  <a:tcPr/>
                </a:tc>
                <a:extLst>
                  <a:ext uri="{0D108BD9-81ED-4DB2-BD59-A6C34878D82A}">
                    <a16:rowId xmlns:a16="http://schemas.microsoft.com/office/drawing/2014/main" val="10002"/>
                  </a:ext>
                </a:extLst>
              </a:tr>
              <a:tr h="0">
                <a:tc>
                  <a:txBody>
                    <a:bodyPr/>
                    <a:lstStyle/>
                    <a:p>
                      <a:pPr algn="ctr"/>
                      <a:r>
                        <a:rPr lang="en-US" sz="1400" dirty="0"/>
                        <a:t>4</a:t>
                      </a:r>
                    </a:p>
                  </a:txBody>
                  <a:tcPr/>
                </a:tc>
                <a:tc>
                  <a:txBody>
                    <a:bodyPr/>
                    <a:lstStyle/>
                    <a:p>
                      <a:pPr algn="ctr"/>
                      <a:r>
                        <a:rPr lang="en-US" sz="1400" dirty="0"/>
                        <a:t>2</a:t>
                      </a:r>
                    </a:p>
                  </a:txBody>
                  <a:tcPr/>
                </a:tc>
                <a:tc>
                  <a:txBody>
                    <a:bodyPr/>
                    <a:lstStyle/>
                    <a:p>
                      <a:pPr algn="ctr"/>
                      <a:r>
                        <a:rPr lang="en-US" sz="1400" dirty="0"/>
                        <a:t>30</a:t>
                      </a:r>
                    </a:p>
                  </a:txBody>
                  <a:tcPr/>
                </a:tc>
                <a:tc>
                  <a:txBody>
                    <a:bodyPr/>
                    <a:lstStyle/>
                    <a:p>
                      <a:pPr algn="ctr"/>
                      <a:r>
                        <a:rPr lang="en-US" sz="1400" dirty="0"/>
                        <a:t>6.45</a:t>
                      </a:r>
                    </a:p>
                  </a:txBody>
                  <a:tcPr/>
                </a:tc>
                <a:tc>
                  <a:txBody>
                    <a:bodyPr/>
                    <a:lstStyle/>
                    <a:p>
                      <a:pPr algn="ctr"/>
                      <a:r>
                        <a:rPr lang="en-US" sz="1400" dirty="0"/>
                        <a:t>96.77</a:t>
                      </a:r>
                    </a:p>
                  </a:txBody>
                  <a:tcPr/>
                </a:tc>
                <a:extLst>
                  <a:ext uri="{0D108BD9-81ED-4DB2-BD59-A6C34878D82A}">
                    <a16:rowId xmlns:a16="http://schemas.microsoft.com/office/drawing/2014/main" val="10003"/>
                  </a:ext>
                </a:extLst>
              </a:tr>
              <a:tr h="0">
                <a:tc>
                  <a:txBody>
                    <a:bodyPr/>
                    <a:lstStyle/>
                    <a:p>
                      <a:pPr algn="ctr"/>
                      <a:r>
                        <a:rPr lang="en-US" sz="1400" dirty="0"/>
                        <a:t>3</a:t>
                      </a:r>
                    </a:p>
                  </a:txBody>
                  <a:tcPr/>
                </a:tc>
                <a:tc>
                  <a:txBody>
                    <a:bodyPr/>
                    <a:lstStyle/>
                    <a:p>
                      <a:pPr algn="ctr"/>
                      <a:r>
                        <a:rPr lang="en-US" sz="1400" dirty="0"/>
                        <a:t>5</a:t>
                      </a:r>
                    </a:p>
                  </a:txBody>
                  <a:tcPr/>
                </a:tc>
                <a:tc>
                  <a:txBody>
                    <a:bodyPr/>
                    <a:lstStyle/>
                    <a:p>
                      <a:pPr algn="ctr"/>
                      <a:r>
                        <a:rPr lang="en-US" sz="1400" dirty="0"/>
                        <a:t>28</a:t>
                      </a:r>
                    </a:p>
                  </a:txBody>
                  <a:tcPr/>
                </a:tc>
                <a:tc>
                  <a:txBody>
                    <a:bodyPr/>
                    <a:lstStyle/>
                    <a:p>
                      <a:pPr algn="ctr"/>
                      <a:r>
                        <a:rPr lang="en-US" sz="1400" dirty="0"/>
                        <a:t>16.13</a:t>
                      </a:r>
                    </a:p>
                  </a:txBody>
                  <a:tcPr/>
                </a:tc>
                <a:tc>
                  <a:txBody>
                    <a:bodyPr/>
                    <a:lstStyle/>
                    <a:p>
                      <a:pPr algn="ctr"/>
                      <a:r>
                        <a:rPr lang="en-US" sz="1400" dirty="0"/>
                        <a:t>90.32</a:t>
                      </a:r>
                    </a:p>
                  </a:txBody>
                  <a:tcPr/>
                </a:tc>
                <a:extLst>
                  <a:ext uri="{0D108BD9-81ED-4DB2-BD59-A6C34878D82A}">
                    <a16:rowId xmlns:a16="http://schemas.microsoft.com/office/drawing/2014/main" val="10004"/>
                  </a:ext>
                </a:extLst>
              </a:tr>
              <a:tr h="0">
                <a:tc>
                  <a:txBody>
                    <a:bodyPr/>
                    <a:lstStyle/>
                    <a:p>
                      <a:pPr algn="ctr"/>
                      <a:r>
                        <a:rPr lang="en-US" sz="1400" dirty="0"/>
                        <a:t>2</a:t>
                      </a:r>
                    </a:p>
                  </a:txBody>
                  <a:tcPr/>
                </a:tc>
                <a:tc>
                  <a:txBody>
                    <a:bodyPr/>
                    <a:lstStyle/>
                    <a:p>
                      <a:pPr algn="ctr"/>
                      <a:r>
                        <a:rPr lang="en-US" sz="1400" dirty="0"/>
                        <a:t>14</a:t>
                      </a:r>
                    </a:p>
                  </a:txBody>
                  <a:tcPr/>
                </a:tc>
                <a:tc>
                  <a:txBody>
                    <a:bodyPr/>
                    <a:lstStyle/>
                    <a:p>
                      <a:pPr algn="ctr"/>
                      <a:r>
                        <a:rPr lang="en-US" sz="1400" dirty="0"/>
                        <a:t>23</a:t>
                      </a:r>
                    </a:p>
                  </a:txBody>
                  <a:tcPr/>
                </a:tc>
                <a:tc>
                  <a:txBody>
                    <a:bodyPr/>
                    <a:lstStyle/>
                    <a:p>
                      <a:pPr algn="ctr"/>
                      <a:r>
                        <a:rPr lang="en-US" sz="1400" dirty="0"/>
                        <a:t>45.16</a:t>
                      </a:r>
                    </a:p>
                  </a:txBody>
                  <a:tcPr/>
                </a:tc>
                <a:tc>
                  <a:txBody>
                    <a:bodyPr/>
                    <a:lstStyle/>
                    <a:p>
                      <a:pPr algn="ctr"/>
                      <a:r>
                        <a:rPr lang="en-US" sz="1400" dirty="0"/>
                        <a:t>74.19</a:t>
                      </a:r>
                    </a:p>
                  </a:txBody>
                  <a:tcPr/>
                </a:tc>
                <a:extLst>
                  <a:ext uri="{0D108BD9-81ED-4DB2-BD59-A6C34878D82A}">
                    <a16:rowId xmlns:a16="http://schemas.microsoft.com/office/drawing/2014/main" val="10005"/>
                  </a:ext>
                </a:extLst>
              </a:tr>
              <a:tr h="0">
                <a:tc>
                  <a:txBody>
                    <a:bodyPr/>
                    <a:lstStyle/>
                    <a:p>
                      <a:pPr algn="ctr"/>
                      <a:r>
                        <a:rPr lang="en-US" sz="1400" dirty="0"/>
                        <a:t>1</a:t>
                      </a:r>
                    </a:p>
                  </a:txBody>
                  <a:tcPr/>
                </a:tc>
                <a:tc>
                  <a:txBody>
                    <a:bodyPr/>
                    <a:lstStyle/>
                    <a:p>
                      <a:pPr algn="ctr"/>
                      <a:r>
                        <a:rPr lang="en-US" sz="1400" dirty="0"/>
                        <a:t>9</a:t>
                      </a:r>
                    </a:p>
                  </a:txBody>
                  <a:tcPr/>
                </a:tc>
                <a:tc>
                  <a:txBody>
                    <a:bodyPr/>
                    <a:lstStyle/>
                    <a:p>
                      <a:pPr algn="ctr"/>
                      <a:r>
                        <a:rPr lang="en-US" sz="1400" dirty="0"/>
                        <a:t>9</a:t>
                      </a:r>
                    </a:p>
                  </a:txBody>
                  <a:tcPr/>
                </a:tc>
                <a:tc>
                  <a:txBody>
                    <a:bodyPr/>
                    <a:lstStyle/>
                    <a:p>
                      <a:pPr algn="ctr"/>
                      <a:r>
                        <a:rPr lang="en-US" sz="1400" dirty="0"/>
                        <a:t>29.03</a:t>
                      </a:r>
                    </a:p>
                  </a:txBody>
                  <a:tcPr/>
                </a:tc>
                <a:tc>
                  <a:txBody>
                    <a:bodyPr/>
                    <a:lstStyle/>
                    <a:p>
                      <a:pPr algn="ctr"/>
                      <a:r>
                        <a:rPr lang="en-US" sz="1400" dirty="0"/>
                        <a:t>29.03</a:t>
                      </a:r>
                    </a:p>
                  </a:txBody>
                  <a:tcPr/>
                </a:tc>
                <a:extLst>
                  <a:ext uri="{0D108BD9-81ED-4DB2-BD59-A6C34878D82A}">
                    <a16:rowId xmlns:a16="http://schemas.microsoft.com/office/drawing/2014/main" val="10006"/>
                  </a:ext>
                </a:extLst>
              </a:tr>
            </a:tbl>
          </a:graphicData>
        </a:graphic>
      </p:graphicFrame>
      <p:sp>
        <p:nvSpPr>
          <p:cNvPr id="3" name="Arrow: Down 2">
            <a:extLst>
              <a:ext uri="{FF2B5EF4-FFF2-40B4-BE49-F238E27FC236}">
                <a16:creationId xmlns:a16="http://schemas.microsoft.com/office/drawing/2014/main" id="{927BD768-ECE7-4A1D-82A4-E12F1A0728D4}"/>
              </a:ext>
            </a:extLst>
          </p:cNvPr>
          <p:cNvSpPr/>
          <p:nvPr/>
        </p:nvSpPr>
        <p:spPr>
          <a:xfrm rot="10800000">
            <a:off x="4398819" y="5118678"/>
            <a:ext cx="318652" cy="322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7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823710" cy="502602"/>
          </a:xfrm>
        </p:spPr>
        <p:txBody>
          <a:bodyPr>
            <a:normAutofit fontScale="90000"/>
          </a:bodyPr>
          <a:lstStyle/>
          <a:p>
            <a:r>
              <a:rPr lang="en-US" sz="4000" dirty="0"/>
              <a:t>Ungrouped Frequency Distributions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1C91A22D-36B1-44F0-A62B-FC21E83F0D68}"/>
              </a:ext>
            </a:extLst>
          </p:cNvPr>
          <p:cNvSpPr>
            <a:spLocks noGrp="1"/>
          </p:cNvSpPr>
          <p:nvPr>
            <p:ph idx="1"/>
          </p:nvPr>
        </p:nvSpPr>
        <p:spPr>
          <a:xfrm>
            <a:off x="457200" y="1301352"/>
            <a:ext cx="4648200" cy="4525963"/>
          </a:xfrm>
        </p:spPr>
        <p:txBody>
          <a:bodyPr/>
          <a:lstStyle/>
          <a:p>
            <a:pPr>
              <a:spcBef>
                <a:spcPts val="0"/>
              </a:spcBef>
            </a:pPr>
            <a:r>
              <a:rPr lang="en-US" sz="2400" dirty="0"/>
              <a:t>Cumulative Frequency</a:t>
            </a:r>
          </a:p>
          <a:p>
            <a:pPr lvl="1">
              <a:spcBef>
                <a:spcPts val="0"/>
              </a:spcBef>
              <a:spcAft>
                <a:spcPts val="600"/>
              </a:spcAft>
            </a:pPr>
            <a:r>
              <a:rPr lang="en-US" sz="2000" dirty="0"/>
              <a:t>Count of how often a given value, or a lower value, occurs in a set of data</a:t>
            </a:r>
          </a:p>
          <a:p>
            <a:pPr lvl="1">
              <a:spcBef>
                <a:spcPts val="0"/>
              </a:spcBef>
              <a:spcAft>
                <a:spcPts val="600"/>
              </a:spcAft>
            </a:pPr>
            <a:r>
              <a:rPr lang="en-US" sz="2000" dirty="0"/>
              <a:t>Abbreviated </a:t>
            </a:r>
            <a:r>
              <a:rPr lang="en-US" sz="2000" i="1" dirty="0" err="1">
                <a:cs typeface="Times New Roman" pitchFamily="18" charset="0"/>
              </a:rPr>
              <a:t>f</a:t>
            </a:r>
            <a:r>
              <a:rPr lang="en-US" sz="2000" i="1" baseline="-25000" dirty="0" err="1">
                <a:cs typeface="Times New Roman" pitchFamily="18" charset="0"/>
              </a:rPr>
              <a:t>c</a:t>
            </a:r>
            <a:endParaRPr lang="en-US" sz="2000" baseline="-25000" dirty="0"/>
          </a:p>
          <a:p>
            <a:pPr lvl="1">
              <a:spcBef>
                <a:spcPts val="0"/>
              </a:spcBef>
              <a:spcAft>
                <a:spcPts val="600"/>
              </a:spcAft>
            </a:pPr>
            <a:r>
              <a:rPr lang="en-US" sz="2000" dirty="0"/>
              <a:t>Calculated by adding up all the frequencies at or below a given row</a:t>
            </a:r>
          </a:p>
          <a:p>
            <a:pPr lvl="2">
              <a:spcBef>
                <a:spcPts val="0"/>
              </a:spcBef>
              <a:spcAft>
                <a:spcPts val="600"/>
              </a:spcAft>
            </a:pPr>
            <a:r>
              <a:rPr lang="en-US" sz="1800" dirty="0"/>
              <a:t>See figure on the right </a:t>
            </a:r>
          </a:p>
        </p:txBody>
      </p:sp>
      <p:pic>
        <p:nvPicPr>
          <p:cNvPr id="11" name="Picture 10" descr="The figure is an example of a cumulative frequency. A cumulative frequency, abbreviated fc, is calculated by adding up all the frequencies at or below a given row. For the first row, the frequency and the cumulative frequency are the same, 9. &#10;Moving up one step, add the frequency at this level, 14, to the cumulative frequency from the level below, 9, to get the cumulative frequency of 23 for this level. &#10;Then repeat the process—add the frequency at the new level to the cumulative frequency from one step down—to get the next cumulative frequency.&#10;" title="Figure 2.1">
            <a:extLst>
              <a:ext uri="{FF2B5EF4-FFF2-40B4-BE49-F238E27FC236}">
                <a16:creationId xmlns:a16="http://schemas.microsoft.com/office/drawing/2014/main" id="{A5CEB4B6-D0E9-43B1-87DD-9D137291B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320" y="1301352"/>
            <a:ext cx="3459480" cy="3429000"/>
          </a:xfrm>
          <a:prstGeom prst="rect">
            <a:avLst/>
          </a:prstGeom>
        </p:spPr>
      </p:pic>
    </p:spTree>
    <p:extLst>
      <p:ext uri="{BB962C8B-B14F-4D97-AF65-F5344CB8AC3E}">
        <p14:creationId xmlns:p14="http://schemas.microsoft.com/office/powerpoint/2010/main" val="425573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6575</TotalTime>
  <Words>2227</Words>
  <Application>Microsoft Office PowerPoint</Application>
  <PresentationFormat>On-screen Show (4:3)</PresentationFormat>
  <Paragraphs>532</Paragraphs>
  <Slides>45</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Calibri</vt:lpstr>
      <vt:lpstr>Cambria Math</vt:lpstr>
      <vt:lpstr>Times New Roman</vt:lpstr>
      <vt:lpstr>Wingdings</vt:lpstr>
      <vt:lpstr>Office Theme</vt:lpstr>
      <vt:lpstr>Chart</vt:lpstr>
      <vt:lpstr>Jingwei Wu, PhD</vt:lpstr>
      <vt:lpstr>Objectives </vt:lpstr>
      <vt:lpstr>Frequency Distributions</vt:lpstr>
      <vt:lpstr>Types of Frequency Distributions</vt:lpstr>
      <vt:lpstr>PowerPoint Presentation</vt:lpstr>
      <vt:lpstr>PowerPoint Presentation</vt:lpstr>
      <vt:lpstr>Ungrouped Frequency Distributions</vt:lpstr>
      <vt:lpstr>Ungrouped Frequency Distributions</vt:lpstr>
      <vt:lpstr>Ungrouped Frequency Distributions</vt:lpstr>
      <vt:lpstr>Ungrouped Frequency Distributions</vt:lpstr>
      <vt:lpstr>Ungrouped Frequency Distributions</vt:lpstr>
      <vt:lpstr>Ungrouped Frequency Distributions</vt:lpstr>
      <vt:lpstr>Ungrouped Frequency Distributions</vt:lpstr>
      <vt:lpstr>Ungrouped Frequency Distributions</vt:lpstr>
      <vt:lpstr>Grouped Frequency Distributions</vt:lpstr>
      <vt:lpstr>Grouped Frequency Distributions: Property Crime Rates for the 50 States</vt:lpstr>
      <vt:lpstr>Grouped Frequency Distribution for State Property Crime Rates per 1,000 Population Interval Width = 5)</vt:lpstr>
      <vt:lpstr>Grouped Frequency Distributions</vt:lpstr>
      <vt:lpstr>How to Choose: Deciding Whether to Make an Ungrouped Frequency Distribution or a Grouped Frequency Distribution for an Ordinal-, Interval-, or Ratio-Level Variable</vt:lpstr>
      <vt:lpstr>How to Choose:  Making a Frequency Distribution Table</vt:lpstr>
      <vt:lpstr>Discrete Numbers and Continuous Numbers</vt:lpstr>
      <vt:lpstr>How to Choose: Continuous Numbers vs. Discrete Numbers</vt:lpstr>
      <vt:lpstr>Discrete Numbers and Continuous Numbers</vt:lpstr>
      <vt:lpstr>Graphing Frequency Distributions</vt:lpstr>
      <vt:lpstr>How to Choose: What Graph for a  Frequency Distribution?</vt:lpstr>
      <vt:lpstr>About Bar Graphs</vt:lpstr>
      <vt:lpstr>Frequency Distribution of the Sex of 65 Students in an Upper-Level Psychology Class</vt:lpstr>
      <vt:lpstr>Bar Graph Showing the Sex of Students (N = 65) in Upper-Level Psychology Class</vt:lpstr>
      <vt:lpstr>About Histograms</vt:lpstr>
      <vt:lpstr>Histogram Showing Grouped Frequency Distribution of IQ Scores for 68 Sixth Graders (Interval Width = 10)</vt:lpstr>
      <vt:lpstr>About Frequency Polygons</vt:lpstr>
      <vt:lpstr>Frequency Polygon Showing Grouped Frequency Distribution of IQ Scores for 68 Sixth Graders  (Interval Width = 10)</vt:lpstr>
      <vt:lpstr>Key Differences Among Graphs</vt:lpstr>
      <vt:lpstr>Shapes of Frequency Distributions</vt:lpstr>
      <vt:lpstr>Three Aspects of Shape of Frequency Distribution Curves to Describe</vt:lpstr>
      <vt:lpstr>The Normal Distribution</vt:lpstr>
      <vt:lpstr>Frequency Polygon Showing Grouped Frequency Distribution of IQ Scores for 68 Sixth Graders  (Interval Width = 10)</vt:lpstr>
      <vt:lpstr>Examples of Modality</vt:lpstr>
      <vt:lpstr>Shapes of Frequency Distributions</vt:lpstr>
      <vt:lpstr>Examining Distributions</vt:lpstr>
      <vt:lpstr>Shapes of Frequency Distributions</vt:lpstr>
      <vt:lpstr>Frequency Distribution of Outcomes on a Die Rolled 150 Times</vt:lpstr>
      <vt:lpstr>Stem-and-Leaf Displays</vt:lpstr>
      <vt:lpstr>Construct Stem-and-Leaf Graph</vt:lpstr>
      <vt:lpstr>Stem-and-Leaf Example</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168</cp:revision>
  <dcterms:created xsi:type="dcterms:W3CDTF">2017-03-29T19:08:32Z</dcterms:created>
  <dcterms:modified xsi:type="dcterms:W3CDTF">2020-08-31T15:37:30Z</dcterms:modified>
</cp:coreProperties>
</file>