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60" r:id="rId3"/>
    <p:sldId id="261" r:id="rId4"/>
    <p:sldId id="496" r:id="rId5"/>
    <p:sldId id="533" r:id="rId6"/>
    <p:sldId id="534" r:id="rId7"/>
    <p:sldId id="535" r:id="rId8"/>
    <p:sldId id="536" r:id="rId9"/>
    <p:sldId id="537" r:id="rId10"/>
    <p:sldId id="538" r:id="rId11"/>
    <p:sldId id="469" r:id="rId12"/>
    <p:sldId id="539" r:id="rId13"/>
    <p:sldId id="540" r:id="rId14"/>
    <p:sldId id="541" r:id="rId15"/>
    <p:sldId id="542" r:id="rId16"/>
    <p:sldId id="491" r:id="rId17"/>
    <p:sldId id="543" r:id="rId18"/>
    <p:sldId id="493" r:id="rId19"/>
    <p:sldId id="544" r:id="rId20"/>
    <p:sldId id="545" r:id="rId21"/>
    <p:sldId id="546" r:id="rId22"/>
    <p:sldId id="547" r:id="rId23"/>
    <p:sldId id="548" r:id="rId24"/>
    <p:sldId id="500" r:id="rId25"/>
    <p:sldId id="549" r:id="rId26"/>
    <p:sldId id="502" r:id="rId27"/>
    <p:sldId id="550" r:id="rId28"/>
    <p:sldId id="551" r:id="rId29"/>
    <p:sldId id="552" r:id="rId30"/>
    <p:sldId id="553" r:id="rId31"/>
    <p:sldId id="554" r:id="rId32"/>
    <p:sldId id="555" r:id="rId33"/>
    <p:sldId id="556" r:id="rId34"/>
    <p:sldId id="498"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674031B-ED23-504C-8A3F-57220AAD947F}">
          <p14:sldIdLst>
            <p14:sldId id="256"/>
            <p14:sldId id="260"/>
            <p14:sldId id="261"/>
            <p14:sldId id="496"/>
            <p14:sldId id="533"/>
            <p14:sldId id="534"/>
            <p14:sldId id="535"/>
            <p14:sldId id="536"/>
            <p14:sldId id="537"/>
            <p14:sldId id="538"/>
            <p14:sldId id="469"/>
            <p14:sldId id="539"/>
            <p14:sldId id="540"/>
            <p14:sldId id="541"/>
            <p14:sldId id="542"/>
            <p14:sldId id="491"/>
            <p14:sldId id="543"/>
            <p14:sldId id="493"/>
            <p14:sldId id="544"/>
            <p14:sldId id="545"/>
            <p14:sldId id="546"/>
            <p14:sldId id="547"/>
            <p14:sldId id="548"/>
            <p14:sldId id="500"/>
            <p14:sldId id="549"/>
            <p14:sldId id="502"/>
            <p14:sldId id="550"/>
            <p14:sldId id="551"/>
            <p14:sldId id="552"/>
            <p14:sldId id="553"/>
            <p14:sldId id="554"/>
            <p14:sldId id="555"/>
            <p14:sldId id="556"/>
            <p14:sldId id="49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9AD1"/>
    <a:srgbClr val="65AECA"/>
    <a:srgbClr val="950E1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02" autoAdjust="0"/>
    <p:restoredTop sz="78092" autoAdjust="0"/>
  </p:normalViewPr>
  <p:slideViewPr>
    <p:cSldViewPr snapToGrid="0" snapToObjects="1">
      <p:cViewPr varScale="1">
        <p:scale>
          <a:sx n="70" d="100"/>
          <a:sy n="70" d="100"/>
        </p:scale>
        <p:origin x="1998"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EB0418-5A2C-4927-A5B8-F7C989CD754B}" type="datetimeFigureOut">
              <a:rPr lang="en-US" smtClean="0"/>
              <a:t>8/12/2020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626EB9-37A2-4D9D-9009-6518DBACA051}" type="slidenum">
              <a:rPr lang="en-US" smtClean="0"/>
              <a:t>‹#›</a:t>
            </a:fld>
            <a:endParaRPr lang="en-US"/>
          </a:p>
        </p:txBody>
      </p:sp>
    </p:spTree>
    <p:extLst>
      <p:ext uri="{BB962C8B-B14F-4D97-AF65-F5344CB8AC3E}">
        <p14:creationId xmlns:p14="http://schemas.microsoft.com/office/powerpoint/2010/main" val="1861350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a:t>
            </a:fld>
            <a:endParaRPr lang="en-US"/>
          </a:p>
        </p:txBody>
      </p:sp>
    </p:spTree>
    <p:extLst>
      <p:ext uri="{BB962C8B-B14F-4D97-AF65-F5344CB8AC3E}">
        <p14:creationId xmlns:p14="http://schemas.microsoft.com/office/powerpoint/2010/main" val="3580958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12</a:t>
            </a:fld>
            <a:endParaRPr lang="en-US"/>
          </a:p>
        </p:txBody>
      </p:sp>
    </p:spTree>
    <p:extLst>
      <p:ext uri="{BB962C8B-B14F-4D97-AF65-F5344CB8AC3E}">
        <p14:creationId xmlns:p14="http://schemas.microsoft.com/office/powerpoint/2010/main" val="3113512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13</a:t>
            </a:fld>
            <a:endParaRPr lang="en-US"/>
          </a:p>
        </p:txBody>
      </p:sp>
    </p:spTree>
    <p:extLst>
      <p:ext uri="{BB962C8B-B14F-4D97-AF65-F5344CB8AC3E}">
        <p14:creationId xmlns:p14="http://schemas.microsoft.com/office/powerpoint/2010/main" val="998240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14</a:t>
            </a:fld>
            <a:endParaRPr lang="en-US"/>
          </a:p>
        </p:txBody>
      </p:sp>
    </p:spTree>
    <p:extLst>
      <p:ext uri="{BB962C8B-B14F-4D97-AF65-F5344CB8AC3E}">
        <p14:creationId xmlns:p14="http://schemas.microsoft.com/office/powerpoint/2010/main" val="146489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15</a:t>
            </a:fld>
            <a:endParaRPr lang="en-US"/>
          </a:p>
        </p:txBody>
      </p:sp>
    </p:spTree>
    <p:extLst>
      <p:ext uri="{BB962C8B-B14F-4D97-AF65-F5344CB8AC3E}">
        <p14:creationId xmlns:p14="http://schemas.microsoft.com/office/powerpoint/2010/main" val="1441743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17</a:t>
            </a:fld>
            <a:endParaRPr lang="en-US"/>
          </a:p>
        </p:txBody>
      </p:sp>
    </p:spTree>
    <p:extLst>
      <p:ext uri="{BB962C8B-B14F-4D97-AF65-F5344CB8AC3E}">
        <p14:creationId xmlns:p14="http://schemas.microsoft.com/office/powerpoint/2010/main" val="2061676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19</a:t>
            </a:fld>
            <a:endParaRPr lang="en-US"/>
          </a:p>
        </p:txBody>
      </p:sp>
    </p:spTree>
    <p:extLst>
      <p:ext uri="{BB962C8B-B14F-4D97-AF65-F5344CB8AC3E}">
        <p14:creationId xmlns:p14="http://schemas.microsoft.com/office/powerpoint/2010/main" val="2206519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20</a:t>
            </a:fld>
            <a:endParaRPr lang="en-US"/>
          </a:p>
        </p:txBody>
      </p:sp>
    </p:spTree>
    <p:extLst>
      <p:ext uri="{BB962C8B-B14F-4D97-AF65-F5344CB8AC3E}">
        <p14:creationId xmlns:p14="http://schemas.microsoft.com/office/powerpoint/2010/main" val="3780878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21</a:t>
            </a:fld>
            <a:endParaRPr lang="en-US"/>
          </a:p>
        </p:txBody>
      </p:sp>
    </p:spTree>
    <p:extLst>
      <p:ext uri="{BB962C8B-B14F-4D97-AF65-F5344CB8AC3E}">
        <p14:creationId xmlns:p14="http://schemas.microsoft.com/office/powerpoint/2010/main" val="17686954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22</a:t>
            </a:fld>
            <a:endParaRPr lang="en-US"/>
          </a:p>
        </p:txBody>
      </p:sp>
    </p:spTree>
    <p:extLst>
      <p:ext uri="{BB962C8B-B14F-4D97-AF65-F5344CB8AC3E}">
        <p14:creationId xmlns:p14="http://schemas.microsoft.com/office/powerpoint/2010/main" val="6634084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23</a:t>
            </a:fld>
            <a:endParaRPr lang="en-US"/>
          </a:p>
        </p:txBody>
      </p:sp>
    </p:spTree>
    <p:extLst>
      <p:ext uri="{BB962C8B-B14F-4D97-AF65-F5344CB8AC3E}">
        <p14:creationId xmlns:p14="http://schemas.microsoft.com/office/powerpoint/2010/main" val="3819017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3</a:t>
            </a:fld>
            <a:endParaRPr lang="en-US"/>
          </a:p>
        </p:txBody>
      </p:sp>
    </p:spTree>
    <p:extLst>
      <p:ext uri="{BB962C8B-B14F-4D97-AF65-F5344CB8AC3E}">
        <p14:creationId xmlns:p14="http://schemas.microsoft.com/office/powerpoint/2010/main" val="38170663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kumimoji="1" lang="en-US" sz="1200" b="0" i="0" u="none" strike="noStrike" kern="1200" baseline="0" dirty="0">
              <a:solidFill>
                <a:schemeClr val="tx1"/>
              </a:solidFill>
              <a:latin typeface="CK Journaling" pitchFamily="2" charset="0"/>
              <a:ea typeface="+mn-ea"/>
              <a:cs typeface="+mn-cs"/>
            </a:endParaRPr>
          </a:p>
        </p:txBody>
      </p:sp>
      <p:sp>
        <p:nvSpPr>
          <p:cNvPr id="4" name="Slide Number Placeholder 3"/>
          <p:cNvSpPr>
            <a:spLocks noGrp="1"/>
          </p:cNvSpPr>
          <p:nvPr>
            <p:ph type="sldNum" sz="quarter" idx="5"/>
          </p:nvPr>
        </p:nvSpPr>
        <p:spPr/>
        <p:txBody>
          <a:bodyPr/>
          <a:lstStyle/>
          <a:p>
            <a:fld id="{4D626EB9-37A2-4D9D-9009-6518DBACA051}" type="slidenum">
              <a:rPr lang="en-US" smtClean="0"/>
              <a:t>25</a:t>
            </a:fld>
            <a:endParaRPr lang="en-US"/>
          </a:p>
        </p:txBody>
      </p:sp>
    </p:spTree>
    <p:extLst>
      <p:ext uri="{BB962C8B-B14F-4D97-AF65-F5344CB8AC3E}">
        <p14:creationId xmlns:p14="http://schemas.microsoft.com/office/powerpoint/2010/main" val="6898019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27</a:t>
            </a:fld>
            <a:endParaRPr lang="en-US"/>
          </a:p>
        </p:txBody>
      </p:sp>
    </p:spTree>
    <p:extLst>
      <p:ext uri="{BB962C8B-B14F-4D97-AF65-F5344CB8AC3E}">
        <p14:creationId xmlns:p14="http://schemas.microsoft.com/office/powerpoint/2010/main" val="16423207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28</a:t>
            </a:fld>
            <a:endParaRPr lang="en-US"/>
          </a:p>
        </p:txBody>
      </p:sp>
    </p:spTree>
    <p:extLst>
      <p:ext uri="{BB962C8B-B14F-4D97-AF65-F5344CB8AC3E}">
        <p14:creationId xmlns:p14="http://schemas.microsoft.com/office/powerpoint/2010/main" val="2676775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29</a:t>
            </a:fld>
            <a:endParaRPr lang="en-US"/>
          </a:p>
        </p:txBody>
      </p:sp>
    </p:spTree>
    <p:extLst>
      <p:ext uri="{BB962C8B-B14F-4D97-AF65-F5344CB8AC3E}">
        <p14:creationId xmlns:p14="http://schemas.microsoft.com/office/powerpoint/2010/main" val="9003146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30</a:t>
            </a:fld>
            <a:endParaRPr lang="en-US"/>
          </a:p>
        </p:txBody>
      </p:sp>
    </p:spTree>
    <p:extLst>
      <p:ext uri="{BB962C8B-B14F-4D97-AF65-F5344CB8AC3E}">
        <p14:creationId xmlns:p14="http://schemas.microsoft.com/office/powerpoint/2010/main" val="29818704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31</a:t>
            </a:fld>
            <a:endParaRPr lang="en-US"/>
          </a:p>
        </p:txBody>
      </p:sp>
    </p:spTree>
    <p:extLst>
      <p:ext uri="{BB962C8B-B14F-4D97-AF65-F5344CB8AC3E}">
        <p14:creationId xmlns:p14="http://schemas.microsoft.com/office/powerpoint/2010/main" val="27394278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32</a:t>
            </a:fld>
            <a:endParaRPr lang="en-US"/>
          </a:p>
        </p:txBody>
      </p:sp>
    </p:spTree>
    <p:extLst>
      <p:ext uri="{BB962C8B-B14F-4D97-AF65-F5344CB8AC3E}">
        <p14:creationId xmlns:p14="http://schemas.microsoft.com/office/powerpoint/2010/main" val="21834845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33</a:t>
            </a:fld>
            <a:endParaRPr lang="en-US"/>
          </a:p>
        </p:txBody>
      </p:sp>
    </p:spTree>
    <p:extLst>
      <p:ext uri="{BB962C8B-B14F-4D97-AF65-F5344CB8AC3E}">
        <p14:creationId xmlns:p14="http://schemas.microsoft.com/office/powerpoint/2010/main" val="84367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4</a:t>
            </a:fld>
            <a:endParaRPr lang="en-US"/>
          </a:p>
        </p:txBody>
      </p:sp>
    </p:spTree>
    <p:extLst>
      <p:ext uri="{BB962C8B-B14F-4D97-AF65-F5344CB8AC3E}">
        <p14:creationId xmlns:p14="http://schemas.microsoft.com/office/powerpoint/2010/main" val="44824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5</a:t>
            </a:fld>
            <a:endParaRPr lang="en-US"/>
          </a:p>
        </p:txBody>
      </p:sp>
    </p:spTree>
    <p:extLst>
      <p:ext uri="{BB962C8B-B14F-4D97-AF65-F5344CB8AC3E}">
        <p14:creationId xmlns:p14="http://schemas.microsoft.com/office/powerpoint/2010/main" val="1327903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6</a:t>
            </a:fld>
            <a:endParaRPr lang="en-US"/>
          </a:p>
        </p:txBody>
      </p:sp>
    </p:spTree>
    <p:extLst>
      <p:ext uri="{BB962C8B-B14F-4D97-AF65-F5344CB8AC3E}">
        <p14:creationId xmlns:p14="http://schemas.microsoft.com/office/powerpoint/2010/main" val="4120064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7</a:t>
            </a:fld>
            <a:endParaRPr lang="en-US"/>
          </a:p>
        </p:txBody>
      </p:sp>
    </p:spTree>
    <p:extLst>
      <p:ext uri="{BB962C8B-B14F-4D97-AF65-F5344CB8AC3E}">
        <p14:creationId xmlns:p14="http://schemas.microsoft.com/office/powerpoint/2010/main" val="129914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8</a:t>
            </a:fld>
            <a:endParaRPr lang="en-US"/>
          </a:p>
        </p:txBody>
      </p:sp>
    </p:spTree>
    <p:extLst>
      <p:ext uri="{BB962C8B-B14F-4D97-AF65-F5344CB8AC3E}">
        <p14:creationId xmlns:p14="http://schemas.microsoft.com/office/powerpoint/2010/main" val="1816074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9</a:t>
            </a:fld>
            <a:endParaRPr lang="en-US"/>
          </a:p>
        </p:txBody>
      </p:sp>
    </p:spTree>
    <p:extLst>
      <p:ext uri="{BB962C8B-B14F-4D97-AF65-F5344CB8AC3E}">
        <p14:creationId xmlns:p14="http://schemas.microsoft.com/office/powerpoint/2010/main" val="1714608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10</a:t>
            </a:fld>
            <a:endParaRPr lang="en-US"/>
          </a:p>
        </p:txBody>
      </p:sp>
    </p:spTree>
    <p:extLst>
      <p:ext uri="{BB962C8B-B14F-4D97-AF65-F5344CB8AC3E}">
        <p14:creationId xmlns:p14="http://schemas.microsoft.com/office/powerpoint/2010/main" val="692788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8FE33C1-E5D0-1943-AFFE-6B8BBA2340FF}"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1223346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FE33C1-E5D0-1943-AFFE-6B8BBA2340FF}"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2635468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FE33C1-E5D0-1943-AFFE-6B8BBA2340FF}"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1122091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FE33C1-E5D0-1943-AFFE-6B8BBA2340FF}"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2865562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FE33C1-E5D0-1943-AFFE-6B8BBA2340FF}"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1678101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FE33C1-E5D0-1943-AFFE-6B8BBA2340FF}"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804215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8FE33C1-E5D0-1943-AFFE-6B8BBA2340FF}" type="datetimeFigureOut">
              <a:rPr lang="en-US" smtClean="0"/>
              <a:t>8/12/2020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3767291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FE33C1-E5D0-1943-AFFE-6B8BBA2340FF}" type="datetimeFigureOut">
              <a:rPr lang="en-US" smtClean="0"/>
              <a:t>8/12/2020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3144146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FE33C1-E5D0-1943-AFFE-6B8BBA2340FF}" type="datetimeFigureOut">
              <a:rPr lang="en-US" smtClean="0"/>
              <a:t>8/12/2020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871927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FE33C1-E5D0-1943-AFFE-6B8BBA2340FF}"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1695161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FE33C1-E5D0-1943-AFFE-6B8BBA2340FF}"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157921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FE33C1-E5D0-1943-AFFE-6B8BBA2340FF}" type="datetimeFigureOut">
              <a:rPr lang="en-US" smtClean="0"/>
              <a:t>8/12/2020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E1F17D-57E6-D142-BAC2-269037FD96B8}" type="slidenum">
              <a:rPr lang="en-US" smtClean="0"/>
              <a:t>‹#›</a:t>
            </a:fld>
            <a:endParaRPr lang="en-US"/>
          </a:p>
        </p:txBody>
      </p:sp>
    </p:spTree>
    <p:extLst>
      <p:ext uri="{BB962C8B-B14F-4D97-AF65-F5344CB8AC3E}">
        <p14:creationId xmlns:p14="http://schemas.microsoft.com/office/powerpoint/2010/main" val="2572845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3.xml"/><Relationship Id="rId7" Type="http://schemas.openxmlformats.org/officeDocument/2006/relationships/image" Target="../media/image7.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slideLayout" Target="../slideLayouts/slideLayout2.xml"/><Relationship Id="rId10" Type="http://schemas.openxmlformats.org/officeDocument/2006/relationships/image" Target="../media/image10.png"/><Relationship Id="rId4" Type="http://schemas.openxmlformats.org/officeDocument/2006/relationships/tags" Target="../tags/tag4.xml"/><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799" y="2998203"/>
            <a:ext cx="7772400" cy="794429"/>
          </a:xfrm>
        </p:spPr>
        <p:txBody>
          <a:bodyPr>
            <a:normAutofit/>
          </a:bodyPr>
          <a:lstStyle/>
          <a:p>
            <a:r>
              <a:rPr lang="en-US" sz="3600" dirty="0"/>
              <a:t>Jingwei Wu, PhD</a:t>
            </a:r>
          </a:p>
        </p:txBody>
      </p:sp>
      <p:sp>
        <p:nvSpPr>
          <p:cNvPr id="9" name="TextBox 8"/>
          <p:cNvSpPr txBox="1"/>
          <p:nvPr/>
        </p:nvSpPr>
        <p:spPr>
          <a:xfrm>
            <a:off x="834391" y="486685"/>
            <a:ext cx="7138034" cy="2123658"/>
          </a:xfrm>
          <a:prstGeom prst="rect">
            <a:avLst/>
          </a:prstGeom>
          <a:noFill/>
        </p:spPr>
        <p:txBody>
          <a:bodyPr wrap="square" rtlCol="0">
            <a:spAutoFit/>
          </a:bodyPr>
          <a:lstStyle/>
          <a:p>
            <a:pPr algn="ctr"/>
            <a:r>
              <a:rPr lang="en-US" sz="4400" dirty="0"/>
              <a:t>Chapter 3</a:t>
            </a:r>
          </a:p>
          <a:p>
            <a:pPr algn="ctr"/>
            <a:r>
              <a:rPr lang="en-US" sz="4400" dirty="0"/>
              <a:t>Measures of Central Tendency </a:t>
            </a:r>
            <a:br>
              <a:rPr lang="en-US" sz="4400" dirty="0"/>
            </a:br>
            <a:r>
              <a:rPr lang="en-US" sz="4400" dirty="0"/>
              <a:t>and Variability</a:t>
            </a:r>
          </a:p>
        </p:txBody>
      </p:sp>
      <p:pic>
        <p:nvPicPr>
          <p:cNvPr id="12" name="Picture 11" descr="Public_Health_reg_K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9360" y="5892480"/>
            <a:ext cx="2379378" cy="835070"/>
          </a:xfrm>
          <a:prstGeom prst="rect">
            <a:avLst/>
          </a:prstGeom>
        </p:spPr>
      </p:pic>
      <p:sp>
        <p:nvSpPr>
          <p:cNvPr id="11" name="Rectangle 10"/>
          <p:cNvSpPr/>
          <p:nvPr/>
        </p:nvSpPr>
        <p:spPr>
          <a:xfrm>
            <a:off x="0" y="0"/>
            <a:ext cx="9144000" cy="141099"/>
          </a:xfrm>
          <a:prstGeom prst="rect">
            <a:avLst/>
          </a:prstGeom>
          <a:solidFill>
            <a:srgbClr val="5DB3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5DB3D5"/>
              </a:solidFill>
            </a:endParaRPr>
          </a:p>
        </p:txBody>
      </p:sp>
      <p:pic>
        <p:nvPicPr>
          <p:cNvPr id="5" name="Picture 4" descr="header-rectangle-bw_Epi-Biosta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51536"/>
            <a:ext cx="9153144" cy="2523744"/>
          </a:xfrm>
          <a:prstGeom prst="rect">
            <a:avLst/>
          </a:prstGeom>
        </p:spPr>
      </p:pic>
      <p:sp>
        <p:nvSpPr>
          <p:cNvPr id="2" name="TextBox 1">
            <a:extLst>
              <a:ext uri="{FF2B5EF4-FFF2-40B4-BE49-F238E27FC236}">
                <a16:creationId xmlns:a16="http://schemas.microsoft.com/office/drawing/2014/main" id="{9704B034-AB6E-4CFF-A3F0-58A5C4C738F9}"/>
              </a:ext>
            </a:extLst>
          </p:cNvPr>
          <p:cNvSpPr txBox="1"/>
          <p:nvPr/>
        </p:nvSpPr>
        <p:spPr>
          <a:xfrm>
            <a:off x="1171575" y="4065306"/>
            <a:ext cx="7283597" cy="276999"/>
          </a:xfrm>
          <a:prstGeom prst="rect">
            <a:avLst/>
          </a:prstGeom>
          <a:noFill/>
        </p:spPr>
        <p:txBody>
          <a:bodyPr wrap="none" rtlCol="0">
            <a:spAutoFit/>
          </a:bodyPr>
          <a:lstStyle/>
          <a:p>
            <a:r>
              <a:rPr lang="en-US" sz="1200" dirty="0"/>
              <a:t>A courtesy of “USING AND INTERPRETING STATISTICS” by ERIC W. CORTY | THIRD EDITION  (Macmillan Education) </a:t>
            </a:r>
          </a:p>
        </p:txBody>
      </p:sp>
    </p:spTree>
    <p:extLst>
      <p:ext uri="{BB962C8B-B14F-4D97-AF65-F5344CB8AC3E}">
        <p14:creationId xmlns:p14="http://schemas.microsoft.com/office/powerpoint/2010/main" val="4012620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6469380" cy="502602"/>
          </a:xfrm>
        </p:spPr>
        <p:txBody>
          <a:bodyPr>
            <a:normAutofit fontScale="90000"/>
          </a:bodyPr>
          <a:lstStyle/>
          <a:p>
            <a:r>
              <a:rPr lang="en-US" sz="4000" dirty="0">
                <a:ea typeface="Arial" charset="0"/>
                <a:cs typeface="Arial" charset="0"/>
              </a:rPr>
              <a:t>Outlier – How It Affects the Mean</a:t>
            </a:r>
            <a:endParaRPr lang="en-US" sz="4000" dirty="0"/>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0" name="Text Placeholder 2">
            <a:extLst>
              <a:ext uri="{FF2B5EF4-FFF2-40B4-BE49-F238E27FC236}">
                <a16:creationId xmlns:a16="http://schemas.microsoft.com/office/drawing/2014/main" id="{6250A427-7EF9-4EE4-90C1-89CCBA82C619}"/>
              </a:ext>
            </a:extLst>
          </p:cNvPr>
          <p:cNvSpPr>
            <a:spLocks noGrp="1"/>
          </p:cNvSpPr>
          <p:nvPr>
            <p:ph idx="1"/>
          </p:nvPr>
        </p:nvSpPr>
        <p:spPr>
          <a:xfrm>
            <a:off x="651510" y="1166018"/>
            <a:ext cx="4069080" cy="4525963"/>
          </a:xfrm>
        </p:spPr>
        <p:txBody>
          <a:bodyPr/>
          <a:lstStyle/>
          <a:p>
            <a:pPr>
              <a:spcBef>
                <a:spcPts val="0"/>
              </a:spcBef>
            </a:pPr>
            <a:r>
              <a:rPr lang="en-US" dirty="0"/>
              <a:t>Example</a:t>
            </a:r>
          </a:p>
          <a:p>
            <a:pPr lvl="1">
              <a:spcBef>
                <a:spcPts val="0"/>
              </a:spcBef>
            </a:pPr>
            <a:r>
              <a:rPr lang="en-US" dirty="0"/>
              <a:t>Robert </a:t>
            </a:r>
            <a:r>
              <a:rPr lang="en-US" dirty="0" err="1"/>
              <a:t>Wadlow</a:t>
            </a:r>
            <a:r>
              <a:rPr lang="en-US" dirty="0"/>
              <a:t>, world’s tallest man</a:t>
            </a:r>
          </a:p>
          <a:p>
            <a:pPr lvl="2">
              <a:spcBef>
                <a:spcPts val="0"/>
              </a:spcBef>
            </a:pPr>
            <a:r>
              <a:rPr lang="en-US" dirty="0"/>
              <a:t>Add his height to demographer’s sample</a:t>
            </a:r>
          </a:p>
          <a:p>
            <a:pPr lvl="2">
              <a:spcBef>
                <a:spcPts val="0"/>
              </a:spcBef>
            </a:pPr>
            <a:r>
              <a:rPr lang="en-US" dirty="0"/>
              <a:t>Causes average height to jump </a:t>
            </a:r>
            <a:br>
              <a:rPr lang="en-US" dirty="0"/>
            </a:br>
            <a:r>
              <a:rPr lang="en-US" dirty="0"/>
              <a:t>almost 7 inches </a:t>
            </a:r>
          </a:p>
        </p:txBody>
      </p:sp>
      <p:pic>
        <p:nvPicPr>
          <p:cNvPr id="5" name="Picture 4" descr="A vintage photo of a group of people posing for the camera&#10;&#10;Description automatically generated">
            <a:extLst>
              <a:ext uri="{FF2B5EF4-FFF2-40B4-BE49-F238E27FC236}">
                <a16:creationId xmlns:a16="http://schemas.microsoft.com/office/drawing/2014/main" id="{68F46BF0-0326-4576-BD82-E4FD64F87DD3}"/>
              </a:ext>
            </a:extLst>
          </p:cNvPr>
          <p:cNvPicPr>
            <a:picLocks noChangeAspect="1"/>
          </p:cNvPicPr>
          <p:nvPr/>
        </p:nvPicPr>
        <p:blipFill>
          <a:blip r:embed="rId4"/>
          <a:stretch>
            <a:fillRect/>
          </a:stretch>
        </p:blipFill>
        <p:spPr>
          <a:xfrm>
            <a:off x="5146042" y="1005085"/>
            <a:ext cx="2813048" cy="4320381"/>
          </a:xfrm>
          <a:prstGeom prst="rect">
            <a:avLst/>
          </a:prstGeom>
        </p:spPr>
      </p:pic>
    </p:spTree>
    <p:extLst>
      <p:ext uri="{BB962C8B-B14F-4D97-AF65-F5344CB8AC3E}">
        <p14:creationId xmlns:p14="http://schemas.microsoft.com/office/powerpoint/2010/main" val="918310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1982633" cy="502602"/>
          </a:xfrm>
        </p:spPr>
        <p:txBody>
          <a:bodyPr>
            <a:normAutofit fontScale="90000"/>
          </a:bodyPr>
          <a:lstStyle/>
          <a:p>
            <a:r>
              <a:rPr lang="en-US" sz="4000" dirty="0"/>
              <a:t>Example</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971" name="Text Box 4"/>
          <p:cNvSpPr txBox="1">
            <a:spLocks noChangeArrowheads="1"/>
          </p:cNvSpPr>
          <p:nvPr/>
        </p:nvSpPr>
        <p:spPr bwMode="auto">
          <a:xfrm>
            <a:off x="5592554" y="1647734"/>
            <a:ext cx="2415330" cy="338554"/>
          </a:xfrm>
          <a:prstGeom prst="rect">
            <a:avLst/>
          </a:prstGeom>
          <a:noFill/>
          <a:ln w="9525">
            <a:noFill/>
            <a:miter lim="800000"/>
            <a:headEnd/>
            <a:tailEnd/>
          </a:ln>
          <a:effectLst/>
        </p:spPr>
        <p:txBody>
          <a:bodyPr wrap="square">
            <a:spAutoFit/>
          </a:bodyPr>
          <a:lstStyle/>
          <a:p>
            <a:pPr defTabSz="914400">
              <a:defRPr/>
            </a:pPr>
            <a:r>
              <a:rPr lang="en-US" altLang="en-US" sz="1600" dirty="0">
                <a:solidFill>
                  <a:srgbClr val="000000"/>
                </a:solidFill>
                <a:latin typeface="Arial" charset="0"/>
                <a:ea typeface="+mn-ea"/>
              </a:rPr>
              <a:t>Mathematical notation:</a:t>
            </a:r>
          </a:p>
        </p:txBody>
      </p:sp>
      <p:graphicFrame>
        <p:nvGraphicFramePr>
          <p:cNvPr id="5" name="Table 4"/>
          <p:cNvGraphicFramePr>
            <a:graphicFrameLocks noGrp="1"/>
          </p:cNvGraphicFramePr>
          <p:nvPr/>
        </p:nvGraphicFramePr>
        <p:xfrm>
          <a:off x="880221" y="1182436"/>
          <a:ext cx="4173949" cy="4262524"/>
        </p:xfrm>
        <a:graphic>
          <a:graphicData uri="http://schemas.openxmlformats.org/drawingml/2006/table">
            <a:tbl>
              <a:tblPr firstRow="1" bandRow="1" bandCol="1">
                <a:tableStyleId>{5C22544A-7EE6-4342-B048-85BDC9FD1C3A}</a:tableStyleId>
              </a:tblPr>
              <a:tblGrid>
                <a:gridCol w="999858">
                  <a:extLst>
                    <a:ext uri="{9D8B030D-6E8A-4147-A177-3AD203B41FA5}">
                      <a16:colId xmlns:a16="http://schemas.microsoft.com/office/drawing/2014/main" val="20000"/>
                    </a:ext>
                  </a:extLst>
                </a:gridCol>
                <a:gridCol w="965675">
                  <a:extLst>
                    <a:ext uri="{9D8B030D-6E8A-4147-A177-3AD203B41FA5}">
                      <a16:colId xmlns:a16="http://schemas.microsoft.com/office/drawing/2014/main" val="20001"/>
                    </a:ext>
                  </a:extLst>
                </a:gridCol>
                <a:gridCol w="202568">
                  <a:extLst>
                    <a:ext uri="{9D8B030D-6E8A-4147-A177-3AD203B41FA5}">
                      <a16:colId xmlns:a16="http://schemas.microsoft.com/office/drawing/2014/main" val="20002"/>
                    </a:ext>
                  </a:extLst>
                </a:gridCol>
                <a:gridCol w="1002924">
                  <a:extLst>
                    <a:ext uri="{9D8B030D-6E8A-4147-A177-3AD203B41FA5}">
                      <a16:colId xmlns:a16="http://schemas.microsoft.com/office/drawing/2014/main" val="20003"/>
                    </a:ext>
                  </a:extLst>
                </a:gridCol>
                <a:gridCol w="1002924">
                  <a:extLst>
                    <a:ext uri="{9D8B030D-6E8A-4147-A177-3AD203B41FA5}">
                      <a16:colId xmlns:a16="http://schemas.microsoft.com/office/drawing/2014/main" val="20004"/>
                    </a:ext>
                  </a:extLst>
                </a:gridCol>
              </a:tblGrid>
              <a:tr h="495540">
                <a:tc>
                  <a:txBody>
                    <a:bodyPr/>
                    <a:lstStyle/>
                    <a:p>
                      <a:pPr marL="0" marR="0" algn="ctr">
                        <a:spcBef>
                          <a:spcPts val="0"/>
                        </a:spcBef>
                        <a:spcAft>
                          <a:spcPts val="0"/>
                        </a:spcAft>
                      </a:pPr>
                      <a:r>
                        <a:rPr lang="en-US" sz="1600" dirty="0">
                          <a:effectLst/>
                        </a:rPr>
                        <a:t>Woman</a:t>
                      </a:r>
                      <a:r>
                        <a:rPr lang="en-US" sz="1600" baseline="0" dirty="0">
                          <a:effectLst/>
                        </a:rPr>
                        <a:t> (i)</a:t>
                      </a:r>
                      <a:endParaRPr lang="en-US" sz="1200" dirty="0">
                        <a:effectLst/>
                        <a:latin typeface="Times" pitchFamily="18" charset="0"/>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b="1" kern="0" dirty="0">
                          <a:solidFill>
                            <a:srgbClr val="FFFFFF"/>
                          </a:solidFill>
                          <a:effectLst/>
                          <a:latin typeface="+mj-lt"/>
                          <a:cs typeface="Times New Roman" panose="02020603050405020304" pitchFamily="18" charset="0"/>
                        </a:rPr>
                        <a:t>Height</a:t>
                      </a:r>
                    </a:p>
                    <a:p>
                      <a:pPr marL="0" marR="0" algn="ctr">
                        <a:spcBef>
                          <a:spcPts val="0"/>
                        </a:spcBef>
                        <a:spcAft>
                          <a:spcPts val="0"/>
                        </a:spcAft>
                      </a:pPr>
                      <a:r>
                        <a:rPr lang="en-US" sz="1600" b="1" kern="0" dirty="0">
                          <a:solidFill>
                            <a:srgbClr val="FFFFFF"/>
                          </a:solidFill>
                          <a:effectLst/>
                          <a:latin typeface="+mj-lt"/>
                          <a:cs typeface="Times New Roman" panose="02020603050405020304" pitchFamily="18" charset="0"/>
                        </a:rPr>
                        <a:t> (x)</a:t>
                      </a:r>
                    </a:p>
                  </a:txBody>
                  <a:tcPr marL="68580" marR="68580" marT="0" marB="0"/>
                </a:tc>
                <a:tc>
                  <a:txBody>
                    <a:bodyPr/>
                    <a:lstStyle/>
                    <a:p>
                      <a:pPr marL="0" marR="0" algn="ctr">
                        <a:spcBef>
                          <a:spcPts val="0"/>
                        </a:spcBef>
                        <a:spcAft>
                          <a:spcPts val="0"/>
                        </a:spcAft>
                      </a:pPr>
                      <a:endParaRPr lang="en-US" sz="1600" b="1" kern="0" dirty="0">
                        <a:solidFill>
                          <a:srgbClr val="FFFFFF"/>
                        </a:solidFill>
                        <a:effectLst/>
                        <a:latin typeface="+mj-lt"/>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b="1" kern="0" dirty="0">
                          <a:solidFill>
                            <a:srgbClr val="FFFFFF"/>
                          </a:solidFill>
                          <a:effectLst/>
                          <a:latin typeface="+mj-lt"/>
                          <a:cs typeface="Times New Roman" panose="02020603050405020304" pitchFamily="18" charset="0"/>
                        </a:rPr>
                        <a:t>Women</a:t>
                      </a:r>
                      <a:r>
                        <a:rPr lang="en-US" sz="1600" b="1" kern="0" baseline="0" dirty="0">
                          <a:solidFill>
                            <a:srgbClr val="FFFFFF"/>
                          </a:solidFill>
                          <a:effectLst/>
                          <a:latin typeface="+mj-lt"/>
                          <a:cs typeface="Times New Roman" panose="02020603050405020304" pitchFamily="18" charset="0"/>
                        </a:rPr>
                        <a:t> (i)</a:t>
                      </a:r>
                      <a:endParaRPr lang="en-US" sz="1600" b="1" kern="0" dirty="0">
                        <a:solidFill>
                          <a:srgbClr val="FFFFFF"/>
                        </a:solidFill>
                        <a:effectLst/>
                        <a:latin typeface="+mj-lt"/>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kern="0" dirty="0">
                          <a:effectLst/>
                        </a:rPr>
                        <a:t>Height</a:t>
                      </a:r>
                    </a:p>
                    <a:p>
                      <a:pPr marL="0" marR="0" algn="ctr">
                        <a:spcBef>
                          <a:spcPts val="0"/>
                        </a:spcBef>
                        <a:spcAft>
                          <a:spcPts val="0"/>
                        </a:spcAft>
                      </a:pPr>
                      <a:r>
                        <a:rPr lang="en-US" sz="1600" kern="0" dirty="0">
                          <a:effectLst/>
                        </a:rPr>
                        <a:t> (x)</a:t>
                      </a:r>
                      <a:endParaRPr lang="en-US" sz="1600" b="1" kern="0" dirty="0">
                        <a:solidFill>
                          <a:srgbClr val="FFFFFF"/>
                        </a:solidFill>
                        <a:effectLst/>
                        <a:latin typeface="Times"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80581">
                <a:tc>
                  <a:txBody>
                    <a:bodyPr/>
                    <a:lstStyle/>
                    <a:p>
                      <a:pPr marL="0" marR="0" algn="ctr">
                        <a:spcBef>
                          <a:spcPts val="0"/>
                        </a:spcBef>
                        <a:spcAft>
                          <a:spcPts val="0"/>
                        </a:spcAft>
                      </a:pPr>
                      <a:r>
                        <a:rPr lang="en-US" sz="1600" dirty="0">
                          <a:effectLst/>
                        </a:rPr>
                        <a:t>i = 1</a:t>
                      </a:r>
                      <a:endParaRPr lang="en-US" sz="1200" dirty="0">
                        <a:effectLst/>
                        <a:latin typeface="Times" pitchFamily="18" charset="0"/>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X</a:t>
                      </a:r>
                      <a:r>
                        <a:rPr lang="en-US" sz="1600" baseline="-25000" dirty="0">
                          <a:effectLst/>
                        </a:rPr>
                        <a:t>1</a:t>
                      </a:r>
                      <a:r>
                        <a:rPr lang="en-US" sz="1600" dirty="0">
                          <a:effectLst/>
                        </a:rPr>
                        <a:t>= 58.2</a:t>
                      </a:r>
                    </a:p>
                  </a:txBody>
                  <a:tcPr marL="68580" marR="68580" marT="0" marB="0"/>
                </a:tc>
                <a:tc>
                  <a:txBody>
                    <a:bodyPr/>
                    <a:lstStyle/>
                    <a:p>
                      <a:pPr marL="0" marR="0" algn="ctr">
                        <a:spcBef>
                          <a:spcPts val="0"/>
                        </a:spcBef>
                        <a:spcAft>
                          <a:spcPts val="0"/>
                        </a:spcAft>
                      </a:pPr>
                      <a:endParaRPr lang="en-US" sz="1600" dirty="0">
                        <a:effectLst/>
                      </a:endParaRPr>
                    </a:p>
                  </a:txBody>
                  <a:tcPr marL="68580" marR="68580" marT="0" marB="0"/>
                </a:tc>
                <a:tc>
                  <a:txBody>
                    <a:bodyPr/>
                    <a:lstStyle/>
                    <a:p>
                      <a:pPr marL="0" marR="0" algn="ctr">
                        <a:spcBef>
                          <a:spcPts val="0"/>
                        </a:spcBef>
                        <a:spcAft>
                          <a:spcPts val="0"/>
                        </a:spcAft>
                      </a:pPr>
                      <a:r>
                        <a:rPr lang="en-US" sz="1600" dirty="0">
                          <a:effectLst/>
                        </a:rPr>
                        <a:t>i = 14</a:t>
                      </a:r>
                    </a:p>
                  </a:txBody>
                  <a:tcPr marL="68580" marR="68580" marT="0" marB="0"/>
                </a:tc>
                <a:tc>
                  <a:txBody>
                    <a:bodyPr/>
                    <a:lstStyle/>
                    <a:p>
                      <a:pPr marL="0" marR="0" algn="ctr">
                        <a:spcBef>
                          <a:spcPts val="0"/>
                        </a:spcBef>
                        <a:spcAft>
                          <a:spcPts val="0"/>
                        </a:spcAft>
                      </a:pPr>
                      <a:r>
                        <a:rPr lang="en-US" sz="1600" dirty="0">
                          <a:effectLst/>
                        </a:rPr>
                        <a:t>X</a:t>
                      </a:r>
                      <a:r>
                        <a:rPr lang="en-US" sz="1600" baseline="-25000" dirty="0">
                          <a:effectLst/>
                        </a:rPr>
                        <a:t>14</a:t>
                      </a:r>
                      <a:r>
                        <a:rPr lang="en-US" sz="1600" dirty="0">
                          <a:effectLst/>
                        </a:rPr>
                        <a:t>= 64.0</a:t>
                      </a:r>
                    </a:p>
                  </a:txBody>
                  <a:tcPr marL="68580" marR="68580" marT="0" marB="0"/>
                </a:tc>
                <a:extLst>
                  <a:ext uri="{0D108BD9-81ED-4DB2-BD59-A6C34878D82A}">
                    <a16:rowId xmlns:a16="http://schemas.microsoft.com/office/drawing/2014/main" val="10001"/>
                  </a:ext>
                </a:extLst>
              </a:tr>
              <a:tr h="294325">
                <a:tc>
                  <a:txBody>
                    <a:bodyPr/>
                    <a:lstStyle/>
                    <a:p>
                      <a:pPr marL="0" marR="0" algn="ctr">
                        <a:spcBef>
                          <a:spcPts val="0"/>
                        </a:spcBef>
                        <a:spcAft>
                          <a:spcPts val="0"/>
                        </a:spcAft>
                      </a:pPr>
                      <a:r>
                        <a:rPr lang="en-US" sz="1600" dirty="0">
                          <a:effectLst/>
                        </a:rPr>
                        <a:t>i = 2</a:t>
                      </a:r>
                      <a:endParaRPr lang="en-US" sz="1200" dirty="0">
                        <a:effectLst/>
                        <a:latin typeface="Times" pitchFamily="18" charset="0"/>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X</a:t>
                      </a:r>
                      <a:r>
                        <a:rPr lang="en-US" sz="1600" baseline="-25000" dirty="0">
                          <a:effectLst/>
                        </a:rPr>
                        <a:t>2</a:t>
                      </a:r>
                      <a:r>
                        <a:rPr lang="en-US" sz="1600" dirty="0">
                          <a:effectLst/>
                        </a:rPr>
                        <a:t>= 59.5</a:t>
                      </a:r>
                    </a:p>
                  </a:txBody>
                  <a:tcPr marL="68580" marR="68580" marT="0" marB="0">
                    <a:solidFill>
                      <a:srgbClr val="D0D8E8"/>
                    </a:solidFill>
                  </a:tcPr>
                </a:tc>
                <a:tc>
                  <a:txBody>
                    <a:bodyPr/>
                    <a:lstStyle/>
                    <a:p>
                      <a:pPr marL="0" marR="0" algn="ctr">
                        <a:spcBef>
                          <a:spcPts val="0"/>
                        </a:spcBef>
                        <a:spcAft>
                          <a:spcPts val="0"/>
                        </a:spcAft>
                      </a:pPr>
                      <a:endParaRPr lang="en-US" sz="1600" dirty="0">
                        <a:effectLst/>
                      </a:endParaRPr>
                    </a:p>
                  </a:txBody>
                  <a:tcPr marL="68580" marR="68580" marT="0" marB="0">
                    <a:solidFill>
                      <a:srgbClr val="D0D8E8"/>
                    </a:solidFill>
                  </a:tcPr>
                </a:tc>
                <a:tc>
                  <a:txBody>
                    <a:bodyPr/>
                    <a:lstStyle/>
                    <a:p>
                      <a:pPr marL="0" marR="0" algn="ctr">
                        <a:spcBef>
                          <a:spcPts val="0"/>
                        </a:spcBef>
                        <a:spcAft>
                          <a:spcPts val="0"/>
                        </a:spcAft>
                      </a:pPr>
                      <a:r>
                        <a:rPr lang="en-US" sz="1600" dirty="0">
                          <a:effectLst/>
                        </a:rPr>
                        <a:t>i = 15</a:t>
                      </a:r>
                    </a:p>
                  </a:txBody>
                  <a:tcPr marL="68580" marR="68580" marT="0" marB="0">
                    <a:solidFill>
                      <a:srgbClr val="D0D8E8"/>
                    </a:solidFill>
                  </a:tcPr>
                </a:tc>
                <a:tc>
                  <a:txBody>
                    <a:bodyPr/>
                    <a:lstStyle/>
                    <a:p>
                      <a:pPr marL="0" marR="0" algn="ctr">
                        <a:spcBef>
                          <a:spcPts val="0"/>
                        </a:spcBef>
                        <a:spcAft>
                          <a:spcPts val="0"/>
                        </a:spcAft>
                      </a:pPr>
                      <a:r>
                        <a:rPr lang="en-US" sz="1600" dirty="0">
                          <a:effectLst/>
                        </a:rPr>
                        <a:t>X</a:t>
                      </a:r>
                      <a:r>
                        <a:rPr lang="en-US" sz="1600" baseline="-25000" dirty="0">
                          <a:effectLst/>
                        </a:rPr>
                        <a:t>15</a:t>
                      </a:r>
                      <a:r>
                        <a:rPr lang="en-US" sz="1600" dirty="0">
                          <a:effectLst/>
                        </a:rPr>
                        <a:t>= 64.5</a:t>
                      </a:r>
                    </a:p>
                  </a:txBody>
                  <a:tcPr marL="68580" marR="68580" marT="0" marB="0">
                    <a:solidFill>
                      <a:srgbClr val="D0D8E8"/>
                    </a:solidFill>
                  </a:tcPr>
                </a:tc>
                <a:extLst>
                  <a:ext uri="{0D108BD9-81ED-4DB2-BD59-A6C34878D82A}">
                    <a16:rowId xmlns:a16="http://schemas.microsoft.com/office/drawing/2014/main" val="10002"/>
                  </a:ext>
                </a:extLst>
              </a:tr>
              <a:tr h="294325">
                <a:tc>
                  <a:txBody>
                    <a:bodyPr/>
                    <a:lstStyle/>
                    <a:p>
                      <a:pPr marL="0" marR="0" algn="ctr">
                        <a:spcBef>
                          <a:spcPts val="0"/>
                        </a:spcBef>
                        <a:spcAft>
                          <a:spcPts val="0"/>
                        </a:spcAft>
                      </a:pPr>
                      <a:r>
                        <a:rPr lang="en-US" sz="1600" dirty="0">
                          <a:effectLst/>
                        </a:rPr>
                        <a:t>i = 3</a:t>
                      </a:r>
                      <a:endParaRPr lang="en-US" sz="1200" dirty="0">
                        <a:effectLst/>
                        <a:latin typeface="Times" pitchFamily="18" charset="0"/>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X</a:t>
                      </a:r>
                      <a:r>
                        <a:rPr lang="en-US" sz="1600" baseline="-25000" dirty="0">
                          <a:effectLst/>
                        </a:rPr>
                        <a:t>3</a:t>
                      </a:r>
                      <a:r>
                        <a:rPr lang="en-US" sz="1600" dirty="0">
                          <a:effectLst/>
                        </a:rPr>
                        <a:t>= 60.7</a:t>
                      </a:r>
                    </a:p>
                  </a:txBody>
                  <a:tcPr marL="68580" marR="68580" marT="0" marB="0">
                    <a:solidFill>
                      <a:srgbClr val="D0D8E8"/>
                    </a:solidFill>
                  </a:tcPr>
                </a:tc>
                <a:tc>
                  <a:txBody>
                    <a:bodyPr/>
                    <a:lstStyle/>
                    <a:p>
                      <a:pPr marL="0" marR="0" algn="ctr">
                        <a:spcBef>
                          <a:spcPts val="0"/>
                        </a:spcBef>
                        <a:spcAft>
                          <a:spcPts val="0"/>
                        </a:spcAft>
                      </a:pPr>
                      <a:endParaRPr lang="en-US" sz="1600" dirty="0">
                        <a:effectLst/>
                      </a:endParaRPr>
                    </a:p>
                  </a:txBody>
                  <a:tcPr marL="68580" marR="68580" marT="0" marB="0">
                    <a:solidFill>
                      <a:srgbClr val="D0D8E8"/>
                    </a:solidFill>
                  </a:tcPr>
                </a:tc>
                <a:tc>
                  <a:txBody>
                    <a:bodyPr/>
                    <a:lstStyle/>
                    <a:p>
                      <a:pPr marL="0" marR="0" algn="ctr">
                        <a:spcBef>
                          <a:spcPts val="0"/>
                        </a:spcBef>
                        <a:spcAft>
                          <a:spcPts val="0"/>
                        </a:spcAft>
                      </a:pPr>
                      <a:r>
                        <a:rPr lang="en-US" sz="1600" dirty="0">
                          <a:effectLst/>
                        </a:rPr>
                        <a:t>i = 16</a:t>
                      </a:r>
                    </a:p>
                  </a:txBody>
                  <a:tcPr marL="68580" marR="68580" marT="0" marB="0">
                    <a:solidFill>
                      <a:srgbClr val="D0D8E8"/>
                    </a:solidFill>
                  </a:tcPr>
                </a:tc>
                <a:tc>
                  <a:txBody>
                    <a:bodyPr/>
                    <a:lstStyle/>
                    <a:p>
                      <a:pPr marL="0" marR="0" algn="ctr">
                        <a:spcBef>
                          <a:spcPts val="0"/>
                        </a:spcBef>
                        <a:spcAft>
                          <a:spcPts val="0"/>
                        </a:spcAft>
                      </a:pPr>
                      <a:r>
                        <a:rPr lang="en-US" sz="1600" dirty="0">
                          <a:effectLst/>
                        </a:rPr>
                        <a:t>X</a:t>
                      </a:r>
                      <a:r>
                        <a:rPr lang="en-US" sz="1600" baseline="-25000" dirty="0">
                          <a:effectLst/>
                        </a:rPr>
                        <a:t>16</a:t>
                      </a:r>
                      <a:r>
                        <a:rPr lang="en-US" sz="1600" dirty="0">
                          <a:effectLst/>
                        </a:rPr>
                        <a:t>= 64.1</a:t>
                      </a:r>
                    </a:p>
                  </a:txBody>
                  <a:tcPr marL="68580" marR="68580" marT="0" marB="0">
                    <a:solidFill>
                      <a:srgbClr val="D0D8E8"/>
                    </a:solidFill>
                  </a:tcPr>
                </a:tc>
                <a:extLst>
                  <a:ext uri="{0D108BD9-81ED-4DB2-BD59-A6C34878D82A}">
                    <a16:rowId xmlns:a16="http://schemas.microsoft.com/office/drawing/2014/main" val="10003"/>
                  </a:ext>
                </a:extLst>
              </a:tr>
              <a:tr h="294325">
                <a:tc>
                  <a:txBody>
                    <a:bodyPr/>
                    <a:lstStyle/>
                    <a:p>
                      <a:pPr marL="0" marR="0" algn="ctr">
                        <a:spcBef>
                          <a:spcPts val="0"/>
                        </a:spcBef>
                        <a:spcAft>
                          <a:spcPts val="0"/>
                        </a:spcAft>
                      </a:pPr>
                      <a:r>
                        <a:rPr lang="en-US" sz="1600" dirty="0">
                          <a:effectLst/>
                        </a:rPr>
                        <a:t>i = 4</a:t>
                      </a:r>
                      <a:endParaRPr lang="en-US" sz="1200" dirty="0">
                        <a:effectLst/>
                        <a:latin typeface="Times" pitchFamily="18" charset="0"/>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X</a:t>
                      </a:r>
                      <a:r>
                        <a:rPr lang="en-US" sz="1600" baseline="-25000" dirty="0">
                          <a:effectLst/>
                        </a:rPr>
                        <a:t>4</a:t>
                      </a:r>
                      <a:r>
                        <a:rPr lang="en-US" sz="1600" dirty="0">
                          <a:effectLst/>
                        </a:rPr>
                        <a:t>= 60.9</a:t>
                      </a:r>
                    </a:p>
                  </a:txBody>
                  <a:tcPr marL="68580" marR="68580" marT="0" marB="0">
                    <a:solidFill>
                      <a:srgbClr val="D0D8E8"/>
                    </a:solidFill>
                  </a:tcPr>
                </a:tc>
                <a:tc>
                  <a:txBody>
                    <a:bodyPr/>
                    <a:lstStyle/>
                    <a:p>
                      <a:pPr marL="0" marR="0" algn="ctr">
                        <a:spcBef>
                          <a:spcPts val="0"/>
                        </a:spcBef>
                        <a:spcAft>
                          <a:spcPts val="0"/>
                        </a:spcAft>
                      </a:pPr>
                      <a:endParaRPr lang="en-US" sz="1600" dirty="0">
                        <a:effectLst/>
                      </a:endParaRPr>
                    </a:p>
                  </a:txBody>
                  <a:tcPr marL="68580" marR="68580" marT="0" marB="0">
                    <a:solidFill>
                      <a:srgbClr val="D0D8E8"/>
                    </a:solidFill>
                  </a:tcPr>
                </a:tc>
                <a:tc>
                  <a:txBody>
                    <a:bodyPr/>
                    <a:lstStyle/>
                    <a:p>
                      <a:pPr marL="0" marR="0" algn="ctr">
                        <a:spcBef>
                          <a:spcPts val="0"/>
                        </a:spcBef>
                        <a:spcAft>
                          <a:spcPts val="0"/>
                        </a:spcAft>
                      </a:pPr>
                      <a:r>
                        <a:rPr lang="en-US" sz="1600" dirty="0">
                          <a:effectLst/>
                        </a:rPr>
                        <a:t>i = 17</a:t>
                      </a:r>
                    </a:p>
                  </a:txBody>
                  <a:tcPr marL="68580" marR="68580" marT="0" marB="0">
                    <a:solidFill>
                      <a:srgbClr val="D0D8E8"/>
                    </a:solidFill>
                  </a:tcPr>
                </a:tc>
                <a:tc>
                  <a:txBody>
                    <a:bodyPr/>
                    <a:lstStyle/>
                    <a:p>
                      <a:pPr marL="0" marR="0" algn="ctr">
                        <a:spcBef>
                          <a:spcPts val="0"/>
                        </a:spcBef>
                        <a:spcAft>
                          <a:spcPts val="0"/>
                        </a:spcAft>
                      </a:pPr>
                      <a:r>
                        <a:rPr lang="en-US" sz="1600" dirty="0">
                          <a:effectLst/>
                        </a:rPr>
                        <a:t>X</a:t>
                      </a:r>
                      <a:r>
                        <a:rPr lang="en-US" sz="1600" baseline="-25000" dirty="0">
                          <a:effectLst/>
                        </a:rPr>
                        <a:t>17</a:t>
                      </a:r>
                      <a:r>
                        <a:rPr lang="en-US" sz="1600" dirty="0">
                          <a:effectLst/>
                        </a:rPr>
                        <a:t>= 64.8</a:t>
                      </a:r>
                    </a:p>
                  </a:txBody>
                  <a:tcPr marL="68580" marR="68580" marT="0" marB="0">
                    <a:solidFill>
                      <a:srgbClr val="D0D8E8"/>
                    </a:solidFill>
                  </a:tcPr>
                </a:tc>
                <a:extLst>
                  <a:ext uri="{0D108BD9-81ED-4DB2-BD59-A6C34878D82A}">
                    <a16:rowId xmlns:a16="http://schemas.microsoft.com/office/drawing/2014/main" val="10004"/>
                  </a:ext>
                </a:extLst>
              </a:tr>
              <a:tr h="294325">
                <a:tc>
                  <a:txBody>
                    <a:bodyPr/>
                    <a:lstStyle/>
                    <a:p>
                      <a:pPr marL="0" marR="0" algn="ctr">
                        <a:spcBef>
                          <a:spcPts val="0"/>
                        </a:spcBef>
                        <a:spcAft>
                          <a:spcPts val="0"/>
                        </a:spcAft>
                      </a:pPr>
                      <a:r>
                        <a:rPr lang="en-US" sz="1600" dirty="0">
                          <a:effectLst/>
                        </a:rPr>
                        <a:t>i = 5</a:t>
                      </a:r>
                      <a:endParaRPr lang="en-US" sz="1200" dirty="0">
                        <a:effectLst/>
                        <a:latin typeface="Times" pitchFamily="18" charset="0"/>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X</a:t>
                      </a:r>
                      <a:r>
                        <a:rPr lang="en-US" sz="1600" baseline="-25000" dirty="0">
                          <a:effectLst/>
                        </a:rPr>
                        <a:t>5</a:t>
                      </a:r>
                      <a:r>
                        <a:rPr lang="en-US" sz="1600" dirty="0">
                          <a:effectLst/>
                        </a:rPr>
                        <a:t>= 61.9</a:t>
                      </a:r>
                    </a:p>
                  </a:txBody>
                  <a:tcPr marL="68580" marR="68580" marT="0" marB="0">
                    <a:solidFill>
                      <a:srgbClr val="D0D8E8"/>
                    </a:solidFill>
                  </a:tcPr>
                </a:tc>
                <a:tc>
                  <a:txBody>
                    <a:bodyPr/>
                    <a:lstStyle/>
                    <a:p>
                      <a:pPr marL="0" marR="0" algn="ctr">
                        <a:spcBef>
                          <a:spcPts val="0"/>
                        </a:spcBef>
                        <a:spcAft>
                          <a:spcPts val="0"/>
                        </a:spcAft>
                      </a:pPr>
                      <a:endParaRPr lang="en-US" sz="1600" dirty="0">
                        <a:effectLst/>
                      </a:endParaRPr>
                    </a:p>
                  </a:txBody>
                  <a:tcPr marL="68580" marR="68580" marT="0" marB="0">
                    <a:solidFill>
                      <a:srgbClr val="D0D8E8"/>
                    </a:solidFill>
                  </a:tcPr>
                </a:tc>
                <a:tc>
                  <a:txBody>
                    <a:bodyPr/>
                    <a:lstStyle/>
                    <a:p>
                      <a:pPr marL="0" marR="0" algn="ctr">
                        <a:spcBef>
                          <a:spcPts val="0"/>
                        </a:spcBef>
                        <a:spcAft>
                          <a:spcPts val="0"/>
                        </a:spcAft>
                      </a:pPr>
                      <a:r>
                        <a:rPr lang="en-US" sz="1600" dirty="0">
                          <a:effectLst/>
                        </a:rPr>
                        <a:t>i = 18</a:t>
                      </a:r>
                    </a:p>
                  </a:txBody>
                  <a:tcPr marL="68580" marR="68580" marT="0" marB="0">
                    <a:solidFill>
                      <a:srgbClr val="D0D8E8"/>
                    </a:solidFill>
                  </a:tcPr>
                </a:tc>
                <a:tc>
                  <a:txBody>
                    <a:bodyPr/>
                    <a:lstStyle/>
                    <a:p>
                      <a:pPr marL="0" marR="0" algn="ctr">
                        <a:spcBef>
                          <a:spcPts val="0"/>
                        </a:spcBef>
                        <a:spcAft>
                          <a:spcPts val="0"/>
                        </a:spcAft>
                      </a:pPr>
                      <a:r>
                        <a:rPr lang="en-US" sz="1600" dirty="0">
                          <a:effectLst/>
                        </a:rPr>
                        <a:t>X</a:t>
                      </a:r>
                      <a:r>
                        <a:rPr lang="en-US" sz="1600" baseline="-25000" dirty="0">
                          <a:effectLst/>
                        </a:rPr>
                        <a:t>18</a:t>
                      </a:r>
                      <a:r>
                        <a:rPr lang="en-US" sz="1600" dirty="0">
                          <a:effectLst/>
                        </a:rPr>
                        <a:t>= 65.2</a:t>
                      </a:r>
                    </a:p>
                  </a:txBody>
                  <a:tcPr marL="68580" marR="68580" marT="0" marB="0">
                    <a:solidFill>
                      <a:srgbClr val="D0D8E8"/>
                    </a:solidFill>
                  </a:tcPr>
                </a:tc>
                <a:extLst>
                  <a:ext uri="{0D108BD9-81ED-4DB2-BD59-A6C34878D82A}">
                    <a16:rowId xmlns:a16="http://schemas.microsoft.com/office/drawing/2014/main" val="10005"/>
                  </a:ext>
                </a:extLst>
              </a:tr>
              <a:tr h="294325">
                <a:tc>
                  <a:txBody>
                    <a:bodyPr/>
                    <a:lstStyle/>
                    <a:p>
                      <a:pPr marL="0" marR="0" algn="ctr">
                        <a:spcBef>
                          <a:spcPts val="0"/>
                        </a:spcBef>
                        <a:spcAft>
                          <a:spcPts val="0"/>
                        </a:spcAft>
                      </a:pPr>
                      <a:r>
                        <a:rPr lang="en-US" sz="1600" dirty="0">
                          <a:effectLst/>
                        </a:rPr>
                        <a:t>i = 6</a:t>
                      </a:r>
                      <a:endParaRPr lang="en-US" sz="1200" dirty="0">
                        <a:effectLst/>
                        <a:latin typeface="Times" pitchFamily="18" charset="0"/>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X</a:t>
                      </a:r>
                      <a:r>
                        <a:rPr lang="en-US" sz="1600" baseline="-25000" dirty="0">
                          <a:effectLst/>
                        </a:rPr>
                        <a:t>6</a:t>
                      </a:r>
                      <a:r>
                        <a:rPr lang="en-US" sz="1600" dirty="0">
                          <a:effectLst/>
                        </a:rPr>
                        <a:t>= 61.9</a:t>
                      </a:r>
                    </a:p>
                  </a:txBody>
                  <a:tcPr marL="68580" marR="68580" marT="0" marB="0">
                    <a:solidFill>
                      <a:srgbClr val="D0D8E8"/>
                    </a:solidFill>
                  </a:tcPr>
                </a:tc>
                <a:tc>
                  <a:txBody>
                    <a:bodyPr/>
                    <a:lstStyle/>
                    <a:p>
                      <a:pPr marL="0" marR="0" algn="ctr">
                        <a:spcBef>
                          <a:spcPts val="0"/>
                        </a:spcBef>
                        <a:spcAft>
                          <a:spcPts val="0"/>
                        </a:spcAft>
                      </a:pPr>
                      <a:endParaRPr lang="en-US" sz="1600" dirty="0">
                        <a:effectLst/>
                      </a:endParaRPr>
                    </a:p>
                  </a:txBody>
                  <a:tcPr marL="68580" marR="68580" marT="0" marB="0">
                    <a:solidFill>
                      <a:srgbClr val="D0D8E8"/>
                    </a:solidFill>
                  </a:tcPr>
                </a:tc>
                <a:tc>
                  <a:txBody>
                    <a:bodyPr/>
                    <a:lstStyle/>
                    <a:p>
                      <a:pPr marL="0" marR="0" algn="ctr">
                        <a:spcBef>
                          <a:spcPts val="0"/>
                        </a:spcBef>
                        <a:spcAft>
                          <a:spcPts val="0"/>
                        </a:spcAft>
                      </a:pPr>
                      <a:r>
                        <a:rPr lang="en-US" sz="1600" dirty="0">
                          <a:effectLst/>
                        </a:rPr>
                        <a:t>i = 19</a:t>
                      </a:r>
                    </a:p>
                  </a:txBody>
                  <a:tcPr marL="68580" marR="68580" marT="0" marB="0">
                    <a:solidFill>
                      <a:srgbClr val="D0D8E8"/>
                    </a:solidFill>
                  </a:tcPr>
                </a:tc>
                <a:tc>
                  <a:txBody>
                    <a:bodyPr/>
                    <a:lstStyle/>
                    <a:p>
                      <a:pPr marL="0" marR="0" algn="ctr">
                        <a:spcBef>
                          <a:spcPts val="0"/>
                        </a:spcBef>
                        <a:spcAft>
                          <a:spcPts val="0"/>
                        </a:spcAft>
                      </a:pPr>
                      <a:r>
                        <a:rPr lang="en-US" sz="1600" dirty="0">
                          <a:effectLst/>
                        </a:rPr>
                        <a:t>X</a:t>
                      </a:r>
                      <a:r>
                        <a:rPr lang="en-US" sz="1600" baseline="-25000" dirty="0">
                          <a:effectLst/>
                        </a:rPr>
                        <a:t>19</a:t>
                      </a:r>
                      <a:r>
                        <a:rPr lang="en-US" sz="1600" dirty="0">
                          <a:effectLst/>
                        </a:rPr>
                        <a:t>= 65.7</a:t>
                      </a:r>
                    </a:p>
                  </a:txBody>
                  <a:tcPr marL="68580" marR="68580" marT="0" marB="0">
                    <a:solidFill>
                      <a:srgbClr val="D0D8E8"/>
                    </a:solidFill>
                  </a:tcPr>
                </a:tc>
                <a:extLst>
                  <a:ext uri="{0D108BD9-81ED-4DB2-BD59-A6C34878D82A}">
                    <a16:rowId xmlns:a16="http://schemas.microsoft.com/office/drawing/2014/main" val="10006"/>
                  </a:ext>
                </a:extLst>
              </a:tr>
              <a:tr h="294325">
                <a:tc>
                  <a:txBody>
                    <a:bodyPr/>
                    <a:lstStyle/>
                    <a:p>
                      <a:pPr marL="0" marR="0" algn="ctr">
                        <a:spcBef>
                          <a:spcPts val="0"/>
                        </a:spcBef>
                        <a:spcAft>
                          <a:spcPts val="0"/>
                        </a:spcAft>
                      </a:pPr>
                      <a:r>
                        <a:rPr lang="en-US" sz="1600" dirty="0">
                          <a:effectLst/>
                        </a:rPr>
                        <a:t>i = 7</a:t>
                      </a:r>
                      <a:endParaRPr lang="en-US" sz="1200" dirty="0">
                        <a:effectLst/>
                        <a:latin typeface="Times" pitchFamily="18" charset="0"/>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X</a:t>
                      </a:r>
                      <a:r>
                        <a:rPr lang="en-US" sz="1600" baseline="-25000" dirty="0">
                          <a:effectLst/>
                        </a:rPr>
                        <a:t>7</a:t>
                      </a:r>
                      <a:r>
                        <a:rPr lang="en-US" sz="1600" dirty="0">
                          <a:effectLst/>
                        </a:rPr>
                        <a:t>= 62.2</a:t>
                      </a:r>
                    </a:p>
                  </a:txBody>
                  <a:tcPr marL="68580" marR="68580" marT="0" marB="0">
                    <a:solidFill>
                      <a:srgbClr val="D0D8E8"/>
                    </a:solidFill>
                  </a:tcPr>
                </a:tc>
                <a:tc>
                  <a:txBody>
                    <a:bodyPr/>
                    <a:lstStyle/>
                    <a:p>
                      <a:pPr marL="0" marR="0" algn="ctr">
                        <a:spcBef>
                          <a:spcPts val="0"/>
                        </a:spcBef>
                        <a:spcAft>
                          <a:spcPts val="0"/>
                        </a:spcAft>
                      </a:pPr>
                      <a:endParaRPr lang="en-US" sz="1600" dirty="0">
                        <a:effectLst/>
                      </a:endParaRPr>
                    </a:p>
                  </a:txBody>
                  <a:tcPr marL="68580" marR="68580" marT="0" marB="0">
                    <a:solidFill>
                      <a:srgbClr val="D0D8E8"/>
                    </a:solidFill>
                  </a:tcPr>
                </a:tc>
                <a:tc>
                  <a:txBody>
                    <a:bodyPr/>
                    <a:lstStyle/>
                    <a:p>
                      <a:pPr marL="0" marR="0" algn="ctr">
                        <a:spcBef>
                          <a:spcPts val="0"/>
                        </a:spcBef>
                        <a:spcAft>
                          <a:spcPts val="0"/>
                        </a:spcAft>
                      </a:pPr>
                      <a:r>
                        <a:rPr lang="en-US" sz="1600" dirty="0">
                          <a:effectLst/>
                        </a:rPr>
                        <a:t>i = 20</a:t>
                      </a:r>
                    </a:p>
                  </a:txBody>
                  <a:tcPr marL="68580" marR="68580" marT="0" marB="0">
                    <a:solidFill>
                      <a:srgbClr val="D0D8E8"/>
                    </a:solidFill>
                  </a:tcPr>
                </a:tc>
                <a:tc>
                  <a:txBody>
                    <a:bodyPr/>
                    <a:lstStyle/>
                    <a:p>
                      <a:pPr marL="0" marR="0" algn="ctr">
                        <a:spcBef>
                          <a:spcPts val="0"/>
                        </a:spcBef>
                        <a:spcAft>
                          <a:spcPts val="0"/>
                        </a:spcAft>
                      </a:pPr>
                      <a:r>
                        <a:rPr lang="en-US" sz="1600" dirty="0">
                          <a:effectLst/>
                        </a:rPr>
                        <a:t>X</a:t>
                      </a:r>
                      <a:r>
                        <a:rPr lang="en-US" sz="1600" baseline="-25000" dirty="0">
                          <a:effectLst/>
                        </a:rPr>
                        <a:t>20</a:t>
                      </a:r>
                      <a:r>
                        <a:rPr lang="en-US" sz="1600" dirty="0">
                          <a:effectLst/>
                        </a:rPr>
                        <a:t>= 66.2</a:t>
                      </a:r>
                    </a:p>
                  </a:txBody>
                  <a:tcPr marL="68580" marR="68580" marT="0" marB="0">
                    <a:solidFill>
                      <a:srgbClr val="D0D8E8"/>
                    </a:solidFill>
                  </a:tcPr>
                </a:tc>
                <a:extLst>
                  <a:ext uri="{0D108BD9-81ED-4DB2-BD59-A6C34878D82A}">
                    <a16:rowId xmlns:a16="http://schemas.microsoft.com/office/drawing/2014/main" val="10007"/>
                  </a:ext>
                </a:extLst>
              </a:tr>
              <a:tr h="294325">
                <a:tc>
                  <a:txBody>
                    <a:bodyPr/>
                    <a:lstStyle/>
                    <a:p>
                      <a:pPr marL="0" marR="0" algn="ctr">
                        <a:spcBef>
                          <a:spcPts val="0"/>
                        </a:spcBef>
                        <a:spcAft>
                          <a:spcPts val="0"/>
                        </a:spcAft>
                      </a:pPr>
                      <a:r>
                        <a:rPr lang="en-US" sz="1600" dirty="0">
                          <a:effectLst/>
                        </a:rPr>
                        <a:t>i = 8</a:t>
                      </a:r>
                      <a:endParaRPr lang="en-US" sz="1200" dirty="0">
                        <a:effectLst/>
                        <a:latin typeface="Times" pitchFamily="18" charset="0"/>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X</a:t>
                      </a:r>
                      <a:r>
                        <a:rPr lang="en-US" sz="1600" baseline="-25000" dirty="0">
                          <a:effectLst/>
                        </a:rPr>
                        <a:t>8</a:t>
                      </a:r>
                      <a:r>
                        <a:rPr lang="en-US" sz="1600" dirty="0">
                          <a:effectLst/>
                        </a:rPr>
                        <a:t>= 62.2</a:t>
                      </a:r>
                    </a:p>
                  </a:txBody>
                  <a:tcPr marL="68580" marR="68580" marT="0" marB="0">
                    <a:solidFill>
                      <a:srgbClr val="D0D8E8"/>
                    </a:solidFill>
                  </a:tcPr>
                </a:tc>
                <a:tc>
                  <a:txBody>
                    <a:bodyPr/>
                    <a:lstStyle/>
                    <a:p>
                      <a:pPr marL="0" marR="0" algn="ctr">
                        <a:spcBef>
                          <a:spcPts val="0"/>
                        </a:spcBef>
                        <a:spcAft>
                          <a:spcPts val="0"/>
                        </a:spcAft>
                      </a:pPr>
                      <a:endParaRPr lang="en-US" sz="1600" dirty="0">
                        <a:effectLst/>
                      </a:endParaRPr>
                    </a:p>
                  </a:txBody>
                  <a:tcPr marL="68580" marR="68580" marT="0" marB="0">
                    <a:solidFill>
                      <a:srgbClr val="D0D8E8"/>
                    </a:solidFill>
                  </a:tcPr>
                </a:tc>
                <a:tc>
                  <a:txBody>
                    <a:bodyPr/>
                    <a:lstStyle/>
                    <a:p>
                      <a:pPr marL="0" marR="0" algn="ctr">
                        <a:spcBef>
                          <a:spcPts val="0"/>
                        </a:spcBef>
                        <a:spcAft>
                          <a:spcPts val="0"/>
                        </a:spcAft>
                      </a:pPr>
                      <a:r>
                        <a:rPr lang="en-US" sz="1600" dirty="0">
                          <a:effectLst/>
                        </a:rPr>
                        <a:t>i = 21</a:t>
                      </a:r>
                    </a:p>
                  </a:txBody>
                  <a:tcPr marL="68580" marR="68580" marT="0" marB="0">
                    <a:solidFill>
                      <a:srgbClr val="D0D8E8"/>
                    </a:solidFill>
                  </a:tcPr>
                </a:tc>
                <a:tc>
                  <a:txBody>
                    <a:bodyPr/>
                    <a:lstStyle/>
                    <a:p>
                      <a:pPr marL="0" marR="0" algn="ctr">
                        <a:spcBef>
                          <a:spcPts val="0"/>
                        </a:spcBef>
                        <a:spcAft>
                          <a:spcPts val="0"/>
                        </a:spcAft>
                      </a:pPr>
                      <a:r>
                        <a:rPr lang="en-US" sz="1600" dirty="0">
                          <a:effectLst/>
                        </a:rPr>
                        <a:t>X</a:t>
                      </a:r>
                      <a:r>
                        <a:rPr lang="en-US" sz="1600" baseline="-25000" dirty="0">
                          <a:effectLst/>
                        </a:rPr>
                        <a:t>21</a:t>
                      </a:r>
                      <a:r>
                        <a:rPr lang="en-US" sz="1600" dirty="0">
                          <a:effectLst/>
                        </a:rPr>
                        <a:t>= 66.7</a:t>
                      </a:r>
                    </a:p>
                  </a:txBody>
                  <a:tcPr marL="68580" marR="68580" marT="0" marB="0">
                    <a:solidFill>
                      <a:srgbClr val="D0D8E8"/>
                    </a:solidFill>
                  </a:tcPr>
                </a:tc>
                <a:extLst>
                  <a:ext uri="{0D108BD9-81ED-4DB2-BD59-A6C34878D82A}">
                    <a16:rowId xmlns:a16="http://schemas.microsoft.com/office/drawing/2014/main" val="10008"/>
                  </a:ext>
                </a:extLst>
              </a:tr>
              <a:tr h="294325">
                <a:tc>
                  <a:txBody>
                    <a:bodyPr/>
                    <a:lstStyle/>
                    <a:p>
                      <a:pPr marL="0" marR="0" algn="ctr">
                        <a:spcBef>
                          <a:spcPts val="0"/>
                        </a:spcBef>
                        <a:spcAft>
                          <a:spcPts val="0"/>
                        </a:spcAft>
                      </a:pPr>
                      <a:r>
                        <a:rPr lang="en-US" sz="1600" dirty="0">
                          <a:effectLst/>
                        </a:rPr>
                        <a:t>i = 9</a:t>
                      </a:r>
                      <a:endParaRPr lang="en-US" sz="1200" dirty="0">
                        <a:effectLst/>
                        <a:latin typeface="Times" pitchFamily="18" charset="0"/>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X</a:t>
                      </a:r>
                      <a:r>
                        <a:rPr lang="en-US" sz="1600" baseline="-25000" dirty="0">
                          <a:effectLst/>
                        </a:rPr>
                        <a:t>9</a:t>
                      </a:r>
                      <a:r>
                        <a:rPr lang="en-US" sz="1600" dirty="0">
                          <a:effectLst/>
                        </a:rPr>
                        <a:t>= 62.4</a:t>
                      </a:r>
                    </a:p>
                  </a:txBody>
                  <a:tcPr marL="68580" marR="68580" marT="0" marB="0">
                    <a:solidFill>
                      <a:srgbClr val="D0D8E8"/>
                    </a:solidFill>
                  </a:tcPr>
                </a:tc>
                <a:tc>
                  <a:txBody>
                    <a:bodyPr/>
                    <a:lstStyle/>
                    <a:p>
                      <a:pPr marL="0" marR="0" algn="ctr">
                        <a:spcBef>
                          <a:spcPts val="0"/>
                        </a:spcBef>
                        <a:spcAft>
                          <a:spcPts val="0"/>
                        </a:spcAft>
                      </a:pPr>
                      <a:endParaRPr lang="en-US" sz="1600" dirty="0">
                        <a:effectLst/>
                      </a:endParaRPr>
                    </a:p>
                  </a:txBody>
                  <a:tcPr marL="68580" marR="68580" marT="0" marB="0">
                    <a:solidFill>
                      <a:srgbClr val="D0D8E8"/>
                    </a:solidFill>
                  </a:tcPr>
                </a:tc>
                <a:tc>
                  <a:txBody>
                    <a:bodyPr/>
                    <a:lstStyle/>
                    <a:p>
                      <a:pPr marL="0" marR="0" algn="ctr">
                        <a:spcBef>
                          <a:spcPts val="0"/>
                        </a:spcBef>
                        <a:spcAft>
                          <a:spcPts val="0"/>
                        </a:spcAft>
                      </a:pPr>
                      <a:r>
                        <a:rPr lang="en-US" sz="1600" dirty="0">
                          <a:effectLst/>
                        </a:rPr>
                        <a:t>i = 22</a:t>
                      </a:r>
                    </a:p>
                  </a:txBody>
                  <a:tcPr marL="68580" marR="68580" marT="0" marB="0">
                    <a:solidFill>
                      <a:srgbClr val="D0D8E8"/>
                    </a:solidFill>
                  </a:tcPr>
                </a:tc>
                <a:tc>
                  <a:txBody>
                    <a:bodyPr/>
                    <a:lstStyle/>
                    <a:p>
                      <a:pPr marL="0" marR="0" algn="ctr">
                        <a:spcBef>
                          <a:spcPts val="0"/>
                        </a:spcBef>
                        <a:spcAft>
                          <a:spcPts val="0"/>
                        </a:spcAft>
                      </a:pPr>
                      <a:r>
                        <a:rPr lang="en-US" sz="1600" dirty="0">
                          <a:effectLst/>
                        </a:rPr>
                        <a:t>X</a:t>
                      </a:r>
                      <a:r>
                        <a:rPr lang="en-US" sz="1600" baseline="-25000" dirty="0">
                          <a:effectLst/>
                        </a:rPr>
                        <a:t>22</a:t>
                      </a:r>
                      <a:r>
                        <a:rPr lang="en-US" sz="1600" dirty="0">
                          <a:effectLst/>
                        </a:rPr>
                        <a:t>= 67.1</a:t>
                      </a:r>
                    </a:p>
                  </a:txBody>
                  <a:tcPr marL="68580" marR="68580" marT="0" marB="0">
                    <a:solidFill>
                      <a:srgbClr val="D0D8E8"/>
                    </a:solidFill>
                  </a:tcPr>
                </a:tc>
                <a:extLst>
                  <a:ext uri="{0D108BD9-81ED-4DB2-BD59-A6C34878D82A}">
                    <a16:rowId xmlns:a16="http://schemas.microsoft.com/office/drawing/2014/main" val="10009"/>
                  </a:ext>
                </a:extLst>
              </a:tr>
              <a:tr h="294325">
                <a:tc>
                  <a:txBody>
                    <a:bodyPr/>
                    <a:lstStyle/>
                    <a:p>
                      <a:pPr marL="0" marR="0" algn="ctr">
                        <a:spcBef>
                          <a:spcPts val="0"/>
                        </a:spcBef>
                        <a:spcAft>
                          <a:spcPts val="0"/>
                        </a:spcAft>
                      </a:pPr>
                      <a:r>
                        <a:rPr lang="en-US" sz="1600" dirty="0">
                          <a:effectLst/>
                        </a:rPr>
                        <a:t>i = 10</a:t>
                      </a:r>
                      <a:endParaRPr lang="en-US" sz="1200" dirty="0">
                        <a:effectLst/>
                        <a:latin typeface="Times" pitchFamily="18" charset="0"/>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X</a:t>
                      </a:r>
                      <a:r>
                        <a:rPr lang="en-US" sz="1600" baseline="-25000" dirty="0">
                          <a:effectLst/>
                        </a:rPr>
                        <a:t>10</a:t>
                      </a:r>
                      <a:r>
                        <a:rPr lang="en-US" sz="1600" dirty="0">
                          <a:effectLst/>
                        </a:rPr>
                        <a:t>= 62.9</a:t>
                      </a:r>
                    </a:p>
                  </a:txBody>
                  <a:tcPr marL="68580" marR="68580" marT="0" marB="0">
                    <a:solidFill>
                      <a:srgbClr val="D0D8E8"/>
                    </a:solidFill>
                  </a:tcPr>
                </a:tc>
                <a:tc>
                  <a:txBody>
                    <a:bodyPr/>
                    <a:lstStyle/>
                    <a:p>
                      <a:pPr marL="0" marR="0" algn="ctr">
                        <a:spcBef>
                          <a:spcPts val="0"/>
                        </a:spcBef>
                        <a:spcAft>
                          <a:spcPts val="0"/>
                        </a:spcAft>
                      </a:pPr>
                      <a:endParaRPr lang="en-US" sz="1600" dirty="0">
                        <a:effectLst/>
                      </a:endParaRPr>
                    </a:p>
                  </a:txBody>
                  <a:tcPr marL="68580" marR="68580" marT="0" marB="0">
                    <a:solidFill>
                      <a:srgbClr val="D0D8E8"/>
                    </a:solidFill>
                  </a:tcPr>
                </a:tc>
                <a:tc>
                  <a:txBody>
                    <a:bodyPr/>
                    <a:lstStyle/>
                    <a:p>
                      <a:pPr marL="0" marR="0" algn="ctr">
                        <a:spcBef>
                          <a:spcPts val="0"/>
                        </a:spcBef>
                        <a:spcAft>
                          <a:spcPts val="0"/>
                        </a:spcAft>
                      </a:pPr>
                      <a:r>
                        <a:rPr lang="en-US" sz="1600" dirty="0">
                          <a:effectLst/>
                        </a:rPr>
                        <a:t>i = 23</a:t>
                      </a:r>
                    </a:p>
                  </a:txBody>
                  <a:tcPr marL="68580" marR="68580" marT="0" marB="0">
                    <a:solidFill>
                      <a:srgbClr val="D0D8E8"/>
                    </a:solidFill>
                  </a:tcPr>
                </a:tc>
                <a:tc>
                  <a:txBody>
                    <a:bodyPr/>
                    <a:lstStyle/>
                    <a:p>
                      <a:pPr marL="0" marR="0" algn="ctr">
                        <a:spcBef>
                          <a:spcPts val="0"/>
                        </a:spcBef>
                        <a:spcAft>
                          <a:spcPts val="0"/>
                        </a:spcAft>
                      </a:pPr>
                      <a:r>
                        <a:rPr lang="en-US" sz="1600" dirty="0">
                          <a:effectLst/>
                        </a:rPr>
                        <a:t>X</a:t>
                      </a:r>
                      <a:r>
                        <a:rPr lang="en-US" sz="1600" baseline="-25000" dirty="0">
                          <a:effectLst/>
                        </a:rPr>
                        <a:t>23</a:t>
                      </a:r>
                      <a:r>
                        <a:rPr lang="en-US" sz="1600" dirty="0">
                          <a:effectLst/>
                        </a:rPr>
                        <a:t>= 67.8</a:t>
                      </a:r>
                    </a:p>
                  </a:txBody>
                  <a:tcPr marL="68580" marR="68580" marT="0" marB="0">
                    <a:solidFill>
                      <a:srgbClr val="D0D8E8"/>
                    </a:solidFill>
                  </a:tcPr>
                </a:tc>
                <a:extLst>
                  <a:ext uri="{0D108BD9-81ED-4DB2-BD59-A6C34878D82A}">
                    <a16:rowId xmlns:a16="http://schemas.microsoft.com/office/drawing/2014/main" val="10010"/>
                  </a:ext>
                </a:extLst>
              </a:tr>
              <a:tr h="294325">
                <a:tc>
                  <a:txBody>
                    <a:bodyPr/>
                    <a:lstStyle/>
                    <a:p>
                      <a:pPr marL="0" marR="0" algn="ctr">
                        <a:spcBef>
                          <a:spcPts val="0"/>
                        </a:spcBef>
                        <a:spcAft>
                          <a:spcPts val="0"/>
                        </a:spcAft>
                      </a:pPr>
                      <a:r>
                        <a:rPr lang="en-US" sz="1600" dirty="0">
                          <a:effectLst/>
                        </a:rPr>
                        <a:t>i = 11</a:t>
                      </a:r>
                      <a:endParaRPr lang="en-US" sz="1200" dirty="0">
                        <a:effectLst/>
                        <a:latin typeface="Times" pitchFamily="18" charset="0"/>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X</a:t>
                      </a:r>
                      <a:r>
                        <a:rPr lang="en-US" sz="1600" baseline="-25000" dirty="0">
                          <a:effectLst/>
                        </a:rPr>
                        <a:t>11</a:t>
                      </a:r>
                      <a:r>
                        <a:rPr lang="en-US" sz="1600" dirty="0">
                          <a:effectLst/>
                        </a:rPr>
                        <a:t>= 63.9</a:t>
                      </a:r>
                    </a:p>
                  </a:txBody>
                  <a:tcPr marL="68580" marR="68580" marT="0" marB="0">
                    <a:solidFill>
                      <a:srgbClr val="D0D8E8"/>
                    </a:solidFill>
                  </a:tcPr>
                </a:tc>
                <a:tc>
                  <a:txBody>
                    <a:bodyPr/>
                    <a:lstStyle/>
                    <a:p>
                      <a:pPr marL="0" marR="0" algn="ctr">
                        <a:spcBef>
                          <a:spcPts val="0"/>
                        </a:spcBef>
                        <a:spcAft>
                          <a:spcPts val="0"/>
                        </a:spcAft>
                      </a:pPr>
                      <a:endParaRPr lang="en-US" sz="1600" dirty="0">
                        <a:effectLst/>
                      </a:endParaRPr>
                    </a:p>
                  </a:txBody>
                  <a:tcPr marL="68580" marR="68580" marT="0" marB="0">
                    <a:solidFill>
                      <a:srgbClr val="D0D8E8"/>
                    </a:solidFill>
                  </a:tcPr>
                </a:tc>
                <a:tc>
                  <a:txBody>
                    <a:bodyPr/>
                    <a:lstStyle/>
                    <a:p>
                      <a:pPr marL="0" marR="0" algn="ctr">
                        <a:spcBef>
                          <a:spcPts val="0"/>
                        </a:spcBef>
                        <a:spcAft>
                          <a:spcPts val="0"/>
                        </a:spcAft>
                      </a:pPr>
                      <a:r>
                        <a:rPr lang="en-US" sz="1600" dirty="0">
                          <a:effectLst/>
                        </a:rPr>
                        <a:t>i = 24</a:t>
                      </a:r>
                    </a:p>
                  </a:txBody>
                  <a:tcPr marL="68580" marR="68580" marT="0" marB="0">
                    <a:solidFill>
                      <a:srgbClr val="D0D8E8"/>
                    </a:solidFill>
                  </a:tcPr>
                </a:tc>
                <a:tc>
                  <a:txBody>
                    <a:bodyPr/>
                    <a:lstStyle/>
                    <a:p>
                      <a:pPr marL="0" marR="0" algn="ctr">
                        <a:spcBef>
                          <a:spcPts val="0"/>
                        </a:spcBef>
                        <a:spcAft>
                          <a:spcPts val="0"/>
                        </a:spcAft>
                      </a:pPr>
                      <a:r>
                        <a:rPr lang="en-US" sz="1600" dirty="0">
                          <a:effectLst/>
                        </a:rPr>
                        <a:t>X</a:t>
                      </a:r>
                      <a:r>
                        <a:rPr lang="en-US" sz="1600" baseline="-25000" dirty="0">
                          <a:effectLst/>
                        </a:rPr>
                        <a:t>24</a:t>
                      </a:r>
                      <a:r>
                        <a:rPr lang="en-US" sz="1600" dirty="0">
                          <a:effectLst/>
                        </a:rPr>
                        <a:t>= 68.9</a:t>
                      </a:r>
                    </a:p>
                  </a:txBody>
                  <a:tcPr marL="68580" marR="68580" marT="0" marB="0">
                    <a:solidFill>
                      <a:srgbClr val="D0D8E8"/>
                    </a:solidFill>
                  </a:tcPr>
                </a:tc>
                <a:extLst>
                  <a:ext uri="{0D108BD9-81ED-4DB2-BD59-A6C34878D82A}">
                    <a16:rowId xmlns:a16="http://schemas.microsoft.com/office/drawing/2014/main" val="10011"/>
                  </a:ext>
                </a:extLst>
              </a:tr>
              <a:tr h="294325">
                <a:tc>
                  <a:txBody>
                    <a:bodyPr/>
                    <a:lstStyle/>
                    <a:p>
                      <a:pPr marL="0" marR="0" algn="ctr">
                        <a:spcBef>
                          <a:spcPts val="0"/>
                        </a:spcBef>
                        <a:spcAft>
                          <a:spcPts val="0"/>
                        </a:spcAft>
                      </a:pPr>
                      <a:r>
                        <a:rPr lang="en-US" sz="1600" dirty="0">
                          <a:effectLst/>
                        </a:rPr>
                        <a:t>i = 12</a:t>
                      </a:r>
                      <a:endParaRPr lang="en-US" sz="1200" dirty="0">
                        <a:effectLst/>
                        <a:latin typeface="Times" pitchFamily="18" charset="0"/>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X</a:t>
                      </a:r>
                      <a:r>
                        <a:rPr lang="en-US" sz="1600" baseline="-25000" dirty="0">
                          <a:effectLst/>
                        </a:rPr>
                        <a:t>12</a:t>
                      </a:r>
                      <a:r>
                        <a:rPr lang="en-US" sz="1600" dirty="0">
                          <a:effectLst/>
                        </a:rPr>
                        <a:t>= 63.1</a:t>
                      </a:r>
                    </a:p>
                  </a:txBody>
                  <a:tcPr marL="68580" marR="68580" marT="0" marB="0">
                    <a:solidFill>
                      <a:srgbClr val="D0D8E8"/>
                    </a:solidFill>
                  </a:tcPr>
                </a:tc>
                <a:tc>
                  <a:txBody>
                    <a:bodyPr/>
                    <a:lstStyle/>
                    <a:p>
                      <a:pPr marL="0" marR="0" algn="ctr">
                        <a:spcBef>
                          <a:spcPts val="0"/>
                        </a:spcBef>
                        <a:spcAft>
                          <a:spcPts val="0"/>
                        </a:spcAft>
                      </a:pPr>
                      <a:endParaRPr lang="en-US" sz="1600" dirty="0">
                        <a:effectLst/>
                      </a:endParaRPr>
                    </a:p>
                  </a:txBody>
                  <a:tcPr marL="68580" marR="68580" marT="0" marB="0">
                    <a:solidFill>
                      <a:srgbClr val="D0D8E8"/>
                    </a:solidFill>
                  </a:tcPr>
                </a:tc>
                <a:tc>
                  <a:txBody>
                    <a:bodyPr/>
                    <a:lstStyle/>
                    <a:p>
                      <a:pPr marL="0" marR="0" algn="ctr">
                        <a:spcBef>
                          <a:spcPts val="0"/>
                        </a:spcBef>
                        <a:spcAft>
                          <a:spcPts val="0"/>
                        </a:spcAft>
                      </a:pPr>
                      <a:r>
                        <a:rPr lang="en-US" sz="1600" dirty="0">
                          <a:effectLst/>
                        </a:rPr>
                        <a:t>i = 25</a:t>
                      </a:r>
                    </a:p>
                  </a:txBody>
                  <a:tcPr marL="68580" marR="68580" marT="0" marB="0">
                    <a:solidFill>
                      <a:srgbClr val="D0D8E8"/>
                    </a:solidFill>
                  </a:tcPr>
                </a:tc>
                <a:tc>
                  <a:txBody>
                    <a:bodyPr/>
                    <a:lstStyle/>
                    <a:p>
                      <a:pPr marL="0" marR="0" algn="ctr">
                        <a:spcBef>
                          <a:spcPts val="0"/>
                        </a:spcBef>
                        <a:spcAft>
                          <a:spcPts val="0"/>
                        </a:spcAft>
                      </a:pPr>
                      <a:r>
                        <a:rPr lang="en-US" sz="1600" dirty="0">
                          <a:effectLst/>
                        </a:rPr>
                        <a:t>X</a:t>
                      </a:r>
                      <a:r>
                        <a:rPr lang="en-US" sz="1600" baseline="-25000" dirty="0">
                          <a:effectLst/>
                        </a:rPr>
                        <a:t>25</a:t>
                      </a:r>
                      <a:r>
                        <a:rPr lang="en-US" sz="1600" dirty="0">
                          <a:effectLst/>
                        </a:rPr>
                        <a:t>= 69.6</a:t>
                      </a:r>
                    </a:p>
                  </a:txBody>
                  <a:tcPr marL="68580" marR="68580" marT="0" marB="0">
                    <a:solidFill>
                      <a:srgbClr val="D0D8E8"/>
                    </a:solidFill>
                  </a:tcPr>
                </a:tc>
                <a:extLst>
                  <a:ext uri="{0D108BD9-81ED-4DB2-BD59-A6C34878D82A}">
                    <a16:rowId xmlns:a16="http://schemas.microsoft.com/office/drawing/2014/main" val="10012"/>
                  </a:ext>
                </a:extLst>
              </a:tr>
              <a:tr h="248828">
                <a:tc>
                  <a:txBody>
                    <a:bodyPr/>
                    <a:lstStyle/>
                    <a:p>
                      <a:pPr marL="0" marR="0" algn="ctr">
                        <a:spcBef>
                          <a:spcPts val="0"/>
                        </a:spcBef>
                        <a:spcAft>
                          <a:spcPts val="0"/>
                        </a:spcAft>
                      </a:pPr>
                      <a:r>
                        <a:rPr lang="en-US" sz="1600" dirty="0">
                          <a:effectLst/>
                        </a:rPr>
                        <a:t>i = 13</a:t>
                      </a:r>
                      <a:endParaRPr lang="en-US" sz="1200" dirty="0">
                        <a:effectLst/>
                        <a:latin typeface="Times" pitchFamily="18" charset="0"/>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X</a:t>
                      </a:r>
                      <a:r>
                        <a:rPr lang="en-US" sz="1600" baseline="-25000" dirty="0">
                          <a:effectLst/>
                        </a:rPr>
                        <a:t>13</a:t>
                      </a:r>
                      <a:r>
                        <a:rPr lang="en-US" sz="1600" dirty="0">
                          <a:effectLst/>
                        </a:rPr>
                        <a:t>= 63.9</a:t>
                      </a:r>
                    </a:p>
                  </a:txBody>
                  <a:tcPr marL="68580" marR="68580" marT="0" marB="0">
                    <a:solidFill>
                      <a:srgbClr val="D0D8E8"/>
                    </a:solidFill>
                  </a:tcPr>
                </a:tc>
                <a:tc>
                  <a:txBody>
                    <a:bodyPr/>
                    <a:lstStyle/>
                    <a:p>
                      <a:pPr marL="0" marR="0" algn="ctr">
                        <a:spcBef>
                          <a:spcPts val="0"/>
                        </a:spcBef>
                        <a:spcAft>
                          <a:spcPts val="0"/>
                        </a:spcAft>
                      </a:pPr>
                      <a:endParaRPr lang="en-US" sz="1600" dirty="0">
                        <a:effectLst/>
                      </a:endParaRPr>
                    </a:p>
                  </a:txBody>
                  <a:tcPr marL="68580" marR="68580" marT="0" marB="0">
                    <a:solidFill>
                      <a:srgbClr val="D0D8E8"/>
                    </a:solidFill>
                  </a:tcPr>
                </a:tc>
                <a:tc>
                  <a:txBody>
                    <a:bodyPr/>
                    <a:lstStyle/>
                    <a:p>
                      <a:pPr marL="0" marR="0" algn="ctr">
                        <a:spcBef>
                          <a:spcPts val="0"/>
                        </a:spcBef>
                        <a:spcAft>
                          <a:spcPts val="0"/>
                        </a:spcAft>
                      </a:pPr>
                      <a:r>
                        <a:rPr lang="en-US" sz="1600" dirty="0">
                          <a:solidFill>
                            <a:schemeClr val="tx1"/>
                          </a:solidFill>
                          <a:effectLst/>
                        </a:rPr>
                        <a:t>n</a:t>
                      </a:r>
                      <a:r>
                        <a:rPr lang="en-US" sz="1600" baseline="0" dirty="0">
                          <a:solidFill>
                            <a:srgbClr val="C00000"/>
                          </a:solidFill>
                          <a:effectLst/>
                        </a:rPr>
                        <a:t> = 25</a:t>
                      </a:r>
                      <a:endParaRPr lang="en-US" sz="1600" dirty="0">
                        <a:solidFill>
                          <a:srgbClr val="C00000"/>
                        </a:solidFill>
                        <a:effectLst/>
                      </a:endParaRPr>
                    </a:p>
                  </a:txBody>
                  <a:tcPr marL="68580" marR="68580" marT="0" marB="0">
                    <a:solidFill>
                      <a:srgbClr val="D0D8E8"/>
                    </a:solidFill>
                  </a:tcPr>
                </a:tc>
                <a:tc>
                  <a:txBody>
                    <a:bodyPr/>
                    <a:lstStyle/>
                    <a:p>
                      <a:pPr marL="0" marR="0" algn="ctr">
                        <a:spcBef>
                          <a:spcPts val="0"/>
                        </a:spcBef>
                        <a:spcAft>
                          <a:spcPts val="0"/>
                        </a:spcAft>
                      </a:pPr>
                      <a:r>
                        <a:rPr lang="en-US" sz="1600" dirty="0">
                          <a:solidFill>
                            <a:srgbClr val="C00000"/>
                          </a:solidFill>
                          <a:effectLst/>
                        </a:rPr>
                        <a:t>   = 1598.3</a:t>
                      </a:r>
                    </a:p>
                  </a:txBody>
                  <a:tcPr marL="68580" marR="68580" marT="0" marB="0">
                    <a:solidFill>
                      <a:srgbClr val="D0D8E8"/>
                    </a:solidFill>
                  </a:tcPr>
                </a:tc>
                <a:extLst>
                  <a:ext uri="{0D108BD9-81ED-4DB2-BD59-A6C34878D82A}">
                    <a16:rowId xmlns:a16="http://schemas.microsoft.com/office/drawing/2014/main" val="10013"/>
                  </a:ext>
                </a:extLst>
              </a:tr>
            </a:tbl>
          </a:graphicData>
        </a:graphic>
      </p:graphicFrame>
      <p:pic>
        <p:nvPicPr>
          <p:cNvPr id="8" name="Picture 7"/>
          <p:cNvPicPr>
            <a:picLocks noChangeAspect="1"/>
          </p:cNvPicPr>
          <p:nvPr>
            <p:custDataLst>
              <p:tags r:id="rId1"/>
            </p:custDataLst>
          </p:nvPr>
        </p:nvPicPr>
        <p:blipFill>
          <a:blip r:embed="rId7">
            <a:extLst>
              <a:ext uri="{28A0092B-C50C-407E-A947-70E740481C1C}">
                <a14:useLocalDpi xmlns:a14="http://schemas.microsoft.com/office/drawing/2010/main" val="0"/>
              </a:ext>
            </a:extLst>
          </a:blip>
          <a:stretch>
            <a:fillRect/>
          </a:stretch>
        </p:blipFill>
        <p:spPr>
          <a:xfrm>
            <a:off x="4125609" y="5260348"/>
            <a:ext cx="124359" cy="137770"/>
          </a:xfrm>
          <a:prstGeom prst="rect">
            <a:avLst/>
          </a:prstGeom>
        </p:spPr>
      </p:pic>
      <p:sp>
        <p:nvSpPr>
          <p:cNvPr id="975" name="Rectangle 974">
            <a:extLst>
              <a:ext uri="{FF2B5EF4-FFF2-40B4-BE49-F238E27FC236}">
                <a16:creationId xmlns:a16="http://schemas.microsoft.com/office/drawing/2014/main" id="{A211EAAE-9F04-4A7B-9E7D-8B2963154FB5}"/>
              </a:ext>
            </a:extLst>
          </p:cNvPr>
          <p:cNvSpPr/>
          <p:nvPr/>
        </p:nvSpPr>
        <p:spPr>
          <a:xfrm>
            <a:off x="540361" y="843093"/>
            <a:ext cx="8380079" cy="338554"/>
          </a:xfrm>
          <a:prstGeom prst="rect">
            <a:avLst/>
          </a:prstGeom>
        </p:spPr>
        <p:txBody>
          <a:bodyPr wrap="square">
            <a:spAutoFit/>
          </a:bodyPr>
          <a:lstStyle/>
          <a:p>
            <a:r>
              <a:rPr lang="en-US" sz="1600" dirty="0"/>
              <a:t>A subsample of n=25 participants attending the seventh examination of the Framingham offspring</a:t>
            </a:r>
          </a:p>
        </p:txBody>
      </p:sp>
      <p:pic>
        <p:nvPicPr>
          <p:cNvPr id="988" name="Picture 987"/>
          <p:cNvPicPr>
            <a:picLocks noChangeAspect="1"/>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5467790" y="2320006"/>
            <a:ext cx="2473287" cy="560935"/>
          </a:xfrm>
          <a:prstGeom prst="rect">
            <a:avLst/>
          </a:prstGeom>
        </p:spPr>
      </p:pic>
      <p:pic>
        <p:nvPicPr>
          <p:cNvPr id="984" name="Picture 983"/>
          <p:cNvPicPr>
            <a:picLocks noChangeAspect="1"/>
          </p:cNvPicPr>
          <p:nvPr>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6053832" y="3214660"/>
            <a:ext cx="1513808" cy="827576"/>
          </a:xfrm>
          <a:prstGeom prst="rect">
            <a:avLst/>
          </a:prstGeom>
        </p:spPr>
      </p:pic>
      <p:pic>
        <p:nvPicPr>
          <p:cNvPr id="986" name="Picture 985"/>
          <p:cNvPicPr>
            <a:picLocks noChangeAspect="1"/>
          </p:cNvPicPr>
          <p:nvPr>
            <p:custDataLst>
              <p:tags r:id="rId4"/>
            </p:custDataLst>
          </p:nvPr>
        </p:nvPicPr>
        <p:blipFill>
          <a:blip r:embed="rId10">
            <a:extLst>
              <a:ext uri="{28A0092B-C50C-407E-A947-70E740481C1C}">
                <a14:useLocalDpi xmlns:a14="http://schemas.microsoft.com/office/drawing/2010/main" val="0"/>
              </a:ext>
            </a:extLst>
          </a:blip>
          <a:stretch>
            <a:fillRect/>
          </a:stretch>
        </p:blipFill>
        <p:spPr>
          <a:xfrm>
            <a:off x="5766883" y="4489945"/>
            <a:ext cx="2241001" cy="603347"/>
          </a:xfrm>
          <a:prstGeom prst="rect">
            <a:avLst/>
          </a:prstGeom>
        </p:spPr>
      </p:pic>
    </p:spTree>
    <p:extLst>
      <p:ext uri="{BB962C8B-B14F-4D97-AF65-F5344CB8AC3E}">
        <p14:creationId xmlns:p14="http://schemas.microsoft.com/office/powerpoint/2010/main" val="3414407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1657350" cy="502602"/>
          </a:xfrm>
        </p:spPr>
        <p:txBody>
          <a:bodyPr>
            <a:normAutofit fontScale="90000"/>
          </a:bodyPr>
          <a:lstStyle/>
          <a:p>
            <a:r>
              <a:rPr lang="en-US" sz="4000" dirty="0">
                <a:ea typeface="Arial" charset="0"/>
                <a:cs typeface="Arial" charset="0"/>
              </a:rPr>
              <a:t>Median</a:t>
            </a:r>
            <a:endParaRPr lang="en-US" sz="4000" dirty="0"/>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BC80A0B2-012F-4200-A3CA-4BF536993387}"/>
              </a:ext>
            </a:extLst>
          </p:cNvPr>
          <p:cNvSpPr>
            <a:spLocks noGrp="1"/>
          </p:cNvSpPr>
          <p:nvPr>
            <p:ph idx="1"/>
          </p:nvPr>
        </p:nvSpPr>
        <p:spPr>
          <a:xfrm>
            <a:off x="651510" y="878958"/>
            <a:ext cx="8229600" cy="2590799"/>
          </a:xfrm>
        </p:spPr>
        <p:txBody>
          <a:bodyPr>
            <a:normAutofit fontScale="77500" lnSpcReduction="20000"/>
          </a:bodyPr>
          <a:lstStyle/>
          <a:p>
            <a:pPr>
              <a:lnSpc>
                <a:spcPct val="120000"/>
              </a:lnSpc>
              <a:spcBef>
                <a:spcPts val="0"/>
              </a:spcBef>
            </a:pPr>
            <a:r>
              <a:rPr lang="en-US" dirty="0"/>
              <a:t>Characteristics</a:t>
            </a:r>
          </a:p>
          <a:p>
            <a:pPr lvl="1">
              <a:lnSpc>
                <a:spcPct val="120000"/>
              </a:lnSpc>
              <a:spcBef>
                <a:spcPts val="0"/>
              </a:spcBef>
              <a:spcAft>
                <a:spcPts val="1200"/>
              </a:spcAft>
            </a:pPr>
            <a:r>
              <a:rPr lang="en-US" dirty="0"/>
              <a:t>Average calculated by finding the score associated with the middle case, the case that separates the top half of scores from the bottom half</a:t>
            </a:r>
          </a:p>
          <a:p>
            <a:pPr lvl="1">
              <a:lnSpc>
                <a:spcPct val="120000"/>
              </a:lnSpc>
              <a:spcBef>
                <a:spcPts val="0"/>
              </a:spcBef>
              <a:spcAft>
                <a:spcPts val="1200"/>
              </a:spcAft>
            </a:pPr>
            <a:r>
              <a:rPr lang="en-US" dirty="0"/>
              <a:t>Abbreviated </a:t>
            </a:r>
            <a:r>
              <a:rPr lang="en-US" i="1" dirty="0" err="1"/>
              <a:t>Mdn</a:t>
            </a:r>
            <a:endParaRPr lang="en-US" i="1" dirty="0"/>
          </a:p>
          <a:p>
            <a:pPr lvl="1">
              <a:lnSpc>
                <a:spcPct val="120000"/>
              </a:lnSpc>
              <a:spcBef>
                <a:spcPts val="0"/>
              </a:spcBef>
              <a:spcAft>
                <a:spcPts val="1200"/>
              </a:spcAft>
            </a:pPr>
            <a:r>
              <a:rPr lang="en-US" dirty="0"/>
              <a:t>Can be calculated for ordinal-, interval-, or ratio-level data</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1CDE6EA1-4D34-4A16-8525-4E7D9D9C36CE}"/>
                  </a:ext>
                </a:extLst>
              </p:cNvPr>
              <p:cNvSpPr/>
              <p:nvPr/>
            </p:nvSpPr>
            <p:spPr>
              <a:xfrm>
                <a:off x="1143000" y="3329620"/>
                <a:ext cx="7010400" cy="21336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14:m>
                  <m:oMathPara xmlns:m="http://schemas.openxmlformats.org/officeDocument/2006/math">
                    <m:oMathParaPr>
                      <m:jc m:val="centerGroup"/>
                    </m:oMathParaPr>
                    <m:oMath xmlns:m="http://schemas.openxmlformats.org/officeDocument/2006/math">
                      <m:r>
                        <a:rPr lang="en-US" sz="2000" b="0" i="1" smtClean="0">
                          <a:latin typeface="Cambria Math" charset="0"/>
                        </a:rPr>
                        <m:t>1. </m:t>
                      </m:r>
                      <m:r>
                        <a:rPr lang="en-US" sz="2000" b="0" i="1" smtClean="0">
                          <a:latin typeface="Cambria Math" charset="0"/>
                        </a:rPr>
                        <m:t>𝑃𝑢𝑡</m:t>
                      </m:r>
                      <m:r>
                        <a:rPr lang="en-US" sz="2000" b="0" i="1" smtClean="0">
                          <a:latin typeface="Cambria Math" charset="0"/>
                        </a:rPr>
                        <m:t> </m:t>
                      </m:r>
                      <m:r>
                        <a:rPr lang="en-US" sz="2000" b="0" i="1" smtClean="0">
                          <a:latin typeface="Cambria Math" charset="0"/>
                        </a:rPr>
                        <m:t>𝑡h𝑒</m:t>
                      </m:r>
                      <m:r>
                        <a:rPr lang="en-US" sz="2000" b="0" i="1" smtClean="0">
                          <a:latin typeface="Cambria Math" charset="0"/>
                        </a:rPr>
                        <m:t> </m:t>
                      </m:r>
                      <m:r>
                        <a:rPr lang="en-US" sz="2000" b="0" i="1" smtClean="0">
                          <a:latin typeface="Cambria Math" charset="0"/>
                        </a:rPr>
                        <m:t>𝑠𝑐𝑜𝑟𝑒𝑠</m:t>
                      </m:r>
                      <m:r>
                        <a:rPr lang="en-US" sz="2000" b="0" i="1" smtClean="0">
                          <a:latin typeface="Cambria Math" charset="0"/>
                        </a:rPr>
                        <m:t> </m:t>
                      </m:r>
                      <m:r>
                        <a:rPr lang="en-US" sz="2000" b="0" i="1" smtClean="0">
                          <a:latin typeface="Cambria Math" charset="0"/>
                        </a:rPr>
                        <m:t>𝑖𝑛</m:t>
                      </m:r>
                      <m:r>
                        <a:rPr lang="en-US" sz="2000" b="0" i="1" smtClean="0">
                          <a:latin typeface="Cambria Math" charset="0"/>
                        </a:rPr>
                        <m:t> </m:t>
                      </m:r>
                      <m:r>
                        <a:rPr lang="en-US" sz="2000" b="0" i="1" smtClean="0">
                          <a:latin typeface="Cambria Math" charset="0"/>
                        </a:rPr>
                        <m:t>𝑜𝑟𝑑𝑒𝑟</m:t>
                      </m:r>
                      <m:r>
                        <a:rPr lang="en-US" sz="2000" b="0" i="1" smtClean="0">
                          <a:latin typeface="Cambria Math" charset="0"/>
                        </a:rPr>
                        <m:t> </m:t>
                      </m:r>
                      <m:r>
                        <a:rPr lang="en-US" sz="2000" b="0" i="1" smtClean="0">
                          <a:latin typeface="Cambria Math" charset="0"/>
                        </a:rPr>
                        <m:t>𝑓𝑟𝑜𝑚</m:t>
                      </m:r>
                      <m:r>
                        <a:rPr lang="en-US" sz="2000" b="0" i="1" smtClean="0">
                          <a:latin typeface="Cambria Math" charset="0"/>
                        </a:rPr>
                        <m:t> </m:t>
                      </m:r>
                      <m:r>
                        <a:rPr lang="en-US" sz="2000" b="0" i="1" smtClean="0">
                          <a:latin typeface="Cambria Math" charset="0"/>
                        </a:rPr>
                        <m:t>𝑙𝑜𝑤</m:t>
                      </m:r>
                      <m:r>
                        <a:rPr lang="en-US" sz="2000" b="0" i="1" smtClean="0">
                          <a:latin typeface="Cambria Math" charset="0"/>
                        </a:rPr>
                        <m:t> </m:t>
                      </m:r>
                      <m:r>
                        <a:rPr lang="en-US" sz="2000" b="0" i="1" smtClean="0">
                          <a:latin typeface="Cambria Math" charset="0"/>
                        </a:rPr>
                        <m:t>𝑡𝑜</m:t>
                      </m:r>
                      <m:r>
                        <a:rPr lang="en-US" sz="2000" b="0" i="1" smtClean="0">
                          <a:latin typeface="Cambria Math" charset="0"/>
                        </a:rPr>
                        <m:t> </m:t>
                      </m:r>
                      <m:r>
                        <a:rPr lang="en-US" sz="2000" b="0" i="1" smtClean="0">
                          <a:latin typeface="Cambria Math" charset="0"/>
                        </a:rPr>
                        <m:t>h𝑖𝑔h</m:t>
                      </m:r>
                      <m:r>
                        <a:rPr lang="en-US" sz="2000" b="0" i="1" smtClean="0">
                          <a:latin typeface="Cambria Math" charset="0"/>
                        </a:rPr>
                        <m:t> </m:t>
                      </m:r>
                      <m:r>
                        <a:rPr lang="en-US" sz="2000" b="0" i="1" smtClean="0">
                          <a:latin typeface="Cambria Math" charset="0"/>
                        </a:rPr>
                        <m:t>𝑎𝑛𝑑</m:t>
                      </m:r>
                      <m:r>
                        <a:rPr lang="en-US" sz="2000" b="0" i="1" smtClean="0">
                          <a:latin typeface="Cambria Math" charset="0"/>
                        </a:rPr>
                        <m:t> </m:t>
                      </m:r>
                      <m:r>
                        <a:rPr lang="en-US" sz="2000" b="0" i="1" smtClean="0">
                          <a:latin typeface="Cambria Math" charset="0"/>
                        </a:rPr>
                        <m:t>𝑛𝑢𝑚𝑏𝑒𝑟</m:t>
                      </m:r>
                      <m:r>
                        <a:rPr lang="en-US" sz="2000" b="0" i="1" smtClean="0">
                          <a:latin typeface="Cambria Math" charset="0"/>
                        </a:rPr>
                        <m:t> </m:t>
                      </m:r>
                      <m:r>
                        <a:rPr lang="en-US" sz="2000" b="0" i="1" smtClean="0">
                          <a:latin typeface="Cambria Math" charset="0"/>
                        </a:rPr>
                        <m:t>𝑡h𝑒𝑚</m:t>
                      </m:r>
                    </m:oMath>
                    <m:oMath xmlns:m="http://schemas.openxmlformats.org/officeDocument/2006/math">
                      <m:r>
                        <a:rPr lang="en-US" sz="2000" b="0" i="1" smtClean="0">
                          <a:latin typeface="Cambria Math" charset="0"/>
                        </a:rPr>
                        <m:t>2. </m:t>
                      </m:r>
                      <m:r>
                        <a:rPr lang="en-US" sz="2000" b="0" i="1" smtClean="0">
                          <a:latin typeface="Cambria Math" charset="0"/>
                        </a:rPr>
                        <m:t>𝐹𝑖𝑛𝑑</m:t>
                      </m:r>
                      <m:r>
                        <a:rPr lang="en-US" sz="2000" b="0" i="1" smtClean="0">
                          <a:latin typeface="Cambria Math" charset="0"/>
                        </a:rPr>
                        <m:t> </m:t>
                      </m:r>
                      <m:r>
                        <a:rPr lang="en-US" sz="2000" b="0" i="1" smtClean="0">
                          <a:latin typeface="Cambria Math" charset="0"/>
                        </a:rPr>
                        <m:t>𝑡h𝑒</m:t>
                      </m:r>
                      <m:r>
                        <a:rPr lang="en-US" sz="2000" b="0" i="1" smtClean="0">
                          <a:latin typeface="Cambria Math" charset="0"/>
                        </a:rPr>
                        <m:t> </m:t>
                      </m:r>
                      <m:r>
                        <m:rPr>
                          <m:sty m:val="p"/>
                        </m:rPr>
                        <a:rPr lang="en-US" sz="2000" b="0" i="0" smtClean="0">
                          <a:latin typeface="Cambria Math" charset="0"/>
                        </a:rPr>
                        <m:t>X</m:t>
                      </m:r>
                      <m:r>
                        <a:rPr lang="en-US" sz="2000" b="0" i="1" smtClean="0">
                          <a:latin typeface="Cambria Math" charset="0"/>
                        </a:rPr>
                        <m:t> </m:t>
                      </m:r>
                      <m:r>
                        <a:rPr lang="en-US" sz="2000" b="0" i="1" smtClean="0">
                          <a:latin typeface="Cambria Math" charset="0"/>
                        </a:rPr>
                        <m:t>𝑣𝑎𝑙𝑢𝑒</m:t>
                      </m:r>
                      <m:r>
                        <a:rPr lang="en-US" sz="2000" b="0" i="1" smtClean="0">
                          <a:latin typeface="Cambria Math" charset="0"/>
                        </a:rPr>
                        <m:t> </m:t>
                      </m:r>
                      <m:r>
                        <a:rPr lang="en-US" sz="2000" b="0" i="1" smtClean="0">
                          <a:latin typeface="Cambria Math" charset="0"/>
                        </a:rPr>
                        <m:t>𝑎𝑠𝑠𝑜𝑐𝑖𝑎𝑡𝑒𝑑</m:t>
                      </m:r>
                      <m:r>
                        <a:rPr lang="en-US" sz="2000" b="0" i="1" smtClean="0">
                          <a:latin typeface="Cambria Math" charset="0"/>
                        </a:rPr>
                        <m:t> </m:t>
                      </m:r>
                      <m:r>
                        <a:rPr lang="en-US" sz="2000" b="0" i="1" smtClean="0">
                          <a:latin typeface="Cambria Math" charset="0"/>
                        </a:rPr>
                        <m:t>𝑤𝑖𝑡h</m:t>
                      </m:r>
                      <m:r>
                        <a:rPr lang="en-US" sz="2000" b="0" i="1" smtClean="0">
                          <a:latin typeface="Cambria Math" charset="0"/>
                        </a:rPr>
                        <m:t> </m:t>
                      </m:r>
                      <m:r>
                        <a:rPr lang="en-US" sz="2000" b="0" i="1" smtClean="0">
                          <a:latin typeface="Cambria Math" charset="0"/>
                        </a:rPr>
                        <m:t>𝑠𝑐𝑜𝑟𝑒</m:t>
                      </m:r>
                      <m:r>
                        <a:rPr lang="en-US" sz="2000" b="0" i="1" smtClean="0">
                          <a:latin typeface="Cambria Math" charset="0"/>
                        </a:rPr>
                        <m:t> </m:t>
                      </m:r>
                      <m:r>
                        <a:rPr lang="en-US" sz="2000" b="0" i="1" smtClean="0">
                          <a:latin typeface="Cambria Math" charset="0"/>
                        </a:rPr>
                        <m:t>𝑛𝑢𝑚𝑏𝑒𝑟</m:t>
                      </m:r>
                      <m:r>
                        <a:rPr lang="en-US" sz="2000" b="0" i="1" smtClean="0">
                          <a:latin typeface="Cambria Math" charset="0"/>
                        </a:rPr>
                        <m:t>  </m:t>
                      </m:r>
                      <m:f>
                        <m:fPr>
                          <m:ctrlPr>
                            <a:rPr lang="en-US" sz="2000" b="0" i="1" smtClean="0">
                              <a:latin typeface="Cambria Math" panose="02040503050406030204" pitchFamily="18" charset="0"/>
                            </a:rPr>
                          </m:ctrlPr>
                        </m:fPr>
                        <m:num>
                          <m:r>
                            <a:rPr lang="en-US" sz="2000" b="0" i="1" smtClean="0">
                              <a:latin typeface="Cambria Math" charset="0"/>
                            </a:rPr>
                            <m:t>𝑁</m:t>
                          </m:r>
                          <m:r>
                            <a:rPr lang="en-US" sz="2000" b="0" i="1" smtClean="0">
                              <a:latin typeface="Cambria Math" charset="0"/>
                            </a:rPr>
                            <m:t>+1</m:t>
                          </m:r>
                        </m:num>
                        <m:den>
                          <m:r>
                            <a:rPr lang="en-US" sz="2000" b="0" i="1" smtClean="0">
                              <a:latin typeface="Cambria Math" charset="0"/>
                            </a:rPr>
                            <m:t>2</m:t>
                          </m:r>
                        </m:den>
                      </m:f>
                    </m:oMath>
                    <m:oMath xmlns:m="http://schemas.openxmlformats.org/officeDocument/2006/math">
                      <m:r>
                        <a:rPr lang="en-US" sz="2000" b="0" i="1" smtClean="0">
                          <a:latin typeface="Cambria Math" charset="0"/>
                        </a:rPr>
                        <m:t>𝑤h𝑒𝑟𝑒</m:t>
                      </m:r>
                      <m:r>
                        <a:rPr lang="en-US" sz="2000" b="0" i="1" smtClean="0">
                          <a:latin typeface="Cambria Math" charset="0"/>
                        </a:rPr>
                        <m:t> </m:t>
                      </m:r>
                      <m:r>
                        <m:rPr>
                          <m:sty m:val="p"/>
                        </m:rPr>
                        <a:rPr lang="en-US" sz="2000" b="0" i="0" smtClean="0">
                          <a:latin typeface="Cambria Math" charset="0"/>
                        </a:rPr>
                        <m:t>X</m:t>
                      </m:r>
                      <m:r>
                        <a:rPr lang="en-US" sz="2000" b="0" i="1" smtClean="0">
                          <a:latin typeface="Cambria Math" charset="0"/>
                        </a:rPr>
                        <m:t>=</m:t>
                      </m:r>
                      <m:r>
                        <a:rPr lang="en-US" sz="2000" b="0" i="1" smtClean="0">
                          <a:latin typeface="Cambria Math" charset="0"/>
                        </a:rPr>
                        <m:t>𝑟𝑎𝑤</m:t>
                      </m:r>
                      <m:r>
                        <a:rPr lang="en-US" sz="2000" b="0" i="1" smtClean="0">
                          <a:latin typeface="Cambria Math" charset="0"/>
                        </a:rPr>
                        <m:t> </m:t>
                      </m:r>
                      <m:r>
                        <a:rPr lang="en-US" sz="2000" b="0" i="1" smtClean="0">
                          <a:latin typeface="Cambria Math" charset="0"/>
                        </a:rPr>
                        <m:t>𝑠𝑐𝑜𝑟𝑒</m:t>
                      </m:r>
                    </m:oMath>
                    <m:oMath xmlns:m="http://schemas.openxmlformats.org/officeDocument/2006/math">
                      <m:r>
                        <a:rPr lang="en-US" sz="2000" b="0" i="1" smtClean="0">
                          <a:latin typeface="Cambria Math" panose="02040503050406030204" pitchFamily="18" charset="0"/>
                        </a:rPr>
                        <m:t>             </m:t>
                      </m:r>
                      <m:r>
                        <m:rPr>
                          <m:sty m:val="p"/>
                        </m:rPr>
                        <a:rPr lang="en-US" sz="2000" b="0" i="0" smtClean="0">
                          <a:latin typeface="Cambria Math" charset="0"/>
                        </a:rPr>
                        <m:t>N</m:t>
                      </m:r>
                      <m:r>
                        <a:rPr lang="en-US" sz="2000" b="0" i="1" smtClean="0">
                          <a:latin typeface="Cambria Math" charset="0"/>
                        </a:rPr>
                        <m:t>=</m:t>
                      </m:r>
                      <m:r>
                        <a:rPr lang="en-US" sz="2000" b="0" i="1" smtClean="0">
                          <a:latin typeface="Cambria Math" charset="0"/>
                        </a:rPr>
                        <m:t>𝑛𝑢𝑚𝑏𝑒𝑟</m:t>
                      </m:r>
                      <m:r>
                        <a:rPr lang="en-US" sz="2000" b="0" i="1" smtClean="0">
                          <a:latin typeface="Cambria Math" charset="0"/>
                        </a:rPr>
                        <m:t> </m:t>
                      </m:r>
                      <m:r>
                        <a:rPr lang="en-US" sz="2000" b="0" i="1" smtClean="0">
                          <a:latin typeface="Cambria Math" charset="0"/>
                        </a:rPr>
                        <m:t>𝑜𝑓</m:t>
                      </m:r>
                      <m:r>
                        <a:rPr lang="en-US" sz="2000" b="0" i="1" smtClean="0">
                          <a:latin typeface="Cambria Math" charset="0"/>
                        </a:rPr>
                        <m:t> </m:t>
                      </m:r>
                      <m:r>
                        <a:rPr lang="en-US" sz="2000" b="0" i="1" smtClean="0">
                          <a:latin typeface="Cambria Math" charset="0"/>
                        </a:rPr>
                        <m:t>𝑐𝑎𝑠𝑒𝑠</m:t>
                      </m:r>
                      <m:r>
                        <a:rPr lang="en-US" sz="2000" b="0" i="1" smtClean="0">
                          <a:latin typeface="Cambria Math" charset="0"/>
                        </a:rPr>
                        <m:t> </m:t>
                      </m:r>
                      <m:r>
                        <a:rPr lang="en-US" sz="2000" b="0" i="1" smtClean="0">
                          <a:latin typeface="Cambria Math" charset="0"/>
                        </a:rPr>
                        <m:t>𝑖𝑛</m:t>
                      </m:r>
                      <m:r>
                        <a:rPr lang="en-US" sz="2000" b="0" i="1" smtClean="0">
                          <a:latin typeface="Cambria Math" charset="0"/>
                        </a:rPr>
                        <m:t> </m:t>
                      </m:r>
                      <m:r>
                        <a:rPr lang="en-US" sz="2000" b="0" i="1" smtClean="0">
                          <a:latin typeface="Cambria Math" charset="0"/>
                        </a:rPr>
                        <m:t>𝑡h𝑒</m:t>
                      </m:r>
                      <m:r>
                        <a:rPr lang="en-US" sz="2000" b="0" i="1" smtClean="0">
                          <a:latin typeface="Cambria Math" charset="0"/>
                        </a:rPr>
                        <m:t> </m:t>
                      </m:r>
                      <m:r>
                        <a:rPr lang="en-US" sz="2000" b="0" i="1" smtClean="0">
                          <a:latin typeface="Cambria Math" charset="0"/>
                        </a:rPr>
                        <m:t>𝑑𝑎𝑡𝑎</m:t>
                      </m:r>
                      <m:r>
                        <a:rPr lang="en-US" sz="2000" b="0" i="1" smtClean="0">
                          <a:latin typeface="Cambria Math" charset="0"/>
                        </a:rPr>
                        <m:t> </m:t>
                      </m:r>
                      <m:r>
                        <a:rPr lang="en-US" sz="2000" b="0" i="1" smtClean="0">
                          <a:latin typeface="Cambria Math" charset="0"/>
                        </a:rPr>
                        <m:t>𝑠𝑒𝑡</m:t>
                      </m:r>
                    </m:oMath>
                  </m:oMathPara>
                </a14:m>
                <a:endParaRPr lang="en-US" sz="2000" dirty="0"/>
              </a:p>
            </p:txBody>
          </p:sp>
        </mc:Choice>
        <mc:Fallback xmlns="">
          <p:sp>
            <p:nvSpPr>
              <p:cNvPr id="8" name="Rectangle 7">
                <a:extLst>
                  <a:ext uri="{FF2B5EF4-FFF2-40B4-BE49-F238E27FC236}">
                    <a16:creationId xmlns:a16="http://schemas.microsoft.com/office/drawing/2014/main" id="{1CDE6EA1-4D34-4A16-8525-4E7D9D9C36CE}"/>
                  </a:ext>
                </a:extLst>
              </p:cNvPr>
              <p:cNvSpPr>
                <a:spLocks noRot="1" noChangeAspect="1" noMove="1" noResize="1" noEditPoints="1" noAdjustHandles="1" noChangeArrowheads="1" noChangeShapeType="1" noTextEdit="1"/>
              </p:cNvSpPr>
              <p:nvPr/>
            </p:nvSpPr>
            <p:spPr>
              <a:xfrm>
                <a:off x="1143000" y="3329620"/>
                <a:ext cx="7010400" cy="2133600"/>
              </a:xfrm>
              <a:prstGeom prst="rect">
                <a:avLst/>
              </a:prstGeom>
              <a:blipFill>
                <a:blip r:embed="rId4"/>
                <a:stretch>
                  <a:fillRect r="-1646"/>
                </a:stretch>
              </a:blipFill>
            </p:spPr>
            <p:txBody>
              <a:bodyPr/>
              <a:lstStyle/>
              <a:p>
                <a:r>
                  <a:rPr lang="en-US">
                    <a:noFill/>
                  </a:rPr>
                  <a:t> </a:t>
                </a:r>
              </a:p>
            </p:txBody>
          </p:sp>
        </mc:Fallback>
      </mc:AlternateContent>
    </p:spTree>
    <p:extLst>
      <p:ext uri="{BB962C8B-B14F-4D97-AF65-F5344CB8AC3E}">
        <p14:creationId xmlns:p14="http://schemas.microsoft.com/office/powerpoint/2010/main" val="783490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468630" y="328500"/>
            <a:ext cx="8309610" cy="502602"/>
          </a:xfrm>
        </p:spPr>
        <p:txBody>
          <a:bodyPr>
            <a:noAutofit/>
          </a:bodyPr>
          <a:lstStyle/>
          <a:p>
            <a:r>
              <a:rPr lang="en-US" sz="3200" dirty="0">
                <a:latin typeface="+mn-lt"/>
                <a:ea typeface="Arial" charset="0"/>
                <a:cs typeface="Arial" charset="0"/>
              </a:rPr>
              <a:t>Calculating the Median for the Height Data, </a:t>
            </a:r>
            <a:r>
              <a:rPr lang="en-US" sz="3200" i="1" dirty="0">
                <a:latin typeface="+mn-lt"/>
                <a:ea typeface="Arial" charset="0"/>
                <a:cs typeface="Arial" charset="0"/>
              </a:rPr>
              <a:t>N</a:t>
            </a:r>
            <a:r>
              <a:rPr lang="en-US" sz="3200" dirty="0">
                <a:latin typeface="+mn-lt"/>
                <a:ea typeface="Arial" charset="0"/>
                <a:cs typeface="Arial" charset="0"/>
              </a:rPr>
              <a:t> = 5</a:t>
            </a:r>
            <a:endParaRPr lang="en-US" sz="32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6" name="Text Placeholder 2">
            <a:extLst>
              <a:ext uri="{FF2B5EF4-FFF2-40B4-BE49-F238E27FC236}">
                <a16:creationId xmlns:a16="http://schemas.microsoft.com/office/drawing/2014/main" id="{EB9D7104-C793-40B8-ACAF-4099C0AF2891}"/>
              </a:ext>
            </a:extLst>
          </p:cNvPr>
          <p:cNvSpPr>
            <a:spLocks noGrp="1"/>
          </p:cNvSpPr>
          <p:nvPr>
            <p:ph idx="1"/>
          </p:nvPr>
        </p:nvSpPr>
        <p:spPr>
          <a:xfrm>
            <a:off x="468630" y="927269"/>
            <a:ext cx="8229600" cy="4525963"/>
          </a:xfrm>
        </p:spPr>
        <p:txBody>
          <a:bodyPr>
            <a:normAutofit fontScale="70000" lnSpcReduction="20000"/>
          </a:bodyPr>
          <a:lstStyle/>
          <a:p>
            <a:pPr>
              <a:lnSpc>
                <a:spcPct val="120000"/>
              </a:lnSpc>
              <a:spcBef>
                <a:spcPts val="0"/>
              </a:spcBef>
            </a:pPr>
            <a:r>
              <a:rPr lang="en-US" dirty="0"/>
              <a:t>Example</a:t>
            </a:r>
          </a:p>
          <a:p>
            <a:pPr lvl="1">
              <a:lnSpc>
                <a:spcPct val="120000"/>
              </a:lnSpc>
              <a:spcBef>
                <a:spcPts val="0"/>
              </a:spcBef>
              <a:spcAft>
                <a:spcPts val="1200"/>
              </a:spcAft>
            </a:pPr>
            <a:r>
              <a:rPr lang="en-US" dirty="0"/>
              <a:t>Demographer selects 5 adults from the United States</a:t>
            </a:r>
            <a:endParaRPr lang="en-US" sz="2000" dirty="0"/>
          </a:p>
          <a:p>
            <a:pPr lvl="1">
              <a:lnSpc>
                <a:spcPct val="120000"/>
              </a:lnSpc>
              <a:spcBef>
                <a:spcPts val="0"/>
              </a:spcBef>
              <a:spcAft>
                <a:spcPts val="1200"/>
              </a:spcAft>
            </a:pPr>
            <a:r>
              <a:rPr lang="en-US" dirty="0"/>
              <a:t>Calculate the median for the sample</a:t>
            </a:r>
          </a:p>
          <a:p>
            <a:pPr lvl="1">
              <a:lnSpc>
                <a:spcPct val="120000"/>
              </a:lnSpc>
              <a:spcBef>
                <a:spcPts val="0"/>
              </a:spcBef>
              <a:spcAft>
                <a:spcPts val="1200"/>
              </a:spcAft>
            </a:pPr>
            <a:endParaRPr lang="en-US" dirty="0"/>
          </a:p>
          <a:p>
            <a:pPr lvl="1">
              <a:lnSpc>
                <a:spcPct val="120000"/>
              </a:lnSpc>
              <a:spcBef>
                <a:spcPts val="0"/>
              </a:spcBef>
              <a:spcAft>
                <a:spcPts val="1200"/>
              </a:spcAft>
              <a:buNone/>
            </a:pPr>
            <a:endParaRPr lang="en-US" dirty="0"/>
          </a:p>
          <a:p>
            <a:pPr lvl="1">
              <a:lnSpc>
                <a:spcPct val="120000"/>
              </a:lnSpc>
              <a:spcBef>
                <a:spcPts val="0"/>
              </a:spcBef>
              <a:spcAft>
                <a:spcPts val="1200"/>
              </a:spcAft>
              <a:buNone/>
            </a:pPr>
            <a:endParaRPr lang="en-US" dirty="0"/>
          </a:p>
          <a:p>
            <a:pPr lvl="1">
              <a:lnSpc>
                <a:spcPct val="120000"/>
              </a:lnSpc>
              <a:spcBef>
                <a:spcPts val="0"/>
              </a:spcBef>
              <a:spcAft>
                <a:spcPts val="1200"/>
              </a:spcAft>
              <a:buNone/>
            </a:pPr>
            <a:r>
              <a:rPr lang="en-US" dirty="0"/>
              <a:t> </a:t>
            </a:r>
            <a:br>
              <a:rPr lang="en-US" dirty="0"/>
            </a:br>
            <a:br>
              <a:rPr lang="en-US" dirty="0"/>
            </a:br>
            <a:endParaRPr lang="en-US" sz="1800" dirty="0"/>
          </a:p>
          <a:p>
            <a:pPr lvl="2">
              <a:lnSpc>
                <a:spcPct val="120000"/>
              </a:lnSpc>
              <a:spcBef>
                <a:spcPts val="0"/>
              </a:spcBef>
              <a:spcAft>
                <a:spcPts val="1200"/>
              </a:spcAft>
              <a:buNone/>
            </a:pPr>
            <a:endParaRPr lang="en-US" dirty="0"/>
          </a:p>
          <a:p>
            <a:pPr lvl="1">
              <a:lnSpc>
                <a:spcPct val="120000"/>
              </a:lnSpc>
              <a:spcBef>
                <a:spcPts val="0"/>
              </a:spcBef>
              <a:spcAft>
                <a:spcPts val="1200"/>
              </a:spcAft>
            </a:pPr>
            <a:r>
              <a:rPr lang="en-US" dirty="0"/>
              <a:t>Median is the score associated with the third case, </a:t>
            </a:r>
            <a:r>
              <a:rPr lang="en-US" b="1" dirty="0"/>
              <a:t>66</a:t>
            </a:r>
          </a:p>
        </p:txBody>
      </p:sp>
      <p:graphicFrame>
        <p:nvGraphicFramePr>
          <p:cNvPr id="7" name="Table 6">
            <a:extLst>
              <a:ext uri="{FF2B5EF4-FFF2-40B4-BE49-F238E27FC236}">
                <a16:creationId xmlns:a16="http://schemas.microsoft.com/office/drawing/2014/main" id="{D3BAD841-F77D-4021-98C5-FA791C9C33C0}"/>
              </a:ext>
            </a:extLst>
          </p:cNvPr>
          <p:cNvGraphicFramePr>
            <a:graphicFrameLocks noGrp="1"/>
          </p:cNvGraphicFramePr>
          <p:nvPr>
            <p:extLst>
              <p:ext uri="{D42A27DB-BD31-4B8C-83A1-F6EECF244321}">
                <p14:modId xmlns:p14="http://schemas.microsoft.com/office/powerpoint/2010/main" val="3360312612"/>
              </p:ext>
            </p:extLst>
          </p:nvPr>
        </p:nvGraphicFramePr>
        <p:xfrm>
          <a:off x="2602230" y="2298869"/>
          <a:ext cx="6096000" cy="2225040"/>
        </p:xfrm>
        <a:graphic>
          <a:graphicData uri="http://schemas.openxmlformats.org/drawingml/2006/table">
            <a:tbl>
              <a:tblPr firstRow="1" bandRow="1">
                <a:tableStyleId>{7DF18680-E054-41AD-8BC1-D1AEF772440D}</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ctr"/>
                      <a:r>
                        <a:rPr lang="en-US" dirty="0"/>
                        <a:t>Score Number</a:t>
                      </a:r>
                    </a:p>
                  </a:txBody>
                  <a:tcPr/>
                </a:tc>
                <a:tc>
                  <a:txBody>
                    <a:bodyPr/>
                    <a:lstStyle/>
                    <a:p>
                      <a:pPr algn="ctr"/>
                      <a:r>
                        <a:rPr lang="en-US" dirty="0"/>
                        <a:t>Height in Inches</a:t>
                      </a:r>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pPr algn="ctr"/>
                      <a:r>
                        <a:rPr lang="en-US" dirty="0"/>
                        <a:t>62</a:t>
                      </a:r>
                    </a:p>
                  </a:txBody>
                  <a:tcPr/>
                </a:tc>
                <a:extLst>
                  <a:ext uri="{0D108BD9-81ED-4DB2-BD59-A6C34878D82A}">
                    <a16:rowId xmlns:a16="http://schemas.microsoft.com/office/drawing/2014/main" val="10001"/>
                  </a:ext>
                </a:extLst>
              </a:tr>
              <a:tr h="370840">
                <a:tc>
                  <a:txBody>
                    <a:bodyPr/>
                    <a:lstStyle/>
                    <a:p>
                      <a:pPr algn="ctr"/>
                      <a:r>
                        <a:rPr lang="en-US" dirty="0"/>
                        <a:t>2</a:t>
                      </a:r>
                    </a:p>
                  </a:txBody>
                  <a:tcPr/>
                </a:tc>
                <a:tc>
                  <a:txBody>
                    <a:bodyPr/>
                    <a:lstStyle/>
                    <a:p>
                      <a:pPr algn="ctr"/>
                      <a:r>
                        <a:rPr lang="en-US" dirty="0"/>
                        <a:t>65</a:t>
                      </a:r>
                    </a:p>
                  </a:txBody>
                  <a:tcPr/>
                </a:tc>
                <a:extLst>
                  <a:ext uri="{0D108BD9-81ED-4DB2-BD59-A6C34878D82A}">
                    <a16:rowId xmlns:a16="http://schemas.microsoft.com/office/drawing/2014/main" val="10002"/>
                  </a:ext>
                </a:extLst>
              </a:tr>
              <a:tr h="370840">
                <a:tc>
                  <a:txBody>
                    <a:bodyPr/>
                    <a:lstStyle/>
                    <a:p>
                      <a:pPr algn="ctr"/>
                      <a:r>
                        <a:rPr lang="en-US" dirty="0"/>
                        <a:t>3</a:t>
                      </a:r>
                    </a:p>
                  </a:txBody>
                  <a:tcPr/>
                </a:tc>
                <a:tc>
                  <a:txBody>
                    <a:bodyPr/>
                    <a:lstStyle/>
                    <a:p>
                      <a:pPr algn="ctr"/>
                      <a:r>
                        <a:rPr lang="en-US" dirty="0"/>
                        <a:t>66</a:t>
                      </a:r>
                    </a:p>
                  </a:txBody>
                  <a:tcPr/>
                </a:tc>
                <a:extLst>
                  <a:ext uri="{0D108BD9-81ED-4DB2-BD59-A6C34878D82A}">
                    <a16:rowId xmlns:a16="http://schemas.microsoft.com/office/drawing/2014/main" val="10003"/>
                  </a:ext>
                </a:extLst>
              </a:tr>
              <a:tr h="370840">
                <a:tc>
                  <a:txBody>
                    <a:bodyPr/>
                    <a:lstStyle/>
                    <a:p>
                      <a:pPr algn="ctr"/>
                      <a:r>
                        <a:rPr lang="en-US" dirty="0"/>
                        <a:t>4</a:t>
                      </a:r>
                    </a:p>
                  </a:txBody>
                  <a:tcPr/>
                </a:tc>
                <a:tc>
                  <a:txBody>
                    <a:bodyPr/>
                    <a:lstStyle/>
                    <a:p>
                      <a:pPr algn="ctr"/>
                      <a:r>
                        <a:rPr lang="en-US" dirty="0"/>
                        <a:t>69</a:t>
                      </a:r>
                    </a:p>
                  </a:txBody>
                  <a:tcPr/>
                </a:tc>
                <a:extLst>
                  <a:ext uri="{0D108BD9-81ED-4DB2-BD59-A6C34878D82A}">
                    <a16:rowId xmlns:a16="http://schemas.microsoft.com/office/drawing/2014/main" val="10004"/>
                  </a:ext>
                </a:extLst>
              </a:tr>
              <a:tr h="370840">
                <a:tc>
                  <a:txBody>
                    <a:bodyPr/>
                    <a:lstStyle/>
                    <a:p>
                      <a:pPr algn="ctr"/>
                      <a:r>
                        <a:rPr lang="en-US" dirty="0"/>
                        <a:t>5</a:t>
                      </a:r>
                    </a:p>
                  </a:txBody>
                  <a:tcPr/>
                </a:tc>
                <a:tc>
                  <a:txBody>
                    <a:bodyPr/>
                    <a:lstStyle/>
                    <a:p>
                      <a:pPr algn="ctr"/>
                      <a:r>
                        <a:rPr lang="en-US" dirty="0"/>
                        <a:t>73</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69634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5063490" cy="502602"/>
          </a:xfrm>
        </p:spPr>
        <p:txBody>
          <a:bodyPr>
            <a:normAutofit fontScale="90000"/>
          </a:bodyPr>
          <a:lstStyle/>
          <a:p>
            <a:r>
              <a:rPr lang="en-US" sz="4000" dirty="0">
                <a:ea typeface="Arial" charset="0"/>
                <a:cs typeface="Arial" charset="0"/>
              </a:rPr>
              <a:t>Median as Balancing Point</a:t>
            </a:r>
            <a:endParaRPr lang="en-US" sz="4000" dirty="0"/>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9" name="Rectangle 8">
            <a:extLst>
              <a:ext uri="{FF2B5EF4-FFF2-40B4-BE49-F238E27FC236}">
                <a16:creationId xmlns:a16="http://schemas.microsoft.com/office/drawing/2014/main" id="{5C18B56D-FB33-4B72-B3D3-0A38D94EFC2C}"/>
              </a:ext>
            </a:extLst>
          </p:cNvPr>
          <p:cNvSpPr/>
          <p:nvPr/>
        </p:nvSpPr>
        <p:spPr>
          <a:xfrm>
            <a:off x="651510" y="4504491"/>
            <a:ext cx="6617970" cy="1015663"/>
          </a:xfrm>
          <a:prstGeom prst="rect">
            <a:avLst/>
          </a:prstGeom>
        </p:spPr>
        <p:txBody>
          <a:bodyPr wrap="square">
            <a:spAutoFit/>
          </a:bodyPr>
          <a:lstStyle/>
          <a:p>
            <a:r>
              <a:rPr lang="en-US" sz="2000" dirty="0">
                <a:ea typeface="Arial" charset="0"/>
                <a:cs typeface="Arial" charset="0"/>
              </a:rPr>
              <a:t>The numbers in parentheses above the scores are their ranks. The median is the balancing point, the center, for the number of scores. </a:t>
            </a:r>
          </a:p>
        </p:txBody>
      </p:sp>
      <p:pic>
        <p:nvPicPr>
          <p:cNvPr id="10" name="Picture 9" descr="The figure is a drawing that illustrates the mean as a balancing point for the scores in the previous slide. " title="Figure 3.4">
            <a:extLst>
              <a:ext uri="{FF2B5EF4-FFF2-40B4-BE49-F238E27FC236}">
                <a16:creationId xmlns:a16="http://schemas.microsoft.com/office/drawing/2014/main" id="{4251B7C9-D72C-450E-8557-3EBDC0E030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3561" y="1120402"/>
            <a:ext cx="3821430" cy="3329416"/>
          </a:xfrm>
          <a:prstGeom prst="rect">
            <a:avLst/>
          </a:prstGeom>
        </p:spPr>
      </p:pic>
    </p:spTree>
    <p:extLst>
      <p:ext uri="{BB962C8B-B14F-4D97-AF65-F5344CB8AC3E}">
        <p14:creationId xmlns:p14="http://schemas.microsoft.com/office/powerpoint/2010/main" val="3486567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468630" y="328500"/>
            <a:ext cx="8309610" cy="940230"/>
          </a:xfrm>
        </p:spPr>
        <p:txBody>
          <a:bodyPr>
            <a:noAutofit/>
          </a:bodyPr>
          <a:lstStyle/>
          <a:p>
            <a:pPr algn="l"/>
            <a:r>
              <a:rPr lang="en-US" sz="3200" dirty="0">
                <a:latin typeface="Arial" charset="0"/>
                <a:ea typeface="Arial" charset="0"/>
                <a:cs typeface="Arial" charset="0"/>
              </a:rPr>
              <a:t>Calculating the Median for the Height Data</a:t>
            </a:r>
            <a:br>
              <a:rPr lang="en-US" sz="3200" dirty="0">
                <a:latin typeface="Arial" charset="0"/>
                <a:ea typeface="Arial" charset="0"/>
                <a:cs typeface="Arial" charset="0"/>
              </a:rPr>
            </a:br>
            <a:r>
              <a:rPr lang="en-US" sz="3200" dirty="0">
                <a:latin typeface="Arial" charset="0"/>
                <a:ea typeface="Arial" charset="0"/>
                <a:cs typeface="Arial" charset="0"/>
              </a:rPr>
              <a:t>with Outlier Added</a:t>
            </a:r>
            <a:endParaRPr lang="en-US" sz="32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DE87B1FD-3ACB-408E-9015-400D15E8DC84}"/>
              </a:ext>
            </a:extLst>
          </p:cNvPr>
          <p:cNvSpPr>
            <a:spLocks noGrp="1"/>
          </p:cNvSpPr>
          <p:nvPr>
            <p:ph idx="1"/>
          </p:nvPr>
        </p:nvSpPr>
        <p:spPr>
          <a:xfrm>
            <a:off x="468630" y="1223010"/>
            <a:ext cx="3886200" cy="4525963"/>
          </a:xfrm>
        </p:spPr>
        <p:txBody>
          <a:bodyPr>
            <a:normAutofit lnSpcReduction="10000"/>
          </a:bodyPr>
          <a:lstStyle/>
          <a:p>
            <a:pPr>
              <a:lnSpc>
                <a:spcPct val="110000"/>
              </a:lnSpc>
              <a:spcBef>
                <a:spcPts val="0"/>
              </a:spcBef>
            </a:pPr>
            <a:r>
              <a:rPr lang="en-US" sz="2400" dirty="0"/>
              <a:t>Example</a:t>
            </a:r>
          </a:p>
          <a:p>
            <a:pPr lvl="1">
              <a:lnSpc>
                <a:spcPct val="110000"/>
              </a:lnSpc>
              <a:spcBef>
                <a:spcPts val="0"/>
              </a:spcBef>
            </a:pPr>
            <a:r>
              <a:rPr lang="en-US" sz="2000" dirty="0"/>
              <a:t>Robert </a:t>
            </a:r>
            <a:r>
              <a:rPr lang="en-US" sz="2000" dirty="0" err="1"/>
              <a:t>Wadlow</a:t>
            </a:r>
            <a:r>
              <a:rPr lang="en-US" sz="2000" dirty="0"/>
              <a:t>, world’s tallest man</a:t>
            </a:r>
          </a:p>
          <a:p>
            <a:pPr lvl="2">
              <a:lnSpc>
                <a:spcPct val="110000"/>
              </a:lnSpc>
              <a:spcBef>
                <a:spcPts val="0"/>
              </a:spcBef>
              <a:spcAft>
                <a:spcPts val="1200"/>
              </a:spcAft>
            </a:pPr>
            <a:r>
              <a:rPr lang="en-US" dirty="0"/>
              <a:t>Add his height to demographer’s sample</a:t>
            </a:r>
          </a:p>
          <a:p>
            <a:pPr lvl="2">
              <a:lnSpc>
                <a:spcPct val="110000"/>
              </a:lnSpc>
              <a:spcBef>
                <a:spcPts val="0"/>
              </a:spcBef>
              <a:spcAft>
                <a:spcPts val="1200"/>
              </a:spcAft>
            </a:pPr>
            <a:r>
              <a:rPr lang="en-US" dirty="0"/>
              <a:t>Median for the six cases is </a:t>
            </a:r>
            <a:r>
              <a:rPr lang="en-US" b="1" dirty="0"/>
              <a:t>67.50</a:t>
            </a:r>
          </a:p>
          <a:p>
            <a:pPr lvl="2">
              <a:lnSpc>
                <a:spcPct val="110000"/>
              </a:lnSpc>
              <a:spcBef>
                <a:spcPts val="0"/>
              </a:spcBef>
              <a:spcAft>
                <a:spcPts val="1200"/>
              </a:spcAft>
            </a:pPr>
            <a:r>
              <a:rPr lang="en-US" dirty="0"/>
              <a:t>Outlier changed the median only 1.5” higher</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BAF404D-FE07-4897-81D3-3CD4E499C154}"/>
                  </a:ext>
                </a:extLst>
              </p:cNvPr>
              <p:cNvSpPr txBox="1"/>
              <p:nvPr/>
            </p:nvSpPr>
            <p:spPr>
              <a:xfrm>
                <a:off x="4572000" y="3668871"/>
                <a:ext cx="3352800" cy="2166747"/>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charset="0"/>
                            </a:rPr>
                            <m:t>𝑁</m:t>
                          </m:r>
                          <m:r>
                            <a:rPr lang="en-US" i="1">
                              <a:latin typeface="Cambria Math" charset="0"/>
                            </a:rPr>
                            <m:t>+1</m:t>
                          </m:r>
                        </m:num>
                        <m:den>
                          <m:r>
                            <a:rPr lang="en-US" i="1">
                              <a:latin typeface="Cambria Math" charset="0"/>
                            </a:rPr>
                            <m:t>2</m:t>
                          </m:r>
                        </m:den>
                      </m:f>
                      <m:r>
                        <a:rPr lang="en-US" b="0" i="0" smtClean="0">
                          <a:latin typeface="Cambria Math" charset="0"/>
                        </a:rPr>
                        <m:t>=</m:t>
                      </m:r>
                      <m:f>
                        <m:fPr>
                          <m:ctrlPr>
                            <a:rPr lang="en-US" i="1">
                              <a:latin typeface="Cambria Math" panose="02040503050406030204" pitchFamily="18" charset="0"/>
                            </a:rPr>
                          </m:ctrlPr>
                        </m:fPr>
                        <m:num>
                          <m:r>
                            <a:rPr lang="en-US" b="0" i="1" smtClean="0">
                              <a:latin typeface="Cambria Math" charset="0"/>
                            </a:rPr>
                            <m:t>6+1</m:t>
                          </m:r>
                        </m:num>
                        <m:den>
                          <m:r>
                            <a:rPr lang="en-US" i="1">
                              <a:latin typeface="Cambria Math" charset="0"/>
                            </a:rPr>
                            <m:t>2</m:t>
                          </m:r>
                        </m:den>
                      </m:f>
                      <m:r>
                        <a:rPr lang="en-US" b="0" i="0" smtClean="0">
                          <a:latin typeface="Cambria Math" charset="0"/>
                        </a:rPr>
                        <m:t>=3.5</m:t>
                      </m:r>
                    </m:oMath>
                  </m:oMathPara>
                </a14:m>
                <a:endParaRPr lang="en-US" b="0" dirty="0"/>
              </a:p>
              <a:p>
                <a:pPr>
                  <a:lnSpc>
                    <a:spcPct val="150000"/>
                  </a:lnSpc>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charset="0"/>
                            </a:rPr>
                            <m:t>6</m:t>
                          </m:r>
                          <m:r>
                            <a:rPr lang="en-US" b="0" i="1" smtClean="0">
                              <a:latin typeface="Cambria Math" charset="0"/>
                            </a:rPr>
                            <m:t>6</m:t>
                          </m:r>
                          <m:r>
                            <a:rPr lang="en-US" i="1">
                              <a:latin typeface="Cambria Math" charset="0"/>
                            </a:rPr>
                            <m:t>+</m:t>
                          </m:r>
                          <m:r>
                            <a:rPr lang="en-US" b="0" i="1" smtClean="0">
                              <a:latin typeface="Cambria Math" charset="0"/>
                            </a:rPr>
                            <m:t>69</m:t>
                          </m:r>
                        </m:num>
                        <m:den>
                          <m:r>
                            <a:rPr lang="en-US" i="1">
                              <a:latin typeface="Cambria Math" charset="0"/>
                            </a:rPr>
                            <m:t>2</m:t>
                          </m:r>
                        </m:den>
                      </m:f>
                      <m:r>
                        <a:rPr lang="en-US">
                          <a:latin typeface="Cambria Math" charset="0"/>
                        </a:rPr>
                        <m:t>=</m:t>
                      </m:r>
                      <m:r>
                        <a:rPr lang="en-US" b="0" i="0" smtClean="0">
                          <a:latin typeface="Cambria Math" charset="0"/>
                        </a:rPr>
                        <m:t>67.50</m:t>
                      </m:r>
                    </m:oMath>
                  </m:oMathPara>
                </a14:m>
                <a:endParaRPr lang="en-US" dirty="0"/>
              </a:p>
            </p:txBody>
          </p:sp>
        </mc:Choice>
        <mc:Fallback xmlns="">
          <p:sp>
            <p:nvSpPr>
              <p:cNvPr id="9" name="TextBox 8">
                <a:extLst>
                  <a:ext uri="{FF2B5EF4-FFF2-40B4-BE49-F238E27FC236}">
                    <a16:creationId xmlns:a16="http://schemas.microsoft.com/office/drawing/2014/main" id="{5BAF404D-FE07-4897-81D3-3CD4E499C154}"/>
                  </a:ext>
                </a:extLst>
              </p:cNvPr>
              <p:cNvSpPr txBox="1">
                <a:spLocks noRot="1" noChangeAspect="1" noMove="1" noResize="1" noEditPoints="1" noAdjustHandles="1" noChangeArrowheads="1" noChangeShapeType="1" noTextEdit="1"/>
              </p:cNvSpPr>
              <p:nvPr/>
            </p:nvSpPr>
            <p:spPr>
              <a:xfrm>
                <a:off x="4572000" y="3668871"/>
                <a:ext cx="3352800" cy="2166747"/>
              </a:xfrm>
              <a:prstGeom prst="rect">
                <a:avLst/>
              </a:prstGeom>
              <a:blipFill>
                <a:blip r:embed="rId4"/>
                <a:stretch>
                  <a:fillRect/>
                </a:stretch>
              </a:blipFill>
            </p:spPr>
            <p:txBody>
              <a:bodyPr/>
              <a:lstStyle/>
              <a:p>
                <a:r>
                  <a:rPr lang="en-US">
                    <a:noFill/>
                  </a:rPr>
                  <a:t> </a:t>
                </a:r>
              </a:p>
            </p:txBody>
          </p:sp>
        </mc:Fallback>
      </mc:AlternateContent>
      <p:graphicFrame>
        <p:nvGraphicFramePr>
          <p:cNvPr id="10" name="Table 9">
            <a:extLst>
              <a:ext uri="{FF2B5EF4-FFF2-40B4-BE49-F238E27FC236}">
                <a16:creationId xmlns:a16="http://schemas.microsoft.com/office/drawing/2014/main" id="{475FCD4E-5B68-4CA6-9F66-D075BFB92CAA}"/>
              </a:ext>
            </a:extLst>
          </p:cNvPr>
          <p:cNvGraphicFramePr>
            <a:graphicFrameLocks noGrp="1"/>
          </p:cNvGraphicFramePr>
          <p:nvPr>
            <p:extLst>
              <p:ext uri="{D42A27DB-BD31-4B8C-83A1-F6EECF244321}">
                <p14:modId xmlns:p14="http://schemas.microsoft.com/office/powerpoint/2010/main" val="381563075"/>
              </p:ext>
            </p:extLst>
          </p:nvPr>
        </p:nvGraphicFramePr>
        <p:xfrm>
          <a:off x="4314825" y="1296511"/>
          <a:ext cx="4603876" cy="2438400"/>
        </p:xfrm>
        <a:graphic>
          <a:graphicData uri="http://schemas.openxmlformats.org/drawingml/2006/table">
            <a:tbl>
              <a:tblPr firstRow="1" bandRow="1">
                <a:tableStyleId>{7DF18680-E054-41AD-8BC1-D1AEF772440D}</a:tableStyleId>
              </a:tblPr>
              <a:tblGrid>
                <a:gridCol w="2301938">
                  <a:extLst>
                    <a:ext uri="{9D8B030D-6E8A-4147-A177-3AD203B41FA5}">
                      <a16:colId xmlns:a16="http://schemas.microsoft.com/office/drawing/2014/main" val="20000"/>
                    </a:ext>
                  </a:extLst>
                </a:gridCol>
                <a:gridCol w="2301938">
                  <a:extLst>
                    <a:ext uri="{9D8B030D-6E8A-4147-A177-3AD203B41FA5}">
                      <a16:colId xmlns:a16="http://schemas.microsoft.com/office/drawing/2014/main" val="20001"/>
                    </a:ext>
                  </a:extLst>
                </a:gridCol>
              </a:tblGrid>
              <a:tr h="0">
                <a:tc>
                  <a:txBody>
                    <a:bodyPr/>
                    <a:lstStyle/>
                    <a:p>
                      <a:pPr algn="ctr"/>
                      <a:r>
                        <a:rPr lang="en-US" sz="1400" dirty="0"/>
                        <a:t>Score Number</a:t>
                      </a:r>
                    </a:p>
                  </a:txBody>
                  <a:tcPr/>
                </a:tc>
                <a:tc>
                  <a:txBody>
                    <a:bodyPr/>
                    <a:lstStyle/>
                    <a:p>
                      <a:pPr algn="ctr"/>
                      <a:r>
                        <a:rPr lang="en-US" sz="1400" dirty="0"/>
                        <a:t>Height in inches</a:t>
                      </a:r>
                    </a:p>
                  </a:txBody>
                  <a:tcPr/>
                </a:tc>
                <a:extLst>
                  <a:ext uri="{0D108BD9-81ED-4DB2-BD59-A6C34878D82A}">
                    <a16:rowId xmlns:a16="http://schemas.microsoft.com/office/drawing/2014/main" val="10000"/>
                  </a:ext>
                </a:extLst>
              </a:tr>
              <a:tr h="0">
                <a:tc>
                  <a:txBody>
                    <a:bodyPr/>
                    <a:lstStyle/>
                    <a:p>
                      <a:pPr algn="ctr"/>
                      <a:r>
                        <a:rPr lang="en-US" sz="1400" dirty="0"/>
                        <a:t>1</a:t>
                      </a:r>
                    </a:p>
                  </a:txBody>
                  <a:tcPr/>
                </a:tc>
                <a:tc>
                  <a:txBody>
                    <a:bodyPr/>
                    <a:lstStyle/>
                    <a:p>
                      <a:pPr algn="ctr"/>
                      <a:r>
                        <a:rPr lang="en-US" sz="1400" dirty="0"/>
                        <a:t>62</a:t>
                      </a:r>
                    </a:p>
                  </a:txBody>
                  <a:tcPr/>
                </a:tc>
                <a:extLst>
                  <a:ext uri="{0D108BD9-81ED-4DB2-BD59-A6C34878D82A}">
                    <a16:rowId xmlns:a16="http://schemas.microsoft.com/office/drawing/2014/main" val="10001"/>
                  </a:ext>
                </a:extLst>
              </a:tr>
              <a:tr h="0">
                <a:tc>
                  <a:txBody>
                    <a:bodyPr/>
                    <a:lstStyle/>
                    <a:p>
                      <a:pPr algn="ctr"/>
                      <a:r>
                        <a:rPr lang="en-US" sz="1400" dirty="0"/>
                        <a:t>2</a:t>
                      </a:r>
                    </a:p>
                  </a:txBody>
                  <a:tcPr/>
                </a:tc>
                <a:tc>
                  <a:txBody>
                    <a:bodyPr/>
                    <a:lstStyle/>
                    <a:p>
                      <a:pPr algn="ctr"/>
                      <a:r>
                        <a:rPr lang="en-US" sz="1400" dirty="0"/>
                        <a:t>65</a:t>
                      </a:r>
                    </a:p>
                  </a:txBody>
                  <a:tcPr/>
                </a:tc>
                <a:extLst>
                  <a:ext uri="{0D108BD9-81ED-4DB2-BD59-A6C34878D82A}">
                    <a16:rowId xmlns:a16="http://schemas.microsoft.com/office/drawing/2014/main" val="10002"/>
                  </a:ext>
                </a:extLst>
              </a:tr>
              <a:tr h="0">
                <a:tc>
                  <a:txBody>
                    <a:bodyPr/>
                    <a:lstStyle/>
                    <a:p>
                      <a:pPr algn="ctr"/>
                      <a:r>
                        <a:rPr lang="en-US" sz="1400" dirty="0"/>
                        <a:t>3</a:t>
                      </a:r>
                    </a:p>
                  </a:txBody>
                  <a:tcPr/>
                </a:tc>
                <a:tc>
                  <a:txBody>
                    <a:bodyPr/>
                    <a:lstStyle/>
                    <a:p>
                      <a:pPr algn="ctr"/>
                      <a:r>
                        <a:rPr lang="en-US" sz="1400" dirty="0"/>
                        <a:t>66</a:t>
                      </a:r>
                    </a:p>
                  </a:txBody>
                  <a:tcPr/>
                </a:tc>
                <a:extLst>
                  <a:ext uri="{0D108BD9-81ED-4DB2-BD59-A6C34878D82A}">
                    <a16:rowId xmlns:a16="http://schemas.microsoft.com/office/drawing/2014/main" val="10003"/>
                  </a:ext>
                </a:extLst>
              </a:tr>
              <a:tr h="0">
                <a:tc>
                  <a:txBody>
                    <a:bodyPr/>
                    <a:lstStyle/>
                    <a:p>
                      <a:pPr algn="ctr"/>
                      <a:r>
                        <a:rPr lang="en-US" sz="1400" dirty="0"/>
                        <a:t>•</a:t>
                      </a:r>
                    </a:p>
                  </a:txBody>
                  <a:tcPr/>
                </a:tc>
                <a:tc>
                  <a:txBody>
                    <a:bodyPr/>
                    <a:lstStyle/>
                    <a:p>
                      <a:pPr algn="ctr"/>
                      <a:r>
                        <a:rPr lang="en-US" sz="1400" b="1" i="1" dirty="0"/>
                        <a:t>X</a:t>
                      </a:r>
                      <a:r>
                        <a:rPr lang="en-US" sz="1400" b="0" i="0" dirty="0"/>
                        <a:t>(67.50)</a:t>
                      </a:r>
                      <a:endParaRPr lang="en-US" sz="1400" b="1" i="1" dirty="0"/>
                    </a:p>
                  </a:txBody>
                  <a:tcPr/>
                </a:tc>
                <a:extLst>
                  <a:ext uri="{0D108BD9-81ED-4DB2-BD59-A6C34878D82A}">
                    <a16:rowId xmlns:a16="http://schemas.microsoft.com/office/drawing/2014/main" val="10004"/>
                  </a:ext>
                </a:extLst>
              </a:tr>
              <a:tr h="0">
                <a:tc>
                  <a:txBody>
                    <a:bodyPr/>
                    <a:lstStyle/>
                    <a:p>
                      <a:pPr algn="ctr"/>
                      <a:r>
                        <a:rPr lang="en-US" sz="1400" dirty="0"/>
                        <a:t>4</a:t>
                      </a:r>
                    </a:p>
                  </a:txBody>
                  <a:tcPr/>
                </a:tc>
                <a:tc>
                  <a:txBody>
                    <a:bodyPr/>
                    <a:lstStyle/>
                    <a:p>
                      <a:pPr algn="ctr"/>
                      <a:r>
                        <a:rPr lang="en-US" sz="1400" dirty="0"/>
                        <a:t>69</a:t>
                      </a:r>
                    </a:p>
                  </a:txBody>
                  <a:tcPr/>
                </a:tc>
                <a:extLst>
                  <a:ext uri="{0D108BD9-81ED-4DB2-BD59-A6C34878D82A}">
                    <a16:rowId xmlns:a16="http://schemas.microsoft.com/office/drawing/2014/main" val="10005"/>
                  </a:ext>
                </a:extLst>
              </a:tr>
              <a:tr h="0">
                <a:tc>
                  <a:txBody>
                    <a:bodyPr/>
                    <a:lstStyle/>
                    <a:p>
                      <a:pPr algn="ctr"/>
                      <a:r>
                        <a:rPr lang="en-US" sz="1400" dirty="0"/>
                        <a:t>5</a:t>
                      </a:r>
                    </a:p>
                  </a:txBody>
                  <a:tcPr/>
                </a:tc>
                <a:tc>
                  <a:txBody>
                    <a:bodyPr/>
                    <a:lstStyle/>
                    <a:p>
                      <a:pPr algn="ctr"/>
                      <a:r>
                        <a:rPr lang="en-US" sz="1400" dirty="0"/>
                        <a:t>73</a:t>
                      </a:r>
                    </a:p>
                  </a:txBody>
                  <a:tcPr/>
                </a:tc>
                <a:extLst>
                  <a:ext uri="{0D108BD9-81ED-4DB2-BD59-A6C34878D82A}">
                    <a16:rowId xmlns:a16="http://schemas.microsoft.com/office/drawing/2014/main" val="10006"/>
                  </a:ext>
                </a:extLst>
              </a:tr>
              <a:tr h="0">
                <a:tc>
                  <a:txBody>
                    <a:bodyPr/>
                    <a:lstStyle/>
                    <a:p>
                      <a:pPr algn="ctr"/>
                      <a:r>
                        <a:rPr lang="en-US" sz="1400" dirty="0"/>
                        <a:t>6</a:t>
                      </a:r>
                    </a:p>
                  </a:txBody>
                  <a:tcPr/>
                </a:tc>
                <a:tc>
                  <a:txBody>
                    <a:bodyPr/>
                    <a:lstStyle/>
                    <a:p>
                      <a:pPr algn="ctr"/>
                      <a:r>
                        <a:rPr lang="en-US" sz="1400" dirty="0"/>
                        <a:t>107</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008676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1982633" cy="502602"/>
          </a:xfrm>
        </p:spPr>
        <p:txBody>
          <a:bodyPr>
            <a:normAutofit fontScale="90000"/>
          </a:bodyPr>
          <a:lstStyle/>
          <a:p>
            <a:r>
              <a:rPr lang="en-US" sz="4000" dirty="0"/>
              <a:t>Example</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975" name="Rectangle 974">
            <a:extLst>
              <a:ext uri="{FF2B5EF4-FFF2-40B4-BE49-F238E27FC236}">
                <a16:creationId xmlns:a16="http://schemas.microsoft.com/office/drawing/2014/main" id="{A211EAAE-9F04-4A7B-9E7D-8B2963154FB5}"/>
              </a:ext>
            </a:extLst>
          </p:cNvPr>
          <p:cNvSpPr/>
          <p:nvPr/>
        </p:nvSpPr>
        <p:spPr>
          <a:xfrm>
            <a:off x="927224" y="843093"/>
            <a:ext cx="7557353" cy="338554"/>
          </a:xfrm>
          <a:prstGeom prst="rect">
            <a:avLst/>
          </a:prstGeom>
        </p:spPr>
        <p:txBody>
          <a:bodyPr wrap="square">
            <a:spAutoFit/>
          </a:bodyPr>
          <a:lstStyle/>
          <a:p>
            <a:r>
              <a:rPr lang="en-US" sz="1600" dirty="0"/>
              <a:t>A subsample of n=25 (left) or n=24 (right) participants’ weights in the Framingham study</a:t>
            </a:r>
          </a:p>
        </p:txBody>
      </p:sp>
      <p:sp>
        <p:nvSpPr>
          <p:cNvPr id="11" name="Text Box 4"/>
          <p:cNvSpPr txBox="1">
            <a:spLocks noChangeArrowheads="1"/>
          </p:cNvSpPr>
          <p:nvPr/>
        </p:nvSpPr>
        <p:spPr bwMode="auto">
          <a:xfrm>
            <a:off x="2729197" y="1416756"/>
            <a:ext cx="3414816" cy="646331"/>
          </a:xfrm>
          <a:prstGeom prst="rect">
            <a:avLst/>
          </a:prstGeom>
          <a:noFill/>
          <a:ln w="9525">
            <a:noFill/>
            <a:miter lim="800000"/>
            <a:headEnd/>
            <a:tailEnd/>
          </a:ln>
          <a:effectLst/>
        </p:spPr>
        <p:txBody>
          <a:bodyPr wrap="square">
            <a:spAutoFit/>
          </a:bodyPr>
          <a:lstStyle/>
          <a:p>
            <a:pPr marL="457200" indent="-457200" algn="ctr" defTabSz="914400">
              <a:defRPr/>
            </a:pPr>
            <a:r>
              <a:rPr lang="en-US" altLang="en-US" sz="1200" dirty="0">
                <a:solidFill>
                  <a:srgbClr val="000000"/>
                </a:solidFill>
                <a:latin typeface="+mj-lt"/>
                <a:ea typeface="+mn-ea"/>
              </a:rPr>
              <a:t>1. Sort observations by size.</a:t>
            </a:r>
          </a:p>
          <a:p>
            <a:pPr marL="457200" indent="-457200" algn="ctr" defTabSz="914400">
              <a:defRPr/>
            </a:pPr>
            <a:r>
              <a:rPr lang="en-US" altLang="en-US" sz="1200" i="1" dirty="0">
                <a:solidFill>
                  <a:srgbClr val="000000"/>
                </a:solidFill>
                <a:latin typeface="+mj-lt"/>
                <a:ea typeface="+mn-ea"/>
              </a:rPr>
              <a:t>n</a:t>
            </a:r>
            <a:r>
              <a:rPr lang="en-US" altLang="en-US" sz="1200" dirty="0">
                <a:solidFill>
                  <a:srgbClr val="000000"/>
                </a:solidFill>
                <a:latin typeface="+mj-lt"/>
                <a:ea typeface="+mn-ea"/>
              </a:rPr>
              <a:t> = number of observations</a:t>
            </a:r>
          </a:p>
          <a:p>
            <a:pPr marL="457200" indent="-457200" algn="ctr" defTabSz="914400">
              <a:defRPr/>
            </a:pPr>
            <a:r>
              <a:rPr lang="en-US" altLang="en-US" sz="1200" b="1" dirty="0">
                <a:solidFill>
                  <a:srgbClr val="000000"/>
                </a:solidFill>
                <a:latin typeface="+mj-lt"/>
                <a:ea typeface="+mn-ea"/>
              </a:rPr>
              <a:t>______________________________</a:t>
            </a:r>
            <a:endParaRPr lang="en-US" altLang="en-US" sz="1200" dirty="0">
              <a:solidFill>
                <a:srgbClr val="000000"/>
              </a:solidFill>
              <a:latin typeface="+mj-lt"/>
              <a:ea typeface="+mn-ea"/>
            </a:endParaRPr>
          </a:p>
        </p:txBody>
      </p:sp>
      <p:grpSp>
        <p:nvGrpSpPr>
          <p:cNvPr id="12" name="Group 5"/>
          <p:cNvGrpSpPr>
            <a:grpSpLocks/>
          </p:cNvGrpSpPr>
          <p:nvPr/>
        </p:nvGrpSpPr>
        <p:grpSpPr bwMode="auto">
          <a:xfrm>
            <a:off x="3911114" y="2535606"/>
            <a:ext cx="2985640" cy="1311172"/>
            <a:chOff x="2493" y="-1254"/>
            <a:chExt cx="2230" cy="1281"/>
          </a:xfrm>
        </p:grpSpPr>
        <p:sp>
          <p:nvSpPr>
            <p:cNvPr id="14" name="Text Box 7"/>
            <p:cNvSpPr txBox="1">
              <a:spLocks noChangeArrowheads="1"/>
            </p:cNvSpPr>
            <p:nvPr/>
          </p:nvSpPr>
          <p:spPr bwMode="auto">
            <a:xfrm>
              <a:off x="3100" y="-566"/>
              <a:ext cx="1547" cy="593"/>
            </a:xfrm>
            <a:prstGeom prst="rect">
              <a:avLst/>
            </a:prstGeom>
            <a:solidFill>
              <a:srgbClr val="D0D8E8"/>
            </a:solidFill>
            <a:ln w="9525" algn="ctr">
              <a:noFill/>
              <a:miter lim="800000"/>
              <a:headEnd/>
              <a:tailEnd/>
            </a:ln>
            <a:effectLst/>
          </p:spPr>
          <p:txBody>
            <a:bodyPr wrap="none" anchor="ctr"/>
            <a:lstStyle/>
            <a:p>
              <a:pPr algn="r" defTabSz="914400" eaLnBrk="1" hangingPunct="1">
                <a:defRPr/>
              </a:pPr>
              <a:r>
                <a:rPr lang="en-US" altLang="en-US" sz="1200" i="1" dirty="0">
                  <a:solidFill>
                    <a:srgbClr val="000000"/>
                  </a:solidFill>
                  <a:latin typeface="+mj-lt"/>
                  <a:ea typeface="+mn-ea"/>
                </a:rPr>
                <a:t>n </a:t>
              </a:r>
              <a:r>
                <a:rPr lang="en-US" altLang="en-US" sz="1200" dirty="0">
                  <a:solidFill>
                    <a:srgbClr val="000000"/>
                  </a:solidFill>
                  <a:latin typeface="+mj-lt"/>
                  <a:ea typeface="+mn-ea"/>
                </a:rPr>
                <a:t>= 24 </a:t>
              </a:r>
              <a:r>
                <a:rPr lang="en-US" altLang="en-US" sz="1200" dirty="0">
                  <a:solidFill>
                    <a:srgbClr val="000000"/>
                  </a:solidFill>
                  <a:latin typeface="+mj-lt"/>
                  <a:ea typeface="+mn-ea"/>
                  <a:sym typeface="Wingdings" pitchFamily="2" charset="2"/>
                </a:rPr>
                <a:t></a:t>
              </a:r>
              <a:endParaRPr lang="en-US" altLang="en-US" sz="1200" dirty="0">
                <a:solidFill>
                  <a:srgbClr val="000000"/>
                </a:solidFill>
                <a:latin typeface="+mj-lt"/>
                <a:ea typeface="+mn-ea"/>
              </a:endParaRPr>
            </a:p>
            <a:p>
              <a:pPr algn="r" defTabSz="914400" eaLnBrk="1" hangingPunct="1">
                <a:defRPr/>
              </a:pPr>
              <a:r>
                <a:rPr lang="en-US" altLang="en-US" sz="1200" dirty="0">
                  <a:solidFill>
                    <a:srgbClr val="000000"/>
                  </a:solidFill>
                  <a:latin typeface="+mj-lt"/>
                  <a:ea typeface="+mn-ea"/>
                </a:rPr>
                <a:t>                  </a:t>
              </a:r>
              <a:r>
                <a:rPr lang="en-US" altLang="en-US" sz="1200" i="1" dirty="0">
                  <a:solidFill>
                    <a:srgbClr val="000000"/>
                  </a:solidFill>
                  <a:latin typeface="+mj-lt"/>
                  <a:ea typeface="+mn-ea"/>
                </a:rPr>
                <a:t>n</a:t>
              </a:r>
              <a:r>
                <a:rPr lang="en-US" altLang="en-US" sz="1200" dirty="0">
                  <a:solidFill>
                    <a:srgbClr val="000000"/>
                  </a:solidFill>
                  <a:latin typeface="+mj-lt"/>
                  <a:ea typeface="+mn-ea"/>
                </a:rPr>
                <a:t>/2 = 12</a:t>
              </a:r>
            </a:p>
            <a:p>
              <a:pPr algn="r" defTabSz="914400" eaLnBrk="1" hangingPunct="1">
                <a:defRPr/>
              </a:pPr>
              <a:r>
                <a:rPr lang="en-US" altLang="en-US" sz="1200" dirty="0">
                  <a:solidFill>
                    <a:srgbClr val="000000"/>
                  </a:solidFill>
                  <a:latin typeface="+mj-lt"/>
                  <a:ea typeface="+mn-ea"/>
                </a:rPr>
                <a:t>  Median = (63.7+63.9) /2 = 63.8</a:t>
              </a:r>
            </a:p>
          </p:txBody>
        </p:sp>
        <p:sp>
          <p:nvSpPr>
            <p:cNvPr id="15" name="Text Box 8"/>
            <p:cNvSpPr txBox="1">
              <a:spLocks noChangeArrowheads="1"/>
            </p:cNvSpPr>
            <p:nvPr/>
          </p:nvSpPr>
          <p:spPr bwMode="auto">
            <a:xfrm>
              <a:off x="2493" y="-1254"/>
              <a:ext cx="2230" cy="411"/>
            </a:xfrm>
            <a:prstGeom prst="rect">
              <a:avLst/>
            </a:prstGeom>
            <a:noFill/>
            <a:ln w="9525">
              <a:noFill/>
              <a:miter lim="800000"/>
              <a:headEnd/>
              <a:tailEnd/>
            </a:ln>
            <a:effectLst/>
          </p:spPr>
          <p:txBody>
            <a:bodyPr wrap="none">
              <a:spAutoFit/>
            </a:bodyPr>
            <a:lstStyle/>
            <a:p>
              <a:pPr marL="457200" indent="-457200" algn="r" defTabSz="914400">
                <a:defRPr/>
              </a:pPr>
              <a:r>
                <a:rPr lang="en-US" altLang="en-US" sz="1200" dirty="0">
                  <a:solidFill>
                    <a:srgbClr val="000000"/>
                  </a:solidFill>
                  <a:latin typeface="+mj-lt"/>
                  <a:ea typeface="+mn-ea"/>
                </a:rPr>
                <a:t>2.b. If </a:t>
              </a:r>
              <a:r>
                <a:rPr lang="en-US" altLang="en-US" sz="1200" i="1" dirty="0">
                  <a:solidFill>
                    <a:srgbClr val="000000"/>
                  </a:solidFill>
                  <a:latin typeface="+mj-lt"/>
                  <a:ea typeface="+mn-ea"/>
                </a:rPr>
                <a:t>n</a:t>
              </a:r>
              <a:r>
                <a:rPr lang="en-US" altLang="en-US" sz="1200" dirty="0">
                  <a:solidFill>
                    <a:srgbClr val="000000"/>
                  </a:solidFill>
                  <a:latin typeface="+mj-lt"/>
                  <a:ea typeface="+mn-ea"/>
                </a:rPr>
                <a:t> is </a:t>
              </a:r>
              <a:r>
                <a:rPr lang="en-US" altLang="en-US" sz="1200" b="1" dirty="0">
                  <a:solidFill>
                    <a:srgbClr val="000000"/>
                  </a:solidFill>
                  <a:latin typeface="+mj-lt"/>
                  <a:ea typeface="+mn-ea"/>
                </a:rPr>
                <a:t>even,</a:t>
              </a:r>
              <a:r>
                <a:rPr lang="en-US" altLang="en-US" sz="1200" dirty="0">
                  <a:solidFill>
                    <a:srgbClr val="000000"/>
                  </a:solidFill>
                  <a:latin typeface="+mj-lt"/>
                  <a:ea typeface="+mn-ea"/>
                </a:rPr>
                <a:t> the median is the </a:t>
              </a:r>
              <a:br>
                <a:rPr lang="en-US" altLang="en-US" sz="1200" dirty="0">
                  <a:solidFill>
                    <a:srgbClr val="000000"/>
                  </a:solidFill>
                  <a:latin typeface="+mj-lt"/>
                  <a:ea typeface="+mn-ea"/>
                </a:rPr>
              </a:br>
              <a:r>
                <a:rPr lang="en-US" altLang="en-US" sz="1200" dirty="0">
                  <a:solidFill>
                    <a:srgbClr val="000000"/>
                  </a:solidFill>
                  <a:latin typeface="+mj-lt"/>
                  <a:ea typeface="+mn-ea"/>
                </a:rPr>
                <a:t>mean of the two middle observations.</a:t>
              </a:r>
            </a:p>
          </p:txBody>
        </p:sp>
      </p:grpSp>
      <p:grpSp>
        <p:nvGrpSpPr>
          <p:cNvPr id="16" name="Group 9"/>
          <p:cNvGrpSpPr>
            <a:grpSpLocks/>
          </p:cNvGrpSpPr>
          <p:nvPr/>
        </p:nvGrpSpPr>
        <p:grpSpPr bwMode="auto">
          <a:xfrm>
            <a:off x="2592377" y="2033286"/>
            <a:ext cx="2996786" cy="1838928"/>
            <a:chOff x="-476" y="1501"/>
            <a:chExt cx="2208" cy="1639"/>
          </a:xfrm>
        </p:grpSpPr>
        <p:sp>
          <p:nvSpPr>
            <p:cNvPr id="18" name="Text Box 11"/>
            <p:cNvSpPr txBox="1">
              <a:spLocks noChangeArrowheads="1"/>
            </p:cNvSpPr>
            <p:nvPr/>
          </p:nvSpPr>
          <p:spPr bwMode="auto">
            <a:xfrm>
              <a:off x="-473" y="2573"/>
              <a:ext cx="1349" cy="567"/>
            </a:xfrm>
            <a:prstGeom prst="rect">
              <a:avLst/>
            </a:prstGeom>
            <a:solidFill>
              <a:srgbClr val="D0D8E8"/>
            </a:solidFill>
            <a:ln w="9525" algn="ctr">
              <a:noFill/>
              <a:miter lim="800000"/>
              <a:headEnd/>
              <a:tailEnd/>
            </a:ln>
            <a:effectLst/>
          </p:spPr>
          <p:txBody>
            <a:bodyPr wrap="none" anchor="ctr"/>
            <a:lstStyle/>
            <a:p>
              <a:pPr defTabSz="914400" eaLnBrk="1" hangingPunct="1">
                <a:defRPr/>
              </a:pPr>
              <a:r>
                <a:rPr lang="en-US" altLang="en-US" sz="1200" dirty="0">
                  <a:solidFill>
                    <a:srgbClr val="000000"/>
                  </a:solidFill>
                  <a:latin typeface="+mj-lt"/>
                  <a:ea typeface="+mn-ea"/>
                  <a:sym typeface="Wingdings" pitchFamily="2" charset="2"/>
                </a:rPr>
                <a:t></a:t>
              </a:r>
              <a:r>
                <a:rPr lang="en-US" altLang="en-US" sz="1200" dirty="0">
                  <a:solidFill>
                    <a:srgbClr val="000000"/>
                  </a:solidFill>
                  <a:latin typeface="+mj-lt"/>
                  <a:ea typeface="+mn-ea"/>
                </a:rPr>
                <a:t> </a:t>
              </a:r>
              <a:r>
                <a:rPr lang="en-US" altLang="en-US" sz="1200" i="1" dirty="0">
                  <a:solidFill>
                    <a:srgbClr val="000000"/>
                  </a:solidFill>
                  <a:latin typeface="+mj-lt"/>
                  <a:ea typeface="+mn-ea"/>
                </a:rPr>
                <a:t>n </a:t>
              </a:r>
              <a:r>
                <a:rPr lang="en-US" altLang="en-US" sz="1200" dirty="0">
                  <a:solidFill>
                    <a:srgbClr val="000000"/>
                  </a:solidFill>
                  <a:latin typeface="+mj-lt"/>
                  <a:ea typeface="+mn-ea"/>
                </a:rPr>
                <a:t>= 25              </a:t>
              </a:r>
            </a:p>
            <a:p>
              <a:pPr defTabSz="914400" eaLnBrk="1" hangingPunct="1">
                <a:defRPr/>
              </a:pPr>
              <a:r>
                <a:rPr lang="en-US" altLang="en-US" sz="1200" dirty="0">
                  <a:solidFill>
                    <a:srgbClr val="000000"/>
                  </a:solidFill>
                  <a:latin typeface="+mj-lt"/>
                  <a:ea typeface="+mn-ea"/>
                </a:rPr>
                <a:t>(</a:t>
              </a:r>
              <a:r>
                <a:rPr lang="en-US" altLang="en-US" sz="1200" i="1" dirty="0">
                  <a:solidFill>
                    <a:srgbClr val="000000"/>
                  </a:solidFill>
                  <a:latin typeface="+mj-lt"/>
                  <a:ea typeface="+mn-ea"/>
                </a:rPr>
                <a:t>n</a:t>
              </a:r>
              <a:r>
                <a:rPr lang="en-US" altLang="en-US" sz="1200" dirty="0">
                  <a:solidFill>
                    <a:srgbClr val="000000"/>
                  </a:solidFill>
                  <a:latin typeface="+mj-lt"/>
                  <a:ea typeface="+mn-ea"/>
                </a:rPr>
                <a:t>+1)/2 = 26/2 = 13  </a:t>
              </a:r>
            </a:p>
            <a:p>
              <a:pPr defTabSz="914400" eaLnBrk="1" hangingPunct="1">
                <a:defRPr/>
              </a:pPr>
              <a:r>
                <a:rPr lang="en-US" altLang="en-US" sz="1200" dirty="0">
                  <a:solidFill>
                    <a:srgbClr val="000000"/>
                  </a:solidFill>
                  <a:latin typeface="+mj-lt"/>
                  <a:ea typeface="+mn-ea"/>
                </a:rPr>
                <a:t>Median = 63.9</a:t>
              </a:r>
            </a:p>
          </p:txBody>
        </p:sp>
        <p:sp>
          <p:nvSpPr>
            <p:cNvPr id="19" name="Text Box 12"/>
            <p:cNvSpPr txBox="1">
              <a:spLocks noChangeArrowheads="1"/>
            </p:cNvSpPr>
            <p:nvPr/>
          </p:nvSpPr>
          <p:spPr bwMode="auto">
            <a:xfrm>
              <a:off x="-476" y="1501"/>
              <a:ext cx="2208" cy="411"/>
            </a:xfrm>
            <a:prstGeom prst="rect">
              <a:avLst/>
            </a:prstGeom>
            <a:noFill/>
            <a:ln w="9525">
              <a:noFill/>
              <a:miter lim="800000"/>
              <a:headEnd/>
              <a:tailEnd/>
            </a:ln>
            <a:effectLst/>
          </p:spPr>
          <p:txBody>
            <a:bodyPr>
              <a:spAutoFit/>
            </a:bodyPr>
            <a:lstStyle/>
            <a:p>
              <a:pPr defTabSz="914400">
                <a:defRPr/>
              </a:pPr>
              <a:r>
                <a:rPr lang="en-US" altLang="en-US" sz="1200" dirty="0">
                  <a:solidFill>
                    <a:srgbClr val="000000"/>
                  </a:solidFill>
                  <a:latin typeface="+mj-lt"/>
                  <a:ea typeface="+mn-ea"/>
                </a:rPr>
                <a:t>2.a. If </a:t>
              </a:r>
              <a:r>
                <a:rPr lang="en-US" altLang="en-US" sz="1200" i="1" dirty="0">
                  <a:solidFill>
                    <a:srgbClr val="000000"/>
                  </a:solidFill>
                  <a:latin typeface="+mj-lt"/>
                  <a:ea typeface="+mn-ea"/>
                </a:rPr>
                <a:t>n</a:t>
              </a:r>
              <a:r>
                <a:rPr lang="en-US" altLang="en-US" sz="1200" dirty="0">
                  <a:solidFill>
                    <a:srgbClr val="000000"/>
                  </a:solidFill>
                  <a:latin typeface="+mj-lt"/>
                  <a:ea typeface="+mn-ea"/>
                </a:rPr>
                <a:t> is </a:t>
              </a:r>
              <a:r>
                <a:rPr lang="en-US" altLang="en-US" sz="1200" b="1" dirty="0">
                  <a:solidFill>
                    <a:srgbClr val="000000"/>
                  </a:solidFill>
                  <a:latin typeface="+mj-lt"/>
                  <a:ea typeface="+mn-ea"/>
                </a:rPr>
                <a:t>odd,</a:t>
              </a:r>
              <a:r>
                <a:rPr lang="en-US" altLang="en-US" sz="1200" dirty="0">
                  <a:solidFill>
                    <a:srgbClr val="000000"/>
                  </a:solidFill>
                  <a:latin typeface="+mj-lt"/>
                  <a:ea typeface="+mn-ea"/>
                </a:rPr>
                <a:t> the median is observation (</a:t>
              </a:r>
              <a:r>
                <a:rPr lang="en-US" altLang="en-US" sz="1200" i="1" dirty="0">
                  <a:solidFill>
                    <a:srgbClr val="000000"/>
                  </a:solidFill>
                  <a:latin typeface="+mj-lt"/>
                  <a:ea typeface="+mn-ea"/>
                </a:rPr>
                <a:t>n</a:t>
              </a:r>
              <a:r>
                <a:rPr lang="en-US" altLang="en-US" sz="1200" dirty="0">
                  <a:solidFill>
                    <a:srgbClr val="000000"/>
                  </a:solidFill>
                  <a:latin typeface="+mj-lt"/>
                  <a:ea typeface="+mn-ea"/>
                </a:rPr>
                <a:t>+1)/2 down the list</a:t>
              </a:r>
            </a:p>
          </p:txBody>
        </p:sp>
      </p:grpSp>
      <p:graphicFrame>
        <p:nvGraphicFramePr>
          <p:cNvPr id="20" name="Table 19"/>
          <p:cNvGraphicFramePr>
            <a:graphicFrameLocks noGrp="1"/>
          </p:cNvGraphicFramePr>
          <p:nvPr/>
        </p:nvGraphicFramePr>
        <p:xfrm>
          <a:off x="1267084" y="1226397"/>
          <a:ext cx="1256310" cy="4191000"/>
        </p:xfrm>
        <a:graphic>
          <a:graphicData uri="http://schemas.openxmlformats.org/drawingml/2006/table">
            <a:tbl>
              <a:tblPr bandRow="1" bandCol="1">
                <a:tableStyleId>{5C22544A-7EE6-4342-B048-85BDC9FD1C3A}</a:tableStyleId>
              </a:tblPr>
              <a:tblGrid>
                <a:gridCol w="350702">
                  <a:extLst>
                    <a:ext uri="{9D8B030D-6E8A-4147-A177-3AD203B41FA5}">
                      <a16:colId xmlns:a16="http://schemas.microsoft.com/office/drawing/2014/main" val="20000"/>
                    </a:ext>
                  </a:extLst>
                </a:gridCol>
                <a:gridCol w="360485">
                  <a:extLst>
                    <a:ext uri="{9D8B030D-6E8A-4147-A177-3AD203B41FA5}">
                      <a16:colId xmlns:a16="http://schemas.microsoft.com/office/drawing/2014/main" val="20001"/>
                    </a:ext>
                  </a:extLst>
                </a:gridCol>
                <a:gridCol w="545123">
                  <a:extLst>
                    <a:ext uri="{9D8B030D-6E8A-4147-A177-3AD203B41FA5}">
                      <a16:colId xmlns:a16="http://schemas.microsoft.com/office/drawing/2014/main" val="20002"/>
                    </a:ext>
                  </a:extLst>
                </a:gridCol>
              </a:tblGrid>
              <a:tr h="91440">
                <a:tc>
                  <a:txBody>
                    <a:bodyPr/>
                    <a:lstStyle/>
                    <a:p>
                      <a:pPr marL="0" marR="0" algn="ctr">
                        <a:spcBef>
                          <a:spcPts val="0"/>
                        </a:spcBef>
                        <a:spcAft>
                          <a:spcPts val="0"/>
                        </a:spcAft>
                      </a:pPr>
                      <a:r>
                        <a:rPr lang="en-US" sz="1100" b="0" dirty="0">
                          <a:solidFill>
                            <a:schemeClr val="tx1"/>
                          </a:solidFill>
                          <a:effectLst/>
                          <a:latin typeface="+mn-lt"/>
                        </a:rPr>
                        <a:t>1</a:t>
                      </a:r>
                      <a:endParaRPr lang="en-US" sz="1000" b="0" dirty="0">
                        <a:solidFill>
                          <a:schemeClr val="tx1"/>
                        </a:solidFill>
                        <a:effectLst/>
                        <a:latin typeface="+mn-lt"/>
                        <a:ea typeface="Times" pitchFamily="18" charset="0"/>
                        <a:cs typeface="Times New Roman" panose="02020603050405020304" pitchFamily="18" charset="0"/>
                      </a:endParaRPr>
                    </a:p>
                  </a:txBody>
                  <a:tcPr marL="68580" marR="68580" marT="0" marB="0">
                    <a:solidFill>
                      <a:srgbClr val="D0D8E8"/>
                    </a:solidFill>
                  </a:tcPr>
                </a:tc>
                <a:tc>
                  <a:txBody>
                    <a:bodyPr/>
                    <a:lstStyle/>
                    <a:p>
                      <a:pPr marL="0" marR="0" algn="ctr">
                        <a:spcBef>
                          <a:spcPts val="0"/>
                        </a:spcBef>
                        <a:spcAft>
                          <a:spcPts val="0"/>
                        </a:spcAft>
                      </a:pPr>
                      <a:r>
                        <a:rPr lang="en-US" sz="1100" b="0" dirty="0">
                          <a:solidFill>
                            <a:schemeClr val="tx1"/>
                          </a:solidFill>
                          <a:effectLst/>
                          <a:latin typeface="+mn-lt"/>
                        </a:rPr>
                        <a:t>1</a:t>
                      </a:r>
                    </a:p>
                  </a:txBody>
                  <a:tcPr marL="68580" marR="68580" marT="0" marB="0">
                    <a:solidFill>
                      <a:srgbClr val="00B0F0"/>
                    </a:solidFill>
                  </a:tcPr>
                </a:tc>
                <a:tc>
                  <a:txBody>
                    <a:bodyPr/>
                    <a:lstStyle/>
                    <a:p>
                      <a:pPr marL="0" marR="0" algn="ctr">
                        <a:spcBef>
                          <a:spcPts val="0"/>
                        </a:spcBef>
                        <a:spcAft>
                          <a:spcPts val="0"/>
                        </a:spcAft>
                      </a:pPr>
                      <a:r>
                        <a:rPr lang="en-US" sz="1100" b="0" dirty="0">
                          <a:solidFill>
                            <a:schemeClr val="tx1"/>
                          </a:solidFill>
                          <a:effectLst/>
                          <a:latin typeface="+mn-lt"/>
                        </a:rPr>
                        <a:t>58.2</a:t>
                      </a:r>
                    </a:p>
                  </a:txBody>
                  <a:tcPr marL="68580" marR="68580" marT="0" marB="0">
                    <a:solidFill>
                      <a:srgbClr val="D0D8E8"/>
                    </a:solidFill>
                  </a:tcPr>
                </a:tc>
                <a:extLst>
                  <a:ext uri="{0D108BD9-81ED-4DB2-BD59-A6C34878D82A}">
                    <a16:rowId xmlns:a16="http://schemas.microsoft.com/office/drawing/2014/main" val="10000"/>
                  </a:ext>
                </a:extLst>
              </a:tr>
              <a:tr h="91440">
                <a:tc>
                  <a:txBody>
                    <a:bodyPr/>
                    <a:lstStyle/>
                    <a:p>
                      <a:pPr marL="0" marR="0" algn="ctr">
                        <a:spcBef>
                          <a:spcPts val="0"/>
                        </a:spcBef>
                        <a:spcAft>
                          <a:spcPts val="0"/>
                        </a:spcAft>
                      </a:pPr>
                      <a:r>
                        <a:rPr lang="en-US" sz="1100" dirty="0">
                          <a:effectLst/>
                          <a:latin typeface="+mn-lt"/>
                        </a:rPr>
                        <a:t>2</a:t>
                      </a:r>
                      <a:endParaRPr lang="en-US" sz="1000" dirty="0">
                        <a:effectLst/>
                        <a:latin typeface="+mn-lt"/>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latin typeface="+mn-lt"/>
                        </a:rPr>
                        <a:t>2</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59.5</a:t>
                      </a:r>
                    </a:p>
                  </a:txBody>
                  <a:tcPr marL="68580" marR="68580" marT="0" marB="0">
                    <a:solidFill>
                      <a:srgbClr val="D0D8E8"/>
                    </a:solidFill>
                  </a:tcPr>
                </a:tc>
                <a:extLst>
                  <a:ext uri="{0D108BD9-81ED-4DB2-BD59-A6C34878D82A}">
                    <a16:rowId xmlns:a16="http://schemas.microsoft.com/office/drawing/2014/main" val="10001"/>
                  </a:ext>
                </a:extLst>
              </a:tr>
              <a:tr h="91440">
                <a:tc>
                  <a:txBody>
                    <a:bodyPr/>
                    <a:lstStyle/>
                    <a:p>
                      <a:pPr marL="0" marR="0" algn="ctr">
                        <a:spcBef>
                          <a:spcPts val="0"/>
                        </a:spcBef>
                        <a:spcAft>
                          <a:spcPts val="0"/>
                        </a:spcAft>
                      </a:pPr>
                      <a:r>
                        <a:rPr lang="en-US" sz="1100" dirty="0">
                          <a:effectLst/>
                          <a:latin typeface="+mn-lt"/>
                        </a:rPr>
                        <a:t>3</a:t>
                      </a:r>
                      <a:endParaRPr lang="en-US" sz="1000" dirty="0">
                        <a:effectLst/>
                        <a:latin typeface="+mn-lt"/>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latin typeface="+mn-lt"/>
                        </a:rPr>
                        <a:t>3</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60.7</a:t>
                      </a:r>
                    </a:p>
                  </a:txBody>
                  <a:tcPr marL="68580" marR="68580" marT="0" marB="0">
                    <a:solidFill>
                      <a:srgbClr val="D0D8E8"/>
                    </a:solidFill>
                  </a:tcPr>
                </a:tc>
                <a:extLst>
                  <a:ext uri="{0D108BD9-81ED-4DB2-BD59-A6C34878D82A}">
                    <a16:rowId xmlns:a16="http://schemas.microsoft.com/office/drawing/2014/main" val="10002"/>
                  </a:ext>
                </a:extLst>
              </a:tr>
              <a:tr h="91440">
                <a:tc>
                  <a:txBody>
                    <a:bodyPr/>
                    <a:lstStyle/>
                    <a:p>
                      <a:pPr marL="0" marR="0" algn="ctr">
                        <a:spcBef>
                          <a:spcPts val="0"/>
                        </a:spcBef>
                        <a:spcAft>
                          <a:spcPts val="0"/>
                        </a:spcAft>
                      </a:pPr>
                      <a:r>
                        <a:rPr lang="en-US" sz="1100" dirty="0">
                          <a:effectLst/>
                          <a:latin typeface="+mn-lt"/>
                        </a:rPr>
                        <a:t>4</a:t>
                      </a:r>
                      <a:endParaRPr lang="en-US" sz="1000" dirty="0">
                        <a:effectLst/>
                        <a:latin typeface="+mn-lt"/>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latin typeface="+mn-lt"/>
                        </a:rPr>
                        <a:t>4</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60.9</a:t>
                      </a:r>
                    </a:p>
                  </a:txBody>
                  <a:tcPr marL="68580" marR="68580" marT="0" marB="0">
                    <a:solidFill>
                      <a:srgbClr val="D0D8E8"/>
                    </a:solidFill>
                  </a:tcPr>
                </a:tc>
                <a:extLst>
                  <a:ext uri="{0D108BD9-81ED-4DB2-BD59-A6C34878D82A}">
                    <a16:rowId xmlns:a16="http://schemas.microsoft.com/office/drawing/2014/main" val="10003"/>
                  </a:ext>
                </a:extLst>
              </a:tr>
              <a:tr h="91440">
                <a:tc>
                  <a:txBody>
                    <a:bodyPr/>
                    <a:lstStyle/>
                    <a:p>
                      <a:pPr marL="0" marR="0" algn="ctr">
                        <a:spcBef>
                          <a:spcPts val="0"/>
                        </a:spcBef>
                        <a:spcAft>
                          <a:spcPts val="0"/>
                        </a:spcAft>
                      </a:pPr>
                      <a:r>
                        <a:rPr lang="en-US" sz="1100" dirty="0">
                          <a:effectLst/>
                          <a:latin typeface="+mn-lt"/>
                        </a:rPr>
                        <a:t>5</a:t>
                      </a:r>
                      <a:endParaRPr lang="en-US" sz="1000" dirty="0">
                        <a:effectLst/>
                        <a:latin typeface="+mn-lt"/>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latin typeface="+mn-lt"/>
                        </a:rPr>
                        <a:t>5</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61.9</a:t>
                      </a:r>
                    </a:p>
                  </a:txBody>
                  <a:tcPr marL="68580" marR="68580" marT="0" marB="0">
                    <a:solidFill>
                      <a:srgbClr val="D0D8E8"/>
                    </a:solidFill>
                  </a:tcPr>
                </a:tc>
                <a:extLst>
                  <a:ext uri="{0D108BD9-81ED-4DB2-BD59-A6C34878D82A}">
                    <a16:rowId xmlns:a16="http://schemas.microsoft.com/office/drawing/2014/main" val="10004"/>
                  </a:ext>
                </a:extLst>
              </a:tr>
              <a:tr h="91440">
                <a:tc>
                  <a:txBody>
                    <a:bodyPr/>
                    <a:lstStyle/>
                    <a:p>
                      <a:pPr marL="0" marR="0" algn="ctr">
                        <a:spcBef>
                          <a:spcPts val="0"/>
                        </a:spcBef>
                        <a:spcAft>
                          <a:spcPts val="0"/>
                        </a:spcAft>
                      </a:pPr>
                      <a:r>
                        <a:rPr lang="en-US" sz="1100" dirty="0">
                          <a:effectLst/>
                          <a:latin typeface="+mn-lt"/>
                        </a:rPr>
                        <a:t>6</a:t>
                      </a:r>
                      <a:endParaRPr lang="en-US" sz="1000" dirty="0">
                        <a:effectLst/>
                        <a:latin typeface="+mn-lt"/>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latin typeface="+mn-lt"/>
                        </a:rPr>
                        <a:t>6</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62.0</a:t>
                      </a:r>
                    </a:p>
                  </a:txBody>
                  <a:tcPr marL="68580" marR="68580" marT="0" marB="0">
                    <a:solidFill>
                      <a:srgbClr val="D0D8E8"/>
                    </a:solidFill>
                  </a:tcPr>
                </a:tc>
                <a:extLst>
                  <a:ext uri="{0D108BD9-81ED-4DB2-BD59-A6C34878D82A}">
                    <a16:rowId xmlns:a16="http://schemas.microsoft.com/office/drawing/2014/main" val="10005"/>
                  </a:ext>
                </a:extLst>
              </a:tr>
              <a:tr h="91440">
                <a:tc>
                  <a:txBody>
                    <a:bodyPr/>
                    <a:lstStyle/>
                    <a:p>
                      <a:pPr marL="0" marR="0" algn="ctr">
                        <a:spcBef>
                          <a:spcPts val="0"/>
                        </a:spcBef>
                        <a:spcAft>
                          <a:spcPts val="0"/>
                        </a:spcAft>
                      </a:pPr>
                      <a:r>
                        <a:rPr lang="en-US" sz="1100" dirty="0">
                          <a:effectLst/>
                          <a:latin typeface="+mn-lt"/>
                        </a:rPr>
                        <a:t>7</a:t>
                      </a:r>
                      <a:endParaRPr lang="en-US" sz="1000" dirty="0">
                        <a:effectLst/>
                        <a:latin typeface="+mn-lt"/>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latin typeface="+mn-lt"/>
                        </a:rPr>
                        <a:t>7</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62.2</a:t>
                      </a:r>
                    </a:p>
                  </a:txBody>
                  <a:tcPr marL="68580" marR="68580" marT="0" marB="0">
                    <a:solidFill>
                      <a:srgbClr val="D0D8E8"/>
                    </a:solidFill>
                  </a:tcPr>
                </a:tc>
                <a:extLst>
                  <a:ext uri="{0D108BD9-81ED-4DB2-BD59-A6C34878D82A}">
                    <a16:rowId xmlns:a16="http://schemas.microsoft.com/office/drawing/2014/main" val="10006"/>
                  </a:ext>
                </a:extLst>
              </a:tr>
              <a:tr h="91440">
                <a:tc>
                  <a:txBody>
                    <a:bodyPr/>
                    <a:lstStyle/>
                    <a:p>
                      <a:pPr marL="0" marR="0" algn="ctr">
                        <a:spcBef>
                          <a:spcPts val="0"/>
                        </a:spcBef>
                        <a:spcAft>
                          <a:spcPts val="0"/>
                        </a:spcAft>
                      </a:pPr>
                      <a:r>
                        <a:rPr lang="en-US" sz="1100" dirty="0">
                          <a:effectLst/>
                          <a:latin typeface="+mn-lt"/>
                        </a:rPr>
                        <a:t>8</a:t>
                      </a:r>
                      <a:endParaRPr lang="en-US" sz="1000" dirty="0">
                        <a:effectLst/>
                        <a:latin typeface="+mn-lt"/>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latin typeface="+mn-lt"/>
                        </a:rPr>
                        <a:t>8</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62.2</a:t>
                      </a:r>
                    </a:p>
                  </a:txBody>
                  <a:tcPr marL="68580" marR="68580" marT="0" marB="0">
                    <a:solidFill>
                      <a:srgbClr val="D0D8E8"/>
                    </a:solidFill>
                  </a:tcPr>
                </a:tc>
                <a:extLst>
                  <a:ext uri="{0D108BD9-81ED-4DB2-BD59-A6C34878D82A}">
                    <a16:rowId xmlns:a16="http://schemas.microsoft.com/office/drawing/2014/main" val="10007"/>
                  </a:ext>
                </a:extLst>
              </a:tr>
              <a:tr h="91440">
                <a:tc>
                  <a:txBody>
                    <a:bodyPr/>
                    <a:lstStyle/>
                    <a:p>
                      <a:pPr marL="0" marR="0" algn="ctr">
                        <a:spcBef>
                          <a:spcPts val="0"/>
                        </a:spcBef>
                        <a:spcAft>
                          <a:spcPts val="0"/>
                        </a:spcAft>
                      </a:pPr>
                      <a:r>
                        <a:rPr lang="en-US" sz="1100" dirty="0">
                          <a:effectLst/>
                          <a:latin typeface="+mn-lt"/>
                        </a:rPr>
                        <a:t>9</a:t>
                      </a:r>
                      <a:endParaRPr lang="en-US" sz="1000" dirty="0">
                        <a:effectLst/>
                        <a:latin typeface="+mn-lt"/>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latin typeface="+mn-lt"/>
                        </a:rPr>
                        <a:t>9</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62.4</a:t>
                      </a:r>
                    </a:p>
                  </a:txBody>
                  <a:tcPr marL="68580" marR="68580" marT="0" marB="0">
                    <a:solidFill>
                      <a:srgbClr val="D0D8E8"/>
                    </a:solidFill>
                  </a:tcPr>
                </a:tc>
                <a:extLst>
                  <a:ext uri="{0D108BD9-81ED-4DB2-BD59-A6C34878D82A}">
                    <a16:rowId xmlns:a16="http://schemas.microsoft.com/office/drawing/2014/main" val="10008"/>
                  </a:ext>
                </a:extLst>
              </a:tr>
              <a:tr h="91440">
                <a:tc>
                  <a:txBody>
                    <a:bodyPr/>
                    <a:lstStyle/>
                    <a:p>
                      <a:pPr marL="0" marR="0" algn="ctr">
                        <a:spcBef>
                          <a:spcPts val="0"/>
                        </a:spcBef>
                        <a:spcAft>
                          <a:spcPts val="0"/>
                        </a:spcAft>
                      </a:pPr>
                      <a:r>
                        <a:rPr lang="en-US" sz="1100" dirty="0">
                          <a:effectLst/>
                          <a:latin typeface="+mn-lt"/>
                        </a:rPr>
                        <a:t>10</a:t>
                      </a:r>
                      <a:endParaRPr lang="en-US" sz="1000" dirty="0">
                        <a:effectLst/>
                        <a:latin typeface="+mn-lt"/>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latin typeface="+mn-lt"/>
                        </a:rPr>
                        <a:t>10</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62.9</a:t>
                      </a:r>
                    </a:p>
                  </a:txBody>
                  <a:tcPr marL="68580" marR="68580" marT="0" marB="0">
                    <a:solidFill>
                      <a:srgbClr val="D0D8E8"/>
                    </a:solidFill>
                  </a:tcPr>
                </a:tc>
                <a:extLst>
                  <a:ext uri="{0D108BD9-81ED-4DB2-BD59-A6C34878D82A}">
                    <a16:rowId xmlns:a16="http://schemas.microsoft.com/office/drawing/2014/main" val="10009"/>
                  </a:ext>
                </a:extLst>
              </a:tr>
              <a:tr h="91440">
                <a:tc>
                  <a:txBody>
                    <a:bodyPr/>
                    <a:lstStyle/>
                    <a:p>
                      <a:pPr marL="0" marR="0" algn="ctr">
                        <a:spcBef>
                          <a:spcPts val="0"/>
                        </a:spcBef>
                        <a:spcAft>
                          <a:spcPts val="0"/>
                        </a:spcAft>
                      </a:pPr>
                      <a:r>
                        <a:rPr lang="en-US" sz="1100" dirty="0">
                          <a:effectLst/>
                          <a:latin typeface="+mn-lt"/>
                        </a:rPr>
                        <a:t>11</a:t>
                      </a:r>
                      <a:endParaRPr lang="en-US" sz="1000" dirty="0">
                        <a:effectLst/>
                        <a:latin typeface="+mn-lt"/>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latin typeface="+mn-lt"/>
                        </a:rPr>
                        <a:t>11</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63.1</a:t>
                      </a:r>
                    </a:p>
                  </a:txBody>
                  <a:tcPr marL="68580" marR="68580" marT="0" marB="0">
                    <a:solidFill>
                      <a:srgbClr val="D0D8E8"/>
                    </a:solidFill>
                  </a:tcPr>
                </a:tc>
                <a:extLst>
                  <a:ext uri="{0D108BD9-81ED-4DB2-BD59-A6C34878D82A}">
                    <a16:rowId xmlns:a16="http://schemas.microsoft.com/office/drawing/2014/main" val="10010"/>
                  </a:ext>
                </a:extLst>
              </a:tr>
              <a:tr h="91440">
                <a:tc>
                  <a:txBody>
                    <a:bodyPr/>
                    <a:lstStyle/>
                    <a:p>
                      <a:pPr marL="0" marR="0" algn="ctr">
                        <a:spcBef>
                          <a:spcPts val="0"/>
                        </a:spcBef>
                        <a:spcAft>
                          <a:spcPts val="0"/>
                        </a:spcAft>
                      </a:pPr>
                      <a:r>
                        <a:rPr lang="en-US" sz="1100" dirty="0">
                          <a:effectLst/>
                          <a:latin typeface="+mn-lt"/>
                        </a:rPr>
                        <a:t>12</a:t>
                      </a:r>
                      <a:endParaRPr lang="en-US" sz="1000" dirty="0">
                        <a:effectLst/>
                        <a:latin typeface="+mn-lt"/>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latin typeface="+mn-lt"/>
                        </a:rPr>
                        <a:t>12</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63.7</a:t>
                      </a:r>
                    </a:p>
                  </a:txBody>
                  <a:tcPr marL="68580" marR="68580" marT="0" marB="0">
                    <a:solidFill>
                      <a:srgbClr val="D0D8E8"/>
                    </a:solidFill>
                  </a:tcPr>
                </a:tc>
                <a:extLst>
                  <a:ext uri="{0D108BD9-81ED-4DB2-BD59-A6C34878D82A}">
                    <a16:rowId xmlns:a16="http://schemas.microsoft.com/office/drawing/2014/main" val="10011"/>
                  </a:ext>
                </a:extLst>
              </a:tr>
              <a:tr h="91440">
                <a:tc>
                  <a:txBody>
                    <a:bodyPr/>
                    <a:lstStyle/>
                    <a:p>
                      <a:pPr marL="0" marR="0" algn="ctr">
                        <a:spcBef>
                          <a:spcPts val="0"/>
                        </a:spcBef>
                        <a:spcAft>
                          <a:spcPts val="0"/>
                        </a:spcAft>
                      </a:pPr>
                      <a:r>
                        <a:rPr lang="en-US" sz="1100" dirty="0">
                          <a:effectLst/>
                          <a:latin typeface="+mn-lt"/>
                        </a:rPr>
                        <a:t>13</a:t>
                      </a:r>
                      <a:endParaRPr lang="en-US" sz="1000" dirty="0">
                        <a:effectLst/>
                        <a:latin typeface="+mn-lt"/>
                        <a:ea typeface="Times" pitchFamily="18" charset="0"/>
                        <a:cs typeface="Times New Roman" panose="02020603050405020304" pitchFamily="18" charset="0"/>
                      </a:endParaRPr>
                    </a:p>
                  </a:txBody>
                  <a:tcPr marL="68580" marR="68580" marT="0" marB="0">
                    <a:solidFill>
                      <a:srgbClr val="FF66FF"/>
                    </a:solidFill>
                  </a:tcPr>
                </a:tc>
                <a:tc>
                  <a:txBody>
                    <a:bodyPr/>
                    <a:lstStyle/>
                    <a:p>
                      <a:pPr marL="0" marR="0" algn="ctr">
                        <a:spcBef>
                          <a:spcPts val="0"/>
                        </a:spcBef>
                        <a:spcAft>
                          <a:spcPts val="0"/>
                        </a:spcAft>
                      </a:pPr>
                      <a:endParaRPr lang="en-US" sz="1100" dirty="0">
                        <a:effectLst/>
                        <a:latin typeface="+mn-lt"/>
                      </a:endParaRPr>
                    </a:p>
                  </a:txBody>
                  <a:tcPr marL="68580" marR="68580" marT="0" marB="0">
                    <a:solidFill>
                      <a:srgbClr val="FF66FF"/>
                    </a:solidFill>
                  </a:tcPr>
                </a:tc>
                <a:tc>
                  <a:txBody>
                    <a:bodyPr/>
                    <a:lstStyle/>
                    <a:p>
                      <a:pPr marL="0" marR="0" algn="ctr">
                        <a:spcBef>
                          <a:spcPts val="0"/>
                        </a:spcBef>
                        <a:spcAft>
                          <a:spcPts val="0"/>
                        </a:spcAft>
                      </a:pPr>
                      <a:r>
                        <a:rPr lang="en-US" sz="1100" dirty="0">
                          <a:effectLst/>
                          <a:latin typeface="+mn-lt"/>
                        </a:rPr>
                        <a:t>63.9</a:t>
                      </a:r>
                    </a:p>
                  </a:txBody>
                  <a:tcPr marL="68580" marR="68580" marT="0" marB="0">
                    <a:solidFill>
                      <a:srgbClr val="FF66FF"/>
                    </a:solidFill>
                  </a:tcPr>
                </a:tc>
                <a:extLst>
                  <a:ext uri="{0D108BD9-81ED-4DB2-BD59-A6C34878D82A}">
                    <a16:rowId xmlns:a16="http://schemas.microsoft.com/office/drawing/2014/main" val="10012"/>
                  </a:ext>
                </a:extLst>
              </a:tr>
              <a:tr h="91440">
                <a:tc>
                  <a:txBody>
                    <a:bodyPr/>
                    <a:lstStyle/>
                    <a:p>
                      <a:pPr marL="0" marR="0" algn="ctr">
                        <a:spcBef>
                          <a:spcPts val="0"/>
                        </a:spcBef>
                        <a:spcAft>
                          <a:spcPts val="0"/>
                        </a:spcAft>
                      </a:pPr>
                      <a:r>
                        <a:rPr lang="en-US" sz="1000" dirty="0">
                          <a:effectLst/>
                          <a:latin typeface="+mn-lt"/>
                          <a:ea typeface="Times" pitchFamily="18" charset="0"/>
                          <a:cs typeface="Times New Roman" panose="02020603050405020304" pitchFamily="18" charset="0"/>
                        </a:rPr>
                        <a:t>14</a:t>
                      </a:r>
                    </a:p>
                  </a:txBody>
                  <a:tcPr marL="68580" marR="68580" marT="0" marB="0"/>
                </a:tc>
                <a:tc>
                  <a:txBody>
                    <a:bodyPr/>
                    <a:lstStyle/>
                    <a:p>
                      <a:pPr marL="0" marR="0" algn="ctr">
                        <a:spcBef>
                          <a:spcPts val="0"/>
                        </a:spcBef>
                        <a:spcAft>
                          <a:spcPts val="0"/>
                        </a:spcAft>
                      </a:pPr>
                      <a:r>
                        <a:rPr lang="en-US" sz="1100" dirty="0">
                          <a:effectLst/>
                          <a:latin typeface="+mn-lt"/>
                        </a:rPr>
                        <a:t>1</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64.0</a:t>
                      </a:r>
                    </a:p>
                  </a:txBody>
                  <a:tcPr marL="68580" marR="68580" marT="0" marB="0">
                    <a:solidFill>
                      <a:srgbClr val="D0D8E8"/>
                    </a:solidFill>
                  </a:tcPr>
                </a:tc>
                <a:extLst>
                  <a:ext uri="{0D108BD9-81ED-4DB2-BD59-A6C34878D82A}">
                    <a16:rowId xmlns:a16="http://schemas.microsoft.com/office/drawing/2014/main" val="10013"/>
                  </a:ext>
                </a:extLst>
              </a:tr>
              <a:tr h="91440">
                <a:tc>
                  <a:txBody>
                    <a:bodyPr/>
                    <a:lstStyle/>
                    <a:p>
                      <a:pPr marL="0" marR="0" algn="ctr">
                        <a:spcBef>
                          <a:spcPts val="0"/>
                        </a:spcBef>
                        <a:spcAft>
                          <a:spcPts val="0"/>
                        </a:spcAft>
                      </a:pPr>
                      <a:r>
                        <a:rPr lang="en-US" sz="1000" dirty="0">
                          <a:effectLst/>
                          <a:latin typeface="+mn-lt"/>
                          <a:ea typeface="Times" pitchFamily="18" charset="0"/>
                          <a:cs typeface="Times New Roman" panose="02020603050405020304" pitchFamily="18" charset="0"/>
                        </a:rPr>
                        <a:t>15</a:t>
                      </a:r>
                    </a:p>
                  </a:txBody>
                  <a:tcPr marL="68580" marR="68580" marT="0" marB="0"/>
                </a:tc>
                <a:tc>
                  <a:txBody>
                    <a:bodyPr/>
                    <a:lstStyle/>
                    <a:p>
                      <a:pPr marL="0" marR="0" algn="ctr">
                        <a:spcBef>
                          <a:spcPts val="0"/>
                        </a:spcBef>
                        <a:spcAft>
                          <a:spcPts val="0"/>
                        </a:spcAft>
                      </a:pPr>
                      <a:r>
                        <a:rPr lang="en-US" sz="1100" dirty="0">
                          <a:effectLst/>
                          <a:latin typeface="+mn-lt"/>
                        </a:rPr>
                        <a:t>2</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64.1</a:t>
                      </a:r>
                    </a:p>
                  </a:txBody>
                  <a:tcPr marL="68580" marR="68580" marT="0" marB="0">
                    <a:solidFill>
                      <a:srgbClr val="D0D8E8"/>
                    </a:solidFill>
                  </a:tcPr>
                </a:tc>
                <a:extLst>
                  <a:ext uri="{0D108BD9-81ED-4DB2-BD59-A6C34878D82A}">
                    <a16:rowId xmlns:a16="http://schemas.microsoft.com/office/drawing/2014/main" val="10014"/>
                  </a:ext>
                </a:extLst>
              </a:tr>
              <a:tr h="91440">
                <a:tc>
                  <a:txBody>
                    <a:bodyPr/>
                    <a:lstStyle/>
                    <a:p>
                      <a:pPr marL="0" marR="0" algn="ctr">
                        <a:spcBef>
                          <a:spcPts val="0"/>
                        </a:spcBef>
                        <a:spcAft>
                          <a:spcPts val="0"/>
                        </a:spcAft>
                      </a:pPr>
                      <a:r>
                        <a:rPr lang="en-US" sz="1000" dirty="0">
                          <a:effectLst/>
                          <a:latin typeface="+mn-lt"/>
                          <a:ea typeface="Times" pitchFamily="18" charset="0"/>
                          <a:cs typeface="Times New Roman" panose="02020603050405020304" pitchFamily="18" charset="0"/>
                        </a:rPr>
                        <a:t>16</a:t>
                      </a:r>
                    </a:p>
                  </a:txBody>
                  <a:tcPr marL="68580" marR="68580" marT="0" marB="0"/>
                </a:tc>
                <a:tc>
                  <a:txBody>
                    <a:bodyPr/>
                    <a:lstStyle/>
                    <a:p>
                      <a:pPr marL="0" marR="0" algn="ctr">
                        <a:spcBef>
                          <a:spcPts val="0"/>
                        </a:spcBef>
                        <a:spcAft>
                          <a:spcPts val="0"/>
                        </a:spcAft>
                      </a:pPr>
                      <a:r>
                        <a:rPr lang="en-US" sz="1100" dirty="0">
                          <a:effectLst/>
                          <a:latin typeface="+mn-lt"/>
                        </a:rPr>
                        <a:t>3</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64.7</a:t>
                      </a:r>
                    </a:p>
                  </a:txBody>
                  <a:tcPr marL="68580" marR="68580" marT="0" marB="0">
                    <a:solidFill>
                      <a:srgbClr val="D0D8E8"/>
                    </a:solidFill>
                  </a:tcPr>
                </a:tc>
                <a:extLst>
                  <a:ext uri="{0D108BD9-81ED-4DB2-BD59-A6C34878D82A}">
                    <a16:rowId xmlns:a16="http://schemas.microsoft.com/office/drawing/2014/main" val="10015"/>
                  </a:ext>
                </a:extLst>
              </a:tr>
              <a:tr h="91440">
                <a:tc>
                  <a:txBody>
                    <a:bodyPr/>
                    <a:lstStyle/>
                    <a:p>
                      <a:pPr marL="0" marR="0" algn="ctr">
                        <a:spcBef>
                          <a:spcPts val="0"/>
                        </a:spcBef>
                        <a:spcAft>
                          <a:spcPts val="0"/>
                        </a:spcAft>
                      </a:pPr>
                      <a:r>
                        <a:rPr lang="en-US" sz="1000" dirty="0">
                          <a:effectLst/>
                          <a:latin typeface="+mn-lt"/>
                          <a:ea typeface="Times" pitchFamily="18" charset="0"/>
                          <a:cs typeface="Times New Roman" panose="02020603050405020304" pitchFamily="18" charset="0"/>
                        </a:rPr>
                        <a:t>17</a:t>
                      </a:r>
                    </a:p>
                  </a:txBody>
                  <a:tcPr marL="68580" marR="68580" marT="0" marB="0"/>
                </a:tc>
                <a:tc>
                  <a:txBody>
                    <a:bodyPr/>
                    <a:lstStyle/>
                    <a:p>
                      <a:pPr marL="0" marR="0" algn="ctr">
                        <a:spcBef>
                          <a:spcPts val="0"/>
                        </a:spcBef>
                        <a:spcAft>
                          <a:spcPts val="0"/>
                        </a:spcAft>
                      </a:pPr>
                      <a:r>
                        <a:rPr lang="en-US" sz="1100" dirty="0">
                          <a:effectLst/>
                          <a:latin typeface="+mn-lt"/>
                        </a:rPr>
                        <a:t>4</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64.8</a:t>
                      </a:r>
                    </a:p>
                  </a:txBody>
                  <a:tcPr marL="68580" marR="68580" marT="0" marB="0">
                    <a:solidFill>
                      <a:srgbClr val="D0D8E8"/>
                    </a:solidFill>
                  </a:tcPr>
                </a:tc>
                <a:extLst>
                  <a:ext uri="{0D108BD9-81ED-4DB2-BD59-A6C34878D82A}">
                    <a16:rowId xmlns:a16="http://schemas.microsoft.com/office/drawing/2014/main" val="10016"/>
                  </a:ext>
                </a:extLst>
              </a:tr>
              <a:tr h="91440">
                <a:tc>
                  <a:txBody>
                    <a:bodyPr/>
                    <a:lstStyle/>
                    <a:p>
                      <a:pPr marL="0" marR="0" algn="ctr">
                        <a:spcBef>
                          <a:spcPts val="0"/>
                        </a:spcBef>
                        <a:spcAft>
                          <a:spcPts val="0"/>
                        </a:spcAft>
                      </a:pPr>
                      <a:r>
                        <a:rPr lang="en-US" sz="1000" dirty="0">
                          <a:effectLst/>
                          <a:latin typeface="+mn-lt"/>
                          <a:ea typeface="Times" pitchFamily="18" charset="0"/>
                          <a:cs typeface="Times New Roman" panose="02020603050405020304" pitchFamily="18" charset="0"/>
                        </a:rPr>
                        <a:t>18</a:t>
                      </a:r>
                    </a:p>
                  </a:txBody>
                  <a:tcPr marL="68580" marR="68580" marT="0" marB="0"/>
                </a:tc>
                <a:tc>
                  <a:txBody>
                    <a:bodyPr/>
                    <a:lstStyle/>
                    <a:p>
                      <a:pPr marL="0" marR="0" algn="ctr">
                        <a:spcBef>
                          <a:spcPts val="0"/>
                        </a:spcBef>
                        <a:spcAft>
                          <a:spcPts val="0"/>
                        </a:spcAft>
                      </a:pPr>
                      <a:r>
                        <a:rPr lang="en-US" sz="1100" dirty="0">
                          <a:effectLst/>
                          <a:latin typeface="+mn-lt"/>
                        </a:rPr>
                        <a:t>5</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65.2</a:t>
                      </a:r>
                    </a:p>
                  </a:txBody>
                  <a:tcPr marL="68580" marR="68580" marT="0" marB="0">
                    <a:solidFill>
                      <a:srgbClr val="D0D8E8"/>
                    </a:solidFill>
                  </a:tcPr>
                </a:tc>
                <a:extLst>
                  <a:ext uri="{0D108BD9-81ED-4DB2-BD59-A6C34878D82A}">
                    <a16:rowId xmlns:a16="http://schemas.microsoft.com/office/drawing/2014/main" val="10017"/>
                  </a:ext>
                </a:extLst>
              </a:tr>
              <a:tr h="91440">
                <a:tc>
                  <a:txBody>
                    <a:bodyPr/>
                    <a:lstStyle/>
                    <a:p>
                      <a:pPr marL="0" marR="0" algn="ctr">
                        <a:spcBef>
                          <a:spcPts val="0"/>
                        </a:spcBef>
                        <a:spcAft>
                          <a:spcPts val="0"/>
                        </a:spcAft>
                      </a:pPr>
                      <a:r>
                        <a:rPr lang="en-US" sz="1000" dirty="0">
                          <a:effectLst/>
                          <a:latin typeface="+mn-lt"/>
                          <a:ea typeface="Times" pitchFamily="18" charset="0"/>
                          <a:cs typeface="Times New Roman" panose="02020603050405020304" pitchFamily="18" charset="0"/>
                        </a:rPr>
                        <a:t>19</a:t>
                      </a:r>
                    </a:p>
                  </a:txBody>
                  <a:tcPr marL="68580" marR="68580" marT="0" marB="0"/>
                </a:tc>
                <a:tc>
                  <a:txBody>
                    <a:bodyPr/>
                    <a:lstStyle/>
                    <a:p>
                      <a:pPr marL="0" marR="0" algn="ctr">
                        <a:spcBef>
                          <a:spcPts val="0"/>
                        </a:spcBef>
                        <a:spcAft>
                          <a:spcPts val="0"/>
                        </a:spcAft>
                      </a:pPr>
                      <a:r>
                        <a:rPr lang="en-US" sz="1100" dirty="0">
                          <a:effectLst/>
                          <a:latin typeface="+mn-lt"/>
                        </a:rPr>
                        <a:t>6</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65.7</a:t>
                      </a:r>
                    </a:p>
                  </a:txBody>
                  <a:tcPr marL="68580" marR="68580" marT="0" marB="0">
                    <a:solidFill>
                      <a:srgbClr val="D0D8E8"/>
                    </a:solidFill>
                  </a:tcPr>
                </a:tc>
                <a:extLst>
                  <a:ext uri="{0D108BD9-81ED-4DB2-BD59-A6C34878D82A}">
                    <a16:rowId xmlns:a16="http://schemas.microsoft.com/office/drawing/2014/main" val="10018"/>
                  </a:ext>
                </a:extLst>
              </a:tr>
              <a:tr h="91440">
                <a:tc>
                  <a:txBody>
                    <a:bodyPr/>
                    <a:lstStyle/>
                    <a:p>
                      <a:pPr marL="0" marR="0" algn="ctr">
                        <a:spcBef>
                          <a:spcPts val="0"/>
                        </a:spcBef>
                        <a:spcAft>
                          <a:spcPts val="0"/>
                        </a:spcAft>
                      </a:pPr>
                      <a:r>
                        <a:rPr lang="en-US" sz="1000" dirty="0">
                          <a:effectLst/>
                          <a:latin typeface="+mn-lt"/>
                          <a:ea typeface="Times" pitchFamily="18" charset="0"/>
                          <a:cs typeface="Times New Roman" panose="02020603050405020304" pitchFamily="18" charset="0"/>
                        </a:rPr>
                        <a:t>20</a:t>
                      </a:r>
                    </a:p>
                  </a:txBody>
                  <a:tcPr marL="68580" marR="68580" marT="0" marB="0"/>
                </a:tc>
                <a:tc>
                  <a:txBody>
                    <a:bodyPr/>
                    <a:lstStyle/>
                    <a:p>
                      <a:pPr marL="0" marR="0" algn="ctr">
                        <a:spcBef>
                          <a:spcPts val="0"/>
                        </a:spcBef>
                        <a:spcAft>
                          <a:spcPts val="0"/>
                        </a:spcAft>
                      </a:pPr>
                      <a:r>
                        <a:rPr lang="en-US" sz="1100" dirty="0">
                          <a:effectLst/>
                          <a:latin typeface="+mn-lt"/>
                        </a:rPr>
                        <a:t>7</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66.3</a:t>
                      </a:r>
                    </a:p>
                  </a:txBody>
                  <a:tcPr marL="68580" marR="68580" marT="0" marB="0">
                    <a:solidFill>
                      <a:srgbClr val="D0D8E8"/>
                    </a:solidFill>
                  </a:tcPr>
                </a:tc>
                <a:extLst>
                  <a:ext uri="{0D108BD9-81ED-4DB2-BD59-A6C34878D82A}">
                    <a16:rowId xmlns:a16="http://schemas.microsoft.com/office/drawing/2014/main" val="10019"/>
                  </a:ext>
                </a:extLst>
              </a:tr>
              <a:tr h="91440">
                <a:tc>
                  <a:txBody>
                    <a:bodyPr/>
                    <a:lstStyle/>
                    <a:p>
                      <a:pPr marL="0" marR="0" algn="ctr">
                        <a:spcBef>
                          <a:spcPts val="0"/>
                        </a:spcBef>
                        <a:spcAft>
                          <a:spcPts val="0"/>
                        </a:spcAft>
                      </a:pPr>
                      <a:r>
                        <a:rPr lang="en-US" sz="1000" dirty="0">
                          <a:effectLst/>
                          <a:latin typeface="+mn-lt"/>
                          <a:ea typeface="Times" pitchFamily="18" charset="0"/>
                          <a:cs typeface="Times New Roman" panose="02020603050405020304" pitchFamily="18" charset="0"/>
                        </a:rPr>
                        <a:t>21</a:t>
                      </a:r>
                    </a:p>
                  </a:txBody>
                  <a:tcPr marL="68580" marR="68580" marT="0" marB="0"/>
                </a:tc>
                <a:tc>
                  <a:txBody>
                    <a:bodyPr/>
                    <a:lstStyle/>
                    <a:p>
                      <a:pPr marL="0" marR="0" algn="ctr">
                        <a:spcBef>
                          <a:spcPts val="0"/>
                        </a:spcBef>
                        <a:spcAft>
                          <a:spcPts val="0"/>
                        </a:spcAft>
                      </a:pPr>
                      <a:r>
                        <a:rPr lang="en-US" sz="1100" dirty="0">
                          <a:effectLst/>
                          <a:latin typeface="+mn-lt"/>
                        </a:rPr>
                        <a:t>8</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66.7</a:t>
                      </a:r>
                    </a:p>
                  </a:txBody>
                  <a:tcPr marL="68580" marR="68580" marT="0" marB="0">
                    <a:solidFill>
                      <a:srgbClr val="D0D8E8"/>
                    </a:solidFill>
                  </a:tcPr>
                </a:tc>
                <a:extLst>
                  <a:ext uri="{0D108BD9-81ED-4DB2-BD59-A6C34878D82A}">
                    <a16:rowId xmlns:a16="http://schemas.microsoft.com/office/drawing/2014/main" val="10020"/>
                  </a:ext>
                </a:extLst>
              </a:tr>
              <a:tr h="91440">
                <a:tc>
                  <a:txBody>
                    <a:bodyPr/>
                    <a:lstStyle/>
                    <a:p>
                      <a:pPr marL="0" marR="0" algn="ctr">
                        <a:spcBef>
                          <a:spcPts val="0"/>
                        </a:spcBef>
                        <a:spcAft>
                          <a:spcPts val="0"/>
                        </a:spcAft>
                      </a:pPr>
                      <a:r>
                        <a:rPr lang="en-US" sz="1000" dirty="0">
                          <a:effectLst/>
                          <a:latin typeface="+mn-lt"/>
                          <a:ea typeface="Times" pitchFamily="18" charset="0"/>
                          <a:cs typeface="Times New Roman" panose="02020603050405020304" pitchFamily="18" charset="0"/>
                        </a:rPr>
                        <a:t>22</a:t>
                      </a:r>
                    </a:p>
                  </a:txBody>
                  <a:tcPr marL="68580" marR="68580" marT="0" marB="0"/>
                </a:tc>
                <a:tc>
                  <a:txBody>
                    <a:bodyPr/>
                    <a:lstStyle/>
                    <a:p>
                      <a:pPr marL="0" marR="0" algn="ctr">
                        <a:spcBef>
                          <a:spcPts val="0"/>
                        </a:spcBef>
                        <a:spcAft>
                          <a:spcPts val="0"/>
                        </a:spcAft>
                      </a:pPr>
                      <a:r>
                        <a:rPr lang="en-US" sz="1100" dirty="0">
                          <a:effectLst/>
                          <a:latin typeface="+mn-lt"/>
                        </a:rPr>
                        <a:t>9</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67.1</a:t>
                      </a:r>
                    </a:p>
                  </a:txBody>
                  <a:tcPr marL="68580" marR="68580" marT="0" marB="0">
                    <a:solidFill>
                      <a:srgbClr val="D0D8E8"/>
                    </a:solidFill>
                  </a:tcPr>
                </a:tc>
                <a:extLst>
                  <a:ext uri="{0D108BD9-81ED-4DB2-BD59-A6C34878D82A}">
                    <a16:rowId xmlns:a16="http://schemas.microsoft.com/office/drawing/2014/main" val="10021"/>
                  </a:ext>
                </a:extLst>
              </a:tr>
              <a:tr h="91440">
                <a:tc>
                  <a:txBody>
                    <a:bodyPr/>
                    <a:lstStyle/>
                    <a:p>
                      <a:pPr marL="0" marR="0" algn="ctr">
                        <a:spcBef>
                          <a:spcPts val="0"/>
                        </a:spcBef>
                        <a:spcAft>
                          <a:spcPts val="0"/>
                        </a:spcAft>
                      </a:pPr>
                      <a:r>
                        <a:rPr lang="en-US" sz="1000" dirty="0">
                          <a:effectLst/>
                          <a:latin typeface="+mn-lt"/>
                          <a:ea typeface="Times" pitchFamily="18" charset="0"/>
                          <a:cs typeface="Times New Roman" panose="02020603050405020304" pitchFamily="18" charset="0"/>
                        </a:rPr>
                        <a:t>23</a:t>
                      </a:r>
                    </a:p>
                  </a:txBody>
                  <a:tcPr marL="68580" marR="68580" marT="0" marB="0"/>
                </a:tc>
                <a:tc>
                  <a:txBody>
                    <a:bodyPr/>
                    <a:lstStyle/>
                    <a:p>
                      <a:pPr marL="0" marR="0" algn="ctr">
                        <a:spcBef>
                          <a:spcPts val="0"/>
                        </a:spcBef>
                        <a:spcAft>
                          <a:spcPts val="0"/>
                        </a:spcAft>
                      </a:pPr>
                      <a:r>
                        <a:rPr lang="en-US" sz="1100" dirty="0">
                          <a:effectLst/>
                          <a:latin typeface="+mn-lt"/>
                        </a:rPr>
                        <a:t>10</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67.8</a:t>
                      </a:r>
                    </a:p>
                  </a:txBody>
                  <a:tcPr marL="68580" marR="68580" marT="0" marB="0">
                    <a:solidFill>
                      <a:srgbClr val="D0D8E8"/>
                    </a:solidFill>
                  </a:tcPr>
                </a:tc>
                <a:extLst>
                  <a:ext uri="{0D108BD9-81ED-4DB2-BD59-A6C34878D82A}">
                    <a16:rowId xmlns:a16="http://schemas.microsoft.com/office/drawing/2014/main" val="10022"/>
                  </a:ext>
                </a:extLst>
              </a:tr>
              <a:tr h="91440">
                <a:tc>
                  <a:txBody>
                    <a:bodyPr/>
                    <a:lstStyle/>
                    <a:p>
                      <a:pPr marL="0" marR="0" algn="ctr">
                        <a:spcBef>
                          <a:spcPts val="0"/>
                        </a:spcBef>
                        <a:spcAft>
                          <a:spcPts val="0"/>
                        </a:spcAft>
                      </a:pPr>
                      <a:r>
                        <a:rPr lang="en-US" sz="1000" dirty="0">
                          <a:effectLst/>
                          <a:latin typeface="+mn-lt"/>
                          <a:ea typeface="Times" pitchFamily="18" charset="0"/>
                          <a:cs typeface="Times New Roman" panose="02020603050405020304" pitchFamily="18" charset="0"/>
                        </a:rPr>
                        <a:t>24</a:t>
                      </a:r>
                    </a:p>
                  </a:txBody>
                  <a:tcPr marL="68580" marR="68580" marT="0" marB="0"/>
                </a:tc>
                <a:tc>
                  <a:txBody>
                    <a:bodyPr/>
                    <a:lstStyle/>
                    <a:p>
                      <a:pPr marL="0" marR="0" algn="ctr">
                        <a:spcBef>
                          <a:spcPts val="0"/>
                        </a:spcBef>
                        <a:spcAft>
                          <a:spcPts val="0"/>
                        </a:spcAft>
                      </a:pPr>
                      <a:r>
                        <a:rPr lang="en-US" sz="1100" dirty="0">
                          <a:effectLst/>
                          <a:latin typeface="+mn-lt"/>
                        </a:rPr>
                        <a:t>11</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68.9</a:t>
                      </a:r>
                    </a:p>
                  </a:txBody>
                  <a:tcPr marL="68580" marR="68580" marT="0" marB="0">
                    <a:solidFill>
                      <a:srgbClr val="D0D8E8"/>
                    </a:solidFill>
                  </a:tcPr>
                </a:tc>
                <a:extLst>
                  <a:ext uri="{0D108BD9-81ED-4DB2-BD59-A6C34878D82A}">
                    <a16:rowId xmlns:a16="http://schemas.microsoft.com/office/drawing/2014/main" val="10023"/>
                  </a:ext>
                </a:extLst>
              </a:tr>
              <a:tr h="91440">
                <a:tc>
                  <a:txBody>
                    <a:bodyPr/>
                    <a:lstStyle/>
                    <a:p>
                      <a:pPr marL="0" marR="0" algn="ctr">
                        <a:spcBef>
                          <a:spcPts val="0"/>
                        </a:spcBef>
                        <a:spcAft>
                          <a:spcPts val="0"/>
                        </a:spcAft>
                      </a:pPr>
                      <a:r>
                        <a:rPr lang="en-US" sz="1000" dirty="0">
                          <a:effectLst/>
                          <a:latin typeface="+mn-lt"/>
                          <a:ea typeface="Times" pitchFamily="18" charset="0"/>
                          <a:cs typeface="Times New Roman" panose="02020603050405020304" pitchFamily="18" charset="0"/>
                        </a:rPr>
                        <a:t>25</a:t>
                      </a:r>
                    </a:p>
                  </a:txBody>
                  <a:tcPr marL="68580" marR="68580" marT="0" marB="0"/>
                </a:tc>
                <a:tc>
                  <a:txBody>
                    <a:bodyPr/>
                    <a:lstStyle/>
                    <a:p>
                      <a:pPr marL="0" marR="0" algn="ctr">
                        <a:spcBef>
                          <a:spcPts val="0"/>
                        </a:spcBef>
                        <a:spcAft>
                          <a:spcPts val="0"/>
                        </a:spcAft>
                      </a:pPr>
                      <a:r>
                        <a:rPr lang="en-US" sz="1100" dirty="0">
                          <a:effectLst/>
                          <a:latin typeface="+mn-lt"/>
                        </a:rPr>
                        <a:t>12</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69.6</a:t>
                      </a:r>
                    </a:p>
                  </a:txBody>
                  <a:tcPr marL="68580" marR="68580" marT="0" marB="0">
                    <a:solidFill>
                      <a:srgbClr val="D0D8E8"/>
                    </a:solidFill>
                  </a:tcPr>
                </a:tc>
                <a:extLst>
                  <a:ext uri="{0D108BD9-81ED-4DB2-BD59-A6C34878D82A}">
                    <a16:rowId xmlns:a16="http://schemas.microsoft.com/office/drawing/2014/main" val="10024"/>
                  </a:ext>
                </a:extLst>
              </a:tr>
            </a:tbl>
          </a:graphicData>
        </a:graphic>
      </p:graphicFrame>
      <p:graphicFrame>
        <p:nvGraphicFramePr>
          <p:cNvPr id="21" name="Table 20"/>
          <p:cNvGraphicFramePr>
            <a:graphicFrameLocks noGrp="1"/>
          </p:cNvGraphicFramePr>
          <p:nvPr/>
        </p:nvGraphicFramePr>
        <p:xfrm>
          <a:off x="6897089" y="1238123"/>
          <a:ext cx="1256310" cy="4023360"/>
        </p:xfrm>
        <a:graphic>
          <a:graphicData uri="http://schemas.openxmlformats.org/drawingml/2006/table">
            <a:tbl>
              <a:tblPr bandRow="1" bandCol="1">
                <a:tableStyleId>{5C22544A-7EE6-4342-B048-85BDC9FD1C3A}</a:tableStyleId>
              </a:tblPr>
              <a:tblGrid>
                <a:gridCol w="350702">
                  <a:extLst>
                    <a:ext uri="{9D8B030D-6E8A-4147-A177-3AD203B41FA5}">
                      <a16:colId xmlns:a16="http://schemas.microsoft.com/office/drawing/2014/main" val="20000"/>
                    </a:ext>
                  </a:extLst>
                </a:gridCol>
                <a:gridCol w="360485">
                  <a:extLst>
                    <a:ext uri="{9D8B030D-6E8A-4147-A177-3AD203B41FA5}">
                      <a16:colId xmlns:a16="http://schemas.microsoft.com/office/drawing/2014/main" val="20001"/>
                    </a:ext>
                  </a:extLst>
                </a:gridCol>
                <a:gridCol w="545123">
                  <a:extLst>
                    <a:ext uri="{9D8B030D-6E8A-4147-A177-3AD203B41FA5}">
                      <a16:colId xmlns:a16="http://schemas.microsoft.com/office/drawing/2014/main" val="20002"/>
                    </a:ext>
                  </a:extLst>
                </a:gridCol>
              </a:tblGrid>
              <a:tr h="91440">
                <a:tc>
                  <a:txBody>
                    <a:bodyPr/>
                    <a:lstStyle/>
                    <a:p>
                      <a:pPr marL="0" marR="0" algn="ctr">
                        <a:spcBef>
                          <a:spcPts val="0"/>
                        </a:spcBef>
                        <a:spcAft>
                          <a:spcPts val="0"/>
                        </a:spcAft>
                      </a:pPr>
                      <a:r>
                        <a:rPr lang="en-US" sz="1100" b="0" dirty="0">
                          <a:solidFill>
                            <a:schemeClr val="tx1"/>
                          </a:solidFill>
                          <a:effectLst/>
                          <a:latin typeface="+mn-lt"/>
                        </a:rPr>
                        <a:t>1</a:t>
                      </a:r>
                      <a:endParaRPr lang="en-US" sz="1000" b="0" dirty="0">
                        <a:solidFill>
                          <a:schemeClr val="tx1"/>
                        </a:solidFill>
                        <a:effectLst/>
                        <a:latin typeface="+mn-lt"/>
                        <a:ea typeface="Times" pitchFamily="18" charset="0"/>
                        <a:cs typeface="Times New Roman" panose="02020603050405020304" pitchFamily="18" charset="0"/>
                      </a:endParaRPr>
                    </a:p>
                  </a:txBody>
                  <a:tcPr marL="68580" marR="68580" marT="0" marB="0">
                    <a:solidFill>
                      <a:srgbClr val="D0D8E8"/>
                    </a:solidFill>
                  </a:tcPr>
                </a:tc>
                <a:tc>
                  <a:txBody>
                    <a:bodyPr/>
                    <a:lstStyle/>
                    <a:p>
                      <a:pPr marL="0" marR="0" algn="ctr">
                        <a:spcBef>
                          <a:spcPts val="0"/>
                        </a:spcBef>
                        <a:spcAft>
                          <a:spcPts val="0"/>
                        </a:spcAft>
                      </a:pPr>
                      <a:r>
                        <a:rPr lang="en-US" sz="1100" b="0" dirty="0">
                          <a:solidFill>
                            <a:schemeClr val="tx1"/>
                          </a:solidFill>
                          <a:effectLst/>
                          <a:latin typeface="+mn-lt"/>
                        </a:rPr>
                        <a:t>1</a:t>
                      </a:r>
                    </a:p>
                  </a:txBody>
                  <a:tcPr marL="68580" marR="68580" marT="0" marB="0">
                    <a:solidFill>
                      <a:srgbClr val="00B0F0"/>
                    </a:solidFill>
                  </a:tcPr>
                </a:tc>
                <a:tc>
                  <a:txBody>
                    <a:bodyPr/>
                    <a:lstStyle/>
                    <a:p>
                      <a:pPr marL="0" marR="0" algn="ctr">
                        <a:spcBef>
                          <a:spcPts val="0"/>
                        </a:spcBef>
                        <a:spcAft>
                          <a:spcPts val="0"/>
                        </a:spcAft>
                      </a:pPr>
                      <a:r>
                        <a:rPr lang="en-US" sz="1100" b="0" dirty="0">
                          <a:solidFill>
                            <a:schemeClr val="tx1"/>
                          </a:solidFill>
                          <a:effectLst/>
                          <a:latin typeface="+mn-lt"/>
                        </a:rPr>
                        <a:t>58.2</a:t>
                      </a:r>
                    </a:p>
                  </a:txBody>
                  <a:tcPr marL="68580" marR="68580" marT="0" marB="0">
                    <a:solidFill>
                      <a:srgbClr val="D0D8E8"/>
                    </a:solidFill>
                  </a:tcPr>
                </a:tc>
                <a:extLst>
                  <a:ext uri="{0D108BD9-81ED-4DB2-BD59-A6C34878D82A}">
                    <a16:rowId xmlns:a16="http://schemas.microsoft.com/office/drawing/2014/main" val="10000"/>
                  </a:ext>
                </a:extLst>
              </a:tr>
              <a:tr h="91440">
                <a:tc>
                  <a:txBody>
                    <a:bodyPr/>
                    <a:lstStyle/>
                    <a:p>
                      <a:pPr marL="0" marR="0" algn="ctr">
                        <a:spcBef>
                          <a:spcPts val="0"/>
                        </a:spcBef>
                        <a:spcAft>
                          <a:spcPts val="0"/>
                        </a:spcAft>
                      </a:pPr>
                      <a:r>
                        <a:rPr lang="en-US" sz="1100" dirty="0">
                          <a:effectLst/>
                          <a:latin typeface="+mn-lt"/>
                        </a:rPr>
                        <a:t>2</a:t>
                      </a:r>
                      <a:endParaRPr lang="en-US" sz="1000" dirty="0">
                        <a:effectLst/>
                        <a:latin typeface="+mn-lt"/>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latin typeface="+mn-lt"/>
                        </a:rPr>
                        <a:t>2</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59.5</a:t>
                      </a:r>
                    </a:p>
                  </a:txBody>
                  <a:tcPr marL="68580" marR="68580" marT="0" marB="0">
                    <a:solidFill>
                      <a:srgbClr val="D0D8E8"/>
                    </a:solidFill>
                  </a:tcPr>
                </a:tc>
                <a:extLst>
                  <a:ext uri="{0D108BD9-81ED-4DB2-BD59-A6C34878D82A}">
                    <a16:rowId xmlns:a16="http://schemas.microsoft.com/office/drawing/2014/main" val="10001"/>
                  </a:ext>
                </a:extLst>
              </a:tr>
              <a:tr h="91440">
                <a:tc>
                  <a:txBody>
                    <a:bodyPr/>
                    <a:lstStyle/>
                    <a:p>
                      <a:pPr marL="0" marR="0" algn="ctr">
                        <a:spcBef>
                          <a:spcPts val="0"/>
                        </a:spcBef>
                        <a:spcAft>
                          <a:spcPts val="0"/>
                        </a:spcAft>
                      </a:pPr>
                      <a:r>
                        <a:rPr lang="en-US" sz="1100" dirty="0">
                          <a:effectLst/>
                          <a:latin typeface="+mn-lt"/>
                        </a:rPr>
                        <a:t>3</a:t>
                      </a:r>
                      <a:endParaRPr lang="en-US" sz="1000" dirty="0">
                        <a:effectLst/>
                        <a:latin typeface="+mn-lt"/>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latin typeface="+mn-lt"/>
                        </a:rPr>
                        <a:t>3</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60.7</a:t>
                      </a:r>
                    </a:p>
                  </a:txBody>
                  <a:tcPr marL="68580" marR="68580" marT="0" marB="0">
                    <a:solidFill>
                      <a:srgbClr val="D0D8E8"/>
                    </a:solidFill>
                  </a:tcPr>
                </a:tc>
                <a:extLst>
                  <a:ext uri="{0D108BD9-81ED-4DB2-BD59-A6C34878D82A}">
                    <a16:rowId xmlns:a16="http://schemas.microsoft.com/office/drawing/2014/main" val="10002"/>
                  </a:ext>
                </a:extLst>
              </a:tr>
              <a:tr h="91440">
                <a:tc>
                  <a:txBody>
                    <a:bodyPr/>
                    <a:lstStyle/>
                    <a:p>
                      <a:pPr marL="0" marR="0" algn="ctr">
                        <a:spcBef>
                          <a:spcPts val="0"/>
                        </a:spcBef>
                        <a:spcAft>
                          <a:spcPts val="0"/>
                        </a:spcAft>
                      </a:pPr>
                      <a:r>
                        <a:rPr lang="en-US" sz="1100" dirty="0">
                          <a:effectLst/>
                          <a:latin typeface="+mn-lt"/>
                        </a:rPr>
                        <a:t>4</a:t>
                      </a:r>
                      <a:endParaRPr lang="en-US" sz="1000" dirty="0">
                        <a:effectLst/>
                        <a:latin typeface="+mn-lt"/>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latin typeface="+mn-lt"/>
                        </a:rPr>
                        <a:t>4</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60.9</a:t>
                      </a:r>
                    </a:p>
                  </a:txBody>
                  <a:tcPr marL="68580" marR="68580" marT="0" marB="0">
                    <a:solidFill>
                      <a:srgbClr val="D0D8E8"/>
                    </a:solidFill>
                  </a:tcPr>
                </a:tc>
                <a:extLst>
                  <a:ext uri="{0D108BD9-81ED-4DB2-BD59-A6C34878D82A}">
                    <a16:rowId xmlns:a16="http://schemas.microsoft.com/office/drawing/2014/main" val="10003"/>
                  </a:ext>
                </a:extLst>
              </a:tr>
              <a:tr h="91440">
                <a:tc>
                  <a:txBody>
                    <a:bodyPr/>
                    <a:lstStyle/>
                    <a:p>
                      <a:pPr marL="0" marR="0" algn="ctr">
                        <a:spcBef>
                          <a:spcPts val="0"/>
                        </a:spcBef>
                        <a:spcAft>
                          <a:spcPts val="0"/>
                        </a:spcAft>
                      </a:pPr>
                      <a:r>
                        <a:rPr lang="en-US" sz="1100" dirty="0">
                          <a:effectLst/>
                          <a:latin typeface="+mn-lt"/>
                        </a:rPr>
                        <a:t>5</a:t>
                      </a:r>
                      <a:endParaRPr lang="en-US" sz="1000" dirty="0">
                        <a:effectLst/>
                        <a:latin typeface="+mn-lt"/>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latin typeface="+mn-lt"/>
                        </a:rPr>
                        <a:t>5</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61.9</a:t>
                      </a:r>
                    </a:p>
                  </a:txBody>
                  <a:tcPr marL="68580" marR="68580" marT="0" marB="0">
                    <a:solidFill>
                      <a:srgbClr val="D0D8E8"/>
                    </a:solidFill>
                  </a:tcPr>
                </a:tc>
                <a:extLst>
                  <a:ext uri="{0D108BD9-81ED-4DB2-BD59-A6C34878D82A}">
                    <a16:rowId xmlns:a16="http://schemas.microsoft.com/office/drawing/2014/main" val="10004"/>
                  </a:ext>
                </a:extLst>
              </a:tr>
              <a:tr h="91440">
                <a:tc>
                  <a:txBody>
                    <a:bodyPr/>
                    <a:lstStyle/>
                    <a:p>
                      <a:pPr marL="0" marR="0" algn="ctr">
                        <a:spcBef>
                          <a:spcPts val="0"/>
                        </a:spcBef>
                        <a:spcAft>
                          <a:spcPts val="0"/>
                        </a:spcAft>
                      </a:pPr>
                      <a:r>
                        <a:rPr lang="en-US" sz="1100" dirty="0">
                          <a:effectLst/>
                          <a:latin typeface="+mn-lt"/>
                        </a:rPr>
                        <a:t>6</a:t>
                      </a:r>
                      <a:endParaRPr lang="en-US" sz="1000" dirty="0">
                        <a:effectLst/>
                        <a:latin typeface="+mn-lt"/>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latin typeface="+mn-lt"/>
                        </a:rPr>
                        <a:t>6</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62.0</a:t>
                      </a:r>
                    </a:p>
                  </a:txBody>
                  <a:tcPr marL="68580" marR="68580" marT="0" marB="0">
                    <a:solidFill>
                      <a:srgbClr val="D0D8E8"/>
                    </a:solidFill>
                  </a:tcPr>
                </a:tc>
                <a:extLst>
                  <a:ext uri="{0D108BD9-81ED-4DB2-BD59-A6C34878D82A}">
                    <a16:rowId xmlns:a16="http://schemas.microsoft.com/office/drawing/2014/main" val="10005"/>
                  </a:ext>
                </a:extLst>
              </a:tr>
              <a:tr h="91440">
                <a:tc>
                  <a:txBody>
                    <a:bodyPr/>
                    <a:lstStyle/>
                    <a:p>
                      <a:pPr marL="0" marR="0" algn="ctr">
                        <a:spcBef>
                          <a:spcPts val="0"/>
                        </a:spcBef>
                        <a:spcAft>
                          <a:spcPts val="0"/>
                        </a:spcAft>
                      </a:pPr>
                      <a:r>
                        <a:rPr lang="en-US" sz="1100" dirty="0">
                          <a:effectLst/>
                          <a:latin typeface="+mn-lt"/>
                        </a:rPr>
                        <a:t>7</a:t>
                      </a:r>
                      <a:endParaRPr lang="en-US" sz="1000" dirty="0">
                        <a:effectLst/>
                        <a:latin typeface="+mn-lt"/>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latin typeface="+mn-lt"/>
                        </a:rPr>
                        <a:t>7</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62.2</a:t>
                      </a:r>
                    </a:p>
                  </a:txBody>
                  <a:tcPr marL="68580" marR="68580" marT="0" marB="0">
                    <a:solidFill>
                      <a:srgbClr val="D0D8E8"/>
                    </a:solidFill>
                  </a:tcPr>
                </a:tc>
                <a:extLst>
                  <a:ext uri="{0D108BD9-81ED-4DB2-BD59-A6C34878D82A}">
                    <a16:rowId xmlns:a16="http://schemas.microsoft.com/office/drawing/2014/main" val="10006"/>
                  </a:ext>
                </a:extLst>
              </a:tr>
              <a:tr h="91440">
                <a:tc>
                  <a:txBody>
                    <a:bodyPr/>
                    <a:lstStyle/>
                    <a:p>
                      <a:pPr marL="0" marR="0" algn="ctr">
                        <a:spcBef>
                          <a:spcPts val="0"/>
                        </a:spcBef>
                        <a:spcAft>
                          <a:spcPts val="0"/>
                        </a:spcAft>
                      </a:pPr>
                      <a:r>
                        <a:rPr lang="en-US" sz="1100" dirty="0">
                          <a:effectLst/>
                          <a:latin typeface="+mn-lt"/>
                        </a:rPr>
                        <a:t>8</a:t>
                      </a:r>
                      <a:endParaRPr lang="en-US" sz="1000" dirty="0">
                        <a:effectLst/>
                        <a:latin typeface="+mn-lt"/>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latin typeface="+mn-lt"/>
                        </a:rPr>
                        <a:t>8</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62.2</a:t>
                      </a:r>
                    </a:p>
                  </a:txBody>
                  <a:tcPr marL="68580" marR="68580" marT="0" marB="0">
                    <a:solidFill>
                      <a:srgbClr val="D0D8E8"/>
                    </a:solidFill>
                  </a:tcPr>
                </a:tc>
                <a:extLst>
                  <a:ext uri="{0D108BD9-81ED-4DB2-BD59-A6C34878D82A}">
                    <a16:rowId xmlns:a16="http://schemas.microsoft.com/office/drawing/2014/main" val="10007"/>
                  </a:ext>
                </a:extLst>
              </a:tr>
              <a:tr h="91440">
                <a:tc>
                  <a:txBody>
                    <a:bodyPr/>
                    <a:lstStyle/>
                    <a:p>
                      <a:pPr marL="0" marR="0" algn="ctr">
                        <a:spcBef>
                          <a:spcPts val="0"/>
                        </a:spcBef>
                        <a:spcAft>
                          <a:spcPts val="0"/>
                        </a:spcAft>
                      </a:pPr>
                      <a:r>
                        <a:rPr lang="en-US" sz="1100" dirty="0">
                          <a:effectLst/>
                          <a:latin typeface="+mn-lt"/>
                        </a:rPr>
                        <a:t>9</a:t>
                      </a:r>
                      <a:endParaRPr lang="en-US" sz="1000" dirty="0">
                        <a:effectLst/>
                        <a:latin typeface="+mn-lt"/>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latin typeface="+mn-lt"/>
                        </a:rPr>
                        <a:t>9</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62.4</a:t>
                      </a:r>
                    </a:p>
                  </a:txBody>
                  <a:tcPr marL="68580" marR="68580" marT="0" marB="0">
                    <a:solidFill>
                      <a:srgbClr val="D0D8E8"/>
                    </a:solidFill>
                  </a:tcPr>
                </a:tc>
                <a:extLst>
                  <a:ext uri="{0D108BD9-81ED-4DB2-BD59-A6C34878D82A}">
                    <a16:rowId xmlns:a16="http://schemas.microsoft.com/office/drawing/2014/main" val="10008"/>
                  </a:ext>
                </a:extLst>
              </a:tr>
              <a:tr h="91440">
                <a:tc>
                  <a:txBody>
                    <a:bodyPr/>
                    <a:lstStyle/>
                    <a:p>
                      <a:pPr marL="0" marR="0" algn="ctr">
                        <a:spcBef>
                          <a:spcPts val="0"/>
                        </a:spcBef>
                        <a:spcAft>
                          <a:spcPts val="0"/>
                        </a:spcAft>
                      </a:pPr>
                      <a:r>
                        <a:rPr lang="en-US" sz="1100" dirty="0">
                          <a:effectLst/>
                          <a:latin typeface="+mn-lt"/>
                        </a:rPr>
                        <a:t>10</a:t>
                      </a:r>
                      <a:endParaRPr lang="en-US" sz="1000" dirty="0">
                        <a:effectLst/>
                        <a:latin typeface="+mn-lt"/>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latin typeface="+mn-lt"/>
                        </a:rPr>
                        <a:t>10</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62.9</a:t>
                      </a:r>
                    </a:p>
                  </a:txBody>
                  <a:tcPr marL="68580" marR="68580" marT="0" marB="0">
                    <a:solidFill>
                      <a:srgbClr val="D0D8E8"/>
                    </a:solidFill>
                  </a:tcPr>
                </a:tc>
                <a:extLst>
                  <a:ext uri="{0D108BD9-81ED-4DB2-BD59-A6C34878D82A}">
                    <a16:rowId xmlns:a16="http://schemas.microsoft.com/office/drawing/2014/main" val="10009"/>
                  </a:ext>
                </a:extLst>
              </a:tr>
              <a:tr h="91440">
                <a:tc>
                  <a:txBody>
                    <a:bodyPr/>
                    <a:lstStyle/>
                    <a:p>
                      <a:pPr marL="0" marR="0" algn="ctr">
                        <a:spcBef>
                          <a:spcPts val="0"/>
                        </a:spcBef>
                        <a:spcAft>
                          <a:spcPts val="0"/>
                        </a:spcAft>
                      </a:pPr>
                      <a:r>
                        <a:rPr lang="en-US" sz="1100" dirty="0">
                          <a:effectLst/>
                          <a:latin typeface="+mn-lt"/>
                        </a:rPr>
                        <a:t>11</a:t>
                      </a:r>
                      <a:endParaRPr lang="en-US" sz="1000" dirty="0">
                        <a:effectLst/>
                        <a:latin typeface="+mn-lt"/>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latin typeface="+mn-lt"/>
                        </a:rPr>
                        <a:t>11</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63.1</a:t>
                      </a:r>
                    </a:p>
                  </a:txBody>
                  <a:tcPr marL="68580" marR="68580" marT="0" marB="0">
                    <a:solidFill>
                      <a:srgbClr val="D0D8E8"/>
                    </a:solidFill>
                  </a:tcPr>
                </a:tc>
                <a:extLst>
                  <a:ext uri="{0D108BD9-81ED-4DB2-BD59-A6C34878D82A}">
                    <a16:rowId xmlns:a16="http://schemas.microsoft.com/office/drawing/2014/main" val="10010"/>
                  </a:ext>
                </a:extLst>
              </a:tr>
              <a:tr h="91440">
                <a:tc>
                  <a:txBody>
                    <a:bodyPr/>
                    <a:lstStyle/>
                    <a:p>
                      <a:pPr marL="0" marR="0" algn="ctr">
                        <a:spcBef>
                          <a:spcPts val="0"/>
                        </a:spcBef>
                        <a:spcAft>
                          <a:spcPts val="0"/>
                        </a:spcAft>
                      </a:pPr>
                      <a:r>
                        <a:rPr lang="en-US" sz="1100" dirty="0">
                          <a:effectLst/>
                          <a:latin typeface="+mn-lt"/>
                        </a:rPr>
                        <a:t>12</a:t>
                      </a:r>
                      <a:endParaRPr lang="en-US" sz="1000" dirty="0">
                        <a:effectLst/>
                        <a:latin typeface="+mn-lt"/>
                        <a:ea typeface="Times" pitchFamily="18" charset="0"/>
                        <a:cs typeface="Times New Roman" panose="02020603050405020304" pitchFamily="18" charset="0"/>
                      </a:endParaRPr>
                    </a:p>
                  </a:txBody>
                  <a:tcPr marL="68580" marR="68580" marT="0" marB="0">
                    <a:solidFill>
                      <a:srgbClr val="FF66FF"/>
                    </a:solidFill>
                  </a:tcPr>
                </a:tc>
                <a:tc>
                  <a:txBody>
                    <a:bodyPr/>
                    <a:lstStyle/>
                    <a:p>
                      <a:pPr marL="0" marR="0" algn="ctr">
                        <a:spcBef>
                          <a:spcPts val="0"/>
                        </a:spcBef>
                        <a:spcAft>
                          <a:spcPts val="0"/>
                        </a:spcAft>
                      </a:pPr>
                      <a:endParaRPr lang="en-US" sz="1100" dirty="0">
                        <a:effectLst/>
                        <a:latin typeface="+mn-lt"/>
                      </a:endParaRPr>
                    </a:p>
                  </a:txBody>
                  <a:tcPr marL="68580" marR="68580" marT="0" marB="0">
                    <a:solidFill>
                      <a:srgbClr val="FF66FF"/>
                    </a:solidFill>
                  </a:tcPr>
                </a:tc>
                <a:tc>
                  <a:txBody>
                    <a:bodyPr/>
                    <a:lstStyle/>
                    <a:p>
                      <a:pPr marL="0" marR="0" algn="ctr">
                        <a:spcBef>
                          <a:spcPts val="0"/>
                        </a:spcBef>
                        <a:spcAft>
                          <a:spcPts val="0"/>
                        </a:spcAft>
                      </a:pPr>
                      <a:r>
                        <a:rPr lang="en-US" sz="1100" dirty="0">
                          <a:effectLst/>
                          <a:latin typeface="+mn-lt"/>
                        </a:rPr>
                        <a:t>63.7</a:t>
                      </a:r>
                    </a:p>
                  </a:txBody>
                  <a:tcPr marL="68580" marR="68580" marT="0" marB="0">
                    <a:solidFill>
                      <a:srgbClr val="FF66FF"/>
                    </a:solidFill>
                  </a:tcPr>
                </a:tc>
                <a:extLst>
                  <a:ext uri="{0D108BD9-81ED-4DB2-BD59-A6C34878D82A}">
                    <a16:rowId xmlns:a16="http://schemas.microsoft.com/office/drawing/2014/main" val="10011"/>
                  </a:ext>
                </a:extLst>
              </a:tr>
              <a:tr h="91440">
                <a:tc>
                  <a:txBody>
                    <a:bodyPr/>
                    <a:lstStyle/>
                    <a:p>
                      <a:pPr marL="0" marR="0" algn="ctr">
                        <a:spcBef>
                          <a:spcPts val="0"/>
                        </a:spcBef>
                        <a:spcAft>
                          <a:spcPts val="0"/>
                        </a:spcAft>
                      </a:pPr>
                      <a:r>
                        <a:rPr lang="en-US" sz="1100" dirty="0">
                          <a:effectLst/>
                          <a:latin typeface="+mn-lt"/>
                        </a:rPr>
                        <a:t>13</a:t>
                      </a:r>
                      <a:endParaRPr lang="en-US" sz="1000" dirty="0">
                        <a:effectLst/>
                        <a:latin typeface="+mn-lt"/>
                        <a:ea typeface="Times" pitchFamily="18" charset="0"/>
                        <a:cs typeface="Times New Roman" panose="02020603050405020304" pitchFamily="18" charset="0"/>
                      </a:endParaRPr>
                    </a:p>
                  </a:txBody>
                  <a:tcPr marL="68580" marR="68580" marT="0" marB="0">
                    <a:solidFill>
                      <a:srgbClr val="FF66FF"/>
                    </a:solidFill>
                  </a:tcPr>
                </a:tc>
                <a:tc>
                  <a:txBody>
                    <a:bodyPr/>
                    <a:lstStyle/>
                    <a:p>
                      <a:pPr marL="0" marR="0" algn="ctr">
                        <a:spcBef>
                          <a:spcPts val="0"/>
                        </a:spcBef>
                        <a:spcAft>
                          <a:spcPts val="0"/>
                        </a:spcAft>
                      </a:pPr>
                      <a:endParaRPr lang="en-US" sz="1100" dirty="0">
                        <a:effectLst/>
                        <a:latin typeface="+mn-lt"/>
                      </a:endParaRPr>
                    </a:p>
                  </a:txBody>
                  <a:tcPr marL="68580" marR="68580" marT="0" marB="0">
                    <a:solidFill>
                      <a:srgbClr val="FF66FF"/>
                    </a:solidFill>
                  </a:tcPr>
                </a:tc>
                <a:tc>
                  <a:txBody>
                    <a:bodyPr/>
                    <a:lstStyle/>
                    <a:p>
                      <a:pPr marL="0" marR="0" algn="ctr">
                        <a:spcBef>
                          <a:spcPts val="0"/>
                        </a:spcBef>
                        <a:spcAft>
                          <a:spcPts val="0"/>
                        </a:spcAft>
                      </a:pPr>
                      <a:r>
                        <a:rPr lang="en-US" sz="1100" dirty="0">
                          <a:effectLst/>
                          <a:latin typeface="+mn-lt"/>
                        </a:rPr>
                        <a:t>63.9</a:t>
                      </a:r>
                    </a:p>
                  </a:txBody>
                  <a:tcPr marL="68580" marR="68580" marT="0" marB="0">
                    <a:solidFill>
                      <a:srgbClr val="FF66FF"/>
                    </a:solidFill>
                  </a:tcPr>
                </a:tc>
                <a:extLst>
                  <a:ext uri="{0D108BD9-81ED-4DB2-BD59-A6C34878D82A}">
                    <a16:rowId xmlns:a16="http://schemas.microsoft.com/office/drawing/2014/main" val="10012"/>
                  </a:ext>
                </a:extLst>
              </a:tr>
              <a:tr h="91440">
                <a:tc>
                  <a:txBody>
                    <a:bodyPr/>
                    <a:lstStyle/>
                    <a:p>
                      <a:pPr marL="0" marR="0" algn="ctr">
                        <a:spcBef>
                          <a:spcPts val="0"/>
                        </a:spcBef>
                        <a:spcAft>
                          <a:spcPts val="0"/>
                        </a:spcAft>
                      </a:pPr>
                      <a:r>
                        <a:rPr lang="en-US" sz="1000" dirty="0">
                          <a:effectLst/>
                          <a:latin typeface="+mn-lt"/>
                          <a:ea typeface="Times" pitchFamily="18" charset="0"/>
                          <a:cs typeface="Times New Roman" panose="02020603050405020304" pitchFamily="18" charset="0"/>
                        </a:rPr>
                        <a:t>14</a:t>
                      </a:r>
                    </a:p>
                  </a:txBody>
                  <a:tcPr marL="68580" marR="68580" marT="0" marB="0"/>
                </a:tc>
                <a:tc>
                  <a:txBody>
                    <a:bodyPr/>
                    <a:lstStyle/>
                    <a:p>
                      <a:pPr marL="0" marR="0" algn="ctr">
                        <a:spcBef>
                          <a:spcPts val="0"/>
                        </a:spcBef>
                        <a:spcAft>
                          <a:spcPts val="0"/>
                        </a:spcAft>
                      </a:pPr>
                      <a:r>
                        <a:rPr lang="en-US" sz="1100" dirty="0">
                          <a:effectLst/>
                          <a:latin typeface="+mn-lt"/>
                        </a:rPr>
                        <a:t>1</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64.0</a:t>
                      </a:r>
                    </a:p>
                  </a:txBody>
                  <a:tcPr marL="68580" marR="68580" marT="0" marB="0">
                    <a:solidFill>
                      <a:srgbClr val="D0D8E8"/>
                    </a:solidFill>
                  </a:tcPr>
                </a:tc>
                <a:extLst>
                  <a:ext uri="{0D108BD9-81ED-4DB2-BD59-A6C34878D82A}">
                    <a16:rowId xmlns:a16="http://schemas.microsoft.com/office/drawing/2014/main" val="10013"/>
                  </a:ext>
                </a:extLst>
              </a:tr>
              <a:tr h="91440">
                <a:tc>
                  <a:txBody>
                    <a:bodyPr/>
                    <a:lstStyle/>
                    <a:p>
                      <a:pPr marL="0" marR="0" algn="ctr">
                        <a:spcBef>
                          <a:spcPts val="0"/>
                        </a:spcBef>
                        <a:spcAft>
                          <a:spcPts val="0"/>
                        </a:spcAft>
                      </a:pPr>
                      <a:r>
                        <a:rPr lang="en-US" sz="1000" dirty="0">
                          <a:effectLst/>
                          <a:latin typeface="+mn-lt"/>
                          <a:ea typeface="Times" pitchFamily="18" charset="0"/>
                          <a:cs typeface="Times New Roman" panose="02020603050405020304" pitchFamily="18" charset="0"/>
                        </a:rPr>
                        <a:t>15</a:t>
                      </a:r>
                    </a:p>
                  </a:txBody>
                  <a:tcPr marL="68580" marR="68580" marT="0" marB="0"/>
                </a:tc>
                <a:tc>
                  <a:txBody>
                    <a:bodyPr/>
                    <a:lstStyle/>
                    <a:p>
                      <a:pPr marL="0" marR="0" algn="ctr">
                        <a:spcBef>
                          <a:spcPts val="0"/>
                        </a:spcBef>
                        <a:spcAft>
                          <a:spcPts val="0"/>
                        </a:spcAft>
                      </a:pPr>
                      <a:r>
                        <a:rPr lang="en-US" sz="1100" dirty="0">
                          <a:effectLst/>
                          <a:latin typeface="+mn-lt"/>
                        </a:rPr>
                        <a:t>2</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64.1</a:t>
                      </a:r>
                    </a:p>
                  </a:txBody>
                  <a:tcPr marL="68580" marR="68580" marT="0" marB="0">
                    <a:solidFill>
                      <a:srgbClr val="D0D8E8"/>
                    </a:solidFill>
                  </a:tcPr>
                </a:tc>
                <a:extLst>
                  <a:ext uri="{0D108BD9-81ED-4DB2-BD59-A6C34878D82A}">
                    <a16:rowId xmlns:a16="http://schemas.microsoft.com/office/drawing/2014/main" val="10014"/>
                  </a:ext>
                </a:extLst>
              </a:tr>
              <a:tr h="91440">
                <a:tc>
                  <a:txBody>
                    <a:bodyPr/>
                    <a:lstStyle/>
                    <a:p>
                      <a:pPr marL="0" marR="0" algn="ctr">
                        <a:spcBef>
                          <a:spcPts val="0"/>
                        </a:spcBef>
                        <a:spcAft>
                          <a:spcPts val="0"/>
                        </a:spcAft>
                      </a:pPr>
                      <a:r>
                        <a:rPr lang="en-US" sz="1000" dirty="0">
                          <a:effectLst/>
                          <a:latin typeface="+mn-lt"/>
                          <a:ea typeface="Times" pitchFamily="18" charset="0"/>
                          <a:cs typeface="Times New Roman" panose="02020603050405020304" pitchFamily="18" charset="0"/>
                        </a:rPr>
                        <a:t>16</a:t>
                      </a:r>
                    </a:p>
                  </a:txBody>
                  <a:tcPr marL="68580" marR="68580" marT="0" marB="0"/>
                </a:tc>
                <a:tc>
                  <a:txBody>
                    <a:bodyPr/>
                    <a:lstStyle/>
                    <a:p>
                      <a:pPr marL="0" marR="0" algn="ctr">
                        <a:spcBef>
                          <a:spcPts val="0"/>
                        </a:spcBef>
                        <a:spcAft>
                          <a:spcPts val="0"/>
                        </a:spcAft>
                      </a:pPr>
                      <a:r>
                        <a:rPr lang="en-US" sz="1100" dirty="0">
                          <a:effectLst/>
                          <a:latin typeface="+mn-lt"/>
                        </a:rPr>
                        <a:t>3</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64.7</a:t>
                      </a:r>
                    </a:p>
                  </a:txBody>
                  <a:tcPr marL="68580" marR="68580" marT="0" marB="0">
                    <a:solidFill>
                      <a:srgbClr val="D0D8E8"/>
                    </a:solidFill>
                  </a:tcPr>
                </a:tc>
                <a:extLst>
                  <a:ext uri="{0D108BD9-81ED-4DB2-BD59-A6C34878D82A}">
                    <a16:rowId xmlns:a16="http://schemas.microsoft.com/office/drawing/2014/main" val="10015"/>
                  </a:ext>
                </a:extLst>
              </a:tr>
              <a:tr h="91440">
                <a:tc>
                  <a:txBody>
                    <a:bodyPr/>
                    <a:lstStyle/>
                    <a:p>
                      <a:pPr marL="0" marR="0" algn="ctr">
                        <a:spcBef>
                          <a:spcPts val="0"/>
                        </a:spcBef>
                        <a:spcAft>
                          <a:spcPts val="0"/>
                        </a:spcAft>
                      </a:pPr>
                      <a:r>
                        <a:rPr lang="en-US" sz="1000" dirty="0">
                          <a:effectLst/>
                          <a:latin typeface="+mn-lt"/>
                          <a:ea typeface="Times" pitchFamily="18" charset="0"/>
                          <a:cs typeface="Times New Roman" panose="02020603050405020304" pitchFamily="18" charset="0"/>
                        </a:rPr>
                        <a:t>17</a:t>
                      </a:r>
                    </a:p>
                  </a:txBody>
                  <a:tcPr marL="68580" marR="68580" marT="0" marB="0"/>
                </a:tc>
                <a:tc>
                  <a:txBody>
                    <a:bodyPr/>
                    <a:lstStyle/>
                    <a:p>
                      <a:pPr marL="0" marR="0" algn="ctr">
                        <a:spcBef>
                          <a:spcPts val="0"/>
                        </a:spcBef>
                        <a:spcAft>
                          <a:spcPts val="0"/>
                        </a:spcAft>
                      </a:pPr>
                      <a:r>
                        <a:rPr lang="en-US" sz="1100" dirty="0">
                          <a:effectLst/>
                          <a:latin typeface="+mn-lt"/>
                        </a:rPr>
                        <a:t>4</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64.8</a:t>
                      </a:r>
                    </a:p>
                  </a:txBody>
                  <a:tcPr marL="68580" marR="68580" marT="0" marB="0">
                    <a:solidFill>
                      <a:srgbClr val="D0D8E8"/>
                    </a:solidFill>
                  </a:tcPr>
                </a:tc>
                <a:extLst>
                  <a:ext uri="{0D108BD9-81ED-4DB2-BD59-A6C34878D82A}">
                    <a16:rowId xmlns:a16="http://schemas.microsoft.com/office/drawing/2014/main" val="10016"/>
                  </a:ext>
                </a:extLst>
              </a:tr>
              <a:tr h="91440">
                <a:tc>
                  <a:txBody>
                    <a:bodyPr/>
                    <a:lstStyle/>
                    <a:p>
                      <a:pPr marL="0" marR="0" algn="ctr">
                        <a:spcBef>
                          <a:spcPts val="0"/>
                        </a:spcBef>
                        <a:spcAft>
                          <a:spcPts val="0"/>
                        </a:spcAft>
                      </a:pPr>
                      <a:r>
                        <a:rPr lang="en-US" sz="1000" dirty="0">
                          <a:effectLst/>
                          <a:latin typeface="+mn-lt"/>
                          <a:ea typeface="Times" pitchFamily="18" charset="0"/>
                          <a:cs typeface="Times New Roman" panose="02020603050405020304" pitchFamily="18" charset="0"/>
                        </a:rPr>
                        <a:t>18</a:t>
                      </a:r>
                    </a:p>
                  </a:txBody>
                  <a:tcPr marL="68580" marR="68580" marT="0" marB="0"/>
                </a:tc>
                <a:tc>
                  <a:txBody>
                    <a:bodyPr/>
                    <a:lstStyle/>
                    <a:p>
                      <a:pPr marL="0" marR="0" algn="ctr">
                        <a:spcBef>
                          <a:spcPts val="0"/>
                        </a:spcBef>
                        <a:spcAft>
                          <a:spcPts val="0"/>
                        </a:spcAft>
                      </a:pPr>
                      <a:r>
                        <a:rPr lang="en-US" sz="1100" dirty="0">
                          <a:effectLst/>
                          <a:latin typeface="+mn-lt"/>
                        </a:rPr>
                        <a:t>5</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65.2</a:t>
                      </a:r>
                    </a:p>
                  </a:txBody>
                  <a:tcPr marL="68580" marR="68580" marT="0" marB="0">
                    <a:solidFill>
                      <a:srgbClr val="D0D8E8"/>
                    </a:solidFill>
                  </a:tcPr>
                </a:tc>
                <a:extLst>
                  <a:ext uri="{0D108BD9-81ED-4DB2-BD59-A6C34878D82A}">
                    <a16:rowId xmlns:a16="http://schemas.microsoft.com/office/drawing/2014/main" val="10017"/>
                  </a:ext>
                </a:extLst>
              </a:tr>
              <a:tr h="91440">
                <a:tc>
                  <a:txBody>
                    <a:bodyPr/>
                    <a:lstStyle/>
                    <a:p>
                      <a:pPr marL="0" marR="0" algn="ctr">
                        <a:spcBef>
                          <a:spcPts val="0"/>
                        </a:spcBef>
                        <a:spcAft>
                          <a:spcPts val="0"/>
                        </a:spcAft>
                      </a:pPr>
                      <a:r>
                        <a:rPr lang="en-US" sz="1000" dirty="0">
                          <a:effectLst/>
                          <a:latin typeface="+mn-lt"/>
                          <a:ea typeface="Times" pitchFamily="18" charset="0"/>
                          <a:cs typeface="Times New Roman" panose="02020603050405020304" pitchFamily="18" charset="0"/>
                        </a:rPr>
                        <a:t>19</a:t>
                      </a:r>
                    </a:p>
                  </a:txBody>
                  <a:tcPr marL="68580" marR="68580" marT="0" marB="0"/>
                </a:tc>
                <a:tc>
                  <a:txBody>
                    <a:bodyPr/>
                    <a:lstStyle/>
                    <a:p>
                      <a:pPr marL="0" marR="0" algn="ctr">
                        <a:spcBef>
                          <a:spcPts val="0"/>
                        </a:spcBef>
                        <a:spcAft>
                          <a:spcPts val="0"/>
                        </a:spcAft>
                      </a:pPr>
                      <a:r>
                        <a:rPr lang="en-US" sz="1100" dirty="0">
                          <a:effectLst/>
                          <a:latin typeface="+mn-lt"/>
                        </a:rPr>
                        <a:t>6</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65.7</a:t>
                      </a:r>
                    </a:p>
                  </a:txBody>
                  <a:tcPr marL="68580" marR="68580" marT="0" marB="0">
                    <a:solidFill>
                      <a:srgbClr val="D0D8E8"/>
                    </a:solidFill>
                  </a:tcPr>
                </a:tc>
                <a:extLst>
                  <a:ext uri="{0D108BD9-81ED-4DB2-BD59-A6C34878D82A}">
                    <a16:rowId xmlns:a16="http://schemas.microsoft.com/office/drawing/2014/main" val="10018"/>
                  </a:ext>
                </a:extLst>
              </a:tr>
              <a:tr h="91440">
                <a:tc>
                  <a:txBody>
                    <a:bodyPr/>
                    <a:lstStyle/>
                    <a:p>
                      <a:pPr marL="0" marR="0" algn="ctr">
                        <a:spcBef>
                          <a:spcPts val="0"/>
                        </a:spcBef>
                        <a:spcAft>
                          <a:spcPts val="0"/>
                        </a:spcAft>
                      </a:pPr>
                      <a:r>
                        <a:rPr lang="en-US" sz="1000" dirty="0">
                          <a:effectLst/>
                          <a:latin typeface="+mn-lt"/>
                          <a:ea typeface="Times" pitchFamily="18" charset="0"/>
                          <a:cs typeface="Times New Roman" panose="02020603050405020304" pitchFamily="18" charset="0"/>
                        </a:rPr>
                        <a:t>20</a:t>
                      </a:r>
                    </a:p>
                  </a:txBody>
                  <a:tcPr marL="68580" marR="68580" marT="0" marB="0"/>
                </a:tc>
                <a:tc>
                  <a:txBody>
                    <a:bodyPr/>
                    <a:lstStyle/>
                    <a:p>
                      <a:pPr marL="0" marR="0" algn="ctr">
                        <a:spcBef>
                          <a:spcPts val="0"/>
                        </a:spcBef>
                        <a:spcAft>
                          <a:spcPts val="0"/>
                        </a:spcAft>
                      </a:pPr>
                      <a:r>
                        <a:rPr lang="en-US" sz="1100" dirty="0">
                          <a:effectLst/>
                          <a:latin typeface="+mn-lt"/>
                        </a:rPr>
                        <a:t>7</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66.3</a:t>
                      </a:r>
                    </a:p>
                  </a:txBody>
                  <a:tcPr marL="68580" marR="68580" marT="0" marB="0">
                    <a:solidFill>
                      <a:srgbClr val="D0D8E8"/>
                    </a:solidFill>
                  </a:tcPr>
                </a:tc>
                <a:extLst>
                  <a:ext uri="{0D108BD9-81ED-4DB2-BD59-A6C34878D82A}">
                    <a16:rowId xmlns:a16="http://schemas.microsoft.com/office/drawing/2014/main" val="10019"/>
                  </a:ext>
                </a:extLst>
              </a:tr>
              <a:tr h="91440">
                <a:tc>
                  <a:txBody>
                    <a:bodyPr/>
                    <a:lstStyle/>
                    <a:p>
                      <a:pPr marL="0" marR="0" algn="ctr">
                        <a:spcBef>
                          <a:spcPts val="0"/>
                        </a:spcBef>
                        <a:spcAft>
                          <a:spcPts val="0"/>
                        </a:spcAft>
                      </a:pPr>
                      <a:r>
                        <a:rPr lang="en-US" sz="1000" dirty="0">
                          <a:effectLst/>
                          <a:latin typeface="+mn-lt"/>
                          <a:ea typeface="Times" pitchFamily="18" charset="0"/>
                          <a:cs typeface="Times New Roman" panose="02020603050405020304" pitchFamily="18" charset="0"/>
                        </a:rPr>
                        <a:t>21</a:t>
                      </a:r>
                    </a:p>
                  </a:txBody>
                  <a:tcPr marL="68580" marR="68580" marT="0" marB="0"/>
                </a:tc>
                <a:tc>
                  <a:txBody>
                    <a:bodyPr/>
                    <a:lstStyle/>
                    <a:p>
                      <a:pPr marL="0" marR="0" algn="ctr">
                        <a:spcBef>
                          <a:spcPts val="0"/>
                        </a:spcBef>
                        <a:spcAft>
                          <a:spcPts val="0"/>
                        </a:spcAft>
                      </a:pPr>
                      <a:r>
                        <a:rPr lang="en-US" sz="1100" dirty="0">
                          <a:effectLst/>
                          <a:latin typeface="+mn-lt"/>
                        </a:rPr>
                        <a:t>8</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66.7</a:t>
                      </a:r>
                    </a:p>
                  </a:txBody>
                  <a:tcPr marL="68580" marR="68580" marT="0" marB="0">
                    <a:solidFill>
                      <a:srgbClr val="D0D8E8"/>
                    </a:solidFill>
                  </a:tcPr>
                </a:tc>
                <a:extLst>
                  <a:ext uri="{0D108BD9-81ED-4DB2-BD59-A6C34878D82A}">
                    <a16:rowId xmlns:a16="http://schemas.microsoft.com/office/drawing/2014/main" val="10020"/>
                  </a:ext>
                </a:extLst>
              </a:tr>
              <a:tr h="91440">
                <a:tc>
                  <a:txBody>
                    <a:bodyPr/>
                    <a:lstStyle/>
                    <a:p>
                      <a:pPr marL="0" marR="0" algn="ctr">
                        <a:spcBef>
                          <a:spcPts val="0"/>
                        </a:spcBef>
                        <a:spcAft>
                          <a:spcPts val="0"/>
                        </a:spcAft>
                      </a:pPr>
                      <a:r>
                        <a:rPr lang="en-US" sz="1000" dirty="0">
                          <a:effectLst/>
                          <a:latin typeface="+mn-lt"/>
                          <a:ea typeface="Times" pitchFamily="18" charset="0"/>
                          <a:cs typeface="Times New Roman" panose="02020603050405020304" pitchFamily="18" charset="0"/>
                        </a:rPr>
                        <a:t>22</a:t>
                      </a:r>
                    </a:p>
                  </a:txBody>
                  <a:tcPr marL="68580" marR="68580" marT="0" marB="0"/>
                </a:tc>
                <a:tc>
                  <a:txBody>
                    <a:bodyPr/>
                    <a:lstStyle/>
                    <a:p>
                      <a:pPr marL="0" marR="0" algn="ctr">
                        <a:spcBef>
                          <a:spcPts val="0"/>
                        </a:spcBef>
                        <a:spcAft>
                          <a:spcPts val="0"/>
                        </a:spcAft>
                      </a:pPr>
                      <a:r>
                        <a:rPr lang="en-US" sz="1100" dirty="0">
                          <a:effectLst/>
                          <a:latin typeface="+mn-lt"/>
                        </a:rPr>
                        <a:t>9</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67.1</a:t>
                      </a:r>
                    </a:p>
                  </a:txBody>
                  <a:tcPr marL="68580" marR="68580" marT="0" marB="0">
                    <a:solidFill>
                      <a:srgbClr val="D0D8E8"/>
                    </a:solidFill>
                  </a:tcPr>
                </a:tc>
                <a:extLst>
                  <a:ext uri="{0D108BD9-81ED-4DB2-BD59-A6C34878D82A}">
                    <a16:rowId xmlns:a16="http://schemas.microsoft.com/office/drawing/2014/main" val="10021"/>
                  </a:ext>
                </a:extLst>
              </a:tr>
              <a:tr h="91440">
                <a:tc>
                  <a:txBody>
                    <a:bodyPr/>
                    <a:lstStyle/>
                    <a:p>
                      <a:pPr marL="0" marR="0" algn="ctr">
                        <a:spcBef>
                          <a:spcPts val="0"/>
                        </a:spcBef>
                        <a:spcAft>
                          <a:spcPts val="0"/>
                        </a:spcAft>
                      </a:pPr>
                      <a:r>
                        <a:rPr lang="en-US" sz="1000" dirty="0">
                          <a:effectLst/>
                          <a:latin typeface="+mn-lt"/>
                          <a:ea typeface="Times" pitchFamily="18" charset="0"/>
                          <a:cs typeface="Times New Roman" panose="02020603050405020304" pitchFamily="18" charset="0"/>
                        </a:rPr>
                        <a:t>23</a:t>
                      </a:r>
                    </a:p>
                  </a:txBody>
                  <a:tcPr marL="68580" marR="68580" marT="0" marB="0"/>
                </a:tc>
                <a:tc>
                  <a:txBody>
                    <a:bodyPr/>
                    <a:lstStyle/>
                    <a:p>
                      <a:pPr marL="0" marR="0" algn="ctr">
                        <a:spcBef>
                          <a:spcPts val="0"/>
                        </a:spcBef>
                        <a:spcAft>
                          <a:spcPts val="0"/>
                        </a:spcAft>
                      </a:pPr>
                      <a:r>
                        <a:rPr lang="en-US" sz="1100" dirty="0">
                          <a:effectLst/>
                          <a:latin typeface="+mn-lt"/>
                        </a:rPr>
                        <a:t>10</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67.8</a:t>
                      </a:r>
                    </a:p>
                  </a:txBody>
                  <a:tcPr marL="68580" marR="68580" marT="0" marB="0">
                    <a:solidFill>
                      <a:srgbClr val="D0D8E8"/>
                    </a:solidFill>
                  </a:tcPr>
                </a:tc>
                <a:extLst>
                  <a:ext uri="{0D108BD9-81ED-4DB2-BD59-A6C34878D82A}">
                    <a16:rowId xmlns:a16="http://schemas.microsoft.com/office/drawing/2014/main" val="10022"/>
                  </a:ext>
                </a:extLst>
              </a:tr>
              <a:tr h="91440">
                <a:tc>
                  <a:txBody>
                    <a:bodyPr/>
                    <a:lstStyle/>
                    <a:p>
                      <a:pPr marL="0" marR="0" algn="ctr">
                        <a:spcBef>
                          <a:spcPts val="0"/>
                        </a:spcBef>
                        <a:spcAft>
                          <a:spcPts val="0"/>
                        </a:spcAft>
                      </a:pPr>
                      <a:r>
                        <a:rPr lang="en-US" sz="1000" dirty="0">
                          <a:effectLst/>
                          <a:latin typeface="+mn-lt"/>
                          <a:ea typeface="Times" pitchFamily="18" charset="0"/>
                          <a:cs typeface="Times New Roman" panose="02020603050405020304" pitchFamily="18" charset="0"/>
                        </a:rPr>
                        <a:t>24</a:t>
                      </a:r>
                    </a:p>
                  </a:txBody>
                  <a:tcPr marL="68580" marR="68580" marT="0" marB="0"/>
                </a:tc>
                <a:tc>
                  <a:txBody>
                    <a:bodyPr/>
                    <a:lstStyle/>
                    <a:p>
                      <a:pPr marL="0" marR="0" algn="ctr">
                        <a:spcBef>
                          <a:spcPts val="0"/>
                        </a:spcBef>
                        <a:spcAft>
                          <a:spcPts val="0"/>
                        </a:spcAft>
                      </a:pPr>
                      <a:r>
                        <a:rPr lang="en-US" sz="1100" dirty="0">
                          <a:effectLst/>
                          <a:latin typeface="+mn-lt"/>
                        </a:rPr>
                        <a:t>11</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68.9</a:t>
                      </a:r>
                    </a:p>
                  </a:txBody>
                  <a:tcPr marL="68580" marR="68580" marT="0" marB="0">
                    <a:solidFill>
                      <a:srgbClr val="D0D8E8"/>
                    </a:solidFill>
                  </a:tcPr>
                </a:tc>
                <a:extLst>
                  <a:ext uri="{0D108BD9-81ED-4DB2-BD59-A6C34878D82A}">
                    <a16:rowId xmlns:a16="http://schemas.microsoft.com/office/drawing/2014/main" val="10023"/>
                  </a:ext>
                </a:extLst>
              </a:tr>
            </a:tbl>
          </a:graphicData>
        </a:graphic>
      </p:graphicFrame>
    </p:spTree>
    <p:extLst>
      <p:ext uri="{BB962C8B-B14F-4D97-AF65-F5344CB8AC3E}">
        <p14:creationId xmlns:p14="http://schemas.microsoft.com/office/powerpoint/2010/main" val="27764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1325880" cy="502602"/>
          </a:xfrm>
        </p:spPr>
        <p:txBody>
          <a:bodyPr>
            <a:normAutofit fontScale="90000"/>
          </a:bodyPr>
          <a:lstStyle/>
          <a:p>
            <a:r>
              <a:rPr lang="en-US" sz="4000" dirty="0">
                <a:ea typeface="Arial" charset="0"/>
                <a:cs typeface="Arial" charset="0"/>
              </a:rPr>
              <a:t>Mode</a:t>
            </a:r>
            <a:endParaRPr lang="en-US" sz="4000" dirty="0"/>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BC80A0B2-012F-4200-A3CA-4BF536993387}"/>
              </a:ext>
            </a:extLst>
          </p:cNvPr>
          <p:cNvSpPr>
            <a:spLocks noGrp="1"/>
          </p:cNvSpPr>
          <p:nvPr>
            <p:ph idx="1"/>
          </p:nvPr>
        </p:nvSpPr>
        <p:spPr>
          <a:xfrm>
            <a:off x="651510" y="878958"/>
            <a:ext cx="8229600" cy="2590799"/>
          </a:xfrm>
        </p:spPr>
        <p:txBody>
          <a:bodyPr>
            <a:normAutofit fontScale="77500" lnSpcReduction="20000"/>
          </a:bodyPr>
          <a:lstStyle/>
          <a:p>
            <a:r>
              <a:rPr lang="en-US" dirty="0"/>
              <a:t>Mode </a:t>
            </a:r>
          </a:p>
          <a:p>
            <a:pPr lvl="1"/>
            <a:r>
              <a:rPr lang="en-US" dirty="0"/>
              <a:t>Is score that occurs with the greatest frequency</a:t>
            </a:r>
          </a:p>
          <a:p>
            <a:pPr lvl="1"/>
            <a:r>
              <a:rPr lang="en-US" dirty="0"/>
              <a:t>Can be used for nominal data</a:t>
            </a:r>
            <a:br>
              <a:rPr lang="en-US" dirty="0"/>
            </a:br>
            <a:endParaRPr lang="en-US" dirty="0"/>
          </a:p>
          <a:p>
            <a:r>
              <a:rPr lang="en-US" dirty="0"/>
              <a:t>Example</a:t>
            </a:r>
          </a:p>
          <a:p>
            <a:pPr lvl="1"/>
            <a:r>
              <a:rPr lang="en-US" dirty="0"/>
              <a:t>Sex of students in psychology class</a:t>
            </a:r>
          </a:p>
          <a:p>
            <a:pPr lvl="1"/>
            <a:r>
              <a:rPr lang="en-US" dirty="0"/>
              <a:t>Most common value (in Table 2.11, female) is the mode</a:t>
            </a:r>
          </a:p>
        </p:txBody>
      </p:sp>
      <p:graphicFrame>
        <p:nvGraphicFramePr>
          <p:cNvPr id="9" name="Table 8">
            <a:extLst>
              <a:ext uri="{FF2B5EF4-FFF2-40B4-BE49-F238E27FC236}">
                <a16:creationId xmlns:a16="http://schemas.microsoft.com/office/drawing/2014/main" id="{DF6DEC75-CA5E-4FAB-B9E7-BCD923598387}"/>
              </a:ext>
            </a:extLst>
          </p:cNvPr>
          <p:cNvGraphicFramePr>
            <a:graphicFrameLocks noGrp="1"/>
          </p:cNvGraphicFramePr>
          <p:nvPr>
            <p:extLst>
              <p:ext uri="{D42A27DB-BD31-4B8C-83A1-F6EECF244321}">
                <p14:modId xmlns:p14="http://schemas.microsoft.com/office/powerpoint/2010/main" val="1023217747"/>
              </p:ext>
            </p:extLst>
          </p:nvPr>
        </p:nvGraphicFramePr>
        <p:xfrm>
          <a:off x="838200" y="3429000"/>
          <a:ext cx="7467600" cy="1570035"/>
        </p:xfrm>
        <a:graphic>
          <a:graphicData uri="http://schemas.openxmlformats.org/drawingml/2006/table">
            <a:tbl>
              <a:tblPr firstRow="1" bandRow="1">
                <a:tableStyleId>{7DF18680-E054-41AD-8BC1-D1AEF772440D}</a:tableStyleId>
              </a:tblPr>
              <a:tblGrid>
                <a:gridCol w="2489200">
                  <a:extLst>
                    <a:ext uri="{9D8B030D-6E8A-4147-A177-3AD203B41FA5}">
                      <a16:colId xmlns:a16="http://schemas.microsoft.com/office/drawing/2014/main" val="20000"/>
                    </a:ext>
                  </a:extLst>
                </a:gridCol>
                <a:gridCol w="2489200">
                  <a:extLst>
                    <a:ext uri="{9D8B030D-6E8A-4147-A177-3AD203B41FA5}">
                      <a16:colId xmlns:a16="http://schemas.microsoft.com/office/drawing/2014/main" val="20001"/>
                    </a:ext>
                  </a:extLst>
                </a:gridCol>
                <a:gridCol w="2489200">
                  <a:extLst>
                    <a:ext uri="{9D8B030D-6E8A-4147-A177-3AD203B41FA5}">
                      <a16:colId xmlns:a16="http://schemas.microsoft.com/office/drawing/2014/main" val="20002"/>
                    </a:ext>
                  </a:extLst>
                </a:gridCol>
              </a:tblGrid>
              <a:tr h="523345">
                <a:tc>
                  <a:txBody>
                    <a:bodyPr/>
                    <a:lstStyle/>
                    <a:p>
                      <a:r>
                        <a:rPr lang="en-US" dirty="0"/>
                        <a:t>Sex</a:t>
                      </a:r>
                    </a:p>
                  </a:txBody>
                  <a:tcPr/>
                </a:tc>
                <a:tc>
                  <a:txBody>
                    <a:bodyPr/>
                    <a:lstStyle/>
                    <a:p>
                      <a:r>
                        <a:rPr lang="en-US" dirty="0"/>
                        <a:t>Frequency (</a:t>
                      </a:r>
                      <a:r>
                        <a:rPr lang="en-US" i="1" dirty="0"/>
                        <a:t>f</a:t>
                      </a:r>
                      <a:r>
                        <a:rPr lang="en-US" dirty="0"/>
                        <a:t>)</a:t>
                      </a:r>
                    </a:p>
                  </a:txBody>
                  <a:tcPr/>
                </a:tc>
                <a:tc>
                  <a:txBody>
                    <a:bodyPr/>
                    <a:lstStyle/>
                    <a:p>
                      <a:r>
                        <a:rPr lang="en-US" dirty="0"/>
                        <a:t>Percentage (%)</a:t>
                      </a:r>
                    </a:p>
                  </a:txBody>
                  <a:tcPr/>
                </a:tc>
                <a:extLst>
                  <a:ext uri="{0D108BD9-81ED-4DB2-BD59-A6C34878D82A}">
                    <a16:rowId xmlns:a16="http://schemas.microsoft.com/office/drawing/2014/main" val="10000"/>
                  </a:ext>
                </a:extLst>
              </a:tr>
              <a:tr h="523345">
                <a:tc>
                  <a:txBody>
                    <a:bodyPr/>
                    <a:lstStyle/>
                    <a:p>
                      <a:r>
                        <a:rPr lang="en-US" dirty="0"/>
                        <a:t>Male</a:t>
                      </a:r>
                    </a:p>
                  </a:txBody>
                  <a:tcPr/>
                </a:tc>
                <a:tc>
                  <a:txBody>
                    <a:bodyPr/>
                    <a:lstStyle/>
                    <a:p>
                      <a:r>
                        <a:rPr lang="en-US" dirty="0"/>
                        <a:t>19</a:t>
                      </a:r>
                    </a:p>
                  </a:txBody>
                  <a:tcPr/>
                </a:tc>
                <a:tc>
                  <a:txBody>
                    <a:bodyPr/>
                    <a:lstStyle/>
                    <a:p>
                      <a:r>
                        <a:rPr lang="en-US" dirty="0"/>
                        <a:t>29.23</a:t>
                      </a:r>
                    </a:p>
                  </a:txBody>
                  <a:tcPr/>
                </a:tc>
                <a:extLst>
                  <a:ext uri="{0D108BD9-81ED-4DB2-BD59-A6C34878D82A}">
                    <a16:rowId xmlns:a16="http://schemas.microsoft.com/office/drawing/2014/main" val="10001"/>
                  </a:ext>
                </a:extLst>
              </a:tr>
              <a:tr h="523345">
                <a:tc>
                  <a:txBody>
                    <a:bodyPr/>
                    <a:lstStyle/>
                    <a:p>
                      <a:r>
                        <a:rPr lang="en-US" dirty="0"/>
                        <a:t>Female</a:t>
                      </a:r>
                    </a:p>
                  </a:txBody>
                  <a:tcPr/>
                </a:tc>
                <a:tc>
                  <a:txBody>
                    <a:bodyPr/>
                    <a:lstStyle/>
                    <a:p>
                      <a:r>
                        <a:rPr lang="en-US" dirty="0"/>
                        <a:t>46</a:t>
                      </a:r>
                    </a:p>
                  </a:txBody>
                  <a:tcPr/>
                </a:tc>
                <a:tc>
                  <a:txBody>
                    <a:bodyPr/>
                    <a:lstStyle/>
                    <a:p>
                      <a:r>
                        <a:rPr lang="en-US" dirty="0"/>
                        <a:t>70.77</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79433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1982633" cy="502602"/>
          </a:xfrm>
        </p:spPr>
        <p:txBody>
          <a:bodyPr>
            <a:normAutofit fontScale="90000"/>
          </a:bodyPr>
          <a:lstStyle/>
          <a:p>
            <a:r>
              <a:rPr lang="en-US" sz="4000" dirty="0"/>
              <a:t>Example</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971" name="Text Box 4"/>
          <p:cNvSpPr txBox="1">
            <a:spLocks noChangeArrowheads="1"/>
          </p:cNvSpPr>
          <p:nvPr/>
        </p:nvSpPr>
        <p:spPr bwMode="auto">
          <a:xfrm>
            <a:off x="5592553" y="1647734"/>
            <a:ext cx="2162261" cy="369332"/>
          </a:xfrm>
          <a:prstGeom prst="rect">
            <a:avLst/>
          </a:prstGeom>
          <a:noFill/>
          <a:ln w="9525">
            <a:noFill/>
            <a:miter lim="800000"/>
            <a:headEnd/>
            <a:tailEnd/>
          </a:ln>
          <a:effectLst/>
        </p:spPr>
        <p:txBody>
          <a:bodyPr wrap="square">
            <a:spAutoFit/>
          </a:bodyPr>
          <a:lstStyle/>
          <a:p>
            <a:pPr defTabSz="914400">
              <a:defRPr/>
            </a:pPr>
            <a:r>
              <a:rPr lang="en-US" altLang="en-US" dirty="0">
                <a:solidFill>
                  <a:srgbClr val="000000"/>
                </a:solidFill>
                <a:latin typeface="Arial" charset="0"/>
                <a:ea typeface="+mn-ea"/>
              </a:rPr>
              <a:t>Sort the data firstly</a:t>
            </a:r>
          </a:p>
        </p:txBody>
      </p:sp>
      <p:graphicFrame>
        <p:nvGraphicFramePr>
          <p:cNvPr id="5" name="Table 4"/>
          <p:cNvGraphicFramePr>
            <a:graphicFrameLocks noGrp="1"/>
          </p:cNvGraphicFramePr>
          <p:nvPr/>
        </p:nvGraphicFramePr>
        <p:xfrm>
          <a:off x="880221" y="1182436"/>
          <a:ext cx="4173949" cy="4262524"/>
        </p:xfrm>
        <a:graphic>
          <a:graphicData uri="http://schemas.openxmlformats.org/drawingml/2006/table">
            <a:tbl>
              <a:tblPr firstRow="1" bandRow="1" bandCol="1">
                <a:tableStyleId>{5C22544A-7EE6-4342-B048-85BDC9FD1C3A}</a:tableStyleId>
              </a:tblPr>
              <a:tblGrid>
                <a:gridCol w="999858">
                  <a:extLst>
                    <a:ext uri="{9D8B030D-6E8A-4147-A177-3AD203B41FA5}">
                      <a16:colId xmlns:a16="http://schemas.microsoft.com/office/drawing/2014/main" val="20000"/>
                    </a:ext>
                  </a:extLst>
                </a:gridCol>
                <a:gridCol w="965675">
                  <a:extLst>
                    <a:ext uri="{9D8B030D-6E8A-4147-A177-3AD203B41FA5}">
                      <a16:colId xmlns:a16="http://schemas.microsoft.com/office/drawing/2014/main" val="20001"/>
                    </a:ext>
                  </a:extLst>
                </a:gridCol>
                <a:gridCol w="202568">
                  <a:extLst>
                    <a:ext uri="{9D8B030D-6E8A-4147-A177-3AD203B41FA5}">
                      <a16:colId xmlns:a16="http://schemas.microsoft.com/office/drawing/2014/main" val="20002"/>
                    </a:ext>
                  </a:extLst>
                </a:gridCol>
                <a:gridCol w="1002924">
                  <a:extLst>
                    <a:ext uri="{9D8B030D-6E8A-4147-A177-3AD203B41FA5}">
                      <a16:colId xmlns:a16="http://schemas.microsoft.com/office/drawing/2014/main" val="20003"/>
                    </a:ext>
                  </a:extLst>
                </a:gridCol>
                <a:gridCol w="1002924">
                  <a:extLst>
                    <a:ext uri="{9D8B030D-6E8A-4147-A177-3AD203B41FA5}">
                      <a16:colId xmlns:a16="http://schemas.microsoft.com/office/drawing/2014/main" val="20004"/>
                    </a:ext>
                  </a:extLst>
                </a:gridCol>
              </a:tblGrid>
              <a:tr h="495540">
                <a:tc>
                  <a:txBody>
                    <a:bodyPr/>
                    <a:lstStyle/>
                    <a:p>
                      <a:pPr marL="0" marR="0" algn="ctr">
                        <a:spcBef>
                          <a:spcPts val="0"/>
                        </a:spcBef>
                        <a:spcAft>
                          <a:spcPts val="0"/>
                        </a:spcAft>
                      </a:pPr>
                      <a:r>
                        <a:rPr lang="en-US" sz="1600" dirty="0">
                          <a:effectLst/>
                        </a:rPr>
                        <a:t>Woman</a:t>
                      </a:r>
                      <a:r>
                        <a:rPr lang="en-US" sz="1600" baseline="0" dirty="0">
                          <a:effectLst/>
                        </a:rPr>
                        <a:t> (i)</a:t>
                      </a:r>
                      <a:endParaRPr lang="en-US" sz="1200" dirty="0">
                        <a:effectLst/>
                        <a:latin typeface="Times" pitchFamily="18" charset="0"/>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b="1" kern="0" dirty="0">
                          <a:solidFill>
                            <a:srgbClr val="FFFFFF"/>
                          </a:solidFill>
                          <a:effectLst/>
                          <a:latin typeface="+mj-lt"/>
                          <a:cs typeface="Times New Roman" panose="02020603050405020304" pitchFamily="18" charset="0"/>
                        </a:rPr>
                        <a:t>Height</a:t>
                      </a:r>
                    </a:p>
                    <a:p>
                      <a:pPr marL="0" marR="0" algn="ctr">
                        <a:spcBef>
                          <a:spcPts val="0"/>
                        </a:spcBef>
                        <a:spcAft>
                          <a:spcPts val="0"/>
                        </a:spcAft>
                      </a:pPr>
                      <a:r>
                        <a:rPr lang="en-US" sz="1600" b="1" kern="0" dirty="0">
                          <a:solidFill>
                            <a:srgbClr val="FFFFFF"/>
                          </a:solidFill>
                          <a:effectLst/>
                          <a:latin typeface="+mj-lt"/>
                          <a:cs typeface="Times New Roman" panose="02020603050405020304" pitchFamily="18" charset="0"/>
                        </a:rPr>
                        <a:t> (x)</a:t>
                      </a:r>
                    </a:p>
                  </a:txBody>
                  <a:tcPr marL="68580" marR="68580" marT="0" marB="0"/>
                </a:tc>
                <a:tc>
                  <a:txBody>
                    <a:bodyPr/>
                    <a:lstStyle/>
                    <a:p>
                      <a:pPr marL="0" marR="0" algn="ctr">
                        <a:spcBef>
                          <a:spcPts val="0"/>
                        </a:spcBef>
                        <a:spcAft>
                          <a:spcPts val="0"/>
                        </a:spcAft>
                      </a:pPr>
                      <a:endParaRPr lang="en-US" sz="1600" b="1" kern="0" dirty="0">
                        <a:solidFill>
                          <a:srgbClr val="FFFFFF"/>
                        </a:solidFill>
                        <a:effectLst/>
                        <a:latin typeface="+mj-lt"/>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b="1" kern="0" dirty="0">
                          <a:solidFill>
                            <a:srgbClr val="FFFFFF"/>
                          </a:solidFill>
                          <a:effectLst/>
                          <a:latin typeface="+mj-lt"/>
                          <a:cs typeface="Times New Roman" panose="02020603050405020304" pitchFamily="18" charset="0"/>
                        </a:rPr>
                        <a:t>Women</a:t>
                      </a:r>
                      <a:r>
                        <a:rPr lang="en-US" sz="1600" b="1" kern="0" baseline="0" dirty="0">
                          <a:solidFill>
                            <a:srgbClr val="FFFFFF"/>
                          </a:solidFill>
                          <a:effectLst/>
                          <a:latin typeface="+mj-lt"/>
                          <a:cs typeface="Times New Roman" panose="02020603050405020304" pitchFamily="18" charset="0"/>
                        </a:rPr>
                        <a:t> (i)</a:t>
                      </a:r>
                      <a:endParaRPr lang="en-US" sz="1600" b="1" kern="0" dirty="0">
                        <a:solidFill>
                          <a:srgbClr val="FFFFFF"/>
                        </a:solidFill>
                        <a:effectLst/>
                        <a:latin typeface="+mj-lt"/>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kern="0" dirty="0">
                          <a:effectLst/>
                        </a:rPr>
                        <a:t>Height</a:t>
                      </a:r>
                    </a:p>
                    <a:p>
                      <a:pPr marL="0" marR="0" algn="ctr">
                        <a:spcBef>
                          <a:spcPts val="0"/>
                        </a:spcBef>
                        <a:spcAft>
                          <a:spcPts val="0"/>
                        </a:spcAft>
                      </a:pPr>
                      <a:r>
                        <a:rPr lang="en-US" sz="1600" kern="0" dirty="0">
                          <a:effectLst/>
                        </a:rPr>
                        <a:t> (x)</a:t>
                      </a:r>
                      <a:endParaRPr lang="en-US" sz="1600" b="1" kern="0" dirty="0">
                        <a:solidFill>
                          <a:srgbClr val="FFFFFF"/>
                        </a:solidFill>
                        <a:effectLst/>
                        <a:latin typeface="Times"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80581">
                <a:tc>
                  <a:txBody>
                    <a:bodyPr/>
                    <a:lstStyle/>
                    <a:p>
                      <a:pPr marL="0" marR="0" algn="ctr">
                        <a:spcBef>
                          <a:spcPts val="0"/>
                        </a:spcBef>
                        <a:spcAft>
                          <a:spcPts val="0"/>
                        </a:spcAft>
                      </a:pPr>
                      <a:r>
                        <a:rPr lang="en-US" sz="1600" dirty="0">
                          <a:effectLst/>
                        </a:rPr>
                        <a:t>i = 1</a:t>
                      </a:r>
                      <a:endParaRPr lang="en-US" sz="1200" dirty="0">
                        <a:effectLst/>
                        <a:latin typeface="Times" pitchFamily="18" charset="0"/>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X</a:t>
                      </a:r>
                      <a:r>
                        <a:rPr lang="en-US" sz="1600" baseline="-25000" dirty="0">
                          <a:effectLst/>
                        </a:rPr>
                        <a:t>1</a:t>
                      </a:r>
                      <a:r>
                        <a:rPr lang="en-US" sz="1600" dirty="0">
                          <a:effectLst/>
                        </a:rPr>
                        <a:t>= 58.2</a:t>
                      </a:r>
                    </a:p>
                  </a:txBody>
                  <a:tcPr marL="68580" marR="68580" marT="0" marB="0"/>
                </a:tc>
                <a:tc>
                  <a:txBody>
                    <a:bodyPr/>
                    <a:lstStyle/>
                    <a:p>
                      <a:pPr marL="0" marR="0" algn="ctr">
                        <a:spcBef>
                          <a:spcPts val="0"/>
                        </a:spcBef>
                        <a:spcAft>
                          <a:spcPts val="0"/>
                        </a:spcAft>
                      </a:pPr>
                      <a:endParaRPr lang="en-US" sz="1600" dirty="0">
                        <a:effectLst/>
                      </a:endParaRPr>
                    </a:p>
                  </a:txBody>
                  <a:tcPr marL="68580" marR="68580" marT="0" marB="0"/>
                </a:tc>
                <a:tc>
                  <a:txBody>
                    <a:bodyPr/>
                    <a:lstStyle/>
                    <a:p>
                      <a:pPr marL="0" marR="0" algn="ctr">
                        <a:spcBef>
                          <a:spcPts val="0"/>
                        </a:spcBef>
                        <a:spcAft>
                          <a:spcPts val="0"/>
                        </a:spcAft>
                      </a:pPr>
                      <a:r>
                        <a:rPr lang="en-US" sz="1600" dirty="0">
                          <a:effectLst/>
                        </a:rPr>
                        <a:t>i = 14</a:t>
                      </a:r>
                    </a:p>
                  </a:txBody>
                  <a:tcPr marL="68580" marR="68580" marT="0" marB="0"/>
                </a:tc>
                <a:tc>
                  <a:txBody>
                    <a:bodyPr/>
                    <a:lstStyle/>
                    <a:p>
                      <a:pPr marL="0" marR="0" algn="ctr">
                        <a:spcBef>
                          <a:spcPts val="0"/>
                        </a:spcBef>
                        <a:spcAft>
                          <a:spcPts val="0"/>
                        </a:spcAft>
                      </a:pPr>
                      <a:r>
                        <a:rPr lang="en-US" sz="1600" dirty="0">
                          <a:effectLst/>
                        </a:rPr>
                        <a:t>X</a:t>
                      </a:r>
                      <a:r>
                        <a:rPr lang="en-US" sz="1600" baseline="-25000" dirty="0">
                          <a:effectLst/>
                        </a:rPr>
                        <a:t>14</a:t>
                      </a:r>
                      <a:r>
                        <a:rPr lang="en-US" sz="1600" dirty="0">
                          <a:effectLst/>
                        </a:rPr>
                        <a:t>= 64.0</a:t>
                      </a:r>
                    </a:p>
                  </a:txBody>
                  <a:tcPr marL="68580" marR="68580" marT="0" marB="0"/>
                </a:tc>
                <a:extLst>
                  <a:ext uri="{0D108BD9-81ED-4DB2-BD59-A6C34878D82A}">
                    <a16:rowId xmlns:a16="http://schemas.microsoft.com/office/drawing/2014/main" val="10001"/>
                  </a:ext>
                </a:extLst>
              </a:tr>
              <a:tr h="294325">
                <a:tc>
                  <a:txBody>
                    <a:bodyPr/>
                    <a:lstStyle/>
                    <a:p>
                      <a:pPr marL="0" marR="0" algn="ctr">
                        <a:spcBef>
                          <a:spcPts val="0"/>
                        </a:spcBef>
                        <a:spcAft>
                          <a:spcPts val="0"/>
                        </a:spcAft>
                      </a:pPr>
                      <a:r>
                        <a:rPr lang="en-US" sz="1600" dirty="0">
                          <a:effectLst/>
                        </a:rPr>
                        <a:t>i = 2</a:t>
                      </a:r>
                      <a:endParaRPr lang="en-US" sz="1200" dirty="0">
                        <a:effectLst/>
                        <a:latin typeface="Times" pitchFamily="18" charset="0"/>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X</a:t>
                      </a:r>
                      <a:r>
                        <a:rPr lang="en-US" sz="1600" baseline="-25000" dirty="0">
                          <a:effectLst/>
                        </a:rPr>
                        <a:t>2</a:t>
                      </a:r>
                      <a:r>
                        <a:rPr lang="en-US" sz="1600" dirty="0">
                          <a:effectLst/>
                        </a:rPr>
                        <a:t>= 59.5</a:t>
                      </a:r>
                    </a:p>
                  </a:txBody>
                  <a:tcPr marL="68580" marR="68580" marT="0" marB="0">
                    <a:solidFill>
                      <a:srgbClr val="D0D8E8"/>
                    </a:solidFill>
                  </a:tcPr>
                </a:tc>
                <a:tc>
                  <a:txBody>
                    <a:bodyPr/>
                    <a:lstStyle/>
                    <a:p>
                      <a:pPr marL="0" marR="0" algn="ctr">
                        <a:spcBef>
                          <a:spcPts val="0"/>
                        </a:spcBef>
                        <a:spcAft>
                          <a:spcPts val="0"/>
                        </a:spcAft>
                      </a:pPr>
                      <a:endParaRPr lang="en-US" sz="1600" dirty="0">
                        <a:effectLst/>
                      </a:endParaRPr>
                    </a:p>
                  </a:txBody>
                  <a:tcPr marL="68580" marR="68580" marT="0" marB="0">
                    <a:solidFill>
                      <a:srgbClr val="D0D8E8"/>
                    </a:solidFill>
                  </a:tcPr>
                </a:tc>
                <a:tc>
                  <a:txBody>
                    <a:bodyPr/>
                    <a:lstStyle/>
                    <a:p>
                      <a:pPr marL="0" marR="0" algn="ctr">
                        <a:spcBef>
                          <a:spcPts val="0"/>
                        </a:spcBef>
                        <a:spcAft>
                          <a:spcPts val="0"/>
                        </a:spcAft>
                      </a:pPr>
                      <a:r>
                        <a:rPr lang="en-US" sz="1600" dirty="0">
                          <a:effectLst/>
                        </a:rPr>
                        <a:t>i = 15</a:t>
                      </a:r>
                    </a:p>
                  </a:txBody>
                  <a:tcPr marL="68580" marR="68580" marT="0" marB="0">
                    <a:solidFill>
                      <a:srgbClr val="D0D8E8"/>
                    </a:solidFill>
                  </a:tcPr>
                </a:tc>
                <a:tc>
                  <a:txBody>
                    <a:bodyPr/>
                    <a:lstStyle/>
                    <a:p>
                      <a:pPr marL="0" marR="0" algn="ctr">
                        <a:spcBef>
                          <a:spcPts val="0"/>
                        </a:spcBef>
                        <a:spcAft>
                          <a:spcPts val="0"/>
                        </a:spcAft>
                      </a:pPr>
                      <a:r>
                        <a:rPr lang="en-US" sz="1600" dirty="0">
                          <a:effectLst/>
                        </a:rPr>
                        <a:t>X</a:t>
                      </a:r>
                      <a:r>
                        <a:rPr lang="en-US" sz="1600" baseline="-25000" dirty="0">
                          <a:effectLst/>
                        </a:rPr>
                        <a:t>15</a:t>
                      </a:r>
                      <a:r>
                        <a:rPr lang="en-US" sz="1600" dirty="0">
                          <a:effectLst/>
                        </a:rPr>
                        <a:t>= 64.1</a:t>
                      </a:r>
                    </a:p>
                  </a:txBody>
                  <a:tcPr marL="68580" marR="68580" marT="0" marB="0">
                    <a:solidFill>
                      <a:srgbClr val="D0D8E8"/>
                    </a:solidFill>
                  </a:tcPr>
                </a:tc>
                <a:extLst>
                  <a:ext uri="{0D108BD9-81ED-4DB2-BD59-A6C34878D82A}">
                    <a16:rowId xmlns:a16="http://schemas.microsoft.com/office/drawing/2014/main" val="10002"/>
                  </a:ext>
                </a:extLst>
              </a:tr>
              <a:tr h="294325">
                <a:tc>
                  <a:txBody>
                    <a:bodyPr/>
                    <a:lstStyle/>
                    <a:p>
                      <a:pPr marL="0" marR="0" algn="ctr">
                        <a:spcBef>
                          <a:spcPts val="0"/>
                        </a:spcBef>
                        <a:spcAft>
                          <a:spcPts val="0"/>
                        </a:spcAft>
                      </a:pPr>
                      <a:r>
                        <a:rPr lang="en-US" sz="1600" dirty="0">
                          <a:effectLst/>
                        </a:rPr>
                        <a:t>i = 3</a:t>
                      </a:r>
                      <a:endParaRPr lang="en-US" sz="1200" dirty="0">
                        <a:effectLst/>
                        <a:latin typeface="Times" pitchFamily="18" charset="0"/>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X</a:t>
                      </a:r>
                      <a:r>
                        <a:rPr lang="en-US" sz="1600" baseline="-25000" dirty="0">
                          <a:effectLst/>
                        </a:rPr>
                        <a:t>3</a:t>
                      </a:r>
                      <a:r>
                        <a:rPr lang="en-US" sz="1600" dirty="0">
                          <a:effectLst/>
                        </a:rPr>
                        <a:t>= 60.7</a:t>
                      </a:r>
                    </a:p>
                  </a:txBody>
                  <a:tcPr marL="68580" marR="68580" marT="0" marB="0">
                    <a:solidFill>
                      <a:srgbClr val="D0D8E8"/>
                    </a:solidFill>
                  </a:tcPr>
                </a:tc>
                <a:tc>
                  <a:txBody>
                    <a:bodyPr/>
                    <a:lstStyle/>
                    <a:p>
                      <a:pPr marL="0" marR="0" algn="ctr">
                        <a:spcBef>
                          <a:spcPts val="0"/>
                        </a:spcBef>
                        <a:spcAft>
                          <a:spcPts val="0"/>
                        </a:spcAft>
                      </a:pPr>
                      <a:endParaRPr lang="en-US" sz="1600" dirty="0">
                        <a:effectLst/>
                      </a:endParaRPr>
                    </a:p>
                  </a:txBody>
                  <a:tcPr marL="68580" marR="68580" marT="0" marB="0">
                    <a:solidFill>
                      <a:srgbClr val="D0D8E8"/>
                    </a:solidFill>
                  </a:tcPr>
                </a:tc>
                <a:tc>
                  <a:txBody>
                    <a:bodyPr/>
                    <a:lstStyle/>
                    <a:p>
                      <a:pPr marL="0" marR="0" algn="ctr">
                        <a:spcBef>
                          <a:spcPts val="0"/>
                        </a:spcBef>
                        <a:spcAft>
                          <a:spcPts val="0"/>
                        </a:spcAft>
                      </a:pPr>
                      <a:r>
                        <a:rPr lang="en-US" sz="1600" dirty="0">
                          <a:effectLst/>
                        </a:rPr>
                        <a:t>i = 16</a:t>
                      </a:r>
                    </a:p>
                  </a:txBody>
                  <a:tcPr marL="68580" marR="68580" marT="0" marB="0">
                    <a:solidFill>
                      <a:srgbClr val="D0D8E8"/>
                    </a:solidFill>
                  </a:tcPr>
                </a:tc>
                <a:tc>
                  <a:txBody>
                    <a:bodyPr/>
                    <a:lstStyle/>
                    <a:p>
                      <a:pPr marL="0" marR="0" algn="ctr">
                        <a:spcBef>
                          <a:spcPts val="0"/>
                        </a:spcBef>
                        <a:spcAft>
                          <a:spcPts val="0"/>
                        </a:spcAft>
                      </a:pPr>
                      <a:r>
                        <a:rPr lang="en-US" sz="1600" dirty="0">
                          <a:effectLst/>
                        </a:rPr>
                        <a:t>X</a:t>
                      </a:r>
                      <a:r>
                        <a:rPr lang="en-US" sz="1600" baseline="-25000" dirty="0">
                          <a:effectLst/>
                        </a:rPr>
                        <a:t>16</a:t>
                      </a:r>
                      <a:r>
                        <a:rPr lang="en-US" sz="1600" dirty="0">
                          <a:effectLst/>
                        </a:rPr>
                        <a:t>= 64.5</a:t>
                      </a:r>
                    </a:p>
                  </a:txBody>
                  <a:tcPr marL="68580" marR="68580" marT="0" marB="0">
                    <a:solidFill>
                      <a:srgbClr val="D0D8E8"/>
                    </a:solidFill>
                  </a:tcPr>
                </a:tc>
                <a:extLst>
                  <a:ext uri="{0D108BD9-81ED-4DB2-BD59-A6C34878D82A}">
                    <a16:rowId xmlns:a16="http://schemas.microsoft.com/office/drawing/2014/main" val="10003"/>
                  </a:ext>
                </a:extLst>
              </a:tr>
              <a:tr h="294325">
                <a:tc>
                  <a:txBody>
                    <a:bodyPr/>
                    <a:lstStyle/>
                    <a:p>
                      <a:pPr marL="0" marR="0" algn="ctr">
                        <a:spcBef>
                          <a:spcPts val="0"/>
                        </a:spcBef>
                        <a:spcAft>
                          <a:spcPts val="0"/>
                        </a:spcAft>
                      </a:pPr>
                      <a:r>
                        <a:rPr lang="en-US" sz="1600" dirty="0">
                          <a:effectLst/>
                        </a:rPr>
                        <a:t>i = 4</a:t>
                      </a:r>
                      <a:endParaRPr lang="en-US" sz="1200" dirty="0">
                        <a:effectLst/>
                        <a:latin typeface="Times" pitchFamily="18" charset="0"/>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X</a:t>
                      </a:r>
                      <a:r>
                        <a:rPr lang="en-US" sz="1600" baseline="-25000" dirty="0">
                          <a:effectLst/>
                        </a:rPr>
                        <a:t>4</a:t>
                      </a:r>
                      <a:r>
                        <a:rPr lang="en-US" sz="1600" dirty="0">
                          <a:effectLst/>
                        </a:rPr>
                        <a:t>= 60.9</a:t>
                      </a:r>
                    </a:p>
                  </a:txBody>
                  <a:tcPr marL="68580" marR="68580" marT="0" marB="0">
                    <a:solidFill>
                      <a:srgbClr val="D0D8E8"/>
                    </a:solidFill>
                  </a:tcPr>
                </a:tc>
                <a:tc>
                  <a:txBody>
                    <a:bodyPr/>
                    <a:lstStyle/>
                    <a:p>
                      <a:pPr marL="0" marR="0" algn="ctr">
                        <a:spcBef>
                          <a:spcPts val="0"/>
                        </a:spcBef>
                        <a:spcAft>
                          <a:spcPts val="0"/>
                        </a:spcAft>
                      </a:pPr>
                      <a:endParaRPr lang="en-US" sz="1600" dirty="0">
                        <a:effectLst/>
                      </a:endParaRPr>
                    </a:p>
                  </a:txBody>
                  <a:tcPr marL="68580" marR="68580" marT="0" marB="0">
                    <a:solidFill>
                      <a:srgbClr val="D0D8E8"/>
                    </a:solidFill>
                  </a:tcPr>
                </a:tc>
                <a:tc>
                  <a:txBody>
                    <a:bodyPr/>
                    <a:lstStyle/>
                    <a:p>
                      <a:pPr marL="0" marR="0" algn="ctr">
                        <a:spcBef>
                          <a:spcPts val="0"/>
                        </a:spcBef>
                        <a:spcAft>
                          <a:spcPts val="0"/>
                        </a:spcAft>
                      </a:pPr>
                      <a:r>
                        <a:rPr lang="en-US" sz="1600" dirty="0">
                          <a:effectLst/>
                        </a:rPr>
                        <a:t>i = 17</a:t>
                      </a:r>
                    </a:p>
                  </a:txBody>
                  <a:tcPr marL="68580" marR="68580" marT="0" marB="0">
                    <a:solidFill>
                      <a:srgbClr val="D0D8E8"/>
                    </a:solidFill>
                  </a:tcPr>
                </a:tc>
                <a:tc>
                  <a:txBody>
                    <a:bodyPr/>
                    <a:lstStyle/>
                    <a:p>
                      <a:pPr marL="0" marR="0" algn="ctr">
                        <a:spcBef>
                          <a:spcPts val="0"/>
                        </a:spcBef>
                        <a:spcAft>
                          <a:spcPts val="0"/>
                        </a:spcAft>
                      </a:pPr>
                      <a:r>
                        <a:rPr lang="en-US" sz="1600" dirty="0">
                          <a:effectLst/>
                        </a:rPr>
                        <a:t>X</a:t>
                      </a:r>
                      <a:r>
                        <a:rPr lang="en-US" sz="1600" baseline="-25000" dirty="0">
                          <a:effectLst/>
                        </a:rPr>
                        <a:t>17</a:t>
                      </a:r>
                      <a:r>
                        <a:rPr lang="en-US" sz="1600" dirty="0">
                          <a:effectLst/>
                        </a:rPr>
                        <a:t>= 64.8</a:t>
                      </a:r>
                    </a:p>
                  </a:txBody>
                  <a:tcPr marL="68580" marR="68580" marT="0" marB="0">
                    <a:solidFill>
                      <a:srgbClr val="D0D8E8"/>
                    </a:solidFill>
                  </a:tcPr>
                </a:tc>
                <a:extLst>
                  <a:ext uri="{0D108BD9-81ED-4DB2-BD59-A6C34878D82A}">
                    <a16:rowId xmlns:a16="http://schemas.microsoft.com/office/drawing/2014/main" val="10004"/>
                  </a:ext>
                </a:extLst>
              </a:tr>
              <a:tr h="294325">
                <a:tc>
                  <a:txBody>
                    <a:bodyPr/>
                    <a:lstStyle/>
                    <a:p>
                      <a:pPr marL="0" marR="0" algn="ctr">
                        <a:spcBef>
                          <a:spcPts val="0"/>
                        </a:spcBef>
                        <a:spcAft>
                          <a:spcPts val="0"/>
                        </a:spcAft>
                      </a:pPr>
                      <a:r>
                        <a:rPr lang="en-US" sz="1600" dirty="0">
                          <a:effectLst/>
                        </a:rPr>
                        <a:t>i = 5</a:t>
                      </a:r>
                      <a:endParaRPr lang="en-US" sz="1200" dirty="0">
                        <a:effectLst/>
                        <a:latin typeface="Times" pitchFamily="18" charset="0"/>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X</a:t>
                      </a:r>
                      <a:r>
                        <a:rPr lang="en-US" sz="1600" baseline="-25000" dirty="0">
                          <a:effectLst/>
                        </a:rPr>
                        <a:t>5</a:t>
                      </a:r>
                      <a:r>
                        <a:rPr lang="en-US" sz="1600" dirty="0">
                          <a:effectLst/>
                        </a:rPr>
                        <a:t>= 61.9</a:t>
                      </a:r>
                    </a:p>
                  </a:txBody>
                  <a:tcPr marL="68580" marR="68580" marT="0" marB="0">
                    <a:solidFill>
                      <a:srgbClr val="D0D8E8"/>
                    </a:solidFill>
                  </a:tcPr>
                </a:tc>
                <a:tc>
                  <a:txBody>
                    <a:bodyPr/>
                    <a:lstStyle/>
                    <a:p>
                      <a:pPr marL="0" marR="0" algn="ctr">
                        <a:spcBef>
                          <a:spcPts val="0"/>
                        </a:spcBef>
                        <a:spcAft>
                          <a:spcPts val="0"/>
                        </a:spcAft>
                      </a:pPr>
                      <a:endParaRPr lang="en-US" sz="1600" dirty="0">
                        <a:effectLst/>
                      </a:endParaRPr>
                    </a:p>
                  </a:txBody>
                  <a:tcPr marL="68580" marR="68580" marT="0" marB="0">
                    <a:solidFill>
                      <a:srgbClr val="D0D8E8"/>
                    </a:solidFill>
                  </a:tcPr>
                </a:tc>
                <a:tc>
                  <a:txBody>
                    <a:bodyPr/>
                    <a:lstStyle/>
                    <a:p>
                      <a:pPr marL="0" marR="0" algn="ctr">
                        <a:spcBef>
                          <a:spcPts val="0"/>
                        </a:spcBef>
                        <a:spcAft>
                          <a:spcPts val="0"/>
                        </a:spcAft>
                      </a:pPr>
                      <a:r>
                        <a:rPr lang="en-US" sz="1600" dirty="0">
                          <a:effectLst/>
                        </a:rPr>
                        <a:t>i = 18</a:t>
                      </a:r>
                    </a:p>
                  </a:txBody>
                  <a:tcPr marL="68580" marR="68580" marT="0" marB="0">
                    <a:solidFill>
                      <a:srgbClr val="D0D8E8"/>
                    </a:solidFill>
                  </a:tcPr>
                </a:tc>
                <a:tc>
                  <a:txBody>
                    <a:bodyPr/>
                    <a:lstStyle/>
                    <a:p>
                      <a:pPr marL="0" marR="0" algn="ctr">
                        <a:spcBef>
                          <a:spcPts val="0"/>
                        </a:spcBef>
                        <a:spcAft>
                          <a:spcPts val="0"/>
                        </a:spcAft>
                      </a:pPr>
                      <a:r>
                        <a:rPr lang="en-US" sz="1600" dirty="0">
                          <a:effectLst/>
                        </a:rPr>
                        <a:t>X</a:t>
                      </a:r>
                      <a:r>
                        <a:rPr lang="en-US" sz="1600" baseline="-25000" dirty="0">
                          <a:effectLst/>
                        </a:rPr>
                        <a:t>18</a:t>
                      </a:r>
                      <a:r>
                        <a:rPr lang="en-US" sz="1600" dirty="0">
                          <a:effectLst/>
                        </a:rPr>
                        <a:t>= 65.2</a:t>
                      </a:r>
                    </a:p>
                  </a:txBody>
                  <a:tcPr marL="68580" marR="68580" marT="0" marB="0">
                    <a:solidFill>
                      <a:srgbClr val="D0D8E8"/>
                    </a:solidFill>
                  </a:tcPr>
                </a:tc>
                <a:extLst>
                  <a:ext uri="{0D108BD9-81ED-4DB2-BD59-A6C34878D82A}">
                    <a16:rowId xmlns:a16="http://schemas.microsoft.com/office/drawing/2014/main" val="10005"/>
                  </a:ext>
                </a:extLst>
              </a:tr>
              <a:tr h="294325">
                <a:tc>
                  <a:txBody>
                    <a:bodyPr/>
                    <a:lstStyle/>
                    <a:p>
                      <a:pPr marL="0" marR="0" algn="ctr">
                        <a:spcBef>
                          <a:spcPts val="0"/>
                        </a:spcBef>
                        <a:spcAft>
                          <a:spcPts val="0"/>
                        </a:spcAft>
                      </a:pPr>
                      <a:r>
                        <a:rPr lang="en-US" sz="1600" dirty="0">
                          <a:effectLst/>
                        </a:rPr>
                        <a:t>i = 6</a:t>
                      </a:r>
                      <a:endParaRPr lang="en-US" sz="1200" dirty="0">
                        <a:effectLst/>
                        <a:latin typeface="Times" pitchFamily="18" charset="0"/>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X</a:t>
                      </a:r>
                      <a:r>
                        <a:rPr lang="en-US" sz="1600" baseline="-25000" dirty="0">
                          <a:effectLst/>
                        </a:rPr>
                        <a:t>6</a:t>
                      </a:r>
                      <a:r>
                        <a:rPr lang="en-US" sz="1600" dirty="0">
                          <a:effectLst/>
                        </a:rPr>
                        <a:t>= 61.9</a:t>
                      </a:r>
                    </a:p>
                  </a:txBody>
                  <a:tcPr marL="68580" marR="68580" marT="0" marB="0">
                    <a:solidFill>
                      <a:srgbClr val="D0D8E8"/>
                    </a:solidFill>
                  </a:tcPr>
                </a:tc>
                <a:tc>
                  <a:txBody>
                    <a:bodyPr/>
                    <a:lstStyle/>
                    <a:p>
                      <a:pPr marL="0" marR="0" algn="ctr">
                        <a:spcBef>
                          <a:spcPts val="0"/>
                        </a:spcBef>
                        <a:spcAft>
                          <a:spcPts val="0"/>
                        </a:spcAft>
                      </a:pPr>
                      <a:endParaRPr lang="en-US" sz="1600" dirty="0">
                        <a:effectLst/>
                      </a:endParaRPr>
                    </a:p>
                  </a:txBody>
                  <a:tcPr marL="68580" marR="68580" marT="0" marB="0">
                    <a:solidFill>
                      <a:srgbClr val="D0D8E8"/>
                    </a:solidFill>
                  </a:tcPr>
                </a:tc>
                <a:tc>
                  <a:txBody>
                    <a:bodyPr/>
                    <a:lstStyle/>
                    <a:p>
                      <a:pPr marL="0" marR="0" algn="ctr">
                        <a:spcBef>
                          <a:spcPts val="0"/>
                        </a:spcBef>
                        <a:spcAft>
                          <a:spcPts val="0"/>
                        </a:spcAft>
                      </a:pPr>
                      <a:r>
                        <a:rPr lang="en-US" sz="1600" dirty="0">
                          <a:effectLst/>
                        </a:rPr>
                        <a:t>i = 19</a:t>
                      </a:r>
                    </a:p>
                  </a:txBody>
                  <a:tcPr marL="68580" marR="68580" marT="0" marB="0">
                    <a:solidFill>
                      <a:srgbClr val="D0D8E8"/>
                    </a:solidFill>
                  </a:tcPr>
                </a:tc>
                <a:tc>
                  <a:txBody>
                    <a:bodyPr/>
                    <a:lstStyle/>
                    <a:p>
                      <a:pPr marL="0" marR="0" algn="ctr">
                        <a:spcBef>
                          <a:spcPts val="0"/>
                        </a:spcBef>
                        <a:spcAft>
                          <a:spcPts val="0"/>
                        </a:spcAft>
                      </a:pPr>
                      <a:r>
                        <a:rPr lang="en-US" sz="1600" dirty="0">
                          <a:effectLst/>
                        </a:rPr>
                        <a:t>X</a:t>
                      </a:r>
                      <a:r>
                        <a:rPr lang="en-US" sz="1600" baseline="-25000" dirty="0">
                          <a:effectLst/>
                        </a:rPr>
                        <a:t>19</a:t>
                      </a:r>
                      <a:r>
                        <a:rPr lang="en-US" sz="1600" dirty="0">
                          <a:effectLst/>
                        </a:rPr>
                        <a:t>= 65.7</a:t>
                      </a:r>
                    </a:p>
                  </a:txBody>
                  <a:tcPr marL="68580" marR="68580" marT="0" marB="0">
                    <a:solidFill>
                      <a:srgbClr val="D0D8E8"/>
                    </a:solidFill>
                  </a:tcPr>
                </a:tc>
                <a:extLst>
                  <a:ext uri="{0D108BD9-81ED-4DB2-BD59-A6C34878D82A}">
                    <a16:rowId xmlns:a16="http://schemas.microsoft.com/office/drawing/2014/main" val="10006"/>
                  </a:ext>
                </a:extLst>
              </a:tr>
              <a:tr h="294325">
                <a:tc>
                  <a:txBody>
                    <a:bodyPr/>
                    <a:lstStyle/>
                    <a:p>
                      <a:pPr marL="0" marR="0" algn="ctr">
                        <a:spcBef>
                          <a:spcPts val="0"/>
                        </a:spcBef>
                        <a:spcAft>
                          <a:spcPts val="0"/>
                        </a:spcAft>
                      </a:pPr>
                      <a:r>
                        <a:rPr lang="en-US" sz="1600" dirty="0">
                          <a:effectLst/>
                        </a:rPr>
                        <a:t>i = 7</a:t>
                      </a:r>
                      <a:endParaRPr lang="en-US" sz="1200" dirty="0">
                        <a:effectLst/>
                        <a:latin typeface="Times" pitchFamily="18" charset="0"/>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X</a:t>
                      </a:r>
                      <a:r>
                        <a:rPr lang="en-US" sz="1600" baseline="-25000" dirty="0">
                          <a:effectLst/>
                        </a:rPr>
                        <a:t>7</a:t>
                      </a:r>
                      <a:r>
                        <a:rPr lang="en-US" sz="1600" dirty="0">
                          <a:effectLst/>
                        </a:rPr>
                        <a:t>= 62.2</a:t>
                      </a:r>
                    </a:p>
                  </a:txBody>
                  <a:tcPr marL="68580" marR="68580" marT="0" marB="0">
                    <a:solidFill>
                      <a:srgbClr val="D0D8E8"/>
                    </a:solidFill>
                  </a:tcPr>
                </a:tc>
                <a:tc>
                  <a:txBody>
                    <a:bodyPr/>
                    <a:lstStyle/>
                    <a:p>
                      <a:pPr marL="0" marR="0" algn="ctr">
                        <a:spcBef>
                          <a:spcPts val="0"/>
                        </a:spcBef>
                        <a:spcAft>
                          <a:spcPts val="0"/>
                        </a:spcAft>
                      </a:pPr>
                      <a:endParaRPr lang="en-US" sz="1600" dirty="0">
                        <a:effectLst/>
                      </a:endParaRPr>
                    </a:p>
                  </a:txBody>
                  <a:tcPr marL="68580" marR="68580" marT="0" marB="0">
                    <a:solidFill>
                      <a:srgbClr val="D0D8E8"/>
                    </a:solidFill>
                  </a:tcPr>
                </a:tc>
                <a:tc>
                  <a:txBody>
                    <a:bodyPr/>
                    <a:lstStyle/>
                    <a:p>
                      <a:pPr marL="0" marR="0" algn="ctr">
                        <a:spcBef>
                          <a:spcPts val="0"/>
                        </a:spcBef>
                        <a:spcAft>
                          <a:spcPts val="0"/>
                        </a:spcAft>
                      </a:pPr>
                      <a:r>
                        <a:rPr lang="en-US" sz="1600" dirty="0">
                          <a:effectLst/>
                        </a:rPr>
                        <a:t>i = 20</a:t>
                      </a:r>
                    </a:p>
                  </a:txBody>
                  <a:tcPr marL="68580" marR="68580" marT="0" marB="0">
                    <a:solidFill>
                      <a:srgbClr val="D0D8E8"/>
                    </a:solidFill>
                  </a:tcPr>
                </a:tc>
                <a:tc>
                  <a:txBody>
                    <a:bodyPr/>
                    <a:lstStyle/>
                    <a:p>
                      <a:pPr marL="0" marR="0" algn="ctr">
                        <a:spcBef>
                          <a:spcPts val="0"/>
                        </a:spcBef>
                        <a:spcAft>
                          <a:spcPts val="0"/>
                        </a:spcAft>
                      </a:pPr>
                      <a:r>
                        <a:rPr lang="en-US" sz="1600" dirty="0">
                          <a:effectLst/>
                        </a:rPr>
                        <a:t>X</a:t>
                      </a:r>
                      <a:r>
                        <a:rPr lang="en-US" sz="1600" baseline="-25000" dirty="0">
                          <a:effectLst/>
                        </a:rPr>
                        <a:t>20</a:t>
                      </a:r>
                      <a:r>
                        <a:rPr lang="en-US" sz="1600" dirty="0">
                          <a:effectLst/>
                        </a:rPr>
                        <a:t>= 66.2</a:t>
                      </a:r>
                    </a:p>
                  </a:txBody>
                  <a:tcPr marL="68580" marR="68580" marT="0" marB="0">
                    <a:solidFill>
                      <a:srgbClr val="D0D8E8"/>
                    </a:solidFill>
                  </a:tcPr>
                </a:tc>
                <a:extLst>
                  <a:ext uri="{0D108BD9-81ED-4DB2-BD59-A6C34878D82A}">
                    <a16:rowId xmlns:a16="http://schemas.microsoft.com/office/drawing/2014/main" val="10007"/>
                  </a:ext>
                </a:extLst>
              </a:tr>
              <a:tr h="294325">
                <a:tc>
                  <a:txBody>
                    <a:bodyPr/>
                    <a:lstStyle/>
                    <a:p>
                      <a:pPr marL="0" marR="0" algn="ctr">
                        <a:spcBef>
                          <a:spcPts val="0"/>
                        </a:spcBef>
                        <a:spcAft>
                          <a:spcPts val="0"/>
                        </a:spcAft>
                      </a:pPr>
                      <a:r>
                        <a:rPr lang="en-US" sz="1600" dirty="0">
                          <a:effectLst/>
                        </a:rPr>
                        <a:t>i = 8</a:t>
                      </a:r>
                      <a:endParaRPr lang="en-US" sz="1200" dirty="0">
                        <a:effectLst/>
                        <a:latin typeface="Times" pitchFamily="18" charset="0"/>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X</a:t>
                      </a:r>
                      <a:r>
                        <a:rPr lang="en-US" sz="1600" baseline="-25000" dirty="0">
                          <a:effectLst/>
                        </a:rPr>
                        <a:t>8</a:t>
                      </a:r>
                      <a:r>
                        <a:rPr lang="en-US" sz="1600" dirty="0">
                          <a:effectLst/>
                        </a:rPr>
                        <a:t>= 62.2</a:t>
                      </a:r>
                    </a:p>
                  </a:txBody>
                  <a:tcPr marL="68580" marR="68580" marT="0" marB="0">
                    <a:solidFill>
                      <a:srgbClr val="D0D8E8"/>
                    </a:solidFill>
                  </a:tcPr>
                </a:tc>
                <a:tc>
                  <a:txBody>
                    <a:bodyPr/>
                    <a:lstStyle/>
                    <a:p>
                      <a:pPr marL="0" marR="0" algn="ctr">
                        <a:spcBef>
                          <a:spcPts val="0"/>
                        </a:spcBef>
                        <a:spcAft>
                          <a:spcPts val="0"/>
                        </a:spcAft>
                      </a:pPr>
                      <a:endParaRPr lang="en-US" sz="1600" dirty="0">
                        <a:effectLst/>
                      </a:endParaRPr>
                    </a:p>
                  </a:txBody>
                  <a:tcPr marL="68580" marR="68580" marT="0" marB="0">
                    <a:solidFill>
                      <a:srgbClr val="D0D8E8"/>
                    </a:solidFill>
                  </a:tcPr>
                </a:tc>
                <a:tc>
                  <a:txBody>
                    <a:bodyPr/>
                    <a:lstStyle/>
                    <a:p>
                      <a:pPr marL="0" marR="0" algn="ctr">
                        <a:spcBef>
                          <a:spcPts val="0"/>
                        </a:spcBef>
                        <a:spcAft>
                          <a:spcPts val="0"/>
                        </a:spcAft>
                      </a:pPr>
                      <a:r>
                        <a:rPr lang="en-US" sz="1600" dirty="0">
                          <a:effectLst/>
                        </a:rPr>
                        <a:t>i = 21</a:t>
                      </a:r>
                    </a:p>
                  </a:txBody>
                  <a:tcPr marL="68580" marR="68580" marT="0" marB="0">
                    <a:solidFill>
                      <a:srgbClr val="D0D8E8"/>
                    </a:solidFill>
                  </a:tcPr>
                </a:tc>
                <a:tc>
                  <a:txBody>
                    <a:bodyPr/>
                    <a:lstStyle/>
                    <a:p>
                      <a:pPr marL="0" marR="0" algn="ctr">
                        <a:spcBef>
                          <a:spcPts val="0"/>
                        </a:spcBef>
                        <a:spcAft>
                          <a:spcPts val="0"/>
                        </a:spcAft>
                      </a:pPr>
                      <a:r>
                        <a:rPr lang="en-US" sz="1600" dirty="0">
                          <a:effectLst/>
                        </a:rPr>
                        <a:t>X</a:t>
                      </a:r>
                      <a:r>
                        <a:rPr lang="en-US" sz="1600" baseline="-25000" dirty="0">
                          <a:effectLst/>
                        </a:rPr>
                        <a:t>21</a:t>
                      </a:r>
                      <a:r>
                        <a:rPr lang="en-US" sz="1600" dirty="0">
                          <a:effectLst/>
                        </a:rPr>
                        <a:t>= 66.7</a:t>
                      </a:r>
                    </a:p>
                  </a:txBody>
                  <a:tcPr marL="68580" marR="68580" marT="0" marB="0">
                    <a:solidFill>
                      <a:srgbClr val="D0D8E8"/>
                    </a:solidFill>
                  </a:tcPr>
                </a:tc>
                <a:extLst>
                  <a:ext uri="{0D108BD9-81ED-4DB2-BD59-A6C34878D82A}">
                    <a16:rowId xmlns:a16="http://schemas.microsoft.com/office/drawing/2014/main" val="10008"/>
                  </a:ext>
                </a:extLst>
              </a:tr>
              <a:tr h="294325">
                <a:tc>
                  <a:txBody>
                    <a:bodyPr/>
                    <a:lstStyle/>
                    <a:p>
                      <a:pPr marL="0" marR="0" algn="ctr">
                        <a:spcBef>
                          <a:spcPts val="0"/>
                        </a:spcBef>
                        <a:spcAft>
                          <a:spcPts val="0"/>
                        </a:spcAft>
                      </a:pPr>
                      <a:r>
                        <a:rPr lang="en-US" sz="1600" dirty="0">
                          <a:effectLst/>
                        </a:rPr>
                        <a:t>i = 9</a:t>
                      </a:r>
                      <a:endParaRPr lang="en-US" sz="1200" dirty="0">
                        <a:effectLst/>
                        <a:latin typeface="Times" pitchFamily="18" charset="0"/>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X</a:t>
                      </a:r>
                      <a:r>
                        <a:rPr lang="en-US" sz="1600" baseline="-25000" dirty="0">
                          <a:effectLst/>
                        </a:rPr>
                        <a:t>9</a:t>
                      </a:r>
                      <a:r>
                        <a:rPr lang="en-US" sz="1600" dirty="0">
                          <a:effectLst/>
                        </a:rPr>
                        <a:t>= 62.4</a:t>
                      </a:r>
                    </a:p>
                  </a:txBody>
                  <a:tcPr marL="68580" marR="68580" marT="0" marB="0">
                    <a:solidFill>
                      <a:srgbClr val="D0D8E8"/>
                    </a:solidFill>
                  </a:tcPr>
                </a:tc>
                <a:tc>
                  <a:txBody>
                    <a:bodyPr/>
                    <a:lstStyle/>
                    <a:p>
                      <a:pPr marL="0" marR="0" algn="ctr">
                        <a:spcBef>
                          <a:spcPts val="0"/>
                        </a:spcBef>
                        <a:spcAft>
                          <a:spcPts val="0"/>
                        </a:spcAft>
                      </a:pPr>
                      <a:endParaRPr lang="en-US" sz="1600" dirty="0">
                        <a:effectLst/>
                      </a:endParaRPr>
                    </a:p>
                  </a:txBody>
                  <a:tcPr marL="68580" marR="68580" marT="0" marB="0">
                    <a:solidFill>
                      <a:srgbClr val="D0D8E8"/>
                    </a:solidFill>
                  </a:tcPr>
                </a:tc>
                <a:tc>
                  <a:txBody>
                    <a:bodyPr/>
                    <a:lstStyle/>
                    <a:p>
                      <a:pPr marL="0" marR="0" algn="ctr">
                        <a:spcBef>
                          <a:spcPts val="0"/>
                        </a:spcBef>
                        <a:spcAft>
                          <a:spcPts val="0"/>
                        </a:spcAft>
                      </a:pPr>
                      <a:r>
                        <a:rPr lang="en-US" sz="1600" dirty="0">
                          <a:effectLst/>
                        </a:rPr>
                        <a:t>i = 22</a:t>
                      </a:r>
                    </a:p>
                  </a:txBody>
                  <a:tcPr marL="68580" marR="68580" marT="0" marB="0">
                    <a:solidFill>
                      <a:srgbClr val="D0D8E8"/>
                    </a:solidFill>
                  </a:tcPr>
                </a:tc>
                <a:tc>
                  <a:txBody>
                    <a:bodyPr/>
                    <a:lstStyle/>
                    <a:p>
                      <a:pPr marL="0" marR="0" algn="ctr">
                        <a:spcBef>
                          <a:spcPts val="0"/>
                        </a:spcBef>
                        <a:spcAft>
                          <a:spcPts val="0"/>
                        </a:spcAft>
                      </a:pPr>
                      <a:r>
                        <a:rPr lang="en-US" sz="1600" dirty="0">
                          <a:effectLst/>
                        </a:rPr>
                        <a:t>X</a:t>
                      </a:r>
                      <a:r>
                        <a:rPr lang="en-US" sz="1600" baseline="-25000" dirty="0">
                          <a:effectLst/>
                        </a:rPr>
                        <a:t>22</a:t>
                      </a:r>
                      <a:r>
                        <a:rPr lang="en-US" sz="1600" dirty="0">
                          <a:effectLst/>
                        </a:rPr>
                        <a:t>= 67.1</a:t>
                      </a:r>
                    </a:p>
                  </a:txBody>
                  <a:tcPr marL="68580" marR="68580" marT="0" marB="0">
                    <a:solidFill>
                      <a:srgbClr val="D0D8E8"/>
                    </a:solidFill>
                  </a:tcPr>
                </a:tc>
                <a:extLst>
                  <a:ext uri="{0D108BD9-81ED-4DB2-BD59-A6C34878D82A}">
                    <a16:rowId xmlns:a16="http://schemas.microsoft.com/office/drawing/2014/main" val="10009"/>
                  </a:ext>
                </a:extLst>
              </a:tr>
              <a:tr h="294325">
                <a:tc>
                  <a:txBody>
                    <a:bodyPr/>
                    <a:lstStyle/>
                    <a:p>
                      <a:pPr marL="0" marR="0" algn="ctr">
                        <a:spcBef>
                          <a:spcPts val="0"/>
                        </a:spcBef>
                        <a:spcAft>
                          <a:spcPts val="0"/>
                        </a:spcAft>
                      </a:pPr>
                      <a:r>
                        <a:rPr lang="en-US" sz="1600" dirty="0">
                          <a:effectLst/>
                        </a:rPr>
                        <a:t>i = 10</a:t>
                      </a:r>
                      <a:endParaRPr lang="en-US" sz="1200" dirty="0">
                        <a:effectLst/>
                        <a:latin typeface="Times" pitchFamily="18" charset="0"/>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X</a:t>
                      </a:r>
                      <a:r>
                        <a:rPr lang="en-US" sz="1600" baseline="-25000" dirty="0">
                          <a:effectLst/>
                        </a:rPr>
                        <a:t>10</a:t>
                      </a:r>
                      <a:r>
                        <a:rPr lang="en-US" sz="1600" dirty="0">
                          <a:effectLst/>
                        </a:rPr>
                        <a:t>= 62.9</a:t>
                      </a:r>
                    </a:p>
                  </a:txBody>
                  <a:tcPr marL="68580" marR="68580" marT="0" marB="0">
                    <a:solidFill>
                      <a:srgbClr val="D0D8E8"/>
                    </a:solidFill>
                  </a:tcPr>
                </a:tc>
                <a:tc>
                  <a:txBody>
                    <a:bodyPr/>
                    <a:lstStyle/>
                    <a:p>
                      <a:pPr marL="0" marR="0" algn="ctr">
                        <a:spcBef>
                          <a:spcPts val="0"/>
                        </a:spcBef>
                        <a:spcAft>
                          <a:spcPts val="0"/>
                        </a:spcAft>
                      </a:pPr>
                      <a:endParaRPr lang="en-US" sz="1600" dirty="0">
                        <a:effectLst/>
                      </a:endParaRPr>
                    </a:p>
                  </a:txBody>
                  <a:tcPr marL="68580" marR="68580" marT="0" marB="0">
                    <a:solidFill>
                      <a:srgbClr val="D0D8E8"/>
                    </a:solidFill>
                  </a:tcPr>
                </a:tc>
                <a:tc>
                  <a:txBody>
                    <a:bodyPr/>
                    <a:lstStyle/>
                    <a:p>
                      <a:pPr marL="0" marR="0" algn="ctr">
                        <a:spcBef>
                          <a:spcPts val="0"/>
                        </a:spcBef>
                        <a:spcAft>
                          <a:spcPts val="0"/>
                        </a:spcAft>
                      </a:pPr>
                      <a:r>
                        <a:rPr lang="en-US" sz="1600" dirty="0">
                          <a:effectLst/>
                        </a:rPr>
                        <a:t>i = 23</a:t>
                      </a:r>
                    </a:p>
                  </a:txBody>
                  <a:tcPr marL="68580" marR="68580" marT="0" marB="0">
                    <a:solidFill>
                      <a:srgbClr val="D0D8E8"/>
                    </a:solidFill>
                  </a:tcPr>
                </a:tc>
                <a:tc>
                  <a:txBody>
                    <a:bodyPr/>
                    <a:lstStyle/>
                    <a:p>
                      <a:pPr marL="0" marR="0" algn="ctr">
                        <a:spcBef>
                          <a:spcPts val="0"/>
                        </a:spcBef>
                        <a:spcAft>
                          <a:spcPts val="0"/>
                        </a:spcAft>
                      </a:pPr>
                      <a:r>
                        <a:rPr lang="en-US" sz="1600" dirty="0">
                          <a:effectLst/>
                        </a:rPr>
                        <a:t>X</a:t>
                      </a:r>
                      <a:r>
                        <a:rPr lang="en-US" sz="1600" baseline="-25000" dirty="0">
                          <a:effectLst/>
                        </a:rPr>
                        <a:t>23</a:t>
                      </a:r>
                      <a:r>
                        <a:rPr lang="en-US" sz="1600" dirty="0">
                          <a:effectLst/>
                        </a:rPr>
                        <a:t>= 67.8</a:t>
                      </a:r>
                    </a:p>
                  </a:txBody>
                  <a:tcPr marL="68580" marR="68580" marT="0" marB="0">
                    <a:solidFill>
                      <a:srgbClr val="D0D8E8"/>
                    </a:solidFill>
                  </a:tcPr>
                </a:tc>
                <a:extLst>
                  <a:ext uri="{0D108BD9-81ED-4DB2-BD59-A6C34878D82A}">
                    <a16:rowId xmlns:a16="http://schemas.microsoft.com/office/drawing/2014/main" val="10010"/>
                  </a:ext>
                </a:extLst>
              </a:tr>
              <a:tr h="294325">
                <a:tc>
                  <a:txBody>
                    <a:bodyPr/>
                    <a:lstStyle/>
                    <a:p>
                      <a:pPr marL="0" marR="0" algn="ctr">
                        <a:spcBef>
                          <a:spcPts val="0"/>
                        </a:spcBef>
                        <a:spcAft>
                          <a:spcPts val="0"/>
                        </a:spcAft>
                      </a:pPr>
                      <a:r>
                        <a:rPr lang="en-US" sz="1600" dirty="0">
                          <a:effectLst/>
                        </a:rPr>
                        <a:t>i = 11</a:t>
                      </a:r>
                      <a:endParaRPr lang="en-US" sz="1200" dirty="0">
                        <a:effectLst/>
                        <a:latin typeface="Times" pitchFamily="18" charset="0"/>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solidFill>
                            <a:srgbClr val="C00000"/>
                          </a:solidFill>
                          <a:effectLst/>
                        </a:rPr>
                        <a:t>X</a:t>
                      </a:r>
                      <a:r>
                        <a:rPr lang="en-US" sz="1600" baseline="-25000" dirty="0">
                          <a:solidFill>
                            <a:srgbClr val="C00000"/>
                          </a:solidFill>
                          <a:effectLst/>
                        </a:rPr>
                        <a:t>11</a:t>
                      </a:r>
                      <a:r>
                        <a:rPr lang="en-US" sz="1600" dirty="0">
                          <a:solidFill>
                            <a:srgbClr val="C00000"/>
                          </a:solidFill>
                          <a:effectLst/>
                        </a:rPr>
                        <a:t>= 63.9</a:t>
                      </a:r>
                    </a:p>
                  </a:txBody>
                  <a:tcPr marL="68580" marR="68580" marT="0" marB="0">
                    <a:solidFill>
                      <a:srgbClr val="D0D8E8"/>
                    </a:solidFill>
                  </a:tcPr>
                </a:tc>
                <a:tc>
                  <a:txBody>
                    <a:bodyPr/>
                    <a:lstStyle/>
                    <a:p>
                      <a:pPr marL="0" marR="0" algn="ctr">
                        <a:spcBef>
                          <a:spcPts val="0"/>
                        </a:spcBef>
                        <a:spcAft>
                          <a:spcPts val="0"/>
                        </a:spcAft>
                      </a:pPr>
                      <a:endParaRPr lang="en-US" sz="1600" dirty="0">
                        <a:effectLst/>
                      </a:endParaRPr>
                    </a:p>
                  </a:txBody>
                  <a:tcPr marL="68580" marR="68580" marT="0" marB="0">
                    <a:solidFill>
                      <a:srgbClr val="D0D8E8"/>
                    </a:solidFill>
                  </a:tcPr>
                </a:tc>
                <a:tc>
                  <a:txBody>
                    <a:bodyPr/>
                    <a:lstStyle/>
                    <a:p>
                      <a:pPr marL="0" marR="0" algn="ctr">
                        <a:spcBef>
                          <a:spcPts val="0"/>
                        </a:spcBef>
                        <a:spcAft>
                          <a:spcPts val="0"/>
                        </a:spcAft>
                      </a:pPr>
                      <a:r>
                        <a:rPr lang="en-US" sz="1600" dirty="0">
                          <a:effectLst/>
                        </a:rPr>
                        <a:t>i = 24</a:t>
                      </a:r>
                    </a:p>
                  </a:txBody>
                  <a:tcPr marL="68580" marR="68580" marT="0" marB="0">
                    <a:solidFill>
                      <a:srgbClr val="D0D8E8"/>
                    </a:solidFill>
                  </a:tcPr>
                </a:tc>
                <a:tc>
                  <a:txBody>
                    <a:bodyPr/>
                    <a:lstStyle/>
                    <a:p>
                      <a:pPr marL="0" marR="0" algn="ctr">
                        <a:spcBef>
                          <a:spcPts val="0"/>
                        </a:spcBef>
                        <a:spcAft>
                          <a:spcPts val="0"/>
                        </a:spcAft>
                      </a:pPr>
                      <a:r>
                        <a:rPr lang="en-US" sz="1600" dirty="0">
                          <a:effectLst/>
                        </a:rPr>
                        <a:t>X</a:t>
                      </a:r>
                      <a:r>
                        <a:rPr lang="en-US" sz="1600" baseline="-25000" dirty="0">
                          <a:effectLst/>
                        </a:rPr>
                        <a:t>24</a:t>
                      </a:r>
                      <a:r>
                        <a:rPr lang="en-US" sz="1600" dirty="0">
                          <a:effectLst/>
                        </a:rPr>
                        <a:t>= 68.9</a:t>
                      </a:r>
                    </a:p>
                  </a:txBody>
                  <a:tcPr marL="68580" marR="68580" marT="0" marB="0">
                    <a:solidFill>
                      <a:srgbClr val="D0D8E8"/>
                    </a:solidFill>
                  </a:tcPr>
                </a:tc>
                <a:extLst>
                  <a:ext uri="{0D108BD9-81ED-4DB2-BD59-A6C34878D82A}">
                    <a16:rowId xmlns:a16="http://schemas.microsoft.com/office/drawing/2014/main" val="10011"/>
                  </a:ext>
                </a:extLst>
              </a:tr>
              <a:tr h="294325">
                <a:tc>
                  <a:txBody>
                    <a:bodyPr/>
                    <a:lstStyle/>
                    <a:p>
                      <a:pPr marL="0" marR="0" algn="ctr">
                        <a:spcBef>
                          <a:spcPts val="0"/>
                        </a:spcBef>
                        <a:spcAft>
                          <a:spcPts val="0"/>
                        </a:spcAft>
                      </a:pPr>
                      <a:r>
                        <a:rPr lang="en-US" sz="1600" dirty="0">
                          <a:effectLst/>
                        </a:rPr>
                        <a:t>i = 12</a:t>
                      </a:r>
                      <a:endParaRPr lang="en-US" sz="1200" dirty="0">
                        <a:effectLst/>
                        <a:latin typeface="Times" pitchFamily="18" charset="0"/>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solidFill>
                            <a:srgbClr val="C00000"/>
                          </a:solidFill>
                          <a:effectLst/>
                        </a:rPr>
                        <a:t>X</a:t>
                      </a:r>
                      <a:r>
                        <a:rPr lang="en-US" sz="1600" baseline="-25000" dirty="0">
                          <a:solidFill>
                            <a:srgbClr val="C00000"/>
                          </a:solidFill>
                          <a:effectLst/>
                        </a:rPr>
                        <a:t>12</a:t>
                      </a:r>
                      <a:r>
                        <a:rPr lang="en-US" sz="1600" dirty="0">
                          <a:solidFill>
                            <a:srgbClr val="C00000"/>
                          </a:solidFill>
                          <a:effectLst/>
                        </a:rPr>
                        <a:t>= 63.9</a:t>
                      </a:r>
                    </a:p>
                  </a:txBody>
                  <a:tcPr marL="68580" marR="68580" marT="0" marB="0">
                    <a:solidFill>
                      <a:srgbClr val="D0D8E8"/>
                    </a:solidFill>
                  </a:tcPr>
                </a:tc>
                <a:tc>
                  <a:txBody>
                    <a:bodyPr/>
                    <a:lstStyle/>
                    <a:p>
                      <a:pPr marL="0" marR="0" algn="ctr">
                        <a:spcBef>
                          <a:spcPts val="0"/>
                        </a:spcBef>
                        <a:spcAft>
                          <a:spcPts val="0"/>
                        </a:spcAft>
                      </a:pPr>
                      <a:endParaRPr lang="en-US" sz="1600" dirty="0">
                        <a:effectLst/>
                      </a:endParaRPr>
                    </a:p>
                  </a:txBody>
                  <a:tcPr marL="68580" marR="68580" marT="0" marB="0">
                    <a:solidFill>
                      <a:srgbClr val="D0D8E8"/>
                    </a:solidFill>
                  </a:tcPr>
                </a:tc>
                <a:tc>
                  <a:txBody>
                    <a:bodyPr/>
                    <a:lstStyle/>
                    <a:p>
                      <a:pPr marL="0" marR="0" algn="ctr">
                        <a:spcBef>
                          <a:spcPts val="0"/>
                        </a:spcBef>
                        <a:spcAft>
                          <a:spcPts val="0"/>
                        </a:spcAft>
                      </a:pPr>
                      <a:r>
                        <a:rPr lang="en-US" sz="1600" dirty="0">
                          <a:effectLst/>
                        </a:rPr>
                        <a:t>i = 25</a:t>
                      </a:r>
                    </a:p>
                  </a:txBody>
                  <a:tcPr marL="68580" marR="68580" marT="0" marB="0">
                    <a:solidFill>
                      <a:srgbClr val="D0D8E8"/>
                    </a:solidFill>
                  </a:tcPr>
                </a:tc>
                <a:tc>
                  <a:txBody>
                    <a:bodyPr/>
                    <a:lstStyle/>
                    <a:p>
                      <a:pPr marL="0" marR="0" algn="ctr">
                        <a:spcBef>
                          <a:spcPts val="0"/>
                        </a:spcBef>
                        <a:spcAft>
                          <a:spcPts val="0"/>
                        </a:spcAft>
                      </a:pPr>
                      <a:r>
                        <a:rPr lang="en-US" sz="1600" dirty="0">
                          <a:effectLst/>
                        </a:rPr>
                        <a:t>X</a:t>
                      </a:r>
                      <a:r>
                        <a:rPr lang="en-US" sz="1600" baseline="-25000" dirty="0">
                          <a:effectLst/>
                        </a:rPr>
                        <a:t>25</a:t>
                      </a:r>
                      <a:r>
                        <a:rPr lang="en-US" sz="1600" dirty="0">
                          <a:effectLst/>
                        </a:rPr>
                        <a:t>= 69.6</a:t>
                      </a:r>
                    </a:p>
                  </a:txBody>
                  <a:tcPr marL="68580" marR="68580" marT="0" marB="0">
                    <a:solidFill>
                      <a:srgbClr val="D0D8E8"/>
                    </a:solidFill>
                  </a:tcPr>
                </a:tc>
                <a:extLst>
                  <a:ext uri="{0D108BD9-81ED-4DB2-BD59-A6C34878D82A}">
                    <a16:rowId xmlns:a16="http://schemas.microsoft.com/office/drawing/2014/main" val="10012"/>
                  </a:ext>
                </a:extLst>
              </a:tr>
              <a:tr h="248828">
                <a:tc>
                  <a:txBody>
                    <a:bodyPr/>
                    <a:lstStyle/>
                    <a:p>
                      <a:pPr marL="0" marR="0" algn="ctr">
                        <a:spcBef>
                          <a:spcPts val="0"/>
                        </a:spcBef>
                        <a:spcAft>
                          <a:spcPts val="0"/>
                        </a:spcAft>
                      </a:pPr>
                      <a:r>
                        <a:rPr lang="en-US" sz="1600" dirty="0">
                          <a:effectLst/>
                        </a:rPr>
                        <a:t>i = 13</a:t>
                      </a:r>
                      <a:endParaRPr lang="en-US" sz="1200" dirty="0">
                        <a:effectLst/>
                        <a:latin typeface="Times" pitchFamily="18" charset="0"/>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solidFill>
                            <a:srgbClr val="C00000"/>
                          </a:solidFill>
                          <a:effectLst/>
                        </a:rPr>
                        <a:t>X</a:t>
                      </a:r>
                      <a:r>
                        <a:rPr lang="en-US" sz="1600" baseline="-25000" dirty="0">
                          <a:solidFill>
                            <a:srgbClr val="C00000"/>
                          </a:solidFill>
                          <a:effectLst/>
                        </a:rPr>
                        <a:t>13</a:t>
                      </a:r>
                      <a:r>
                        <a:rPr lang="en-US" sz="1600" dirty="0">
                          <a:solidFill>
                            <a:srgbClr val="C00000"/>
                          </a:solidFill>
                          <a:effectLst/>
                        </a:rPr>
                        <a:t>= 63.9</a:t>
                      </a:r>
                    </a:p>
                  </a:txBody>
                  <a:tcPr marL="68580" marR="68580" marT="0" marB="0">
                    <a:solidFill>
                      <a:srgbClr val="D0D8E8"/>
                    </a:solidFill>
                  </a:tcPr>
                </a:tc>
                <a:tc>
                  <a:txBody>
                    <a:bodyPr/>
                    <a:lstStyle/>
                    <a:p>
                      <a:pPr marL="0" marR="0" algn="ctr">
                        <a:spcBef>
                          <a:spcPts val="0"/>
                        </a:spcBef>
                        <a:spcAft>
                          <a:spcPts val="0"/>
                        </a:spcAft>
                      </a:pPr>
                      <a:endParaRPr lang="en-US" sz="1600" dirty="0">
                        <a:effectLst/>
                      </a:endParaRPr>
                    </a:p>
                  </a:txBody>
                  <a:tcPr marL="68580" marR="68580" marT="0" marB="0">
                    <a:solidFill>
                      <a:srgbClr val="D0D8E8"/>
                    </a:solidFill>
                  </a:tcPr>
                </a:tc>
                <a:tc>
                  <a:txBody>
                    <a:bodyPr/>
                    <a:lstStyle/>
                    <a:p>
                      <a:pPr marL="0" marR="0" algn="ctr">
                        <a:spcBef>
                          <a:spcPts val="0"/>
                        </a:spcBef>
                        <a:spcAft>
                          <a:spcPts val="0"/>
                        </a:spcAft>
                      </a:pPr>
                      <a:r>
                        <a:rPr lang="en-US" sz="1600" dirty="0">
                          <a:effectLst/>
                        </a:rPr>
                        <a:t>i = 26</a:t>
                      </a:r>
                    </a:p>
                  </a:txBody>
                  <a:tcPr marL="68580" marR="68580" marT="0" marB="0">
                    <a:solidFill>
                      <a:srgbClr val="D0D8E8"/>
                    </a:solidFill>
                  </a:tcPr>
                </a:tc>
                <a:tc>
                  <a:txBody>
                    <a:bodyPr/>
                    <a:lstStyle/>
                    <a:p>
                      <a:pPr marL="0" marR="0" algn="ctr">
                        <a:spcBef>
                          <a:spcPts val="0"/>
                        </a:spcBef>
                        <a:spcAft>
                          <a:spcPts val="0"/>
                        </a:spcAft>
                      </a:pPr>
                      <a:r>
                        <a:rPr lang="en-US" sz="1600" dirty="0">
                          <a:effectLst/>
                        </a:rPr>
                        <a:t>X</a:t>
                      </a:r>
                      <a:r>
                        <a:rPr lang="en-US" sz="1600" baseline="-25000" dirty="0">
                          <a:effectLst/>
                        </a:rPr>
                        <a:t>26</a:t>
                      </a:r>
                      <a:r>
                        <a:rPr lang="en-US" sz="1600" dirty="0">
                          <a:effectLst/>
                        </a:rPr>
                        <a:t>= 69.9</a:t>
                      </a:r>
                    </a:p>
                  </a:txBody>
                  <a:tcPr marL="68580" marR="68580" marT="0" marB="0">
                    <a:solidFill>
                      <a:srgbClr val="D0D8E8"/>
                    </a:solidFill>
                  </a:tcPr>
                </a:tc>
                <a:extLst>
                  <a:ext uri="{0D108BD9-81ED-4DB2-BD59-A6C34878D82A}">
                    <a16:rowId xmlns:a16="http://schemas.microsoft.com/office/drawing/2014/main" val="10013"/>
                  </a:ext>
                </a:extLst>
              </a:tr>
            </a:tbl>
          </a:graphicData>
        </a:graphic>
      </p:graphicFrame>
      <p:sp>
        <p:nvSpPr>
          <p:cNvPr id="975" name="Rectangle 974">
            <a:extLst>
              <a:ext uri="{FF2B5EF4-FFF2-40B4-BE49-F238E27FC236}">
                <a16:creationId xmlns:a16="http://schemas.microsoft.com/office/drawing/2014/main" id="{A211EAAE-9F04-4A7B-9E7D-8B2963154FB5}"/>
              </a:ext>
            </a:extLst>
          </p:cNvPr>
          <p:cNvSpPr/>
          <p:nvPr/>
        </p:nvSpPr>
        <p:spPr>
          <a:xfrm>
            <a:off x="540361" y="843093"/>
            <a:ext cx="8380079" cy="338554"/>
          </a:xfrm>
          <a:prstGeom prst="rect">
            <a:avLst/>
          </a:prstGeom>
        </p:spPr>
        <p:txBody>
          <a:bodyPr wrap="square">
            <a:spAutoFit/>
          </a:bodyPr>
          <a:lstStyle/>
          <a:p>
            <a:r>
              <a:rPr lang="en-US" sz="1600" dirty="0"/>
              <a:t>A subsample of n=26 participants attending the seventh examination of the Framingham offspring</a:t>
            </a:r>
          </a:p>
        </p:txBody>
      </p:sp>
      <p:sp>
        <p:nvSpPr>
          <p:cNvPr id="11" name="Text Box 4"/>
          <p:cNvSpPr txBox="1">
            <a:spLocks noChangeArrowheads="1"/>
          </p:cNvSpPr>
          <p:nvPr/>
        </p:nvSpPr>
        <p:spPr bwMode="auto">
          <a:xfrm>
            <a:off x="5686139" y="2632566"/>
            <a:ext cx="2288483" cy="646331"/>
          </a:xfrm>
          <a:prstGeom prst="rect">
            <a:avLst/>
          </a:prstGeom>
          <a:noFill/>
          <a:ln w="9525">
            <a:noFill/>
            <a:miter lim="800000"/>
            <a:headEnd/>
            <a:tailEnd/>
          </a:ln>
          <a:effectLst/>
        </p:spPr>
        <p:txBody>
          <a:bodyPr wrap="square">
            <a:spAutoFit/>
          </a:bodyPr>
          <a:lstStyle/>
          <a:p>
            <a:pPr defTabSz="914400">
              <a:defRPr/>
            </a:pPr>
            <a:r>
              <a:rPr lang="en-US" altLang="en-US" dirty="0">
                <a:solidFill>
                  <a:srgbClr val="000000"/>
                </a:solidFill>
                <a:latin typeface="Arial" charset="0"/>
                <a:ea typeface="+mn-ea"/>
              </a:rPr>
              <a:t>Mode=63.9, since it appeared 3 times!</a:t>
            </a:r>
          </a:p>
        </p:txBody>
      </p:sp>
    </p:spTree>
    <p:extLst>
      <p:ext uri="{BB962C8B-B14F-4D97-AF65-F5344CB8AC3E}">
        <p14:creationId xmlns:p14="http://schemas.microsoft.com/office/powerpoint/2010/main" val="2789917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468630" y="328500"/>
            <a:ext cx="8309610" cy="940230"/>
          </a:xfrm>
        </p:spPr>
        <p:txBody>
          <a:bodyPr>
            <a:noAutofit/>
          </a:bodyPr>
          <a:lstStyle/>
          <a:p>
            <a:pPr algn="l"/>
            <a:r>
              <a:rPr lang="en-US" sz="3200" dirty="0">
                <a:ea typeface="Arial" charset="0"/>
                <a:cs typeface="Arial" charset="0"/>
              </a:rPr>
              <a:t>How to Choose: Which Measure of Central Tendency for Which Level of Measurement</a:t>
            </a:r>
            <a:endParaRPr lang="en-US" sz="3200" dirty="0"/>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1" name="Rectangle 10">
            <a:extLst>
              <a:ext uri="{FF2B5EF4-FFF2-40B4-BE49-F238E27FC236}">
                <a16:creationId xmlns:a16="http://schemas.microsoft.com/office/drawing/2014/main" id="{6D19BA7A-C5B1-4768-93F0-E452E3F844C8}"/>
              </a:ext>
            </a:extLst>
          </p:cNvPr>
          <p:cNvSpPr/>
          <p:nvPr/>
        </p:nvSpPr>
        <p:spPr>
          <a:xfrm>
            <a:off x="468630" y="3811655"/>
            <a:ext cx="7840980" cy="1477328"/>
          </a:xfrm>
          <a:prstGeom prst="rect">
            <a:avLst/>
          </a:prstGeom>
        </p:spPr>
        <p:txBody>
          <a:bodyPr wrap="square">
            <a:spAutoFit/>
          </a:bodyPr>
          <a:lstStyle/>
          <a:p>
            <a:r>
              <a:rPr lang="en-US" sz="1800" dirty="0">
                <a:ea typeface="Arial" charset="0"/>
                <a:cs typeface="Arial" charset="0"/>
              </a:rPr>
              <a:t>Not all measures of central tendency can be used with all levels of measurement. When more than one measure of central tendency may be used, choose the measure that uses more of the Information available in the numbers. If planning to calculate a mean, be sure to check the shape of the data set for </a:t>
            </a:r>
            <a:r>
              <a:rPr lang="en-US" sz="1800" dirty="0" err="1">
                <a:ea typeface="Arial" charset="0"/>
                <a:cs typeface="Arial" charset="0"/>
              </a:rPr>
              <a:t>skewness</a:t>
            </a:r>
            <a:r>
              <a:rPr lang="en-US" sz="1800" dirty="0">
                <a:ea typeface="Arial" charset="0"/>
                <a:cs typeface="Arial" charset="0"/>
              </a:rPr>
              <a:t> and modality.</a:t>
            </a:r>
          </a:p>
        </p:txBody>
      </p:sp>
      <p:graphicFrame>
        <p:nvGraphicFramePr>
          <p:cNvPr id="12" name="Table 11">
            <a:extLst>
              <a:ext uri="{FF2B5EF4-FFF2-40B4-BE49-F238E27FC236}">
                <a16:creationId xmlns:a16="http://schemas.microsoft.com/office/drawing/2014/main" id="{233FDBDE-63E6-4D79-B385-47C74E14F2A5}"/>
              </a:ext>
            </a:extLst>
          </p:cNvPr>
          <p:cNvGraphicFramePr>
            <a:graphicFrameLocks noGrp="1"/>
          </p:cNvGraphicFramePr>
          <p:nvPr>
            <p:extLst>
              <p:ext uri="{D42A27DB-BD31-4B8C-83A1-F6EECF244321}">
                <p14:modId xmlns:p14="http://schemas.microsoft.com/office/powerpoint/2010/main" val="276205480"/>
              </p:ext>
            </p:extLst>
          </p:nvPr>
        </p:nvGraphicFramePr>
        <p:xfrm>
          <a:off x="387508" y="1435418"/>
          <a:ext cx="8087916" cy="2123440"/>
        </p:xfrm>
        <a:graphic>
          <a:graphicData uri="http://schemas.openxmlformats.org/drawingml/2006/table">
            <a:tbl>
              <a:tblPr firstRow="1" bandRow="1">
                <a:tableStyleId>{7DF18680-E054-41AD-8BC1-D1AEF772440D}</a:tableStyleId>
              </a:tblPr>
              <a:tblGrid>
                <a:gridCol w="2021979">
                  <a:extLst>
                    <a:ext uri="{9D8B030D-6E8A-4147-A177-3AD203B41FA5}">
                      <a16:colId xmlns:a16="http://schemas.microsoft.com/office/drawing/2014/main" val="20000"/>
                    </a:ext>
                  </a:extLst>
                </a:gridCol>
                <a:gridCol w="2021979">
                  <a:extLst>
                    <a:ext uri="{9D8B030D-6E8A-4147-A177-3AD203B41FA5}">
                      <a16:colId xmlns:a16="http://schemas.microsoft.com/office/drawing/2014/main" val="20001"/>
                    </a:ext>
                  </a:extLst>
                </a:gridCol>
                <a:gridCol w="2021979">
                  <a:extLst>
                    <a:ext uri="{9D8B030D-6E8A-4147-A177-3AD203B41FA5}">
                      <a16:colId xmlns:a16="http://schemas.microsoft.com/office/drawing/2014/main" val="20002"/>
                    </a:ext>
                  </a:extLst>
                </a:gridCol>
                <a:gridCol w="2021979">
                  <a:extLst>
                    <a:ext uri="{9D8B030D-6E8A-4147-A177-3AD203B41FA5}">
                      <a16:colId xmlns:a16="http://schemas.microsoft.com/office/drawing/2014/main" val="20003"/>
                    </a:ext>
                  </a:extLst>
                </a:gridCol>
              </a:tblGrid>
              <a:tr h="370840">
                <a:tc>
                  <a:txBody>
                    <a:bodyPr/>
                    <a:lstStyle/>
                    <a:p>
                      <a:pPr algn="ctr"/>
                      <a:endParaRPr lang="en-US" dirty="0"/>
                    </a:p>
                  </a:txBody>
                  <a:tcPr/>
                </a:tc>
                <a:tc gridSpan="3">
                  <a:txBody>
                    <a:bodyPr/>
                    <a:lstStyle/>
                    <a:p>
                      <a:pPr algn="ctr"/>
                      <a:r>
                        <a:rPr lang="en-US" dirty="0"/>
                        <a:t>Measure of Central Tendency</a:t>
                      </a:r>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r>
                        <a:rPr lang="en-US" dirty="0"/>
                        <a:t>Level of Measurement</a:t>
                      </a:r>
                    </a:p>
                  </a:txBody>
                  <a:tcPr/>
                </a:tc>
                <a:tc>
                  <a:txBody>
                    <a:bodyPr/>
                    <a:lstStyle/>
                    <a:p>
                      <a:pPr algn="ctr"/>
                      <a:r>
                        <a:rPr lang="en-US" dirty="0"/>
                        <a:t>Mode</a:t>
                      </a:r>
                    </a:p>
                  </a:txBody>
                  <a:tcPr/>
                </a:tc>
                <a:tc>
                  <a:txBody>
                    <a:bodyPr/>
                    <a:lstStyle/>
                    <a:p>
                      <a:pPr algn="ctr"/>
                      <a:r>
                        <a:rPr lang="en-US" dirty="0"/>
                        <a:t>Median</a:t>
                      </a:r>
                    </a:p>
                  </a:txBody>
                  <a:tcPr/>
                </a:tc>
                <a:tc>
                  <a:txBody>
                    <a:bodyPr/>
                    <a:lstStyle/>
                    <a:p>
                      <a:pPr algn="ctr"/>
                      <a:r>
                        <a:rPr lang="en-US" dirty="0"/>
                        <a:t>Mean</a:t>
                      </a:r>
                    </a:p>
                  </a:txBody>
                  <a:tcPr/>
                </a:tc>
                <a:extLst>
                  <a:ext uri="{0D108BD9-81ED-4DB2-BD59-A6C34878D82A}">
                    <a16:rowId xmlns:a16="http://schemas.microsoft.com/office/drawing/2014/main" val="10001"/>
                  </a:ext>
                </a:extLst>
              </a:tr>
              <a:tr h="370840">
                <a:tc>
                  <a:txBody>
                    <a:bodyPr/>
                    <a:lstStyle/>
                    <a:p>
                      <a:pPr algn="ctr"/>
                      <a:r>
                        <a:rPr lang="en-US" dirty="0"/>
                        <a:t>Nominal</a:t>
                      </a:r>
                    </a:p>
                  </a:txBody>
                  <a:tcPr/>
                </a:tc>
                <a:tc>
                  <a:txBody>
                    <a:bodyPr/>
                    <a:lstStyle/>
                    <a:p>
                      <a:pPr algn="ctr"/>
                      <a:r>
                        <a:rPr lang="en-US" dirty="0"/>
                        <a:t>✓</a:t>
                      </a:r>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2"/>
                  </a:ext>
                </a:extLst>
              </a:tr>
              <a:tr h="370840">
                <a:tc>
                  <a:txBody>
                    <a:bodyPr/>
                    <a:lstStyle/>
                    <a:p>
                      <a:pPr algn="ctr"/>
                      <a:r>
                        <a:rPr lang="en-US" dirty="0"/>
                        <a:t>Ordinal</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algn="ctr"/>
                      <a:r>
                        <a:rPr lang="en-US" dirty="0"/>
                        <a:t>✓</a:t>
                      </a:r>
                    </a:p>
                  </a:txBody>
                  <a:tcPr/>
                </a:tc>
                <a:tc>
                  <a:txBody>
                    <a:bodyPr/>
                    <a:lstStyle/>
                    <a:p>
                      <a:pPr algn="ctr"/>
                      <a:endParaRPr lang="en-US"/>
                    </a:p>
                  </a:txBody>
                  <a:tcPr/>
                </a:tc>
                <a:extLst>
                  <a:ext uri="{0D108BD9-81ED-4DB2-BD59-A6C34878D82A}">
                    <a16:rowId xmlns:a16="http://schemas.microsoft.com/office/drawing/2014/main" val="10003"/>
                  </a:ext>
                </a:extLst>
              </a:tr>
              <a:tr h="370840">
                <a:tc>
                  <a:txBody>
                    <a:bodyPr/>
                    <a:lstStyle/>
                    <a:p>
                      <a:pPr algn="ctr"/>
                      <a:r>
                        <a:rPr lang="en-US" dirty="0"/>
                        <a:t>Interval or Ratio</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82257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5925D-8362-454E-BCE9-5E96BF8EC425}"/>
              </a:ext>
            </a:extLst>
          </p:cNvPr>
          <p:cNvSpPr>
            <a:spLocks noGrp="1"/>
          </p:cNvSpPr>
          <p:nvPr>
            <p:ph type="title"/>
          </p:nvPr>
        </p:nvSpPr>
        <p:spPr/>
        <p:txBody>
          <a:bodyPr/>
          <a:lstStyle/>
          <a:p>
            <a:r>
              <a:rPr lang="en-US" dirty="0"/>
              <a:t>Objectives </a:t>
            </a:r>
          </a:p>
        </p:txBody>
      </p:sp>
      <p:sp>
        <p:nvSpPr>
          <p:cNvPr id="3" name="Content Placeholder 2">
            <a:extLst>
              <a:ext uri="{FF2B5EF4-FFF2-40B4-BE49-F238E27FC236}">
                <a16:creationId xmlns:a16="http://schemas.microsoft.com/office/drawing/2014/main" id="{9029E240-7745-4A24-A4C6-9302409A1D2D}"/>
              </a:ext>
            </a:extLst>
          </p:cNvPr>
          <p:cNvSpPr>
            <a:spLocks noGrp="1"/>
          </p:cNvSpPr>
          <p:nvPr>
            <p:ph idx="1"/>
          </p:nvPr>
        </p:nvSpPr>
        <p:spPr>
          <a:xfrm>
            <a:off x="457200" y="1362875"/>
            <a:ext cx="8229600" cy="3997882"/>
          </a:xfrm>
        </p:spPr>
        <p:txBody>
          <a:bodyPr>
            <a:normAutofit/>
          </a:bodyPr>
          <a:lstStyle/>
          <a:p>
            <a:pPr marL="0">
              <a:spcBef>
                <a:spcPts val="0"/>
              </a:spcBef>
            </a:pPr>
            <a:r>
              <a:rPr lang="en-US" dirty="0"/>
              <a:t>Central Tendency</a:t>
            </a:r>
          </a:p>
          <a:p>
            <a:pPr marL="0">
              <a:spcBef>
                <a:spcPts val="0"/>
              </a:spcBef>
            </a:pPr>
            <a:r>
              <a:rPr lang="en-US" dirty="0"/>
              <a:t>Variability </a:t>
            </a:r>
          </a:p>
        </p:txBody>
      </p:sp>
      <p:pic>
        <p:nvPicPr>
          <p:cNvPr id="4" name="Picture 3" descr="footer-rectangle-bw_Epi-Biostat.png">
            <a:extLst>
              <a:ext uri="{FF2B5EF4-FFF2-40B4-BE49-F238E27FC236}">
                <a16:creationId xmlns:a16="http://schemas.microsoft.com/office/drawing/2014/main" id="{00175545-EB11-4A3E-8F96-50BEF1EC02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Tree>
    <p:extLst>
      <p:ext uri="{BB962C8B-B14F-4D97-AF65-F5344CB8AC3E}">
        <p14:creationId xmlns:p14="http://schemas.microsoft.com/office/powerpoint/2010/main" val="2732535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8275320" cy="502602"/>
          </a:xfrm>
        </p:spPr>
        <p:txBody>
          <a:bodyPr>
            <a:normAutofit fontScale="90000"/>
          </a:bodyPr>
          <a:lstStyle/>
          <a:p>
            <a:r>
              <a:rPr lang="en-US" sz="4000" dirty="0"/>
              <a:t>Central Tendency for a Bimodal Distribution</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6" name="Rectangle 5">
            <a:extLst>
              <a:ext uri="{FF2B5EF4-FFF2-40B4-BE49-F238E27FC236}">
                <a16:creationId xmlns:a16="http://schemas.microsoft.com/office/drawing/2014/main" id="{23F9F404-4EB8-4336-8606-630894B0BBB9}"/>
              </a:ext>
            </a:extLst>
          </p:cNvPr>
          <p:cNvSpPr/>
          <p:nvPr/>
        </p:nvSpPr>
        <p:spPr>
          <a:xfrm>
            <a:off x="1043940" y="4783646"/>
            <a:ext cx="6877050" cy="646331"/>
          </a:xfrm>
          <a:prstGeom prst="rect">
            <a:avLst/>
          </a:prstGeom>
        </p:spPr>
        <p:txBody>
          <a:bodyPr wrap="square">
            <a:spAutoFit/>
          </a:bodyPr>
          <a:lstStyle/>
          <a:p>
            <a:r>
              <a:rPr lang="en-US" sz="1800" dirty="0">
                <a:ea typeface="Arial" charset="0"/>
                <a:cs typeface="Arial" charset="0"/>
              </a:rPr>
              <a:t>It is not appropriate to calculate a mean or a median for bimodal data. In this case, central tendency should be reported as two modes.</a:t>
            </a:r>
          </a:p>
        </p:txBody>
      </p:sp>
      <p:pic>
        <p:nvPicPr>
          <p:cNvPr id="7" name="Picture 6" descr="The figure is an example of a central tendency of a bimodal distribution. If the data set is bimodal or multimodal, a mean or a median may not be appropriate. In the bimodal data in Figure 3.5, the mean and median fall in a no-man’s land where there are few cases.&#10;" title="Figure 3.5">
            <a:extLst>
              <a:ext uri="{FF2B5EF4-FFF2-40B4-BE49-F238E27FC236}">
                <a16:creationId xmlns:a16="http://schemas.microsoft.com/office/drawing/2014/main" id="{F8004E82-8E57-4109-9C7B-2611784D3F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5390" y="1067429"/>
            <a:ext cx="5756910" cy="3620456"/>
          </a:xfrm>
          <a:prstGeom prst="rect">
            <a:avLst/>
          </a:prstGeom>
        </p:spPr>
      </p:pic>
    </p:spTree>
    <p:extLst>
      <p:ext uri="{BB962C8B-B14F-4D97-AF65-F5344CB8AC3E}">
        <p14:creationId xmlns:p14="http://schemas.microsoft.com/office/powerpoint/2010/main" val="54432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6035040" cy="502602"/>
          </a:xfrm>
        </p:spPr>
        <p:txBody>
          <a:bodyPr>
            <a:normAutofit fontScale="90000"/>
          </a:bodyPr>
          <a:lstStyle/>
          <a:p>
            <a:r>
              <a:rPr lang="en-US" sz="4000" dirty="0">
                <a:ea typeface="Arial" charset="0"/>
                <a:cs typeface="Arial" charset="0"/>
              </a:rPr>
              <a:t>Differing Amounts of Variability</a:t>
            </a:r>
            <a:endParaRPr lang="en-US" sz="4000" dirty="0"/>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9" name="Text Placeholder 2">
            <a:extLst>
              <a:ext uri="{FF2B5EF4-FFF2-40B4-BE49-F238E27FC236}">
                <a16:creationId xmlns:a16="http://schemas.microsoft.com/office/drawing/2014/main" id="{E2249FCB-A086-49EC-9436-523A07DE7F44}"/>
              </a:ext>
            </a:extLst>
          </p:cNvPr>
          <p:cNvSpPr>
            <a:spLocks noGrp="1"/>
          </p:cNvSpPr>
          <p:nvPr>
            <p:ph idx="1"/>
          </p:nvPr>
        </p:nvSpPr>
        <p:spPr>
          <a:xfrm>
            <a:off x="457200" y="1017270"/>
            <a:ext cx="7692390" cy="1981199"/>
          </a:xfrm>
        </p:spPr>
        <p:txBody>
          <a:bodyPr>
            <a:normAutofit fontScale="77500" lnSpcReduction="20000"/>
          </a:bodyPr>
          <a:lstStyle/>
          <a:p>
            <a:pPr>
              <a:lnSpc>
                <a:spcPct val="120000"/>
              </a:lnSpc>
              <a:spcBef>
                <a:spcPts val="0"/>
              </a:spcBef>
            </a:pPr>
            <a:r>
              <a:rPr lang="en-US" dirty="0"/>
              <a:t>Variability </a:t>
            </a:r>
          </a:p>
          <a:p>
            <a:pPr lvl="1">
              <a:lnSpc>
                <a:spcPct val="120000"/>
              </a:lnSpc>
              <a:spcBef>
                <a:spcPts val="0"/>
              </a:spcBef>
            </a:pPr>
            <a:r>
              <a:rPr lang="en-US" dirty="0"/>
              <a:t>Defined as how much spread there is in a set of scores</a:t>
            </a:r>
          </a:p>
          <a:p>
            <a:pPr>
              <a:lnSpc>
                <a:spcPct val="120000"/>
              </a:lnSpc>
              <a:spcBef>
                <a:spcPts val="0"/>
              </a:spcBef>
            </a:pPr>
            <a:r>
              <a:rPr lang="en-US" dirty="0"/>
              <a:t>Spread</a:t>
            </a:r>
          </a:p>
          <a:p>
            <a:pPr lvl="1">
              <a:lnSpc>
                <a:spcPct val="120000"/>
              </a:lnSpc>
              <a:spcBef>
                <a:spcPts val="0"/>
              </a:spcBef>
            </a:pPr>
            <a:r>
              <a:rPr lang="en-US" dirty="0"/>
              <a:t>Refers to how much the scores cluster together or how much they stretch out over a wider range</a:t>
            </a:r>
          </a:p>
        </p:txBody>
      </p:sp>
      <p:pic>
        <p:nvPicPr>
          <p:cNvPr id="10" name="Picture 9" descr="The figure is a set of two distribution curves. The curve on the left shows a more tightly clustered set of scores, and the curve on the right shows a data set with more variability in scores.&#10;" title="Figure 3.7">
            <a:extLst>
              <a:ext uri="{FF2B5EF4-FFF2-40B4-BE49-F238E27FC236}">
                <a16:creationId xmlns:a16="http://schemas.microsoft.com/office/drawing/2014/main" id="{B7BC2367-AF2A-46C5-A250-76BEFFF5BA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6340" y="2998469"/>
            <a:ext cx="5924550" cy="2409317"/>
          </a:xfrm>
          <a:prstGeom prst="rect">
            <a:avLst/>
          </a:prstGeom>
        </p:spPr>
      </p:pic>
    </p:spTree>
    <p:extLst>
      <p:ext uri="{BB962C8B-B14F-4D97-AF65-F5344CB8AC3E}">
        <p14:creationId xmlns:p14="http://schemas.microsoft.com/office/powerpoint/2010/main" val="4199667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2091690" cy="502602"/>
          </a:xfrm>
        </p:spPr>
        <p:txBody>
          <a:bodyPr>
            <a:normAutofit fontScale="90000"/>
          </a:bodyPr>
          <a:lstStyle/>
          <a:p>
            <a:r>
              <a:rPr lang="en-US" sz="4000" dirty="0"/>
              <a:t>Variability</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0" name="Text Placeholder 2">
            <a:extLst>
              <a:ext uri="{FF2B5EF4-FFF2-40B4-BE49-F238E27FC236}">
                <a16:creationId xmlns:a16="http://schemas.microsoft.com/office/drawing/2014/main" id="{6250A427-7EF9-4EE4-90C1-89CCBA82C619}"/>
              </a:ext>
            </a:extLst>
          </p:cNvPr>
          <p:cNvSpPr>
            <a:spLocks noGrp="1"/>
          </p:cNvSpPr>
          <p:nvPr>
            <p:ph idx="1"/>
          </p:nvPr>
        </p:nvSpPr>
        <p:spPr>
          <a:xfrm>
            <a:off x="651510" y="1166018"/>
            <a:ext cx="8229600" cy="4525963"/>
          </a:xfrm>
        </p:spPr>
        <p:txBody>
          <a:bodyPr/>
          <a:lstStyle/>
          <a:p>
            <a:r>
              <a:rPr lang="en-US" dirty="0"/>
              <a:t>Four Measures of Variability</a:t>
            </a:r>
          </a:p>
          <a:p>
            <a:pPr lvl="1"/>
            <a:r>
              <a:rPr lang="en-US" dirty="0"/>
              <a:t>Range</a:t>
            </a:r>
          </a:p>
          <a:p>
            <a:pPr lvl="1"/>
            <a:r>
              <a:rPr lang="en-US" dirty="0"/>
              <a:t>Interquartile range</a:t>
            </a:r>
          </a:p>
          <a:p>
            <a:pPr lvl="1"/>
            <a:r>
              <a:rPr lang="en-US" dirty="0"/>
              <a:t>Variance</a:t>
            </a:r>
          </a:p>
          <a:p>
            <a:pPr lvl="1">
              <a:spcBef>
                <a:spcPts val="672"/>
              </a:spcBef>
            </a:pPr>
            <a:r>
              <a:rPr lang="en-US" dirty="0"/>
              <a:t>Standard deviation</a:t>
            </a:r>
          </a:p>
        </p:txBody>
      </p:sp>
    </p:spTree>
    <p:extLst>
      <p:ext uri="{BB962C8B-B14F-4D97-AF65-F5344CB8AC3E}">
        <p14:creationId xmlns:p14="http://schemas.microsoft.com/office/powerpoint/2010/main" val="2224082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1383030" cy="502602"/>
          </a:xfrm>
        </p:spPr>
        <p:txBody>
          <a:bodyPr>
            <a:normAutofit fontScale="90000"/>
          </a:bodyPr>
          <a:lstStyle/>
          <a:p>
            <a:r>
              <a:rPr lang="en-US" sz="4000" dirty="0"/>
              <a:t>Range</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EFEF6230-F580-42D1-81EC-B06C0B0A0637}"/>
              </a:ext>
            </a:extLst>
          </p:cNvPr>
          <p:cNvSpPr>
            <a:spLocks noGrp="1"/>
          </p:cNvSpPr>
          <p:nvPr>
            <p:ph idx="1"/>
          </p:nvPr>
        </p:nvSpPr>
        <p:spPr>
          <a:xfrm>
            <a:off x="651510" y="977717"/>
            <a:ext cx="8229600" cy="4525963"/>
          </a:xfrm>
        </p:spPr>
        <p:txBody>
          <a:bodyPr>
            <a:normAutofit fontScale="70000" lnSpcReduction="20000"/>
          </a:bodyPr>
          <a:lstStyle/>
          <a:p>
            <a:pPr>
              <a:lnSpc>
                <a:spcPct val="120000"/>
              </a:lnSpc>
              <a:spcBef>
                <a:spcPts val="0"/>
              </a:spcBef>
            </a:pPr>
            <a:r>
              <a:rPr lang="en-US" dirty="0"/>
              <a:t>Range </a:t>
            </a:r>
          </a:p>
          <a:p>
            <a:pPr lvl="1">
              <a:lnSpc>
                <a:spcPct val="120000"/>
              </a:lnSpc>
              <a:spcBef>
                <a:spcPts val="0"/>
              </a:spcBef>
            </a:pPr>
            <a:r>
              <a:rPr lang="en-US" dirty="0"/>
              <a:t>Measure of variability for interval- or ratio-level data</a:t>
            </a:r>
          </a:p>
          <a:p>
            <a:pPr lvl="1">
              <a:lnSpc>
                <a:spcPct val="120000"/>
              </a:lnSpc>
              <a:spcBef>
                <a:spcPts val="0"/>
              </a:spcBef>
            </a:pPr>
            <a:r>
              <a:rPr lang="en-US" dirty="0"/>
              <a:t>Distance from the lowest score to the highest score</a:t>
            </a:r>
            <a:br>
              <a:rPr lang="en-US" dirty="0"/>
            </a:br>
            <a:endParaRPr lang="en-US" dirty="0"/>
          </a:p>
          <a:p>
            <a:pPr lvl="1">
              <a:lnSpc>
                <a:spcPct val="120000"/>
              </a:lnSpc>
              <a:spcBef>
                <a:spcPts val="0"/>
              </a:spcBef>
            </a:pPr>
            <a:endParaRPr lang="en-US" dirty="0"/>
          </a:p>
          <a:p>
            <a:pPr lvl="1">
              <a:lnSpc>
                <a:spcPct val="120000"/>
              </a:lnSpc>
              <a:spcBef>
                <a:spcPts val="0"/>
              </a:spcBef>
            </a:pPr>
            <a:endParaRPr lang="en-US" dirty="0"/>
          </a:p>
          <a:p>
            <a:pPr lvl="1">
              <a:lnSpc>
                <a:spcPct val="120000"/>
              </a:lnSpc>
              <a:spcBef>
                <a:spcPts val="0"/>
              </a:spcBef>
            </a:pPr>
            <a:endParaRPr lang="en-US" dirty="0"/>
          </a:p>
          <a:p>
            <a:pPr lvl="1">
              <a:lnSpc>
                <a:spcPct val="120000"/>
              </a:lnSpc>
              <a:spcBef>
                <a:spcPts val="0"/>
              </a:spcBef>
            </a:pPr>
            <a:endParaRPr lang="en-US" dirty="0"/>
          </a:p>
          <a:p>
            <a:pPr lvl="1">
              <a:lnSpc>
                <a:spcPct val="120000"/>
              </a:lnSpc>
              <a:spcBef>
                <a:spcPts val="0"/>
              </a:spcBef>
            </a:pPr>
            <a:endParaRPr lang="en-US" dirty="0"/>
          </a:p>
          <a:p>
            <a:pPr lvl="1">
              <a:lnSpc>
                <a:spcPct val="120000"/>
              </a:lnSpc>
              <a:spcBef>
                <a:spcPts val="0"/>
              </a:spcBef>
            </a:pPr>
            <a:r>
              <a:rPr lang="en-US" dirty="0"/>
              <a:t>Example – height data</a:t>
            </a:r>
          </a:p>
          <a:p>
            <a:pPr lvl="2">
              <a:lnSpc>
                <a:spcPct val="120000"/>
              </a:lnSpc>
              <a:spcBef>
                <a:spcPts val="0"/>
              </a:spcBef>
            </a:pPr>
            <a:r>
              <a:rPr lang="en-US" dirty="0"/>
              <a:t>Range = 73 – 62 = 11.00</a:t>
            </a:r>
            <a:br>
              <a:rPr lang="en-US" dirty="0"/>
            </a:br>
            <a:endParaRPr lang="en-US" dirty="0"/>
          </a:p>
          <a:p>
            <a:pPr>
              <a:lnSpc>
                <a:spcPct val="120000"/>
              </a:lnSpc>
              <a:spcBef>
                <a:spcPts val="0"/>
              </a:spcBef>
            </a:pPr>
            <a:r>
              <a:rPr lang="en-US" dirty="0"/>
              <a:t>Problems with using the range</a:t>
            </a:r>
          </a:p>
          <a:p>
            <a:pPr lvl="1">
              <a:lnSpc>
                <a:spcPct val="120000"/>
              </a:lnSpc>
              <a:spcBef>
                <a:spcPts val="0"/>
              </a:spcBef>
            </a:pPr>
            <a:r>
              <a:rPr lang="en-US" dirty="0"/>
              <a:t>Depends on only 2 scores in the data set; influenced by outliers</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1C928E04-CECA-443F-81D6-9E8A67EE6B0F}"/>
                  </a:ext>
                </a:extLst>
              </p:cNvPr>
              <p:cNvSpPr/>
              <p:nvPr/>
            </p:nvSpPr>
            <p:spPr>
              <a:xfrm>
                <a:off x="1261110" y="2082617"/>
                <a:ext cx="7010400" cy="16002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14:m>
                  <m:oMathPara xmlns:m="http://schemas.openxmlformats.org/officeDocument/2006/math">
                    <m:oMathParaPr>
                      <m:jc m:val="centerGroup"/>
                    </m:oMathParaPr>
                    <m:oMath xmlns:m="http://schemas.openxmlformats.org/officeDocument/2006/math">
                      <m:r>
                        <m:rPr>
                          <m:sty m:val="p"/>
                        </m:rPr>
                        <a:rPr lang="en-US" sz="2000" i="0">
                          <a:latin typeface="Cambria Math" charset="0"/>
                        </a:rPr>
                        <m:t>Range</m:t>
                      </m:r>
                      <m:r>
                        <a:rPr lang="en-US" sz="2000" i="1">
                          <a:latin typeface="Cambria Math" charset="0"/>
                        </a:rPr>
                        <m:t>=</m:t>
                      </m:r>
                      <m:sSub>
                        <m:sSubPr>
                          <m:ctrlPr>
                            <a:rPr lang="en-US" sz="2000" i="1">
                              <a:latin typeface="Cambria Math" panose="02040503050406030204" pitchFamily="18" charset="0"/>
                            </a:rPr>
                          </m:ctrlPr>
                        </m:sSubPr>
                        <m:e>
                          <m:r>
                            <a:rPr lang="en-US" sz="2000" i="1">
                              <a:latin typeface="Cambria Math" charset="0"/>
                            </a:rPr>
                            <m:t>𝑋</m:t>
                          </m:r>
                        </m:e>
                        <m:sub>
                          <m:r>
                            <m:rPr>
                              <m:sty m:val="p"/>
                            </m:rPr>
                            <a:rPr lang="en-US" sz="2000" i="0">
                              <a:latin typeface="Cambria Math" charset="0"/>
                            </a:rPr>
                            <m:t>High</m:t>
                          </m:r>
                        </m:sub>
                      </m:sSub>
                      <m:r>
                        <a:rPr lang="en-US" sz="2000" i="1">
                          <a:latin typeface="Cambria Math" charset="0"/>
                        </a:rPr>
                        <m:t>−</m:t>
                      </m:r>
                      <m:sSub>
                        <m:sSubPr>
                          <m:ctrlPr>
                            <a:rPr lang="en-US" sz="2000" i="1">
                              <a:latin typeface="Cambria Math" panose="02040503050406030204" pitchFamily="18" charset="0"/>
                            </a:rPr>
                          </m:ctrlPr>
                        </m:sSubPr>
                        <m:e>
                          <m:r>
                            <a:rPr lang="en-US" sz="2000" i="1">
                              <a:latin typeface="Cambria Math" charset="0"/>
                            </a:rPr>
                            <m:t>𝑋</m:t>
                          </m:r>
                        </m:e>
                        <m:sub>
                          <m:r>
                            <m:rPr>
                              <m:sty m:val="p"/>
                            </m:rPr>
                            <a:rPr lang="en-US" sz="2000" i="0">
                              <a:latin typeface="Cambria Math" charset="0"/>
                            </a:rPr>
                            <m:t>Low</m:t>
                          </m:r>
                        </m:sub>
                      </m:sSub>
                    </m:oMath>
                  </m:oMathPara>
                </a14:m>
                <a:endParaRPr lang="en-US" sz="2000" dirty="0"/>
              </a:p>
              <a:p>
                <a:pPr/>
                <a14:m>
                  <m:oMathPara xmlns:m="http://schemas.openxmlformats.org/officeDocument/2006/math">
                    <m:oMathParaPr>
                      <m:jc m:val="centerGroup"/>
                    </m:oMathParaPr>
                    <m:oMath xmlns:m="http://schemas.openxmlformats.org/officeDocument/2006/math">
                      <m:r>
                        <m:rPr>
                          <m:sty m:val="p"/>
                        </m:rPr>
                        <a:rPr lang="en-US" sz="2000" i="0">
                          <a:latin typeface="Cambria Math" charset="0"/>
                        </a:rPr>
                        <m:t>where</m:t>
                      </m:r>
                      <m:r>
                        <a:rPr lang="en-US" sz="2000" i="0">
                          <a:latin typeface="Cambria Math" charset="0"/>
                        </a:rPr>
                        <m:t> </m:t>
                      </m:r>
                      <m:sSub>
                        <m:sSubPr>
                          <m:ctrlPr>
                            <a:rPr lang="en-US" sz="2000" i="1">
                              <a:latin typeface="Cambria Math" panose="02040503050406030204" pitchFamily="18" charset="0"/>
                            </a:rPr>
                          </m:ctrlPr>
                        </m:sSubPr>
                        <m:e>
                          <m:r>
                            <a:rPr lang="en-US" sz="2000" i="1">
                              <a:latin typeface="Cambria Math" charset="0"/>
                            </a:rPr>
                            <m:t>𝑋</m:t>
                          </m:r>
                        </m:e>
                        <m:sub>
                          <m:r>
                            <m:rPr>
                              <m:sty m:val="p"/>
                            </m:rPr>
                            <a:rPr lang="en-US" sz="2000" i="0">
                              <a:latin typeface="Cambria Math" charset="0"/>
                            </a:rPr>
                            <m:t>Low</m:t>
                          </m:r>
                        </m:sub>
                      </m:sSub>
                      <m:r>
                        <a:rPr lang="en-US" sz="2000" i="1">
                          <a:latin typeface="Cambria Math" charset="0"/>
                        </a:rPr>
                        <m:t>=</m:t>
                      </m:r>
                      <m:r>
                        <m:rPr>
                          <m:sty m:val="p"/>
                        </m:rPr>
                        <a:rPr lang="en-US" sz="2000" i="0">
                          <a:latin typeface="Cambria Math" charset="0"/>
                        </a:rPr>
                        <m:t>the</m:t>
                      </m:r>
                      <m:r>
                        <a:rPr lang="en-US" sz="2000" i="0">
                          <a:latin typeface="Cambria Math" charset="0"/>
                        </a:rPr>
                        <m:t> </m:t>
                      </m:r>
                      <m:r>
                        <m:rPr>
                          <m:sty m:val="p"/>
                        </m:rPr>
                        <a:rPr lang="en-US" sz="2000" i="0">
                          <a:latin typeface="Cambria Math" charset="0"/>
                        </a:rPr>
                        <m:t>smallest</m:t>
                      </m:r>
                      <m:r>
                        <a:rPr lang="en-US" sz="2000" i="0">
                          <a:latin typeface="Cambria Math" charset="0"/>
                        </a:rPr>
                        <m:t> </m:t>
                      </m:r>
                      <m:r>
                        <m:rPr>
                          <m:sty m:val="p"/>
                        </m:rPr>
                        <a:rPr lang="en-US" sz="2000" i="0">
                          <a:latin typeface="Cambria Math" charset="0"/>
                        </a:rPr>
                        <m:t>value</m:t>
                      </m:r>
                      <m:r>
                        <a:rPr lang="en-US" sz="2000" i="0">
                          <a:latin typeface="Cambria Math" charset="0"/>
                        </a:rPr>
                        <m:t> </m:t>
                      </m:r>
                      <m:r>
                        <m:rPr>
                          <m:sty m:val="p"/>
                        </m:rPr>
                        <a:rPr lang="en-US" sz="2000" i="0">
                          <a:latin typeface="Cambria Math" charset="0"/>
                        </a:rPr>
                        <m:t>of</m:t>
                      </m:r>
                      <m:r>
                        <a:rPr lang="en-US" sz="2000" i="0">
                          <a:latin typeface="Cambria Math" charset="0"/>
                        </a:rPr>
                        <m:t> </m:t>
                      </m:r>
                      <m:r>
                        <m:rPr>
                          <m:sty m:val="p"/>
                        </m:rPr>
                        <a:rPr lang="en-US" sz="2000" i="0">
                          <a:latin typeface="Cambria Math" charset="0"/>
                        </a:rPr>
                        <m:t>X</m:t>
                      </m:r>
                      <m:r>
                        <a:rPr lang="en-US" sz="2000" i="0">
                          <a:latin typeface="Cambria Math" charset="0"/>
                        </a:rPr>
                        <m:t> </m:t>
                      </m:r>
                      <m:r>
                        <m:rPr>
                          <m:sty m:val="p"/>
                        </m:rPr>
                        <a:rPr lang="en-US" sz="2000" i="0">
                          <a:latin typeface="Cambria Math" charset="0"/>
                        </a:rPr>
                        <m:t>in</m:t>
                      </m:r>
                      <m:r>
                        <a:rPr lang="en-US" sz="2000" i="0">
                          <a:latin typeface="Cambria Math" charset="0"/>
                        </a:rPr>
                        <m:t> </m:t>
                      </m:r>
                      <m:r>
                        <m:rPr>
                          <m:sty m:val="p"/>
                        </m:rPr>
                        <a:rPr lang="en-US" sz="2000" i="0">
                          <a:latin typeface="Cambria Math" charset="0"/>
                        </a:rPr>
                        <m:t>the</m:t>
                      </m:r>
                      <m:r>
                        <a:rPr lang="en-US" sz="2000" i="0">
                          <a:latin typeface="Cambria Math" charset="0"/>
                        </a:rPr>
                        <m:t> </m:t>
                      </m:r>
                      <m:r>
                        <m:rPr>
                          <m:sty m:val="p"/>
                        </m:rPr>
                        <a:rPr lang="en-US" sz="2000" i="0">
                          <a:latin typeface="Cambria Math" charset="0"/>
                        </a:rPr>
                        <m:t>data</m:t>
                      </m:r>
                      <m:r>
                        <a:rPr lang="en-US" sz="2000" i="0">
                          <a:latin typeface="Cambria Math" charset="0"/>
                        </a:rPr>
                        <m:t> </m:t>
                      </m:r>
                      <m:r>
                        <m:rPr>
                          <m:sty m:val="p"/>
                        </m:rPr>
                        <a:rPr lang="en-US" sz="2000" i="0">
                          <a:latin typeface="Cambria Math" charset="0"/>
                        </a:rPr>
                        <m:t>set</m:t>
                      </m:r>
                    </m:oMath>
                  </m:oMathPara>
                </a14:m>
                <a:endParaRPr lang="en-US" sz="2000" dirty="0"/>
              </a:p>
              <a:p>
                <a:pPr/>
                <a14:m>
                  <m:oMathPara xmlns:m="http://schemas.openxmlformats.org/officeDocument/2006/math">
                    <m:oMathParaPr>
                      <m:jc m:val="centerGroup"/>
                    </m:oMathParaPr>
                    <m:oMath xmlns:m="http://schemas.openxmlformats.org/officeDocument/2006/math">
                      <m:r>
                        <m:rPr>
                          <m:sty m:val="p"/>
                        </m:rPr>
                        <a:rPr lang="en-US" sz="2000" i="0">
                          <a:latin typeface="Cambria Math" charset="0"/>
                        </a:rPr>
                        <m:t>where</m:t>
                      </m:r>
                      <m:r>
                        <a:rPr lang="en-US" sz="2000" i="0">
                          <a:latin typeface="Cambria Math" charset="0"/>
                        </a:rPr>
                        <m:t> </m:t>
                      </m:r>
                      <m:sSub>
                        <m:sSubPr>
                          <m:ctrlPr>
                            <a:rPr lang="en-US" sz="2000" i="1">
                              <a:latin typeface="Cambria Math" panose="02040503050406030204" pitchFamily="18" charset="0"/>
                            </a:rPr>
                          </m:ctrlPr>
                        </m:sSubPr>
                        <m:e>
                          <m:r>
                            <a:rPr lang="en-US" sz="2000" i="1">
                              <a:latin typeface="Cambria Math" charset="0"/>
                            </a:rPr>
                            <m:t>𝑋</m:t>
                          </m:r>
                        </m:e>
                        <m:sub>
                          <m:r>
                            <m:rPr>
                              <m:sty m:val="p"/>
                            </m:rPr>
                            <a:rPr lang="en-US" sz="2000" i="0">
                              <a:latin typeface="Cambria Math" charset="0"/>
                            </a:rPr>
                            <m:t>High</m:t>
                          </m:r>
                        </m:sub>
                      </m:sSub>
                      <m:r>
                        <a:rPr lang="en-US" sz="2000" i="1">
                          <a:latin typeface="Cambria Math" charset="0"/>
                        </a:rPr>
                        <m:t>=</m:t>
                      </m:r>
                      <m:r>
                        <m:rPr>
                          <m:sty m:val="p"/>
                        </m:rPr>
                        <a:rPr lang="en-US" sz="2000" i="0">
                          <a:latin typeface="Cambria Math" charset="0"/>
                        </a:rPr>
                        <m:t>the</m:t>
                      </m:r>
                      <m:r>
                        <a:rPr lang="en-US" sz="2000" i="0">
                          <a:latin typeface="Cambria Math" charset="0"/>
                        </a:rPr>
                        <m:t> </m:t>
                      </m:r>
                      <m:r>
                        <m:rPr>
                          <m:sty m:val="p"/>
                        </m:rPr>
                        <a:rPr lang="en-US" sz="2000" i="0">
                          <a:latin typeface="Cambria Math" charset="0"/>
                        </a:rPr>
                        <m:t>largest</m:t>
                      </m:r>
                      <m:r>
                        <a:rPr lang="en-US" sz="2000" i="0">
                          <a:latin typeface="Cambria Math" charset="0"/>
                        </a:rPr>
                        <m:t> </m:t>
                      </m:r>
                      <m:r>
                        <m:rPr>
                          <m:sty m:val="p"/>
                        </m:rPr>
                        <a:rPr lang="en-US" sz="2000" i="0">
                          <a:latin typeface="Cambria Math" charset="0"/>
                        </a:rPr>
                        <m:t>value</m:t>
                      </m:r>
                      <m:r>
                        <a:rPr lang="en-US" sz="2000" i="0">
                          <a:latin typeface="Cambria Math" charset="0"/>
                        </a:rPr>
                        <m:t> </m:t>
                      </m:r>
                      <m:r>
                        <m:rPr>
                          <m:sty m:val="p"/>
                        </m:rPr>
                        <a:rPr lang="en-US" sz="2000" i="0">
                          <a:latin typeface="Cambria Math" charset="0"/>
                        </a:rPr>
                        <m:t>of</m:t>
                      </m:r>
                      <m:r>
                        <a:rPr lang="en-US" sz="2000" i="0">
                          <a:latin typeface="Cambria Math" charset="0"/>
                        </a:rPr>
                        <m:t> </m:t>
                      </m:r>
                      <m:r>
                        <m:rPr>
                          <m:sty m:val="p"/>
                        </m:rPr>
                        <a:rPr lang="en-US" sz="2000" i="0">
                          <a:latin typeface="Cambria Math" charset="0"/>
                        </a:rPr>
                        <m:t>X</m:t>
                      </m:r>
                      <m:r>
                        <a:rPr lang="en-US" sz="2000" i="0">
                          <a:latin typeface="Cambria Math" charset="0"/>
                        </a:rPr>
                        <m:t> </m:t>
                      </m:r>
                      <m:r>
                        <m:rPr>
                          <m:sty m:val="p"/>
                        </m:rPr>
                        <a:rPr lang="en-US" sz="2000" i="0">
                          <a:latin typeface="Cambria Math" charset="0"/>
                        </a:rPr>
                        <m:t>in</m:t>
                      </m:r>
                      <m:r>
                        <a:rPr lang="en-US" sz="2000" i="0">
                          <a:latin typeface="Cambria Math" charset="0"/>
                        </a:rPr>
                        <m:t> </m:t>
                      </m:r>
                      <m:r>
                        <m:rPr>
                          <m:sty m:val="p"/>
                        </m:rPr>
                        <a:rPr lang="en-US" sz="2000" i="0">
                          <a:latin typeface="Cambria Math" charset="0"/>
                        </a:rPr>
                        <m:t>the</m:t>
                      </m:r>
                      <m:r>
                        <a:rPr lang="en-US" sz="2000" i="0">
                          <a:latin typeface="Cambria Math" charset="0"/>
                        </a:rPr>
                        <m:t> </m:t>
                      </m:r>
                      <m:r>
                        <m:rPr>
                          <m:sty m:val="p"/>
                        </m:rPr>
                        <a:rPr lang="en-US" sz="2000" i="0">
                          <a:latin typeface="Cambria Math" charset="0"/>
                        </a:rPr>
                        <m:t>data</m:t>
                      </m:r>
                      <m:r>
                        <a:rPr lang="en-US" sz="2000" i="0">
                          <a:latin typeface="Cambria Math" charset="0"/>
                        </a:rPr>
                        <m:t> </m:t>
                      </m:r>
                      <m:r>
                        <m:rPr>
                          <m:sty m:val="p"/>
                        </m:rPr>
                        <a:rPr lang="en-US" sz="2000" i="0">
                          <a:latin typeface="Cambria Math" charset="0"/>
                        </a:rPr>
                        <m:t>set</m:t>
                      </m:r>
                    </m:oMath>
                  </m:oMathPara>
                </a14:m>
                <a:endParaRPr lang="en-US" sz="2000" dirty="0"/>
              </a:p>
            </p:txBody>
          </p:sp>
        </mc:Choice>
        <mc:Fallback xmlns="">
          <p:sp>
            <p:nvSpPr>
              <p:cNvPr id="8" name="Rectangle 7">
                <a:extLst>
                  <a:ext uri="{FF2B5EF4-FFF2-40B4-BE49-F238E27FC236}">
                    <a16:creationId xmlns:a16="http://schemas.microsoft.com/office/drawing/2014/main" id="{1C928E04-CECA-443F-81D6-9E8A67EE6B0F}"/>
                  </a:ext>
                </a:extLst>
              </p:cNvPr>
              <p:cNvSpPr>
                <a:spLocks noRot="1" noChangeAspect="1" noMove="1" noResize="1" noEditPoints="1" noAdjustHandles="1" noChangeArrowheads="1" noChangeShapeType="1" noTextEdit="1"/>
              </p:cNvSpPr>
              <p:nvPr/>
            </p:nvSpPr>
            <p:spPr>
              <a:xfrm>
                <a:off x="1261110" y="2082617"/>
                <a:ext cx="7010400" cy="160020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56378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1982633" cy="502602"/>
          </a:xfrm>
        </p:spPr>
        <p:txBody>
          <a:bodyPr>
            <a:normAutofit fontScale="90000"/>
          </a:bodyPr>
          <a:lstStyle/>
          <a:p>
            <a:r>
              <a:rPr lang="en-US" sz="4000" dirty="0"/>
              <a:t>Example</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graphicFrame>
        <p:nvGraphicFramePr>
          <p:cNvPr id="5" name="Table 4"/>
          <p:cNvGraphicFramePr>
            <a:graphicFrameLocks noGrp="1"/>
          </p:cNvGraphicFramePr>
          <p:nvPr/>
        </p:nvGraphicFramePr>
        <p:xfrm>
          <a:off x="888024" y="1237472"/>
          <a:ext cx="2152452" cy="3425046"/>
        </p:xfrm>
        <a:graphic>
          <a:graphicData uri="http://schemas.openxmlformats.org/drawingml/2006/table">
            <a:tbl>
              <a:tblPr firstRow="1" bandRow="1" bandCol="1">
                <a:tableStyleId>{5C22544A-7EE6-4342-B048-85BDC9FD1C3A}</a:tableStyleId>
              </a:tblPr>
              <a:tblGrid>
                <a:gridCol w="925046">
                  <a:extLst>
                    <a:ext uri="{9D8B030D-6E8A-4147-A177-3AD203B41FA5}">
                      <a16:colId xmlns:a16="http://schemas.microsoft.com/office/drawing/2014/main" val="20000"/>
                    </a:ext>
                  </a:extLst>
                </a:gridCol>
                <a:gridCol w="1227406">
                  <a:extLst>
                    <a:ext uri="{9D8B030D-6E8A-4147-A177-3AD203B41FA5}">
                      <a16:colId xmlns:a16="http://schemas.microsoft.com/office/drawing/2014/main" val="20001"/>
                    </a:ext>
                  </a:extLst>
                </a:gridCol>
              </a:tblGrid>
              <a:tr h="495540">
                <a:tc>
                  <a:txBody>
                    <a:bodyPr/>
                    <a:lstStyle/>
                    <a:p>
                      <a:pPr marL="0" marR="0" algn="ctr">
                        <a:spcBef>
                          <a:spcPts val="0"/>
                        </a:spcBef>
                        <a:spcAft>
                          <a:spcPts val="0"/>
                        </a:spcAft>
                      </a:pPr>
                      <a:r>
                        <a:rPr lang="en-US" sz="1600" dirty="0">
                          <a:effectLst/>
                        </a:rPr>
                        <a:t>Woman</a:t>
                      </a:r>
                      <a:r>
                        <a:rPr lang="en-US" sz="1600" baseline="0" dirty="0">
                          <a:effectLst/>
                        </a:rPr>
                        <a:t> (i)</a:t>
                      </a:r>
                      <a:endParaRPr lang="en-US" sz="1200" dirty="0">
                        <a:effectLst/>
                        <a:latin typeface="Times" pitchFamily="18" charset="0"/>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b="1" kern="0" dirty="0">
                          <a:solidFill>
                            <a:srgbClr val="FFFFFF"/>
                          </a:solidFill>
                          <a:effectLst/>
                          <a:latin typeface="+mj-lt"/>
                          <a:cs typeface="Times New Roman" panose="02020603050405020304" pitchFamily="18" charset="0"/>
                        </a:rPr>
                        <a:t>BMI</a:t>
                      </a:r>
                    </a:p>
                    <a:p>
                      <a:pPr marL="0" marR="0" algn="ctr">
                        <a:spcBef>
                          <a:spcPts val="0"/>
                        </a:spcBef>
                        <a:spcAft>
                          <a:spcPts val="0"/>
                        </a:spcAft>
                      </a:pPr>
                      <a:r>
                        <a:rPr lang="en-US" sz="1600" b="1" kern="0" dirty="0">
                          <a:solidFill>
                            <a:srgbClr val="FFFFFF"/>
                          </a:solidFill>
                          <a:effectLst/>
                          <a:latin typeface="+mj-lt"/>
                          <a:cs typeface="Times New Roman" panose="02020603050405020304" pitchFamily="18" charset="0"/>
                        </a:rPr>
                        <a:t> (x)</a:t>
                      </a:r>
                    </a:p>
                  </a:txBody>
                  <a:tcPr marL="68580" marR="68580" marT="0" marB="0"/>
                </a:tc>
                <a:extLst>
                  <a:ext uri="{0D108BD9-81ED-4DB2-BD59-A6C34878D82A}">
                    <a16:rowId xmlns:a16="http://schemas.microsoft.com/office/drawing/2014/main" val="10000"/>
                  </a:ext>
                </a:extLst>
              </a:tr>
              <a:tr h="280581">
                <a:tc>
                  <a:txBody>
                    <a:bodyPr/>
                    <a:lstStyle/>
                    <a:p>
                      <a:pPr marL="0" marR="0" algn="ctr">
                        <a:spcBef>
                          <a:spcPts val="0"/>
                        </a:spcBef>
                        <a:spcAft>
                          <a:spcPts val="0"/>
                        </a:spcAft>
                      </a:pPr>
                      <a:r>
                        <a:rPr lang="en-US" sz="1600" dirty="0">
                          <a:effectLst/>
                        </a:rPr>
                        <a:t>i = 1</a:t>
                      </a:r>
                      <a:endParaRPr lang="en-US" sz="1200" dirty="0">
                        <a:effectLst/>
                        <a:latin typeface="Times" pitchFamily="18" charset="0"/>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X</a:t>
                      </a:r>
                      <a:r>
                        <a:rPr lang="en-US" sz="1600" baseline="-25000" dirty="0">
                          <a:effectLst/>
                        </a:rPr>
                        <a:t>1</a:t>
                      </a:r>
                      <a:r>
                        <a:rPr lang="en-US" sz="1600" dirty="0">
                          <a:effectLst/>
                        </a:rPr>
                        <a:t>= 24.4</a:t>
                      </a:r>
                    </a:p>
                  </a:txBody>
                  <a:tcPr marL="68580" marR="68580" marT="0" marB="0"/>
                </a:tc>
                <a:extLst>
                  <a:ext uri="{0D108BD9-81ED-4DB2-BD59-A6C34878D82A}">
                    <a16:rowId xmlns:a16="http://schemas.microsoft.com/office/drawing/2014/main" val="10001"/>
                  </a:ext>
                </a:extLst>
              </a:tr>
              <a:tr h="294325">
                <a:tc>
                  <a:txBody>
                    <a:bodyPr/>
                    <a:lstStyle/>
                    <a:p>
                      <a:pPr marL="0" marR="0" algn="ctr">
                        <a:spcBef>
                          <a:spcPts val="0"/>
                        </a:spcBef>
                        <a:spcAft>
                          <a:spcPts val="0"/>
                        </a:spcAft>
                      </a:pPr>
                      <a:r>
                        <a:rPr lang="en-US" sz="1600" dirty="0">
                          <a:effectLst/>
                        </a:rPr>
                        <a:t>i = 2</a:t>
                      </a:r>
                      <a:endParaRPr lang="en-US" sz="1200" dirty="0">
                        <a:effectLst/>
                        <a:latin typeface="Times" pitchFamily="18" charset="0"/>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X</a:t>
                      </a:r>
                      <a:r>
                        <a:rPr lang="en-US" sz="1600" baseline="-25000" dirty="0">
                          <a:effectLst/>
                        </a:rPr>
                        <a:t>2</a:t>
                      </a:r>
                      <a:r>
                        <a:rPr lang="en-US" sz="1600" dirty="0">
                          <a:effectLst/>
                        </a:rPr>
                        <a:t>= 26.4</a:t>
                      </a:r>
                    </a:p>
                  </a:txBody>
                  <a:tcPr marL="68580" marR="68580" marT="0" marB="0">
                    <a:solidFill>
                      <a:srgbClr val="D0D8E8"/>
                    </a:solidFill>
                  </a:tcPr>
                </a:tc>
                <a:extLst>
                  <a:ext uri="{0D108BD9-81ED-4DB2-BD59-A6C34878D82A}">
                    <a16:rowId xmlns:a16="http://schemas.microsoft.com/office/drawing/2014/main" val="10002"/>
                  </a:ext>
                </a:extLst>
              </a:tr>
              <a:tr h="294325">
                <a:tc>
                  <a:txBody>
                    <a:bodyPr/>
                    <a:lstStyle/>
                    <a:p>
                      <a:pPr marL="0" marR="0" algn="ctr">
                        <a:spcBef>
                          <a:spcPts val="0"/>
                        </a:spcBef>
                        <a:spcAft>
                          <a:spcPts val="0"/>
                        </a:spcAft>
                      </a:pPr>
                      <a:r>
                        <a:rPr lang="en-US" sz="1600" dirty="0">
                          <a:effectLst/>
                        </a:rPr>
                        <a:t>i = 3</a:t>
                      </a:r>
                      <a:endParaRPr lang="en-US" sz="1200" dirty="0">
                        <a:effectLst/>
                        <a:latin typeface="Times" pitchFamily="18" charset="0"/>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X</a:t>
                      </a:r>
                      <a:r>
                        <a:rPr lang="en-US" sz="1600" baseline="-25000" dirty="0">
                          <a:effectLst/>
                        </a:rPr>
                        <a:t>3</a:t>
                      </a:r>
                      <a:r>
                        <a:rPr lang="en-US" sz="1600" dirty="0">
                          <a:effectLst/>
                        </a:rPr>
                        <a:t>= 24.9</a:t>
                      </a:r>
                    </a:p>
                  </a:txBody>
                  <a:tcPr marL="68580" marR="68580" marT="0" marB="0">
                    <a:solidFill>
                      <a:srgbClr val="D0D8E8"/>
                    </a:solidFill>
                  </a:tcPr>
                </a:tc>
                <a:extLst>
                  <a:ext uri="{0D108BD9-81ED-4DB2-BD59-A6C34878D82A}">
                    <a16:rowId xmlns:a16="http://schemas.microsoft.com/office/drawing/2014/main" val="10003"/>
                  </a:ext>
                </a:extLst>
              </a:tr>
              <a:tr h="294325">
                <a:tc>
                  <a:txBody>
                    <a:bodyPr/>
                    <a:lstStyle/>
                    <a:p>
                      <a:pPr marL="0" marR="0" algn="ctr">
                        <a:spcBef>
                          <a:spcPts val="0"/>
                        </a:spcBef>
                        <a:spcAft>
                          <a:spcPts val="0"/>
                        </a:spcAft>
                      </a:pPr>
                      <a:r>
                        <a:rPr lang="en-US" sz="1600" dirty="0">
                          <a:effectLst/>
                        </a:rPr>
                        <a:t>i = 4</a:t>
                      </a:r>
                      <a:endParaRPr lang="en-US" sz="1200" dirty="0">
                        <a:effectLst/>
                        <a:latin typeface="Times" pitchFamily="18" charset="0"/>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X</a:t>
                      </a:r>
                      <a:r>
                        <a:rPr lang="en-US" sz="1600" baseline="-25000" dirty="0">
                          <a:effectLst/>
                        </a:rPr>
                        <a:t>4</a:t>
                      </a:r>
                      <a:r>
                        <a:rPr lang="en-US" sz="1600" dirty="0">
                          <a:effectLst/>
                        </a:rPr>
                        <a:t>= 25.5</a:t>
                      </a:r>
                    </a:p>
                  </a:txBody>
                  <a:tcPr marL="68580" marR="68580" marT="0" marB="0">
                    <a:solidFill>
                      <a:srgbClr val="D0D8E8"/>
                    </a:solidFill>
                  </a:tcPr>
                </a:tc>
                <a:extLst>
                  <a:ext uri="{0D108BD9-81ED-4DB2-BD59-A6C34878D82A}">
                    <a16:rowId xmlns:a16="http://schemas.microsoft.com/office/drawing/2014/main" val="10004"/>
                  </a:ext>
                </a:extLst>
              </a:tr>
              <a:tr h="294325">
                <a:tc>
                  <a:txBody>
                    <a:bodyPr/>
                    <a:lstStyle/>
                    <a:p>
                      <a:pPr marL="0" marR="0" algn="ctr">
                        <a:spcBef>
                          <a:spcPts val="0"/>
                        </a:spcBef>
                        <a:spcAft>
                          <a:spcPts val="0"/>
                        </a:spcAft>
                      </a:pPr>
                      <a:r>
                        <a:rPr lang="en-US" sz="1600" dirty="0">
                          <a:effectLst/>
                        </a:rPr>
                        <a:t>i = 5</a:t>
                      </a:r>
                      <a:endParaRPr lang="en-US" sz="1200" dirty="0">
                        <a:effectLst/>
                        <a:latin typeface="Times" pitchFamily="18" charset="0"/>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solidFill>
                            <a:srgbClr val="C00000"/>
                          </a:solidFill>
                          <a:effectLst/>
                        </a:rPr>
                        <a:t>X</a:t>
                      </a:r>
                      <a:r>
                        <a:rPr lang="en-US" sz="1600" baseline="-25000" dirty="0">
                          <a:solidFill>
                            <a:srgbClr val="C00000"/>
                          </a:solidFill>
                          <a:effectLst/>
                        </a:rPr>
                        <a:t>5</a:t>
                      </a:r>
                      <a:r>
                        <a:rPr lang="en-US" sz="1600" dirty="0">
                          <a:solidFill>
                            <a:srgbClr val="C00000"/>
                          </a:solidFill>
                          <a:effectLst/>
                        </a:rPr>
                        <a:t>= 22.8</a:t>
                      </a:r>
                    </a:p>
                  </a:txBody>
                  <a:tcPr marL="68580" marR="68580" marT="0" marB="0">
                    <a:solidFill>
                      <a:srgbClr val="D0D8E8"/>
                    </a:solidFill>
                  </a:tcPr>
                </a:tc>
                <a:extLst>
                  <a:ext uri="{0D108BD9-81ED-4DB2-BD59-A6C34878D82A}">
                    <a16:rowId xmlns:a16="http://schemas.microsoft.com/office/drawing/2014/main" val="10005"/>
                  </a:ext>
                </a:extLst>
              </a:tr>
              <a:tr h="294325">
                <a:tc>
                  <a:txBody>
                    <a:bodyPr/>
                    <a:lstStyle/>
                    <a:p>
                      <a:pPr marL="0" marR="0" algn="ctr">
                        <a:spcBef>
                          <a:spcPts val="0"/>
                        </a:spcBef>
                        <a:spcAft>
                          <a:spcPts val="0"/>
                        </a:spcAft>
                      </a:pPr>
                      <a:r>
                        <a:rPr lang="en-US" sz="1600" dirty="0">
                          <a:effectLst/>
                        </a:rPr>
                        <a:t>i = 6</a:t>
                      </a:r>
                      <a:endParaRPr lang="en-US" sz="1200" dirty="0">
                        <a:effectLst/>
                        <a:latin typeface="Times" pitchFamily="18" charset="0"/>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X</a:t>
                      </a:r>
                      <a:r>
                        <a:rPr lang="en-US" sz="1600" baseline="-25000" dirty="0">
                          <a:effectLst/>
                        </a:rPr>
                        <a:t>6</a:t>
                      </a:r>
                      <a:r>
                        <a:rPr lang="en-US" sz="1600" dirty="0">
                          <a:effectLst/>
                        </a:rPr>
                        <a:t>= 29.0</a:t>
                      </a:r>
                    </a:p>
                  </a:txBody>
                  <a:tcPr marL="68580" marR="68580" marT="0" marB="0">
                    <a:solidFill>
                      <a:srgbClr val="D0D8E8"/>
                    </a:solidFill>
                  </a:tcPr>
                </a:tc>
                <a:extLst>
                  <a:ext uri="{0D108BD9-81ED-4DB2-BD59-A6C34878D82A}">
                    <a16:rowId xmlns:a16="http://schemas.microsoft.com/office/drawing/2014/main" val="10006"/>
                  </a:ext>
                </a:extLst>
              </a:tr>
              <a:tr h="294325">
                <a:tc>
                  <a:txBody>
                    <a:bodyPr/>
                    <a:lstStyle/>
                    <a:p>
                      <a:pPr marL="0" marR="0" algn="ctr">
                        <a:spcBef>
                          <a:spcPts val="0"/>
                        </a:spcBef>
                        <a:spcAft>
                          <a:spcPts val="0"/>
                        </a:spcAft>
                      </a:pPr>
                      <a:r>
                        <a:rPr lang="en-US" sz="1600" dirty="0">
                          <a:effectLst/>
                        </a:rPr>
                        <a:t>i = 7</a:t>
                      </a:r>
                      <a:endParaRPr lang="en-US" sz="1200" dirty="0">
                        <a:effectLst/>
                        <a:latin typeface="Times" pitchFamily="18" charset="0"/>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solidFill>
                            <a:srgbClr val="C00000"/>
                          </a:solidFill>
                          <a:effectLst/>
                        </a:rPr>
                        <a:t>X</a:t>
                      </a:r>
                      <a:r>
                        <a:rPr lang="en-US" sz="1600" baseline="-25000" dirty="0">
                          <a:solidFill>
                            <a:srgbClr val="C00000"/>
                          </a:solidFill>
                          <a:effectLst/>
                        </a:rPr>
                        <a:t>7</a:t>
                      </a:r>
                      <a:r>
                        <a:rPr lang="en-US" sz="1600" dirty="0">
                          <a:solidFill>
                            <a:srgbClr val="C00000"/>
                          </a:solidFill>
                          <a:effectLst/>
                        </a:rPr>
                        <a:t>= 31.9</a:t>
                      </a:r>
                    </a:p>
                  </a:txBody>
                  <a:tcPr marL="68580" marR="68580" marT="0" marB="0">
                    <a:solidFill>
                      <a:srgbClr val="D0D8E8"/>
                    </a:solidFill>
                  </a:tcPr>
                </a:tc>
                <a:extLst>
                  <a:ext uri="{0D108BD9-81ED-4DB2-BD59-A6C34878D82A}">
                    <a16:rowId xmlns:a16="http://schemas.microsoft.com/office/drawing/2014/main" val="10007"/>
                  </a:ext>
                </a:extLst>
              </a:tr>
              <a:tr h="294325">
                <a:tc>
                  <a:txBody>
                    <a:bodyPr/>
                    <a:lstStyle/>
                    <a:p>
                      <a:pPr marL="0" marR="0" algn="ctr">
                        <a:spcBef>
                          <a:spcPts val="0"/>
                        </a:spcBef>
                        <a:spcAft>
                          <a:spcPts val="0"/>
                        </a:spcAft>
                      </a:pPr>
                      <a:r>
                        <a:rPr lang="en-US" sz="1600" dirty="0">
                          <a:effectLst/>
                        </a:rPr>
                        <a:t>i = 8</a:t>
                      </a:r>
                      <a:endParaRPr lang="en-US" sz="1200" dirty="0">
                        <a:effectLst/>
                        <a:latin typeface="Times" pitchFamily="18" charset="0"/>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X</a:t>
                      </a:r>
                      <a:r>
                        <a:rPr lang="en-US" sz="1600" baseline="-25000" dirty="0">
                          <a:effectLst/>
                        </a:rPr>
                        <a:t>8</a:t>
                      </a:r>
                      <a:r>
                        <a:rPr lang="en-US" sz="1600" dirty="0">
                          <a:effectLst/>
                        </a:rPr>
                        <a:t>= 28.8</a:t>
                      </a:r>
                    </a:p>
                  </a:txBody>
                  <a:tcPr marL="68580" marR="68580" marT="0" marB="0">
                    <a:solidFill>
                      <a:srgbClr val="D0D8E8"/>
                    </a:solidFill>
                  </a:tcPr>
                </a:tc>
                <a:extLst>
                  <a:ext uri="{0D108BD9-81ED-4DB2-BD59-A6C34878D82A}">
                    <a16:rowId xmlns:a16="http://schemas.microsoft.com/office/drawing/2014/main" val="10008"/>
                  </a:ext>
                </a:extLst>
              </a:tr>
              <a:tr h="294325">
                <a:tc>
                  <a:txBody>
                    <a:bodyPr/>
                    <a:lstStyle/>
                    <a:p>
                      <a:pPr marL="0" marR="0" algn="ctr">
                        <a:spcBef>
                          <a:spcPts val="0"/>
                        </a:spcBef>
                        <a:spcAft>
                          <a:spcPts val="0"/>
                        </a:spcAft>
                      </a:pPr>
                      <a:r>
                        <a:rPr lang="en-US" sz="1600" dirty="0">
                          <a:effectLst/>
                        </a:rPr>
                        <a:t>i = 9</a:t>
                      </a:r>
                      <a:endParaRPr lang="en-US" sz="1200" dirty="0">
                        <a:effectLst/>
                        <a:latin typeface="Times" pitchFamily="18" charset="0"/>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X</a:t>
                      </a:r>
                      <a:r>
                        <a:rPr lang="en-US" sz="1600" baseline="-25000" dirty="0">
                          <a:effectLst/>
                        </a:rPr>
                        <a:t>9</a:t>
                      </a:r>
                      <a:r>
                        <a:rPr lang="en-US" sz="1600" dirty="0">
                          <a:effectLst/>
                        </a:rPr>
                        <a:t>= 31.5</a:t>
                      </a:r>
                    </a:p>
                  </a:txBody>
                  <a:tcPr marL="68580" marR="68580" marT="0" marB="0">
                    <a:solidFill>
                      <a:srgbClr val="D0D8E8"/>
                    </a:solidFill>
                  </a:tcPr>
                </a:tc>
                <a:extLst>
                  <a:ext uri="{0D108BD9-81ED-4DB2-BD59-A6C34878D82A}">
                    <a16:rowId xmlns:a16="http://schemas.microsoft.com/office/drawing/2014/main" val="10009"/>
                  </a:ext>
                </a:extLst>
              </a:tr>
              <a:tr h="294325">
                <a:tc>
                  <a:txBody>
                    <a:bodyPr/>
                    <a:lstStyle/>
                    <a:p>
                      <a:pPr marL="0" marR="0" algn="ctr">
                        <a:spcBef>
                          <a:spcPts val="0"/>
                        </a:spcBef>
                        <a:spcAft>
                          <a:spcPts val="0"/>
                        </a:spcAft>
                      </a:pPr>
                      <a:r>
                        <a:rPr lang="en-US" sz="1600" dirty="0">
                          <a:effectLst/>
                        </a:rPr>
                        <a:t>i = 10</a:t>
                      </a:r>
                      <a:endParaRPr lang="en-US" sz="1200" dirty="0">
                        <a:effectLst/>
                        <a:latin typeface="Times" pitchFamily="18" charset="0"/>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X</a:t>
                      </a:r>
                      <a:r>
                        <a:rPr lang="en-US" sz="1600" baseline="-25000" dirty="0">
                          <a:effectLst/>
                        </a:rPr>
                        <a:t>10</a:t>
                      </a:r>
                      <a:r>
                        <a:rPr lang="en-US" sz="1600" dirty="0">
                          <a:effectLst/>
                        </a:rPr>
                        <a:t>= 26.8</a:t>
                      </a:r>
                    </a:p>
                  </a:txBody>
                  <a:tcPr marL="68580" marR="68580" marT="0" marB="0">
                    <a:solidFill>
                      <a:srgbClr val="D0D8E8"/>
                    </a:solidFill>
                  </a:tcPr>
                </a:tc>
                <a:extLst>
                  <a:ext uri="{0D108BD9-81ED-4DB2-BD59-A6C34878D82A}">
                    <a16:rowId xmlns:a16="http://schemas.microsoft.com/office/drawing/2014/main" val="10010"/>
                  </a:ext>
                </a:extLst>
              </a:tr>
            </a:tbl>
          </a:graphicData>
        </a:graphic>
      </p:graphicFrame>
      <p:sp>
        <p:nvSpPr>
          <p:cNvPr id="975" name="Rectangle 974">
            <a:extLst>
              <a:ext uri="{FF2B5EF4-FFF2-40B4-BE49-F238E27FC236}">
                <a16:creationId xmlns:a16="http://schemas.microsoft.com/office/drawing/2014/main" id="{A211EAAE-9F04-4A7B-9E7D-8B2963154FB5}"/>
              </a:ext>
            </a:extLst>
          </p:cNvPr>
          <p:cNvSpPr/>
          <p:nvPr/>
        </p:nvSpPr>
        <p:spPr>
          <a:xfrm>
            <a:off x="540361" y="843093"/>
            <a:ext cx="8380079" cy="338554"/>
          </a:xfrm>
          <a:prstGeom prst="rect">
            <a:avLst/>
          </a:prstGeom>
        </p:spPr>
        <p:txBody>
          <a:bodyPr wrap="square">
            <a:spAutoFit/>
          </a:bodyPr>
          <a:lstStyle/>
          <a:p>
            <a:r>
              <a:rPr lang="en-US" sz="1600" dirty="0"/>
              <a:t>A subsample of n=10 participants attending the seventh examination of the Framingham offspring</a:t>
            </a:r>
          </a:p>
        </p:txBody>
      </p:sp>
      <p:sp>
        <p:nvSpPr>
          <p:cNvPr id="3" name="Right Arrow 2"/>
          <p:cNvSpPr/>
          <p:nvPr/>
        </p:nvSpPr>
        <p:spPr>
          <a:xfrm flipH="1">
            <a:off x="3156438" y="2945688"/>
            <a:ext cx="571500" cy="175315"/>
          </a:xfrm>
          <a:prstGeom prst="rightArrow">
            <a:avLst/>
          </a:prstGeom>
          <a:gradFill>
            <a:lin ang="10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Arrow 9"/>
          <p:cNvSpPr/>
          <p:nvPr/>
        </p:nvSpPr>
        <p:spPr>
          <a:xfrm flipH="1">
            <a:off x="3159367" y="3520117"/>
            <a:ext cx="571500" cy="175315"/>
          </a:xfrm>
          <a:prstGeom prst="rightArrow">
            <a:avLst/>
          </a:prstGeom>
          <a:gradFill>
            <a:lin ang="10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3766514" y="2848679"/>
            <a:ext cx="1927772" cy="369332"/>
          </a:xfrm>
          <a:prstGeom prst="rect">
            <a:avLst/>
          </a:prstGeom>
          <a:noFill/>
        </p:spPr>
        <p:txBody>
          <a:bodyPr wrap="none" rtlCol="0">
            <a:spAutoFit/>
          </a:bodyPr>
          <a:lstStyle/>
          <a:p>
            <a:r>
              <a:rPr lang="en-US" dirty="0"/>
              <a:t>Smallest BMI=22.8</a:t>
            </a:r>
          </a:p>
        </p:txBody>
      </p:sp>
      <p:sp>
        <p:nvSpPr>
          <p:cNvPr id="13" name="TextBox 12"/>
          <p:cNvSpPr txBox="1"/>
          <p:nvPr/>
        </p:nvSpPr>
        <p:spPr>
          <a:xfrm>
            <a:off x="3766514" y="3423108"/>
            <a:ext cx="1813702" cy="369332"/>
          </a:xfrm>
          <a:prstGeom prst="rect">
            <a:avLst/>
          </a:prstGeom>
          <a:noFill/>
        </p:spPr>
        <p:txBody>
          <a:bodyPr wrap="none" rtlCol="0">
            <a:spAutoFit/>
          </a:bodyPr>
          <a:lstStyle/>
          <a:p>
            <a:r>
              <a:rPr lang="en-US" dirty="0"/>
              <a:t>Largest BMI=31.9</a:t>
            </a:r>
          </a:p>
        </p:txBody>
      </p:sp>
      <p:sp>
        <p:nvSpPr>
          <p:cNvPr id="8" name="TextBox 7"/>
          <p:cNvSpPr txBox="1"/>
          <p:nvPr/>
        </p:nvSpPr>
        <p:spPr>
          <a:xfrm>
            <a:off x="4422531" y="4141177"/>
            <a:ext cx="2386872" cy="369332"/>
          </a:xfrm>
          <a:prstGeom prst="rect">
            <a:avLst/>
          </a:prstGeom>
          <a:noFill/>
        </p:spPr>
        <p:txBody>
          <a:bodyPr wrap="none" rtlCol="0">
            <a:spAutoFit/>
          </a:bodyPr>
          <a:lstStyle/>
          <a:p>
            <a:r>
              <a:rPr lang="en-US" dirty="0"/>
              <a:t>Range = 31.9-22.8 = 9.1</a:t>
            </a:r>
          </a:p>
        </p:txBody>
      </p:sp>
    </p:spTree>
    <p:extLst>
      <p:ext uri="{BB962C8B-B14F-4D97-AF65-F5344CB8AC3E}">
        <p14:creationId xmlns:p14="http://schemas.microsoft.com/office/powerpoint/2010/main" val="2247484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7" grpId="0"/>
      <p:bldP spid="13"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5303520" cy="502602"/>
          </a:xfrm>
        </p:spPr>
        <p:txBody>
          <a:bodyPr>
            <a:normAutofit fontScale="90000"/>
          </a:bodyPr>
          <a:lstStyle/>
          <a:p>
            <a:r>
              <a:rPr lang="en-US" sz="4000" dirty="0"/>
              <a:t>Four Quartiles of a Data Set</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9" name="Text Placeholder 2">
            <a:extLst>
              <a:ext uri="{FF2B5EF4-FFF2-40B4-BE49-F238E27FC236}">
                <a16:creationId xmlns:a16="http://schemas.microsoft.com/office/drawing/2014/main" id="{03728AA3-0413-4D39-B176-329D69D12A9D}"/>
              </a:ext>
            </a:extLst>
          </p:cNvPr>
          <p:cNvSpPr>
            <a:spLocks noGrp="1"/>
          </p:cNvSpPr>
          <p:nvPr>
            <p:ph idx="1"/>
          </p:nvPr>
        </p:nvSpPr>
        <p:spPr>
          <a:xfrm>
            <a:off x="457200" y="890082"/>
            <a:ext cx="8229600" cy="2133599"/>
          </a:xfrm>
        </p:spPr>
        <p:txBody>
          <a:bodyPr>
            <a:normAutofit lnSpcReduction="10000"/>
          </a:bodyPr>
          <a:lstStyle/>
          <a:p>
            <a:pPr>
              <a:spcBef>
                <a:spcPts val="0"/>
              </a:spcBef>
            </a:pPr>
            <a:r>
              <a:rPr lang="en-US" dirty="0"/>
              <a:t>Interquartile Range </a:t>
            </a:r>
          </a:p>
          <a:p>
            <a:pPr lvl="1">
              <a:spcBef>
                <a:spcPts val="0"/>
              </a:spcBef>
            </a:pPr>
            <a:r>
              <a:rPr lang="en-US" dirty="0"/>
              <a:t>Measure of variability for interval- or ratio-level data </a:t>
            </a:r>
          </a:p>
          <a:p>
            <a:pPr lvl="1">
              <a:spcBef>
                <a:spcPts val="0"/>
              </a:spcBef>
            </a:pPr>
            <a:r>
              <a:rPr lang="en-US" dirty="0"/>
              <a:t>Distance covered by the middle 50% of scores</a:t>
            </a:r>
          </a:p>
          <a:p>
            <a:pPr lvl="1">
              <a:spcBef>
                <a:spcPts val="0"/>
              </a:spcBef>
            </a:pPr>
            <a:r>
              <a:rPr lang="en-US" dirty="0"/>
              <a:t>Abbreviated IQR</a:t>
            </a:r>
          </a:p>
        </p:txBody>
      </p:sp>
      <p:pic>
        <p:nvPicPr>
          <p:cNvPr id="10" name="Picture 9" title="Illustration of four quartiles of a data set">
            <a:extLst>
              <a:ext uri="{FF2B5EF4-FFF2-40B4-BE49-F238E27FC236}">
                <a16:creationId xmlns:a16="http://schemas.microsoft.com/office/drawing/2014/main" id="{2E9B7EF2-B546-47A6-A3CB-5C94C3B887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4471" y="3023681"/>
            <a:ext cx="5600700" cy="2310808"/>
          </a:xfrm>
          <a:prstGeom prst="rect">
            <a:avLst/>
          </a:prstGeom>
        </p:spPr>
      </p:pic>
    </p:spTree>
    <p:extLst>
      <p:ext uri="{BB962C8B-B14F-4D97-AF65-F5344CB8AC3E}">
        <p14:creationId xmlns:p14="http://schemas.microsoft.com/office/powerpoint/2010/main" val="2639473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1982633" cy="502602"/>
          </a:xfrm>
        </p:spPr>
        <p:txBody>
          <a:bodyPr>
            <a:normAutofit fontScale="90000"/>
          </a:bodyPr>
          <a:lstStyle/>
          <a:p>
            <a:r>
              <a:rPr lang="en-US" sz="4000" dirty="0"/>
              <a:t>Example</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975" name="Rectangle 974">
            <a:extLst>
              <a:ext uri="{FF2B5EF4-FFF2-40B4-BE49-F238E27FC236}">
                <a16:creationId xmlns:a16="http://schemas.microsoft.com/office/drawing/2014/main" id="{A211EAAE-9F04-4A7B-9E7D-8B2963154FB5}"/>
              </a:ext>
            </a:extLst>
          </p:cNvPr>
          <p:cNvSpPr/>
          <p:nvPr/>
        </p:nvSpPr>
        <p:spPr>
          <a:xfrm>
            <a:off x="927224" y="843093"/>
            <a:ext cx="7557353" cy="338554"/>
          </a:xfrm>
          <a:prstGeom prst="rect">
            <a:avLst/>
          </a:prstGeom>
        </p:spPr>
        <p:txBody>
          <a:bodyPr wrap="square">
            <a:spAutoFit/>
          </a:bodyPr>
          <a:lstStyle/>
          <a:p>
            <a:r>
              <a:rPr lang="en-US" sz="1600" dirty="0"/>
              <a:t>A subsample of n=25 participants’ weights in the Framingham study</a:t>
            </a:r>
          </a:p>
        </p:txBody>
      </p:sp>
      <p:sp>
        <p:nvSpPr>
          <p:cNvPr id="11" name="Text Box 4"/>
          <p:cNvSpPr txBox="1">
            <a:spLocks noChangeArrowheads="1"/>
          </p:cNvSpPr>
          <p:nvPr/>
        </p:nvSpPr>
        <p:spPr bwMode="auto">
          <a:xfrm>
            <a:off x="4509462" y="3895437"/>
            <a:ext cx="3367454" cy="954107"/>
          </a:xfrm>
          <a:prstGeom prst="rect">
            <a:avLst/>
          </a:prstGeom>
          <a:noFill/>
          <a:ln w="9525">
            <a:noFill/>
            <a:miter lim="800000"/>
            <a:headEnd/>
            <a:tailEnd/>
          </a:ln>
          <a:effectLst/>
        </p:spPr>
        <p:txBody>
          <a:bodyPr wrap="square">
            <a:spAutoFit/>
          </a:bodyPr>
          <a:lstStyle/>
          <a:p>
            <a:pPr defTabSz="914400">
              <a:defRPr/>
            </a:pPr>
            <a:r>
              <a:rPr lang="en-US" altLang="en-US" sz="1400" dirty="0">
                <a:solidFill>
                  <a:srgbClr val="000000"/>
                </a:solidFill>
                <a:latin typeface="+mj-lt"/>
              </a:rPr>
              <a:t>The first quartile, </a:t>
            </a:r>
            <a:r>
              <a:rPr lang="en-US" altLang="en-US" sz="1400" i="1" dirty="0">
                <a:solidFill>
                  <a:srgbClr val="000000"/>
                </a:solidFill>
                <a:latin typeface="+mj-lt"/>
              </a:rPr>
              <a:t>Q</a:t>
            </a:r>
            <a:r>
              <a:rPr lang="en-US" altLang="en-US" sz="1400" i="1" baseline="-25000" dirty="0">
                <a:solidFill>
                  <a:srgbClr val="000000"/>
                </a:solidFill>
                <a:latin typeface="+mj-lt"/>
              </a:rPr>
              <a:t>1</a:t>
            </a:r>
            <a:r>
              <a:rPr lang="en-US" altLang="en-US" sz="1400" dirty="0">
                <a:solidFill>
                  <a:srgbClr val="000000"/>
                </a:solidFill>
                <a:latin typeface="+mj-lt"/>
              </a:rPr>
              <a:t>, is the value in the sample that has 25% of the data at or below it (it is the median of the lower half of the sorted data, excluding median). </a:t>
            </a:r>
          </a:p>
        </p:txBody>
      </p:sp>
      <p:sp>
        <p:nvSpPr>
          <p:cNvPr id="15" name="Text Box 8"/>
          <p:cNvSpPr txBox="1">
            <a:spLocks noChangeArrowheads="1"/>
          </p:cNvSpPr>
          <p:nvPr/>
        </p:nvSpPr>
        <p:spPr bwMode="auto">
          <a:xfrm>
            <a:off x="4509462" y="1755709"/>
            <a:ext cx="3692771" cy="954107"/>
          </a:xfrm>
          <a:prstGeom prst="rect">
            <a:avLst/>
          </a:prstGeom>
          <a:noFill/>
          <a:ln w="9525">
            <a:noFill/>
            <a:miter lim="800000"/>
            <a:headEnd/>
            <a:tailEnd/>
          </a:ln>
          <a:effectLst/>
        </p:spPr>
        <p:txBody>
          <a:bodyPr wrap="square">
            <a:spAutoFit/>
          </a:bodyPr>
          <a:lstStyle/>
          <a:p>
            <a:pPr defTabSz="914400">
              <a:defRPr/>
            </a:pPr>
            <a:r>
              <a:rPr lang="en-US" altLang="en-US" sz="1400" dirty="0">
                <a:solidFill>
                  <a:srgbClr val="000000"/>
                </a:solidFill>
                <a:latin typeface="+mj-lt"/>
              </a:rPr>
              <a:t>The third quartile, </a:t>
            </a:r>
            <a:r>
              <a:rPr lang="en-US" altLang="en-US" sz="1400" i="1" dirty="0">
                <a:solidFill>
                  <a:srgbClr val="000000"/>
                </a:solidFill>
                <a:latin typeface="+mj-lt"/>
              </a:rPr>
              <a:t>Q</a:t>
            </a:r>
            <a:r>
              <a:rPr lang="en-US" altLang="en-US" sz="1400" i="1" baseline="-25000" dirty="0">
                <a:solidFill>
                  <a:srgbClr val="000000"/>
                </a:solidFill>
                <a:latin typeface="+mj-lt"/>
              </a:rPr>
              <a:t>3</a:t>
            </a:r>
            <a:r>
              <a:rPr lang="en-US" altLang="en-US" sz="1400" dirty="0">
                <a:solidFill>
                  <a:srgbClr val="000000"/>
                </a:solidFill>
                <a:latin typeface="+mj-lt"/>
              </a:rPr>
              <a:t>, is the value in the sample that has 75% of the data at or below it (it is the median of the upper half of the sorted data, excluding median).</a:t>
            </a:r>
          </a:p>
        </p:txBody>
      </p:sp>
      <p:sp>
        <p:nvSpPr>
          <p:cNvPr id="18" name="Text Box 11"/>
          <p:cNvSpPr txBox="1">
            <a:spLocks noChangeArrowheads="1"/>
          </p:cNvSpPr>
          <p:nvPr/>
        </p:nvSpPr>
        <p:spPr bwMode="auto">
          <a:xfrm>
            <a:off x="2539516" y="3191736"/>
            <a:ext cx="1830917" cy="283862"/>
          </a:xfrm>
          <a:prstGeom prst="rect">
            <a:avLst/>
          </a:prstGeom>
          <a:solidFill>
            <a:srgbClr val="D0D8E8"/>
          </a:solidFill>
          <a:ln w="9525" algn="ctr">
            <a:noFill/>
            <a:miter lim="800000"/>
            <a:headEnd/>
            <a:tailEnd/>
          </a:ln>
          <a:effectLst/>
        </p:spPr>
        <p:txBody>
          <a:bodyPr wrap="none" anchor="ctr"/>
          <a:lstStyle/>
          <a:p>
            <a:pPr defTabSz="914400" eaLnBrk="1" hangingPunct="1">
              <a:defRPr/>
            </a:pPr>
            <a:r>
              <a:rPr lang="en-US" altLang="en-US" sz="1200" dirty="0">
                <a:solidFill>
                  <a:srgbClr val="000000"/>
                </a:solidFill>
                <a:latin typeface="+mj-lt"/>
                <a:ea typeface="+mn-ea"/>
                <a:sym typeface="Wingdings" pitchFamily="2" charset="2"/>
              </a:rPr>
              <a:t></a:t>
            </a:r>
            <a:r>
              <a:rPr lang="en-US" altLang="en-US" sz="1200" dirty="0">
                <a:solidFill>
                  <a:srgbClr val="000000"/>
                </a:solidFill>
                <a:latin typeface="+mj-lt"/>
                <a:ea typeface="+mn-ea"/>
              </a:rPr>
              <a:t> </a:t>
            </a:r>
            <a:r>
              <a:rPr lang="en-US" altLang="en-US" sz="1200" i="1" dirty="0">
                <a:solidFill>
                  <a:srgbClr val="000000"/>
                </a:solidFill>
                <a:latin typeface="+mj-lt"/>
                <a:ea typeface="+mn-ea"/>
              </a:rPr>
              <a:t>Median</a:t>
            </a:r>
            <a:r>
              <a:rPr lang="en-US" altLang="en-US" sz="1200" dirty="0">
                <a:solidFill>
                  <a:srgbClr val="000000"/>
                </a:solidFill>
                <a:latin typeface="+mj-lt"/>
                <a:ea typeface="+mn-ea"/>
              </a:rPr>
              <a:t> = 63.9</a:t>
            </a:r>
          </a:p>
        </p:txBody>
      </p:sp>
      <p:graphicFrame>
        <p:nvGraphicFramePr>
          <p:cNvPr id="20" name="Table 19"/>
          <p:cNvGraphicFramePr>
            <a:graphicFrameLocks noGrp="1"/>
          </p:cNvGraphicFramePr>
          <p:nvPr/>
        </p:nvGraphicFramePr>
        <p:xfrm>
          <a:off x="1267084" y="1226397"/>
          <a:ext cx="1256310" cy="4191000"/>
        </p:xfrm>
        <a:graphic>
          <a:graphicData uri="http://schemas.openxmlformats.org/drawingml/2006/table">
            <a:tbl>
              <a:tblPr bandRow="1" bandCol="1">
                <a:tableStyleId>{5C22544A-7EE6-4342-B048-85BDC9FD1C3A}</a:tableStyleId>
              </a:tblPr>
              <a:tblGrid>
                <a:gridCol w="350702">
                  <a:extLst>
                    <a:ext uri="{9D8B030D-6E8A-4147-A177-3AD203B41FA5}">
                      <a16:colId xmlns:a16="http://schemas.microsoft.com/office/drawing/2014/main" val="20000"/>
                    </a:ext>
                  </a:extLst>
                </a:gridCol>
                <a:gridCol w="360485">
                  <a:extLst>
                    <a:ext uri="{9D8B030D-6E8A-4147-A177-3AD203B41FA5}">
                      <a16:colId xmlns:a16="http://schemas.microsoft.com/office/drawing/2014/main" val="20001"/>
                    </a:ext>
                  </a:extLst>
                </a:gridCol>
                <a:gridCol w="545123">
                  <a:extLst>
                    <a:ext uri="{9D8B030D-6E8A-4147-A177-3AD203B41FA5}">
                      <a16:colId xmlns:a16="http://schemas.microsoft.com/office/drawing/2014/main" val="20002"/>
                    </a:ext>
                  </a:extLst>
                </a:gridCol>
              </a:tblGrid>
              <a:tr h="91440">
                <a:tc>
                  <a:txBody>
                    <a:bodyPr/>
                    <a:lstStyle/>
                    <a:p>
                      <a:pPr marL="0" marR="0" algn="ctr">
                        <a:spcBef>
                          <a:spcPts val="0"/>
                        </a:spcBef>
                        <a:spcAft>
                          <a:spcPts val="0"/>
                        </a:spcAft>
                      </a:pPr>
                      <a:r>
                        <a:rPr lang="en-US" sz="1100" b="0" dirty="0">
                          <a:solidFill>
                            <a:schemeClr val="tx1"/>
                          </a:solidFill>
                          <a:effectLst/>
                          <a:latin typeface="+mn-lt"/>
                        </a:rPr>
                        <a:t>1</a:t>
                      </a:r>
                      <a:endParaRPr lang="en-US" sz="1000" b="0" dirty="0">
                        <a:solidFill>
                          <a:schemeClr val="tx1"/>
                        </a:solidFill>
                        <a:effectLst/>
                        <a:latin typeface="+mn-lt"/>
                        <a:ea typeface="Times" pitchFamily="18" charset="0"/>
                        <a:cs typeface="Times New Roman" panose="02020603050405020304" pitchFamily="18" charset="0"/>
                      </a:endParaRPr>
                    </a:p>
                  </a:txBody>
                  <a:tcPr marL="68580" marR="68580" marT="0" marB="0">
                    <a:solidFill>
                      <a:srgbClr val="D0D8E8"/>
                    </a:solidFill>
                  </a:tcPr>
                </a:tc>
                <a:tc>
                  <a:txBody>
                    <a:bodyPr/>
                    <a:lstStyle/>
                    <a:p>
                      <a:pPr marL="0" marR="0" algn="ctr">
                        <a:spcBef>
                          <a:spcPts val="0"/>
                        </a:spcBef>
                        <a:spcAft>
                          <a:spcPts val="0"/>
                        </a:spcAft>
                      </a:pPr>
                      <a:r>
                        <a:rPr lang="en-US" sz="1100" b="0" dirty="0">
                          <a:solidFill>
                            <a:schemeClr val="tx1"/>
                          </a:solidFill>
                          <a:effectLst/>
                          <a:latin typeface="+mn-lt"/>
                        </a:rPr>
                        <a:t>1</a:t>
                      </a:r>
                    </a:p>
                  </a:txBody>
                  <a:tcPr marL="68580" marR="68580" marT="0" marB="0">
                    <a:solidFill>
                      <a:srgbClr val="00B0F0"/>
                    </a:solidFill>
                  </a:tcPr>
                </a:tc>
                <a:tc>
                  <a:txBody>
                    <a:bodyPr/>
                    <a:lstStyle/>
                    <a:p>
                      <a:pPr marL="0" marR="0" algn="ctr">
                        <a:spcBef>
                          <a:spcPts val="0"/>
                        </a:spcBef>
                        <a:spcAft>
                          <a:spcPts val="0"/>
                        </a:spcAft>
                      </a:pPr>
                      <a:r>
                        <a:rPr lang="en-US" sz="1100" b="0" dirty="0">
                          <a:solidFill>
                            <a:schemeClr val="tx1"/>
                          </a:solidFill>
                          <a:effectLst/>
                          <a:latin typeface="+mn-lt"/>
                        </a:rPr>
                        <a:t>69.6</a:t>
                      </a:r>
                    </a:p>
                  </a:txBody>
                  <a:tcPr marL="68580" marR="68580" marT="0" marB="0">
                    <a:solidFill>
                      <a:srgbClr val="D0D8E8"/>
                    </a:solidFill>
                  </a:tcPr>
                </a:tc>
                <a:extLst>
                  <a:ext uri="{0D108BD9-81ED-4DB2-BD59-A6C34878D82A}">
                    <a16:rowId xmlns:a16="http://schemas.microsoft.com/office/drawing/2014/main" val="10000"/>
                  </a:ext>
                </a:extLst>
              </a:tr>
              <a:tr h="91440">
                <a:tc>
                  <a:txBody>
                    <a:bodyPr/>
                    <a:lstStyle/>
                    <a:p>
                      <a:pPr marL="0" marR="0" algn="ctr">
                        <a:spcBef>
                          <a:spcPts val="0"/>
                        </a:spcBef>
                        <a:spcAft>
                          <a:spcPts val="0"/>
                        </a:spcAft>
                      </a:pPr>
                      <a:r>
                        <a:rPr lang="en-US" sz="1100" dirty="0">
                          <a:effectLst/>
                          <a:latin typeface="+mn-lt"/>
                        </a:rPr>
                        <a:t>2</a:t>
                      </a:r>
                      <a:endParaRPr lang="en-US" sz="1000" dirty="0">
                        <a:effectLst/>
                        <a:latin typeface="+mn-lt"/>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latin typeface="+mn-lt"/>
                        </a:rPr>
                        <a:t>2</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68.9</a:t>
                      </a:r>
                    </a:p>
                  </a:txBody>
                  <a:tcPr marL="68580" marR="68580" marT="0" marB="0">
                    <a:solidFill>
                      <a:srgbClr val="D0D8E8"/>
                    </a:solidFill>
                  </a:tcPr>
                </a:tc>
                <a:extLst>
                  <a:ext uri="{0D108BD9-81ED-4DB2-BD59-A6C34878D82A}">
                    <a16:rowId xmlns:a16="http://schemas.microsoft.com/office/drawing/2014/main" val="10001"/>
                  </a:ext>
                </a:extLst>
              </a:tr>
              <a:tr h="91440">
                <a:tc>
                  <a:txBody>
                    <a:bodyPr/>
                    <a:lstStyle/>
                    <a:p>
                      <a:pPr marL="0" marR="0" algn="ctr">
                        <a:spcBef>
                          <a:spcPts val="0"/>
                        </a:spcBef>
                        <a:spcAft>
                          <a:spcPts val="0"/>
                        </a:spcAft>
                      </a:pPr>
                      <a:r>
                        <a:rPr lang="en-US" sz="1100" dirty="0">
                          <a:effectLst/>
                          <a:latin typeface="+mn-lt"/>
                        </a:rPr>
                        <a:t>3</a:t>
                      </a:r>
                      <a:endParaRPr lang="en-US" sz="1000" dirty="0">
                        <a:effectLst/>
                        <a:latin typeface="+mn-lt"/>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latin typeface="+mn-lt"/>
                        </a:rPr>
                        <a:t>3</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67.8</a:t>
                      </a:r>
                    </a:p>
                  </a:txBody>
                  <a:tcPr marL="68580" marR="68580" marT="0" marB="0">
                    <a:solidFill>
                      <a:srgbClr val="D0D8E8"/>
                    </a:solidFill>
                  </a:tcPr>
                </a:tc>
                <a:extLst>
                  <a:ext uri="{0D108BD9-81ED-4DB2-BD59-A6C34878D82A}">
                    <a16:rowId xmlns:a16="http://schemas.microsoft.com/office/drawing/2014/main" val="10002"/>
                  </a:ext>
                </a:extLst>
              </a:tr>
              <a:tr h="91440">
                <a:tc>
                  <a:txBody>
                    <a:bodyPr/>
                    <a:lstStyle/>
                    <a:p>
                      <a:pPr marL="0" marR="0" algn="ctr">
                        <a:spcBef>
                          <a:spcPts val="0"/>
                        </a:spcBef>
                        <a:spcAft>
                          <a:spcPts val="0"/>
                        </a:spcAft>
                      </a:pPr>
                      <a:r>
                        <a:rPr lang="en-US" sz="1100" dirty="0">
                          <a:effectLst/>
                          <a:latin typeface="+mn-lt"/>
                        </a:rPr>
                        <a:t>4</a:t>
                      </a:r>
                      <a:endParaRPr lang="en-US" sz="1000" dirty="0">
                        <a:effectLst/>
                        <a:latin typeface="+mn-lt"/>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latin typeface="+mn-lt"/>
                        </a:rPr>
                        <a:t>4</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67.1</a:t>
                      </a:r>
                    </a:p>
                  </a:txBody>
                  <a:tcPr marL="68580" marR="68580" marT="0" marB="0">
                    <a:solidFill>
                      <a:srgbClr val="D0D8E8"/>
                    </a:solidFill>
                  </a:tcPr>
                </a:tc>
                <a:extLst>
                  <a:ext uri="{0D108BD9-81ED-4DB2-BD59-A6C34878D82A}">
                    <a16:rowId xmlns:a16="http://schemas.microsoft.com/office/drawing/2014/main" val="10003"/>
                  </a:ext>
                </a:extLst>
              </a:tr>
              <a:tr h="91440">
                <a:tc>
                  <a:txBody>
                    <a:bodyPr/>
                    <a:lstStyle/>
                    <a:p>
                      <a:pPr marL="0" marR="0" algn="ctr">
                        <a:spcBef>
                          <a:spcPts val="0"/>
                        </a:spcBef>
                        <a:spcAft>
                          <a:spcPts val="0"/>
                        </a:spcAft>
                      </a:pPr>
                      <a:r>
                        <a:rPr lang="en-US" sz="1100" dirty="0">
                          <a:effectLst/>
                          <a:latin typeface="+mn-lt"/>
                        </a:rPr>
                        <a:t>5</a:t>
                      </a:r>
                      <a:endParaRPr lang="en-US" sz="1000" dirty="0">
                        <a:effectLst/>
                        <a:latin typeface="+mn-lt"/>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latin typeface="+mn-lt"/>
                        </a:rPr>
                        <a:t>5</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66.7</a:t>
                      </a:r>
                    </a:p>
                  </a:txBody>
                  <a:tcPr marL="68580" marR="68580" marT="0" marB="0">
                    <a:solidFill>
                      <a:srgbClr val="D0D8E8"/>
                    </a:solidFill>
                  </a:tcPr>
                </a:tc>
                <a:extLst>
                  <a:ext uri="{0D108BD9-81ED-4DB2-BD59-A6C34878D82A}">
                    <a16:rowId xmlns:a16="http://schemas.microsoft.com/office/drawing/2014/main" val="10004"/>
                  </a:ext>
                </a:extLst>
              </a:tr>
              <a:tr h="91440">
                <a:tc>
                  <a:txBody>
                    <a:bodyPr/>
                    <a:lstStyle/>
                    <a:p>
                      <a:pPr marL="0" marR="0" algn="ctr">
                        <a:spcBef>
                          <a:spcPts val="0"/>
                        </a:spcBef>
                        <a:spcAft>
                          <a:spcPts val="0"/>
                        </a:spcAft>
                      </a:pPr>
                      <a:r>
                        <a:rPr lang="en-US" sz="1100" dirty="0">
                          <a:effectLst/>
                          <a:latin typeface="+mn-lt"/>
                        </a:rPr>
                        <a:t>6</a:t>
                      </a:r>
                      <a:endParaRPr lang="en-US" sz="1000" dirty="0">
                        <a:effectLst/>
                        <a:latin typeface="+mn-lt"/>
                        <a:ea typeface="Times" pitchFamily="18" charset="0"/>
                        <a:cs typeface="Times New Roman" panose="02020603050405020304" pitchFamily="18" charset="0"/>
                      </a:endParaRPr>
                    </a:p>
                  </a:txBody>
                  <a:tcPr marL="68580" marR="68580" marT="0" marB="0">
                    <a:solidFill>
                      <a:srgbClr val="FFC000"/>
                    </a:solidFill>
                  </a:tcPr>
                </a:tc>
                <a:tc>
                  <a:txBody>
                    <a:bodyPr/>
                    <a:lstStyle/>
                    <a:p>
                      <a:pPr marL="0" marR="0" algn="ctr">
                        <a:spcBef>
                          <a:spcPts val="0"/>
                        </a:spcBef>
                        <a:spcAft>
                          <a:spcPts val="0"/>
                        </a:spcAft>
                      </a:pPr>
                      <a:r>
                        <a:rPr lang="en-US" sz="1100" dirty="0">
                          <a:effectLst/>
                          <a:latin typeface="+mn-lt"/>
                        </a:rPr>
                        <a:t>6</a:t>
                      </a:r>
                    </a:p>
                  </a:txBody>
                  <a:tcPr marL="68580" marR="68580" marT="0" marB="0">
                    <a:solidFill>
                      <a:srgbClr val="FFC000"/>
                    </a:solidFill>
                  </a:tcPr>
                </a:tc>
                <a:tc>
                  <a:txBody>
                    <a:bodyPr/>
                    <a:lstStyle/>
                    <a:p>
                      <a:pPr marL="0" marR="0" algn="ctr">
                        <a:spcBef>
                          <a:spcPts val="0"/>
                        </a:spcBef>
                        <a:spcAft>
                          <a:spcPts val="0"/>
                        </a:spcAft>
                      </a:pPr>
                      <a:r>
                        <a:rPr lang="en-US" sz="1100" dirty="0">
                          <a:effectLst/>
                          <a:latin typeface="+mn-lt"/>
                        </a:rPr>
                        <a:t>66.3</a:t>
                      </a:r>
                    </a:p>
                  </a:txBody>
                  <a:tcPr marL="68580" marR="68580" marT="0" marB="0">
                    <a:solidFill>
                      <a:srgbClr val="FFC000"/>
                    </a:solidFill>
                  </a:tcPr>
                </a:tc>
                <a:extLst>
                  <a:ext uri="{0D108BD9-81ED-4DB2-BD59-A6C34878D82A}">
                    <a16:rowId xmlns:a16="http://schemas.microsoft.com/office/drawing/2014/main" val="10005"/>
                  </a:ext>
                </a:extLst>
              </a:tr>
              <a:tr h="91440">
                <a:tc>
                  <a:txBody>
                    <a:bodyPr/>
                    <a:lstStyle/>
                    <a:p>
                      <a:pPr marL="0" marR="0" algn="ctr">
                        <a:spcBef>
                          <a:spcPts val="0"/>
                        </a:spcBef>
                        <a:spcAft>
                          <a:spcPts val="0"/>
                        </a:spcAft>
                      </a:pPr>
                      <a:r>
                        <a:rPr lang="en-US" sz="1100" dirty="0">
                          <a:effectLst/>
                          <a:latin typeface="+mn-lt"/>
                        </a:rPr>
                        <a:t>7</a:t>
                      </a:r>
                      <a:endParaRPr lang="en-US" sz="1000" dirty="0">
                        <a:effectLst/>
                        <a:latin typeface="+mn-lt"/>
                        <a:ea typeface="Times" pitchFamily="18" charset="0"/>
                        <a:cs typeface="Times New Roman" panose="02020603050405020304" pitchFamily="18" charset="0"/>
                      </a:endParaRPr>
                    </a:p>
                  </a:txBody>
                  <a:tcPr marL="68580" marR="68580" marT="0" marB="0">
                    <a:solidFill>
                      <a:srgbClr val="FFC000"/>
                    </a:solidFill>
                  </a:tcPr>
                </a:tc>
                <a:tc>
                  <a:txBody>
                    <a:bodyPr/>
                    <a:lstStyle/>
                    <a:p>
                      <a:pPr marL="0" marR="0" algn="ctr">
                        <a:spcBef>
                          <a:spcPts val="0"/>
                        </a:spcBef>
                        <a:spcAft>
                          <a:spcPts val="0"/>
                        </a:spcAft>
                      </a:pPr>
                      <a:r>
                        <a:rPr lang="en-US" sz="1100" dirty="0">
                          <a:effectLst/>
                          <a:latin typeface="+mn-lt"/>
                        </a:rPr>
                        <a:t>7</a:t>
                      </a:r>
                    </a:p>
                  </a:txBody>
                  <a:tcPr marL="68580" marR="68580" marT="0" marB="0">
                    <a:solidFill>
                      <a:srgbClr val="FFC000"/>
                    </a:solidFill>
                  </a:tcPr>
                </a:tc>
                <a:tc>
                  <a:txBody>
                    <a:bodyPr/>
                    <a:lstStyle/>
                    <a:p>
                      <a:pPr marL="0" marR="0" algn="ctr">
                        <a:spcBef>
                          <a:spcPts val="0"/>
                        </a:spcBef>
                        <a:spcAft>
                          <a:spcPts val="0"/>
                        </a:spcAft>
                      </a:pPr>
                      <a:r>
                        <a:rPr lang="en-US" sz="1100" dirty="0">
                          <a:effectLst/>
                          <a:latin typeface="+mn-lt"/>
                        </a:rPr>
                        <a:t>65.7</a:t>
                      </a:r>
                    </a:p>
                  </a:txBody>
                  <a:tcPr marL="68580" marR="68580" marT="0" marB="0">
                    <a:solidFill>
                      <a:srgbClr val="FFC000"/>
                    </a:solidFill>
                  </a:tcPr>
                </a:tc>
                <a:extLst>
                  <a:ext uri="{0D108BD9-81ED-4DB2-BD59-A6C34878D82A}">
                    <a16:rowId xmlns:a16="http://schemas.microsoft.com/office/drawing/2014/main" val="10006"/>
                  </a:ext>
                </a:extLst>
              </a:tr>
              <a:tr h="91440">
                <a:tc>
                  <a:txBody>
                    <a:bodyPr/>
                    <a:lstStyle/>
                    <a:p>
                      <a:pPr marL="0" marR="0" algn="ctr">
                        <a:spcBef>
                          <a:spcPts val="0"/>
                        </a:spcBef>
                        <a:spcAft>
                          <a:spcPts val="0"/>
                        </a:spcAft>
                      </a:pPr>
                      <a:r>
                        <a:rPr lang="en-US" sz="1100" dirty="0">
                          <a:effectLst/>
                          <a:latin typeface="+mn-lt"/>
                        </a:rPr>
                        <a:t>8</a:t>
                      </a:r>
                      <a:endParaRPr lang="en-US" sz="1000" dirty="0">
                        <a:effectLst/>
                        <a:latin typeface="+mn-lt"/>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latin typeface="+mn-lt"/>
                        </a:rPr>
                        <a:t>8</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65.2</a:t>
                      </a:r>
                    </a:p>
                  </a:txBody>
                  <a:tcPr marL="68580" marR="68580" marT="0" marB="0">
                    <a:solidFill>
                      <a:srgbClr val="D0D8E8"/>
                    </a:solidFill>
                  </a:tcPr>
                </a:tc>
                <a:extLst>
                  <a:ext uri="{0D108BD9-81ED-4DB2-BD59-A6C34878D82A}">
                    <a16:rowId xmlns:a16="http://schemas.microsoft.com/office/drawing/2014/main" val="10007"/>
                  </a:ext>
                </a:extLst>
              </a:tr>
              <a:tr h="91440">
                <a:tc>
                  <a:txBody>
                    <a:bodyPr/>
                    <a:lstStyle/>
                    <a:p>
                      <a:pPr marL="0" marR="0" algn="ctr">
                        <a:spcBef>
                          <a:spcPts val="0"/>
                        </a:spcBef>
                        <a:spcAft>
                          <a:spcPts val="0"/>
                        </a:spcAft>
                      </a:pPr>
                      <a:r>
                        <a:rPr lang="en-US" sz="1100" dirty="0">
                          <a:effectLst/>
                          <a:latin typeface="+mn-lt"/>
                        </a:rPr>
                        <a:t>9</a:t>
                      </a:r>
                      <a:endParaRPr lang="en-US" sz="1000" dirty="0">
                        <a:effectLst/>
                        <a:latin typeface="+mn-lt"/>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latin typeface="+mn-lt"/>
                        </a:rPr>
                        <a:t>9</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64.8</a:t>
                      </a:r>
                    </a:p>
                  </a:txBody>
                  <a:tcPr marL="68580" marR="68580" marT="0" marB="0">
                    <a:solidFill>
                      <a:srgbClr val="D0D8E8"/>
                    </a:solidFill>
                  </a:tcPr>
                </a:tc>
                <a:extLst>
                  <a:ext uri="{0D108BD9-81ED-4DB2-BD59-A6C34878D82A}">
                    <a16:rowId xmlns:a16="http://schemas.microsoft.com/office/drawing/2014/main" val="10008"/>
                  </a:ext>
                </a:extLst>
              </a:tr>
              <a:tr h="91440">
                <a:tc>
                  <a:txBody>
                    <a:bodyPr/>
                    <a:lstStyle/>
                    <a:p>
                      <a:pPr marL="0" marR="0" algn="ctr">
                        <a:spcBef>
                          <a:spcPts val="0"/>
                        </a:spcBef>
                        <a:spcAft>
                          <a:spcPts val="0"/>
                        </a:spcAft>
                      </a:pPr>
                      <a:r>
                        <a:rPr lang="en-US" sz="1100" dirty="0">
                          <a:effectLst/>
                          <a:latin typeface="+mn-lt"/>
                        </a:rPr>
                        <a:t>10</a:t>
                      </a:r>
                      <a:endParaRPr lang="en-US" sz="1000" dirty="0">
                        <a:effectLst/>
                        <a:latin typeface="+mn-lt"/>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latin typeface="+mn-lt"/>
                        </a:rPr>
                        <a:t>10</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64.7</a:t>
                      </a:r>
                    </a:p>
                  </a:txBody>
                  <a:tcPr marL="68580" marR="68580" marT="0" marB="0">
                    <a:solidFill>
                      <a:srgbClr val="D0D8E8"/>
                    </a:solidFill>
                  </a:tcPr>
                </a:tc>
                <a:extLst>
                  <a:ext uri="{0D108BD9-81ED-4DB2-BD59-A6C34878D82A}">
                    <a16:rowId xmlns:a16="http://schemas.microsoft.com/office/drawing/2014/main" val="10009"/>
                  </a:ext>
                </a:extLst>
              </a:tr>
              <a:tr h="91440">
                <a:tc>
                  <a:txBody>
                    <a:bodyPr/>
                    <a:lstStyle/>
                    <a:p>
                      <a:pPr marL="0" marR="0" algn="ctr">
                        <a:spcBef>
                          <a:spcPts val="0"/>
                        </a:spcBef>
                        <a:spcAft>
                          <a:spcPts val="0"/>
                        </a:spcAft>
                      </a:pPr>
                      <a:r>
                        <a:rPr lang="en-US" sz="1100" dirty="0">
                          <a:effectLst/>
                          <a:latin typeface="+mn-lt"/>
                        </a:rPr>
                        <a:t>11</a:t>
                      </a:r>
                      <a:endParaRPr lang="en-US" sz="1000" dirty="0">
                        <a:effectLst/>
                        <a:latin typeface="+mn-lt"/>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latin typeface="+mn-lt"/>
                        </a:rPr>
                        <a:t>11</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64.1</a:t>
                      </a:r>
                    </a:p>
                  </a:txBody>
                  <a:tcPr marL="68580" marR="68580" marT="0" marB="0">
                    <a:solidFill>
                      <a:srgbClr val="D0D8E8"/>
                    </a:solidFill>
                  </a:tcPr>
                </a:tc>
                <a:extLst>
                  <a:ext uri="{0D108BD9-81ED-4DB2-BD59-A6C34878D82A}">
                    <a16:rowId xmlns:a16="http://schemas.microsoft.com/office/drawing/2014/main" val="10010"/>
                  </a:ext>
                </a:extLst>
              </a:tr>
              <a:tr h="91440">
                <a:tc>
                  <a:txBody>
                    <a:bodyPr/>
                    <a:lstStyle/>
                    <a:p>
                      <a:pPr marL="0" marR="0" algn="ctr">
                        <a:spcBef>
                          <a:spcPts val="0"/>
                        </a:spcBef>
                        <a:spcAft>
                          <a:spcPts val="0"/>
                        </a:spcAft>
                      </a:pPr>
                      <a:r>
                        <a:rPr lang="en-US" sz="1100" dirty="0">
                          <a:effectLst/>
                          <a:latin typeface="+mn-lt"/>
                        </a:rPr>
                        <a:t>12</a:t>
                      </a:r>
                      <a:endParaRPr lang="en-US" sz="1000" dirty="0">
                        <a:effectLst/>
                        <a:latin typeface="+mn-lt"/>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latin typeface="+mn-lt"/>
                        </a:rPr>
                        <a:t>12</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64.0</a:t>
                      </a:r>
                    </a:p>
                  </a:txBody>
                  <a:tcPr marL="68580" marR="68580" marT="0" marB="0">
                    <a:solidFill>
                      <a:srgbClr val="D0D8E8"/>
                    </a:solidFill>
                  </a:tcPr>
                </a:tc>
                <a:extLst>
                  <a:ext uri="{0D108BD9-81ED-4DB2-BD59-A6C34878D82A}">
                    <a16:rowId xmlns:a16="http://schemas.microsoft.com/office/drawing/2014/main" val="10011"/>
                  </a:ext>
                </a:extLst>
              </a:tr>
              <a:tr h="91440">
                <a:tc>
                  <a:txBody>
                    <a:bodyPr/>
                    <a:lstStyle/>
                    <a:p>
                      <a:pPr marL="0" marR="0" algn="ctr">
                        <a:spcBef>
                          <a:spcPts val="0"/>
                        </a:spcBef>
                        <a:spcAft>
                          <a:spcPts val="0"/>
                        </a:spcAft>
                      </a:pPr>
                      <a:r>
                        <a:rPr lang="en-US" sz="1100" dirty="0">
                          <a:effectLst/>
                          <a:latin typeface="+mn-lt"/>
                        </a:rPr>
                        <a:t>13</a:t>
                      </a:r>
                      <a:endParaRPr lang="en-US" sz="1000" dirty="0">
                        <a:effectLst/>
                        <a:latin typeface="+mn-lt"/>
                        <a:ea typeface="Times" pitchFamily="18" charset="0"/>
                        <a:cs typeface="Times New Roman" panose="02020603050405020304" pitchFamily="18" charset="0"/>
                      </a:endParaRPr>
                    </a:p>
                  </a:txBody>
                  <a:tcPr marL="68580" marR="68580" marT="0" marB="0">
                    <a:solidFill>
                      <a:srgbClr val="FF66FF"/>
                    </a:solidFill>
                  </a:tcPr>
                </a:tc>
                <a:tc>
                  <a:txBody>
                    <a:bodyPr/>
                    <a:lstStyle/>
                    <a:p>
                      <a:pPr marL="0" marR="0" algn="ctr">
                        <a:spcBef>
                          <a:spcPts val="0"/>
                        </a:spcBef>
                        <a:spcAft>
                          <a:spcPts val="0"/>
                        </a:spcAft>
                      </a:pPr>
                      <a:endParaRPr lang="en-US" sz="1100" dirty="0">
                        <a:effectLst/>
                        <a:latin typeface="+mn-lt"/>
                      </a:endParaRPr>
                    </a:p>
                  </a:txBody>
                  <a:tcPr marL="68580" marR="68580" marT="0" marB="0">
                    <a:solidFill>
                      <a:srgbClr val="FF66FF"/>
                    </a:solidFill>
                  </a:tcPr>
                </a:tc>
                <a:tc>
                  <a:txBody>
                    <a:bodyPr/>
                    <a:lstStyle/>
                    <a:p>
                      <a:pPr marL="0" marR="0" algn="ctr">
                        <a:spcBef>
                          <a:spcPts val="0"/>
                        </a:spcBef>
                        <a:spcAft>
                          <a:spcPts val="0"/>
                        </a:spcAft>
                      </a:pPr>
                      <a:r>
                        <a:rPr lang="en-US" sz="1100" dirty="0">
                          <a:effectLst/>
                          <a:latin typeface="+mn-lt"/>
                        </a:rPr>
                        <a:t>63.9</a:t>
                      </a:r>
                    </a:p>
                  </a:txBody>
                  <a:tcPr marL="68580" marR="68580" marT="0" marB="0">
                    <a:solidFill>
                      <a:srgbClr val="FF66FF"/>
                    </a:solidFill>
                  </a:tcPr>
                </a:tc>
                <a:extLst>
                  <a:ext uri="{0D108BD9-81ED-4DB2-BD59-A6C34878D82A}">
                    <a16:rowId xmlns:a16="http://schemas.microsoft.com/office/drawing/2014/main" val="10012"/>
                  </a:ext>
                </a:extLst>
              </a:tr>
              <a:tr h="91440">
                <a:tc>
                  <a:txBody>
                    <a:bodyPr/>
                    <a:lstStyle/>
                    <a:p>
                      <a:pPr marL="0" marR="0" algn="ctr">
                        <a:spcBef>
                          <a:spcPts val="0"/>
                        </a:spcBef>
                        <a:spcAft>
                          <a:spcPts val="0"/>
                        </a:spcAft>
                      </a:pPr>
                      <a:r>
                        <a:rPr lang="en-US" sz="1000" dirty="0">
                          <a:effectLst/>
                          <a:latin typeface="+mn-lt"/>
                          <a:ea typeface="Times" pitchFamily="18" charset="0"/>
                          <a:cs typeface="Times New Roman" panose="02020603050405020304" pitchFamily="18" charset="0"/>
                        </a:rPr>
                        <a:t>14</a:t>
                      </a:r>
                    </a:p>
                  </a:txBody>
                  <a:tcPr marL="68580" marR="68580" marT="0" marB="0"/>
                </a:tc>
                <a:tc>
                  <a:txBody>
                    <a:bodyPr/>
                    <a:lstStyle/>
                    <a:p>
                      <a:pPr marL="0" marR="0" algn="ctr">
                        <a:spcBef>
                          <a:spcPts val="0"/>
                        </a:spcBef>
                        <a:spcAft>
                          <a:spcPts val="0"/>
                        </a:spcAft>
                      </a:pPr>
                      <a:r>
                        <a:rPr lang="en-US" sz="1100" dirty="0">
                          <a:effectLst/>
                          <a:latin typeface="+mn-lt"/>
                        </a:rPr>
                        <a:t>1</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63.7</a:t>
                      </a:r>
                    </a:p>
                  </a:txBody>
                  <a:tcPr marL="68580" marR="68580" marT="0" marB="0">
                    <a:solidFill>
                      <a:srgbClr val="D0D8E8"/>
                    </a:solidFill>
                  </a:tcPr>
                </a:tc>
                <a:extLst>
                  <a:ext uri="{0D108BD9-81ED-4DB2-BD59-A6C34878D82A}">
                    <a16:rowId xmlns:a16="http://schemas.microsoft.com/office/drawing/2014/main" val="10013"/>
                  </a:ext>
                </a:extLst>
              </a:tr>
              <a:tr h="91440">
                <a:tc>
                  <a:txBody>
                    <a:bodyPr/>
                    <a:lstStyle/>
                    <a:p>
                      <a:pPr marL="0" marR="0" algn="ctr">
                        <a:spcBef>
                          <a:spcPts val="0"/>
                        </a:spcBef>
                        <a:spcAft>
                          <a:spcPts val="0"/>
                        </a:spcAft>
                      </a:pPr>
                      <a:r>
                        <a:rPr lang="en-US" sz="1000" dirty="0">
                          <a:effectLst/>
                          <a:latin typeface="+mn-lt"/>
                          <a:ea typeface="Times" pitchFamily="18" charset="0"/>
                          <a:cs typeface="Times New Roman" panose="02020603050405020304" pitchFamily="18" charset="0"/>
                        </a:rPr>
                        <a:t>15</a:t>
                      </a:r>
                    </a:p>
                  </a:txBody>
                  <a:tcPr marL="68580" marR="68580" marT="0" marB="0"/>
                </a:tc>
                <a:tc>
                  <a:txBody>
                    <a:bodyPr/>
                    <a:lstStyle/>
                    <a:p>
                      <a:pPr marL="0" marR="0" algn="ctr">
                        <a:spcBef>
                          <a:spcPts val="0"/>
                        </a:spcBef>
                        <a:spcAft>
                          <a:spcPts val="0"/>
                        </a:spcAft>
                      </a:pPr>
                      <a:r>
                        <a:rPr lang="en-US" sz="1100" dirty="0">
                          <a:effectLst/>
                          <a:latin typeface="+mn-lt"/>
                        </a:rPr>
                        <a:t>2</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63.1</a:t>
                      </a:r>
                    </a:p>
                  </a:txBody>
                  <a:tcPr marL="68580" marR="68580" marT="0" marB="0">
                    <a:solidFill>
                      <a:srgbClr val="D0D8E8"/>
                    </a:solidFill>
                  </a:tcPr>
                </a:tc>
                <a:extLst>
                  <a:ext uri="{0D108BD9-81ED-4DB2-BD59-A6C34878D82A}">
                    <a16:rowId xmlns:a16="http://schemas.microsoft.com/office/drawing/2014/main" val="10014"/>
                  </a:ext>
                </a:extLst>
              </a:tr>
              <a:tr h="91440">
                <a:tc>
                  <a:txBody>
                    <a:bodyPr/>
                    <a:lstStyle/>
                    <a:p>
                      <a:pPr marL="0" marR="0" algn="ctr">
                        <a:spcBef>
                          <a:spcPts val="0"/>
                        </a:spcBef>
                        <a:spcAft>
                          <a:spcPts val="0"/>
                        </a:spcAft>
                      </a:pPr>
                      <a:r>
                        <a:rPr lang="en-US" sz="1000" dirty="0">
                          <a:effectLst/>
                          <a:latin typeface="+mn-lt"/>
                          <a:ea typeface="Times" pitchFamily="18" charset="0"/>
                          <a:cs typeface="Times New Roman" panose="02020603050405020304" pitchFamily="18" charset="0"/>
                        </a:rPr>
                        <a:t>16</a:t>
                      </a:r>
                    </a:p>
                  </a:txBody>
                  <a:tcPr marL="68580" marR="68580" marT="0" marB="0"/>
                </a:tc>
                <a:tc>
                  <a:txBody>
                    <a:bodyPr/>
                    <a:lstStyle/>
                    <a:p>
                      <a:pPr marL="0" marR="0" algn="ctr">
                        <a:spcBef>
                          <a:spcPts val="0"/>
                        </a:spcBef>
                        <a:spcAft>
                          <a:spcPts val="0"/>
                        </a:spcAft>
                      </a:pPr>
                      <a:r>
                        <a:rPr lang="en-US" sz="1100" dirty="0">
                          <a:effectLst/>
                          <a:latin typeface="+mn-lt"/>
                        </a:rPr>
                        <a:t>3</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62.9</a:t>
                      </a:r>
                    </a:p>
                  </a:txBody>
                  <a:tcPr marL="68580" marR="68580" marT="0" marB="0">
                    <a:solidFill>
                      <a:srgbClr val="D0D8E8"/>
                    </a:solidFill>
                  </a:tcPr>
                </a:tc>
                <a:extLst>
                  <a:ext uri="{0D108BD9-81ED-4DB2-BD59-A6C34878D82A}">
                    <a16:rowId xmlns:a16="http://schemas.microsoft.com/office/drawing/2014/main" val="10015"/>
                  </a:ext>
                </a:extLst>
              </a:tr>
              <a:tr h="91440">
                <a:tc>
                  <a:txBody>
                    <a:bodyPr/>
                    <a:lstStyle/>
                    <a:p>
                      <a:pPr marL="0" marR="0" algn="ctr">
                        <a:spcBef>
                          <a:spcPts val="0"/>
                        </a:spcBef>
                        <a:spcAft>
                          <a:spcPts val="0"/>
                        </a:spcAft>
                      </a:pPr>
                      <a:r>
                        <a:rPr lang="en-US" sz="1000" dirty="0">
                          <a:effectLst/>
                          <a:latin typeface="+mn-lt"/>
                          <a:ea typeface="Times" pitchFamily="18" charset="0"/>
                          <a:cs typeface="Times New Roman" panose="02020603050405020304" pitchFamily="18" charset="0"/>
                        </a:rPr>
                        <a:t>17</a:t>
                      </a:r>
                    </a:p>
                  </a:txBody>
                  <a:tcPr marL="68580" marR="68580" marT="0" marB="0"/>
                </a:tc>
                <a:tc>
                  <a:txBody>
                    <a:bodyPr/>
                    <a:lstStyle/>
                    <a:p>
                      <a:pPr marL="0" marR="0" algn="ctr">
                        <a:spcBef>
                          <a:spcPts val="0"/>
                        </a:spcBef>
                        <a:spcAft>
                          <a:spcPts val="0"/>
                        </a:spcAft>
                      </a:pPr>
                      <a:r>
                        <a:rPr lang="en-US" sz="1100" dirty="0">
                          <a:effectLst/>
                          <a:latin typeface="+mn-lt"/>
                        </a:rPr>
                        <a:t>4</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62.4</a:t>
                      </a:r>
                    </a:p>
                  </a:txBody>
                  <a:tcPr marL="68580" marR="68580" marT="0" marB="0">
                    <a:solidFill>
                      <a:srgbClr val="D0D8E8"/>
                    </a:solidFill>
                  </a:tcPr>
                </a:tc>
                <a:extLst>
                  <a:ext uri="{0D108BD9-81ED-4DB2-BD59-A6C34878D82A}">
                    <a16:rowId xmlns:a16="http://schemas.microsoft.com/office/drawing/2014/main" val="10016"/>
                  </a:ext>
                </a:extLst>
              </a:tr>
              <a:tr h="91440">
                <a:tc>
                  <a:txBody>
                    <a:bodyPr/>
                    <a:lstStyle/>
                    <a:p>
                      <a:pPr marL="0" marR="0" algn="ctr">
                        <a:spcBef>
                          <a:spcPts val="0"/>
                        </a:spcBef>
                        <a:spcAft>
                          <a:spcPts val="0"/>
                        </a:spcAft>
                      </a:pPr>
                      <a:r>
                        <a:rPr lang="en-US" sz="1000" dirty="0">
                          <a:effectLst/>
                          <a:latin typeface="+mn-lt"/>
                          <a:ea typeface="Times" pitchFamily="18" charset="0"/>
                          <a:cs typeface="Times New Roman" panose="02020603050405020304" pitchFamily="18" charset="0"/>
                        </a:rPr>
                        <a:t>18</a:t>
                      </a:r>
                    </a:p>
                  </a:txBody>
                  <a:tcPr marL="68580" marR="68580" marT="0" marB="0"/>
                </a:tc>
                <a:tc>
                  <a:txBody>
                    <a:bodyPr/>
                    <a:lstStyle/>
                    <a:p>
                      <a:pPr marL="0" marR="0" algn="ctr">
                        <a:spcBef>
                          <a:spcPts val="0"/>
                        </a:spcBef>
                        <a:spcAft>
                          <a:spcPts val="0"/>
                        </a:spcAft>
                      </a:pPr>
                      <a:r>
                        <a:rPr lang="en-US" sz="1100" dirty="0">
                          <a:effectLst/>
                          <a:latin typeface="+mn-lt"/>
                        </a:rPr>
                        <a:t>5</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62.3</a:t>
                      </a:r>
                    </a:p>
                  </a:txBody>
                  <a:tcPr marL="68580" marR="68580" marT="0" marB="0">
                    <a:solidFill>
                      <a:srgbClr val="D0D8E8"/>
                    </a:solidFill>
                  </a:tcPr>
                </a:tc>
                <a:extLst>
                  <a:ext uri="{0D108BD9-81ED-4DB2-BD59-A6C34878D82A}">
                    <a16:rowId xmlns:a16="http://schemas.microsoft.com/office/drawing/2014/main" val="10017"/>
                  </a:ext>
                </a:extLst>
              </a:tr>
              <a:tr h="91440">
                <a:tc>
                  <a:txBody>
                    <a:bodyPr/>
                    <a:lstStyle/>
                    <a:p>
                      <a:pPr marL="0" marR="0" algn="ctr">
                        <a:spcBef>
                          <a:spcPts val="0"/>
                        </a:spcBef>
                        <a:spcAft>
                          <a:spcPts val="0"/>
                        </a:spcAft>
                      </a:pPr>
                      <a:r>
                        <a:rPr lang="en-US" sz="1000" dirty="0">
                          <a:effectLst/>
                          <a:latin typeface="+mn-lt"/>
                          <a:ea typeface="Times" pitchFamily="18" charset="0"/>
                          <a:cs typeface="Times New Roman" panose="02020603050405020304" pitchFamily="18" charset="0"/>
                        </a:rPr>
                        <a:t>19</a:t>
                      </a:r>
                    </a:p>
                  </a:txBody>
                  <a:tcPr marL="68580" marR="68580" marT="0" marB="0">
                    <a:solidFill>
                      <a:srgbClr val="FFC000"/>
                    </a:solidFill>
                  </a:tcPr>
                </a:tc>
                <a:tc>
                  <a:txBody>
                    <a:bodyPr/>
                    <a:lstStyle/>
                    <a:p>
                      <a:pPr marL="0" marR="0" algn="ctr">
                        <a:spcBef>
                          <a:spcPts val="0"/>
                        </a:spcBef>
                        <a:spcAft>
                          <a:spcPts val="0"/>
                        </a:spcAft>
                      </a:pPr>
                      <a:r>
                        <a:rPr lang="en-US" sz="1100" dirty="0">
                          <a:effectLst/>
                          <a:latin typeface="+mn-lt"/>
                        </a:rPr>
                        <a:t>6</a:t>
                      </a:r>
                    </a:p>
                  </a:txBody>
                  <a:tcPr marL="68580" marR="68580" marT="0" marB="0">
                    <a:solidFill>
                      <a:srgbClr val="FFC000"/>
                    </a:solidFill>
                  </a:tcPr>
                </a:tc>
                <a:tc>
                  <a:txBody>
                    <a:bodyPr/>
                    <a:lstStyle/>
                    <a:p>
                      <a:pPr marL="0" marR="0" algn="ctr">
                        <a:spcBef>
                          <a:spcPts val="0"/>
                        </a:spcBef>
                        <a:spcAft>
                          <a:spcPts val="0"/>
                        </a:spcAft>
                      </a:pPr>
                      <a:r>
                        <a:rPr lang="en-US" sz="1100" dirty="0">
                          <a:effectLst/>
                          <a:latin typeface="+mn-lt"/>
                        </a:rPr>
                        <a:t>62.2</a:t>
                      </a:r>
                    </a:p>
                  </a:txBody>
                  <a:tcPr marL="68580" marR="68580" marT="0" marB="0">
                    <a:solidFill>
                      <a:srgbClr val="FFC000"/>
                    </a:solidFill>
                  </a:tcPr>
                </a:tc>
                <a:extLst>
                  <a:ext uri="{0D108BD9-81ED-4DB2-BD59-A6C34878D82A}">
                    <a16:rowId xmlns:a16="http://schemas.microsoft.com/office/drawing/2014/main" val="10018"/>
                  </a:ext>
                </a:extLst>
              </a:tr>
              <a:tr h="91440">
                <a:tc>
                  <a:txBody>
                    <a:bodyPr/>
                    <a:lstStyle/>
                    <a:p>
                      <a:pPr marL="0" marR="0" algn="ctr">
                        <a:spcBef>
                          <a:spcPts val="0"/>
                        </a:spcBef>
                        <a:spcAft>
                          <a:spcPts val="0"/>
                        </a:spcAft>
                      </a:pPr>
                      <a:r>
                        <a:rPr lang="en-US" sz="1000" dirty="0">
                          <a:effectLst/>
                          <a:latin typeface="+mn-lt"/>
                          <a:ea typeface="Times" pitchFamily="18" charset="0"/>
                          <a:cs typeface="Times New Roman" panose="02020603050405020304" pitchFamily="18" charset="0"/>
                        </a:rPr>
                        <a:t>20</a:t>
                      </a:r>
                    </a:p>
                  </a:txBody>
                  <a:tcPr marL="68580" marR="68580" marT="0" marB="0">
                    <a:solidFill>
                      <a:srgbClr val="FFC000"/>
                    </a:solidFill>
                  </a:tcPr>
                </a:tc>
                <a:tc>
                  <a:txBody>
                    <a:bodyPr/>
                    <a:lstStyle/>
                    <a:p>
                      <a:pPr marL="0" marR="0" algn="ctr">
                        <a:spcBef>
                          <a:spcPts val="0"/>
                        </a:spcBef>
                        <a:spcAft>
                          <a:spcPts val="0"/>
                        </a:spcAft>
                      </a:pPr>
                      <a:r>
                        <a:rPr lang="en-US" sz="1100" dirty="0">
                          <a:effectLst/>
                          <a:latin typeface="+mn-lt"/>
                        </a:rPr>
                        <a:t>7</a:t>
                      </a:r>
                    </a:p>
                  </a:txBody>
                  <a:tcPr marL="68580" marR="68580" marT="0" marB="0">
                    <a:solidFill>
                      <a:srgbClr val="FFC000"/>
                    </a:solidFill>
                  </a:tcPr>
                </a:tc>
                <a:tc>
                  <a:txBody>
                    <a:bodyPr/>
                    <a:lstStyle/>
                    <a:p>
                      <a:pPr marL="0" marR="0" algn="ctr">
                        <a:spcBef>
                          <a:spcPts val="0"/>
                        </a:spcBef>
                        <a:spcAft>
                          <a:spcPts val="0"/>
                        </a:spcAft>
                      </a:pPr>
                      <a:r>
                        <a:rPr lang="en-US" sz="1100" dirty="0">
                          <a:effectLst/>
                          <a:latin typeface="+mn-lt"/>
                        </a:rPr>
                        <a:t>62.0</a:t>
                      </a:r>
                    </a:p>
                  </a:txBody>
                  <a:tcPr marL="68580" marR="68580" marT="0" marB="0">
                    <a:solidFill>
                      <a:srgbClr val="FFC000"/>
                    </a:solidFill>
                  </a:tcPr>
                </a:tc>
                <a:extLst>
                  <a:ext uri="{0D108BD9-81ED-4DB2-BD59-A6C34878D82A}">
                    <a16:rowId xmlns:a16="http://schemas.microsoft.com/office/drawing/2014/main" val="10019"/>
                  </a:ext>
                </a:extLst>
              </a:tr>
              <a:tr h="91440">
                <a:tc>
                  <a:txBody>
                    <a:bodyPr/>
                    <a:lstStyle/>
                    <a:p>
                      <a:pPr marL="0" marR="0" algn="ctr">
                        <a:spcBef>
                          <a:spcPts val="0"/>
                        </a:spcBef>
                        <a:spcAft>
                          <a:spcPts val="0"/>
                        </a:spcAft>
                      </a:pPr>
                      <a:r>
                        <a:rPr lang="en-US" sz="1000" dirty="0">
                          <a:effectLst/>
                          <a:latin typeface="+mn-lt"/>
                          <a:ea typeface="Times" pitchFamily="18" charset="0"/>
                          <a:cs typeface="Times New Roman" panose="02020603050405020304" pitchFamily="18" charset="0"/>
                        </a:rPr>
                        <a:t>21</a:t>
                      </a:r>
                    </a:p>
                  </a:txBody>
                  <a:tcPr marL="68580" marR="68580" marT="0" marB="0"/>
                </a:tc>
                <a:tc>
                  <a:txBody>
                    <a:bodyPr/>
                    <a:lstStyle/>
                    <a:p>
                      <a:pPr marL="0" marR="0" algn="ctr">
                        <a:spcBef>
                          <a:spcPts val="0"/>
                        </a:spcBef>
                        <a:spcAft>
                          <a:spcPts val="0"/>
                        </a:spcAft>
                      </a:pPr>
                      <a:r>
                        <a:rPr lang="en-US" sz="1100" dirty="0">
                          <a:effectLst/>
                          <a:latin typeface="+mn-lt"/>
                        </a:rPr>
                        <a:t>8</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61.9</a:t>
                      </a:r>
                    </a:p>
                  </a:txBody>
                  <a:tcPr marL="68580" marR="68580" marT="0" marB="0">
                    <a:solidFill>
                      <a:srgbClr val="D0D8E8"/>
                    </a:solidFill>
                  </a:tcPr>
                </a:tc>
                <a:extLst>
                  <a:ext uri="{0D108BD9-81ED-4DB2-BD59-A6C34878D82A}">
                    <a16:rowId xmlns:a16="http://schemas.microsoft.com/office/drawing/2014/main" val="10020"/>
                  </a:ext>
                </a:extLst>
              </a:tr>
              <a:tr h="91440">
                <a:tc>
                  <a:txBody>
                    <a:bodyPr/>
                    <a:lstStyle/>
                    <a:p>
                      <a:pPr marL="0" marR="0" algn="ctr">
                        <a:spcBef>
                          <a:spcPts val="0"/>
                        </a:spcBef>
                        <a:spcAft>
                          <a:spcPts val="0"/>
                        </a:spcAft>
                      </a:pPr>
                      <a:r>
                        <a:rPr lang="en-US" sz="1000" dirty="0">
                          <a:effectLst/>
                          <a:latin typeface="+mn-lt"/>
                          <a:ea typeface="Times" pitchFamily="18" charset="0"/>
                          <a:cs typeface="Times New Roman" panose="02020603050405020304" pitchFamily="18" charset="0"/>
                        </a:rPr>
                        <a:t>22</a:t>
                      </a:r>
                    </a:p>
                  </a:txBody>
                  <a:tcPr marL="68580" marR="68580" marT="0" marB="0"/>
                </a:tc>
                <a:tc>
                  <a:txBody>
                    <a:bodyPr/>
                    <a:lstStyle/>
                    <a:p>
                      <a:pPr marL="0" marR="0" algn="ctr">
                        <a:spcBef>
                          <a:spcPts val="0"/>
                        </a:spcBef>
                        <a:spcAft>
                          <a:spcPts val="0"/>
                        </a:spcAft>
                      </a:pPr>
                      <a:r>
                        <a:rPr lang="en-US" sz="1100" dirty="0">
                          <a:effectLst/>
                          <a:latin typeface="+mn-lt"/>
                        </a:rPr>
                        <a:t>9</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60.9</a:t>
                      </a:r>
                    </a:p>
                  </a:txBody>
                  <a:tcPr marL="68580" marR="68580" marT="0" marB="0">
                    <a:solidFill>
                      <a:srgbClr val="D0D8E8"/>
                    </a:solidFill>
                  </a:tcPr>
                </a:tc>
                <a:extLst>
                  <a:ext uri="{0D108BD9-81ED-4DB2-BD59-A6C34878D82A}">
                    <a16:rowId xmlns:a16="http://schemas.microsoft.com/office/drawing/2014/main" val="10021"/>
                  </a:ext>
                </a:extLst>
              </a:tr>
              <a:tr h="91440">
                <a:tc>
                  <a:txBody>
                    <a:bodyPr/>
                    <a:lstStyle/>
                    <a:p>
                      <a:pPr marL="0" marR="0" algn="ctr">
                        <a:spcBef>
                          <a:spcPts val="0"/>
                        </a:spcBef>
                        <a:spcAft>
                          <a:spcPts val="0"/>
                        </a:spcAft>
                      </a:pPr>
                      <a:r>
                        <a:rPr lang="en-US" sz="1000" dirty="0">
                          <a:effectLst/>
                          <a:latin typeface="+mn-lt"/>
                          <a:ea typeface="Times" pitchFamily="18" charset="0"/>
                          <a:cs typeface="Times New Roman" panose="02020603050405020304" pitchFamily="18" charset="0"/>
                        </a:rPr>
                        <a:t>23</a:t>
                      </a:r>
                    </a:p>
                  </a:txBody>
                  <a:tcPr marL="68580" marR="68580" marT="0" marB="0"/>
                </a:tc>
                <a:tc>
                  <a:txBody>
                    <a:bodyPr/>
                    <a:lstStyle/>
                    <a:p>
                      <a:pPr marL="0" marR="0" algn="ctr">
                        <a:spcBef>
                          <a:spcPts val="0"/>
                        </a:spcBef>
                        <a:spcAft>
                          <a:spcPts val="0"/>
                        </a:spcAft>
                      </a:pPr>
                      <a:r>
                        <a:rPr lang="en-US" sz="1100" dirty="0">
                          <a:effectLst/>
                          <a:latin typeface="+mn-lt"/>
                        </a:rPr>
                        <a:t>10</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60.7</a:t>
                      </a:r>
                    </a:p>
                  </a:txBody>
                  <a:tcPr marL="68580" marR="68580" marT="0" marB="0">
                    <a:solidFill>
                      <a:srgbClr val="D0D8E8"/>
                    </a:solidFill>
                  </a:tcPr>
                </a:tc>
                <a:extLst>
                  <a:ext uri="{0D108BD9-81ED-4DB2-BD59-A6C34878D82A}">
                    <a16:rowId xmlns:a16="http://schemas.microsoft.com/office/drawing/2014/main" val="10022"/>
                  </a:ext>
                </a:extLst>
              </a:tr>
              <a:tr h="91440">
                <a:tc>
                  <a:txBody>
                    <a:bodyPr/>
                    <a:lstStyle/>
                    <a:p>
                      <a:pPr marL="0" marR="0" algn="ctr">
                        <a:spcBef>
                          <a:spcPts val="0"/>
                        </a:spcBef>
                        <a:spcAft>
                          <a:spcPts val="0"/>
                        </a:spcAft>
                      </a:pPr>
                      <a:r>
                        <a:rPr lang="en-US" sz="1000" dirty="0">
                          <a:effectLst/>
                          <a:latin typeface="+mn-lt"/>
                          <a:ea typeface="Times" pitchFamily="18" charset="0"/>
                          <a:cs typeface="Times New Roman" panose="02020603050405020304" pitchFamily="18" charset="0"/>
                        </a:rPr>
                        <a:t>24</a:t>
                      </a:r>
                    </a:p>
                  </a:txBody>
                  <a:tcPr marL="68580" marR="68580" marT="0" marB="0"/>
                </a:tc>
                <a:tc>
                  <a:txBody>
                    <a:bodyPr/>
                    <a:lstStyle/>
                    <a:p>
                      <a:pPr marL="0" marR="0" algn="ctr">
                        <a:spcBef>
                          <a:spcPts val="0"/>
                        </a:spcBef>
                        <a:spcAft>
                          <a:spcPts val="0"/>
                        </a:spcAft>
                      </a:pPr>
                      <a:r>
                        <a:rPr lang="en-US" sz="1100" dirty="0">
                          <a:effectLst/>
                          <a:latin typeface="+mn-lt"/>
                        </a:rPr>
                        <a:t>11</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59.5</a:t>
                      </a:r>
                    </a:p>
                  </a:txBody>
                  <a:tcPr marL="68580" marR="68580" marT="0" marB="0">
                    <a:solidFill>
                      <a:srgbClr val="D0D8E8"/>
                    </a:solidFill>
                  </a:tcPr>
                </a:tc>
                <a:extLst>
                  <a:ext uri="{0D108BD9-81ED-4DB2-BD59-A6C34878D82A}">
                    <a16:rowId xmlns:a16="http://schemas.microsoft.com/office/drawing/2014/main" val="10023"/>
                  </a:ext>
                </a:extLst>
              </a:tr>
              <a:tr h="91440">
                <a:tc>
                  <a:txBody>
                    <a:bodyPr/>
                    <a:lstStyle/>
                    <a:p>
                      <a:pPr marL="0" marR="0" algn="ctr">
                        <a:spcBef>
                          <a:spcPts val="0"/>
                        </a:spcBef>
                        <a:spcAft>
                          <a:spcPts val="0"/>
                        </a:spcAft>
                      </a:pPr>
                      <a:r>
                        <a:rPr lang="en-US" sz="1000" dirty="0">
                          <a:effectLst/>
                          <a:latin typeface="+mn-lt"/>
                          <a:ea typeface="Times" pitchFamily="18" charset="0"/>
                          <a:cs typeface="Times New Roman" panose="02020603050405020304" pitchFamily="18" charset="0"/>
                        </a:rPr>
                        <a:t>25</a:t>
                      </a:r>
                    </a:p>
                  </a:txBody>
                  <a:tcPr marL="68580" marR="68580" marT="0" marB="0"/>
                </a:tc>
                <a:tc>
                  <a:txBody>
                    <a:bodyPr/>
                    <a:lstStyle/>
                    <a:p>
                      <a:pPr marL="0" marR="0" algn="ctr">
                        <a:spcBef>
                          <a:spcPts val="0"/>
                        </a:spcBef>
                        <a:spcAft>
                          <a:spcPts val="0"/>
                        </a:spcAft>
                      </a:pPr>
                      <a:r>
                        <a:rPr lang="en-US" sz="1100" dirty="0">
                          <a:effectLst/>
                          <a:latin typeface="+mn-lt"/>
                        </a:rPr>
                        <a:t>12</a:t>
                      </a:r>
                    </a:p>
                  </a:txBody>
                  <a:tcPr marL="68580" marR="68580" marT="0" marB="0">
                    <a:solidFill>
                      <a:srgbClr val="00B0F0"/>
                    </a:solidFill>
                  </a:tcPr>
                </a:tc>
                <a:tc>
                  <a:txBody>
                    <a:bodyPr/>
                    <a:lstStyle/>
                    <a:p>
                      <a:pPr marL="0" marR="0" algn="ctr">
                        <a:spcBef>
                          <a:spcPts val="0"/>
                        </a:spcBef>
                        <a:spcAft>
                          <a:spcPts val="0"/>
                        </a:spcAft>
                      </a:pPr>
                      <a:r>
                        <a:rPr lang="en-US" sz="1100" dirty="0">
                          <a:effectLst/>
                          <a:latin typeface="+mn-lt"/>
                        </a:rPr>
                        <a:t>58.2</a:t>
                      </a:r>
                    </a:p>
                  </a:txBody>
                  <a:tcPr marL="68580" marR="68580" marT="0" marB="0">
                    <a:solidFill>
                      <a:srgbClr val="D0D8E8"/>
                    </a:solidFill>
                  </a:tcPr>
                </a:tc>
                <a:extLst>
                  <a:ext uri="{0D108BD9-81ED-4DB2-BD59-A6C34878D82A}">
                    <a16:rowId xmlns:a16="http://schemas.microsoft.com/office/drawing/2014/main" val="10024"/>
                  </a:ext>
                </a:extLst>
              </a:tr>
            </a:tbl>
          </a:graphicData>
        </a:graphic>
      </p:graphicFrame>
      <p:sp>
        <p:nvSpPr>
          <p:cNvPr id="17" name="Text Box 11"/>
          <p:cNvSpPr txBox="1">
            <a:spLocks noChangeArrowheads="1"/>
          </p:cNvSpPr>
          <p:nvPr/>
        </p:nvSpPr>
        <p:spPr bwMode="auto">
          <a:xfrm>
            <a:off x="2539516" y="4259499"/>
            <a:ext cx="1830917" cy="307340"/>
          </a:xfrm>
          <a:prstGeom prst="rect">
            <a:avLst/>
          </a:prstGeom>
          <a:solidFill>
            <a:srgbClr val="D0D8E8"/>
          </a:solidFill>
          <a:ln w="9525" algn="ctr">
            <a:noFill/>
            <a:miter lim="800000"/>
            <a:headEnd/>
            <a:tailEnd/>
          </a:ln>
          <a:effectLst/>
        </p:spPr>
        <p:txBody>
          <a:bodyPr wrap="none" anchor="ctr"/>
          <a:lstStyle/>
          <a:p>
            <a:pPr defTabSz="914400" eaLnBrk="1" hangingPunct="1">
              <a:defRPr/>
            </a:pPr>
            <a:r>
              <a:rPr lang="en-US" altLang="en-US" sz="1200" dirty="0">
                <a:solidFill>
                  <a:srgbClr val="000000"/>
                </a:solidFill>
                <a:latin typeface="+mj-lt"/>
                <a:ea typeface="+mn-ea"/>
                <a:sym typeface="Wingdings" pitchFamily="2" charset="2"/>
              </a:rPr>
              <a:t></a:t>
            </a:r>
            <a:r>
              <a:rPr lang="en-US" altLang="en-US" sz="1200" dirty="0">
                <a:solidFill>
                  <a:srgbClr val="000000"/>
                </a:solidFill>
                <a:latin typeface="+mj-lt"/>
                <a:ea typeface="+mn-ea"/>
              </a:rPr>
              <a:t> </a:t>
            </a:r>
            <a:r>
              <a:rPr lang="en-US" altLang="en-US" sz="1200" i="1" dirty="0">
                <a:solidFill>
                  <a:srgbClr val="000000"/>
                </a:solidFill>
                <a:latin typeface="+mj-lt"/>
                <a:ea typeface="+mn-ea"/>
              </a:rPr>
              <a:t>Q</a:t>
            </a:r>
            <a:r>
              <a:rPr lang="en-US" altLang="en-US" sz="1200" i="1" baseline="-25000" dirty="0">
                <a:solidFill>
                  <a:srgbClr val="000000"/>
                </a:solidFill>
                <a:latin typeface="+mj-lt"/>
                <a:ea typeface="+mn-ea"/>
              </a:rPr>
              <a:t>1</a:t>
            </a:r>
            <a:r>
              <a:rPr lang="en-US" altLang="en-US" sz="1200" dirty="0">
                <a:solidFill>
                  <a:srgbClr val="000000"/>
                </a:solidFill>
                <a:latin typeface="+mj-lt"/>
                <a:ea typeface="+mn-ea"/>
              </a:rPr>
              <a:t> = first quartile = 62.1</a:t>
            </a:r>
          </a:p>
        </p:txBody>
      </p:sp>
      <p:sp>
        <p:nvSpPr>
          <p:cNvPr id="22" name="Text Box 11"/>
          <p:cNvSpPr txBox="1">
            <a:spLocks noChangeArrowheads="1"/>
          </p:cNvSpPr>
          <p:nvPr/>
        </p:nvSpPr>
        <p:spPr bwMode="auto">
          <a:xfrm>
            <a:off x="2535154" y="2079093"/>
            <a:ext cx="1862499" cy="307340"/>
          </a:xfrm>
          <a:prstGeom prst="rect">
            <a:avLst/>
          </a:prstGeom>
          <a:solidFill>
            <a:srgbClr val="D0D8E8"/>
          </a:solidFill>
          <a:ln w="9525" algn="ctr">
            <a:noFill/>
            <a:miter lim="800000"/>
            <a:headEnd/>
            <a:tailEnd/>
          </a:ln>
          <a:effectLst/>
        </p:spPr>
        <p:txBody>
          <a:bodyPr wrap="none" anchor="ctr"/>
          <a:lstStyle/>
          <a:p>
            <a:pPr defTabSz="914400" eaLnBrk="1" hangingPunct="1">
              <a:defRPr/>
            </a:pPr>
            <a:r>
              <a:rPr lang="en-US" altLang="en-US" sz="1200" dirty="0">
                <a:solidFill>
                  <a:srgbClr val="000000"/>
                </a:solidFill>
                <a:latin typeface="+mj-lt"/>
                <a:ea typeface="+mn-ea"/>
                <a:sym typeface="Wingdings" pitchFamily="2" charset="2"/>
              </a:rPr>
              <a:t></a:t>
            </a:r>
            <a:r>
              <a:rPr lang="en-US" altLang="en-US" sz="1200" dirty="0">
                <a:solidFill>
                  <a:srgbClr val="000000"/>
                </a:solidFill>
                <a:latin typeface="+mj-lt"/>
                <a:ea typeface="+mn-ea"/>
              </a:rPr>
              <a:t> </a:t>
            </a:r>
            <a:r>
              <a:rPr lang="en-US" altLang="en-US" sz="1200" i="1" dirty="0">
                <a:solidFill>
                  <a:srgbClr val="000000"/>
                </a:solidFill>
                <a:latin typeface="+mj-lt"/>
                <a:ea typeface="+mn-ea"/>
              </a:rPr>
              <a:t>Q</a:t>
            </a:r>
            <a:r>
              <a:rPr lang="en-US" altLang="en-US" sz="1200" i="1" baseline="-25000" dirty="0">
                <a:solidFill>
                  <a:srgbClr val="000000"/>
                </a:solidFill>
                <a:latin typeface="+mj-lt"/>
                <a:ea typeface="+mn-ea"/>
              </a:rPr>
              <a:t>3</a:t>
            </a:r>
            <a:r>
              <a:rPr lang="en-US" altLang="en-US" sz="1200" dirty="0">
                <a:solidFill>
                  <a:srgbClr val="000000"/>
                </a:solidFill>
                <a:latin typeface="+mj-lt"/>
                <a:ea typeface="+mn-ea"/>
              </a:rPr>
              <a:t> = third quartile = 66.0</a:t>
            </a:r>
          </a:p>
        </p:txBody>
      </p:sp>
      <p:sp>
        <p:nvSpPr>
          <p:cNvPr id="23" name="Text Box 4"/>
          <p:cNvSpPr txBox="1">
            <a:spLocks noChangeArrowheads="1"/>
          </p:cNvSpPr>
          <p:nvPr/>
        </p:nvSpPr>
        <p:spPr bwMode="auto">
          <a:xfrm>
            <a:off x="4519246" y="4997198"/>
            <a:ext cx="3367454" cy="307777"/>
          </a:xfrm>
          <a:prstGeom prst="rect">
            <a:avLst/>
          </a:prstGeom>
          <a:noFill/>
          <a:ln w="9525">
            <a:noFill/>
            <a:miter lim="800000"/>
            <a:headEnd/>
            <a:tailEnd/>
          </a:ln>
          <a:effectLst/>
        </p:spPr>
        <p:txBody>
          <a:bodyPr wrap="square">
            <a:spAutoFit/>
          </a:bodyPr>
          <a:lstStyle/>
          <a:p>
            <a:pPr defTabSz="914400">
              <a:defRPr/>
            </a:pPr>
            <a:r>
              <a:rPr lang="en-US" altLang="en-US" sz="1400" i="1" dirty="0">
                <a:solidFill>
                  <a:srgbClr val="000000"/>
                </a:solidFill>
                <a:latin typeface="+mj-lt"/>
              </a:rPr>
              <a:t>IQR</a:t>
            </a:r>
            <a:r>
              <a:rPr lang="en-US" altLang="en-US" sz="1400" dirty="0">
                <a:solidFill>
                  <a:srgbClr val="000000"/>
                </a:solidFill>
                <a:latin typeface="+mj-lt"/>
              </a:rPr>
              <a:t> = </a:t>
            </a:r>
            <a:r>
              <a:rPr lang="en-US" altLang="en-US" sz="1400" i="1" dirty="0">
                <a:solidFill>
                  <a:srgbClr val="000000"/>
                </a:solidFill>
                <a:latin typeface="+mj-lt"/>
              </a:rPr>
              <a:t>Q</a:t>
            </a:r>
            <a:r>
              <a:rPr lang="en-US" altLang="en-US" sz="1400" i="1" baseline="-25000" dirty="0">
                <a:solidFill>
                  <a:srgbClr val="000000"/>
                </a:solidFill>
                <a:latin typeface="+mj-lt"/>
              </a:rPr>
              <a:t>3</a:t>
            </a:r>
            <a:r>
              <a:rPr lang="en-US" altLang="en-US" sz="1400" dirty="0">
                <a:solidFill>
                  <a:srgbClr val="000000"/>
                </a:solidFill>
                <a:latin typeface="+mj-lt"/>
              </a:rPr>
              <a:t>-</a:t>
            </a:r>
            <a:r>
              <a:rPr lang="en-US" altLang="en-US" sz="1400" i="1" dirty="0">
                <a:solidFill>
                  <a:srgbClr val="000000"/>
                </a:solidFill>
                <a:latin typeface="+mj-lt"/>
              </a:rPr>
              <a:t>Q</a:t>
            </a:r>
            <a:r>
              <a:rPr lang="en-US" altLang="en-US" sz="1400" i="1" baseline="-25000" dirty="0">
                <a:solidFill>
                  <a:srgbClr val="000000"/>
                </a:solidFill>
                <a:latin typeface="+mj-lt"/>
              </a:rPr>
              <a:t>1</a:t>
            </a:r>
            <a:r>
              <a:rPr lang="en-US" altLang="en-US" sz="1400" dirty="0">
                <a:solidFill>
                  <a:srgbClr val="000000"/>
                </a:solidFill>
                <a:latin typeface="+mj-lt"/>
              </a:rPr>
              <a:t> = 66.0-62.1 = 3.9</a:t>
            </a:r>
          </a:p>
        </p:txBody>
      </p:sp>
    </p:spTree>
    <p:extLst>
      <p:ext uri="{BB962C8B-B14F-4D97-AF65-F5344CB8AC3E}">
        <p14:creationId xmlns:p14="http://schemas.microsoft.com/office/powerpoint/2010/main" val="3031281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3920490" cy="502602"/>
          </a:xfrm>
        </p:spPr>
        <p:txBody>
          <a:bodyPr>
            <a:normAutofit fontScale="90000"/>
          </a:bodyPr>
          <a:lstStyle/>
          <a:p>
            <a:r>
              <a:rPr lang="en-US" sz="4000" dirty="0"/>
              <a:t>Population Variance</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0" name="Text Placeholder 2">
            <a:extLst>
              <a:ext uri="{FF2B5EF4-FFF2-40B4-BE49-F238E27FC236}">
                <a16:creationId xmlns:a16="http://schemas.microsoft.com/office/drawing/2014/main" id="{6250A427-7EF9-4EE4-90C1-89CCBA82C619}"/>
              </a:ext>
            </a:extLst>
          </p:cNvPr>
          <p:cNvSpPr>
            <a:spLocks noGrp="1"/>
          </p:cNvSpPr>
          <p:nvPr>
            <p:ph idx="1"/>
          </p:nvPr>
        </p:nvSpPr>
        <p:spPr>
          <a:xfrm>
            <a:off x="651510" y="1166018"/>
            <a:ext cx="8229600" cy="4525963"/>
          </a:xfrm>
        </p:spPr>
        <p:txBody>
          <a:bodyPr/>
          <a:lstStyle/>
          <a:p>
            <a:pPr lvl="0">
              <a:spcBef>
                <a:spcPts val="0"/>
              </a:spcBef>
            </a:pPr>
            <a:r>
              <a:rPr lang="en-US" dirty="0">
                <a:solidFill>
                  <a:prstClr val="black"/>
                </a:solidFill>
              </a:rPr>
              <a:t>Variance</a:t>
            </a:r>
          </a:p>
          <a:p>
            <a:pPr lvl="1">
              <a:spcBef>
                <a:spcPts val="0"/>
              </a:spcBef>
            </a:pPr>
            <a:r>
              <a:rPr lang="en-US" dirty="0">
                <a:solidFill>
                  <a:prstClr val="black"/>
                </a:solidFill>
              </a:rPr>
              <a:t>Is mean squared deviation score</a:t>
            </a:r>
          </a:p>
          <a:p>
            <a:pPr lvl="1">
              <a:spcBef>
                <a:spcPts val="0"/>
              </a:spcBef>
            </a:pPr>
            <a:r>
              <a:rPr lang="en-US" dirty="0">
                <a:solidFill>
                  <a:prstClr val="black"/>
                </a:solidFill>
              </a:rPr>
              <a:t>Abbreviated as σ</a:t>
            </a:r>
            <a:r>
              <a:rPr lang="en-US" baseline="30000" dirty="0">
                <a:solidFill>
                  <a:prstClr val="black"/>
                </a:solidFill>
              </a:rPr>
              <a:t>2</a:t>
            </a:r>
            <a:r>
              <a:rPr lang="en-US" dirty="0">
                <a:solidFill>
                  <a:prstClr val="black"/>
                </a:solidFill>
              </a:rPr>
              <a:t> </a:t>
            </a:r>
          </a:p>
          <a:p>
            <a:pPr lvl="2">
              <a:spcBef>
                <a:spcPts val="0"/>
              </a:spcBef>
            </a:pPr>
            <a:r>
              <a:rPr lang="en-US" dirty="0">
                <a:solidFill>
                  <a:prstClr val="black"/>
                </a:solidFill>
              </a:rPr>
              <a:t>Pronounced “sigma squared”</a:t>
            </a:r>
          </a:p>
          <a:p>
            <a:pPr lvl="0">
              <a:spcBef>
                <a:spcPts val="0"/>
              </a:spcBef>
            </a:pPr>
            <a:r>
              <a:rPr lang="en-US" dirty="0">
                <a:solidFill>
                  <a:prstClr val="black"/>
                </a:solidFill>
              </a:rPr>
              <a:t>Standard deviation</a:t>
            </a:r>
          </a:p>
          <a:p>
            <a:pPr lvl="1">
              <a:spcBef>
                <a:spcPts val="0"/>
              </a:spcBef>
            </a:pPr>
            <a:r>
              <a:rPr lang="en-US" dirty="0">
                <a:solidFill>
                  <a:prstClr val="black"/>
                </a:solidFill>
              </a:rPr>
              <a:t>Is square root of the variance</a:t>
            </a:r>
            <a:endParaRPr lang="en-US" dirty="0"/>
          </a:p>
        </p:txBody>
      </p:sp>
      <p:sp>
        <p:nvSpPr>
          <p:cNvPr id="5" name="Rectangle 4">
            <a:extLst>
              <a:ext uri="{FF2B5EF4-FFF2-40B4-BE49-F238E27FC236}">
                <a16:creationId xmlns:a16="http://schemas.microsoft.com/office/drawing/2014/main" id="{2F898AA6-4D01-4EDE-851A-880FC39EA5C4}"/>
              </a:ext>
            </a:extLst>
          </p:cNvPr>
          <p:cNvSpPr/>
          <p:nvPr/>
        </p:nvSpPr>
        <p:spPr>
          <a:xfrm>
            <a:off x="533400" y="4241204"/>
            <a:ext cx="8077200" cy="646331"/>
          </a:xfrm>
          <a:prstGeom prst="rect">
            <a:avLst/>
          </a:prstGeom>
        </p:spPr>
        <p:txBody>
          <a:bodyPr wrap="square">
            <a:spAutoFit/>
          </a:bodyPr>
          <a:lstStyle/>
          <a:p>
            <a:r>
              <a:rPr lang="en-US" sz="1800" dirty="0">
                <a:ea typeface="Arial" charset="0"/>
                <a:cs typeface="Arial" charset="0"/>
              </a:rPr>
              <a:t>The variance and the standard deviation use information from all the cases in the data set. As a result, they are better measures of variability in the whole data set.</a:t>
            </a:r>
          </a:p>
        </p:txBody>
      </p:sp>
    </p:spTree>
    <p:extLst>
      <p:ext uri="{BB962C8B-B14F-4D97-AF65-F5344CB8AC3E}">
        <p14:creationId xmlns:p14="http://schemas.microsoft.com/office/powerpoint/2010/main" val="2757113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6995160" cy="502602"/>
          </a:xfrm>
        </p:spPr>
        <p:txBody>
          <a:bodyPr>
            <a:normAutofit fontScale="90000"/>
          </a:bodyPr>
          <a:lstStyle/>
          <a:p>
            <a:r>
              <a:rPr lang="en-US" sz="4000" dirty="0"/>
              <a:t>Formula for Population Variance (σ</a:t>
            </a:r>
            <a:r>
              <a:rPr lang="en-US" sz="4000" baseline="30000" dirty="0"/>
              <a:t>2</a:t>
            </a:r>
            <a:r>
              <a:rPr lang="en-US" sz="4000" dirty="0"/>
              <a:t>)</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EF0C2CB2-7247-4B53-A0A8-CFDDB7D5FDC5}"/>
              </a:ext>
            </a:extLst>
          </p:cNvPr>
          <p:cNvSpPr>
            <a:spLocks noGrp="1"/>
          </p:cNvSpPr>
          <p:nvPr>
            <p:ph idx="1"/>
          </p:nvPr>
        </p:nvSpPr>
        <p:spPr>
          <a:xfrm>
            <a:off x="457200" y="1038092"/>
            <a:ext cx="8229600" cy="2286000"/>
          </a:xfrm>
        </p:spPr>
        <p:txBody>
          <a:bodyPr>
            <a:normAutofit fontScale="77500" lnSpcReduction="20000"/>
          </a:bodyPr>
          <a:lstStyle/>
          <a:p>
            <a:pPr>
              <a:lnSpc>
                <a:spcPct val="120000"/>
              </a:lnSpc>
              <a:spcBef>
                <a:spcPts val="0"/>
              </a:spcBef>
            </a:pPr>
            <a:r>
              <a:rPr lang="en-US" dirty="0"/>
              <a:t>Four steps </a:t>
            </a:r>
          </a:p>
          <a:p>
            <a:pPr marL="971550" lvl="1" indent="-514350">
              <a:lnSpc>
                <a:spcPct val="120000"/>
              </a:lnSpc>
              <a:spcBef>
                <a:spcPts val="0"/>
              </a:spcBef>
              <a:buFont typeface="+mj-lt"/>
              <a:buAutoNum type="arabicPeriod"/>
            </a:pPr>
            <a:r>
              <a:rPr lang="en-US" dirty="0"/>
              <a:t>Create deviation scores for each case in the population by subtracting the population mean from each raw score</a:t>
            </a:r>
          </a:p>
          <a:p>
            <a:pPr marL="971550" lvl="1" indent="-514350">
              <a:lnSpc>
                <a:spcPct val="120000"/>
              </a:lnSpc>
              <a:spcBef>
                <a:spcPts val="0"/>
              </a:spcBef>
              <a:buFont typeface="+mj-lt"/>
              <a:buAutoNum type="arabicPeriod"/>
            </a:pPr>
            <a:r>
              <a:rPr lang="en-US" dirty="0"/>
              <a:t>Square each of these deviation scores</a:t>
            </a:r>
          </a:p>
          <a:p>
            <a:pPr marL="971550" lvl="1" indent="-514350">
              <a:lnSpc>
                <a:spcPct val="120000"/>
              </a:lnSpc>
              <a:spcBef>
                <a:spcPts val="0"/>
              </a:spcBef>
              <a:buFont typeface="+mj-lt"/>
              <a:buAutoNum type="arabicPeriod"/>
            </a:pPr>
            <a:r>
              <a:rPr lang="en-US" dirty="0"/>
              <a:t>Add up all the squared deviation scores</a:t>
            </a:r>
          </a:p>
          <a:p>
            <a:pPr marL="971550" lvl="1" indent="-514350">
              <a:lnSpc>
                <a:spcPct val="120000"/>
              </a:lnSpc>
              <a:spcBef>
                <a:spcPts val="0"/>
              </a:spcBef>
              <a:buFont typeface="+mj-lt"/>
              <a:buAutoNum type="arabicPeriod"/>
            </a:pPr>
            <a:r>
              <a:rPr lang="en-US" dirty="0"/>
              <a:t>Divide this sum by the number of cases in the population</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11AAB52F-501F-4F33-9F80-D05640076EEB}"/>
                  </a:ext>
                </a:extLst>
              </p:cNvPr>
              <p:cNvSpPr/>
              <p:nvPr/>
            </p:nvSpPr>
            <p:spPr>
              <a:xfrm>
                <a:off x="1059180" y="3207754"/>
                <a:ext cx="6751320" cy="217958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nSpc>
                    <a:spcPct val="150000"/>
                  </a:lnSpc>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i="1" smtClean="0">
                              <a:latin typeface="Cambria Math" charset="0"/>
                              <a:ea typeface="Cambria Math" charset="0"/>
                              <a:cs typeface="Cambria Math" charset="0"/>
                            </a:rPr>
                            <m:t>𝜎</m:t>
                          </m:r>
                        </m:e>
                        <m:sup>
                          <m:r>
                            <a:rPr lang="en-US" sz="2000" b="0" i="1" smtClean="0">
                              <a:latin typeface="Cambria Math" charset="0"/>
                            </a:rPr>
                            <m:t>2</m:t>
                          </m:r>
                        </m:sup>
                      </m:sSup>
                      <m:r>
                        <a:rPr lang="en-US" sz="2000" i="1">
                          <a:latin typeface="Cambria Math" charset="0"/>
                        </a:rPr>
                        <m:t>=</m:t>
                      </m:r>
                      <m:f>
                        <m:fPr>
                          <m:ctrlPr>
                            <a:rPr lang="en-US" sz="2000" i="1" smtClean="0">
                              <a:latin typeface="Cambria Math" panose="02040503050406030204" pitchFamily="18" charset="0"/>
                            </a:rPr>
                          </m:ctrlPr>
                        </m:fPr>
                        <m:num>
                          <m:r>
                            <m:rPr>
                              <m:sty m:val="p"/>
                            </m:rPr>
                            <a:rPr lang="el-GR" sz="2000" i="1" smtClean="0">
                              <a:latin typeface="Cambria Math" charset="0"/>
                              <a:ea typeface="Cambria Math" charset="0"/>
                              <a:cs typeface="Cambria Math" charset="0"/>
                            </a:rPr>
                            <m:t>Σ</m:t>
                          </m:r>
                          <m:sSup>
                            <m:sSupPr>
                              <m:ctrlPr>
                                <a:rPr lang="el-GR" sz="2000" i="1" smtClean="0">
                                  <a:latin typeface="Cambria Math" panose="02040503050406030204" pitchFamily="18" charset="0"/>
                                  <a:ea typeface="Cambria Math" charset="0"/>
                                  <a:cs typeface="Cambria Math" charset="0"/>
                                </a:rPr>
                              </m:ctrlPr>
                            </m:sSupPr>
                            <m:e>
                              <m:r>
                                <a:rPr lang="en-US" sz="2000" b="0" i="1" smtClean="0">
                                  <a:latin typeface="Cambria Math" charset="0"/>
                                  <a:ea typeface="Cambria Math" charset="0"/>
                                  <a:cs typeface="Cambria Math" charset="0"/>
                                </a:rPr>
                                <m:t>(</m:t>
                              </m:r>
                              <m:r>
                                <m:rPr>
                                  <m:sty m:val="p"/>
                                </m:rPr>
                                <a:rPr lang="en-US" sz="2000" b="0" i="0" smtClean="0">
                                  <a:latin typeface="Cambria Math" charset="0"/>
                                  <a:ea typeface="Cambria Math" charset="0"/>
                                  <a:cs typeface="Cambria Math" charset="0"/>
                                </a:rPr>
                                <m:t>X</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𝜇</m:t>
                              </m:r>
                              <m:r>
                                <a:rPr lang="en-US" sz="2000" b="0" i="1" smtClean="0">
                                  <a:latin typeface="Cambria Math" charset="0"/>
                                  <a:ea typeface="Cambria Math" charset="0"/>
                                  <a:cs typeface="Cambria Math" charset="0"/>
                                </a:rPr>
                                <m:t>)</m:t>
                              </m:r>
                            </m:e>
                            <m:sup>
                              <m:r>
                                <a:rPr lang="en-US" sz="2000" b="0" i="1" smtClean="0">
                                  <a:latin typeface="Cambria Math" charset="0"/>
                                  <a:ea typeface="Cambria Math" charset="0"/>
                                  <a:cs typeface="Cambria Math" charset="0"/>
                                </a:rPr>
                                <m:t>2</m:t>
                              </m:r>
                            </m:sup>
                          </m:sSup>
                        </m:num>
                        <m:den>
                          <m:r>
                            <m:rPr>
                              <m:sty m:val="p"/>
                            </m:rPr>
                            <a:rPr lang="en-US" sz="2000" b="0" i="0" smtClean="0">
                              <a:latin typeface="Cambria Math" charset="0"/>
                            </a:rPr>
                            <m:t>N</m:t>
                          </m:r>
                        </m:den>
                      </m:f>
                    </m:oMath>
                  </m:oMathPara>
                </a14:m>
                <a:endParaRPr lang="en-US" sz="2000" dirty="0"/>
              </a:p>
              <a:p>
                <a:pPr/>
                <a14:m>
                  <m:oMathPara xmlns:m="http://schemas.openxmlformats.org/officeDocument/2006/math">
                    <m:oMathParaPr>
                      <m:jc m:val="centerGroup"/>
                    </m:oMathParaPr>
                    <m:oMath xmlns:m="http://schemas.openxmlformats.org/officeDocument/2006/math">
                      <m:r>
                        <a:rPr lang="en-US" sz="2000" i="1">
                          <a:latin typeface="Cambria Math" charset="0"/>
                        </a:rPr>
                        <m:t>𝑤h𝑒𝑟𝑒</m:t>
                      </m:r>
                      <m:r>
                        <a:rPr lang="en-US" sz="2000" b="0" i="1" smtClean="0">
                          <a:latin typeface="Cambria Math" charset="0"/>
                        </a:rPr>
                        <m:t> </m:t>
                      </m:r>
                      <m:sSup>
                        <m:sSupPr>
                          <m:ctrlPr>
                            <a:rPr lang="en-US" sz="2000" i="1">
                              <a:latin typeface="Cambria Math" panose="02040503050406030204" pitchFamily="18" charset="0"/>
                            </a:rPr>
                          </m:ctrlPr>
                        </m:sSupPr>
                        <m:e>
                          <m:r>
                            <a:rPr lang="en-US" sz="2000" i="1">
                              <a:latin typeface="Cambria Math" charset="0"/>
                              <a:ea typeface="Cambria Math" charset="0"/>
                              <a:cs typeface="Cambria Math" charset="0"/>
                            </a:rPr>
                            <m:t>𝜎</m:t>
                          </m:r>
                        </m:e>
                        <m:sup>
                          <m:r>
                            <a:rPr lang="en-US" sz="2000" i="1">
                              <a:latin typeface="Cambria Math" charset="0"/>
                            </a:rPr>
                            <m:t>2</m:t>
                          </m:r>
                        </m:sup>
                      </m:sSup>
                      <m:r>
                        <a:rPr lang="en-US" sz="2000" i="1">
                          <a:latin typeface="Cambria Math" charset="0"/>
                        </a:rPr>
                        <m:t>=</m:t>
                      </m:r>
                      <m:r>
                        <a:rPr lang="en-US" sz="2000" b="0" i="1" smtClean="0">
                          <a:latin typeface="Cambria Math" charset="0"/>
                        </a:rPr>
                        <m:t>𝑝𝑜𝑝𝑢𝑙𝑎𝑡𝑖𝑜𝑛</m:t>
                      </m:r>
                      <m:r>
                        <a:rPr lang="en-US" sz="2000" b="0" i="1" smtClean="0">
                          <a:latin typeface="Cambria Math" charset="0"/>
                        </a:rPr>
                        <m:t> </m:t>
                      </m:r>
                      <m:r>
                        <a:rPr lang="en-US" sz="2000" b="0" i="1" smtClean="0">
                          <a:latin typeface="Cambria Math" charset="0"/>
                        </a:rPr>
                        <m:t>𝑣𝑎𝑟𝑖𝑎𝑛𝑐𝑒</m:t>
                      </m:r>
                    </m:oMath>
                  </m:oMathPara>
                </a14:m>
                <a:endParaRPr lang="en-US" sz="2000" dirty="0"/>
              </a:p>
              <a:p>
                <a:pPr/>
                <a14:m>
                  <m:oMathPara xmlns:m="http://schemas.openxmlformats.org/officeDocument/2006/math">
                    <m:oMathParaPr>
                      <m:jc m:val="centerGroup"/>
                    </m:oMathParaPr>
                    <m:oMath xmlns:m="http://schemas.openxmlformats.org/officeDocument/2006/math">
                      <m:r>
                        <m:rPr>
                          <m:sty m:val="p"/>
                        </m:rPr>
                        <a:rPr lang="en-US" sz="2000" b="0" i="0" smtClean="0">
                          <a:latin typeface="Cambria Math" charset="0"/>
                        </a:rPr>
                        <m:t>X</m:t>
                      </m:r>
                      <m:r>
                        <a:rPr lang="en-US" sz="2000" i="1">
                          <a:latin typeface="Cambria Math" charset="0"/>
                        </a:rPr>
                        <m:t>=</m:t>
                      </m:r>
                      <m:r>
                        <a:rPr lang="en-US" sz="2000" b="0" i="1" smtClean="0">
                          <a:latin typeface="Cambria Math" charset="0"/>
                        </a:rPr>
                        <m:t>𝑟𝑎𝑤</m:t>
                      </m:r>
                      <m:r>
                        <a:rPr lang="en-US" sz="2000" b="0" i="1" smtClean="0">
                          <a:latin typeface="Cambria Math" charset="0"/>
                        </a:rPr>
                        <m:t> </m:t>
                      </m:r>
                      <m:r>
                        <a:rPr lang="en-US" sz="2000" b="0" i="1" smtClean="0">
                          <a:latin typeface="Cambria Math" charset="0"/>
                        </a:rPr>
                        <m:t>𝑠𝑐𝑜𝑟𝑒</m:t>
                      </m:r>
                    </m:oMath>
                  </m:oMathPara>
                </a14:m>
                <a:endParaRPr lang="en-US" sz="2000" dirty="0"/>
              </a:p>
              <a:p>
                <a:pPr/>
                <a14:m>
                  <m:oMathPara xmlns:m="http://schemas.openxmlformats.org/officeDocument/2006/math">
                    <m:oMathParaPr>
                      <m:jc m:val="centerGroup"/>
                    </m:oMathParaPr>
                    <m:oMath xmlns:m="http://schemas.openxmlformats.org/officeDocument/2006/math">
                      <m:r>
                        <a:rPr lang="en-US" sz="2000" i="1" smtClean="0">
                          <a:latin typeface="Cambria Math" charset="0"/>
                          <a:ea typeface="Cambria Math" charset="0"/>
                          <a:cs typeface="Cambria Math" charset="0"/>
                        </a:rPr>
                        <m:t>𝜇</m:t>
                      </m:r>
                      <m:r>
                        <a:rPr lang="en-US" sz="2000" i="1">
                          <a:latin typeface="Cambria Math" charset="0"/>
                        </a:rPr>
                        <m:t>=</m:t>
                      </m:r>
                      <m:r>
                        <a:rPr lang="en-US" sz="2000" b="0" i="1" smtClean="0">
                          <a:latin typeface="Cambria Math" charset="0"/>
                        </a:rPr>
                        <m:t>𝑡h𝑒</m:t>
                      </m:r>
                      <m:r>
                        <a:rPr lang="en-US" sz="2000" b="0" i="1" smtClean="0">
                          <a:latin typeface="Cambria Math" charset="0"/>
                        </a:rPr>
                        <m:t> </m:t>
                      </m:r>
                      <m:r>
                        <a:rPr lang="en-US" sz="2000" b="0" i="1" smtClean="0">
                          <a:latin typeface="Cambria Math" charset="0"/>
                        </a:rPr>
                        <m:t>𝑝𝑜𝑝𝑢𝑙𝑎𝑡𝑖𝑜𝑛</m:t>
                      </m:r>
                      <m:r>
                        <a:rPr lang="en-US" sz="2000" b="0" i="1" smtClean="0">
                          <a:latin typeface="Cambria Math" charset="0"/>
                        </a:rPr>
                        <m:t> </m:t>
                      </m:r>
                      <m:r>
                        <a:rPr lang="en-US" sz="2000" b="0" i="1" smtClean="0">
                          <a:latin typeface="Cambria Math" charset="0"/>
                        </a:rPr>
                        <m:t>𝑚𝑒𝑎𝑛</m:t>
                      </m:r>
                    </m:oMath>
                  </m:oMathPara>
                </a14:m>
                <a:endParaRPr lang="en-US" sz="2000" b="0" i="1" dirty="0">
                  <a:latin typeface="Cambria Math" charset="0"/>
                </a:endParaRPr>
              </a:p>
              <a:p>
                <a:pPr/>
                <a14:m>
                  <m:oMathPara xmlns:m="http://schemas.openxmlformats.org/officeDocument/2006/math">
                    <m:oMathParaPr>
                      <m:jc m:val="centerGroup"/>
                    </m:oMathParaPr>
                    <m:oMath xmlns:m="http://schemas.openxmlformats.org/officeDocument/2006/math">
                      <m:r>
                        <m:rPr>
                          <m:sty m:val="p"/>
                        </m:rPr>
                        <a:rPr lang="en-US" sz="2000" b="0" i="0" smtClean="0">
                          <a:latin typeface="Cambria Math" charset="0"/>
                        </a:rPr>
                        <m:t>N</m:t>
                      </m:r>
                      <m:r>
                        <a:rPr lang="en-US" sz="2000" i="1">
                          <a:latin typeface="Cambria Math" charset="0"/>
                        </a:rPr>
                        <m:t>=</m:t>
                      </m:r>
                      <m:r>
                        <a:rPr lang="en-US" sz="2000" b="0" i="1" smtClean="0">
                          <a:latin typeface="Cambria Math" charset="0"/>
                        </a:rPr>
                        <m:t>𝑡h𝑒</m:t>
                      </m:r>
                      <m:r>
                        <a:rPr lang="en-US" sz="2000" b="0" i="1" smtClean="0">
                          <a:latin typeface="Cambria Math" charset="0"/>
                        </a:rPr>
                        <m:t> </m:t>
                      </m:r>
                      <m:r>
                        <a:rPr lang="en-US" sz="2000" b="0" i="1" smtClean="0">
                          <a:latin typeface="Cambria Math" charset="0"/>
                        </a:rPr>
                        <m:t>𝑛𝑢𝑚𝑏𝑒𝑟</m:t>
                      </m:r>
                      <m:r>
                        <a:rPr lang="en-US" sz="2000" b="0" i="1" smtClean="0">
                          <a:latin typeface="Cambria Math" charset="0"/>
                        </a:rPr>
                        <m:t> </m:t>
                      </m:r>
                      <m:r>
                        <a:rPr lang="en-US" sz="2000" b="0" i="1" smtClean="0">
                          <a:latin typeface="Cambria Math" charset="0"/>
                        </a:rPr>
                        <m:t>𝑜𝑓</m:t>
                      </m:r>
                      <m:r>
                        <a:rPr lang="en-US" sz="2000" b="0" i="1" smtClean="0">
                          <a:latin typeface="Cambria Math" charset="0"/>
                        </a:rPr>
                        <m:t> </m:t>
                      </m:r>
                      <m:r>
                        <a:rPr lang="en-US" sz="2000" b="0" i="1" smtClean="0">
                          <a:latin typeface="Cambria Math" charset="0"/>
                        </a:rPr>
                        <m:t>𝑐𝑎𝑠𝑒𝑠</m:t>
                      </m:r>
                      <m:r>
                        <a:rPr lang="en-US" sz="2000" b="0" i="1" smtClean="0">
                          <a:latin typeface="Cambria Math" charset="0"/>
                        </a:rPr>
                        <m:t> </m:t>
                      </m:r>
                      <m:r>
                        <a:rPr lang="en-US" sz="2000" b="0" i="1" smtClean="0">
                          <a:latin typeface="Cambria Math" charset="0"/>
                        </a:rPr>
                        <m:t>𝑖𝑛</m:t>
                      </m:r>
                      <m:r>
                        <a:rPr lang="en-US" sz="2000" b="0" i="1" smtClean="0">
                          <a:latin typeface="Cambria Math" charset="0"/>
                        </a:rPr>
                        <m:t> </m:t>
                      </m:r>
                      <m:r>
                        <a:rPr lang="en-US" sz="2000" b="0" i="1" smtClean="0">
                          <a:latin typeface="Cambria Math" charset="0"/>
                        </a:rPr>
                        <m:t>𝑡h𝑒</m:t>
                      </m:r>
                      <m:r>
                        <a:rPr lang="en-US" sz="2000" b="0" i="1" smtClean="0">
                          <a:latin typeface="Cambria Math" charset="0"/>
                        </a:rPr>
                        <m:t> </m:t>
                      </m:r>
                      <m:r>
                        <a:rPr lang="en-US" sz="2000" b="0" i="1" smtClean="0">
                          <a:latin typeface="Cambria Math" charset="0"/>
                        </a:rPr>
                        <m:t>𝑝𝑜𝑝𝑢𝑙𝑎𝑡𝑖𝑜𝑛</m:t>
                      </m:r>
                    </m:oMath>
                  </m:oMathPara>
                </a14:m>
                <a:endParaRPr lang="en-US" sz="2000" dirty="0"/>
              </a:p>
            </p:txBody>
          </p:sp>
        </mc:Choice>
        <mc:Fallback xmlns="">
          <p:sp>
            <p:nvSpPr>
              <p:cNvPr id="9" name="Rectangle 8">
                <a:extLst>
                  <a:ext uri="{FF2B5EF4-FFF2-40B4-BE49-F238E27FC236}">
                    <a16:creationId xmlns:a16="http://schemas.microsoft.com/office/drawing/2014/main" id="{11AAB52F-501F-4F33-9F80-D05640076EEB}"/>
                  </a:ext>
                </a:extLst>
              </p:cNvPr>
              <p:cNvSpPr>
                <a:spLocks noRot="1" noChangeAspect="1" noMove="1" noResize="1" noEditPoints="1" noAdjustHandles="1" noChangeArrowheads="1" noChangeShapeType="1" noTextEdit="1"/>
              </p:cNvSpPr>
              <p:nvPr/>
            </p:nvSpPr>
            <p:spPr>
              <a:xfrm>
                <a:off x="1059180" y="3207754"/>
                <a:ext cx="6751320" cy="2179588"/>
              </a:xfrm>
              <a:prstGeom prst="rect">
                <a:avLst/>
              </a:prstGeom>
              <a:blipFill>
                <a:blip r:embed="rId4"/>
                <a:stretch>
                  <a:fillRect b="-3039"/>
                </a:stretch>
              </a:blipFill>
            </p:spPr>
            <p:txBody>
              <a:bodyPr/>
              <a:lstStyle/>
              <a:p>
                <a:r>
                  <a:rPr lang="en-US">
                    <a:noFill/>
                  </a:rPr>
                  <a:t> </a:t>
                </a:r>
              </a:p>
            </p:txBody>
          </p:sp>
        </mc:Fallback>
      </mc:AlternateContent>
    </p:spTree>
    <p:extLst>
      <p:ext uri="{BB962C8B-B14F-4D97-AF65-F5344CB8AC3E}">
        <p14:creationId xmlns:p14="http://schemas.microsoft.com/office/powerpoint/2010/main" val="39159441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8332470" cy="502602"/>
          </a:xfrm>
        </p:spPr>
        <p:txBody>
          <a:bodyPr>
            <a:noAutofit/>
          </a:bodyPr>
          <a:lstStyle/>
          <a:p>
            <a:r>
              <a:rPr lang="en-US" sz="3400" dirty="0"/>
              <a:t>Formula for Population Standard Deviation (σ)</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0" name="Text Placeholder 2">
            <a:extLst>
              <a:ext uri="{FF2B5EF4-FFF2-40B4-BE49-F238E27FC236}">
                <a16:creationId xmlns:a16="http://schemas.microsoft.com/office/drawing/2014/main" id="{65CA6EB0-56B7-463F-BAB7-D5B0C3057185}"/>
              </a:ext>
            </a:extLst>
          </p:cNvPr>
          <p:cNvSpPr>
            <a:spLocks noGrp="1"/>
          </p:cNvSpPr>
          <p:nvPr>
            <p:ph idx="1"/>
          </p:nvPr>
        </p:nvSpPr>
        <p:spPr>
          <a:xfrm>
            <a:off x="651510" y="1032826"/>
            <a:ext cx="8229600" cy="4525963"/>
          </a:xfrm>
        </p:spPr>
        <p:txBody>
          <a:bodyPr/>
          <a:lstStyle/>
          <a:p>
            <a:pPr>
              <a:spcBef>
                <a:spcPts val="0"/>
              </a:spcBef>
            </a:pPr>
            <a:r>
              <a:rPr lang="en-US" dirty="0"/>
              <a:t>Standard Deviation (σ)</a:t>
            </a:r>
          </a:p>
          <a:p>
            <a:pPr lvl="1">
              <a:spcBef>
                <a:spcPts val="0"/>
              </a:spcBef>
            </a:pPr>
            <a:r>
              <a:rPr lang="en-US" dirty="0"/>
              <a:t>Square root of the variance</a:t>
            </a:r>
          </a:p>
          <a:p>
            <a:pPr lvl="1">
              <a:spcBef>
                <a:spcPts val="0"/>
              </a:spcBef>
            </a:pPr>
            <a:r>
              <a:rPr lang="en-US" dirty="0"/>
              <a:t>Measure of the average distance that scores fall from the mean</a:t>
            </a:r>
          </a:p>
          <a:p>
            <a:pPr lvl="1">
              <a:spcBef>
                <a:spcPts val="0"/>
              </a:spcBef>
            </a:pPr>
            <a:r>
              <a:rPr lang="en-US" dirty="0"/>
              <a:t>Abbreviated as </a:t>
            </a:r>
            <a:r>
              <a:rPr lang="en-US" dirty="0" err="1"/>
              <a:t>σ</a:t>
            </a:r>
            <a:r>
              <a:rPr lang="en-US" dirty="0"/>
              <a:t> </a:t>
            </a:r>
          </a:p>
          <a:p>
            <a:pPr lvl="2">
              <a:spcBef>
                <a:spcPts val="0"/>
              </a:spcBef>
            </a:pPr>
            <a:r>
              <a:rPr lang="en-US" dirty="0"/>
              <a:t>Pronounced “sigma”</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EA32D422-5C89-46DC-9FFA-8ABF5D4CE76C}"/>
                  </a:ext>
                </a:extLst>
              </p:cNvPr>
              <p:cNvSpPr/>
              <p:nvPr/>
            </p:nvSpPr>
            <p:spPr>
              <a:xfrm>
                <a:off x="1066800" y="3697527"/>
                <a:ext cx="7010400" cy="160019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nSpc>
                    <a:spcPct val="150000"/>
                  </a:lnSpc>
                </a:pPr>
                <a14:m>
                  <m:oMathPara xmlns:m="http://schemas.openxmlformats.org/officeDocument/2006/math">
                    <m:oMathParaPr>
                      <m:jc m:val="centerGroup"/>
                    </m:oMathParaPr>
                    <m:oMath xmlns:m="http://schemas.openxmlformats.org/officeDocument/2006/math">
                      <m:r>
                        <a:rPr lang="en-US" sz="2000" i="1" smtClean="0">
                          <a:latin typeface="Cambria Math" charset="0"/>
                          <a:ea typeface="Cambria Math" charset="0"/>
                          <a:cs typeface="Cambria Math" charset="0"/>
                        </a:rPr>
                        <m:t>𝜎</m:t>
                      </m:r>
                      <m:r>
                        <a:rPr lang="en-US" sz="2000" i="1">
                          <a:latin typeface="Cambria Math" charset="0"/>
                        </a:rPr>
                        <m:t>=</m:t>
                      </m:r>
                      <m:rad>
                        <m:radPr>
                          <m:degHide m:val="on"/>
                          <m:ctrlPr>
                            <a:rPr lang="en-US" sz="2000" i="1" smtClean="0">
                              <a:latin typeface="Cambria Math" panose="02040503050406030204" pitchFamily="18" charset="0"/>
                              <a:ea typeface="Cambria Math" charset="0"/>
                              <a:cs typeface="Cambria Math" charset="0"/>
                            </a:rPr>
                          </m:ctrlPr>
                        </m:radPr>
                        <m:deg/>
                        <m:e>
                          <m:sSup>
                            <m:sSupPr>
                              <m:ctrlPr>
                                <a:rPr lang="en-US" sz="2000" i="1" smtClean="0">
                                  <a:latin typeface="Cambria Math" panose="02040503050406030204" pitchFamily="18" charset="0"/>
                                  <a:ea typeface="Cambria Math" charset="0"/>
                                  <a:cs typeface="Cambria Math" charset="0"/>
                                </a:rPr>
                              </m:ctrlPr>
                            </m:sSupPr>
                            <m:e>
                              <m:r>
                                <a:rPr lang="en-US" sz="2000" i="1" smtClean="0">
                                  <a:latin typeface="Cambria Math" charset="0"/>
                                  <a:ea typeface="Cambria Math" charset="0"/>
                                  <a:cs typeface="Cambria Math" charset="0"/>
                                </a:rPr>
                                <m:t>𝜎</m:t>
                              </m:r>
                            </m:e>
                            <m:sup>
                              <m:r>
                                <a:rPr lang="en-US" sz="2000" b="0" i="1" smtClean="0">
                                  <a:latin typeface="Cambria Math" charset="0"/>
                                  <a:ea typeface="Cambria Math" charset="0"/>
                                  <a:cs typeface="Cambria Math" charset="0"/>
                                </a:rPr>
                                <m:t>2</m:t>
                              </m:r>
                            </m:sup>
                          </m:sSup>
                        </m:e>
                      </m:rad>
                    </m:oMath>
                  </m:oMathPara>
                </a14:m>
                <a:endParaRPr lang="en-US" sz="2000" dirty="0"/>
              </a:p>
              <a:p>
                <a:pPr/>
                <a14:m>
                  <m:oMathPara xmlns:m="http://schemas.openxmlformats.org/officeDocument/2006/math">
                    <m:oMathParaPr>
                      <m:jc m:val="centerGroup"/>
                    </m:oMathParaPr>
                    <m:oMath xmlns:m="http://schemas.openxmlformats.org/officeDocument/2006/math">
                      <m:r>
                        <a:rPr lang="en-US" sz="2000" i="1">
                          <a:latin typeface="Cambria Math" charset="0"/>
                        </a:rPr>
                        <m:t>𝑤h𝑒𝑟𝑒</m:t>
                      </m:r>
                      <m:r>
                        <a:rPr lang="en-US" sz="2000" b="0" i="1" smtClean="0">
                          <a:latin typeface="Cambria Math" charset="0"/>
                        </a:rPr>
                        <m:t> </m:t>
                      </m:r>
                      <m:r>
                        <a:rPr lang="en-US" sz="2000" i="1" smtClean="0">
                          <a:latin typeface="Cambria Math" charset="0"/>
                          <a:ea typeface="Cambria Math" charset="0"/>
                          <a:cs typeface="Cambria Math" charset="0"/>
                        </a:rPr>
                        <m:t>𝜎</m:t>
                      </m:r>
                      <m:r>
                        <a:rPr lang="en-US" sz="2000" i="1">
                          <a:latin typeface="Cambria Math" charset="0"/>
                        </a:rPr>
                        <m:t>=</m:t>
                      </m:r>
                      <m:r>
                        <a:rPr lang="en-US" sz="2000" b="0" i="1" smtClean="0">
                          <a:latin typeface="Cambria Math" charset="0"/>
                        </a:rPr>
                        <m:t>𝑝𝑜𝑝𝑢𝑙𝑎𝑡𝑖𝑜𝑛</m:t>
                      </m:r>
                      <m:r>
                        <a:rPr lang="en-US" sz="2000" b="0" i="1" smtClean="0">
                          <a:latin typeface="Cambria Math" charset="0"/>
                        </a:rPr>
                        <m:t> </m:t>
                      </m:r>
                      <m:r>
                        <a:rPr lang="en-US" sz="2000" b="0" i="1" smtClean="0">
                          <a:latin typeface="Cambria Math" charset="0"/>
                        </a:rPr>
                        <m:t>𝑠𝑡𝑎𝑛𝑑𝑎𝑟𝑑</m:t>
                      </m:r>
                      <m:r>
                        <a:rPr lang="en-US" sz="2000" b="0" i="1" smtClean="0">
                          <a:latin typeface="Cambria Math" charset="0"/>
                        </a:rPr>
                        <m:t> </m:t>
                      </m:r>
                      <m:r>
                        <a:rPr lang="en-US" sz="2000" b="0" i="1" smtClean="0">
                          <a:latin typeface="Cambria Math" charset="0"/>
                        </a:rPr>
                        <m:t>𝑑𝑒𝑣𝑖𝑎𝑡𝑖𝑜𝑛</m:t>
                      </m:r>
                    </m:oMath>
                  </m:oMathPara>
                </a14:m>
                <a:endParaRPr lang="en-US" sz="2000" b="0" i="1" dirty="0">
                  <a:latin typeface="Cambria Math" charset="0"/>
                </a:endParaRPr>
              </a:p>
              <a:p>
                <a:pPr/>
                <a14:m>
                  <m:oMathPara xmlns:m="http://schemas.openxmlformats.org/officeDocument/2006/math">
                    <m:oMathParaPr>
                      <m:jc m:val="centerGroup"/>
                    </m:oMathParaPr>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charset="0"/>
                              <a:ea typeface="Cambria Math" charset="0"/>
                              <a:cs typeface="Cambria Math" charset="0"/>
                            </a:rPr>
                            <m:t>𝜎</m:t>
                          </m:r>
                        </m:e>
                        <m:sup>
                          <m:r>
                            <a:rPr lang="en-US" sz="2000" b="0" i="1" smtClean="0">
                              <a:latin typeface="Cambria Math" charset="0"/>
                            </a:rPr>
                            <m:t>2</m:t>
                          </m:r>
                        </m:sup>
                      </m:sSup>
                      <m:r>
                        <a:rPr lang="en-US" sz="2000" i="1">
                          <a:latin typeface="Cambria Math" charset="0"/>
                        </a:rPr>
                        <m:t>=</m:t>
                      </m:r>
                      <m:r>
                        <a:rPr lang="en-US" sz="2000" b="0" i="1" smtClean="0">
                          <a:latin typeface="Cambria Math" charset="0"/>
                        </a:rPr>
                        <m:t>𝑝𝑜𝑝𝑢𝑙𝑎𝑡𝑖𝑜𝑛</m:t>
                      </m:r>
                      <m:r>
                        <a:rPr lang="en-US" sz="2000" b="0" i="1" smtClean="0">
                          <a:latin typeface="Cambria Math" charset="0"/>
                        </a:rPr>
                        <m:t> </m:t>
                      </m:r>
                      <m:r>
                        <a:rPr lang="en-US" sz="2000" b="0" i="1" smtClean="0">
                          <a:latin typeface="Cambria Math" charset="0"/>
                        </a:rPr>
                        <m:t>𝑣𝑎𝑟𝑖𝑎𝑛𝑐𝑒</m:t>
                      </m:r>
                      <m:r>
                        <a:rPr lang="en-US" sz="2000" b="0" i="1" smtClean="0">
                          <a:latin typeface="Cambria Math" charset="0"/>
                        </a:rPr>
                        <m:t> (</m:t>
                      </m:r>
                      <m:r>
                        <a:rPr lang="en-US" sz="2000" b="0" i="1" smtClean="0">
                          <a:latin typeface="Cambria Math" panose="02040503050406030204" pitchFamily="18" charset="0"/>
                        </a:rPr>
                        <m:t>𝑃𝑟𝑒𝑣𝑖𝑜𝑢𝑠</m:t>
                      </m:r>
                      <m:r>
                        <a:rPr lang="en-US" sz="2000" b="0" i="1" smtClean="0">
                          <a:latin typeface="Cambria Math" panose="02040503050406030204" pitchFamily="18" charset="0"/>
                        </a:rPr>
                        <m:t> </m:t>
                      </m:r>
                      <m:r>
                        <a:rPr lang="en-US" sz="2000" b="0" i="1" smtClean="0">
                          <a:latin typeface="Cambria Math" charset="0"/>
                        </a:rPr>
                        <m:t>𝐸𝑞𝑢𝑎𝑡𝑖𝑜𝑛</m:t>
                      </m:r>
                      <m:r>
                        <a:rPr lang="en-US" sz="2000" b="0" i="1" smtClean="0">
                          <a:latin typeface="Cambria Math" charset="0"/>
                        </a:rPr>
                        <m:t>)</m:t>
                      </m:r>
                    </m:oMath>
                  </m:oMathPara>
                </a14:m>
                <a:endParaRPr lang="en-US" sz="2000" dirty="0"/>
              </a:p>
            </p:txBody>
          </p:sp>
        </mc:Choice>
        <mc:Fallback xmlns="">
          <p:sp>
            <p:nvSpPr>
              <p:cNvPr id="11" name="Rectangle 10">
                <a:extLst>
                  <a:ext uri="{FF2B5EF4-FFF2-40B4-BE49-F238E27FC236}">
                    <a16:creationId xmlns:a16="http://schemas.microsoft.com/office/drawing/2014/main" id="{EA32D422-5C89-46DC-9FFA-8ABF5D4CE76C}"/>
                  </a:ext>
                </a:extLst>
              </p:cNvPr>
              <p:cNvSpPr>
                <a:spLocks noRot="1" noChangeAspect="1" noMove="1" noResize="1" noEditPoints="1" noAdjustHandles="1" noChangeArrowheads="1" noChangeShapeType="1" noTextEdit="1"/>
              </p:cNvSpPr>
              <p:nvPr/>
            </p:nvSpPr>
            <p:spPr>
              <a:xfrm>
                <a:off x="1066800" y="3697527"/>
                <a:ext cx="7010400" cy="1600199"/>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39030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6137910" cy="502602"/>
          </a:xfrm>
        </p:spPr>
        <p:txBody>
          <a:bodyPr>
            <a:normAutofit fontScale="90000"/>
          </a:bodyPr>
          <a:lstStyle/>
          <a:p>
            <a:r>
              <a:rPr lang="en-US" sz="4000" dirty="0">
                <a:ea typeface="Arial" charset="0"/>
                <a:cs typeface="Arial" charset="0"/>
              </a:rPr>
              <a:t>Central Tendency and Variability</a:t>
            </a:r>
            <a:endParaRPr lang="en-US" sz="4000" dirty="0"/>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5" name="Text Placeholder 2">
            <a:extLst>
              <a:ext uri="{FF2B5EF4-FFF2-40B4-BE49-F238E27FC236}">
                <a16:creationId xmlns:a16="http://schemas.microsoft.com/office/drawing/2014/main" id="{05451918-B048-4E57-B9A9-B86631F33DAD}"/>
              </a:ext>
            </a:extLst>
          </p:cNvPr>
          <p:cNvSpPr>
            <a:spLocks noGrp="1"/>
          </p:cNvSpPr>
          <p:nvPr>
            <p:ph idx="1"/>
          </p:nvPr>
        </p:nvSpPr>
        <p:spPr>
          <a:xfrm>
            <a:off x="279242" y="991027"/>
            <a:ext cx="3565186" cy="4983162"/>
          </a:xfrm>
        </p:spPr>
        <p:txBody>
          <a:bodyPr>
            <a:normAutofit/>
          </a:bodyPr>
          <a:lstStyle/>
          <a:p>
            <a:pPr>
              <a:spcBef>
                <a:spcPts val="0"/>
              </a:spcBef>
            </a:pPr>
            <a:r>
              <a:rPr lang="en-US" b="1" dirty="0"/>
              <a:t>Central tendency</a:t>
            </a:r>
          </a:p>
          <a:p>
            <a:pPr lvl="1">
              <a:spcBef>
                <a:spcPts val="0"/>
              </a:spcBef>
            </a:pPr>
            <a:r>
              <a:rPr lang="en-US" dirty="0"/>
              <a:t>Single value used to represent the typical score in a set of scores </a:t>
            </a:r>
            <a:br>
              <a:rPr lang="en-US" dirty="0"/>
            </a:br>
            <a:endParaRPr lang="en-US" dirty="0"/>
          </a:p>
          <a:p>
            <a:pPr>
              <a:spcBef>
                <a:spcPts val="0"/>
              </a:spcBef>
            </a:pPr>
            <a:r>
              <a:rPr lang="en-US" b="1" dirty="0"/>
              <a:t>Variability</a:t>
            </a:r>
            <a:r>
              <a:rPr lang="en-US" dirty="0"/>
              <a:t> </a:t>
            </a:r>
          </a:p>
          <a:p>
            <a:pPr lvl="1">
              <a:spcBef>
                <a:spcPts val="0"/>
              </a:spcBef>
            </a:pPr>
            <a:r>
              <a:rPr lang="en-US" dirty="0"/>
              <a:t>Summary of level of variety exists in a set of scores</a:t>
            </a:r>
            <a:br>
              <a:rPr lang="en-US" dirty="0"/>
            </a:br>
            <a:endParaRPr lang="en-US" dirty="0"/>
          </a:p>
        </p:txBody>
      </p:sp>
      <p:sp>
        <p:nvSpPr>
          <p:cNvPr id="7" name="Rectangle 6">
            <a:extLst>
              <a:ext uri="{FF2B5EF4-FFF2-40B4-BE49-F238E27FC236}">
                <a16:creationId xmlns:a16="http://schemas.microsoft.com/office/drawing/2014/main" id="{74041511-5E17-4953-8172-692DF463AB56}"/>
              </a:ext>
            </a:extLst>
          </p:cNvPr>
          <p:cNvSpPr/>
          <p:nvPr/>
        </p:nvSpPr>
        <p:spPr>
          <a:xfrm>
            <a:off x="3790892" y="1141794"/>
            <a:ext cx="5128909" cy="707886"/>
          </a:xfrm>
          <a:prstGeom prst="rect">
            <a:avLst/>
          </a:prstGeom>
        </p:spPr>
        <p:txBody>
          <a:bodyPr wrap="square">
            <a:spAutoFit/>
          </a:bodyPr>
          <a:lstStyle/>
          <a:p>
            <a:r>
              <a:rPr lang="en-US" sz="2000" dirty="0"/>
              <a:t>Two Students with the Same Central Tendency and Different Variability</a:t>
            </a:r>
          </a:p>
        </p:txBody>
      </p:sp>
      <p:sp>
        <p:nvSpPr>
          <p:cNvPr id="8" name="Rectangle 7">
            <a:extLst>
              <a:ext uri="{FF2B5EF4-FFF2-40B4-BE49-F238E27FC236}">
                <a16:creationId xmlns:a16="http://schemas.microsoft.com/office/drawing/2014/main" id="{CF7429E2-F3F4-4C2C-9BEA-B14E09D8AA99}"/>
              </a:ext>
            </a:extLst>
          </p:cNvPr>
          <p:cNvSpPr/>
          <p:nvPr/>
        </p:nvSpPr>
        <p:spPr>
          <a:xfrm>
            <a:off x="3813590" y="4658796"/>
            <a:ext cx="5083512" cy="830997"/>
          </a:xfrm>
          <a:prstGeom prst="rect">
            <a:avLst/>
          </a:prstGeom>
        </p:spPr>
        <p:txBody>
          <a:bodyPr wrap="square">
            <a:spAutoFit/>
          </a:bodyPr>
          <a:lstStyle/>
          <a:p>
            <a:r>
              <a:rPr lang="en-US" sz="1600" dirty="0">
                <a:ea typeface="Arial" charset="0"/>
                <a:cs typeface="Arial" charset="0"/>
              </a:rPr>
              <a:t>Two students with the same GPA achieved it with very different patterns of scores. Darren shows more variability in performance than Marcie.</a:t>
            </a:r>
          </a:p>
        </p:txBody>
      </p:sp>
      <p:graphicFrame>
        <p:nvGraphicFramePr>
          <p:cNvPr id="9" name="Table 8">
            <a:extLst>
              <a:ext uri="{FF2B5EF4-FFF2-40B4-BE49-F238E27FC236}">
                <a16:creationId xmlns:a16="http://schemas.microsoft.com/office/drawing/2014/main" id="{9B1AF4D1-6531-405C-BDED-CF473825F612}"/>
              </a:ext>
            </a:extLst>
          </p:cNvPr>
          <p:cNvGraphicFramePr>
            <a:graphicFrameLocks noGrp="1"/>
          </p:cNvGraphicFramePr>
          <p:nvPr>
            <p:extLst>
              <p:ext uri="{D42A27DB-BD31-4B8C-83A1-F6EECF244321}">
                <p14:modId xmlns:p14="http://schemas.microsoft.com/office/powerpoint/2010/main" val="3553337051"/>
              </p:ext>
            </p:extLst>
          </p:nvPr>
        </p:nvGraphicFramePr>
        <p:xfrm>
          <a:off x="3844428" y="1868362"/>
          <a:ext cx="4978557" cy="2743200"/>
        </p:xfrm>
        <a:graphic>
          <a:graphicData uri="http://schemas.openxmlformats.org/drawingml/2006/table">
            <a:tbl>
              <a:tblPr firstRow="1" bandRow="1">
                <a:tableStyleId>{7DF18680-E054-41AD-8BC1-D1AEF772440D}</a:tableStyleId>
              </a:tblPr>
              <a:tblGrid>
                <a:gridCol w="1659519">
                  <a:extLst>
                    <a:ext uri="{9D8B030D-6E8A-4147-A177-3AD203B41FA5}">
                      <a16:colId xmlns:a16="http://schemas.microsoft.com/office/drawing/2014/main" val="20000"/>
                    </a:ext>
                  </a:extLst>
                </a:gridCol>
                <a:gridCol w="1659519">
                  <a:extLst>
                    <a:ext uri="{9D8B030D-6E8A-4147-A177-3AD203B41FA5}">
                      <a16:colId xmlns:a16="http://schemas.microsoft.com/office/drawing/2014/main" val="20001"/>
                    </a:ext>
                  </a:extLst>
                </a:gridCol>
                <a:gridCol w="1659519">
                  <a:extLst>
                    <a:ext uri="{9D8B030D-6E8A-4147-A177-3AD203B41FA5}">
                      <a16:colId xmlns:a16="http://schemas.microsoft.com/office/drawing/2014/main" val="20002"/>
                    </a:ext>
                  </a:extLst>
                </a:gridCol>
              </a:tblGrid>
              <a:tr h="0">
                <a:tc>
                  <a:txBody>
                    <a:bodyPr/>
                    <a:lstStyle/>
                    <a:p>
                      <a:endParaRPr lang="en-US" sz="1200" dirty="0"/>
                    </a:p>
                  </a:txBody>
                  <a:tcPr/>
                </a:tc>
                <a:tc>
                  <a:txBody>
                    <a:bodyPr/>
                    <a:lstStyle/>
                    <a:p>
                      <a:pPr algn="ctr"/>
                      <a:r>
                        <a:rPr lang="en-US" sz="1200" dirty="0"/>
                        <a:t>Marcie</a:t>
                      </a:r>
                    </a:p>
                  </a:txBody>
                  <a:tcPr/>
                </a:tc>
                <a:tc>
                  <a:txBody>
                    <a:bodyPr/>
                    <a:lstStyle/>
                    <a:p>
                      <a:pPr algn="ctr"/>
                      <a:r>
                        <a:rPr lang="en-US" sz="1200" dirty="0"/>
                        <a:t>Darren</a:t>
                      </a:r>
                    </a:p>
                  </a:txBody>
                  <a:tcPr/>
                </a:tc>
                <a:extLst>
                  <a:ext uri="{0D108BD9-81ED-4DB2-BD59-A6C34878D82A}">
                    <a16:rowId xmlns:a16="http://schemas.microsoft.com/office/drawing/2014/main" val="10000"/>
                  </a:ext>
                </a:extLst>
              </a:tr>
              <a:tr h="0">
                <a:tc>
                  <a:txBody>
                    <a:bodyPr/>
                    <a:lstStyle/>
                    <a:p>
                      <a:r>
                        <a:rPr lang="en-US" sz="1200" b="1" dirty="0"/>
                        <a:t>English</a:t>
                      </a:r>
                    </a:p>
                  </a:txBody>
                  <a:tcPr/>
                </a:tc>
                <a:tc>
                  <a:txBody>
                    <a:bodyPr/>
                    <a:lstStyle/>
                    <a:p>
                      <a:pPr algn="ctr"/>
                      <a:r>
                        <a:rPr lang="en-US" sz="1200" dirty="0"/>
                        <a:t>3.00</a:t>
                      </a:r>
                    </a:p>
                  </a:txBody>
                  <a:tcPr/>
                </a:tc>
                <a:tc>
                  <a:txBody>
                    <a:bodyPr/>
                    <a:lstStyle/>
                    <a:p>
                      <a:pPr algn="ctr"/>
                      <a:r>
                        <a:rPr lang="en-US" sz="1200" dirty="0"/>
                        <a:t>4.00</a:t>
                      </a:r>
                    </a:p>
                  </a:txBody>
                  <a:tcPr/>
                </a:tc>
                <a:extLst>
                  <a:ext uri="{0D108BD9-81ED-4DB2-BD59-A6C34878D82A}">
                    <a16:rowId xmlns:a16="http://schemas.microsoft.com/office/drawing/2014/main" val="10001"/>
                  </a:ext>
                </a:extLst>
              </a:tr>
              <a:tr h="0">
                <a:tc>
                  <a:txBody>
                    <a:bodyPr/>
                    <a:lstStyle/>
                    <a:p>
                      <a:r>
                        <a:rPr lang="en-US" sz="1200" b="1" dirty="0"/>
                        <a:t>Math</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a:t>3.00</a:t>
                      </a:r>
                    </a:p>
                  </a:txBody>
                  <a:tcPr/>
                </a:tc>
                <a:tc>
                  <a:txBody>
                    <a:bodyPr/>
                    <a:lstStyle/>
                    <a:p>
                      <a:pPr algn="ctr"/>
                      <a:r>
                        <a:rPr lang="en-US" sz="1200" dirty="0"/>
                        <a:t>2.00</a:t>
                      </a:r>
                    </a:p>
                  </a:txBody>
                  <a:tcPr/>
                </a:tc>
                <a:extLst>
                  <a:ext uri="{0D108BD9-81ED-4DB2-BD59-A6C34878D82A}">
                    <a16:rowId xmlns:a16="http://schemas.microsoft.com/office/drawing/2014/main" val="10002"/>
                  </a:ext>
                </a:extLst>
              </a:tr>
              <a:tr h="0">
                <a:tc>
                  <a:txBody>
                    <a:bodyPr/>
                    <a:lstStyle/>
                    <a:p>
                      <a:r>
                        <a:rPr lang="en-US" sz="1200" b="1" dirty="0"/>
                        <a:t>Spanish</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a:t>3.00</a:t>
                      </a:r>
                    </a:p>
                  </a:txBody>
                  <a:tcPr/>
                </a:tc>
                <a:tc>
                  <a:txBody>
                    <a:bodyPr/>
                    <a:lstStyle/>
                    <a:p>
                      <a:pPr algn="ctr"/>
                      <a:r>
                        <a:rPr lang="en-US" sz="1200" dirty="0"/>
                        <a:t>4.00</a:t>
                      </a:r>
                    </a:p>
                  </a:txBody>
                  <a:tcPr/>
                </a:tc>
                <a:extLst>
                  <a:ext uri="{0D108BD9-81ED-4DB2-BD59-A6C34878D82A}">
                    <a16:rowId xmlns:a16="http://schemas.microsoft.com/office/drawing/2014/main" val="10003"/>
                  </a:ext>
                </a:extLst>
              </a:tr>
              <a:tr h="0">
                <a:tc>
                  <a:txBody>
                    <a:bodyPr/>
                    <a:lstStyle/>
                    <a:p>
                      <a:r>
                        <a:rPr lang="en-US" sz="1200" b="1" dirty="0"/>
                        <a:t>Art</a:t>
                      </a:r>
                    </a:p>
                  </a:txBody>
                  <a:tcPr/>
                </a:tc>
                <a:tc>
                  <a:txBody>
                    <a:bodyPr/>
                    <a:lstStyle/>
                    <a:p>
                      <a:pPr algn="ctr"/>
                      <a:r>
                        <a:rPr lang="en-US" sz="1200" dirty="0"/>
                        <a:t>3.00</a:t>
                      </a:r>
                    </a:p>
                  </a:txBody>
                  <a:tcPr/>
                </a:tc>
                <a:tc>
                  <a:txBody>
                    <a:bodyPr/>
                    <a:lstStyle/>
                    <a:p>
                      <a:pPr algn="ctr"/>
                      <a:r>
                        <a:rPr lang="en-US" sz="1200" dirty="0"/>
                        <a:t>2.00</a:t>
                      </a:r>
                    </a:p>
                  </a:txBody>
                  <a:tcPr/>
                </a:tc>
                <a:extLst>
                  <a:ext uri="{0D108BD9-81ED-4DB2-BD59-A6C34878D82A}">
                    <a16:rowId xmlns:a16="http://schemas.microsoft.com/office/drawing/2014/main" val="10004"/>
                  </a:ext>
                </a:extLst>
              </a:tr>
              <a:tr h="0">
                <a:tc>
                  <a:txBody>
                    <a:bodyPr/>
                    <a:lstStyle/>
                    <a:p>
                      <a:r>
                        <a:rPr lang="en-US" sz="1200" b="1" dirty="0"/>
                        <a:t>Speech</a:t>
                      </a:r>
                    </a:p>
                  </a:txBody>
                  <a:tcPr/>
                </a:tc>
                <a:tc>
                  <a:txBody>
                    <a:bodyPr/>
                    <a:lstStyle/>
                    <a:p>
                      <a:pPr algn="ctr"/>
                      <a:r>
                        <a:rPr lang="en-US" sz="1200" dirty="0"/>
                        <a:t>3.00</a:t>
                      </a:r>
                    </a:p>
                  </a:txBody>
                  <a:tcPr/>
                </a:tc>
                <a:tc>
                  <a:txBody>
                    <a:bodyPr/>
                    <a:lstStyle/>
                    <a:p>
                      <a:pPr algn="ctr"/>
                      <a:r>
                        <a:rPr lang="en-US" sz="1200" dirty="0"/>
                        <a:t>4.00</a:t>
                      </a:r>
                    </a:p>
                  </a:txBody>
                  <a:tcPr/>
                </a:tc>
                <a:extLst>
                  <a:ext uri="{0D108BD9-81ED-4DB2-BD59-A6C34878D82A}">
                    <a16:rowId xmlns:a16="http://schemas.microsoft.com/office/drawing/2014/main" val="10005"/>
                  </a:ext>
                </a:extLst>
              </a:tr>
              <a:tr h="0">
                <a:tc>
                  <a:txBody>
                    <a:bodyPr/>
                    <a:lstStyle/>
                    <a:p>
                      <a:r>
                        <a:rPr lang="en-US" sz="1200" b="1" dirty="0"/>
                        <a:t>Political Science</a:t>
                      </a:r>
                    </a:p>
                  </a:txBody>
                  <a:tcPr/>
                </a:tc>
                <a:tc>
                  <a:txBody>
                    <a:bodyPr/>
                    <a:lstStyle/>
                    <a:p>
                      <a:pPr algn="ctr"/>
                      <a:r>
                        <a:rPr lang="en-US" sz="1200" dirty="0"/>
                        <a:t>3.00</a:t>
                      </a:r>
                    </a:p>
                  </a:txBody>
                  <a:tcPr/>
                </a:tc>
                <a:tc>
                  <a:txBody>
                    <a:bodyPr/>
                    <a:lstStyle/>
                    <a:p>
                      <a:pPr algn="ctr"/>
                      <a:r>
                        <a:rPr lang="en-US" sz="1200" dirty="0"/>
                        <a:t>2.00</a:t>
                      </a:r>
                    </a:p>
                  </a:txBody>
                  <a:tcPr/>
                </a:tc>
                <a:extLst>
                  <a:ext uri="{0D108BD9-81ED-4DB2-BD59-A6C34878D82A}">
                    <a16:rowId xmlns:a16="http://schemas.microsoft.com/office/drawing/2014/main" val="10006"/>
                  </a:ext>
                </a:extLst>
              </a:tr>
              <a:tr h="0">
                <a:tc>
                  <a:txBody>
                    <a:bodyPr/>
                    <a:lstStyle/>
                    <a:p>
                      <a:r>
                        <a:rPr lang="en-US" sz="1200" b="1" dirty="0"/>
                        <a:t>History</a:t>
                      </a:r>
                    </a:p>
                  </a:txBody>
                  <a:tcPr/>
                </a:tc>
                <a:tc>
                  <a:txBody>
                    <a:bodyPr/>
                    <a:lstStyle/>
                    <a:p>
                      <a:pPr algn="ctr"/>
                      <a:r>
                        <a:rPr lang="en-US" sz="1200" dirty="0"/>
                        <a:t>3.00</a:t>
                      </a:r>
                    </a:p>
                  </a:txBody>
                  <a:tcPr/>
                </a:tc>
                <a:tc>
                  <a:txBody>
                    <a:bodyPr/>
                    <a:lstStyle/>
                    <a:p>
                      <a:pPr algn="ctr"/>
                      <a:r>
                        <a:rPr lang="en-US" sz="1200" dirty="0"/>
                        <a:t>4.00</a:t>
                      </a:r>
                    </a:p>
                  </a:txBody>
                  <a:tcPr/>
                </a:tc>
                <a:extLst>
                  <a:ext uri="{0D108BD9-81ED-4DB2-BD59-A6C34878D82A}">
                    <a16:rowId xmlns:a16="http://schemas.microsoft.com/office/drawing/2014/main" val="10007"/>
                  </a:ext>
                </a:extLst>
              </a:tr>
              <a:tr h="0">
                <a:tc>
                  <a:txBody>
                    <a:bodyPr/>
                    <a:lstStyle/>
                    <a:p>
                      <a:r>
                        <a:rPr lang="en-US" sz="1200" b="1" dirty="0"/>
                        <a:t>Psychology</a:t>
                      </a:r>
                    </a:p>
                  </a:txBody>
                  <a:tcPr/>
                </a:tc>
                <a:tc>
                  <a:txBody>
                    <a:bodyPr/>
                    <a:lstStyle/>
                    <a:p>
                      <a:pPr algn="ctr"/>
                      <a:r>
                        <a:rPr lang="en-US" sz="1200" dirty="0"/>
                        <a:t>3.00</a:t>
                      </a:r>
                    </a:p>
                  </a:txBody>
                  <a:tcPr/>
                </a:tc>
                <a:tc>
                  <a:txBody>
                    <a:bodyPr/>
                    <a:lstStyle/>
                    <a:p>
                      <a:pPr algn="ctr"/>
                      <a:r>
                        <a:rPr lang="en-US" sz="1200" dirty="0"/>
                        <a:t>2.00</a:t>
                      </a:r>
                    </a:p>
                  </a:txBody>
                  <a:tcPr/>
                </a:tc>
                <a:extLst>
                  <a:ext uri="{0D108BD9-81ED-4DB2-BD59-A6C34878D82A}">
                    <a16:rowId xmlns:a16="http://schemas.microsoft.com/office/drawing/2014/main" val="10008"/>
                  </a:ext>
                </a:extLst>
              </a:tr>
              <a:tr h="0">
                <a:tc>
                  <a:txBody>
                    <a:bodyPr/>
                    <a:lstStyle/>
                    <a:p>
                      <a:r>
                        <a:rPr lang="en-US" sz="1200" b="1" dirty="0"/>
                        <a:t>GPA</a:t>
                      </a:r>
                    </a:p>
                  </a:txBody>
                  <a:tcPr/>
                </a:tc>
                <a:tc>
                  <a:txBody>
                    <a:bodyPr/>
                    <a:lstStyle/>
                    <a:p>
                      <a:pPr algn="ctr"/>
                      <a:r>
                        <a:rPr lang="en-US" sz="1200" dirty="0"/>
                        <a:t>3.00</a:t>
                      </a:r>
                    </a:p>
                  </a:txBody>
                  <a:tcPr/>
                </a:tc>
                <a:tc>
                  <a:txBody>
                    <a:bodyPr/>
                    <a:lstStyle/>
                    <a:p>
                      <a:pPr algn="ctr"/>
                      <a:r>
                        <a:rPr lang="en-US" sz="1200" dirty="0"/>
                        <a:t>3.00</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086393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6297930" cy="502602"/>
          </a:xfrm>
        </p:spPr>
        <p:txBody>
          <a:bodyPr>
            <a:normAutofit fontScale="90000"/>
          </a:bodyPr>
          <a:lstStyle/>
          <a:p>
            <a:r>
              <a:rPr lang="en-US" sz="4000" dirty="0"/>
              <a:t>Formula for Sample Variance (</a:t>
            </a:r>
            <a:r>
              <a:rPr lang="en-US" sz="4000" i="1" dirty="0"/>
              <a:t>s</a:t>
            </a:r>
            <a:r>
              <a:rPr lang="en-US" sz="4000" baseline="30000" dirty="0"/>
              <a:t>2</a:t>
            </a:r>
            <a:r>
              <a:rPr lang="en-US" sz="4000" dirty="0"/>
              <a:t>)</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0" name="Text Placeholder 2">
            <a:extLst>
              <a:ext uri="{FF2B5EF4-FFF2-40B4-BE49-F238E27FC236}">
                <a16:creationId xmlns:a16="http://schemas.microsoft.com/office/drawing/2014/main" id="{2050859C-EE94-4328-81B9-1631B70BDD95}"/>
              </a:ext>
            </a:extLst>
          </p:cNvPr>
          <p:cNvSpPr>
            <a:spLocks noGrp="1"/>
          </p:cNvSpPr>
          <p:nvPr>
            <p:ph idx="1"/>
          </p:nvPr>
        </p:nvSpPr>
        <p:spPr>
          <a:xfrm>
            <a:off x="537210" y="1034867"/>
            <a:ext cx="8229600" cy="4525963"/>
          </a:xfrm>
        </p:spPr>
        <p:txBody>
          <a:bodyPr/>
          <a:lstStyle/>
          <a:p>
            <a:pPr>
              <a:spcBef>
                <a:spcPts val="0"/>
              </a:spcBef>
            </a:pPr>
            <a:r>
              <a:rPr lang="en-US" dirty="0"/>
              <a:t>Sample Variance</a:t>
            </a:r>
          </a:p>
          <a:p>
            <a:pPr lvl="1">
              <a:spcBef>
                <a:spcPts val="0"/>
              </a:spcBef>
            </a:pPr>
            <a:r>
              <a:rPr lang="en-US" dirty="0"/>
              <a:t>Abbreviated as </a:t>
            </a:r>
            <a:r>
              <a:rPr lang="en-US" i="1" dirty="0"/>
              <a:t>s</a:t>
            </a:r>
            <a:r>
              <a:rPr lang="en-US" baseline="30000" dirty="0"/>
              <a:t>2</a:t>
            </a:r>
            <a:r>
              <a:rPr lang="en-US" dirty="0"/>
              <a:t> </a:t>
            </a:r>
          </a:p>
          <a:p>
            <a:pPr lvl="2">
              <a:spcBef>
                <a:spcPts val="0"/>
              </a:spcBef>
            </a:pPr>
            <a:r>
              <a:rPr lang="en-US" dirty="0"/>
              <a:t>Pronounced “s squared”</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502331BF-8AB7-4FDD-A226-B2F8FBF50755}"/>
                  </a:ext>
                </a:extLst>
              </p:cNvPr>
              <p:cNvSpPr/>
              <p:nvPr/>
            </p:nvSpPr>
            <p:spPr>
              <a:xfrm>
                <a:off x="1066800" y="2608059"/>
                <a:ext cx="7010400" cy="243839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nSpc>
                    <a:spcPct val="150000"/>
                  </a:lnSpc>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m:rPr>
                              <m:sty m:val="p"/>
                            </m:rPr>
                            <a:rPr lang="en-US" sz="2000" b="0" i="0" smtClean="0">
                              <a:latin typeface="Cambria Math" charset="0"/>
                            </a:rPr>
                            <m:t>s</m:t>
                          </m:r>
                        </m:e>
                        <m:sup>
                          <m:r>
                            <a:rPr lang="en-US" sz="2000" b="0" i="1" smtClean="0">
                              <a:latin typeface="Cambria Math" charset="0"/>
                            </a:rPr>
                            <m:t>2</m:t>
                          </m:r>
                        </m:sup>
                      </m:sSup>
                      <m:r>
                        <a:rPr lang="en-US" sz="2000" i="1">
                          <a:latin typeface="Cambria Math" charset="0"/>
                        </a:rPr>
                        <m:t>=</m:t>
                      </m:r>
                      <m:f>
                        <m:fPr>
                          <m:ctrlPr>
                            <a:rPr lang="en-US" sz="2000" i="1" smtClean="0">
                              <a:latin typeface="Cambria Math" panose="02040503050406030204" pitchFamily="18" charset="0"/>
                            </a:rPr>
                          </m:ctrlPr>
                        </m:fPr>
                        <m:num>
                          <m:r>
                            <m:rPr>
                              <m:sty m:val="p"/>
                            </m:rPr>
                            <a:rPr lang="el-GR" sz="2000" i="1" smtClean="0">
                              <a:latin typeface="Cambria Math" charset="0"/>
                              <a:ea typeface="Cambria Math" charset="0"/>
                              <a:cs typeface="Cambria Math" charset="0"/>
                            </a:rPr>
                            <m:t>Σ</m:t>
                          </m:r>
                          <m:sSup>
                            <m:sSupPr>
                              <m:ctrlPr>
                                <a:rPr lang="el-GR" sz="2000" i="1" smtClean="0">
                                  <a:latin typeface="Cambria Math" panose="02040503050406030204" pitchFamily="18" charset="0"/>
                                  <a:ea typeface="Cambria Math" charset="0"/>
                                  <a:cs typeface="Cambria Math" charset="0"/>
                                </a:rPr>
                              </m:ctrlPr>
                            </m:sSupPr>
                            <m:e>
                              <m:r>
                                <a:rPr lang="en-US" sz="2000" b="0" i="1" smtClean="0">
                                  <a:latin typeface="Cambria Math" charset="0"/>
                                  <a:ea typeface="Cambria Math" charset="0"/>
                                  <a:cs typeface="Cambria Math" charset="0"/>
                                </a:rPr>
                                <m:t>(</m:t>
                              </m:r>
                              <m:r>
                                <m:rPr>
                                  <m:sty m:val="p"/>
                                </m:rPr>
                                <a:rPr lang="en-US" sz="2000" b="0" i="0" smtClean="0">
                                  <a:latin typeface="Cambria Math" charset="0"/>
                                  <a:ea typeface="Cambria Math" charset="0"/>
                                  <a:cs typeface="Cambria Math" charset="0"/>
                                </a:rPr>
                                <m:t>X</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𝑀</m:t>
                              </m:r>
                              <m:r>
                                <a:rPr lang="en-US" sz="2000" b="0" i="1" smtClean="0">
                                  <a:latin typeface="Cambria Math" charset="0"/>
                                  <a:ea typeface="Cambria Math" charset="0"/>
                                  <a:cs typeface="Cambria Math" charset="0"/>
                                </a:rPr>
                                <m:t>)</m:t>
                              </m:r>
                            </m:e>
                            <m:sup>
                              <m:r>
                                <a:rPr lang="en-US" sz="2000" b="0" i="1" smtClean="0">
                                  <a:latin typeface="Cambria Math" charset="0"/>
                                  <a:ea typeface="Cambria Math" charset="0"/>
                                  <a:cs typeface="Cambria Math" charset="0"/>
                                </a:rPr>
                                <m:t>2</m:t>
                              </m:r>
                            </m:sup>
                          </m:sSup>
                        </m:num>
                        <m:den>
                          <m:r>
                            <m:rPr>
                              <m:sty m:val="p"/>
                            </m:rPr>
                            <a:rPr lang="en-US" sz="2000" b="0" i="0" smtClean="0">
                              <a:latin typeface="Cambria Math" charset="0"/>
                            </a:rPr>
                            <m:t>N</m:t>
                          </m:r>
                          <m:r>
                            <a:rPr lang="en-US" sz="2000" b="0" i="1" smtClean="0">
                              <a:latin typeface="Cambria Math" charset="0"/>
                            </a:rPr>
                            <m:t>−1</m:t>
                          </m:r>
                        </m:den>
                      </m:f>
                    </m:oMath>
                  </m:oMathPara>
                </a14:m>
                <a:endParaRPr lang="en-US" sz="2000" dirty="0"/>
              </a:p>
              <a:p>
                <a:pPr/>
                <a14:m>
                  <m:oMathPara xmlns:m="http://schemas.openxmlformats.org/officeDocument/2006/math">
                    <m:oMathParaPr>
                      <m:jc m:val="centerGroup"/>
                    </m:oMathParaPr>
                    <m:oMath xmlns:m="http://schemas.openxmlformats.org/officeDocument/2006/math">
                      <m:r>
                        <m:rPr>
                          <m:sty m:val="p"/>
                        </m:rPr>
                        <a:rPr lang="en-US" sz="2000" i="0">
                          <a:latin typeface="Cambria Math" charset="0"/>
                        </a:rPr>
                        <m:t>where</m:t>
                      </m:r>
                      <m:r>
                        <a:rPr lang="en-US" sz="2000" b="0" i="0" smtClean="0">
                          <a:latin typeface="Cambria Math" charset="0"/>
                        </a:rPr>
                        <m:t> </m:t>
                      </m:r>
                      <m:sSup>
                        <m:sSupPr>
                          <m:ctrlPr>
                            <a:rPr lang="en-US" sz="2000" i="1">
                              <a:latin typeface="Cambria Math" panose="02040503050406030204" pitchFamily="18" charset="0"/>
                            </a:rPr>
                          </m:ctrlPr>
                        </m:sSupPr>
                        <m:e>
                          <m:r>
                            <a:rPr lang="en-US" sz="2000" b="0" i="1" smtClean="0">
                              <a:latin typeface="Cambria Math" charset="0"/>
                            </a:rPr>
                            <m:t>𝑠</m:t>
                          </m:r>
                        </m:e>
                        <m:sup>
                          <m:r>
                            <a:rPr lang="en-US" sz="2000" i="1">
                              <a:latin typeface="Cambria Math" charset="0"/>
                            </a:rPr>
                            <m:t>2</m:t>
                          </m:r>
                        </m:sup>
                      </m:sSup>
                      <m:r>
                        <a:rPr lang="en-US" sz="2000" i="1">
                          <a:latin typeface="Cambria Math" charset="0"/>
                        </a:rPr>
                        <m:t>=</m:t>
                      </m:r>
                      <m:r>
                        <m:rPr>
                          <m:sty m:val="p"/>
                        </m:rPr>
                        <a:rPr lang="en-US" sz="2000" b="0" i="0" smtClean="0">
                          <a:latin typeface="Cambria Math" charset="0"/>
                        </a:rPr>
                        <m:t>sample</m:t>
                      </m:r>
                      <m:r>
                        <a:rPr lang="en-US" sz="2000" b="0" i="0" smtClean="0">
                          <a:latin typeface="Cambria Math" charset="0"/>
                        </a:rPr>
                        <m:t> </m:t>
                      </m:r>
                      <m:r>
                        <m:rPr>
                          <m:sty m:val="p"/>
                        </m:rPr>
                        <a:rPr lang="en-US" sz="2000" b="0" i="0" smtClean="0">
                          <a:latin typeface="Cambria Math" charset="0"/>
                        </a:rPr>
                        <m:t>variance</m:t>
                      </m:r>
                    </m:oMath>
                  </m:oMathPara>
                </a14:m>
                <a:endParaRPr lang="en-US" sz="2000" dirty="0"/>
              </a:p>
              <a:p>
                <a:pPr/>
                <a14:m>
                  <m:oMathPara xmlns:m="http://schemas.openxmlformats.org/officeDocument/2006/math">
                    <m:oMathParaPr>
                      <m:jc m:val="centerGroup"/>
                    </m:oMathParaPr>
                    <m:oMath xmlns:m="http://schemas.openxmlformats.org/officeDocument/2006/math">
                      <m:r>
                        <a:rPr lang="en-US" sz="2000" b="0" i="1" smtClean="0">
                          <a:latin typeface="Cambria Math" charset="0"/>
                        </a:rPr>
                        <m:t>𝑋</m:t>
                      </m:r>
                      <m:r>
                        <a:rPr lang="en-US" sz="2000" i="1">
                          <a:latin typeface="Cambria Math" charset="0"/>
                        </a:rPr>
                        <m:t>=</m:t>
                      </m:r>
                      <m:r>
                        <m:rPr>
                          <m:sty m:val="p"/>
                        </m:rPr>
                        <a:rPr lang="en-US" sz="2000" b="0" i="0" smtClean="0">
                          <a:latin typeface="Cambria Math" charset="0"/>
                        </a:rPr>
                        <m:t>raw</m:t>
                      </m:r>
                      <m:r>
                        <a:rPr lang="en-US" sz="2000" b="0" i="0" smtClean="0">
                          <a:latin typeface="Cambria Math" charset="0"/>
                        </a:rPr>
                        <m:t> </m:t>
                      </m:r>
                      <m:r>
                        <m:rPr>
                          <m:sty m:val="p"/>
                        </m:rPr>
                        <a:rPr lang="en-US" sz="2000" b="0" i="0" smtClean="0">
                          <a:latin typeface="Cambria Math" charset="0"/>
                        </a:rPr>
                        <m:t>score</m:t>
                      </m:r>
                    </m:oMath>
                  </m:oMathPara>
                </a14:m>
                <a:endParaRPr lang="en-US" sz="2000" dirty="0"/>
              </a:p>
              <a:p>
                <a:pPr/>
                <a14:m>
                  <m:oMathPara xmlns:m="http://schemas.openxmlformats.org/officeDocument/2006/math">
                    <m:oMathParaPr>
                      <m:jc m:val="centerGroup"/>
                    </m:oMathParaPr>
                    <m:oMath xmlns:m="http://schemas.openxmlformats.org/officeDocument/2006/math">
                      <m:r>
                        <a:rPr lang="en-US" sz="2000" b="0" i="1" smtClean="0">
                          <a:latin typeface="Cambria Math" charset="0"/>
                          <a:ea typeface="Cambria Math" charset="0"/>
                          <a:cs typeface="Cambria Math" charset="0"/>
                        </a:rPr>
                        <m:t>𝑀</m:t>
                      </m:r>
                      <m:r>
                        <a:rPr lang="en-US" sz="2000" i="1">
                          <a:latin typeface="Cambria Math" charset="0"/>
                        </a:rPr>
                        <m:t>=</m:t>
                      </m:r>
                      <m:r>
                        <m:rPr>
                          <m:sty m:val="p"/>
                        </m:rPr>
                        <a:rPr lang="en-US" sz="2000" b="0" i="0" smtClean="0">
                          <a:latin typeface="Cambria Math" charset="0"/>
                        </a:rPr>
                        <m:t>the</m:t>
                      </m:r>
                      <m:r>
                        <a:rPr lang="en-US" sz="2000" b="0" i="0" smtClean="0">
                          <a:latin typeface="Cambria Math" charset="0"/>
                        </a:rPr>
                        <m:t> </m:t>
                      </m:r>
                      <m:r>
                        <m:rPr>
                          <m:sty m:val="p"/>
                        </m:rPr>
                        <a:rPr lang="en-US" sz="2000" b="0" i="0" smtClean="0">
                          <a:latin typeface="Cambria Math" charset="0"/>
                        </a:rPr>
                        <m:t>sample</m:t>
                      </m:r>
                      <m:r>
                        <a:rPr lang="en-US" sz="2000" b="0" i="0" smtClean="0">
                          <a:latin typeface="Cambria Math" charset="0"/>
                        </a:rPr>
                        <m:t> </m:t>
                      </m:r>
                      <m:r>
                        <m:rPr>
                          <m:sty m:val="p"/>
                        </m:rPr>
                        <a:rPr lang="en-US" sz="2000" b="0" i="0" smtClean="0">
                          <a:latin typeface="Cambria Math" charset="0"/>
                        </a:rPr>
                        <m:t>mean</m:t>
                      </m:r>
                    </m:oMath>
                  </m:oMathPara>
                </a14:m>
                <a:endParaRPr lang="en-US" sz="2000" b="0" dirty="0">
                  <a:latin typeface="Cambria Math" charset="0"/>
                </a:endParaRPr>
              </a:p>
              <a:p>
                <a:pPr/>
                <a14:m>
                  <m:oMathPara xmlns:m="http://schemas.openxmlformats.org/officeDocument/2006/math">
                    <m:oMathParaPr>
                      <m:jc m:val="centerGroup"/>
                    </m:oMathParaPr>
                    <m:oMath xmlns:m="http://schemas.openxmlformats.org/officeDocument/2006/math">
                      <m:r>
                        <a:rPr lang="en-US" sz="2000" b="0" i="1" smtClean="0">
                          <a:latin typeface="Cambria Math" charset="0"/>
                        </a:rPr>
                        <m:t>𝑁</m:t>
                      </m:r>
                      <m:r>
                        <a:rPr lang="en-US" sz="2000" i="1">
                          <a:latin typeface="Cambria Math" charset="0"/>
                        </a:rPr>
                        <m:t>=</m:t>
                      </m:r>
                      <m:r>
                        <m:rPr>
                          <m:sty m:val="p"/>
                        </m:rPr>
                        <a:rPr lang="en-US" sz="2000" b="0" i="0" smtClean="0">
                          <a:latin typeface="Cambria Math" charset="0"/>
                        </a:rPr>
                        <m:t>the</m:t>
                      </m:r>
                      <m:r>
                        <a:rPr lang="en-US" sz="2000" b="0" i="0" smtClean="0">
                          <a:latin typeface="Cambria Math" charset="0"/>
                        </a:rPr>
                        <m:t> </m:t>
                      </m:r>
                      <m:r>
                        <m:rPr>
                          <m:sty m:val="p"/>
                        </m:rPr>
                        <a:rPr lang="en-US" sz="2000" b="0" i="0" smtClean="0">
                          <a:latin typeface="Cambria Math" charset="0"/>
                        </a:rPr>
                        <m:t>number</m:t>
                      </m:r>
                      <m:r>
                        <a:rPr lang="en-US" sz="2000" b="0" i="0" smtClean="0">
                          <a:latin typeface="Cambria Math" charset="0"/>
                        </a:rPr>
                        <m:t> </m:t>
                      </m:r>
                      <m:r>
                        <m:rPr>
                          <m:sty m:val="p"/>
                        </m:rPr>
                        <a:rPr lang="en-US" sz="2000" b="0" i="0" smtClean="0">
                          <a:latin typeface="Cambria Math" charset="0"/>
                        </a:rPr>
                        <m:t>of</m:t>
                      </m:r>
                      <m:r>
                        <a:rPr lang="en-US" sz="2000" b="0" i="0" smtClean="0">
                          <a:latin typeface="Cambria Math" charset="0"/>
                        </a:rPr>
                        <m:t> </m:t>
                      </m:r>
                      <m:r>
                        <m:rPr>
                          <m:sty m:val="p"/>
                        </m:rPr>
                        <a:rPr lang="en-US" sz="2000" b="0" i="0" smtClean="0">
                          <a:latin typeface="Cambria Math" charset="0"/>
                        </a:rPr>
                        <m:t>cases</m:t>
                      </m:r>
                      <m:r>
                        <a:rPr lang="en-US" sz="2000" b="0" i="0" smtClean="0">
                          <a:latin typeface="Cambria Math" charset="0"/>
                        </a:rPr>
                        <m:t> </m:t>
                      </m:r>
                      <m:r>
                        <m:rPr>
                          <m:sty m:val="p"/>
                        </m:rPr>
                        <a:rPr lang="en-US" sz="2000" b="0" i="0" smtClean="0">
                          <a:latin typeface="Cambria Math" charset="0"/>
                        </a:rPr>
                        <m:t>in</m:t>
                      </m:r>
                      <m:r>
                        <a:rPr lang="en-US" sz="2000" b="0" i="0" smtClean="0">
                          <a:latin typeface="Cambria Math" charset="0"/>
                        </a:rPr>
                        <m:t> </m:t>
                      </m:r>
                      <m:r>
                        <m:rPr>
                          <m:sty m:val="p"/>
                        </m:rPr>
                        <a:rPr lang="en-US" sz="2000" b="0" i="0" smtClean="0">
                          <a:latin typeface="Cambria Math" charset="0"/>
                        </a:rPr>
                        <m:t>the</m:t>
                      </m:r>
                      <m:r>
                        <a:rPr lang="en-US" sz="2000" b="0" i="0" smtClean="0">
                          <a:latin typeface="Cambria Math" charset="0"/>
                        </a:rPr>
                        <m:t> </m:t>
                      </m:r>
                      <m:r>
                        <m:rPr>
                          <m:sty m:val="p"/>
                        </m:rPr>
                        <a:rPr lang="en-US" sz="2000" b="0" i="0" smtClean="0">
                          <a:latin typeface="Cambria Math" charset="0"/>
                        </a:rPr>
                        <m:t>sample</m:t>
                      </m:r>
                    </m:oMath>
                  </m:oMathPara>
                </a14:m>
                <a:endParaRPr lang="en-US" sz="2000" dirty="0"/>
              </a:p>
            </p:txBody>
          </p:sp>
        </mc:Choice>
        <mc:Fallback xmlns="">
          <p:sp>
            <p:nvSpPr>
              <p:cNvPr id="11" name="Rectangle 10">
                <a:extLst>
                  <a:ext uri="{FF2B5EF4-FFF2-40B4-BE49-F238E27FC236}">
                    <a16:creationId xmlns:a16="http://schemas.microsoft.com/office/drawing/2014/main" id="{502331BF-8AB7-4FDD-A226-B2F8FBF50755}"/>
                  </a:ext>
                </a:extLst>
              </p:cNvPr>
              <p:cNvSpPr>
                <a:spLocks noRot="1" noChangeAspect="1" noMove="1" noResize="1" noEditPoints="1" noAdjustHandles="1" noChangeArrowheads="1" noChangeShapeType="1" noTextEdit="1"/>
              </p:cNvSpPr>
              <p:nvPr/>
            </p:nvSpPr>
            <p:spPr>
              <a:xfrm>
                <a:off x="1066800" y="2608059"/>
                <a:ext cx="7010400" cy="2438399"/>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772681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468630" y="328500"/>
            <a:ext cx="7840980" cy="940230"/>
          </a:xfrm>
        </p:spPr>
        <p:txBody>
          <a:bodyPr>
            <a:noAutofit/>
          </a:bodyPr>
          <a:lstStyle/>
          <a:p>
            <a:pPr algn="l"/>
            <a:r>
              <a:rPr lang="en-US" sz="3200" dirty="0">
                <a:ea typeface="Arial" charset="0"/>
                <a:cs typeface="Arial" charset="0"/>
              </a:rPr>
              <a:t>Deviation Scores and Squared Deviation Scores for Height Data with a Mean of 67.00</a:t>
            </a:r>
            <a:endParaRPr lang="en-US" sz="3200" dirty="0"/>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6" name="Text Placeholder 2">
            <a:extLst>
              <a:ext uri="{FF2B5EF4-FFF2-40B4-BE49-F238E27FC236}">
                <a16:creationId xmlns:a16="http://schemas.microsoft.com/office/drawing/2014/main" id="{E209F190-C521-4DFF-94EF-719F814706FB}"/>
              </a:ext>
            </a:extLst>
          </p:cNvPr>
          <p:cNvSpPr>
            <a:spLocks noGrp="1"/>
          </p:cNvSpPr>
          <p:nvPr>
            <p:ph idx="1"/>
          </p:nvPr>
        </p:nvSpPr>
        <p:spPr>
          <a:xfrm>
            <a:off x="457200" y="1366425"/>
            <a:ext cx="8229600" cy="4525963"/>
          </a:xfrm>
        </p:spPr>
        <p:txBody>
          <a:bodyPr/>
          <a:lstStyle/>
          <a:p>
            <a:pPr>
              <a:spcBef>
                <a:spcPts val="0"/>
              </a:spcBef>
            </a:pPr>
            <a:r>
              <a:rPr lang="en-US" dirty="0"/>
              <a:t>Start by making a table</a:t>
            </a:r>
          </a:p>
          <a:p>
            <a:pPr lvl="1">
              <a:spcBef>
                <a:spcPts val="0"/>
              </a:spcBef>
            </a:pPr>
            <a:r>
              <a:rPr lang="en-US" dirty="0"/>
              <a:t>See demographer’s example below</a:t>
            </a:r>
          </a:p>
        </p:txBody>
      </p:sp>
      <p:graphicFrame>
        <p:nvGraphicFramePr>
          <p:cNvPr id="7" name="Table 6">
            <a:extLst>
              <a:ext uri="{FF2B5EF4-FFF2-40B4-BE49-F238E27FC236}">
                <a16:creationId xmlns:a16="http://schemas.microsoft.com/office/drawing/2014/main" id="{1BFED80B-F710-4DF1-8293-6C08178DD308}"/>
              </a:ext>
            </a:extLst>
          </p:cNvPr>
          <p:cNvGraphicFramePr>
            <a:graphicFrameLocks noGrp="1"/>
          </p:cNvGraphicFramePr>
          <p:nvPr>
            <p:extLst>
              <p:ext uri="{D42A27DB-BD31-4B8C-83A1-F6EECF244321}">
                <p14:modId xmlns:p14="http://schemas.microsoft.com/office/powerpoint/2010/main" val="2989261471"/>
              </p:ext>
            </p:extLst>
          </p:nvPr>
        </p:nvGraphicFramePr>
        <p:xfrm>
          <a:off x="731520" y="2413038"/>
          <a:ext cx="7162800" cy="2346960"/>
        </p:xfrm>
        <a:graphic>
          <a:graphicData uri="http://schemas.openxmlformats.org/drawingml/2006/table">
            <a:tbl>
              <a:tblPr firstRow="1" bandRow="1">
                <a:tableStyleId>{7DF18680-E054-41AD-8BC1-D1AEF772440D}</a:tableStyleId>
              </a:tblPr>
              <a:tblGrid>
                <a:gridCol w="2387600">
                  <a:extLst>
                    <a:ext uri="{9D8B030D-6E8A-4147-A177-3AD203B41FA5}">
                      <a16:colId xmlns:a16="http://schemas.microsoft.com/office/drawing/2014/main" val="20000"/>
                    </a:ext>
                  </a:extLst>
                </a:gridCol>
                <a:gridCol w="2387600">
                  <a:extLst>
                    <a:ext uri="{9D8B030D-6E8A-4147-A177-3AD203B41FA5}">
                      <a16:colId xmlns:a16="http://schemas.microsoft.com/office/drawing/2014/main" val="20001"/>
                    </a:ext>
                  </a:extLst>
                </a:gridCol>
                <a:gridCol w="2387600">
                  <a:extLst>
                    <a:ext uri="{9D8B030D-6E8A-4147-A177-3AD203B41FA5}">
                      <a16:colId xmlns:a16="http://schemas.microsoft.com/office/drawing/2014/main" val="20002"/>
                    </a:ext>
                  </a:extLst>
                </a:gridCol>
              </a:tblGrid>
              <a:tr h="516616">
                <a:tc>
                  <a:txBody>
                    <a:bodyPr/>
                    <a:lstStyle/>
                    <a:p>
                      <a:pPr algn="ctr"/>
                      <a:r>
                        <a:rPr lang="en-US" sz="1400" dirty="0"/>
                        <a:t>Height </a:t>
                      </a:r>
                      <a:br>
                        <a:rPr lang="en-US" sz="1400" dirty="0"/>
                      </a:br>
                      <a:r>
                        <a:rPr lang="en-US" sz="1400" dirty="0"/>
                        <a:t>(</a:t>
                      </a:r>
                      <a:r>
                        <a:rPr lang="en-US" sz="1400" i="1" dirty="0"/>
                        <a:t>X</a:t>
                      </a:r>
                      <a:r>
                        <a:rPr lang="en-US" sz="1400" dirty="0"/>
                        <a:t>)</a:t>
                      </a:r>
                    </a:p>
                  </a:txBody>
                  <a:tcPr/>
                </a:tc>
                <a:tc>
                  <a:txBody>
                    <a:bodyPr/>
                    <a:lstStyle/>
                    <a:p>
                      <a:pPr algn="ctr"/>
                      <a:r>
                        <a:rPr lang="en-US" sz="1400" dirty="0"/>
                        <a:t>Score </a:t>
                      </a:r>
                      <a:br>
                        <a:rPr lang="en-US" sz="1400" dirty="0"/>
                      </a:br>
                      <a:r>
                        <a:rPr lang="en-US" sz="1400" dirty="0"/>
                        <a:t>(</a:t>
                      </a:r>
                      <a:r>
                        <a:rPr lang="en-US" sz="1400" i="1" dirty="0"/>
                        <a:t>X</a:t>
                      </a:r>
                      <a:r>
                        <a:rPr lang="en-US" sz="1400" i="1" dirty="0">
                          <a:latin typeface="Arial" panose="020B0604020202020204" pitchFamily="34" charset="0"/>
                          <a:cs typeface="Arial" panose="020B0604020202020204" pitchFamily="34" charset="0"/>
                        </a:rPr>
                        <a:t>−</a:t>
                      </a:r>
                      <a:r>
                        <a:rPr lang="en-US" sz="1400" i="1" dirty="0"/>
                        <a:t>M</a:t>
                      </a:r>
                      <a:r>
                        <a:rPr lang="en-US" sz="1400" dirty="0"/>
                        <a:t>)</a:t>
                      </a:r>
                    </a:p>
                  </a:txBody>
                  <a:tcPr/>
                </a:tc>
                <a:tc>
                  <a:txBody>
                    <a:bodyPr/>
                    <a:lstStyle/>
                    <a:p>
                      <a:pPr algn="ctr"/>
                      <a:r>
                        <a:rPr lang="en-US" sz="1400" dirty="0"/>
                        <a:t>Squared Deviation Score (</a:t>
                      </a:r>
                      <a:r>
                        <a:rPr lang="en-US" sz="1400" i="1" dirty="0"/>
                        <a:t>X</a:t>
                      </a:r>
                      <a:r>
                        <a:rPr lang="en-US" sz="1400" i="1" dirty="0">
                          <a:latin typeface="Arial" panose="020B0604020202020204" pitchFamily="34" charset="0"/>
                          <a:cs typeface="Arial" panose="020B0604020202020204" pitchFamily="34" charset="0"/>
                        </a:rPr>
                        <a:t>−</a:t>
                      </a:r>
                      <a:r>
                        <a:rPr lang="en-US" sz="1400" i="1" dirty="0"/>
                        <a:t>M</a:t>
                      </a:r>
                      <a:r>
                        <a:rPr lang="en-US" sz="1400" dirty="0"/>
                        <a:t>)</a:t>
                      </a:r>
                      <a:r>
                        <a:rPr lang="en-US" sz="1400" baseline="30000" dirty="0"/>
                        <a:t>2</a:t>
                      </a:r>
                    </a:p>
                  </a:txBody>
                  <a:tcPr/>
                </a:tc>
                <a:extLst>
                  <a:ext uri="{0D108BD9-81ED-4DB2-BD59-A6C34878D82A}">
                    <a16:rowId xmlns:a16="http://schemas.microsoft.com/office/drawing/2014/main" val="10000"/>
                  </a:ext>
                </a:extLst>
              </a:tr>
              <a:tr h="239658">
                <a:tc>
                  <a:txBody>
                    <a:bodyPr/>
                    <a:lstStyle/>
                    <a:p>
                      <a:pPr algn="ctr"/>
                      <a:r>
                        <a:rPr lang="en-US" sz="1400" dirty="0"/>
                        <a:t>62</a:t>
                      </a:r>
                    </a:p>
                  </a:txBody>
                  <a:tcPr/>
                </a:tc>
                <a:tc>
                  <a:txBody>
                    <a:bodyPr/>
                    <a:lstStyle/>
                    <a:p>
                      <a:pPr algn="ctr"/>
                      <a:r>
                        <a:rPr lang="en-US" sz="1400" dirty="0">
                          <a:latin typeface="Arial" panose="020B0604020202020204" pitchFamily="34" charset="0"/>
                          <a:cs typeface="Arial" panose="020B0604020202020204" pitchFamily="34" charset="0"/>
                        </a:rPr>
                        <a:t>−</a:t>
                      </a:r>
                      <a:r>
                        <a:rPr lang="en-US" sz="1400" dirty="0"/>
                        <a:t>5.00</a:t>
                      </a:r>
                    </a:p>
                  </a:txBody>
                  <a:tcPr/>
                </a:tc>
                <a:tc>
                  <a:txBody>
                    <a:bodyPr/>
                    <a:lstStyle/>
                    <a:p>
                      <a:pPr algn="ctr"/>
                      <a:r>
                        <a:rPr lang="en-US" sz="1400" dirty="0"/>
                        <a:t>25.00</a:t>
                      </a:r>
                    </a:p>
                  </a:txBody>
                  <a:tcPr/>
                </a:tc>
                <a:extLst>
                  <a:ext uri="{0D108BD9-81ED-4DB2-BD59-A6C34878D82A}">
                    <a16:rowId xmlns:a16="http://schemas.microsoft.com/office/drawing/2014/main" val="10001"/>
                  </a:ext>
                </a:extLst>
              </a:tr>
              <a:tr h="247278">
                <a:tc>
                  <a:txBody>
                    <a:bodyPr/>
                    <a:lstStyle/>
                    <a:p>
                      <a:pPr algn="ctr"/>
                      <a:r>
                        <a:rPr lang="en-US" sz="1400" dirty="0"/>
                        <a:t>65</a:t>
                      </a:r>
                    </a:p>
                  </a:txBody>
                  <a:tcPr/>
                </a:tc>
                <a:tc>
                  <a:txBody>
                    <a:bodyPr/>
                    <a:lstStyle/>
                    <a:p>
                      <a:pPr algn="ctr"/>
                      <a:r>
                        <a:rPr lang="en-US" sz="1400" dirty="0">
                          <a:latin typeface="Arial" panose="020B0604020202020204" pitchFamily="34" charset="0"/>
                          <a:cs typeface="Arial" panose="020B0604020202020204" pitchFamily="34" charset="0"/>
                        </a:rPr>
                        <a:t>−</a:t>
                      </a:r>
                      <a:r>
                        <a:rPr lang="en-US" sz="1400" dirty="0"/>
                        <a:t>2.00</a:t>
                      </a:r>
                    </a:p>
                  </a:txBody>
                  <a:tcPr/>
                </a:tc>
                <a:tc>
                  <a:txBody>
                    <a:bodyPr/>
                    <a:lstStyle/>
                    <a:p>
                      <a:pPr algn="ctr"/>
                      <a:r>
                        <a:rPr lang="en-US" sz="1400" dirty="0"/>
                        <a:t>4.00</a:t>
                      </a:r>
                    </a:p>
                  </a:txBody>
                  <a:tcPr/>
                </a:tc>
                <a:extLst>
                  <a:ext uri="{0D108BD9-81ED-4DB2-BD59-A6C34878D82A}">
                    <a16:rowId xmlns:a16="http://schemas.microsoft.com/office/drawing/2014/main" val="10002"/>
                  </a:ext>
                </a:extLst>
              </a:tr>
              <a:tr h="299094">
                <a:tc>
                  <a:txBody>
                    <a:bodyPr/>
                    <a:lstStyle/>
                    <a:p>
                      <a:pPr algn="ctr"/>
                      <a:r>
                        <a:rPr lang="en-US" sz="1400" dirty="0"/>
                        <a:t>66</a:t>
                      </a:r>
                    </a:p>
                  </a:txBody>
                  <a:tcPr/>
                </a:tc>
                <a:tc>
                  <a:txBody>
                    <a:bodyPr/>
                    <a:lstStyle/>
                    <a:p>
                      <a:pPr algn="ctr"/>
                      <a:r>
                        <a:rPr lang="en-US" sz="1400" dirty="0">
                          <a:latin typeface="Arial" panose="020B0604020202020204" pitchFamily="34" charset="0"/>
                          <a:cs typeface="Arial" panose="020B0604020202020204" pitchFamily="34" charset="0"/>
                        </a:rPr>
                        <a:t>−</a:t>
                      </a:r>
                      <a:r>
                        <a:rPr lang="en-US" sz="1400" dirty="0"/>
                        <a:t>1.00</a:t>
                      </a:r>
                    </a:p>
                  </a:txBody>
                  <a:tcPr/>
                </a:tc>
                <a:tc>
                  <a:txBody>
                    <a:bodyPr/>
                    <a:lstStyle/>
                    <a:p>
                      <a:pPr algn="ctr"/>
                      <a:r>
                        <a:rPr lang="en-US" sz="1400" dirty="0"/>
                        <a:t>1.00</a:t>
                      </a:r>
                    </a:p>
                  </a:txBody>
                  <a:tcPr/>
                </a:tc>
                <a:extLst>
                  <a:ext uri="{0D108BD9-81ED-4DB2-BD59-A6C34878D82A}">
                    <a16:rowId xmlns:a16="http://schemas.microsoft.com/office/drawing/2014/main" val="10003"/>
                  </a:ext>
                </a:extLst>
              </a:tr>
              <a:tr h="299094">
                <a:tc>
                  <a:txBody>
                    <a:bodyPr/>
                    <a:lstStyle/>
                    <a:p>
                      <a:pPr algn="ctr"/>
                      <a:r>
                        <a:rPr lang="en-US" sz="1400" dirty="0"/>
                        <a:t>69</a:t>
                      </a:r>
                    </a:p>
                  </a:txBody>
                  <a:tcPr/>
                </a:tc>
                <a:tc>
                  <a:txBody>
                    <a:bodyPr/>
                    <a:lstStyle/>
                    <a:p>
                      <a:pPr algn="ctr"/>
                      <a:r>
                        <a:rPr lang="en-US" sz="1400" dirty="0"/>
                        <a:t>2.00</a:t>
                      </a:r>
                    </a:p>
                  </a:txBody>
                  <a:tcPr/>
                </a:tc>
                <a:tc>
                  <a:txBody>
                    <a:bodyPr/>
                    <a:lstStyle/>
                    <a:p>
                      <a:pPr algn="ctr"/>
                      <a:r>
                        <a:rPr lang="en-US" sz="1400" dirty="0"/>
                        <a:t>4.00</a:t>
                      </a:r>
                    </a:p>
                  </a:txBody>
                  <a:tcPr/>
                </a:tc>
                <a:extLst>
                  <a:ext uri="{0D108BD9-81ED-4DB2-BD59-A6C34878D82A}">
                    <a16:rowId xmlns:a16="http://schemas.microsoft.com/office/drawing/2014/main" val="10004"/>
                  </a:ext>
                </a:extLst>
              </a:tr>
              <a:tr h="299094">
                <a:tc>
                  <a:txBody>
                    <a:bodyPr/>
                    <a:lstStyle/>
                    <a:p>
                      <a:pPr algn="ctr"/>
                      <a:r>
                        <a:rPr lang="en-US" sz="1400" dirty="0"/>
                        <a:t>73</a:t>
                      </a:r>
                    </a:p>
                  </a:txBody>
                  <a:tcPr/>
                </a:tc>
                <a:tc>
                  <a:txBody>
                    <a:bodyPr/>
                    <a:lstStyle/>
                    <a:p>
                      <a:pPr algn="ctr"/>
                      <a:r>
                        <a:rPr lang="en-US" sz="1400" dirty="0"/>
                        <a:t>6.00</a:t>
                      </a:r>
                    </a:p>
                  </a:txBody>
                  <a:tcPr/>
                </a:tc>
                <a:tc>
                  <a:txBody>
                    <a:bodyPr/>
                    <a:lstStyle/>
                    <a:p>
                      <a:pPr algn="ctr"/>
                      <a:r>
                        <a:rPr lang="en-US" sz="1400" dirty="0"/>
                        <a:t>36.00</a:t>
                      </a:r>
                    </a:p>
                  </a:txBody>
                  <a:tcPr/>
                </a:tc>
                <a:extLst>
                  <a:ext uri="{0D108BD9-81ED-4DB2-BD59-A6C34878D82A}">
                    <a16:rowId xmlns:a16="http://schemas.microsoft.com/office/drawing/2014/main" val="10005"/>
                  </a:ext>
                </a:extLst>
              </a:tr>
              <a:tr h="299094">
                <a:tc>
                  <a:txBody>
                    <a:bodyPr/>
                    <a:lstStyle/>
                    <a:p>
                      <a:pPr algn="ctr"/>
                      <a:endParaRPr lang="en-US" sz="1400" dirty="0"/>
                    </a:p>
                  </a:txBody>
                  <a:tcPr/>
                </a:tc>
                <a:tc>
                  <a:txBody>
                    <a:bodyPr/>
                    <a:lstStyle/>
                    <a:p>
                      <a:pPr algn="ctr"/>
                      <a:endParaRPr lang="en-US" sz="1400" dirty="0"/>
                    </a:p>
                  </a:txBody>
                  <a:tcPr/>
                </a:tc>
                <a:tc>
                  <a:txBody>
                    <a:bodyPr/>
                    <a:lstStyle/>
                    <a:p>
                      <a:pPr algn="ctr"/>
                      <a:r>
                        <a:rPr lang="en-US" sz="1400" dirty="0"/>
                        <a:t>= 70.00</a:t>
                      </a:r>
                    </a:p>
                  </a:txBody>
                  <a:tcPr/>
                </a:tc>
                <a:extLst>
                  <a:ext uri="{0D108BD9-81ED-4DB2-BD59-A6C34878D82A}">
                    <a16:rowId xmlns:a16="http://schemas.microsoft.com/office/drawing/2014/main" val="10006"/>
                  </a:ext>
                </a:extLst>
              </a:tr>
            </a:tbl>
          </a:graphicData>
        </a:graphic>
      </p:graphicFrame>
      <p:sp>
        <p:nvSpPr>
          <p:cNvPr id="8" name="Rectangle 7">
            <a:extLst>
              <a:ext uri="{FF2B5EF4-FFF2-40B4-BE49-F238E27FC236}">
                <a16:creationId xmlns:a16="http://schemas.microsoft.com/office/drawing/2014/main" id="{62406371-896B-4609-9CDA-7AC0B1B9C59E}"/>
              </a:ext>
            </a:extLst>
          </p:cNvPr>
          <p:cNvSpPr/>
          <p:nvPr/>
        </p:nvSpPr>
        <p:spPr>
          <a:xfrm>
            <a:off x="754380" y="4857693"/>
            <a:ext cx="7162800" cy="707886"/>
          </a:xfrm>
          <a:prstGeom prst="rect">
            <a:avLst/>
          </a:prstGeom>
        </p:spPr>
        <p:txBody>
          <a:bodyPr wrap="square">
            <a:spAutoFit/>
          </a:bodyPr>
          <a:lstStyle/>
          <a:p>
            <a:r>
              <a:rPr lang="en-US" sz="2000" dirty="0">
                <a:ea typeface="Arial" charset="0"/>
                <a:cs typeface="Arial" charset="0"/>
              </a:rPr>
              <a:t>Whether a deviation score is positive or negative, the squared deviation score is always positive.</a:t>
            </a:r>
          </a:p>
        </p:txBody>
      </p:sp>
    </p:spTree>
    <p:extLst>
      <p:ext uri="{BB962C8B-B14F-4D97-AF65-F5344CB8AC3E}">
        <p14:creationId xmlns:p14="http://schemas.microsoft.com/office/powerpoint/2010/main" val="40256786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5806440" cy="502602"/>
          </a:xfrm>
        </p:spPr>
        <p:txBody>
          <a:bodyPr>
            <a:normAutofit fontScale="90000"/>
          </a:bodyPr>
          <a:lstStyle/>
          <a:p>
            <a:r>
              <a:rPr lang="en-US" sz="4000" dirty="0"/>
              <a:t>Calculate Sample Variance (</a:t>
            </a:r>
            <a:r>
              <a:rPr lang="en-US" sz="4000" i="1" dirty="0"/>
              <a:t>s</a:t>
            </a:r>
            <a:r>
              <a:rPr lang="en-US" sz="4000" baseline="30000" dirty="0"/>
              <a:t>2</a:t>
            </a:r>
            <a:r>
              <a:rPr lang="en-US" sz="4000" dirty="0"/>
              <a:t>)</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7BD019FD-04BC-4CC9-B596-047F5076EFD0}"/>
              </a:ext>
            </a:extLst>
          </p:cNvPr>
          <p:cNvSpPr>
            <a:spLocks noGrp="1"/>
          </p:cNvSpPr>
          <p:nvPr>
            <p:ph idx="1"/>
          </p:nvPr>
        </p:nvSpPr>
        <p:spPr>
          <a:xfrm>
            <a:off x="651510" y="902294"/>
            <a:ext cx="6400800" cy="4525963"/>
          </a:xfrm>
        </p:spPr>
        <p:txBody>
          <a:bodyPr>
            <a:normAutofit fontScale="77500" lnSpcReduction="20000"/>
          </a:bodyPr>
          <a:lstStyle/>
          <a:p>
            <a:pPr>
              <a:lnSpc>
                <a:spcPct val="120000"/>
              </a:lnSpc>
              <a:spcBef>
                <a:spcPts val="0"/>
              </a:spcBef>
            </a:pPr>
            <a:r>
              <a:rPr lang="en-US" dirty="0"/>
              <a:t>Four Steps</a:t>
            </a:r>
          </a:p>
          <a:p>
            <a:pPr marL="971550" lvl="1" indent="-514350">
              <a:lnSpc>
                <a:spcPct val="120000"/>
              </a:lnSpc>
              <a:spcBef>
                <a:spcPts val="0"/>
              </a:spcBef>
              <a:buFont typeface="+mj-lt"/>
              <a:buAutoNum type="arabicPeriod"/>
            </a:pPr>
            <a:r>
              <a:rPr lang="en-US" dirty="0"/>
              <a:t>Subtract the mean from each score in order to calculate deviation scores.</a:t>
            </a:r>
          </a:p>
          <a:p>
            <a:pPr marL="971550" lvl="1" indent="-514350">
              <a:lnSpc>
                <a:spcPct val="120000"/>
              </a:lnSpc>
              <a:spcBef>
                <a:spcPts val="0"/>
              </a:spcBef>
              <a:buFont typeface="+mj-lt"/>
              <a:buAutoNum type="arabicPeriod"/>
            </a:pPr>
            <a:r>
              <a:rPr lang="en-US" dirty="0"/>
              <a:t>Take each deviation score and square it.</a:t>
            </a:r>
          </a:p>
          <a:p>
            <a:pPr marL="971550" lvl="1" indent="-514350">
              <a:lnSpc>
                <a:spcPct val="120000"/>
              </a:lnSpc>
              <a:spcBef>
                <a:spcPts val="0"/>
              </a:spcBef>
              <a:buFont typeface="+mj-lt"/>
              <a:buAutoNum type="arabicPeriod"/>
            </a:pPr>
            <a:r>
              <a:rPr lang="en-US" dirty="0"/>
              <a:t>Add up all the squared deviation scores.</a:t>
            </a:r>
          </a:p>
          <a:p>
            <a:pPr lvl="2">
              <a:lnSpc>
                <a:spcPct val="120000"/>
              </a:lnSpc>
              <a:spcBef>
                <a:spcPts val="0"/>
              </a:spcBef>
            </a:pPr>
            <a:r>
              <a:rPr lang="en-US" dirty="0"/>
              <a:t>Called sum of squares</a:t>
            </a:r>
          </a:p>
          <a:p>
            <a:pPr lvl="2">
              <a:lnSpc>
                <a:spcPct val="120000"/>
              </a:lnSpc>
              <a:spcBef>
                <a:spcPts val="0"/>
              </a:spcBef>
            </a:pPr>
            <a:r>
              <a:rPr lang="en-US" dirty="0"/>
              <a:t>Abbreviated SS</a:t>
            </a:r>
          </a:p>
          <a:p>
            <a:pPr marL="971550" lvl="1" indent="-514350">
              <a:lnSpc>
                <a:spcPct val="120000"/>
              </a:lnSpc>
              <a:spcBef>
                <a:spcPts val="0"/>
              </a:spcBef>
              <a:buFont typeface="+mj-lt"/>
              <a:buAutoNum type="arabicPeriod"/>
            </a:pPr>
            <a:r>
              <a:rPr lang="en-US" dirty="0"/>
              <a:t>Take the sum of the squared deviation scores </a:t>
            </a:r>
            <a:br>
              <a:rPr lang="en-US" dirty="0"/>
            </a:br>
            <a:r>
              <a:rPr lang="en-US" dirty="0"/>
              <a:t>and divide it by the number of cases minus 1 </a:t>
            </a:r>
            <a:br>
              <a:rPr lang="en-US" dirty="0"/>
            </a:br>
            <a:r>
              <a:rPr lang="en-US" dirty="0"/>
              <a:t>to find sample variance.</a:t>
            </a:r>
            <a:br>
              <a:rPr lang="en-US" dirty="0"/>
            </a:br>
            <a:endParaRPr lang="en-US" dirty="0"/>
          </a:p>
          <a:p>
            <a:pPr lvl="1">
              <a:lnSpc>
                <a:spcPct val="120000"/>
              </a:lnSpc>
              <a:spcBef>
                <a:spcPts val="0"/>
              </a:spcBef>
            </a:pPr>
            <a:r>
              <a:rPr lang="en-US" dirty="0"/>
              <a:t>The demographer would report the sample </a:t>
            </a:r>
            <a:br>
              <a:rPr lang="en-US" dirty="0"/>
            </a:br>
            <a:r>
              <a:rPr lang="en-US" dirty="0"/>
              <a:t>variance for the five Americans as </a:t>
            </a:r>
            <a:r>
              <a:rPr lang="en-US" i="1" dirty="0"/>
              <a:t>s</a:t>
            </a:r>
            <a:r>
              <a:rPr lang="en-US" baseline="30000" dirty="0"/>
              <a:t>2</a:t>
            </a:r>
            <a:r>
              <a:rPr lang="en-US" dirty="0"/>
              <a:t> = 17.50.</a:t>
            </a:r>
          </a:p>
        </p:txBody>
      </p:sp>
    </p:spTree>
    <p:extLst>
      <p:ext uri="{BB962C8B-B14F-4D97-AF65-F5344CB8AC3E}">
        <p14:creationId xmlns:p14="http://schemas.microsoft.com/office/powerpoint/2010/main" val="4968334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5806440" cy="502602"/>
          </a:xfrm>
        </p:spPr>
        <p:txBody>
          <a:bodyPr>
            <a:normAutofit fontScale="90000"/>
          </a:bodyPr>
          <a:lstStyle/>
          <a:p>
            <a:r>
              <a:rPr lang="en-US" sz="4000" dirty="0"/>
              <a:t>Sample Standard Deviation (</a:t>
            </a:r>
            <a:r>
              <a:rPr lang="en-US" sz="4000" i="1" dirty="0"/>
              <a:t>s</a:t>
            </a:r>
            <a:r>
              <a:rPr lang="en-US" sz="4000" dirty="0"/>
              <a:t>)</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D1192CE3-141C-484F-B36A-7D770BD7831F}"/>
              </a:ext>
            </a:extLst>
          </p:cNvPr>
          <p:cNvSpPr>
            <a:spLocks noGrp="1"/>
          </p:cNvSpPr>
          <p:nvPr>
            <p:ph idx="1"/>
          </p:nvPr>
        </p:nvSpPr>
        <p:spPr>
          <a:xfrm>
            <a:off x="560069" y="971550"/>
            <a:ext cx="6673243" cy="4525963"/>
          </a:xfrm>
        </p:spPr>
        <p:txBody>
          <a:bodyPr>
            <a:normAutofit fontScale="92500" lnSpcReduction="20000"/>
          </a:bodyPr>
          <a:lstStyle/>
          <a:p>
            <a:pPr>
              <a:lnSpc>
                <a:spcPct val="120000"/>
              </a:lnSpc>
              <a:spcBef>
                <a:spcPts val="0"/>
              </a:spcBef>
            </a:pPr>
            <a:r>
              <a:rPr lang="en-US" dirty="0"/>
              <a:t>Sample Standard Deviation</a:t>
            </a:r>
          </a:p>
          <a:p>
            <a:pPr lvl="1">
              <a:lnSpc>
                <a:spcPct val="120000"/>
              </a:lnSpc>
              <a:spcBef>
                <a:spcPts val="0"/>
              </a:spcBef>
            </a:pPr>
            <a:r>
              <a:rPr lang="en-US" dirty="0"/>
              <a:t>Abbreviated as </a:t>
            </a:r>
            <a:r>
              <a:rPr lang="en-US" i="1" dirty="0"/>
              <a:t>s</a:t>
            </a:r>
          </a:p>
          <a:p>
            <a:pPr lvl="1">
              <a:lnSpc>
                <a:spcPct val="120000"/>
              </a:lnSpc>
              <a:spcBef>
                <a:spcPts val="0"/>
              </a:spcBef>
            </a:pPr>
            <a:endParaRPr lang="en-US" dirty="0"/>
          </a:p>
          <a:p>
            <a:pPr lvl="1">
              <a:lnSpc>
                <a:spcPct val="120000"/>
              </a:lnSpc>
              <a:spcBef>
                <a:spcPts val="0"/>
              </a:spcBef>
            </a:pPr>
            <a:endParaRPr lang="en-US" dirty="0"/>
          </a:p>
          <a:p>
            <a:pPr lvl="1">
              <a:lnSpc>
                <a:spcPct val="120000"/>
              </a:lnSpc>
              <a:spcBef>
                <a:spcPts val="0"/>
              </a:spcBef>
            </a:pPr>
            <a:endParaRPr lang="en-US" dirty="0"/>
          </a:p>
          <a:p>
            <a:pPr lvl="1">
              <a:lnSpc>
                <a:spcPct val="120000"/>
              </a:lnSpc>
              <a:spcBef>
                <a:spcPts val="0"/>
              </a:spcBef>
            </a:pPr>
            <a:endParaRPr lang="en-US" dirty="0"/>
          </a:p>
          <a:p>
            <a:pPr lvl="1">
              <a:lnSpc>
                <a:spcPct val="120000"/>
              </a:lnSpc>
              <a:spcBef>
                <a:spcPts val="0"/>
              </a:spcBef>
            </a:pPr>
            <a:endParaRPr lang="en-US" dirty="0"/>
          </a:p>
          <a:p>
            <a:pPr lvl="1">
              <a:lnSpc>
                <a:spcPct val="120000"/>
              </a:lnSpc>
              <a:spcBef>
                <a:spcPts val="0"/>
              </a:spcBef>
            </a:pPr>
            <a:r>
              <a:rPr lang="en-US" dirty="0"/>
              <a:t>See previous demographer’s example</a:t>
            </a:r>
          </a:p>
          <a:p>
            <a:pPr lvl="1">
              <a:lnSpc>
                <a:spcPct val="120000"/>
              </a:lnSpc>
              <a:spcBef>
                <a:spcPts val="0"/>
              </a:spcBef>
            </a:pPr>
            <a:r>
              <a:rPr lang="en-US" dirty="0"/>
              <a:t>The demographer would report the standard deviation of the sample as s = 4.18.</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7A4F90FB-7E5B-47A6-892B-9287DCE2F499}"/>
                  </a:ext>
                </a:extLst>
              </p:cNvPr>
              <p:cNvSpPr/>
              <p:nvPr/>
            </p:nvSpPr>
            <p:spPr>
              <a:xfrm>
                <a:off x="1093470" y="2038350"/>
                <a:ext cx="7010400" cy="160019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nSpc>
                    <a:spcPct val="150000"/>
                  </a:lnSpc>
                </a:pPr>
                <a14:m>
                  <m:oMathPara xmlns:m="http://schemas.openxmlformats.org/officeDocument/2006/math">
                    <m:oMathParaPr>
                      <m:jc m:val="centerGroup"/>
                    </m:oMathParaPr>
                    <m:oMath xmlns:m="http://schemas.openxmlformats.org/officeDocument/2006/math">
                      <m:r>
                        <a:rPr lang="en-US" sz="2000" b="0" i="1" smtClean="0">
                          <a:latin typeface="Cambria Math" charset="0"/>
                          <a:ea typeface="Cambria Math" charset="0"/>
                          <a:cs typeface="Cambria Math" charset="0"/>
                        </a:rPr>
                        <m:t>𝑠</m:t>
                      </m:r>
                      <m:r>
                        <a:rPr lang="en-US" sz="2000" i="1">
                          <a:latin typeface="Cambria Math" charset="0"/>
                        </a:rPr>
                        <m:t>=</m:t>
                      </m:r>
                      <m:rad>
                        <m:radPr>
                          <m:degHide m:val="on"/>
                          <m:ctrlPr>
                            <a:rPr lang="en-US" sz="2000" i="1" smtClean="0">
                              <a:latin typeface="Cambria Math" panose="02040503050406030204" pitchFamily="18" charset="0"/>
                              <a:ea typeface="Cambria Math" charset="0"/>
                              <a:cs typeface="Cambria Math" charset="0"/>
                            </a:rPr>
                          </m:ctrlPr>
                        </m:radPr>
                        <m:deg/>
                        <m:e>
                          <m:sSup>
                            <m:sSupPr>
                              <m:ctrlPr>
                                <a:rPr lang="en-US" sz="2000" i="1" smtClean="0">
                                  <a:latin typeface="Cambria Math" panose="02040503050406030204" pitchFamily="18" charset="0"/>
                                  <a:ea typeface="Cambria Math" charset="0"/>
                                  <a:cs typeface="Cambria Math" charset="0"/>
                                </a:rPr>
                              </m:ctrlPr>
                            </m:sSupPr>
                            <m:e>
                              <m:r>
                                <a:rPr lang="en-US" sz="2000" b="0" i="1" smtClean="0">
                                  <a:latin typeface="Cambria Math" charset="0"/>
                                  <a:ea typeface="Cambria Math" charset="0"/>
                                  <a:cs typeface="Cambria Math" charset="0"/>
                                </a:rPr>
                                <m:t>𝑠</m:t>
                              </m:r>
                            </m:e>
                            <m:sup>
                              <m:r>
                                <a:rPr lang="en-US" sz="2000" b="0" i="1" smtClean="0">
                                  <a:latin typeface="Cambria Math" charset="0"/>
                                  <a:ea typeface="Cambria Math" charset="0"/>
                                  <a:cs typeface="Cambria Math" charset="0"/>
                                </a:rPr>
                                <m:t>2</m:t>
                              </m:r>
                            </m:sup>
                          </m:sSup>
                        </m:e>
                      </m:rad>
                    </m:oMath>
                  </m:oMathPara>
                </a14:m>
                <a:endParaRPr lang="en-US" sz="2000" dirty="0"/>
              </a:p>
              <a:p>
                <a:pPr/>
                <a14:m>
                  <m:oMathPara xmlns:m="http://schemas.openxmlformats.org/officeDocument/2006/math">
                    <m:oMathParaPr>
                      <m:jc m:val="centerGroup"/>
                    </m:oMathParaPr>
                    <m:oMath xmlns:m="http://schemas.openxmlformats.org/officeDocument/2006/math">
                      <m:r>
                        <a:rPr lang="en-US" sz="2000" i="1">
                          <a:latin typeface="Cambria Math" charset="0"/>
                        </a:rPr>
                        <m:t>𝑤h𝑒𝑟𝑒</m:t>
                      </m:r>
                      <m:r>
                        <a:rPr lang="en-US" sz="2000" b="0" i="1" smtClean="0">
                          <a:latin typeface="Cambria Math" charset="0"/>
                        </a:rPr>
                        <m:t> </m:t>
                      </m:r>
                      <m:r>
                        <m:rPr>
                          <m:sty m:val="p"/>
                        </m:rPr>
                        <a:rPr lang="en-US" sz="2000" b="0" i="0" smtClean="0">
                          <a:latin typeface="Cambria Math" charset="0"/>
                          <a:ea typeface="Cambria Math" charset="0"/>
                          <a:cs typeface="Cambria Math" charset="0"/>
                        </a:rPr>
                        <m:t>s</m:t>
                      </m:r>
                      <m:r>
                        <a:rPr lang="en-US" sz="2000" i="1">
                          <a:latin typeface="Cambria Math" charset="0"/>
                        </a:rPr>
                        <m:t>=</m:t>
                      </m:r>
                      <m:r>
                        <a:rPr lang="en-US" sz="2000" b="0" i="1" smtClean="0">
                          <a:latin typeface="Cambria Math" charset="0"/>
                        </a:rPr>
                        <m:t>𝑠𝑎𝑚𝑝𝑙𝑒</m:t>
                      </m:r>
                      <m:r>
                        <a:rPr lang="en-US" sz="2000" b="0" i="1" smtClean="0">
                          <a:latin typeface="Cambria Math" charset="0"/>
                        </a:rPr>
                        <m:t> </m:t>
                      </m:r>
                      <m:r>
                        <a:rPr lang="en-US" sz="2000" b="0" i="1" smtClean="0">
                          <a:latin typeface="Cambria Math" charset="0"/>
                        </a:rPr>
                        <m:t>𝑠𝑡𝑎𝑛𝑑𝑎𝑟𝑑</m:t>
                      </m:r>
                      <m:r>
                        <a:rPr lang="en-US" sz="2000" b="0" i="1" smtClean="0">
                          <a:latin typeface="Cambria Math" charset="0"/>
                        </a:rPr>
                        <m:t> </m:t>
                      </m:r>
                      <m:r>
                        <a:rPr lang="en-US" sz="2000" b="0" i="1" smtClean="0">
                          <a:latin typeface="Cambria Math" charset="0"/>
                        </a:rPr>
                        <m:t>𝑑𝑒𝑣𝑖𝑎𝑡𝑖𝑜𝑛</m:t>
                      </m:r>
                    </m:oMath>
                  </m:oMathPara>
                </a14:m>
                <a:endParaRPr lang="en-US" sz="2000" b="0" i="1" dirty="0">
                  <a:latin typeface="Cambria Math" charset="0"/>
                </a:endParaRPr>
              </a:p>
              <a:p>
                <a:pPr/>
                <a14:m>
                  <m:oMathPara xmlns:m="http://schemas.openxmlformats.org/officeDocument/2006/math">
                    <m:oMathParaPr>
                      <m:jc m:val="centerGroup"/>
                    </m:oMathParaPr>
                    <m:oMath xmlns:m="http://schemas.openxmlformats.org/officeDocument/2006/math">
                      <m:sSup>
                        <m:sSupPr>
                          <m:ctrlPr>
                            <a:rPr lang="en-US" sz="2000" b="0" i="1" smtClean="0">
                              <a:latin typeface="Cambria Math" panose="02040503050406030204" pitchFamily="18" charset="0"/>
                            </a:rPr>
                          </m:ctrlPr>
                        </m:sSupPr>
                        <m:e>
                          <m:r>
                            <m:rPr>
                              <m:sty m:val="p"/>
                            </m:rPr>
                            <a:rPr lang="en-US" sz="2000" b="0" i="0" smtClean="0">
                              <a:latin typeface="Cambria Math" charset="0"/>
                              <a:ea typeface="Cambria Math" charset="0"/>
                              <a:cs typeface="Cambria Math" charset="0"/>
                            </a:rPr>
                            <m:t>s</m:t>
                          </m:r>
                        </m:e>
                        <m:sup>
                          <m:r>
                            <a:rPr lang="en-US" sz="2000" b="0" i="1" smtClean="0">
                              <a:latin typeface="Cambria Math" charset="0"/>
                            </a:rPr>
                            <m:t>2</m:t>
                          </m:r>
                        </m:sup>
                      </m:sSup>
                      <m:r>
                        <a:rPr lang="en-US" sz="2000" i="1">
                          <a:latin typeface="Cambria Math" charset="0"/>
                        </a:rPr>
                        <m:t>=</m:t>
                      </m:r>
                      <m:r>
                        <a:rPr lang="en-US" sz="2000" b="0" i="1" smtClean="0">
                          <a:latin typeface="Cambria Math" charset="0"/>
                        </a:rPr>
                        <m:t>𝑝𝑜𝑝𝑢𝑙𝑎𝑡𝑖𝑜𝑛</m:t>
                      </m:r>
                      <m:r>
                        <a:rPr lang="en-US" sz="2000" b="0" i="1" smtClean="0">
                          <a:latin typeface="Cambria Math" charset="0"/>
                        </a:rPr>
                        <m:t> </m:t>
                      </m:r>
                      <m:r>
                        <a:rPr lang="en-US" sz="2000" b="0" i="1" smtClean="0">
                          <a:latin typeface="Cambria Math" charset="0"/>
                        </a:rPr>
                        <m:t>𝑣𝑎𝑟𝑖𝑎𝑛𝑐𝑒</m:t>
                      </m:r>
                      <m:r>
                        <a:rPr lang="en-US" sz="2000" b="0" i="1" smtClean="0">
                          <a:latin typeface="Cambria Math" charset="0"/>
                        </a:rPr>
                        <m:t> (</m:t>
                      </m:r>
                      <m:r>
                        <a:rPr lang="en-US" sz="2000" b="0" i="1" smtClean="0">
                          <a:latin typeface="Cambria Math" charset="0"/>
                        </a:rPr>
                        <m:t>𝐸𝑞𝑢𝑎𝑡𝑖𝑜𝑛</m:t>
                      </m:r>
                      <m:r>
                        <a:rPr lang="en-US" sz="2000" b="0" i="1" smtClean="0">
                          <a:latin typeface="Cambria Math" charset="0"/>
                        </a:rPr>
                        <m:t> 3.6)</m:t>
                      </m:r>
                    </m:oMath>
                  </m:oMathPara>
                </a14:m>
                <a:endParaRPr lang="en-US" sz="2000" dirty="0"/>
              </a:p>
            </p:txBody>
          </p:sp>
        </mc:Choice>
        <mc:Fallback xmlns="">
          <p:sp>
            <p:nvSpPr>
              <p:cNvPr id="9" name="Rectangle 8">
                <a:extLst>
                  <a:ext uri="{FF2B5EF4-FFF2-40B4-BE49-F238E27FC236}">
                    <a16:creationId xmlns:a16="http://schemas.microsoft.com/office/drawing/2014/main" id="{7A4F90FB-7E5B-47A6-892B-9287DCE2F499}"/>
                  </a:ext>
                </a:extLst>
              </p:cNvPr>
              <p:cNvSpPr>
                <a:spLocks noRot="1" noChangeAspect="1" noMove="1" noResize="1" noEditPoints="1" noAdjustHandles="1" noChangeArrowheads="1" noChangeShapeType="1" noTextEdit="1"/>
              </p:cNvSpPr>
              <p:nvPr/>
            </p:nvSpPr>
            <p:spPr>
              <a:xfrm>
                <a:off x="1093470" y="2038350"/>
                <a:ext cx="7010400" cy="1600199"/>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104138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1982633" cy="502602"/>
          </a:xfrm>
        </p:spPr>
        <p:txBody>
          <a:bodyPr>
            <a:normAutofit fontScale="90000"/>
          </a:bodyPr>
          <a:lstStyle/>
          <a:p>
            <a:r>
              <a:rPr lang="en-US" sz="4000" dirty="0"/>
              <a:t>Example</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graphicFrame>
        <p:nvGraphicFramePr>
          <p:cNvPr id="5" name="Table 4"/>
          <p:cNvGraphicFramePr>
            <a:graphicFrameLocks noGrp="1"/>
          </p:cNvGraphicFramePr>
          <p:nvPr/>
        </p:nvGraphicFramePr>
        <p:xfrm>
          <a:off x="87924" y="1237472"/>
          <a:ext cx="5117865" cy="3673874"/>
        </p:xfrm>
        <a:graphic>
          <a:graphicData uri="http://schemas.openxmlformats.org/drawingml/2006/table">
            <a:tbl>
              <a:tblPr firstRow="1" bandRow="1" bandCol="1">
                <a:tableStyleId>{5C22544A-7EE6-4342-B048-85BDC9FD1C3A}</a:tableStyleId>
              </a:tblPr>
              <a:tblGrid>
                <a:gridCol w="925046">
                  <a:extLst>
                    <a:ext uri="{9D8B030D-6E8A-4147-A177-3AD203B41FA5}">
                      <a16:colId xmlns:a16="http://schemas.microsoft.com/office/drawing/2014/main" val="20000"/>
                    </a:ext>
                  </a:extLst>
                </a:gridCol>
                <a:gridCol w="1227406">
                  <a:extLst>
                    <a:ext uri="{9D8B030D-6E8A-4147-A177-3AD203B41FA5}">
                      <a16:colId xmlns:a16="http://schemas.microsoft.com/office/drawing/2014/main" val="20001"/>
                    </a:ext>
                  </a:extLst>
                </a:gridCol>
                <a:gridCol w="1620177">
                  <a:extLst>
                    <a:ext uri="{9D8B030D-6E8A-4147-A177-3AD203B41FA5}">
                      <a16:colId xmlns:a16="http://schemas.microsoft.com/office/drawing/2014/main" val="20002"/>
                    </a:ext>
                  </a:extLst>
                </a:gridCol>
                <a:gridCol w="1345236">
                  <a:extLst>
                    <a:ext uri="{9D8B030D-6E8A-4147-A177-3AD203B41FA5}">
                      <a16:colId xmlns:a16="http://schemas.microsoft.com/office/drawing/2014/main" val="20003"/>
                    </a:ext>
                  </a:extLst>
                </a:gridCol>
              </a:tblGrid>
              <a:tr h="495540">
                <a:tc>
                  <a:txBody>
                    <a:bodyPr/>
                    <a:lstStyle/>
                    <a:p>
                      <a:pPr marL="0" marR="0" algn="ctr">
                        <a:spcBef>
                          <a:spcPts val="0"/>
                        </a:spcBef>
                        <a:spcAft>
                          <a:spcPts val="0"/>
                        </a:spcAft>
                      </a:pPr>
                      <a:r>
                        <a:rPr lang="en-US" sz="1600" dirty="0">
                          <a:effectLst/>
                        </a:rPr>
                        <a:t>Woman</a:t>
                      </a:r>
                      <a:r>
                        <a:rPr lang="en-US" sz="1600" baseline="0" dirty="0">
                          <a:effectLst/>
                        </a:rPr>
                        <a:t> (i)</a:t>
                      </a:r>
                      <a:endParaRPr lang="en-US" sz="1200" dirty="0">
                        <a:effectLst/>
                        <a:latin typeface="Times" pitchFamily="18" charset="0"/>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b="1" kern="0" dirty="0">
                          <a:solidFill>
                            <a:srgbClr val="FFFFFF"/>
                          </a:solidFill>
                          <a:effectLst/>
                          <a:latin typeface="+mj-lt"/>
                          <a:cs typeface="Times New Roman" panose="02020603050405020304" pitchFamily="18" charset="0"/>
                        </a:rPr>
                        <a:t>BMI</a:t>
                      </a:r>
                    </a:p>
                    <a:p>
                      <a:pPr marL="0" marR="0" algn="ctr">
                        <a:spcBef>
                          <a:spcPts val="0"/>
                        </a:spcBef>
                        <a:spcAft>
                          <a:spcPts val="0"/>
                        </a:spcAft>
                      </a:pPr>
                      <a:r>
                        <a:rPr lang="en-US" sz="1600" b="1" kern="0" dirty="0">
                          <a:solidFill>
                            <a:srgbClr val="FFFFFF"/>
                          </a:solidFill>
                          <a:effectLst/>
                          <a:latin typeface="+mj-lt"/>
                          <a:cs typeface="Times New Roman" panose="02020603050405020304" pitchFamily="18" charset="0"/>
                        </a:rPr>
                        <a:t> (x)</a:t>
                      </a:r>
                    </a:p>
                  </a:txBody>
                  <a:tcPr marL="68580" marR="68580" marT="0" marB="0"/>
                </a:tc>
                <a:tc>
                  <a:txBody>
                    <a:bodyPr/>
                    <a:lstStyle/>
                    <a:p>
                      <a:pPr marL="0" marR="0" algn="ctr">
                        <a:spcBef>
                          <a:spcPts val="0"/>
                        </a:spcBef>
                        <a:spcAft>
                          <a:spcPts val="0"/>
                        </a:spcAft>
                      </a:pPr>
                      <a:endParaRPr lang="en-US" sz="1600" b="1" kern="0" dirty="0">
                        <a:solidFill>
                          <a:srgbClr val="FFFFFF"/>
                        </a:solidFill>
                        <a:effectLst/>
                        <a:latin typeface="+mj-lt"/>
                        <a:cs typeface="Times New Roman" panose="02020603050405020304" pitchFamily="18" charset="0"/>
                      </a:endParaRPr>
                    </a:p>
                    <a:p>
                      <a:pPr marL="0" marR="0" algn="ctr">
                        <a:spcBef>
                          <a:spcPts val="0"/>
                        </a:spcBef>
                        <a:spcAft>
                          <a:spcPts val="0"/>
                        </a:spcAft>
                      </a:pPr>
                      <a:r>
                        <a:rPr lang="en-US" sz="1600" b="1" kern="0" dirty="0">
                          <a:solidFill>
                            <a:srgbClr val="FFFFFF"/>
                          </a:solidFill>
                          <a:effectLst/>
                          <a:latin typeface="+mj-lt"/>
                          <a:cs typeface="Times New Roman" panose="02020603050405020304" pitchFamily="18" charset="0"/>
                        </a:rPr>
                        <a:t>(x</a:t>
                      </a:r>
                      <a:r>
                        <a:rPr lang="en-US" sz="1600" b="1" kern="0" baseline="-25000" dirty="0">
                          <a:solidFill>
                            <a:srgbClr val="FFFFFF"/>
                          </a:solidFill>
                          <a:effectLst/>
                          <a:latin typeface="+mj-lt"/>
                          <a:cs typeface="Times New Roman" panose="02020603050405020304" pitchFamily="18" charset="0"/>
                        </a:rPr>
                        <a:t>i</a:t>
                      </a:r>
                      <a:r>
                        <a:rPr lang="en-US" sz="1600" b="1" kern="0" dirty="0">
                          <a:solidFill>
                            <a:srgbClr val="FFFFFF"/>
                          </a:solidFill>
                          <a:effectLst/>
                          <a:latin typeface="+mj-lt"/>
                          <a:cs typeface="Times New Roman" panose="02020603050405020304" pitchFamily="18" charset="0"/>
                        </a:rPr>
                        <a:t>-mean)</a:t>
                      </a:r>
                    </a:p>
                  </a:txBody>
                  <a:tcPr marL="68580" marR="68580" marT="0" marB="0"/>
                </a:tc>
                <a:tc>
                  <a:txBody>
                    <a:bodyPr/>
                    <a:lstStyle/>
                    <a:p>
                      <a:pPr marL="0" marR="0" algn="ctr">
                        <a:spcBef>
                          <a:spcPts val="0"/>
                        </a:spcBef>
                        <a:spcAft>
                          <a:spcPts val="0"/>
                        </a:spcAft>
                      </a:pPr>
                      <a:endParaRPr lang="en-US" sz="1600" b="1" kern="0" dirty="0">
                        <a:solidFill>
                          <a:srgbClr val="FFFFFF"/>
                        </a:solidFill>
                        <a:effectLst/>
                        <a:latin typeface="+mn-lt"/>
                        <a:ea typeface="+mn-ea"/>
                        <a:cs typeface="Times New Roman" panose="02020603050405020304" pitchFamily="18" charset="0"/>
                      </a:endParaRPr>
                    </a:p>
                    <a:p>
                      <a:pPr marL="0" marR="0" algn="ctr">
                        <a:spcBef>
                          <a:spcPts val="0"/>
                        </a:spcBef>
                        <a:spcAft>
                          <a:spcPts val="0"/>
                        </a:spcAft>
                      </a:pPr>
                      <a:r>
                        <a:rPr lang="en-US" sz="1600" b="1" kern="0" dirty="0">
                          <a:solidFill>
                            <a:srgbClr val="FFFFFF"/>
                          </a:solidFill>
                          <a:effectLst/>
                          <a:latin typeface="+mn-lt"/>
                          <a:ea typeface="+mn-ea"/>
                          <a:cs typeface="Times New Roman" panose="02020603050405020304" pitchFamily="18" charset="0"/>
                        </a:rPr>
                        <a:t>(x</a:t>
                      </a:r>
                      <a:r>
                        <a:rPr lang="en-US" sz="1600" b="1" kern="0" baseline="-25000" dirty="0">
                          <a:solidFill>
                            <a:srgbClr val="FFFFFF"/>
                          </a:solidFill>
                          <a:effectLst/>
                          <a:latin typeface="+mn-lt"/>
                          <a:ea typeface="+mn-ea"/>
                          <a:cs typeface="Times New Roman" panose="02020603050405020304" pitchFamily="18" charset="0"/>
                        </a:rPr>
                        <a:t>i</a:t>
                      </a:r>
                      <a:r>
                        <a:rPr lang="en-US" sz="1600" b="1" kern="0" dirty="0">
                          <a:solidFill>
                            <a:srgbClr val="FFFFFF"/>
                          </a:solidFill>
                          <a:effectLst/>
                          <a:latin typeface="+mn-lt"/>
                          <a:ea typeface="+mn-ea"/>
                          <a:cs typeface="Times New Roman" panose="02020603050405020304" pitchFamily="18" charset="0"/>
                        </a:rPr>
                        <a:t>-mean)</a:t>
                      </a:r>
                      <a:r>
                        <a:rPr lang="en-US" sz="1600" b="1" kern="0" baseline="30000" dirty="0">
                          <a:solidFill>
                            <a:srgbClr val="FFFFFF"/>
                          </a:solidFill>
                          <a:effectLst/>
                          <a:latin typeface="+mn-lt"/>
                          <a:ea typeface="+mn-ea"/>
                          <a:cs typeface="Times New Roman" panose="02020603050405020304" pitchFamily="18" charset="0"/>
                        </a:rPr>
                        <a:t>2</a:t>
                      </a:r>
                    </a:p>
                  </a:txBody>
                  <a:tcPr marL="68580" marR="68580" marT="0" marB="0"/>
                </a:tc>
                <a:extLst>
                  <a:ext uri="{0D108BD9-81ED-4DB2-BD59-A6C34878D82A}">
                    <a16:rowId xmlns:a16="http://schemas.microsoft.com/office/drawing/2014/main" val="10000"/>
                  </a:ext>
                </a:extLst>
              </a:tr>
              <a:tr h="280581">
                <a:tc>
                  <a:txBody>
                    <a:bodyPr/>
                    <a:lstStyle/>
                    <a:p>
                      <a:pPr marL="0" marR="0" algn="ctr">
                        <a:spcBef>
                          <a:spcPts val="0"/>
                        </a:spcBef>
                        <a:spcAft>
                          <a:spcPts val="0"/>
                        </a:spcAft>
                      </a:pPr>
                      <a:r>
                        <a:rPr lang="en-US" sz="1600" dirty="0">
                          <a:effectLst/>
                        </a:rPr>
                        <a:t>i = 1</a:t>
                      </a:r>
                      <a:endParaRPr lang="en-US" sz="1200" dirty="0">
                        <a:effectLst/>
                        <a:latin typeface="Times" pitchFamily="18" charset="0"/>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X</a:t>
                      </a:r>
                      <a:r>
                        <a:rPr lang="en-US" sz="1600" baseline="-25000" dirty="0">
                          <a:effectLst/>
                        </a:rPr>
                        <a:t>1</a:t>
                      </a:r>
                      <a:r>
                        <a:rPr lang="en-US" sz="1600" dirty="0">
                          <a:effectLst/>
                        </a:rPr>
                        <a:t>= 24.4</a:t>
                      </a:r>
                    </a:p>
                  </a:txBody>
                  <a:tcPr marL="68580" marR="68580" marT="0" marB="0"/>
                </a:tc>
                <a:tc>
                  <a:txBody>
                    <a:bodyPr/>
                    <a:lstStyle/>
                    <a:p>
                      <a:pPr marL="0" marR="0" algn="ctr">
                        <a:spcBef>
                          <a:spcPts val="0"/>
                        </a:spcBef>
                        <a:spcAft>
                          <a:spcPts val="0"/>
                        </a:spcAft>
                      </a:pPr>
                      <a:r>
                        <a:rPr lang="en-US" sz="1600" dirty="0">
                          <a:effectLst/>
                        </a:rPr>
                        <a:t>24.4-27.2 = -2.8</a:t>
                      </a:r>
                    </a:p>
                  </a:txBody>
                  <a:tcPr marL="68580" marR="68580" marT="0" marB="0"/>
                </a:tc>
                <a:tc>
                  <a:txBody>
                    <a:bodyPr/>
                    <a:lstStyle/>
                    <a:p>
                      <a:pPr marL="0" marR="0" algn="ctr">
                        <a:spcBef>
                          <a:spcPts val="0"/>
                        </a:spcBef>
                        <a:spcAft>
                          <a:spcPts val="0"/>
                        </a:spcAft>
                      </a:pPr>
                      <a:r>
                        <a:rPr lang="en-US" sz="1600" dirty="0">
                          <a:effectLst/>
                        </a:rPr>
                        <a:t>(-2.8)</a:t>
                      </a:r>
                      <a:r>
                        <a:rPr lang="en-US" sz="1600" baseline="30000" dirty="0">
                          <a:effectLst/>
                        </a:rPr>
                        <a:t>2</a:t>
                      </a:r>
                      <a:r>
                        <a:rPr lang="en-US" sz="1600" dirty="0">
                          <a:effectLst/>
                        </a:rPr>
                        <a:t> = 7.84</a:t>
                      </a:r>
                    </a:p>
                  </a:txBody>
                  <a:tcPr marL="68580" marR="68580" marT="0" marB="0"/>
                </a:tc>
                <a:extLst>
                  <a:ext uri="{0D108BD9-81ED-4DB2-BD59-A6C34878D82A}">
                    <a16:rowId xmlns:a16="http://schemas.microsoft.com/office/drawing/2014/main" val="10001"/>
                  </a:ext>
                </a:extLst>
              </a:tr>
              <a:tr h="294325">
                <a:tc>
                  <a:txBody>
                    <a:bodyPr/>
                    <a:lstStyle/>
                    <a:p>
                      <a:pPr marL="0" marR="0" algn="ctr">
                        <a:spcBef>
                          <a:spcPts val="0"/>
                        </a:spcBef>
                        <a:spcAft>
                          <a:spcPts val="0"/>
                        </a:spcAft>
                      </a:pPr>
                      <a:r>
                        <a:rPr lang="en-US" sz="1600" dirty="0">
                          <a:effectLst/>
                        </a:rPr>
                        <a:t>i = 2</a:t>
                      </a:r>
                      <a:endParaRPr lang="en-US" sz="1200" dirty="0">
                        <a:effectLst/>
                        <a:latin typeface="Times" pitchFamily="18" charset="0"/>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X</a:t>
                      </a:r>
                      <a:r>
                        <a:rPr lang="en-US" sz="1600" baseline="-25000" dirty="0">
                          <a:effectLst/>
                        </a:rPr>
                        <a:t>2</a:t>
                      </a:r>
                      <a:r>
                        <a:rPr lang="en-US" sz="1600" dirty="0">
                          <a:effectLst/>
                        </a:rPr>
                        <a:t>= 26.4</a:t>
                      </a:r>
                    </a:p>
                  </a:txBody>
                  <a:tcPr marL="68580" marR="68580" marT="0" marB="0">
                    <a:solidFill>
                      <a:srgbClr val="D0D8E8"/>
                    </a:solidFill>
                  </a:tcPr>
                </a:tc>
                <a:tc>
                  <a:txBody>
                    <a:bodyPr/>
                    <a:lstStyle/>
                    <a:p>
                      <a:pPr marL="0" marR="0" algn="ctr">
                        <a:spcBef>
                          <a:spcPts val="0"/>
                        </a:spcBef>
                        <a:spcAft>
                          <a:spcPts val="0"/>
                        </a:spcAft>
                      </a:pPr>
                      <a:r>
                        <a:rPr lang="en-US" sz="1600" dirty="0">
                          <a:effectLst/>
                        </a:rPr>
                        <a:t>26.4-27.2 = -0.8</a:t>
                      </a:r>
                    </a:p>
                  </a:txBody>
                  <a:tcPr marL="68580" marR="68580" marT="0" marB="0">
                    <a:solidFill>
                      <a:srgbClr val="D0D8E8"/>
                    </a:solidFill>
                  </a:tcPr>
                </a:tc>
                <a:tc>
                  <a:txBody>
                    <a:bodyPr/>
                    <a:lstStyle/>
                    <a:p>
                      <a:pPr marL="0" marR="0" algn="ctr">
                        <a:spcBef>
                          <a:spcPts val="0"/>
                        </a:spcBef>
                        <a:spcAft>
                          <a:spcPts val="0"/>
                        </a:spcAft>
                      </a:pPr>
                      <a:r>
                        <a:rPr lang="en-US" sz="1600" dirty="0">
                          <a:effectLst/>
                        </a:rPr>
                        <a:t>(-0.8)</a:t>
                      </a:r>
                      <a:r>
                        <a:rPr lang="en-US" sz="1600" baseline="30000" dirty="0">
                          <a:effectLst/>
                        </a:rPr>
                        <a:t>2</a:t>
                      </a:r>
                      <a:r>
                        <a:rPr lang="en-US" sz="1600" dirty="0">
                          <a:effectLst/>
                        </a:rPr>
                        <a:t> = 0.64</a:t>
                      </a:r>
                    </a:p>
                  </a:txBody>
                  <a:tcPr marL="68580" marR="68580" marT="0" marB="0">
                    <a:solidFill>
                      <a:srgbClr val="D0D8E8"/>
                    </a:solidFill>
                  </a:tcPr>
                </a:tc>
                <a:extLst>
                  <a:ext uri="{0D108BD9-81ED-4DB2-BD59-A6C34878D82A}">
                    <a16:rowId xmlns:a16="http://schemas.microsoft.com/office/drawing/2014/main" val="10002"/>
                  </a:ext>
                </a:extLst>
              </a:tr>
              <a:tr h="294325">
                <a:tc>
                  <a:txBody>
                    <a:bodyPr/>
                    <a:lstStyle/>
                    <a:p>
                      <a:pPr marL="0" marR="0" algn="ctr">
                        <a:spcBef>
                          <a:spcPts val="0"/>
                        </a:spcBef>
                        <a:spcAft>
                          <a:spcPts val="0"/>
                        </a:spcAft>
                      </a:pPr>
                      <a:r>
                        <a:rPr lang="en-US" sz="1600" dirty="0">
                          <a:effectLst/>
                        </a:rPr>
                        <a:t>i = 3</a:t>
                      </a:r>
                      <a:endParaRPr lang="en-US" sz="1200" dirty="0">
                        <a:effectLst/>
                        <a:latin typeface="Times" pitchFamily="18" charset="0"/>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X</a:t>
                      </a:r>
                      <a:r>
                        <a:rPr lang="en-US" sz="1600" baseline="-25000" dirty="0">
                          <a:effectLst/>
                        </a:rPr>
                        <a:t>3</a:t>
                      </a:r>
                      <a:r>
                        <a:rPr lang="en-US" sz="1600" dirty="0">
                          <a:effectLst/>
                        </a:rPr>
                        <a:t>= 24.9</a:t>
                      </a:r>
                    </a:p>
                  </a:txBody>
                  <a:tcPr marL="68580" marR="68580" marT="0" marB="0">
                    <a:solidFill>
                      <a:srgbClr val="D0D8E8"/>
                    </a:solidFill>
                  </a:tcPr>
                </a:tc>
                <a:tc>
                  <a:txBody>
                    <a:bodyPr/>
                    <a:lstStyle/>
                    <a:p>
                      <a:pPr marL="0" marR="0" algn="ctr">
                        <a:spcBef>
                          <a:spcPts val="0"/>
                        </a:spcBef>
                        <a:spcAft>
                          <a:spcPts val="0"/>
                        </a:spcAft>
                      </a:pPr>
                      <a:r>
                        <a:rPr lang="en-US" sz="1600" dirty="0">
                          <a:effectLst/>
                        </a:rPr>
                        <a:t>24.9-27.2 = -2.3</a:t>
                      </a:r>
                    </a:p>
                  </a:txBody>
                  <a:tcPr marL="68580" marR="68580" marT="0" marB="0">
                    <a:solidFill>
                      <a:srgbClr val="D0D8E8"/>
                    </a:solidFill>
                  </a:tcPr>
                </a:tc>
                <a:tc>
                  <a:txBody>
                    <a:bodyPr/>
                    <a:lstStyle/>
                    <a:p>
                      <a:pPr marL="0" marR="0" algn="ctr">
                        <a:spcBef>
                          <a:spcPts val="0"/>
                        </a:spcBef>
                        <a:spcAft>
                          <a:spcPts val="0"/>
                        </a:spcAft>
                      </a:pPr>
                      <a:r>
                        <a:rPr lang="en-US" sz="1600" dirty="0">
                          <a:effectLst/>
                        </a:rPr>
                        <a:t>(-2.3)</a:t>
                      </a:r>
                      <a:r>
                        <a:rPr lang="en-US" sz="1600" baseline="30000" dirty="0">
                          <a:effectLst/>
                        </a:rPr>
                        <a:t>2</a:t>
                      </a:r>
                      <a:r>
                        <a:rPr lang="en-US" sz="1600" dirty="0">
                          <a:effectLst/>
                        </a:rPr>
                        <a:t> = 5.29</a:t>
                      </a:r>
                    </a:p>
                  </a:txBody>
                  <a:tcPr marL="68580" marR="68580" marT="0" marB="0">
                    <a:solidFill>
                      <a:srgbClr val="D0D8E8"/>
                    </a:solidFill>
                  </a:tcPr>
                </a:tc>
                <a:extLst>
                  <a:ext uri="{0D108BD9-81ED-4DB2-BD59-A6C34878D82A}">
                    <a16:rowId xmlns:a16="http://schemas.microsoft.com/office/drawing/2014/main" val="10003"/>
                  </a:ext>
                </a:extLst>
              </a:tr>
              <a:tr h="294325">
                <a:tc>
                  <a:txBody>
                    <a:bodyPr/>
                    <a:lstStyle/>
                    <a:p>
                      <a:pPr marL="0" marR="0" algn="ctr">
                        <a:spcBef>
                          <a:spcPts val="0"/>
                        </a:spcBef>
                        <a:spcAft>
                          <a:spcPts val="0"/>
                        </a:spcAft>
                      </a:pPr>
                      <a:r>
                        <a:rPr lang="en-US" sz="1600" dirty="0">
                          <a:effectLst/>
                        </a:rPr>
                        <a:t>i = 4</a:t>
                      </a:r>
                      <a:endParaRPr lang="en-US" sz="1200" dirty="0">
                        <a:effectLst/>
                        <a:latin typeface="Times" pitchFamily="18" charset="0"/>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X</a:t>
                      </a:r>
                      <a:r>
                        <a:rPr lang="en-US" sz="1600" baseline="-25000" dirty="0">
                          <a:effectLst/>
                        </a:rPr>
                        <a:t>4</a:t>
                      </a:r>
                      <a:r>
                        <a:rPr lang="en-US" sz="1600" dirty="0">
                          <a:effectLst/>
                        </a:rPr>
                        <a:t>= 25.5</a:t>
                      </a:r>
                    </a:p>
                  </a:txBody>
                  <a:tcPr marL="68580" marR="68580" marT="0" marB="0">
                    <a:solidFill>
                      <a:srgbClr val="D0D8E8"/>
                    </a:solidFill>
                  </a:tcPr>
                </a:tc>
                <a:tc>
                  <a:txBody>
                    <a:bodyPr/>
                    <a:lstStyle/>
                    <a:p>
                      <a:pPr marL="0" marR="0" algn="ctr">
                        <a:spcBef>
                          <a:spcPts val="0"/>
                        </a:spcBef>
                        <a:spcAft>
                          <a:spcPts val="0"/>
                        </a:spcAft>
                      </a:pPr>
                      <a:r>
                        <a:rPr lang="en-US" sz="1600" dirty="0">
                          <a:effectLst/>
                        </a:rPr>
                        <a:t>25.5-27.2 = -1.7</a:t>
                      </a:r>
                    </a:p>
                  </a:txBody>
                  <a:tcPr marL="68580" marR="68580" marT="0" marB="0">
                    <a:solidFill>
                      <a:srgbClr val="D0D8E8"/>
                    </a:solidFill>
                  </a:tcPr>
                </a:tc>
                <a:tc>
                  <a:txBody>
                    <a:bodyPr/>
                    <a:lstStyle/>
                    <a:p>
                      <a:pPr marL="0" marR="0" algn="ctr">
                        <a:spcBef>
                          <a:spcPts val="0"/>
                        </a:spcBef>
                        <a:spcAft>
                          <a:spcPts val="0"/>
                        </a:spcAft>
                      </a:pPr>
                      <a:r>
                        <a:rPr lang="en-US" sz="1600" dirty="0">
                          <a:effectLst/>
                        </a:rPr>
                        <a:t>(-1.7)</a:t>
                      </a:r>
                      <a:r>
                        <a:rPr lang="en-US" sz="1600" baseline="30000" dirty="0">
                          <a:effectLst/>
                        </a:rPr>
                        <a:t>2</a:t>
                      </a:r>
                      <a:r>
                        <a:rPr lang="en-US" sz="1600" dirty="0">
                          <a:effectLst/>
                        </a:rPr>
                        <a:t> = 2.89</a:t>
                      </a:r>
                    </a:p>
                  </a:txBody>
                  <a:tcPr marL="68580" marR="68580" marT="0" marB="0">
                    <a:solidFill>
                      <a:srgbClr val="D0D8E8"/>
                    </a:solidFill>
                  </a:tcPr>
                </a:tc>
                <a:extLst>
                  <a:ext uri="{0D108BD9-81ED-4DB2-BD59-A6C34878D82A}">
                    <a16:rowId xmlns:a16="http://schemas.microsoft.com/office/drawing/2014/main" val="10004"/>
                  </a:ext>
                </a:extLst>
              </a:tr>
              <a:tr h="294325">
                <a:tc>
                  <a:txBody>
                    <a:bodyPr/>
                    <a:lstStyle/>
                    <a:p>
                      <a:pPr marL="0" marR="0" algn="ctr">
                        <a:spcBef>
                          <a:spcPts val="0"/>
                        </a:spcBef>
                        <a:spcAft>
                          <a:spcPts val="0"/>
                        </a:spcAft>
                      </a:pPr>
                      <a:r>
                        <a:rPr lang="en-US" sz="1600" dirty="0">
                          <a:effectLst/>
                        </a:rPr>
                        <a:t>i = 5</a:t>
                      </a:r>
                      <a:endParaRPr lang="en-US" sz="1200" dirty="0">
                        <a:effectLst/>
                        <a:latin typeface="Times" pitchFamily="18" charset="0"/>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X</a:t>
                      </a:r>
                      <a:r>
                        <a:rPr lang="en-US" sz="1600" baseline="-25000" dirty="0">
                          <a:effectLst/>
                        </a:rPr>
                        <a:t>5</a:t>
                      </a:r>
                      <a:r>
                        <a:rPr lang="en-US" sz="1600" dirty="0">
                          <a:effectLst/>
                        </a:rPr>
                        <a:t>= 22.8</a:t>
                      </a:r>
                    </a:p>
                  </a:txBody>
                  <a:tcPr marL="68580" marR="68580" marT="0" marB="0">
                    <a:solidFill>
                      <a:srgbClr val="D0D8E8"/>
                    </a:solidFill>
                  </a:tcPr>
                </a:tc>
                <a:tc>
                  <a:txBody>
                    <a:bodyPr/>
                    <a:lstStyle/>
                    <a:p>
                      <a:pPr marL="0" marR="0" algn="ctr">
                        <a:spcBef>
                          <a:spcPts val="0"/>
                        </a:spcBef>
                        <a:spcAft>
                          <a:spcPts val="0"/>
                        </a:spcAft>
                      </a:pPr>
                      <a:r>
                        <a:rPr lang="en-US" sz="1600" dirty="0">
                          <a:effectLst/>
                        </a:rPr>
                        <a:t>22.8-27.2 = -4.4</a:t>
                      </a:r>
                    </a:p>
                  </a:txBody>
                  <a:tcPr marL="68580" marR="68580" marT="0" marB="0">
                    <a:solidFill>
                      <a:srgbClr val="D0D8E8"/>
                    </a:solidFill>
                  </a:tcPr>
                </a:tc>
                <a:tc>
                  <a:txBody>
                    <a:bodyPr/>
                    <a:lstStyle/>
                    <a:p>
                      <a:pPr marL="0" marR="0" algn="ctr">
                        <a:spcBef>
                          <a:spcPts val="0"/>
                        </a:spcBef>
                        <a:spcAft>
                          <a:spcPts val="0"/>
                        </a:spcAft>
                      </a:pPr>
                      <a:r>
                        <a:rPr lang="en-US" sz="1600" dirty="0">
                          <a:effectLst/>
                        </a:rPr>
                        <a:t>(-4.4)</a:t>
                      </a:r>
                      <a:r>
                        <a:rPr lang="en-US" sz="1600" baseline="30000" dirty="0">
                          <a:effectLst/>
                        </a:rPr>
                        <a:t>2</a:t>
                      </a:r>
                      <a:r>
                        <a:rPr lang="en-US" sz="1600" dirty="0">
                          <a:effectLst/>
                        </a:rPr>
                        <a:t> = 19.36</a:t>
                      </a:r>
                    </a:p>
                  </a:txBody>
                  <a:tcPr marL="68580" marR="68580" marT="0" marB="0">
                    <a:solidFill>
                      <a:srgbClr val="D0D8E8"/>
                    </a:solidFill>
                  </a:tcPr>
                </a:tc>
                <a:extLst>
                  <a:ext uri="{0D108BD9-81ED-4DB2-BD59-A6C34878D82A}">
                    <a16:rowId xmlns:a16="http://schemas.microsoft.com/office/drawing/2014/main" val="10005"/>
                  </a:ext>
                </a:extLst>
              </a:tr>
              <a:tr h="294325">
                <a:tc>
                  <a:txBody>
                    <a:bodyPr/>
                    <a:lstStyle/>
                    <a:p>
                      <a:pPr marL="0" marR="0" algn="ctr">
                        <a:spcBef>
                          <a:spcPts val="0"/>
                        </a:spcBef>
                        <a:spcAft>
                          <a:spcPts val="0"/>
                        </a:spcAft>
                      </a:pPr>
                      <a:r>
                        <a:rPr lang="en-US" sz="1600" dirty="0">
                          <a:effectLst/>
                        </a:rPr>
                        <a:t>i = 6</a:t>
                      </a:r>
                      <a:endParaRPr lang="en-US" sz="1200" dirty="0">
                        <a:effectLst/>
                        <a:latin typeface="Times" pitchFamily="18" charset="0"/>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X</a:t>
                      </a:r>
                      <a:r>
                        <a:rPr lang="en-US" sz="1600" baseline="-25000" dirty="0">
                          <a:effectLst/>
                        </a:rPr>
                        <a:t>6</a:t>
                      </a:r>
                      <a:r>
                        <a:rPr lang="en-US" sz="1600" dirty="0">
                          <a:effectLst/>
                        </a:rPr>
                        <a:t>= 29.0</a:t>
                      </a:r>
                    </a:p>
                  </a:txBody>
                  <a:tcPr marL="68580" marR="68580" marT="0" marB="0">
                    <a:solidFill>
                      <a:srgbClr val="D0D8E8"/>
                    </a:solidFill>
                  </a:tcPr>
                </a:tc>
                <a:tc>
                  <a:txBody>
                    <a:bodyPr/>
                    <a:lstStyle/>
                    <a:p>
                      <a:pPr marL="0" marR="0" algn="ctr">
                        <a:spcBef>
                          <a:spcPts val="0"/>
                        </a:spcBef>
                        <a:spcAft>
                          <a:spcPts val="0"/>
                        </a:spcAft>
                      </a:pPr>
                      <a:r>
                        <a:rPr lang="en-US" sz="1600" dirty="0">
                          <a:effectLst/>
                        </a:rPr>
                        <a:t>29.0-27.2 = 1.8</a:t>
                      </a:r>
                    </a:p>
                  </a:txBody>
                  <a:tcPr marL="68580" marR="68580" marT="0" marB="0">
                    <a:solidFill>
                      <a:srgbClr val="D0D8E8"/>
                    </a:solidFill>
                  </a:tcPr>
                </a:tc>
                <a:tc>
                  <a:txBody>
                    <a:bodyPr/>
                    <a:lstStyle/>
                    <a:p>
                      <a:pPr marL="0" marR="0" algn="ctr">
                        <a:spcBef>
                          <a:spcPts val="0"/>
                        </a:spcBef>
                        <a:spcAft>
                          <a:spcPts val="0"/>
                        </a:spcAft>
                      </a:pPr>
                      <a:r>
                        <a:rPr lang="en-US" sz="1600" dirty="0">
                          <a:effectLst/>
                        </a:rPr>
                        <a:t>(1.8)</a:t>
                      </a:r>
                      <a:r>
                        <a:rPr lang="en-US" sz="1600" baseline="30000" dirty="0">
                          <a:effectLst/>
                        </a:rPr>
                        <a:t>2</a:t>
                      </a:r>
                      <a:r>
                        <a:rPr lang="en-US" sz="1600" baseline="0" dirty="0">
                          <a:effectLst/>
                        </a:rPr>
                        <a:t> </a:t>
                      </a:r>
                      <a:r>
                        <a:rPr lang="en-US" sz="1600" dirty="0">
                          <a:effectLst/>
                        </a:rPr>
                        <a:t>= 3.24</a:t>
                      </a:r>
                    </a:p>
                  </a:txBody>
                  <a:tcPr marL="68580" marR="68580" marT="0" marB="0">
                    <a:solidFill>
                      <a:srgbClr val="D0D8E8"/>
                    </a:solidFill>
                  </a:tcPr>
                </a:tc>
                <a:extLst>
                  <a:ext uri="{0D108BD9-81ED-4DB2-BD59-A6C34878D82A}">
                    <a16:rowId xmlns:a16="http://schemas.microsoft.com/office/drawing/2014/main" val="10006"/>
                  </a:ext>
                </a:extLst>
              </a:tr>
              <a:tr h="294325">
                <a:tc>
                  <a:txBody>
                    <a:bodyPr/>
                    <a:lstStyle/>
                    <a:p>
                      <a:pPr marL="0" marR="0" algn="ctr">
                        <a:spcBef>
                          <a:spcPts val="0"/>
                        </a:spcBef>
                        <a:spcAft>
                          <a:spcPts val="0"/>
                        </a:spcAft>
                      </a:pPr>
                      <a:r>
                        <a:rPr lang="en-US" sz="1600" dirty="0">
                          <a:effectLst/>
                        </a:rPr>
                        <a:t>i = 7</a:t>
                      </a:r>
                      <a:endParaRPr lang="en-US" sz="1200" dirty="0">
                        <a:effectLst/>
                        <a:latin typeface="Times" pitchFamily="18" charset="0"/>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X</a:t>
                      </a:r>
                      <a:r>
                        <a:rPr lang="en-US" sz="1600" baseline="-25000" dirty="0">
                          <a:effectLst/>
                        </a:rPr>
                        <a:t>7</a:t>
                      </a:r>
                      <a:r>
                        <a:rPr lang="en-US" sz="1600" dirty="0">
                          <a:effectLst/>
                        </a:rPr>
                        <a:t>= 31.9</a:t>
                      </a:r>
                    </a:p>
                  </a:txBody>
                  <a:tcPr marL="68580" marR="68580" marT="0" marB="0">
                    <a:solidFill>
                      <a:srgbClr val="D0D8E8"/>
                    </a:solidFill>
                  </a:tcPr>
                </a:tc>
                <a:tc>
                  <a:txBody>
                    <a:bodyPr/>
                    <a:lstStyle/>
                    <a:p>
                      <a:pPr marL="0" marR="0" algn="ctr">
                        <a:spcBef>
                          <a:spcPts val="0"/>
                        </a:spcBef>
                        <a:spcAft>
                          <a:spcPts val="0"/>
                        </a:spcAft>
                      </a:pPr>
                      <a:r>
                        <a:rPr lang="en-US" sz="1600" dirty="0">
                          <a:effectLst/>
                        </a:rPr>
                        <a:t>31.9-27.2 = 4.7</a:t>
                      </a:r>
                    </a:p>
                  </a:txBody>
                  <a:tcPr marL="68580" marR="68580" marT="0" marB="0">
                    <a:solidFill>
                      <a:srgbClr val="D0D8E8"/>
                    </a:solidFill>
                  </a:tcPr>
                </a:tc>
                <a:tc>
                  <a:txBody>
                    <a:bodyPr/>
                    <a:lstStyle/>
                    <a:p>
                      <a:pPr marL="0" marR="0" algn="ctr">
                        <a:spcBef>
                          <a:spcPts val="0"/>
                        </a:spcBef>
                        <a:spcAft>
                          <a:spcPts val="0"/>
                        </a:spcAft>
                      </a:pPr>
                      <a:r>
                        <a:rPr lang="en-US" sz="1600" dirty="0">
                          <a:effectLst/>
                        </a:rPr>
                        <a:t>(4.7)</a:t>
                      </a:r>
                      <a:r>
                        <a:rPr lang="en-US" sz="1600" baseline="30000" dirty="0">
                          <a:effectLst/>
                        </a:rPr>
                        <a:t>2</a:t>
                      </a:r>
                      <a:r>
                        <a:rPr lang="en-US" sz="1600" dirty="0">
                          <a:effectLst/>
                        </a:rPr>
                        <a:t> = 22.09</a:t>
                      </a:r>
                    </a:p>
                  </a:txBody>
                  <a:tcPr marL="68580" marR="68580" marT="0" marB="0">
                    <a:solidFill>
                      <a:srgbClr val="D0D8E8"/>
                    </a:solidFill>
                  </a:tcPr>
                </a:tc>
                <a:extLst>
                  <a:ext uri="{0D108BD9-81ED-4DB2-BD59-A6C34878D82A}">
                    <a16:rowId xmlns:a16="http://schemas.microsoft.com/office/drawing/2014/main" val="10007"/>
                  </a:ext>
                </a:extLst>
              </a:tr>
              <a:tr h="294325">
                <a:tc>
                  <a:txBody>
                    <a:bodyPr/>
                    <a:lstStyle/>
                    <a:p>
                      <a:pPr marL="0" marR="0" algn="ctr">
                        <a:spcBef>
                          <a:spcPts val="0"/>
                        </a:spcBef>
                        <a:spcAft>
                          <a:spcPts val="0"/>
                        </a:spcAft>
                      </a:pPr>
                      <a:r>
                        <a:rPr lang="en-US" sz="1600" dirty="0">
                          <a:effectLst/>
                        </a:rPr>
                        <a:t>i = 8</a:t>
                      </a:r>
                      <a:endParaRPr lang="en-US" sz="1200" dirty="0">
                        <a:effectLst/>
                        <a:latin typeface="Times" pitchFamily="18" charset="0"/>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X</a:t>
                      </a:r>
                      <a:r>
                        <a:rPr lang="en-US" sz="1600" baseline="-25000" dirty="0">
                          <a:effectLst/>
                        </a:rPr>
                        <a:t>8</a:t>
                      </a:r>
                      <a:r>
                        <a:rPr lang="en-US" sz="1600" dirty="0">
                          <a:effectLst/>
                        </a:rPr>
                        <a:t>= 28.8</a:t>
                      </a:r>
                    </a:p>
                  </a:txBody>
                  <a:tcPr marL="68580" marR="68580" marT="0" marB="0">
                    <a:solidFill>
                      <a:srgbClr val="D0D8E8"/>
                    </a:solidFill>
                  </a:tcPr>
                </a:tc>
                <a:tc>
                  <a:txBody>
                    <a:bodyPr/>
                    <a:lstStyle/>
                    <a:p>
                      <a:pPr marL="0" marR="0" algn="ctr">
                        <a:spcBef>
                          <a:spcPts val="0"/>
                        </a:spcBef>
                        <a:spcAft>
                          <a:spcPts val="0"/>
                        </a:spcAft>
                      </a:pPr>
                      <a:r>
                        <a:rPr lang="en-US" sz="1600" dirty="0">
                          <a:effectLst/>
                        </a:rPr>
                        <a:t>28.8-27.2 = 1.6</a:t>
                      </a:r>
                    </a:p>
                  </a:txBody>
                  <a:tcPr marL="68580" marR="68580" marT="0" marB="0">
                    <a:solidFill>
                      <a:srgbClr val="D0D8E8"/>
                    </a:solidFill>
                  </a:tcPr>
                </a:tc>
                <a:tc>
                  <a:txBody>
                    <a:bodyPr/>
                    <a:lstStyle/>
                    <a:p>
                      <a:pPr marL="0" marR="0" algn="ctr">
                        <a:spcBef>
                          <a:spcPts val="0"/>
                        </a:spcBef>
                        <a:spcAft>
                          <a:spcPts val="0"/>
                        </a:spcAft>
                      </a:pPr>
                      <a:r>
                        <a:rPr lang="en-US" sz="1600" dirty="0">
                          <a:effectLst/>
                        </a:rPr>
                        <a:t>(1.6)</a:t>
                      </a:r>
                      <a:r>
                        <a:rPr lang="en-US" sz="1600" baseline="30000" dirty="0">
                          <a:effectLst/>
                        </a:rPr>
                        <a:t>2</a:t>
                      </a:r>
                      <a:r>
                        <a:rPr lang="en-US" sz="1600" dirty="0">
                          <a:effectLst/>
                        </a:rPr>
                        <a:t> = 2.56</a:t>
                      </a:r>
                    </a:p>
                  </a:txBody>
                  <a:tcPr marL="68580" marR="68580" marT="0" marB="0">
                    <a:solidFill>
                      <a:srgbClr val="D0D8E8"/>
                    </a:solidFill>
                  </a:tcPr>
                </a:tc>
                <a:extLst>
                  <a:ext uri="{0D108BD9-81ED-4DB2-BD59-A6C34878D82A}">
                    <a16:rowId xmlns:a16="http://schemas.microsoft.com/office/drawing/2014/main" val="10008"/>
                  </a:ext>
                </a:extLst>
              </a:tr>
              <a:tr h="294325">
                <a:tc>
                  <a:txBody>
                    <a:bodyPr/>
                    <a:lstStyle/>
                    <a:p>
                      <a:pPr marL="0" marR="0" algn="ctr">
                        <a:spcBef>
                          <a:spcPts val="0"/>
                        </a:spcBef>
                        <a:spcAft>
                          <a:spcPts val="0"/>
                        </a:spcAft>
                      </a:pPr>
                      <a:r>
                        <a:rPr lang="en-US" sz="1600" dirty="0">
                          <a:effectLst/>
                        </a:rPr>
                        <a:t>i = 9</a:t>
                      </a:r>
                      <a:endParaRPr lang="en-US" sz="1200" dirty="0">
                        <a:effectLst/>
                        <a:latin typeface="Times" pitchFamily="18" charset="0"/>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X</a:t>
                      </a:r>
                      <a:r>
                        <a:rPr lang="en-US" sz="1600" baseline="-25000" dirty="0">
                          <a:effectLst/>
                        </a:rPr>
                        <a:t>9</a:t>
                      </a:r>
                      <a:r>
                        <a:rPr lang="en-US" sz="1600" dirty="0">
                          <a:effectLst/>
                        </a:rPr>
                        <a:t>= 31.5</a:t>
                      </a:r>
                    </a:p>
                  </a:txBody>
                  <a:tcPr marL="68580" marR="68580" marT="0" marB="0">
                    <a:solidFill>
                      <a:srgbClr val="D0D8E8"/>
                    </a:solidFill>
                  </a:tcPr>
                </a:tc>
                <a:tc>
                  <a:txBody>
                    <a:bodyPr/>
                    <a:lstStyle/>
                    <a:p>
                      <a:pPr marL="0" marR="0" algn="ctr">
                        <a:spcBef>
                          <a:spcPts val="0"/>
                        </a:spcBef>
                        <a:spcAft>
                          <a:spcPts val="0"/>
                        </a:spcAft>
                      </a:pPr>
                      <a:r>
                        <a:rPr lang="en-US" sz="1600" dirty="0">
                          <a:effectLst/>
                        </a:rPr>
                        <a:t>31.5-27.2 = 4.3</a:t>
                      </a:r>
                    </a:p>
                  </a:txBody>
                  <a:tcPr marL="68580" marR="68580" marT="0" marB="0">
                    <a:solidFill>
                      <a:srgbClr val="D0D8E8"/>
                    </a:solidFill>
                  </a:tcPr>
                </a:tc>
                <a:tc>
                  <a:txBody>
                    <a:bodyPr/>
                    <a:lstStyle/>
                    <a:p>
                      <a:pPr marL="0" marR="0" algn="ctr">
                        <a:spcBef>
                          <a:spcPts val="0"/>
                        </a:spcBef>
                        <a:spcAft>
                          <a:spcPts val="0"/>
                        </a:spcAft>
                      </a:pPr>
                      <a:r>
                        <a:rPr lang="en-US" sz="1600" dirty="0">
                          <a:effectLst/>
                        </a:rPr>
                        <a:t>(4.3)</a:t>
                      </a:r>
                      <a:r>
                        <a:rPr lang="en-US" sz="1600" baseline="30000" dirty="0">
                          <a:effectLst/>
                        </a:rPr>
                        <a:t>2</a:t>
                      </a:r>
                      <a:r>
                        <a:rPr lang="en-US" sz="1600" dirty="0">
                          <a:effectLst/>
                        </a:rPr>
                        <a:t> = 18.49</a:t>
                      </a:r>
                    </a:p>
                  </a:txBody>
                  <a:tcPr marL="68580" marR="68580" marT="0" marB="0">
                    <a:solidFill>
                      <a:srgbClr val="D0D8E8"/>
                    </a:solidFill>
                  </a:tcPr>
                </a:tc>
                <a:extLst>
                  <a:ext uri="{0D108BD9-81ED-4DB2-BD59-A6C34878D82A}">
                    <a16:rowId xmlns:a16="http://schemas.microsoft.com/office/drawing/2014/main" val="10009"/>
                  </a:ext>
                </a:extLst>
              </a:tr>
              <a:tr h="294325">
                <a:tc>
                  <a:txBody>
                    <a:bodyPr/>
                    <a:lstStyle/>
                    <a:p>
                      <a:pPr marL="0" marR="0" algn="ctr">
                        <a:spcBef>
                          <a:spcPts val="0"/>
                        </a:spcBef>
                        <a:spcAft>
                          <a:spcPts val="0"/>
                        </a:spcAft>
                      </a:pPr>
                      <a:r>
                        <a:rPr lang="en-US" sz="1600" dirty="0">
                          <a:effectLst/>
                        </a:rPr>
                        <a:t>i = 10</a:t>
                      </a:r>
                      <a:endParaRPr lang="en-US" sz="1200" dirty="0">
                        <a:effectLst/>
                        <a:latin typeface="Times" pitchFamily="18" charset="0"/>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X</a:t>
                      </a:r>
                      <a:r>
                        <a:rPr lang="en-US" sz="1600" baseline="-25000" dirty="0">
                          <a:effectLst/>
                        </a:rPr>
                        <a:t>10</a:t>
                      </a:r>
                      <a:r>
                        <a:rPr lang="en-US" sz="1600" dirty="0">
                          <a:effectLst/>
                        </a:rPr>
                        <a:t>= 26.8</a:t>
                      </a:r>
                    </a:p>
                  </a:txBody>
                  <a:tcPr marL="68580" marR="68580" marT="0" marB="0">
                    <a:solidFill>
                      <a:srgbClr val="D0D8E8"/>
                    </a:solidFill>
                  </a:tcPr>
                </a:tc>
                <a:tc>
                  <a:txBody>
                    <a:bodyPr/>
                    <a:lstStyle/>
                    <a:p>
                      <a:pPr marL="0" marR="0" algn="ctr">
                        <a:spcBef>
                          <a:spcPts val="0"/>
                        </a:spcBef>
                        <a:spcAft>
                          <a:spcPts val="0"/>
                        </a:spcAft>
                      </a:pPr>
                      <a:r>
                        <a:rPr lang="en-US" sz="1600" dirty="0">
                          <a:effectLst/>
                        </a:rPr>
                        <a:t>26.8-27.2 = -0.4</a:t>
                      </a:r>
                    </a:p>
                  </a:txBody>
                  <a:tcPr marL="68580" marR="68580" marT="0" marB="0">
                    <a:solidFill>
                      <a:srgbClr val="D0D8E8"/>
                    </a:solidFill>
                  </a:tcPr>
                </a:tc>
                <a:tc>
                  <a:txBody>
                    <a:bodyPr/>
                    <a:lstStyle/>
                    <a:p>
                      <a:pPr marL="0" marR="0" algn="ctr">
                        <a:spcBef>
                          <a:spcPts val="0"/>
                        </a:spcBef>
                        <a:spcAft>
                          <a:spcPts val="0"/>
                        </a:spcAft>
                      </a:pPr>
                      <a:r>
                        <a:rPr lang="en-US" sz="1600" dirty="0">
                          <a:effectLst/>
                        </a:rPr>
                        <a:t>(-0.4)</a:t>
                      </a:r>
                      <a:r>
                        <a:rPr lang="en-US" sz="1600" baseline="30000" dirty="0">
                          <a:effectLst/>
                        </a:rPr>
                        <a:t>2</a:t>
                      </a:r>
                      <a:r>
                        <a:rPr lang="en-US" sz="1600" dirty="0">
                          <a:effectLst/>
                        </a:rPr>
                        <a:t> = 0.16</a:t>
                      </a:r>
                    </a:p>
                  </a:txBody>
                  <a:tcPr marL="68580" marR="68580" marT="0" marB="0">
                    <a:solidFill>
                      <a:srgbClr val="D0D8E8"/>
                    </a:solidFill>
                  </a:tcPr>
                </a:tc>
                <a:extLst>
                  <a:ext uri="{0D108BD9-81ED-4DB2-BD59-A6C34878D82A}">
                    <a16:rowId xmlns:a16="http://schemas.microsoft.com/office/drawing/2014/main" val="10010"/>
                  </a:ext>
                </a:extLst>
              </a:tr>
              <a:tr h="248828">
                <a:tc>
                  <a:txBody>
                    <a:bodyPr/>
                    <a:lstStyle/>
                    <a:p>
                      <a:pPr marL="0" marR="0" algn="ctr">
                        <a:spcBef>
                          <a:spcPts val="0"/>
                        </a:spcBef>
                        <a:spcAft>
                          <a:spcPts val="0"/>
                        </a:spcAft>
                      </a:pPr>
                      <a:endParaRPr lang="en-US" sz="1200" dirty="0">
                        <a:effectLst/>
                        <a:latin typeface="Times" pitchFamily="18" charset="0"/>
                        <a:ea typeface="Times"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solidFill>
                            <a:srgbClr val="C00000"/>
                          </a:solidFill>
                          <a:effectLst/>
                        </a:rPr>
                        <a:t>mean=27.2</a:t>
                      </a:r>
                    </a:p>
                  </a:txBody>
                  <a:tcPr marL="68580" marR="68580" marT="0" marB="0">
                    <a:solidFill>
                      <a:srgbClr val="D0D8E8"/>
                    </a:solidFill>
                  </a:tcPr>
                </a:tc>
                <a:tc>
                  <a:txBody>
                    <a:bodyPr/>
                    <a:lstStyle/>
                    <a:p>
                      <a:pPr marL="0" marR="0" algn="ctr">
                        <a:spcBef>
                          <a:spcPts val="0"/>
                        </a:spcBef>
                        <a:spcAft>
                          <a:spcPts val="0"/>
                        </a:spcAft>
                      </a:pPr>
                      <a:r>
                        <a:rPr lang="en-US" sz="1600" baseline="0" dirty="0">
                          <a:solidFill>
                            <a:srgbClr val="C00000"/>
                          </a:solidFill>
                          <a:effectLst/>
                        </a:rPr>
                        <a:t>sum = 0</a:t>
                      </a:r>
                      <a:endParaRPr lang="en-US" sz="1600" dirty="0">
                        <a:solidFill>
                          <a:srgbClr val="C00000"/>
                        </a:solidFill>
                        <a:effectLst/>
                      </a:endParaRPr>
                    </a:p>
                  </a:txBody>
                  <a:tcPr marL="68580" marR="68580" marT="0" marB="0">
                    <a:solidFill>
                      <a:srgbClr val="D0D8E8"/>
                    </a:solidFill>
                  </a:tcPr>
                </a:tc>
                <a:tc>
                  <a:txBody>
                    <a:bodyPr/>
                    <a:lstStyle/>
                    <a:p>
                      <a:pPr marL="0" marR="0" algn="ctr">
                        <a:spcBef>
                          <a:spcPts val="0"/>
                        </a:spcBef>
                        <a:spcAft>
                          <a:spcPts val="0"/>
                        </a:spcAft>
                      </a:pPr>
                      <a:r>
                        <a:rPr lang="en-US" sz="1600" dirty="0">
                          <a:solidFill>
                            <a:srgbClr val="C00000"/>
                          </a:solidFill>
                          <a:effectLst/>
                        </a:rPr>
                        <a:t> sum = 82.56</a:t>
                      </a:r>
                    </a:p>
                  </a:txBody>
                  <a:tcPr marL="68580" marR="68580" marT="0" marB="0">
                    <a:solidFill>
                      <a:srgbClr val="D0D8E8"/>
                    </a:solidFill>
                  </a:tcPr>
                </a:tc>
                <a:extLst>
                  <a:ext uri="{0D108BD9-81ED-4DB2-BD59-A6C34878D82A}">
                    <a16:rowId xmlns:a16="http://schemas.microsoft.com/office/drawing/2014/main" val="10011"/>
                  </a:ext>
                </a:extLst>
              </a:tr>
            </a:tbl>
          </a:graphicData>
        </a:graphic>
      </p:graphicFrame>
      <p:sp>
        <p:nvSpPr>
          <p:cNvPr id="975" name="Rectangle 974">
            <a:extLst>
              <a:ext uri="{FF2B5EF4-FFF2-40B4-BE49-F238E27FC236}">
                <a16:creationId xmlns:a16="http://schemas.microsoft.com/office/drawing/2014/main" id="{A211EAAE-9F04-4A7B-9E7D-8B2963154FB5}"/>
              </a:ext>
            </a:extLst>
          </p:cNvPr>
          <p:cNvSpPr/>
          <p:nvPr/>
        </p:nvSpPr>
        <p:spPr>
          <a:xfrm>
            <a:off x="540361" y="843093"/>
            <a:ext cx="8380079" cy="338554"/>
          </a:xfrm>
          <a:prstGeom prst="rect">
            <a:avLst/>
          </a:prstGeom>
        </p:spPr>
        <p:txBody>
          <a:bodyPr wrap="square">
            <a:spAutoFit/>
          </a:bodyPr>
          <a:lstStyle/>
          <a:p>
            <a:r>
              <a:rPr lang="en-US" sz="1600" dirty="0"/>
              <a:t>A subsample of n=10 participants attending the seventh examination of the Framingham offspring</a:t>
            </a:r>
          </a:p>
        </p:txBody>
      </p:sp>
      <p:sp>
        <p:nvSpPr>
          <p:cNvPr id="11" name="Rectangle 10"/>
          <p:cNvSpPr/>
          <p:nvPr/>
        </p:nvSpPr>
        <p:spPr bwMode="auto">
          <a:xfrm>
            <a:off x="5395488" y="1299018"/>
            <a:ext cx="3425716" cy="2323713"/>
          </a:xfrm>
          <a:prstGeom prst="rect">
            <a:avLst/>
          </a:prstGeom>
          <a:solidFill>
            <a:srgbClr val="B7D3FB"/>
          </a:solidFill>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eaLnBrk="1" hangingPunct="1">
              <a:spcAft>
                <a:spcPts val="600"/>
              </a:spcAft>
              <a:defRPr/>
            </a:pPr>
            <a:r>
              <a:rPr lang="en-US" sz="1400" dirty="0">
                <a:solidFill>
                  <a:srgbClr val="000000"/>
                </a:solidFill>
                <a:ea typeface="ＭＳ Ｐゴシック" pitchFamily="34" charset="-128"/>
              </a:rPr>
              <a:t>1. Calculate the mean.</a:t>
            </a:r>
          </a:p>
          <a:p>
            <a:pPr eaLnBrk="1" hangingPunct="1">
              <a:defRPr/>
            </a:pPr>
            <a:r>
              <a:rPr lang="en-US" sz="1400" dirty="0">
                <a:solidFill>
                  <a:srgbClr val="000000"/>
                </a:solidFill>
                <a:ea typeface="ＭＳ Ｐゴシック" pitchFamily="34" charset="-128"/>
              </a:rPr>
              <a:t>2. Calculate each </a:t>
            </a:r>
            <a:r>
              <a:rPr lang="en-US" sz="1400" i="1" dirty="0">
                <a:solidFill>
                  <a:srgbClr val="000000"/>
                </a:solidFill>
                <a:ea typeface="ＭＳ Ｐゴシック" pitchFamily="34" charset="-128"/>
              </a:rPr>
              <a:t>deviation.</a:t>
            </a:r>
          </a:p>
          <a:p>
            <a:pPr eaLnBrk="1" hangingPunct="1">
              <a:defRPr/>
            </a:pPr>
            <a:r>
              <a:rPr lang="en-US" sz="1400" b="1" i="1" dirty="0">
                <a:solidFill>
                  <a:srgbClr val="000000"/>
                </a:solidFill>
                <a:ea typeface="ＭＳ Ｐゴシック" pitchFamily="34" charset="-128"/>
              </a:rPr>
              <a:t>    deviation </a:t>
            </a:r>
            <a:r>
              <a:rPr lang="en-US" sz="1400" i="1" dirty="0">
                <a:solidFill>
                  <a:srgbClr val="000000"/>
                </a:solidFill>
                <a:ea typeface="ＭＳ Ｐゴシック" pitchFamily="34" charset="-128"/>
              </a:rPr>
              <a:t>= observation – mean</a:t>
            </a:r>
          </a:p>
          <a:p>
            <a:pPr eaLnBrk="1" hangingPunct="1">
              <a:defRPr/>
            </a:pPr>
            <a:endParaRPr lang="en-US" sz="300" i="1" dirty="0">
              <a:solidFill>
                <a:srgbClr val="000000"/>
              </a:solidFill>
              <a:ea typeface="ＭＳ Ｐゴシック" pitchFamily="34" charset="-128"/>
            </a:endParaRPr>
          </a:p>
          <a:p>
            <a:pPr>
              <a:buFont typeface="Arial" pitchFamily="34" charset="0"/>
              <a:buAutoNum type="arabicPeriod" startAt="3"/>
              <a:defRPr/>
            </a:pPr>
            <a:r>
              <a:rPr lang="en-US" altLang="en-US" sz="1400" dirty="0">
                <a:solidFill>
                  <a:srgbClr val="000000"/>
                </a:solidFill>
              </a:rPr>
              <a:t> Square each deviation.</a:t>
            </a:r>
          </a:p>
          <a:p>
            <a:pPr>
              <a:buFont typeface="Arial" pitchFamily="34" charset="0"/>
              <a:buAutoNum type="arabicPeriod" startAt="3"/>
              <a:defRPr/>
            </a:pPr>
            <a:endParaRPr lang="en-US" altLang="en-US" sz="400" dirty="0">
              <a:solidFill>
                <a:srgbClr val="000000"/>
              </a:solidFill>
            </a:endParaRPr>
          </a:p>
          <a:p>
            <a:pPr>
              <a:buFont typeface="Arial" pitchFamily="34" charset="0"/>
              <a:buAutoNum type="arabicPeriod" startAt="3"/>
              <a:defRPr/>
            </a:pPr>
            <a:r>
              <a:rPr lang="en-US" altLang="en-US" sz="1400" dirty="0">
                <a:solidFill>
                  <a:srgbClr val="000000"/>
                </a:solidFill>
              </a:rPr>
              <a:t> Find the </a:t>
            </a:r>
            <a:r>
              <a:rPr lang="ja-JP" altLang="en-US" sz="1400" dirty="0">
                <a:solidFill>
                  <a:srgbClr val="000000"/>
                </a:solidFill>
              </a:rPr>
              <a:t>“</a:t>
            </a:r>
            <a:r>
              <a:rPr lang="en-US" altLang="ja-JP" sz="1400" dirty="0">
                <a:solidFill>
                  <a:srgbClr val="000000"/>
                </a:solidFill>
              </a:rPr>
              <a:t>average</a:t>
            </a:r>
            <a:r>
              <a:rPr lang="ja-JP" altLang="en-US" sz="1400" dirty="0">
                <a:solidFill>
                  <a:srgbClr val="000000"/>
                </a:solidFill>
              </a:rPr>
              <a:t>”</a:t>
            </a:r>
            <a:r>
              <a:rPr lang="en-US" altLang="ja-JP" sz="1400" dirty="0">
                <a:solidFill>
                  <a:srgbClr val="000000"/>
                </a:solidFill>
              </a:rPr>
              <a:t> squared deviation. Calculate the sum of the squared deviations divided by (</a:t>
            </a:r>
            <a:r>
              <a:rPr lang="en-US" altLang="ja-JP" sz="1400" i="1" dirty="0">
                <a:solidFill>
                  <a:srgbClr val="000000"/>
                </a:solidFill>
              </a:rPr>
              <a:t>n </a:t>
            </a:r>
            <a:r>
              <a:rPr lang="en-US" altLang="ja-JP" sz="1400" dirty="0">
                <a:solidFill>
                  <a:srgbClr val="000000"/>
                </a:solidFill>
                <a:cs typeface="Arial" pitchFamily="34" charset="0"/>
              </a:rPr>
              <a:t>–</a:t>
            </a:r>
            <a:r>
              <a:rPr lang="en-US" altLang="ja-JP" sz="1400" dirty="0">
                <a:solidFill>
                  <a:srgbClr val="000000"/>
                </a:solidFill>
              </a:rPr>
              <a:t> 1). This is called the </a:t>
            </a:r>
            <a:r>
              <a:rPr lang="en-US" altLang="ja-JP" sz="1400" b="1" dirty="0">
                <a:solidFill>
                  <a:srgbClr val="000000"/>
                </a:solidFill>
              </a:rPr>
              <a:t>variance.</a:t>
            </a:r>
          </a:p>
          <a:p>
            <a:pPr>
              <a:buFont typeface="Arial" pitchFamily="34" charset="0"/>
              <a:buAutoNum type="arabicPeriod" startAt="3"/>
              <a:defRPr/>
            </a:pPr>
            <a:endParaRPr lang="en-US" altLang="ja-JP" sz="400" b="1" dirty="0">
              <a:solidFill>
                <a:srgbClr val="000000"/>
              </a:solidFill>
            </a:endParaRPr>
          </a:p>
          <a:p>
            <a:pPr>
              <a:buFont typeface="Arial" pitchFamily="34" charset="0"/>
              <a:buAutoNum type="arabicPeriod" startAt="3"/>
              <a:defRPr/>
            </a:pPr>
            <a:r>
              <a:rPr lang="en-US" altLang="en-US" sz="1400" dirty="0">
                <a:solidFill>
                  <a:srgbClr val="000000"/>
                </a:solidFill>
              </a:rPr>
              <a:t> Calculate the square root of the variance. This is the </a:t>
            </a:r>
            <a:r>
              <a:rPr lang="en-US" altLang="en-US" sz="1400" b="1" dirty="0">
                <a:solidFill>
                  <a:srgbClr val="000000"/>
                </a:solidFill>
              </a:rPr>
              <a:t>standard deviation.</a:t>
            </a:r>
          </a:p>
        </p:txBody>
      </p:sp>
      <p:sp>
        <p:nvSpPr>
          <p:cNvPr id="12" name="TextBox 28"/>
          <p:cNvSpPr txBox="1">
            <a:spLocks noChangeArrowheads="1"/>
          </p:cNvSpPr>
          <p:nvPr/>
        </p:nvSpPr>
        <p:spPr bwMode="auto">
          <a:xfrm>
            <a:off x="5395488" y="3751586"/>
            <a:ext cx="3624187"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800"/>
              </a:spcBef>
              <a:buClr>
                <a:schemeClr val="accent1"/>
              </a:buClr>
              <a:buSzPct val="100000"/>
              <a:buFont typeface="Wingdings 2" panose="05020102010507070707" pitchFamily="18" charset="2"/>
              <a:buChar char="¡"/>
              <a:defRPr sz="2000">
                <a:solidFill>
                  <a:schemeClr val="tx2"/>
                </a:solidFill>
                <a:latin typeface="Arial" panose="020B0604020202020204" pitchFamily="34" charset="0"/>
                <a:ea typeface="ＭＳ Ｐゴシック" panose="020B0600070205080204" pitchFamily="34" charset="-128"/>
              </a:defRPr>
            </a:lvl1pPr>
            <a:lvl2pPr marL="742950" indent="-28575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2pPr>
            <a:lvl3pPr marL="11430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3pPr>
            <a:lvl4pPr marL="1600200" indent="-22860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4pPr>
            <a:lvl5pPr marL="20574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9pPr>
          </a:lstStyle>
          <a:p>
            <a:pPr eaLnBrk="1" hangingPunct="1">
              <a:spcBef>
                <a:spcPct val="0"/>
              </a:spcBef>
              <a:spcAft>
                <a:spcPts val="600"/>
              </a:spcAft>
              <a:buClrTx/>
              <a:buSzTx/>
              <a:buFontTx/>
              <a:buNone/>
            </a:pPr>
            <a:r>
              <a:rPr lang="ja-JP" altLang="en-US" sz="1400" dirty="0">
                <a:solidFill>
                  <a:schemeClr val="tx1"/>
                </a:solidFill>
                <a:latin typeface="+mn-lt"/>
              </a:rPr>
              <a:t>“</a:t>
            </a:r>
            <a:r>
              <a:rPr lang="en-US" altLang="ja-JP" sz="1400" dirty="0">
                <a:solidFill>
                  <a:schemeClr val="tx1"/>
                </a:solidFill>
                <a:latin typeface="+mn-lt"/>
              </a:rPr>
              <a:t>Average</a:t>
            </a:r>
            <a:r>
              <a:rPr lang="ja-JP" altLang="en-US" sz="1400" dirty="0">
                <a:solidFill>
                  <a:schemeClr val="tx1"/>
                </a:solidFill>
                <a:latin typeface="+mn-lt"/>
              </a:rPr>
              <a:t>”</a:t>
            </a:r>
            <a:r>
              <a:rPr lang="en-US" altLang="ja-JP" sz="1400" dirty="0">
                <a:solidFill>
                  <a:schemeClr val="tx1"/>
                </a:solidFill>
                <a:latin typeface="+mn-lt"/>
              </a:rPr>
              <a:t> squared deviation = 82.56/(10 </a:t>
            </a:r>
            <a:r>
              <a:rPr lang="en-US" altLang="ja-JP" sz="1400" dirty="0">
                <a:solidFill>
                  <a:schemeClr val="tx1"/>
                </a:solidFill>
                <a:latin typeface="+mn-lt"/>
                <a:cs typeface="Arial" panose="020B0604020202020204" pitchFamily="34" charset="0"/>
              </a:rPr>
              <a:t>– 1) = 9.17.  This is the </a:t>
            </a:r>
            <a:r>
              <a:rPr lang="en-US" altLang="ja-JP" sz="1400" b="1" dirty="0">
                <a:solidFill>
                  <a:schemeClr val="tx1"/>
                </a:solidFill>
                <a:latin typeface="+mn-lt"/>
                <a:cs typeface="Arial" panose="020B0604020202020204" pitchFamily="34" charset="0"/>
              </a:rPr>
              <a:t>variance.</a:t>
            </a:r>
          </a:p>
          <a:p>
            <a:pPr eaLnBrk="1" hangingPunct="1">
              <a:spcBef>
                <a:spcPct val="0"/>
              </a:spcBef>
              <a:spcAft>
                <a:spcPts val="600"/>
              </a:spcAft>
              <a:buClrTx/>
              <a:buSzTx/>
              <a:buFontTx/>
              <a:buNone/>
            </a:pPr>
            <a:endParaRPr lang="en-US" altLang="en-US" sz="1000" b="1" dirty="0">
              <a:solidFill>
                <a:schemeClr val="tx1"/>
              </a:solidFill>
              <a:latin typeface="+mn-lt"/>
              <a:cs typeface="Arial" panose="020B0604020202020204" pitchFamily="34" charset="0"/>
            </a:endParaRPr>
          </a:p>
          <a:p>
            <a:pPr eaLnBrk="1" hangingPunct="1">
              <a:spcBef>
                <a:spcPct val="0"/>
              </a:spcBef>
              <a:spcAft>
                <a:spcPts val="600"/>
              </a:spcAft>
              <a:buClrTx/>
              <a:buSzTx/>
              <a:buFontTx/>
              <a:buNone/>
            </a:pPr>
            <a:r>
              <a:rPr lang="en-US" altLang="en-US" sz="1400" b="1" dirty="0">
                <a:solidFill>
                  <a:schemeClr val="tx1"/>
                </a:solidFill>
                <a:latin typeface="+mn-lt"/>
                <a:cs typeface="Arial" panose="020B0604020202020204" pitchFamily="34" charset="0"/>
              </a:rPr>
              <a:t>Standard deviation</a:t>
            </a:r>
            <a:r>
              <a:rPr lang="en-US" altLang="en-US" sz="1400" dirty="0">
                <a:solidFill>
                  <a:schemeClr val="tx1"/>
                </a:solidFill>
                <a:latin typeface="+mn-lt"/>
                <a:cs typeface="Arial" panose="020B0604020202020204" pitchFamily="34" charset="0"/>
              </a:rPr>
              <a:t> = square root of variance = </a:t>
            </a:r>
          </a:p>
        </p:txBody>
      </p:sp>
      <p:pic>
        <p:nvPicPr>
          <p:cNvPr id="6" name="Picture 5"/>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8001000" y="4768094"/>
            <a:ext cx="905943" cy="172511"/>
          </a:xfrm>
          <a:prstGeom prst="rect">
            <a:avLst/>
          </a:prstGeom>
        </p:spPr>
      </p:pic>
    </p:spTree>
    <p:extLst>
      <p:ext uri="{BB962C8B-B14F-4D97-AF65-F5344CB8AC3E}">
        <p14:creationId xmlns:p14="http://schemas.microsoft.com/office/powerpoint/2010/main" val="7511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animEffect transition="in" filter="fade">
                                      <p:cBhvr>
                                        <p:cTn id="7" dur="1000"/>
                                        <p:tgtEl>
                                          <p:spTgt spid="11">
                                            <p:bg/>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1000"/>
                                        <p:tgtEl>
                                          <p:spTgt spid="11">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1">
                                            <p:txEl>
                                              <p:pRg st="1" end="1"/>
                                            </p:txEl>
                                          </p:spTgt>
                                        </p:tgtEl>
                                        <p:attrNameLst>
                                          <p:attrName>style.visibility</p:attrName>
                                        </p:attrNameLst>
                                      </p:cBhvr>
                                      <p:to>
                                        <p:strVal val="visible"/>
                                      </p:to>
                                    </p:set>
                                    <p:animEffect transition="in" filter="fade">
                                      <p:cBhvr>
                                        <p:cTn id="16" dur="1000"/>
                                        <p:tgtEl>
                                          <p:spTgt spid="1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fade">
                                      <p:cBhvr>
                                        <p:cTn id="21" dur="1000"/>
                                        <p:tgtEl>
                                          <p:spTgt spid="11">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
                                            <p:txEl>
                                              <p:pRg st="4" end="4"/>
                                            </p:txEl>
                                          </p:spTgt>
                                        </p:tgtEl>
                                        <p:attrNameLst>
                                          <p:attrName>style.visibility</p:attrName>
                                        </p:attrNameLst>
                                      </p:cBhvr>
                                      <p:to>
                                        <p:strVal val="visible"/>
                                      </p:to>
                                    </p:set>
                                    <p:animEffect transition="in" filter="fade">
                                      <p:cBhvr>
                                        <p:cTn id="26" dur="1000"/>
                                        <p:tgtEl>
                                          <p:spTgt spid="11">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animEffect transition="in" filter="fade">
                                      <p:cBhvr>
                                        <p:cTn id="31" dur="1000"/>
                                        <p:tgtEl>
                                          <p:spTgt spid="11">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1">
                                            <p:txEl>
                                              <p:pRg st="8" end="8"/>
                                            </p:txEl>
                                          </p:spTgt>
                                        </p:tgtEl>
                                        <p:attrNameLst>
                                          <p:attrName>style.visibility</p:attrName>
                                        </p:attrNameLst>
                                      </p:cBhvr>
                                      <p:to>
                                        <p:strVal val="visible"/>
                                      </p:to>
                                    </p:set>
                                    <p:animEffect transition="in" filter="fade">
                                      <p:cBhvr>
                                        <p:cTn id="36" dur="1000"/>
                                        <p:tgtEl>
                                          <p:spTgt spid="11">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1000"/>
                                        <p:tgtEl>
                                          <p:spTgt spid="12">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2">
                                            <p:txEl>
                                              <p:pRg st="2" end="2"/>
                                            </p:txEl>
                                          </p:spTgt>
                                        </p:tgtEl>
                                        <p:attrNameLst>
                                          <p:attrName>style.visibility</p:attrName>
                                        </p:attrNameLst>
                                      </p:cBhvr>
                                      <p:to>
                                        <p:strVal val="visible"/>
                                      </p:to>
                                    </p:set>
                                    <p:animEffect transition="in" filter="fade">
                                      <p:cBhvr>
                                        <p:cTn id="46" dur="1000"/>
                                        <p:tgtEl>
                                          <p:spTgt spid="12">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5" animBg="1"/>
      <p:bldP spid="12" grpId="0" uiExpand="1" build="p" bldLvl="5"/>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1371600" cy="502602"/>
          </a:xfrm>
        </p:spPr>
        <p:txBody>
          <a:bodyPr>
            <a:normAutofit fontScale="90000"/>
          </a:bodyPr>
          <a:lstStyle/>
          <a:p>
            <a:r>
              <a:rPr lang="en-US" sz="4000" dirty="0">
                <a:ea typeface="Arial" charset="0"/>
                <a:cs typeface="Arial" charset="0"/>
              </a:rPr>
              <a:t>Mean</a:t>
            </a:r>
            <a:endParaRPr lang="en-US" sz="4000" dirty="0"/>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5" name="Text Placeholder 2">
            <a:extLst>
              <a:ext uri="{FF2B5EF4-FFF2-40B4-BE49-F238E27FC236}">
                <a16:creationId xmlns:a16="http://schemas.microsoft.com/office/drawing/2014/main" id="{44D25FD2-97C7-4706-B284-FFFE098C9219}"/>
              </a:ext>
            </a:extLst>
          </p:cNvPr>
          <p:cNvSpPr>
            <a:spLocks noGrp="1"/>
          </p:cNvSpPr>
          <p:nvPr>
            <p:ph idx="1"/>
          </p:nvPr>
        </p:nvSpPr>
        <p:spPr>
          <a:xfrm>
            <a:off x="457200" y="977717"/>
            <a:ext cx="8229600" cy="4525963"/>
          </a:xfrm>
        </p:spPr>
        <p:txBody>
          <a:bodyPr>
            <a:normAutofit fontScale="92500" lnSpcReduction="20000"/>
          </a:bodyPr>
          <a:lstStyle/>
          <a:p>
            <a:r>
              <a:rPr lang="en-US" b="1" dirty="0"/>
              <a:t>Mean</a:t>
            </a:r>
          </a:p>
          <a:p>
            <a:pPr lvl="1"/>
            <a:r>
              <a:rPr lang="en-US" dirty="0"/>
              <a:t>Average calculated for interval- or ratio-level data by summing all the values in a data set and dividing by the number of cases; abbreviated </a:t>
            </a:r>
            <a:r>
              <a:rPr lang="en-US" i="1" dirty="0"/>
              <a:t>M</a:t>
            </a:r>
            <a:br>
              <a:rPr lang="en-US" i="1" dirty="0"/>
            </a:br>
            <a:endParaRPr lang="en-US" i="1" dirty="0"/>
          </a:p>
          <a:p>
            <a:pPr lvl="1"/>
            <a:r>
              <a:rPr lang="en-US" dirty="0"/>
              <a:t>Formula for Sample Mean (</a:t>
            </a:r>
            <a:r>
              <a:rPr lang="en-US" i="1" dirty="0"/>
              <a:t>M</a:t>
            </a:r>
            <a:r>
              <a:rPr lang="en-US" dirty="0"/>
              <a:t>)</a:t>
            </a:r>
            <a:br>
              <a:rPr lang="en-US" dirty="0"/>
            </a:br>
            <a:br>
              <a:rPr lang="en-US" dirty="0"/>
            </a:br>
            <a:br>
              <a:rPr lang="en-US" dirty="0"/>
            </a:br>
            <a:endParaRPr lang="en-US" dirty="0"/>
          </a:p>
          <a:p>
            <a:pPr lvl="2"/>
            <a:r>
              <a:rPr lang="en-US" i="1" dirty="0"/>
              <a:t>M</a:t>
            </a:r>
            <a:r>
              <a:rPr lang="en-US" dirty="0"/>
              <a:t> = the mean of a sample</a:t>
            </a:r>
          </a:p>
          <a:p>
            <a:pPr lvl="2"/>
            <a:r>
              <a:rPr lang="en-US" dirty="0">
                <a:cs typeface="Times New Roman"/>
              </a:rPr>
              <a:t>∑ = summation sign</a:t>
            </a:r>
            <a:endParaRPr lang="en-US" dirty="0"/>
          </a:p>
          <a:p>
            <a:pPr lvl="2"/>
            <a:r>
              <a:rPr lang="en-US" i="1" dirty="0"/>
              <a:t>X</a:t>
            </a:r>
            <a:r>
              <a:rPr lang="en-US" dirty="0"/>
              <a:t> = the values of X for the cases in the sample</a:t>
            </a:r>
          </a:p>
          <a:p>
            <a:pPr lvl="2"/>
            <a:r>
              <a:rPr lang="en-US" i="1" dirty="0"/>
              <a:t>N</a:t>
            </a:r>
            <a:r>
              <a:rPr lang="en-US" dirty="0"/>
              <a:t> = the number of cases in the sample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9680F36-3B48-4AEA-ADC0-62B834205A18}"/>
                  </a:ext>
                </a:extLst>
              </p:cNvPr>
              <p:cNvSpPr txBox="1"/>
              <p:nvPr/>
            </p:nvSpPr>
            <p:spPr>
              <a:xfrm>
                <a:off x="5029200" y="3233946"/>
                <a:ext cx="3886200" cy="10111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𝑀</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m:rPr>
                              <m:sty m:val="p"/>
                            </m:rPr>
                            <a:rPr lang="el-GR" sz="3200" b="0" i="1" smtClean="0">
                              <a:latin typeface="Cambria Math" panose="02040503050406030204" pitchFamily="18" charset="0"/>
                              <a:ea typeface="Cambria Math" charset="0"/>
                              <a:cs typeface="Cambria Math" charset="0"/>
                            </a:rPr>
                            <m:t>Σ</m:t>
                          </m:r>
                          <m:r>
                            <a:rPr lang="en-US" sz="3200" b="0" i="1" smtClean="0">
                              <a:latin typeface="Cambria Math" panose="02040503050406030204" pitchFamily="18" charset="0"/>
                              <a:ea typeface="Cambria Math" charset="0"/>
                              <a:cs typeface="Cambria Math" charset="0"/>
                            </a:rPr>
                            <m:t>𝑋</m:t>
                          </m:r>
                        </m:num>
                        <m:den>
                          <m:r>
                            <a:rPr lang="en-US" sz="3200" b="0" i="1" smtClean="0">
                              <a:latin typeface="Cambria Math" panose="02040503050406030204" pitchFamily="18" charset="0"/>
                            </a:rPr>
                            <m:t>𝑁</m:t>
                          </m:r>
                        </m:den>
                      </m:f>
                    </m:oMath>
                  </m:oMathPara>
                </a14:m>
                <a:endParaRPr lang="en-US" sz="3200" dirty="0"/>
              </a:p>
            </p:txBody>
          </p:sp>
        </mc:Choice>
        <mc:Fallback xmlns="">
          <p:sp>
            <p:nvSpPr>
              <p:cNvPr id="7" name="TextBox 6">
                <a:extLst>
                  <a:ext uri="{FF2B5EF4-FFF2-40B4-BE49-F238E27FC236}">
                    <a16:creationId xmlns:a16="http://schemas.microsoft.com/office/drawing/2014/main" id="{E9680F36-3B48-4AEA-ADC0-62B834205A18}"/>
                  </a:ext>
                </a:extLst>
              </p:cNvPr>
              <p:cNvSpPr txBox="1">
                <a:spLocks noRot="1" noChangeAspect="1" noMove="1" noResize="1" noEditPoints="1" noAdjustHandles="1" noChangeArrowheads="1" noChangeShapeType="1" noTextEdit="1"/>
              </p:cNvSpPr>
              <p:nvPr/>
            </p:nvSpPr>
            <p:spPr>
              <a:xfrm>
                <a:off x="5029200" y="3233946"/>
                <a:ext cx="3886200" cy="101111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9764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1371600" cy="502602"/>
          </a:xfrm>
        </p:spPr>
        <p:txBody>
          <a:bodyPr>
            <a:normAutofit fontScale="90000"/>
          </a:bodyPr>
          <a:lstStyle/>
          <a:p>
            <a:r>
              <a:rPr lang="en-US" sz="4000" dirty="0">
                <a:ea typeface="Arial" charset="0"/>
                <a:cs typeface="Arial" charset="0"/>
              </a:rPr>
              <a:t>Mean</a:t>
            </a:r>
            <a:endParaRPr lang="en-US" sz="4000" dirty="0"/>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F3638A30-605E-42DB-8DC7-5096C768D9B6}"/>
              </a:ext>
            </a:extLst>
          </p:cNvPr>
          <p:cNvSpPr>
            <a:spLocks noGrp="1"/>
          </p:cNvSpPr>
          <p:nvPr>
            <p:ph idx="1"/>
          </p:nvPr>
        </p:nvSpPr>
        <p:spPr>
          <a:xfrm>
            <a:off x="457200" y="1000577"/>
            <a:ext cx="3962400" cy="4525963"/>
          </a:xfrm>
        </p:spPr>
        <p:txBody>
          <a:bodyPr>
            <a:normAutofit/>
          </a:bodyPr>
          <a:lstStyle/>
          <a:p>
            <a:pPr>
              <a:spcBef>
                <a:spcPts val="0"/>
              </a:spcBef>
            </a:pPr>
            <a:r>
              <a:rPr lang="en-US" dirty="0"/>
              <a:t>Example</a:t>
            </a:r>
          </a:p>
          <a:p>
            <a:pPr lvl="1">
              <a:spcBef>
                <a:spcPts val="0"/>
              </a:spcBef>
            </a:pPr>
            <a:r>
              <a:rPr lang="en-US" dirty="0"/>
              <a:t>Demographer selects 5 adults from the United States</a:t>
            </a:r>
          </a:p>
          <a:p>
            <a:pPr lvl="1">
              <a:spcBef>
                <a:spcPts val="0"/>
              </a:spcBef>
            </a:pPr>
            <a:r>
              <a:rPr lang="en-US" dirty="0"/>
              <a:t>Height measured in inches </a:t>
            </a:r>
          </a:p>
          <a:p>
            <a:pPr lvl="1">
              <a:spcBef>
                <a:spcPts val="0"/>
              </a:spcBef>
            </a:pPr>
            <a:r>
              <a:rPr lang="en-US" dirty="0"/>
              <a:t>Mean for the sample calculated.</a:t>
            </a:r>
          </a:p>
          <a:p>
            <a:pPr lvl="2">
              <a:spcBef>
                <a:spcPts val="0"/>
              </a:spcBef>
            </a:pPr>
            <a:r>
              <a:rPr lang="en-US" dirty="0"/>
              <a:t>62, 65, 66, 69, 73</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C4DBF84-00E9-49B7-9E6D-F7E07B7DA5C9}"/>
                  </a:ext>
                </a:extLst>
              </p:cNvPr>
              <p:cNvSpPr txBox="1"/>
              <p:nvPr/>
            </p:nvSpPr>
            <p:spPr>
              <a:xfrm>
                <a:off x="3299460" y="1358130"/>
                <a:ext cx="6172200" cy="3168753"/>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𝑀</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m:rPr>
                              <m:sty m:val="p"/>
                            </m:rPr>
                            <a:rPr lang="el-GR" sz="2000" b="0" i="1" smtClean="0">
                              <a:latin typeface="Cambria Math" panose="02040503050406030204" pitchFamily="18" charset="0"/>
                              <a:ea typeface="Cambria Math" charset="0"/>
                              <a:cs typeface="Cambria Math" charset="0"/>
                            </a:rPr>
                            <m:t>Σ</m:t>
                          </m:r>
                          <m:r>
                            <a:rPr lang="en-US" sz="2000" b="0" i="1" smtClean="0">
                              <a:latin typeface="Cambria Math" panose="02040503050406030204" pitchFamily="18" charset="0"/>
                              <a:ea typeface="Cambria Math" charset="0"/>
                              <a:cs typeface="Cambria Math" charset="0"/>
                            </a:rPr>
                            <m:t>𝑋</m:t>
                          </m:r>
                        </m:num>
                        <m:den>
                          <m:r>
                            <a:rPr lang="en-US" sz="2000" b="0" i="1" smtClean="0">
                              <a:latin typeface="Cambria Math" panose="02040503050406030204" pitchFamily="18" charset="0"/>
                            </a:rPr>
                            <m:t>𝑁</m:t>
                          </m:r>
                        </m:den>
                      </m:f>
                    </m:oMath>
                  </m:oMathPara>
                </a14:m>
                <a:endParaRPr lang="en-US" sz="2000" b="0" dirty="0"/>
              </a:p>
              <a:p>
                <a:pPr>
                  <a:lnSpc>
                    <a:spcPct val="150000"/>
                  </a:lnSpc>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b="0" i="1" smtClean="0">
                              <a:latin typeface="Cambria Math" panose="02040503050406030204" pitchFamily="18" charset="0"/>
                              <a:ea typeface="Cambria Math" charset="0"/>
                              <a:cs typeface="Cambria Math" charset="0"/>
                            </a:rPr>
                            <m:t>62+65+66+69+73</m:t>
                          </m:r>
                        </m:num>
                        <m:den>
                          <m:r>
                            <a:rPr lang="en-US" sz="2000" b="0" i="1" smtClean="0">
                              <a:latin typeface="Cambria Math" panose="02040503050406030204" pitchFamily="18" charset="0"/>
                            </a:rPr>
                            <m:t>5</m:t>
                          </m:r>
                        </m:den>
                      </m:f>
                    </m:oMath>
                  </m:oMathPara>
                </a14:m>
                <a:endParaRPr lang="en-US" sz="2000" dirty="0"/>
              </a:p>
              <a:p>
                <a:pPr>
                  <a:lnSpc>
                    <a:spcPct val="150000"/>
                  </a:lnSpc>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b="0" i="1" smtClean="0">
                              <a:latin typeface="Cambria Math" panose="02040503050406030204" pitchFamily="18" charset="0"/>
                            </a:rPr>
                            <m:t>335.00</m:t>
                          </m:r>
                        </m:num>
                        <m:den>
                          <m:r>
                            <a:rPr lang="en-US" sz="2000" b="0" i="1" smtClean="0">
                              <a:latin typeface="Cambria Math" panose="02040503050406030204" pitchFamily="18" charset="0"/>
                            </a:rPr>
                            <m:t>5</m:t>
                          </m:r>
                        </m:den>
                      </m:f>
                    </m:oMath>
                  </m:oMathPara>
                </a14:m>
                <a:endParaRPr lang="en-US" sz="2000" dirty="0"/>
              </a:p>
              <a:p>
                <a:pPr>
                  <a:lnSpc>
                    <a:spcPct val="150000"/>
                  </a:lnSpc>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=67.00</m:t>
                      </m:r>
                    </m:oMath>
                  </m:oMathPara>
                </a14:m>
                <a:endParaRPr lang="en-US" sz="2000" dirty="0"/>
              </a:p>
            </p:txBody>
          </p:sp>
        </mc:Choice>
        <mc:Fallback xmlns="">
          <p:sp>
            <p:nvSpPr>
              <p:cNvPr id="9" name="TextBox 8">
                <a:extLst>
                  <a:ext uri="{FF2B5EF4-FFF2-40B4-BE49-F238E27FC236}">
                    <a16:creationId xmlns:a16="http://schemas.microsoft.com/office/drawing/2014/main" id="{AC4DBF84-00E9-49B7-9E6D-F7E07B7DA5C9}"/>
                  </a:ext>
                </a:extLst>
              </p:cNvPr>
              <p:cNvSpPr txBox="1">
                <a:spLocks noRot="1" noChangeAspect="1" noMove="1" noResize="1" noEditPoints="1" noAdjustHandles="1" noChangeArrowheads="1" noChangeShapeType="1" noTextEdit="1"/>
              </p:cNvSpPr>
              <p:nvPr/>
            </p:nvSpPr>
            <p:spPr>
              <a:xfrm>
                <a:off x="3299460" y="1358130"/>
                <a:ext cx="6172200" cy="3168753"/>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00255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3291840" cy="502602"/>
          </a:xfrm>
        </p:spPr>
        <p:txBody>
          <a:bodyPr>
            <a:normAutofit fontScale="90000"/>
          </a:bodyPr>
          <a:lstStyle/>
          <a:p>
            <a:r>
              <a:rPr lang="en-US" sz="4000" dirty="0">
                <a:latin typeface="+mn-lt"/>
                <a:ea typeface="Arial" charset="0"/>
                <a:cs typeface="Arial" charset="0"/>
              </a:rPr>
              <a:t>Deviation Scores</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0" name="Text Placeholder 2">
            <a:extLst>
              <a:ext uri="{FF2B5EF4-FFF2-40B4-BE49-F238E27FC236}">
                <a16:creationId xmlns:a16="http://schemas.microsoft.com/office/drawing/2014/main" id="{9AF64C81-FFEC-48BB-9D4A-B7F15757236C}"/>
              </a:ext>
            </a:extLst>
          </p:cNvPr>
          <p:cNvSpPr>
            <a:spLocks noGrp="1"/>
          </p:cNvSpPr>
          <p:nvPr>
            <p:ph idx="1"/>
          </p:nvPr>
        </p:nvSpPr>
        <p:spPr>
          <a:xfrm>
            <a:off x="304800" y="977717"/>
            <a:ext cx="8229600" cy="4525963"/>
          </a:xfrm>
        </p:spPr>
        <p:txBody>
          <a:bodyPr>
            <a:normAutofit lnSpcReduction="10000"/>
          </a:bodyPr>
          <a:lstStyle/>
          <a:p>
            <a:pPr>
              <a:lnSpc>
                <a:spcPct val="110000"/>
              </a:lnSpc>
              <a:spcBef>
                <a:spcPts val="0"/>
              </a:spcBef>
            </a:pPr>
            <a:r>
              <a:rPr lang="en-US" sz="2400" b="1" dirty="0">
                <a:ea typeface="Arial" charset="0"/>
                <a:cs typeface="Arial" charset="0"/>
              </a:rPr>
              <a:t>Characteristics</a:t>
            </a:r>
          </a:p>
          <a:p>
            <a:pPr lvl="1">
              <a:lnSpc>
                <a:spcPct val="110000"/>
              </a:lnSpc>
              <a:spcBef>
                <a:spcPts val="0"/>
              </a:spcBef>
              <a:spcAft>
                <a:spcPts val="1200"/>
              </a:spcAft>
            </a:pPr>
            <a:r>
              <a:rPr lang="en-US" sz="2000" dirty="0">
                <a:ea typeface="Arial" charset="0"/>
                <a:cs typeface="Arial" charset="0"/>
              </a:rPr>
              <a:t>Deviation scores are a measure of how far a score falls from the mean, calculated by subtracting the mean from the score.</a:t>
            </a:r>
          </a:p>
          <a:p>
            <a:pPr lvl="1">
              <a:lnSpc>
                <a:spcPct val="110000"/>
              </a:lnSpc>
              <a:spcBef>
                <a:spcPts val="0"/>
              </a:spcBef>
              <a:spcAft>
                <a:spcPts val="1200"/>
              </a:spcAft>
            </a:pPr>
            <a:r>
              <a:rPr lang="en-US" sz="2000" dirty="0">
                <a:ea typeface="Arial" charset="0"/>
                <a:cs typeface="Arial" charset="0"/>
              </a:rPr>
              <a:t>Raw scores above the mean </a:t>
            </a:r>
            <a:br>
              <a:rPr lang="en-US" sz="2000" dirty="0">
                <a:ea typeface="Arial" charset="0"/>
                <a:cs typeface="Arial" charset="0"/>
              </a:rPr>
            </a:br>
            <a:r>
              <a:rPr lang="en-US" sz="2000" dirty="0">
                <a:ea typeface="Arial" charset="0"/>
                <a:cs typeface="Arial" charset="0"/>
              </a:rPr>
              <a:t>have positive deviation scores. </a:t>
            </a:r>
          </a:p>
          <a:p>
            <a:pPr lvl="1">
              <a:lnSpc>
                <a:spcPct val="110000"/>
              </a:lnSpc>
              <a:spcBef>
                <a:spcPts val="0"/>
              </a:spcBef>
              <a:spcAft>
                <a:spcPts val="1200"/>
              </a:spcAft>
            </a:pPr>
            <a:r>
              <a:rPr lang="en-US" sz="2000" dirty="0">
                <a:ea typeface="Arial" charset="0"/>
                <a:cs typeface="Arial" charset="0"/>
              </a:rPr>
              <a:t>Raw scores below the mean have</a:t>
            </a:r>
            <a:br>
              <a:rPr lang="en-US" sz="2000" dirty="0">
                <a:ea typeface="Arial" charset="0"/>
                <a:cs typeface="Arial" charset="0"/>
              </a:rPr>
            </a:br>
            <a:r>
              <a:rPr lang="en-US" sz="2000" dirty="0">
                <a:ea typeface="Arial" charset="0"/>
                <a:cs typeface="Arial" charset="0"/>
              </a:rPr>
              <a:t>negative deviation scores.</a:t>
            </a:r>
          </a:p>
          <a:p>
            <a:pPr lvl="1">
              <a:lnSpc>
                <a:spcPct val="110000"/>
              </a:lnSpc>
              <a:spcBef>
                <a:spcPts val="0"/>
              </a:spcBef>
              <a:spcAft>
                <a:spcPts val="1200"/>
              </a:spcAft>
            </a:pPr>
            <a:r>
              <a:rPr lang="en-US" sz="2000" dirty="0">
                <a:ea typeface="Arial" charset="0"/>
                <a:cs typeface="Arial" charset="0"/>
              </a:rPr>
              <a:t>Scores exactly at the mean </a:t>
            </a:r>
            <a:br>
              <a:rPr lang="en-US" sz="2000" dirty="0">
                <a:ea typeface="Arial" charset="0"/>
                <a:cs typeface="Arial" charset="0"/>
              </a:rPr>
            </a:br>
            <a:r>
              <a:rPr lang="en-US" sz="2000" dirty="0">
                <a:ea typeface="Arial" charset="0"/>
                <a:cs typeface="Arial" charset="0"/>
              </a:rPr>
              <a:t>have deviation scores of zero.</a:t>
            </a:r>
          </a:p>
          <a:p>
            <a:pPr lvl="1">
              <a:lnSpc>
                <a:spcPct val="110000"/>
              </a:lnSpc>
              <a:spcBef>
                <a:spcPts val="0"/>
              </a:spcBef>
              <a:spcAft>
                <a:spcPts val="1200"/>
              </a:spcAft>
            </a:pPr>
            <a:r>
              <a:rPr lang="en-US" sz="2000" dirty="0">
                <a:ea typeface="Arial" charset="0"/>
                <a:cs typeface="Arial" charset="0"/>
              </a:rPr>
              <a:t>The further the raw score is from </a:t>
            </a:r>
            <a:br>
              <a:rPr lang="en-US" sz="2000" dirty="0">
                <a:ea typeface="Arial" charset="0"/>
                <a:cs typeface="Arial" charset="0"/>
              </a:rPr>
            </a:br>
            <a:r>
              <a:rPr lang="en-US" sz="2000" dirty="0">
                <a:ea typeface="Arial" charset="0"/>
                <a:cs typeface="Arial" charset="0"/>
              </a:rPr>
              <a:t>the mean, the bigger the deviation </a:t>
            </a:r>
            <a:br>
              <a:rPr lang="en-US" sz="2000" dirty="0">
                <a:ea typeface="Arial" charset="0"/>
                <a:cs typeface="Arial" charset="0"/>
              </a:rPr>
            </a:br>
            <a:r>
              <a:rPr lang="en-US" sz="2000" dirty="0">
                <a:ea typeface="Arial" charset="0"/>
                <a:cs typeface="Arial" charset="0"/>
              </a:rPr>
              <a:t>score.</a:t>
            </a:r>
          </a:p>
        </p:txBody>
      </p:sp>
      <p:pic>
        <p:nvPicPr>
          <p:cNvPr id="11" name="Picture 10" descr="The figure is a distribution curve that illustrates an example of deviation scores. Deviation scores are calculated by subtracting a raw score from the mean. Raw scores above the mean have positive deviation scores and those below the mean have negative deviation scores. &#10;Scores exactly at the mean have deviation scores of zero. The farther the raw score is from the mean, the bigger the deviation score.&#10;" title="Figure 3.1">
            <a:extLst>
              <a:ext uri="{FF2B5EF4-FFF2-40B4-BE49-F238E27FC236}">
                <a16:creationId xmlns:a16="http://schemas.microsoft.com/office/drawing/2014/main" id="{1A0616F4-D93F-44A9-ADDC-FBE1F04688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6228" y="2196917"/>
            <a:ext cx="3652012" cy="3200400"/>
          </a:xfrm>
          <a:prstGeom prst="rect">
            <a:avLst/>
          </a:prstGeom>
        </p:spPr>
      </p:pic>
    </p:spTree>
    <p:extLst>
      <p:ext uri="{BB962C8B-B14F-4D97-AF65-F5344CB8AC3E}">
        <p14:creationId xmlns:p14="http://schemas.microsoft.com/office/powerpoint/2010/main" val="732308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468630" y="328500"/>
            <a:ext cx="7966710" cy="502602"/>
          </a:xfrm>
        </p:spPr>
        <p:txBody>
          <a:bodyPr>
            <a:noAutofit/>
          </a:bodyPr>
          <a:lstStyle/>
          <a:p>
            <a:r>
              <a:rPr lang="en-US" sz="3200" dirty="0">
                <a:latin typeface="+mn-lt"/>
                <a:ea typeface="Arial" charset="0"/>
                <a:cs typeface="Arial" charset="0"/>
              </a:rPr>
              <a:t>Deviation Scores for Heights of Five Americans</a:t>
            </a:r>
            <a:endParaRPr lang="en-US" sz="32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Rectangle 7">
            <a:extLst>
              <a:ext uri="{FF2B5EF4-FFF2-40B4-BE49-F238E27FC236}">
                <a16:creationId xmlns:a16="http://schemas.microsoft.com/office/drawing/2014/main" id="{E0D1F302-ED72-436D-9358-8E4FDB19CD68}"/>
              </a:ext>
            </a:extLst>
          </p:cNvPr>
          <p:cNvSpPr/>
          <p:nvPr/>
        </p:nvSpPr>
        <p:spPr>
          <a:xfrm>
            <a:off x="914400" y="3977578"/>
            <a:ext cx="7315200" cy="1200329"/>
          </a:xfrm>
          <a:prstGeom prst="rect">
            <a:avLst/>
          </a:prstGeom>
        </p:spPr>
        <p:txBody>
          <a:bodyPr wrap="square">
            <a:spAutoFit/>
          </a:bodyPr>
          <a:lstStyle/>
          <a:p>
            <a:r>
              <a:rPr kumimoji="1" lang="en-US" sz="1800" dirty="0"/>
              <a:t>These are the deviation scores, calculated as the raw score minus the mean of 67.00 for the height data. For example, the deviation score for the person 62″ tall is 62 </a:t>
            </a:r>
            <a:r>
              <a:rPr kumimoji="1" lang="en-US" sz="1800" dirty="0">
                <a:cs typeface="Arial" panose="020B0604020202020204" pitchFamily="34" charset="0"/>
              </a:rPr>
              <a:t>−</a:t>
            </a:r>
            <a:r>
              <a:rPr kumimoji="1" lang="en-US" sz="1800" dirty="0"/>
              <a:t> 67.00 = </a:t>
            </a:r>
            <a:r>
              <a:rPr kumimoji="1" lang="en-US" sz="1800" dirty="0">
                <a:cs typeface="Arial" panose="020B0604020202020204" pitchFamily="34" charset="0"/>
              </a:rPr>
              <a:t>− </a:t>
            </a:r>
            <a:r>
              <a:rPr kumimoji="1" lang="en-US" sz="1800" dirty="0"/>
              <a:t>5.00. When all the deviation scores for a set of scores are added together, they sum to zero.</a:t>
            </a:r>
            <a:endParaRPr lang="en-US" sz="1800" dirty="0"/>
          </a:p>
        </p:txBody>
      </p:sp>
      <p:graphicFrame>
        <p:nvGraphicFramePr>
          <p:cNvPr id="9" name="Table 8">
            <a:extLst>
              <a:ext uri="{FF2B5EF4-FFF2-40B4-BE49-F238E27FC236}">
                <a16:creationId xmlns:a16="http://schemas.microsoft.com/office/drawing/2014/main" id="{62F435A9-BA0C-49A9-8C8F-CB9FDDBA3A41}"/>
              </a:ext>
            </a:extLst>
          </p:cNvPr>
          <p:cNvGraphicFramePr>
            <a:graphicFrameLocks noGrp="1"/>
          </p:cNvGraphicFramePr>
          <p:nvPr>
            <p:extLst>
              <p:ext uri="{D42A27DB-BD31-4B8C-83A1-F6EECF244321}">
                <p14:modId xmlns:p14="http://schemas.microsoft.com/office/powerpoint/2010/main" val="2731890807"/>
              </p:ext>
            </p:extLst>
          </p:nvPr>
        </p:nvGraphicFramePr>
        <p:xfrm>
          <a:off x="1524000" y="1055926"/>
          <a:ext cx="6096000" cy="2595880"/>
        </p:xfrm>
        <a:graphic>
          <a:graphicData uri="http://schemas.openxmlformats.org/drawingml/2006/table">
            <a:tbl>
              <a:tblPr firstRow="1" bandRow="1">
                <a:tableStyleId>{7DF18680-E054-41AD-8BC1-D1AEF772440D}</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ctr"/>
                      <a:r>
                        <a:rPr lang="en-US" dirty="0"/>
                        <a:t>Height</a:t>
                      </a:r>
                      <a:r>
                        <a:rPr lang="en-US" baseline="0" dirty="0"/>
                        <a:t> in Inches</a:t>
                      </a:r>
                      <a:endParaRPr lang="en-US" dirty="0"/>
                    </a:p>
                  </a:txBody>
                  <a:tcPr/>
                </a:tc>
                <a:tc>
                  <a:txBody>
                    <a:bodyPr/>
                    <a:lstStyle/>
                    <a:p>
                      <a:pPr algn="ctr"/>
                      <a:r>
                        <a:rPr lang="en-US" dirty="0"/>
                        <a:t>Deviation Score (</a:t>
                      </a:r>
                      <a:r>
                        <a:rPr lang="en-US" i="1" dirty="0"/>
                        <a:t>X-M</a:t>
                      </a:r>
                      <a:r>
                        <a:rPr lang="en-US" i="0" dirty="0"/>
                        <a:t>)</a:t>
                      </a:r>
                      <a:endParaRPr lang="en-US" dirty="0"/>
                    </a:p>
                  </a:txBody>
                  <a:tcPr/>
                </a:tc>
                <a:extLst>
                  <a:ext uri="{0D108BD9-81ED-4DB2-BD59-A6C34878D82A}">
                    <a16:rowId xmlns:a16="http://schemas.microsoft.com/office/drawing/2014/main" val="10000"/>
                  </a:ext>
                </a:extLst>
              </a:tr>
              <a:tr h="370840">
                <a:tc>
                  <a:txBody>
                    <a:bodyPr/>
                    <a:lstStyle/>
                    <a:p>
                      <a:pPr algn="ctr"/>
                      <a:r>
                        <a:rPr lang="en-US" dirty="0"/>
                        <a:t>62</a:t>
                      </a:r>
                    </a:p>
                  </a:txBody>
                  <a:tcPr/>
                </a:tc>
                <a:tc>
                  <a:txBody>
                    <a:bodyPr/>
                    <a:lstStyle/>
                    <a:p>
                      <a:pPr algn="ctr"/>
                      <a:r>
                        <a:rPr kumimoji="1" lang="en-US" sz="1800" dirty="0">
                          <a:latin typeface="Arial" panose="020B0604020202020204" pitchFamily="34" charset="0"/>
                          <a:cs typeface="Arial" panose="020B0604020202020204" pitchFamily="34" charset="0"/>
                        </a:rPr>
                        <a:t>−</a:t>
                      </a:r>
                      <a:r>
                        <a:rPr lang="en-US" dirty="0"/>
                        <a:t>5.00</a:t>
                      </a:r>
                    </a:p>
                  </a:txBody>
                  <a:tcPr/>
                </a:tc>
                <a:extLst>
                  <a:ext uri="{0D108BD9-81ED-4DB2-BD59-A6C34878D82A}">
                    <a16:rowId xmlns:a16="http://schemas.microsoft.com/office/drawing/2014/main" val="10001"/>
                  </a:ext>
                </a:extLst>
              </a:tr>
              <a:tr h="370840">
                <a:tc>
                  <a:txBody>
                    <a:bodyPr/>
                    <a:lstStyle/>
                    <a:p>
                      <a:pPr algn="ctr"/>
                      <a:r>
                        <a:rPr lang="en-US" dirty="0"/>
                        <a:t>65</a:t>
                      </a:r>
                    </a:p>
                  </a:txBody>
                  <a:tcPr/>
                </a:tc>
                <a:tc>
                  <a:txBody>
                    <a:bodyPr/>
                    <a:lstStyle/>
                    <a:p>
                      <a:pPr algn="ctr"/>
                      <a:r>
                        <a:rPr kumimoji="1" lang="en-US" sz="1800" dirty="0">
                          <a:latin typeface="Arial" panose="020B0604020202020204" pitchFamily="34" charset="0"/>
                          <a:cs typeface="Arial" panose="020B0604020202020204" pitchFamily="34" charset="0"/>
                        </a:rPr>
                        <a:t>−</a:t>
                      </a:r>
                      <a:r>
                        <a:rPr lang="en-US" dirty="0"/>
                        <a:t>2.00</a:t>
                      </a:r>
                    </a:p>
                  </a:txBody>
                  <a:tcPr/>
                </a:tc>
                <a:extLst>
                  <a:ext uri="{0D108BD9-81ED-4DB2-BD59-A6C34878D82A}">
                    <a16:rowId xmlns:a16="http://schemas.microsoft.com/office/drawing/2014/main" val="10002"/>
                  </a:ext>
                </a:extLst>
              </a:tr>
              <a:tr h="370840">
                <a:tc>
                  <a:txBody>
                    <a:bodyPr/>
                    <a:lstStyle/>
                    <a:p>
                      <a:pPr algn="ctr"/>
                      <a:r>
                        <a:rPr lang="en-US" dirty="0"/>
                        <a:t>66</a:t>
                      </a:r>
                    </a:p>
                  </a:txBody>
                  <a:tcPr/>
                </a:tc>
                <a:tc>
                  <a:txBody>
                    <a:bodyPr/>
                    <a:lstStyle/>
                    <a:p>
                      <a:pPr algn="ctr"/>
                      <a:r>
                        <a:rPr kumimoji="1" lang="en-US" sz="1800" dirty="0">
                          <a:latin typeface="Arial" panose="020B0604020202020204" pitchFamily="34" charset="0"/>
                          <a:cs typeface="Arial" panose="020B0604020202020204" pitchFamily="34" charset="0"/>
                        </a:rPr>
                        <a:t>−</a:t>
                      </a:r>
                      <a:r>
                        <a:rPr lang="en-US" dirty="0"/>
                        <a:t>1.00</a:t>
                      </a:r>
                    </a:p>
                  </a:txBody>
                  <a:tcPr/>
                </a:tc>
                <a:extLst>
                  <a:ext uri="{0D108BD9-81ED-4DB2-BD59-A6C34878D82A}">
                    <a16:rowId xmlns:a16="http://schemas.microsoft.com/office/drawing/2014/main" val="10003"/>
                  </a:ext>
                </a:extLst>
              </a:tr>
              <a:tr h="370840">
                <a:tc>
                  <a:txBody>
                    <a:bodyPr/>
                    <a:lstStyle/>
                    <a:p>
                      <a:pPr algn="ctr"/>
                      <a:r>
                        <a:rPr lang="en-US" dirty="0"/>
                        <a:t>69</a:t>
                      </a:r>
                    </a:p>
                  </a:txBody>
                  <a:tcPr/>
                </a:tc>
                <a:tc>
                  <a:txBody>
                    <a:bodyPr/>
                    <a:lstStyle/>
                    <a:p>
                      <a:pPr algn="ctr"/>
                      <a:r>
                        <a:rPr lang="en-US" dirty="0"/>
                        <a:t>2.00</a:t>
                      </a:r>
                    </a:p>
                  </a:txBody>
                  <a:tcPr/>
                </a:tc>
                <a:extLst>
                  <a:ext uri="{0D108BD9-81ED-4DB2-BD59-A6C34878D82A}">
                    <a16:rowId xmlns:a16="http://schemas.microsoft.com/office/drawing/2014/main" val="10004"/>
                  </a:ext>
                </a:extLst>
              </a:tr>
              <a:tr h="370840">
                <a:tc>
                  <a:txBody>
                    <a:bodyPr/>
                    <a:lstStyle/>
                    <a:p>
                      <a:pPr algn="ctr"/>
                      <a:r>
                        <a:rPr lang="en-US" dirty="0"/>
                        <a:t>73</a:t>
                      </a:r>
                    </a:p>
                  </a:txBody>
                  <a:tcPr/>
                </a:tc>
                <a:tc>
                  <a:txBody>
                    <a:bodyPr/>
                    <a:lstStyle/>
                    <a:p>
                      <a:pPr algn="ctr"/>
                      <a:r>
                        <a:rPr lang="en-US" dirty="0"/>
                        <a:t>6.00</a:t>
                      </a:r>
                    </a:p>
                  </a:txBody>
                  <a:tcPr/>
                </a:tc>
                <a:extLst>
                  <a:ext uri="{0D108BD9-81ED-4DB2-BD59-A6C34878D82A}">
                    <a16:rowId xmlns:a16="http://schemas.microsoft.com/office/drawing/2014/main" val="10005"/>
                  </a:ext>
                </a:extLst>
              </a:tr>
              <a:tr h="370840">
                <a:tc>
                  <a:txBody>
                    <a:bodyPr/>
                    <a:lstStyle/>
                    <a:p>
                      <a:pPr algn="ctr"/>
                      <a:endParaRPr lang="en-US"/>
                    </a:p>
                  </a:txBody>
                  <a:tcPr/>
                </a:tc>
                <a:tc>
                  <a:txBody>
                    <a:bodyPr/>
                    <a:lstStyle/>
                    <a:p>
                      <a:pPr algn="ctr"/>
                      <a:r>
                        <a:rPr lang="en-US" dirty="0"/>
                        <a:t>0.00</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461803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5040630" cy="502602"/>
          </a:xfrm>
        </p:spPr>
        <p:txBody>
          <a:bodyPr>
            <a:normAutofit fontScale="90000"/>
          </a:bodyPr>
          <a:lstStyle/>
          <a:p>
            <a:r>
              <a:rPr lang="en-US" sz="4000" dirty="0">
                <a:latin typeface="+mn-lt"/>
                <a:ea typeface="Arial" charset="0"/>
                <a:cs typeface="Arial" charset="0"/>
              </a:rPr>
              <a:t>Mean as a Balancing Point</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pic>
        <p:nvPicPr>
          <p:cNvPr id="8" name="Picture 7" descr="The figure is an illustration of the mean as a balancing point. The mean is the balancing point for the deviation scores, balancing a sum of deviation scores of -8.00 on one side with a total of +8.00 on the other side. &#10;Because the mean takes distance between cases into account, it can only be used with interval- or ratio-level numbers.&#10;" title="Figure 3.2">
            <a:extLst>
              <a:ext uri="{FF2B5EF4-FFF2-40B4-BE49-F238E27FC236}">
                <a16:creationId xmlns:a16="http://schemas.microsoft.com/office/drawing/2014/main" id="{4A967138-BABD-409C-A896-01EAB0532A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 y="1056680"/>
            <a:ext cx="8153400" cy="4143135"/>
          </a:xfrm>
          <a:prstGeom prst="rect">
            <a:avLst/>
          </a:prstGeom>
        </p:spPr>
      </p:pic>
    </p:spTree>
    <p:extLst>
      <p:ext uri="{BB962C8B-B14F-4D97-AF65-F5344CB8AC3E}">
        <p14:creationId xmlns:p14="http://schemas.microsoft.com/office/powerpoint/2010/main" val="1773503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1520190" cy="502602"/>
          </a:xfrm>
        </p:spPr>
        <p:txBody>
          <a:bodyPr>
            <a:normAutofit fontScale="90000"/>
          </a:bodyPr>
          <a:lstStyle/>
          <a:p>
            <a:r>
              <a:rPr lang="en-US" sz="4000" dirty="0">
                <a:ea typeface="Arial" charset="0"/>
                <a:cs typeface="Arial" charset="0"/>
              </a:rPr>
              <a:t>Outlier</a:t>
            </a:r>
            <a:endParaRPr lang="en-US" sz="4000" dirty="0"/>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0" name="Text Placeholder 2">
            <a:extLst>
              <a:ext uri="{FF2B5EF4-FFF2-40B4-BE49-F238E27FC236}">
                <a16:creationId xmlns:a16="http://schemas.microsoft.com/office/drawing/2014/main" id="{6250A427-7EF9-4EE4-90C1-89CCBA82C619}"/>
              </a:ext>
            </a:extLst>
          </p:cNvPr>
          <p:cNvSpPr>
            <a:spLocks noGrp="1"/>
          </p:cNvSpPr>
          <p:nvPr>
            <p:ph idx="1"/>
          </p:nvPr>
        </p:nvSpPr>
        <p:spPr>
          <a:xfrm>
            <a:off x="651510" y="1166018"/>
            <a:ext cx="8229600" cy="4525963"/>
          </a:xfrm>
        </p:spPr>
        <p:txBody>
          <a:bodyPr/>
          <a:lstStyle/>
          <a:p>
            <a:pPr>
              <a:spcBef>
                <a:spcPts val="0"/>
              </a:spcBef>
            </a:pPr>
            <a:r>
              <a:rPr lang="en-US" b="0" dirty="0"/>
              <a:t>One problem with the mean is that it can be influenced by an </a:t>
            </a:r>
            <a:r>
              <a:rPr lang="en-US" b="1" dirty="0"/>
              <a:t>outlier</a:t>
            </a:r>
            <a:r>
              <a:rPr lang="en-US" dirty="0"/>
              <a:t>:</a:t>
            </a:r>
            <a:r>
              <a:rPr lang="en-US" b="1" dirty="0"/>
              <a:t> </a:t>
            </a:r>
          </a:p>
          <a:p>
            <a:pPr lvl="1">
              <a:spcBef>
                <a:spcPts val="0"/>
              </a:spcBef>
            </a:pPr>
            <a:r>
              <a:rPr lang="en-US" dirty="0"/>
              <a:t>Extreme (unusual) score that falls far away from the rest of the scores in a set of data</a:t>
            </a:r>
            <a:br>
              <a:rPr lang="en-US" dirty="0"/>
            </a:br>
            <a:endParaRPr lang="en-US" dirty="0"/>
          </a:p>
        </p:txBody>
      </p:sp>
    </p:spTree>
    <p:extLst>
      <p:ext uri="{BB962C8B-B14F-4D97-AF65-F5344CB8AC3E}">
        <p14:creationId xmlns:p14="http://schemas.microsoft.com/office/powerpoint/2010/main" val="23251264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84.75"/>
  <p:tag name="ORIGINALWIDTH" val="76.5"/>
  <p:tag name="LATEXADDIN" val="\documentclass{article}&#10;\usepackage{amsmath}&#10;\pagestyle{empty}&#10;\begin{document}&#10;&#10;&#10;$\Sigma$&#10;&#10;\end{document}"/>
  <p:tag name="IGUANATEXSIZE" val="16"/>
  <p:tag name="IGUANATEXCURSOR" val="85"/>
  <p:tag name="TRANSPARENCY" val="True"/>
  <p:tag name="FILENAME" val=""/>
  <p:tag name="LATEXENGINEID" val="0"/>
  <p:tag name="TEMPFOLDER" val="F:\TAP\SP2020\"/>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243.75"/>
  <p:tag name="ORIGINALWIDTH" val="1074.75"/>
  <p:tag name="LATEXADDIN" val="\documentclass{article}&#10;\usepackage{mathptmx,amsmath}&#10;\pagestyle{empty}&#10;\begin{document}&#10;&#10;\begin{equation}&#10;\bar{x}=\frac{x_1+x_2+\ldots+x_n}{n} \nonumber&#10;\end{equation}&#10;&#10;\end{document}"/>
  <p:tag name="IGUANATEXSIZE" val="16"/>
  <p:tag name="IGUANATEXCURSOR" val="124"/>
  <p:tag name="TRANSPARENCY" val="True"/>
  <p:tag name="FILENAME" val=""/>
  <p:tag name="LATEXENGINEID" val="0"/>
  <p:tag name="TEMPFOLDER" val="F:\TAP\SP2020\Article\"/>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303"/>
  <p:tag name="ORIGINALWIDTH" val="554.25"/>
  <p:tag name="LATEXADDIN" val="\documentclass{article}&#10;\usepackage{amsmath,mathptmx}&#10;\pagestyle{empty}&#10;\begin{document}&#10;&#10;\begin{equation*}&#10;\bar{x}=\frac{1}{n}\sum_{i=1}^{n}x_i&#10;\end{equation*}&#10;&#10;\end{document}"/>
  <p:tag name="IGUANATEXSIZE" val="16"/>
  <p:tag name="IGUANATEXCURSOR" val="131"/>
  <p:tag name="TRANSPARENCY" val="True"/>
  <p:tag name="FILENAME" val=""/>
  <p:tag name="LATEXENGINEID" val="0"/>
  <p:tag name="TEMPFOLDER" val="F:\TAP\SP2020\Article\"/>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257.25"/>
  <p:tag name="ORIGINALWIDTH" val="955.5"/>
  <p:tag name="LATEXADDIN" val="\documentclass{article}&#10;\usepackage{amsmath,mathptmx}&#10;\pagestyle{empty}&#10;\begin{document}&#10;&#10;\begin{equation*}&#10;\bar{x}=\frac{1598.3}{25}=63.9&#10;\end{equation*}&#10;\end{document}"/>
  <p:tag name="IGUANATEXSIZE" val="16"/>
  <p:tag name="IGUANATEXCURSOR" val="138"/>
  <p:tag name="TRANSPARENCY" val="True"/>
  <p:tag name="FILENAME" val=""/>
  <p:tag name="LATEXENGINEID" val="0"/>
  <p:tag name="TEMPFOLDER" val="F:\TAP\SP2020\Article\"/>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25.25"/>
  <p:tag name="ORIGINALWIDTH" val="657.75"/>
  <p:tag name="LATEXADDIN" val="\documentclass{article}&#10;\usepackage{mathptmx,amsmath}&#10;\pagestyle{empty}&#10;\begin{document}&#10;&#10;&#10;$\sqrt{9.17}$ = 3.03&#10;&#10;\end{document}"/>
  <p:tag name="IGUANATEXSIZE" val="16"/>
  <p:tag name="IGUANATEXCURSOR" val="107"/>
  <p:tag name="TRANSPARENCY" val="True"/>
  <p:tag name="FILENAME" val=""/>
  <p:tag name="LATEXENGINEID" val="0"/>
  <p:tag name="TEMPFOLDER" val="F:\TAP\SP2020\Article\"/>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6634</TotalTime>
  <Words>2778</Words>
  <Application>Microsoft Office PowerPoint</Application>
  <PresentationFormat>On-screen Show (4:3)</PresentationFormat>
  <Paragraphs>776</Paragraphs>
  <Slides>34</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CK Journaling</vt:lpstr>
      <vt:lpstr>Arial</vt:lpstr>
      <vt:lpstr>Calibri</vt:lpstr>
      <vt:lpstr>Cambria Math</vt:lpstr>
      <vt:lpstr>Times</vt:lpstr>
      <vt:lpstr>Office Theme</vt:lpstr>
      <vt:lpstr>Jingwei Wu, PhD</vt:lpstr>
      <vt:lpstr>Objectives </vt:lpstr>
      <vt:lpstr>Central Tendency and Variability</vt:lpstr>
      <vt:lpstr>Mean</vt:lpstr>
      <vt:lpstr>Mean</vt:lpstr>
      <vt:lpstr>Deviation Scores</vt:lpstr>
      <vt:lpstr>Deviation Scores for Heights of Five Americans</vt:lpstr>
      <vt:lpstr>Mean as a Balancing Point</vt:lpstr>
      <vt:lpstr>Outlier</vt:lpstr>
      <vt:lpstr>Outlier – How It Affects the Mean</vt:lpstr>
      <vt:lpstr>Example</vt:lpstr>
      <vt:lpstr>Median</vt:lpstr>
      <vt:lpstr>Calculating the Median for the Height Data, N = 5</vt:lpstr>
      <vt:lpstr>Median as Balancing Point</vt:lpstr>
      <vt:lpstr>Calculating the Median for the Height Data with Outlier Added</vt:lpstr>
      <vt:lpstr>Example</vt:lpstr>
      <vt:lpstr>Mode</vt:lpstr>
      <vt:lpstr>Example</vt:lpstr>
      <vt:lpstr>How to Choose: Which Measure of Central Tendency for Which Level of Measurement</vt:lpstr>
      <vt:lpstr>Central Tendency for a Bimodal Distribution</vt:lpstr>
      <vt:lpstr>Differing Amounts of Variability</vt:lpstr>
      <vt:lpstr>Variability</vt:lpstr>
      <vt:lpstr>Range</vt:lpstr>
      <vt:lpstr>Example</vt:lpstr>
      <vt:lpstr>Four Quartiles of a Data Set</vt:lpstr>
      <vt:lpstr>Example</vt:lpstr>
      <vt:lpstr>Population Variance</vt:lpstr>
      <vt:lpstr>Formula for Population Variance (σ2)</vt:lpstr>
      <vt:lpstr>Formula for Population Standard Deviation (σ)</vt:lpstr>
      <vt:lpstr>Formula for Sample Variance (s2)</vt:lpstr>
      <vt:lpstr>Deviation Scores and Squared Deviation Scores for Height Data with a Mean of 67.00</vt:lpstr>
      <vt:lpstr>Calculate Sample Variance (s2)</vt:lpstr>
      <vt:lpstr>Sample Standard Deviation (s)</vt:lpstr>
      <vt:lpstr>Example</vt:lpstr>
    </vt:vector>
  </TitlesOfParts>
  <Company>Temple College of Public Health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Zachary R Haines</dc:creator>
  <cp:lastModifiedBy>Jingwei Wu</cp:lastModifiedBy>
  <cp:revision>164</cp:revision>
  <dcterms:created xsi:type="dcterms:W3CDTF">2017-03-29T19:08:32Z</dcterms:created>
  <dcterms:modified xsi:type="dcterms:W3CDTF">2020-08-12T23:27:45Z</dcterms:modified>
</cp:coreProperties>
</file>