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557" r:id="rId3"/>
    <p:sldId id="590" r:id="rId4"/>
    <p:sldId id="660" r:id="rId5"/>
    <p:sldId id="661" r:id="rId6"/>
    <p:sldId id="659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31" r:id="rId31"/>
    <p:sldId id="633" r:id="rId32"/>
    <p:sldId id="634" r:id="rId33"/>
    <p:sldId id="6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4031B-ED23-504C-8A3F-57220AAD947F}">
          <p14:sldIdLst>
            <p14:sldId id="256"/>
            <p14:sldId id="557"/>
            <p14:sldId id="590"/>
            <p14:sldId id="660"/>
            <p14:sldId id="661"/>
            <p14:sldId id="659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31"/>
            <p14:sldId id="633"/>
            <p14:sldId id="634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AD1"/>
    <a:srgbClr val="65AECA"/>
    <a:srgbClr val="95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93443" autoAdjust="0"/>
  </p:normalViewPr>
  <p:slideViewPr>
    <p:cSldViewPr snapToGrid="0" snapToObjects="1">
      <p:cViewPr varScale="1">
        <p:scale>
          <a:sx n="84" d="100"/>
          <a:sy n="84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0418-5A2C-4927-A5B8-F7C989CD75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6EB9-37A2-4D9D-9009-6518DBAC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0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1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K Journaling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2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6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8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7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4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68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1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0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26EB9-37A2-4D9D-9009-6518DBACA0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48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26EB9-37A2-4D9D-9009-6518DBACA0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76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K Journaling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33C1-E5D0-1943-AFFE-6B8BBA2340F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2.xml"/><Relationship Id="rId7" Type="http://schemas.openxmlformats.org/officeDocument/2006/relationships/image" Target="../media/image1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799" y="2998203"/>
            <a:ext cx="7772400" cy="794429"/>
          </a:xfrm>
        </p:spPr>
        <p:txBody>
          <a:bodyPr>
            <a:normAutofit/>
          </a:bodyPr>
          <a:lstStyle/>
          <a:p>
            <a:r>
              <a:rPr lang="en-US" sz="3600" dirty="0"/>
              <a:t>Jingwei Wu, PhD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4481" y="486685"/>
            <a:ext cx="6017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Chapter 9</a:t>
            </a:r>
          </a:p>
          <a:p>
            <a:pPr algn="ctr"/>
            <a:r>
              <a:rPr lang="en-US" sz="4400" dirty="0"/>
              <a:t>The Paired-Samples </a:t>
            </a:r>
            <a:r>
              <a:rPr lang="en-US" sz="4400" i="1" dirty="0"/>
              <a:t>t</a:t>
            </a:r>
            <a:r>
              <a:rPr lang="en-US" sz="4400" dirty="0"/>
              <a:t> Test</a:t>
            </a:r>
          </a:p>
        </p:txBody>
      </p:sp>
      <p:pic>
        <p:nvPicPr>
          <p:cNvPr id="12" name="Picture 11" descr="Public_Health_reg_K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60" y="5892480"/>
            <a:ext cx="2379378" cy="8350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41099"/>
          </a:xfrm>
          <a:prstGeom prst="rect">
            <a:avLst/>
          </a:prstGeom>
          <a:solidFill>
            <a:srgbClr val="5DB3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3D5"/>
              </a:solidFill>
            </a:endParaRPr>
          </a:p>
        </p:txBody>
      </p:sp>
      <p:pic>
        <p:nvPicPr>
          <p:cNvPr id="5" name="Picture 4" descr="header-rectangle-bw_Epi-Biost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1536"/>
            <a:ext cx="9153144" cy="2523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4B034-AB6E-4CFF-A3F0-58A5C4C738F9}"/>
              </a:ext>
            </a:extLst>
          </p:cNvPr>
          <p:cNvSpPr txBox="1"/>
          <p:nvPr/>
        </p:nvSpPr>
        <p:spPr>
          <a:xfrm>
            <a:off x="1171575" y="4065306"/>
            <a:ext cx="7283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courtesy of “USING AND INTERPRETING STATISTICS” by ERIC W. CORTY | THIRD EDITION  (Macmillan Education) </a:t>
            </a:r>
          </a:p>
        </p:txBody>
      </p:sp>
    </p:spTree>
    <p:extLst>
      <p:ext uri="{BB962C8B-B14F-4D97-AF65-F5344CB8AC3E}">
        <p14:creationId xmlns:p14="http://schemas.microsoft.com/office/powerpoint/2010/main" val="401262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332763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Hypothesis Testing in Action - Example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D510DDA-60DC-4202-842D-D95F97A2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  <a:effectLst/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Dr. </a:t>
            </a:r>
            <a:r>
              <a:rPr lang="en-US" sz="3600" dirty="0" err="1"/>
              <a:t>Keim’s</a:t>
            </a:r>
            <a:r>
              <a:rPr lang="en-US" sz="3600" dirty="0"/>
              <a:t> humidity study</a:t>
            </a:r>
          </a:p>
          <a:p>
            <a:pPr marL="623888" lvl="1">
              <a:spcBef>
                <a:spcPts val="0"/>
              </a:spcBef>
            </a:pPr>
            <a:r>
              <a:rPr lang="en-US" sz="3200" dirty="0"/>
              <a:t>6 Steps of Hypothesis Testing</a:t>
            </a:r>
          </a:p>
          <a:p>
            <a:pPr marL="917575" lvl="2">
              <a:spcBef>
                <a:spcPts val="0"/>
              </a:spcBef>
            </a:pPr>
            <a:r>
              <a:rPr lang="en-US" sz="2800" b="1" dirty="0"/>
              <a:t>STEP 1 </a:t>
            </a:r>
            <a:r>
              <a:rPr lang="en-US" sz="2800" dirty="0"/>
              <a:t>- Pick a </a:t>
            </a:r>
            <a:r>
              <a:rPr lang="en-US" sz="2800" b="1" u="sng" dirty="0"/>
              <a:t>T</a:t>
            </a:r>
            <a:r>
              <a:rPr lang="en-US" sz="2800" dirty="0"/>
              <a:t>est</a:t>
            </a:r>
          </a:p>
          <a:p>
            <a:pPr marL="917575" lvl="2">
              <a:spcBef>
                <a:spcPts val="0"/>
              </a:spcBef>
            </a:pPr>
            <a:r>
              <a:rPr lang="en-US" sz="2800" b="1" dirty="0"/>
              <a:t>STEP 2</a:t>
            </a:r>
            <a:r>
              <a:rPr lang="en-US" sz="2800" dirty="0"/>
              <a:t> - Check the </a:t>
            </a:r>
            <a:r>
              <a:rPr lang="en-US" sz="2800" b="1" u="sng" dirty="0"/>
              <a:t>A</a:t>
            </a:r>
            <a:r>
              <a:rPr lang="en-US" sz="2800" dirty="0"/>
              <a:t>ssumptions</a:t>
            </a:r>
          </a:p>
          <a:p>
            <a:pPr marL="917575" lvl="2">
              <a:spcBef>
                <a:spcPts val="0"/>
              </a:spcBef>
            </a:pPr>
            <a:r>
              <a:rPr lang="en-US" sz="2800" b="1" dirty="0"/>
              <a:t>STEP 3</a:t>
            </a:r>
            <a:r>
              <a:rPr lang="en-US" sz="2800" dirty="0"/>
              <a:t> - List the </a:t>
            </a:r>
            <a:r>
              <a:rPr lang="en-US" sz="2800" b="1" u="sng" dirty="0"/>
              <a:t>H</a:t>
            </a:r>
            <a:r>
              <a:rPr lang="en-US" sz="2800" dirty="0"/>
              <a:t>ypotheses</a:t>
            </a:r>
          </a:p>
          <a:p>
            <a:pPr marL="917575" lvl="2">
              <a:spcBef>
                <a:spcPts val="0"/>
              </a:spcBef>
              <a:tabLst>
                <a:tab pos="2286000" algn="l"/>
              </a:tabLst>
            </a:pPr>
            <a:r>
              <a:rPr lang="en-US" sz="2800" b="1" dirty="0"/>
              <a:t>STEP 4</a:t>
            </a:r>
            <a:r>
              <a:rPr lang="en-US" sz="2800" dirty="0"/>
              <a:t> - Set the </a:t>
            </a:r>
            <a:r>
              <a:rPr lang="en-US" sz="2800" b="1" u="sng" dirty="0"/>
              <a:t>D</a:t>
            </a:r>
            <a:r>
              <a:rPr lang="en-US" sz="2800" dirty="0"/>
              <a:t>ecision Rule</a:t>
            </a:r>
          </a:p>
          <a:p>
            <a:pPr marL="917575" lvl="2">
              <a:spcBef>
                <a:spcPts val="0"/>
              </a:spcBef>
            </a:pPr>
            <a:r>
              <a:rPr lang="en-US" sz="2800" b="1" dirty="0"/>
              <a:t>STEP 5</a:t>
            </a:r>
            <a:r>
              <a:rPr lang="en-US" sz="2800" dirty="0"/>
              <a:t> - </a:t>
            </a:r>
            <a:r>
              <a:rPr lang="en-US" sz="2800" b="1" u="sng" dirty="0"/>
              <a:t>C</a:t>
            </a:r>
            <a:r>
              <a:rPr lang="en-US" sz="2800" dirty="0"/>
              <a:t>alculate the Test Statistic</a:t>
            </a:r>
          </a:p>
          <a:p>
            <a:pPr marL="917575" lvl="2">
              <a:spcBef>
                <a:spcPts val="0"/>
              </a:spcBef>
            </a:pPr>
            <a:r>
              <a:rPr lang="en-US" sz="2800" b="1" dirty="0"/>
              <a:t>STEP 6</a:t>
            </a:r>
            <a:r>
              <a:rPr lang="en-US" sz="2800" dirty="0"/>
              <a:t> - </a:t>
            </a:r>
            <a:r>
              <a:rPr lang="en-US" sz="2800" b="1" u="sng" dirty="0"/>
              <a:t>I</a:t>
            </a:r>
            <a:r>
              <a:rPr lang="en-US" sz="2800" dirty="0"/>
              <a:t>nterpret</a:t>
            </a:r>
            <a:r>
              <a:rPr lang="en-US" sz="2800" b="1" dirty="0"/>
              <a:t> </a:t>
            </a:r>
            <a:r>
              <a:rPr lang="en-US" sz="2800" dirty="0"/>
              <a:t>the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41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1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BDB5E9-9327-407C-9017-7A1245D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595"/>
            <a:ext cx="8040029" cy="4525963"/>
          </a:xfrm>
          <a:effectLst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STEP 1:</a:t>
            </a:r>
            <a:r>
              <a:rPr lang="en-US" dirty="0"/>
              <a:t> Pick a test</a:t>
            </a:r>
          </a:p>
          <a:p>
            <a:pPr marL="627063"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Dr. </a:t>
            </a:r>
            <a:r>
              <a:rPr lang="en-US" dirty="0" err="1"/>
              <a:t>Keim</a:t>
            </a:r>
            <a:r>
              <a:rPr lang="en-US" dirty="0"/>
              <a:t> is using a within-subjects design comparing the means for a sample of people measured in two different conditions, low humidity and high humidity</a:t>
            </a:r>
          </a:p>
          <a:p>
            <a:pPr marL="627063"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She will use a paired-samples </a:t>
            </a:r>
            <a:r>
              <a:rPr lang="en-US" i="1" dirty="0"/>
              <a:t>t  </a:t>
            </a:r>
            <a:r>
              <a:rPr lang="en-US" dirty="0"/>
              <a:t>test</a:t>
            </a:r>
          </a:p>
          <a:p>
            <a:pPr marL="627063"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 dependent samples</a:t>
            </a:r>
          </a:p>
        </p:txBody>
      </p:sp>
    </p:spTree>
    <p:extLst>
      <p:ext uri="{BB962C8B-B14F-4D97-AF65-F5344CB8AC3E}">
        <p14:creationId xmlns:p14="http://schemas.microsoft.com/office/powerpoint/2010/main" val="371267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2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055496-6845-48DA-A6BC-C1478F3A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797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STEP 2:</a:t>
            </a:r>
            <a:r>
              <a:rPr lang="en-US" dirty="0"/>
              <a:t> Check the Assumptions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Three Assumptions for the 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70252B-08C6-4F84-8FFF-A63CC16AE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45003"/>
              </p:ext>
            </p:extLst>
          </p:nvPr>
        </p:nvGraphicFramePr>
        <p:xfrm>
          <a:off x="381000" y="2579649"/>
          <a:ext cx="83820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sample: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sample is a random sample from the population.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 to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Independence of observations: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Each case within a group or condition is independent of the other cases in that group or condition.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robust</a:t>
                      </a:r>
                      <a:r>
                        <a:rPr lang="en-US" baseline="0" dirty="0"/>
                        <a:t> to violation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Normality: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population of difference scores is normally distributed.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 to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7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2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5C666A2-1D03-44E5-AC33-4CBCA276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76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STEP 2:</a:t>
            </a:r>
            <a:r>
              <a:rPr lang="en-US" sz="2400" dirty="0"/>
              <a:t> Check the Assumptions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Third assumption, normality assumption, says that in the larger population, the difference scores are normally distributed.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Difference scores are needed to calculate a paired-samples </a:t>
            </a:r>
            <a:r>
              <a:rPr lang="en-US" sz="2000" i="1" dirty="0"/>
              <a:t>t</a:t>
            </a:r>
            <a:r>
              <a:rPr lang="en-US" sz="2000" dirty="0"/>
              <a:t> test.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6240B-8D4C-4999-8567-7C1A51AAACC2}"/>
              </a:ext>
            </a:extLst>
          </p:cNvPr>
          <p:cNvSpPr/>
          <p:nvPr/>
        </p:nvSpPr>
        <p:spPr>
          <a:xfrm>
            <a:off x="758283" y="4191002"/>
            <a:ext cx="3557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First case, person perceived low-humidity as 76° and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high-humidity as 81°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109D6-8601-45B6-BBD7-F751A37492CC}"/>
                  </a:ext>
                </a:extLst>
              </p:cNvPr>
              <p:cNvSpPr/>
              <p:nvPr/>
            </p:nvSpPr>
            <p:spPr>
              <a:xfrm>
                <a:off x="457200" y="2519772"/>
                <a:ext cx="8381999" cy="16387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𝑠𝑐𝑜𝑟𝑒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𝑏𝑒𝑖𝑛𝑔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𝑐𝑎𝑙𝑐𝑢𝑙𝑎𝑡𝑒𝑑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𝑐𝑎𝑠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𝑠𝑐𝑜𝑟𝑒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𝐶𝑜𝑛𝑑𝑖𝑡𝑖𝑜𝑛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</a:rPr>
                        <m:t>𝑎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𝑐𝑎𝑠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𝑠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𝑠𝑐𝑜𝑟𝑒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𝑖𝑛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𝐶𝑜𝑛𝑑𝑖𝑡𝑖𝑜𝑛</m:t>
                      </m:r>
                      <m:r>
                        <a:rPr lang="en-US" sz="1600" i="1">
                          <a:latin typeface="Cambria Math" charset="0"/>
                        </a:rPr>
                        <m:t> 2</m:t>
                      </m:r>
                    </m:oMath>
                  </m:oMathPara>
                </a14:m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109D6-8601-45B6-BBD7-F751A3749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9772"/>
                <a:ext cx="8381999" cy="1638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7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3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C0EA29-B5FE-489E-AC06-E62EB369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0811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STEP 3:</a:t>
            </a:r>
            <a:r>
              <a:rPr lang="en-US" dirty="0"/>
              <a:t> List the Hypotheses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Two-tailed, </a:t>
            </a:r>
            <a:r>
              <a:rPr lang="en-US" dirty="0" err="1"/>
              <a:t>nondirectional</a:t>
            </a:r>
            <a:r>
              <a:rPr lang="en-US" dirty="0"/>
              <a:t>, paired-samples </a:t>
            </a:r>
            <a:r>
              <a:rPr lang="en-US" i="1" dirty="0"/>
              <a:t>t  </a:t>
            </a:r>
            <a:r>
              <a:rPr lang="en-US" dirty="0"/>
              <a:t>test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Low humidity is perceived as hotter than high humidity, </a:t>
            </a:r>
            <a:r>
              <a:rPr lang="en-US" b="1" i="1" u="sng" dirty="0"/>
              <a:t>or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High humidity is perceived as hotter than low humidity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2000" i="1" dirty="0">
                <a:cs typeface="Times New Roman" pitchFamily="18" charset="0"/>
              </a:rPr>
              <a:t>H</a:t>
            </a:r>
            <a:r>
              <a:rPr lang="en-US" sz="2000" i="1" baseline="-25000" dirty="0">
                <a:cs typeface="Times New Roman" pitchFamily="18" charset="0"/>
              </a:rPr>
              <a:t>0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LowHumidity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HighHumidity</a:t>
            </a:r>
            <a:endParaRPr lang="en-US" sz="2000" dirty="0">
              <a:cs typeface="Times New Roman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2000" i="1" dirty="0">
                <a:cs typeface="Times New Roman" pitchFamily="18" charset="0"/>
              </a:rPr>
              <a:t>H</a:t>
            </a:r>
            <a:r>
              <a:rPr lang="en-US" sz="2000" i="1" baseline="-25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LowHumidity</a:t>
            </a:r>
            <a:r>
              <a:rPr lang="en-US" sz="2000" dirty="0">
                <a:cs typeface="Times New Roman" pitchFamily="18" charset="0"/>
              </a:rPr>
              <a:t>≠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HighHumidity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One-tailed, directional, paired-samples </a:t>
            </a:r>
            <a:r>
              <a:rPr lang="en-US" i="1" dirty="0"/>
              <a:t>t  </a:t>
            </a:r>
            <a:r>
              <a:rPr lang="en-US" dirty="0"/>
              <a:t>test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Dr. </a:t>
            </a:r>
            <a:r>
              <a:rPr lang="en-US" dirty="0" err="1"/>
              <a:t>Keim</a:t>
            </a:r>
            <a:r>
              <a:rPr lang="en-US" dirty="0"/>
              <a:t> predicted that high humidity leads to a higher perceived temperature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2000" i="1" dirty="0">
                <a:cs typeface="Times New Roman" pitchFamily="18" charset="0"/>
              </a:rPr>
              <a:t>H</a:t>
            </a:r>
            <a:r>
              <a:rPr lang="en-US" sz="2000" i="1" baseline="-25000" dirty="0">
                <a:cs typeface="Times New Roman" pitchFamily="18" charset="0"/>
              </a:rPr>
              <a:t>0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LowHumidity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/>
              </a:rPr>
              <a:t>≥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HighHumidity</a:t>
            </a:r>
            <a:endParaRPr lang="en-US" sz="2000" dirty="0">
              <a:cs typeface="Times New Roman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2000" i="1" dirty="0">
                <a:cs typeface="Times New Roman" pitchFamily="18" charset="0"/>
              </a:rPr>
              <a:t>H</a:t>
            </a:r>
            <a:r>
              <a:rPr lang="en-US" sz="2000" i="1" baseline="-25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LowHumidity</a:t>
            </a:r>
            <a:r>
              <a:rPr lang="en-US" sz="2000" dirty="0">
                <a:cs typeface="Times New Roman" pitchFamily="18" charset="0"/>
              </a:rPr>
              <a:t> &lt; </a:t>
            </a:r>
            <a:r>
              <a:rPr lang="el-GR" sz="2000" dirty="0">
                <a:cs typeface="Times New Roman" pitchFamily="18" charset="0"/>
              </a:rPr>
              <a:t>μ</a:t>
            </a:r>
            <a:r>
              <a:rPr lang="en-US" sz="2000" baseline="-25000" dirty="0" err="1">
                <a:cs typeface="Times New Roman" pitchFamily="18" charset="0"/>
              </a:rPr>
              <a:t>HighHumidity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56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4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EDD47A-3CCB-4F99-91FD-A77112A3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983293"/>
            <a:ext cx="7973122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STEP 4:</a:t>
            </a:r>
            <a:r>
              <a:rPr lang="en-US" dirty="0"/>
              <a:t> Set the Decision Rule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Critical Value of </a:t>
            </a:r>
            <a:r>
              <a:rPr lang="en-US" i="1" dirty="0"/>
              <a:t>t , </a:t>
            </a:r>
            <a:r>
              <a:rPr lang="en-US" i="1" dirty="0" err="1"/>
              <a:t>t</a:t>
            </a:r>
            <a:r>
              <a:rPr lang="en-US" i="1" baseline="-25000" dirty="0" err="1"/>
              <a:t>cv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Value of </a:t>
            </a:r>
            <a:r>
              <a:rPr lang="en-US" i="1" dirty="0"/>
              <a:t>t </a:t>
            </a:r>
            <a:r>
              <a:rPr lang="en-US" dirty="0"/>
              <a:t>used to determine whether null hypothesis is rejected or not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Use Appendix Table 3 to find </a:t>
            </a:r>
            <a:r>
              <a:rPr lang="en-US" i="1" dirty="0" err="1"/>
              <a:t>t</a:t>
            </a:r>
            <a:r>
              <a:rPr lang="en-US" i="1" baseline="-25000" dirty="0" err="1"/>
              <a:t>cv</a:t>
            </a:r>
            <a:r>
              <a:rPr lang="en-US" i="1" baseline="-25000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 pieces of information are needed to find the </a:t>
            </a:r>
            <a:r>
              <a:rPr lang="en-US" i="1" dirty="0" err="1"/>
              <a:t>t</a:t>
            </a:r>
            <a:r>
              <a:rPr lang="en-US" i="1" baseline="-25000" dirty="0" err="1"/>
              <a:t>cv</a:t>
            </a:r>
            <a:r>
              <a:rPr lang="en-US" i="1" baseline="-25000" dirty="0"/>
              <a:t> </a:t>
            </a:r>
            <a:endParaRPr lang="en-US" dirty="0"/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Is the test one-tailed or two-tailed?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Willingness to make a Type I error, determined by alpha level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Degrees of freedom, based on sample size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endParaRPr lang="en-US" dirty="0"/>
          </a:p>
          <a:p>
            <a:pPr marL="971550" lvl="1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Most common form of the 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Two-tailed with alpha set at .05</a:t>
            </a:r>
          </a:p>
        </p:txBody>
      </p:sp>
    </p:spTree>
    <p:extLst>
      <p:ext uri="{BB962C8B-B14F-4D97-AF65-F5344CB8AC3E}">
        <p14:creationId xmlns:p14="http://schemas.microsoft.com/office/powerpoint/2010/main" val="227408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4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D38A64-BDCD-4FD7-9186-06D13FAD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9823"/>
            <a:ext cx="8229600" cy="457385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Degrees of Freedom (</a:t>
            </a:r>
            <a:r>
              <a:rPr lang="en-US" sz="2400" i="1" dirty="0" err="1"/>
              <a:t>df</a:t>
            </a:r>
            <a:r>
              <a:rPr lang="en-US" sz="2400" i="1" dirty="0"/>
              <a:t> </a:t>
            </a:r>
            <a:r>
              <a:rPr lang="en-US" sz="2400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Number of values in a sample that are free to vary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7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Humidity example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600" i="1" dirty="0" err="1"/>
              <a:t>df</a:t>
            </a:r>
            <a:r>
              <a:rPr lang="en-US" sz="1600" dirty="0"/>
              <a:t> = 6 – 1 = 5</a:t>
            </a:r>
            <a:br>
              <a:rPr lang="en-US" sz="1600" dirty="0"/>
            </a:br>
            <a:endParaRPr lang="en-US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Use Appendix Table 3 to find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cv</a:t>
            </a:r>
            <a:endParaRPr lang="en-US" sz="18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Find the intersection of the column for a two-tailed hypothesis test,</a:t>
            </a:r>
            <a:br>
              <a:rPr lang="en-US" sz="1600" dirty="0"/>
            </a:br>
            <a:r>
              <a:rPr lang="el-GR" sz="1600" dirty="0">
                <a:cs typeface="Times New Roman"/>
              </a:rPr>
              <a:t>α</a:t>
            </a:r>
            <a:r>
              <a:rPr lang="en-US" sz="1600" dirty="0">
                <a:cs typeface="Times New Roman"/>
              </a:rPr>
              <a:t> = .05 </a:t>
            </a:r>
            <a:r>
              <a:rPr lang="en-US" sz="1600" dirty="0"/>
              <a:t>and the row where </a:t>
            </a:r>
            <a:r>
              <a:rPr lang="en-US" sz="1600" i="1" dirty="0" err="1"/>
              <a:t>df</a:t>
            </a:r>
            <a:r>
              <a:rPr lang="en-US" sz="1600" dirty="0"/>
              <a:t> = 5</a:t>
            </a:r>
            <a:endParaRPr lang="en-US" sz="1600" dirty="0">
              <a:cs typeface="Times New Roman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cv</a:t>
            </a:r>
            <a:r>
              <a:rPr lang="en-US" sz="1600" i="1" baseline="-25000" dirty="0"/>
              <a:t>  </a:t>
            </a:r>
            <a:r>
              <a:rPr lang="en-US" sz="1600" dirty="0"/>
              <a:t>= ±2.571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DDECAF-7091-4B50-8F7F-CD6ABF40EF20}"/>
                  </a:ext>
                </a:extLst>
              </p:cNvPr>
              <p:cNvSpPr/>
              <p:nvPr/>
            </p:nvSpPr>
            <p:spPr>
              <a:xfrm>
                <a:off x="457200" y="1826941"/>
                <a:ext cx="8381999" cy="1295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𝑑𝑓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𝑤h𝑒𝑟𝑒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𝑑𝑓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𝑑𝑒𝑔𝑟𝑒𝑒𝑠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𝑓𝑟𝑒𝑒𝑑𝑜𝑚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𝑝𝑎𝑖𝑟𝑠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𝑐𝑎𝑠𝑒𝑠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DDECAF-7091-4B50-8F7F-CD6ABF40E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6941"/>
                <a:ext cx="8381999" cy="129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4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B13871D-6057-4778-BFD8-5C6ACC07DB48}"/>
              </a:ext>
            </a:extLst>
          </p:cNvPr>
          <p:cNvSpPr txBox="1">
            <a:spLocks/>
          </p:cNvSpPr>
          <p:nvPr/>
        </p:nvSpPr>
        <p:spPr>
          <a:xfrm>
            <a:off x="409982" y="975018"/>
            <a:ext cx="85344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1" kern="1200">
                <a:solidFill>
                  <a:schemeClr val="tx1"/>
                </a:solidFill>
                <a:latin typeface="Tempus Sans ITC" pitchFamily="82" charset="0"/>
                <a:ea typeface="+mn-ea"/>
                <a:cs typeface="Tahoma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Tempus Sans ITC" pitchFamily="82" charset="0"/>
                <a:ea typeface="+mn-ea"/>
                <a:cs typeface="Tahoma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empus Sans ITC" pitchFamily="82" charset="0"/>
                <a:ea typeface="+mn-ea"/>
                <a:cs typeface="Tahoma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empus Sans ITC" pitchFamily="82" charset="0"/>
                <a:ea typeface="+mn-ea"/>
                <a:cs typeface="Tahoma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Tempus Sans ITC" pitchFamily="82" charset="0"/>
                <a:ea typeface="+mn-ea"/>
                <a:cs typeface="Tahoma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STEP 4: Set the Decision Rule</a:t>
            </a:r>
          </a:p>
          <a:p>
            <a:pPr marL="57150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Two-tailed, Alpha level,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α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= .05,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df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= 5,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t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cv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= ±2.571</a:t>
            </a:r>
          </a:p>
          <a:p>
            <a:pPr marL="97155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≤ -2.571 or t ≥ 2.571,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reject the null hypothesis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97155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If -2.571 &lt; t &lt; 2.571, fail to reject null hypothesis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60EDA-C89E-4D04-B34C-DA3993AA5103}"/>
              </a:ext>
            </a:extLst>
          </p:cNvPr>
          <p:cNvSpPr txBox="1"/>
          <p:nvPr/>
        </p:nvSpPr>
        <p:spPr>
          <a:xfrm>
            <a:off x="1743482" y="5124354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Critical Value of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dirty="0">
                <a:solidFill>
                  <a:srgbClr val="000000"/>
                </a:solidFill>
              </a:rPr>
              <a:t>, Two-Tailed, </a:t>
            </a:r>
            <a:r>
              <a:rPr lang="el-GR" sz="1800" dirty="0">
                <a:solidFill>
                  <a:srgbClr val="000000"/>
                </a:solidFill>
                <a:cs typeface="Times New Roman"/>
              </a:rPr>
              <a:t>α</a:t>
            </a:r>
            <a:r>
              <a:rPr lang="en-US" sz="18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.05, </a:t>
            </a:r>
            <a:r>
              <a:rPr lang="en-US" sz="1800" i="1" dirty="0" err="1">
                <a:solidFill>
                  <a:srgbClr val="000000"/>
                </a:solidFill>
              </a:rPr>
              <a:t>df</a:t>
            </a:r>
            <a:r>
              <a:rPr lang="en-US" sz="1800" dirty="0">
                <a:solidFill>
                  <a:srgbClr val="000000"/>
                </a:solidFill>
              </a:rPr>
              <a:t> = 5</a:t>
            </a:r>
          </a:p>
        </p:txBody>
      </p:sp>
      <p:pic>
        <p:nvPicPr>
          <p:cNvPr id="18" name="Picture 17" descr="The figure is an example of a distribution curve. This is the sampling distribution of t that would occur if the null hypothesis were true and μ1 = μ2. When the null hypothesis is true, the observed value will fall in the common zone 95% of the time and it will fall in the rare zone only 5% of the time.&#10;" title="Figure 9.2">
            <a:extLst>
              <a:ext uri="{FF2B5EF4-FFF2-40B4-BE49-F238E27FC236}">
                <a16:creationId xmlns:a16="http://schemas.microsoft.com/office/drawing/2014/main" id="{4995028E-B34D-4FCE-8534-F9E699232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8" y="2470341"/>
            <a:ext cx="6781800" cy="26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5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1EEDD4-5ED9-4E76-AE95-788AF688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3678"/>
            <a:ext cx="7694341" cy="236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STEP 5:</a:t>
            </a:r>
            <a:r>
              <a:rPr lang="en-US" dirty="0"/>
              <a:t> Calculate the Test Statistic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2 steps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Calculate the standard error of the difference (Equation 9.3)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dirty="0"/>
              <a:t>Use standard error of the difference to calculate </a:t>
            </a:r>
            <a:r>
              <a:rPr lang="en-US" i="1" dirty="0"/>
              <a:t>t</a:t>
            </a:r>
            <a:r>
              <a:rPr lang="en-US" dirty="0"/>
              <a:t> (Equation 9.4)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BF4171-7BF5-4EEC-B8D7-69CA7DDDBB1F}"/>
                  </a:ext>
                </a:extLst>
              </p:cNvPr>
              <p:cNvSpPr/>
              <p:nvPr/>
            </p:nvSpPr>
            <p:spPr>
              <a:xfrm>
                <a:off x="457200" y="3404228"/>
                <a:ext cx="8381999" cy="199866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𝑤h𝑒𝑟𝑒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𝑠𝑡𝑎𝑛𝑑𝑎𝑟𝑑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𝑒𝑟𝑟𝑜𝑟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𝑠𝑐𝑜𝑟𝑒𝑠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𝑛𝑢𝑚𝑏𝑒𝑟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𝑝𝑎𝑖𝑟𝑠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𝑐𝑎𝑠𝑒𝑠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BF4171-7BF5-4EEC-B8D7-69CA7DDDB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04228"/>
                <a:ext cx="8381999" cy="199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5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1F77EB-A2F5-46DC-99F0-3A59CFF6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54" y="977717"/>
            <a:ext cx="5791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STEP 5: Calculate Test Statistic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Standard Error of the Difference for Difference Scores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Standard deviation of the sampling distribution of difference scores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Abbreviated </a:t>
            </a:r>
            <a:r>
              <a:rPr lang="en-US" i="1" dirty="0" err="1">
                <a:cs typeface="Times New Roman" pitchFamily="18" charset="0"/>
              </a:rPr>
              <a:t>s</a:t>
            </a:r>
            <a:r>
              <a:rPr lang="en-US" i="1" baseline="-25000" dirty="0" err="1">
                <a:cs typeface="Times New Roman" pitchFamily="18" charset="0"/>
              </a:rPr>
              <a:t>M</a:t>
            </a:r>
            <a:r>
              <a:rPr lang="en-US" i="1" baseline="-50000" dirty="0" err="1">
                <a:cs typeface="Times New Roman" pitchFamily="18" charset="0"/>
              </a:rPr>
              <a:t>D</a:t>
            </a:r>
            <a:r>
              <a:rPr lang="en-US" i="1" dirty="0"/>
              <a:t> 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Used as the denominator in the paired-samples </a:t>
            </a:r>
            <a:r>
              <a:rPr lang="en-US" i="1" dirty="0"/>
              <a:t>t </a:t>
            </a:r>
            <a:r>
              <a:rPr lang="en-US" dirty="0"/>
              <a:t>test equation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endParaRPr lang="en-US" sz="2000" dirty="0"/>
          </a:p>
          <a:p>
            <a:pPr marL="971550" lvl="1" indent="-4572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Calculate standard error of the difference </a:t>
            </a:r>
            <a:r>
              <a:rPr lang="en-US" i="1" dirty="0" err="1">
                <a:cs typeface="Times New Roman" pitchFamily="18" charset="0"/>
              </a:rPr>
              <a:t>s</a:t>
            </a:r>
            <a:r>
              <a:rPr lang="en-US" i="1" baseline="-25000" dirty="0" err="1">
                <a:cs typeface="Times New Roman" pitchFamily="18" charset="0"/>
              </a:rPr>
              <a:t>M</a:t>
            </a:r>
            <a:r>
              <a:rPr lang="en-US" i="1" baseline="-50000" dirty="0" err="1">
                <a:cs typeface="Times New Roman" pitchFamily="18" charset="0"/>
              </a:rPr>
              <a:t>D</a:t>
            </a:r>
            <a:r>
              <a:rPr lang="en-US" dirty="0"/>
              <a:t> (Equation 9.3)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C0F2AE-7D6A-424A-85AD-4A88BBE807C4}"/>
                  </a:ext>
                </a:extLst>
              </p:cNvPr>
              <p:cNvSpPr txBox="1"/>
              <p:nvPr/>
            </p:nvSpPr>
            <p:spPr>
              <a:xfrm>
                <a:off x="5859966" y="1325330"/>
                <a:ext cx="2895600" cy="453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2.07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2.07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2.4495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=0.8451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C0F2AE-7D6A-424A-85AD-4A88BBE8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66" y="1325330"/>
                <a:ext cx="2895600" cy="4530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dirty="0"/>
              <a:t>Paired Samples 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Calculating the 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Interpreting the 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5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27E4F-AFA4-40E9-A227-83B79468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5659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STEP 5:</a:t>
            </a:r>
            <a:r>
              <a:rPr lang="en-US" sz="2400" dirty="0"/>
              <a:t> Calculate the Test Statistic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Use standard error of the difference to calculate </a:t>
            </a:r>
            <a:r>
              <a:rPr lang="en-US" sz="2000" i="1" dirty="0"/>
              <a:t>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AA7262-244A-4CC8-8EDF-3BC6E0961880}"/>
                  </a:ext>
                </a:extLst>
              </p:cNvPr>
              <p:cNvSpPr/>
              <p:nvPr/>
            </p:nvSpPr>
            <p:spPr>
              <a:xfrm>
                <a:off x="537973" y="1837762"/>
                <a:ext cx="8381999" cy="356555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𝑤h𝑒𝑟𝑒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𝑣𝑎𝑙𝑢𝑒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𝑡𝑒𝑠𝑡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𝑠𝑡𝑎𝑡𝑖𝑠𝑡𝑖𝑐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𝑓𝑜𝑎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𝑝𝑎𝑖𝑟𝑒𝑑</m:t>
                      </m:r>
                      <m:r>
                        <a:rPr lang="en-US" sz="1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𝑠𝑎𝑚𝑝𝑙𝑒𝑠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𝑡𝑒𝑠𝑡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𝑚𝑒𝑎𝑛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𝑜𝑛𝑒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𝑠𝑎𝑚𝑝𝑙𝑒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</a:rPr>
                        <m:t>𝑡h𝑒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𝑚𝑒𝑎𝑛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𝑜𝑓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𝑜𝑡h𝑒𝑟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𝑠𝑎𝑚𝑝𝑙𝑒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𝑠𝑡𝑎𝑛𝑑𝑎𝑟𝑑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𝑒𝑟𝑟𝑜𝑟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𝑠𝑐𝑜𝑟𝑒𝑠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𝐸𝑞𝑢𝑎𝑡𝑖𝑜𝑛</m:t>
                      </m:r>
                      <m:r>
                        <a:rPr lang="en-US" sz="1800" b="0" i="1" smtClean="0">
                          <a:latin typeface="Cambria Math" charset="0"/>
                        </a:rPr>
                        <m:t> 9.3)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AA7262-244A-4CC8-8EDF-3BC6E0961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3" y="1837762"/>
                <a:ext cx="8381999" cy="3565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0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5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26DF9C-1609-444E-9B69-31A193FC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3293"/>
            <a:ext cx="3925229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STEP 5: </a:t>
            </a:r>
            <a:r>
              <a:rPr lang="en-US" dirty="0"/>
              <a:t>Calculate the Test Statistic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Calculate </a:t>
            </a:r>
            <a:r>
              <a:rPr lang="en-US" i="1" dirty="0"/>
              <a:t>t</a:t>
            </a:r>
            <a:r>
              <a:rPr lang="en-US" dirty="0"/>
              <a:t>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Divide the numerator, the difference between the 2 sample means, by the denominator, the standard error of the difference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5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A7DD6E-231C-4FC6-A4E8-93788271E652}"/>
                  </a:ext>
                </a:extLst>
              </p:cNvPr>
              <p:cNvSpPr txBox="1"/>
              <p:nvPr/>
            </p:nvSpPr>
            <p:spPr>
              <a:xfrm>
                <a:off x="4495800" y="1000020"/>
                <a:ext cx="4800600" cy="3780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𝐻𝑖𝑔h𝐻𝑢𝑚𝑖𝑑𝑖𝑡𝑦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𝐿𝑜𝑤𝐻𝑢𝑚𝑖𝑑𝑖𝑡𝑦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82.50−75.00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0.85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7.5000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0.85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=8.8235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=8.82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A7DD6E-231C-4FC6-A4E8-93788271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000020"/>
                <a:ext cx="4800600" cy="3780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6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9016FC-3740-467E-8A51-A53468B1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913"/>
            <a:ext cx="8229600" cy="2367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STEP 6:</a:t>
            </a:r>
            <a:r>
              <a:rPr lang="en-US" dirty="0"/>
              <a:t> Interpret the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Need to answer 3 questions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Was the null hypothesis rejected?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How big is the effect?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How wide is the confidence interval?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E1930-0836-41E9-A19E-35859EFD70A1}"/>
              </a:ext>
            </a:extLst>
          </p:cNvPr>
          <p:cNvSpPr txBox="1"/>
          <p:nvPr/>
        </p:nvSpPr>
        <p:spPr>
          <a:xfrm>
            <a:off x="1916151" y="513900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Observed Value of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dirty="0">
                <a:solidFill>
                  <a:srgbClr val="000000"/>
                </a:solidFill>
              </a:rPr>
              <a:t> from Humidity Study</a:t>
            </a:r>
          </a:p>
        </p:txBody>
      </p:sp>
      <p:pic>
        <p:nvPicPr>
          <p:cNvPr id="9" name="Picture 8" descr="The figure is a distribution curve based on the data in the previous slides and shows the Observed Value of t from Humidity Study. The observed value of t, 8.82,&#10;falls in the rare zone, so the null hypothesis is rejected." title="Figure 9.5">
            <a:extLst>
              <a:ext uri="{FF2B5EF4-FFF2-40B4-BE49-F238E27FC236}">
                <a16:creationId xmlns:a16="http://schemas.microsoft.com/office/drawing/2014/main" id="{B8DFB71B-A07F-4B01-AEE6-4663AFC16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1" y="3311912"/>
            <a:ext cx="7239000" cy="18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6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9016FC-3740-467E-8A51-A53468B1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913"/>
            <a:ext cx="8229600" cy="2367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/>
              <a:t>STEP 6:</a:t>
            </a:r>
            <a:r>
              <a:rPr lang="en-US" sz="2400" dirty="0"/>
              <a:t> Interpret the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What is the effect of humidity on perceived temperature?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Low Humidity: </a:t>
            </a:r>
            <a:r>
              <a:rPr lang="en-US" sz="1800" i="1" dirty="0"/>
              <a:t>M</a:t>
            </a:r>
            <a:r>
              <a:rPr lang="en-US" sz="1800" dirty="0"/>
              <a:t> = 75.00, </a:t>
            </a:r>
            <a:r>
              <a:rPr lang="en-US" sz="1800" i="1" dirty="0"/>
              <a:t>s</a:t>
            </a:r>
            <a:r>
              <a:rPr lang="en-US" sz="1800" dirty="0"/>
              <a:t> = 4.34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High Humidity: </a:t>
            </a:r>
            <a:r>
              <a:rPr lang="en-US" sz="1800" i="1" dirty="0"/>
              <a:t>M</a:t>
            </a:r>
            <a:r>
              <a:rPr lang="en-US" sz="1800" dirty="0"/>
              <a:t> = 82.50, </a:t>
            </a:r>
            <a:r>
              <a:rPr lang="en-US" sz="1800" i="1" dirty="0"/>
              <a:t>s</a:t>
            </a:r>
            <a:r>
              <a:rPr lang="en-US" sz="1800" dirty="0"/>
              <a:t> = 4.93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Mean difference score was 7.50 (</a:t>
            </a:r>
            <a:r>
              <a:rPr lang="en-US" sz="1800" i="1" dirty="0"/>
              <a:t>S</a:t>
            </a:r>
            <a:r>
              <a:rPr lang="en-US" sz="1800" i="1" baseline="-25000" dirty="0"/>
              <a:t>D</a:t>
            </a:r>
            <a:r>
              <a:rPr lang="en-US" sz="1800" dirty="0"/>
              <a:t> = 2.07)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Two-tailed, alpha level, </a:t>
            </a:r>
            <a:r>
              <a:rPr lang="el-GR" sz="1800" dirty="0">
                <a:latin typeface="Times New Roman"/>
                <a:cs typeface="Times New Roman"/>
              </a:rPr>
              <a:t>α</a:t>
            </a:r>
            <a:r>
              <a:rPr lang="en-US" sz="1800" dirty="0">
                <a:cs typeface="Times New Roman"/>
              </a:rPr>
              <a:t> = .05,  </a:t>
            </a:r>
            <a:r>
              <a:rPr lang="en-US" sz="1800" i="1" dirty="0">
                <a:cs typeface="Times New Roman"/>
              </a:rPr>
              <a:t>df</a:t>
            </a:r>
            <a:r>
              <a:rPr lang="en-US" sz="1800" dirty="0">
                <a:cs typeface="Times New Roman"/>
              </a:rPr>
              <a:t> = 5, </a:t>
            </a:r>
            <a:r>
              <a:rPr lang="en-US" sz="1800" i="1" dirty="0" err="1"/>
              <a:t>t</a:t>
            </a:r>
            <a:r>
              <a:rPr lang="en-US" sz="1800" i="1" baseline="-25000" dirty="0" err="1"/>
              <a:t>cv</a:t>
            </a:r>
            <a:r>
              <a:rPr lang="en-US" sz="1800" i="1" baseline="-25000" dirty="0"/>
              <a:t>  </a:t>
            </a:r>
            <a:r>
              <a:rPr lang="en-US" sz="1800" dirty="0"/>
              <a:t>= </a:t>
            </a:r>
            <a:r>
              <a:rPr lang="en-US" sz="1800" dirty="0">
                <a:latin typeface="Tempus Sans ITC"/>
              </a:rPr>
              <a:t>±</a:t>
            </a:r>
            <a:r>
              <a:rPr lang="en-US" sz="1800" dirty="0"/>
              <a:t>2.571</a:t>
            </a:r>
          </a:p>
        </p:txBody>
      </p:sp>
      <p:pic>
        <p:nvPicPr>
          <p:cNvPr id="9" name="Picture 8" descr="The figure is a distribution curve based on the data in the previous slides and shows the Observed Value of t from Humidity Study. The observed value of t, 8.82,&#10;falls in the rare zone, so the null hypothesis is rejected." title="Figure 9.5">
            <a:extLst>
              <a:ext uri="{FF2B5EF4-FFF2-40B4-BE49-F238E27FC236}">
                <a16:creationId xmlns:a16="http://schemas.microsoft.com/office/drawing/2014/main" id="{B8DFB71B-A07F-4B01-AEE6-4663AFC16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1" y="3428953"/>
            <a:ext cx="7239000" cy="18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752899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Humidity Study – Step 6 (APA Style)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9016FC-3740-467E-8A51-A53468B1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3912"/>
            <a:ext cx="8229600" cy="4559767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2500" b="1" dirty="0">
                <a:solidFill>
                  <a:prstClr val="black"/>
                </a:solidFill>
                <a:latin typeface="Arial"/>
              </a:rPr>
              <a:t>STEP 6:</a:t>
            </a:r>
            <a:r>
              <a:rPr lang="en-US" sz="2500" dirty="0">
                <a:solidFill>
                  <a:prstClr val="black"/>
                </a:solidFill>
                <a:latin typeface="Arial"/>
              </a:rPr>
              <a:t> Interpret the Results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prstClr val="black"/>
                </a:solidFill>
                <a:latin typeface="Arial"/>
              </a:rPr>
              <a:t>APA format, </a:t>
            </a:r>
            <a:r>
              <a:rPr lang="en-US" sz="2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(5) = 8.82, </a:t>
            </a:r>
            <a:r>
              <a:rPr lang="en-US" sz="2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&lt; .05</a:t>
            </a:r>
            <a:endParaRPr lang="en-US" sz="2200" dirty="0">
              <a:solidFill>
                <a:prstClr val="black"/>
              </a:solidFill>
              <a:latin typeface="Arial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>
                <a:solidFill>
                  <a:prstClr val="black"/>
                </a:solidFill>
                <a:latin typeface="Arial"/>
              </a:rPr>
              <a:t>The initial 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t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says that the statistical test was a 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t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 test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, degrees of freedom </a:t>
            </a:r>
            <a:br>
              <a:rPr lang="en-US" sz="1900" dirty="0">
                <a:solidFill>
                  <a:prstClr val="black"/>
                </a:solidFill>
                <a:latin typeface="Arial"/>
              </a:rPr>
            </a:br>
            <a:r>
              <a:rPr lang="en-US" sz="1900" dirty="0">
                <a:solidFill>
                  <a:prstClr val="black"/>
                </a:solidFill>
                <a:latin typeface="Arial"/>
              </a:rPr>
              <a:t>For a paired-samples 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t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test,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df = N </a:t>
            </a:r>
            <a:r>
              <a:rPr lang="en-US" sz="1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− 1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>
                <a:solidFill>
                  <a:prstClr val="black"/>
                </a:solidFill>
                <a:latin typeface="Arial"/>
              </a:rPr>
              <a:t>Observed 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t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value,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8.82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, is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reported</a:t>
            </a:r>
            <a:br>
              <a:rPr lang="en-US" sz="1900" i="1" dirty="0">
                <a:solidFill>
                  <a:prstClr val="black"/>
                </a:solidFill>
                <a:latin typeface="Arial"/>
              </a:rPr>
            </a:br>
            <a:r>
              <a:rPr lang="en-US" sz="1900" dirty="0">
                <a:solidFill>
                  <a:prstClr val="black"/>
                </a:solidFill>
                <a:latin typeface="Arial"/>
              </a:rPr>
              <a:t>This number is the value of 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t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calculated</a:t>
            </a:r>
            <a:br>
              <a:rPr lang="en-US" sz="1900" dirty="0">
                <a:solidFill>
                  <a:prstClr val="black"/>
                </a:solidFill>
                <a:latin typeface="Arial"/>
              </a:rPr>
            </a:br>
            <a:r>
              <a:rPr lang="en-US" sz="1900" dirty="0">
                <a:solidFill>
                  <a:prstClr val="black"/>
                </a:solidFill>
                <a:latin typeface="Arial"/>
              </a:rPr>
              <a:t>APA format requires value to be reported to two decimal places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.05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tells us that alpha was set at </a:t>
            </a:r>
            <a:r>
              <a:rPr lang="en-US" sz="1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.05, 5% </a:t>
            </a:r>
            <a:r>
              <a:rPr lang="en-US" sz="1900" dirty="0">
                <a:solidFill>
                  <a:prstClr val="black"/>
                </a:solidFill>
                <a:latin typeface="Arial"/>
                <a:cs typeface="Times New Roman" pitchFamily="18" charset="0"/>
              </a:rPr>
              <a:t>chance of making a Type 1 error</a:t>
            </a:r>
            <a:endParaRPr lang="en-US" sz="1900" dirty="0">
              <a:solidFill>
                <a:prstClr val="black"/>
              </a:solidFill>
              <a:latin typeface="Arial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9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19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 .05</a:t>
            </a:r>
            <a:r>
              <a:rPr lang="en-US" sz="1900" i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Arial"/>
              </a:rPr>
              <a:t>reveals that the null hypothesis was rejected</a:t>
            </a:r>
            <a:br>
              <a:rPr lang="en-US" sz="1900" dirty="0">
                <a:solidFill>
                  <a:prstClr val="black"/>
                </a:solidFill>
                <a:latin typeface="Arial"/>
              </a:rPr>
            </a:br>
            <a:r>
              <a:rPr lang="en-US" sz="1900" dirty="0">
                <a:solidFill>
                  <a:prstClr val="black"/>
                </a:solidFill>
                <a:latin typeface="Arial"/>
              </a:rPr>
              <a:t>Observed result (8.82) is a rare result - probability of occurring is less than .05, when the null hypothesis is true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127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1" y="324270"/>
            <a:ext cx="7399670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Humidity Example – Step 6 – Cohen’s </a:t>
            </a:r>
            <a:r>
              <a:rPr lang="en-US" sz="4000" i="1" dirty="0">
                <a:latin typeface="+mn-lt"/>
                <a:ea typeface="Arial" charset="0"/>
                <a:cs typeface="Arial" charset="0"/>
              </a:rPr>
              <a:t>d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802DD3-BC42-4D30-8888-828ACE62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019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STEP 6:</a:t>
            </a:r>
            <a:r>
              <a:rPr lang="en-US" dirty="0"/>
              <a:t> Interpret the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Cohen’s </a:t>
            </a:r>
            <a:r>
              <a:rPr lang="en-US" i="1" dirty="0"/>
              <a:t>d</a:t>
            </a:r>
            <a:r>
              <a:rPr lang="en-US" dirty="0"/>
              <a:t> is inappropriate for a 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It measures the impact of the independent variable on the dependent variable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Also includes the effect of individual differences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u="sng" dirty="0"/>
              <a:t>Result</a:t>
            </a:r>
          </a:p>
          <a:p>
            <a:pPr lvl="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Overestimates the size of the effect</a:t>
            </a:r>
          </a:p>
          <a:p>
            <a:pPr lvl="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Instead: Calculate the confidence interval for the difference between population means and then use professional expertise to translate it into an effect size </a:t>
            </a:r>
          </a:p>
        </p:txBody>
      </p:sp>
      <p:pic>
        <p:nvPicPr>
          <p:cNvPr id="9" name="Picture 8" title="Drawing that says no cohen's D">
            <a:extLst>
              <a:ext uri="{FF2B5EF4-FFF2-40B4-BE49-F238E27FC236}">
                <a16:creationId xmlns:a16="http://schemas.microsoft.com/office/drawing/2014/main" id="{790CE3F7-938C-4D92-AAD2-8F609052312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637" y="4066143"/>
            <a:ext cx="1350963" cy="13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5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165495" cy="958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Humidity Study – Step 6 </a:t>
            </a:r>
            <a:r>
              <a:rPr lang="en-US" sz="3600" dirty="0">
                <a:solidFill>
                  <a:prstClr val="black"/>
                </a:solidFill>
                <a:latin typeface="Arial"/>
              </a:rPr>
              <a:t>– Confidence Interval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B861F37-7D4E-4E7F-9DA5-25F1F15F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 wide is the confidence interval and how big is the effect?</a:t>
            </a:r>
            <a:br>
              <a:rPr lang="en-US" dirty="0"/>
            </a:br>
            <a:r>
              <a:rPr lang="en-US" dirty="0"/>
              <a:t>The confidence interval for the difference between population means reveals how small or how large the difference between the population means might be.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C12A15-19E3-44C9-8B29-E3C3FBA17433}"/>
                  </a:ext>
                </a:extLst>
              </p:cNvPr>
              <p:cNvSpPr/>
              <p:nvPr/>
            </p:nvSpPr>
            <p:spPr>
              <a:xfrm>
                <a:off x="304800" y="2847001"/>
                <a:ext cx="8610600" cy="259107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95%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𝐶𝐼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𝐷𝑖𝑓𝑓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𝑤h𝑒𝑟𝑒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95%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𝐶𝐼</m:t>
                          </m:r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𝐷𝑖𝑓𝑓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95%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𝑐𝑜𝑛𝑓𝑖𝑑𝑒𝑛𝑐𝑒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𝑖𝑛𝑡𝑒𝑟𝑣𝑎𝑙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𝑓𝑜𝑟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</a:rPr>
                        <m:t>𝑑𝑖𝑓𝑓𝑒𝑟𝑒𝑛𝑐𝑒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𝑏𝑒𝑡𝑤𝑒𝑒𝑛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𝑝𝑜𝑝𝑢𝑙𝑎𝑡𝑖𝑜𝑛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𝑚𝑒𝑎𝑛𝑠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𝑓𝑜𝑟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𝑝𝑎𝑖𝑟𝑒𝑑</m:t>
                      </m:r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𝑠𝑎𝑚𝑝𝑙𝑒𝑠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𝑡𝑒𝑠𝑡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𝑚𝑒𝑎𝑛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𝑜𝑛𝑒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𝑠𝑎𝑚𝑝𝑙𝑒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</a:rPr>
                        <m:t>𝑡h𝑒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𝑚𝑒𝑎𝑛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</a:rPr>
                        <m:t>𝑜𝑓</m:t>
                      </m:r>
                      <m:r>
                        <a:rPr lang="en-US" sz="1600" i="1">
                          <a:latin typeface="Cambria Math" charset="0"/>
                        </a:rPr>
                        <m:t> </m:t>
                      </m:r>
                      <m:r>
                        <a:rPr lang="en-US" sz="1600" i="1" smtClean="0">
                          <a:latin typeface="Cambria Math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h𝑒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𝑜𝑡h𝑒𝑟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𝑠𝑎𝑚𝑝𝑙𝑒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𝑐𝑣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𝑐𝑟𝑖𝑡𝑖𝑐𝑎𝑙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𝑡𝑤𝑜</m:t>
                      </m:r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𝑡𝑎𝑖𝑙𝑒𝑑</m:t>
                      </m:r>
                      <m:r>
                        <a:rPr lang="en-US" sz="1600" b="0" i="1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=.05,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𝑑𝑓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𝑠𝑡𝑎𝑛𝑑𝑎𝑟𝑑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𝑒𝑟𝑟𝑜𝑟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𝑑𝑖𝑓𝑓𝑒𝑟𝑒𝑛𝑐𝑒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𝑑𝑖𝑓𝑓𝑒𝑟𝑒𝑛𝑐𝑒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𝑠𝑐𝑜𝑟𝑒𝑠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𝐸𝑞𝑢𝑎𝑡𝑖𝑜𝑛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9.3)</m:t>
                      </m:r>
                    </m:oMath>
                  </m:oMathPara>
                </a14:m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C12A15-19E3-44C9-8B29-E3C3FBA1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47001"/>
                <a:ext cx="8610600" cy="2591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847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165495" cy="958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Humidity Study – Step 6 </a:t>
            </a:r>
            <a:r>
              <a:rPr lang="en-US" sz="3600" dirty="0">
                <a:solidFill>
                  <a:prstClr val="black"/>
                </a:solidFill>
                <a:latin typeface="Arial"/>
              </a:rPr>
              <a:t>– Confidence Interval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0BC5F8-18E2-4351-A50C-E11821C7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463776" cy="31241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STEP 6:</a:t>
            </a:r>
            <a:r>
              <a:rPr lang="en-US" sz="2400" dirty="0"/>
              <a:t> Interpret the Results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 Humidity: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82.50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 Humidity: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75.00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2.571 (two-tailed, with </a:t>
            </a:r>
            <a:r>
              <a:rPr lang="el-GR" sz="1800" dirty="0">
                <a:latin typeface="Times New Roman"/>
                <a:cs typeface="Times New Roman"/>
              </a:rPr>
              <a:t>α</a:t>
            </a:r>
            <a:r>
              <a:rPr lang="en-US" sz="1800" dirty="0">
                <a:latin typeface="Times New Roman"/>
                <a:cs typeface="Times New Roman"/>
              </a:rPr>
              <a:t> = .05, </a:t>
            </a:r>
            <a:r>
              <a:rPr lang="en-US" sz="1800" i="1" dirty="0" err="1">
                <a:latin typeface="Times New Roman"/>
                <a:cs typeface="Times New Roman"/>
              </a:rPr>
              <a:t>df</a:t>
            </a:r>
            <a:r>
              <a:rPr lang="en-US" sz="1800" dirty="0">
                <a:latin typeface="Times New Roman"/>
                <a:cs typeface="Times New Roman"/>
              </a:rPr>
              <a:t> = 5)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i="1" baseline="-5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0.85</a:t>
            </a:r>
            <a:endParaRPr lang="en-US" sz="2000" dirty="0">
              <a:latin typeface="Times New Roman"/>
              <a:cs typeface="Times New Roman"/>
            </a:endParaRPr>
          </a:p>
          <a:p>
            <a:pPr marL="511175"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Dr. </a:t>
            </a:r>
            <a:r>
              <a:rPr lang="en-US" sz="2000" dirty="0" err="1"/>
              <a:t>Keim’s</a:t>
            </a:r>
            <a:r>
              <a:rPr lang="en-US" sz="2000" dirty="0"/>
              <a:t> confidence interval ranges from 5.31° to 9.69°, which means that 5 to 10 degrees is perceived as a noticeable difference in comfort level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08C68E-AA6F-4F8F-8F95-A5DE307A917D}"/>
                  </a:ext>
                </a:extLst>
              </p:cNvPr>
              <p:cNvSpPr txBox="1"/>
              <p:nvPr/>
            </p:nvSpPr>
            <p:spPr>
              <a:xfrm>
                <a:off x="912541" y="4155619"/>
                <a:ext cx="7162800" cy="13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95%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charset="0"/>
                            </a:rPr>
                            <m:t>CI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charset="0"/>
                            </a:rPr>
                            <m:t>Diff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82.50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75.00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2.571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0.85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=7.5000±2.1854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from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5.3146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9.6854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5.31,9.69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08C68E-AA6F-4F8F-8F95-A5DE307A9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1" y="4155619"/>
                <a:ext cx="7162800" cy="1348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9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165495" cy="958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Humidity Study – Step 6 </a:t>
            </a:r>
            <a:r>
              <a:rPr lang="en-US" sz="3600" dirty="0">
                <a:solidFill>
                  <a:prstClr val="black"/>
                </a:solidFill>
                <a:latin typeface="Arial"/>
              </a:rPr>
              <a:t>– Confidence Interval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2F35118-960B-43DD-80B9-76F7AAEE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206"/>
            <a:ext cx="8051180" cy="42212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b="1" dirty="0"/>
              <a:t>STEP 6:</a:t>
            </a:r>
            <a:r>
              <a:rPr lang="en-US" sz="2800" dirty="0"/>
              <a:t> Interpret the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Width of the confidence interval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778000" algn="l"/>
              </a:tabLst>
            </a:pPr>
            <a:r>
              <a:rPr lang="en-US" sz="2000" dirty="0">
                <a:cs typeface="Times New Roman" pitchFamily="18" charset="0"/>
              </a:rPr>
              <a:t>CI</a:t>
            </a:r>
            <a:r>
              <a:rPr lang="en-US" sz="2000" baseline="-25000" dirty="0">
                <a:cs typeface="Times New Roman" pitchFamily="18" charset="0"/>
              </a:rPr>
              <a:t>W	</a:t>
            </a:r>
            <a:r>
              <a:rPr lang="en-US" sz="2000" dirty="0">
                <a:cs typeface="Times New Roman" pitchFamily="18" charset="0"/>
              </a:rPr>
              <a:t>= CI</a:t>
            </a:r>
            <a:r>
              <a:rPr lang="en-US" sz="2000" baseline="-25000" dirty="0">
                <a:cs typeface="Times New Roman" pitchFamily="18" charset="0"/>
              </a:rPr>
              <a:t>UL </a:t>
            </a:r>
            <a:r>
              <a:rPr lang="en-US" sz="2000" dirty="0">
                <a:cs typeface="Times New Roman" pitchFamily="18" charset="0"/>
              </a:rPr>
              <a:t>– CI</a:t>
            </a:r>
            <a:r>
              <a:rPr lang="en-US" sz="2000" baseline="-25000" dirty="0">
                <a:cs typeface="Times New Roman" pitchFamily="18" charset="0"/>
              </a:rPr>
              <a:t>LL </a:t>
            </a:r>
            <a:br>
              <a:rPr lang="en-US" sz="2000" baseline="-25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 	=  9.69 – 5.31 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	=  4.38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Confidence interval is 4.38° wide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Dr. </a:t>
            </a:r>
            <a:r>
              <a:rPr lang="en-US" sz="2400" dirty="0" err="1"/>
              <a:t>Keim</a:t>
            </a:r>
            <a:r>
              <a:rPr lang="en-US" sz="2400" dirty="0"/>
              <a:t> is inclined to focus on the observed difference of 7.50 degrees in her interpretation since the perceived temperature difference is meaningful and the confidence interval is sufficiently narrow.</a:t>
            </a:r>
          </a:p>
        </p:txBody>
      </p:sp>
    </p:spTree>
    <p:extLst>
      <p:ext uri="{BB962C8B-B14F-4D97-AF65-F5344CB8AC3E}">
        <p14:creationId xmlns:p14="http://schemas.microsoft.com/office/powerpoint/2010/main" val="2085623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165495" cy="50092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Putting It All Together – Humidity Example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593926-5094-4F61-B2E4-68A4F2E03691}"/>
              </a:ext>
            </a:extLst>
          </p:cNvPr>
          <p:cNvSpPr txBox="1">
            <a:spLocks/>
          </p:cNvSpPr>
          <p:nvPr/>
        </p:nvSpPr>
        <p:spPr>
          <a:xfrm>
            <a:off x="457200" y="977717"/>
            <a:ext cx="69806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Four points addressed in Dr.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Keim’s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interpretation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What was the study about?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What were its main results?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What do these results mean?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Are there specific suggestions for future research?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050695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Paired Samples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A0046E-1AB0-409A-8A6E-E487F1C5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67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Hypothesis test used to compare the means of two dependent samples.</a:t>
            </a:r>
            <a:br>
              <a:rPr lang="en-US" dirty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When samples are dependent, each case consists of a pair of data points, one data point from each of the two samples. </a:t>
            </a:r>
            <a:br>
              <a:rPr lang="en-US" b="0" dirty="0"/>
            </a:br>
            <a:endParaRPr lang="en-US" b="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b="0" dirty="0"/>
              <a:t>In dependent samples, also called paired samples, the data points may be paired in a variety of ways.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0" y="312286"/>
            <a:ext cx="1934662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87230" y="880506"/>
            <a:ext cx="34263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8138" indent="-33813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Omega-3 fatty acids (O-3FA) may have a beneficial effect on irritable mood.</a:t>
            </a:r>
          </a:p>
          <a:p>
            <a:pPr marL="0"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endParaRPr lang="en-US" altLang="en-US" sz="600" dirty="0">
              <a:solidFill>
                <a:schemeClr val="tx1"/>
              </a:solidFill>
              <a:latin typeface="+mn-lt"/>
            </a:endParaRPr>
          </a:p>
          <a:p>
            <a:pPr marL="0"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This is a report on a 34 patients with bipolar disorder in the open ended, Omega-3 Fatty Acid add-on study.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0450" y="3868870"/>
            <a:ext cx="8285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sz="1600" b="1" dirty="0"/>
              <a:t>Question: Is there a statistically significant decrease in mean YMRS irritability sub-score in patients with bipolar disorder?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BC689CB2-70DF-471D-8019-7A961947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63" y="767513"/>
            <a:ext cx="4852035" cy="131474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1570020-1F4F-43B2-BAE5-C202F053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29" y="2301296"/>
            <a:ext cx="82683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8138" indent="-33813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The irritability component of Young Mania Rating Scale (YMRS) is used to assess manic symptoms, which are graded on a 0 to 8 scale. A higher scale indicates a severe irritable mood. The YMRS irritability sub-score is recorded at the beginning of the study and at the end of study.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402AFD-E43A-4A04-980C-5F3BF5A6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29" y="3186275"/>
            <a:ext cx="82683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8138" indent="-338138"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>
              <a:spcBef>
                <a:spcPts val="0"/>
              </a:spcBef>
              <a:buClr>
                <a:schemeClr val="tx2"/>
              </a:buClr>
              <a:buSzPct val="75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The initial mean score was 3.18 (SD = 1.09). The mean for the last recorded event was 1.68 (SD = 1.89). As with the above means there was a sizable decrease.</a:t>
            </a:r>
          </a:p>
        </p:txBody>
      </p:sp>
    </p:spTree>
    <p:extLst>
      <p:ext uri="{BB962C8B-B14F-4D97-AF65-F5344CB8AC3E}">
        <p14:creationId xmlns:p14="http://schemas.microsoft.com/office/powerpoint/2010/main" val="988169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0" y="312286"/>
            <a:ext cx="1934662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0451" y="922610"/>
            <a:ext cx="5075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b="1" dirty="0"/>
              <a:t>Step 1: State the null and alternative hypotheses.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8627" y="2578786"/>
            <a:ext cx="755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If we define the parameter of interest is the mean change of YMRS irritability sub-score from the beginning to the end of the study,      , then equivalently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6BF03-6FB4-4C08-830E-7E27C7DFE6B3}"/>
              </a:ext>
            </a:extLst>
          </p:cNvPr>
          <p:cNvSpPr/>
          <p:nvPr/>
        </p:nvSpPr>
        <p:spPr>
          <a:xfrm>
            <a:off x="583796" y="1293857"/>
            <a:ext cx="755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If we define the mean YMRS irritability sub-score at the beginning of the study as            ,    define the mean YMRS irritability sub-score at the end of the study as         , then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C5F70-7039-4DD4-ACDF-51C4489BD1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91412" y="1409979"/>
            <a:ext cx="500597" cy="150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C2418-28E3-4620-B206-AA56B7DBA2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38026" y="1648418"/>
            <a:ext cx="351052" cy="1508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4A0773-0212-4CFD-AD27-79A1BBAF9D01}"/>
              </a:ext>
            </a:extLst>
          </p:cNvPr>
          <p:cNvSpPr/>
          <p:nvPr/>
        </p:nvSpPr>
        <p:spPr>
          <a:xfrm>
            <a:off x="1275907" y="193760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rgbClr val="000000"/>
                </a:solidFill>
                <a:cs typeface="Arial" pitchFamily="34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cs typeface="Arial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:              ≤</a:t>
            </a:r>
          </a:p>
          <a:p>
            <a:pPr algn="ctr">
              <a:defRPr/>
            </a:pPr>
            <a:r>
              <a:rPr lang="en-US" sz="1600" i="1" dirty="0">
                <a:solidFill>
                  <a:srgbClr val="000000"/>
                </a:solidFill>
                <a:cs typeface="Arial" pitchFamily="34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cs typeface="Arial" pitchFamily="34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:               &gt;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6DA64F-2C7C-4675-B5B6-7D5340E67D9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955" y="2053992"/>
            <a:ext cx="500597" cy="1508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63D396-07C4-4D00-9B56-0EFF7333C9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32851" y="2050119"/>
            <a:ext cx="351052" cy="15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24F9B2-CD56-4269-92FC-40793DA7049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0251" y="2292889"/>
            <a:ext cx="500597" cy="1508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6F2C00-53D3-4093-A9B6-CDBD12B8D0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32851" y="2303870"/>
            <a:ext cx="351052" cy="1508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669A8E-B80E-4CD8-82B2-00CD0FDD49D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8378" y="2933067"/>
            <a:ext cx="204041" cy="1508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5D9BE40-3B10-4607-BA4B-8BAFFF1E9542}"/>
              </a:ext>
            </a:extLst>
          </p:cNvPr>
          <p:cNvSpPr/>
          <p:nvPr/>
        </p:nvSpPr>
        <p:spPr>
          <a:xfrm>
            <a:off x="1230300" y="320186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rgbClr val="000000"/>
                </a:solidFill>
                <a:cs typeface="Arial" pitchFamily="34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cs typeface="Arial" pitchFamily="34" charset="0"/>
              </a:rPr>
              <a:t>0</a:t>
            </a:r>
            <a:r>
              <a:rPr lang="en-US" sz="1600">
                <a:solidFill>
                  <a:srgbClr val="000000"/>
                </a:solidFill>
                <a:cs typeface="Arial" pitchFamily="34" charset="0"/>
              </a:rPr>
              <a:t>:         ≤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0</a:t>
            </a:r>
          </a:p>
          <a:p>
            <a:pPr algn="ctr">
              <a:defRPr/>
            </a:pPr>
            <a:r>
              <a:rPr lang="en-US" sz="1600" i="1" dirty="0">
                <a:solidFill>
                  <a:srgbClr val="000000"/>
                </a:solidFill>
                <a:cs typeface="Arial" pitchFamily="34" charset="0"/>
              </a:rPr>
              <a:t>H</a:t>
            </a:r>
            <a:r>
              <a:rPr lang="en-US" sz="1600" baseline="-25000" dirty="0">
                <a:solidFill>
                  <a:srgbClr val="000000"/>
                </a:solidFill>
                <a:cs typeface="Arial" pitchFamily="34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:         &gt; 0</a:t>
            </a:r>
            <a:endParaRPr lang="en-US" sz="16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D5BA0D-BC5E-440C-9695-0B1893407AE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400892" y="3328809"/>
            <a:ext cx="204041" cy="1508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CE1A04-1758-4ADF-B9DE-6D8F7D4A3FC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400891" y="3555785"/>
            <a:ext cx="204041" cy="1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9" grpId="0"/>
      <p:bldP spid="17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0" y="312286"/>
            <a:ext cx="1934662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180" y="2627622"/>
            <a:ext cx="475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b="1" dirty="0"/>
              <a:t>Step 3: </a:t>
            </a:r>
            <a:r>
              <a:rPr lang="en-US" altLang="en-US" b="1" dirty="0">
                <a:solidFill>
                  <a:srgbClr val="000000"/>
                </a:solidFill>
              </a:rPr>
              <a:t>Find the </a:t>
            </a:r>
            <a:r>
              <a:rPr lang="en-US" altLang="en-US" b="1" i="1" dirty="0">
                <a:solidFill>
                  <a:srgbClr val="000000"/>
                </a:solidFill>
              </a:rPr>
              <a:t>P</a:t>
            </a:r>
            <a:r>
              <a:rPr lang="en-US" altLang="en-US" b="1" dirty="0">
                <a:solidFill>
                  <a:srgbClr val="000000"/>
                </a:solidFill>
              </a:rPr>
              <a:t>-value for the observed data.</a:t>
            </a:r>
            <a:endParaRPr lang="en-US" alt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09180" y="3005640"/>
            <a:ext cx="815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sz="1600" dirty="0"/>
              <a:t>For the test statistic </a:t>
            </a:r>
            <a:r>
              <a:rPr lang="en-US" altLang="en-US" sz="1600" i="1" dirty="0"/>
              <a:t>t</a:t>
            </a:r>
            <a:r>
              <a:rPr lang="en-US" altLang="en-US" sz="1600" dirty="0"/>
              <a:t> = 4.21 and alternative hypothesis </a:t>
            </a:r>
            <a:r>
              <a:rPr lang="en-US" altLang="en-US" sz="1600" i="1" dirty="0"/>
              <a:t>H</a:t>
            </a:r>
            <a:r>
              <a:rPr lang="en-US" altLang="en-US" sz="1600" baseline="-25000" dirty="0"/>
              <a:t>a</a:t>
            </a:r>
            <a:r>
              <a:rPr lang="en-US" altLang="en-US" sz="1600" dirty="0"/>
              <a:t>:       &gt; 0, the </a:t>
            </a:r>
            <a:r>
              <a:rPr lang="en-US" altLang="en-US" sz="1600" i="1" dirty="0"/>
              <a:t>P</a:t>
            </a:r>
            <a:r>
              <a:rPr lang="en-US" altLang="en-US" sz="1600" dirty="0"/>
              <a:t>-value is the area to the right of </a:t>
            </a:r>
            <a:r>
              <a:rPr lang="en-US" altLang="en-US" sz="1600" i="1" dirty="0"/>
              <a:t>t</a:t>
            </a:r>
            <a:r>
              <a:rPr lang="en-US" altLang="en-US" sz="1600" dirty="0"/>
              <a:t> = </a:t>
            </a:r>
            <a:r>
              <a:rPr lang="en-US" altLang="en-US" sz="1600" dirty="0">
                <a:cs typeface="Arial" panose="020B0604020202020204" pitchFamily="34" charset="0"/>
              </a:rPr>
              <a:t>4.21 under the </a:t>
            </a:r>
            <a:r>
              <a:rPr lang="en-US" altLang="en-US" sz="1600" i="1" dirty="0">
                <a:cs typeface="Arial" panose="020B0604020202020204" pitchFamily="34" charset="0"/>
              </a:rPr>
              <a:t>t</a:t>
            </a:r>
            <a:r>
              <a:rPr lang="en-US" altLang="en-US" sz="1600" dirty="0">
                <a:cs typeface="Arial" panose="020B0604020202020204" pitchFamily="34" charset="0"/>
              </a:rPr>
              <a:t> distribution curve with </a:t>
            </a:r>
            <a:r>
              <a:rPr lang="en-US" altLang="en-US" sz="1600" i="1" dirty="0">
                <a:cs typeface="Arial" panose="020B0604020202020204" pitchFamily="34" charset="0"/>
              </a:rPr>
              <a:t>df</a:t>
            </a:r>
            <a:r>
              <a:rPr lang="en-US" altLang="en-US" sz="1600" dirty="0">
                <a:cs typeface="Arial" panose="020B0604020202020204" pitchFamily="34" charset="0"/>
              </a:rPr>
              <a:t> = 34 – 1 = 33. Thus, based on Appendix Table 3, t</a:t>
            </a:r>
            <a:r>
              <a:rPr lang="en-US" altLang="en-US" sz="1600" dirty="0"/>
              <a:t>he </a:t>
            </a:r>
            <a:r>
              <a:rPr lang="en-US" altLang="en-US" sz="1600" i="1" dirty="0"/>
              <a:t>P</a:t>
            </a:r>
            <a:r>
              <a:rPr lang="en-US" altLang="en-US" sz="1600" dirty="0"/>
              <a:t>-value is &lt; .005.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9987" y="4292542"/>
            <a:ext cx="8184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tx2"/>
              </a:buClr>
              <a:buSzPct val="75000"/>
            </a:pPr>
            <a:r>
              <a:rPr lang="en-US" altLang="en-US" sz="1600" dirty="0"/>
              <a:t>The decrease was found to be statistically significant using a paired sample </a:t>
            </a:r>
            <a:r>
              <a:rPr lang="en-US" altLang="en-US" sz="1600" i="1" dirty="0"/>
              <a:t>t</a:t>
            </a:r>
            <a:r>
              <a:rPr lang="en-US" altLang="en-US" sz="1600" dirty="0"/>
              <a:t>-test (</a:t>
            </a:r>
            <a:r>
              <a:rPr lang="en-US" altLang="en-US" sz="1600" i="1" dirty="0"/>
              <a:t>t</a:t>
            </a:r>
            <a:r>
              <a:rPr lang="en-US" altLang="en-US" sz="1600" dirty="0"/>
              <a:t> = 4.21, 33 </a:t>
            </a:r>
            <a:r>
              <a:rPr lang="en-US" altLang="en-US" sz="1600" i="1" dirty="0"/>
              <a:t>df</a:t>
            </a:r>
            <a:r>
              <a:rPr lang="en-US" altLang="en-US" sz="1600" dirty="0"/>
              <a:t>, </a:t>
            </a:r>
            <a:r>
              <a:rPr lang="en-US" altLang="en-US" sz="1600" i="1" dirty="0"/>
              <a:t>p</a:t>
            </a:r>
            <a:r>
              <a:rPr lang="en-US" altLang="en-US" sz="1600" dirty="0"/>
              <a:t> &lt; .005). Omega-3 Fatty Acid intake helped with the irritability component of patients suffering from bipolar disorder with a significant decreased irritability.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986" y="3930991"/>
            <a:ext cx="4612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b="1" dirty="0"/>
              <a:t>Step 4: State a conclusion.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F7E2E6-D37E-40BA-ADBB-DB9616AD186E}"/>
              </a:ext>
            </a:extLst>
          </p:cNvPr>
          <p:cNvSpPr/>
          <p:nvPr/>
        </p:nvSpPr>
        <p:spPr>
          <a:xfrm>
            <a:off x="509180" y="969300"/>
            <a:ext cx="482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b="1" dirty="0"/>
              <a:t>Step 2: Calculate the value of the test statistic </a:t>
            </a:r>
            <a:r>
              <a:rPr lang="en-US" altLang="en-US" b="1" i="1" dirty="0"/>
              <a:t>t</a:t>
            </a:r>
            <a:r>
              <a:rPr lang="en-US" altLang="en-US" b="1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097CA6-19E8-4575-8F1F-FA2934DEA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19493" y="1972172"/>
            <a:ext cx="2613636" cy="4888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39F42C-96A2-485F-A171-C109EBD3A101}"/>
              </a:ext>
            </a:extLst>
          </p:cNvPr>
          <p:cNvSpPr/>
          <p:nvPr/>
        </p:nvSpPr>
        <p:spPr>
          <a:xfrm>
            <a:off x="509180" y="1318137"/>
            <a:ext cx="8064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sz="1600" dirty="0"/>
              <a:t>Base on the raw data, we can calculate a new variable: </a:t>
            </a:r>
            <a:r>
              <a:rPr lang="en-US" altLang="en-US" sz="1600" i="1" dirty="0" err="1"/>
              <a:t>x</a:t>
            </a:r>
            <a:r>
              <a:rPr lang="en-US" altLang="en-US" sz="1600" baseline="-25000" dirty="0" err="1"/>
              <a:t>d</a:t>
            </a:r>
            <a:r>
              <a:rPr lang="en-US" altLang="en-US" sz="1600" dirty="0"/>
              <a:t> = </a:t>
            </a:r>
            <a:r>
              <a:rPr lang="en-US" altLang="en-US" sz="1600" i="1" dirty="0" err="1"/>
              <a:t>x</a:t>
            </a:r>
            <a:r>
              <a:rPr lang="en-US" altLang="en-US" sz="1600" baseline="-25000" dirty="0" err="1"/>
              <a:t>initial</a:t>
            </a:r>
            <a:r>
              <a:rPr lang="en-US" altLang="en-US" sz="1600" dirty="0"/>
              <a:t> – </a:t>
            </a:r>
            <a:r>
              <a:rPr lang="en-US" altLang="en-US" sz="1600" i="1" dirty="0" err="1"/>
              <a:t>x</a:t>
            </a:r>
            <a:r>
              <a:rPr lang="en-US" altLang="en-US" sz="1600" baseline="-25000" dirty="0" err="1"/>
              <a:t>end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for each patient and summarize the statistics for this new variable,       = 1.50,      = 2.08, thus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64F8-11E8-4BC6-A75B-DE95D43126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22832" y="1666085"/>
            <a:ext cx="182496" cy="162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90E3B-8668-47C1-9873-17CF39107D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94987" y="1698799"/>
            <a:ext cx="162219" cy="1292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758564-37C1-4C40-A174-3980E443B1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62359" y="3129637"/>
            <a:ext cx="204041" cy="1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7" grpId="0"/>
      <p:bldP spid="12" grpId="0"/>
      <p:bldP spid="18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589BF1-8997-4E33-B650-02E534DB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00" y="312286"/>
            <a:ext cx="1934662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F7E2E6-D37E-40BA-ADBB-DB9616AD186E}"/>
              </a:ext>
            </a:extLst>
          </p:cNvPr>
          <p:cNvSpPr/>
          <p:nvPr/>
        </p:nvSpPr>
        <p:spPr>
          <a:xfrm>
            <a:off x="509180" y="969300"/>
            <a:ext cx="482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en-US" b="1" dirty="0"/>
              <a:t>Step 5: Calculate 95% </a:t>
            </a:r>
            <a:r>
              <a:rPr lang="en-US" altLang="en-US" b="1" dirty="0" err="1"/>
              <a:t>CIµ</a:t>
            </a:r>
            <a:r>
              <a:rPr lang="en-US" altLang="en-US" b="1" baseline="-25000" dirty="0" err="1"/>
              <a:t>Diff</a:t>
            </a:r>
            <a:r>
              <a:rPr lang="en-US" altLang="en-US" b="1" dirty="0"/>
              <a:t>, CI</a:t>
            </a:r>
            <a:r>
              <a:rPr lang="en-US" altLang="en-US" b="1" baseline="-25000" dirty="0"/>
              <a:t>W</a:t>
            </a:r>
            <a:r>
              <a:rPr lang="en-US" altLang="en-US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967C80-A405-48F3-9A5A-1B8D91D8965B}"/>
                  </a:ext>
                </a:extLst>
              </p:cNvPr>
              <p:cNvSpPr txBox="1"/>
              <p:nvPr/>
            </p:nvSpPr>
            <p:spPr>
              <a:xfrm>
                <a:off x="679453" y="1653140"/>
                <a:ext cx="4036462" cy="97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95%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𝐶𝐼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𝐷𝑖𝑓𝑓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𝑐𝑣</m:t>
                              </m:r>
                            </m:sub>
                          </m:sSub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en-US" sz="1400" b="0" i="1" baseline="-25000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/>
                  <a:t> (3.18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charset="0"/>
                      </a:rPr>
                      <m:t>− </m:t>
                    </m:r>
                  </m:oMath>
                </a14:m>
                <a:r>
                  <a:rPr lang="en-US" sz="1400" dirty="0"/>
                  <a:t>1.68) ± (2.035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0.357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140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/>
                  <a:t> 1.50 ± 0.73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sz="140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/>
                  <a:t> (0.77, 2.23)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967C80-A405-48F3-9A5A-1B8D91D8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3" y="1653140"/>
                <a:ext cx="4036462" cy="971356"/>
              </a:xfrm>
              <a:prstGeom prst="rect">
                <a:avLst/>
              </a:prstGeom>
              <a:blipFill>
                <a:blip r:embed="rId3"/>
                <a:stretch>
                  <a:fillRect b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E2C70-D178-4AAE-AE0E-E3E1015D2A9C}"/>
                  </a:ext>
                </a:extLst>
              </p:cNvPr>
              <p:cNvSpPr txBox="1"/>
              <p:nvPr/>
            </p:nvSpPr>
            <p:spPr>
              <a:xfrm>
                <a:off x="809800" y="2904425"/>
                <a:ext cx="238614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𝐶𝐼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𝐶𝐼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𝑈𝐿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𝐶𝐼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𝐿𝐿</m:t>
                        </m:r>
                      </m:sub>
                    </m:sSub>
                  </m:oMath>
                </a14:m>
                <a:endParaRPr lang="en-US" sz="1400" dirty="0"/>
              </a:p>
              <a:p>
                <a:r>
                  <a:rPr lang="en-US" sz="14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2.23</m:t>
                    </m:r>
                    <m:r>
                      <a:rPr lang="en-US" sz="1400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sz="1400" dirty="0"/>
                  <a:t> 0.77</a:t>
                </a:r>
              </a:p>
              <a:p>
                <a:r>
                  <a:rPr lang="en-US" sz="14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1.46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E2C70-D178-4AAE-AE0E-E3E1015D2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00" y="2904425"/>
                <a:ext cx="2386149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F9ED54-1981-4D62-A112-CFE3D02E4882}"/>
                  </a:ext>
                </a:extLst>
              </p:cNvPr>
              <p:cNvSpPr txBox="1"/>
              <p:nvPr/>
            </p:nvSpPr>
            <p:spPr>
              <a:xfrm>
                <a:off x="4717423" y="1445712"/>
                <a:ext cx="2895600" cy="235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</a:rPr>
                            <m:t>2.0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34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5.8309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0.3567</m:t>
                      </m:r>
                    </m:oMath>
                  </m:oMathPara>
                </a14:m>
                <a:br>
                  <a:rPr lang="en-US" sz="1400" b="0" i="1" dirty="0"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F9ED54-1981-4D62-A112-CFE3D02E4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23" y="1445712"/>
                <a:ext cx="2895600" cy="2357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656470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Paired Samples: Designs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A0046E-1AB0-409A-8A6E-E487F1C5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824"/>
            <a:ext cx="8017727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Data points may be paired in a variety of ways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/>
              <a:t>Repeated-measures design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Same participants are measured at two or more points in time; also called longitudinal research.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Longitudinal research (or repeated-measures design)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Study in which the same participants are measured at two or more points in time 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Pre-post design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Participants are measured on the dependent variable before and after an intervention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/>
              <a:t>Within-subjects design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Same participants are measured in two different situations or under two different conditions.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050695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Paired Samples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330437A-411D-4F4A-BE8C-DB13D49E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746"/>
            <a:ext cx="837456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Advantages of repeated-measures and within-subjects designs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dirty="0"/>
              <a:t>Able to control for individual differences 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dirty="0"/>
              <a:t>More powerful; probability of rejecting the </a:t>
            </a:r>
            <a:r>
              <a:rPr lang="en-US" sz="2400" i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 is higher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dirty="0"/>
              <a:t>Smaller sample sizes needed</a:t>
            </a:r>
            <a:br>
              <a:rPr lang="en-US" sz="3200" dirty="0"/>
            </a:br>
            <a:endParaRPr lang="en-US" sz="3200" dirty="0"/>
          </a:p>
          <a:p>
            <a:pPr>
              <a:spcBef>
                <a:spcPts val="0"/>
              </a:spcBef>
            </a:pPr>
            <a:r>
              <a:rPr lang="en-US" sz="2800" dirty="0"/>
              <a:t>Other paired-samples techniques</a:t>
            </a:r>
          </a:p>
          <a:p>
            <a:pPr lvl="1">
              <a:spcBef>
                <a:spcPts val="0"/>
              </a:spcBef>
            </a:pPr>
            <a:r>
              <a:rPr lang="en-US" sz="2400" b="1" dirty="0"/>
              <a:t>Matched pairs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Participants are grouped into sets of two based on their being similar on potential confounding variables</a:t>
            </a:r>
          </a:p>
          <a:p>
            <a:pPr>
              <a:spcBef>
                <a:spcPts val="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35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050695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Paired Samples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A0046E-1AB0-409A-8A6E-E487F1C5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67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Commonly used paired-samples </a:t>
            </a:r>
            <a:r>
              <a:rPr lang="en-US" i="1" dirty="0"/>
              <a:t>t</a:t>
            </a:r>
            <a:r>
              <a:rPr lang="en-US" dirty="0"/>
              <a:t> test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Dependent-samples </a:t>
            </a:r>
            <a:r>
              <a:rPr lang="en-US" i="1" dirty="0"/>
              <a:t>t </a:t>
            </a:r>
            <a:r>
              <a:rPr lang="en-US" dirty="0"/>
              <a:t>test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Correlated-samples </a:t>
            </a:r>
            <a:r>
              <a:rPr lang="en-US" i="1" dirty="0"/>
              <a:t>t </a:t>
            </a:r>
            <a:r>
              <a:rPr lang="en-US" dirty="0"/>
              <a:t>test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Related-samples </a:t>
            </a:r>
            <a:r>
              <a:rPr lang="en-US" i="1" dirty="0"/>
              <a:t>t </a:t>
            </a:r>
            <a:r>
              <a:rPr lang="en-US" dirty="0"/>
              <a:t>test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Matched-pairs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Within-subjects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Repeated-measures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8752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031680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Calculating the Paired-Samples </a:t>
            </a:r>
            <a:r>
              <a:rPr lang="en-US" sz="4000" i="1" dirty="0">
                <a:latin typeface="+mn-lt"/>
                <a:ea typeface="Arial" charset="0"/>
                <a:cs typeface="Arial" charset="0"/>
              </a:rPr>
              <a:t>t</a:t>
            </a:r>
            <a:r>
              <a:rPr lang="en-US" sz="4000" dirty="0">
                <a:latin typeface="+mn-lt"/>
                <a:ea typeface="Arial" charset="0"/>
                <a:cs typeface="Arial" charset="0"/>
              </a:rPr>
              <a:t> Test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A74BAE-0282-45AF-BC5E-FCC4DB2D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329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Example: Dr. </a:t>
            </a:r>
            <a:r>
              <a:rPr lang="en-US" sz="3200" dirty="0" err="1"/>
              <a:t>Keim’s</a:t>
            </a:r>
            <a:r>
              <a:rPr lang="en-US" sz="3200" dirty="0"/>
              <a:t> humidity study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i="1" dirty="0"/>
              <a:t>What is the effect of humidity on perceived temperature</a:t>
            </a:r>
            <a:r>
              <a:rPr lang="en-US" b="0" dirty="0"/>
              <a:t>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6 volunteers tested in a temperature- and humidity-controlled chamber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Participants tested twice separated by 24 hours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Temperature set at 76°F; participants tested in both low- and high-humidity conditions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15 minutes in the chamber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Participants were asked what the temperature was inside the chamber</a:t>
            </a:r>
          </a:p>
        </p:txBody>
      </p:sp>
    </p:spTree>
    <p:extLst>
      <p:ext uri="{BB962C8B-B14F-4D97-AF65-F5344CB8AC3E}">
        <p14:creationId xmlns:p14="http://schemas.microsoft.com/office/powerpoint/2010/main" val="174191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998227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Calculating the Paired-Samples </a:t>
            </a:r>
            <a:r>
              <a:rPr lang="en-US" sz="4000" i="1" dirty="0">
                <a:latin typeface="+mn-lt"/>
                <a:ea typeface="Arial" charset="0"/>
                <a:cs typeface="Arial" charset="0"/>
              </a:rPr>
              <a:t>t</a:t>
            </a:r>
            <a:r>
              <a:rPr lang="en-US" sz="4000" dirty="0">
                <a:latin typeface="+mn-lt"/>
                <a:ea typeface="Arial" charset="0"/>
                <a:cs typeface="Arial" charset="0"/>
              </a:rPr>
              <a:t> Test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24A3B5-3CFB-4E52-A2EF-54CFDF393929}"/>
              </a:ext>
            </a:extLst>
          </p:cNvPr>
          <p:cNvSpPr/>
          <p:nvPr/>
        </p:nvSpPr>
        <p:spPr>
          <a:xfrm>
            <a:off x="1291553" y="918804"/>
            <a:ext cx="81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Effect of Humidity Level on Perceived Temperature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169B5E-FCFF-457F-B7C8-8001DAD7F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17888"/>
              </p:ext>
            </p:extLst>
          </p:nvPr>
        </p:nvGraphicFramePr>
        <p:xfrm>
          <a:off x="457200" y="1380068"/>
          <a:ext cx="8382000" cy="40978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Low-Humidity</a:t>
                      </a:r>
                      <a:r>
                        <a:rPr lang="en-US" baseline="0" dirty="0"/>
                        <a:t> Test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(control condition)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High-Humidity Test</a:t>
                      </a:r>
                      <a:br>
                        <a:rPr lang="en-US" dirty="0"/>
                      </a:br>
                      <a:r>
                        <a:rPr lang="en-US" dirty="0"/>
                        <a:t>(experimental</a:t>
                      </a:r>
                      <a:r>
                        <a:rPr lang="en-US" baseline="0" dirty="0"/>
                        <a:t> condition)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6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009378" cy="50260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ea typeface="Arial" charset="0"/>
                <a:cs typeface="Arial" charset="0"/>
              </a:rPr>
              <a:t>Calculating the Paired-Samples </a:t>
            </a:r>
            <a:r>
              <a:rPr lang="en-US" sz="4000" i="1" dirty="0">
                <a:latin typeface="+mn-lt"/>
                <a:ea typeface="Arial" charset="0"/>
                <a:cs typeface="Arial" charset="0"/>
              </a:rPr>
              <a:t>t</a:t>
            </a:r>
            <a:r>
              <a:rPr lang="en-US" sz="4000" dirty="0">
                <a:latin typeface="+mn-lt"/>
                <a:ea typeface="Arial" charset="0"/>
                <a:cs typeface="Arial" charset="0"/>
              </a:rPr>
              <a:t> Test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DEEF16-2E9C-4741-9D84-B3247F03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41148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Humidity study</a:t>
            </a:r>
          </a:p>
          <a:p>
            <a:pPr marL="511175"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Perceived temperature (dependent variable) on </a:t>
            </a:r>
            <a:r>
              <a:rPr lang="en-US" i="1" dirty="0"/>
              <a:t>Y</a:t>
            </a:r>
            <a:r>
              <a:rPr lang="en-US" dirty="0"/>
              <a:t>-axis </a:t>
            </a:r>
          </a:p>
          <a:p>
            <a:pPr marL="511175"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 conditions, low humidity and high humidity (independent variable), on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pPr marL="511175"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Graphic appears to show that temperature is perceived as hotter when the humidity is higher</a:t>
            </a:r>
          </a:p>
          <a:p>
            <a:pPr marL="511175"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Hypothesis testing necessary to determine whether difference is statistically significant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99A9A-EB09-4CB7-A8B1-6B9B0F100868}"/>
              </a:ext>
            </a:extLst>
          </p:cNvPr>
          <p:cNvSpPr txBox="1"/>
          <p:nvPr/>
        </p:nvSpPr>
        <p:spPr>
          <a:xfrm>
            <a:off x="4958576" y="4032272"/>
            <a:ext cx="350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Box-and-Whisker Plots Showing Perceived Temperature in Low- and High-Humidity Conditions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Low Humidity (</a:t>
            </a:r>
            <a:r>
              <a:rPr lang="en-US" sz="1600" i="1" dirty="0">
                <a:solidFill>
                  <a:srgbClr val="000000"/>
                </a:solidFill>
              </a:rPr>
              <a:t>M</a:t>
            </a:r>
            <a:r>
              <a:rPr lang="en-US" sz="1600" dirty="0">
                <a:solidFill>
                  <a:srgbClr val="000000"/>
                </a:solidFill>
              </a:rPr>
              <a:t> = 75.00, </a:t>
            </a:r>
            <a:r>
              <a:rPr lang="en-US" sz="1600" i="1" dirty="0">
                <a:solidFill>
                  <a:srgbClr val="000000"/>
                </a:solidFill>
              </a:rPr>
              <a:t>s</a:t>
            </a:r>
            <a:r>
              <a:rPr lang="en-US" sz="1600" dirty="0">
                <a:solidFill>
                  <a:srgbClr val="000000"/>
                </a:solidFill>
              </a:rPr>
              <a:t> = 4.34)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High Humidity (</a:t>
            </a:r>
            <a:r>
              <a:rPr lang="en-US" sz="1600" i="1" dirty="0">
                <a:solidFill>
                  <a:srgbClr val="000000"/>
                </a:solidFill>
              </a:rPr>
              <a:t>M</a:t>
            </a:r>
            <a:r>
              <a:rPr lang="en-US" sz="1600" dirty="0">
                <a:solidFill>
                  <a:srgbClr val="000000"/>
                </a:solidFill>
              </a:rPr>
              <a:t> = 82.50, </a:t>
            </a:r>
            <a:r>
              <a:rPr lang="en-US" sz="1600" i="1" dirty="0">
                <a:solidFill>
                  <a:srgbClr val="000000"/>
                </a:solidFill>
              </a:rPr>
              <a:t>s</a:t>
            </a:r>
            <a:r>
              <a:rPr lang="en-US" sz="1600" dirty="0">
                <a:solidFill>
                  <a:srgbClr val="000000"/>
                </a:solidFill>
              </a:rPr>
              <a:t> = 4.93)</a:t>
            </a:r>
          </a:p>
        </p:txBody>
      </p:sp>
      <p:pic>
        <p:nvPicPr>
          <p:cNvPr id="10" name="Picture 9" descr="The figure is a set of Box-and-Whisker Plots Showing Perceived Temperature in Low- and High-Humidity Conditions&#10;&#10;Low Humidity (M = 75.00, s = 4.34)&#10;High Humidity (M = 82.50, s = 4.93)" title="Figure 9.1">
            <a:extLst>
              <a:ext uri="{FF2B5EF4-FFF2-40B4-BE49-F238E27FC236}">
                <a16:creationId xmlns:a16="http://schemas.microsoft.com/office/drawing/2014/main" id="{0155AECA-E1A8-44D5-A5F3-F2CCDF732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33" y="1166018"/>
            <a:ext cx="3932767" cy="28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4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96.213"/>
  <p:tag name="LATEXADDIN" val="\documentclass{article}&#10;\usepackage{amsmath,mathptmx}&#10;\pagestyle{empty}&#10;\begin{document}&#10;&#10;&#10;$\mu_{initial}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124"/>
  <p:tag name="ORIGINALWIDTH" val="1607.799"/>
  <p:tag name="LATEXADDIN" val="\documentclass{article}&#10;\usepackage{amsmath,mathptmx}&#10;\pagestyle{empty}&#10;\begin{document}&#10;&#10;\begin{equation*}&#10;t=\frac{\bar{x}_d-0}{s_d/\sqrt{n}}=\frac{1.50-0}{2.08/\sqrt{34}}=4.21&#10;\end{equation*}&#10;&#10;\end{document}"/>
  <p:tag name="IGUANATEXSIZE" val="16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107.9865"/>
  <p:tag name="LATEXADDIN" val="\documentclass{article}&#10;\usepackage{amsmath,mathptmx}&#10;\pagestyle{empty}&#10;\begin{document}&#10;&#10;&#10;$\bar{x}_d$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95.98803"/>
  <p:tag name="LATEXADDIN" val="\documentclass{article}&#10;\usepackage{amsmath,mathptmx}&#10;\pagestyle{empty}&#10;\begin{document}&#10;&#10;&#10;$s_d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0.7349"/>
  <p:tag name="LATEXADDIN" val="\documentclass{article}&#10;\usepackage{amsmath,mathptmx}&#10;\pagestyle{empty}&#10;\begin{document}&#10;&#10;&#10;$\mu_{d}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07.724"/>
  <p:tag name="LATEXADDIN" val="\documentclass{article}&#10;\usepackage{amsmath,mathptmx}&#10;\pagestyle{empty}&#10;\begin{document}&#10;&#10;&#10;$\mu_{end}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96.213"/>
  <p:tag name="LATEXADDIN" val="\documentclass{article}&#10;\usepackage{amsmath,mathptmx}&#10;\pagestyle{empty}&#10;\begin{document}&#10;&#10;&#10;$\mu_{initial}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07.724"/>
  <p:tag name="LATEXADDIN" val="\documentclass{article}&#10;\usepackage{amsmath,mathptmx}&#10;\pagestyle{empty}&#10;\begin{document}&#10;&#10;&#10;$\mu_{end}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96.213"/>
  <p:tag name="LATEXADDIN" val="\documentclass{article}&#10;\usepackage{amsmath,mathptmx}&#10;\pagestyle{empty}&#10;\begin{document}&#10;&#10;&#10;$\mu_{initial}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07.724"/>
  <p:tag name="LATEXADDIN" val="\documentclass{article}&#10;\usepackage{amsmath,mathptmx}&#10;\pagestyle{empty}&#10;\begin{document}&#10;&#10;&#10;$\mu_{end}$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0.7349"/>
  <p:tag name="LATEXADDIN" val="\documentclass{article}&#10;\usepackage{amsmath,mathptmx}&#10;\pagestyle{empty}&#10;\begin{document}&#10;&#10;&#10;$\mu_{d}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0.7349"/>
  <p:tag name="LATEXADDIN" val="\documentclass{article}&#10;\usepackage{amsmath,mathptmx}&#10;\pagestyle{empty}&#10;\begin{document}&#10;&#10;&#10;$\mu_{d}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0.7349"/>
  <p:tag name="LATEXADDIN" val="\documentclass{article}&#10;\usepackage{amsmath,mathptmx}&#10;\pagestyle{empty}&#10;\begin{document}&#10;&#10;&#10;$\mu_{d}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2597</Words>
  <Application>Microsoft Office PowerPoint</Application>
  <PresentationFormat>On-screen Show (4:3)</PresentationFormat>
  <Paragraphs>302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CK Journaling</vt:lpstr>
      <vt:lpstr>Arial</vt:lpstr>
      <vt:lpstr>Calibri</vt:lpstr>
      <vt:lpstr>Cambria Math</vt:lpstr>
      <vt:lpstr>Tempus Sans ITC</vt:lpstr>
      <vt:lpstr>Times New Roman</vt:lpstr>
      <vt:lpstr>Wingdings 2</vt:lpstr>
      <vt:lpstr>Office Theme</vt:lpstr>
      <vt:lpstr>Jingwei Wu, PhD</vt:lpstr>
      <vt:lpstr>Objectives </vt:lpstr>
      <vt:lpstr>Paired Samples</vt:lpstr>
      <vt:lpstr>Paired Samples: Designs</vt:lpstr>
      <vt:lpstr>Paired Samples</vt:lpstr>
      <vt:lpstr>Paired Samples</vt:lpstr>
      <vt:lpstr>Calculating the Paired-Samples t Test</vt:lpstr>
      <vt:lpstr>Calculating the Paired-Samples t Test</vt:lpstr>
      <vt:lpstr>Calculating the Paired-Samples t Test</vt:lpstr>
      <vt:lpstr>Hypothesis Testing in Action - Example</vt:lpstr>
      <vt:lpstr>Humidity Study – Step 1</vt:lpstr>
      <vt:lpstr>Humidity Study – Step 2</vt:lpstr>
      <vt:lpstr>Humidity Study – Step 2</vt:lpstr>
      <vt:lpstr>Humidity Study – Step 3</vt:lpstr>
      <vt:lpstr>Humidity Study – Step 4</vt:lpstr>
      <vt:lpstr>Humidity Study – Step 4</vt:lpstr>
      <vt:lpstr>Humidity Study – Step 4</vt:lpstr>
      <vt:lpstr>Humidity Study – Step 5</vt:lpstr>
      <vt:lpstr>Humidity Study – Step 5</vt:lpstr>
      <vt:lpstr>Humidity Study – Step 5</vt:lpstr>
      <vt:lpstr>Humidity Study – Step 5</vt:lpstr>
      <vt:lpstr>Humidity Study – Step 6</vt:lpstr>
      <vt:lpstr>Humidity Study – Step 6</vt:lpstr>
      <vt:lpstr>Humidity Study – Step 6 (APA Style)</vt:lpstr>
      <vt:lpstr>Humidity Example – Step 6 – Cohen’s d</vt:lpstr>
      <vt:lpstr>Humidity Study – Step 6 – Confidence Interval</vt:lpstr>
      <vt:lpstr>Humidity Study – Step 6 – Confidence Interval</vt:lpstr>
      <vt:lpstr>Humidity Study – Step 6 – Confidence Interval</vt:lpstr>
      <vt:lpstr>Putting It All Together – Humidity Example</vt:lpstr>
      <vt:lpstr>Example</vt:lpstr>
      <vt:lpstr>Example</vt:lpstr>
      <vt:lpstr>Example</vt:lpstr>
      <vt:lpstr>Example</vt:lpstr>
    </vt:vector>
  </TitlesOfParts>
  <Company>Temple College of Public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 Haines</dc:creator>
  <cp:lastModifiedBy>Jingwei Wu</cp:lastModifiedBy>
  <cp:revision>236</cp:revision>
  <dcterms:created xsi:type="dcterms:W3CDTF">2017-03-29T19:08:32Z</dcterms:created>
  <dcterms:modified xsi:type="dcterms:W3CDTF">2021-10-20T04:43:38Z</dcterms:modified>
</cp:coreProperties>
</file>