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557" r:id="rId3"/>
    <p:sldId id="590" r:id="rId4"/>
    <p:sldId id="685" r:id="rId5"/>
    <p:sldId id="686" r:id="rId6"/>
    <p:sldId id="687" r:id="rId7"/>
    <p:sldId id="688" r:id="rId8"/>
    <p:sldId id="689" r:id="rId9"/>
    <p:sldId id="690" r:id="rId10"/>
    <p:sldId id="691" r:id="rId11"/>
    <p:sldId id="692" r:id="rId12"/>
    <p:sldId id="694" r:id="rId13"/>
    <p:sldId id="693" r:id="rId14"/>
    <p:sldId id="695" r:id="rId15"/>
    <p:sldId id="665" r:id="rId16"/>
    <p:sldId id="696" r:id="rId17"/>
    <p:sldId id="697" r:id="rId18"/>
    <p:sldId id="698" r:id="rId19"/>
    <p:sldId id="699" r:id="rId20"/>
    <p:sldId id="700" r:id="rId21"/>
    <p:sldId id="701" r:id="rId22"/>
    <p:sldId id="702" r:id="rId23"/>
    <p:sldId id="703" r:id="rId24"/>
    <p:sldId id="704" r:id="rId25"/>
    <p:sldId id="726" r:id="rId26"/>
    <p:sldId id="705" r:id="rId27"/>
    <p:sldId id="706" r:id="rId28"/>
    <p:sldId id="707" r:id="rId29"/>
    <p:sldId id="708" r:id="rId30"/>
    <p:sldId id="709" r:id="rId31"/>
    <p:sldId id="710" r:id="rId32"/>
    <p:sldId id="711" r:id="rId33"/>
    <p:sldId id="712" r:id="rId34"/>
    <p:sldId id="713" r:id="rId35"/>
    <p:sldId id="714" r:id="rId36"/>
    <p:sldId id="715" r:id="rId37"/>
    <p:sldId id="716" r:id="rId38"/>
    <p:sldId id="717" r:id="rId39"/>
    <p:sldId id="718" r:id="rId40"/>
    <p:sldId id="719" r:id="rId41"/>
    <p:sldId id="720" r:id="rId42"/>
    <p:sldId id="721" r:id="rId43"/>
    <p:sldId id="722" r:id="rId44"/>
    <p:sldId id="723" r:id="rId45"/>
    <p:sldId id="724" r:id="rId46"/>
    <p:sldId id="725" r:id="rId47"/>
    <p:sldId id="660" r:id="rId48"/>
    <p:sldId id="663" r:id="rId49"/>
    <p:sldId id="664" r:id="rId50"/>
    <p:sldId id="662"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4031B-ED23-504C-8A3F-57220AAD947F}">
          <p14:sldIdLst>
            <p14:sldId id="256"/>
            <p14:sldId id="557"/>
            <p14:sldId id="590"/>
            <p14:sldId id="685"/>
            <p14:sldId id="686"/>
            <p14:sldId id="687"/>
            <p14:sldId id="688"/>
            <p14:sldId id="689"/>
            <p14:sldId id="690"/>
            <p14:sldId id="691"/>
            <p14:sldId id="692"/>
            <p14:sldId id="694"/>
            <p14:sldId id="693"/>
            <p14:sldId id="695"/>
            <p14:sldId id="665"/>
            <p14:sldId id="696"/>
            <p14:sldId id="697"/>
            <p14:sldId id="698"/>
            <p14:sldId id="699"/>
            <p14:sldId id="700"/>
            <p14:sldId id="701"/>
            <p14:sldId id="702"/>
            <p14:sldId id="703"/>
            <p14:sldId id="704"/>
            <p14:sldId id="726"/>
            <p14:sldId id="705"/>
            <p14:sldId id="706"/>
            <p14:sldId id="707"/>
            <p14:sldId id="708"/>
            <p14:sldId id="709"/>
            <p14:sldId id="710"/>
            <p14:sldId id="711"/>
            <p14:sldId id="712"/>
            <p14:sldId id="713"/>
            <p14:sldId id="714"/>
            <p14:sldId id="715"/>
            <p14:sldId id="716"/>
            <p14:sldId id="717"/>
            <p14:sldId id="718"/>
            <p14:sldId id="719"/>
            <p14:sldId id="720"/>
            <p14:sldId id="721"/>
            <p14:sldId id="722"/>
            <p14:sldId id="723"/>
            <p14:sldId id="724"/>
            <p14:sldId id="725"/>
            <p14:sldId id="660"/>
            <p14:sldId id="663"/>
            <p14:sldId id="664"/>
            <p14:sldId id="6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AD1"/>
    <a:srgbClr val="65AECA"/>
    <a:srgbClr val="950E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2" autoAdjust="0"/>
    <p:restoredTop sz="51118" autoAdjust="0"/>
  </p:normalViewPr>
  <p:slideViewPr>
    <p:cSldViewPr snapToGrid="0" snapToObjects="1">
      <p:cViewPr varScale="1">
        <p:scale>
          <a:sx n="58" d="100"/>
          <a:sy n="58" d="100"/>
        </p:scale>
        <p:origin x="3174"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B0418-5A2C-4927-A5B8-F7C989CD754B}" type="datetimeFigureOut">
              <a:rPr lang="en-US" smtClean="0"/>
              <a:t>10/20/2021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6EB9-37A2-4D9D-9009-6518DBACA051}" type="slidenum">
              <a:rPr lang="en-US" smtClean="0"/>
              <a:t>‹#›</a:t>
            </a:fld>
            <a:endParaRPr lang="en-US"/>
          </a:p>
        </p:txBody>
      </p:sp>
    </p:spTree>
    <p:extLst>
      <p:ext uri="{BB962C8B-B14F-4D97-AF65-F5344CB8AC3E}">
        <p14:creationId xmlns:p14="http://schemas.microsoft.com/office/powerpoint/2010/main" val="186135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a:t>
            </a:fld>
            <a:endParaRPr lang="en-US"/>
          </a:p>
        </p:txBody>
      </p:sp>
    </p:spTree>
    <p:extLst>
      <p:ext uri="{BB962C8B-B14F-4D97-AF65-F5344CB8AC3E}">
        <p14:creationId xmlns:p14="http://schemas.microsoft.com/office/powerpoint/2010/main" val="3794032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11</a:t>
            </a:fld>
            <a:endParaRPr lang="en-US"/>
          </a:p>
        </p:txBody>
      </p:sp>
    </p:spTree>
    <p:extLst>
      <p:ext uri="{BB962C8B-B14F-4D97-AF65-F5344CB8AC3E}">
        <p14:creationId xmlns:p14="http://schemas.microsoft.com/office/powerpoint/2010/main" val="1864630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12</a:t>
            </a:fld>
            <a:endParaRPr lang="en-US"/>
          </a:p>
        </p:txBody>
      </p:sp>
    </p:spTree>
    <p:extLst>
      <p:ext uri="{BB962C8B-B14F-4D97-AF65-F5344CB8AC3E}">
        <p14:creationId xmlns:p14="http://schemas.microsoft.com/office/powerpoint/2010/main" val="296309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mc:Choice>
        <mc:Fallback xmlns="">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One-way analysis of variance calculates the ratio of between-group variability to within-group variability. This is called an F ratio, in honor of Sir Ronald Fisher, who developed the procedure.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a:latin typeface="Cambria Math" charset="0"/>
                  </a:rPr>
                  <a:t>𝐹=</a:t>
                </a:r>
                <a:r>
                  <a:rPr lang="en-US" sz="1200" b="0" i="0">
                    <a:latin typeface="Cambria Math" panose="02040503050406030204" pitchFamily="18" charset="0"/>
                  </a:rPr>
                  <a:t>(</a:t>
                </a:r>
                <a:r>
                  <a:rPr lang="en-US" sz="1200" b="0" i="0">
                    <a:latin typeface="Cambria Math" charset="0"/>
                  </a:rPr>
                  <a:t>𝐵𝑒𝑡𝑤𝑒𝑒𝑛 𝐺𝑟𝑜𝑢𝑝 𝑉𝑎𝑟𝑖𝑎𝑏𝑖𝑙𝑖𝑡𝑦</a:t>
                </a:r>
                <a:r>
                  <a:rPr lang="en-US" sz="1200" b="0" i="0">
                    <a:latin typeface="Cambria Math" panose="02040503050406030204" pitchFamily="18" charset="0"/>
                  </a:rPr>
                  <a:t>)/(</a:t>
                </a:r>
                <a:r>
                  <a:rPr lang="en-US" sz="1200" b="0" i="0">
                    <a:latin typeface="Cambria Math" charset="0"/>
                  </a:rPr>
                  <a:t>𝑊𝑖𝑡ℎ𝑖𝑛 𝐺𝑟𝑜𝑢𝑝 𝑉𝑎𝑟𝑖𝑎𝑏𝑖𝑙𝑖𝑡𝑦</a:t>
                </a:r>
                <a:r>
                  <a:rPr lang="en-US" sz="1200" b="0" i="0">
                    <a:latin typeface="Cambria Math" panose="02040503050406030204" pitchFamily="18" charset="0"/>
                  </a:rPr>
                  <a:t>)</a:t>
                </a: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The F ratio works because within-group variability is made up of individual differences, while between-group variability includes treatment effect and individual differences. So, the F ratio could be rewritten as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a:latin typeface="Cambria Math" panose="02040503050406030204" pitchFamily="18" charset="0"/>
                  </a:rPr>
                  <a:t>(</a:t>
                </a:r>
                <a:r>
                  <a:rPr lang="en-US" sz="1200" b="0" i="0">
                    <a:latin typeface="Cambria Math" charset="0"/>
                  </a:rPr>
                  <a:t>𝑇𝑟𝑒𝑎𝑡𝑚𝑒𝑛𝑡 𝐸𝑓𝑓𝑒𝑐𝑡+𝐼𝑛𝑑𝑖𝑣𝑖𝑑𝑢𝑎𝑙 𝐷𝑖𝑓𝑓𝑒𝑟𝑒𝑛𝑐𝑒𝑠</a:t>
                </a:r>
                <a:r>
                  <a:rPr lang="en-US" sz="1200" b="0" i="0">
                    <a:latin typeface="Cambria Math" panose="02040503050406030204" pitchFamily="18" charset="0"/>
                  </a:rPr>
                  <a:t>)/(</a:t>
                </a:r>
                <a:r>
                  <a:rPr lang="en-US" sz="1200" b="0" i="0">
                    <a:latin typeface="Cambria Math" charset="0"/>
                  </a:rPr>
                  <a:t>𝐼𝑛𝑑𝑖𝑣𝑖𝑑𝑢𝑎𝑙 𝐷𝑖𝑓𝑓𝑒𝑟𝑒𝑛𝑐𝑒𝑠</a:t>
                </a:r>
                <a:r>
                  <a:rPr lang="en-US" sz="1200" b="0" i="0">
                    <a:latin typeface="Cambria Math" panose="02040503050406030204" pitchFamily="18" charset="0"/>
                  </a:rPr>
                  <a:t>)</a:t>
                </a: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Here's what the F ratio, also known just as F, means: </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If there is no treatment effect, then there is no variability due to treatment and the variability indicated by the numerator of the F ratio is due only to individual differences. </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As a result, the F ratio has the same numerator (individual differences variability) and denominator (individual differences variability), so it will equal 1. </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As the effect of treatment grows, the numerator becomes larger than the denominator, and the F ratio climbs above 1. (Remember, treatment effect refers to the impact of the explanatory variable.) </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As the F ratio increases, as it climbs higher above 1, the results are more likely to be statistically significant.</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As variability is never negative, the F ratio can't go below 0.</a:t>
                </a:r>
              </a:p>
            </p:txBody>
          </p:sp>
        </mc:Fallback>
      </mc:AlternateContent>
      <p:sp>
        <p:nvSpPr>
          <p:cNvPr id="4" name="Slide Number Placeholder 3"/>
          <p:cNvSpPr>
            <a:spLocks noGrp="1"/>
          </p:cNvSpPr>
          <p:nvPr>
            <p:ph type="sldNum" sz="quarter" idx="5"/>
          </p:nvPr>
        </p:nvSpPr>
        <p:spPr/>
        <p:txBody>
          <a:bodyPr/>
          <a:lstStyle/>
          <a:p>
            <a:fld id="{4D626EB9-37A2-4D9D-9009-6518DBACA051}" type="slidenum">
              <a:rPr lang="en-US" smtClean="0"/>
              <a:t>13</a:t>
            </a:fld>
            <a:endParaRPr lang="en-US"/>
          </a:p>
        </p:txBody>
      </p:sp>
    </p:spTree>
    <p:extLst>
      <p:ext uri="{BB962C8B-B14F-4D97-AF65-F5344CB8AC3E}">
        <p14:creationId xmlns:p14="http://schemas.microsoft.com/office/powerpoint/2010/main" val="1074212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14</a:t>
            </a:fld>
            <a:endParaRPr lang="en-US"/>
          </a:p>
        </p:txBody>
      </p:sp>
    </p:spTree>
    <p:extLst>
      <p:ext uri="{BB962C8B-B14F-4D97-AF65-F5344CB8AC3E}">
        <p14:creationId xmlns:p14="http://schemas.microsoft.com/office/powerpoint/2010/main" val="4084698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15</a:t>
            </a:fld>
            <a:endParaRPr lang="en-US"/>
          </a:p>
        </p:txBody>
      </p:sp>
    </p:spTree>
    <p:extLst>
      <p:ext uri="{BB962C8B-B14F-4D97-AF65-F5344CB8AC3E}">
        <p14:creationId xmlns:p14="http://schemas.microsoft.com/office/powerpoint/2010/main" val="1767676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16</a:t>
            </a:fld>
            <a:endParaRPr lang="en-US"/>
          </a:p>
        </p:txBody>
      </p:sp>
    </p:spTree>
    <p:extLst>
      <p:ext uri="{BB962C8B-B14F-4D97-AF65-F5344CB8AC3E}">
        <p14:creationId xmlns:p14="http://schemas.microsoft.com/office/powerpoint/2010/main" val="402236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17</a:t>
            </a:fld>
            <a:endParaRPr lang="en-US"/>
          </a:p>
        </p:txBody>
      </p:sp>
    </p:spTree>
    <p:extLst>
      <p:ext uri="{BB962C8B-B14F-4D97-AF65-F5344CB8AC3E}">
        <p14:creationId xmlns:p14="http://schemas.microsoft.com/office/powerpoint/2010/main" val="4182900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18</a:t>
            </a:fld>
            <a:endParaRPr lang="en-US"/>
          </a:p>
        </p:txBody>
      </p:sp>
    </p:spTree>
    <p:extLst>
      <p:ext uri="{BB962C8B-B14F-4D97-AF65-F5344CB8AC3E}">
        <p14:creationId xmlns:p14="http://schemas.microsoft.com/office/powerpoint/2010/main" val="839574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19</a:t>
            </a:fld>
            <a:endParaRPr lang="en-US"/>
          </a:p>
        </p:txBody>
      </p:sp>
    </p:spTree>
    <p:extLst>
      <p:ext uri="{BB962C8B-B14F-4D97-AF65-F5344CB8AC3E}">
        <p14:creationId xmlns:p14="http://schemas.microsoft.com/office/powerpoint/2010/main" val="296754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20</a:t>
            </a:fld>
            <a:endParaRPr lang="en-US"/>
          </a:p>
        </p:txBody>
      </p:sp>
    </p:spTree>
    <p:extLst>
      <p:ext uri="{BB962C8B-B14F-4D97-AF65-F5344CB8AC3E}">
        <p14:creationId xmlns:p14="http://schemas.microsoft.com/office/powerpoint/2010/main" val="311123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a:t>
            </a:fld>
            <a:endParaRPr lang="en-US"/>
          </a:p>
        </p:txBody>
      </p:sp>
    </p:spTree>
    <p:extLst>
      <p:ext uri="{BB962C8B-B14F-4D97-AF65-F5344CB8AC3E}">
        <p14:creationId xmlns:p14="http://schemas.microsoft.com/office/powerpoint/2010/main" val="1552359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21</a:t>
            </a:fld>
            <a:endParaRPr lang="en-US"/>
          </a:p>
        </p:txBody>
      </p:sp>
    </p:spTree>
    <p:extLst>
      <p:ext uri="{BB962C8B-B14F-4D97-AF65-F5344CB8AC3E}">
        <p14:creationId xmlns:p14="http://schemas.microsoft.com/office/powerpoint/2010/main" val="3224847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22</a:t>
            </a:fld>
            <a:endParaRPr lang="en-US"/>
          </a:p>
        </p:txBody>
      </p:sp>
    </p:spTree>
    <p:extLst>
      <p:ext uri="{BB962C8B-B14F-4D97-AF65-F5344CB8AC3E}">
        <p14:creationId xmlns:p14="http://schemas.microsoft.com/office/powerpoint/2010/main" val="2179763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23</a:t>
            </a:fld>
            <a:endParaRPr lang="en-US"/>
          </a:p>
        </p:txBody>
      </p:sp>
    </p:spTree>
    <p:extLst>
      <p:ext uri="{BB962C8B-B14F-4D97-AF65-F5344CB8AC3E}">
        <p14:creationId xmlns:p14="http://schemas.microsoft.com/office/powerpoint/2010/main" val="66568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24</a:t>
            </a:fld>
            <a:endParaRPr lang="en-US"/>
          </a:p>
        </p:txBody>
      </p:sp>
    </p:spTree>
    <p:extLst>
      <p:ext uri="{BB962C8B-B14F-4D97-AF65-F5344CB8AC3E}">
        <p14:creationId xmlns:p14="http://schemas.microsoft.com/office/powerpoint/2010/main" val="2016249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mc:Choice>
        <mc:Fallback xmlns="">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For the maze data, there are three groups (low-, medium-, and high-calorie), so k=3. There are a total of 10 rats in the study, so N=10. Given these values, degrees of freedom are calculated as </a:t>
                </a:r>
              </a:p>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a:t>〖</a:t>
                </a:r>
                <a:r>
                  <a:rPr kumimoji="0" lang="en-US" sz="1800" b="0" i="0" u="none" strike="noStrike" kern="1200" cap="none" spc="0" normalizeH="0" baseline="0" noProof="0">
                    <a:ln>
                      <a:noFill/>
                    </a:ln>
                    <a:solidFill>
                      <a:prstClr val="black"/>
                    </a:solidFill>
                    <a:effectLst/>
                    <a:uLnTx/>
                    <a:uFillTx/>
                    <a:latin typeface="Cambria Math" charset="0"/>
                    <a:ea typeface="+mn-ea"/>
                    <a:cs typeface="+mn-cs"/>
                  </a:rPr>
                  <a:t>𝑑𝑓</a:t>
                </a:r>
                <a: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a:t>〗_</a:t>
                </a:r>
                <a:r>
                  <a:rPr kumimoji="0" lang="en-US" sz="1800" b="0" i="0" u="none" strike="noStrike" kern="1200" cap="none" spc="0" normalizeH="0" baseline="0" noProof="0">
                    <a:ln>
                      <a:noFill/>
                    </a:ln>
                    <a:solidFill>
                      <a:prstClr val="black"/>
                    </a:solidFill>
                    <a:effectLst/>
                    <a:uLnTx/>
                    <a:uFillTx/>
                    <a:latin typeface="Cambria Math" charset="0"/>
                    <a:ea typeface="+mn-ea"/>
                    <a:cs typeface="+mn-cs"/>
                  </a:rPr>
                  <a:t>𝐵𝑒𝑡𝑤𝑒𝑒𝑛=𝑘−1</a:t>
                </a:r>
                <a:br>
                  <a:rPr kumimoji="0" lang="en-US" sz="1800" b="0" i="1" u="none" strike="noStrike" kern="1200" cap="none" spc="0" normalizeH="0" baseline="0" noProof="0" dirty="0">
                    <a:ln>
                      <a:noFill/>
                    </a:ln>
                    <a:solidFill>
                      <a:prstClr val="black"/>
                    </a:solidFill>
                    <a:effectLst/>
                    <a:uLnTx/>
                    <a:uFillTx/>
                    <a:latin typeface="Cambria Math" charset="0"/>
                    <a:ea typeface="+mn-ea"/>
                    <a:cs typeface="+mn-cs"/>
                  </a:rPr>
                </a:br>
                <a:r>
                  <a:rPr kumimoji="0" lang="en-US" sz="1800" b="0" i="0" u="none" strike="noStrike" kern="1200" cap="none" spc="0" normalizeH="0" baseline="0" noProof="0">
                    <a:ln>
                      <a:noFill/>
                    </a:ln>
                    <a:solidFill>
                      <a:prstClr val="black"/>
                    </a:solidFill>
                    <a:effectLst/>
                    <a:uLnTx/>
                    <a:uFillTx/>
                    <a:latin typeface="Cambria Math" charset="0"/>
                    <a:ea typeface="+mn-ea"/>
                    <a:cs typeface="+mn-cs"/>
                  </a:rPr>
                  <a:t>=3−1</a:t>
                </a:r>
                <a:br>
                  <a:rPr kumimoji="0" lang="en-US" sz="1800" b="0" i="1" u="none" strike="noStrike" kern="1200" cap="none" spc="0" normalizeH="0" baseline="0" noProof="0" dirty="0">
                    <a:ln>
                      <a:noFill/>
                    </a:ln>
                    <a:solidFill>
                      <a:prstClr val="black"/>
                    </a:solidFill>
                    <a:effectLst/>
                    <a:uLnTx/>
                    <a:uFillTx/>
                    <a:latin typeface="Cambria Math" charset="0"/>
                    <a:ea typeface="+mn-ea"/>
                    <a:cs typeface="+mn-cs"/>
                  </a:rPr>
                </a:br>
                <a:r>
                  <a:rPr kumimoji="0" lang="en-US" sz="1800" b="0" i="0" u="none" strike="noStrike" kern="1200" cap="none" spc="0" normalizeH="0" baseline="0" noProof="0">
                    <a:ln>
                      <a:noFill/>
                    </a:ln>
                    <a:solidFill>
                      <a:prstClr val="black"/>
                    </a:solidFill>
                    <a:effectLst/>
                    <a:uLnTx/>
                    <a:uFillTx/>
                    <a:latin typeface="Cambria Math" charset="0"/>
                    <a:ea typeface="+mn-ea"/>
                    <a:cs typeface="+mn-cs"/>
                  </a:rPr>
                  <a:t>=2</a:t>
                </a:r>
                <a:endParaRPr kumimoji="1" lang="en-US" sz="2000" b="0" i="0" u="none" strike="noStrike" kern="1200" cap="none" spc="0" normalizeH="0" baseline="0" noProof="0" dirty="0">
                  <a:ln>
                    <a:noFill/>
                  </a:ln>
                  <a:solidFill>
                    <a:srgbClr val="000000"/>
                  </a:solidFill>
                  <a:effectLst/>
                  <a:uLnTx/>
                  <a:uFillTx/>
                  <a:latin typeface="CK Journaling" pitchFamily="2"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a:t>〖</a:t>
                </a:r>
                <a:r>
                  <a:rPr kumimoji="0" lang="en-US" sz="1800" b="0" i="0" u="none" strike="noStrike" kern="1200" cap="none" spc="0" normalizeH="0" baseline="0" noProof="0">
                    <a:ln>
                      <a:noFill/>
                    </a:ln>
                    <a:solidFill>
                      <a:prstClr val="black"/>
                    </a:solidFill>
                    <a:effectLst/>
                    <a:uLnTx/>
                    <a:uFillTx/>
                    <a:latin typeface="Cambria Math" charset="0"/>
                    <a:ea typeface="+mn-ea"/>
                    <a:cs typeface="+mn-cs"/>
                  </a:rPr>
                  <a:t>𝑑𝑓</a:t>
                </a:r>
                <a: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a:t>〗_</a:t>
                </a:r>
                <a:r>
                  <a:rPr kumimoji="0" lang="en-US" sz="1800" b="0" i="0" u="none" strike="noStrike" kern="1200" cap="none" spc="0" normalizeH="0" baseline="0" noProof="0">
                    <a:ln>
                      <a:noFill/>
                    </a:ln>
                    <a:solidFill>
                      <a:prstClr val="black"/>
                    </a:solidFill>
                    <a:effectLst/>
                    <a:uLnTx/>
                    <a:uFillTx/>
                    <a:latin typeface="Cambria Math" charset="0"/>
                    <a:ea typeface="+mn-ea"/>
                    <a:cs typeface="+mn-cs"/>
                  </a:rPr>
                  <a:t>𝑊𝑖𝑡ℎ𝑖𝑛=𝑁−𝑘</a:t>
                </a:r>
                <a:br>
                  <a:rPr kumimoji="0" lang="en-US" sz="1800" b="0" i="1" u="none" strike="noStrike" kern="1200" cap="none" spc="0" normalizeH="0" baseline="0" noProof="0" dirty="0">
                    <a:ln>
                      <a:noFill/>
                    </a:ln>
                    <a:solidFill>
                      <a:prstClr val="black"/>
                    </a:solidFill>
                    <a:effectLst/>
                    <a:uLnTx/>
                    <a:uFillTx/>
                    <a:latin typeface="Cambria Math" charset="0"/>
                    <a:ea typeface="+mn-ea"/>
                    <a:cs typeface="+mn-cs"/>
                  </a:rPr>
                </a:br>
                <a:r>
                  <a:rPr kumimoji="0" lang="en-US" sz="1800" b="0" i="0" u="none" strike="noStrike" kern="1200" cap="none" spc="0" normalizeH="0" baseline="0" noProof="0">
                    <a:ln>
                      <a:noFill/>
                    </a:ln>
                    <a:solidFill>
                      <a:prstClr val="black"/>
                    </a:solidFill>
                    <a:effectLst/>
                    <a:uLnTx/>
                    <a:uFillTx/>
                    <a:latin typeface="Cambria Math" charset="0"/>
                    <a:ea typeface="+mn-ea"/>
                    <a:cs typeface="+mn-cs"/>
                  </a:rPr>
                  <a:t>=10−3</a:t>
                </a:r>
                <a:br>
                  <a:rPr kumimoji="0" lang="en-US" sz="1800" b="0" i="1" u="none" strike="noStrike" kern="1200" cap="none" spc="0" normalizeH="0" baseline="0" noProof="0" dirty="0">
                    <a:ln>
                      <a:noFill/>
                    </a:ln>
                    <a:solidFill>
                      <a:prstClr val="black"/>
                    </a:solidFill>
                    <a:effectLst/>
                    <a:uLnTx/>
                    <a:uFillTx/>
                    <a:latin typeface="Cambria Math" charset="0"/>
                    <a:ea typeface="+mn-ea"/>
                    <a:cs typeface="+mn-cs"/>
                  </a:rPr>
                </a:br>
                <a:r>
                  <a:rPr kumimoji="0" lang="en-US" sz="1800" b="0" i="0" u="none" strike="noStrike" kern="1200" cap="none" spc="0" normalizeH="0" baseline="0" noProof="0">
                    <a:ln>
                      <a:noFill/>
                    </a:ln>
                    <a:solidFill>
                      <a:prstClr val="black"/>
                    </a:solidFill>
                    <a:effectLst/>
                    <a:uLnTx/>
                    <a:uFillTx/>
                    <a:latin typeface="Cambria Math" charset="0"/>
                    <a:ea typeface="+mn-ea"/>
                    <a:cs typeface="+mn-cs"/>
                  </a:rPr>
                  <a:t>=7</a:t>
                </a: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r>
                  <a:rPr lang="en-US" i="0">
                    <a:latin typeface="Cambria Math" panose="02040503050406030204" pitchFamily="18" charset="0"/>
                  </a:rPr>
                  <a:t>〖</a:t>
                </a:r>
                <a:r>
                  <a:rPr lang="en-US" i="0">
                    <a:latin typeface="Cambria Math" charset="0"/>
                  </a:rPr>
                  <a:t>𝑑𝑓</a:t>
                </a:r>
                <a:r>
                  <a:rPr lang="en-US" i="0">
                    <a:latin typeface="Cambria Math" panose="02040503050406030204" pitchFamily="18" charset="0"/>
                  </a:rPr>
                  <a:t>〗_</a:t>
                </a:r>
                <a:r>
                  <a:rPr lang="en-US" b="0" i="0">
                    <a:latin typeface="Cambria Math" charset="0"/>
                  </a:rPr>
                  <a:t>𝑇𝑜𝑡𝑎𝑙</a:t>
                </a:r>
                <a:r>
                  <a:rPr lang="en-US" i="0">
                    <a:latin typeface="Cambria Math" charset="0"/>
                  </a:rPr>
                  <a:t>=</a:t>
                </a:r>
                <a:r>
                  <a:rPr lang="en-US" b="0" i="0">
                    <a:latin typeface="Cambria Math" charset="0"/>
                  </a:rPr>
                  <a:t>𝑁−1</a:t>
                </a:r>
                <a:br>
                  <a:rPr lang="en-US" b="0" i="1" dirty="0">
                    <a:latin typeface="Cambria Math" charset="0"/>
                  </a:rPr>
                </a:br>
                <a:r>
                  <a:rPr lang="en-US" i="0">
                    <a:latin typeface="Cambria Math" charset="0"/>
                  </a:rPr>
                  <a:t>=</a:t>
                </a:r>
                <a:r>
                  <a:rPr lang="en-US" b="0" i="0">
                    <a:latin typeface="Cambria Math" charset="0"/>
                  </a:rPr>
                  <a:t>10−1</a:t>
                </a:r>
                <a:br>
                  <a:rPr lang="en-US" b="0" i="1" dirty="0">
                    <a:latin typeface="Cambria Math" charset="0"/>
                  </a:rPr>
                </a:br>
                <a:r>
                  <a:rPr lang="en-US" i="0">
                    <a:latin typeface="Cambria Math" charset="0"/>
                  </a:rPr>
                  <a:t>=</a:t>
                </a:r>
                <a:r>
                  <a:rPr lang="en-US" b="0" i="0">
                    <a:latin typeface="Cambria Math" charset="0"/>
                  </a:rPr>
                  <a:t>9</a:t>
                </a: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mc:Fallback>
      </mc:AlternateContent>
      <p:sp>
        <p:nvSpPr>
          <p:cNvPr id="4" name="Slide Number Placeholder 3"/>
          <p:cNvSpPr>
            <a:spLocks noGrp="1"/>
          </p:cNvSpPr>
          <p:nvPr>
            <p:ph type="sldNum" sz="quarter" idx="5"/>
          </p:nvPr>
        </p:nvSpPr>
        <p:spPr/>
        <p:txBody>
          <a:bodyPr/>
          <a:lstStyle/>
          <a:p>
            <a:fld id="{4D626EB9-37A2-4D9D-9009-6518DBACA051}" type="slidenum">
              <a:rPr lang="en-US" smtClean="0"/>
              <a:t>25</a:t>
            </a:fld>
            <a:endParaRPr lang="en-US"/>
          </a:p>
        </p:txBody>
      </p:sp>
    </p:spTree>
    <p:extLst>
      <p:ext uri="{BB962C8B-B14F-4D97-AF65-F5344CB8AC3E}">
        <p14:creationId xmlns:p14="http://schemas.microsoft.com/office/powerpoint/2010/main" val="1651182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26</a:t>
            </a:fld>
            <a:endParaRPr lang="en-US"/>
          </a:p>
        </p:txBody>
      </p:sp>
    </p:spTree>
    <p:extLst>
      <p:ext uri="{BB962C8B-B14F-4D97-AF65-F5344CB8AC3E}">
        <p14:creationId xmlns:p14="http://schemas.microsoft.com/office/powerpoint/2010/main" val="1443621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27</a:t>
            </a:fld>
            <a:endParaRPr lang="en-US"/>
          </a:p>
        </p:txBody>
      </p:sp>
    </p:spTree>
    <p:extLst>
      <p:ext uri="{BB962C8B-B14F-4D97-AF65-F5344CB8AC3E}">
        <p14:creationId xmlns:p14="http://schemas.microsoft.com/office/powerpoint/2010/main" val="3644602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28</a:t>
            </a:fld>
            <a:endParaRPr lang="en-US"/>
          </a:p>
        </p:txBody>
      </p:sp>
    </p:spTree>
    <p:extLst>
      <p:ext uri="{BB962C8B-B14F-4D97-AF65-F5344CB8AC3E}">
        <p14:creationId xmlns:p14="http://schemas.microsoft.com/office/powerpoint/2010/main" val="3637598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29</a:t>
            </a:fld>
            <a:endParaRPr lang="en-US"/>
          </a:p>
        </p:txBody>
      </p:sp>
    </p:spTree>
    <p:extLst>
      <p:ext uri="{BB962C8B-B14F-4D97-AF65-F5344CB8AC3E}">
        <p14:creationId xmlns:p14="http://schemas.microsoft.com/office/powerpoint/2010/main" val="3962954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30</a:t>
            </a:fld>
            <a:endParaRPr lang="en-US"/>
          </a:p>
        </p:txBody>
      </p:sp>
    </p:spTree>
    <p:extLst>
      <p:ext uri="{BB962C8B-B14F-4D97-AF65-F5344CB8AC3E}">
        <p14:creationId xmlns:p14="http://schemas.microsoft.com/office/powerpoint/2010/main" val="88131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a:t>
            </a:fld>
            <a:endParaRPr lang="en-US"/>
          </a:p>
        </p:txBody>
      </p:sp>
    </p:spTree>
    <p:extLst>
      <p:ext uri="{BB962C8B-B14F-4D97-AF65-F5344CB8AC3E}">
        <p14:creationId xmlns:p14="http://schemas.microsoft.com/office/powerpoint/2010/main" val="3165405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31</a:t>
            </a:fld>
            <a:endParaRPr lang="en-US"/>
          </a:p>
        </p:txBody>
      </p:sp>
    </p:spTree>
    <p:extLst>
      <p:ext uri="{BB962C8B-B14F-4D97-AF65-F5344CB8AC3E}">
        <p14:creationId xmlns:p14="http://schemas.microsoft.com/office/powerpoint/2010/main" val="336629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32</a:t>
            </a:fld>
            <a:endParaRPr lang="en-US"/>
          </a:p>
        </p:txBody>
      </p:sp>
    </p:spTree>
    <p:extLst>
      <p:ext uri="{BB962C8B-B14F-4D97-AF65-F5344CB8AC3E}">
        <p14:creationId xmlns:p14="http://schemas.microsoft.com/office/powerpoint/2010/main" val="963669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33</a:t>
            </a:fld>
            <a:endParaRPr lang="en-US"/>
          </a:p>
        </p:txBody>
      </p:sp>
    </p:spTree>
    <p:extLst>
      <p:ext uri="{BB962C8B-B14F-4D97-AF65-F5344CB8AC3E}">
        <p14:creationId xmlns:p14="http://schemas.microsoft.com/office/powerpoint/2010/main" val="1747509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34</a:t>
            </a:fld>
            <a:endParaRPr lang="en-US"/>
          </a:p>
        </p:txBody>
      </p:sp>
    </p:spTree>
    <p:extLst>
      <p:ext uri="{BB962C8B-B14F-4D97-AF65-F5344CB8AC3E}">
        <p14:creationId xmlns:p14="http://schemas.microsoft.com/office/powerpoint/2010/main" val="2549716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35</a:t>
            </a:fld>
            <a:endParaRPr lang="en-US"/>
          </a:p>
        </p:txBody>
      </p:sp>
    </p:spTree>
    <p:extLst>
      <p:ext uri="{BB962C8B-B14F-4D97-AF65-F5344CB8AC3E}">
        <p14:creationId xmlns:p14="http://schemas.microsoft.com/office/powerpoint/2010/main" val="150508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36</a:t>
            </a:fld>
            <a:endParaRPr lang="en-US"/>
          </a:p>
        </p:txBody>
      </p:sp>
    </p:spTree>
    <p:extLst>
      <p:ext uri="{BB962C8B-B14F-4D97-AF65-F5344CB8AC3E}">
        <p14:creationId xmlns:p14="http://schemas.microsoft.com/office/powerpoint/2010/main" val="1138380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37</a:t>
            </a:fld>
            <a:endParaRPr lang="en-US"/>
          </a:p>
        </p:txBody>
      </p:sp>
    </p:spTree>
    <p:extLst>
      <p:ext uri="{BB962C8B-B14F-4D97-AF65-F5344CB8AC3E}">
        <p14:creationId xmlns:p14="http://schemas.microsoft.com/office/powerpoint/2010/main" val="1367720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38</a:t>
            </a:fld>
            <a:endParaRPr lang="en-US"/>
          </a:p>
        </p:txBody>
      </p:sp>
    </p:spTree>
    <p:extLst>
      <p:ext uri="{BB962C8B-B14F-4D97-AF65-F5344CB8AC3E}">
        <p14:creationId xmlns:p14="http://schemas.microsoft.com/office/powerpoint/2010/main" val="26739172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39</a:t>
            </a:fld>
            <a:endParaRPr lang="en-US"/>
          </a:p>
        </p:txBody>
      </p:sp>
    </p:spTree>
    <p:extLst>
      <p:ext uri="{BB962C8B-B14F-4D97-AF65-F5344CB8AC3E}">
        <p14:creationId xmlns:p14="http://schemas.microsoft.com/office/powerpoint/2010/main" val="1331024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40</a:t>
            </a:fld>
            <a:endParaRPr lang="en-US"/>
          </a:p>
        </p:txBody>
      </p:sp>
    </p:spTree>
    <p:extLst>
      <p:ext uri="{BB962C8B-B14F-4D97-AF65-F5344CB8AC3E}">
        <p14:creationId xmlns:p14="http://schemas.microsoft.com/office/powerpoint/2010/main" val="55606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5</a:t>
            </a:fld>
            <a:endParaRPr lang="en-US"/>
          </a:p>
        </p:txBody>
      </p:sp>
    </p:spTree>
    <p:extLst>
      <p:ext uri="{BB962C8B-B14F-4D97-AF65-F5344CB8AC3E}">
        <p14:creationId xmlns:p14="http://schemas.microsoft.com/office/powerpoint/2010/main" val="870767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41</a:t>
            </a:fld>
            <a:endParaRPr lang="en-US"/>
          </a:p>
        </p:txBody>
      </p:sp>
    </p:spTree>
    <p:extLst>
      <p:ext uri="{BB962C8B-B14F-4D97-AF65-F5344CB8AC3E}">
        <p14:creationId xmlns:p14="http://schemas.microsoft.com/office/powerpoint/2010/main" val="2434552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42</a:t>
            </a:fld>
            <a:endParaRPr lang="en-US"/>
          </a:p>
        </p:txBody>
      </p:sp>
    </p:spTree>
    <p:extLst>
      <p:ext uri="{BB962C8B-B14F-4D97-AF65-F5344CB8AC3E}">
        <p14:creationId xmlns:p14="http://schemas.microsoft.com/office/powerpoint/2010/main" val="4108664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43</a:t>
            </a:fld>
            <a:endParaRPr lang="en-US"/>
          </a:p>
        </p:txBody>
      </p:sp>
    </p:spTree>
    <p:extLst>
      <p:ext uri="{BB962C8B-B14F-4D97-AF65-F5344CB8AC3E}">
        <p14:creationId xmlns:p14="http://schemas.microsoft.com/office/powerpoint/2010/main" val="38159243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44</a:t>
            </a:fld>
            <a:endParaRPr lang="en-US"/>
          </a:p>
        </p:txBody>
      </p:sp>
    </p:spTree>
    <p:extLst>
      <p:ext uri="{BB962C8B-B14F-4D97-AF65-F5344CB8AC3E}">
        <p14:creationId xmlns:p14="http://schemas.microsoft.com/office/powerpoint/2010/main" val="26812007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45</a:t>
            </a:fld>
            <a:endParaRPr lang="en-US"/>
          </a:p>
        </p:txBody>
      </p:sp>
    </p:spTree>
    <p:extLst>
      <p:ext uri="{BB962C8B-B14F-4D97-AF65-F5344CB8AC3E}">
        <p14:creationId xmlns:p14="http://schemas.microsoft.com/office/powerpoint/2010/main" val="3487706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46</a:t>
            </a:fld>
            <a:endParaRPr lang="en-US"/>
          </a:p>
        </p:txBody>
      </p:sp>
    </p:spTree>
    <p:extLst>
      <p:ext uri="{BB962C8B-B14F-4D97-AF65-F5344CB8AC3E}">
        <p14:creationId xmlns:p14="http://schemas.microsoft.com/office/powerpoint/2010/main" val="18427139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47</a:t>
            </a:fld>
            <a:endParaRPr lang="en-US"/>
          </a:p>
        </p:txBody>
      </p:sp>
    </p:spTree>
    <p:extLst>
      <p:ext uri="{BB962C8B-B14F-4D97-AF65-F5344CB8AC3E}">
        <p14:creationId xmlns:p14="http://schemas.microsoft.com/office/powerpoint/2010/main" val="288304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0" fontAlgn="base" latinLnBrk="0" hangingPunct="0">
              <a:lnSpc>
                <a:spcPct val="100000"/>
              </a:lnSpc>
              <a:spcBef>
                <a:spcPct val="30000"/>
              </a:spcBef>
              <a:spcAft>
                <a:spcPct val="0"/>
              </a:spcAft>
              <a:buClrTx/>
              <a:buSzTx/>
              <a:buFont typeface="Arial"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6</a:t>
            </a:fld>
            <a:endParaRPr lang="en-US"/>
          </a:p>
        </p:txBody>
      </p:sp>
    </p:spTree>
    <p:extLst>
      <p:ext uri="{BB962C8B-B14F-4D97-AF65-F5344CB8AC3E}">
        <p14:creationId xmlns:p14="http://schemas.microsoft.com/office/powerpoint/2010/main" val="22206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7</a:t>
            </a:fld>
            <a:endParaRPr lang="en-US"/>
          </a:p>
        </p:txBody>
      </p:sp>
    </p:spTree>
    <p:extLst>
      <p:ext uri="{BB962C8B-B14F-4D97-AF65-F5344CB8AC3E}">
        <p14:creationId xmlns:p14="http://schemas.microsoft.com/office/powerpoint/2010/main" val="304602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8</a:t>
            </a:fld>
            <a:endParaRPr lang="en-US"/>
          </a:p>
        </p:txBody>
      </p:sp>
    </p:spTree>
    <p:extLst>
      <p:ext uri="{BB962C8B-B14F-4D97-AF65-F5344CB8AC3E}">
        <p14:creationId xmlns:p14="http://schemas.microsoft.com/office/powerpoint/2010/main" val="1145008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9</a:t>
            </a:fld>
            <a:endParaRPr lang="en-US"/>
          </a:p>
        </p:txBody>
      </p:sp>
    </p:spTree>
    <p:extLst>
      <p:ext uri="{BB962C8B-B14F-4D97-AF65-F5344CB8AC3E}">
        <p14:creationId xmlns:p14="http://schemas.microsoft.com/office/powerpoint/2010/main" val="1427080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10</a:t>
            </a:fld>
            <a:endParaRPr lang="en-US"/>
          </a:p>
        </p:txBody>
      </p:sp>
    </p:spTree>
    <p:extLst>
      <p:ext uri="{BB962C8B-B14F-4D97-AF65-F5344CB8AC3E}">
        <p14:creationId xmlns:p14="http://schemas.microsoft.com/office/powerpoint/2010/main" val="1976913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FE33C1-E5D0-1943-AFFE-6B8BBA2340FF}"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22334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63546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1220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86556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E33C1-E5D0-1943-AFFE-6B8BBA2340FF}"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7810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E33C1-E5D0-1943-AFFE-6B8BBA2340FF}"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042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E33C1-E5D0-1943-AFFE-6B8BBA2340FF}" type="datetimeFigureOut">
              <a:rPr lang="en-US" smtClean="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76729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FE33C1-E5D0-1943-AFFE-6B8BBA2340FF}"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144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E33C1-E5D0-1943-AFFE-6B8BBA2340FF}" type="datetimeFigureOut">
              <a:rPr lang="en-US" smtClean="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719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951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5792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E33C1-E5D0-1943-AFFE-6B8BBA2340FF}" type="datetimeFigureOut">
              <a:rPr lang="en-US" smtClean="0"/>
              <a:t>10/20/2021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1F17D-57E6-D142-BAC2-269037FD96B8}" type="slidenum">
              <a:rPr lang="en-US" smtClean="0"/>
              <a:t>‹#›</a:t>
            </a:fld>
            <a:endParaRPr lang="en-US"/>
          </a:p>
        </p:txBody>
      </p:sp>
    </p:spTree>
    <p:extLst>
      <p:ext uri="{BB962C8B-B14F-4D97-AF65-F5344CB8AC3E}">
        <p14:creationId xmlns:p14="http://schemas.microsoft.com/office/powerpoint/2010/main" val="257284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799" y="2998203"/>
            <a:ext cx="7772400" cy="794429"/>
          </a:xfrm>
        </p:spPr>
        <p:txBody>
          <a:bodyPr>
            <a:normAutofit/>
          </a:bodyPr>
          <a:lstStyle/>
          <a:p>
            <a:r>
              <a:rPr lang="en-US" sz="3600" dirty="0"/>
              <a:t>Jingwei Wu, PhD</a:t>
            </a:r>
          </a:p>
        </p:txBody>
      </p:sp>
      <p:sp>
        <p:nvSpPr>
          <p:cNvPr id="9" name="TextBox 8"/>
          <p:cNvSpPr txBox="1"/>
          <p:nvPr/>
        </p:nvSpPr>
        <p:spPr>
          <a:xfrm>
            <a:off x="1345473" y="486685"/>
            <a:ext cx="6753496" cy="2123658"/>
          </a:xfrm>
          <a:prstGeom prst="rect">
            <a:avLst/>
          </a:prstGeom>
          <a:noFill/>
        </p:spPr>
        <p:txBody>
          <a:bodyPr wrap="square" rtlCol="0">
            <a:spAutoFit/>
          </a:bodyPr>
          <a:lstStyle/>
          <a:p>
            <a:pPr algn="ctr"/>
            <a:r>
              <a:rPr lang="en-US" sz="4400" dirty="0"/>
              <a:t>Chapter 10</a:t>
            </a:r>
          </a:p>
          <a:p>
            <a:pPr algn="ctr"/>
            <a:r>
              <a:rPr lang="en-US" sz="4400" dirty="0"/>
              <a:t>Between-Subjects, One-Way Analysis of Variance</a:t>
            </a:r>
          </a:p>
        </p:txBody>
      </p:sp>
      <p:pic>
        <p:nvPicPr>
          <p:cNvPr id="12" name="Picture 11" descr="Public_Health_reg_K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60" y="5892480"/>
            <a:ext cx="2379378" cy="835070"/>
          </a:xfrm>
          <a:prstGeom prst="rect">
            <a:avLst/>
          </a:prstGeom>
        </p:spPr>
      </p:pic>
      <p:sp>
        <p:nvSpPr>
          <p:cNvPr id="11" name="Rectangle 10"/>
          <p:cNvSpPr/>
          <p:nvPr/>
        </p:nvSpPr>
        <p:spPr>
          <a:xfrm>
            <a:off x="0" y="0"/>
            <a:ext cx="9144000" cy="141099"/>
          </a:xfrm>
          <a:prstGeom prst="rect">
            <a:avLst/>
          </a:prstGeom>
          <a:solidFill>
            <a:srgbClr val="5DB3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DB3D5"/>
              </a:solidFill>
            </a:endParaRPr>
          </a:p>
        </p:txBody>
      </p:sp>
      <p:pic>
        <p:nvPicPr>
          <p:cNvPr id="5" name="Picture 4" descr="header-rectangle-bw_Epi-Biost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51536"/>
            <a:ext cx="9153144" cy="2523744"/>
          </a:xfrm>
          <a:prstGeom prst="rect">
            <a:avLst/>
          </a:prstGeom>
        </p:spPr>
      </p:pic>
      <p:sp>
        <p:nvSpPr>
          <p:cNvPr id="2" name="TextBox 1">
            <a:extLst>
              <a:ext uri="{FF2B5EF4-FFF2-40B4-BE49-F238E27FC236}">
                <a16:creationId xmlns:a16="http://schemas.microsoft.com/office/drawing/2014/main" id="{9704B034-AB6E-4CFF-A3F0-58A5C4C738F9}"/>
              </a:ext>
            </a:extLst>
          </p:cNvPr>
          <p:cNvSpPr txBox="1"/>
          <p:nvPr/>
        </p:nvSpPr>
        <p:spPr>
          <a:xfrm>
            <a:off x="1171575" y="4065306"/>
            <a:ext cx="7283597" cy="276999"/>
          </a:xfrm>
          <a:prstGeom prst="rect">
            <a:avLst/>
          </a:prstGeom>
          <a:noFill/>
        </p:spPr>
        <p:txBody>
          <a:bodyPr wrap="none" rtlCol="0">
            <a:spAutoFit/>
          </a:bodyPr>
          <a:lstStyle/>
          <a:p>
            <a:r>
              <a:rPr lang="en-US" sz="1200" dirty="0"/>
              <a:t>A courtesy of “USING AND INTERPRETING STATISTICS” by ERIC W. CORTY | THIRD EDITION  (Macmillan Education) </a:t>
            </a:r>
          </a:p>
        </p:txBody>
      </p:sp>
    </p:spTree>
    <p:extLst>
      <p:ext uri="{BB962C8B-B14F-4D97-AF65-F5344CB8AC3E}">
        <p14:creationId xmlns:p14="http://schemas.microsoft.com/office/powerpoint/2010/main" val="401262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70"/>
            <a:ext cx="5470509" cy="502602"/>
          </a:xfrm>
        </p:spPr>
        <p:txBody>
          <a:bodyPr>
            <a:normAutofit fontScale="90000"/>
          </a:bodyPr>
          <a:lstStyle/>
          <a:p>
            <a:r>
              <a:rPr lang="en-US" sz="4000" dirty="0">
                <a:latin typeface="+mn-lt"/>
                <a:ea typeface="Arial" charset="0"/>
                <a:cs typeface="Arial" charset="0"/>
              </a:rPr>
              <a:t>How ANOVA Uses Variability</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6EF39889-76CD-4DF8-AC5A-9C7772F4A2ED}"/>
              </a:ext>
            </a:extLst>
          </p:cNvPr>
          <p:cNvSpPr>
            <a:spLocks noGrp="1"/>
          </p:cNvSpPr>
          <p:nvPr>
            <p:ph idx="1"/>
          </p:nvPr>
        </p:nvSpPr>
        <p:spPr>
          <a:xfrm>
            <a:off x="399585" y="1166018"/>
            <a:ext cx="4495006" cy="4525963"/>
          </a:xfrm>
        </p:spPr>
        <p:txBody>
          <a:bodyPr>
            <a:normAutofit fontScale="62500" lnSpcReduction="20000"/>
          </a:bodyPr>
          <a:lstStyle/>
          <a:p>
            <a:pPr>
              <a:lnSpc>
                <a:spcPct val="120000"/>
              </a:lnSpc>
              <a:spcBef>
                <a:spcPts val="0"/>
              </a:spcBef>
            </a:pPr>
            <a:r>
              <a:rPr lang="en-US" dirty="0"/>
              <a:t>Top panel (A)</a:t>
            </a:r>
          </a:p>
          <a:p>
            <a:pPr lvl="1">
              <a:lnSpc>
                <a:spcPct val="120000"/>
              </a:lnSpc>
              <a:spcBef>
                <a:spcPts val="0"/>
              </a:spcBef>
            </a:pPr>
            <a:r>
              <a:rPr lang="en-US" dirty="0"/>
              <a:t>3 different treatments have about the same average effect on outcome.</a:t>
            </a:r>
          </a:p>
          <a:p>
            <a:pPr lvl="1">
              <a:lnSpc>
                <a:spcPct val="120000"/>
              </a:lnSpc>
              <a:spcBef>
                <a:spcPts val="0"/>
              </a:spcBef>
            </a:pPr>
            <a:r>
              <a:rPr lang="en-US" dirty="0"/>
              <a:t>3 means (M1 to M3) are very close to each other and there is a lot of overlap. </a:t>
            </a:r>
            <a:br>
              <a:rPr lang="en-US" dirty="0"/>
            </a:br>
            <a:endParaRPr lang="en-US" dirty="0"/>
          </a:p>
          <a:p>
            <a:pPr>
              <a:lnSpc>
                <a:spcPct val="120000"/>
              </a:lnSpc>
              <a:spcBef>
                <a:spcPts val="0"/>
              </a:spcBef>
            </a:pPr>
            <a:r>
              <a:rPr lang="en-US" dirty="0"/>
              <a:t>Bottom panel (B) </a:t>
            </a:r>
          </a:p>
          <a:p>
            <a:pPr lvl="1">
              <a:lnSpc>
                <a:spcPct val="120000"/>
              </a:lnSpc>
              <a:spcBef>
                <a:spcPts val="0"/>
              </a:spcBef>
            </a:pPr>
            <a:r>
              <a:rPr lang="en-US" dirty="0"/>
              <a:t>3 treatments have very different effects on outcome.</a:t>
            </a:r>
          </a:p>
          <a:p>
            <a:pPr lvl="1">
              <a:lnSpc>
                <a:spcPct val="120000"/>
              </a:lnSpc>
              <a:spcBef>
                <a:spcPts val="0"/>
              </a:spcBef>
            </a:pPr>
            <a:r>
              <a:rPr lang="en-US" dirty="0"/>
              <a:t>3 means (M4 to M6) are further apart from each other and there is no overlap in outcome from group to group.</a:t>
            </a:r>
          </a:p>
        </p:txBody>
      </p:sp>
      <p:sp>
        <p:nvSpPr>
          <p:cNvPr id="10" name="TextBox 9">
            <a:extLst>
              <a:ext uri="{FF2B5EF4-FFF2-40B4-BE49-F238E27FC236}">
                <a16:creationId xmlns:a16="http://schemas.microsoft.com/office/drawing/2014/main" id="{F34BAA35-41E1-499E-8567-9EA0CE1A9732}"/>
              </a:ext>
            </a:extLst>
          </p:cNvPr>
          <p:cNvSpPr txBox="1"/>
          <p:nvPr/>
        </p:nvSpPr>
        <p:spPr>
          <a:xfrm>
            <a:off x="5410200" y="4073524"/>
            <a:ext cx="3351700" cy="830997"/>
          </a:xfrm>
          <a:prstGeom prst="rect">
            <a:avLst/>
          </a:prstGeom>
          <a:noFill/>
        </p:spPr>
        <p:txBody>
          <a:bodyPr wrap="square" rtlCol="0">
            <a:spAutoFit/>
          </a:bodyPr>
          <a:lstStyle/>
          <a:p>
            <a:r>
              <a:rPr lang="en-US" sz="1600" dirty="0">
                <a:solidFill>
                  <a:srgbClr val="000000"/>
                </a:solidFill>
              </a:rPr>
              <a:t>Examples of Little Impact of Treatment on Outcome and a Lot of Impact of Treatment on Outcome</a:t>
            </a:r>
          </a:p>
        </p:txBody>
      </p:sp>
      <p:pic>
        <p:nvPicPr>
          <p:cNvPr id="14" name="Picture 13" descr="The figure consists of two distribution graphs, top and bottom. Each panel represents groups that are randomly assigned to receive three different treatments for some illness. Treatment, the explanatory variable, has three levels. &#10;The top panel (A) depicts an outcome where there is little impact of treatment on outcome. The top panel shows little effect of the independent variable because the three means (M1, M2, and M3) are very close to each other. &#10;In contrast, the bottom panel  (B), where the means (M4, M5, and M6) are far apart, shows that treatment has an impact on outcome because the different treatments lead to dramatically different outcomes.&#10;Analysis of variance could be used to analyze these results. ANOVA would show that the results in the top panel are not statistically significant, while the results in the bottom panel are statistically significant&#10;" title="Figure 10.3">
            <a:extLst>
              <a:ext uri="{FF2B5EF4-FFF2-40B4-BE49-F238E27FC236}">
                <a16:creationId xmlns:a16="http://schemas.microsoft.com/office/drawing/2014/main" id="{7413547C-BBB9-491C-A085-6C926588E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9150" y="1330247"/>
            <a:ext cx="3733800" cy="2729830"/>
          </a:xfrm>
          <a:prstGeom prst="rect">
            <a:avLst/>
          </a:prstGeom>
        </p:spPr>
      </p:pic>
    </p:spTree>
    <p:extLst>
      <p:ext uri="{BB962C8B-B14F-4D97-AF65-F5344CB8AC3E}">
        <p14:creationId xmlns:p14="http://schemas.microsoft.com/office/powerpoint/2010/main" val="3950853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70"/>
            <a:ext cx="5470509" cy="502602"/>
          </a:xfrm>
        </p:spPr>
        <p:txBody>
          <a:bodyPr>
            <a:normAutofit fontScale="90000"/>
          </a:bodyPr>
          <a:lstStyle/>
          <a:p>
            <a:r>
              <a:rPr lang="en-US" sz="4000" dirty="0">
                <a:latin typeface="+mn-lt"/>
                <a:ea typeface="Arial" charset="0"/>
                <a:cs typeface="Arial" charset="0"/>
              </a:rPr>
              <a:t>How ANOVA Uses Variability</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Box 9">
            <a:extLst>
              <a:ext uri="{FF2B5EF4-FFF2-40B4-BE49-F238E27FC236}">
                <a16:creationId xmlns:a16="http://schemas.microsoft.com/office/drawing/2014/main" id="{F34BAA35-41E1-499E-8567-9EA0CE1A9732}"/>
              </a:ext>
            </a:extLst>
          </p:cNvPr>
          <p:cNvSpPr txBox="1"/>
          <p:nvPr/>
        </p:nvSpPr>
        <p:spPr>
          <a:xfrm>
            <a:off x="5410200" y="4073524"/>
            <a:ext cx="3351700" cy="830997"/>
          </a:xfrm>
          <a:prstGeom prst="rect">
            <a:avLst/>
          </a:prstGeom>
          <a:noFill/>
        </p:spPr>
        <p:txBody>
          <a:bodyPr wrap="square" rtlCol="0">
            <a:spAutoFit/>
          </a:bodyPr>
          <a:lstStyle/>
          <a:p>
            <a:r>
              <a:rPr lang="en-US" sz="1600" dirty="0">
                <a:solidFill>
                  <a:srgbClr val="000000"/>
                </a:solidFill>
              </a:rPr>
              <a:t>Examples of Little Impact of Treatment on Outcome and a Lot of Impact of Treatment on Outcome</a:t>
            </a:r>
          </a:p>
        </p:txBody>
      </p:sp>
      <p:pic>
        <p:nvPicPr>
          <p:cNvPr id="14" name="Picture 13" descr="The figure consists of two distribution graphs, top and bottom. Each panel represents groups that are randomly assigned to receive three different treatments for some illness. Treatment, the explanatory variable, has three levels. &#10;The top panel (A) depicts an outcome where there is little impact of treatment on outcome. The top panel shows little effect of the independent variable because the three means (M1, M2, and M3) are very close to each other. &#10;In contrast, the bottom panel  (B), where the means (M4, M5, and M6) are far apart, shows that treatment has an impact on outcome because the different treatments lead to dramatically different outcomes.&#10;Analysis of variance could be used to analyze these results. ANOVA would show that the results in the top panel are not statistically significant, while the results in the bottom panel are statistically significant&#10;" title="Figure 10.3">
            <a:extLst>
              <a:ext uri="{FF2B5EF4-FFF2-40B4-BE49-F238E27FC236}">
                <a16:creationId xmlns:a16="http://schemas.microsoft.com/office/drawing/2014/main" id="{7413547C-BBB9-491C-A085-6C926588E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9150" y="1330247"/>
            <a:ext cx="3733800" cy="2729830"/>
          </a:xfrm>
          <a:prstGeom prst="rect">
            <a:avLst/>
          </a:prstGeom>
        </p:spPr>
      </p:pic>
      <p:sp>
        <p:nvSpPr>
          <p:cNvPr id="11" name="Text Placeholder 2">
            <a:extLst>
              <a:ext uri="{FF2B5EF4-FFF2-40B4-BE49-F238E27FC236}">
                <a16:creationId xmlns:a16="http://schemas.microsoft.com/office/drawing/2014/main" id="{36972FAA-98DA-450B-AFA6-66E9EEFA2CCE}"/>
              </a:ext>
            </a:extLst>
          </p:cNvPr>
          <p:cNvSpPr>
            <a:spLocks noGrp="1"/>
          </p:cNvSpPr>
          <p:nvPr>
            <p:ph idx="1"/>
          </p:nvPr>
        </p:nvSpPr>
        <p:spPr>
          <a:xfrm>
            <a:off x="457200" y="1166018"/>
            <a:ext cx="4800600" cy="4525963"/>
          </a:xfrm>
        </p:spPr>
        <p:txBody>
          <a:bodyPr>
            <a:normAutofit fontScale="85000" lnSpcReduction="10000"/>
          </a:bodyPr>
          <a:lstStyle/>
          <a:p>
            <a:pPr>
              <a:lnSpc>
                <a:spcPct val="120000"/>
              </a:lnSpc>
              <a:spcBef>
                <a:spcPts val="0"/>
              </a:spcBef>
            </a:pPr>
            <a:r>
              <a:rPr lang="en-US" dirty="0"/>
              <a:t>ANOVA language </a:t>
            </a:r>
          </a:p>
          <a:p>
            <a:pPr lvl="1">
              <a:lnSpc>
                <a:spcPct val="120000"/>
              </a:lnSpc>
              <a:spcBef>
                <a:spcPts val="0"/>
              </a:spcBef>
            </a:pPr>
            <a:r>
              <a:rPr lang="en-US" dirty="0"/>
              <a:t>More between-group variability when the effect of treatment is large (bottom panel) than when the effect of treatment is small (top panel)</a:t>
            </a:r>
            <a:br>
              <a:rPr lang="en-US" dirty="0"/>
            </a:br>
            <a:endParaRPr lang="en-US" dirty="0"/>
          </a:p>
          <a:p>
            <a:pPr lvl="1">
              <a:lnSpc>
                <a:spcPct val="120000"/>
              </a:lnSpc>
              <a:spcBef>
                <a:spcPts val="0"/>
              </a:spcBef>
            </a:pPr>
            <a:r>
              <a:rPr lang="en-US" dirty="0"/>
              <a:t>ANOVA would show results in Panel A as not significant and results in Panel B as significant</a:t>
            </a:r>
          </a:p>
        </p:txBody>
      </p:sp>
    </p:spTree>
    <p:extLst>
      <p:ext uri="{BB962C8B-B14F-4D97-AF65-F5344CB8AC3E}">
        <p14:creationId xmlns:p14="http://schemas.microsoft.com/office/powerpoint/2010/main" val="372335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itle 1">
            <a:extLst>
              <a:ext uri="{FF2B5EF4-FFF2-40B4-BE49-F238E27FC236}">
                <a16:creationId xmlns:a16="http://schemas.microsoft.com/office/drawing/2014/main" id="{DB48FD1F-E8C8-4B48-A12A-5E36F93BF3BB}"/>
              </a:ext>
            </a:extLst>
          </p:cNvPr>
          <p:cNvSpPr>
            <a:spLocks noGrp="1"/>
          </p:cNvSpPr>
          <p:nvPr>
            <p:ph type="title"/>
          </p:nvPr>
        </p:nvSpPr>
        <p:spPr>
          <a:xfrm>
            <a:off x="637478" y="520518"/>
            <a:ext cx="3048000" cy="4983162"/>
          </a:xfrm>
        </p:spPr>
        <p:txBody>
          <a:bodyPr>
            <a:normAutofit/>
          </a:bodyPr>
          <a:lstStyle/>
          <a:p>
            <a:r>
              <a:rPr lang="en-US" sz="3600" dirty="0"/>
              <a:t>Partitioning Variability into Between-Group and Within-Group Variability</a:t>
            </a:r>
          </a:p>
        </p:txBody>
      </p:sp>
      <p:pic>
        <p:nvPicPr>
          <p:cNvPr id="11" name="Picture 10" descr="The figure is a series if four pie charts. The panel on the left shows little effect of treatment on outcome as only a small piece of the total variability is explained by differences between groups.&#10;In contrast, in the panel on the right, where a large piece of the total variability is accounted for by differences between groups: there is a large effect of treatment on outcome.&#10;" title="Figure 10.4">
            <a:extLst>
              <a:ext uri="{FF2B5EF4-FFF2-40B4-BE49-F238E27FC236}">
                <a16:creationId xmlns:a16="http://schemas.microsoft.com/office/drawing/2014/main" id="{90084E78-F395-489F-AADC-91886EA9A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381000"/>
            <a:ext cx="4517836" cy="4823312"/>
          </a:xfrm>
          <a:prstGeom prst="rect">
            <a:avLst/>
          </a:prstGeom>
        </p:spPr>
      </p:pic>
    </p:spTree>
    <p:extLst>
      <p:ext uri="{BB962C8B-B14F-4D97-AF65-F5344CB8AC3E}">
        <p14:creationId xmlns:p14="http://schemas.microsoft.com/office/powerpoint/2010/main" val="208890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70"/>
            <a:ext cx="5470509" cy="502602"/>
          </a:xfrm>
        </p:spPr>
        <p:txBody>
          <a:bodyPr>
            <a:normAutofit fontScale="90000"/>
          </a:bodyPr>
          <a:lstStyle/>
          <a:p>
            <a:r>
              <a:rPr lang="en-US" sz="4000" dirty="0">
                <a:latin typeface="+mn-lt"/>
                <a:ea typeface="Arial" charset="0"/>
                <a:cs typeface="Arial" charset="0"/>
              </a:rPr>
              <a:t>How ANOVA Uses Variability</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8F0745E4-A795-428C-B0C5-B4822ABE02C6}"/>
              </a:ext>
            </a:extLst>
          </p:cNvPr>
          <p:cNvSpPr>
            <a:spLocks noGrp="1"/>
          </p:cNvSpPr>
          <p:nvPr>
            <p:ph idx="1"/>
          </p:nvPr>
        </p:nvSpPr>
        <p:spPr>
          <a:xfrm>
            <a:off x="457200" y="962725"/>
            <a:ext cx="8229600" cy="3352800"/>
          </a:xfrm>
        </p:spPr>
        <p:txBody>
          <a:bodyPr>
            <a:normAutofit fontScale="62500" lnSpcReduction="20000"/>
          </a:bodyPr>
          <a:lstStyle/>
          <a:p>
            <a:pPr>
              <a:lnSpc>
                <a:spcPct val="120000"/>
              </a:lnSpc>
              <a:spcBef>
                <a:spcPts val="0"/>
              </a:spcBef>
            </a:pPr>
            <a:r>
              <a:rPr lang="en-US" i="1" dirty="0"/>
              <a:t>F</a:t>
            </a:r>
            <a:r>
              <a:rPr lang="en-US" dirty="0"/>
              <a:t> ratio</a:t>
            </a:r>
          </a:p>
          <a:p>
            <a:pPr lvl="1">
              <a:lnSpc>
                <a:spcPct val="120000"/>
              </a:lnSpc>
              <a:spcBef>
                <a:spcPts val="0"/>
              </a:spcBef>
            </a:pPr>
            <a:r>
              <a:rPr lang="en-US" dirty="0"/>
              <a:t>Calculates ratio of between-group variability to within-group variability</a:t>
            </a:r>
          </a:p>
          <a:p>
            <a:pPr lvl="1">
              <a:lnSpc>
                <a:spcPct val="120000"/>
              </a:lnSpc>
              <a:spcBef>
                <a:spcPts val="0"/>
              </a:spcBef>
            </a:pPr>
            <a:r>
              <a:rPr lang="en-US" dirty="0"/>
              <a:t>To decide if the amount of between-group variability is large or small, ANOVA compares it to within-group variability</a:t>
            </a:r>
          </a:p>
          <a:p>
            <a:pPr>
              <a:lnSpc>
                <a:spcPct val="120000"/>
              </a:lnSpc>
              <a:spcBef>
                <a:spcPts val="0"/>
              </a:spcBef>
            </a:pPr>
            <a:r>
              <a:rPr lang="en-US" i="1" dirty="0"/>
              <a:t>F</a:t>
            </a:r>
            <a:r>
              <a:rPr lang="en-US" dirty="0"/>
              <a:t> ratio means</a:t>
            </a:r>
          </a:p>
          <a:p>
            <a:pPr lvl="1">
              <a:lnSpc>
                <a:spcPct val="120000"/>
              </a:lnSpc>
              <a:spcBef>
                <a:spcPts val="0"/>
              </a:spcBef>
            </a:pPr>
            <a:r>
              <a:rPr lang="en-US" dirty="0"/>
              <a:t>If no treatment effect, </a:t>
            </a:r>
            <a:r>
              <a:rPr lang="en-US" i="1" dirty="0"/>
              <a:t>F</a:t>
            </a:r>
            <a:r>
              <a:rPr lang="en-US" dirty="0"/>
              <a:t> ratio has the same numerator (individual differences) and denominator (individual differences); it will equal 1.</a:t>
            </a:r>
          </a:p>
          <a:p>
            <a:pPr lvl="1">
              <a:lnSpc>
                <a:spcPct val="120000"/>
              </a:lnSpc>
              <a:spcBef>
                <a:spcPts val="0"/>
              </a:spcBef>
            </a:pPr>
            <a:r>
              <a:rPr lang="en-US" dirty="0"/>
              <a:t>As treatment effect grows, numerator becomes larger than denominator; </a:t>
            </a:r>
            <a:r>
              <a:rPr lang="en-US" i="1" dirty="0"/>
              <a:t>F</a:t>
            </a:r>
            <a:r>
              <a:rPr lang="en-US" dirty="0"/>
              <a:t> ratio climbs above 1.</a:t>
            </a:r>
          </a:p>
          <a:p>
            <a:pPr lvl="1">
              <a:lnSpc>
                <a:spcPct val="120000"/>
              </a:lnSpc>
              <a:spcBef>
                <a:spcPts val="0"/>
              </a:spcBef>
            </a:pPr>
            <a:r>
              <a:rPr lang="en-US" dirty="0"/>
              <a:t>As </a:t>
            </a:r>
            <a:r>
              <a:rPr lang="en-US" i="1" dirty="0"/>
              <a:t>F</a:t>
            </a:r>
            <a:r>
              <a:rPr lang="en-US" dirty="0"/>
              <a:t> ratio increases, climbs above 1, results are more likely to be statistically significant.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72043E-D234-4752-A879-544351366B4D}"/>
                  </a:ext>
                </a:extLst>
              </p:cNvPr>
              <p:cNvSpPr txBox="1"/>
              <p:nvPr/>
            </p:nvSpPr>
            <p:spPr>
              <a:xfrm>
                <a:off x="1981200" y="3946936"/>
                <a:ext cx="6192643" cy="1623650"/>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charset="0"/>
                        </a:rPr>
                        <m:t>𝐹</m:t>
                      </m:r>
                      <m:r>
                        <a:rPr lang="en-US" sz="1600" b="0" i="1" smtClean="0">
                          <a:latin typeface="Cambria Math" charset="0"/>
                        </a:rPr>
                        <m:t>=</m:t>
                      </m:r>
                      <m:f>
                        <m:fPr>
                          <m:ctrlPr>
                            <a:rPr lang="en-US" sz="1600" b="0" i="1" smtClean="0">
                              <a:latin typeface="Cambria Math" panose="02040503050406030204" pitchFamily="18" charset="0"/>
                            </a:rPr>
                          </m:ctrlPr>
                        </m:fPr>
                        <m:num>
                          <m:r>
                            <a:rPr lang="en-US" sz="1600" b="0" i="1" smtClean="0">
                              <a:latin typeface="Cambria Math" charset="0"/>
                            </a:rPr>
                            <m:t>𝐵𝑒𝑡𝑤𝑒𝑒𝑛</m:t>
                          </m:r>
                          <m:r>
                            <a:rPr lang="en-US" sz="1600" b="0" i="1" smtClean="0">
                              <a:latin typeface="Cambria Math" charset="0"/>
                            </a:rPr>
                            <m:t> </m:t>
                          </m:r>
                          <m:r>
                            <a:rPr lang="en-US" sz="1600" b="0" i="1" smtClean="0">
                              <a:latin typeface="Cambria Math" charset="0"/>
                            </a:rPr>
                            <m:t>𝐺𝑟𝑜𝑢𝑝</m:t>
                          </m:r>
                          <m:r>
                            <a:rPr lang="en-US" sz="1600" b="0" i="1" smtClean="0">
                              <a:latin typeface="Cambria Math" charset="0"/>
                            </a:rPr>
                            <m:t> </m:t>
                          </m:r>
                          <m:r>
                            <a:rPr lang="en-US" sz="1600" b="0" i="1" smtClean="0">
                              <a:latin typeface="Cambria Math" charset="0"/>
                            </a:rPr>
                            <m:t>𝑉𝑎𝑟𝑖𝑎𝑏𝑖𝑙𝑖𝑡𝑦</m:t>
                          </m:r>
                        </m:num>
                        <m:den>
                          <m:r>
                            <a:rPr lang="en-US" sz="1600" b="0" i="1" smtClean="0">
                              <a:latin typeface="Cambria Math" charset="0"/>
                            </a:rPr>
                            <m:t>𝑊𝑖𝑡h𝑖𝑛</m:t>
                          </m:r>
                          <m:r>
                            <a:rPr lang="en-US" sz="1600" b="0" i="1" smtClean="0">
                              <a:latin typeface="Cambria Math" charset="0"/>
                            </a:rPr>
                            <m:t> </m:t>
                          </m:r>
                          <m:r>
                            <a:rPr lang="en-US" sz="1600" b="0" i="1" smtClean="0">
                              <a:latin typeface="Cambria Math" charset="0"/>
                            </a:rPr>
                            <m:t>𝐺𝑟𝑜𝑢𝑝</m:t>
                          </m:r>
                          <m:r>
                            <a:rPr lang="en-US" sz="1600" b="0" i="1" smtClean="0">
                              <a:latin typeface="Cambria Math" charset="0"/>
                            </a:rPr>
                            <m:t> </m:t>
                          </m:r>
                          <m:r>
                            <a:rPr lang="en-US" sz="1600" b="0" i="1" smtClean="0">
                              <a:latin typeface="Cambria Math" charset="0"/>
                            </a:rPr>
                            <m:t>𝑉𝑎𝑟𝑖𝑎𝑏𝑖𝑙𝑖𝑡𝑦</m:t>
                          </m:r>
                        </m:den>
                      </m:f>
                    </m:oMath>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r>
                            <a:rPr lang="en-US" sz="1600" b="0" i="1" smtClean="0">
                              <a:latin typeface="Cambria Math" charset="0"/>
                            </a:rPr>
                            <m:t>𝑇𝑟𝑒𝑎𝑡𝑚𝑒𝑛𝑡</m:t>
                          </m:r>
                          <m:r>
                            <a:rPr lang="en-US" sz="1600" b="0" i="1" smtClean="0">
                              <a:latin typeface="Cambria Math" charset="0"/>
                            </a:rPr>
                            <m:t> </m:t>
                          </m:r>
                          <m:r>
                            <a:rPr lang="en-US" sz="1600" b="0" i="1" smtClean="0">
                              <a:latin typeface="Cambria Math" charset="0"/>
                            </a:rPr>
                            <m:t>𝐸𝑓𝑓𝑒𝑐𝑡</m:t>
                          </m:r>
                          <m:r>
                            <a:rPr lang="en-US" sz="1600" b="0" i="1" smtClean="0">
                              <a:latin typeface="Cambria Math" charset="0"/>
                            </a:rPr>
                            <m:t>+</m:t>
                          </m:r>
                          <m:r>
                            <a:rPr lang="en-US" sz="1600" b="0" i="1" smtClean="0">
                              <a:latin typeface="Cambria Math" charset="0"/>
                            </a:rPr>
                            <m:t>𝐼𝑛𝑑𝑖𝑣𝑖𝑑𝑢𝑎𝑙</m:t>
                          </m:r>
                          <m:r>
                            <a:rPr lang="en-US" sz="1600" b="0" i="1" smtClean="0">
                              <a:latin typeface="Cambria Math" charset="0"/>
                            </a:rPr>
                            <m:t> </m:t>
                          </m:r>
                          <m:r>
                            <a:rPr lang="en-US" sz="1600" b="0" i="1" smtClean="0">
                              <a:latin typeface="Cambria Math" charset="0"/>
                            </a:rPr>
                            <m:t>𝐷𝑖𝑓𝑓𝑒𝑟𝑒𝑛𝑐𝑒𝑠</m:t>
                          </m:r>
                        </m:num>
                        <m:den>
                          <m:r>
                            <a:rPr lang="en-US" sz="1600" b="0" i="1" smtClean="0">
                              <a:latin typeface="Cambria Math" charset="0"/>
                            </a:rPr>
                            <m:t>𝐼𝑛𝑑𝑖𝑣𝑖𝑑𝑢𝑎𝑙</m:t>
                          </m:r>
                          <m:r>
                            <a:rPr lang="en-US" sz="1600" b="0" i="1" smtClean="0">
                              <a:latin typeface="Cambria Math" charset="0"/>
                            </a:rPr>
                            <m:t> </m:t>
                          </m:r>
                          <m:r>
                            <a:rPr lang="en-US" sz="1600" b="0" i="1" smtClean="0">
                              <a:latin typeface="Cambria Math" charset="0"/>
                            </a:rPr>
                            <m:t>𝐷𝑖𝑓𝑓𝑒𝑟𝑒𝑛𝑐𝑒𝑠</m:t>
                          </m:r>
                        </m:den>
                      </m:f>
                    </m:oMath>
                  </m:oMathPara>
                </a14:m>
                <a:endParaRPr lang="en-US" sz="1600" dirty="0"/>
              </a:p>
            </p:txBody>
          </p:sp>
        </mc:Choice>
        <mc:Fallback xmlns="">
          <p:sp>
            <p:nvSpPr>
              <p:cNvPr id="12" name="TextBox 11">
                <a:extLst>
                  <a:ext uri="{FF2B5EF4-FFF2-40B4-BE49-F238E27FC236}">
                    <a16:creationId xmlns:a16="http://schemas.microsoft.com/office/drawing/2014/main" id="{F472043E-D234-4752-A879-544351366B4D}"/>
                  </a:ext>
                </a:extLst>
              </p:cNvPr>
              <p:cNvSpPr txBox="1">
                <a:spLocks noRot="1" noChangeAspect="1" noMove="1" noResize="1" noEditPoints="1" noAdjustHandles="1" noChangeArrowheads="1" noChangeShapeType="1" noTextEdit="1"/>
              </p:cNvSpPr>
              <p:nvPr/>
            </p:nvSpPr>
            <p:spPr>
              <a:xfrm>
                <a:off x="1981200" y="3946936"/>
                <a:ext cx="6192643" cy="162365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183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70"/>
            <a:ext cx="5470509" cy="502602"/>
          </a:xfrm>
        </p:spPr>
        <p:txBody>
          <a:bodyPr>
            <a:normAutofit fontScale="90000"/>
          </a:bodyPr>
          <a:lstStyle/>
          <a:p>
            <a:r>
              <a:rPr lang="en-US" sz="4000" dirty="0">
                <a:latin typeface="+mn-lt"/>
                <a:ea typeface="Arial" charset="0"/>
                <a:cs typeface="Arial" charset="0"/>
              </a:rPr>
              <a:t>How ANOVA Uses Variability</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385DD3BB-2EAC-43CB-BEE1-70DD89157880}"/>
              </a:ext>
            </a:extLst>
          </p:cNvPr>
          <p:cNvSpPr>
            <a:spLocks noGrp="1"/>
          </p:cNvSpPr>
          <p:nvPr>
            <p:ph idx="1"/>
          </p:nvPr>
        </p:nvSpPr>
        <p:spPr>
          <a:xfrm>
            <a:off x="393157" y="1166018"/>
            <a:ext cx="4411207" cy="4525963"/>
          </a:xfrm>
        </p:spPr>
        <p:txBody>
          <a:bodyPr>
            <a:normAutofit/>
          </a:bodyPr>
          <a:lstStyle/>
          <a:p>
            <a:pPr>
              <a:spcBef>
                <a:spcPts val="0"/>
              </a:spcBef>
              <a:spcAft>
                <a:spcPts val="600"/>
              </a:spcAft>
            </a:pPr>
            <a:r>
              <a:rPr lang="en-US" sz="2400" dirty="0"/>
              <a:t>Example of a sampling distribution for the </a:t>
            </a:r>
            <a:r>
              <a:rPr lang="en-US" sz="2400" i="1" dirty="0"/>
              <a:t>F </a:t>
            </a:r>
            <a:r>
              <a:rPr lang="en-US" sz="2400" dirty="0"/>
              <a:t>ratio</a:t>
            </a:r>
          </a:p>
          <a:p>
            <a:pPr lvl="1">
              <a:spcBef>
                <a:spcPts val="0"/>
              </a:spcBef>
              <a:spcAft>
                <a:spcPts val="600"/>
              </a:spcAft>
            </a:pPr>
            <a:r>
              <a:rPr lang="en-US" sz="2000" dirty="0"/>
              <a:t>Ratio of between-group variability to within-group variability</a:t>
            </a:r>
          </a:p>
          <a:p>
            <a:pPr lvl="1">
              <a:spcBef>
                <a:spcPts val="0"/>
              </a:spcBef>
              <a:spcAft>
                <a:spcPts val="600"/>
              </a:spcAft>
            </a:pPr>
            <a:r>
              <a:rPr lang="en-US" sz="2000" i="1" dirty="0"/>
              <a:t>F </a:t>
            </a:r>
            <a:r>
              <a:rPr lang="en-US" sz="2000" dirty="0"/>
              <a:t>can’t be lower than zero; the high point of the curve is close to a value of 1 on the </a:t>
            </a:r>
            <a:r>
              <a:rPr lang="en-US" sz="2000" i="1" dirty="0"/>
              <a:t>X</a:t>
            </a:r>
            <a:r>
              <a:rPr lang="en-US" sz="2000" dirty="0"/>
              <a:t>-axis </a:t>
            </a:r>
          </a:p>
          <a:p>
            <a:pPr lvl="1">
              <a:spcBef>
                <a:spcPts val="0"/>
              </a:spcBef>
              <a:spcAft>
                <a:spcPts val="600"/>
              </a:spcAft>
            </a:pPr>
            <a:r>
              <a:rPr lang="en-US" sz="2000" dirty="0"/>
              <a:t>Distribution is positively skewed</a:t>
            </a:r>
          </a:p>
          <a:p>
            <a:pPr lvl="1">
              <a:spcBef>
                <a:spcPts val="0"/>
              </a:spcBef>
              <a:spcAft>
                <a:spcPts val="600"/>
              </a:spcAft>
            </a:pPr>
            <a:r>
              <a:rPr lang="en-US" sz="2000" dirty="0"/>
              <a:t>Probability decreases as </a:t>
            </a:r>
            <a:r>
              <a:rPr lang="en-US" sz="2000" i="1" dirty="0"/>
              <a:t>F </a:t>
            </a:r>
            <a:r>
              <a:rPr lang="en-US" sz="2000" dirty="0"/>
              <a:t>gets larger than 1</a:t>
            </a:r>
          </a:p>
        </p:txBody>
      </p:sp>
      <p:sp>
        <p:nvSpPr>
          <p:cNvPr id="10" name="TextBox 9">
            <a:extLst>
              <a:ext uri="{FF2B5EF4-FFF2-40B4-BE49-F238E27FC236}">
                <a16:creationId xmlns:a16="http://schemas.microsoft.com/office/drawing/2014/main" id="{1B750AC6-A6C5-47DE-B712-99DD95D8C264}"/>
              </a:ext>
            </a:extLst>
          </p:cNvPr>
          <p:cNvSpPr txBox="1"/>
          <p:nvPr/>
        </p:nvSpPr>
        <p:spPr>
          <a:xfrm>
            <a:off x="4818022" y="4194327"/>
            <a:ext cx="3932821" cy="584775"/>
          </a:xfrm>
          <a:prstGeom prst="rect">
            <a:avLst/>
          </a:prstGeom>
          <a:noFill/>
        </p:spPr>
        <p:txBody>
          <a:bodyPr wrap="square" rtlCol="0">
            <a:spAutoFit/>
          </a:bodyPr>
          <a:lstStyle/>
          <a:p>
            <a:r>
              <a:rPr lang="en-US" sz="1600" dirty="0">
                <a:solidFill>
                  <a:srgbClr val="000000"/>
                </a:solidFill>
              </a:rPr>
              <a:t>An Example of a Sampling Distribution for the </a:t>
            </a:r>
            <a:r>
              <a:rPr lang="en-US" sz="1600" i="1" dirty="0">
                <a:solidFill>
                  <a:srgbClr val="000000"/>
                </a:solidFill>
              </a:rPr>
              <a:t>F</a:t>
            </a:r>
            <a:r>
              <a:rPr lang="en-US" sz="1600" dirty="0">
                <a:solidFill>
                  <a:srgbClr val="000000"/>
                </a:solidFill>
              </a:rPr>
              <a:t>  Ratio</a:t>
            </a:r>
          </a:p>
        </p:txBody>
      </p:sp>
      <p:pic>
        <p:nvPicPr>
          <p:cNvPr id="11" name="Picture 10" descr="The figure is an example of a sampling distribution for the F ratio, the ratio of between-group variability to within-group variability. Note that F can’t be lower than zero, that the high point of the curve is close to a value of 1 on the X-axis, that the distribution is positively skewed, and that the probability decreases as F gets larger than 1." title="Figure 10.5">
            <a:extLst>
              <a:ext uri="{FF2B5EF4-FFF2-40B4-BE49-F238E27FC236}">
                <a16:creationId xmlns:a16="http://schemas.microsoft.com/office/drawing/2014/main" id="{E0223CC9-E15E-4245-AA59-D46EADDC8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2219" y="1427582"/>
            <a:ext cx="3581400" cy="2626944"/>
          </a:xfrm>
          <a:prstGeom prst="rect">
            <a:avLst/>
          </a:prstGeom>
        </p:spPr>
      </p:pic>
    </p:spTree>
    <p:extLst>
      <p:ext uri="{BB962C8B-B14F-4D97-AF65-F5344CB8AC3E}">
        <p14:creationId xmlns:p14="http://schemas.microsoft.com/office/powerpoint/2010/main" val="312655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332763" cy="502602"/>
          </a:xfrm>
        </p:spPr>
        <p:txBody>
          <a:bodyPr>
            <a:normAutofit fontScale="90000"/>
          </a:bodyPr>
          <a:lstStyle/>
          <a:p>
            <a:r>
              <a:rPr lang="en-US" sz="4000" dirty="0">
                <a:latin typeface="+mn-lt"/>
                <a:ea typeface="Arial" charset="0"/>
                <a:cs typeface="Arial" charset="0"/>
              </a:rPr>
              <a:t>Hypothesis Testing in Action - Example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Text Placeholder 2">
            <a:extLst>
              <a:ext uri="{FF2B5EF4-FFF2-40B4-BE49-F238E27FC236}">
                <a16:creationId xmlns:a16="http://schemas.microsoft.com/office/drawing/2014/main" id="{5D510DDA-60DC-4202-842D-D95F97A2C744}"/>
              </a:ext>
            </a:extLst>
          </p:cNvPr>
          <p:cNvSpPr>
            <a:spLocks noGrp="1"/>
          </p:cNvSpPr>
          <p:nvPr>
            <p:ph idx="1"/>
          </p:nvPr>
        </p:nvSpPr>
        <p:spPr>
          <a:xfrm>
            <a:off x="457200" y="1166018"/>
            <a:ext cx="8229600" cy="4525963"/>
          </a:xfrm>
          <a:effectLst/>
        </p:spPr>
        <p:txBody>
          <a:bodyPr>
            <a:normAutofit/>
          </a:bodyPr>
          <a:lstStyle/>
          <a:p>
            <a:pPr>
              <a:spcBef>
                <a:spcPts val="0"/>
              </a:spcBef>
            </a:pPr>
            <a:r>
              <a:rPr lang="en-US" sz="3600" dirty="0"/>
              <a:t>Dr. Chung’s Food/Maze Study</a:t>
            </a:r>
          </a:p>
          <a:p>
            <a:pPr marL="623888" lvl="1">
              <a:spcBef>
                <a:spcPts val="0"/>
              </a:spcBef>
            </a:pPr>
            <a:r>
              <a:rPr lang="en-US" sz="3200" dirty="0"/>
              <a:t>6 Steps of Hypothesis Testing</a:t>
            </a:r>
          </a:p>
          <a:p>
            <a:pPr marL="917575" lvl="2">
              <a:spcBef>
                <a:spcPts val="0"/>
              </a:spcBef>
            </a:pPr>
            <a:r>
              <a:rPr lang="en-US" sz="2800" b="1" dirty="0"/>
              <a:t>STEP 1 </a:t>
            </a:r>
            <a:r>
              <a:rPr lang="en-US" sz="2800" dirty="0"/>
              <a:t>- Pick a </a:t>
            </a:r>
            <a:r>
              <a:rPr lang="en-US" sz="2800" b="1" u="sng" dirty="0"/>
              <a:t>T</a:t>
            </a:r>
            <a:r>
              <a:rPr lang="en-US" sz="2800" dirty="0"/>
              <a:t>est</a:t>
            </a:r>
          </a:p>
          <a:p>
            <a:pPr marL="917575" lvl="2">
              <a:spcBef>
                <a:spcPts val="0"/>
              </a:spcBef>
            </a:pPr>
            <a:r>
              <a:rPr lang="en-US" sz="2800" b="1" dirty="0"/>
              <a:t>STEP 2</a:t>
            </a:r>
            <a:r>
              <a:rPr lang="en-US" sz="2800" dirty="0"/>
              <a:t> - Check the </a:t>
            </a:r>
            <a:r>
              <a:rPr lang="en-US" sz="2800" b="1" u="sng" dirty="0"/>
              <a:t>A</a:t>
            </a:r>
            <a:r>
              <a:rPr lang="en-US" sz="2800" dirty="0"/>
              <a:t>ssumptions</a:t>
            </a:r>
          </a:p>
          <a:p>
            <a:pPr marL="917575" lvl="2">
              <a:spcBef>
                <a:spcPts val="0"/>
              </a:spcBef>
            </a:pPr>
            <a:r>
              <a:rPr lang="en-US" sz="2800" b="1" dirty="0"/>
              <a:t>STEP 3</a:t>
            </a:r>
            <a:r>
              <a:rPr lang="en-US" sz="2800" dirty="0"/>
              <a:t> - List the </a:t>
            </a:r>
            <a:r>
              <a:rPr lang="en-US" sz="2800" b="1" u="sng" dirty="0"/>
              <a:t>H</a:t>
            </a:r>
            <a:r>
              <a:rPr lang="en-US" sz="2800" dirty="0"/>
              <a:t>ypotheses</a:t>
            </a:r>
          </a:p>
          <a:p>
            <a:pPr marL="917575" lvl="2">
              <a:spcBef>
                <a:spcPts val="0"/>
              </a:spcBef>
              <a:tabLst>
                <a:tab pos="2286000" algn="l"/>
              </a:tabLst>
            </a:pPr>
            <a:r>
              <a:rPr lang="en-US" sz="2800" b="1" dirty="0"/>
              <a:t>STEP 4</a:t>
            </a:r>
            <a:r>
              <a:rPr lang="en-US" sz="2800" dirty="0"/>
              <a:t> - Set the </a:t>
            </a:r>
            <a:r>
              <a:rPr lang="en-US" sz="2800" b="1" u="sng" dirty="0"/>
              <a:t>D</a:t>
            </a:r>
            <a:r>
              <a:rPr lang="en-US" sz="2800" dirty="0"/>
              <a:t>ecision Rule</a:t>
            </a:r>
          </a:p>
          <a:p>
            <a:pPr marL="917575" lvl="2">
              <a:spcBef>
                <a:spcPts val="0"/>
              </a:spcBef>
            </a:pPr>
            <a:r>
              <a:rPr lang="en-US" sz="2800" b="1" dirty="0"/>
              <a:t>STEP 5</a:t>
            </a:r>
            <a:r>
              <a:rPr lang="en-US" sz="2800" dirty="0"/>
              <a:t> - </a:t>
            </a:r>
            <a:r>
              <a:rPr lang="en-US" sz="2800" b="1" u="sng" dirty="0"/>
              <a:t>C</a:t>
            </a:r>
            <a:r>
              <a:rPr lang="en-US" sz="2800" dirty="0"/>
              <a:t>alculate the Test Statistic</a:t>
            </a:r>
          </a:p>
          <a:p>
            <a:pPr marL="917575" lvl="2">
              <a:spcBef>
                <a:spcPts val="0"/>
              </a:spcBef>
            </a:pPr>
            <a:r>
              <a:rPr lang="en-US" sz="2800" b="1" dirty="0"/>
              <a:t>STEP 6</a:t>
            </a:r>
            <a:r>
              <a:rPr lang="en-US" sz="2800" dirty="0"/>
              <a:t> - </a:t>
            </a:r>
            <a:r>
              <a:rPr lang="en-US" sz="2800" b="1" u="sng" dirty="0"/>
              <a:t>I</a:t>
            </a:r>
            <a:r>
              <a:rPr lang="en-US" sz="2800" dirty="0"/>
              <a:t>nterpret</a:t>
            </a:r>
            <a:r>
              <a:rPr lang="en-US" sz="2800" b="1" dirty="0"/>
              <a:t> </a:t>
            </a:r>
            <a:r>
              <a:rPr lang="en-US" sz="2800" dirty="0"/>
              <a:t>the Results</a:t>
            </a:r>
            <a:endParaRPr lang="en-US" sz="2000" dirty="0"/>
          </a:p>
        </p:txBody>
      </p:sp>
    </p:spTree>
    <p:extLst>
      <p:ext uri="{BB962C8B-B14F-4D97-AF65-F5344CB8AC3E}">
        <p14:creationId xmlns:p14="http://schemas.microsoft.com/office/powerpoint/2010/main" val="4184117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7822108" cy="980423"/>
          </a:xfrm>
        </p:spPr>
        <p:txBody>
          <a:bodyPr>
            <a:normAutofit fontScale="90000"/>
          </a:bodyPr>
          <a:lstStyle/>
          <a:p>
            <a:pPr algn="l"/>
            <a:r>
              <a:rPr lang="en-US" sz="4000" dirty="0">
                <a:latin typeface="+mn-lt"/>
                <a:ea typeface="Arial" charset="0"/>
                <a:cs typeface="Arial" charset="0"/>
              </a:rPr>
              <a:t>Calculating Between-Subjects, One-Way ANOVA</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CF4FB7B1-ED2B-4BC3-8AD6-42CCFAE2C74A}"/>
              </a:ext>
            </a:extLst>
          </p:cNvPr>
          <p:cNvSpPr>
            <a:spLocks noGrp="1"/>
          </p:cNvSpPr>
          <p:nvPr>
            <p:ph idx="1"/>
          </p:nvPr>
        </p:nvSpPr>
        <p:spPr>
          <a:xfrm>
            <a:off x="367990" y="1366024"/>
            <a:ext cx="8229600" cy="4525963"/>
          </a:xfrm>
        </p:spPr>
        <p:txBody>
          <a:bodyPr>
            <a:normAutofit fontScale="85000" lnSpcReduction="20000"/>
          </a:bodyPr>
          <a:lstStyle/>
          <a:p>
            <a:pPr>
              <a:lnSpc>
                <a:spcPct val="120000"/>
              </a:lnSpc>
              <a:spcBef>
                <a:spcPts val="0"/>
              </a:spcBef>
            </a:pPr>
            <a:r>
              <a:rPr lang="en-US" dirty="0"/>
              <a:t>Example: Dr. Chung’s Food/Maze Study</a:t>
            </a:r>
          </a:p>
          <a:p>
            <a:pPr lvl="1">
              <a:lnSpc>
                <a:spcPct val="120000"/>
              </a:lnSpc>
              <a:spcBef>
                <a:spcPts val="0"/>
              </a:spcBef>
            </a:pPr>
            <a:r>
              <a:rPr lang="en-US" dirty="0"/>
              <a:t>Can rats discriminate among different types of food </a:t>
            </a:r>
            <a:br>
              <a:rPr lang="en-US" dirty="0"/>
            </a:br>
            <a:r>
              <a:rPr lang="en-US" dirty="0"/>
              <a:t>and does this discrimination influence their behavior?</a:t>
            </a:r>
          </a:p>
          <a:p>
            <a:pPr lvl="2">
              <a:lnSpc>
                <a:spcPct val="120000"/>
              </a:lnSpc>
              <a:spcBef>
                <a:spcPts val="0"/>
              </a:spcBef>
            </a:pPr>
            <a:r>
              <a:rPr lang="en-US" dirty="0"/>
              <a:t>Trained 10 rats to run in large, complex maze.</a:t>
            </a:r>
          </a:p>
          <a:p>
            <a:pPr lvl="2">
              <a:lnSpc>
                <a:spcPct val="120000"/>
              </a:lnSpc>
              <a:spcBef>
                <a:spcPts val="0"/>
              </a:spcBef>
            </a:pPr>
            <a:r>
              <a:rPr lang="en-US" dirty="0"/>
              <a:t>Rat placed in start box and had to find its way to goal box.</a:t>
            </a:r>
          </a:p>
          <a:p>
            <a:pPr lvl="2">
              <a:lnSpc>
                <a:spcPct val="120000"/>
              </a:lnSpc>
              <a:spcBef>
                <a:spcPts val="0"/>
              </a:spcBef>
            </a:pPr>
            <a:r>
              <a:rPr lang="en-US" dirty="0"/>
              <a:t>Trained with 3 different types of food:</a:t>
            </a:r>
          </a:p>
          <a:p>
            <a:pPr lvl="3">
              <a:lnSpc>
                <a:spcPct val="120000"/>
              </a:lnSpc>
              <a:spcBef>
                <a:spcPts val="0"/>
              </a:spcBef>
            </a:pPr>
            <a:r>
              <a:rPr lang="en-US" dirty="0"/>
              <a:t>low-calorie</a:t>
            </a:r>
          </a:p>
          <a:p>
            <a:pPr lvl="3">
              <a:lnSpc>
                <a:spcPct val="120000"/>
              </a:lnSpc>
              <a:spcBef>
                <a:spcPts val="0"/>
              </a:spcBef>
            </a:pPr>
            <a:r>
              <a:rPr lang="en-US" dirty="0"/>
              <a:t>normal-calorie</a:t>
            </a:r>
          </a:p>
          <a:p>
            <a:pPr lvl="3">
              <a:lnSpc>
                <a:spcPct val="120000"/>
              </a:lnSpc>
              <a:spcBef>
                <a:spcPts val="0"/>
              </a:spcBef>
            </a:pPr>
            <a:r>
              <a:rPr lang="en-US" dirty="0"/>
              <a:t>high-calorie</a:t>
            </a:r>
          </a:p>
          <a:p>
            <a:pPr lvl="2">
              <a:lnSpc>
                <a:spcPct val="120000"/>
              </a:lnSpc>
              <a:spcBef>
                <a:spcPts val="0"/>
              </a:spcBef>
            </a:pPr>
            <a:r>
              <a:rPr lang="en-US" dirty="0"/>
              <a:t>Placed rats on diet until they lost 10% of their body weight.</a:t>
            </a:r>
          </a:p>
          <a:p>
            <a:pPr lvl="2">
              <a:lnSpc>
                <a:spcPct val="120000"/>
              </a:lnSpc>
              <a:spcBef>
                <a:spcPts val="0"/>
              </a:spcBef>
            </a:pPr>
            <a:r>
              <a:rPr lang="en-US" dirty="0"/>
              <a:t>Randomly assigned rats to 3 groups based upon type of food they would find in the goal box.</a:t>
            </a:r>
          </a:p>
          <a:p>
            <a:pPr lvl="2">
              <a:lnSpc>
                <a:spcPct val="120000"/>
              </a:lnSpc>
              <a:spcBef>
                <a:spcPts val="0"/>
              </a:spcBef>
            </a:pPr>
            <a:r>
              <a:rPr lang="en-US" dirty="0"/>
              <a:t>Timed in seconds how long it took the rat to get to goal box.</a:t>
            </a:r>
          </a:p>
        </p:txBody>
      </p:sp>
    </p:spTree>
    <p:extLst>
      <p:ext uri="{BB962C8B-B14F-4D97-AF65-F5344CB8AC3E}">
        <p14:creationId xmlns:p14="http://schemas.microsoft.com/office/powerpoint/2010/main" val="181507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7822108" cy="980423"/>
          </a:xfrm>
        </p:spPr>
        <p:txBody>
          <a:bodyPr>
            <a:normAutofit fontScale="90000"/>
          </a:bodyPr>
          <a:lstStyle/>
          <a:p>
            <a:pPr algn="l"/>
            <a:r>
              <a:rPr lang="en-US" sz="4000" dirty="0">
                <a:latin typeface="+mn-lt"/>
                <a:ea typeface="Arial" charset="0"/>
                <a:cs typeface="Arial" charset="0"/>
              </a:rPr>
              <a:t>Calculating Between-Subjects, One-Way ANOVA</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B71778DD-5F49-4FB0-83B0-341DD1146CDC}"/>
              </a:ext>
            </a:extLst>
          </p:cNvPr>
          <p:cNvSpPr>
            <a:spLocks noGrp="1"/>
          </p:cNvSpPr>
          <p:nvPr>
            <p:ph idx="1"/>
          </p:nvPr>
        </p:nvSpPr>
        <p:spPr>
          <a:xfrm>
            <a:off x="457200" y="1600200"/>
            <a:ext cx="8452624" cy="4525963"/>
          </a:xfrm>
        </p:spPr>
        <p:txBody>
          <a:bodyPr/>
          <a:lstStyle/>
          <a:p>
            <a:pPr>
              <a:spcBef>
                <a:spcPts val="0"/>
              </a:spcBef>
            </a:pPr>
            <a:r>
              <a:rPr lang="en-US" dirty="0"/>
              <a:t>Data from food/maze study shown in Table 10.3</a:t>
            </a:r>
            <a:br>
              <a:rPr lang="en-US" dirty="0"/>
            </a:br>
            <a:br>
              <a:rPr lang="en-US" sz="1800" dirty="0"/>
            </a:br>
            <a:r>
              <a:rPr lang="en-US" sz="2800" dirty="0"/>
              <a:t>Time to Run Maze (in seconds)</a:t>
            </a:r>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58542037-A097-43DB-87D6-4DA024A0B1DB}"/>
                  </a:ext>
                </a:extLst>
              </p:cNvPr>
              <p:cNvGraphicFramePr>
                <a:graphicFrameLocks noGrp="1"/>
              </p:cNvGraphicFramePr>
              <p:nvPr>
                <p:extLst>
                  <p:ext uri="{D42A27DB-BD31-4B8C-83A1-F6EECF244321}">
                    <p14:modId xmlns:p14="http://schemas.microsoft.com/office/powerpoint/2010/main" val="908813451"/>
                  </p:ext>
                </p:extLst>
              </p:nvPr>
            </p:nvGraphicFramePr>
            <p:xfrm>
              <a:off x="533399" y="2887046"/>
              <a:ext cx="8077201" cy="2468880"/>
            </p:xfrm>
            <a:graphic>
              <a:graphicData uri="http://schemas.openxmlformats.org/drawingml/2006/table">
                <a:tbl>
                  <a:tblPr firstRow="1" bandRow="1">
                    <a:tableStyleId>{5A111915-BE36-4E01-A7E5-04B1672EAD32}</a:tableStyleId>
                  </a:tblPr>
                  <a:tblGrid>
                    <a:gridCol w="74295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45971">
                      <a:extLst>
                        <a:ext uri="{9D8B030D-6E8A-4147-A177-3AD203B41FA5}">
                          <a16:colId xmlns:a16="http://schemas.microsoft.com/office/drawing/2014/main" val="20002"/>
                        </a:ext>
                      </a:extLst>
                    </a:gridCol>
                    <a:gridCol w="1992629">
                      <a:extLst>
                        <a:ext uri="{9D8B030D-6E8A-4147-A177-3AD203B41FA5}">
                          <a16:colId xmlns:a16="http://schemas.microsoft.com/office/drawing/2014/main" val="20003"/>
                        </a:ext>
                      </a:extLst>
                    </a:gridCol>
                    <a:gridCol w="1238251">
                      <a:extLst>
                        <a:ext uri="{9D8B030D-6E8A-4147-A177-3AD203B41FA5}">
                          <a16:colId xmlns:a16="http://schemas.microsoft.com/office/drawing/2014/main" val="20004"/>
                        </a:ext>
                      </a:extLst>
                    </a:gridCol>
                  </a:tblGrid>
                  <a:tr h="0">
                    <a:tc>
                      <a:txBody>
                        <a:bodyPr/>
                        <a:lstStyle/>
                        <a:p>
                          <a:pPr algn="ctr"/>
                          <a:endParaRPr lang="en-US" sz="1200" dirty="0"/>
                        </a:p>
                      </a:txBody>
                      <a:tcPr/>
                    </a:tc>
                    <a:tc>
                      <a:txBody>
                        <a:bodyPr/>
                        <a:lstStyle/>
                        <a:p>
                          <a:pPr algn="ctr"/>
                          <a:r>
                            <a:rPr lang="en-US" sz="1200" dirty="0"/>
                            <a:t>Low-Calorie Food</a:t>
                          </a:r>
                        </a:p>
                      </a:txBody>
                      <a:tcPr/>
                    </a:tc>
                    <a:tc>
                      <a:txBody>
                        <a:bodyPr/>
                        <a:lstStyle/>
                        <a:p>
                          <a:pPr algn="ctr"/>
                          <a:r>
                            <a:rPr lang="en-US" sz="1200" dirty="0"/>
                            <a:t>Medium-Calorie Food</a:t>
                          </a:r>
                        </a:p>
                      </a:txBody>
                      <a:tcPr/>
                    </a:tc>
                    <a:tc>
                      <a:txBody>
                        <a:bodyPr/>
                        <a:lstStyle/>
                        <a:p>
                          <a:pPr algn="ctr"/>
                          <a:r>
                            <a:rPr lang="en-US" sz="1200" dirty="0"/>
                            <a:t>High-Calorie Food</a:t>
                          </a:r>
                        </a:p>
                      </a:txBody>
                      <a:tcPr/>
                    </a:tc>
                    <a:tc>
                      <a:txBody>
                        <a:bodyPr/>
                        <a:lstStyle/>
                        <a:p>
                          <a:pPr algn="ctr"/>
                          <a:endParaRPr lang="en-US" sz="1200"/>
                        </a:p>
                      </a:txBody>
                      <a:tcPr/>
                    </a:tc>
                    <a:extLst>
                      <a:ext uri="{0D108BD9-81ED-4DB2-BD59-A6C34878D82A}">
                        <a16:rowId xmlns:a16="http://schemas.microsoft.com/office/drawing/2014/main" val="10000"/>
                      </a:ext>
                    </a:extLst>
                  </a:tr>
                  <a:tr h="0">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2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r>
                            <a:rPr lang="en-US" sz="12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Grand</a:t>
                          </a:r>
                        </a:p>
                      </a:txBody>
                      <a:tcPr>
                        <a:lnL w="12700" cap="flat" cmpd="sng" algn="ctr">
                          <a:solidFill>
                            <a:schemeClr val="tx1"/>
                          </a:solidFill>
                          <a:prstDash val="solid"/>
                          <a:round/>
                          <a:headEnd type="none" w="med" len="med"/>
                          <a:tailEnd type="none" w="med" len="med"/>
                        </a:lnL>
                        <a:solidFill>
                          <a:schemeClr val="accent5">
                            <a:lumMod val="60000"/>
                            <a:lumOff val="40000"/>
                          </a:schemeClr>
                        </a:solidFill>
                      </a:tcPr>
                    </a:tc>
                    <a:extLst>
                      <a:ext uri="{0D108BD9-81ED-4DB2-BD59-A6C34878D82A}">
                        <a16:rowId xmlns:a16="http://schemas.microsoft.com/office/drawing/2014/main" val="10004"/>
                      </a:ext>
                    </a:extLst>
                  </a:tr>
                  <a:tr h="0">
                    <a:tc>
                      <a:txBody>
                        <a:bodyPr/>
                        <a:lstStyle/>
                        <a:p>
                          <a:pPr algn="ctr"/>
                          <a14:m>
                            <m:oMathPara xmlns:m="http://schemas.openxmlformats.org/officeDocument/2006/math">
                              <m:oMathParaPr>
                                <m:jc m:val="centerGroup"/>
                              </m:oMathParaPr>
                              <m:oMath xmlns:m="http://schemas.openxmlformats.org/officeDocument/2006/math">
                                <m:r>
                                  <m:rPr>
                                    <m:sty m:val="p"/>
                                  </m:rPr>
                                  <a:rPr lang="el-GR" sz="1200" i="1" smtClean="0">
                                    <a:latin typeface="Cambria Math" charset="0"/>
                                    <a:ea typeface="Cambria Math" charset="0"/>
                                    <a:cs typeface="Cambria Math" charset="0"/>
                                  </a:rPr>
                                  <m:t>Σ</m:t>
                                </m:r>
                              </m:oMath>
                            </m:oMathPara>
                          </a14:m>
                          <a:endParaRPr lang="en-US" sz="1200" dirty="0"/>
                        </a:p>
                      </a:txBody>
                      <a:tcPr>
                        <a:lnR w="12700" cap="flat" cmpd="sng" algn="ctr">
                          <a:solidFill>
                            <a:schemeClr val="tx1"/>
                          </a:solidFill>
                          <a:prstDash val="solid"/>
                          <a:round/>
                          <a:headEnd type="none" w="med" len="med"/>
                          <a:tailEnd type="none" w="med" len="med"/>
                        </a:lnR>
                      </a:tcPr>
                    </a:tc>
                    <a:tc>
                      <a:txBody>
                        <a:bodyPr/>
                        <a:lstStyle/>
                        <a:p>
                          <a:pPr algn="ctr"/>
                          <a:r>
                            <a:rPr lang="en-US" sz="1200" dirty="0"/>
                            <a:t>93.00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112.00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75.00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280.00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pPr algn="ctr"/>
                          <a:r>
                            <a:rPr lang="en-US" sz="1200" i="1" dirty="0"/>
                            <a:t>n</a:t>
                          </a:r>
                        </a:p>
                      </a:txBody>
                      <a:tcPr>
                        <a:lnR w="12700" cap="flat" cmpd="sng" algn="ctr">
                          <a:solidFill>
                            <a:schemeClr val="tx1"/>
                          </a:solidFill>
                          <a:prstDash val="solid"/>
                          <a:round/>
                          <a:headEnd type="none" w="med" len="med"/>
                          <a:tailEnd type="none" w="med" len="med"/>
                        </a:lnR>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10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pPr algn="ctr"/>
                          <a:r>
                            <a:rPr lang="en-US" sz="1200" i="1" dirty="0"/>
                            <a:t>M</a:t>
                          </a:r>
                        </a:p>
                      </a:txBody>
                      <a:tcPr>
                        <a:lnR w="12700" cap="flat" cmpd="sng" algn="ctr">
                          <a:solidFill>
                            <a:schemeClr val="tx1"/>
                          </a:solidFill>
                          <a:prstDash val="solid"/>
                          <a:round/>
                          <a:headEnd type="none" w="med" len="med"/>
                          <a:tailEnd type="none" w="med" len="med"/>
                        </a:lnR>
                      </a:tcPr>
                    </a:tc>
                    <a:tc>
                      <a:txBody>
                        <a:bodyPr/>
                        <a:lstStyle/>
                        <a:p>
                          <a:pPr algn="ctr"/>
                          <a:r>
                            <a:rPr lang="en-US" sz="1200" dirty="0"/>
                            <a:t>31.00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28.00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pPr algn="ctr"/>
                          <a:r>
                            <a:rPr lang="en-US" sz="1200" i="1" dirty="0"/>
                            <a:t>s</a:t>
                          </a:r>
                        </a:p>
                      </a:txBody>
                      <a:tcPr>
                        <a:lnR w="12700" cap="flat" cmpd="sng" algn="ctr">
                          <a:solidFill>
                            <a:schemeClr val="tx1"/>
                          </a:solidFill>
                          <a:prstDash val="solid"/>
                          <a:round/>
                          <a:headEnd type="none" w="med" len="med"/>
                          <a:tailEnd type="none" w="med" len="med"/>
                        </a:lnR>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2.58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mc:Choice>
        <mc:Fallback xmlns="">
          <p:graphicFrame>
            <p:nvGraphicFramePr>
              <p:cNvPr id="8" name="Table 7">
                <a:extLst>
                  <a:ext uri="{FF2B5EF4-FFF2-40B4-BE49-F238E27FC236}">
                    <a16:creationId xmlns:a16="http://schemas.microsoft.com/office/drawing/2014/main" id="{58542037-A097-43DB-87D6-4DA024A0B1DB}"/>
                  </a:ext>
                </a:extLst>
              </p:cNvPr>
              <p:cNvGraphicFramePr>
                <a:graphicFrameLocks noGrp="1"/>
              </p:cNvGraphicFramePr>
              <p:nvPr>
                <p:extLst>
                  <p:ext uri="{D42A27DB-BD31-4B8C-83A1-F6EECF244321}">
                    <p14:modId xmlns:p14="http://schemas.microsoft.com/office/powerpoint/2010/main" val="908813451"/>
                  </p:ext>
                </p:extLst>
              </p:nvPr>
            </p:nvGraphicFramePr>
            <p:xfrm>
              <a:off x="533399" y="2887046"/>
              <a:ext cx="8077201" cy="2468880"/>
            </p:xfrm>
            <a:graphic>
              <a:graphicData uri="http://schemas.openxmlformats.org/drawingml/2006/table">
                <a:tbl>
                  <a:tblPr firstRow="1" bandRow="1">
                    <a:tableStyleId>{5A111915-BE36-4E01-A7E5-04B1672EAD32}</a:tableStyleId>
                  </a:tblPr>
                  <a:tblGrid>
                    <a:gridCol w="74295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45971">
                      <a:extLst>
                        <a:ext uri="{9D8B030D-6E8A-4147-A177-3AD203B41FA5}">
                          <a16:colId xmlns:a16="http://schemas.microsoft.com/office/drawing/2014/main" val="20002"/>
                        </a:ext>
                      </a:extLst>
                    </a:gridCol>
                    <a:gridCol w="1992629">
                      <a:extLst>
                        <a:ext uri="{9D8B030D-6E8A-4147-A177-3AD203B41FA5}">
                          <a16:colId xmlns:a16="http://schemas.microsoft.com/office/drawing/2014/main" val="20003"/>
                        </a:ext>
                      </a:extLst>
                    </a:gridCol>
                    <a:gridCol w="1238251">
                      <a:extLst>
                        <a:ext uri="{9D8B030D-6E8A-4147-A177-3AD203B41FA5}">
                          <a16:colId xmlns:a16="http://schemas.microsoft.com/office/drawing/2014/main" val="20004"/>
                        </a:ext>
                      </a:extLst>
                    </a:gridCol>
                  </a:tblGrid>
                  <a:tr h="274320">
                    <a:tc>
                      <a:txBody>
                        <a:bodyPr/>
                        <a:lstStyle/>
                        <a:p>
                          <a:pPr algn="ctr"/>
                          <a:endParaRPr lang="en-US" sz="1200" dirty="0"/>
                        </a:p>
                      </a:txBody>
                      <a:tcPr/>
                    </a:tc>
                    <a:tc>
                      <a:txBody>
                        <a:bodyPr/>
                        <a:lstStyle/>
                        <a:p>
                          <a:pPr algn="ctr"/>
                          <a:r>
                            <a:rPr lang="en-US" sz="1200" dirty="0"/>
                            <a:t>Low-Calorie Food</a:t>
                          </a:r>
                        </a:p>
                      </a:txBody>
                      <a:tcPr/>
                    </a:tc>
                    <a:tc>
                      <a:txBody>
                        <a:bodyPr/>
                        <a:lstStyle/>
                        <a:p>
                          <a:pPr algn="ctr"/>
                          <a:r>
                            <a:rPr lang="en-US" sz="1200" dirty="0"/>
                            <a:t>Medium-Calorie Food</a:t>
                          </a:r>
                        </a:p>
                      </a:txBody>
                      <a:tcPr/>
                    </a:tc>
                    <a:tc>
                      <a:txBody>
                        <a:bodyPr/>
                        <a:lstStyle/>
                        <a:p>
                          <a:pPr algn="ctr"/>
                          <a:r>
                            <a:rPr lang="en-US" sz="1200" dirty="0"/>
                            <a:t>High-Calorie Food</a:t>
                          </a:r>
                        </a:p>
                      </a:txBody>
                      <a:tcPr/>
                    </a:tc>
                    <a:tc>
                      <a:txBody>
                        <a:bodyPr/>
                        <a:lstStyle/>
                        <a:p>
                          <a:pPr algn="ctr"/>
                          <a:endParaRPr lang="en-US" sz="1200"/>
                        </a:p>
                      </a:txBody>
                      <a:tcPr/>
                    </a:tc>
                    <a:extLst>
                      <a:ext uri="{0D108BD9-81ED-4DB2-BD59-A6C34878D82A}">
                        <a16:rowId xmlns:a16="http://schemas.microsoft.com/office/drawing/2014/main" val="10000"/>
                      </a:ext>
                    </a:extLst>
                  </a:tr>
                  <a:tr h="274320">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2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274320">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274320">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r>
                            <a:rPr lang="en-US" sz="12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74320">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Grand</a:t>
                          </a:r>
                        </a:p>
                      </a:txBody>
                      <a:tcPr>
                        <a:lnL w="12700" cap="flat" cmpd="sng" algn="ctr">
                          <a:solidFill>
                            <a:schemeClr val="tx1"/>
                          </a:solidFill>
                          <a:prstDash val="solid"/>
                          <a:round/>
                          <a:headEnd type="none" w="med" len="med"/>
                          <a:tailEnd type="none" w="med" len="med"/>
                        </a:lnL>
                        <a:solidFill>
                          <a:schemeClr val="accent5">
                            <a:lumMod val="60000"/>
                            <a:lumOff val="40000"/>
                          </a:schemeClr>
                        </a:solidFill>
                      </a:tcPr>
                    </a:tc>
                    <a:extLst>
                      <a:ext uri="{0D108BD9-81ED-4DB2-BD59-A6C34878D82A}">
                        <a16:rowId xmlns:a16="http://schemas.microsoft.com/office/drawing/2014/main" val="10004"/>
                      </a:ext>
                    </a:extLst>
                  </a:tr>
                  <a:tr h="274320">
                    <a:tc>
                      <a:txBody>
                        <a:bodyPr/>
                        <a:lstStyle/>
                        <a:p>
                          <a:endParaRPr lang="en-US"/>
                        </a:p>
                      </a:txBody>
                      <a:tcPr>
                        <a:lnR w="12700" cap="flat" cmpd="sng" algn="ctr">
                          <a:solidFill>
                            <a:schemeClr val="tx1"/>
                          </a:solidFill>
                          <a:prstDash val="solid"/>
                          <a:round/>
                          <a:headEnd type="none" w="med" len="med"/>
                          <a:tailEnd type="none" w="med" len="med"/>
                        </a:lnR>
                        <a:blipFill>
                          <a:blip r:embed="rId4"/>
                          <a:stretch>
                            <a:fillRect l="-820" t="-504444" r="-988525" b="-317778"/>
                          </a:stretch>
                        </a:blipFill>
                      </a:tcPr>
                    </a:tc>
                    <a:tc>
                      <a:txBody>
                        <a:bodyPr/>
                        <a:lstStyle/>
                        <a:p>
                          <a:pPr algn="ctr"/>
                          <a:r>
                            <a:rPr lang="en-US" sz="1200" dirty="0"/>
                            <a:t>93.00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112.00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75.00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280.00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274320">
                    <a:tc>
                      <a:txBody>
                        <a:bodyPr/>
                        <a:lstStyle/>
                        <a:p>
                          <a:pPr algn="ctr"/>
                          <a:r>
                            <a:rPr lang="en-US" sz="1200" i="1" dirty="0"/>
                            <a:t>n</a:t>
                          </a:r>
                        </a:p>
                      </a:txBody>
                      <a:tcPr>
                        <a:lnR w="12700" cap="flat" cmpd="sng" algn="ctr">
                          <a:solidFill>
                            <a:schemeClr val="tx1"/>
                          </a:solidFill>
                          <a:prstDash val="solid"/>
                          <a:round/>
                          <a:headEnd type="none" w="med" len="med"/>
                          <a:tailEnd type="none" w="med" len="med"/>
                        </a:lnR>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10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274320">
                    <a:tc>
                      <a:txBody>
                        <a:bodyPr/>
                        <a:lstStyle/>
                        <a:p>
                          <a:pPr algn="ctr"/>
                          <a:r>
                            <a:rPr lang="en-US" sz="1200" i="1" dirty="0"/>
                            <a:t>M</a:t>
                          </a:r>
                        </a:p>
                      </a:txBody>
                      <a:tcPr>
                        <a:lnR w="12700" cap="flat" cmpd="sng" algn="ctr">
                          <a:solidFill>
                            <a:schemeClr val="tx1"/>
                          </a:solidFill>
                          <a:prstDash val="solid"/>
                          <a:round/>
                          <a:headEnd type="none" w="med" len="med"/>
                          <a:tailEnd type="none" w="med" len="med"/>
                        </a:lnR>
                      </a:tcPr>
                    </a:tc>
                    <a:tc>
                      <a:txBody>
                        <a:bodyPr/>
                        <a:lstStyle/>
                        <a:p>
                          <a:pPr algn="ctr"/>
                          <a:r>
                            <a:rPr lang="en-US" sz="1200" dirty="0"/>
                            <a:t>31.00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28.00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274320">
                    <a:tc>
                      <a:txBody>
                        <a:bodyPr/>
                        <a:lstStyle/>
                        <a:p>
                          <a:pPr algn="ctr"/>
                          <a:r>
                            <a:rPr lang="en-US" sz="1200" i="1" dirty="0"/>
                            <a:t>s</a:t>
                          </a:r>
                        </a:p>
                      </a:txBody>
                      <a:tcPr>
                        <a:lnR w="12700" cap="flat" cmpd="sng" algn="ctr">
                          <a:solidFill>
                            <a:schemeClr val="tx1"/>
                          </a:solidFill>
                          <a:prstDash val="solid"/>
                          <a:round/>
                          <a:headEnd type="none" w="med" len="med"/>
                          <a:tailEnd type="none" w="med" len="med"/>
                        </a:lnR>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2.58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mc:Fallback>
      </mc:AlternateContent>
    </p:spTree>
    <p:extLst>
      <p:ext uri="{BB962C8B-B14F-4D97-AF65-F5344CB8AC3E}">
        <p14:creationId xmlns:p14="http://schemas.microsoft.com/office/powerpoint/2010/main" val="3661605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7822108" cy="980423"/>
          </a:xfrm>
        </p:spPr>
        <p:txBody>
          <a:bodyPr>
            <a:normAutofit fontScale="90000"/>
          </a:bodyPr>
          <a:lstStyle/>
          <a:p>
            <a:pPr algn="l"/>
            <a:r>
              <a:rPr lang="en-US" sz="4000" dirty="0">
                <a:latin typeface="+mn-lt"/>
                <a:ea typeface="Arial" charset="0"/>
                <a:cs typeface="Arial" charset="0"/>
              </a:rPr>
              <a:t>Calculating Between-Subjects, One-Way ANOVA</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4B1E7288-2CE4-4209-AAB3-9900F4D6BBB1}"/>
              </a:ext>
            </a:extLst>
          </p:cNvPr>
          <p:cNvSpPr>
            <a:spLocks noGrp="1"/>
          </p:cNvSpPr>
          <p:nvPr>
            <p:ph idx="1"/>
          </p:nvPr>
        </p:nvSpPr>
        <p:spPr>
          <a:xfrm>
            <a:off x="457200" y="1388327"/>
            <a:ext cx="4648200" cy="4525963"/>
          </a:xfrm>
        </p:spPr>
        <p:txBody>
          <a:bodyPr>
            <a:normAutofit fontScale="85000" lnSpcReduction="20000"/>
          </a:bodyPr>
          <a:lstStyle/>
          <a:p>
            <a:pPr>
              <a:lnSpc>
                <a:spcPct val="120000"/>
              </a:lnSpc>
              <a:spcBef>
                <a:spcPts val="0"/>
              </a:spcBef>
            </a:pPr>
            <a:r>
              <a:rPr lang="en-US" dirty="0"/>
              <a:t>Example: Food/Maze</a:t>
            </a:r>
          </a:p>
          <a:p>
            <a:pPr lvl="1">
              <a:lnSpc>
                <a:spcPct val="120000"/>
              </a:lnSpc>
              <a:spcBef>
                <a:spcPts val="0"/>
              </a:spcBef>
            </a:pPr>
            <a:r>
              <a:rPr lang="en-US" dirty="0"/>
              <a:t>Some decrease in the time it takes a rat to run the maze (i.e., an increase in speed) as the calorie content of the food in the goal box increases</a:t>
            </a:r>
          </a:p>
          <a:p>
            <a:pPr lvl="1">
              <a:lnSpc>
                <a:spcPct val="120000"/>
              </a:lnSpc>
              <a:spcBef>
                <a:spcPts val="0"/>
              </a:spcBef>
            </a:pPr>
            <a:r>
              <a:rPr lang="en-US" dirty="0"/>
              <a:t>Effect looks modest </a:t>
            </a:r>
          </a:p>
          <a:p>
            <a:pPr lvl="1">
              <a:lnSpc>
                <a:spcPct val="120000"/>
              </a:lnSpc>
              <a:spcBef>
                <a:spcPts val="0"/>
              </a:spcBef>
            </a:pPr>
            <a:r>
              <a:rPr lang="en-US" dirty="0"/>
              <a:t>Between-subjects, one-way ANOVA can be used to see if the effect is statistically significant</a:t>
            </a:r>
          </a:p>
          <a:p>
            <a:pPr>
              <a:lnSpc>
                <a:spcPct val="120000"/>
              </a:lnSpc>
              <a:spcBef>
                <a:spcPts val="0"/>
              </a:spcBef>
            </a:pPr>
            <a:endParaRPr lang="en-US" dirty="0"/>
          </a:p>
        </p:txBody>
      </p:sp>
      <p:sp>
        <p:nvSpPr>
          <p:cNvPr id="8" name="TextBox 7">
            <a:extLst>
              <a:ext uri="{FF2B5EF4-FFF2-40B4-BE49-F238E27FC236}">
                <a16:creationId xmlns:a16="http://schemas.microsoft.com/office/drawing/2014/main" id="{4488C107-9920-40D4-B2BE-2B96342C9954}"/>
              </a:ext>
            </a:extLst>
          </p:cNvPr>
          <p:cNvSpPr txBox="1"/>
          <p:nvPr/>
        </p:nvSpPr>
        <p:spPr>
          <a:xfrm>
            <a:off x="4960360" y="4299076"/>
            <a:ext cx="4337824" cy="1384995"/>
          </a:xfrm>
          <a:prstGeom prst="rect">
            <a:avLst/>
          </a:prstGeom>
          <a:noFill/>
        </p:spPr>
        <p:txBody>
          <a:bodyPr wrap="square" rtlCol="0">
            <a:spAutoFit/>
          </a:bodyPr>
          <a:lstStyle/>
          <a:p>
            <a:r>
              <a:rPr lang="en-US" sz="1400" dirty="0">
                <a:solidFill>
                  <a:srgbClr val="000000"/>
                </a:solidFill>
              </a:rPr>
              <a:t>The Effect of Calorie Content on Maze Travel Time</a:t>
            </a:r>
          </a:p>
          <a:p>
            <a:endParaRPr lang="en-US" sz="1400" dirty="0">
              <a:solidFill>
                <a:srgbClr val="000000"/>
              </a:solidFill>
            </a:endParaRPr>
          </a:p>
          <a:p>
            <a:pPr>
              <a:tabLst>
                <a:tab pos="1430338" algn="l"/>
              </a:tabLst>
            </a:pPr>
            <a:r>
              <a:rPr lang="en-US" sz="1400" dirty="0">
                <a:solidFill>
                  <a:srgbClr val="000000"/>
                </a:solidFill>
              </a:rPr>
              <a:t>Low calorie 	  (</a:t>
            </a:r>
            <a:r>
              <a:rPr lang="en-US" sz="1400" i="1" dirty="0">
                <a:solidFill>
                  <a:srgbClr val="000000"/>
                </a:solidFill>
              </a:rPr>
              <a:t>M</a:t>
            </a:r>
            <a:r>
              <a:rPr lang="en-US" sz="1400" dirty="0">
                <a:solidFill>
                  <a:srgbClr val="000000"/>
                </a:solidFill>
              </a:rPr>
              <a:t> = 31.00)</a:t>
            </a:r>
          </a:p>
          <a:p>
            <a:pPr>
              <a:tabLst>
                <a:tab pos="1430338" algn="l"/>
              </a:tabLst>
            </a:pPr>
            <a:r>
              <a:rPr lang="en-US" sz="1400" dirty="0">
                <a:solidFill>
                  <a:srgbClr val="000000"/>
                </a:solidFill>
              </a:rPr>
              <a:t>Medium calorie         (</a:t>
            </a:r>
            <a:r>
              <a:rPr lang="en-US" sz="1400" i="1" dirty="0">
                <a:solidFill>
                  <a:srgbClr val="000000"/>
                </a:solidFill>
              </a:rPr>
              <a:t>M</a:t>
            </a:r>
            <a:r>
              <a:rPr lang="en-US" sz="1400" dirty="0">
                <a:solidFill>
                  <a:srgbClr val="000000"/>
                </a:solidFill>
              </a:rPr>
              <a:t> = 28.00)</a:t>
            </a:r>
          </a:p>
          <a:p>
            <a:pPr>
              <a:tabLst>
                <a:tab pos="1430338" algn="l"/>
              </a:tabLst>
            </a:pPr>
            <a:r>
              <a:rPr lang="en-US" sz="1400" dirty="0">
                <a:solidFill>
                  <a:srgbClr val="000000"/>
                </a:solidFill>
              </a:rPr>
              <a:t>High calorie 	  (</a:t>
            </a:r>
            <a:r>
              <a:rPr lang="en-US" sz="1400" i="1" dirty="0">
                <a:solidFill>
                  <a:srgbClr val="000000"/>
                </a:solidFill>
              </a:rPr>
              <a:t>M</a:t>
            </a:r>
            <a:r>
              <a:rPr lang="en-US" sz="1400" dirty="0">
                <a:solidFill>
                  <a:srgbClr val="000000"/>
                </a:solidFill>
              </a:rPr>
              <a:t> = 25.00)</a:t>
            </a:r>
          </a:p>
          <a:p>
            <a:endParaRPr lang="en-US" sz="1400" dirty="0">
              <a:solidFill>
                <a:srgbClr val="000000"/>
              </a:solidFill>
            </a:endParaRPr>
          </a:p>
        </p:txBody>
      </p:sp>
      <p:pic>
        <p:nvPicPr>
          <p:cNvPr id="10" name="Picture 9" descr="The figure is a sample bar graph. The data show that There appears to be some decrease in the time it takes a rat to run the maze (i.e., an increase in speed) as the calorie content of the food in the goal box increases. But, the effect looks modest at best. &#10;A between-subjects, one-way ANOVA can be used to see if the effect is a statistically significant one or if the differences are just due to sampling error.&#10;" title="Figure 10.6">
            <a:extLst>
              <a:ext uri="{FF2B5EF4-FFF2-40B4-BE49-F238E27FC236}">
                <a16:creationId xmlns:a16="http://schemas.microsoft.com/office/drawing/2014/main" id="{E24CFFAF-BDDF-44B9-9A1A-61E0F5236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1378385"/>
            <a:ext cx="3957328" cy="2846998"/>
          </a:xfrm>
          <a:prstGeom prst="rect">
            <a:avLst/>
          </a:prstGeom>
        </p:spPr>
      </p:pic>
    </p:spTree>
    <p:extLst>
      <p:ext uri="{BB962C8B-B14F-4D97-AF65-F5344CB8AC3E}">
        <p14:creationId xmlns:p14="http://schemas.microsoft.com/office/powerpoint/2010/main" val="3507942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7822108" cy="980423"/>
          </a:xfrm>
        </p:spPr>
        <p:txBody>
          <a:bodyPr>
            <a:normAutofit fontScale="90000"/>
          </a:bodyPr>
          <a:lstStyle/>
          <a:p>
            <a:pPr algn="l"/>
            <a:r>
              <a:rPr lang="en-US" sz="4000" dirty="0">
                <a:latin typeface="+mn-lt"/>
                <a:ea typeface="Arial" charset="0"/>
                <a:cs typeface="Arial" charset="0"/>
              </a:rPr>
              <a:t>Hypothesis Testing in Action: Food/Maze Example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423D13D7-4234-462B-8792-81574C3FB914}"/>
              </a:ext>
            </a:extLst>
          </p:cNvPr>
          <p:cNvSpPr txBox="1">
            <a:spLocks/>
          </p:cNvSpPr>
          <p:nvPr/>
        </p:nvSpPr>
        <p:spPr>
          <a:xfrm>
            <a:off x="533400" y="1459503"/>
            <a:ext cx="7822108" cy="4800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1" kern="1200">
                <a:solidFill>
                  <a:schemeClr val="tx1"/>
                </a:solidFill>
                <a:latin typeface="Tempus Sans ITC" pitchFamily="82" charset="0"/>
                <a:ea typeface="+mn-ea"/>
                <a:cs typeface="Tahoma"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Tempus Sans ITC" pitchFamily="82" charset="0"/>
                <a:ea typeface="+mn-ea"/>
                <a:cs typeface="Tahoma"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Tempus Sans ITC" pitchFamily="82" charset="0"/>
                <a:ea typeface="+mn-ea"/>
                <a:cs typeface="Tahoma"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Tempus Sans ITC" pitchFamily="82" charset="0"/>
                <a:ea typeface="+mn-ea"/>
                <a:cs typeface="Tahoma"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Tempus Sans ITC" pitchFamily="82" charset="0"/>
                <a:ea typeface="+mn-ea"/>
                <a:cs typeface="Tahom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3200" i="0" u="none" strike="noStrike" kern="1200" cap="none" spc="0" normalizeH="0" baseline="0" noProof="0" dirty="0">
                <a:ln>
                  <a:noFill/>
                </a:ln>
                <a:solidFill>
                  <a:sysClr val="windowText" lastClr="000000"/>
                </a:solidFill>
                <a:effectLst/>
                <a:uLnTx/>
                <a:uFillTx/>
                <a:latin typeface="+mn-lt"/>
                <a:ea typeface="+mn-ea"/>
                <a:cs typeface="Tahoma" pitchFamily="34" charset="0"/>
              </a:rPr>
              <a:t>STEP 1: </a:t>
            </a:r>
            <a:r>
              <a:rPr kumimoji="0" lang="en-US" sz="3200" b="0" i="0" u="none" strike="noStrike" kern="1200" cap="none" spc="0" normalizeH="0" baseline="0" noProof="0" dirty="0">
                <a:ln>
                  <a:noFill/>
                </a:ln>
                <a:solidFill>
                  <a:sysClr val="windowText" lastClr="000000"/>
                </a:solidFill>
                <a:effectLst/>
                <a:uLnTx/>
                <a:uFillTx/>
                <a:latin typeface="+mn-lt"/>
                <a:ea typeface="+mn-ea"/>
                <a:cs typeface="Tahoma" pitchFamily="34" charset="0"/>
              </a:rPr>
              <a:t>Pick a Test</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dirty="0">
                <a:ln>
                  <a:noFill/>
                </a:ln>
                <a:solidFill>
                  <a:sysClr val="windowText" lastClr="000000"/>
                </a:solidFill>
                <a:effectLst/>
                <a:uLnTx/>
                <a:uFillTx/>
                <a:latin typeface="+mn-lt"/>
                <a:ea typeface="+mn-ea"/>
                <a:cs typeface="Tahoma" pitchFamily="34" charset="0"/>
              </a:rPr>
              <a:t>Dr. Chung is comparing the means of 3 independent samples</a:t>
            </a:r>
            <a:br>
              <a:rPr kumimoji="0" lang="en-US" sz="2400" b="0" i="0" u="none" strike="noStrike" kern="1200" cap="none" spc="0" normalizeH="0" baseline="0" noProof="0" dirty="0">
                <a:ln>
                  <a:noFill/>
                </a:ln>
                <a:solidFill>
                  <a:sysClr val="windowText" lastClr="000000"/>
                </a:solidFill>
                <a:effectLst/>
                <a:uLnTx/>
                <a:uFillTx/>
                <a:latin typeface="+mn-lt"/>
                <a:ea typeface="+mn-ea"/>
                <a:cs typeface="Tahoma" pitchFamily="34" charset="0"/>
              </a:rPr>
            </a:br>
            <a:endParaRPr kumimoji="0" lang="en-US" sz="2400" b="0" i="0" u="none" strike="noStrike" kern="1200" cap="none" spc="0" normalizeH="0" baseline="0" noProof="0" dirty="0">
              <a:ln>
                <a:noFill/>
              </a:ln>
              <a:solidFill>
                <a:sysClr val="windowText" lastClr="000000"/>
              </a:solidFill>
              <a:effectLst/>
              <a:uLnTx/>
              <a:uFillTx/>
              <a:latin typeface="+mn-lt"/>
              <a:ea typeface="+mn-ea"/>
              <a:cs typeface="Tahoma" pitchFamily="34" charset="0"/>
            </a:endParaRPr>
          </a:p>
          <a:p>
            <a:pPr marL="1143000" marR="0" lvl="2" indent="-22860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mn-lt"/>
                <a:ea typeface="+mn-ea"/>
                <a:cs typeface="Tahoma" pitchFamily="34" charset="0"/>
              </a:rPr>
              <a:t>One independent variable (calorie content)</a:t>
            </a:r>
          </a:p>
          <a:p>
            <a:pPr marL="1600200" marR="0" lvl="3" indent="-22860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mn-lt"/>
                <a:ea typeface="+mn-ea"/>
                <a:cs typeface="Tahoma" pitchFamily="34" charset="0"/>
              </a:rPr>
              <a:t>3 levels (low-, medium-, and high-calorie food)</a:t>
            </a:r>
            <a:br>
              <a:rPr kumimoji="0" lang="en-US" sz="1800" b="0" i="0" u="none" strike="noStrike" kern="1200" cap="none" spc="0" normalizeH="0" baseline="0" noProof="0" dirty="0">
                <a:ln>
                  <a:noFill/>
                </a:ln>
                <a:solidFill>
                  <a:sysClr val="windowText" lastClr="000000"/>
                </a:solidFill>
                <a:effectLst/>
                <a:uLnTx/>
                <a:uFillTx/>
                <a:latin typeface="+mn-lt"/>
                <a:ea typeface="+mn-ea"/>
                <a:cs typeface="Tahoma" pitchFamily="34" charset="0"/>
              </a:rPr>
            </a:br>
            <a:endParaRPr kumimoji="0" lang="en-US" sz="1800" b="0" i="0" u="none" strike="noStrike" kern="1200" cap="none" spc="0" normalizeH="0" baseline="0" noProof="0" dirty="0">
              <a:ln>
                <a:noFill/>
              </a:ln>
              <a:solidFill>
                <a:sysClr val="windowText" lastClr="000000"/>
              </a:solidFill>
              <a:effectLst/>
              <a:uLnTx/>
              <a:uFillTx/>
              <a:latin typeface="+mn-lt"/>
              <a:ea typeface="+mn-ea"/>
              <a:cs typeface="Tahoma" pitchFamily="34" charset="0"/>
            </a:endParaRPr>
          </a:p>
          <a:p>
            <a:pPr marL="1143000" marR="0" lvl="2" indent="-228600" algn="l" defTabSz="457200" rtl="0" eaLnBrk="1" fontAlgn="auto" latinLnBrk="0" hangingPunct="1">
              <a:lnSpc>
                <a:spcPct val="100000"/>
              </a:lnSpc>
              <a:spcBef>
                <a:spcPts val="0"/>
              </a:spcBef>
              <a:spcAft>
                <a:spcPts val="120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mn-lt"/>
                <a:ea typeface="+mn-ea"/>
                <a:cs typeface="Tahoma" pitchFamily="34" charset="0"/>
              </a:rPr>
              <a:t>Dependent variable, seconds, measured at the ratio level</a:t>
            </a:r>
            <a:br>
              <a:rPr kumimoji="0" lang="en-US" sz="2000" b="0" i="0" u="none" strike="noStrike" kern="1200" cap="none" spc="0" normalizeH="0" baseline="0" noProof="0" dirty="0">
                <a:ln>
                  <a:noFill/>
                </a:ln>
                <a:solidFill>
                  <a:sysClr val="windowText" lastClr="000000"/>
                </a:solidFill>
                <a:effectLst/>
                <a:uLnTx/>
                <a:uFillTx/>
                <a:latin typeface="+mn-lt"/>
                <a:ea typeface="+mn-ea"/>
                <a:cs typeface="Tahoma" pitchFamily="34" charset="0"/>
              </a:rPr>
            </a:br>
            <a:endParaRPr kumimoji="0" lang="en-US" sz="2000" b="0" i="0" u="none" strike="noStrike" kern="1200" cap="none" spc="0" normalizeH="0" baseline="0" noProof="0" dirty="0">
              <a:ln>
                <a:noFill/>
              </a:ln>
              <a:solidFill>
                <a:sysClr val="windowText" lastClr="000000"/>
              </a:solidFill>
              <a:effectLst/>
              <a:uLnTx/>
              <a:uFillTx/>
              <a:latin typeface="+mn-lt"/>
              <a:ea typeface="+mn-ea"/>
              <a:cs typeface="Tahoma" pitchFamily="34" charset="0"/>
            </a:endParaRP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dirty="0">
                <a:ln>
                  <a:noFill/>
                </a:ln>
                <a:solidFill>
                  <a:sysClr val="windowText" lastClr="000000"/>
                </a:solidFill>
                <a:effectLst/>
                <a:uLnTx/>
                <a:uFillTx/>
                <a:latin typeface="+mn-lt"/>
                <a:ea typeface="+mn-ea"/>
                <a:cs typeface="Tahoma" pitchFamily="34" charset="0"/>
              </a:rPr>
              <a:t>Dr. Chung will use a between-subjects, one-way ANOVA</a:t>
            </a:r>
          </a:p>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endParaRPr kumimoji="0" lang="en-US" sz="2800" b="1" i="0" u="none" strike="noStrike" kern="1200" cap="none" spc="0" normalizeH="0" baseline="0" noProof="0" dirty="0">
              <a:ln>
                <a:noFill/>
              </a:ln>
              <a:solidFill>
                <a:sysClr val="windowText" lastClr="000000"/>
              </a:solidFill>
              <a:effectLst/>
              <a:uLnTx/>
              <a:uFillTx/>
              <a:latin typeface="+mn-lt"/>
              <a:ea typeface="+mn-ea"/>
              <a:cs typeface="Tahoma" pitchFamily="34" charset="0"/>
            </a:endParaRPr>
          </a:p>
        </p:txBody>
      </p:sp>
    </p:spTree>
    <p:extLst>
      <p:ext uri="{BB962C8B-B14F-4D97-AF65-F5344CB8AC3E}">
        <p14:creationId xmlns:p14="http://schemas.microsoft.com/office/powerpoint/2010/main" val="63155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25D-8362-454E-BCE9-5E96BF8EC42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029E240-7745-4A24-A4C6-9302409A1D2D}"/>
              </a:ext>
            </a:extLst>
          </p:cNvPr>
          <p:cNvSpPr>
            <a:spLocks noGrp="1"/>
          </p:cNvSpPr>
          <p:nvPr>
            <p:ph idx="1"/>
          </p:nvPr>
        </p:nvSpPr>
        <p:spPr>
          <a:xfrm>
            <a:off x="457200" y="1362875"/>
            <a:ext cx="7025268" cy="3997882"/>
          </a:xfrm>
        </p:spPr>
        <p:txBody>
          <a:bodyPr>
            <a:normAutofit/>
          </a:bodyPr>
          <a:lstStyle/>
          <a:p>
            <a:pPr marL="365760">
              <a:spcBef>
                <a:spcPts val="0"/>
              </a:spcBef>
            </a:pPr>
            <a:r>
              <a:rPr lang="en-US" dirty="0"/>
              <a:t>Introduction to Analysis of Variance</a:t>
            </a:r>
          </a:p>
          <a:p>
            <a:pPr marL="365760">
              <a:spcBef>
                <a:spcPts val="0"/>
              </a:spcBef>
            </a:pPr>
            <a:r>
              <a:rPr lang="en-US" dirty="0"/>
              <a:t>Calculating Between-Subjects, One-Way ANOVA</a:t>
            </a:r>
          </a:p>
          <a:p>
            <a:pPr marL="365760">
              <a:spcBef>
                <a:spcPts val="0"/>
              </a:spcBef>
            </a:pPr>
            <a:r>
              <a:rPr lang="en-US" dirty="0"/>
              <a:t>Interpreting Between-Subjects, One-Way ANOVA</a:t>
            </a:r>
          </a:p>
          <a:p>
            <a:pPr marL="365760">
              <a:spcBef>
                <a:spcPts val="0"/>
              </a:spcBef>
            </a:pPr>
            <a:endParaRPr lang="en-US" dirty="0"/>
          </a:p>
        </p:txBody>
      </p:sp>
      <p:pic>
        <p:nvPicPr>
          <p:cNvPr id="4" name="Picture 3" descr="footer-rectangle-bw_Epi-Biostat.png">
            <a:extLst>
              <a:ext uri="{FF2B5EF4-FFF2-40B4-BE49-F238E27FC236}">
                <a16:creationId xmlns:a16="http://schemas.microsoft.com/office/drawing/2014/main" id="{00175545-EB11-4A3E-8F96-50BEF1EC0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Tree>
    <p:extLst>
      <p:ext uri="{BB962C8B-B14F-4D97-AF65-F5344CB8AC3E}">
        <p14:creationId xmlns:p14="http://schemas.microsoft.com/office/powerpoint/2010/main" val="273138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Text Placeholder 2">
            <a:extLst>
              <a:ext uri="{FF2B5EF4-FFF2-40B4-BE49-F238E27FC236}">
                <a16:creationId xmlns:a16="http://schemas.microsoft.com/office/drawing/2014/main" id="{7C09AB4A-9227-4D9C-B80A-B419DA8EB1B5}"/>
              </a:ext>
            </a:extLst>
          </p:cNvPr>
          <p:cNvSpPr>
            <a:spLocks noGrp="1"/>
          </p:cNvSpPr>
          <p:nvPr>
            <p:ph idx="1"/>
          </p:nvPr>
        </p:nvSpPr>
        <p:spPr>
          <a:xfrm>
            <a:off x="457200" y="1209911"/>
            <a:ext cx="8229600" cy="4525963"/>
          </a:xfrm>
        </p:spPr>
        <p:txBody>
          <a:bodyPr/>
          <a:lstStyle/>
          <a:p>
            <a:pPr>
              <a:spcBef>
                <a:spcPts val="0"/>
              </a:spcBef>
            </a:pPr>
            <a:r>
              <a:rPr lang="en-US" b="1" dirty="0"/>
              <a:t>STEP 2:</a:t>
            </a:r>
            <a:r>
              <a:rPr lang="en-US" dirty="0"/>
              <a:t> Check the Assumptions</a:t>
            </a:r>
          </a:p>
          <a:p>
            <a:pPr lvl="1">
              <a:spcBef>
                <a:spcPts val="0"/>
              </a:spcBef>
            </a:pPr>
            <a:r>
              <a:rPr lang="en-US" dirty="0"/>
              <a:t>Random samples</a:t>
            </a:r>
          </a:p>
          <a:p>
            <a:pPr lvl="1">
              <a:spcBef>
                <a:spcPts val="0"/>
              </a:spcBef>
            </a:pPr>
            <a:r>
              <a:rPr lang="en-US" dirty="0"/>
              <a:t>Independence of cases</a:t>
            </a:r>
          </a:p>
          <a:p>
            <a:pPr lvl="1">
              <a:spcBef>
                <a:spcPts val="0"/>
              </a:spcBef>
            </a:pPr>
            <a:r>
              <a:rPr lang="en-US" dirty="0"/>
              <a:t>Normality</a:t>
            </a:r>
          </a:p>
          <a:p>
            <a:pPr lvl="1">
              <a:spcBef>
                <a:spcPts val="0"/>
              </a:spcBef>
            </a:pPr>
            <a:r>
              <a:rPr lang="en-US" dirty="0"/>
              <a:t>Homogeneity of variance</a:t>
            </a:r>
          </a:p>
          <a:p>
            <a:pPr lvl="1">
              <a:spcBef>
                <a:spcPts val="0"/>
              </a:spcBef>
            </a:pPr>
            <a:endParaRPr lang="en-US" dirty="0"/>
          </a:p>
          <a:p>
            <a:pPr>
              <a:spcBef>
                <a:spcPts val="0"/>
              </a:spcBef>
            </a:pPr>
            <a:r>
              <a:rPr lang="en-US" dirty="0"/>
              <a:t>Can you list the assumption and robustness of each assumption?</a:t>
            </a:r>
          </a:p>
        </p:txBody>
      </p:sp>
      <p:pic>
        <p:nvPicPr>
          <p:cNvPr id="6" name="Picture 5" descr="A screenshot of a social media post&#10;&#10;Description automatically generated">
            <a:extLst>
              <a:ext uri="{FF2B5EF4-FFF2-40B4-BE49-F238E27FC236}">
                <a16:creationId xmlns:a16="http://schemas.microsoft.com/office/drawing/2014/main" id="{91E769F2-4FF1-4E7D-BDB7-4CB68C891E87}"/>
              </a:ext>
            </a:extLst>
          </p:cNvPr>
          <p:cNvPicPr>
            <a:picLocks noChangeAspect="1"/>
          </p:cNvPicPr>
          <p:nvPr/>
        </p:nvPicPr>
        <p:blipFill>
          <a:blip r:embed="rId4"/>
          <a:stretch>
            <a:fillRect/>
          </a:stretch>
        </p:blipFill>
        <p:spPr>
          <a:xfrm>
            <a:off x="9144" y="165749"/>
            <a:ext cx="9144000" cy="5296747"/>
          </a:xfrm>
          <a:prstGeom prst="rect">
            <a:avLst/>
          </a:prstGeom>
        </p:spPr>
      </p:pic>
    </p:spTree>
    <p:extLst>
      <p:ext uri="{BB962C8B-B14F-4D97-AF65-F5344CB8AC3E}">
        <p14:creationId xmlns:p14="http://schemas.microsoft.com/office/powerpoint/2010/main" val="236236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Text Placeholder 2">
            <a:extLst>
              <a:ext uri="{FF2B5EF4-FFF2-40B4-BE49-F238E27FC236}">
                <a16:creationId xmlns:a16="http://schemas.microsoft.com/office/drawing/2014/main" id="{7C09AB4A-9227-4D9C-B80A-B419DA8EB1B5}"/>
              </a:ext>
            </a:extLst>
          </p:cNvPr>
          <p:cNvSpPr>
            <a:spLocks noGrp="1"/>
          </p:cNvSpPr>
          <p:nvPr>
            <p:ph idx="1"/>
          </p:nvPr>
        </p:nvSpPr>
        <p:spPr>
          <a:xfrm>
            <a:off x="457200" y="1209911"/>
            <a:ext cx="7638586" cy="4525963"/>
          </a:xfrm>
        </p:spPr>
        <p:txBody>
          <a:bodyPr/>
          <a:lstStyle/>
          <a:p>
            <a:pPr>
              <a:spcBef>
                <a:spcPts val="0"/>
              </a:spcBef>
            </a:pPr>
            <a:r>
              <a:rPr lang="en-US" b="1" dirty="0"/>
              <a:t>STEP 3:</a:t>
            </a:r>
            <a:r>
              <a:rPr lang="en-US" dirty="0"/>
              <a:t> List the Hypotheses</a:t>
            </a:r>
          </a:p>
          <a:p>
            <a:pPr lvl="1">
              <a:spcBef>
                <a:spcPts val="0"/>
              </a:spcBef>
            </a:pPr>
            <a:r>
              <a:rPr lang="en-US" dirty="0"/>
              <a:t>ANOVA always has nondirectional hypotheses</a:t>
            </a:r>
            <a:br>
              <a:rPr lang="en-US" dirty="0"/>
            </a:br>
            <a:endParaRPr lang="en-US" dirty="0"/>
          </a:p>
          <a:p>
            <a:pPr lvl="1">
              <a:spcBef>
                <a:spcPts val="0"/>
              </a:spcBef>
            </a:pPr>
            <a:r>
              <a:rPr lang="en-US" dirty="0"/>
              <a:t>Nondirectional, between-subjects, one-way ANOVA</a:t>
            </a:r>
          </a:p>
          <a:p>
            <a:pPr lvl="2">
              <a:spcBef>
                <a:spcPts val="0"/>
              </a:spcBef>
            </a:pPr>
            <a:r>
              <a:rPr lang="en-US" sz="2200" i="1" dirty="0">
                <a:cs typeface="Times New Roman" pitchFamily="18" charset="0"/>
              </a:rPr>
              <a:t>H</a:t>
            </a:r>
            <a:r>
              <a:rPr lang="en-US" sz="2200" i="1" baseline="-25000" dirty="0">
                <a:cs typeface="Times New Roman" pitchFamily="18" charset="0"/>
              </a:rPr>
              <a:t>0</a:t>
            </a:r>
            <a:r>
              <a:rPr lang="en-US" sz="2200" dirty="0">
                <a:cs typeface="Times New Roman" pitchFamily="18" charset="0"/>
              </a:rPr>
              <a:t>: </a:t>
            </a:r>
            <a:r>
              <a:rPr lang="el-GR" sz="2200" dirty="0">
                <a:cs typeface="Times New Roman" pitchFamily="18" charset="0"/>
              </a:rPr>
              <a:t>μ</a:t>
            </a:r>
            <a:r>
              <a:rPr lang="en-US" sz="2200" baseline="-25000" dirty="0">
                <a:cs typeface="Times New Roman" pitchFamily="18" charset="0"/>
              </a:rPr>
              <a:t>1</a:t>
            </a:r>
            <a:r>
              <a:rPr lang="en-US" sz="2200" dirty="0">
                <a:cs typeface="Times New Roman" pitchFamily="18" charset="0"/>
              </a:rPr>
              <a:t> = </a:t>
            </a:r>
            <a:r>
              <a:rPr lang="el-GR" sz="2200" dirty="0">
                <a:cs typeface="Times New Roman" pitchFamily="18" charset="0"/>
              </a:rPr>
              <a:t>μ</a:t>
            </a:r>
            <a:r>
              <a:rPr lang="en-US" sz="2200" baseline="-25000" dirty="0">
                <a:cs typeface="Times New Roman" pitchFamily="18" charset="0"/>
              </a:rPr>
              <a:t>2</a:t>
            </a:r>
            <a:r>
              <a:rPr lang="en-US" sz="2200" dirty="0">
                <a:cs typeface="Times New Roman" pitchFamily="18" charset="0"/>
              </a:rPr>
              <a:t> = </a:t>
            </a:r>
            <a:r>
              <a:rPr lang="el-GR" sz="2200" dirty="0">
                <a:cs typeface="Times New Roman" pitchFamily="18" charset="0"/>
              </a:rPr>
              <a:t>μ</a:t>
            </a:r>
            <a:r>
              <a:rPr lang="en-US" sz="2200" baseline="-25000" dirty="0">
                <a:cs typeface="Times New Roman" pitchFamily="18" charset="0"/>
              </a:rPr>
              <a:t>3</a:t>
            </a:r>
            <a:br>
              <a:rPr lang="en-US" sz="2200" baseline="-25000" dirty="0">
                <a:cs typeface="Times New Roman" pitchFamily="18" charset="0"/>
              </a:rPr>
            </a:br>
            <a:endParaRPr lang="en-US" sz="2200" dirty="0">
              <a:cs typeface="Times New Roman" pitchFamily="18" charset="0"/>
            </a:endParaRPr>
          </a:p>
          <a:p>
            <a:pPr lvl="2">
              <a:spcBef>
                <a:spcPts val="0"/>
              </a:spcBef>
            </a:pPr>
            <a:r>
              <a:rPr lang="en-US" sz="2200" i="1" dirty="0">
                <a:cs typeface="Times New Roman" pitchFamily="18" charset="0"/>
              </a:rPr>
              <a:t>H</a:t>
            </a:r>
            <a:r>
              <a:rPr lang="en-US" sz="2200" i="1" baseline="-25000" dirty="0">
                <a:cs typeface="Times New Roman" pitchFamily="18" charset="0"/>
              </a:rPr>
              <a:t>1</a:t>
            </a:r>
            <a:r>
              <a:rPr lang="en-US" sz="2200" dirty="0">
                <a:cs typeface="Times New Roman" pitchFamily="18" charset="0"/>
              </a:rPr>
              <a:t>: At least one population mean is different from the others.</a:t>
            </a:r>
            <a:endParaRPr lang="en-US" dirty="0"/>
          </a:p>
        </p:txBody>
      </p:sp>
      <p:pic>
        <p:nvPicPr>
          <p:cNvPr id="6" name="Picture 5" descr="The figure is an example of a sampling distribution for the F ratio, the ratio of between-group variability to within-group variability. Note that F can’t be lower than zero, that the high point of the curve is close to a value of 1 on the X-axis, that the distribution is positively skewed, and that the probability decreases as F gets larger than 1." title="Figure 10.5">
            <a:extLst>
              <a:ext uri="{FF2B5EF4-FFF2-40B4-BE49-F238E27FC236}">
                <a16:creationId xmlns:a16="http://schemas.microsoft.com/office/drawing/2014/main" id="{E24A3898-D5B2-4037-9099-BAAEFA979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4436" y="873907"/>
            <a:ext cx="6206489" cy="4552438"/>
          </a:xfrm>
          <a:prstGeom prst="rect">
            <a:avLst/>
          </a:prstGeom>
        </p:spPr>
      </p:pic>
    </p:spTree>
    <p:extLst>
      <p:ext uri="{BB962C8B-B14F-4D97-AF65-F5344CB8AC3E}">
        <p14:creationId xmlns:p14="http://schemas.microsoft.com/office/powerpoint/2010/main" val="243653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52116643-7E6F-4947-BB4C-688AF77A7CA8}"/>
              </a:ext>
            </a:extLst>
          </p:cNvPr>
          <p:cNvSpPr>
            <a:spLocks noGrp="1"/>
          </p:cNvSpPr>
          <p:nvPr>
            <p:ph idx="1"/>
          </p:nvPr>
        </p:nvSpPr>
        <p:spPr>
          <a:xfrm>
            <a:off x="412376" y="1425400"/>
            <a:ext cx="4038600" cy="4525963"/>
          </a:xfrm>
        </p:spPr>
        <p:txBody>
          <a:bodyPr/>
          <a:lstStyle/>
          <a:p>
            <a:pPr>
              <a:spcBef>
                <a:spcPts val="0"/>
              </a:spcBef>
              <a:spcAft>
                <a:spcPts val="600"/>
              </a:spcAft>
            </a:pPr>
            <a:r>
              <a:rPr lang="en-US" b="1" dirty="0"/>
              <a:t>STEP 4:</a:t>
            </a:r>
            <a:r>
              <a:rPr lang="en-US" dirty="0"/>
              <a:t> Set the Decision Rule</a:t>
            </a:r>
          </a:p>
          <a:p>
            <a:pPr marL="571500" lvl="1">
              <a:spcAft>
                <a:spcPts val="600"/>
              </a:spcAft>
            </a:pPr>
            <a:r>
              <a:rPr lang="en-US" dirty="0"/>
              <a:t>I</a:t>
            </a:r>
            <a:r>
              <a:rPr lang="en-US" dirty="0">
                <a:cs typeface="Times New Roman"/>
              </a:rPr>
              <a:t>f </a:t>
            </a:r>
            <a:r>
              <a:rPr lang="en-US" i="1" dirty="0">
                <a:cs typeface="Times New Roman"/>
              </a:rPr>
              <a:t>F</a:t>
            </a:r>
            <a:r>
              <a:rPr lang="en-US" dirty="0">
                <a:cs typeface="Times New Roman"/>
              </a:rPr>
              <a:t> </a:t>
            </a:r>
            <a:r>
              <a:rPr lang="en-US" dirty="0">
                <a:latin typeface="Times New Roman"/>
                <a:cs typeface="Times New Roman"/>
              </a:rPr>
              <a:t>≥ </a:t>
            </a:r>
            <a:r>
              <a:rPr lang="en-US" i="1" dirty="0" err="1">
                <a:cs typeface="Times New Roman"/>
              </a:rPr>
              <a:t>F</a:t>
            </a:r>
            <a:r>
              <a:rPr lang="en-US" i="1" baseline="-25000" dirty="0" err="1"/>
              <a:t>cv</a:t>
            </a:r>
            <a:r>
              <a:rPr lang="en-US" dirty="0">
                <a:cs typeface="Times New Roman"/>
              </a:rPr>
              <a:t> </a:t>
            </a:r>
            <a:r>
              <a:rPr lang="en-US" i="1" dirty="0">
                <a:cs typeface="Times New Roman"/>
              </a:rPr>
              <a:t>,</a:t>
            </a:r>
            <a:r>
              <a:rPr lang="en-US" dirty="0">
                <a:cs typeface="Times New Roman"/>
              </a:rPr>
              <a:t> </a:t>
            </a:r>
            <a:r>
              <a:rPr lang="en-US" dirty="0"/>
              <a:t>reject </a:t>
            </a:r>
            <a:r>
              <a:rPr lang="en-US" i="1" dirty="0">
                <a:latin typeface="Times New Roman" pitchFamily="18" charset="0"/>
                <a:cs typeface="Times New Roman" pitchFamily="18" charset="0"/>
              </a:rPr>
              <a:t>H</a:t>
            </a:r>
            <a:r>
              <a:rPr lang="en-US" baseline="-25000" dirty="0">
                <a:latin typeface="Times New Roman" pitchFamily="18" charset="0"/>
                <a:cs typeface="Times New Roman" pitchFamily="18" charset="0"/>
              </a:rPr>
              <a:t>0</a:t>
            </a:r>
            <a:endParaRPr lang="en-US" dirty="0">
              <a:cs typeface="Times New Roman"/>
            </a:endParaRPr>
          </a:p>
          <a:p>
            <a:pPr marL="571500" lvl="1">
              <a:spcAft>
                <a:spcPts val="600"/>
              </a:spcAft>
            </a:pPr>
            <a:r>
              <a:rPr lang="en-US" dirty="0">
                <a:cs typeface="Times New Roman"/>
              </a:rPr>
              <a:t>If </a:t>
            </a:r>
            <a:r>
              <a:rPr lang="en-US" i="1" dirty="0">
                <a:cs typeface="Times New Roman"/>
              </a:rPr>
              <a:t>F </a:t>
            </a:r>
            <a:r>
              <a:rPr lang="en-US" dirty="0">
                <a:latin typeface="Times New Roman"/>
                <a:cs typeface="Times New Roman"/>
              </a:rPr>
              <a:t>&lt;</a:t>
            </a:r>
            <a:r>
              <a:rPr lang="en-US" dirty="0">
                <a:cs typeface="Times New Roman"/>
              </a:rPr>
              <a:t> </a:t>
            </a:r>
            <a:r>
              <a:rPr lang="en-US" i="1" dirty="0" err="1">
                <a:cs typeface="Times New Roman"/>
              </a:rPr>
              <a:t>F</a:t>
            </a:r>
            <a:r>
              <a:rPr lang="en-US" i="1" baseline="-25000" dirty="0" err="1"/>
              <a:t>cv</a:t>
            </a:r>
            <a:r>
              <a:rPr lang="en-US" dirty="0">
                <a:cs typeface="Times New Roman"/>
              </a:rPr>
              <a:t> </a:t>
            </a:r>
            <a:r>
              <a:rPr lang="en-US" i="1" dirty="0">
                <a:cs typeface="Times New Roman"/>
              </a:rPr>
              <a:t>,</a:t>
            </a:r>
            <a:r>
              <a:rPr lang="en-US" dirty="0">
                <a:cs typeface="Times New Roman"/>
              </a:rPr>
              <a:t> </a:t>
            </a:r>
            <a:br>
              <a:rPr lang="en-US" dirty="0">
                <a:cs typeface="Times New Roman"/>
              </a:rPr>
            </a:br>
            <a:r>
              <a:rPr lang="en-US" dirty="0">
                <a:cs typeface="Times New Roman"/>
              </a:rPr>
              <a:t>fail to reject </a:t>
            </a:r>
            <a:r>
              <a:rPr lang="en-US" i="1" dirty="0">
                <a:latin typeface="Times New Roman" pitchFamily="18" charset="0"/>
                <a:cs typeface="Times New Roman" pitchFamily="18" charset="0"/>
              </a:rPr>
              <a:t>H</a:t>
            </a:r>
            <a:r>
              <a:rPr lang="en-US" baseline="-25000" dirty="0">
                <a:latin typeface="Times New Roman" pitchFamily="18" charset="0"/>
                <a:cs typeface="Times New Roman" pitchFamily="18" charset="0"/>
              </a:rPr>
              <a:t>0</a:t>
            </a:r>
            <a:endParaRPr lang="en-US" sz="2800" dirty="0"/>
          </a:p>
          <a:p>
            <a:pPr marL="0" indent="0">
              <a:buNone/>
            </a:pPr>
            <a:endParaRPr lang="en-US" dirty="0"/>
          </a:p>
        </p:txBody>
      </p:sp>
      <p:sp>
        <p:nvSpPr>
          <p:cNvPr id="8" name="TextBox 7">
            <a:extLst>
              <a:ext uri="{FF2B5EF4-FFF2-40B4-BE49-F238E27FC236}">
                <a16:creationId xmlns:a16="http://schemas.microsoft.com/office/drawing/2014/main" id="{2908DCEA-E337-4D2F-A4ED-B9AF2A5DD1E6}"/>
              </a:ext>
            </a:extLst>
          </p:cNvPr>
          <p:cNvSpPr txBox="1"/>
          <p:nvPr/>
        </p:nvSpPr>
        <p:spPr>
          <a:xfrm>
            <a:off x="4312024" y="4956105"/>
            <a:ext cx="4831976" cy="338554"/>
          </a:xfrm>
          <a:prstGeom prst="rect">
            <a:avLst/>
          </a:prstGeom>
          <a:noFill/>
        </p:spPr>
        <p:txBody>
          <a:bodyPr wrap="square" rtlCol="0">
            <a:spAutoFit/>
          </a:bodyPr>
          <a:lstStyle/>
          <a:p>
            <a:r>
              <a:rPr lang="en-US" sz="1600" dirty="0">
                <a:solidFill>
                  <a:srgbClr val="000000"/>
                </a:solidFill>
              </a:rPr>
              <a:t>Using the Critical Value of </a:t>
            </a:r>
            <a:r>
              <a:rPr lang="en-US" sz="1600" i="1" dirty="0">
                <a:solidFill>
                  <a:srgbClr val="000000"/>
                </a:solidFill>
              </a:rPr>
              <a:t>F</a:t>
            </a:r>
            <a:r>
              <a:rPr lang="en-US" sz="1600" dirty="0">
                <a:solidFill>
                  <a:srgbClr val="000000"/>
                </a:solidFill>
              </a:rPr>
              <a:t> to Mark the Common Zone</a:t>
            </a:r>
          </a:p>
        </p:txBody>
      </p:sp>
      <p:pic>
        <p:nvPicPr>
          <p:cNvPr id="9" name="Picture 8" descr="Figure 10.7 is an example of a sampling distribution of F with the rare and common zones marked. 10.7 The critical value of F, Fcv, marks the boundary between the common zone and the rare zone of the test statistic. Here, 5% of the area under the curve falls in the rare zone that is on and to the right of Fcv.&#10;" title="Figure 10.7">
            <a:extLst>
              <a:ext uri="{FF2B5EF4-FFF2-40B4-BE49-F238E27FC236}">
                <a16:creationId xmlns:a16="http://schemas.microsoft.com/office/drawing/2014/main" id="{BBA3040C-164B-4707-A969-1BEAE8968A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0976" y="1408673"/>
            <a:ext cx="4518660" cy="3429000"/>
          </a:xfrm>
          <a:prstGeom prst="rect">
            <a:avLst/>
          </a:prstGeom>
        </p:spPr>
      </p:pic>
    </p:spTree>
    <p:extLst>
      <p:ext uri="{BB962C8B-B14F-4D97-AF65-F5344CB8AC3E}">
        <p14:creationId xmlns:p14="http://schemas.microsoft.com/office/powerpoint/2010/main" val="432094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CDF184C7-2093-48E5-A269-4A936C906B42}"/>
              </a:ext>
            </a:extLst>
          </p:cNvPr>
          <p:cNvSpPr>
            <a:spLocks noGrp="1"/>
          </p:cNvSpPr>
          <p:nvPr>
            <p:ph idx="1"/>
          </p:nvPr>
        </p:nvSpPr>
        <p:spPr>
          <a:xfrm>
            <a:off x="318706" y="1006490"/>
            <a:ext cx="8229600" cy="2590800"/>
          </a:xfrm>
        </p:spPr>
        <p:txBody>
          <a:bodyPr>
            <a:normAutofit/>
          </a:bodyPr>
          <a:lstStyle/>
          <a:p>
            <a:pPr lvl="1">
              <a:lnSpc>
                <a:spcPct val="110000"/>
              </a:lnSpc>
              <a:spcBef>
                <a:spcPts val="0"/>
              </a:spcBef>
            </a:pPr>
            <a:r>
              <a:rPr lang="en-US" b="1" dirty="0"/>
              <a:t>STEP 4:</a:t>
            </a:r>
            <a:r>
              <a:rPr lang="en-US" dirty="0"/>
              <a:t> Set the Decision Rule </a:t>
            </a:r>
            <a:r>
              <a:rPr lang="en-US" i="1" dirty="0"/>
              <a:t>(continued)</a:t>
            </a:r>
          </a:p>
          <a:p>
            <a:pPr lvl="2">
              <a:lnSpc>
                <a:spcPct val="110000"/>
              </a:lnSpc>
              <a:spcBef>
                <a:spcPts val="0"/>
              </a:spcBef>
              <a:spcAft>
                <a:spcPts val="300"/>
              </a:spcAft>
            </a:pPr>
            <a:r>
              <a:rPr lang="en-US" dirty="0"/>
              <a:t>3 groups (low-, medium-, high-calorie food), </a:t>
            </a:r>
            <a:r>
              <a:rPr lang="en-US" i="1" dirty="0">
                <a:cs typeface="Times New Roman" pitchFamily="18" charset="0"/>
              </a:rPr>
              <a:t>k</a:t>
            </a:r>
            <a:r>
              <a:rPr lang="en-US" dirty="0">
                <a:cs typeface="Times New Roman" pitchFamily="18" charset="0"/>
              </a:rPr>
              <a:t> = 3</a:t>
            </a:r>
          </a:p>
          <a:p>
            <a:pPr lvl="2">
              <a:lnSpc>
                <a:spcPct val="110000"/>
              </a:lnSpc>
              <a:spcBef>
                <a:spcPts val="0"/>
              </a:spcBef>
              <a:spcAft>
                <a:spcPts val="300"/>
              </a:spcAft>
            </a:pPr>
            <a:r>
              <a:rPr lang="en-US" dirty="0"/>
              <a:t>10 participants in study, </a:t>
            </a:r>
            <a:r>
              <a:rPr lang="en-US" i="1" dirty="0">
                <a:cs typeface="Times New Roman" pitchFamily="18" charset="0"/>
              </a:rPr>
              <a:t>N</a:t>
            </a:r>
            <a:r>
              <a:rPr lang="en-US" dirty="0">
                <a:cs typeface="Times New Roman" pitchFamily="18" charset="0"/>
              </a:rPr>
              <a:t> = 10</a:t>
            </a:r>
            <a:endParaRPr lang="en-US" dirty="0"/>
          </a:p>
          <a:p>
            <a:pPr>
              <a:lnSpc>
                <a:spcPct val="110000"/>
              </a:lnSpc>
              <a:spcBef>
                <a:spcPts val="0"/>
              </a:spcBef>
            </a:pPr>
            <a:r>
              <a:rPr lang="en-US" sz="2400" dirty="0"/>
              <a:t>Use Appendix Table 4 to find </a:t>
            </a:r>
            <a:r>
              <a:rPr lang="en-US" sz="2400" i="1" dirty="0" err="1"/>
              <a:t>F</a:t>
            </a:r>
            <a:r>
              <a:rPr lang="en-US" sz="2400" i="1" baseline="-25000" dirty="0" err="1"/>
              <a:t>cv</a:t>
            </a:r>
            <a:endParaRPr lang="en-US" sz="2400" dirty="0"/>
          </a:p>
          <a:p>
            <a:pPr lvl="1">
              <a:lnSpc>
                <a:spcPct val="110000"/>
              </a:lnSpc>
              <a:spcBef>
                <a:spcPts val="0"/>
              </a:spcBef>
              <a:spcAft>
                <a:spcPts val="300"/>
              </a:spcAft>
            </a:pPr>
            <a:r>
              <a:rPr lang="en-US" sz="2000" dirty="0"/>
              <a:t>Find the intersection of </a:t>
            </a:r>
            <a:br>
              <a:rPr lang="en-US" sz="2000" dirty="0"/>
            </a:br>
            <a:r>
              <a:rPr lang="en-US" sz="2000" i="1" dirty="0" err="1"/>
              <a:t>df</a:t>
            </a:r>
            <a:r>
              <a:rPr lang="en-US" sz="2000" baseline="-25000" dirty="0" err="1"/>
              <a:t>between</a:t>
            </a:r>
            <a:r>
              <a:rPr lang="en-US" sz="2000" dirty="0"/>
              <a:t> = 2 (numerator) and </a:t>
            </a:r>
            <a:r>
              <a:rPr lang="en-US" sz="2000" i="1" dirty="0" err="1"/>
              <a:t>df</a:t>
            </a:r>
            <a:r>
              <a:rPr lang="en-US" sz="2000" baseline="-25000" dirty="0" err="1"/>
              <a:t>within</a:t>
            </a:r>
            <a:r>
              <a:rPr lang="en-US" sz="2000" dirty="0"/>
              <a:t> = 7 (denominator)</a:t>
            </a:r>
            <a:endParaRPr lang="en-US" sz="2000" dirty="0">
              <a:cs typeface="Times New Roman"/>
            </a:endParaRPr>
          </a:p>
          <a:p>
            <a:pPr>
              <a:lnSpc>
                <a:spcPct val="110000"/>
              </a:lnSpc>
              <a:spcBef>
                <a:spcPts val="0"/>
              </a:spcBef>
              <a:buNone/>
            </a:pP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424A329-87D2-4BD2-BAFE-F6608CD6440E}"/>
                  </a:ext>
                </a:extLst>
              </p:cNvPr>
              <p:cNvSpPr txBox="1"/>
              <p:nvPr/>
            </p:nvSpPr>
            <p:spPr>
              <a:xfrm>
                <a:off x="166306" y="3947532"/>
                <a:ext cx="3276600"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𝑑𝑓</m:t>
                          </m:r>
                        </m:e>
                        <m:sub>
                          <m:r>
                            <a:rPr lang="en-US" b="0" i="1" smtClean="0">
                              <a:latin typeface="Cambria Math" charset="0"/>
                            </a:rPr>
                            <m:t>𝐵𝑒𝑡𝑤𝑒𝑒𝑛</m:t>
                          </m:r>
                        </m:sub>
                      </m:sSub>
                      <m:r>
                        <a:rPr lang="en-US" b="0" i="1" smtClean="0">
                          <a:latin typeface="Cambria Math" charset="0"/>
                        </a:rPr>
                        <m:t>=</m:t>
                      </m:r>
                      <m:r>
                        <a:rPr lang="en-US" b="0" i="1" smtClean="0">
                          <a:latin typeface="Cambria Math" charset="0"/>
                        </a:rPr>
                        <m:t>𝑘</m:t>
                      </m:r>
                      <m:r>
                        <a:rPr lang="en-US" b="0" i="1" smtClean="0">
                          <a:latin typeface="Cambria Math" charset="0"/>
                        </a:rPr>
                        <m:t>−1</m:t>
                      </m:r>
                    </m:oMath>
                    <m:oMath xmlns:m="http://schemas.openxmlformats.org/officeDocument/2006/math">
                      <m:r>
                        <a:rPr lang="en-US" b="0" i="1" smtClean="0">
                          <a:latin typeface="Cambria Math" charset="0"/>
                        </a:rPr>
                        <m:t>=3−1</m:t>
                      </m:r>
                    </m:oMath>
                    <m:oMath xmlns:m="http://schemas.openxmlformats.org/officeDocument/2006/math">
                      <m:r>
                        <a:rPr lang="en-US" b="0" i="1" smtClean="0">
                          <a:latin typeface="Cambria Math" charset="0"/>
                        </a:rPr>
                        <m:t>=2</m:t>
                      </m:r>
                    </m:oMath>
                  </m:oMathPara>
                </a14:m>
                <a:endParaRPr lang="en-US" dirty="0"/>
              </a:p>
            </p:txBody>
          </p:sp>
        </mc:Choice>
        <mc:Fallback xmlns="">
          <p:sp>
            <p:nvSpPr>
              <p:cNvPr id="11" name="TextBox 10">
                <a:extLst>
                  <a:ext uri="{FF2B5EF4-FFF2-40B4-BE49-F238E27FC236}">
                    <a16:creationId xmlns:a16="http://schemas.microsoft.com/office/drawing/2014/main" id="{4424A329-87D2-4BD2-BAFE-F6608CD6440E}"/>
                  </a:ext>
                </a:extLst>
              </p:cNvPr>
              <p:cNvSpPr txBox="1">
                <a:spLocks noRot="1" noChangeAspect="1" noMove="1" noResize="1" noEditPoints="1" noAdjustHandles="1" noChangeArrowheads="1" noChangeShapeType="1" noTextEdit="1"/>
              </p:cNvSpPr>
              <p:nvPr/>
            </p:nvSpPr>
            <p:spPr>
              <a:xfrm>
                <a:off x="166306" y="3947532"/>
                <a:ext cx="3276600" cy="12003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8C9903A-170D-49EF-A806-A1700A586B29}"/>
                  </a:ext>
                </a:extLst>
              </p:cNvPr>
              <p:cNvSpPr/>
              <p:nvPr/>
            </p:nvSpPr>
            <p:spPr>
              <a:xfrm>
                <a:off x="2833306" y="3947532"/>
                <a:ext cx="3243263" cy="12003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𝑑𝑓</m:t>
                          </m:r>
                        </m:e>
                        <m:sub>
                          <m:r>
                            <a:rPr lang="en-US" b="0" i="1" smtClean="0">
                              <a:latin typeface="Cambria Math" charset="0"/>
                            </a:rPr>
                            <m:t>𝑊𝑖𝑡h𝑖𝑛</m:t>
                          </m:r>
                        </m:sub>
                      </m:sSub>
                      <m:r>
                        <a:rPr lang="en-US" i="1">
                          <a:latin typeface="Cambria Math" charset="0"/>
                        </a:rPr>
                        <m:t>=</m:t>
                      </m:r>
                      <m:r>
                        <a:rPr lang="en-US" b="0" i="1" smtClean="0">
                          <a:latin typeface="Cambria Math" charset="0"/>
                        </a:rPr>
                        <m:t>𝑁</m:t>
                      </m:r>
                      <m:r>
                        <a:rPr lang="en-US" b="0" i="1" smtClean="0">
                          <a:latin typeface="Cambria Math" charset="0"/>
                        </a:rPr>
                        <m:t>−</m:t>
                      </m:r>
                      <m:r>
                        <a:rPr lang="en-US" b="0" i="1" smtClean="0">
                          <a:latin typeface="Cambria Math" charset="0"/>
                        </a:rPr>
                        <m:t>𝑘</m:t>
                      </m:r>
                    </m:oMath>
                    <m:oMath xmlns:m="http://schemas.openxmlformats.org/officeDocument/2006/math">
                      <m:r>
                        <a:rPr lang="en-US" i="1">
                          <a:latin typeface="Cambria Math" charset="0"/>
                        </a:rPr>
                        <m:t>=</m:t>
                      </m:r>
                      <m:r>
                        <a:rPr lang="en-US" b="0" i="1" smtClean="0">
                          <a:latin typeface="Cambria Math" charset="0"/>
                        </a:rPr>
                        <m:t>10−3</m:t>
                      </m:r>
                    </m:oMath>
                    <m:oMath xmlns:m="http://schemas.openxmlformats.org/officeDocument/2006/math">
                      <m:r>
                        <a:rPr lang="en-US" i="1">
                          <a:latin typeface="Cambria Math" charset="0"/>
                        </a:rPr>
                        <m:t>=</m:t>
                      </m:r>
                      <m:r>
                        <a:rPr lang="en-US" b="0" i="1" smtClean="0">
                          <a:latin typeface="Cambria Math" charset="0"/>
                        </a:rPr>
                        <m:t>7</m:t>
                      </m:r>
                    </m:oMath>
                  </m:oMathPara>
                </a14:m>
                <a:endParaRPr lang="en-US" dirty="0"/>
              </a:p>
            </p:txBody>
          </p:sp>
        </mc:Choice>
        <mc:Fallback xmlns="">
          <p:sp>
            <p:nvSpPr>
              <p:cNvPr id="12" name="Rectangle 11">
                <a:extLst>
                  <a:ext uri="{FF2B5EF4-FFF2-40B4-BE49-F238E27FC236}">
                    <a16:creationId xmlns:a16="http://schemas.microsoft.com/office/drawing/2014/main" id="{48C9903A-170D-49EF-A806-A1700A586B29}"/>
                  </a:ext>
                </a:extLst>
              </p:cNvPr>
              <p:cNvSpPr>
                <a:spLocks noRot="1" noChangeAspect="1" noMove="1" noResize="1" noEditPoints="1" noAdjustHandles="1" noChangeArrowheads="1" noChangeShapeType="1" noTextEdit="1"/>
              </p:cNvSpPr>
              <p:nvPr/>
            </p:nvSpPr>
            <p:spPr>
              <a:xfrm>
                <a:off x="2833306" y="3947532"/>
                <a:ext cx="3243263" cy="120032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3E2FBF1-3008-4327-9C4C-78AF40288A43}"/>
                  </a:ext>
                </a:extLst>
              </p:cNvPr>
              <p:cNvSpPr/>
              <p:nvPr/>
            </p:nvSpPr>
            <p:spPr>
              <a:xfrm>
                <a:off x="5909881" y="3947532"/>
                <a:ext cx="3243263" cy="12003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𝑑𝑓</m:t>
                          </m:r>
                        </m:e>
                        <m:sub>
                          <m:r>
                            <a:rPr lang="en-US" b="0" i="1" smtClean="0">
                              <a:latin typeface="Cambria Math" charset="0"/>
                            </a:rPr>
                            <m:t>𝑇𝑜𝑡𝑎𝑙</m:t>
                          </m:r>
                        </m:sub>
                      </m:sSub>
                      <m:r>
                        <a:rPr lang="en-US" i="1">
                          <a:latin typeface="Cambria Math" charset="0"/>
                        </a:rPr>
                        <m:t>=</m:t>
                      </m:r>
                      <m:r>
                        <a:rPr lang="en-US" b="0" i="1" smtClean="0">
                          <a:latin typeface="Cambria Math" charset="0"/>
                        </a:rPr>
                        <m:t>𝑁</m:t>
                      </m:r>
                      <m:r>
                        <a:rPr lang="en-US" b="0" i="1" smtClean="0">
                          <a:latin typeface="Cambria Math" charset="0"/>
                        </a:rPr>
                        <m:t>−1</m:t>
                      </m:r>
                    </m:oMath>
                    <m:oMath xmlns:m="http://schemas.openxmlformats.org/officeDocument/2006/math">
                      <m:r>
                        <a:rPr lang="en-US" i="1">
                          <a:latin typeface="Cambria Math" charset="0"/>
                        </a:rPr>
                        <m:t>=</m:t>
                      </m:r>
                      <m:r>
                        <a:rPr lang="en-US" b="0" i="1" smtClean="0">
                          <a:latin typeface="Cambria Math" charset="0"/>
                        </a:rPr>
                        <m:t>10−1</m:t>
                      </m:r>
                    </m:oMath>
                    <m:oMath xmlns:m="http://schemas.openxmlformats.org/officeDocument/2006/math">
                      <m:r>
                        <a:rPr lang="en-US" i="1">
                          <a:latin typeface="Cambria Math" charset="0"/>
                        </a:rPr>
                        <m:t>=</m:t>
                      </m:r>
                      <m:r>
                        <a:rPr lang="en-US" b="0" i="1" smtClean="0">
                          <a:latin typeface="Cambria Math" charset="0"/>
                        </a:rPr>
                        <m:t>9</m:t>
                      </m:r>
                    </m:oMath>
                  </m:oMathPara>
                </a14:m>
                <a:endParaRPr lang="en-US" dirty="0"/>
              </a:p>
            </p:txBody>
          </p:sp>
        </mc:Choice>
        <mc:Fallback xmlns="">
          <p:sp>
            <p:nvSpPr>
              <p:cNvPr id="13" name="Rectangle 12">
                <a:extLst>
                  <a:ext uri="{FF2B5EF4-FFF2-40B4-BE49-F238E27FC236}">
                    <a16:creationId xmlns:a16="http://schemas.microsoft.com/office/drawing/2014/main" id="{43E2FBF1-3008-4327-9C4C-78AF40288A43}"/>
                  </a:ext>
                </a:extLst>
              </p:cNvPr>
              <p:cNvSpPr>
                <a:spLocks noRot="1" noChangeAspect="1" noMove="1" noResize="1" noEditPoints="1" noAdjustHandles="1" noChangeArrowheads="1" noChangeShapeType="1" noTextEdit="1"/>
              </p:cNvSpPr>
              <p:nvPr/>
            </p:nvSpPr>
            <p:spPr>
              <a:xfrm>
                <a:off x="5909881" y="3947532"/>
                <a:ext cx="3243263" cy="120032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739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4" name="Text Placeholder 2">
            <a:extLst>
              <a:ext uri="{FF2B5EF4-FFF2-40B4-BE49-F238E27FC236}">
                <a16:creationId xmlns:a16="http://schemas.microsoft.com/office/drawing/2014/main" id="{D8A8AA4C-4BFE-478F-A6F6-6ADCD6829616}"/>
              </a:ext>
            </a:extLst>
          </p:cNvPr>
          <p:cNvSpPr>
            <a:spLocks noGrp="1"/>
          </p:cNvSpPr>
          <p:nvPr>
            <p:ph idx="1"/>
          </p:nvPr>
        </p:nvSpPr>
        <p:spPr>
          <a:xfrm>
            <a:off x="457200" y="1083101"/>
            <a:ext cx="8229600" cy="4525963"/>
          </a:xfrm>
        </p:spPr>
        <p:txBody>
          <a:bodyPr/>
          <a:lstStyle/>
          <a:p>
            <a:pPr>
              <a:spcBef>
                <a:spcPts val="0"/>
              </a:spcBef>
            </a:pPr>
            <a:r>
              <a:rPr lang="en-US" dirty="0"/>
              <a:t>Degrees of Freedom (</a:t>
            </a:r>
            <a:r>
              <a:rPr lang="en-US" i="1" dirty="0" err="1"/>
              <a:t>df</a:t>
            </a:r>
            <a:r>
              <a:rPr lang="en-US" dirty="0"/>
              <a:t> )</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DEC087D-04F0-4BDA-A972-F5BB7F91AAE5}"/>
                  </a:ext>
                </a:extLst>
              </p:cNvPr>
              <p:cNvSpPr/>
              <p:nvPr/>
            </p:nvSpPr>
            <p:spPr>
              <a:xfrm>
                <a:off x="651511" y="1941862"/>
                <a:ext cx="7683190" cy="337727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𝑑𝑓</m:t>
                          </m:r>
                        </m:e>
                        <m:sub>
                          <m:r>
                            <a:rPr lang="en-US" sz="1600" i="1">
                              <a:latin typeface="Cambria Math" panose="02040503050406030204" pitchFamily="18" charset="0"/>
                            </a:rPr>
                            <m:t>𝐵𝑒𝑡𝑤𝑒𝑒𝑛</m:t>
                          </m:r>
                        </m:sub>
                      </m:sSub>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−1</m:t>
                      </m:r>
                    </m:oMath>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𝑑𝑓</m:t>
                          </m:r>
                        </m:e>
                        <m:sub>
                          <m:r>
                            <a:rPr lang="en-US" sz="1600" i="1">
                              <a:latin typeface="Cambria Math" panose="02040503050406030204" pitchFamily="18" charset="0"/>
                            </a:rPr>
                            <m:t>𝑊𝑖𝑡h𝑖𝑛</m:t>
                          </m:r>
                        </m:sub>
                      </m:sSub>
                      <m:r>
                        <a:rPr lang="en-US" sz="1600" i="1">
                          <a:latin typeface="Cambria Math" panose="02040503050406030204" pitchFamily="18" charset="0"/>
                        </a:rPr>
                        <m:t>=</m:t>
                      </m:r>
                      <m:r>
                        <a:rPr lang="en-US" sz="1600" i="1">
                          <a:latin typeface="Cambria Math" panose="02040503050406030204" pitchFamily="18" charset="0"/>
                        </a:rPr>
                        <m:t>𝑁</m:t>
                      </m:r>
                      <m:r>
                        <a:rPr lang="en-US" sz="1600" i="1">
                          <a:latin typeface="Cambria Math" panose="02040503050406030204" pitchFamily="18" charset="0"/>
                        </a:rPr>
                        <m:t>−</m:t>
                      </m:r>
                      <m:r>
                        <a:rPr lang="en-US" sz="1600" i="1">
                          <a:latin typeface="Cambria Math" panose="02040503050406030204" pitchFamily="18" charset="0"/>
                        </a:rPr>
                        <m:t>𝑘</m:t>
                      </m:r>
                    </m:oMath>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𝑑𝑓</m:t>
                          </m:r>
                        </m:e>
                        <m:sub>
                          <m:r>
                            <a:rPr lang="en-US" sz="1600" i="1">
                              <a:latin typeface="Cambria Math" panose="02040503050406030204" pitchFamily="18" charset="0"/>
                            </a:rPr>
                            <m:t>𝑇𝑜𝑡𝑎𝑙</m:t>
                          </m:r>
                        </m:sub>
                      </m:sSub>
                      <m:r>
                        <a:rPr lang="en-US" sz="1600" i="1">
                          <a:latin typeface="Cambria Math" panose="02040503050406030204" pitchFamily="18" charset="0"/>
                        </a:rPr>
                        <m:t>=</m:t>
                      </m:r>
                      <m:r>
                        <a:rPr lang="en-US" sz="1600" i="1">
                          <a:latin typeface="Cambria Math" panose="02040503050406030204" pitchFamily="18" charset="0"/>
                        </a:rPr>
                        <m:t>𝑁</m:t>
                      </m:r>
                      <m:r>
                        <a:rPr lang="en-US" sz="1600" i="1">
                          <a:latin typeface="Cambria Math" panose="02040503050406030204" pitchFamily="18" charset="0"/>
                        </a:rPr>
                        <m:t>−1</m:t>
                      </m:r>
                    </m:oMath>
                    <m:oMath xmlns:m="http://schemas.openxmlformats.org/officeDocument/2006/math">
                      <m:r>
                        <a:rPr lang="en-US" sz="1600" b="0" i="1" smtClean="0">
                          <a:latin typeface="Cambria Math" panose="02040503050406030204" pitchFamily="18" charset="0"/>
                        </a:rPr>
                        <m:t>𝑤h𝑒𝑟𝑒</m:t>
                      </m:r>
                      <m:r>
                        <a:rPr lang="en-US" sz="1600" b="0" i="1"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𝑑𝑓</m:t>
                          </m:r>
                        </m:e>
                        <m:sub>
                          <m:r>
                            <a:rPr lang="en-US" sz="1600" i="1">
                              <a:latin typeface="Cambria Math" panose="02040503050406030204" pitchFamily="18" charset="0"/>
                            </a:rPr>
                            <m:t>𝐵𝑒𝑡𝑤𝑒𝑒𝑛</m:t>
                          </m:r>
                        </m:sub>
                      </m:sSub>
                      <m:r>
                        <a:rPr lang="en-US" sz="1600" b="0" i="0" smtClean="0">
                          <a:latin typeface="Cambria Math" panose="02040503050406030204" pitchFamily="18" charset="0"/>
                        </a:rPr>
                        <m:t>=</m:t>
                      </m:r>
                      <m:r>
                        <m:rPr>
                          <m:sty m:val="p"/>
                        </m:rPr>
                        <a:rPr lang="en-US" sz="1600" b="0" i="0" smtClean="0">
                          <a:latin typeface="Cambria Math" panose="02040503050406030204" pitchFamily="18" charset="0"/>
                        </a:rPr>
                        <m:t>between</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groups</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degrees</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of</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freedom</m:t>
                      </m:r>
                    </m:oMath>
                    <m:oMath xmlns:m="http://schemas.openxmlformats.org/officeDocument/2006/math">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𝑑𝑒𝑔𝑟𝑒𝑒𝑠</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𝑓𝑟𝑒𝑒𝑑𝑜𝑚</m:t>
                          </m:r>
                          <m:r>
                            <a:rPr lang="en-US" sz="1600" b="0" i="1" smtClean="0">
                              <a:latin typeface="Cambria Math" panose="02040503050406030204" pitchFamily="18" charset="0"/>
                            </a:rPr>
                            <m:t> </m:t>
                          </m:r>
                          <m:r>
                            <a:rPr lang="en-US" sz="1600" b="0" i="1" smtClean="0">
                              <a:latin typeface="Cambria Math" panose="02040503050406030204" pitchFamily="18" charset="0"/>
                            </a:rPr>
                            <m:t>𝑓𝑜𝑟</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𝑛𝑢𝑚𝑒𝑟𝑎𝑡𝑜𝑟</m:t>
                          </m:r>
                        </m:e>
                      </m:d>
                    </m:oMath>
                    <m:oMath xmlns:m="http://schemas.openxmlformats.org/officeDocument/2006/math">
                      <m:r>
                        <a:rPr lang="en-US" sz="1600" i="1">
                          <a:latin typeface="Cambria Math" panose="02040503050406030204" pitchFamily="18" charset="0"/>
                        </a:rPr>
                        <m:t>𝑤h𝑒𝑟𝑒</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𝑑𝑓</m:t>
                          </m:r>
                        </m:e>
                        <m:sub>
                          <m:r>
                            <a:rPr lang="en-US" sz="1600" b="0" i="1" smtClean="0">
                              <a:latin typeface="Cambria Math" panose="02040503050406030204" pitchFamily="18" charset="0"/>
                            </a:rPr>
                            <m:t>𝑊𝑖𝑡h𝑖𝑛</m:t>
                          </m:r>
                        </m:sub>
                      </m:sSub>
                      <m:r>
                        <a:rPr lang="en-US" sz="1600">
                          <a:latin typeface="Cambria Math" panose="02040503050406030204" pitchFamily="18" charset="0"/>
                        </a:rPr>
                        <m:t>=</m:t>
                      </m:r>
                      <m:r>
                        <m:rPr>
                          <m:sty m:val="p"/>
                        </m:rPr>
                        <a:rPr lang="en-US" sz="1600" b="0" i="0" smtClean="0">
                          <a:latin typeface="Cambria Math" panose="02040503050406030204" pitchFamily="18" charset="0"/>
                        </a:rPr>
                        <m:t>within</m:t>
                      </m:r>
                      <m:r>
                        <a:rPr lang="en-US" sz="1600" b="0" i="0" smtClean="0">
                          <a:latin typeface="Cambria Math" panose="02040503050406030204" pitchFamily="18" charset="0"/>
                        </a:rPr>
                        <m:t>−</m:t>
                      </m:r>
                      <m:r>
                        <m:rPr>
                          <m:sty m:val="p"/>
                        </m:rPr>
                        <a:rPr lang="en-US" sz="1600">
                          <a:latin typeface="Cambria Math" panose="02040503050406030204" pitchFamily="18" charset="0"/>
                        </a:rPr>
                        <m:t>groups</m:t>
                      </m:r>
                      <m:r>
                        <a:rPr lang="en-US" sz="1600">
                          <a:latin typeface="Cambria Math" panose="02040503050406030204" pitchFamily="18" charset="0"/>
                        </a:rPr>
                        <m:t> </m:t>
                      </m:r>
                      <m:r>
                        <m:rPr>
                          <m:sty m:val="p"/>
                        </m:rPr>
                        <a:rPr lang="en-US" sz="1600">
                          <a:latin typeface="Cambria Math" panose="02040503050406030204" pitchFamily="18" charset="0"/>
                        </a:rPr>
                        <m:t>degrees</m:t>
                      </m:r>
                      <m:r>
                        <a:rPr lang="en-US" sz="1600">
                          <a:latin typeface="Cambria Math" panose="02040503050406030204" pitchFamily="18" charset="0"/>
                        </a:rPr>
                        <m:t> </m:t>
                      </m:r>
                      <m:r>
                        <m:rPr>
                          <m:sty m:val="p"/>
                        </m:rPr>
                        <a:rPr lang="en-US" sz="1600">
                          <a:latin typeface="Cambria Math" panose="02040503050406030204" pitchFamily="18" charset="0"/>
                        </a:rPr>
                        <m:t>of</m:t>
                      </m:r>
                      <m:r>
                        <a:rPr lang="en-US" sz="1600">
                          <a:latin typeface="Cambria Math" panose="02040503050406030204" pitchFamily="18" charset="0"/>
                        </a:rPr>
                        <m:t> </m:t>
                      </m:r>
                      <m:r>
                        <m:rPr>
                          <m:sty m:val="p"/>
                        </m:rPr>
                        <a:rPr lang="en-US" sz="1600">
                          <a:latin typeface="Cambria Math" panose="02040503050406030204" pitchFamily="18" charset="0"/>
                        </a:rPr>
                        <m:t>freedom</m:t>
                      </m:r>
                    </m:oMath>
                    <m:oMath xmlns:m="http://schemas.openxmlformats.org/officeDocument/2006/math">
                      <m:d>
                        <m:dPr>
                          <m:ctrlPr>
                            <a:rPr lang="en-US" sz="1600" i="1">
                              <a:latin typeface="Cambria Math" panose="02040503050406030204" pitchFamily="18" charset="0"/>
                            </a:rPr>
                          </m:ctrlPr>
                        </m:dPr>
                        <m:e>
                          <m:r>
                            <a:rPr lang="en-US" sz="1600" i="1">
                              <a:latin typeface="Cambria Math" panose="02040503050406030204" pitchFamily="18" charset="0"/>
                            </a:rPr>
                            <m:t>𝑑𝑒𝑔𝑟𝑒𝑒𝑠</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𝑓𝑟𝑒𝑒𝑑𝑜𝑚</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𝑡h𝑒</m:t>
                          </m:r>
                          <m:r>
                            <a:rPr lang="en-US" sz="1600" i="1">
                              <a:latin typeface="Cambria Math" panose="02040503050406030204" pitchFamily="18" charset="0"/>
                            </a:rPr>
                            <m:t> </m:t>
                          </m:r>
                          <m:r>
                            <a:rPr lang="en-US" sz="1600" b="0" i="1" smtClean="0">
                              <a:latin typeface="Cambria Math" panose="02040503050406030204" pitchFamily="18" charset="0"/>
                            </a:rPr>
                            <m:t>𝑑𝑒𝑛𝑜𝑚𝑖𝑛𝑎𝑡𝑜𝑟</m:t>
                          </m:r>
                        </m:e>
                      </m:d>
                    </m:oMath>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𝑛𝑢𝑚𝑏𝑒𝑟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𝑔𝑟𝑜𝑢𝑝𝑠</m:t>
                      </m:r>
                    </m:oMath>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m:t>
                      </m:r>
                      <m:r>
                        <a:rPr lang="en-US" sz="1600" b="0" i="1" smtClean="0">
                          <a:latin typeface="Cambria Math" panose="02040503050406030204" pitchFamily="18" charset="0"/>
                        </a:rPr>
                        <m:t>𝑡h𝑒𝑡𝑜𝑡𝑎𝑙</m:t>
                      </m:r>
                      <m:r>
                        <a:rPr lang="en-US" sz="1600" b="0" i="1" smtClean="0">
                          <a:latin typeface="Cambria Math" panose="02040503050406030204" pitchFamily="18" charset="0"/>
                        </a:rPr>
                        <m:t> </m:t>
                      </m:r>
                      <m:r>
                        <a:rPr lang="en-US" sz="1600" b="0" i="1" smtClean="0">
                          <a:latin typeface="Cambria Math" panose="02040503050406030204" pitchFamily="18" charset="0"/>
                        </a:rPr>
                        <m:t>𝑛𝑢𝑚𝑏𝑒𝑟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𝑐𝑎𝑠𝑒𝑠</m:t>
                      </m:r>
                    </m:oMath>
                  </m:oMathPara>
                </a14:m>
                <a:br>
                  <a:rPr lang="en-US" sz="1600" dirty="0"/>
                </a:br>
                <a:endParaRPr lang="en-US" sz="1600" dirty="0"/>
              </a:p>
            </p:txBody>
          </p:sp>
        </mc:Choice>
        <mc:Fallback xmlns="">
          <p:sp>
            <p:nvSpPr>
              <p:cNvPr id="15" name="Rectangle 14">
                <a:extLst>
                  <a:ext uri="{FF2B5EF4-FFF2-40B4-BE49-F238E27FC236}">
                    <a16:creationId xmlns:a16="http://schemas.microsoft.com/office/drawing/2014/main" id="{6DEC087D-04F0-4BDA-A972-F5BB7F91AAE5}"/>
                  </a:ext>
                </a:extLst>
              </p:cNvPr>
              <p:cNvSpPr>
                <a:spLocks noRot="1" noChangeAspect="1" noMove="1" noResize="1" noEditPoints="1" noAdjustHandles="1" noChangeArrowheads="1" noChangeShapeType="1" noTextEdit="1"/>
              </p:cNvSpPr>
              <p:nvPr/>
            </p:nvSpPr>
            <p:spPr>
              <a:xfrm>
                <a:off x="651511" y="1941862"/>
                <a:ext cx="7683190" cy="337727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4728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CDF184C7-2093-48E5-A269-4A936C906B42}"/>
              </a:ext>
            </a:extLst>
          </p:cNvPr>
          <p:cNvSpPr>
            <a:spLocks noGrp="1"/>
          </p:cNvSpPr>
          <p:nvPr>
            <p:ph idx="1"/>
          </p:nvPr>
        </p:nvSpPr>
        <p:spPr>
          <a:xfrm>
            <a:off x="318706" y="1006490"/>
            <a:ext cx="8229600" cy="2590800"/>
          </a:xfrm>
        </p:spPr>
        <p:txBody>
          <a:bodyPr>
            <a:normAutofit/>
          </a:bodyPr>
          <a:lstStyle/>
          <a:p>
            <a:pPr lvl="1">
              <a:lnSpc>
                <a:spcPct val="110000"/>
              </a:lnSpc>
              <a:spcBef>
                <a:spcPts val="0"/>
              </a:spcBef>
            </a:pPr>
            <a:r>
              <a:rPr lang="en-US" b="1" dirty="0"/>
              <a:t>STEP 4:</a:t>
            </a:r>
            <a:r>
              <a:rPr lang="en-US" dirty="0"/>
              <a:t> Set the Decision Rule </a:t>
            </a:r>
            <a:r>
              <a:rPr lang="en-US" i="1" dirty="0"/>
              <a:t>(continued)</a:t>
            </a:r>
          </a:p>
          <a:p>
            <a:pPr lvl="2">
              <a:lnSpc>
                <a:spcPct val="110000"/>
              </a:lnSpc>
              <a:spcBef>
                <a:spcPts val="0"/>
              </a:spcBef>
              <a:spcAft>
                <a:spcPts val="300"/>
              </a:spcAft>
            </a:pPr>
            <a:r>
              <a:rPr lang="en-US" dirty="0"/>
              <a:t>3 groups (low-, medium-, high-calorie food), </a:t>
            </a:r>
            <a:r>
              <a:rPr lang="en-US" i="1" dirty="0">
                <a:cs typeface="Times New Roman" pitchFamily="18" charset="0"/>
              </a:rPr>
              <a:t>k</a:t>
            </a:r>
            <a:r>
              <a:rPr lang="en-US" dirty="0">
                <a:cs typeface="Times New Roman" pitchFamily="18" charset="0"/>
              </a:rPr>
              <a:t> = 3</a:t>
            </a:r>
          </a:p>
          <a:p>
            <a:pPr lvl="2">
              <a:lnSpc>
                <a:spcPct val="110000"/>
              </a:lnSpc>
              <a:spcBef>
                <a:spcPts val="0"/>
              </a:spcBef>
              <a:spcAft>
                <a:spcPts val="300"/>
              </a:spcAft>
            </a:pPr>
            <a:r>
              <a:rPr lang="en-US" dirty="0"/>
              <a:t>10 participants in study, </a:t>
            </a:r>
            <a:r>
              <a:rPr lang="en-US" i="1" dirty="0">
                <a:cs typeface="Times New Roman" pitchFamily="18" charset="0"/>
              </a:rPr>
              <a:t>N</a:t>
            </a:r>
            <a:r>
              <a:rPr lang="en-US" dirty="0">
                <a:cs typeface="Times New Roman" pitchFamily="18" charset="0"/>
              </a:rPr>
              <a:t> = 10</a:t>
            </a:r>
            <a:endParaRPr lang="en-US" dirty="0"/>
          </a:p>
          <a:p>
            <a:pPr>
              <a:lnSpc>
                <a:spcPct val="110000"/>
              </a:lnSpc>
              <a:spcBef>
                <a:spcPts val="0"/>
              </a:spcBef>
            </a:pPr>
            <a:r>
              <a:rPr lang="en-US" sz="2400" dirty="0"/>
              <a:t>Use Appendix Table 4 to find </a:t>
            </a:r>
            <a:r>
              <a:rPr lang="en-US" sz="2400" i="1" dirty="0" err="1"/>
              <a:t>F</a:t>
            </a:r>
            <a:r>
              <a:rPr lang="en-US" sz="2400" i="1" baseline="-25000" dirty="0" err="1"/>
              <a:t>cv</a:t>
            </a:r>
            <a:endParaRPr lang="en-US" sz="2400" dirty="0"/>
          </a:p>
          <a:p>
            <a:pPr lvl="1">
              <a:lnSpc>
                <a:spcPct val="110000"/>
              </a:lnSpc>
              <a:spcBef>
                <a:spcPts val="0"/>
              </a:spcBef>
              <a:spcAft>
                <a:spcPts val="300"/>
              </a:spcAft>
            </a:pPr>
            <a:r>
              <a:rPr lang="en-US" sz="2000" dirty="0"/>
              <a:t>Find the intersection of </a:t>
            </a:r>
            <a:br>
              <a:rPr lang="en-US" sz="2000" dirty="0"/>
            </a:br>
            <a:r>
              <a:rPr lang="en-US" sz="2000" i="1" dirty="0" err="1"/>
              <a:t>df</a:t>
            </a:r>
            <a:r>
              <a:rPr lang="en-US" sz="2000" baseline="-25000" dirty="0" err="1"/>
              <a:t>between</a:t>
            </a:r>
            <a:r>
              <a:rPr lang="en-US" sz="2000" dirty="0"/>
              <a:t> = 2 (numerator) and </a:t>
            </a:r>
            <a:r>
              <a:rPr lang="en-US" sz="2000" i="1" dirty="0" err="1"/>
              <a:t>df</a:t>
            </a:r>
            <a:r>
              <a:rPr lang="en-US" sz="2000" baseline="-25000" dirty="0" err="1"/>
              <a:t>within</a:t>
            </a:r>
            <a:r>
              <a:rPr lang="en-US" sz="2000" dirty="0"/>
              <a:t> = 7 (denominator)</a:t>
            </a:r>
            <a:endParaRPr lang="en-US" sz="2000" dirty="0">
              <a:cs typeface="Times New Roman"/>
            </a:endParaRPr>
          </a:p>
          <a:p>
            <a:pPr>
              <a:lnSpc>
                <a:spcPct val="110000"/>
              </a:lnSpc>
              <a:spcBef>
                <a:spcPts val="0"/>
              </a:spcBef>
              <a:buNone/>
            </a:pP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424A329-87D2-4BD2-BAFE-F6608CD6440E}"/>
                  </a:ext>
                </a:extLst>
              </p:cNvPr>
              <p:cNvSpPr txBox="1"/>
              <p:nvPr/>
            </p:nvSpPr>
            <p:spPr>
              <a:xfrm>
                <a:off x="166306" y="3947532"/>
                <a:ext cx="3276600"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𝑑𝑓</m:t>
                          </m:r>
                        </m:e>
                        <m:sub>
                          <m:r>
                            <a:rPr lang="en-US" b="0" i="1" smtClean="0">
                              <a:latin typeface="Cambria Math" charset="0"/>
                            </a:rPr>
                            <m:t>𝐵𝑒𝑡𝑤𝑒𝑒𝑛</m:t>
                          </m:r>
                        </m:sub>
                      </m:sSub>
                      <m:r>
                        <a:rPr lang="en-US" b="0" i="1" smtClean="0">
                          <a:latin typeface="Cambria Math" charset="0"/>
                        </a:rPr>
                        <m:t>=</m:t>
                      </m:r>
                      <m:r>
                        <a:rPr lang="en-US" b="0" i="1" smtClean="0">
                          <a:latin typeface="Cambria Math" charset="0"/>
                        </a:rPr>
                        <m:t>𝑘</m:t>
                      </m:r>
                      <m:r>
                        <a:rPr lang="en-US" b="0" i="1" smtClean="0">
                          <a:latin typeface="Cambria Math" charset="0"/>
                        </a:rPr>
                        <m:t>−1</m:t>
                      </m:r>
                    </m:oMath>
                    <m:oMath xmlns:m="http://schemas.openxmlformats.org/officeDocument/2006/math">
                      <m:r>
                        <a:rPr lang="en-US" b="0" i="1" smtClean="0">
                          <a:latin typeface="Cambria Math" charset="0"/>
                        </a:rPr>
                        <m:t>=3−1</m:t>
                      </m:r>
                    </m:oMath>
                    <m:oMath xmlns:m="http://schemas.openxmlformats.org/officeDocument/2006/math">
                      <m:r>
                        <a:rPr lang="en-US" b="0" i="1" smtClean="0">
                          <a:latin typeface="Cambria Math" charset="0"/>
                        </a:rPr>
                        <m:t>=2</m:t>
                      </m:r>
                    </m:oMath>
                  </m:oMathPara>
                </a14:m>
                <a:endParaRPr lang="en-US" dirty="0"/>
              </a:p>
            </p:txBody>
          </p:sp>
        </mc:Choice>
        <mc:Fallback xmlns="">
          <p:sp>
            <p:nvSpPr>
              <p:cNvPr id="11" name="TextBox 10">
                <a:extLst>
                  <a:ext uri="{FF2B5EF4-FFF2-40B4-BE49-F238E27FC236}">
                    <a16:creationId xmlns:a16="http://schemas.microsoft.com/office/drawing/2014/main" id="{4424A329-87D2-4BD2-BAFE-F6608CD6440E}"/>
                  </a:ext>
                </a:extLst>
              </p:cNvPr>
              <p:cNvSpPr txBox="1">
                <a:spLocks noRot="1" noChangeAspect="1" noMove="1" noResize="1" noEditPoints="1" noAdjustHandles="1" noChangeArrowheads="1" noChangeShapeType="1" noTextEdit="1"/>
              </p:cNvSpPr>
              <p:nvPr/>
            </p:nvSpPr>
            <p:spPr>
              <a:xfrm>
                <a:off x="166306" y="3947532"/>
                <a:ext cx="3276600" cy="12003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8C9903A-170D-49EF-A806-A1700A586B29}"/>
                  </a:ext>
                </a:extLst>
              </p:cNvPr>
              <p:cNvSpPr/>
              <p:nvPr/>
            </p:nvSpPr>
            <p:spPr>
              <a:xfrm>
                <a:off x="2833306" y="3947532"/>
                <a:ext cx="3243263" cy="12003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𝑑𝑓</m:t>
                          </m:r>
                        </m:e>
                        <m:sub>
                          <m:r>
                            <a:rPr lang="en-US" b="0" i="1" smtClean="0">
                              <a:latin typeface="Cambria Math" charset="0"/>
                            </a:rPr>
                            <m:t>𝑊𝑖𝑡h𝑖𝑛</m:t>
                          </m:r>
                        </m:sub>
                      </m:sSub>
                      <m:r>
                        <a:rPr lang="en-US" i="1">
                          <a:latin typeface="Cambria Math" charset="0"/>
                        </a:rPr>
                        <m:t>=</m:t>
                      </m:r>
                      <m:r>
                        <a:rPr lang="en-US" b="0" i="1" smtClean="0">
                          <a:latin typeface="Cambria Math" charset="0"/>
                        </a:rPr>
                        <m:t>𝑁</m:t>
                      </m:r>
                      <m:r>
                        <a:rPr lang="en-US" b="0" i="1" smtClean="0">
                          <a:latin typeface="Cambria Math" charset="0"/>
                        </a:rPr>
                        <m:t>−</m:t>
                      </m:r>
                      <m:r>
                        <a:rPr lang="en-US" b="0" i="1" smtClean="0">
                          <a:latin typeface="Cambria Math" charset="0"/>
                        </a:rPr>
                        <m:t>𝑘</m:t>
                      </m:r>
                    </m:oMath>
                    <m:oMath xmlns:m="http://schemas.openxmlformats.org/officeDocument/2006/math">
                      <m:r>
                        <a:rPr lang="en-US" i="1">
                          <a:latin typeface="Cambria Math" charset="0"/>
                        </a:rPr>
                        <m:t>=</m:t>
                      </m:r>
                      <m:r>
                        <a:rPr lang="en-US" b="0" i="1" smtClean="0">
                          <a:latin typeface="Cambria Math" charset="0"/>
                        </a:rPr>
                        <m:t>10−3</m:t>
                      </m:r>
                    </m:oMath>
                    <m:oMath xmlns:m="http://schemas.openxmlformats.org/officeDocument/2006/math">
                      <m:r>
                        <a:rPr lang="en-US" i="1">
                          <a:latin typeface="Cambria Math" charset="0"/>
                        </a:rPr>
                        <m:t>=</m:t>
                      </m:r>
                      <m:r>
                        <a:rPr lang="en-US" b="0" i="1" smtClean="0">
                          <a:latin typeface="Cambria Math" charset="0"/>
                        </a:rPr>
                        <m:t>7</m:t>
                      </m:r>
                    </m:oMath>
                  </m:oMathPara>
                </a14:m>
                <a:endParaRPr lang="en-US" dirty="0"/>
              </a:p>
            </p:txBody>
          </p:sp>
        </mc:Choice>
        <mc:Fallback xmlns="">
          <p:sp>
            <p:nvSpPr>
              <p:cNvPr id="12" name="Rectangle 11">
                <a:extLst>
                  <a:ext uri="{FF2B5EF4-FFF2-40B4-BE49-F238E27FC236}">
                    <a16:creationId xmlns:a16="http://schemas.microsoft.com/office/drawing/2014/main" id="{48C9903A-170D-49EF-A806-A1700A586B29}"/>
                  </a:ext>
                </a:extLst>
              </p:cNvPr>
              <p:cNvSpPr>
                <a:spLocks noRot="1" noChangeAspect="1" noMove="1" noResize="1" noEditPoints="1" noAdjustHandles="1" noChangeArrowheads="1" noChangeShapeType="1" noTextEdit="1"/>
              </p:cNvSpPr>
              <p:nvPr/>
            </p:nvSpPr>
            <p:spPr>
              <a:xfrm>
                <a:off x="2833306" y="3947532"/>
                <a:ext cx="3243263" cy="120032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3E2FBF1-3008-4327-9C4C-78AF40288A43}"/>
                  </a:ext>
                </a:extLst>
              </p:cNvPr>
              <p:cNvSpPr/>
              <p:nvPr/>
            </p:nvSpPr>
            <p:spPr>
              <a:xfrm>
                <a:off x="5909881" y="3947532"/>
                <a:ext cx="3243263" cy="12003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𝑑𝑓</m:t>
                          </m:r>
                        </m:e>
                        <m:sub>
                          <m:r>
                            <a:rPr lang="en-US" b="0" i="1" smtClean="0">
                              <a:latin typeface="Cambria Math" charset="0"/>
                            </a:rPr>
                            <m:t>𝑇𝑜𝑡𝑎𝑙</m:t>
                          </m:r>
                        </m:sub>
                      </m:sSub>
                      <m:r>
                        <a:rPr lang="en-US" i="1">
                          <a:latin typeface="Cambria Math" charset="0"/>
                        </a:rPr>
                        <m:t>=</m:t>
                      </m:r>
                      <m:r>
                        <a:rPr lang="en-US" b="0" i="1" smtClean="0">
                          <a:latin typeface="Cambria Math" charset="0"/>
                        </a:rPr>
                        <m:t>𝑁</m:t>
                      </m:r>
                      <m:r>
                        <a:rPr lang="en-US" b="0" i="1" smtClean="0">
                          <a:latin typeface="Cambria Math" charset="0"/>
                        </a:rPr>
                        <m:t>−1</m:t>
                      </m:r>
                    </m:oMath>
                    <m:oMath xmlns:m="http://schemas.openxmlformats.org/officeDocument/2006/math">
                      <m:r>
                        <a:rPr lang="en-US" i="1">
                          <a:latin typeface="Cambria Math" charset="0"/>
                        </a:rPr>
                        <m:t>=</m:t>
                      </m:r>
                      <m:r>
                        <a:rPr lang="en-US" b="0" i="1" smtClean="0">
                          <a:latin typeface="Cambria Math" charset="0"/>
                        </a:rPr>
                        <m:t>10−1</m:t>
                      </m:r>
                    </m:oMath>
                    <m:oMath xmlns:m="http://schemas.openxmlformats.org/officeDocument/2006/math">
                      <m:r>
                        <a:rPr lang="en-US" i="1">
                          <a:latin typeface="Cambria Math" charset="0"/>
                        </a:rPr>
                        <m:t>=</m:t>
                      </m:r>
                      <m:r>
                        <a:rPr lang="en-US" b="0" i="1" smtClean="0">
                          <a:latin typeface="Cambria Math" charset="0"/>
                        </a:rPr>
                        <m:t>9</m:t>
                      </m:r>
                    </m:oMath>
                  </m:oMathPara>
                </a14:m>
                <a:endParaRPr lang="en-US" dirty="0"/>
              </a:p>
            </p:txBody>
          </p:sp>
        </mc:Choice>
        <mc:Fallback xmlns="">
          <p:sp>
            <p:nvSpPr>
              <p:cNvPr id="13" name="Rectangle 12">
                <a:extLst>
                  <a:ext uri="{FF2B5EF4-FFF2-40B4-BE49-F238E27FC236}">
                    <a16:creationId xmlns:a16="http://schemas.microsoft.com/office/drawing/2014/main" id="{43E2FBF1-3008-4327-9C4C-78AF40288A43}"/>
                  </a:ext>
                </a:extLst>
              </p:cNvPr>
              <p:cNvSpPr>
                <a:spLocks noRot="1" noChangeAspect="1" noMove="1" noResize="1" noEditPoints="1" noAdjustHandles="1" noChangeArrowheads="1" noChangeShapeType="1" noTextEdit="1"/>
              </p:cNvSpPr>
              <p:nvPr/>
            </p:nvSpPr>
            <p:spPr>
              <a:xfrm>
                <a:off x="5909881" y="3947532"/>
                <a:ext cx="3243263" cy="120032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62406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B14CFBC9-FA0A-4D1C-A868-8730B50DA000}"/>
              </a:ext>
            </a:extLst>
          </p:cNvPr>
          <p:cNvSpPr>
            <a:spLocks noGrp="1"/>
          </p:cNvSpPr>
          <p:nvPr>
            <p:ph idx="1"/>
          </p:nvPr>
        </p:nvSpPr>
        <p:spPr>
          <a:xfrm>
            <a:off x="421341" y="1166018"/>
            <a:ext cx="4038600" cy="4525963"/>
          </a:xfrm>
        </p:spPr>
        <p:txBody>
          <a:bodyPr>
            <a:normAutofit lnSpcReduction="10000"/>
          </a:bodyPr>
          <a:lstStyle/>
          <a:p>
            <a:pPr>
              <a:lnSpc>
                <a:spcPct val="110000"/>
              </a:lnSpc>
              <a:spcBef>
                <a:spcPts val="0"/>
              </a:spcBef>
            </a:pPr>
            <a:r>
              <a:rPr lang="en-US" sz="2400" b="1" dirty="0"/>
              <a:t>STEP 4:</a:t>
            </a:r>
            <a:r>
              <a:rPr lang="en-US" sz="2400" dirty="0"/>
              <a:t> </a:t>
            </a:r>
            <a:br>
              <a:rPr lang="en-US" sz="2400" dirty="0"/>
            </a:br>
            <a:r>
              <a:rPr lang="en-US" sz="2400" dirty="0"/>
              <a:t>Set the Decision Rule </a:t>
            </a:r>
            <a:r>
              <a:rPr lang="en-US" sz="2400" i="1" dirty="0"/>
              <a:t>(continued)</a:t>
            </a:r>
          </a:p>
          <a:p>
            <a:pPr lvl="1">
              <a:lnSpc>
                <a:spcPct val="110000"/>
              </a:lnSpc>
              <a:spcBef>
                <a:spcPts val="0"/>
              </a:spcBef>
              <a:spcAft>
                <a:spcPts val="1200"/>
              </a:spcAft>
            </a:pP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cv</a:t>
            </a:r>
            <a:r>
              <a:rPr lang="en-US" sz="2000" i="1"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4.737</a:t>
            </a:r>
          </a:p>
          <a:p>
            <a:pPr marL="571500" lvl="1">
              <a:lnSpc>
                <a:spcPct val="110000"/>
              </a:lnSpc>
              <a:spcBef>
                <a:spcPts val="0"/>
              </a:spcBef>
              <a:spcAft>
                <a:spcPts val="1200"/>
              </a:spcAft>
            </a:pPr>
            <a:r>
              <a:rPr lang="en-US" dirty="0"/>
              <a:t>I</a:t>
            </a:r>
            <a:r>
              <a:rPr lang="en-US" dirty="0">
                <a:cs typeface="Times New Roman"/>
              </a:rPr>
              <a:t>f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dirty="0">
                <a:latin typeface="Times New Roman"/>
                <a:cs typeface="Times New Roman"/>
              </a:rPr>
              <a:t>≥ 4.737</a:t>
            </a:r>
            <a:r>
              <a:rPr lang="en-US" dirty="0">
                <a:cs typeface="Times New Roman"/>
              </a:rPr>
              <a:t> </a:t>
            </a:r>
            <a:br>
              <a:rPr lang="en-US" dirty="0">
                <a:cs typeface="Times New Roman"/>
              </a:rPr>
            </a:br>
            <a:r>
              <a:rPr lang="en-US" dirty="0"/>
              <a:t>reject the null hypothesis</a:t>
            </a:r>
            <a:endParaRPr lang="en-US" dirty="0">
              <a:cs typeface="Times New Roman"/>
            </a:endParaRPr>
          </a:p>
          <a:p>
            <a:pPr marL="571500" lvl="1">
              <a:lnSpc>
                <a:spcPct val="110000"/>
              </a:lnSpc>
              <a:spcBef>
                <a:spcPts val="0"/>
              </a:spcBef>
              <a:spcAft>
                <a:spcPts val="1200"/>
              </a:spcAft>
            </a:pPr>
            <a:r>
              <a:rPr lang="en-US" dirty="0">
                <a:cs typeface="Times New Roman"/>
              </a:rPr>
              <a:t>If </a:t>
            </a:r>
            <a:r>
              <a:rPr lang="en-US" i="1" dirty="0">
                <a:latin typeface="Times New Roman" pitchFamily="18" charset="0"/>
                <a:cs typeface="Times New Roman" pitchFamily="18" charset="0"/>
              </a:rPr>
              <a:t>F </a:t>
            </a:r>
            <a:r>
              <a:rPr lang="en-US" dirty="0">
                <a:latin typeface="Times New Roman"/>
                <a:cs typeface="Times New Roman"/>
              </a:rPr>
              <a:t>&lt;</a:t>
            </a:r>
            <a:r>
              <a:rPr lang="en-US" dirty="0">
                <a:cs typeface="Times New Roman"/>
              </a:rPr>
              <a:t> </a:t>
            </a:r>
            <a:r>
              <a:rPr lang="en-US" dirty="0">
                <a:latin typeface="Times New Roman"/>
                <a:cs typeface="Times New Roman"/>
              </a:rPr>
              <a:t>4.737</a:t>
            </a:r>
            <a:r>
              <a:rPr lang="en-US" dirty="0">
                <a:cs typeface="Times New Roman"/>
              </a:rPr>
              <a:t> </a:t>
            </a:r>
            <a:br>
              <a:rPr lang="en-US" dirty="0">
                <a:cs typeface="Times New Roman"/>
              </a:rPr>
            </a:br>
            <a:r>
              <a:rPr lang="en-US" dirty="0">
                <a:cs typeface="Times New Roman"/>
              </a:rPr>
              <a:t>fail to reject the null </a:t>
            </a:r>
            <a:br>
              <a:rPr lang="en-US" dirty="0">
                <a:cs typeface="Times New Roman"/>
              </a:rPr>
            </a:br>
            <a:r>
              <a:rPr lang="en-US" dirty="0">
                <a:cs typeface="Times New Roman"/>
              </a:rPr>
              <a:t>hypothesis</a:t>
            </a:r>
            <a:endParaRPr lang="en-US" dirty="0"/>
          </a:p>
        </p:txBody>
      </p:sp>
      <p:sp>
        <p:nvSpPr>
          <p:cNvPr id="9" name="TextBox 8">
            <a:extLst>
              <a:ext uri="{FF2B5EF4-FFF2-40B4-BE49-F238E27FC236}">
                <a16:creationId xmlns:a16="http://schemas.microsoft.com/office/drawing/2014/main" id="{864C7266-0880-43CF-A408-3764E864219D}"/>
              </a:ext>
            </a:extLst>
          </p:cNvPr>
          <p:cNvSpPr txBox="1"/>
          <p:nvPr/>
        </p:nvSpPr>
        <p:spPr>
          <a:xfrm>
            <a:off x="4345640" y="4629386"/>
            <a:ext cx="4807503" cy="338554"/>
          </a:xfrm>
          <a:prstGeom prst="rect">
            <a:avLst/>
          </a:prstGeom>
          <a:noFill/>
        </p:spPr>
        <p:txBody>
          <a:bodyPr wrap="square" rtlCol="0">
            <a:spAutoFit/>
          </a:bodyPr>
          <a:lstStyle/>
          <a:p>
            <a:r>
              <a:rPr lang="en-US" sz="1600" dirty="0">
                <a:solidFill>
                  <a:srgbClr val="000000"/>
                </a:solidFill>
              </a:rPr>
              <a:t>The Critical Value of </a:t>
            </a:r>
            <a:r>
              <a:rPr lang="en-US" sz="1600" i="1" dirty="0">
                <a:solidFill>
                  <a:srgbClr val="000000"/>
                </a:solidFill>
              </a:rPr>
              <a:t>F</a:t>
            </a:r>
            <a:r>
              <a:rPr lang="en-US" sz="1600" dirty="0">
                <a:solidFill>
                  <a:srgbClr val="000000"/>
                </a:solidFill>
              </a:rPr>
              <a:t>  for 2 and 7 Degrees of Freedom</a:t>
            </a:r>
          </a:p>
        </p:txBody>
      </p:sp>
      <p:pic>
        <p:nvPicPr>
          <p:cNvPr id="10" name="Picture 9" descr="The figure is a distribution that shows The critical value of F, Fcv, with 2 degrees of freedom in the numerator and 7 degrees of freedom in the denominator, is 4.737. &#10;Note that 5% of the F distribution falls on or to the right of this point. If the observed value of F falls in the rare zone, then the null hypothesis is rejected.&#10;The sampling distribution of F with degrees of freedom of 2 (numerator) and 7 (denominator) is shown in Figure 10.8. The critical value of F, Fcv = 4.737, is used to separate the rare zone from the common zone&#10;" title="Figure 10.8">
            <a:extLst>
              <a:ext uri="{FF2B5EF4-FFF2-40B4-BE49-F238E27FC236}">
                <a16:creationId xmlns:a16="http://schemas.microsoft.com/office/drawing/2014/main" id="{673B0617-1CBC-4724-93A9-7BCD75D781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9941" y="1275654"/>
            <a:ext cx="4419600" cy="3215554"/>
          </a:xfrm>
          <a:prstGeom prst="rect">
            <a:avLst/>
          </a:prstGeom>
        </p:spPr>
      </p:pic>
    </p:spTree>
    <p:extLst>
      <p:ext uri="{BB962C8B-B14F-4D97-AF65-F5344CB8AC3E}">
        <p14:creationId xmlns:p14="http://schemas.microsoft.com/office/powerpoint/2010/main" val="139150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E3784468-7233-4F7D-B6FF-0168BF25F600}"/>
              </a:ext>
            </a:extLst>
          </p:cNvPr>
          <p:cNvSpPr>
            <a:spLocks noGrp="1"/>
          </p:cNvSpPr>
          <p:nvPr>
            <p:ph idx="1"/>
          </p:nvPr>
        </p:nvSpPr>
        <p:spPr>
          <a:xfrm>
            <a:off x="457200" y="1066927"/>
            <a:ext cx="8229600" cy="4525963"/>
          </a:xfrm>
        </p:spPr>
        <p:txBody>
          <a:bodyPr/>
          <a:lstStyle/>
          <a:p>
            <a:r>
              <a:rPr lang="en-US" b="1" dirty="0"/>
              <a:t>STEP 5</a:t>
            </a:r>
            <a:r>
              <a:rPr lang="en-US" dirty="0"/>
              <a:t>: Calculate the Test Statistic</a:t>
            </a:r>
          </a:p>
          <a:p>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67FEB87-7947-4D4F-9DDB-1E08C20BAE22}"/>
                  </a:ext>
                </a:extLst>
              </p:cNvPr>
              <p:cNvSpPr/>
              <p:nvPr/>
            </p:nvSpPr>
            <p:spPr>
              <a:xfrm>
                <a:off x="609599" y="1928018"/>
                <a:ext cx="7924801" cy="30019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𝑆𝑆</m:t>
                          </m:r>
                        </m:e>
                        <m:sub>
                          <m:r>
                            <m:rPr>
                              <m:sty m:val="p"/>
                            </m:rPr>
                            <a:rPr lang="en-US" b="0" i="0" smtClean="0">
                              <a:latin typeface="Cambria Math" charset="0"/>
                            </a:rPr>
                            <m:t>Total</m:t>
                          </m:r>
                        </m:sub>
                      </m:sSub>
                      <m:r>
                        <a:rPr lang="en-US" b="0" i="1" smtClean="0">
                          <a:latin typeface="Cambria Math" charset="0"/>
                        </a:rPr>
                        <m:t>=</m:t>
                      </m:r>
                      <m:r>
                        <m:rPr>
                          <m:sty m:val="p"/>
                        </m:rPr>
                        <a:rPr lang="el-GR" b="0" i="1" smtClean="0">
                          <a:latin typeface="Cambria Math" charset="0"/>
                          <a:ea typeface="Cambria Math" charset="0"/>
                          <a:cs typeface="Cambria Math" charset="0"/>
                        </a:rPr>
                        <m:t>Σ</m:t>
                      </m:r>
                      <m:sSup>
                        <m:sSupPr>
                          <m:ctrlPr>
                            <a:rPr lang="el-GR" b="0" i="1" smtClean="0">
                              <a:latin typeface="Cambria Math" panose="02040503050406030204" pitchFamily="18" charset="0"/>
                              <a:ea typeface="Cambria Math" charset="0"/>
                              <a:cs typeface="Cambria Math" charset="0"/>
                            </a:rPr>
                          </m:ctrlPr>
                        </m:sSupPr>
                        <m:e>
                          <m:r>
                            <a:rPr lang="en-US" b="0" i="1" smtClean="0">
                              <a:latin typeface="Cambria Math" charset="0"/>
                              <a:ea typeface="Cambria Math" charset="0"/>
                              <a:cs typeface="Cambria Math" charset="0"/>
                            </a:rPr>
                            <m:t>𝑋</m:t>
                          </m:r>
                        </m:e>
                        <m:sup>
                          <m:r>
                            <a:rPr lang="en-US" b="0" i="1" smtClean="0">
                              <a:latin typeface="Cambria Math" charset="0"/>
                              <a:ea typeface="Cambria Math" charset="0"/>
                              <a:cs typeface="Cambria Math" charset="0"/>
                            </a:rPr>
                            <m:t>2</m:t>
                          </m:r>
                        </m:sup>
                      </m:sSup>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sSup>
                            <m:sSupPr>
                              <m:ctrlPr>
                                <a:rPr lang="en-US" b="0" i="1" smtClean="0">
                                  <a:latin typeface="Cambria Math" panose="02040503050406030204" pitchFamily="18" charset="0"/>
                                  <a:ea typeface="Cambria Math" charset="0"/>
                                  <a:cs typeface="Cambria Math" charset="0"/>
                                </a:rPr>
                              </m:ctrlPr>
                            </m:sSupPr>
                            <m:e>
                              <m:d>
                                <m:dPr>
                                  <m:ctrlPr>
                                    <a:rPr lang="en-US" b="0" i="1" smtClean="0">
                                      <a:latin typeface="Cambria Math" panose="02040503050406030204" pitchFamily="18" charset="0"/>
                                      <a:ea typeface="Cambria Math" charset="0"/>
                                      <a:cs typeface="Cambria Math" charset="0"/>
                                    </a:rPr>
                                  </m:ctrlPr>
                                </m:dPr>
                                <m:e>
                                  <m:r>
                                    <m:rPr>
                                      <m:sty m:val="p"/>
                                    </m:rPr>
                                    <a:rPr lang="el-GR" b="0" i="1" smtClean="0">
                                      <a:latin typeface="Cambria Math" charset="0"/>
                                      <a:ea typeface="Cambria Math" charset="0"/>
                                      <a:cs typeface="Cambria Math" charset="0"/>
                                    </a:rPr>
                                    <m:t>Σ</m:t>
                                  </m:r>
                                  <m:r>
                                    <a:rPr lang="en-US" b="0" i="1" smtClean="0">
                                      <a:latin typeface="Cambria Math" charset="0"/>
                                      <a:ea typeface="Cambria Math" charset="0"/>
                                      <a:cs typeface="Cambria Math" charset="0"/>
                                    </a:rPr>
                                    <m:t>𝑋</m:t>
                                  </m:r>
                                </m:e>
                              </m:d>
                            </m:e>
                            <m:sup>
                              <m:r>
                                <a:rPr lang="en-US" b="0" i="1" smtClean="0">
                                  <a:latin typeface="Cambria Math" charset="0"/>
                                  <a:ea typeface="Cambria Math" charset="0"/>
                                  <a:cs typeface="Cambria Math" charset="0"/>
                                </a:rPr>
                                <m:t>2</m:t>
                              </m:r>
                            </m:sup>
                          </m:sSup>
                        </m:num>
                        <m:den>
                          <m:r>
                            <a:rPr lang="en-US" b="0" i="1" smtClean="0">
                              <a:latin typeface="Cambria Math" charset="0"/>
                              <a:ea typeface="Cambria Math" charset="0"/>
                              <a:cs typeface="Cambria Math" charset="0"/>
                            </a:rPr>
                            <m:t>𝑁</m:t>
                          </m:r>
                        </m:den>
                      </m:f>
                    </m:oMath>
                    <m:oMath xmlns:m="http://schemas.openxmlformats.org/officeDocument/2006/math">
                      <m:r>
                        <m:rPr>
                          <m:sty m:val="p"/>
                        </m:rPr>
                        <a:rPr lang="en-US" b="0" i="0" smtClean="0">
                          <a:latin typeface="Cambria Math" charset="0"/>
                          <a:ea typeface="Cambria Math" charset="0"/>
                          <a:cs typeface="Cambria Math" charset="0"/>
                        </a:rPr>
                        <m:t>where</m:t>
                      </m:r>
                      <m:r>
                        <a:rPr lang="en-US" b="0" i="0" smtClean="0">
                          <a:latin typeface="Cambria Math" charset="0"/>
                          <a:ea typeface="Cambria Math" charset="0"/>
                          <a:cs typeface="Cambria Math" charset="0"/>
                        </a:rPr>
                        <m:t> </m:t>
                      </m:r>
                      <m:sSub>
                        <m:sSubPr>
                          <m:ctrlPr>
                            <a:rPr lang="en-US" i="1" smtClean="0">
                              <a:latin typeface="Cambria Math" panose="02040503050406030204" pitchFamily="18" charset="0"/>
                            </a:rPr>
                          </m:ctrlPr>
                        </m:sSubPr>
                        <m:e>
                          <m:r>
                            <a:rPr lang="en-US" i="1">
                              <a:latin typeface="Cambria Math" charset="0"/>
                            </a:rPr>
                            <m:t>𝑆𝑆</m:t>
                          </m:r>
                        </m:e>
                        <m:sub>
                          <m:r>
                            <m:rPr>
                              <m:sty m:val="p"/>
                            </m:rPr>
                            <a:rPr lang="en-US" i="0">
                              <a:latin typeface="Cambria Math" charset="0"/>
                            </a:rPr>
                            <m:t>Total</m:t>
                          </m:r>
                        </m:sub>
                      </m:sSub>
                      <m:r>
                        <a:rPr lang="en-US" b="0" i="1" smtClean="0">
                          <a:latin typeface="Cambria Math" charset="0"/>
                        </a:rPr>
                        <m:t>=</m:t>
                      </m:r>
                      <m:r>
                        <m:rPr>
                          <m:sty m:val="p"/>
                        </m:rPr>
                        <a:rPr lang="en-US" b="0" i="0" smtClean="0">
                          <a:latin typeface="Cambria Math" charset="0"/>
                        </a:rPr>
                        <m:t>total</m:t>
                      </m:r>
                      <m:r>
                        <a:rPr lang="en-US" b="0" i="0" smtClean="0">
                          <a:latin typeface="Cambria Math" charset="0"/>
                        </a:rPr>
                        <m:t> </m:t>
                      </m:r>
                      <m:r>
                        <m:rPr>
                          <m:sty m:val="p"/>
                        </m:rPr>
                        <a:rPr lang="en-US" b="0" i="0" smtClean="0">
                          <a:latin typeface="Cambria Math" charset="0"/>
                        </a:rPr>
                        <m:t>sum</m:t>
                      </m:r>
                      <m:r>
                        <a:rPr lang="en-US" b="0" i="0" smtClean="0">
                          <a:latin typeface="Cambria Math" charset="0"/>
                        </a:rPr>
                        <m:t> </m:t>
                      </m:r>
                      <m:r>
                        <m:rPr>
                          <m:sty m:val="p"/>
                        </m:rPr>
                        <a:rPr lang="en-US" b="0" i="0" smtClean="0">
                          <a:latin typeface="Cambria Math" charset="0"/>
                        </a:rPr>
                        <m:t>of</m:t>
                      </m:r>
                      <m:r>
                        <a:rPr lang="en-US" b="0" i="0" smtClean="0">
                          <a:latin typeface="Cambria Math" charset="0"/>
                        </a:rPr>
                        <m:t> </m:t>
                      </m:r>
                      <m:r>
                        <m:rPr>
                          <m:sty m:val="p"/>
                        </m:rPr>
                        <a:rPr lang="en-US" b="0" i="0" smtClean="0">
                          <a:latin typeface="Cambria Math" charset="0"/>
                        </a:rPr>
                        <m:t>squares</m:t>
                      </m:r>
                    </m:oMath>
                    <m:oMath xmlns:m="http://schemas.openxmlformats.org/officeDocument/2006/math">
                      <m:r>
                        <a:rPr lang="en-US" b="0" i="1" smtClean="0">
                          <a:latin typeface="Cambria Math" charset="0"/>
                        </a:rPr>
                        <m:t>𝑋</m:t>
                      </m:r>
                      <m:r>
                        <a:rPr lang="en-US" b="0" i="1" smtClean="0">
                          <a:latin typeface="Cambria Math" charset="0"/>
                        </a:rPr>
                        <m:t>=</m:t>
                      </m:r>
                      <m:r>
                        <m:rPr>
                          <m:sty m:val="p"/>
                        </m:rPr>
                        <a:rPr lang="en-US" b="0" i="0" smtClean="0">
                          <a:latin typeface="Cambria Math" charset="0"/>
                        </a:rPr>
                        <m:t>raw</m:t>
                      </m:r>
                      <m:r>
                        <a:rPr lang="en-US" b="0" i="0" smtClean="0">
                          <a:latin typeface="Cambria Math" charset="0"/>
                        </a:rPr>
                        <m:t> </m:t>
                      </m:r>
                      <m:r>
                        <m:rPr>
                          <m:sty m:val="p"/>
                        </m:rPr>
                        <a:rPr lang="en-US" b="0" i="0" smtClean="0">
                          <a:latin typeface="Cambria Math" charset="0"/>
                        </a:rPr>
                        <m:t>score</m:t>
                      </m:r>
                    </m:oMath>
                    <m:oMath xmlns:m="http://schemas.openxmlformats.org/officeDocument/2006/math">
                      <m:r>
                        <a:rPr lang="en-US" b="0" i="1" smtClean="0">
                          <a:latin typeface="Cambria Math" charset="0"/>
                        </a:rPr>
                        <m:t>𝑁</m:t>
                      </m:r>
                      <m:r>
                        <a:rPr lang="en-US" b="0" i="1" smtClean="0">
                          <a:latin typeface="Cambria Math" charset="0"/>
                        </a:rPr>
                        <m:t>=</m:t>
                      </m:r>
                      <m:r>
                        <m:rPr>
                          <m:sty m:val="p"/>
                        </m:rPr>
                        <a:rPr lang="en-US" b="0" i="0" smtClean="0">
                          <a:latin typeface="Cambria Math" charset="0"/>
                        </a:rPr>
                        <m:t>the</m:t>
                      </m:r>
                      <m:r>
                        <a:rPr lang="en-US" b="0" i="0" smtClean="0">
                          <a:latin typeface="Cambria Math" charset="0"/>
                        </a:rPr>
                        <m:t> </m:t>
                      </m:r>
                      <m:r>
                        <m:rPr>
                          <m:sty m:val="p"/>
                        </m:rPr>
                        <a:rPr lang="en-US" b="0" i="0" smtClean="0">
                          <a:latin typeface="Cambria Math" charset="0"/>
                        </a:rPr>
                        <m:t>total</m:t>
                      </m:r>
                      <m:r>
                        <a:rPr lang="en-US" b="0" i="0" smtClean="0">
                          <a:latin typeface="Cambria Math" charset="0"/>
                        </a:rPr>
                        <m:t> </m:t>
                      </m:r>
                      <m:r>
                        <m:rPr>
                          <m:sty m:val="p"/>
                        </m:rPr>
                        <a:rPr lang="en-US" b="0" i="0" smtClean="0">
                          <a:latin typeface="Cambria Math" charset="0"/>
                        </a:rPr>
                        <m:t>number</m:t>
                      </m:r>
                      <m:r>
                        <a:rPr lang="en-US" b="0" i="0" smtClean="0">
                          <a:latin typeface="Cambria Math" charset="0"/>
                        </a:rPr>
                        <m:t> </m:t>
                      </m:r>
                      <m:r>
                        <m:rPr>
                          <m:sty m:val="p"/>
                        </m:rPr>
                        <a:rPr lang="en-US" b="0" i="0" smtClean="0">
                          <a:latin typeface="Cambria Math" charset="0"/>
                        </a:rPr>
                        <m:t>of</m:t>
                      </m:r>
                      <m:r>
                        <a:rPr lang="en-US" b="0" i="0" smtClean="0">
                          <a:latin typeface="Cambria Math" charset="0"/>
                        </a:rPr>
                        <m:t> </m:t>
                      </m:r>
                      <m:r>
                        <m:rPr>
                          <m:sty m:val="p"/>
                        </m:rPr>
                        <a:rPr lang="en-US" b="0" i="0" smtClean="0">
                          <a:latin typeface="Cambria Math" charset="0"/>
                        </a:rPr>
                        <m:t>cases</m:t>
                      </m:r>
                    </m:oMath>
                  </m:oMathPara>
                </a14:m>
                <a:endParaRPr lang="en-US" dirty="0"/>
              </a:p>
            </p:txBody>
          </p:sp>
        </mc:Choice>
        <mc:Fallback xmlns="">
          <p:sp>
            <p:nvSpPr>
              <p:cNvPr id="9" name="Rectangle 8">
                <a:extLst>
                  <a:ext uri="{FF2B5EF4-FFF2-40B4-BE49-F238E27FC236}">
                    <a16:creationId xmlns:a16="http://schemas.microsoft.com/office/drawing/2014/main" id="{367FEB87-7947-4D4F-9DDB-1E08C20BAE22}"/>
                  </a:ext>
                </a:extLst>
              </p:cNvPr>
              <p:cNvSpPr>
                <a:spLocks noRot="1" noChangeAspect="1" noMove="1" noResize="1" noEditPoints="1" noAdjustHandles="1" noChangeArrowheads="1" noChangeShapeType="1" noTextEdit="1"/>
              </p:cNvSpPr>
              <p:nvPr/>
            </p:nvSpPr>
            <p:spPr>
              <a:xfrm>
                <a:off x="609599" y="1928018"/>
                <a:ext cx="7924801" cy="300196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649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FC18F555-6F57-4A78-8016-77F190414922}"/>
              </a:ext>
            </a:extLst>
          </p:cNvPr>
          <p:cNvSpPr>
            <a:spLocks noGrp="1"/>
          </p:cNvSpPr>
          <p:nvPr>
            <p:ph idx="1"/>
          </p:nvPr>
        </p:nvSpPr>
        <p:spPr>
          <a:xfrm>
            <a:off x="457200" y="949713"/>
            <a:ext cx="8229600" cy="4525963"/>
          </a:xfrm>
        </p:spPr>
        <p:txBody>
          <a:bodyPr/>
          <a:lstStyle/>
          <a:p>
            <a:pPr>
              <a:spcBef>
                <a:spcPts val="0"/>
              </a:spcBef>
            </a:pPr>
            <a:r>
              <a:rPr lang="en-US" dirty="0"/>
              <a:t>Maze Running Time Data from Table 10.3, Squared and Summed, in Preparation for Computing Sums of Squares</a:t>
            </a:r>
          </a:p>
        </p:txBody>
      </p:sp>
      <p:graphicFrame>
        <p:nvGraphicFramePr>
          <p:cNvPr id="11" name="Table 10">
            <a:extLst>
              <a:ext uri="{FF2B5EF4-FFF2-40B4-BE49-F238E27FC236}">
                <a16:creationId xmlns:a16="http://schemas.microsoft.com/office/drawing/2014/main" id="{1FC42BD1-B62C-4003-936B-0BD8F0AE915B}"/>
              </a:ext>
            </a:extLst>
          </p:cNvPr>
          <p:cNvGraphicFramePr>
            <a:graphicFrameLocks noGrp="1"/>
          </p:cNvGraphicFramePr>
          <p:nvPr>
            <p:extLst>
              <p:ext uri="{D42A27DB-BD31-4B8C-83A1-F6EECF244321}">
                <p14:modId xmlns:p14="http://schemas.microsoft.com/office/powerpoint/2010/main" val="1944271863"/>
              </p:ext>
            </p:extLst>
          </p:nvPr>
        </p:nvGraphicFramePr>
        <p:xfrm>
          <a:off x="457200" y="2483148"/>
          <a:ext cx="8153400" cy="2966720"/>
        </p:xfrm>
        <a:graphic>
          <a:graphicData uri="http://schemas.openxmlformats.org/drawingml/2006/table">
            <a:tbl>
              <a:tblPr firstRow="1" bandRow="1">
                <a:tableStyleId>{7DF18680-E054-41AD-8BC1-D1AEF772440D}</a:tableStyleId>
              </a:tblPr>
              <a:tblGrid>
                <a:gridCol w="698863">
                  <a:extLst>
                    <a:ext uri="{9D8B030D-6E8A-4147-A177-3AD203B41FA5}">
                      <a16:colId xmlns:a16="http://schemas.microsoft.com/office/drawing/2014/main" val="20000"/>
                    </a:ext>
                  </a:extLst>
                </a:gridCol>
                <a:gridCol w="1113004">
                  <a:extLst>
                    <a:ext uri="{9D8B030D-6E8A-4147-A177-3AD203B41FA5}">
                      <a16:colId xmlns:a16="http://schemas.microsoft.com/office/drawing/2014/main" val="20001"/>
                    </a:ext>
                  </a:extLst>
                </a:gridCol>
                <a:gridCol w="905933">
                  <a:extLst>
                    <a:ext uri="{9D8B030D-6E8A-4147-A177-3AD203B41FA5}">
                      <a16:colId xmlns:a16="http://schemas.microsoft.com/office/drawing/2014/main" val="20002"/>
                    </a:ext>
                  </a:extLst>
                </a:gridCol>
                <a:gridCol w="905933">
                  <a:extLst>
                    <a:ext uri="{9D8B030D-6E8A-4147-A177-3AD203B41FA5}">
                      <a16:colId xmlns:a16="http://schemas.microsoft.com/office/drawing/2014/main" val="20003"/>
                    </a:ext>
                  </a:extLst>
                </a:gridCol>
                <a:gridCol w="1113004">
                  <a:extLst>
                    <a:ext uri="{9D8B030D-6E8A-4147-A177-3AD203B41FA5}">
                      <a16:colId xmlns:a16="http://schemas.microsoft.com/office/drawing/2014/main" val="20004"/>
                    </a:ext>
                  </a:extLst>
                </a:gridCol>
                <a:gridCol w="698863">
                  <a:extLst>
                    <a:ext uri="{9D8B030D-6E8A-4147-A177-3AD203B41FA5}">
                      <a16:colId xmlns:a16="http://schemas.microsoft.com/office/drawing/2014/main" val="20005"/>
                    </a:ext>
                  </a:extLst>
                </a:gridCol>
                <a:gridCol w="1164771">
                  <a:extLst>
                    <a:ext uri="{9D8B030D-6E8A-4147-A177-3AD203B41FA5}">
                      <a16:colId xmlns:a16="http://schemas.microsoft.com/office/drawing/2014/main" val="20006"/>
                    </a:ext>
                  </a:extLst>
                </a:gridCol>
                <a:gridCol w="854166">
                  <a:extLst>
                    <a:ext uri="{9D8B030D-6E8A-4147-A177-3AD203B41FA5}">
                      <a16:colId xmlns:a16="http://schemas.microsoft.com/office/drawing/2014/main" val="20007"/>
                    </a:ext>
                  </a:extLst>
                </a:gridCol>
                <a:gridCol w="698863">
                  <a:extLst>
                    <a:ext uri="{9D8B030D-6E8A-4147-A177-3AD203B41FA5}">
                      <a16:colId xmlns:a16="http://schemas.microsoft.com/office/drawing/2014/main" val="20008"/>
                    </a:ext>
                  </a:extLst>
                </a:gridCol>
              </a:tblGrid>
              <a:tr h="370840">
                <a:tc>
                  <a:txBody>
                    <a:bodyPr/>
                    <a:lstStyle/>
                    <a:p>
                      <a:pPr algn="ctr"/>
                      <a:endParaRPr lang="en-US" dirty="0"/>
                    </a:p>
                  </a:txBody>
                  <a:tcPr/>
                </a:tc>
                <a:tc gridSpan="2">
                  <a:txBody>
                    <a:bodyPr/>
                    <a:lstStyle/>
                    <a:p>
                      <a:pPr algn="ctr"/>
                      <a:r>
                        <a:rPr lang="en-US" dirty="0"/>
                        <a:t>Low-Calorie</a:t>
                      </a:r>
                    </a:p>
                  </a:txBody>
                  <a:tcPr/>
                </a:tc>
                <a:tc hMerge="1">
                  <a:txBody>
                    <a:bodyPr/>
                    <a:lstStyle/>
                    <a:p>
                      <a:pPr algn="ctr"/>
                      <a:endParaRPr lang="en-US" dirty="0"/>
                    </a:p>
                  </a:txBody>
                  <a:tcPr/>
                </a:tc>
                <a:tc gridSpan="2">
                  <a:txBody>
                    <a:bodyPr/>
                    <a:lstStyle/>
                    <a:p>
                      <a:pPr algn="ctr"/>
                      <a:r>
                        <a:rPr lang="en-US" dirty="0"/>
                        <a:t>Medium-Calorie</a:t>
                      </a:r>
                    </a:p>
                  </a:txBody>
                  <a:tcPr/>
                </a:tc>
                <a:tc hMerge="1">
                  <a:txBody>
                    <a:bodyPr/>
                    <a:lstStyle/>
                    <a:p>
                      <a:pPr algn="ctr"/>
                      <a:endParaRPr lang="en-US" dirty="0"/>
                    </a:p>
                  </a:txBody>
                  <a:tcPr/>
                </a:tc>
                <a:tc gridSpan="2">
                  <a:txBody>
                    <a:bodyPr/>
                    <a:lstStyle/>
                    <a:p>
                      <a:pPr algn="ctr"/>
                      <a:r>
                        <a:rPr lang="en-US" dirty="0"/>
                        <a:t>High-Calorie</a:t>
                      </a:r>
                    </a:p>
                  </a:txBody>
                  <a:tcPr/>
                </a:tc>
                <a:tc hMerge="1">
                  <a:txBody>
                    <a:bodyPr/>
                    <a:lstStyle/>
                    <a:p>
                      <a:pPr algn="ctr"/>
                      <a:endParaRPr lang="en-US" dirty="0"/>
                    </a:p>
                  </a:txBody>
                  <a:tcPr/>
                </a:tc>
                <a:tc>
                  <a:txBody>
                    <a:bodyPr/>
                    <a:lstStyle/>
                    <a:p>
                      <a:pPr algn="ctr"/>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pPr algn="ctr"/>
                      <a:endParaRPr lang="en-US"/>
                    </a:p>
                  </a:txBody>
                  <a:tcPr/>
                </a:tc>
                <a:tc>
                  <a:txBody>
                    <a:bodyPr/>
                    <a:lstStyle/>
                    <a:p>
                      <a:pPr algn="ctr"/>
                      <a:r>
                        <a:rPr lang="en-US" i="1" dirty="0"/>
                        <a:t>X</a:t>
                      </a:r>
                    </a:p>
                  </a:txBody>
                  <a:tcPr/>
                </a:tc>
                <a:tc>
                  <a:txBody>
                    <a:bodyPr/>
                    <a:lstStyle/>
                    <a:p>
                      <a:pPr algn="ctr"/>
                      <a:r>
                        <a:rPr lang="en-US" i="1" dirty="0"/>
                        <a:t>X</a:t>
                      </a:r>
                      <a:r>
                        <a:rPr lang="en-US" baseline="30000" dirty="0"/>
                        <a:t>2</a:t>
                      </a:r>
                    </a:p>
                  </a:txBody>
                  <a:tcPr/>
                </a:tc>
                <a:tc>
                  <a:txBody>
                    <a:bodyPr/>
                    <a:lstStyle/>
                    <a:p>
                      <a:pPr algn="ctr"/>
                      <a:r>
                        <a:rPr lang="en-US" i="1" dirty="0"/>
                        <a:t>X</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i="1" dirty="0"/>
                        <a:t>X</a:t>
                      </a:r>
                      <a:r>
                        <a:rPr lang="en-US" baseline="30000" dirty="0"/>
                        <a:t>2</a:t>
                      </a:r>
                    </a:p>
                  </a:txBody>
                  <a:tcPr/>
                </a:tc>
                <a:tc>
                  <a:txBody>
                    <a:bodyPr/>
                    <a:lstStyle/>
                    <a:p>
                      <a:pPr algn="ctr"/>
                      <a:r>
                        <a:rPr lang="en-US" i="1" dirty="0"/>
                        <a:t>X</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i="1" dirty="0"/>
                        <a:t>X</a:t>
                      </a:r>
                      <a:r>
                        <a:rPr lang="en-US" baseline="30000" dirty="0"/>
                        <a:t>2</a:t>
                      </a:r>
                    </a:p>
                  </a:txBody>
                  <a:tcPr/>
                </a:tc>
                <a:tc>
                  <a:txBody>
                    <a:bodyPr/>
                    <a:lstStyle/>
                    <a:p>
                      <a:pPr algn="ctr"/>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pPr algn="ctr"/>
                      <a:endParaRPr lang="en-US"/>
                    </a:p>
                  </a:txBody>
                  <a:tcPr/>
                </a:tc>
                <a:tc>
                  <a:txBody>
                    <a:bodyPr/>
                    <a:lstStyle/>
                    <a:p>
                      <a:pPr algn="ctr"/>
                      <a:r>
                        <a:rPr lang="en-US" dirty="0"/>
                        <a:t>30</a:t>
                      </a:r>
                    </a:p>
                  </a:txBody>
                  <a:tcPr/>
                </a:tc>
                <a:tc>
                  <a:txBody>
                    <a:bodyPr/>
                    <a:lstStyle/>
                    <a:p>
                      <a:pPr algn="ctr"/>
                      <a:r>
                        <a:rPr lang="en-US" dirty="0"/>
                        <a:t>900</a:t>
                      </a:r>
                    </a:p>
                  </a:txBody>
                  <a:tcPr/>
                </a:tc>
                <a:tc>
                  <a:txBody>
                    <a:bodyPr/>
                    <a:lstStyle/>
                    <a:p>
                      <a:pPr algn="ctr"/>
                      <a:r>
                        <a:rPr lang="en-US" dirty="0"/>
                        <a:t>28</a:t>
                      </a:r>
                    </a:p>
                  </a:txBody>
                  <a:tcPr/>
                </a:tc>
                <a:tc>
                  <a:txBody>
                    <a:bodyPr/>
                    <a:lstStyle/>
                    <a:p>
                      <a:pPr algn="ctr"/>
                      <a:r>
                        <a:rPr lang="en-US" dirty="0"/>
                        <a:t>784</a:t>
                      </a:r>
                    </a:p>
                  </a:txBody>
                  <a:tcPr/>
                </a:tc>
                <a:tc>
                  <a:txBody>
                    <a:bodyPr/>
                    <a:lstStyle/>
                    <a:p>
                      <a:pPr algn="ctr"/>
                      <a:r>
                        <a:rPr lang="en-US" dirty="0"/>
                        <a:t>24</a:t>
                      </a:r>
                    </a:p>
                  </a:txBody>
                  <a:tcPr/>
                </a:tc>
                <a:tc>
                  <a:txBody>
                    <a:bodyPr/>
                    <a:lstStyle/>
                    <a:p>
                      <a:pPr algn="ctr"/>
                      <a:r>
                        <a:rPr lang="en-US" dirty="0"/>
                        <a:t>576</a:t>
                      </a:r>
                    </a:p>
                  </a:txBody>
                  <a:tcPr/>
                </a:tc>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pPr algn="ctr"/>
                      <a:endParaRPr lang="en-US" dirty="0"/>
                    </a:p>
                  </a:txBody>
                  <a:tcPr/>
                </a:tc>
                <a:tc>
                  <a:txBody>
                    <a:bodyPr/>
                    <a:lstStyle/>
                    <a:p>
                      <a:pPr algn="ctr"/>
                      <a:r>
                        <a:rPr lang="en-US" dirty="0"/>
                        <a:t>31</a:t>
                      </a:r>
                    </a:p>
                  </a:txBody>
                  <a:tcPr/>
                </a:tc>
                <a:tc>
                  <a:txBody>
                    <a:bodyPr/>
                    <a:lstStyle/>
                    <a:p>
                      <a:pPr algn="ctr"/>
                      <a:r>
                        <a:rPr lang="en-US" dirty="0"/>
                        <a:t>961</a:t>
                      </a:r>
                    </a:p>
                  </a:txBody>
                  <a:tcPr/>
                </a:tc>
                <a:tc>
                  <a:txBody>
                    <a:bodyPr/>
                    <a:lstStyle/>
                    <a:p>
                      <a:pPr algn="ctr"/>
                      <a:r>
                        <a:rPr lang="en-US" dirty="0"/>
                        <a:t>29</a:t>
                      </a:r>
                    </a:p>
                  </a:txBody>
                  <a:tcPr/>
                </a:tc>
                <a:tc>
                  <a:txBody>
                    <a:bodyPr/>
                    <a:lstStyle/>
                    <a:p>
                      <a:pPr algn="ctr"/>
                      <a:r>
                        <a:rPr lang="en-US" dirty="0"/>
                        <a:t>841</a:t>
                      </a:r>
                    </a:p>
                  </a:txBody>
                  <a:tcPr/>
                </a:tc>
                <a:tc>
                  <a:txBody>
                    <a:bodyPr/>
                    <a:lstStyle/>
                    <a:p>
                      <a:pPr algn="ctr"/>
                      <a:r>
                        <a:rPr lang="en-US" dirty="0"/>
                        <a:t>25</a:t>
                      </a:r>
                    </a:p>
                  </a:txBody>
                  <a:tcPr/>
                </a:tc>
                <a:tc>
                  <a:txBody>
                    <a:bodyPr/>
                    <a:lstStyle/>
                    <a:p>
                      <a:pPr algn="ctr"/>
                      <a:r>
                        <a:rPr lang="en-US" dirty="0"/>
                        <a:t>625</a:t>
                      </a:r>
                    </a:p>
                  </a:txBody>
                  <a:tcPr/>
                </a:tc>
                <a:tc gridSpan="2">
                  <a:txBody>
                    <a:bodyPr/>
                    <a:lstStyle/>
                    <a:p>
                      <a:pPr algn="ctr"/>
                      <a:endParaRPr lang="en-US" dirty="0"/>
                    </a:p>
                  </a:txBody>
                  <a:tcPr>
                    <a:noFill/>
                  </a:tcPr>
                </a:tc>
                <a:tc hMerge="1">
                  <a:txBody>
                    <a:bodyPr/>
                    <a:lstStyle/>
                    <a:p>
                      <a:endParaRPr lang="en-US"/>
                    </a:p>
                  </a:txBody>
                  <a:tcPr/>
                </a:tc>
                <a:extLst>
                  <a:ext uri="{0D108BD9-81ED-4DB2-BD59-A6C34878D82A}">
                    <a16:rowId xmlns:a16="http://schemas.microsoft.com/office/drawing/2014/main" val="10003"/>
                  </a:ext>
                </a:extLst>
              </a:tr>
              <a:tr h="370840">
                <a:tc>
                  <a:txBody>
                    <a:bodyPr/>
                    <a:lstStyle/>
                    <a:p>
                      <a:pPr algn="ctr"/>
                      <a:endParaRPr lang="en-US"/>
                    </a:p>
                  </a:txBody>
                  <a:tcPr/>
                </a:tc>
                <a:tc>
                  <a:txBody>
                    <a:bodyPr/>
                    <a:lstStyle/>
                    <a:p>
                      <a:pPr algn="ctr"/>
                      <a:r>
                        <a:rPr lang="en-US" dirty="0"/>
                        <a:t>32</a:t>
                      </a:r>
                    </a:p>
                  </a:txBody>
                  <a:tcPr/>
                </a:tc>
                <a:tc>
                  <a:txBody>
                    <a:bodyPr/>
                    <a:lstStyle/>
                    <a:p>
                      <a:pPr algn="ctr"/>
                      <a:r>
                        <a:rPr lang="en-US" dirty="0"/>
                        <a:t>1024</a:t>
                      </a:r>
                    </a:p>
                  </a:txBody>
                  <a:tcPr/>
                </a:tc>
                <a:tc>
                  <a:txBody>
                    <a:bodyPr/>
                    <a:lstStyle/>
                    <a:p>
                      <a:pPr algn="ctr"/>
                      <a:r>
                        <a:rPr lang="en-US" dirty="0"/>
                        <a:t>27</a:t>
                      </a:r>
                    </a:p>
                  </a:txBody>
                  <a:tcPr/>
                </a:tc>
                <a:tc>
                  <a:txBody>
                    <a:bodyPr/>
                    <a:lstStyle/>
                    <a:p>
                      <a:pPr algn="ctr"/>
                      <a:r>
                        <a:rPr lang="en-US" dirty="0"/>
                        <a:t>729</a:t>
                      </a:r>
                    </a:p>
                  </a:txBody>
                  <a:tcPr/>
                </a:tc>
                <a:tc>
                  <a:txBody>
                    <a:bodyPr/>
                    <a:lstStyle/>
                    <a:p>
                      <a:pPr algn="ctr"/>
                      <a:r>
                        <a:rPr lang="en-US" dirty="0"/>
                        <a:t>26</a:t>
                      </a:r>
                    </a:p>
                  </a:txBody>
                  <a:tcPr/>
                </a:tc>
                <a:tc>
                  <a:txBody>
                    <a:bodyPr/>
                    <a:lstStyle/>
                    <a:p>
                      <a:pPr algn="ctr"/>
                      <a:r>
                        <a:rPr lang="en-US" dirty="0"/>
                        <a:t>676</a:t>
                      </a:r>
                    </a:p>
                  </a:txBody>
                  <a:tcPr/>
                </a:tc>
                <a:tc gridSpan="2">
                  <a:txBody>
                    <a:bodyPr/>
                    <a:lstStyle/>
                    <a:p>
                      <a:pPr algn="ctr"/>
                      <a:r>
                        <a:rPr lang="en-US" dirty="0"/>
                        <a:t>Grand</a:t>
                      </a:r>
                    </a:p>
                  </a:txBody>
                  <a:tcPr>
                    <a:solidFill>
                      <a:schemeClr val="accent5">
                        <a:lumMod val="60000"/>
                        <a:lumOff val="40000"/>
                      </a:schemeClr>
                    </a:solidFill>
                  </a:tcPr>
                </a:tc>
                <a:tc hMerge="1">
                  <a:txBody>
                    <a:bodyPr/>
                    <a:lstStyle/>
                    <a:p>
                      <a:endParaRPr lang="en-US"/>
                    </a:p>
                  </a:txBody>
                  <a:tcPr/>
                </a:tc>
                <a:extLst>
                  <a:ext uri="{0D108BD9-81ED-4DB2-BD59-A6C34878D82A}">
                    <a16:rowId xmlns:a16="http://schemas.microsoft.com/office/drawing/2014/main" val="10004"/>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28</a:t>
                      </a:r>
                    </a:p>
                  </a:txBody>
                  <a:tcPr/>
                </a:tc>
                <a:tc>
                  <a:txBody>
                    <a:bodyPr/>
                    <a:lstStyle/>
                    <a:p>
                      <a:pPr algn="ctr"/>
                      <a:r>
                        <a:rPr lang="en-US" dirty="0"/>
                        <a:t>784</a:t>
                      </a:r>
                    </a:p>
                  </a:txBody>
                  <a:tcPr/>
                </a:tc>
                <a:tc>
                  <a:txBody>
                    <a:bodyPr/>
                    <a:lstStyle/>
                    <a:p>
                      <a:pPr algn="ctr"/>
                      <a:endParaRPr lang="en-US"/>
                    </a:p>
                  </a:txBody>
                  <a:tcPr/>
                </a:tc>
                <a:tc>
                  <a:txBody>
                    <a:bodyPr/>
                    <a:lstStyle/>
                    <a:p>
                      <a:pPr algn="ctr"/>
                      <a:endParaRPr lang="en-US"/>
                    </a:p>
                  </a:txBody>
                  <a:tcPr/>
                </a:tc>
                <a:tc>
                  <a:txBody>
                    <a:bodyPr/>
                    <a:lstStyle/>
                    <a:p>
                      <a:pPr algn="ctr"/>
                      <a:r>
                        <a:rPr lang="en-US" i="1" dirty="0"/>
                        <a:t>X</a:t>
                      </a:r>
                    </a:p>
                  </a:txBody>
                  <a:tcPr>
                    <a:solidFill>
                      <a:schemeClr val="accent5">
                        <a:lumMod val="60000"/>
                        <a:lumOff val="40000"/>
                      </a:schemeClr>
                    </a:solidFill>
                  </a:tcPr>
                </a:tc>
                <a:tc>
                  <a:txBody>
                    <a:bodyPr/>
                    <a:lstStyle/>
                    <a:p>
                      <a:pPr algn="ctr"/>
                      <a:r>
                        <a:rPr lang="en-US" i="1" dirty="0"/>
                        <a:t>X</a:t>
                      </a:r>
                      <a:r>
                        <a:rPr lang="en-US" baseline="30000" dirty="0"/>
                        <a:t>2</a:t>
                      </a:r>
                    </a:p>
                  </a:txBody>
                  <a:tcPr>
                    <a:solidFill>
                      <a:schemeClr val="accent5">
                        <a:lumMod val="60000"/>
                        <a:lumOff val="40000"/>
                      </a:schemeClr>
                    </a:solidFill>
                  </a:tcPr>
                </a:tc>
                <a:extLst>
                  <a:ext uri="{0D108BD9-81ED-4DB2-BD59-A6C34878D82A}">
                    <a16:rowId xmlns:a16="http://schemas.microsoft.com/office/drawing/2014/main" val="10005"/>
                  </a:ext>
                </a:extLst>
              </a:tr>
              <a:tr h="370840">
                <a:tc>
                  <a:txBody>
                    <a:bodyPr/>
                    <a:lstStyle/>
                    <a:p>
                      <a:pPr algn="ctr"/>
                      <a:r>
                        <a:rPr lang="en-US" dirty="0"/>
                        <a:t>Sum</a:t>
                      </a:r>
                    </a:p>
                  </a:txBody>
                  <a:tcPr/>
                </a:tc>
                <a:tc>
                  <a:txBody>
                    <a:bodyPr/>
                    <a:lstStyle/>
                    <a:p>
                      <a:pPr algn="ctr"/>
                      <a:r>
                        <a:rPr lang="en-US" dirty="0"/>
                        <a:t>93</a:t>
                      </a:r>
                    </a:p>
                  </a:txBody>
                  <a:tcPr/>
                </a:tc>
                <a:tc>
                  <a:txBody>
                    <a:bodyPr/>
                    <a:lstStyle/>
                    <a:p>
                      <a:pPr algn="ctr"/>
                      <a:r>
                        <a:rPr lang="en-US" dirty="0"/>
                        <a:t>2885</a:t>
                      </a:r>
                    </a:p>
                  </a:txBody>
                  <a:tcPr/>
                </a:tc>
                <a:tc>
                  <a:txBody>
                    <a:bodyPr/>
                    <a:lstStyle/>
                    <a:p>
                      <a:pPr algn="ctr"/>
                      <a:r>
                        <a:rPr lang="en-US" dirty="0"/>
                        <a:t>112</a:t>
                      </a:r>
                    </a:p>
                  </a:txBody>
                  <a:tcPr/>
                </a:tc>
                <a:tc>
                  <a:txBody>
                    <a:bodyPr/>
                    <a:lstStyle/>
                    <a:p>
                      <a:pPr algn="ctr"/>
                      <a:r>
                        <a:rPr lang="en-US" dirty="0"/>
                        <a:t>3138</a:t>
                      </a:r>
                    </a:p>
                  </a:txBody>
                  <a:tcPr/>
                </a:tc>
                <a:tc>
                  <a:txBody>
                    <a:bodyPr/>
                    <a:lstStyle/>
                    <a:p>
                      <a:pPr algn="ctr"/>
                      <a:r>
                        <a:rPr lang="en-US" dirty="0"/>
                        <a:t>75</a:t>
                      </a:r>
                    </a:p>
                  </a:txBody>
                  <a:tcPr/>
                </a:tc>
                <a:tc>
                  <a:txBody>
                    <a:bodyPr/>
                    <a:lstStyle/>
                    <a:p>
                      <a:pPr algn="ctr"/>
                      <a:r>
                        <a:rPr lang="en-US" dirty="0"/>
                        <a:t>1877</a:t>
                      </a:r>
                    </a:p>
                  </a:txBody>
                  <a:tcPr/>
                </a:tc>
                <a:tc>
                  <a:txBody>
                    <a:bodyPr/>
                    <a:lstStyle/>
                    <a:p>
                      <a:pPr algn="ctr"/>
                      <a:r>
                        <a:rPr lang="en-US" dirty="0"/>
                        <a:t>280</a:t>
                      </a:r>
                    </a:p>
                  </a:txBody>
                  <a:tcPr/>
                </a:tc>
                <a:tc>
                  <a:txBody>
                    <a:bodyPr/>
                    <a:lstStyle/>
                    <a:p>
                      <a:pPr algn="ctr"/>
                      <a:r>
                        <a:rPr lang="en-US" dirty="0"/>
                        <a:t>7900</a:t>
                      </a:r>
                    </a:p>
                  </a:txBody>
                  <a:tcPr/>
                </a:tc>
                <a:extLst>
                  <a:ext uri="{0D108BD9-81ED-4DB2-BD59-A6C34878D82A}">
                    <a16:rowId xmlns:a16="http://schemas.microsoft.com/office/drawing/2014/main" val="10006"/>
                  </a:ext>
                </a:extLst>
              </a:tr>
              <a:tr h="370840">
                <a:tc>
                  <a:txBody>
                    <a:bodyPr/>
                    <a:lstStyle/>
                    <a:p>
                      <a:pPr algn="ctr"/>
                      <a:r>
                        <a:rPr lang="en-US" i="1" dirty="0"/>
                        <a:t>n</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4</a:t>
                      </a:r>
                    </a:p>
                  </a:txBody>
                  <a:tcPr/>
                </a:tc>
                <a:tc>
                  <a:txBody>
                    <a:bodyPr/>
                    <a:lstStyle/>
                    <a:p>
                      <a:pPr algn="ctr"/>
                      <a:endParaRPr lang="en-US" dirty="0"/>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10</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29028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DFD5F25D-12EB-46D7-B6D1-27813F12F53D}"/>
              </a:ext>
            </a:extLst>
          </p:cNvPr>
          <p:cNvSpPr>
            <a:spLocks noGrp="1"/>
          </p:cNvSpPr>
          <p:nvPr>
            <p:ph idx="1"/>
          </p:nvPr>
        </p:nvSpPr>
        <p:spPr>
          <a:xfrm>
            <a:off x="457200" y="1166018"/>
            <a:ext cx="3445727" cy="4525963"/>
          </a:xfrm>
        </p:spPr>
        <p:txBody>
          <a:bodyPr>
            <a:normAutofit fontScale="92500" lnSpcReduction="10000"/>
          </a:bodyPr>
          <a:lstStyle/>
          <a:p>
            <a:pPr>
              <a:lnSpc>
                <a:spcPct val="110000"/>
              </a:lnSpc>
              <a:spcBef>
                <a:spcPts val="0"/>
              </a:spcBef>
            </a:pPr>
            <a:r>
              <a:rPr lang="en-US" b="1" dirty="0"/>
              <a:t>STEP 5:</a:t>
            </a:r>
            <a:r>
              <a:rPr lang="en-US" dirty="0"/>
              <a:t> Calculate the Test Statistic </a:t>
            </a:r>
            <a:r>
              <a:rPr lang="en-US" i="1" dirty="0"/>
              <a:t>(continued)</a:t>
            </a:r>
          </a:p>
          <a:p>
            <a:pPr lvl="1">
              <a:lnSpc>
                <a:spcPct val="110000"/>
              </a:lnSpc>
              <a:spcBef>
                <a:spcPts val="0"/>
              </a:spcBef>
            </a:pPr>
            <a:r>
              <a:rPr lang="en-US" dirty="0"/>
              <a:t>The sum of squared scores for Step 1 is 7,900.00. Step 2 is next.</a:t>
            </a:r>
          </a:p>
          <a:p>
            <a:pPr lvl="1">
              <a:lnSpc>
                <a:spcPct val="110000"/>
              </a:lnSpc>
              <a:spcBef>
                <a:spcPts val="0"/>
              </a:spcBef>
            </a:pPr>
            <a:r>
              <a:rPr lang="en-US" dirty="0"/>
              <a:t>Calculating between-subjects, one-way ANOVA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958655-1D9D-4016-BA0D-A89466755074}"/>
                  </a:ext>
                </a:extLst>
              </p:cNvPr>
              <p:cNvSpPr txBox="1"/>
              <p:nvPr/>
            </p:nvSpPr>
            <p:spPr>
              <a:xfrm>
                <a:off x="3153937" y="1237640"/>
                <a:ext cx="5867400" cy="4194418"/>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ea typeface="Cambria Math" charset="0"/>
                              <a:cs typeface="Cambria Math" charset="0"/>
                            </a:rPr>
                          </m:ctrlPr>
                        </m:fPr>
                        <m:num>
                          <m:sSup>
                            <m:sSupPr>
                              <m:ctrlPr>
                                <a:rPr lang="en-US" sz="2000" i="1">
                                  <a:latin typeface="Cambria Math" panose="02040503050406030204" pitchFamily="18" charset="0"/>
                                  <a:ea typeface="Cambria Math" charset="0"/>
                                  <a:cs typeface="Cambria Math" charset="0"/>
                                </a:rPr>
                              </m:ctrlPr>
                            </m:sSupPr>
                            <m:e>
                              <m:d>
                                <m:dPr>
                                  <m:ctrlPr>
                                    <a:rPr lang="en-US" sz="2000" i="1">
                                      <a:latin typeface="Cambria Math" panose="02040503050406030204" pitchFamily="18" charset="0"/>
                                      <a:ea typeface="Cambria Math" charset="0"/>
                                      <a:cs typeface="Cambria Math" charset="0"/>
                                    </a:rPr>
                                  </m:ctrlPr>
                                </m:dPr>
                                <m:e>
                                  <m:r>
                                    <m:rPr>
                                      <m:sty m:val="p"/>
                                    </m:rPr>
                                    <a:rPr lang="el-GR" sz="2000" i="1">
                                      <a:latin typeface="Cambria Math" charset="0"/>
                                      <a:ea typeface="Cambria Math" charset="0"/>
                                      <a:cs typeface="Cambria Math" charset="0"/>
                                    </a:rPr>
                                    <m:t>Σ</m:t>
                                  </m:r>
                                  <m:r>
                                    <a:rPr lang="en-US" sz="2000" i="1">
                                      <a:latin typeface="Cambria Math" charset="0"/>
                                      <a:ea typeface="Cambria Math" charset="0"/>
                                      <a:cs typeface="Cambria Math" charset="0"/>
                                    </a:rPr>
                                    <m:t>𝑋</m:t>
                                  </m:r>
                                </m:e>
                              </m:d>
                            </m:e>
                            <m:sup>
                              <m:r>
                                <a:rPr lang="en-US" sz="2000" i="1">
                                  <a:latin typeface="Cambria Math" charset="0"/>
                                  <a:ea typeface="Cambria Math" charset="0"/>
                                  <a:cs typeface="Cambria Math" charset="0"/>
                                </a:rPr>
                                <m:t>2</m:t>
                              </m:r>
                            </m:sup>
                          </m:sSup>
                        </m:num>
                        <m:den>
                          <m:r>
                            <a:rPr lang="en-US" sz="2000" i="1">
                              <a:latin typeface="Cambria Math" charset="0"/>
                              <a:ea typeface="Cambria Math" charset="0"/>
                              <a:cs typeface="Cambria Math" charset="0"/>
                            </a:rPr>
                            <m:t>𝑁</m:t>
                          </m:r>
                        </m:den>
                      </m:f>
                      <m:r>
                        <a:rPr lang="en-US" sz="2000" b="0" i="1" smtClean="0">
                          <a:latin typeface="Cambria Math" charset="0"/>
                          <a:ea typeface="Cambria Math" charset="0"/>
                          <a:cs typeface="Cambria Math" charset="0"/>
                        </a:rPr>
                        <m:t>=</m:t>
                      </m:r>
                      <m:f>
                        <m:fPr>
                          <m:ctrlPr>
                            <a:rPr lang="en-US" sz="2000" b="0" i="1" smtClean="0">
                              <a:latin typeface="Cambria Math" panose="02040503050406030204" pitchFamily="18" charset="0"/>
                              <a:ea typeface="Cambria Math" charset="0"/>
                              <a:cs typeface="Cambria Math" charset="0"/>
                            </a:rPr>
                          </m:ctrlPr>
                        </m:fPr>
                        <m:num>
                          <m:sSup>
                            <m:sSupPr>
                              <m:ctrlPr>
                                <a:rPr lang="en-US" sz="2000" b="0" i="1" smtClean="0">
                                  <a:latin typeface="Cambria Math" panose="02040503050406030204" pitchFamily="18" charset="0"/>
                                  <a:ea typeface="Cambria Math" charset="0"/>
                                  <a:cs typeface="Cambria Math" charset="0"/>
                                </a:rPr>
                              </m:ctrlPr>
                            </m:sSupPr>
                            <m:e>
                              <m:r>
                                <a:rPr lang="en-US" sz="2000" b="0" i="1" smtClean="0">
                                  <a:latin typeface="Cambria Math" charset="0"/>
                                  <a:ea typeface="Cambria Math" charset="0"/>
                                  <a:cs typeface="Cambria Math" charset="0"/>
                                </a:rPr>
                                <m:t>280</m:t>
                              </m:r>
                            </m:e>
                            <m:sup>
                              <m:r>
                                <a:rPr lang="en-US" sz="2000" b="0" i="1" smtClean="0">
                                  <a:latin typeface="Cambria Math" charset="0"/>
                                  <a:ea typeface="Cambria Math" charset="0"/>
                                  <a:cs typeface="Cambria Math" charset="0"/>
                                </a:rPr>
                                <m:t>2</m:t>
                              </m:r>
                            </m:sup>
                          </m:sSup>
                        </m:num>
                        <m:den>
                          <m:r>
                            <a:rPr lang="en-US" sz="2000" b="0" i="1" smtClean="0">
                              <a:latin typeface="Cambria Math" charset="0"/>
                              <a:ea typeface="Cambria Math" charset="0"/>
                              <a:cs typeface="Cambria Math" charset="0"/>
                            </a:rPr>
                            <m:t>10</m:t>
                          </m:r>
                        </m:den>
                      </m:f>
                    </m:oMath>
                    <m:oMath xmlns:m="http://schemas.openxmlformats.org/officeDocument/2006/math">
                      <m:r>
                        <a:rPr lang="en-US" sz="2000" b="0" i="1" smtClean="0">
                          <a:latin typeface="Cambria Math" charset="0"/>
                          <a:ea typeface="Cambria Math" charset="0"/>
                          <a:cs typeface="Cambria Math" charset="0"/>
                        </a:rPr>
                        <m:t>=</m:t>
                      </m:r>
                      <m:f>
                        <m:fPr>
                          <m:ctrlPr>
                            <a:rPr lang="en-US" sz="2000" b="0" i="1" smtClean="0">
                              <a:latin typeface="Cambria Math" panose="02040503050406030204" pitchFamily="18" charset="0"/>
                              <a:ea typeface="Cambria Math" charset="0"/>
                              <a:cs typeface="Cambria Math" charset="0"/>
                            </a:rPr>
                          </m:ctrlPr>
                        </m:fPr>
                        <m:num>
                          <m:r>
                            <a:rPr lang="en-US" sz="2000" b="0" i="1" smtClean="0">
                              <a:latin typeface="Cambria Math" charset="0"/>
                              <a:ea typeface="Cambria Math" charset="0"/>
                              <a:cs typeface="Cambria Math" charset="0"/>
                            </a:rPr>
                            <m:t>78,400.00</m:t>
                          </m:r>
                        </m:num>
                        <m:den>
                          <m:r>
                            <a:rPr lang="en-US" sz="2000" b="0" i="1" smtClean="0">
                              <a:latin typeface="Cambria Math" charset="0"/>
                              <a:ea typeface="Cambria Math" charset="0"/>
                              <a:cs typeface="Cambria Math" charset="0"/>
                            </a:rPr>
                            <m:t>10</m:t>
                          </m:r>
                        </m:den>
                      </m:f>
                    </m:oMath>
                    <m:oMath xmlns:m="http://schemas.openxmlformats.org/officeDocument/2006/math">
                      <m:r>
                        <a:rPr lang="en-US" sz="2000" b="0" i="1" smtClean="0">
                          <a:latin typeface="Cambria Math" charset="0"/>
                          <a:ea typeface="Cambria Math" charset="0"/>
                          <a:cs typeface="Cambria Math" charset="0"/>
                        </a:rPr>
                        <m:t>=7,840.00</m:t>
                      </m:r>
                    </m:oMath>
                  </m:oMathPara>
                </a14:m>
                <a:endParaRPr lang="en-US" sz="2000" i="1" dirty="0">
                  <a:latin typeface="Cambria Math"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charset="0"/>
                            </a:rPr>
                            <m:t>𝑆𝑆</m:t>
                          </m:r>
                        </m:e>
                        <m:sub>
                          <m:r>
                            <a:rPr lang="en-US" sz="2000" i="1">
                              <a:latin typeface="Cambria Math" charset="0"/>
                            </a:rPr>
                            <m:t>𝑇𝑜𝑡𝑎𝑙</m:t>
                          </m:r>
                        </m:sub>
                      </m:sSub>
                      <m:r>
                        <a:rPr lang="en-US" sz="2000" i="1">
                          <a:latin typeface="Cambria Math" charset="0"/>
                        </a:rPr>
                        <m:t>=</m:t>
                      </m:r>
                      <m:r>
                        <m:rPr>
                          <m:sty m:val="p"/>
                        </m:rPr>
                        <a:rPr lang="el-GR" sz="2000" i="1">
                          <a:latin typeface="Cambria Math" charset="0"/>
                          <a:ea typeface="Cambria Math" charset="0"/>
                          <a:cs typeface="Cambria Math" charset="0"/>
                        </a:rPr>
                        <m:t>Σ</m:t>
                      </m:r>
                      <m:sSup>
                        <m:sSupPr>
                          <m:ctrlPr>
                            <a:rPr lang="el-GR" sz="2000" i="1">
                              <a:latin typeface="Cambria Math" panose="02040503050406030204" pitchFamily="18" charset="0"/>
                              <a:ea typeface="Cambria Math" charset="0"/>
                              <a:cs typeface="Cambria Math" charset="0"/>
                            </a:rPr>
                          </m:ctrlPr>
                        </m:sSupPr>
                        <m:e>
                          <m:r>
                            <a:rPr lang="en-US" sz="2000" i="1">
                              <a:latin typeface="Cambria Math" charset="0"/>
                              <a:ea typeface="Cambria Math" charset="0"/>
                              <a:cs typeface="Cambria Math" charset="0"/>
                            </a:rPr>
                            <m:t>𝑋</m:t>
                          </m:r>
                        </m:e>
                        <m:sup>
                          <m:r>
                            <a:rPr lang="en-US" sz="2000" i="1">
                              <a:latin typeface="Cambria Math" charset="0"/>
                              <a:ea typeface="Cambria Math" charset="0"/>
                              <a:cs typeface="Cambria Math" charset="0"/>
                            </a:rPr>
                            <m:t>2</m:t>
                          </m:r>
                        </m:sup>
                      </m:sSup>
                      <m:r>
                        <a:rPr lang="en-US" sz="2000" i="1">
                          <a:latin typeface="Cambria Math" charset="0"/>
                          <a:ea typeface="Cambria Math" charset="0"/>
                          <a:cs typeface="Cambria Math" charset="0"/>
                        </a:rPr>
                        <m:t>−</m:t>
                      </m:r>
                      <m:f>
                        <m:fPr>
                          <m:ctrlPr>
                            <a:rPr lang="en-US" sz="2000" i="1">
                              <a:latin typeface="Cambria Math" panose="02040503050406030204" pitchFamily="18" charset="0"/>
                              <a:ea typeface="Cambria Math" charset="0"/>
                              <a:cs typeface="Cambria Math" charset="0"/>
                            </a:rPr>
                          </m:ctrlPr>
                        </m:fPr>
                        <m:num>
                          <m:sSup>
                            <m:sSupPr>
                              <m:ctrlPr>
                                <a:rPr lang="en-US" sz="2000" i="1">
                                  <a:latin typeface="Cambria Math" panose="02040503050406030204" pitchFamily="18" charset="0"/>
                                  <a:ea typeface="Cambria Math" charset="0"/>
                                  <a:cs typeface="Cambria Math" charset="0"/>
                                </a:rPr>
                              </m:ctrlPr>
                            </m:sSupPr>
                            <m:e>
                              <m:d>
                                <m:dPr>
                                  <m:ctrlPr>
                                    <a:rPr lang="en-US" sz="2000" i="1">
                                      <a:latin typeface="Cambria Math" panose="02040503050406030204" pitchFamily="18" charset="0"/>
                                      <a:ea typeface="Cambria Math" charset="0"/>
                                      <a:cs typeface="Cambria Math" charset="0"/>
                                    </a:rPr>
                                  </m:ctrlPr>
                                </m:dPr>
                                <m:e>
                                  <m:r>
                                    <m:rPr>
                                      <m:sty m:val="p"/>
                                    </m:rPr>
                                    <a:rPr lang="el-GR" sz="2000" i="1">
                                      <a:latin typeface="Cambria Math" charset="0"/>
                                      <a:ea typeface="Cambria Math" charset="0"/>
                                      <a:cs typeface="Cambria Math" charset="0"/>
                                    </a:rPr>
                                    <m:t>Σ</m:t>
                                  </m:r>
                                  <m:r>
                                    <a:rPr lang="en-US" sz="2000" i="1">
                                      <a:latin typeface="Cambria Math" charset="0"/>
                                      <a:ea typeface="Cambria Math" charset="0"/>
                                      <a:cs typeface="Cambria Math" charset="0"/>
                                    </a:rPr>
                                    <m:t>𝑋</m:t>
                                  </m:r>
                                </m:e>
                              </m:d>
                            </m:e>
                            <m:sup>
                              <m:r>
                                <a:rPr lang="en-US" sz="2000" i="1">
                                  <a:latin typeface="Cambria Math" charset="0"/>
                                  <a:ea typeface="Cambria Math" charset="0"/>
                                  <a:cs typeface="Cambria Math" charset="0"/>
                                </a:rPr>
                                <m:t>2</m:t>
                              </m:r>
                            </m:sup>
                          </m:sSup>
                        </m:num>
                        <m:den>
                          <m:r>
                            <a:rPr lang="en-US" sz="2000" i="1">
                              <a:latin typeface="Cambria Math" charset="0"/>
                              <a:ea typeface="Cambria Math" charset="0"/>
                              <a:cs typeface="Cambria Math" charset="0"/>
                            </a:rPr>
                            <m:t>𝑁</m:t>
                          </m:r>
                        </m:den>
                      </m:f>
                    </m:oMath>
                    <m:oMath xmlns:m="http://schemas.openxmlformats.org/officeDocument/2006/math">
                      <m:r>
                        <a:rPr lang="en-US" sz="2000" b="0" i="1" smtClean="0">
                          <a:latin typeface="Cambria Math" charset="0"/>
                          <a:ea typeface="Cambria Math" charset="0"/>
                          <a:cs typeface="Cambria Math" charset="0"/>
                        </a:rPr>
                        <m:t>=7,900.00−7,840.00</m:t>
                      </m:r>
                    </m:oMath>
                    <m:oMath xmlns:m="http://schemas.openxmlformats.org/officeDocument/2006/math">
                      <m:r>
                        <a:rPr lang="en-US" sz="2000" b="0" i="1" smtClean="0">
                          <a:latin typeface="Cambria Math" charset="0"/>
                          <a:ea typeface="Cambria Math" charset="0"/>
                          <a:cs typeface="Cambria Math" charset="0"/>
                        </a:rPr>
                        <m:t>=60.00</m:t>
                      </m:r>
                    </m:oMath>
                  </m:oMathPara>
                </a14:m>
                <a:endParaRPr lang="en-US" sz="2000" dirty="0"/>
              </a:p>
            </p:txBody>
          </p:sp>
        </mc:Choice>
        <mc:Fallback xmlns="">
          <p:sp>
            <p:nvSpPr>
              <p:cNvPr id="9" name="TextBox 8">
                <a:extLst>
                  <a:ext uri="{FF2B5EF4-FFF2-40B4-BE49-F238E27FC236}">
                    <a16:creationId xmlns:a16="http://schemas.microsoft.com/office/drawing/2014/main" id="{03958655-1D9D-4016-BA0D-A89466755074}"/>
                  </a:ext>
                </a:extLst>
              </p:cNvPr>
              <p:cNvSpPr txBox="1">
                <a:spLocks noRot="1" noChangeAspect="1" noMove="1" noResize="1" noEditPoints="1" noAdjustHandles="1" noChangeArrowheads="1" noChangeShapeType="1" noTextEdit="1"/>
              </p:cNvSpPr>
              <p:nvPr/>
            </p:nvSpPr>
            <p:spPr>
              <a:xfrm>
                <a:off x="3153937" y="1237640"/>
                <a:ext cx="5867400" cy="419441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552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775202" cy="502602"/>
          </a:xfrm>
        </p:spPr>
        <p:txBody>
          <a:bodyPr>
            <a:normAutofit fontScale="90000"/>
          </a:bodyPr>
          <a:lstStyle/>
          <a:p>
            <a:r>
              <a:rPr lang="en-US" sz="4000" dirty="0">
                <a:latin typeface="+mn-lt"/>
                <a:ea typeface="Arial" charset="0"/>
                <a:cs typeface="Arial" charset="0"/>
              </a:rPr>
              <a:t>Introduction to Analysis of Variance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8A332459-D847-42DC-AA41-1E6B76DA7190}"/>
              </a:ext>
            </a:extLst>
          </p:cNvPr>
          <p:cNvSpPr>
            <a:spLocks noGrp="1"/>
          </p:cNvSpPr>
          <p:nvPr>
            <p:ph idx="1"/>
          </p:nvPr>
        </p:nvSpPr>
        <p:spPr>
          <a:xfrm>
            <a:off x="457200" y="983293"/>
            <a:ext cx="8229600" cy="4525963"/>
          </a:xfrm>
        </p:spPr>
        <p:txBody>
          <a:bodyPr>
            <a:normAutofit fontScale="92500" lnSpcReduction="10000"/>
          </a:bodyPr>
          <a:lstStyle/>
          <a:p>
            <a:r>
              <a:rPr lang="en-US" sz="2400" dirty="0"/>
              <a:t>Analysis of Variance (ANOVA)</a:t>
            </a:r>
          </a:p>
          <a:p>
            <a:pPr lvl="1">
              <a:lnSpc>
                <a:spcPct val="110000"/>
              </a:lnSpc>
              <a:spcBef>
                <a:spcPts val="0"/>
              </a:spcBef>
            </a:pPr>
            <a:r>
              <a:rPr lang="en-US" sz="2000" dirty="0"/>
              <a:t>Family of statistical tests for comparing the means of 2 or more groups</a:t>
            </a:r>
          </a:p>
          <a:p>
            <a:r>
              <a:rPr lang="en-US" sz="2400" dirty="0"/>
              <a:t>Focus for this chapter</a:t>
            </a:r>
          </a:p>
          <a:p>
            <a:pPr lvl="1"/>
            <a:r>
              <a:rPr lang="en-US" sz="2000" b="1" dirty="0"/>
              <a:t>Between-Subjects, One-Way ANOVA</a:t>
            </a:r>
          </a:p>
          <a:p>
            <a:pPr lvl="2"/>
            <a:r>
              <a:rPr lang="en-US" sz="1800" dirty="0"/>
              <a:t>Statistical test used to compare the means </a:t>
            </a:r>
            <a:r>
              <a:rPr lang="en-US" sz="1800"/>
              <a:t>of 2 </a:t>
            </a:r>
            <a:r>
              <a:rPr lang="en-US" sz="1800" dirty="0"/>
              <a:t>or more independent samples when there is just one independent variable</a:t>
            </a:r>
            <a:endParaRPr lang="en-US" sz="1600" dirty="0"/>
          </a:p>
          <a:p>
            <a:pPr lvl="2"/>
            <a:r>
              <a:rPr lang="en-US" sz="1800" b="1" dirty="0"/>
              <a:t>Between Subjects </a:t>
            </a:r>
          </a:p>
          <a:p>
            <a:pPr lvl="3"/>
            <a:r>
              <a:rPr lang="en-US" dirty="0"/>
              <a:t>ANOVA terminology for independent samples</a:t>
            </a:r>
          </a:p>
          <a:p>
            <a:pPr lvl="2"/>
            <a:r>
              <a:rPr lang="en-US" sz="1800" b="1" dirty="0"/>
              <a:t>Way</a:t>
            </a:r>
          </a:p>
          <a:p>
            <a:pPr lvl="3"/>
            <a:r>
              <a:rPr lang="en-US" dirty="0"/>
              <a:t>Term for an independent variable in ANOVA</a:t>
            </a:r>
          </a:p>
          <a:p>
            <a:pPr lvl="2"/>
            <a:r>
              <a:rPr lang="en-US" sz="1800" b="1" dirty="0"/>
              <a:t>Factor</a:t>
            </a:r>
          </a:p>
          <a:p>
            <a:pPr lvl="3"/>
            <a:r>
              <a:rPr lang="en-US" dirty="0"/>
              <a:t>Term for an independent variable in ANOVA</a:t>
            </a:r>
          </a:p>
          <a:p>
            <a:pPr lvl="2"/>
            <a:r>
              <a:rPr lang="en-US" sz="1800" b="1" dirty="0"/>
              <a:t>Level</a:t>
            </a:r>
          </a:p>
          <a:p>
            <a:pPr lvl="3"/>
            <a:r>
              <a:rPr lang="en-US" dirty="0"/>
              <a:t>ANOVA terminology for a category of an independent variable</a:t>
            </a:r>
          </a:p>
        </p:txBody>
      </p:sp>
    </p:spTree>
    <p:extLst>
      <p:ext uri="{BB962C8B-B14F-4D97-AF65-F5344CB8AC3E}">
        <p14:creationId xmlns:p14="http://schemas.microsoft.com/office/powerpoint/2010/main" val="3232278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E3784468-7233-4F7D-B6FF-0168BF25F600}"/>
              </a:ext>
            </a:extLst>
          </p:cNvPr>
          <p:cNvSpPr>
            <a:spLocks noGrp="1"/>
          </p:cNvSpPr>
          <p:nvPr>
            <p:ph idx="1"/>
          </p:nvPr>
        </p:nvSpPr>
        <p:spPr>
          <a:xfrm>
            <a:off x="457200" y="1066927"/>
            <a:ext cx="8229600" cy="4525963"/>
          </a:xfrm>
        </p:spPr>
        <p:txBody>
          <a:bodyPr/>
          <a:lstStyle/>
          <a:p>
            <a:r>
              <a:rPr lang="en-US" b="1" dirty="0"/>
              <a:t>STEP 5</a:t>
            </a:r>
            <a:r>
              <a:rPr lang="en-US" dirty="0"/>
              <a:t>: Calculate the Test Statistic </a:t>
            </a:r>
            <a:r>
              <a:rPr lang="en-US" i="1" dirty="0"/>
              <a:t>(continued)</a:t>
            </a:r>
          </a:p>
          <a:p>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5191F81-4CC3-4558-967A-9BC4EFF89CCC}"/>
                  </a:ext>
                </a:extLst>
              </p:cNvPr>
              <p:cNvSpPr/>
              <p:nvPr/>
            </p:nvSpPr>
            <p:spPr>
              <a:xfrm>
                <a:off x="825190" y="1761892"/>
                <a:ext cx="7861610" cy="35187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charset="0"/>
                            </a:rPr>
                            <m:t>𝑆𝑆</m:t>
                          </m:r>
                        </m:e>
                        <m:sub>
                          <m:r>
                            <a:rPr lang="en-US" sz="1800" b="0" i="1" smtClean="0">
                              <a:latin typeface="Cambria Math" charset="0"/>
                            </a:rPr>
                            <m:t>𝐵𝑒𝑡𝑤𝑒𝑒𝑛</m:t>
                          </m:r>
                        </m:sub>
                      </m:sSub>
                      <m:r>
                        <a:rPr lang="en-US" sz="1800" b="0" i="1" smtClean="0">
                          <a:latin typeface="Cambria Math" charset="0"/>
                        </a:rPr>
                        <m:t>=</m:t>
                      </m:r>
                      <m:r>
                        <m:rPr>
                          <m:sty m:val="p"/>
                        </m:rPr>
                        <a:rPr lang="el-GR" sz="1800" b="0" i="1" smtClean="0">
                          <a:latin typeface="Cambria Math" charset="0"/>
                          <a:ea typeface="Cambria Math" charset="0"/>
                          <a:cs typeface="Cambria Math" charset="0"/>
                        </a:rPr>
                        <m:t>Σ</m:t>
                      </m:r>
                      <m:d>
                        <m:dPr>
                          <m:ctrlPr>
                            <a:rPr lang="el-GR" sz="1800" b="0" i="1" smtClean="0">
                              <a:latin typeface="Cambria Math" panose="02040503050406030204" pitchFamily="18" charset="0"/>
                              <a:ea typeface="Cambria Math" charset="0"/>
                              <a:cs typeface="Cambria Math" charset="0"/>
                            </a:rPr>
                          </m:ctrlPr>
                        </m:dPr>
                        <m:e>
                          <m:f>
                            <m:fPr>
                              <m:ctrlPr>
                                <a:rPr lang="el-GR" sz="1800" b="0" i="1" smtClean="0">
                                  <a:latin typeface="Cambria Math" panose="02040503050406030204" pitchFamily="18" charset="0"/>
                                  <a:ea typeface="Cambria Math" charset="0"/>
                                  <a:cs typeface="Cambria Math" charset="0"/>
                                </a:rPr>
                              </m:ctrlPr>
                            </m:fPr>
                            <m:num>
                              <m:sSup>
                                <m:sSupPr>
                                  <m:ctrlPr>
                                    <a:rPr lang="el-GR" sz="1800" b="0" i="1" smtClean="0">
                                      <a:latin typeface="Cambria Math" panose="02040503050406030204" pitchFamily="18" charset="0"/>
                                      <a:ea typeface="Cambria Math" charset="0"/>
                                      <a:cs typeface="Cambria Math" charset="0"/>
                                    </a:rPr>
                                  </m:ctrlPr>
                                </m:sSupPr>
                                <m:e>
                                  <m:d>
                                    <m:dPr>
                                      <m:ctrlPr>
                                        <a:rPr lang="el-GR" sz="1800" b="0" i="1" smtClean="0">
                                          <a:latin typeface="Cambria Math" panose="02040503050406030204" pitchFamily="18" charset="0"/>
                                          <a:ea typeface="Cambria Math" charset="0"/>
                                          <a:cs typeface="Cambria Math" charset="0"/>
                                        </a:rPr>
                                      </m:ctrlPr>
                                    </m:dPr>
                                    <m:e>
                                      <m:sSub>
                                        <m:sSubPr>
                                          <m:ctrlPr>
                                            <a:rPr lang="el-GR" sz="1800" b="0" i="1" smtClean="0">
                                              <a:latin typeface="Cambria Math" panose="02040503050406030204" pitchFamily="18" charset="0"/>
                                              <a:ea typeface="Cambria Math" charset="0"/>
                                              <a:cs typeface="Cambria Math" charset="0"/>
                                            </a:rPr>
                                          </m:ctrlPr>
                                        </m:sSubPr>
                                        <m:e>
                                          <m:r>
                                            <m:rPr>
                                              <m:sty m:val="p"/>
                                            </m:rPr>
                                            <a:rPr lang="el-GR" sz="1800" b="0" i="1" smtClean="0">
                                              <a:latin typeface="Cambria Math" charset="0"/>
                                              <a:ea typeface="Cambria Math" charset="0"/>
                                              <a:cs typeface="Cambria Math" charset="0"/>
                                            </a:rPr>
                                            <m:t>Σ</m:t>
                                          </m:r>
                                          <m:r>
                                            <a:rPr lang="en-US" sz="1800" b="0" i="1" smtClean="0">
                                              <a:latin typeface="Cambria Math" charset="0"/>
                                              <a:ea typeface="Cambria Math" charset="0"/>
                                              <a:cs typeface="Cambria Math" charset="0"/>
                                            </a:rPr>
                                            <m:t>𝑋</m:t>
                                          </m:r>
                                        </m:e>
                                        <m:sub>
                                          <m:r>
                                            <a:rPr lang="en-US" sz="1800" b="0" i="1" smtClean="0">
                                              <a:latin typeface="Cambria Math" charset="0"/>
                                              <a:ea typeface="Cambria Math" charset="0"/>
                                              <a:cs typeface="Cambria Math" charset="0"/>
                                            </a:rPr>
                                            <m:t>𝐺𝑟𝑜𝑢𝑝</m:t>
                                          </m:r>
                                        </m:sub>
                                      </m:sSub>
                                    </m:e>
                                  </m:d>
                                </m:e>
                                <m:sup>
                                  <m:r>
                                    <a:rPr lang="en-US" sz="1800" b="0" i="1" smtClean="0">
                                      <a:latin typeface="Cambria Math" charset="0"/>
                                      <a:ea typeface="Cambria Math" charset="0"/>
                                      <a:cs typeface="Cambria Math" charset="0"/>
                                    </a:rPr>
                                    <m:t>2</m:t>
                                  </m:r>
                                </m:sup>
                              </m:sSup>
                            </m:num>
                            <m:den>
                              <m:sSub>
                                <m:sSubPr>
                                  <m:ctrlPr>
                                    <a:rPr lang="el-GR"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𝑛</m:t>
                                  </m:r>
                                </m:e>
                                <m:sub>
                                  <m:r>
                                    <a:rPr lang="en-US" sz="1800" b="0" i="1" smtClean="0">
                                      <a:latin typeface="Cambria Math" charset="0"/>
                                      <a:ea typeface="Cambria Math" charset="0"/>
                                      <a:cs typeface="Cambria Math" charset="0"/>
                                    </a:rPr>
                                    <m:t>𝐺𝑟𝑜𝑢𝑝</m:t>
                                  </m:r>
                                </m:sub>
                              </m:sSub>
                            </m:den>
                          </m:f>
                        </m:e>
                      </m:d>
                      <m:r>
                        <a:rPr lang="en-US" sz="1800" b="0" i="1" smtClean="0">
                          <a:latin typeface="Cambria Math" charset="0"/>
                          <a:ea typeface="Cambria Math" charset="0"/>
                          <a:cs typeface="Cambria Math" charset="0"/>
                        </a:rPr>
                        <m:t>−</m:t>
                      </m:r>
                      <m:f>
                        <m:fPr>
                          <m:ctrlPr>
                            <a:rPr lang="en-US" sz="2000" i="1">
                              <a:latin typeface="Cambria Math" panose="02040503050406030204" pitchFamily="18" charset="0"/>
                              <a:ea typeface="Cambria Math" charset="0"/>
                              <a:cs typeface="Cambria Math" charset="0"/>
                            </a:rPr>
                          </m:ctrlPr>
                        </m:fPr>
                        <m:num>
                          <m:sSup>
                            <m:sSupPr>
                              <m:ctrlPr>
                                <a:rPr lang="en-US" sz="2000" i="1">
                                  <a:latin typeface="Cambria Math" panose="02040503050406030204" pitchFamily="18" charset="0"/>
                                  <a:ea typeface="Cambria Math" charset="0"/>
                                  <a:cs typeface="Cambria Math" charset="0"/>
                                </a:rPr>
                              </m:ctrlPr>
                            </m:sSupPr>
                            <m:e>
                              <m:d>
                                <m:dPr>
                                  <m:ctrlPr>
                                    <a:rPr lang="en-US" sz="2000" i="1">
                                      <a:latin typeface="Cambria Math" panose="02040503050406030204" pitchFamily="18" charset="0"/>
                                      <a:ea typeface="Cambria Math" charset="0"/>
                                      <a:cs typeface="Cambria Math" charset="0"/>
                                    </a:rPr>
                                  </m:ctrlPr>
                                </m:dPr>
                                <m:e>
                                  <m:r>
                                    <m:rPr>
                                      <m:sty m:val="p"/>
                                    </m:rPr>
                                    <a:rPr lang="el-GR" sz="2000" i="1">
                                      <a:latin typeface="Cambria Math" charset="0"/>
                                      <a:ea typeface="Cambria Math" charset="0"/>
                                      <a:cs typeface="Cambria Math" charset="0"/>
                                    </a:rPr>
                                    <m:t>Σ</m:t>
                                  </m:r>
                                  <m:r>
                                    <a:rPr lang="en-US" sz="2000" i="1">
                                      <a:latin typeface="Cambria Math" charset="0"/>
                                      <a:ea typeface="Cambria Math" charset="0"/>
                                      <a:cs typeface="Cambria Math" charset="0"/>
                                    </a:rPr>
                                    <m:t>𝑋</m:t>
                                  </m:r>
                                </m:e>
                              </m:d>
                            </m:e>
                            <m:sup>
                              <m:r>
                                <a:rPr lang="en-US" sz="2000" i="1">
                                  <a:latin typeface="Cambria Math" charset="0"/>
                                  <a:ea typeface="Cambria Math" charset="0"/>
                                  <a:cs typeface="Cambria Math" charset="0"/>
                                </a:rPr>
                                <m:t>2</m:t>
                              </m:r>
                            </m:sup>
                          </m:sSup>
                        </m:num>
                        <m:den>
                          <m:r>
                            <a:rPr lang="en-US" sz="2000" i="1">
                              <a:latin typeface="Cambria Math" charset="0"/>
                              <a:ea typeface="Cambria Math" charset="0"/>
                              <a:cs typeface="Cambria Math" charset="0"/>
                            </a:rPr>
                            <m:t>𝑁</m:t>
                          </m:r>
                        </m:den>
                      </m:f>
                    </m:oMath>
                    <m:oMath xmlns:m="http://schemas.openxmlformats.org/officeDocument/2006/math">
                      <m:r>
                        <a:rPr lang="en-US" b="0" i="1" smtClean="0">
                          <a:latin typeface="Cambria Math" charset="0"/>
                          <a:ea typeface="Cambria Math" charset="0"/>
                          <a:cs typeface="Cambria Math" charset="0"/>
                        </a:rPr>
                        <m:t>𝑤h𝑒𝑟𝑒</m:t>
                      </m:r>
                      <m:r>
                        <a:rPr lang="en-US" b="0" i="1" smtClean="0">
                          <a:latin typeface="Cambria Math" charset="0"/>
                          <a:ea typeface="Cambria Math" charset="0"/>
                          <a:cs typeface="Cambria Math" charset="0"/>
                        </a:rPr>
                        <m:t> </m:t>
                      </m:r>
                      <m:sSub>
                        <m:sSubPr>
                          <m:ctrlPr>
                            <a:rPr lang="en-US" sz="2000" i="1">
                              <a:latin typeface="Cambria Math" panose="02040503050406030204" pitchFamily="18" charset="0"/>
                            </a:rPr>
                          </m:ctrlPr>
                        </m:sSubPr>
                        <m:e>
                          <m:r>
                            <a:rPr lang="en-US" sz="2000" i="1">
                              <a:latin typeface="Cambria Math" charset="0"/>
                            </a:rPr>
                            <m:t>𝑆𝑆</m:t>
                          </m:r>
                        </m:e>
                        <m:sub>
                          <m:r>
                            <a:rPr lang="en-US" sz="2000" i="1">
                              <a:latin typeface="Cambria Math" charset="0"/>
                            </a:rPr>
                            <m:t>𝐵𝑒𝑡𝑤𝑒𝑒𝑛</m:t>
                          </m:r>
                        </m:sub>
                      </m:sSub>
                      <m:r>
                        <a:rPr lang="en-US" sz="2000" b="0" i="1" smtClean="0">
                          <a:latin typeface="Cambria Math" charset="0"/>
                        </a:rPr>
                        <m:t>=</m:t>
                      </m:r>
                      <m:r>
                        <a:rPr lang="en-US" sz="2000" b="0" i="1" smtClean="0">
                          <a:latin typeface="Cambria Math" charset="0"/>
                        </a:rPr>
                        <m:t>𝑏𝑒𝑡𝑤𝑒𝑒𝑛</m:t>
                      </m:r>
                      <m:r>
                        <a:rPr lang="en-US" sz="2000" b="0" i="1" smtClean="0">
                          <a:latin typeface="Cambria Math" charset="0"/>
                        </a:rPr>
                        <m:t>−</m:t>
                      </m:r>
                      <m:r>
                        <a:rPr lang="en-US" sz="2000" b="0" i="1" smtClean="0">
                          <a:latin typeface="Cambria Math" charset="0"/>
                        </a:rPr>
                        <m:t>𝑔𝑟𝑜𝑢𝑝𝑠</m:t>
                      </m:r>
                      <m:r>
                        <a:rPr lang="en-US" sz="2000" b="0" i="1" smtClean="0">
                          <a:latin typeface="Cambria Math" charset="0"/>
                        </a:rPr>
                        <m:t> </m:t>
                      </m:r>
                      <m:r>
                        <a:rPr lang="en-US" sz="2000" b="0" i="1" smtClean="0">
                          <a:latin typeface="Cambria Math" charset="0"/>
                        </a:rPr>
                        <m:t>𝑠𝑢𝑚</m:t>
                      </m:r>
                      <m:r>
                        <a:rPr lang="en-US" sz="2000" b="0" i="1" smtClean="0">
                          <a:latin typeface="Cambria Math" charset="0"/>
                        </a:rPr>
                        <m:t> </m:t>
                      </m:r>
                      <m:r>
                        <a:rPr lang="en-US" sz="2000" b="0" i="1" smtClean="0">
                          <a:latin typeface="Cambria Math" charset="0"/>
                        </a:rPr>
                        <m:t>𝑜𝑓</m:t>
                      </m:r>
                      <m:r>
                        <a:rPr lang="en-US" sz="2000" b="0" i="1" smtClean="0">
                          <a:latin typeface="Cambria Math" charset="0"/>
                        </a:rPr>
                        <m:t> </m:t>
                      </m:r>
                      <m:r>
                        <a:rPr lang="en-US" sz="2000" b="0" i="1" smtClean="0">
                          <a:latin typeface="Cambria Math" charset="0"/>
                        </a:rPr>
                        <m:t>𝑠𝑞𝑢𝑎𝑟𝑒𝑠</m:t>
                      </m:r>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charset="0"/>
                            </a:rPr>
                            <m:t>𝑋</m:t>
                          </m:r>
                        </m:e>
                        <m:sub>
                          <m:r>
                            <a:rPr lang="en-US" sz="2000" b="0" i="1" smtClean="0">
                              <a:latin typeface="Cambria Math" charset="0"/>
                            </a:rPr>
                            <m:t>𝐺𝑟𝑜𝑢𝑝</m:t>
                          </m:r>
                        </m:sub>
                      </m:sSub>
                      <m:r>
                        <a:rPr lang="en-US" sz="2000" b="0" i="1" smtClean="0">
                          <a:latin typeface="Cambria Math" charset="0"/>
                        </a:rPr>
                        <m:t>=</m:t>
                      </m:r>
                      <m:r>
                        <a:rPr lang="en-US" sz="2000" b="0" i="1" smtClean="0">
                          <a:latin typeface="Cambria Math" charset="0"/>
                        </a:rPr>
                        <m:t>𝑟𝑎𝑤</m:t>
                      </m:r>
                      <m:r>
                        <a:rPr lang="en-US" sz="2000" b="0" i="1" smtClean="0">
                          <a:latin typeface="Cambria Math" charset="0"/>
                        </a:rPr>
                        <m:t> </m:t>
                      </m:r>
                      <m:r>
                        <a:rPr lang="en-US" sz="2000" b="0" i="1" smtClean="0">
                          <a:latin typeface="Cambria Math" charset="0"/>
                        </a:rPr>
                        <m:t>𝑠𝑐𝑜𝑟𝑒𝑠</m:t>
                      </m:r>
                      <m:r>
                        <a:rPr lang="en-US" sz="2000" b="0" i="1" smtClean="0">
                          <a:latin typeface="Cambria Math" charset="0"/>
                        </a:rPr>
                        <m:t> </m:t>
                      </m:r>
                      <m:r>
                        <a:rPr lang="en-US" sz="2000" b="0" i="1" smtClean="0">
                          <a:latin typeface="Cambria Math" charset="0"/>
                        </a:rPr>
                        <m:t>𝑓𝑜𝑟</m:t>
                      </m:r>
                      <m:r>
                        <a:rPr lang="en-US" sz="2000" b="0" i="1" smtClean="0">
                          <a:latin typeface="Cambria Math" charset="0"/>
                        </a:rPr>
                        <m:t> </m:t>
                      </m:r>
                      <m:r>
                        <a:rPr lang="en-US" sz="2000" b="0" i="1" smtClean="0">
                          <a:latin typeface="Cambria Math" charset="0"/>
                        </a:rPr>
                        <m:t>𝑐𝑎𝑠𝑒𝑠</m:t>
                      </m:r>
                      <m:r>
                        <a:rPr lang="en-US" sz="2000" b="0" i="1" smtClean="0">
                          <a:latin typeface="Cambria Math" charset="0"/>
                        </a:rPr>
                        <m:t> </m:t>
                      </m:r>
                      <m:r>
                        <a:rPr lang="en-US" sz="2000" b="0" i="1" smtClean="0">
                          <a:latin typeface="Cambria Math" charset="0"/>
                        </a:rPr>
                        <m:t>𝑖𝑛</m:t>
                      </m:r>
                      <m:r>
                        <a:rPr lang="en-US" sz="2000" b="0" i="1" smtClean="0">
                          <a:latin typeface="Cambria Math" charset="0"/>
                        </a:rPr>
                        <m:t> </m:t>
                      </m:r>
                      <m:r>
                        <a:rPr lang="en-US" sz="2000" b="0" i="1" smtClean="0">
                          <a:latin typeface="Cambria Math" charset="0"/>
                        </a:rPr>
                        <m:t>𝑎</m:t>
                      </m:r>
                      <m:r>
                        <a:rPr lang="en-US" sz="2000" b="0" i="1" smtClean="0">
                          <a:latin typeface="Cambria Math" charset="0"/>
                        </a:rPr>
                        <m:t> </m:t>
                      </m:r>
                      <m:r>
                        <a:rPr lang="en-US" sz="2000" b="0" i="1" smtClean="0">
                          <a:latin typeface="Cambria Math" charset="0"/>
                        </a:rPr>
                        <m:t>𝑔𝑟𝑜𝑢𝑝</m:t>
                      </m:r>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charset="0"/>
                            </a:rPr>
                            <m:t>𝑛</m:t>
                          </m:r>
                        </m:e>
                        <m:sub>
                          <m:r>
                            <a:rPr lang="en-US" sz="2000" b="0" i="1" smtClean="0">
                              <a:latin typeface="Cambria Math" charset="0"/>
                            </a:rPr>
                            <m:t>𝐺𝑟𝑜𝑢𝑝</m:t>
                          </m:r>
                        </m:sub>
                      </m:sSub>
                      <m:r>
                        <a:rPr lang="en-US" sz="2000" b="0" i="1" smtClean="0">
                          <a:latin typeface="Cambria Math" charset="0"/>
                        </a:rPr>
                        <m:t>=</m:t>
                      </m:r>
                      <m:r>
                        <a:rPr lang="en-US" sz="2000" b="0" i="1" smtClean="0">
                          <a:latin typeface="Cambria Math" charset="0"/>
                        </a:rPr>
                        <m:t>𝑛𝑢𝑚𝑏𝑒𝑟</m:t>
                      </m:r>
                      <m:r>
                        <a:rPr lang="en-US" sz="2000" b="0" i="1" smtClean="0">
                          <a:latin typeface="Cambria Math" charset="0"/>
                        </a:rPr>
                        <m:t> </m:t>
                      </m:r>
                      <m:r>
                        <a:rPr lang="en-US" sz="2000" b="0" i="1" smtClean="0">
                          <a:latin typeface="Cambria Math" charset="0"/>
                        </a:rPr>
                        <m:t>𝑜𝑓</m:t>
                      </m:r>
                      <m:r>
                        <a:rPr lang="en-US" sz="2000" b="0" i="1" smtClean="0">
                          <a:latin typeface="Cambria Math" charset="0"/>
                        </a:rPr>
                        <m:t> </m:t>
                      </m:r>
                      <m:r>
                        <a:rPr lang="en-US" sz="2000" b="0" i="1" smtClean="0">
                          <a:latin typeface="Cambria Math" charset="0"/>
                        </a:rPr>
                        <m:t>𝑐𝑎𝑠𝑒𝑠</m:t>
                      </m:r>
                      <m:r>
                        <a:rPr lang="en-US" sz="2000" b="0" i="1" smtClean="0">
                          <a:latin typeface="Cambria Math" charset="0"/>
                        </a:rPr>
                        <m:t> </m:t>
                      </m:r>
                      <m:r>
                        <a:rPr lang="en-US" sz="2000" b="0" i="1" smtClean="0">
                          <a:latin typeface="Cambria Math" charset="0"/>
                        </a:rPr>
                        <m:t>𝑖𝑛</m:t>
                      </m:r>
                      <m:r>
                        <a:rPr lang="en-US" sz="2000" b="0" i="1" smtClean="0">
                          <a:latin typeface="Cambria Math" charset="0"/>
                        </a:rPr>
                        <m:t> </m:t>
                      </m:r>
                      <m:r>
                        <a:rPr lang="en-US" sz="2000" b="0" i="1" smtClean="0">
                          <a:latin typeface="Cambria Math" charset="0"/>
                        </a:rPr>
                        <m:t>𝑎</m:t>
                      </m:r>
                      <m:r>
                        <a:rPr lang="en-US" sz="2000" b="0" i="1" smtClean="0">
                          <a:latin typeface="Cambria Math" charset="0"/>
                        </a:rPr>
                        <m:t> </m:t>
                      </m:r>
                      <m:r>
                        <a:rPr lang="en-US" sz="2000" b="0" i="1" smtClean="0">
                          <a:latin typeface="Cambria Math" charset="0"/>
                        </a:rPr>
                        <m:t>𝑔𝑟𝑜𝑢𝑝</m:t>
                      </m:r>
                    </m:oMath>
                    <m:oMath xmlns:m="http://schemas.openxmlformats.org/officeDocument/2006/math">
                      <m:r>
                        <a:rPr lang="en-US" sz="2000" b="0" i="1" smtClean="0">
                          <a:latin typeface="Cambria Math" charset="0"/>
                        </a:rPr>
                        <m:t>𝑋</m:t>
                      </m:r>
                      <m:r>
                        <a:rPr lang="en-US" sz="2000" b="0" i="1" smtClean="0">
                          <a:latin typeface="Cambria Math" charset="0"/>
                        </a:rPr>
                        <m:t>=</m:t>
                      </m:r>
                      <m:r>
                        <a:rPr lang="en-US" sz="2000" b="0" i="1" smtClean="0">
                          <a:latin typeface="Cambria Math" charset="0"/>
                        </a:rPr>
                        <m:t>𝑟𝑎𝑤</m:t>
                      </m:r>
                      <m:r>
                        <a:rPr lang="en-US" sz="2000" b="0" i="1" smtClean="0">
                          <a:latin typeface="Cambria Math" charset="0"/>
                        </a:rPr>
                        <m:t> </m:t>
                      </m:r>
                      <m:r>
                        <a:rPr lang="en-US" sz="2000" b="0" i="1" smtClean="0">
                          <a:latin typeface="Cambria Math" charset="0"/>
                        </a:rPr>
                        <m:t>𝑠𝑐𝑜𝑟𝑒𝑠</m:t>
                      </m:r>
                    </m:oMath>
                    <m:oMath xmlns:m="http://schemas.openxmlformats.org/officeDocument/2006/math">
                      <m:r>
                        <a:rPr lang="en-US" sz="2000" b="0" i="1" smtClean="0">
                          <a:latin typeface="Cambria Math" charset="0"/>
                        </a:rPr>
                        <m:t>𝑁</m:t>
                      </m:r>
                      <m:r>
                        <a:rPr lang="en-US" sz="2000" b="0" i="1" smtClean="0">
                          <a:latin typeface="Cambria Math" charset="0"/>
                        </a:rPr>
                        <m:t>=</m:t>
                      </m:r>
                      <m:r>
                        <a:rPr lang="en-US" sz="2000" b="0" i="1" smtClean="0">
                          <a:latin typeface="Cambria Math" charset="0"/>
                        </a:rPr>
                        <m:t>𝑡𝑜𝑡𝑎𝑙</m:t>
                      </m:r>
                      <m:r>
                        <a:rPr lang="en-US" sz="2000" b="0" i="1" smtClean="0">
                          <a:latin typeface="Cambria Math" charset="0"/>
                        </a:rPr>
                        <m:t> </m:t>
                      </m:r>
                      <m:r>
                        <a:rPr lang="en-US" sz="2000" b="0" i="1" smtClean="0">
                          <a:latin typeface="Cambria Math" charset="0"/>
                        </a:rPr>
                        <m:t>𝑛𝑢𝑚𝑏𝑒𝑟</m:t>
                      </m:r>
                      <m:r>
                        <a:rPr lang="en-US" sz="2000" b="0" i="1" smtClean="0">
                          <a:latin typeface="Cambria Math" charset="0"/>
                        </a:rPr>
                        <m:t> </m:t>
                      </m:r>
                      <m:r>
                        <a:rPr lang="en-US" sz="2000" b="0" i="1" smtClean="0">
                          <a:latin typeface="Cambria Math" charset="0"/>
                        </a:rPr>
                        <m:t>𝑜𝑓</m:t>
                      </m:r>
                      <m:r>
                        <a:rPr lang="en-US" sz="2000" b="0" i="1" smtClean="0">
                          <a:latin typeface="Cambria Math" charset="0"/>
                        </a:rPr>
                        <m:t> </m:t>
                      </m:r>
                      <m:r>
                        <a:rPr lang="en-US" sz="2000" b="0" i="1" smtClean="0">
                          <a:latin typeface="Cambria Math" charset="0"/>
                        </a:rPr>
                        <m:t>𝑐𝑎𝑠𝑒𝑠</m:t>
                      </m:r>
                    </m:oMath>
                  </m:oMathPara>
                </a14:m>
                <a:br>
                  <a:rPr lang="en-US" sz="2000" dirty="0"/>
                </a:br>
                <a:endParaRPr lang="en-US" sz="2000" dirty="0"/>
              </a:p>
            </p:txBody>
          </p:sp>
        </mc:Choice>
        <mc:Fallback xmlns="">
          <p:sp>
            <p:nvSpPr>
              <p:cNvPr id="6" name="Rectangle 5">
                <a:extLst>
                  <a:ext uri="{FF2B5EF4-FFF2-40B4-BE49-F238E27FC236}">
                    <a16:creationId xmlns:a16="http://schemas.microsoft.com/office/drawing/2014/main" id="{C5191F81-4CC3-4558-967A-9BC4EFF89CCC}"/>
                  </a:ext>
                </a:extLst>
              </p:cNvPr>
              <p:cNvSpPr>
                <a:spLocks noRot="1" noChangeAspect="1" noMove="1" noResize="1" noEditPoints="1" noAdjustHandles="1" noChangeArrowheads="1" noChangeShapeType="1" noTextEdit="1"/>
              </p:cNvSpPr>
              <p:nvPr/>
            </p:nvSpPr>
            <p:spPr>
              <a:xfrm>
                <a:off x="825190" y="1761892"/>
                <a:ext cx="7861610" cy="351876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7445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E3784468-7233-4F7D-B6FF-0168BF25F600}"/>
              </a:ext>
            </a:extLst>
          </p:cNvPr>
          <p:cNvSpPr>
            <a:spLocks noGrp="1"/>
          </p:cNvSpPr>
          <p:nvPr>
            <p:ph idx="1"/>
          </p:nvPr>
        </p:nvSpPr>
        <p:spPr>
          <a:xfrm>
            <a:off x="457200" y="1066927"/>
            <a:ext cx="2687444" cy="4525963"/>
          </a:xfrm>
        </p:spPr>
        <p:txBody>
          <a:bodyPr/>
          <a:lstStyle/>
          <a:p>
            <a:r>
              <a:rPr lang="en-US" b="1" dirty="0"/>
              <a:t>STEP 5</a:t>
            </a:r>
            <a:r>
              <a:rPr lang="en-US" dirty="0"/>
              <a:t>: Calculate the Test Statistic </a:t>
            </a:r>
            <a:r>
              <a:rPr lang="en-US" i="1" dirty="0"/>
              <a:t>(continued)</a:t>
            </a:r>
          </a:p>
          <a:p>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ACA2334-ED22-4097-AE0B-0FC016AEBE0C}"/>
                  </a:ext>
                </a:extLst>
              </p:cNvPr>
              <p:cNvSpPr/>
              <p:nvPr/>
            </p:nvSpPr>
            <p:spPr>
              <a:xfrm>
                <a:off x="3144644" y="839804"/>
                <a:ext cx="5280087" cy="2838469"/>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l-GR" sz="1800" i="1" smtClean="0">
                          <a:latin typeface="Cambria Math" charset="0"/>
                          <a:ea typeface="Cambria Math" charset="0"/>
                          <a:cs typeface="Cambria Math" charset="0"/>
                        </a:rPr>
                        <m:t>Σ</m:t>
                      </m:r>
                      <m:d>
                        <m:dPr>
                          <m:ctrlPr>
                            <a:rPr lang="el-GR" sz="1800" i="1">
                              <a:latin typeface="Cambria Math" panose="02040503050406030204" pitchFamily="18" charset="0"/>
                              <a:ea typeface="Cambria Math" charset="0"/>
                              <a:cs typeface="Cambria Math" charset="0"/>
                            </a:rPr>
                          </m:ctrlPr>
                        </m:dPr>
                        <m:e>
                          <m:f>
                            <m:fPr>
                              <m:ctrlPr>
                                <a:rPr lang="el-GR" sz="1800" i="1">
                                  <a:latin typeface="Cambria Math" panose="02040503050406030204" pitchFamily="18" charset="0"/>
                                  <a:ea typeface="Cambria Math" charset="0"/>
                                  <a:cs typeface="Cambria Math" charset="0"/>
                                </a:rPr>
                              </m:ctrlPr>
                            </m:fPr>
                            <m:num>
                              <m:sSup>
                                <m:sSupPr>
                                  <m:ctrlPr>
                                    <a:rPr lang="el-GR" sz="1800" i="1">
                                      <a:latin typeface="Cambria Math" panose="02040503050406030204" pitchFamily="18" charset="0"/>
                                      <a:ea typeface="Cambria Math" charset="0"/>
                                      <a:cs typeface="Cambria Math" charset="0"/>
                                    </a:rPr>
                                  </m:ctrlPr>
                                </m:sSupPr>
                                <m:e>
                                  <m:d>
                                    <m:dPr>
                                      <m:ctrlPr>
                                        <a:rPr lang="el-GR" sz="1800" i="1">
                                          <a:latin typeface="Cambria Math" panose="02040503050406030204" pitchFamily="18" charset="0"/>
                                          <a:ea typeface="Cambria Math" charset="0"/>
                                          <a:cs typeface="Cambria Math" charset="0"/>
                                        </a:rPr>
                                      </m:ctrlPr>
                                    </m:dPr>
                                    <m:e>
                                      <m:sSub>
                                        <m:sSubPr>
                                          <m:ctrlPr>
                                            <a:rPr lang="el-GR" sz="1800" i="1">
                                              <a:latin typeface="Cambria Math" panose="02040503050406030204" pitchFamily="18" charset="0"/>
                                              <a:ea typeface="Cambria Math" charset="0"/>
                                              <a:cs typeface="Cambria Math" charset="0"/>
                                            </a:rPr>
                                          </m:ctrlPr>
                                        </m:sSubPr>
                                        <m:e>
                                          <m:r>
                                            <m:rPr>
                                              <m:sty m:val="p"/>
                                            </m:rPr>
                                            <a:rPr lang="el-GR" sz="1800" i="1">
                                              <a:latin typeface="Cambria Math" charset="0"/>
                                              <a:ea typeface="Cambria Math" charset="0"/>
                                              <a:cs typeface="Cambria Math" charset="0"/>
                                            </a:rPr>
                                            <m:t>Σ</m:t>
                                          </m:r>
                                          <m:r>
                                            <a:rPr lang="en-US" sz="1800" i="1">
                                              <a:latin typeface="Cambria Math" charset="0"/>
                                              <a:ea typeface="Cambria Math" charset="0"/>
                                              <a:cs typeface="Cambria Math" charset="0"/>
                                            </a:rPr>
                                            <m:t>𝑋</m:t>
                                          </m:r>
                                        </m:e>
                                        <m:sub>
                                          <m:r>
                                            <a:rPr lang="en-US" sz="1800" i="1">
                                              <a:latin typeface="Cambria Math" charset="0"/>
                                              <a:ea typeface="Cambria Math" charset="0"/>
                                              <a:cs typeface="Cambria Math" charset="0"/>
                                            </a:rPr>
                                            <m:t>𝐺𝑟𝑜𝑢𝑝</m:t>
                                          </m:r>
                                        </m:sub>
                                      </m:sSub>
                                    </m:e>
                                  </m:d>
                                </m:e>
                                <m:sup>
                                  <m:r>
                                    <a:rPr lang="en-US" sz="1800" i="1">
                                      <a:latin typeface="Cambria Math" charset="0"/>
                                      <a:ea typeface="Cambria Math" charset="0"/>
                                      <a:cs typeface="Cambria Math" charset="0"/>
                                    </a:rPr>
                                    <m:t>2</m:t>
                                  </m:r>
                                </m:sup>
                              </m:sSup>
                            </m:num>
                            <m:den>
                              <m:sSub>
                                <m:sSubPr>
                                  <m:ctrlPr>
                                    <a:rPr lang="el-GR" sz="1800" i="1">
                                      <a:latin typeface="Cambria Math" panose="02040503050406030204" pitchFamily="18" charset="0"/>
                                      <a:ea typeface="Cambria Math" charset="0"/>
                                      <a:cs typeface="Cambria Math" charset="0"/>
                                    </a:rPr>
                                  </m:ctrlPr>
                                </m:sSubPr>
                                <m:e>
                                  <m:r>
                                    <a:rPr lang="en-US" sz="1800" i="1">
                                      <a:latin typeface="Cambria Math" charset="0"/>
                                      <a:ea typeface="Cambria Math" charset="0"/>
                                      <a:cs typeface="Cambria Math" charset="0"/>
                                    </a:rPr>
                                    <m:t>𝑛</m:t>
                                  </m:r>
                                </m:e>
                                <m:sub>
                                  <m:r>
                                    <a:rPr lang="en-US" sz="1800" i="1">
                                      <a:latin typeface="Cambria Math" charset="0"/>
                                      <a:ea typeface="Cambria Math" charset="0"/>
                                      <a:cs typeface="Cambria Math" charset="0"/>
                                    </a:rPr>
                                    <m:t>𝐺𝑟𝑜𝑢𝑝</m:t>
                                  </m:r>
                                </m:sub>
                              </m:sSub>
                            </m:den>
                          </m:f>
                        </m:e>
                      </m:d>
                      <m:r>
                        <a:rPr lang="en-US" sz="1800" b="0" i="1" smtClean="0">
                          <a:latin typeface="Cambria Math" charset="0"/>
                          <a:ea typeface="Cambria Math" charset="0"/>
                          <a:cs typeface="Cambria Math" charset="0"/>
                        </a:rPr>
                        <m:t>=</m:t>
                      </m:r>
                      <m:f>
                        <m:fPr>
                          <m:ctrlPr>
                            <a:rPr lang="en-US" sz="1800" b="0" i="1" smtClean="0">
                              <a:latin typeface="Cambria Math" panose="02040503050406030204" pitchFamily="18" charset="0"/>
                              <a:ea typeface="Cambria Math" charset="0"/>
                              <a:cs typeface="Cambria Math" charset="0"/>
                            </a:rPr>
                          </m:ctrlPr>
                        </m:fPr>
                        <m:num>
                          <m:sSup>
                            <m:sSupPr>
                              <m:ctrlPr>
                                <a:rPr lang="en-US" sz="1800" b="0" i="1" smtClean="0">
                                  <a:latin typeface="Cambria Math" panose="02040503050406030204" pitchFamily="18" charset="0"/>
                                  <a:ea typeface="Cambria Math" charset="0"/>
                                  <a:cs typeface="Cambria Math" charset="0"/>
                                </a:rPr>
                              </m:ctrlPr>
                            </m:sSupPr>
                            <m:e>
                              <m:r>
                                <a:rPr lang="en-US" sz="1800" b="0" i="1" smtClean="0">
                                  <a:latin typeface="Cambria Math" charset="0"/>
                                  <a:ea typeface="Cambria Math" charset="0"/>
                                  <a:cs typeface="Cambria Math" charset="0"/>
                                </a:rPr>
                                <m:t>93</m:t>
                              </m:r>
                            </m:e>
                            <m:sup>
                              <m:r>
                                <a:rPr lang="en-US" sz="1800" b="0" i="1" smtClean="0">
                                  <a:latin typeface="Cambria Math" charset="0"/>
                                  <a:ea typeface="Cambria Math" charset="0"/>
                                  <a:cs typeface="Cambria Math" charset="0"/>
                                </a:rPr>
                                <m:t>2</m:t>
                              </m:r>
                            </m:sup>
                          </m:sSup>
                        </m:num>
                        <m:den>
                          <m:r>
                            <a:rPr lang="en-US" sz="1800" b="0" i="1" smtClean="0">
                              <a:latin typeface="Cambria Math" charset="0"/>
                              <a:ea typeface="Cambria Math" charset="0"/>
                              <a:cs typeface="Cambria Math" charset="0"/>
                            </a:rPr>
                            <m:t>3</m:t>
                          </m:r>
                        </m:den>
                      </m:f>
                      <m:r>
                        <a:rPr lang="en-US" sz="1800" b="0" i="1" smtClean="0">
                          <a:latin typeface="Cambria Math" charset="0"/>
                          <a:ea typeface="Cambria Math" charset="0"/>
                          <a:cs typeface="Cambria Math" charset="0"/>
                        </a:rPr>
                        <m:t>+</m:t>
                      </m:r>
                      <m:f>
                        <m:fPr>
                          <m:ctrlPr>
                            <a:rPr lang="en-US" sz="1800" i="1">
                              <a:latin typeface="Cambria Math" panose="02040503050406030204" pitchFamily="18" charset="0"/>
                              <a:ea typeface="Cambria Math" charset="0"/>
                              <a:cs typeface="Cambria Math" charset="0"/>
                            </a:rPr>
                          </m:ctrlPr>
                        </m:fPr>
                        <m:num>
                          <m:sSup>
                            <m:sSupPr>
                              <m:ctrlPr>
                                <a:rPr lang="en-US" sz="1800" i="1">
                                  <a:latin typeface="Cambria Math" panose="02040503050406030204" pitchFamily="18" charset="0"/>
                                  <a:ea typeface="Cambria Math" charset="0"/>
                                  <a:cs typeface="Cambria Math" charset="0"/>
                                </a:rPr>
                              </m:ctrlPr>
                            </m:sSupPr>
                            <m:e>
                              <m:r>
                                <a:rPr lang="en-US" sz="1800" b="0" i="1" smtClean="0">
                                  <a:latin typeface="Cambria Math" charset="0"/>
                                  <a:ea typeface="Cambria Math" charset="0"/>
                                  <a:cs typeface="Cambria Math" charset="0"/>
                                </a:rPr>
                                <m:t>112</m:t>
                              </m:r>
                            </m:e>
                            <m:sup>
                              <m:r>
                                <a:rPr lang="en-US" sz="1800" i="1">
                                  <a:latin typeface="Cambria Math" charset="0"/>
                                  <a:ea typeface="Cambria Math" charset="0"/>
                                  <a:cs typeface="Cambria Math" charset="0"/>
                                </a:rPr>
                                <m:t>2</m:t>
                              </m:r>
                            </m:sup>
                          </m:sSup>
                        </m:num>
                        <m:den>
                          <m:r>
                            <a:rPr lang="en-US" sz="1800" b="0" i="1" smtClean="0">
                              <a:latin typeface="Cambria Math" charset="0"/>
                              <a:ea typeface="Cambria Math" charset="0"/>
                              <a:cs typeface="Cambria Math" charset="0"/>
                            </a:rPr>
                            <m:t>4</m:t>
                          </m:r>
                        </m:den>
                      </m:f>
                      <m:r>
                        <a:rPr lang="en-US" sz="1800" b="0" i="1" smtClean="0">
                          <a:latin typeface="Cambria Math" charset="0"/>
                          <a:ea typeface="Cambria Math" charset="0"/>
                          <a:cs typeface="Cambria Math" charset="0"/>
                        </a:rPr>
                        <m:t>+</m:t>
                      </m:r>
                      <m:f>
                        <m:fPr>
                          <m:ctrlPr>
                            <a:rPr lang="en-US" sz="1800" i="1">
                              <a:latin typeface="Cambria Math" panose="02040503050406030204" pitchFamily="18" charset="0"/>
                              <a:ea typeface="Cambria Math" charset="0"/>
                              <a:cs typeface="Cambria Math" charset="0"/>
                            </a:rPr>
                          </m:ctrlPr>
                        </m:fPr>
                        <m:num>
                          <m:sSup>
                            <m:sSupPr>
                              <m:ctrlPr>
                                <a:rPr lang="en-US" sz="1800" i="1">
                                  <a:latin typeface="Cambria Math" panose="02040503050406030204" pitchFamily="18" charset="0"/>
                                  <a:ea typeface="Cambria Math" charset="0"/>
                                  <a:cs typeface="Cambria Math" charset="0"/>
                                </a:rPr>
                              </m:ctrlPr>
                            </m:sSupPr>
                            <m:e>
                              <m:r>
                                <a:rPr lang="en-US" sz="1800" b="0" i="1" smtClean="0">
                                  <a:latin typeface="Cambria Math" charset="0"/>
                                  <a:ea typeface="Cambria Math" charset="0"/>
                                  <a:cs typeface="Cambria Math" charset="0"/>
                                </a:rPr>
                                <m:t>75</m:t>
                              </m:r>
                            </m:e>
                            <m:sup>
                              <m:r>
                                <a:rPr lang="en-US" sz="1800" i="1">
                                  <a:latin typeface="Cambria Math" charset="0"/>
                                  <a:ea typeface="Cambria Math" charset="0"/>
                                  <a:cs typeface="Cambria Math" charset="0"/>
                                </a:rPr>
                                <m:t>2</m:t>
                              </m:r>
                            </m:sup>
                          </m:sSup>
                        </m:num>
                        <m:den>
                          <m:r>
                            <a:rPr lang="en-US" sz="1800" i="1">
                              <a:latin typeface="Cambria Math" charset="0"/>
                              <a:ea typeface="Cambria Math" charset="0"/>
                              <a:cs typeface="Cambria Math" charset="0"/>
                            </a:rPr>
                            <m:t>3</m:t>
                          </m:r>
                        </m:den>
                      </m:f>
                    </m:oMath>
                    <m:oMath xmlns:m="http://schemas.openxmlformats.org/officeDocument/2006/math">
                      <m:r>
                        <a:rPr lang="en-US" sz="1800" b="0" i="1" smtClean="0">
                          <a:latin typeface="Cambria Math" charset="0"/>
                          <a:ea typeface="Cambria Math" charset="0"/>
                          <a:cs typeface="Cambria Math" charset="0"/>
                        </a:rPr>
                        <m:t>=</m:t>
                      </m:r>
                      <m:f>
                        <m:fPr>
                          <m:ctrlPr>
                            <a:rPr lang="en-US" sz="1800" b="0" i="1" smtClean="0">
                              <a:latin typeface="Cambria Math" panose="02040503050406030204" pitchFamily="18" charset="0"/>
                              <a:ea typeface="Cambria Math" charset="0"/>
                              <a:cs typeface="Cambria Math" charset="0"/>
                            </a:rPr>
                          </m:ctrlPr>
                        </m:fPr>
                        <m:num>
                          <m:r>
                            <a:rPr lang="en-US" sz="1800" b="0" i="1" smtClean="0">
                              <a:latin typeface="Cambria Math" charset="0"/>
                              <a:ea typeface="Cambria Math" charset="0"/>
                              <a:cs typeface="Cambria Math" charset="0"/>
                            </a:rPr>
                            <m:t>8,649.00</m:t>
                          </m:r>
                        </m:num>
                        <m:den>
                          <m:r>
                            <a:rPr lang="en-US" sz="1800" b="0" i="1" smtClean="0">
                              <a:latin typeface="Cambria Math" charset="0"/>
                              <a:ea typeface="Cambria Math" charset="0"/>
                              <a:cs typeface="Cambria Math" charset="0"/>
                            </a:rPr>
                            <m:t>3</m:t>
                          </m:r>
                        </m:den>
                      </m:f>
                      <m:r>
                        <a:rPr lang="en-US" sz="1800" b="0" i="1" smtClean="0">
                          <a:latin typeface="Cambria Math" charset="0"/>
                          <a:ea typeface="Cambria Math" charset="0"/>
                          <a:cs typeface="Cambria Math" charset="0"/>
                        </a:rPr>
                        <m:t>+</m:t>
                      </m:r>
                      <m:f>
                        <m:fPr>
                          <m:ctrlPr>
                            <a:rPr lang="en-US" sz="1800" b="0" i="1" smtClean="0">
                              <a:latin typeface="Cambria Math" panose="02040503050406030204" pitchFamily="18" charset="0"/>
                              <a:ea typeface="Cambria Math" charset="0"/>
                              <a:cs typeface="Cambria Math" charset="0"/>
                            </a:rPr>
                          </m:ctrlPr>
                        </m:fPr>
                        <m:num>
                          <m:r>
                            <a:rPr lang="en-US" sz="1800" b="0" i="1" smtClean="0">
                              <a:latin typeface="Cambria Math" charset="0"/>
                              <a:ea typeface="Cambria Math" charset="0"/>
                              <a:cs typeface="Cambria Math" charset="0"/>
                            </a:rPr>
                            <m:t>12,544.00</m:t>
                          </m:r>
                        </m:num>
                        <m:den>
                          <m:r>
                            <a:rPr lang="en-US" sz="1800" b="0" i="1" smtClean="0">
                              <a:latin typeface="Cambria Math" charset="0"/>
                              <a:ea typeface="Cambria Math" charset="0"/>
                              <a:cs typeface="Cambria Math" charset="0"/>
                            </a:rPr>
                            <m:t>4</m:t>
                          </m:r>
                        </m:den>
                      </m:f>
                      <m:r>
                        <a:rPr lang="en-US" sz="1800" b="0" i="1" smtClean="0">
                          <a:latin typeface="Cambria Math" charset="0"/>
                          <a:ea typeface="Cambria Math" charset="0"/>
                          <a:cs typeface="Cambria Math" charset="0"/>
                        </a:rPr>
                        <m:t>+</m:t>
                      </m:r>
                      <m:f>
                        <m:fPr>
                          <m:ctrlPr>
                            <a:rPr lang="en-US" sz="1800" b="0" i="1" smtClean="0">
                              <a:latin typeface="Cambria Math" panose="02040503050406030204" pitchFamily="18" charset="0"/>
                              <a:ea typeface="Cambria Math" charset="0"/>
                              <a:cs typeface="Cambria Math" charset="0"/>
                            </a:rPr>
                          </m:ctrlPr>
                        </m:fPr>
                        <m:num>
                          <m:r>
                            <a:rPr lang="en-US" sz="1800" b="0" i="1" smtClean="0">
                              <a:latin typeface="Cambria Math" charset="0"/>
                              <a:ea typeface="Cambria Math" charset="0"/>
                              <a:cs typeface="Cambria Math" charset="0"/>
                            </a:rPr>
                            <m:t>5,625.00</m:t>
                          </m:r>
                        </m:num>
                        <m:den>
                          <m:r>
                            <a:rPr lang="en-US" sz="1800" b="0" i="1" smtClean="0">
                              <a:latin typeface="Cambria Math" charset="0"/>
                              <a:ea typeface="Cambria Math" charset="0"/>
                              <a:cs typeface="Cambria Math" charset="0"/>
                            </a:rPr>
                            <m:t>3</m:t>
                          </m:r>
                        </m:den>
                      </m:f>
                    </m:oMath>
                    <m:oMath xmlns:m="http://schemas.openxmlformats.org/officeDocument/2006/math">
                      <m:r>
                        <a:rPr lang="en-US" sz="1800" b="0" i="1" smtClean="0">
                          <a:latin typeface="Cambria Math" charset="0"/>
                          <a:ea typeface="Cambria Math" charset="0"/>
                          <a:cs typeface="Cambria Math" charset="0"/>
                        </a:rPr>
                        <m:t>=2,883.00+3,136.00+1,875.00</m:t>
                      </m:r>
                    </m:oMath>
                    <m:oMath xmlns:m="http://schemas.openxmlformats.org/officeDocument/2006/math">
                      <m:r>
                        <a:rPr lang="en-US" sz="1800" b="0" i="1" smtClean="0">
                          <a:latin typeface="Cambria Math" charset="0"/>
                          <a:ea typeface="Cambria Math" charset="0"/>
                          <a:cs typeface="Cambria Math" charset="0"/>
                        </a:rPr>
                        <m:t>=7,894.00</m:t>
                      </m:r>
                    </m:oMath>
                  </m:oMathPara>
                </a14:m>
                <a:br>
                  <a:rPr lang="en-US" sz="1800" dirty="0"/>
                </a:br>
                <a:endParaRPr lang="en-US" sz="1800" dirty="0"/>
              </a:p>
            </p:txBody>
          </p:sp>
        </mc:Choice>
        <mc:Fallback xmlns="">
          <p:sp>
            <p:nvSpPr>
              <p:cNvPr id="7" name="Rectangle 6">
                <a:extLst>
                  <a:ext uri="{FF2B5EF4-FFF2-40B4-BE49-F238E27FC236}">
                    <a16:creationId xmlns:a16="http://schemas.microsoft.com/office/drawing/2014/main" id="{FACA2334-ED22-4097-AE0B-0FC016AEBE0C}"/>
                  </a:ext>
                </a:extLst>
              </p:cNvPr>
              <p:cNvSpPr>
                <a:spLocks noRot="1" noChangeAspect="1" noMove="1" noResize="1" noEditPoints="1" noAdjustHandles="1" noChangeArrowheads="1" noChangeShapeType="1" noTextEdit="1"/>
              </p:cNvSpPr>
              <p:nvPr/>
            </p:nvSpPr>
            <p:spPr>
              <a:xfrm>
                <a:off x="3144644" y="839804"/>
                <a:ext cx="5280087" cy="28384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7012BB-68B6-4097-92B0-316A56FB027E}"/>
                  </a:ext>
                </a:extLst>
              </p:cNvPr>
              <p:cNvSpPr txBox="1"/>
              <p:nvPr/>
            </p:nvSpPr>
            <p:spPr>
              <a:xfrm>
                <a:off x="2736688" y="3451150"/>
                <a:ext cx="6096000" cy="2141740"/>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charset="0"/>
                            </a:rPr>
                            <m:t>𝑆𝑆</m:t>
                          </m:r>
                        </m:e>
                        <m:sub>
                          <m:r>
                            <a:rPr lang="en-US" sz="1800" i="1">
                              <a:latin typeface="Cambria Math" charset="0"/>
                            </a:rPr>
                            <m:t>𝐵𝑒𝑡𝑤𝑒𝑒𝑛</m:t>
                          </m:r>
                        </m:sub>
                      </m:sSub>
                      <m:r>
                        <a:rPr lang="en-US" sz="1800" i="1">
                          <a:latin typeface="Cambria Math" charset="0"/>
                        </a:rPr>
                        <m:t>=</m:t>
                      </m:r>
                      <m:r>
                        <m:rPr>
                          <m:sty m:val="p"/>
                        </m:rPr>
                        <a:rPr lang="el-GR" sz="1800" i="1">
                          <a:latin typeface="Cambria Math" charset="0"/>
                          <a:ea typeface="Cambria Math" charset="0"/>
                          <a:cs typeface="Cambria Math" charset="0"/>
                        </a:rPr>
                        <m:t>Σ</m:t>
                      </m:r>
                      <m:d>
                        <m:dPr>
                          <m:ctrlPr>
                            <a:rPr lang="el-GR" sz="1800" i="1">
                              <a:latin typeface="Cambria Math" panose="02040503050406030204" pitchFamily="18" charset="0"/>
                              <a:ea typeface="Cambria Math" charset="0"/>
                              <a:cs typeface="Cambria Math" charset="0"/>
                            </a:rPr>
                          </m:ctrlPr>
                        </m:dPr>
                        <m:e>
                          <m:f>
                            <m:fPr>
                              <m:ctrlPr>
                                <a:rPr lang="el-GR" sz="1800" i="1">
                                  <a:latin typeface="Cambria Math" panose="02040503050406030204" pitchFamily="18" charset="0"/>
                                  <a:ea typeface="Cambria Math" charset="0"/>
                                  <a:cs typeface="Cambria Math" charset="0"/>
                                </a:rPr>
                              </m:ctrlPr>
                            </m:fPr>
                            <m:num>
                              <m:sSup>
                                <m:sSupPr>
                                  <m:ctrlPr>
                                    <a:rPr lang="el-GR" sz="1800" i="1">
                                      <a:latin typeface="Cambria Math" panose="02040503050406030204" pitchFamily="18" charset="0"/>
                                      <a:ea typeface="Cambria Math" charset="0"/>
                                      <a:cs typeface="Cambria Math" charset="0"/>
                                    </a:rPr>
                                  </m:ctrlPr>
                                </m:sSupPr>
                                <m:e>
                                  <m:d>
                                    <m:dPr>
                                      <m:ctrlPr>
                                        <a:rPr lang="el-GR" sz="1800" i="1">
                                          <a:latin typeface="Cambria Math" panose="02040503050406030204" pitchFamily="18" charset="0"/>
                                          <a:ea typeface="Cambria Math" charset="0"/>
                                          <a:cs typeface="Cambria Math" charset="0"/>
                                        </a:rPr>
                                      </m:ctrlPr>
                                    </m:dPr>
                                    <m:e>
                                      <m:sSub>
                                        <m:sSubPr>
                                          <m:ctrlPr>
                                            <a:rPr lang="el-GR" sz="1800" i="1">
                                              <a:latin typeface="Cambria Math" panose="02040503050406030204" pitchFamily="18" charset="0"/>
                                              <a:ea typeface="Cambria Math" charset="0"/>
                                              <a:cs typeface="Cambria Math" charset="0"/>
                                            </a:rPr>
                                          </m:ctrlPr>
                                        </m:sSubPr>
                                        <m:e>
                                          <m:r>
                                            <m:rPr>
                                              <m:sty m:val="p"/>
                                            </m:rPr>
                                            <a:rPr lang="el-GR" sz="1800" i="1">
                                              <a:latin typeface="Cambria Math" charset="0"/>
                                              <a:ea typeface="Cambria Math" charset="0"/>
                                              <a:cs typeface="Cambria Math" charset="0"/>
                                            </a:rPr>
                                            <m:t>Σ</m:t>
                                          </m:r>
                                          <m:r>
                                            <a:rPr lang="en-US" sz="1800" i="1">
                                              <a:latin typeface="Cambria Math" charset="0"/>
                                              <a:ea typeface="Cambria Math" charset="0"/>
                                              <a:cs typeface="Cambria Math" charset="0"/>
                                            </a:rPr>
                                            <m:t>𝑋</m:t>
                                          </m:r>
                                        </m:e>
                                        <m:sub>
                                          <m:r>
                                            <a:rPr lang="en-US" sz="1800" i="1">
                                              <a:latin typeface="Cambria Math" charset="0"/>
                                              <a:ea typeface="Cambria Math" charset="0"/>
                                              <a:cs typeface="Cambria Math" charset="0"/>
                                            </a:rPr>
                                            <m:t>𝐺𝑟𝑜𝑢𝑝</m:t>
                                          </m:r>
                                        </m:sub>
                                      </m:sSub>
                                    </m:e>
                                  </m:d>
                                </m:e>
                                <m:sup>
                                  <m:r>
                                    <a:rPr lang="en-US" sz="1800" i="1">
                                      <a:latin typeface="Cambria Math" charset="0"/>
                                      <a:ea typeface="Cambria Math" charset="0"/>
                                      <a:cs typeface="Cambria Math" charset="0"/>
                                    </a:rPr>
                                    <m:t>2</m:t>
                                  </m:r>
                                </m:sup>
                              </m:sSup>
                            </m:num>
                            <m:den>
                              <m:sSub>
                                <m:sSubPr>
                                  <m:ctrlPr>
                                    <a:rPr lang="el-GR" sz="1800" i="1">
                                      <a:latin typeface="Cambria Math" panose="02040503050406030204" pitchFamily="18" charset="0"/>
                                      <a:ea typeface="Cambria Math" charset="0"/>
                                      <a:cs typeface="Cambria Math" charset="0"/>
                                    </a:rPr>
                                  </m:ctrlPr>
                                </m:sSubPr>
                                <m:e>
                                  <m:r>
                                    <a:rPr lang="en-US" sz="1800" i="1">
                                      <a:latin typeface="Cambria Math" charset="0"/>
                                      <a:ea typeface="Cambria Math" charset="0"/>
                                      <a:cs typeface="Cambria Math" charset="0"/>
                                    </a:rPr>
                                    <m:t>𝑛</m:t>
                                  </m:r>
                                </m:e>
                                <m:sub>
                                  <m:r>
                                    <a:rPr lang="en-US" sz="1800" i="1">
                                      <a:latin typeface="Cambria Math" charset="0"/>
                                      <a:ea typeface="Cambria Math" charset="0"/>
                                      <a:cs typeface="Cambria Math" charset="0"/>
                                    </a:rPr>
                                    <m:t>𝐺𝑟𝑜𝑢𝑝</m:t>
                                  </m:r>
                                </m:sub>
                              </m:sSub>
                            </m:den>
                          </m:f>
                        </m:e>
                      </m:d>
                      <m:r>
                        <a:rPr lang="en-US" sz="1800" i="1">
                          <a:latin typeface="Cambria Math" charset="0"/>
                          <a:ea typeface="Cambria Math" charset="0"/>
                          <a:cs typeface="Cambria Math" charset="0"/>
                        </a:rPr>
                        <m:t>−</m:t>
                      </m:r>
                      <m:f>
                        <m:fPr>
                          <m:ctrlPr>
                            <a:rPr lang="en-US" sz="2000" i="1">
                              <a:latin typeface="Cambria Math" panose="02040503050406030204" pitchFamily="18" charset="0"/>
                              <a:ea typeface="Cambria Math" charset="0"/>
                              <a:cs typeface="Cambria Math" charset="0"/>
                            </a:rPr>
                          </m:ctrlPr>
                        </m:fPr>
                        <m:num>
                          <m:sSup>
                            <m:sSupPr>
                              <m:ctrlPr>
                                <a:rPr lang="en-US" sz="2000" i="1">
                                  <a:latin typeface="Cambria Math" panose="02040503050406030204" pitchFamily="18" charset="0"/>
                                  <a:ea typeface="Cambria Math" charset="0"/>
                                  <a:cs typeface="Cambria Math" charset="0"/>
                                </a:rPr>
                              </m:ctrlPr>
                            </m:sSupPr>
                            <m:e>
                              <m:d>
                                <m:dPr>
                                  <m:ctrlPr>
                                    <a:rPr lang="en-US" sz="2000" i="1">
                                      <a:latin typeface="Cambria Math" panose="02040503050406030204" pitchFamily="18" charset="0"/>
                                      <a:ea typeface="Cambria Math" charset="0"/>
                                      <a:cs typeface="Cambria Math" charset="0"/>
                                    </a:rPr>
                                  </m:ctrlPr>
                                </m:dPr>
                                <m:e>
                                  <m:r>
                                    <m:rPr>
                                      <m:sty m:val="p"/>
                                    </m:rPr>
                                    <a:rPr lang="el-GR" sz="2000" i="1">
                                      <a:latin typeface="Cambria Math" charset="0"/>
                                      <a:ea typeface="Cambria Math" charset="0"/>
                                      <a:cs typeface="Cambria Math" charset="0"/>
                                    </a:rPr>
                                    <m:t>Σ</m:t>
                                  </m:r>
                                  <m:r>
                                    <a:rPr lang="en-US" sz="2000" i="1">
                                      <a:latin typeface="Cambria Math" charset="0"/>
                                      <a:ea typeface="Cambria Math" charset="0"/>
                                      <a:cs typeface="Cambria Math" charset="0"/>
                                    </a:rPr>
                                    <m:t>𝑋</m:t>
                                  </m:r>
                                </m:e>
                              </m:d>
                            </m:e>
                            <m:sup>
                              <m:r>
                                <a:rPr lang="en-US" sz="2000" i="1">
                                  <a:latin typeface="Cambria Math" charset="0"/>
                                  <a:ea typeface="Cambria Math" charset="0"/>
                                  <a:cs typeface="Cambria Math" charset="0"/>
                                </a:rPr>
                                <m:t>2</m:t>
                              </m:r>
                            </m:sup>
                          </m:sSup>
                        </m:num>
                        <m:den>
                          <m:r>
                            <a:rPr lang="en-US" sz="2000" i="1">
                              <a:latin typeface="Cambria Math" charset="0"/>
                              <a:ea typeface="Cambria Math" charset="0"/>
                              <a:cs typeface="Cambria Math" charset="0"/>
                            </a:rPr>
                            <m:t>𝑁</m:t>
                          </m:r>
                        </m:den>
                      </m:f>
                    </m:oMath>
                    <m:oMath xmlns:m="http://schemas.openxmlformats.org/officeDocument/2006/math">
                      <m:r>
                        <a:rPr lang="en-US" sz="2000" b="0" i="1" smtClean="0">
                          <a:latin typeface="Cambria Math" charset="0"/>
                          <a:ea typeface="Cambria Math" charset="0"/>
                          <a:cs typeface="Cambria Math" charset="0"/>
                        </a:rPr>
                        <m:t>=7,894.00−7,840.00</m:t>
                      </m:r>
                    </m:oMath>
                    <m:oMath xmlns:m="http://schemas.openxmlformats.org/officeDocument/2006/math">
                      <m:r>
                        <a:rPr lang="en-US" sz="2000" b="0" i="1" smtClean="0">
                          <a:latin typeface="Cambria Math" charset="0"/>
                          <a:ea typeface="Cambria Math" charset="0"/>
                          <a:cs typeface="Cambria Math" charset="0"/>
                        </a:rPr>
                        <m:t>=54.00</m:t>
                      </m:r>
                    </m:oMath>
                  </m:oMathPara>
                </a14:m>
                <a:endParaRPr lang="en-US" sz="1800" dirty="0"/>
              </a:p>
            </p:txBody>
          </p:sp>
        </mc:Choice>
        <mc:Fallback xmlns="">
          <p:sp>
            <p:nvSpPr>
              <p:cNvPr id="9" name="TextBox 8">
                <a:extLst>
                  <a:ext uri="{FF2B5EF4-FFF2-40B4-BE49-F238E27FC236}">
                    <a16:creationId xmlns:a16="http://schemas.microsoft.com/office/drawing/2014/main" id="{237012BB-68B6-4097-92B0-316A56FB027E}"/>
                  </a:ext>
                </a:extLst>
              </p:cNvPr>
              <p:cNvSpPr txBox="1">
                <a:spLocks noRot="1" noChangeAspect="1" noMove="1" noResize="1" noEditPoints="1" noAdjustHandles="1" noChangeArrowheads="1" noChangeShapeType="1" noTextEdit="1"/>
              </p:cNvSpPr>
              <p:nvPr/>
            </p:nvSpPr>
            <p:spPr>
              <a:xfrm>
                <a:off x="2736688" y="3451150"/>
                <a:ext cx="6096000" cy="214174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036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FB5FC3DF-BD4B-4130-A11B-ED06BB99D59C}"/>
              </a:ext>
            </a:extLst>
          </p:cNvPr>
          <p:cNvSpPr>
            <a:spLocks noGrp="1"/>
          </p:cNvSpPr>
          <p:nvPr>
            <p:ph idx="1"/>
          </p:nvPr>
        </p:nvSpPr>
        <p:spPr>
          <a:xfrm>
            <a:off x="457200" y="1099278"/>
            <a:ext cx="8229600" cy="1782762"/>
          </a:xfrm>
        </p:spPr>
        <p:txBody>
          <a:bodyPr>
            <a:normAutofit fontScale="92500"/>
          </a:bodyPr>
          <a:lstStyle/>
          <a:p>
            <a:pPr>
              <a:spcBef>
                <a:spcPts val="0"/>
              </a:spcBef>
            </a:pPr>
            <a:r>
              <a:rPr lang="en-US" b="1" dirty="0"/>
              <a:t>STEP 5:</a:t>
            </a:r>
            <a:r>
              <a:rPr lang="en-US" dirty="0"/>
              <a:t> Calculate the Test Statistic </a:t>
            </a:r>
            <a:r>
              <a:rPr lang="en-US" i="1" dirty="0"/>
              <a:t>(continued)</a:t>
            </a:r>
          </a:p>
          <a:p>
            <a:pPr>
              <a:spcBef>
                <a:spcPts val="0"/>
              </a:spcBef>
            </a:pPr>
            <a:r>
              <a:rPr lang="en-US" dirty="0"/>
              <a:t>The final sum of squares to calculate is the sum of squares within. Equation 10.4 covers this.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0A90D7FD-9D36-4C7E-B2A2-78781DEB3026}"/>
                  </a:ext>
                </a:extLst>
              </p:cNvPr>
              <p:cNvSpPr/>
              <p:nvPr/>
            </p:nvSpPr>
            <p:spPr>
              <a:xfrm>
                <a:off x="457200" y="2604438"/>
                <a:ext cx="8381999" cy="27876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charset="0"/>
                            </a:rPr>
                            <m:t>𝑆𝑆</m:t>
                          </m:r>
                        </m:e>
                        <m:sub>
                          <m:r>
                            <m:rPr>
                              <m:sty m:val="p"/>
                            </m:rPr>
                            <a:rPr lang="en-US" sz="1800" b="0" i="0" smtClean="0">
                              <a:latin typeface="Cambria Math" charset="0"/>
                            </a:rPr>
                            <m:t>Within</m:t>
                          </m:r>
                        </m:sub>
                      </m:sSub>
                      <m:r>
                        <a:rPr lang="en-US" sz="1800" b="0" i="1" smtClean="0">
                          <a:latin typeface="Cambria Math" charset="0"/>
                        </a:rPr>
                        <m:t>=</m:t>
                      </m:r>
                      <m:r>
                        <m:rPr>
                          <m:sty m:val="p"/>
                        </m:rPr>
                        <a:rPr lang="el-GR" sz="1800" b="0" i="1" smtClean="0">
                          <a:latin typeface="Cambria Math" charset="0"/>
                          <a:ea typeface="Cambria Math" charset="0"/>
                          <a:cs typeface="Cambria Math" charset="0"/>
                        </a:rPr>
                        <m:t>Σ</m:t>
                      </m:r>
                      <m:d>
                        <m:dPr>
                          <m:ctrlPr>
                            <a:rPr lang="el-GR" sz="1800" b="0" i="1" smtClean="0">
                              <a:latin typeface="Cambria Math" panose="02040503050406030204" pitchFamily="18" charset="0"/>
                              <a:ea typeface="Cambria Math" charset="0"/>
                              <a:cs typeface="Cambria Math" charset="0"/>
                            </a:rPr>
                          </m:ctrlPr>
                        </m:dPr>
                        <m:e>
                          <m:r>
                            <m:rPr>
                              <m:sty m:val="p"/>
                            </m:rPr>
                            <a:rPr lang="el-GR" sz="1800" b="0" i="1" smtClean="0">
                              <a:latin typeface="Cambria Math" charset="0"/>
                              <a:ea typeface="Cambria Math" charset="0"/>
                              <a:cs typeface="Cambria Math" charset="0"/>
                            </a:rPr>
                            <m:t>Σ</m:t>
                          </m:r>
                          <m:sSubSup>
                            <m:sSubSupPr>
                              <m:ctrlPr>
                                <a:rPr lang="el-GR" sz="1800" b="0" i="1" smtClean="0">
                                  <a:latin typeface="Cambria Math" panose="02040503050406030204" pitchFamily="18" charset="0"/>
                                  <a:ea typeface="Cambria Math" charset="0"/>
                                  <a:cs typeface="Cambria Math" charset="0"/>
                                </a:rPr>
                              </m:ctrlPr>
                            </m:sSubSupPr>
                            <m:e>
                              <m:r>
                                <a:rPr lang="en-US" sz="1800" b="0" i="1" smtClean="0">
                                  <a:latin typeface="Cambria Math" charset="0"/>
                                  <a:ea typeface="Cambria Math" charset="0"/>
                                  <a:cs typeface="Cambria Math" charset="0"/>
                                </a:rPr>
                                <m:t>𝑋</m:t>
                              </m:r>
                            </m:e>
                            <m:sub>
                              <m:r>
                                <a:rPr lang="en-US" sz="1800" b="0" i="1" smtClean="0">
                                  <a:latin typeface="Cambria Math" charset="0"/>
                                  <a:ea typeface="Cambria Math" charset="0"/>
                                  <a:cs typeface="Cambria Math" charset="0"/>
                                </a:rPr>
                                <m:t>𝐺𝑟𝑜𝑢𝑝</m:t>
                              </m:r>
                            </m:sub>
                            <m:sup>
                              <m:r>
                                <a:rPr lang="en-US" sz="1800" b="0" i="1" smtClean="0">
                                  <a:latin typeface="Cambria Math" charset="0"/>
                                  <a:ea typeface="Cambria Math" charset="0"/>
                                  <a:cs typeface="Cambria Math" charset="0"/>
                                </a:rPr>
                                <m:t>2</m:t>
                              </m:r>
                            </m:sup>
                          </m:sSubSup>
                          <m:r>
                            <a:rPr lang="en-US" sz="1800" b="0" i="1" smtClean="0">
                              <a:latin typeface="Cambria Math" charset="0"/>
                              <a:ea typeface="Cambria Math" charset="0"/>
                              <a:cs typeface="Cambria Math" charset="0"/>
                            </a:rPr>
                            <m:t>−</m:t>
                          </m:r>
                          <m:f>
                            <m:fPr>
                              <m:ctrlPr>
                                <a:rPr lang="el-GR" sz="1800" b="0" i="1" smtClean="0">
                                  <a:latin typeface="Cambria Math" panose="02040503050406030204" pitchFamily="18" charset="0"/>
                                  <a:ea typeface="Cambria Math" charset="0"/>
                                  <a:cs typeface="Cambria Math" charset="0"/>
                                </a:rPr>
                              </m:ctrlPr>
                            </m:fPr>
                            <m:num>
                              <m:sSup>
                                <m:sSupPr>
                                  <m:ctrlPr>
                                    <a:rPr lang="el-GR" sz="1800" b="0" i="1" smtClean="0">
                                      <a:latin typeface="Cambria Math" panose="02040503050406030204" pitchFamily="18" charset="0"/>
                                      <a:ea typeface="Cambria Math" charset="0"/>
                                      <a:cs typeface="Cambria Math" charset="0"/>
                                    </a:rPr>
                                  </m:ctrlPr>
                                </m:sSupPr>
                                <m:e>
                                  <m:d>
                                    <m:dPr>
                                      <m:ctrlPr>
                                        <a:rPr lang="el-GR" sz="1800" b="0" i="1" smtClean="0">
                                          <a:latin typeface="Cambria Math" panose="02040503050406030204" pitchFamily="18" charset="0"/>
                                          <a:ea typeface="Cambria Math" charset="0"/>
                                          <a:cs typeface="Cambria Math" charset="0"/>
                                        </a:rPr>
                                      </m:ctrlPr>
                                    </m:dPr>
                                    <m:e>
                                      <m:sSub>
                                        <m:sSubPr>
                                          <m:ctrlPr>
                                            <a:rPr lang="el-GR" sz="1800" b="0" i="1" smtClean="0">
                                              <a:latin typeface="Cambria Math" panose="02040503050406030204" pitchFamily="18" charset="0"/>
                                              <a:ea typeface="Cambria Math" charset="0"/>
                                              <a:cs typeface="Cambria Math" charset="0"/>
                                            </a:rPr>
                                          </m:ctrlPr>
                                        </m:sSubPr>
                                        <m:e>
                                          <m:r>
                                            <m:rPr>
                                              <m:sty m:val="p"/>
                                            </m:rPr>
                                            <a:rPr lang="el-GR" sz="1800" b="0" i="1" smtClean="0">
                                              <a:latin typeface="Cambria Math" charset="0"/>
                                              <a:ea typeface="Cambria Math" charset="0"/>
                                              <a:cs typeface="Cambria Math" charset="0"/>
                                            </a:rPr>
                                            <m:t>Σ</m:t>
                                          </m:r>
                                          <m:r>
                                            <a:rPr lang="en-US" sz="1800" b="0" i="1" smtClean="0">
                                              <a:latin typeface="Cambria Math" charset="0"/>
                                              <a:ea typeface="Cambria Math" charset="0"/>
                                              <a:cs typeface="Cambria Math" charset="0"/>
                                            </a:rPr>
                                            <m:t>𝑋</m:t>
                                          </m:r>
                                        </m:e>
                                        <m:sub>
                                          <m:r>
                                            <m:rPr>
                                              <m:sty m:val="p"/>
                                            </m:rPr>
                                            <a:rPr lang="en-US" sz="1800" b="0" i="0" smtClean="0">
                                              <a:latin typeface="Cambria Math" charset="0"/>
                                              <a:ea typeface="Cambria Math" charset="0"/>
                                              <a:cs typeface="Cambria Math" charset="0"/>
                                            </a:rPr>
                                            <m:t>Group</m:t>
                                          </m:r>
                                        </m:sub>
                                      </m:sSub>
                                    </m:e>
                                  </m:d>
                                </m:e>
                                <m:sup>
                                  <m:r>
                                    <a:rPr lang="en-US" sz="1800" b="0" i="1" smtClean="0">
                                      <a:latin typeface="Cambria Math" charset="0"/>
                                      <a:ea typeface="Cambria Math" charset="0"/>
                                      <a:cs typeface="Cambria Math" charset="0"/>
                                    </a:rPr>
                                    <m:t>2</m:t>
                                  </m:r>
                                </m:sup>
                              </m:sSup>
                            </m:num>
                            <m:den>
                              <m:sSub>
                                <m:sSubPr>
                                  <m:ctrlPr>
                                    <a:rPr lang="el-GR"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𝑛</m:t>
                                  </m:r>
                                </m:e>
                                <m:sub>
                                  <m:r>
                                    <m:rPr>
                                      <m:sty m:val="p"/>
                                    </m:rPr>
                                    <a:rPr lang="en-US" sz="1800" b="0" i="0" smtClean="0">
                                      <a:latin typeface="Cambria Math" charset="0"/>
                                      <a:ea typeface="Cambria Math" charset="0"/>
                                      <a:cs typeface="Cambria Math" charset="0"/>
                                    </a:rPr>
                                    <m:t>Group</m:t>
                                  </m:r>
                                </m:sub>
                              </m:sSub>
                            </m:den>
                          </m:f>
                        </m:e>
                      </m:d>
                    </m:oMath>
                    <m:oMath xmlns:m="http://schemas.openxmlformats.org/officeDocument/2006/math">
                      <m:r>
                        <a:rPr lang="en-US" b="0" i="1" smtClean="0">
                          <a:latin typeface="Cambria Math" charset="0"/>
                          <a:ea typeface="Cambria Math" charset="0"/>
                          <a:cs typeface="Cambria Math" charset="0"/>
                        </a:rPr>
                        <m:t>𝑤h𝑒𝑟𝑒</m:t>
                      </m:r>
                      <m:r>
                        <a:rPr lang="en-US" b="0" i="1" smtClean="0">
                          <a:latin typeface="Cambria Math" charset="0"/>
                          <a:ea typeface="Cambria Math" charset="0"/>
                          <a:cs typeface="Cambria Math" charset="0"/>
                        </a:rPr>
                        <m:t> </m:t>
                      </m:r>
                      <m:sSub>
                        <m:sSubPr>
                          <m:ctrlPr>
                            <a:rPr lang="en-US" sz="2000" i="1">
                              <a:latin typeface="Cambria Math" panose="02040503050406030204" pitchFamily="18" charset="0"/>
                            </a:rPr>
                          </m:ctrlPr>
                        </m:sSubPr>
                        <m:e>
                          <m:r>
                            <a:rPr lang="en-US" sz="2000" i="1">
                              <a:latin typeface="Cambria Math" charset="0"/>
                            </a:rPr>
                            <m:t>𝑆𝑆</m:t>
                          </m:r>
                        </m:e>
                        <m:sub>
                          <m:r>
                            <m:rPr>
                              <m:sty m:val="p"/>
                            </m:rPr>
                            <a:rPr lang="en-US" sz="2000" b="0" i="0" smtClean="0">
                              <a:latin typeface="Cambria Math" charset="0"/>
                            </a:rPr>
                            <m:t>Within</m:t>
                          </m:r>
                        </m:sub>
                      </m:sSub>
                      <m:r>
                        <a:rPr lang="en-US" sz="2000" b="0" i="1" smtClean="0">
                          <a:latin typeface="Cambria Math" charset="0"/>
                        </a:rPr>
                        <m:t>=</m:t>
                      </m:r>
                      <m:r>
                        <m:rPr>
                          <m:sty m:val="p"/>
                        </m:rPr>
                        <a:rPr lang="en-US" sz="2000" b="0" i="0" smtClean="0">
                          <a:latin typeface="Cambria Math" charset="0"/>
                        </a:rPr>
                        <m:t>sum</m:t>
                      </m:r>
                      <m:r>
                        <a:rPr lang="en-US" sz="2000" b="0" i="0" smtClean="0">
                          <a:latin typeface="Cambria Math" charset="0"/>
                        </a:rPr>
                        <m:t> </m:t>
                      </m:r>
                      <m:r>
                        <m:rPr>
                          <m:sty m:val="p"/>
                        </m:rPr>
                        <a:rPr lang="en-US" sz="2000" b="0" i="0" smtClean="0">
                          <a:latin typeface="Cambria Math" charset="0"/>
                        </a:rPr>
                        <m:t>of</m:t>
                      </m:r>
                      <m:r>
                        <a:rPr lang="en-US" sz="2000" b="0" i="0" smtClean="0">
                          <a:latin typeface="Cambria Math" charset="0"/>
                        </a:rPr>
                        <m:t> </m:t>
                      </m:r>
                      <m:r>
                        <m:rPr>
                          <m:sty m:val="p"/>
                        </m:rPr>
                        <a:rPr lang="en-US" sz="2000" b="0" i="0" smtClean="0">
                          <a:latin typeface="Cambria Math" charset="0"/>
                        </a:rPr>
                        <m:t>squares</m:t>
                      </m:r>
                      <m:r>
                        <a:rPr lang="en-US" sz="2000" b="0" i="0" smtClean="0">
                          <a:latin typeface="Cambria Math" charset="0"/>
                        </a:rPr>
                        <m:t> </m:t>
                      </m:r>
                      <m:r>
                        <m:rPr>
                          <m:sty m:val="p"/>
                        </m:rPr>
                        <a:rPr lang="en-US" sz="2000" b="0" i="0" smtClean="0">
                          <a:latin typeface="Cambria Math" charset="0"/>
                        </a:rPr>
                        <m:t>within</m:t>
                      </m:r>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charset="0"/>
                            </a:rPr>
                            <m:t>𝑋</m:t>
                          </m:r>
                        </m:e>
                        <m:sub>
                          <m:r>
                            <m:rPr>
                              <m:sty m:val="p"/>
                            </m:rPr>
                            <a:rPr lang="en-US" sz="2000" b="0" i="0" smtClean="0">
                              <a:latin typeface="Cambria Math" charset="0"/>
                            </a:rPr>
                            <m:t>Group</m:t>
                          </m:r>
                        </m:sub>
                      </m:sSub>
                      <m:r>
                        <a:rPr lang="en-US" sz="2000" b="0" i="1" smtClean="0">
                          <a:latin typeface="Cambria Math" charset="0"/>
                        </a:rPr>
                        <m:t>=</m:t>
                      </m:r>
                      <m:r>
                        <m:rPr>
                          <m:sty m:val="p"/>
                        </m:rPr>
                        <a:rPr lang="en-US" sz="2000" b="0" i="0" smtClean="0">
                          <a:latin typeface="Cambria Math" charset="0"/>
                        </a:rPr>
                        <m:t>raw</m:t>
                      </m:r>
                      <m:r>
                        <a:rPr lang="en-US" sz="2000" b="0" i="0" smtClean="0">
                          <a:latin typeface="Cambria Math" charset="0"/>
                        </a:rPr>
                        <m:t> </m:t>
                      </m:r>
                      <m:r>
                        <m:rPr>
                          <m:sty m:val="p"/>
                        </m:rPr>
                        <a:rPr lang="en-US" sz="2000" b="0" i="0" smtClean="0">
                          <a:latin typeface="Cambria Math" charset="0"/>
                        </a:rPr>
                        <m:t>scores</m:t>
                      </m:r>
                      <m:r>
                        <a:rPr lang="en-US" sz="2000" b="0" i="0" smtClean="0">
                          <a:latin typeface="Cambria Math" charset="0"/>
                        </a:rPr>
                        <m:t> </m:t>
                      </m:r>
                      <m:r>
                        <m:rPr>
                          <m:sty m:val="p"/>
                        </m:rPr>
                        <a:rPr lang="en-US" sz="2000" b="0" i="0" smtClean="0">
                          <a:latin typeface="Cambria Math" charset="0"/>
                        </a:rPr>
                        <m:t>for</m:t>
                      </m:r>
                      <m:r>
                        <a:rPr lang="en-US" sz="2000" b="0" i="0" smtClean="0">
                          <a:latin typeface="Cambria Math" charset="0"/>
                        </a:rPr>
                        <m:t> </m:t>
                      </m:r>
                      <m:r>
                        <m:rPr>
                          <m:sty m:val="p"/>
                        </m:rPr>
                        <a:rPr lang="en-US" sz="2000" b="0" i="0" smtClean="0">
                          <a:latin typeface="Cambria Math" charset="0"/>
                        </a:rPr>
                        <m:t>cases</m:t>
                      </m:r>
                      <m:r>
                        <a:rPr lang="en-US" sz="2000" b="0" i="0" smtClean="0">
                          <a:latin typeface="Cambria Math" charset="0"/>
                        </a:rPr>
                        <m:t> </m:t>
                      </m:r>
                      <m:r>
                        <m:rPr>
                          <m:sty m:val="p"/>
                        </m:rPr>
                        <a:rPr lang="en-US" sz="2000" b="0" i="0" smtClean="0">
                          <a:latin typeface="Cambria Math" charset="0"/>
                        </a:rPr>
                        <m:t>in</m:t>
                      </m:r>
                      <m:r>
                        <a:rPr lang="en-US" sz="2000" b="0" i="0" smtClean="0">
                          <a:latin typeface="Cambria Math" charset="0"/>
                        </a:rPr>
                        <m:t> </m:t>
                      </m:r>
                      <m:r>
                        <m:rPr>
                          <m:sty m:val="p"/>
                        </m:rPr>
                        <a:rPr lang="en-US" sz="2000" b="0" i="0" smtClean="0">
                          <a:latin typeface="Cambria Math" charset="0"/>
                        </a:rPr>
                        <m:t>a</m:t>
                      </m:r>
                      <m:r>
                        <a:rPr lang="en-US" sz="2000" b="0" i="0" smtClean="0">
                          <a:latin typeface="Cambria Math" charset="0"/>
                        </a:rPr>
                        <m:t> </m:t>
                      </m:r>
                      <m:r>
                        <m:rPr>
                          <m:sty m:val="p"/>
                        </m:rPr>
                        <a:rPr lang="en-US" sz="2000" b="0" i="0" smtClean="0">
                          <a:latin typeface="Cambria Math" charset="0"/>
                        </a:rPr>
                        <m:t>group</m:t>
                      </m:r>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charset="0"/>
                            </a:rPr>
                            <m:t>𝑛</m:t>
                          </m:r>
                        </m:e>
                        <m:sub>
                          <m:r>
                            <m:rPr>
                              <m:sty m:val="p"/>
                            </m:rPr>
                            <a:rPr lang="en-US" sz="2000" b="0" i="0" smtClean="0">
                              <a:latin typeface="Cambria Math" charset="0"/>
                            </a:rPr>
                            <m:t>Group</m:t>
                          </m:r>
                        </m:sub>
                      </m:sSub>
                      <m:r>
                        <a:rPr lang="en-US" sz="2000" b="0" i="1" smtClean="0">
                          <a:latin typeface="Cambria Math" charset="0"/>
                        </a:rPr>
                        <m:t>=</m:t>
                      </m:r>
                      <m:r>
                        <m:rPr>
                          <m:sty m:val="p"/>
                        </m:rPr>
                        <a:rPr lang="en-US" sz="2000" b="0" i="0" smtClean="0">
                          <a:latin typeface="Cambria Math" charset="0"/>
                        </a:rPr>
                        <m:t>number</m:t>
                      </m:r>
                      <m:r>
                        <a:rPr lang="en-US" sz="2000" b="0" i="0" smtClean="0">
                          <a:latin typeface="Cambria Math" charset="0"/>
                        </a:rPr>
                        <m:t> </m:t>
                      </m:r>
                      <m:r>
                        <m:rPr>
                          <m:sty m:val="p"/>
                        </m:rPr>
                        <a:rPr lang="en-US" sz="2000" b="0" i="0" smtClean="0">
                          <a:latin typeface="Cambria Math" charset="0"/>
                        </a:rPr>
                        <m:t>of</m:t>
                      </m:r>
                      <m:r>
                        <a:rPr lang="en-US" sz="2000" b="0" i="0" smtClean="0">
                          <a:latin typeface="Cambria Math" charset="0"/>
                        </a:rPr>
                        <m:t> </m:t>
                      </m:r>
                      <m:r>
                        <m:rPr>
                          <m:sty m:val="p"/>
                        </m:rPr>
                        <a:rPr lang="en-US" sz="2000" b="0" i="0" smtClean="0">
                          <a:latin typeface="Cambria Math" charset="0"/>
                        </a:rPr>
                        <m:t>cases</m:t>
                      </m:r>
                      <m:r>
                        <a:rPr lang="en-US" sz="2000" b="0" i="0" smtClean="0">
                          <a:latin typeface="Cambria Math" charset="0"/>
                        </a:rPr>
                        <m:t> </m:t>
                      </m:r>
                      <m:r>
                        <m:rPr>
                          <m:sty m:val="p"/>
                        </m:rPr>
                        <a:rPr lang="en-US" sz="2000" b="0" i="0" smtClean="0">
                          <a:latin typeface="Cambria Math" charset="0"/>
                        </a:rPr>
                        <m:t>in</m:t>
                      </m:r>
                      <m:r>
                        <a:rPr lang="en-US" sz="2000" b="0" i="0" smtClean="0">
                          <a:latin typeface="Cambria Math" charset="0"/>
                        </a:rPr>
                        <m:t> </m:t>
                      </m:r>
                      <m:r>
                        <m:rPr>
                          <m:sty m:val="p"/>
                        </m:rPr>
                        <a:rPr lang="en-US" sz="2000" b="0" i="0" smtClean="0">
                          <a:latin typeface="Cambria Math" charset="0"/>
                        </a:rPr>
                        <m:t>a</m:t>
                      </m:r>
                      <m:r>
                        <a:rPr lang="en-US" sz="2000" b="0" i="0" smtClean="0">
                          <a:latin typeface="Cambria Math" charset="0"/>
                        </a:rPr>
                        <m:t> </m:t>
                      </m:r>
                      <m:r>
                        <m:rPr>
                          <m:sty m:val="p"/>
                        </m:rPr>
                        <a:rPr lang="en-US" sz="2000" b="0" i="0" smtClean="0">
                          <a:latin typeface="Cambria Math" charset="0"/>
                        </a:rPr>
                        <m:t>group</m:t>
                      </m:r>
                    </m:oMath>
                  </m:oMathPara>
                </a14:m>
                <a:br>
                  <a:rPr lang="en-US" sz="2000" dirty="0"/>
                </a:br>
                <a:endParaRPr lang="en-US" sz="2000" dirty="0"/>
              </a:p>
            </p:txBody>
          </p:sp>
        </mc:Choice>
        <mc:Fallback xmlns="">
          <p:sp>
            <p:nvSpPr>
              <p:cNvPr id="10" name="Rectangle 9">
                <a:extLst>
                  <a:ext uri="{FF2B5EF4-FFF2-40B4-BE49-F238E27FC236}">
                    <a16:creationId xmlns:a16="http://schemas.microsoft.com/office/drawing/2014/main" id="{0A90D7FD-9D36-4C7E-B2A2-78781DEB3026}"/>
                  </a:ext>
                </a:extLst>
              </p:cNvPr>
              <p:cNvSpPr>
                <a:spLocks noRot="1" noChangeAspect="1" noMove="1" noResize="1" noEditPoints="1" noAdjustHandles="1" noChangeArrowheads="1" noChangeShapeType="1" noTextEdit="1"/>
              </p:cNvSpPr>
              <p:nvPr/>
            </p:nvSpPr>
            <p:spPr>
              <a:xfrm>
                <a:off x="457200" y="2604438"/>
                <a:ext cx="8381999" cy="278764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6105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C4FCDBC8-4079-43A0-AE65-6D8E25197B39}"/>
              </a:ext>
            </a:extLst>
          </p:cNvPr>
          <p:cNvSpPr>
            <a:spLocks noGrp="1"/>
          </p:cNvSpPr>
          <p:nvPr>
            <p:ph idx="1"/>
          </p:nvPr>
        </p:nvSpPr>
        <p:spPr>
          <a:xfrm>
            <a:off x="457200" y="1107690"/>
            <a:ext cx="8229600" cy="1219199"/>
          </a:xfrm>
        </p:spPr>
        <p:txBody>
          <a:bodyPr>
            <a:normAutofit fontScale="77500" lnSpcReduction="20000"/>
          </a:bodyPr>
          <a:lstStyle/>
          <a:p>
            <a:pPr>
              <a:lnSpc>
                <a:spcPct val="120000"/>
              </a:lnSpc>
              <a:spcBef>
                <a:spcPts val="0"/>
              </a:spcBef>
            </a:pPr>
            <a:r>
              <a:rPr lang="en-US" b="1" dirty="0"/>
              <a:t>STEP 5:</a:t>
            </a:r>
            <a:r>
              <a:rPr lang="en-US" dirty="0"/>
              <a:t> Calculate the Test Statistic </a:t>
            </a:r>
            <a:r>
              <a:rPr lang="en-US" i="1" dirty="0"/>
              <a:t>(continued)</a:t>
            </a:r>
          </a:p>
          <a:p>
            <a:pPr lvl="1">
              <a:lnSpc>
                <a:spcPct val="120000"/>
              </a:lnSpc>
              <a:spcBef>
                <a:spcPts val="0"/>
              </a:spcBef>
            </a:pPr>
            <a:r>
              <a:rPr lang="en-US" dirty="0"/>
              <a:t>Sum of Squares Total for Between-Subjects</a:t>
            </a:r>
            <a:br>
              <a:rPr lang="en-US" dirty="0"/>
            </a:b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48FD97-0418-4895-A1E8-F0D49DFC3A0C}"/>
                  </a:ext>
                </a:extLst>
              </p:cNvPr>
              <p:cNvSpPr txBox="1"/>
              <p:nvPr/>
            </p:nvSpPr>
            <p:spPr>
              <a:xfrm>
                <a:off x="-1066800" y="1635185"/>
                <a:ext cx="11277600" cy="386849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charset="0"/>
                            </a:rPr>
                            <m:t>𝑆𝑆</m:t>
                          </m:r>
                        </m:e>
                        <m:sub>
                          <m:r>
                            <a:rPr lang="en-US" sz="1600" i="1">
                              <a:latin typeface="Cambria Math" charset="0"/>
                            </a:rPr>
                            <m:t>𝑊𝑖𝑡h𝑖𝑛</m:t>
                          </m:r>
                        </m:sub>
                      </m:sSub>
                      <m:r>
                        <a:rPr lang="en-US" sz="1600" i="1">
                          <a:latin typeface="Cambria Math" charset="0"/>
                        </a:rPr>
                        <m:t>=</m:t>
                      </m:r>
                      <m:r>
                        <m:rPr>
                          <m:sty m:val="p"/>
                        </m:rPr>
                        <a:rPr lang="el-GR" sz="1600" i="1">
                          <a:latin typeface="Cambria Math" charset="0"/>
                          <a:ea typeface="Cambria Math" charset="0"/>
                          <a:cs typeface="Cambria Math" charset="0"/>
                        </a:rPr>
                        <m:t>Σ</m:t>
                      </m:r>
                      <m:d>
                        <m:dPr>
                          <m:ctrlPr>
                            <a:rPr lang="el-GR" sz="1600" i="1">
                              <a:latin typeface="Cambria Math" panose="02040503050406030204" pitchFamily="18" charset="0"/>
                              <a:ea typeface="Cambria Math" charset="0"/>
                              <a:cs typeface="Cambria Math" charset="0"/>
                            </a:rPr>
                          </m:ctrlPr>
                        </m:dPr>
                        <m:e>
                          <m:r>
                            <m:rPr>
                              <m:sty m:val="p"/>
                            </m:rPr>
                            <a:rPr lang="el-GR" sz="1600" i="1">
                              <a:latin typeface="Cambria Math" charset="0"/>
                              <a:ea typeface="Cambria Math" charset="0"/>
                              <a:cs typeface="Cambria Math" charset="0"/>
                            </a:rPr>
                            <m:t>Σ</m:t>
                          </m:r>
                          <m:sSubSup>
                            <m:sSubSupPr>
                              <m:ctrlPr>
                                <a:rPr lang="el-GR" sz="1600" i="1">
                                  <a:latin typeface="Cambria Math" panose="02040503050406030204" pitchFamily="18" charset="0"/>
                                  <a:ea typeface="Cambria Math" charset="0"/>
                                  <a:cs typeface="Cambria Math" charset="0"/>
                                </a:rPr>
                              </m:ctrlPr>
                            </m:sSubSupPr>
                            <m:e>
                              <m:r>
                                <a:rPr lang="en-US" sz="1600" i="1">
                                  <a:latin typeface="Cambria Math" charset="0"/>
                                  <a:ea typeface="Cambria Math" charset="0"/>
                                  <a:cs typeface="Cambria Math" charset="0"/>
                                </a:rPr>
                                <m:t>𝑋</m:t>
                              </m:r>
                            </m:e>
                            <m:sub>
                              <m:r>
                                <a:rPr lang="en-US" sz="1600" i="1">
                                  <a:latin typeface="Cambria Math" charset="0"/>
                                  <a:ea typeface="Cambria Math" charset="0"/>
                                  <a:cs typeface="Cambria Math" charset="0"/>
                                </a:rPr>
                                <m:t>𝐺𝑟𝑜𝑢𝑝</m:t>
                              </m:r>
                            </m:sub>
                            <m:sup>
                              <m:r>
                                <a:rPr lang="en-US" sz="1600" i="1">
                                  <a:latin typeface="Cambria Math" charset="0"/>
                                  <a:ea typeface="Cambria Math" charset="0"/>
                                  <a:cs typeface="Cambria Math" charset="0"/>
                                </a:rPr>
                                <m:t>2</m:t>
                              </m:r>
                            </m:sup>
                          </m:sSubSup>
                          <m:r>
                            <a:rPr lang="en-US" sz="1600" i="1">
                              <a:latin typeface="Cambria Math" charset="0"/>
                              <a:ea typeface="Cambria Math" charset="0"/>
                              <a:cs typeface="Cambria Math" charset="0"/>
                            </a:rPr>
                            <m:t>−</m:t>
                          </m:r>
                          <m:f>
                            <m:fPr>
                              <m:ctrlPr>
                                <a:rPr lang="el-GR" sz="1600" i="1">
                                  <a:latin typeface="Cambria Math" panose="02040503050406030204" pitchFamily="18" charset="0"/>
                                  <a:ea typeface="Cambria Math" charset="0"/>
                                  <a:cs typeface="Cambria Math" charset="0"/>
                                </a:rPr>
                              </m:ctrlPr>
                            </m:fPr>
                            <m:num>
                              <m:sSup>
                                <m:sSupPr>
                                  <m:ctrlPr>
                                    <a:rPr lang="el-GR" sz="1600" i="1">
                                      <a:latin typeface="Cambria Math" panose="02040503050406030204" pitchFamily="18" charset="0"/>
                                      <a:ea typeface="Cambria Math" charset="0"/>
                                      <a:cs typeface="Cambria Math" charset="0"/>
                                    </a:rPr>
                                  </m:ctrlPr>
                                </m:sSupPr>
                                <m:e>
                                  <m:d>
                                    <m:dPr>
                                      <m:ctrlPr>
                                        <a:rPr lang="el-GR" sz="1600" i="1">
                                          <a:latin typeface="Cambria Math" panose="02040503050406030204" pitchFamily="18" charset="0"/>
                                          <a:ea typeface="Cambria Math" charset="0"/>
                                          <a:cs typeface="Cambria Math" charset="0"/>
                                        </a:rPr>
                                      </m:ctrlPr>
                                    </m:dPr>
                                    <m:e>
                                      <m:sSub>
                                        <m:sSubPr>
                                          <m:ctrlPr>
                                            <a:rPr lang="el-GR" sz="1600" i="1">
                                              <a:latin typeface="Cambria Math" panose="02040503050406030204" pitchFamily="18" charset="0"/>
                                              <a:ea typeface="Cambria Math" charset="0"/>
                                              <a:cs typeface="Cambria Math" charset="0"/>
                                            </a:rPr>
                                          </m:ctrlPr>
                                        </m:sSubPr>
                                        <m:e>
                                          <m:r>
                                            <m:rPr>
                                              <m:sty m:val="p"/>
                                            </m:rPr>
                                            <a:rPr lang="el-GR" sz="1600" i="1">
                                              <a:latin typeface="Cambria Math" charset="0"/>
                                              <a:ea typeface="Cambria Math" charset="0"/>
                                              <a:cs typeface="Cambria Math" charset="0"/>
                                            </a:rPr>
                                            <m:t>Σ</m:t>
                                          </m:r>
                                          <m:r>
                                            <a:rPr lang="en-US" sz="1600" i="1">
                                              <a:latin typeface="Cambria Math" charset="0"/>
                                              <a:ea typeface="Cambria Math" charset="0"/>
                                              <a:cs typeface="Cambria Math" charset="0"/>
                                            </a:rPr>
                                            <m:t>𝑋</m:t>
                                          </m:r>
                                        </m:e>
                                        <m:sub>
                                          <m:r>
                                            <a:rPr lang="en-US" sz="1600" i="1">
                                              <a:latin typeface="Cambria Math" charset="0"/>
                                              <a:ea typeface="Cambria Math" charset="0"/>
                                              <a:cs typeface="Cambria Math" charset="0"/>
                                            </a:rPr>
                                            <m:t>𝐺𝑟𝑜𝑢𝑝</m:t>
                                          </m:r>
                                        </m:sub>
                                      </m:sSub>
                                    </m:e>
                                  </m:d>
                                </m:e>
                                <m:sup>
                                  <m:r>
                                    <a:rPr lang="en-US" sz="1600" i="1">
                                      <a:latin typeface="Cambria Math" charset="0"/>
                                      <a:ea typeface="Cambria Math" charset="0"/>
                                      <a:cs typeface="Cambria Math" charset="0"/>
                                    </a:rPr>
                                    <m:t>2</m:t>
                                  </m:r>
                                </m:sup>
                              </m:sSup>
                            </m:num>
                            <m:den>
                              <m:sSub>
                                <m:sSubPr>
                                  <m:ctrlPr>
                                    <a:rPr lang="el-GR"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𝑛</m:t>
                                  </m:r>
                                </m:e>
                                <m:sub>
                                  <m:r>
                                    <a:rPr lang="en-US" sz="1600" i="1">
                                      <a:latin typeface="Cambria Math" charset="0"/>
                                      <a:ea typeface="Cambria Math" charset="0"/>
                                      <a:cs typeface="Cambria Math" charset="0"/>
                                    </a:rPr>
                                    <m:t>𝐺𝑟𝑜𝑢𝑝</m:t>
                                  </m:r>
                                </m:sub>
                              </m:sSub>
                            </m:den>
                          </m:f>
                        </m:e>
                      </m:d>
                    </m:oMath>
                    <m:oMath xmlns:m="http://schemas.openxmlformats.org/officeDocument/2006/math">
                      <m:r>
                        <a:rPr lang="en-US" sz="1600" b="0" i="1" smtClean="0">
                          <a:latin typeface="Cambria Math" charset="0"/>
                          <a:ea typeface="Cambria Math" charset="0"/>
                          <a:cs typeface="Cambria Math" charset="0"/>
                        </a:rPr>
                        <m:t>=</m:t>
                      </m:r>
                      <m:d>
                        <m:dPr>
                          <m:ctrlPr>
                            <a:rPr lang="en-US" sz="1600" b="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2,885−</m:t>
                          </m:r>
                          <m:f>
                            <m:fPr>
                              <m:ctrlPr>
                                <a:rPr lang="en-US" sz="1600" b="0" i="1" smtClean="0">
                                  <a:latin typeface="Cambria Math" panose="02040503050406030204" pitchFamily="18" charset="0"/>
                                  <a:ea typeface="Cambria Math" charset="0"/>
                                  <a:cs typeface="Cambria Math" charset="0"/>
                                </a:rPr>
                              </m:ctrlPr>
                            </m:fPr>
                            <m:num>
                              <m:sSup>
                                <m:sSupPr>
                                  <m:ctrlPr>
                                    <a:rPr lang="en-US" sz="1600" b="0" i="1" smtClean="0">
                                      <a:latin typeface="Cambria Math" panose="02040503050406030204" pitchFamily="18" charset="0"/>
                                      <a:ea typeface="Cambria Math" charset="0"/>
                                      <a:cs typeface="Cambria Math" charset="0"/>
                                    </a:rPr>
                                  </m:ctrlPr>
                                </m:sSupPr>
                                <m:e>
                                  <m:r>
                                    <a:rPr lang="en-US" sz="1600" b="0" i="1" smtClean="0">
                                      <a:latin typeface="Cambria Math" charset="0"/>
                                      <a:ea typeface="Cambria Math" charset="0"/>
                                      <a:cs typeface="Cambria Math" charset="0"/>
                                    </a:rPr>
                                    <m:t>93</m:t>
                                  </m:r>
                                </m:e>
                                <m:sup>
                                  <m:r>
                                    <a:rPr lang="en-US" sz="1600" b="0" i="1" smtClean="0">
                                      <a:latin typeface="Cambria Math" charset="0"/>
                                      <a:ea typeface="Cambria Math" charset="0"/>
                                      <a:cs typeface="Cambria Math" charset="0"/>
                                    </a:rPr>
                                    <m:t>2</m:t>
                                  </m:r>
                                </m:sup>
                              </m:sSup>
                            </m:num>
                            <m:den>
                              <m:r>
                                <a:rPr lang="en-US" sz="1600" b="0" i="1" smtClean="0">
                                  <a:latin typeface="Cambria Math" charset="0"/>
                                  <a:ea typeface="Cambria Math" charset="0"/>
                                  <a:cs typeface="Cambria Math" charset="0"/>
                                </a:rPr>
                                <m:t>3</m:t>
                              </m:r>
                            </m:den>
                          </m:f>
                        </m:e>
                      </m:d>
                      <m:r>
                        <a:rPr lang="en-US" sz="1600" b="0" i="1" smtClean="0">
                          <a:latin typeface="Cambria Math" charset="0"/>
                          <a:ea typeface="Cambria Math" charset="0"/>
                          <a:cs typeface="Cambria Math" charset="0"/>
                        </a:rPr>
                        <m:t>+</m:t>
                      </m:r>
                      <m:d>
                        <m:dPr>
                          <m:ctrlPr>
                            <a:rPr lang="en-US" sz="1600" i="1">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3,138</m:t>
                          </m:r>
                          <m:r>
                            <a:rPr lang="en-US" sz="1600" i="1">
                              <a:latin typeface="Cambria Math" charset="0"/>
                              <a:ea typeface="Cambria Math" charset="0"/>
                              <a:cs typeface="Cambria Math" charset="0"/>
                            </a:rPr>
                            <m:t>−</m:t>
                          </m:r>
                          <m:f>
                            <m:fPr>
                              <m:ctrlPr>
                                <a:rPr lang="en-US" sz="1600" i="1">
                                  <a:latin typeface="Cambria Math" panose="02040503050406030204" pitchFamily="18" charset="0"/>
                                  <a:ea typeface="Cambria Math" charset="0"/>
                                  <a:cs typeface="Cambria Math" charset="0"/>
                                </a:rPr>
                              </m:ctrlPr>
                            </m:fPr>
                            <m:num>
                              <m:sSup>
                                <m:sSupPr>
                                  <m:ctrlPr>
                                    <a:rPr lang="en-US" sz="1600" i="1">
                                      <a:latin typeface="Cambria Math" panose="02040503050406030204" pitchFamily="18" charset="0"/>
                                      <a:ea typeface="Cambria Math" charset="0"/>
                                      <a:cs typeface="Cambria Math" charset="0"/>
                                    </a:rPr>
                                  </m:ctrlPr>
                                </m:sSupPr>
                                <m:e>
                                  <m:r>
                                    <a:rPr lang="en-US" sz="1600" b="0" i="1" smtClean="0">
                                      <a:latin typeface="Cambria Math" charset="0"/>
                                      <a:ea typeface="Cambria Math" charset="0"/>
                                      <a:cs typeface="Cambria Math" charset="0"/>
                                    </a:rPr>
                                    <m:t>112</m:t>
                                  </m:r>
                                </m:e>
                                <m:sup>
                                  <m:r>
                                    <a:rPr lang="en-US" sz="1600" i="1">
                                      <a:latin typeface="Cambria Math" charset="0"/>
                                      <a:ea typeface="Cambria Math" charset="0"/>
                                      <a:cs typeface="Cambria Math" charset="0"/>
                                    </a:rPr>
                                    <m:t>2</m:t>
                                  </m:r>
                                </m:sup>
                              </m:sSup>
                            </m:num>
                            <m:den>
                              <m:r>
                                <a:rPr lang="en-US" sz="1600" b="0" i="1" smtClean="0">
                                  <a:latin typeface="Cambria Math" charset="0"/>
                                  <a:ea typeface="Cambria Math" charset="0"/>
                                  <a:cs typeface="Cambria Math" charset="0"/>
                                </a:rPr>
                                <m:t>4</m:t>
                              </m:r>
                            </m:den>
                          </m:f>
                        </m:e>
                      </m:d>
                      <m:r>
                        <a:rPr lang="en-US" sz="1600" b="0" i="1" smtClean="0">
                          <a:latin typeface="Cambria Math" charset="0"/>
                          <a:ea typeface="Cambria Math" charset="0"/>
                          <a:cs typeface="Cambria Math" charset="0"/>
                        </a:rPr>
                        <m:t>+</m:t>
                      </m:r>
                      <m:d>
                        <m:dPr>
                          <m:ctrlPr>
                            <a:rPr lang="en-US" sz="1600" i="1">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1,887</m:t>
                          </m:r>
                          <m:r>
                            <a:rPr lang="en-US" sz="1600" i="1">
                              <a:latin typeface="Cambria Math" charset="0"/>
                              <a:ea typeface="Cambria Math" charset="0"/>
                              <a:cs typeface="Cambria Math" charset="0"/>
                            </a:rPr>
                            <m:t>−</m:t>
                          </m:r>
                          <m:f>
                            <m:fPr>
                              <m:ctrlPr>
                                <a:rPr lang="en-US" sz="1600" i="1">
                                  <a:latin typeface="Cambria Math" panose="02040503050406030204" pitchFamily="18" charset="0"/>
                                  <a:ea typeface="Cambria Math" charset="0"/>
                                  <a:cs typeface="Cambria Math" charset="0"/>
                                </a:rPr>
                              </m:ctrlPr>
                            </m:fPr>
                            <m:num>
                              <m:sSup>
                                <m:sSupPr>
                                  <m:ctrlPr>
                                    <a:rPr lang="en-US" sz="1600" i="1">
                                      <a:latin typeface="Cambria Math" panose="02040503050406030204" pitchFamily="18" charset="0"/>
                                      <a:ea typeface="Cambria Math" charset="0"/>
                                      <a:cs typeface="Cambria Math" charset="0"/>
                                    </a:rPr>
                                  </m:ctrlPr>
                                </m:sSupPr>
                                <m:e>
                                  <m:r>
                                    <a:rPr lang="en-US" sz="1600" b="0" i="1" smtClean="0">
                                      <a:latin typeface="Cambria Math" charset="0"/>
                                      <a:ea typeface="Cambria Math" charset="0"/>
                                      <a:cs typeface="Cambria Math" charset="0"/>
                                    </a:rPr>
                                    <m:t>75</m:t>
                                  </m:r>
                                </m:e>
                                <m:sup>
                                  <m:r>
                                    <a:rPr lang="en-US" sz="1600" i="1">
                                      <a:latin typeface="Cambria Math" charset="0"/>
                                      <a:ea typeface="Cambria Math" charset="0"/>
                                      <a:cs typeface="Cambria Math" charset="0"/>
                                    </a:rPr>
                                    <m:t>2</m:t>
                                  </m:r>
                                </m:sup>
                              </m:sSup>
                            </m:num>
                            <m:den>
                              <m:r>
                                <a:rPr lang="en-US" sz="1600" i="1">
                                  <a:latin typeface="Cambria Math" charset="0"/>
                                  <a:ea typeface="Cambria Math" charset="0"/>
                                  <a:cs typeface="Cambria Math" charset="0"/>
                                </a:rPr>
                                <m:t>3</m:t>
                              </m:r>
                            </m:den>
                          </m:f>
                        </m:e>
                      </m:d>
                    </m:oMath>
                    <m:oMath xmlns:m="http://schemas.openxmlformats.org/officeDocument/2006/math">
                      <m:r>
                        <a:rPr lang="en-US" sz="1600" i="1">
                          <a:latin typeface="Cambria Math" charset="0"/>
                          <a:ea typeface="Cambria Math" charset="0"/>
                          <a:cs typeface="Cambria Math" charset="0"/>
                        </a:rPr>
                        <m:t>=</m:t>
                      </m:r>
                      <m:d>
                        <m:dPr>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2,885−</m:t>
                          </m:r>
                          <m:f>
                            <m:fPr>
                              <m:ctrlPr>
                                <a:rPr lang="en-US" sz="1600" i="1">
                                  <a:latin typeface="Cambria Math" panose="02040503050406030204" pitchFamily="18" charset="0"/>
                                  <a:ea typeface="Cambria Math" charset="0"/>
                                  <a:cs typeface="Cambria Math" charset="0"/>
                                </a:rPr>
                              </m:ctrlPr>
                            </m:fPr>
                            <m:num>
                              <m:r>
                                <a:rPr lang="en-US" sz="1600" b="0" i="1" smtClean="0">
                                  <a:latin typeface="Cambria Math" charset="0"/>
                                  <a:ea typeface="Cambria Math" charset="0"/>
                                  <a:cs typeface="Cambria Math" charset="0"/>
                                </a:rPr>
                                <m:t>8,649.00</m:t>
                              </m:r>
                            </m:num>
                            <m:den>
                              <m:r>
                                <a:rPr lang="en-US" sz="1600" i="1">
                                  <a:latin typeface="Cambria Math" charset="0"/>
                                  <a:ea typeface="Cambria Math" charset="0"/>
                                  <a:cs typeface="Cambria Math" charset="0"/>
                                </a:rPr>
                                <m:t>3</m:t>
                              </m:r>
                            </m:den>
                          </m:f>
                        </m:e>
                      </m:d>
                      <m:r>
                        <a:rPr lang="en-US" sz="1600" i="1">
                          <a:latin typeface="Cambria Math" charset="0"/>
                          <a:ea typeface="Cambria Math" charset="0"/>
                          <a:cs typeface="Cambria Math" charset="0"/>
                        </a:rPr>
                        <m:t>+</m:t>
                      </m:r>
                      <m:d>
                        <m:dPr>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3,138−</m:t>
                          </m:r>
                          <m:f>
                            <m:fPr>
                              <m:ctrlPr>
                                <a:rPr lang="en-US" sz="1600" i="1">
                                  <a:latin typeface="Cambria Math" panose="02040503050406030204" pitchFamily="18" charset="0"/>
                                  <a:ea typeface="Cambria Math" charset="0"/>
                                  <a:cs typeface="Cambria Math" charset="0"/>
                                </a:rPr>
                              </m:ctrlPr>
                            </m:fPr>
                            <m:num>
                              <m:r>
                                <a:rPr lang="en-US" sz="1600" b="0" i="1" smtClean="0">
                                  <a:latin typeface="Cambria Math" charset="0"/>
                                  <a:ea typeface="Cambria Math" charset="0"/>
                                  <a:cs typeface="Cambria Math" charset="0"/>
                                </a:rPr>
                                <m:t>12,544.00</m:t>
                              </m:r>
                            </m:num>
                            <m:den>
                              <m:r>
                                <a:rPr lang="en-US" sz="1600" i="1">
                                  <a:latin typeface="Cambria Math" charset="0"/>
                                  <a:ea typeface="Cambria Math" charset="0"/>
                                  <a:cs typeface="Cambria Math" charset="0"/>
                                </a:rPr>
                                <m:t>4</m:t>
                              </m:r>
                            </m:den>
                          </m:f>
                        </m:e>
                      </m:d>
                      <m:r>
                        <a:rPr lang="en-US" sz="1600" i="1">
                          <a:latin typeface="Cambria Math" charset="0"/>
                          <a:ea typeface="Cambria Math" charset="0"/>
                          <a:cs typeface="Cambria Math" charset="0"/>
                        </a:rPr>
                        <m:t>+</m:t>
                      </m:r>
                      <m:d>
                        <m:dPr>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1,887−</m:t>
                          </m:r>
                          <m:f>
                            <m:fPr>
                              <m:ctrlPr>
                                <a:rPr lang="en-US" sz="1600" i="1">
                                  <a:latin typeface="Cambria Math" panose="02040503050406030204" pitchFamily="18" charset="0"/>
                                  <a:ea typeface="Cambria Math" charset="0"/>
                                  <a:cs typeface="Cambria Math" charset="0"/>
                                </a:rPr>
                              </m:ctrlPr>
                            </m:fPr>
                            <m:num>
                              <m:r>
                                <a:rPr lang="en-US" sz="1600" b="0" i="1" smtClean="0">
                                  <a:latin typeface="Cambria Math" charset="0"/>
                                  <a:ea typeface="Cambria Math" charset="0"/>
                                  <a:cs typeface="Cambria Math" charset="0"/>
                                </a:rPr>
                                <m:t>5,625.00</m:t>
                              </m:r>
                            </m:num>
                            <m:den>
                              <m:r>
                                <a:rPr lang="en-US" sz="1600" i="1">
                                  <a:latin typeface="Cambria Math" charset="0"/>
                                  <a:ea typeface="Cambria Math" charset="0"/>
                                  <a:cs typeface="Cambria Math" charset="0"/>
                                </a:rPr>
                                <m:t>3</m:t>
                              </m:r>
                            </m:den>
                          </m:f>
                        </m:e>
                      </m:d>
                    </m:oMath>
                    <m:oMath xmlns:m="http://schemas.openxmlformats.org/officeDocument/2006/math">
                      <m:r>
                        <a:rPr lang="en-US" sz="1600" i="1">
                          <a:latin typeface="Cambria Math" charset="0"/>
                          <a:ea typeface="Cambria Math" charset="0"/>
                          <a:cs typeface="Cambria Math" charset="0"/>
                        </a:rPr>
                        <m:t>=</m:t>
                      </m:r>
                      <m:d>
                        <m:dPr>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2,885−</m:t>
                          </m:r>
                          <m:r>
                            <a:rPr lang="en-US" sz="1600" b="0" i="1" smtClean="0">
                              <a:latin typeface="Cambria Math" charset="0"/>
                              <a:ea typeface="Cambria Math" charset="0"/>
                              <a:cs typeface="Cambria Math" charset="0"/>
                            </a:rPr>
                            <m:t>2,883.00</m:t>
                          </m:r>
                        </m:e>
                      </m:d>
                      <m:r>
                        <a:rPr lang="en-US" sz="1600" i="1">
                          <a:latin typeface="Cambria Math" charset="0"/>
                          <a:ea typeface="Cambria Math" charset="0"/>
                          <a:cs typeface="Cambria Math" charset="0"/>
                        </a:rPr>
                        <m:t>+</m:t>
                      </m:r>
                      <m:d>
                        <m:dPr>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3,138−</m:t>
                          </m:r>
                          <m:r>
                            <a:rPr lang="en-US" sz="1600" b="0" i="1" smtClean="0">
                              <a:latin typeface="Cambria Math" charset="0"/>
                              <a:ea typeface="Cambria Math" charset="0"/>
                              <a:cs typeface="Cambria Math" charset="0"/>
                            </a:rPr>
                            <m:t>3,136.00</m:t>
                          </m:r>
                        </m:e>
                      </m:d>
                      <m:r>
                        <a:rPr lang="en-US" sz="1600" i="1">
                          <a:latin typeface="Cambria Math" charset="0"/>
                          <a:ea typeface="Cambria Math" charset="0"/>
                          <a:cs typeface="Cambria Math" charset="0"/>
                        </a:rPr>
                        <m:t>+</m:t>
                      </m:r>
                      <m:d>
                        <m:dPr>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1,887−</m:t>
                          </m:r>
                          <m:r>
                            <a:rPr lang="en-US" sz="1600" b="0" i="1" smtClean="0">
                              <a:latin typeface="Cambria Math" charset="0"/>
                              <a:ea typeface="Cambria Math" charset="0"/>
                              <a:cs typeface="Cambria Math" charset="0"/>
                            </a:rPr>
                            <m:t>1,875.00</m:t>
                          </m:r>
                        </m:e>
                      </m:d>
                    </m:oMath>
                    <m:oMath xmlns:m="http://schemas.openxmlformats.org/officeDocument/2006/math">
                      <m:r>
                        <a:rPr lang="en-US" sz="1600" b="0" i="1" smtClean="0">
                          <a:latin typeface="Cambria Math" charset="0"/>
                          <a:ea typeface="Cambria Math" charset="0"/>
                          <a:cs typeface="Cambria Math" charset="0"/>
                        </a:rPr>
                        <m:t>=2.00+2.00+2.00</m:t>
                      </m:r>
                    </m:oMath>
                    <m:oMath xmlns:m="http://schemas.openxmlformats.org/officeDocument/2006/math">
                      <m:r>
                        <a:rPr lang="en-US" sz="1600" b="0" i="1" smtClean="0">
                          <a:latin typeface="Cambria Math" charset="0"/>
                          <a:ea typeface="Cambria Math" charset="0"/>
                          <a:cs typeface="Cambria Math" charset="0"/>
                        </a:rPr>
                        <m:t>=6.00</m:t>
                      </m:r>
                    </m:oMath>
                  </m:oMathPara>
                </a14:m>
                <a:endParaRPr lang="en-US" sz="1600" b="0" dirty="0">
                  <a:ea typeface="Cambria Math" charset="0"/>
                  <a:cs typeface="Cambria Math" charset="0"/>
                </a:endParaRPr>
              </a:p>
            </p:txBody>
          </p:sp>
        </mc:Choice>
        <mc:Fallback xmlns="">
          <p:sp>
            <p:nvSpPr>
              <p:cNvPr id="11" name="TextBox 10">
                <a:extLst>
                  <a:ext uri="{FF2B5EF4-FFF2-40B4-BE49-F238E27FC236}">
                    <a16:creationId xmlns:a16="http://schemas.microsoft.com/office/drawing/2014/main" id="{4A48FD97-0418-4895-A1E8-F0D49DFC3A0C}"/>
                  </a:ext>
                </a:extLst>
              </p:cNvPr>
              <p:cNvSpPr txBox="1">
                <a:spLocks noRot="1" noChangeAspect="1" noMove="1" noResize="1" noEditPoints="1" noAdjustHandles="1" noChangeArrowheads="1" noChangeShapeType="1" noTextEdit="1"/>
              </p:cNvSpPr>
              <p:nvPr/>
            </p:nvSpPr>
            <p:spPr>
              <a:xfrm>
                <a:off x="-1066800" y="1635185"/>
                <a:ext cx="11277600" cy="386849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0156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Rectangle 8">
            <a:extLst>
              <a:ext uri="{FF2B5EF4-FFF2-40B4-BE49-F238E27FC236}">
                <a16:creationId xmlns:a16="http://schemas.microsoft.com/office/drawing/2014/main" id="{E1E2E304-7B1F-4F77-B202-ED7F0255872C}"/>
              </a:ext>
            </a:extLst>
          </p:cNvPr>
          <p:cNvSpPr/>
          <p:nvPr/>
        </p:nvSpPr>
        <p:spPr>
          <a:xfrm>
            <a:off x="4694663" y="1475678"/>
            <a:ext cx="3287752" cy="3108543"/>
          </a:xfrm>
          <a:prstGeom prst="rect">
            <a:avLst/>
          </a:prstGeom>
        </p:spPr>
        <p:txBody>
          <a:bodyPr wrap="square">
            <a:spAutoFit/>
          </a:bodyPr>
          <a:lstStyle/>
          <a:p>
            <a:r>
              <a:rPr lang="en-US" dirty="0">
                <a:solidFill>
                  <a:srgbClr val="000000"/>
                </a:solidFill>
                <a:ea typeface="Arial" charset="0"/>
                <a:cs typeface="Arial" charset="0"/>
              </a:rPr>
              <a:t>Partitioning Total Sum of Squares for Maze Running Time Data </a:t>
            </a:r>
          </a:p>
          <a:p>
            <a:endParaRPr lang="en-US" sz="2000" dirty="0">
              <a:solidFill>
                <a:srgbClr val="000000"/>
              </a:solidFill>
              <a:ea typeface="Arial" charset="0"/>
              <a:cs typeface="Arial" charset="0"/>
            </a:endParaRPr>
          </a:p>
          <a:p>
            <a:pPr marL="342900" indent="-342900">
              <a:buFont typeface="Arial" charset="0"/>
              <a:buChar char="•"/>
            </a:pPr>
            <a:r>
              <a:rPr lang="en-US" sz="2000" i="1" dirty="0" err="1">
                <a:solidFill>
                  <a:srgbClr val="000000"/>
                </a:solidFill>
                <a:ea typeface="Arial" charset="0"/>
                <a:cs typeface="Arial" charset="0"/>
              </a:rPr>
              <a:t>SS</a:t>
            </a:r>
            <a:r>
              <a:rPr lang="en-US" sz="2000" baseline="-25000" dirty="0" err="1">
                <a:solidFill>
                  <a:srgbClr val="000000"/>
                </a:solidFill>
                <a:ea typeface="Arial" charset="0"/>
                <a:cs typeface="Arial" charset="0"/>
              </a:rPr>
              <a:t>Total</a:t>
            </a:r>
            <a:r>
              <a:rPr lang="en-US" sz="2000" baseline="-25000" dirty="0">
                <a:solidFill>
                  <a:srgbClr val="000000"/>
                </a:solidFill>
                <a:ea typeface="Arial" charset="0"/>
                <a:cs typeface="Arial" charset="0"/>
              </a:rPr>
              <a:t> </a:t>
            </a:r>
            <a:r>
              <a:rPr lang="en-US" sz="2000" dirty="0">
                <a:solidFill>
                  <a:srgbClr val="000000"/>
                </a:solidFill>
                <a:ea typeface="Arial" charset="0"/>
                <a:cs typeface="Arial" charset="0"/>
              </a:rPr>
              <a:t>can be broken down into its component parts, </a:t>
            </a:r>
            <a:r>
              <a:rPr lang="en-US" sz="2000" i="1" dirty="0" err="1">
                <a:solidFill>
                  <a:srgbClr val="000000"/>
                </a:solidFill>
                <a:ea typeface="Arial" charset="0"/>
                <a:cs typeface="Arial" charset="0"/>
              </a:rPr>
              <a:t>SS</a:t>
            </a:r>
            <a:r>
              <a:rPr lang="en-US" sz="2000" baseline="-25000" dirty="0" err="1">
                <a:solidFill>
                  <a:srgbClr val="000000"/>
                </a:solidFill>
                <a:ea typeface="Arial" charset="0"/>
                <a:cs typeface="Arial" charset="0"/>
              </a:rPr>
              <a:t>Between</a:t>
            </a:r>
            <a:r>
              <a:rPr lang="en-US" sz="2000" dirty="0">
                <a:solidFill>
                  <a:srgbClr val="000000"/>
                </a:solidFill>
                <a:ea typeface="Arial" charset="0"/>
                <a:cs typeface="Arial" charset="0"/>
              </a:rPr>
              <a:t> and </a:t>
            </a:r>
            <a:r>
              <a:rPr lang="en-US" sz="2000" i="1" dirty="0" err="1">
                <a:solidFill>
                  <a:srgbClr val="000000"/>
                </a:solidFill>
                <a:ea typeface="Arial" charset="0"/>
                <a:cs typeface="Arial" charset="0"/>
              </a:rPr>
              <a:t>SS</a:t>
            </a:r>
            <a:r>
              <a:rPr lang="en-US" sz="2000" baseline="-25000" dirty="0" err="1">
                <a:solidFill>
                  <a:srgbClr val="000000"/>
                </a:solidFill>
                <a:ea typeface="Arial" charset="0"/>
                <a:cs typeface="Arial" charset="0"/>
              </a:rPr>
              <a:t>Within</a:t>
            </a:r>
            <a:r>
              <a:rPr lang="en-US" sz="2000" dirty="0">
                <a:solidFill>
                  <a:srgbClr val="000000"/>
                </a:solidFill>
                <a:ea typeface="Arial" charset="0"/>
                <a:cs typeface="Arial" charset="0"/>
              </a:rPr>
              <a:t>.</a:t>
            </a:r>
          </a:p>
          <a:p>
            <a:pPr marL="342900" indent="-342900">
              <a:buFont typeface="Arial" charset="0"/>
              <a:buChar char="•"/>
            </a:pPr>
            <a:endParaRPr lang="en-US" sz="2000" dirty="0">
              <a:solidFill>
                <a:srgbClr val="000000"/>
              </a:solidFill>
              <a:ea typeface="Arial" charset="0"/>
              <a:cs typeface="Arial" charset="0"/>
            </a:endParaRPr>
          </a:p>
          <a:p>
            <a:pPr marL="342900" indent="-342900">
              <a:buFont typeface="Arial" charset="0"/>
              <a:buChar char="•"/>
            </a:pPr>
            <a:r>
              <a:rPr lang="en-US" sz="2000" dirty="0">
                <a:solidFill>
                  <a:srgbClr val="000000"/>
                </a:solidFill>
                <a:ea typeface="Arial" charset="0"/>
                <a:cs typeface="Arial" charset="0"/>
              </a:rPr>
              <a:t>Note that the largest chunk of </a:t>
            </a:r>
            <a:r>
              <a:rPr lang="en-US" sz="2000" i="1" dirty="0" err="1">
                <a:solidFill>
                  <a:srgbClr val="000000"/>
                </a:solidFill>
                <a:ea typeface="Arial" charset="0"/>
                <a:cs typeface="Arial" charset="0"/>
              </a:rPr>
              <a:t>SS</a:t>
            </a:r>
            <a:r>
              <a:rPr lang="en-US" sz="2000" baseline="-25000" dirty="0" err="1">
                <a:solidFill>
                  <a:srgbClr val="000000"/>
                </a:solidFill>
                <a:ea typeface="Arial" charset="0"/>
                <a:cs typeface="Arial" charset="0"/>
              </a:rPr>
              <a:t>Total</a:t>
            </a:r>
            <a:r>
              <a:rPr lang="en-US" sz="2000" dirty="0">
                <a:solidFill>
                  <a:srgbClr val="000000"/>
                </a:solidFill>
                <a:ea typeface="Arial" charset="0"/>
                <a:cs typeface="Arial" charset="0"/>
              </a:rPr>
              <a:t> is accounted for by </a:t>
            </a:r>
            <a:r>
              <a:rPr lang="en-US" sz="2000" i="1" dirty="0" err="1">
                <a:solidFill>
                  <a:srgbClr val="000000"/>
                </a:solidFill>
                <a:ea typeface="Arial" charset="0"/>
                <a:cs typeface="Arial" charset="0"/>
              </a:rPr>
              <a:t>SS</a:t>
            </a:r>
            <a:r>
              <a:rPr lang="en-US" sz="2000" baseline="-25000" dirty="0" err="1">
                <a:solidFill>
                  <a:srgbClr val="000000"/>
                </a:solidFill>
                <a:ea typeface="Arial" charset="0"/>
                <a:cs typeface="Arial" charset="0"/>
              </a:rPr>
              <a:t>Between</a:t>
            </a:r>
            <a:r>
              <a:rPr lang="en-US" sz="2000" dirty="0">
                <a:solidFill>
                  <a:srgbClr val="000000"/>
                </a:solidFill>
                <a:ea typeface="Arial" charset="0"/>
                <a:cs typeface="Arial" charset="0"/>
              </a:rPr>
              <a:t>.</a:t>
            </a:r>
          </a:p>
        </p:txBody>
      </p:sp>
      <p:pic>
        <p:nvPicPr>
          <p:cNvPr id="10" name="Picture 9" descr="The figure is a graphical representation of the Partitioning of Total Sum of Squares for Maze Running Time Data. SSTotal&#10;can be broken down into its component parts, SSBetween and SSWithin. Note that the largest&#10;chunk of SSTotal is accounted for by SSBetween." title="Figure 10.9">
            <a:extLst>
              <a:ext uri="{FF2B5EF4-FFF2-40B4-BE49-F238E27FC236}">
                <a16:creationId xmlns:a16="http://schemas.microsoft.com/office/drawing/2014/main" id="{03608456-2C61-47B1-88F6-8C98FCAC28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318" y="1076223"/>
            <a:ext cx="1667107" cy="4274634"/>
          </a:xfrm>
          <a:prstGeom prst="rect">
            <a:avLst/>
          </a:prstGeom>
        </p:spPr>
      </p:pic>
    </p:spTree>
    <p:extLst>
      <p:ext uri="{BB962C8B-B14F-4D97-AF65-F5344CB8AC3E}">
        <p14:creationId xmlns:p14="http://schemas.microsoft.com/office/powerpoint/2010/main" val="966530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998226" cy="623585"/>
          </a:xfrm>
        </p:spPr>
        <p:txBody>
          <a:bodyPr>
            <a:normAutofit fontScale="90000"/>
          </a:bodyPr>
          <a:lstStyle/>
          <a:p>
            <a:pPr algn="l"/>
            <a:r>
              <a:rPr lang="en-US" sz="4000" dirty="0"/>
              <a:t>Summary Table for One-Way ANOVA</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781D37A8-BD32-41F7-8FF6-5C03205B437A}"/>
              </a:ext>
            </a:extLst>
          </p:cNvPr>
          <p:cNvSpPr>
            <a:spLocks noGrp="1"/>
          </p:cNvSpPr>
          <p:nvPr>
            <p:ph idx="1"/>
          </p:nvPr>
        </p:nvSpPr>
        <p:spPr>
          <a:xfrm>
            <a:off x="651511" y="1532329"/>
            <a:ext cx="4648200" cy="2556172"/>
          </a:xfrm>
        </p:spPr>
        <p:txBody>
          <a:bodyPr>
            <a:normAutofit fontScale="70000" lnSpcReduction="20000"/>
          </a:bodyPr>
          <a:lstStyle/>
          <a:p>
            <a:pPr marL="0" indent="0">
              <a:lnSpc>
                <a:spcPct val="120000"/>
              </a:lnSpc>
              <a:spcBef>
                <a:spcPts val="0"/>
              </a:spcBef>
              <a:buNone/>
            </a:pPr>
            <a:r>
              <a:rPr lang="en-US" dirty="0"/>
              <a:t>1 row for each source of variability:</a:t>
            </a:r>
          </a:p>
          <a:p>
            <a:pPr marL="457200" lvl="1" indent="0">
              <a:lnSpc>
                <a:spcPct val="120000"/>
              </a:lnSpc>
              <a:spcBef>
                <a:spcPts val="0"/>
              </a:spcBef>
              <a:buNone/>
            </a:pPr>
            <a:r>
              <a:rPr lang="en-US" dirty="0"/>
              <a:t>- Between-groups variability on the top row</a:t>
            </a:r>
          </a:p>
          <a:p>
            <a:pPr marL="457200" lvl="1" indent="0">
              <a:lnSpc>
                <a:spcPct val="120000"/>
              </a:lnSpc>
              <a:spcBef>
                <a:spcPts val="0"/>
              </a:spcBef>
              <a:buNone/>
            </a:pPr>
            <a:r>
              <a:rPr lang="en-US" dirty="0"/>
              <a:t>- Within-groups variability on the middle row</a:t>
            </a:r>
          </a:p>
          <a:p>
            <a:pPr marL="457200" lvl="1" indent="0">
              <a:lnSpc>
                <a:spcPct val="120000"/>
              </a:lnSpc>
              <a:spcBef>
                <a:spcPts val="0"/>
              </a:spcBef>
              <a:buNone/>
            </a:pPr>
            <a:r>
              <a:rPr lang="en-US" dirty="0"/>
              <a:t>- Total variability on the bottom row</a:t>
            </a:r>
          </a:p>
        </p:txBody>
      </p:sp>
      <p:pic>
        <p:nvPicPr>
          <p:cNvPr id="10" name="Picture 9" descr="The figure is a table that serves as the template for ANOVA summary table for one way ANOVA." title="Table 10.7">
            <a:extLst>
              <a:ext uri="{FF2B5EF4-FFF2-40B4-BE49-F238E27FC236}">
                <a16:creationId xmlns:a16="http://schemas.microsoft.com/office/drawing/2014/main" id="{C5DCC731-74C7-42B3-BBEB-7FCDBA268214}"/>
              </a:ext>
            </a:extLst>
          </p:cNvPr>
          <p:cNvPicPr>
            <a:picLocks noChangeAspect="1"/>
          </p:cNvPicPr>
          <p:nvPr/>
        </p:nvPicPr>
        <p:blipFill>
          <a:blip r:embed="rId4"/>
          <a:stretch>
            <a:fillRect/>
          </a:stretch>
        </p:blipFill>
        <p:spPr>
          <a:xfrm>
            <a:off x="524774" y="3612530"/>
            <a:ext cx="8094452" cy="1751045"/>
          </a:xfrm>
          <a:prstGeom prst="rect">
            <a:avLst/>
          </a:prstGeom>
        </p:spPr>
      </p:pic>
      <p:sp>
        <p:nvSpPr>
          <p:cNvPr id="12" name="Rectangle 11">
            <a:extLst>
              <a:ext uri="{FF2B5EF4-FFF2-40B4-BE49-F238E27FC236}">
                <a16:creationId xmlns:a16="http://schemas.microsoft.com/office/drawing/2014/main" id="{9F6DB3B9-BD50-4A0E-8ED8-41B2C53EB3F1}"/>
              </a:ext>
            </a:extLst>
          </p:cNvPr>
          <p:cNvSpPr/>
          <p:nvPr/>
        </p:nvSpPr>
        <p:spPr>
          <a:xfrm>
            <a:off x="651511" y="1013631"/>
            <a:ext cx="7192537" cy="400110"/>
          </a:xfrm>
          <a:prstGeom prst="rect">
            <a:avLst/>
          </a:prstGeom>
        </p:spPr>
        <p:txBody>
          <a:bodyPr wrap="square">
            <a:spAutoFit/>
          </a:bodyPr>
          <a:lstStyle/>
          <a:p>
            <a:r>
              <a:rPr lang="en-US" sz="2000" dirty="0">
                <a:solidFill>
                  <a:srgbClr val="000000"/>
                </a:solidFill>
              </a:rPr>
              <a:t>Template for ANOVA Summary Table for One-Way ANOVA</a:t>
            </a:r>
          </a:p>
        </p:txBody>
      </p:sp>
      <p:sp>
        <p:nvSpPr>
          <p:cNvPr id="13" name="Rectangle 12">
            <a:extLst>
              <a:ext uri="{FF2B5EF4-FFF2-40B4-BE49-F238E27FC236}">
                <a16:creationId xmlns:a16="http://schemas.microsoft.com/office/drawing/2014/main" id="{DEF0BB58-9656-41BC-9CDC-302782955F2F}"/>
              </a:ext>
            </a:extLst>
          </p:cNvPr>
          <p:cNvSpPr/>
          <p:nvPr/>
        </p:nvSpPr>
        <p:spPr>
          <a:xfrm>
            <a:off x="5076438" y="1533433"/>
            <a:ext cx="3733800" cy="1938992"/>
          </a:xfrm>
          <a:prstGeom prst="rect">
            <a:avLst/>
          </a:prstGeom>
        </p:spPr>
        <p:txBody>
          <a:bodyPr wrap="square">
            <a:spAutoFit/>
          </a:bodyPr>
          <a:lstStyle/>
          <a:p>
            <a:r>
              <a:rPr lang="en-US" sz="2000" dirty="0">
                <a:latin typeface="+mn-lt"/>
              </a:rPr>
              <a:t>5 columns, in order, tell:</a:t>
            </a:r>
          </a:p>
          <a:p>
            <a:pPr lvl="1"/>
            <a:r>
              <a:rPr lang="en-US" sz="2000" dirty="0">
                <a:latin typeface="+mn-lt"/>
              </a:rPr>
              <a:t>- Source of variability</a:t>
            </a:r>
          </a:p>
          <a:p>
            <a:pPr lvl="1"/>
            <a:r>
              <a:rPr lang="en-US" sz="2000" dirty="0">
                <a:latin typeface="+mn-lt"/>
              </a:rPr>
              <a:t>- Sum of squares</a:t>
            </a:r>
          </a:p>
          <a:p>
            <a:pPr lvl="1"/>
            <a:r>
              <a:rPr lang="en-US" sz="2000" dirty="0">
                <a:latin typeface="+mn-lt"/>
              </a:rPr>
              <a:t>- Degrees of freedom</a:t>
            </a:r>
          </a:p>
          <a:p>
            <a:pPr lvl="1"/>
            <a:r>
              <a:rPr lang="en-US" sz="2000" dirty="0">
                <a:latin typeface="+mn-lt"/>
              </a:rPr>
              <a:t>- “Mean square”</a:t>
            </a:r>
          </a:p>
          <a:p>
            <a:pPr lvl="1"/>
            <a:r>
              <a:rPr lang="en-US" sz="2000" i="1" dirty="0">
                <a:latin typeface="+mn-lt"/>
              </a:rPr>
              <a:t>- F</a:t>
            </a:r>
            <a:r>
              <a:rPr lang="en-US" sz="2000" dirty="0">
                <a:latin typeface="+mn-lt"/>
              </a:rPr>
              <a:t> ratio</a:t>
            </a:r>
          </a:p>
        </p:txBody>
      </p:sp>
    </p:spTree>
    <p:extLst>
      <p:ext uri="{BB962C8B-B14F-4D97-AF65-F5344CB8AC3E}">
        <p14:creationId xmlns:p14="http://schemas.microsoft.com/office/powerpoint/2010/main" val="2634512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B15A0318-91E1-4702-8C0C-0F36BF25ED80}"/>
              </a:ext>
            </a:extLst>
          </p:cNvPr>
          <p:cNvSpPr>
            <a:spLocks noGrp="1"/>
          </p:cNvSpPr>
          <p:nvPr>
            <p:ph idx="1"/>
          </p:nvPr>
        </p:nvSpPr>
        <p:spPr>
          <a:xfrm>
            <a:off x="457200" y="1219201"/>
            <a:ext cx="8229600" cy="685800"/>
          </a:xfrm>
        </p:spPr>
        <p:txBody>
          <a:bodyPr/>
          <a:lstStyle/>
          <a:p>
            <a:r>
              <a:rPr lang="en-US" sz="2800" b="1" dirty="0"/>
              <a:t>STEP 5:</a:t>
            </a:r>
            <a:r>
              <a:rPr lang="en-US" sz="2800" dirty="0"/>
              <a:t> Calculate the Test Statistic </a:t>
            </a:r>
            <a:r>
              <a:rPr lang="en-US" sz="2800" i="1" dirty="0"/>
              <a:t>(continued)</a:t>
            </a: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5D8FA6F-19E1-493B-AF3A-7AC74FB59E5E}"/>
                  </a:ext>
                </a:extLst>
              </p:cNvPr>
              <p:cNvSpPr/>
              <p:nvPr/>
            </p:nvSpPr>
            <p:spPr>
              <a:xfrm>
                <a:off x="228600" y="2165351"/>
                <a:ext cx="5867400" cy="27876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charset="0"/>
                            </a:rPr>
                            <m:t>𝑀𝑆</m:t>
                          </m:r>
                        </m:e>
                        <m:sub>
                          <m:r>
                            <a:rPr lang="en-US" sz="1800" b="0" i="1" smtClean="0">
                              <a:latin typeface="Cambria Math" charset="0"/>
                            </a:rPr>
                            <m:t>𝐵𝑒𝑡𝑤𝑒𝑒𝑛</m:t>
                          </m:r>
                        </m:sub>
                      </m:sSub>
                      <m:r>
                        <a:rPr lang="en-US" sz="1800" b="0" i="1" smtClean="0">
                          <a:latin typeface="Cambria Math"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charset="0"/>
                                </a:rPr>
                                <m:t>𝑆𝑆</m:t>
                              </m:r>
                            </m:e>
                            <m:sub>
                              <m:r>
                                <a:rPr lang="en-US" sz="1800" b="0" i="1" smtClean="0">
                                  <a:latin typeface="Cambria Math" charset="0"/>
                                </a:rPr>
                                <m:t>𝐵𝑒𝑡𝑤𝑒𝑒𝑛</m:t>
                              </m:r>
                            </m:sub>
                          </m:sSub>
                        </m:num>
                        <m:den>
                          <m:sSub>
                            <m:sSubPr>
                              <m:ctrlPr>
                                <a:rPr lang="en-US" sz="1800" b="0" i="1" smtClean="0">
                                  <a:latin typeface="Cambria Math" panose="02040503050406030204" pitchFamily="18" charset="0"/>
                                </a:rPr>
                              </m:ctrlPr>
                            </m:sSubPr>
                            <m:e>
                              <m:r>
                                <a:rPr lang="en-US" sz="1800" b="0" i="1" smtClean="0">
                                  <a:latin typeface="Cambria Math" charset="0"/>
                                </a:rPr>
                                <m:t>𝑑𝑓</m:t>
                              </m:r>
                            </m:e>
                            <m:sub>
                              <m:r>
                                <a:rPr lang="en-US" sz="1800" b="0" i="1" smtClean="0">
                                  <a:latin typeface="Cambria Math" charset="0"/>
                                </a:rPr>
                                <m:t>𝐵𝑒𝑡𝑤𝑒𝑒𝑛</m:t>
                              </m:r>
                            </m:sub>
                          </m:sSub>
                        </m:den>
                      </m:f>
                    </m:oMath>
                    <m:oMath xmlns:m="http://schemas.openxmlformats.org/officeDocument/2006/math">
                      <m:r>
                        <a:rPr lang="en-US" sz="1800" b="0" i="1" smtClean="0">
                          <a:latin typeface="Cambria Math" charset="0"/>
                        </a:rPr>
                        <m:t>𝑤h𝑒𝑟𝑒</m:t>
                      </m:r>
                      <m:r>
                        <a:rPr lang="en-US" sz="1800" b="0" i="1" smtClean="0">
                          <a:latin typeface="Cambria Math" charset="0"/>
                        </a:rPr>
                        <m:t> </m:t>
                      </m:r>
                      <m:sSub>
                        <m:sSubPr>
                          <m:ctrlPr>
                            <a:rPr lang="en-US" sz="1800" i="1">
                              <a:latin typeface="Cambria Math" panose="02040503050406030204" pitchFamily="18" charset="0"/>
                            </a:rPr>
                          </m:ctrlPr>
                        </m:sSubPr>
                        <m:e>
                          <m:r>
                            <a:rPr lang="en-US" sz="1800" i="1">
                              <a:latin typeface="Cambria Math" charset="0"/>
                            </a:rPr>
                            <m:t>𝑀𝑆</m:t>
                          </m:r>
                        </m:e>
                        <m:sub>
                          <m:r>
                            <a:rPr lang="en-US" sz="1800" i="1">
                              <a:latin typeface="Cambria Math" charset="0"/>
                            </a:rPr>
                            <m:t>𝐵𝑒𝑡𝑤𝑒𝑒𝑛</m:t>
                          </m:r>
                        </m:sub>
                      </m:sSub>
                      <m:r>
                        <a:rPr lang="en-US" sz="1800" b="0" i="1" smtClean="0">
                          <a:latin typeface="Cambria Math" charset="0"/>
                        </a:rPr>
                        <m:t>=</m:t>
                      </m:r>
                      <m:r>
                        <a:rPr lang="en-US" sz="1800" b="0" i="1" smtClean="0">
                          <a:latin typeface="Cambria Math" charset="0"/>
                        </a:rPr>
                        <m:t>𝑏𝑒𝑡𝑤𝑒𝑒𝑛</m:t>
                      </m:r>
                      <m:r>
                        <a:rPr lang="en-US" sz="1800" b="0" i="1" smtClean="0">
                          <a:latin typeface="Cambria Math" charset="0"/>
                        </a:rPr>
                        <m:t>−</m:t>
                      </m:r>
                      <m:r>
                        <a:rPr lang="en-US" sz="1800" b="0" i="1" smtClean="0">
                          <a:latin typeface="Cambria Math" charset="0"/>
                        </a:rPr>
                        <m:t>𝑔𝑟𝑜𝑢𝑝𝑠</m:t>
                      </m:r>
                      <m:r>
                        <a:rPr lang="en-US" sz="1800" b="0" i="1" smtClean="0">
                          <a:latin typeface="Cambria Math" charset="0"/>
                        </a:rPr>
                        <m:t> </m:t>
                      </m:r>
                      <m:r>
                        <a:rPr lang="en-US" sz="1800" b="0" i="1" smtClean="0">
                          <a:latin typeface="Cambria Math" charset="0"/>
                        </a:rPr>
                        <m:t>𝑚𝑒𝑎𝑛</m:t>
                      </m:r>
                      <m:r>
                        <a:rPr lang="en-US" sz="1800" b="0" i="1" smtClean="0">
                          <a:latin typeface="Cambria Math" charset="0"/>
                        </a:rPr>
                        <m:t> </m:t>
                      </m:r>
                      <m:r>
                        <a:rPr lang="en-US" sz="1800" b="0" i="1" smtClean="0">
                          <a:latin typeface="Cambria Math" charset="0"/>
                        </a:rPr>
                        <m:t>𝑠𝑞𝑢𝑎𝑟𝑒</m:t>
                      </m:r>
                    </m:oMath>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𝑆𝑆</m:t>
                          </m:r>
                        </m:e>
                        <m:sub>
                          <m:r>
                            <a:rPr lang="en-US" sz="1800" i="1">
                              <a:latin typeface="Cambria Math" charset="0"/>
                            </a:rPr>
                            <m:t>𝐵𝑒𝑡𝑤𝑒𝑒𝑛</m:t>
                          </m:r>
                        </m:sub>
                      </m:sSub>
                      <m:r>
                        <a:rPr lang="en-US" sz="1800" b="0" i="1" smtClean="0">
                          <a:latin typeface="Cambria Math" charset="0"/>
                        </a:rPr>
                        <m:t>=</m:t>
                      </m:r>
                      <m:r>
                        <a:rPr lang="en-US" sz="1800" b="0" i="1" smtClean="0">
                          <a:latin typeface="Cambria Math" charset="0"/>
                        </a:rPr>
                        <m:t>𝑏𝑒𝑡𝑤𝑒𝑒𝑛</m:t>
                      </m:r>
                      <m:r>
                        <a:rPr lang="en-US" sz="1800" b="0" i="1" smtClean="0">
                          <a:latin typeface="Cambria Math" charset="0"/>
                        </a:rPr>
                        <m:t>−</m:t>
                      </m:r>
                      <m:r>
                        <a:rPr lang="en-US" sz="1800" b="0" i="1" smtClean="0">
                          <a:latin typeface="Cambria Math" charset="0"/>
                        </a:rPr>
                        <m:t>𝑔𝑟𝑜𝑢𝑝𝑠</m:t>
                      </m:r>
                      <m:r>
                        <a:rPr lang="en-US" sz="1800" b="0" i="1" smtClean="0">
                          <a:latin typeface="Cambria Math" charset="0"/>
                        </a:rPr>
                        <m:t> </m:t>
                      </m:r>
                      <m:r>
                        <a:rPr lang="en-US" sz="1800" b="0" i="1" smtClean="0">
                          <a:latin typeface="Cambria Math" charset="0"/>
                        </a:rPr>
                        <m:t>𝑠𝑢𝑚</m:t>
                      </m:r>
                      <m:r>
                        <a:rPr lang="en-US" sz="1800" b="0" i="1" smtClean="0">
                          <a:latin typeface="Cambria Math" charset="0"/>
                        </a:rPr>
                        <m:t> </m:t>
                      </m:r>
                      <m:r>
                        <a:rPr lang="en-US" sz="1800" b="0" i="1" smtClean="0">
                          <a:latin typeface="Cambria Math" charset="0"/>
                        </a:rPr>
                        <m:t>𝑜𝑓</m:t>
                      </m:r>
                      <m:r>
                        <a:rPr lang="en-US" sz="1800" b="0" i="1" smtClean="0">
                          <a:latin typeface="Cambria Math" charset="0"/>
                        </a:rPr>
                        <m:t> </m:t>
                      </m:r>
                      <m:r>
                        <a:rPr lang="en-US" sz="1800" b="0" i="1" smtClean="0">
                          <a:latin typeface="Cambria Math" charset="0"/>
                        </a:rPr>
                        <m:t>𝑠𝑞𝑢𝑎𝑟𝑒𝑠</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charset="0"/>
                            </a:rPr>
                            <m:t>𝑑𝑓</m:t>
                          </m:r>
                        </m:e>
                        <m:sub>
                          <m:r>
                            <a:rPr lang="en-US" sz="1800" b="0" i="1" smtClean="0">
                              <a:latin typeface="Cambria Math" charset="0"/>
                            </a:rPr>
                            <m:t>𝐵𝑒𝑡𝑤𝑒𝑒𝑛</m:t>
                          </m:r>
                        </m:sub>
                      </m:sSub>
                      <m:r>
                        <a:rPr lang="en-US" sz="1800" b="0" i="1" smtClean="0">
                          <a:latin typeface="Cambria Math" charset="0"/>
                        </a:rPr>
                        <m:t>=</m:t>
                      </m:r>
                      <m:r>
                        <a:rPr lang="en-US" sz="1800" b="0" i="1" smtClean="0">
                          <a:latin typeface="Cambria Math" charset="0"/>
                        </a:rPr>
                        <m:t>𝑏𝑒𝑡𝑤𝑒𝑒𝑛</m:t>
                      </m:r>
                      <m:r>
                        <a:rPr lang="en-US" sz="1800" b="0" i="1" smtClean="0">
                          <a:latin typeface="Cambria Math" charset="0"/>
                        </a:rPr>
                        <m:t>−</m:t>
                      </m:r>
                      <m:r>
                        <a:rPr lang="en-US" sz="1800" b="0" i="1" smtClean="0">
                          <a:latin typeface="Cambria Math" charset="0"/>
                        </a:rPr>
                        <m:t>𝑔𝑟𝑜𝑢𝑝𝑠</m:t>
                      </m:r>
                      <m:r>
                        <a:rPr lang="en-US" sz="1800" b="0" i="1" smtClean="0">
                          <a:latin typeface="Cambria Math" charset="0"/>
                        </a:rPr>
                        <m:t> </m:t>
                      </m:r>
                      <m:r>
                        <a:rPr lang="en-US" sz="1800" b="0" i="1" smtClean="0">
                          <a:latin typeface="Cambria Math" charset="0"/>
                        </a:rPr>
                        <m:t>𝑑𝑒𝑔𝑟𝑒𝑒𝑠</m:t>
                      </m:r>
                      <m:r>
                        <a:rPr lang="en-US" sz="1800" b="0" i="1" smtClean="0">
                          <a:latin typeface="Cambria Math" charset="0"/>
                        </a:rPr>
                        <m:t> </m:t>
                      </m:r>
                      <m:r>
                        <a:rPr lang="en-US" sz="1800" b="0" i="1" smtClean="0">
                          <a:latin typeface="Cambria Math" charset="0"/>
                        </a:rPr>
                        <m:t>𝑜𝑓</m:t>
                      </m:r>
                      <m:r>
                        <a:rPr lang="en-US" sz="1800" b="0" i="1" smtClean="0">
                          <a:latin typeface="Cambria Math" charset="0"/>
                        </a:rPr>
                        <m:t> </m:t>
                      </m:r>
                      <m:r>
                        <a:rPr lang="en-US" sz="1800" b="0" i="1" smtClean="0">
                          <a:latin typeface="Cambria Math" charset="0"/>
                        </a:rPr>
                        <m:t>𝑓𝑟𝑒𝑒𝑑𝑜𝑚</m:t>
                      </m:r>
                    </m:oMath>
                  </m:oMathPara>
                </a14:m>
                <a:br>
                  <a:rPr lang="en-US" sz="1800" dirty="0"/>
                </a:br>
                <a:endParaRPr lang="en-US" sz="1800" dirty="0"/>
              </a:p>
            </p:txBody>
          </p:sp>
        </mc:Choice>
        <mc:Fallback xmlns="">
          <p:sp>
            <p:nvSpPr>
              <p:cNvPr id="11" name="Rectangle 10">
                <a:extLst>
                  <a:ext uri="{FF2B5EF4-FFF2-40B4-BE49-F238E27FC236}">
                    <a16:creationId xmlns:a16="http://schemas.microsoft.com/office/drawing/2014/main" id="{B5D8FA6F-19E1-493B-AF3A-7AC74FB59E5E}"/>
                  </a:ext>
                </a:extLst>
              </p:cNvPr>
              <p:cNvSpPr>
                <a:spLocks noRot="1" noChangeAspect="1" noMove="1" noResize="1" noEditPoints="1" noAdjustHandles="1" noChangeArrowheads="1" noChangeShapeType="1" noTextEdit="1"/>
              </p:cNvSpPr>
              <p:nvPr/>
            </p:nvSpPr>
            <p:spPr>
              <a:xfrm>
                <a:off x="228600" y="2165351"/>
                <a:ext cx="5867400" cy="27876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176E59F-996E-44B7-88DC-21C026BC37D7}"/>
                  </a:ext>
                </a:extLst>
              </p:cNvPr>
              <p:cNvSpPr txBox="1"/>
              <p:nvPr/>
            </p:nvSpPr>
            <p:spPr>
              <a:xfrm>
                <a:off x="5334000" y="2165351"/>
                <a:ext cx="4648200" cy="237597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charset="0"/>
                            </a:rPr>
                            <m:t>𝑀𝑆</m:t>
                          </m:r>
                        </m:e>
                        <m:sub>
                          <m:r>
                            <a:rPr lang="en-US" sz="2000" i="1">
                              <a:latin typeface="Cambria Math" charset="0"/>
                            </a:rPr>
                            <m:t>𝐵𝑒𝑡𝑤𝑒𝑒𝑛</m:t>
                          </m:r>
                        </m:sub>
                      </m:sSub>
                      <m:r>
                        <a:rPr lang="en-US" sz="2000" i="1">
                          <a:latin typeface="Cambria Math"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charset="0"/>
                                </a:rPr>
                                <m:t>𝑆𝑆</m:t>
                              </m:r>
                            </m:e>
                            <m:sub>
                              <m:r>
                                <a:rPr lang="en-US" sz="2000" i="1">
                                  <a:latin typeface="Cambria Math" charset="0"/>
                                </a:rPr>
                                <m:t>𝐵𝑒𝑡𝑤𝑒𝑒𝑛</m:t>
                              </m:r>
                            </m:sub>
                          </m:sSub>
                        </m:num>
                        <m:den>
                          <m:sSub>
                            <m:sSubPr>
                              <m:ctrlPr>
                                <a:rPr lang="en-US" sz="2000" i="1">
                                  <a:latin typeface="Cambria Math" panose="02040503050406030204" pitchFamily="18" charset="0"/>
                                </a:rPr>
                              </m:ctrlPr>
                            </m:sSubPr>
                            <m:e>
                              <m:r>
                                <a:rPr lang="en-US" sz="2000" i="1">
                                  <a:latin typeface="Cambria Math" charset="0"/>
                                </a:rPr>
                                <m:t>𝑑𝑓</m:t>
                              </m:r>
                            </m:e>
                            <m:sub>
                              <m:r>
                                <a:rPr lang="en-US" sz="2000" i="1">
                                  <a:latin typeface="Cambria Math" charset="0"/>
                                </a:rPr>
                                <m:t>𝐵𝑒𝑡𝑤𝑒𝑒𝑛</m:t>
                              </m:r>
                            </m:sub>
                          </m:sSub>
                        </m:den>
                      </m:f>
                    </m:oMath>
                    <m:oMath xmlns:m="http://schemas.openxmlformats.org/officeDocument/2006/math">
                      <m:r>
                        <a:rPr lang="en-US" sz="2000" b="0" i="1" smtClean="0">
                          <a:latin typeface="Cambria Math" charset="0"/>
                        </a:rPr>
                        <m:t>=</m:t>
                      </m:r>
                      <m:f>
                        <m:fPr>
                          <m:ctrlPr>
                            <a:rPr lang="en-US" sz="2000" b="0" i="1" smtClean="0">
                              <a:latin typeface="Cambria Math" panose="02040503050406030204" pitchFamily="18" charset="0"/>
                            </a:rPr>
                          </m:ctrlPr>
                        </m:fPr>
                        <m:num>
                          <m:r>
                            <a:rPr lang="en-US" sz="2000" b="0" i="1" smtClean="0">
                              <a:latin typeface="Cambria Math" charset="0"/>
                            </a:rPr>
                            <m:t>54.00</m:t>
                          </m:r>
                        </m:num>
                        <m:den>
                          <m:r>
                            <a:rPr lang="en-US" sz="2000" b="0" i="1" smtClean="0">
                              <a:latin typeface="Cambria Math" charset="0"/>
                            </a:rPr>
                            <m:t>2</m:t>
                          </m:r>
                        </m:den>
                      </m:f>
                    </m:oMath>
                    <m:oMath xmlns:m="http://schemas.openxmlformats.org/officeDocument/2006/math">
                      <m:r>
                        <a:rPr lang="en-US" sz="2000" b="0" i="1" smtClean="0">
                          <a:latin typeface="Cambria Math" charset="0"/>
                        </a:rPr>
                        <m:t>=27.00</m:t>
                      </m:r>
                    </m:oMath>
                  </m:oMathPara>
                </a14:m>
                <a:endParaRPr lang="en-US" sz="2000" dirty="0"/>
              </a:p>
            </p:txBody>
          </p:sp>
        </mc:Choice>
        <mc:Fallback xmlns="">
          <p:sp>
            <p:nvSpPr>
              <p:cNvPr id="12" name="TextBox 11">
                <a:extLst>
                  <a:ext uri="{FF2B5EF4-FFF2-40B4-BE49-F238E27FC236}">
                    <a16:creationId xmlns:a16="http://schemas.microsoft.com/office/drawing/2014/main" id="{7176E59F-996E-44B7-88DC-21C026BC37D7}"/>
                  </a:ext>
                </a:extLst>
              </p:cNvPr>
              <p:cNvSpPr txBox="1">
                <a:spLocks noRot="1" noChangeAspect="1" noMove="1" noResize="1" noEditPoints="1" noAdjustHandles="1" noChangeArrowheads="1" noChangeShapeType="1" noTextEdit="1"/>
              </p:cNvSpPr>
              <p:nvPr/>
            </p:nvSpPr>
            <p:spPr>
              <a:xfrm>
                <a:off x="5334000" y="2165351"/>
                <a:ext cx="4648200" cy="237597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8037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B15A0318-91E1-4702-8C0C-0F36BF25ED80}"/>
              </a:ext>
            </a:extLst>
          </p:cNvPr>
          <p:cNvSpPr>
            <a:spLocks noGrp="1"/>
          </p:cNvSpPr>
          <p:nvPr>
            <p:ph idx="1"/>
          </p:nvPr>
        </p:nvSpPr>
        <p:spPr>
          <a:xfrm>
            <a:off x="457200" y="1219201"/>
            <a:ext cx="8229600" cy="685800"/>
          </a:xfrm>
        </p:spPr>
        <p:txBody>
          <a:bodyPr/>
          <a:lstStyle/>
          <a:p>
            <a:r>
              <a:rPr lang="en-US" sz="2800" b="1" dirty="0"/>
              <a:t>STEP 5:</a:t>
            </a:r>
            <a:r>
              <a:rPr lang="en-US" sz="2800" dirty="0"/>
              <a:t> Calculate the Test Statistic </a:t>
            </a:r>
            <a:r>
              <a:rPr lang="en-US" sz="2800" i="1" dirty="0"/>
              <a:t>(continued)</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68713E7-69C1-4091-BF96-A71DEE7F5EEE}"/>
                  </a:ext>
                </a:extLst>
              </p:cNvPr>
              <p:cNvSpPr/>
              <p:nvPr/>
            </p:nvSpPr>
            <p:spPr>
              <a:xfrm>
                <a:off x="304800" y="2176348"/>
                <a:ext cx="5867400" cy="27876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charset="0"/>
                            </a:rPr>
                            <m:t>𝑀𝑆</m:t>
                          </m:r>
                        </m:e>
                        <m:sub>
                          <m:r>
                            <a:rPr lang="en-US" sz="1800" b="0" i="1" smtClean="0">
                              <a:latin typeface="Cambria Math" charset="0"/>
                            </a:rPr>
                            <m:t>𝑊𝑖𝑡h𝑖𝑛</m:t>
                          </m:r>
                        </m:sub>
                      </m:sSub>
                      <m:r>
                        <a:rPr lang="en-US" sz="1800" b="0" i="1" smtClean="0">
                          <a:latin typeface="Cambria Math"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charset="0"/>
                                </a:rPr>
                                <m:t>𝑆𝑆</m:t>
                              </m:r>
                            </m:e>
                            <m:sub>
                              <m:r>
                                <a:rPr lang="en-US" sz="1800" b="0" i="1" smtClean="0">
                                  <a:latin typeface="Cambria Math" charset="0"/>
                                </a:rPr>
                                <m:t>𝑊𝑖𝑡h𝑖𝑛</m:t>
                              </m:r>
                            </m:sub>
                          </m:sSub>
                        </m:num>
                        <m:den>
                          <m:sSub>
                            <m:sSubPr>
                              <m:ctrlPr>
                                <a:rPr lang="en-US" sz="1800" b="0" i="1" smtClean="0">
                                  <a:latin typeface="Cambria Math" panose="02040503050406030204" pitchFamily="18" charset="0"/>
                                </a:rPr>
                              </m:ctrlPr>
                            </m:sSubPr>
                            <m:e>
                              <m:r>
                                <a:rPr lang="en-US" sz="1800" b="0" i="1" smtClean="0">
                                  <a:latin typeface="Cambria Math" charset="0"/>
                                </a:rPr>
                                <m:t>𝑑𝑓</m:t>
                              </m:r>
                            </m:e>
                            <m:sub>
                              <m:r>
                                <a:rPr lang="en-US" sz="1800" b="0" i="1" smtClean="0">
                                  <a:latin typeface="Cambria Math" charset="0"/>
                                </a:rPr>
                                <m:t>𝑊𝑖𝑡h𝑖𝑛</m:t>
                              </m:r>
                            </m:sub>
                          </m:sSub>
                        </m:den>
                      </m:f>
                    </m:oMath>
                    <m:oMath xmlns:m="http://schemas.openxmlformats.org/officeDocument/2006/math">
                      <m:r>
                        <a:rPr lang="en-US" sz="1800" b="0" i="1" smtClean="0">
                          <a:latin typeface="Cambria Math" charset="0"/>
                        </a:rPr>
                        <m:t>𝑤h𝑒𝑟𝑒</m:t>
                      </m:r>
                      <m:r>
                        <a:rPr lang="en-US" sz="1800" b="0" i="1" smtClean="0">
                          <a:latin typeface="Cambria Math" charset="0"/>
                        </a:rPr>
                        <m:t> </m:t>
                      </m:r>
                      <m:sSub>
                        <m:sSubPr>
                          <m:ctrlPr>
                            <a:rPr lang="en-US" sz="1800" i="1">
                              <a:latin typeface="Cambria Math" panose="02040503050406030204" pitchFamily="18" charset="0"/>
                            </a:rPr>
                          </m:ctrlPr>
                        </m:sSubPr>
                        <m:e>
                          <m:r>
                            <a:rPr lang="en-US" sz="1800" i="1">
                              <a:latin typeface="Cambria Math" charset="0"/>
                            </a:rPr>
                            <m:t>𝑀𝑆</m:t>
                          </m:r>
                        </m:e>
                        <m:sub>
                          <m:r>
                            <a:rPr lang="en-US" sz="1800" b="0" i="1" smtClean="0">
                              <a:latin typeface="Cambria Math" charset="0"/>
                            </a:rPr>
                            <m:t>𝑊𝑖𝑡h𝑖</m:t>
                          </m:r>
                          <m:r>
                            <a:rPr lang="en-US" sz="1800" i="1">
                              <a:latin typeface="Cambria Math" charset="0"/>
                            </a:rPr>
                            <m:t>𝑛</m:t>
                          </m:r>
                        </m:sub>
                      </m:sSub>
                      <m:r>
                        <a:rPr lang="en-US" sz="1800" b="0" i="1" smtClean="0">
                          <a:latin typeface="Cambria Math" charset="0"/>
                        </a:rPr>
                        <m:t>=</m:t>
                      </m:r>
                      <m:r>
                        <a:rPr lang="en-US" sz="1800" b="0" i="1" smtClean="0">
                          <a:latin typeface="Cambria Math" charset="0"/>
                        </a:rPr>
                        <m:t>𝑤𝑖𝑡h𝑖𝑛</m:t>
                      </m:r>
                      <m:r>
                        <a:rPr lang="en-US" sz="1800" b="0" i="1" smtClean="0">
                          <a:latin typeface="Cambria Math" charset="0"/>
                        </a:rPr>
                        <m:t>−</m:t>
                      </m:r>
                      <m:r>
                        <a:rPr lang="en-US" sz="1800" b="0" i="1" smtClean="0">
                          <a:latin typeface="Cambria Math" charset="0"/>
                        </a:rPr>
                        <m:t>𝑔𝑟𝑜𝑢𝑝𝑠</m:t>
                      </m:r>
                      <m:r>
                        <a:rPr lang="en-US" sz="1800" b="0" i="1" smtClean="0">
                          <a:latin typeface="Cambria Math" charset="0"/>
                        </a:rPr>
                        <m:t> </m:t>
                      </m:r>
                      <m:r>
                        <a:rPr lang="en-US" sz="1800" b="0" i="1" smtClean="0">
                          <a:latin typeface="Cambria Math" charset="0"/>
                        </a:rPr>
                        <m:t>𝑚𝑒𝑎𝑛</m:t>
                      </m:r>
                      <m:r>
                        <a:rPr lang="en-US" sz="1800" b="0" i="1" smtClean="0">
                          <a:latin typeface="Cambria Math" charset="0"/>
                        </a:rPr>
                        <m:t> </m:t>
                      </m:r>
                      <m:r>
                        <a:rPr lang="en-US" sz="1800" b="0" i="1" smtClean="0">
                          <a:latin typeface="Cambria Math" charset="0"/>
                        </a:rPr>
                        <m:t>𝑠𝑞𝑢𝑎𝑟𝑒</m:t>
                      </m:r>
                    </m:oMath>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𝑆𝑆</m:t>
                          </m:r>
                        </m:e>
                        <m:sub>
                          <m:r>
                            <a:rPr lang="en-US" sz="1800" b="0" i="1" smtClean="0">
                              <a:latin typeface="Cambria Math" charset="0"/>
                            </a:rPr>
                            <m:t>𝑊𝑖𝑡h𝑖𝑛</m:t>
                          </m:r>
                        </m:sub>
                      </m:sSub>
                      <m:r>
                        <a:rPr lang="en-US" sz="1800" b="0" i="1" smtClean="0">
                          <a:latin typeface="Cambria Math" charset="0"/>
                        </a:rPr>
                        <m:t>=</m:t>
                      </m:r>
                      <m:r>
                        <a:rPr lang="en-US" sz="1800" b="0" i="1" smtClean="0">
                          <a:latin typeface="Cambria Math" charset="0"/>
                        </a:rPr>
                        <m:t>𝑤𝑖𝑡h𝑖𝑛</m:t>
                      </m:r>
                      <m:r>
                        <a:rPr lang="en-US" sz="1800" b="0" i="1" smtClean="0">
                          <a:latin typeface="Cambria Math" charset="0"/>
                        </a:rPr>
                        <m:t>−</m:t>
                      </m:r>
                      <m:r>
                        <a:rPr lang="en-US" sz="1800" b="0" i="1" smtClean="0">
                          <a:latin typeface="Cambria Math" charset="0"/>
                        </a:rPr>
                        <m:t>𝑔𝑟𝑜𝑢𝑝𝑠</m:t>
                      </m:r>
                      <m:r>
                        <a:rPr lang="en-US" sz="1800" b="0" i="1" smtClean="0">
                          <a:latin typeface="Cambria Math" charset="0"/>
                        </a:rPr>
                        <m:t> </m:t>
                      </m:r>
                      <m:r>
                        <a:rPr lang="en-US" sz="1800" b="0" i="1" smtClean="0">
                          <a:latin typeface="Cambria Math" charset="0"/>
                        </a:rPr>
                        <m:t>𝑠𝑢𝑚</m:t>
                      </m:r>
                      <m:r>
                        <a:rPr lang="en-US" sz="1800" b="0" i="1" smtClean="0">
                          <a:latin typeface="Cambria Math" charset="0"/>
                        </a:rPr>
                        <m:t> </m:t>
                      </m:r>
                      <m:r>
                        <a:rPr lang="en-US" sz="1800" b="0" i="1" smtClean="0">
                          <a:latin typeface="Cambria Math" charset="0"/>
                        </a:rPr>
                        <m:t>𝑜𝑓</m:t>
                      </m:r>
                      <m:r>
                        <a:rPr lang="en-US" sz="1800" b="0" i="1" smtClean="0">
                          <a:latin typeface="Cambria Math" charset="0"/>
                        </a:rPr>
                        <m:t> </m:t>
                      </m:r>
                      <m:r>
                        <a:rPr lang="en-US" sz="1800" b="0" i="1" smtClean="0">
                          <a:latin typeface="Cambria Math" charset="0"/>
                        </a:rPr>
                        <m:t>𝑠𝑞𝑢𝑎𝑟𝑒𝑠</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charset="0"/>
                            </a:rPr>
                            <m:t>𝑑𝑓</m:t>
                          </m:r>
                        </m:e>
                        <m:sub>
                          <m:r>
                            <a:rPr lang="en-US" sz="1800" b="0" i="1" smtClean="0">
                              <a:latin typeface="Cambria Math" charset="0"/>
                            </a:rPr>
                            <m:t>𝑊𝑖𝑡h𝑖𝑛</m:t>
                          </m:r>
                        </m:sub>
                      </m:sSub>
                      <m:r>
                        <a:rPr lang="en-US" sz="1800" b="0" i="1" smtClean="0">
                          <a:latin typeface="Cambria Math" charset="0"/>
                        </a:rPr>
                        <m:t>=</m:t>
                      </m:r>
                      <m:r>
                        <a:rPr lang="en-US" sz="1800" b="0" i="1" smtClean="0">
                          <a:latin typeface="Cambria Math" charset="0"/>
                        </a:rPr>
                        <m:t>𝑤𝑖𝑡h𝑖𝑛</m:t>
                      </m:r>
                      <m:r>
                        <a:rPr lang="en-US" sz="1800" b="0" i="1" smtClean="0">
                          <a:latin typeface="Cambria Math" charset="0"/>
                        </a:rPr>
                        <m:t>−</m:t>
                      </m:r>
                      <m:r>
                        <a:rPr lang="en-US" sz="1800" b="0" i="1" smtClean="0">
                          <a:latin typeface="Cambria Math" charset="0"/>
                        </a:rPr>
                        <m:t>𝑔𝑟𝑜𝑢𝑝𝑠</m:t>
                      </m:r>
                      <m:r>
                        <a:rPr lang="en-US" sz="1800" b="0" i="1" smtClean="0">
                          <a:latin typeface="Cambria Math" charset="0"/>
                        </a:rPr>
                        <m:t> </m:t>
                      </m:r>
                      <m:r>
                        <a:rPr lang="en-US" sz="1800" b="0" i="1" smtClean="0">
                          <a:latin typeface="Cambria Math" charset="0"/>
                        </a:rPr>
                        <m:t>𝑑𝑒𝑔𝑟𝑒𝑒𝑠</m:t>
                      </m:r>
                      <m:r>
                        <a:rPr lang="en-US" sz="1800" b="0" i="1" smtClean="0">
                          <a:latin typeface="Cambria Math" charset="0"/>
                        </a:rPr>
                        <m:t> </m:t>
                      </m:r>
                      <m:r>
                        <a:rPr lang="en-US" sz="1800" b="0" i="1" smtClean="0">
                          <a:latin typeface="Cambria Math" charset="0"/>
                        </a:rPr>
                        <m:t>𝑜𝑓</m:t>
                      </m:r>
                      <m:r>
                        <a:rPr lang="en-US" sz="1800" b="0" i="1" smtClean="0">
                          <a:latin typeface="Cambria Math" charset="0"/>
                        </a:rPr>
                        <m:t> </m:t>
                      </m:r>
                      <m:r>
                        <a:rPr lang="en-US" sz="1800" b="0" i="1" smtClean="0">
                          <a:latin typeface="Cambria Math" charset="0"/>
                        </a:rPr>
                        <m:t>𝑓𝑟𝑒𝑒𝑑𝑜𝑚</m:t>
                      </m:r>
                    </m:oMath>
                  </m:oMathPara>
                </a14:m>
                <a:br>
                  <a:rPr lang="en-US" sz="1800" dirty="0"/>
                </a:br>
                <a:endParaRPr lang="en-US" sz="1800" dirty="0"/>
              </a:p>
            </p:txBody>
          </p:sp>
        </mc:Choice>
        <mc:Fallback xmlns="">
          <p:sp>
            <p:nvSpPr>
              <p:cNvPr id="7" name="Rectangle 6">
                <a:extLst>
                  <a:ext uri="{FF2B5EF4-FFF2-40B4-BE49-F238E27FC236}">
                    <a16:creationId xmlns:a16="http://schemas.microsoft.com/office/drawing/2014/main" id="{868713E7-69C1-4091-BF96-A71DEE7F5EEE}"/>
                  </a:ext>
                </a:extLst>
              </p:cNvPr>
              <p:cNvSpPr>
                <a:spLocks noRot="1" noChangeAspect="1" noMove="1" noResize="1" noEditPoints="1" noAdjustHandles="1" noChangeArrowheads="1" noChangeShapeType="1" noTextEdit="1"/>
              </p:cNvSpPr>
              <p:nvPr/>
            </p:nvSpPr>
            <p:spPr>
              <a:xfrm>
                <a:off x="304800" y="2176348"/>
                <a:ext cx="5867400" cy="27876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3170D09-C7F6-4B68-BB8E-381338EE54B9}"/>
                  </a:ext>
                </a:extLst>
              </p:cNvPr>
              <p:cNvSpPr txBox="1"/>
              <p:nvPr/>
            </p:nvSpPr>
            <p:spPr>
              <a:xfrm>
                <a:off x="4342638" y="2033950"/>
                <a:ext cx="6858000" cy="282955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charset="0"/>
                            </a:rPr>
                            <m:t>𝑀𝑆</m:t>
                          </m:r>
                        </m:e>
                        <m:sub>
                          <m:r>
                            <a:rPr lang="en-US" sz="2000" i="1">
                              <a:latin typeface="Cambria Math" charset="0"/>
                            </a:rPr>
                            <m:t>𝑊𝑖𝑡h𝑖𝑛</m:t>
                          </m:r>
                        </m:sub>
                      </m:sSub>
                      <m:r>
                        <a:rPr lang="en-US" sz="2000" i="1">
                          <a:latin typeface="Cambria Math"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charset="0"/>
                                </a:rPr>
                                <m:t>𝑆𝑆</m:t>
                              </m:r>
                            </m:e>
                            <m:sub>
                              <m:r>
                                <a:rPr lang="en-US" sz="2000" i="1">
                                  <a:latin typeface="Cambria Math" charset="0"/>
                                </a:rPr>
                                <m:t>𝑊𝑖𝑡h𝑖𝑛</m:t>
                              </m:r>
                            </m:sub>
                          </m:sSub>
                        </m:num>
                        <m:den>
                          <m:sSub>
                            <m:sSubPr>
                              <m:ctrlPr>
                                <a:rPr lang="en-US" sz="2000" i="1">
                                  <a:latin typeface="Cambria Math" panose="02040503050406030204" pitchFamily="18" charset="0"/>
                                </a:rPr>
                              </m:ctrlPr>
                            </m:sSubPr>
                            <m:e>
                              <m:r>
                                <a:rPr lang="en-US" sz="2000" i="1">
                                  <a:latin typeface="Cambria Math" charset="0"/>
                                </a:rPr>
                                <m:t>𝑑𝑓</m:t>
                              </m:r>
                            </m:e>
                            <m:sub>
                              <m:r>
                                <a:rPr lang="en-US" sz="2000" i="1">
                                  <a:latin typeface="Cambria Math" charset="0"/>
                                </a:rPr>
                                <m:t>𝑊𝑖𝑡h𝑖𝑛</m:t>
                              </m:r>
                            </m:sub>
                          </m:sSub>
                        </m:den>
                      </m:f>
                    </m:oMath>
                    <m:oMath xmlns:m="http://schemas.openxmlformats.org/officeDocument/2006/math">
                      <m:r>
                        <a:rPr lang="en-US" sz="2000" b="0" i="1" smtClean="0">
                          <a:latin typeface="Cambria Math" charset="0"/>
                        </a:rPr>
                        <m:t>=</m:t>
                      </m:r>
                      <m:f>
                        <m:fPr>
                          <m:ctrlPr>
                            <a:rPr lang="en-US" sz="2000" b="0" i="1" smtClean="0">
                              <a:latin typeface="Cambria Math" panose="02040503050406030204" pitchFamily="18" charset="0"/>
                            </a:rPr>
                          </m:ctrlPr>
                        </m:fPr>
                        <m:num>
                          <m:r>
                            <a:rPr lang="en-US" sz="2000" b="0" i="1" smtClean="0">
                              <a:latin typeface="Cambria Math" charset="0"/>
                            </a:rPr>
                            <m:t>6.00</m:t>
                          </m:r>
                        </m:num>
                        <m:den>
                          <m:r>
                            <a:rPr lang="en-US" sz="2000" b="0" i="1" smtClean="0">
                              <a:latin typeface="Cambria Math" charset="0"/>
                            </a:rPr>
                            <m:t>7</m:t>
                          </m:r>
                        </m:den>
                      </m:f>
                    </m:oMath>
                    <m:oMath xmlns:m="http://schemas.openxmlformats.org/officeDocument/2006/math">
                      <m:r>
                        <a:rPr lang="en-US" sz="2000" b="0" i="1" smtClean="0">
                          <a:latin typeface="Cambria Math" charset="0"/>
                        </a:rPr>
                        <m:t>=0.8571</m:t>
                      </m:r>
                    </m:oMath>
                    <m:oMath xmlns:m="http://schemas.openxmlformats.org/officeDocument/2006/math">
                      <m:r>
                        <a:rPr lang="en-US" sz="2000" b="0" i="1" smtClean="0">
                          <a:latin typeface="Cambria Math" charset="0"/>
                        </a:rPr>
                        <m:t>=0.86</m:t>
                      </m:r>
                    </m:oMath>
                  </m:oMathPara>
                </a14:m>
                <a:endParaRPr lang="en-US" sz="2000" dirty="0"/>
              </a:p>
            </p:txBody>
          </p:sp>
        </mc:Choice>
        <mc:Fallback xmlns="">
          <p:sp>
            <p:nvSpPr>
              <p:cNvPr id="9" name="TextBox 8">
                <a:extLst>
                  <a:ext uri="{FF2B5EF4-FFF2-40B4-BE49-F238E27FC236}">
                    <a16:creationId xmlns:a16="http://schemas.microsoft.com/office/drawing/2014/main" id="{73170D09-C7F6-4B68-BB8E-381338EE54B9}"/>
                  </a:ext>
                </a:extLst>
              </p:cNvPr>
              <p:cNvSpPr txBox="1">
                <a:spLocks noRot="1" noChangeAspect="1" noMove="1" noResize="1" noEditPoints="1" noAdjustHandles="1" noChangeArrowheads="1" noChangeShapeType="1" noTextEdit="1"/>
              </p:cNvSpPr>
              <p:nvPr/>
            </p:nvSpPr>
            <p:spPr>
              <a:xfrm>
                <a:off x="4342638" y="2033950"/>
                <a:ext cx="6858000" cy="282955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38822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B15A0318-91E1-4702-8C0C-0F36BF25ED80}"/>
              </a:ext>
            </a:extLst>
          </p:cNvPr>
          <p:cNvSpPr>
            <a:spLocks noGrp="1"/>
          </p:cNvSpPr>
          <p:nvPr>
            <p:ph idx="1"/>
          </p:nvPr>
        </p:nvSpPr>
        <p:spPr>
          <a:xfrm>
            <a:off x="457200" y="1219201"/>
            <a:ext cx="8229600" cy="685800"/>
          </a:xfrm>
        </p:spPr>
        <p:txBody>
          <a:bodyPr/>
          <a:lstStyle/>
          <a:p>
            <a:r>
              <a:rPr lang="en-US" sz="2800" b="1" dirty="0"/>
              <a:t>STEP 5:</a:t>
            </a:r>
            <a:r>
              <a:rPr lang="en-US" sz="2800" dirty="0"/>
              <a:t> Calculate the Test Statistic </a:t>
            </a:r>
            <a:r>
              <a:rPr lang="en-US" sz="2800" i="1" dirty="0"/>
              <a:t>(continued)</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CECC066-F836-4FE1-9161-D0A282CD891B}"/>
                  </a:ext>
                </a:extLst>
              </p:cNvPr>
              <p:cNvSpPr/>
              <p:nvPr/>
            </p:nvSpPr>
            <p:spPr>
              <a:xfrm>
                <a:off x="304800" y="2273534"/>
                <a:ext cx="5867400" cy="27876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1800" i="1" smtClean="0">
                          <a:latin typeface="Cambria Math" charset="0"/>
                        </a:rPr>
                        <m:t>𝐹</m:t>
                      </m:r>
                      <m:r>
                        <a:rPr lang="en-US" sz="1800" b="0" i="1" smtClean="0">
                          <a:latin typeface="Cambria Math"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charset="0"/>
                                </a:rPr>
                                <m:t>𝑀𝑆</m:t>
                              </m:r>
                            </m:e>
                            <m:sub>
                              <m:r>
                                <a:rPr lang="en-US" sz="1800" b="0" i="1" smtClean="0">
                                  <a:latin typeface="Cambria Math" charset="0"/>
                                </a:rPr>
                                <m:t>𝐵𝑒𝑡𝑤𝑒𝑒𝑛</m:t>
                              </m:r>
                            </m:sub>
                          </m:sSub>
                        </m:num>
                        <m:den>
                          <m:sSub>
                            <m:sSubPr>
                              <m:ctrlPr>
                                <a:rPr lang="en-US" sz="1800" i="1">
                                  <a:latin typeface="Cambria Math" panose="02040503050406030204" pitchFamily="18" charset="0"/>
                                </a:rPr>
                              </m:ctrlPr>
                            </m:sSubPr>
                            <m:e>
                              <m:r>
                                <a:rPr lang="en-US" sz="1800" i="1">
                                  <a:latin typeface="Cambria Math" charset="0"/>
                                </a:rPr>
                                <m:t>𝑀𝑆</m:t>
                              </m:r>
                            </m:e>
                            <m:sub>
                              <m:r>
                                <a:rPr lang="en-US" sz="1800" i="1">
                                  <a:latin typeface="Cambria Math" charset="0"/>
                                </a:rPr>
                                <m:t>𝑊𝑖𝑡h𝑖𝑛</m:t>
                              </m:r>
                            </m:sub>
                          </m:sSub>
                        </m:den>
                      </m:f>
                    </m:oMath>
                    <m:oMath xmlns:m="http://schemas.openxmlformats.org/officeDocument/2006/math">
                      <m:r>
                        <a:rPr lang="en-US" sz="1800" b="0" i="1" smtClean="0">
                          <a:latin typeface="Cambria Math" charset="0"/>
                        </a:rPr>
                        <m:t>𝑤h𝑒𝑟𝑒</m:t>
                      </m:r>
                      <m:r>
                        <a:rPr lang="en-US" sz="1800" b="0" i="1" smtClean="0">
                          <a:latin typeface="Cambria Math" charset="0"/>
                        </a:rPr>
                        <m:t> </m:t>
                      </m:r>
                      <m:r>
                        <a:rPr lang="en-US" sz="1800" b="0" i="1" smtClean="0">
                          <a:latin typeface="Cambria Math" charset="0"/>
                        </a:rPr>
                        <m:t>𝐹</m:t>
                      </m:r>
                      <m:r>
                        <a:rPr lang="en-US" sz="1800" b="0" i="1" smtClean="0">
                          <a:latin typeface="Cambria Math" charset="0"/>
                        </a:rPr>
                        <m:t>=</m:t>
                      </m:r>
                      <m:r>
                        <a:rPr lang="en-US" sz="1800" b="0" i="1" smtClean="0">
                          <a:latin typeface="Cambria Math" charset="0"/>
                        </a:rPr>
                        <m:t>𝑡h𝑒</m:t>
                      </m:r>
                      <m:r>
                        <a:rPr lang="en-US" sz="1800" b="0" i="1" smtClean="0">
                          <a:latin typeface="Cambria Math" charset="0"/>
                        </a:rPr>
                        <m:t> </m:t>
                      </m:r>
                      <m:r>
                        <a:rPr lang="en-US" sz="1800" b="0" i="1" smtClean="0">
                          <a:latin typeface="Cambria Math" charset="0"/>
                        </a:rPr>
                        <m:t>𝐹</m:t>
                      </m:r>
                      <m:r>
                        <a:rPr lang="en-US" sz="1800" b="0" i="1" smtClean="0">
                          <a:latin typeface="Cambria Math" charset="0"/>
                        </a:rPr>
                        <m:t> </m:t>
                      </m:r>
                      <m:r>
                        <a:rPr lang="en-US" sz="1800" b="0" i="1" smtClean="0">
                          <a:latin typeface="Cambria Math" charset="0"/>
                        </a:rPr>
                        <m:t>𝑟𝑎𝑡𝑖𝑜</m:t>
                      </m:r>
                    </m:oMath>
                    <m:oMath xmlns:m="http://schemas.openxmlformats.org/officeDocument/2006/math">
                      <m:r>
                        <a:rPr lang="en-US" sz="1800" i="1">
                          <a:latin typeface="Cambria Math" charset="0"/>
                        </a:rPr>
                        <m:t>𝑤h𝑒𝑟𝑒</m:t>
                      </m:r>
                      <m:r>
                        <a:rPr lang="en-US" sz="1800" i="1">
                          <a:latin typeface="Cambria Math" charset="0"/>
                        </a:rPr>
                        <m:t> </m:t>
                      </m:r>
                      <m:sSub>
                        <m:sSubPr>
                          <m:ctrlPr>
                            <a:rPr lang="en-US" sz="1800" i="1">
                              <a:latin typeface="Cambria Math" panose="02040503050406030204" pitchFamily="18" charset="0"/>
                            </a:rPr>
                          </m:ctrlPr>
                        </m:sSubPr>
                        <m:e>
                          <m:r>
                            <a:rPr lang="en-US" sz="1800" i="1">
                              <a:latin typeface="Cambria Math" charset="0"/>
                            </a:rPr>
                            <m:t>𝑀𝑆</m:t>
                          </m:r>
                        </m:e>
                        <m:sub>
                          <m:r>
                            <a:rPr lang="en-US" sz="1800" b="0" i="1" smtClean="0">
                              <a:latin typeface="Cambria Math" charset="0"/>
                            </a:rPr>
                            <m:t>𝐵𝑒𝑡𝑤𝑒𝑒𝑛</m:t>
                          </m:r>
                        </m:sub>
                      </m:sSub>
                      <m:r>
                        <a:rPr lang="en-US" sz="1800" i="1">
                          <a:latin typeface="Cambria Math" charset="0"/>
                        </a:rPr>
                        <m:t>=</m:t>
                      </m:r>
                      <m:r>
                        <a:rPr lang="en-US" sz="1800" b="0" i="1" smtClean="0">
                          <a:latin typeface="Cambria Math" charset="0"/>
                        </a:rPr>
                        <m:t>𝑏𝑒𝑡𝑤𝑒𝑒</m:t>
                      </m:r>
                      <m:r>
                        <a:rPr lang="en-US" sz="1800" i="1">
                          <a:latin typeface="Cambria Math" charset="0"/>
                        </a:rPr>
                        <m:t>𝑛</m:t>
                      </m:r>
                      <m:r>
                        <a:rPr lang="en-US" sz="1800" i="1">
                          <a:latin typeface="Cambria Math" charset="0"/>
                        </a:rPr>
                        <m:t>−</m:t>
                      </m:r>
                      <m:r>
                        <a:rPr lang="en-US" sz="1800" i="1">
                          <a:latin typeface="Cambria Math" charset="0"/>
                        </a:rPr>
                        <m:t>𝑔𝑟𝑜𝑢𝑝𝑠</m:t>
                      </m:r>
                      <m:r>
                        <a:rPr lang="en-US" sz="1800" i="1">
                          <a:latin typeface="Cambria Math" charset="0"/>
                        </a:rPr>
                        <m:t> </m:t>
                      </m:r>
                      <m:r>
                        <a:rPr lang="en-US" sz="1800" i="1">
                          <a:latin typeface="Cambria Math" charset="0"/>
                        </a:rPr>
                        <m:t>𝑚𝑒𝑎𝑛</m:t>
                      </m:r>
                      <m:r>
                        <a:rPr lang="en-US" sz="1800" i="1">
                          <a:latin typeface="Cambria Math" charset="0"/>
                        </a:rPr>
                        <m:t> </m:t>
                      </m:r>
                      <m:r>
                        <a:rPr lang="en-US" sz="1800" i="1">
                          <a:latin typeface="Cambria Math" charset="0"/>
                        </a:rPr>
                        <m:t>𝑠𝑞𝑢𝑎𝑟𝑒</m:t>
                      </m:r>
                      <m:r>
                        <a:rPr lang="en-US" sz="1800" b="0" i="1" smtClean="0">
                          <a:latin typeface="Cambria Math" charset="0"/>
                        </a:rPr>
                        <m:t> </m:t>
                      </m:r>
                    </m:oMath>
                    <m:oMath xmlns:m="http://schemas.openxmlformats.org/officeDocument/2006/math">
                      <m:r>
                        <a:rPr lang="en-US" sz="1800" b="0" i="1" smtClean="0">
                          <a:latin typeface="Cambria Math" charset="0"/>
                        </a:rPr>
                        <m:t>𝑤h𝑒𝑟𝑒</m:t>
                      </m:r>
                      <m:r>
                        <a:rPr lang="en-US" sz="1800" b="0" i="1" smtClean="0">
                          <a:latin typeface="Cambria Math" charset="0"/>
                        </a:rPr>
                        <m:t> </m:t>
                      </m:r>
                      <m:sSub>
                        <m:sSubPr>
                          <m:ctrlPr>
                            <a:rPr lang="en-US" sz="1800" i="1">
                              <a:latin typeface="Cambria Math" panose="02040503050406030204" pitchFamily="18" charset="0"/>
                            </a:rPr>
                          </m:ctrlPr>
                        </m:sSubPr>
                        <m:e>
                          <m:r>
                            <a:rPr lang="en-US" sz="1800" i="1">
                              <a:latin typeface="Cambria Math" charset="0"/>
                            </a:rPr>
                            <m:t>𝑀𝑆</m:t>
                          </m:r>
                        </m:e>
                        <m:sub>
                          <m:r>
                            <a:rPr lang="en-US" sz="1800" b="0" i="1" smtClean="0">
                              <a:latin typeface="Cambria Math" charset="0"/>
                            </a:rPr>
                            <m:t>𝑊𝑖𝑡h𝑖</m:t>
                          </m:r>
                          <m:r>
                            <a:rPr lang="en-US" sz="1800" i="1">
                              <a:latin typeface="Cambria Math" charset="0"/>
                            </a:rPr>
                            <m:t>𝑛</m:t>
                          </m:r>
                        </m:sub>
                      </m:sSub>
                      <m:r>
                        <a:rPr lang="en-US" sz="1800" b="0" i="1" smtClean="0">
                          <a:latin typeface="Cambria Math" charset="0"/>
                        </a:rPr>
                        <m:t>=</m:t>
                      </m:r>
                      <m:r>
                        <a:rPr lang="en-US" sz="1800" b="0" i="1" smtClean="0">
                          <a:latin typeface="Cambria Math" charset="0"/>
                        </a:rPr>
                        <m:t>𝑤𝑖𝑡h𝑖𝑛</m:t>
                      </m:r>
                      <m:r>
                        <a:rPr lang="en-US" sz="1800" b="0" i="1" smtClean="0">
                          <a:latin typeface="Cambria Math" charset="0"/>
                        </a:rPr>
                        <m:t>−</m:t>
                      </m:r>
                      <m:r>
                        <a:rPr lang="en-US" sz="1800" b="0" i="1" smtClean="0">
                          <a:latin typeface="Cambria Math" charset="0"/>
                        </a:rPr>
                        <m:t>𝑔𝑟𝑜𝑢𝑝𝑠</m:t>
                      </m:r>
                      <m:r>
                        <a:rPr lang="en-US" sz="1800" b="0" i="1" smtClean="0">
                          <a:latin typeface="Cambria Math" charset="0"/>
                        </a:rPr>
                        <m:t> </m:t>
                      </m:r>
                      <m:r>
                        <a:rPr lang="en-US" sz="1800" b="0" i="1" smtClean="0">
                          <a:latin typeface="Cambria Math" charset="0"/>
                        </a:rPr>
                        <m:t>𝑚𝑒𝑎𝑛</m:t>
                      </m:r>
                      <m:r>
                        <a:rPr lang="en-US" sz="1800" b="0" i="1" smtClean="0">
                          <a:latin typeface="Cambria Math" charset="0"/>
                        </a:rPr>
                        <m:t> </m:t>
                      </m:r>
                      <m:r>
                        <a:rPr lang="en-US" sz="1800" b="0" i="1" smtClean="0">
                          <a:latin typeface="Cambria Math" charset="0"/>
                        </a:rPr>
                        <m:t>𝑠𝑞𝑢𝑎𝑟𝑒</m:t>
                      </m:r>
                    </m:oMath>
                  </m:oMathPara>
                </a14:m>
                <a:br>
                  <a:rPr lang="en-US" sz="1800" dirty="0"/>
                </a:br>
                <a:endParaRPr lang="en-US" sz="1800" dirty="0"/>
              </a:p>
            </p:txBody>
          </p:sp>
        </mc:Choice>
        <mc:Fallback xmlns="">
          <p:sp>
            <p:nvSpPr>
              <p:cNvPr id="10" name="Rectangle 9">
                <a:extLst>
                  <a:ext uri="{FF2B5EF4-FFF2-40B4-BE49-F238E27FC236}">
                    <a16:creationId xmlns:a16="http://schemas.microsoft.com/office/drawing/2014/main" id="{6CECC066-F836-4FE1-9161-D0A282CD891B}"/>
                  </a:ext>
                </a:extLst>
              </p:cNvPr>
              <p:cNvSpPr>
                <a:spLocks noRot="1" noChangeAspect="1" noMove="1" noResize="1" noEditPoints="1" noAdjustHandles="1" noChangeArrowheads="1" noChangeShapeType="1" noTextEdit="1"/>
              </p:cNvSpPr>
              <p:nvPr/>
            </p:nvSpPr>
            <p:spPr>
              <a:xfrm>
                <a:off x="304800" y="2273534"/>
                <a:ext cx="5867400" cy="27876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E69EBB-1E69-4823-99AF-B4DD33D28DEB}"/>
                  </a:ext>
                </a:extLst>
              </p:cNvPr>
              <p:cNvSpPr txBox="1"/>
              <p:nvPr/>
            </p:nvSpPr>
            <p:spPr>
              <a:xfrm>
                <a:off x="4953000" y="2199570"/>
                <a:ext cx="5257800" cy="282827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000" i="1" smtClean="0">
                          <a:latin typeface="Cambria Math" charset="0"/>
                        </a:rPr>
                        <m:t>𝐹</m:t>
                      </m:r>
                      <m:r>
                        <a:rPr lang="en-US" sz="2000" i="1" smtClean="0">
                          <a:latin typeface="Cambria Math"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charset="0"/>
                                </a:rPr>
                                <m:t>𝑀𝑆</m:t>
                              </m:r>
                            </m:e>
                            <m:sub>
                              <m:r>
                                <a:rPr lang="en-US" sz="2000" i="1">
                                  <a:latin typeface="Cambria Math" charset="0"/>
                                </a:rPr>
                                <m:t>𝐵𝑒𝑡𝑤𝑒𝑒𝑛</m:t>
                              </m:r>
                            </m:sub>
                          </m:sSub>
                        </m:num>
                        <m:den>
                          <m:sSub>
                            <m:sSubPr>
                              <m:ctrlPr>
                                <a:rPr lang="en-US" sz="2000" i="1">
                                  <a:latin typeface="Cambria Math" panose="02040503050406030204" pitchFamily="18" charset="0"/>
                                </a:rPr>
                              </m:ctrlPr>
                            </m:sSubPr>
                            <m:e>
                              <m:r>
                                <a:rPr lang="en-US" sz="2000" i="1">
                                  <a:latin typeface="Cambria Math" charset="0"/>
                                </a:rPr>
                                <m:t>𝑀𝑆</m:t>
                              </m:r>
                            </m:e>
                            <m:sub>
                              <m:r>
                                <a:rPr lang="en-US" sz="2000" i="1">
                                  <a:latin typeface="Cambria Math" charset="0"/>
                                </a:rPr>
                                <m:t>𝑊𝑖𝑡h𝑖𝑛</m:t>
                              </m:r>
                            </m:sub>
                          </m:sSub>
                        </m:den>
                      </m:f>
                    </m:oMath>
                    <m:oMath xmlns:m="http://schemas.openxmlformats.org/officeDocument/2006/math">
                      <m:r>
                        <a:rPr lang="en-US" sz="2000" b="0" i="1" smtClean="0">
                          <a:latin typeface="Cambria Math" charset="0"/>
                        </a:rPr>
                        <m:t>=</m:t>
                      </m:r>
                      <m:f>
                        <m:fPr>
                          <m:ctrlPr>
                            <a:rPr lang="en-US" sz="2000" b="0" i="1" smtClean="0">
                              <a:latin typeface="Cambria Math" panose="02040503050406030204" pitchFamily="18" charset="0"/>
                            </a:rPr>
                          </m:ctrlPr>
                        </m:fPr>
                        <m:num>
                          <m:r>
                            <a:rPr lang="en-US" sz="2000" b="0" i="1" smtClean="0">
                              <a:latin typeface="Cambria Math" charset="0"/>
                            </a:rPr>
                            <m:t>27.00</m:t>
                          </m:r>
                        </m:num>
                        <m:den>
                          <m:r>
                            <a:rPr lang="en-US" sz="2000" b="0" i="1" smtClean="0">
                              <a:latin typeface="Cambria Math" charset="0"/>
                            </a:rPr>
                            <m:t>0.86</m:t>
                          </m:r>
                        </m:den>
                      </m:f>
                    </m:oMath>
                    <m:oMath xmlns:m="http://schemas.openxmlformats.org/officeDocument/2006/math">
                      <m:r>
                        <a:rPr lang="en-US" sz="2000" b="0" i="1" smtClean="0">
                          <a:latin typeface="Cambria Math" charset="0"/>
                        </a:rPr>
                        <m:t>=31.3953</m:t>
                      </m:r>
                    </m:oMath>
                    <m:oMath xmlns:m="http://schemas.openxmlformats.org/officeDocument/2006/math">
                      <m:r>
                        <a:rPr lang="en-US" sz="2000" b="0" i="1" smtClean="0">
                          <a:latin typeface="Cambria Math" charset="0"/>
                        </a:rPr>
                        <m:t>=31.40</m:t>
                      </m:r>
                    </m:oMath>
                  </m:oMathPara>
                </a14:m>
                <a:endParaRPr lang="en-US" sz="2000" dirty="0"/>
              </a:p>
            </p:txBody>
          </p:sp>
        </mc:Choice>
        <mc:Fallback xmlns="">
          <p:sp>
            <p:nvSpPr>
              <p:cNvPr id="11" name="TextBox 10">
                <a:extLst>
                  <a:ext uri="{FF2B5EF4-FFF2-40B4-BE49-F238E27FC236}">
                    <a16:creationId xmlns:a16="http://schemas.microsoft.com/office/drawing/2014/main" id="{3CE69EBB-1E69-4823-99AF-B4DD33D28DEB}"/>
                  </a:ext>
                </a:extLst>
              </p:cNvPr>
              <p:cNvSpPr txBox="1">
                <a:spLocks noRot="1" noChangeAspect="1" noMove="1" noResize="1" noEditPoints="1" noAdjustHandles="1" noChangeArrowheads="1" noChangeShapeType="1" noTextEdit="1"/>
              </p:cNvSpPr>
              <p:nvPr/>
            </p:nvSpPr>
            <p:spPr>
              <a:xfrm>
                <a:off x="4953000" y="2199570"/>
                <a:ext cx="5257800" cy="28282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0919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13D1ADA7-1801-4543-9AC7-0CDE73366C1F}"/>
              </a:ext>
            </a:extLst>
          </p:cNvPr>
          <p:cNvSpPr>
            <a:spLocks noGrp="1"/>
          </p:cNvSpPr>
          <p:nvPr>
            <p:ph idx="1"/>
          </p:nvPr>
        </p:nvSpPr>
        <p:spPr>
          <a:xfrm>
            <a:off x="228600" y="1107816"/>
            <a:ext cx="8229600" cy="1256244"/>
          </a:xfrm>
        </p:spPr>
        <p:txBody>
          <a:bodyPr/>
          <a:lstStyle/>
          <a:p>
            <a:pPr lvl="1">
              <a:spcBef>
                <a:spcPts val="0"/>
              </a:spcBef>
            </a:pPr>
            <a:r>
              <a:rPr lang="en-US" sz="2600" b="1" dirty="0"/>
              <a:t>STEP 5</a:t>
            </a:r>
            <a:r>
              <a:rPr lang="en-US" sz="2600" dirty="0"/>
              <a:t>: Calculate the Test Statistic </a:t>
            </a:r>
            <a:r>
              <a:rPr lang="en-US" sz="2600" i="1" dirty="0"/>
              <a:t>(continued)</a:t>
            </a:r>
          </a:p>
          <a:p>
            <a:pPr lvl="2">
              <a:spcBef>
                <a:spcPts val="0"/>
              </a:spcBef>
            </a:pPr>
            <a:r>
              <a:rPr lang="en-US" dirty="0"/>
              <a:t>How to Complete an ANOVA Summary Table for a Between-Subjects, One-Way ANOVA</a:t>
            </a:r>
          </a:p>
        </p:txBody>
      </p:sp>
      <p:sp>
        <p:nvSpPr>
          <p:cNvPr id="14" name="Rectangle 13">
            <a:extLst>
              <a:ext uri="{FF2B5EF4-FFF2-40B4-BE49-F238E27FC236}">
                <a16:creationId xmlns:a16="http://schemas.microsoft.com/office/drawing/2014/main" id="{F658B53B-DBFE-4231-8B55-3B830F8A4B8D}"/>
              </a:ext>
            </a:extLst>
          </p:cNvPr>
          <p:cNvSpPr/>
          <p:nvPr/>
        </p:nvSpPr>
        <p:spPr>
          <a:xfrm>
            <a:off x="513814" y="4684290"/>
            <a:ext cx="8263741" cy="646331"/>
          </a:xfrm>
          <a:prstGeom prst="rect">
            <a:avLst/>
          </a:prstGeom>
        </p:spPr>
        <p:txBody>
          <a:bodyPr wrap="square">
            <a:spAutoFit/>
          </a:bodyPr>
          <a:lstStyle/>
          <a:p>
            <a:r>
              <a:rPr lang="en-US" sz="1800" dirty="0">
                <a:solidFill>
                  <a:srgbClr val="000000"/>
                </a:solidFill>
                <a:ea typeface="Arial" charset="0"/>
                <a:cs typeface="Arial" charset="0"/>
              </a:rPr>
              <a:t>This table summarizes all the steps necessary to complete an ANOVA summary table for a between-subjects, one-way ANOVA.</a:t>
            </a:r>
          </a:p>
        </p:txBody>
      </p:sp>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69DBBA74-49E6-40DD-8AEE-3B4BF665D041}"/>
                  </a:ext>
                </a:extLst>
              </p:cNvPr>
              <p:cNvGraphicFramePr>
                <a:graphicFrameLocks noGrp="1"/>
              </p:cNvGraphicFramePr>
              <p:nvPr>
                <p:extLst>
                  <p:ext uri="{D42A27DB-BD31-4B8C-83A1-F6EECF244321}">
                    <p14:modId xmlns:p14="http://schemas.microsoft.com/office/powerpoint/2010/main" val="405462268"/>
                  </p:ext>
                </p:extLst>
              </p:nvPr>
            </p:nvGraphicFramePr>
            <p:xfrm>
              <a:off x="319354" y="2412176"/>
              <a:ext cx="8458201" cy="2099056"/>
            </p:xfrm>
            <a:graphic>
              <a:graphicData uri="http://schemas.openxmlformats.org/drawingml/2006/table">
                <a:tbl>
                  <a:tblPr firstRow="1" bandRow="1">
                    <a:tableStyleId>{7DF18680-E054-41AD-8BC1-D1AEF772440D}</a:tableStyleId>
                  </a:tblPr>
                  <a:tblGrid>
                    <a:gridCol w="1691640">
                      <a:extLst>
                        <a:ext uri="{9D8B030D-6E8A-4147-A177-3AD203B41FA5}">
                          <a16:colId xmlns:a16="http://schemas.microsoft.com/office/drawing/2014/main" val="20000"/>
                        </a:ext>
                      </a:extLst>
                    </a:gridCol>
                    <a:gridCol w="196596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0">
                    <a:tc>
                      <a:txBody>
                        <a:bodyPr/>
                        <a:lstStyle/>
                        <a:p>
                          <a:pPr algn="ctr"/>
                          <a:r>
                            <a:rPr lang="en-US" sz="1600" dirty="0"/>
                            <a:t>Source of Variability</a:t>
                          </a:r>
                        </a:p>
                      </a:txBody>
                      <a:tcPr/>
                    </a:tc>
                    <a:tc>
                      <a:txBody>
                        <a:bodyPr/>
                        <a:lstStyle/>
                        <a:p>
                          <a:pPr algn="ctr"/>
                          <a:r>
                            <a:rPr lang="en-US" sz="1600" dirty="0"/>
                            <a:t>Sum of Squares</a:t>
                          </a:r>
                        </a:p>
                      </a:txBody>
                      <a:tcPr/>
                    </a:tc>
                    <a:tc>
                      <a:txBody>
                        <a:bodyPr/>
                        <a:lstStyle/>
                        <a:p>
                          <a:pPr algn="ctr"/>
                          <a:r>
                            <a:rPr lang="en-US" sz="1600" dirty="0"/>
                            <a:t>Degrees of Freedom</a:t>
                          </a:r>
                        </a:p>
                      </a:txBody>
                      <a:tcPr/>
                    </a:tc>
                    <a:tc>
                      <a:txBody>
                        <a:bodyPr/>
                        <a:lstStyle/>
                        <a:p>
                          <a:pPr algn="ctr"/>
                          <a:r>
                            <a:rPr lang="en-US" sz="1600" dirty="0"/>
                            <a:t>Mean Square</a:t>
                          </a:r>
                        </a:p>
                      </a:txBody>
                      <a:tcPr/>
                    </a:tc>
                    <a:tc>
                      <a:txBody>
                        <a:bodyPr/>
                        <a:lstStyle/>
                        <a:p>
                          <a:pPr algn="ctr"/>
                          <a:r>
                            <a:rPr lang="en-US" sz="1600" i="1" dirty="0"/>
                            <a:t>F</a:t>
                          </a:r>
                          <a:r>
                            <a:rPr lang="en-US" sz="1600" i="0" dirty="0"/>
                            <a:t> Ratio</a:t>
                          </a:r>
                          <a:endParaRPr lang="en-US" sz="1600" i="1" dirty="0"/>
                        </a:p>
                      </a:txBody>
                      <a:tcPr/>
                    </a:tc>
                    <a:extLst>
                      <a:ext uri="{0D108BD9-81ED-4DB2-BD59-A6C34878D82A}">
                        <a16:rowId xmlns:a16="http://schemas.microsoft.com/office/drawing/2014/main" val="10000"/>
                      </a:ext>
                    </a:extLst>
                  </a:tr>
                  <a:tr h="0">
                    <a:tc>
                      <a:txBody>
                        <a:bodyPr/>
                        <a:lstStyle/>
                        <a:p>
                          <a:pPr algn="ctr"/>
                          <a:r>
                            <a:rPr lang="en-US" sz="1600" dirty="0"/>
                            <a:t>Between</a:t>
                          </a:r>
                          <a:r>
                            <a:rPr lang="en-US" sz="1600" baseline="0" dirty="0"/>
                            <a:t> groups</a:t>
                          </a:r>
                          <a:endParaRPr lang="en-US" sz="1600" dirty="0"/>
                        </a:p>
                      </a:txBody>
                      <a:tcPr/>
                    </a:tc>
                    <a:tc>
                      <a:txBody>
                        <a:bodyPr/>
                        <a:lstStyle/>
                        <a:p>
                          <a:pPr algn="ctr"/>
                          <a:r>
                            <a:rPr lang="en-US" sz="1600" dirty="0"/>
                            <a:t>Equation 10.3</a:t>
                          </a:r>
                        </a:p>
                      </a:txBody>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charset="0"/>
                                  </a:rPr>
                                  <m:t>𝑘</m:t>
                                </m:r>
                                <m:r>
                                  <a:rPr lang="en-US" sz="1600" b="0" i="1" smtClean="0">
                                    <a:latin typeface="Cambria Math" charset="0"/>
                                  </a:rPr>
                                  <m:t>−1</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b>
                                      <m:sSubPr>
                                        <m:ctrlPr>
                                          <a:rPr lang="en-US" sz="1600" i="1" smtClean="0">
                                            <a:latin typeface="Cambria Math" panose="02040503050406030204" pitchFamily="18" charset="0"/>
                                          </a:rPr>
                                        </m:ctrlPr>
                                      </m:sSubPr>
                                      <m:e>
                                        <m:r>
                                          <a:rPr lang="en-US" sz="1600" b="0" i="1" smtClean="0">
                                            <a:latin typeface="Cambria Math" charset="0"/>
                                          </a:rPr>
                                          <m:t>𝑆𝑆</m:t>
                                        </m:r>
                                      </m:e>
                                      <m:sub>
                                        <m:r>
                                          <a:rPr lang="en-US" sz="1600" b="0" i="1" smtClean="0">
                                            <a:latin typeface="Cambria Math" charset="0"/>
                                          </a:rPr>
                                          <m:t>𝐵𝑒𝑡𝑤𝑒𝑒𝑛</m:t>
                                        </m:r>
                                      </m:sub>
                                    </m:sSub>
                                  </m:num>
                                  <m:den>
                                    <m:sSub>
                                      <m:sSubPr>
                                        <m:ctrlPr>
                                          <a:rPr lang="en-US" sz="1600" i="1" smtClean="0">
                                            <a:latin typeface="Cambria Math" panose="02040503050406030204" pitchFamily="18" charset="0"/>
                                          </a:rPr>
                                        </m:ctrlPr>
                                      </m:sSubPr>
                                      <m:e>
                                        <m:r>
                                          <a:rPr lang="en-US" sz="1600" b="0" i="1" smtClean="0">
                                            <a:latin typeface="Cambria Math" charset="0"/>
                                          </a:rPr>
                                          <m:t>𝑑𝑓</m:t>
                                        </m:r>
                                      </m:e>
                                      <m:sub>
                                        <m:r>
                                          <a:rPr lang="en-US" sz="1600" b="0" i="1" smtClean="0">
                                            <a:latin typeface="Cambria Math" charset="0"/>
                                          </a:rPr>
                                          <m:t>𝐵𝑒𝑡𝑤𝑒𝑒𝑛</m:t>
                                        </m:r>
                                      </m:sub>
                                    </m:sSub>
                                  </m:den>
                                </m:f>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b>
                                      <m:sSubPr>
                                        <m:ctrlPr>
                                          <a:rPr lang="en-US" sz="1600" i="1" smtClean="0">
                                            <a:latin typeface="Cambria Math" panose="02040503050406030204" pitchFamily="18" charset="0"/>
                                          </a:rPr>
                                        </m:ctrlPr>
                                      </m:sSubPr>
                                      <m:e>
                                        <m:r>
                                          <a:rPr lang="en-US" sz="1600" b="0" i="1" smtClean="0">
                                            <a:latin typeface="Cambria Math" charset="0"/>
                                          </a:rPr>
                                          <m:t>𝑀𝑆</m:t>
                                        </m:r>
                                      </m:e>
                                      <m:sub>
                                        <m:r>
                                          <a:rPr lang="en-US" sz="1600" b="0" i="1" smtClean="0">
                                            <a:latin typeface="Cambria Math" charset="0"/>
                                          </a:rPr>
                                          <m:t>𝐵𝑒𝑡𝑤𝑒𝑒𝑛</m:t>
                                        </m:r>
                                      </m:sub>
                                    </m:sSub>
                                  </m:num>
                                  <m:den>
                                    <m:sSub>
                                      <m:sSubPr>
                                        <m:ctrlPr>
                                          <a:rPr lang="en-US" sz="1600" i="1" smtClean="0">
                                            <a:latin typeface="Cambria Math" panose="02040503050406030204" pitchFamily="18" charset="0"/>
                                          </a:rPr>
                                        </m:ctrlPr>
                                      </m:sSubPr>
                                      <m:e>
                                        <m:r>
                                          <a:rPr lang="en-US" sz="1600" b="0" i="1" smtClean="0">
                                            <a:latin typeface="Cambria Math" charset="0"/>
                                          </a:rPr>
                                          <m:t>𝑀𝑆</m:t>
                                        </m:r>
                                      </m:e>
                                      <m:sub>
                                        <m:r>
                                          <a:rPr lang="en-US" sz="1600" b="0" i="1" smtClean="0">
                                            <a:latin typeface="Cambria Math" charset="0"/>
                                          </a:rPr>
                                          <m:t>𝑊𝑖𝑡h𝑖𝑛</m:t>
                                        </m:r>
                                      </m:sub>
                                    </m:sSub>
                                  </m:den>
                                </m:f>
                              </m:oMath>
                            </m:oMathPara>
                          </a14:m>
                          <a:endParaRPr lang="en-US" sz="1600" dirty="0"/>
                        </a:p>
                      </a:txBody>
                      <a:tcPr/>
                    </a:tc>
                    <a:extLst>
                      <a:ext uri="{0D108BD9-81ED-4DB2-BD59-A6C34878D82A}">
                        <a16:rowId xmlns:a16="http://schemas.microsoft.com/office/drawing/2014/main" val="10001"/>
                      </a:ext>
                    </a:extLst>
                  </a:tr>
                  <a:tr h="0">
                    <a:tc>
                      <a:txBody>
                        <a:bodyPr/>
                        <a:lstStyle/>
                        <a:p>
                          <a:pPr algn="ctr"/>
                          <a:r>
                            <a:rPr lang="en-US" sz="1600" dirty="0"/>
                            <a:t>Within Groups</a:t>
                          </a:r>
                        </a:p>
                      </a:txBody>
                      <a:tcPr/>
                    </a:tc>
                    <a:tc>
                      <a:txBody>
                        <a:bodyPr/>
                        <a:lstStyle/>
                        <a:p>
                          <a:pPr algn="ctr"/>
                          <a:r>
                            <a:rPr lang="en-US" sz="1600" dirty="0"/>
                            <a:t>Equation 10.4</a:t>
                          </a:r>
                        </a:p>
                      </a:txBody>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charset="0"/>
                                  </a:rPr>
                                  <m:t>𝑁</m:t>
                                </m:r>
                                <m:r>
                                  <a:rPr lang="en-US" sz="1600" b="0" i="1" smtClean="0">
                                    <a:latin typeface="Cambria Math" charset="0"/>
                                  </a:rPr>
                                  <m:t>−</m:t>
                                </m:r>
                                <m:r>
                                  <a:rPr lang="en-US" sz="1600" b="0" i="1" smtClean="0">
                                    <a:latin typeface="Cambria Math" charset="0"/>
                                  </a:rPr>
                                  <m:t>𝑘</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b>
                                      <m:sSubPr>
                                        <m:ctrlPr>
                                          <a:rPr lang="en-US" sz="1600" i="1" smtClean="0">
                                            <a:latin typeface="Cambria Math" panose="02040503050406030204" pitchFamily="18" charset="0"/>
                                          </a:rPr>
                                        </m:ctrlPr>
                                      </m:sSubPr>
                                      <m:e>
                                        <m:r>
                                          <a:rPr lang="en-US" sz="1600" b="0" i="1" smtClean="0">
                                            <a:latin typeface="Cambria Math" charset="0"/>
                                          </a:rPr>
                                          <m:t>𝑆𝑆</m:t>
                                        </m:r>
                                      </m:e>
                                      <m:sub>
                                        <m:r>
                                          <a:rPr lang="en-US" sz="1600" b="0" i="1" smtClean="0">
                                            <a:latin typeface="Cambria Math" charset="0"/>
                                          </a:rPr>
                                          <m:t>𝑊𝑖𝑡h𝑖𝑛</m:t>
                                        </m:r>
                                      </m:sub>
                                    </m:sSub>
                                  </m:num>
                                  <m:den>
                                    <m:sSub>
                                      <m:sSubPr>
                                        <m:ctrlPr>
                                          <a:rPr lang="en-US" sz="1600" i="1" smtClean="0">
                                            <a:latin typeface="Cambria Math" panose="02040503050406030204" pitchFamily="18" charset="0"/>
                                          </a:rPr>
                                        </m:ctrlPr>
                                      </m:sSubPr>
                                      <m:e>
                                        <m:r>
                                          <a:rPr lang="en-US" sz="1600" b="0" i="1" smtClean="0">
                                            <a:latin typeface="Cambria Math" charset="0"/>
                                          </a:rPr>
                                          <m:t>𝑑𝑓</m:t>
                                        </m:r>
                                      </m:e>
                                      <m:sub>
                                        <m:r>
                                          <a:rPr lang="en-US" sz="1600" b="0" i="1" smtClean="0">
                                            <a:latin typeface="Cambria Math" charset="0"/>
                                          </a:rPr>
                                          <m:t>𝑊𝑖𝑡h𝑖𝑛</m:t>
                                        </m:r>
                                      </m:sub>
                                    </m:sSub>
                                  </m:den>
                                </m:f>
                              </m:oMath>
                            </m:oMathPara>
                          </a14:m>
                          <a:endParaRPr lang="en-US" sz="1600" dirty="0"/>
                        </a:p>
                      </a:txBody>
                      <a:tcPr/>
                    </a:tc>
                    <a:tc>
                      <a:txBody>
                        <a:bodyPr/>
                        <a:lstStyle/>
                        <a:p>
                          <a:pPr algn="ctr"/>
                          <a:endParaRPr lang="en-US" sz="1600" dirty="0"/>
                        </a:p>
                      </a:txBody>
                      <a:tcPr/>
                    </a:tc>
                    <a:extLst>
                      <a:ext uri="{0D108BD9-81ED-4DB2-BD59-A6C34878D82A}">
                        <a16:rowId xmlns:a16="http://schemas.microsoft.com/office/drawing/2014/main" val="10002"/>
                      </a:ext>
                    </a:extLst>
                  </a:tr>
                  <a:tr h="0">
                    <a:tc>
                      <a:txBody>
                        <a:bodyPr/>
                        <a:lstStyle/>
                        <a:p>
                          <a:pPr algn="ctr"/>
                          <a:r>
                            <a:rPr lang="en-US" sz="1600" dirty="0"/>
                            <a:t>Total</a:t>
                          </a:r>
                        </a:p>
                      </a:txBody>
                      <a:tcPr/>
                    </a:tc>
                    <a:tc>
                      <a:txBody>
                        <a:bodyPr/>
                        <a:lstStyle/>
                        <a:p>
                          <a:pPr algn="ctr"/>
                          <a:r>
                            <a:rPr lang="en-US" sz="1600" dirty="0"/>
                            <a:t>Equation</a:t>
                          </a:r>
                          <a:r>
                            <a:rPr lang="en-US" sz="1600" baseline="0" dirty="0"/>
                            <a:t> 10.2</a:t>
                          </a:r>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charset="0"/>
                                  </a:rPr>
                                  <m:t>𝑁</m:t>
                                </m:r>
                                <m:r>
                                  <a:rPr lang="en-US" sz="1600" b="0" i="1" smtClean="0">
                                    <a:latin typeface="Cambria Math" charset="0"/>
                                  </a:rPr>
                                  <m:t>−1</m:t>
                                </m:r>
                              </m:oMath>
                            </m:oMathPara>
                          </a14:m>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15" name="Table 14">
                <a:extLst>
                  <a:ext uri="{FF2B5EF4-FFF2-40B4-BE49-F238E27FC236}">
                    <a16:creationId xmlns:a16="http://schemas.microsoft.com/office/drawing/2014/main" id="{69DBBA74-49E6-40DD-8AEE-3B4BF665D041}"/>
                  </a:ext>
                </a:extLst>
              </p:cNvPr>
              <p:cNvGraphicFramePr>
                <a:graphicFrameLocks noGrp="1"/>
              </p:cNvGraphicFramePr>
              <p:nvPr>
                <p:extLst>
                  <p:ext uri="{D42A27DB-BD31-4B8C-83A1-F6EECF244321}">
                    <p14:modId xmlns:p14="http://schemas.microsoft.com/office/powerpoint/2010/main" val="405462268"/>
                  </p:ext>
                </p:extLst>
              </p:nvPr>
            </p:nvGraphicFramePr>
            <p:xfrm>
              <a:off x="319354" y="2412176"/>
              <a:ext cx="8458201" cy="2099056"/>
            </p:xfrm>
            <a:graphic>
              <a:graphicData uri="http://schemas.openxmlformats.org/drawingml/2006/table">
                <a:tbl>
                  <a:tblPr firstRow="1" bandRow="1">
                    <a:tableStyleId>{7DF18680-E054-41AD-8BC1-D1AEF772440D}</a:tableStyleId>
                  </a:tblPr>
                  <a:tblGrid>
                    <a:gridCol w="1691640">
                      <a:extLst>
                        <a:ext uri="{9D8B030D-6E8A-4147-A177-3AD203B41FA5}">
                          <a16:colId xmlns:a16="http://schemas.microsoft.com/office/drawing/2014/main" val="20000"/>
                        </a:ext>
                      </a:extLst>
                    </a:gridCol>
                    <a:gridCol w="196596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79120">
                    <a:tc>
                      <a:txBody>
                        <a:bodyPr/>
                        <a:lstStyle/>
                        <a:p>
                          <a:pPr algn="ctr"/>
                          <a:r>
                            <a:rPr lang="en-US" sz="1600" dirty="0"/>
                            <a:t>Source of Variability</a:t>
                          </a:r>
                        </a:p>
                      </a:txBody>
                      <a:tcPr/>
                    </a:tc>
                    <a:tc>
                      <a:txBody>
                        <a:bodyPr/>
                        <a:lstStyle/>
                        <a:p>
                          <a:pPr algn="ctr"/>
                          <a:r>
                            <a:rPr lang="en-US" sz="1600" dirty="0"/>
                            <a:t>Sum of Squares</a:t>
                          </a:r>
                        </a:p>
                      </a:txBody>
                      <a:tcPr/>
                    </a:tc>
                    <a:tc>
                      <a:txBody>
                        <a:bodyPr/>
                        <a:lstStyle/>
                        <a:p>
                          <a:pPr algn="ctr"/>
                          <a:r>
                            <a:rPr lang="en-US" sz="1600" dirty="0"/>
                            <a:t>Degrees of Freedom</a:t>
                          </a:r>
                        </a:p>
                      </a:txBody>
                      <a:tcPr/>
                    </a:tc>
                    <a:tc>
                      <a:txBody>
                        <a:bodyPr/>
                        <a:lstStyle/>
                        <a:p>
                          <a:pPr algn="ctr"/>
                          <a:r>
                            <a:rPr lang="en-US" sz="1600" dirty="0"/>
                            <a:t>Mean Square</a:t>
                          </a:r>
                        </a:p>
                      </a:txBody>
                      <a:tcPr/>
                    </a:tc>
                    <a:tc>
                      <a:txBody>
                        <a:bodyPr/>
                        <a:lstStyle/>
                        <a:p>
                          <a:pPr algn="ctr"/>
                          <a:r>
                            <a:rPr lang="en-US" sz="1600" i="1" dirty="0"/>
                            <a:t>F</a:t>
                          </a:r>
                          <a:r>
                            <a:rPr lang="en-US" sz="1600" i="0" dirty="0"/>
                            <a:t> Ratio</a:t>
                          </a:r>
                          <a:endParaRPr lang="en-US" sz="1600" i="1" dirty="0"/>
                        </a:p>
                      </a:txBody>
                      <a:tcPr/>
                    </a:tc>
                    <a:extLst>
                      <a:ext uri="{0D108BD9-81ED-4DB2-BD59-A6C34878D82A}">
                        <a16:rowId xmlns:a16="http://schemas.microsoft.com/office/drawing/2014/main" val="10000"/>
                      </a:ext>
                    </a:extLst>
                  </a:tr>
                  <a:tr h="592328">
                    <a:tc>
                      <a:txBody>
                        <a:bodyPr/>
                        <a:lstStyle/>
                        <a:p>
                          <a:pPr algn="ctr"/>
                          <a:r>
                            <a:rPr lang="en-US" sz="1600" dirty="0"/>
                            <a:t>Between</a:t>
                          </a:r>
                          <a:r>
                            <a:rPr lang="en-US" sz="1600" baseline="0" dirty="0"/>
                            <a:t> groups</a:t>
                          </a:r>
                          <a:endParaRPr lang="en-US" sz="1600" dirty="0"/>
                        </a:p>
                      </a:txBody>
                      <a:tcPr/>
                    </a:tc>
                    <a:tc>
                      <a:txBody>
                        <a:bodyPr/>
                        <a:lstStyle/>
                        <a:p>
                          <a:pPr algn="ctr"/>
                          <a:r>
                            <a:rPr lang="en-US" sz="1600" dirty="0"/>
                            <a:t>Equation 10.3</a:t>
                          </a:r>
                        </a:p>
                      </a:txBody>
                      <a:tcPr/>
                    </a:tc>
                    <a:tc>
                      <a:txBody>
                        <a:bodyPr/>
                        <a:lstStyle/>
                        <a:p>
                          <a:endParaRPr lang="en-US"/>
                        </a:p>
                      </a:txBody>
                      <a:tcPr>
                        <a:blipFill>
                          <a:blip r:embed="rId4"/>
                          <a:stretch>
                            <a:fillRect l="-208681" t="-98980" r="-175347" b="-168367"/>
                          </a:stretch>
                        </a:blipFill>
                      </a:tcPr>
                    </a:tc>
                    <a:tc>
                      <a:txBody>
                        <a:bodyPr/>
                        <a:lstStyle/>
                        <a:p>
                          <a:endParaRPr lang="en-US"/>
                        </a:p>
                      </a:txBody>
                      <a:tcPr>
                        <a:blipFill>
                          <a:blip r:embed="rId4"/>
                          <a:stretch>
                            <a:fillRect l="-296333" t="-98980" r="-68333" b="-168367"/>
                          </a:stretch>
                        </a:blipFill>
                      </a:tcPr>
                    </a:tc>
                    <a:tc>
                      <a:txBody>
                        <a:bodyPr/>
                        <a:lstStyle/>
                        <a:p>
                          <a:endParaRPr lang="en-US"/>
                        </a:p>
                      </a:txBody>
                      <a:tcPr>
                        <a:blipFill>
                          <a:blip r:embed="rId4"/>
                          <a:stretch>
                            <a:fillRect l="-594500" t="-98980" r="-2500" b="-168367"/>
                          </a:stretch>
                        </a:blipFill>
                      </a:tcPr>
                    </a:tc>
                    <a:extLst>
                      <a:ext uri="{0D108BD9-81ED-4DB2-BD59-A6C34878D82A}">
                        <a16:rowId xmlns:a16="http://schemas.microsoft.com/office/drawing/2014/main" val="10001"/>
                      </a:ext>
                    </a:extLst>
                  </a:tr>
                  <a:tr h="592328">
                    <a:tc>
                      <a:txBody>
                        <a:bodyPr/>
                        <a:lstStyle/>
                        <a:p>
                          <a:pPr algn="ctr"/>
                          <a:r>
                            <a:rPr lang="en-US" sz="1600" dirty="0"/>
                            <a:t>Within Groups</a:t>
                          </a:r>
                        </a:p>
                      </a:txBody>
                      <a:tcPr/>
                    </a:tc>
                    <a:tc>
                      <a:txBody>
                        <a:bodyPr/>
                        <a:lstStyle/>
                        <a:p>
                          <a:pPr algn="ctr"/>
                          <a:r>
                            <a:rPr lang="en-US" sz="1600" dirty="0"/>
                            <a:t>Equation 10.4</a:t>
                          </a:r>
                        </a:p>
                      </a:txBody>
                      <a:tcPr/>
                    </a:tc>
                    <a:tc>
                      <a:txBody>
                        <a:bodyPr/>
                        <a:lstStyle/>
                        <a:p>
                          <a:endParaRPr lang="en-US"/>
                        </a:p>
                      </a:txBody>
                      <a:tcPr>
                        <a:blipFill>
                          <a:blip r:embed="rId4"/>
                          <a:stretch>
                            <a:fillRect l="-208681" t="-198980" r="-175347" b="-68367"/>
                          </a:stretch>
                        </a:blipFill>
                      </a:tcPr>
                    </a:tc>
                    <a:tc>
                      <a:txBody>
                        <a:bodyPr/>
                        <a:lstStyle/>
                        <a:p>
                          <a:endParaRPr lang="en-US"/>
                        </a:p>
                      </a:txBody>
                      <a:tcPr>
                        <a:blipFill>
                          <a:blip r:embed="rId4"/>
                          <a:stretch>
                            <a:fillRect l="-296333" t="-198980" r="-68333" b="-68367"/>
                          </a:stretch>
                        </a:blipFill>
                      </a:tcPr>
                    </a:tc>
                    <a:tc>
                      <a:txBody>
                        <a:bodyPr/>
                        <a:lstStyle/>
                        <a:p>
                          <a:pPr algn="ctr"/>
                          <a:endParaRPr lang="en-US" sz="1600" dirty="0"/>
                        </a:p>
                      </a:txBody>
                      <a:tcPr/>
                    </a:tc>
                    <a:extLst>
                      <a:ext uri="{0D108BD9-81ED-4DB2-BD59-A6C34878D82A}">
                        <a16:rowId xmlns:a16="http://schemas.microsoft.com/office/drawing/2014/main" val="10002"/>
                      </a:ext>
                    </a:extLst>
                  </a:tr>
                  <a:tr h="335280">
                    <a:tc>
                      <a:txBody>
                        <a:bodyPr/>
                        <a:lstStyle/>
                        <a:p>
                          <a:pPr algn="ctr"/>
                          <a:r>
                            <a:rPr lang="en-US" sz="1600" dirty="0"/>
                            <a:t>Total</a:t>
                          </a:r>
                        </a:p>
                      </a:txBody>
                      <a:tcPr/>
                    </a:tc>
                    <a:tc>
                      <a:txBody>
                        <a:bodyPr/>
                        <a:lstStyle/>
                        <a:p>
                          <a:pPr algn="ctr"/>
                          <a:r>
                            <a:rPr lang="en-US" sz="1600" dirty="0"/>
                            <a:t>Equation</a:t>
                          </a:r>
                          <a:r>
                            <a:rPr lang="en-US" sz="1600" baseline="0" dirty="0"/>
                            <a:t> 10.2</a:t>
                          </a:r>
                          <a:endParaRPr lang="en-US" sz="1600" dirty="0"/>
                        </a:p>
                      </a:txBody>
                      <a:tcPr/>
                    </a:tc>
                    <a:tc>
                      <a:txBody>
                        <a:bodyPr/>
                        <a:lstStyle/>
                        <a:p>
                          <a:endParaRPr lang="en-US"/>
                        </a:p>
                      </a:txBody>
                      <a:tcPr>
                        <a:blipFill>
                          <a:blip r:embed="rId4"/>
                          <a:stretch>
                            <a:fillRect l="-208681" t="-532727" r="-175347" b="-21818"/>
                          </a:stretch>
                        </a:blipFill>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49705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775202" cy="1025028"/>
          </a:xfrm>
        </p:spPr>
        <p:txBody>
          <a:bodyPr>
            <a:normAutofit fontScale="90000"/>
          </a:bodyPr>
          <a:lstStyle/>
          <a:p>
            <a:pPr algn="l"/>
            <a:r>
              <a:rPr lang="en-US" sz="4000" dirty="0">
                <a:latin typeface="+mn-lt"/>
                <a:ea typeface="Arial" charset="0"/>
                <a:cs typeface="Arial" charset="0"/>
              </a:rPr>
              <a:t>Introduction to Analysis of Variance: Handedness Example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43FFCE8B-F314-40B9-B186-7D84B8195992}"/>
              </a:ext>
            </a:extLst>
          </p:cNvPr>
          <p:cNvSpPr>
            <a:spLocks noGrp="1"/>
          </p:cNvSpPr>
          <p:nvPr>
            <p:ph idx="1"/>
          </p:nvPr>
        </p:nvSpPr>
        <p:spPr>
          <a:xfrm>
            <a:off x="457200" y="1421784"/>
            <a:ext cx="8229600" cy="4525963"/>
          </a:xfrm>
        </p:spPr>
        <p:txBody>
          <a:bodyPr/>
          <a:lstStyle/>
          <a:p>
            <a:pPr>
              <a:spcBef>
                <a:spcPts val="0"/>
              </a:spcBef>
              <a:spcAft>
                <a:spcPts val="600"/>
              </a:spcAft>
            </a:pPr>
            <a:r>
              <a:rPr lang="en-US" sz="2400" dirty="0"/>
              <a:t>Is there a difference in artistic ability among right-handed, left-handed, and ambidextrous people?</a:t>
            </a:r>
          </a:p>
          <a:p>
            <a:pPr lvl="1">
              <a:spcBef>
                <a:spcPts val="0"/>
              </a:spcBef>
              <a:spcAft>
                <a:spcPts val="600"/>
              </a:spcAft>
            </a:pPr>
            <a:r>
              <a:rPr lang="en-US" sz="2000" dirty="0"/>
              <a:t>Sample of people classified into 3 groups</a:t>
            </a:r>
          </a:p>
          <a:p>
            <a:pPr lvl="2">
              <a:spcBef>
                <a:spcPts val="0"/>
              </a:spcBef>
              <a:spcAft>
                <a:spcPts val="600"/>
              </a:spcAft>
            </a:pPr>
            <a:r>
              <a:rPr lang="en-US" sz="1600" dirty="0"/>
              <a:t>Right-handed, left-handed, ambidextrous</a:t>
            </a:r>
          </a:p>
          <a:p>
            <a:pPr lvl="1">
              <a:spcBef>
                <a:spcPts val="0"/>
              </a:spcBef>
              <a:spcAft>
                <a:spcPts val="600"/>
              </a:spcAft>
            </a:pPr>
            <a:r>
              <a:rPr lang="en-US" sz="2000" dirty="0"/>
              <a:t>Artistic ability measured</a:t>
            </a:r>
          </a:p>
        </p:txBody>
      </p:sp>
      <p:sp>
        <p:nvSpPr>
          <p:cNvPr id="9" name="Rectangle 8">
            <a:extLst>
              <a:ext uri="{FF2B5EF4-FFF2-40B4-BE49-F238E27FC236}">
                <a16:creationId xmlns:a16="http://schemas.microsoft.com/office/drawing/2014/main" id="{687D2DF7-32C8-4A42-82A4-F0367580A4DE}"/>
              </a:ext>
            </a:extLst>
          </p:cNvPr>
          <p:cNvSpPr/>
          <p:nvPr/>
        </p:nvSpPr>
        <p:spPr>
          <a:xfrm>
            <a:off x="459059" y="4573783"/>
            <a:ext cx="8082775" cy="954107"/>
          </a:xfrm>
          <a:prstGeom prst="rect">
            <a:avLst/>
          </a:prstGeom>
        </p:spPr>
        <p:txBody>
          <a:bodyPr wrap="square">
            <a:spAutoFit/>
          </a:bodyPr>
          <a:lstStyle/>
          <a:p>
            <a:r>
              <a:rPr lang="en-US" sz="1800" dirty="0">
                <a:solidFill>
                  <a:srgbClr val="000000"/>
                </a:solidFill>
                <a:ea typeface="Arial" charset="0"/>
                <a:cs typeface="Arial" charset="0"/>
              </a:rPr>
              <a:t>A one-way ANOVA has one factor with multiple levels. Here, the factor (explanatory variable) is handedness, and the three levels are right-handed,  left-handed, and ambidextrous</a:t>
            </a:r>
            <a:r>
              <a:rPr lang="en-US" sz="2000" dirty="0">
                <a:solidFill>
                  <a:srgbClr val="000000"/>
                </a:solidFill>
                <a:ea typeface="Arial" charset="0"/>
                <a:cs typeface="Arial" charset="0"/>
              </a:rPr>
              <a:t>.</a:t>
            </a:r>
          </a:p>
        </p:txBody>
      </p:sp>
      <p:graphicFrame>
        <p:nvGraphicFramePr>
          <p:cNvPr id="10" name="Table 9">
            <a:extLst>
              <a:ext uri="{FF2B5EF4-FFF2-40B4-BE49-F238E27FC236}">
                <a16:creationId xmlns:a16="http://schemas.microsoft.com/office/drawing/2014/main" id="{01D0F764-6D6A-4FB5-9100-3985B0A5DAFE}"/>
              </a:ext>
            </a:extLst>
          </p:cNvPr>
          <p:cNvGraphicFramePr>
            <a:graphicFrameLocks noGrp="1"/>
          </p:cNvGraphicFramePr>
          <p:nvPr>
            <p:extLst>
              <p:ext uri="{D42A27DB-BD31-4B8C-83A1-F6EECF244321}">
                <p14:modId xmlns:p14="http://schemas.microsoft.com/office/powerpoint/2010/main" val="2461263792"/>
              </p:ext>
            </p:extLst>
          </p:nvPr>
        </p:nvGraphicFramePr>
        <p:xfrm>
          <a:off x="685800" y="3712073"/>
          <a:ext cx="7620000" cy="741680"/>
        </p:xfrm>
        <a:graphic>
          <a:graphicData uri="http://schemas.openxmlformats.org/drawingml/2006/table">
            <a:tbl>
              <a:tblPr firstRow="1" bandRow="1">
                <a:tableStyleId>{7DF18680-E054-41AD-8BC1-D1AEF772440D}</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70840">
                <a:tc>
                  <a:txBody>
                    <a:bodyPr/>
                    <a:lstStyle/>
                    <a:p>
                      <a:pPr algn="ctr"/>
                      <a:r>
                        <a:rPr lang="en-US" dirty="0"/>
                        <a:t>Level 1</a:t>
                      </a:r>
                    </a:p>
                  </a:txBody>
                  <a:tcPr/>
                </a:tc>
                <a:tc>
                  <a:txBody>
                    <a:bodyPr/>
                    <a:lstStyle/>
                    <a:p>
                      <a:pPr algn="ctr"/>
                      <a:r>
                        <a:rPr lang="en-US" dirty="0"/>
                        <a:t>Level 2</a:t>
                      </a:r>
                    </a:p>
                  </a:txBody>
                  <a:tcPr/>
                </a:tc>
                <a:tc>
                  <a:txBody>
                    <a:bodyPr/>
                    <a:lstStyle/>
                    <a:p>
                      <a:pPr algn="ctr"/>
                      <a:r>
                        <a:rPr lang="en-US" dirty="0"/>
                        <a:t>Level 3</a:t>
                      </a:r>
                    </a:p>
                  </a:txBody>
                  <a:tcPr/>
                </a:tc>
                <a:extLst>
                  <a:ext uri="{0D108BD9-81ED-4DB2-BD59-A6C34878D82A}">
                    <a16:rowId xmlns:a16="http://schemas.microsoft.com/office/drawing/2014/main" val="10000"/>
                  </a:ext>
                </a:extLst>
              </a:tr>
              <a:tr h="370840">
                <a:tc>
                  <a:txBody>
                    <a:bodyPr/>
                    <a:lstStyle/>
                    <a:p>
                      <a:pPr algn="ctr"/>
                      <a:r>
                        <a:rPr lang="en-US" dirty="0"/>
                        <a:t>Right-handed</a:t>
                      </a:r>
                    </a:p>
                  </a:txBody>
                  <a:tcPr/>
                </a:tc>
                <a:tc>
                  <a:txBody>
                    <a:bodyPr/>
                    <a:lstStyle/>
                    <a:p>
                      <a:pPr algn="ctr"/>
                      <a:r>
                        <a:rPr lang="en-US" dirty="0"/>
                        <a:t>Left-handed</a:t>
                      </a:r>
                    </a:p>
                  </a:txBody>
                  <a:tcPr/>
                </a:tc>
                <a:tc>
                  <a:txBody>
                    <a:bodyPr/>
                    <a:lstStyle/>
                    <a:p>
                      <a:pPr algn="ctr"/>
                      <a:r>
                        <a:rPr lang="en-US" dirty="0"/>
                        <a:t>Ambidextrous</a:t>
                      </a:r>
                    </a:p>
                  </a:txBody>
                  <a:tcPr/>
                </a:tc>
                <a:extLst>
                  <a:ext uri="{0D108BD9-81ED-4DB2-BD59-A6C34878D82A}">
                    <a16:rowId xmlns:a16="http://schemas.microsoft.com/office/drawing/2014/main" val="10001"/>
                  </a:ext>
                </a:extLst>
              </a:tr>
            </a:tbl>
          </a:graphicData>
        </a:graphic>
      </p:graphicFrame>
      <p:sp>
        <p:nvSpPr>
          <p:cNvPr id="11" name="Rectangle 10">
            <a:extLst>
              <a:ext uri="{FF2B5EF4-FFF2-40B4-BE49-F238E27FC236}">
                <a16:creationId xmlns:a16="http://schemas.microsoft.com/office/drawing/2014/main" id="{3184FDD6-F45A-44B8-B6B3-736A70307A45}"/>
              </a:ext>
            </a:extLst>
          </p:cNvPr>
          <p:cNvSpPr/>
          <p:nvPr/>
        </p:nvSpPr>
        <p:spPr>
          <a:xfrm>
            <a:off x="609600" y="3338011"/>
            <a:ext cx="8153400" cy="400110"/>
          </a:xfrm>
          <a:prstGeom prst="rect">
            <a:avLst/>
          </a:prstGeom>
        </p:spPr>
        <p:txBody>
          <a:bodyPr wrap="square">
            <a:spAutoFit/>
          </a:bodyPr>
          <a:lstStyle/>
          <a:p>
            <a:r>
              <a:rPr lang="en-US" sz="2000" dirty="0"/>
              <a:t>Comparing Artistic Ability in Three Independent Samples</a:t>
            </a:r>
          </a:p>
        </p:txBody>
      </p:sp>
    </p:spTree>
    <p:extLst>
      <p:ext uri="{BB962C8B-B14F-4D97-AF65-F5344CB8AC3E}">
        <p14:creationId xmlns:p14="http://schemas.microsoft.com/office/powerpoint/2010/main" val="3800937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6206489" cy="623585"/>
          </a:xfrm>
        </p:spPr>
        <p:txBody>
          <a:bodyPr>
            <a:normAutofit fontScale="90000"/>
          </a:bodyPr>
          <a:lstStyle/>
          <a:p>
            <a:pPr algn="l"/>
            <a:r>
              <a:rPr lang="en-US" sz="4000" dirty="0">
                <a:latin typeface="+mn-lt"/>
                <a:ea typeface="Arial" charset="0"/>
                <a:cs typeface="Arial" charset="0"/>
              </a:rPr>
              <a:t>Food/Maze Example </a:t>
            </a:r>
            <a:r>
              <a:rPr lang="en-US" sz="4000" i="1" dirty="0">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1" name="Text Placeholder 2">
            <a:extLst>
              <a:ext uri="{FF2B5EF4-FFF2-40B4-BE49-F238E27FC236}">
                <a16:creationId xmlns:a16="http://schemas.microsoft.com/office/drawing/2014/main" id="{C42C30D6-FBA1-49C0-BD13-00F8B951CCB0}"/>
              </a:ext>
            </a:extLst>
          </p:cNvPr>
          <p:cNvSpPr>
            <a:spLocks noGrp="1"/>
          </p:cNvSpPr>
          <p:nvPr>
            <p:ph idx="1"/>
          </p:nvPr>
        </p:nvSpPr>
        <p:spPr>
          <a:xfrm>
            <a:off x="533400" y="975731"/>
            <a:ext cx="8077200" cy="2362201"/>
          </a:xfrm>
        </p:spPr>
        <p:txBody>
          <a:bodyPr>
            <a:normAutofit fontScale="92500" lnSpcReduction="10000"/>
          </a:bodyPr>
          <a:lstStyle/>
          <a:p>
            <a:pPr>
              <a:lnSpc>
                <a:spcPct val="110000"/>
              </a:lnSpc>
              <a:spcBef>
                <a:spcPts val="0"/>
              </a:spcBef>
            </a:pPr>
            <a:r>
              <a:rPr lang="en-US" b="1" dirty="0"/>
              <a:t>STEP 6:</a:t>
            </a:r>
            <a:r>
              <a:rPr lang="en-US" dirty="0"/>
              <a:t> Interpret the Results </a:t>
            </a:r>
            <a:r>
              <a:rPr lang="en-US" i="1" dirty="0"/>
              <a:t>(continued)</a:t>
            </a:r>
          </a:p>
          <a:p>
            <a:pPr lvl="1">
              <a:lnSpc>
                <a:spcPct val="110000"/>
              </a:lnSpc>
              <a:spcBef>
                <a:spcPts val="0"/>
              </a:spcBef>
            </a:pPr>
            <a:r>
              <a:rPr lang="en-US" dirty="0"/>
              <a:t>Can rats discriminate among different types of food?</a:t>
            </a:r>
          </a:p>
          <a:p>
            <a:pPr lvl="2">
              <a:lnSpc>
                <a:spcPct val="110000"/>
              </a:lnSpc>
              <a:spcBef>
                <a:spcPts val="0"/>
              </a:spcBef>
            </a:pPr>
            <a:r>
              <a:rPr lang="en-US" dirty="0"/>
              <a:t>Low calorie (</a:t>
            </a:r>
            <a:r>
              <a:rPr lang="en-US" i="1" dirty="0"/>
              <a:t>M</a:t>
            </a:r>
            <a:r>
              <a:rPr lang="en-US" dirty="0"/>
              <a:t> = 31.00), Medium calorie (</a:t>
            </a:r>
            <a:r>
              <a:rPr lang="en-US" i="1" dirty="0"/>
              <a:t>M</a:t>
            </a:r>
            <a:r>
              <a:rPr lang="en-US" dirty="0"/>
              <a:t> = 28.00), High calorie (</a:t>
            </a:r>
            <a:r>
              <a:rPr lang="en-US" i="1" dirty="0"/>
              <a:t>M</a:t>
            </a:r>
            <a:r>
              <a:rPr lang="en-US" dirty="0"/>
              <a:t> = 25.00)</a:t>
            </a:r>
          </a:p>
          <a:p>
            <a:pPr lvl="2">
              <a:lnSpc>
                <a:spcPct val="110000"/>
              </a:lnSpc>
              <a:spcBef>
                <a:spcPts val="0"/>
              </a:spcBef>
            </a:pPr>
            <a:r>
              <a:rPr lang="en-US" i="1" dirty="0" err="1"/>
              <a:t>F</a:t>
            </a:r>
            <a:r>
              <a:rPr lang="en-US" i="1" baseline="-25000" dirty="0" err="1"/>
              <a:t>cv</a:t>
            </a:r>
            <a:r>
              <a:rPr lang="en-US" dirty="0"/>
              <a:t> = 4.737, </a:t>
            </a:r>
            <a:r>
              <a:rPr lang="en-US" i="1" dirty="0"/>
              <a:t>F</a:t>
            </a:r>
            <a:r>
              <a:rPr lang="en-US" dirty="0"/>
              <a:t> = 31.40</a:t>
            </a:r>
          </a:p>
          <a:p>
            <a:pPr lvl="2">
              <a:lnSpc>
                <a:spcPct val="110000"/>
              </a:lnSpc>
              <a:spcBef>
                <a:spcPts val="0"/>
              </a:spcBef>
            </a:pPr>
            <a:r>
              <a:rPr lang="en-US" dirty="0"/>
              <a:t>Reject the null hypothesis; see Figure 10.9</a:t>
            </a:r>
          </a:p>
        </p:txBody>
      </p:sp>
      <p:pic>
        <p:nvPicPr>
          <p:cNvPr id="12" name="Picture 11" descr="The figure is a graphical representation of the results from the previous slide. The observed value of the test statistic, F = 31.40, falls in the rare zone, so the null hypothesis is rejected." title="Figure 10.12">
            <a:extLst>
              <a:ext uri="{FF2B5EF4-FFF2-40B4-BE49-F238E27FC236}">
                <a16:creationId xmlns:a16="http://schemas.microsoft.com/office/drawing/2014/main" id="{65BDDFB1-B9CD-4BF0-86B7-B1D0F52FA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52" y="3276601"/>
            <a:ext cx="4285785" cy="2133368"/>
          </a:xfrm>
          <a:prstGeom prst="rect">
            <a:avLst/>
          </a:prstGeom>
        </p:spPr>
      </p:pic>
    </p:spTree>
    <p:extLst>
      <p:ext uri="{BB962C8B-B14F-4D97-AF65-F5344CB8AC3E}">
        <p14:creationId xmlns:p14="http://schemas.microsoft.com/office/powerpoint/2010/main" val="797763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7522333" cy="623585"/>
          </a:xfrm>
        </p:spPr>
        <p:txBody>
          <a:bodyPr>
            <a:normAutofit fontScale="90000"/>
          </a:bodyPr>
          <a:lstStyle/>
          <a:p>
            <a:pPr algn="l"/>
            <a:r>
              <a:rPr lang="en-US" sz="4000" dirty="0">
                <a:latin typeface="+mn-lt"/>
                <a:ea typeface="Arial" charset="0"/>
                <a:cs typeface="Arial" charset="0"/>
              </a:rPr>
              <a:t>Food/Maze Example – Step 6: APA Style</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62E1D226-D399-4CAE-89CF-4F639C9A08F2}"/>
              </a:ext>
            </a:extLst>
          </p:cNvPr>
          <p:cNvSpPr>
            <a:spLocks noGrp="1"/>
          </p:cNvSpPr>
          <p:nvPr>
            <p:ph idx="1"/>
          </p:nvPr>
        </p:nvSpPr>
        <p:spPr>
          <a:xfrm>
            <a:off x="457200" y="1076810"/>
            <a:ext cx="8229600" cy="4525963"/>
          </a:xfrm>
        </p:spPr>
        <p:txBody>
          <a:bodyPr>
            <a:normAutofit fontScale="77500" lnSpcReduction="20000"/>
          </a:bodyPr>
          <a:lstStyle/>
          <a:p>
            <a:pPr>
              <a:lnSpc>
                <a:spcPct val="120000"/>
              </a:lnSpc>
              <a:spcBef>
                <a:spcPts val="0"/>
              </a:spcBef>
            </a:pPr>
            <a:r>
              <a:rPr lang="en-US" b="1" dirty="0"/>
              <a:t>STEP 6:</a:t>
            </a:r>
            <a:r>
              <a:rPr lang="en-US" dirty="0"/>
              <a:t> Interpret the Results</a:t>
            </a:r>
          </a:p>
          <a:p>
            <a:pPr lvl="1">
              <a:lnSpc>
                <a:spcPct val="120000"/>
              </a:lnSpc>
              <a:spcBef>
                <a:spcPts val="0"/>
              </a:spcBef>
              <a:spcAft>
                <a:spcPts val="1200"/>
              </a:spcAft>
            </a:pPr>
            <a:r>
              <a:rPr lang="en-US" dirty="0"/>
              <a:t>APA format,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(2, 7) = 31.40,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&lt; .05</a:t>
            </a:r>
            <a:endParaRPr lang="en-US" dirty="0"/>
          </a:p>
          <a:p>
            <a:pPr lvl="2">
              <a:lnSpc>
                <a:spcPct val="120000"/>
              </a:lnSpc>
              <a:spcBef>
                <a:spcPts val="0"/>
              </a:spcBef>
              <a:spcAft>
                <a:spcPts val="1200"/>
              </a:spcAft>
            </a:pPr>
            <a:r>
              <a:rPr lang="en-US" i="1" dirty="0"/>
              <a:t>F  </a:t>
            </a:r>
            <a:r>
              <a:rPr lang="en-US" dirty="0"/>
              <a:t>indicates</a:t>
            </a:r>
            <a:r>
              <a:rPr lang="en-US" i="1" dirty="0"/>
              <a:t> </a:t>
            </a:r>
            <a:r>
              <a:rPr lang="en-US" dirty="0"/>
              <a:t>that an </a:t>
            </a:r>
            <a:r>
              <a:rPr lang="en-US" i="1" dirty="0"/>
              <a:t>F</a:t>
            </a:r>
            <a:r>
              <a:rPr lang="en-US" dirty="0"/>
              <a:t> test, an analysis of variance, was used</a:t>
            </a:r>
          </a:p>
          <a:p>
            <a:pPr lvl="2">
              <a:lnSpc>
                <a:spcPct val="120000"/>
              </a:lnSpc>
              <a:spcBef>
                <a:spcPts val="0"/>
              </a:spcBef>
              <a:spcAft>
                <a:spcPts val="1200"/>
              </a:spcAft>
            </a:pPr>
            <a:r>
              <a:rPr lang="en-US" dirty="0">
                <a:latin typeface="Times New Roman" pitchFamily="18" charset="0"/>
                <a:cs typeface="Times New Roman" pitchFamily="18" charset="0"/>
              </a:rPr>
              <a:t>2</a:t>
            </a:r>
            <a:r>
              <a:rPr lang="en-US" dirty="0"/>
              <a:t>, degrees of freedom for </a:t>
            </a:r>
            <a:r>
              <a:rPr lang="en-US" i="1" dirty="0" err="1"/>
              <a:t>SS</a:t>
            </a:r>
            <a:r>
              <a:rPr lang="en-US" baseline="-25000" dirty="0" err="1"/>
              <a:t>Between</a:t>
            </a:r>
            <a:br>
              <a:rPr lang="en-US" dirty="0"/>
            </a:br>
            <a:r>
              <a:rPr lang="en-US" dirty="0">
                <a:latin typeface="Times New Roman" pitchFamily="18" charset="0"/>
                <a:cs typeface="Times New Roman" pitchFamily="18" charset="0"/>
              </a:rPr>
              <a:t>7</a:t>
            </a:r>
            <a:r>
              <a:rPr lang="en-US" dirty="0"/>
              <a:t>, degrees of freedom for </a:t>
            </a:r>
            <a:r>
              <a:rPr lang="en-US" i="1" dirty="0" err="1"/>
              <a:t>SS</a:t>
            </a:r>
            <a:r>
              <a:rPr lang="en-US" baseline="-25000" dirty="0" err="1"/>
              <a:t>Within</a:t>
            </a:r>
            <a:r>
              <a:rPr lang="en-US" baseline="-25000" dirty="0"/>
              <a:t> </a:t>
            </a:r>
            <a:br>
              <a:rPr lang="en-US" baseline="-25000" dirty="0"/>
            </a:b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 2 + 7 + 1 = 10</a:t>
            </a:r>
          </a:p>
          <a:p>
            <a:pPr lvl="2">
              <a:lnSpc>
                <a:spcPct val="120000"/>
              </a:lnSpc>
              <a:spcBef>
                <a:spcPts val="0"/>
              </a:spcBef>
              <a:spcAft>
                <a:spcPts val="1200"/>
              </a:spcAft>
            </a:pPr>
            <a:r>
              <a:rPr lang="en-US" dirty="0">
                <a:latin typeface="Times New Roman" pitchFamily="18" charset="0"/>
                <a:cs typeface="Times New Roman" pitchFamily="18" charset="0"/>
              </a:rPr>
              <a:t>31.40 </a:t>
            </a:r>
            <a:r>
              <a:rPr lang="en-US" dirty="0">
                <a:cs typeface="Times New Roman" pitchFamily="18" charset="0"/>
              </a:rPr>
              <a:t>is the </a:t>
            </a:r>
            <a:r>
              <a:rPr lang="en-US" dirty="0"/>
              <a:t>observed (calculated) value of test statistic.</a:t>
            </a:r>
          </a:p>
          <a:p>
            <a:pPr lvl="2">
              <a:lnSpc>
                <a:spcPct val="120000"/>
              </a:lnSpc>
              <a:spcBef>
                <a:spcPts val="0"/>
              </a:spcBef>
              <a:spcAft>
                <a:spcPts val="1200"/>
              </a:spcAft>
            </a:pPr>
            <a:r>
              <a:rPr lang="en-US" dirty="0">
                <a:latin typeface="Times New Roman" pitchFamily="18" charset="0"/>
                <a:cs typeface="Times New Roman" pitchFamily="18" charset="0"/>
              </a:rPr>
              <a:t>.05 </a:t>
            </a:r>
            <a:r>
              <a:rPr lang="en-US" dirty="0"/>
              <a:t>says that alpha was set at </a:t>
            </a:r>
            <a:r>
              <a:rPr lang="en-US" dirty="0">
                <a:latin typeface="Times New Roman" pitchFamily="18" charset="0"/>
                <a:cs typeface="Times New Roman" pitchFamily="18" charset="0"/>
              </a:rPr>
              <a:t>.05; 5% </a:t>
            </a:r>
            <a:r>
              <a:rPr lang="en-US" dirty="0">
                <a:cs typeface="Times New Roman" pitchFamily="18" charset="0"/>
              </a:rPr>
              <a:t>chance of making a Type 1 error.</a:t>
            </a:r>
            <a:endParaRPr lang="en-US" dirty="0"/>
          </a:p>
          <a:p>
            <a:pPr lvl="2">
              <a:lnSpc>
                <a:spcPct val="120000"/>
              </a:lnSpc>
              <a:spcBef>
                <a:spcPts val="0"/>
              </a:spcBef>
              <a:spcAft>
                <a:spcPts val="1200"/>
              </a:spcAft>
            </a:pPr>
            <a:r>
              <a:rPr lang="en-US" i="1" dirty="0">
                <a:latin typeface="Times New Roman" pitchFamily="18" charset="0"/>
                <a:cs typeface="Times New Roman" pitchFamily="18" charset="0"/>
              </a:rPr>
              <a:t>p </a:t>
            </a:r>
            <a:r>
              <a:rPr lang="en-US" dirty="0">
                <a:latin typeface="Times New Roman" pitchFamily="18" charset="0"/>
                <a:cs typeface="Times New Roman" pitchFamily="18" charset="0"/>
              </a:rPr>
              <a:t>&lt; .05</a:t>
            </a:r>
            <a:r>
              <a:rPr lang="en-US" i="1" dirty="0"/>
              <a:t>, </a:t>
            </a:r>
            <a:r>
              <a:rPr lang="en-US" dirty="0"/>
              <a:t>which</a:t>
            </a:r>
            <a:r>
              <a:rPr lang="en-US" i="1" dirty="0"/>
              <a:t> </a:t>
            </a:r>
            <a:r>
              <a:rPr lang="en-US" dirty="0"/>
              <a:t>reveals that the null hypothesis was rejected.</a:t>
            </a:r>
            <a:br>
              <a:rPr lang="en-US" dirty="0"/>
            </a:br>
            <a:r>
              <a:rPr lang="en-US" dirty="0"/>
              <a:t>Observed result </a:t>
            </a:r>
            <a:r>
              <a:rPr lang="en-US" dirty="0">
                <a:latin typeface="Times New Roman" pitchFamily="18" charset="0"/>
                <a:cs typeface="Times New Roman" pitchFamily="18" charset="0"/>
              </a:rPr>
              <a:t>(31.40) </a:t>
            </a:r>
            <a:r>
              <a:rPr lang="en-US" dirty="0"/>
              <a:t>is a rare result - probability of less than </a:t>
            </a:r>
            <a:r>
              <a:rPr lang="en-US" dirty="0">
                <a:latin typeface="Times New Roman" pitchFamily="18" charset="0"/>
                <a:cs typeface="Times New Roman" pitchFamily="18" charset="0"/>
              </a:rPr>
              <a:t>.05 </a:t>
            </a:r>
            <a:r>
              <a:rPr lang="en-US" dirty="0"/>
              <a:t>of occurring when the null hypothesis is true.</a:t>
            </a:r>
          </a:p>
        </p:txBody>
      </p:sp>
    </p:spTree>
    <p:extLst>
      <p:ext uri="{BB962C8B-B14F-4D97-AF65-F5344CB8AC3E}">
        <p14:creationId xmlns:p14="http://schemas.microsoft.com/office/powerpoint/2010/main" val="248237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7689601" cy="623585"/>
          </a:xfrm>
        </p:spPr>
        <p:txBody>
          <a:bodyPr>
            <a:normAutofit fontScale="90000"/>
          </a:bodyPr>
          <a:lstStyle/>
          <a:p>
            <a:pPr algn="l"/>
            <a:r>
              <a:rPr lang="en-US" sz="4000" dirty="0">
                <a:latin typeface="+mn-lt"/>
                <a:ea typeface="Arial" charset="0"/>
                <a:cs typeface="Arial" charset="0"/>
              </a:rPr>
              <a:t>Food/Maze Example – Step 6: Effect Size</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1478C541-6FCD-4B2A-9F3D-628A602911F4}"/>
              </a:ext>
            </a:extLst>
          </p:cNvPr>
          <p:cNvSpPr>
            <a:spLocks noGrp="1"/>
          </p:cNvSpPr>
          <p:nvPr>
            <p:ph idx="1"/>
          </p:nvPr>
        </p:nvSpPr>
        <p:spPr>
          <a:xfrm>
            <a:off x="533400" y="1011597"/>
            <a:ext cx="8153400" cy="2057400"/>
          </a:xfrm>
        </p:spPr>
        <p:txBody>
          <a:bodyPr>
            <a:normAutofit lnSpcReduction="10000"/>
          </a:bodyPr>
          <a:lstStyle/>
          <a:p>
            <a:pPr>
              <a:spcBef>
                <a:spcPts val="0"/>
              </a:spcBef>
            </a:pPr>
            <a:r>
              <a:rPr lang="en-US" sz="3000" b="1" dirty="0"/>
              <a:t>STEP 6:</a:t>
            </a:r>
            <a:r>
              <a:rPr lang="en-US" sz="3000" dirty="0"/>
              <a:t> Interpret the Results</a:t>
            </a:r>
          </a:p>
          <a:p>
            <a:pPr lvl="1">
              <a:spcBef>
                <a:spcPts val="0"/>
              </a:spcBef>
            </a:pPr>
            <a:r>
              <a:rPr lang="en-US" dirty="0"/>
              <a:t>How big is the effect?</a:t>
            </a:r>
          </a:p>
          <a:p>
            <a:pPr lvl="2">
              <a:spcBef>
                <a:spcPts val="0"/>
              </a:spcBef>
            </a:pPr>
            <a:r>
              <a:rPr lang="en-US" i="1" dirty="0">
                <a:latin typeface="Times New Roman" pitchFamily="18" charset="0"/>
                <a:cs typeface="Times New Roman" pitchFamily="18" charset="0"/>
              </a:rPr>
              <a:t>r</a:t>
            </a:r>
            <a:r>
              <a:rPr lang="en-US" baseline="30000" dirty="0">
                <a:latin typeface="Times New Roman" pitchFamily="18" charset="0"/>
                <a:cs typeface="Times New Roman" pitchFamily="18" charset="0"/>
              </a:rPr>
              <a:t>2</a:t>
            </a:r>
            <a:r>
              <a:rPr lang="en-US" dirty="0"/>
              <a:t>, pronounced “r squared”</a:t>
            </a:r>
          </a:p>
          <a:p>
            <a:pPr lvl="3">
              <a:spcBef>
                <a:spcPts val="0"/>
              </a:spcBef>
            </a:pPr>
            <a:r>
              <a:rPr lang="en-US" dirty="0"/>
              <a:t>Tells the percentage of variability in the dependent variable that is accounted for (or predicted) by the independent variable</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6E7BE2A-EA2C-45F0-AA8D-6D5E76084E50}"/>
                  </a:ext>
                </a:extLst>
              </p:cNvPr>
              <p:cNvSpPr/>
              <p:nvPr/>
            </p:nvSpPr>
            <p:spPr>
              <a:xfrm>
                <a:off x="1037992" y="3082560"/>
                <a:ext cx="7144215" cy="227243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charset="0"/>
                            </a:rPr>
                            <m:t>𝑟</m:t>
                          </m:r>
                        </m:e>
                        <m:sup>
                          <m:r>
                            <a:rPr lang="en-US" sz="1600" b="0" i="1" smtClean="0">
                              <a:latin typeface="Cambria Math" charset="0"/>
                            </a:rPr>
                            <m:t>2</m:t>
                          </m:r>
                        </m:sup>
                      </m:sSup>
                      <m:r>
                        <a:rPr lang="en-US" sz="1600" b="0" i="1" smtClean="0">
                          <a:latin typeface="Cambria Math"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charset="0"/>
                                </a:rPr>
                                <m:t>𝑆𝑆</m:t>
                              </m:r>
                            </m:e>
                            <m:sub>
                              <m:r>
                                <a:rPr lang="en-US" sz="1600" b="0" i="1" smtClean="0">
                                  <a:latin typeface="Cambria Math" charset="0"/>
                                </a:rPr>
                                <m:t>𝐵𝑒𝑡𝑤𝑒𝑒𝑛</m:t>
                              </m:r>
                            </m:sub>
                          </m:sSub>
                        </m:num>
                        <m:den>
                          <m:sSub>
                            <m:sSubPr>
                              <m:ctrlPr>
                                <a:rPr lang="en-US" sz="1600" b="0" i="1" smtClean="0">
                                  <a:latin typeface="Cambria Math" panose="02040503050406030204" pitchFamily="18" charset="0"/>
                                </a:rPr>
                              </m:ctrlPr>
                            </m:sSubPr>
                            <m:e>
                              <m:r>
                                <a:rPr lang="en-US" sz="1600" b="0" i="1" smtClean="0">
                                  <a:latin typeface="Cambria Math" charset="0"/>
                                </a:rPr>
                                <m:t>𝑆𝑆</m:t>
                              </m:r>
                            </m:e>
                            <m:sub>
                              <m:r>
                                <a:rPr lang="en-US" sz="1600" b="0" i="1" smtClean="0">
                                  <a:latin typeface="Cambria Math" charset="0"/>
                                </a:rPr>
                                <m:t>𝑇𝑜𝑡𝑎𝑙</m:t>
                              </m:r>
                            </m:sub>
                          </m:sSub>
                        </m:den>
                      </m:f>
                      <m:r>
                        <a:rPr lang="en-US" sz="1600" b="0" i="1" smtClean="0">
                          <a:latin typeface="Cambria Math" charset="0"/>
                          <a:ea typeface="Cambria Math" charset="0"/>
                          <a:cs typeface="Cambria Math" charset="0"/>
                        </a:rPr>
                        <m:t>×100</m:t>
                      </m:r>
                    </m:oMath>
                    <m:oMath xmlns:m="http://schemas.openxmlformats.org/officeDocument/2006/math">
                      <m:r>
                        <a:rPr lang="en-US" sz="1600" b="0" i="1" smtClean="0">
                          <a:latin typeface="Cambria Math" charset="0"/>
                          <a:ea typeface="Cambria Math" charset="0"/>
                          <a:cs typeface="Cambria Math" charset="0"/>
                        </a:rPr>
                        <m:t>𝑤h𝑒𝑟𝑒</m:t>
                      </m:r>
                      <m:r>
                        <a:rPr lang="en-US" sz="1600" b="0" i="1" smtClean="0">
                          <a:latin typeface="Cambria Math" charset="0"/>
                          <a:ea typeface="Cambria Math" charset="0"/>
                          <a:cs typeface="Cambria Math" charset="0"/>
                        </a:rPr>
                        <m:t> </m:t>
                      </m:r>
                      <m:sSup>
                        <m:sSupPr>
                          <m:ctrlPr>
                            <a:rPr lang="en-US" sz="1600" b="0" i="1" smtClean="0">
                              <a:latin typeface="Cambria Math" panose="02040503050406030204" pitchFamily="18" charset="0"/>
                              <a:ea typeface="Cambria Math" charset="0"/>
                              <a:cs typeface="Cambria Math" charset="0"/>
                            </a:rPr>
                          </m:ctrlPr>
                        </m:sSupPr>
                        <m:e>
                          <m:r>
                            <a:rPr lang="en-US" sz="1600" b="0" i="1" smtClean="0">
                              <a:latin typeface="Cambria Math" charset="0"/>
                              <a:ea typeface="Cambria Math" charset="0"/>
                              <a:cs typeface="Cambria Math" charset="0"/>
                            </a:rPr>
                            <m:t>𝑟</m:t>
                          </m:r>
                        </m:e>
                        <m:sup>
                          <m:r>
                            <a:rPr lang="en-US" sz="1600" b="0" i="1" smtClean="0">
                              <a:latin typeface="Cambria Math" charset="0"/>
                              <a:ea typeface="Cambria Math" charset="0"/>
                              <a:cs typeface="Cambria Math" charset="0"/>
                            </a:rPr>
                            <m:t>2</m:t>
                          </m:r>
                        </m:sup>
                      </m:sSup>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𝑡h𝑒</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𝑝𝑒𝑟𝑐𝑒𝑛𝑡𝑎𝑔𝑒</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𝑜𝑓</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𝑣𝑎𝑟𝑎𝑏𝑖𝑙𝑖𝑡𝑦</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𝑖𝑛</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𝑡h𝑒</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𝑑𝑒𝑝𝑒𝑛𝑑𝑒𝑛𝑡</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𝑣𝑎𝑟𝑖𝑎𝑏𝑙𝑒</m:t>
                      </m:r>
                    </m:oMath>
                    <m:oMath xmlns:m="http://schemas.openxmlformats.org/officeDocument/2006/math">
                      <m:r>
                        <a:rPr lang="en-US" sz="1600" b="0" i="1" smtClean="0">
                          <a:latin typeface="Cambria Math" charset="0"/>
                          <a:ea typeface="Cambria Math" charset="0"/>
                          <a:cs typeface="Cambria Math" charset="0"/>
                        </a:rPr>
                        <m:t>𝑡h𝑎𝑡</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𝑖𝑠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𝑎𝑐𝑐𝑜𝑢𝑛𝑡𝑒𝑑</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𝑓𝑜𝑟</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𝑏𝑦</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𝑡h𝑒</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𝑒𝑥𝑝𝑙𝑎𝑛𝑎𝑡𝑜𝑟𝑦</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𝑣𝑎𝑟𝑖𝑎𝑏𝑙𝑒</m:t>
                      </m:r>
                    </m:oMath>
                    <m:oMath xmlns:m="http://schemas.openxmlformats.org/officeDocument/2006/math">
                      <m:sSub>
                        <m:sSubPr>
                          <m:ctrlPr>
                            <a:rPr lang="en-US" sz="1600" i="1">
                              <a:latin typeface="Cambria Math" panose="02040503050406030204" pitchFamily="18" charset="0"/>
                            </a:rPr>
                          </m:ctrlPr>
                        </m:sSubPr>
                        <m:e>
                          <m:r>
                            <a:rPr lang="en-US" sz="1600" i="1">
                              <a:latin typeface="Cambria Math" charset="0"/>
                            </a:rPr>
                            <m:t>𝑆𝑆</m:t>
                          </m:r>
                        </m:e>
                        <m:sub>
                          <m:r>
                            <a:rPr lang="en-US" sz="1600" i="1">
                              <a:latin typeface="Cambria Math" charset="0"/>
                            </a:rPr>
                            <m:t>𝐵𝑒𝑡𝑤𝑒𝑒𝑛</m:t>
                          </m:r>
                        </m:sub>
                      </m:sSub>
                      <m:r>
                        <a:rPr lang="en-US" sz="1600" b="0" i="1" smtClean="0">
                          <a:latin typeface="Cambria Math" charset="0"/>
                        </a:rPr>
                        <m:t>=</m:t>
                      </m:r>
                      <m:r>
                        <a:rPr lang="en-US" sz="1600" b="0" i="1" smtClean="0">
                          <a:latin typeface="Cambria Math" charset="0"/>
                        </a:rPr>
                        <m:t>𝑏𝑒𝑡𝑤𝑒𝑒𝑛</m:t>
                      </m:r>
                      <m:r>
                        <a:rPr lang="en-US" sz="1600" b="0" i="1" smtClean="0">
                          <a:latin typeface="Cambria Math" charset="0"/>
                        </a:rPr>
                        <m:t>−</m:t>
                      </m:r>
                      <m:r>
                        <a:rPr lang="en-US" sz="1600" b="0" i="1" smtClean="0">
                          <a:latin typeface="Cambria Math" charset="0"/>
                        </a:rPr>
                        <m:t>𝑔𝑟𝑜𝑢𝑝𝑠</m:t>
                      </m:r>
                      <m:r>
                        <a:rPr lang="en-US" sz="1600" b="0" i="1" smtClean="0">
                          <a:latin typeface="Cambria Math" charset="0"/>
                        </a:rPr>
                        <m:t> </m:t>
                      </m:r>
                      <m:r>
                        <a:rPr lang="en-US" sz="1600" b="0" i="1" smtClean="0">
                          <a:latin typeface="Cambria Math" charset="0"/>
                        </a:rPr>
                        <m:t>𝑠𝑢𝑚</m:t>
                      </m:r>
                      <m:r>
                        <a:rPr lang="en-US" sz="1600" b="0" i="1" smtClean="0">
                          <a:latin typeface="Cambria Math" charset="0"/>
                        </a:rPr>
                        <m:t> </m:t>
                      </m:r>
                      <m:r>
                        <a:rPr lang="en-US" sz="1600" b="0" i="1" smtClean="0">
                          <a:latin typeface="Cambria Math" charset="0"/>
                        </a:rPr>
                        <m:t>𝑜𝑓</m:t>
                      </m:r>
                      <m:r>
                        <a:rPr lang="en-US" sz="1600" b="0" i="1" smtClean="0">
                          <a:latin typeface="Cambria Math" charset="0"/>
                        </a:rPr>
                        <m:t> </m:t>
                      </m:r>
                      <m:r>
                        <a:rPr lang="en-US" sz="1600" b="0" i="1" smtClean="0">
                          <a:latin typeface="Cambria Math" charset="0"/>
                        </a:rPr>
                        <m:t>𝑠𝑐𝑜𝑟𝑒𝑠</m:t>
                      </m:r>
                      <m:r>
                        <a:rPr lang="en-US" sz="1600" b="0" i="1" smtClean="0">
                          <a:latin typeface="Cambria Math" charset="0"/>
                        </a:rPr>
                        <m:t> </m:t>
                      </m:r>
                      <m:d>
                        <m:dPr>
                          <m:ctrlPr>
                            <a:rPr lang="en-US" sz="1600" b="0" i="1" smtClean="0">
                              <a:latin typeface="Cambria Math" panose="02040503050406030204" pitchFamily="18" charset="0"/>
                            </a:rPr>
                          </m:ctrlPr>
                        </m:dPr>
                        <m:e>
                          <m:r>
                            <a:rPr lang="en-US" sz="1600" b="0" i="1" smtClean="0">
                              <a:latin typeface="Cambria Math" charset="0"/>
                            </a:rPr>
                            <m:t>𝐸𝑞𝑢𝑎𝑡𝑖𝑜𝑛</m:t>
                          </m:r>
                          <m:r>
                            <a:rPr lang="en-US" sz="1600" b="0" i="1" smtClean="0">
                              <a:latin typeface="Cambria Math" charset="0"/>
                            </a:rPr>
                            <m:t> 10.3</m:t>
                          </m:r>
                        </m:e>
                      </m:d>
                    </m:oMath>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charset="0"/>
                            </a:rPr>
                            <m:t>𝑆𝑆</m:t>
                          </m:r>
                        </m:e>
                        <m:sub>
                          <m:r>
                            <a:rPr lang="en-US" sz="1600" b="0" i="1" smtClean="0">
                              <a:latin typeface="Cambria Math" charset="0"/>
                            </a:rPr>
                            <m:t>𝑇𝑜𝑡𝑎𝑙</m:t>
                          </m:r>
                        </m:sub>
                      </m:sSub>
                      <m:r>
                        <a:rPr lang="en-US" sz="1600" b="0" i="1" smtClean="0">
                          <a:latin typeface="Cambria Math" charset="0"/>
                        </a:rPr>
                        <m:t>=</m:t>
                      </m:r>
                      <m:r>
                        <a:rPr lang="en-US" sz="1600" b="0" i="1" smtClean="0">
                          <a:latin typeface="Cambria Math" charset="0"/>
                        </a:rPr>
                        <m:t>𝑡𝑜𝑡𝑎𝑙</m:t>
                      </m:r>
                      <m:r>
                        <a:rPr lang="en-US" sz="1600" b="0" i="1" smtClean="0">
                          <a:latin typeface="Cambria Math" charset="0"/>
                        </a:rPr>
                        <m:t> </m:t>
                      </m:r>
                      <m:r>
                        <a:rPr lang="en-US" sz="1600" b="0" i="1" smtClean="0">
                          <a:latin typeface="Cambria Math" charset="0"/>
                        </a:rPr>
                        <m:t>𝑠𝑢𝑚</m:t>
                      </m:r>
                      <m:r>
                        <a:rPr lang="en-US" sz="1600" b="0" i="1" smtClean="0">
                          <a:latin typeface="Cambria Math" charset="0"/>
                        </a:rPr>
                        <m:t> </m:t>
                      </m:r>
                      <m:r>
                        <a:rPr lang="en-US" sz="1600" b="0" i="1" smtClean="0">
                          <a:latin typeface="Cambria Math" charset="0"/>
                        </a:rPr>
                        <m:t>𝑜𝑓</m:t>
                      </m:r>
                      <m:r>
                        <a:rPr lang="en-US" sz="1600" b="0" i="1" smtClean="0">
                          <a:latin typeface="Cambria Math" charset="0"/>
                        </a:rPr>
                        <m:t> </m:t>
                      </m:r>
                      <m:r>
                        <a:rPr lang="en-US" sz="1600" b="0" i="1" smtClean="0">
                          <a:latin typeface="Cambria Math" charset="0"/>
                        </a:rPr>
                        <m:t>𝑠𝑞𝑢𝑎𝑟𝑒𝑠</m:t>
                      </m:r>
                      <m:r>
                        <a:rPr lang="en-US" sz="1600" b="0" i="1" smtClean="0">
                          <a:latin typeface="Cambria Math" charset="0"/>
                        </a:rPr>
                        <m:t> (</m:t>
                      </m:r>
                      <m:r>
                        <a:rPr lang="en-US" sz="1600" b="0" i="1" smtClean="0">
                          <a:latin typeface="Cambria Math" charset="0"/>
                        </a:rPr>
                        <m:t>𝐸𝑞𝑢𝑎𝑡𝑖𝑜𝑛</m:t>
                      </m:r>
                      <m:r>
                        <a:rPr lang="en-US" sz="1600" b="0" i="1" smtClean="0">
                          <a:latin typeface="Cambria Math" charset="0"/>
                        </a:rPr>
                        <m:t> 10.2)</m:t>
                      </m:r>
                    </m:oMath>
                  </m:oMathPara>
                </a14:m>
                <a:br>
                  <a:rPr lang="en-US" sz="1600" dirty="0"/>
                </a:br>
                <a:endParaRPr lang="en-US" sz="1600" dirty="0"/>
              </a:p>
            </p:txBody>
          </p:sp>
        </mc:Choice>
        <mc:Fallback xmlns="">
          <p:sp>
            <p:nvSpPr>
              <p:cNvPr id="9" name="Rectangle 8">
                <a:extLst>
                  <a:ext uri="{FF2B5EF4-FFF2-40B4-BE49-F238E27FC236}">
                    <a16:creationId xmlns:a16="http://schemas.microsoft.com/office/drawing/2014/main" id="{E6E7BE2A-EA2C-45F0-AA8D-6D5E76084E50}"/>
                  </a:ext>
                </a:extLst>
              </p:cNvPr>
              <p:cNvSpPr>
                <a:spLocks noRot="1" noChangeAspect="1" noMove="1" noResize="1" noEditPoints="1" noAdjustHandles="1" noChangeArrowheads="1" noChangeShapeType="1" noTextEdit="1"/>
              </p:cNvSpPr>
              <p:nvPr/>
            </p:nvSpPr>
            <p:spPr>
              <a:xfrm>
                <a:off x="1037992" y="3082560"/>
                <a:ext cx="7144215" cy="227243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5374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7689601" cy="623585"/>
          </a:xfrm>
        </p:spPr>
        <p:txBody>
          <a:bodyPr>
            <a:normAutofit fontScale="90000"/>
          </a:bodyPr>
          <a:lstStyle/>
          <a:p>
            <a:pPr algn="l"/>
            <a:r>
              <a:rPr lang="en-US" sz="4000" dirty="0">
                <a:latin typeface="+mn-lt"/>
                <a:ea typeface="Arial" charset="0"/>
                <a:cs typeface="Arial" charset="0"/>
              </a:rPr>
              <a:t>Food/Maze Example – Step 6: Effect Size</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15568637-A9EE-4599-A341-FAEF4B0EFE84}"/>
              </a:ext>
            </a:extLst>
          </p:cNvPr>
          <p:cNvSpPr>
            <a:spLocks noGrp="1"/>
          </p:cNvSpPr>
          <p:nvPr>
            <p:ph idx="1"/>
          </p:nvPr>
        </p:nvSpPr>
        <p:spPr>
          <a:xfrm>
            <a:off x="465332" y="1020206"/>
            <a:ext cx="8229600" cy="4525963"/>
          </a:xfrm>
        </p:spPr>
        <p:txBody>
          <a:bodyPr>
            <a:normAutofit fontScale="92500" lnSpcReduction="20000"/>
          </a:bodyPr>
          <a:lstStyle/>
          <a:p>
            <a:pPr>
              <a:lnSpc>
                <a:spcPct val="120000"/>
              </a:lnSpc>
              <a:spcBef>
                <a:spcPts val="0"/>
              </a:spcBef>
            </a:pPr>
            <a:r>
              <a:rPr lang="en-US" dirty="0"/>
              <a:t>Calculate effect size</a:t>
            </a:r>
          </a:p>
          <a:p>
            <a:pPr>
              <a:lnSpc>
                <a:spcPct val="120000"/>
              </a:lnSpc>
              <a:spcBef>
                <a:spcPts val="0"/>
              </a:spcBef>
            </a:pPr>
            <a:endParaRPr lang="en-US" dirty="0"/>
          </a:p>
          <a:p>
            <a:pPr>
              <a:lnSpc>
                <a:spcPct val="120000"/>
              </a:lnSpc>
              <a:spcBef>
                <a:spcPts val="0"/>
              </a:spcBef>
            </a:pPr>
            <a:endParaRPr lang="en-US" dirty="0"/>
          </a:p>
          <a:p>
            <a:pPr>
              <a:lnSpc>
                <a:spcPct val="120000"/>
              </a:lnSpc>
              <a:spcBef>
                <a:spcPts val="0"/>
              </a:spcBef>
            </a:pPr>
            <a:endParaRPr lang="en-US" dirty="0"/>
          </a:p>
          <a:p>
            <a:pPr>
              <a:lnSpc>
                <a:spcPct val="120000"/>
              </a:lnSpc>
              <a:spcBef>
                <a:spcPts val="0"/>
              </a:spcBef>
            </a:pPr>
            <a:endParaRPr lang="en-US" dirty="0"/>
          </a:p>
          <a:p>
            <a:pPr>
              <a:lnSpc>
                <a:spcPct val="120000"/>
              </a:lnSpc>
              <a:spcBef>
                <a:spcPts val="0"/>
              </a:spcBef>
            </a:pPr>
            <a:endParaRPr lang="en-US" sz="2200" dirty="0"/>
          </a:p>
          <a:p>
            <a:pPr lvl="0">
              <a:lnSpc>
                <a:spcPct val="120000"/>
              </a:lnSpc>
              <a:spcBef>
                <a:spcPts val="0"/>
              </a:spcBef>
              <a:defRPr/>
            </a:pPr>
            <a:r>
              <a:rPr lang="en-US" dirty="0"/>
              <a:t>Interpretation of </a:t>
            </a:r>
            <a:r>
              <a:rPr lang="en-US" i="1" dirty="0"/>
              <a:t>r</a:t>
            </a:r>
            <a:r>
              <a:rPr lang="en-US" baseline="30000" dirty="0">
                <a:latin typeface="Times New Roman"/>
                <a:cs typeface="Times New Roman"/>
              </a:rPr>
              <a:t>2</a:t>
            </a:r>
            <a:endParaRPr lang="en-US" dirty="0">
              <a:latin typeface="Times New Roman"/>
              <a:cs typeface="Times New Roman"/>
            </a:endParaRPr>
          </a:p>
          <a:p>
            <a:pPr lvl="1">
              <a:lnSpc>
                <a:spcPct val="120000"/>
              </a:lnSpc>
              <a:spcBef>
                <a:spcPts val="0"/>
              </a:spcBef>
              <a:defRPr/>
            </a:pPr>
            <a:r>
              <a:rPr lang="en-US" i="1" dirty="0">
                <a:latin typeface="Times New Roman"/>
                <a:cs typeface="Times New Roman"/>
              </a:rPr>
              <a:t>r</a:t>
            </a:r>
            <a:r>
              <a:rPr lang="en-US" baseline="30000" dirty="0">
                <a:latin typeface="Times New Roman"/>
                <a:cs typeface="Times New Roman"/>
              </a:rPr>
              <a:t>2</a:t>
            </a:r>
            <a:r>
              <a:rPr lang="en-US" dirty="0">
                <a:latin typeface="Times New Roman"/>
                <a:cs typeface="Times New Roman"/>
              </a:rPr>
              <a:t> ≈ small effect</a:t>
            </a:r>
          </a:p>
          <a:p>
            <a:pPr lvl="1">
              <a:lnSpc>
                <a:spcPct val="120000"/>
              </a:lnSpc>
              <a:spcBef>
                <a:spcPts val="0"/>
              </a:spcBef>
            </a:pPr>
            <a:r>
              <a:rPr lang="en-US" i="1" dirty="0">
                <a:latin typeface="Times New Roman"/>
                <a:cs typeface="Times New Roman"/>
              </a:rPr>
              <a:t>r</a:t>
            </a:r>
            <a:r>
              <a:rPr lang="en-US" baseline="30000" dirty="0">
                <a:latin typeface="Times New Roman"/>
                <a:cs typeface="Times New Roman"/>
              </a:rPr>
              <a:t>2</a:t>
            </a:r>
            <a:r>
              <a:rPr lang="en-US" dirty="0">
                <a:latin typeface="Times New Roman"/>
                <a:cs typeface="Times New Roman"/>
              </a:rPr>
              <a:t> ≈ 9% (medium effect)</a:t>
            </a:r>
            <a:endParaRPr lang="en-US" dirty="0"/>
          </a:p>
          <a:p>
            <a:pPr lvl="1">
              <a:lnSpc>
                <a:spcPct val="120000"/>
              </a:lnSpc>
              <a:spcBef>
                <a:spcPts val="0"/>
              </a:spcBef>
            </a:pPr>
            <a:r>
              <a:rPr lang="en-US" i="1" dirty="0">
                <a:latin typeface="Times New Roman"/>
                <a:cs typeface="Times New Roman"/>
              </a:rPr>
              <a:t>r</a:t>
            </a:r>
            <a:r>
              <a:rPr lang="en-US" baseline="30000" dirty="0">
                <a:latin typeface="Times New Roman"/>
                <a:cs typeface="Times New Roman"/>
              </a:rPr>
              <a:t>2</a:t>
            </a:r>
            <a:r>
              <a:rPr lang="en-US" dirty="0">
                <a:latin typeface="Times New Roman"/>
                <a:cs typeface="Times New Roman"/>
              </a:rPr>
              <a:t> ≈ 25% (large effect)</a:t>
            </a:r>
            <a:endParaRPr lang="en-US" dirty="0"/>
          </a:p>
          <a:p>
            <a:pPr>
              <a:lnSpc>
                <a:spcPct val="120000"/>
              </a:lnSpc>
              <a:spcBef>
                <a:spcPts val="0"/>
              </a:spcBef>
            </a:pPr>
            <a:endParaRPr lang="en-US" dirty="0"/>
          </a:p>
          <a:p>
            <a:pPr>
              <a:lnSpc>
                <a:spcPct val="120000"/>
              </a:lnSpc>
              <a:spcBef>
                <a:spcPts val="0"/>
              </a:spcBef>
            </a:pPr>
            <a:endParaRPr lang="en-US" dirty="0"/>
          </a:p>
        </p:txBody>
      </p:sp>
      <p:sp>
        <p:nvSpPr>
          <p:cNvPr id="10" name="TextBox 9">
            <a:extLst>
              <a:ext uri="{FF2B5EF4-FFF2-40B4-BE49-F238E27FC236}">
                <a16:creationId xmlns:a16="http://schemas.microsoft.com/office/drawing/2014/main" id="{46F9DF2C-8EE3-469E-A848-E66706CD29FD}"/>
              </a:ext>
            </a:extLst>
          </p:cNvPr>
          <p:cNvSpPr txBox="1"/>
          <p:nvPr/>
        </p:nvSpPr>
        <p:spPr>
          <a:xfrm>
            <a:off x="4572000" y="3857267"/>
            <a:ext cx="3886200" cy="830997"/>
          </a:xfrm>
          <a:prstGeom prst="rect">
            <a:avLst/>
          </a:prstGeom>
          <a:noFill/>
        </p:spPr>
        <p:txBody>
          <a:bodyPr wrap="square" rtlCol="0">
            <a:spAutoFit/>
          </a:bodyPr>
          <a:lstStyle/>
          <a:p>
            <a:r>
              <a:rPr lang="en-US" sz="1600" dirty="0">
                <a:solidFill>
                  <a:srgbClr val="000000"/>
                </a:solidFill>
              </a:rPr>
              <a:t>Percentage of Variability in Time to Run the Maze Scores That Is Accounted for by Type of Food in Goal Box</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A9B783-919C-4653-84A6-A4A2C92D5D41}"/>
                  </a:ext>
                </a:extLst>
              </p:cNvPr>
              <p:cNvSpPr txBox="1"/>
              <p:nvPr/>
            </p:nvSpPr>
            <p:spPr>
              <a:xfrm>
                <a:off x="341888" y="1574734"/>
                <a:ext cx="4038600" cy="19225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a:latin typeface="Cambria Math" charset="0"/>
                            </a:rPr>
                            <m:t>𝑟</m:t>
                          </m:r>
                        </m:e>
                        <m:sup>
                          <m:r>
                            <a:rPr lang="en-US" sz="2000" i="1">
                              <a:latin typeface="Cambria Math" charset="0"/>
                            </a:rPr>
                            <m:t>2</m:t>
                          </m:r>
                        </m:sup>
                      </m:sSup>
                      <m:r>
                        <a:rPr lang="en-US" sz="2000" i="1">
                          <a:latin typeface="Cambria Math"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charset="0"/>
                                </a:rPr>
                                <m:t>𝑆𝑆</m:t>
                              </m:r>
                            </m:e>
                            <m:sub>
                              <m:r>
                                <a:rPr lang="en-US" sz="2000" i="1">
                                  <a:latin typeface="Cambria Math" charset="0"/>
                                </a:rPr>
                                <m:t>𝐵𝑒𝑡𝑤𝑒𝑒𝑛</m:t>
                              </m:r>
                            </m:sub>
                          </m:sSub>
                        </m:num>
                        <m:den>
                          <m:sSub>
                            <m:sSubPr>
                              <m:ctrlPr>
                                <a:rPr lang="en-US" sz="2000" i="1">
                                  <a:latin typeface="Cambria Math" panose="02040503050406030204" pitchFamily="18" charset="0"/>
                                </a:rPr>
                              </m:ctrlPr>
                            </m:sSubPr>
                            <m:e>
                              <m:r>
                                <a:rPr lang="en-US" sz="2000" i="1">
                                  <a:latin typeface="Cambria Math" charset="0"/>
                                </a:rPr>
                                <m:t>𝑆𝑆</m:t>
                              </m:r>
                            </m:e>
                            <m:sub>
                              <m:r>
                                <a:rPr lang="en-US" sz="2000" i="1">
                                  <a:latin typeface="Cambria Math" charset="0"/>
                                </a:rPr>
                                <m:t>𝑇𝑜𝑡𝑎𝑙</m:t>
                              </m:r>
                            </m:sub>
                          </m:sSub>
                        </m:den>
                      </m:f>
                      <m:r>
                        <a:rPr lang="en-US" sz="2000" i="1">
                          <a:latin typeface="Cambria Math" charset="0"/>
                          <a:ea typeface="Cambria Math" charset="0"/>
                          <a:cs typeface="Cambria Math" charset="0"/>
                        </a:rPr>
                        <m:t>×100</m:t>
                      </m:r>
                    </m:oMath>
                    <m:oMath xmlns:m="http://schemas.openxmlformats.org/officeDocument/2006/math">
                      <m:r>
                        <a:rPr lang="en-US" sz="2000" b="0" i="1" smtClean="0">
                          <a:latin typeface="Cambria Math" charset="0"/>
                          <a:ea typeface="Cambria Math" charset="0"/>
                          <a:cs typeface="Cambria Math" charset="0"/>
                        </a:rPr>
                        <m:t>=</m:t>
                      </m:r>
                      <m:f>
                        <m:fPr>
                          <m:ctrlPr>
                            <a:rPr lang="en-US" sz="2000" b="0" i="1" smtClean="0">
                              <a:latin typeface="Cambria Math" panose="02040503050406030204" pitchFamily="18" charset="0"/>
                              <a:ea typeface="Cambria Math" charset="0"/>
                              <a:cs typeface="Cambria Math" charset="0"/>
                            </a:rPr>
                          </m:ctrlPr>
                        </m:fPr>
                        <m:num>
                          <m:r>
                            <a:rPr lang="en-US" sz="2000" b="0" i="1" smtClean="0">
                              <a:latin typeface="Cambria Math" charset="0"/>
                              <a:ea typeface="Cambria Math" charset="0"/>
                              <a:cs typeface="Cambria Math" charset="0"/>
                            </a:rPr>
                            <m:t>54.00</m:t>
                          </m:r>
                        </m:num>
                        <m:den>
                          <m:r>
                            <a:rPr lang="en-US" sz="2000" b="0" i="1" smtClean="0">
                              <a:latin typeface="Cambria Math" charset="0"/>
                              <a:ea typeface="Cambria Math" charset="0"/>
                              <a:cs typeface="Cambria Math" charset="0"/>
                            </a:rPr>
                            <m:t>60.00</m:t>
                          </m:r>
                        </m:den>
                      </m:f>
                      <m:r>
                        <a:rPr lang="en-US" sz="2000" b="0" i="1" smtClean="0">
                          <a:latin typeface="Cambria Math" charset="0"/>
                          <a:ea typeface="Cambria Math" charset="0"/>
                          <a:cs typeface="Cambria Math" charset="0"/>
                        </a:rPr>
                        <m:t>×100</m:t>
                      </m:r>
                    </m:oMath>
                    <m:oMath xmlns:m="http://schemas.openxmlformats.org/officeDocument/2006/math">
                      <m:r>
                        <a:rPr lang="en-US" sz="2000" b="0" i="1" smtClean="0">
                          <a:latin typeface="Cambria Math" charset="0"/>
                          <a:ea typeface="Cambria Math" charset="0"/>
                          <a:cs typeface="Cambria Math" charset="0"/>
                        </a:rPr>
                        <m:t>=.9000×100</m:t>
                      </m:r>
                    </m:oMath>
                    <m:oMath xmlns:m="http://schemas.openxmlformats.org/officeDocument/2006/math">
                      <m:r>
                        <a:rPr lang="en-US" sz="2000" b="0" i="1" smtClean="0">
                          <a:latin typeface="Cambria Math" charset="0"/>
                          <a:ea typeface="Cambria Math" charset="0"/>
                          <a:cs typeface="Cambria Math" charset="0"/>
                        </a:rPr>
                        <m:t>=90%</m:t>
                      </m:r>
                    </m:oMath>
                  </m:oMathPara>
                </a14:m>
                <a:endParaRPr lang="en-US" sz="2000" dirty="0"/>
              </a:p>
            </p:txBody>
          </p:sp>
        </mc:Choice>
        <mc:Fallback xmlns="">
          <p:sp>
            <p:nvSpPr>
              <p:cNvPr id="11" name="TextBox 10">
                <a:extLst>
                  <a:ext uri="{FF2B5EF4-FFF2-40B4-BE49-F238E27FC236}">
                    <a16:creationId xmlns:a16="http://schemas.microsoft.com/office/drawing/2014/main" id="{67A9B783-919C-4653-84A6-A4A2C92D5D41}"/>
                  </a:ext>
                </a:extLst>
              </p:cNvPr>
              <p:cNvSpPr txBox="1">
                <a:spLocks noRot="1" noChangeAspect="1" noMove="1" noResize="1" noEditPoints="1" noAdjustHandles="1" noChangeArrowheads="1" noChangeShapeType="1" noTextEdit="1"/>
              </p:cNvSpPr>
              <p:nvPr/>
            </p:nvSpPr>
            <p:spPr>
              <a:xfrm>
                <a:off x="341888" y="1574734"/>
                <a:ext cx="4038600" cy="1922578"/>
              </a:xfrm>
              <a:prstGeom prst="rect">
                <a:avLst/>
              </a:prstGeom>
              <a:blipFill>
                <a:blip r:embed="rId4"/>
                <a:stretch>
                  <a:fillRect/>
                </a:stretch>
              </a:blipFill>
            </p:spPr>
            <p:txBody>
              <a:bodyPr/>
              <a:lstStyle/>
              <a:p>
                <a:r>
                  <a:rPr lang="en-US">
                    <a:noFill/>
                  </a:rPr>
                  <a:t> </a:t>
                </a:r>
              </a:p>
            </p:txBody>
          </p:sp>
        </mc:Fallback>
      </mc:AlternateContent>
      <p:pic>
        <p:nvPicPr>
          <p:cNvPr id="12" name="Picture 11" descr="The figure is a graphical representation of the effect of an r 2 of 90%. There is a square with a smaller darkly shaded square in the upper right." title="Figure 10.13">
            <a:extLst>
              <a:ext uri="{FF2B5EF4-FFF2-40B4-BE49-F238E27FC236}">
                <a16:creationId xmlns:a16="http://schemas.microsoft.com/office/drawing/2014/main" id="{79FD1933-6E46-43AE-8DA4-7DDA4FD252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1139" y="1208703"/>
            <a:ext cx="4267200" cy="2484459"/>
          </a:xfrm>
          <a:prstGeom prst="rect">
            <a:avLst/>
          </a:prstGeom>
        </p:spPr>
      </p:pic>
    </p:spTree>
    <p:extLst>
      <p:ext uri="{BB962C8B-B14F-4D97-AF65-F5344CB8AC3E}">
        <p14:creationId xmlns:p14="http://schemas.microsoft.com/office/powerpoint/2010/main" val="2239596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7789962" cy="623585"/>
          </a:xfrm>
        </p:spPr>
        <p:txBody>
          <a:bodyPr>
            <a:normAutofit fontScale="90000"/>
          </a:bodyPr>
          <a:lstStyle/>
          <a:p>
            <a:pPr algn="l"/>
            <a:r>
              <a:rPr lang="en-US" sz="4000" dirty="0">
                <a:latin typeface="+mn-lt"/>
                <a:ea typeface="Arial" charset="0"/>
                <a:cs typeface="Arial" charset="0"/>
              </a:rPr>
              <a:t>Food/Maze Example – Step 6: Tukey </a:t>
            </a:r>
            <a:r>
              <a:rPr lang="en-US" sz="4000" i="1" dirty="0">
                <a:latin typeface="+mn-lt"/>
                <a:ea typeface="Arial" charset="0"/>
                <a:cs typeface="Arial" charset="0"/>
              </a:rPr>
              <a:t>HSD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801A9E3B-7E36-433D-8E1C-FF91DB3C8081}"/>
              </a:ext>
            </a:extLst>
          </p:cNvPr>
          <p:cNvSpPr>
            <a:spLocks noGrp="1"/>
          </p:cNvSpPr>
          <p:nvPr>
            <p:ph idx="1"/>
          </p:nvPr>
        </p:nvSpPr>
        <p:spPr>
          <a:xfrm>
            <a:off x="457200" y="977717"/>
            <a:ext cx="8229600" cy="4525963"/>
          </a:xfrm>
        </p:spPr>
        <p:txBody>
          <a:bodyPr>
            <a:normAutofit/>
          </a:bodyPr>
          <a:lstStyle/>
          <a:p>
            <a:pPr>
              <a:lnSpc>
                <a:spcPct val="110000"/>
              </a:lnSpc>
              <a:spcBef>
                <a:spcPts val="0"/>
              </a:spcBef>
            </a:pPr>
            <a:r>
              <a:rPr lang="en-US" dirty="0"/>
              <a:t>Where is the effect?</a:t>
            </a:r>
          </a:p>
          <a:p>
            <a:pPr marL="511175" lvl="1">
              <a:lnSpc>
                <a:spcPct val="110000"/>
              </a:lnSpc>
              <a:spcBef>
                <a:spcPts val="0"/>
              </a:spcBef>
            </a:pPr>
            <a:r>
              <a:rPr lang="en-US" dirty="0"/>
              <a:t>Post-hoc test needed</a:t>
            </a:r>
          </a:p>
          <a:p>
            <a:pPr marL="911225" lvl="2">
              <a:lnSpc>
                <a:spcPct val="110000"/>
              </a:lnSpc>
              <a:spcBef>
                <a:spcPts val="0"/>
              </a:spcBef>
            </a:pPr>
            <a:r>
              <a:rPr lang="en-US" dirty="0"/>
              <a:t>Tukey </a:t>
            </a:r>
            <a:r>
              <a:rPr lang="en-US" i="1" dirty="0"/>
              <a:t>HSD</a:t>
            </a:r>
          </a:p>
          <a:p>
            <a:pPr marL="1377950" lvl="4" indent="0">
              <a:lnSpc>
                <a:spcPct val="110000"/>
              </a:lnSpc>
              <a:spcBef>
                <a:spcPts val="0"/>
              </a:spcBef>
              <a:spcAft>
                <a:spcPts val="600"/>
              </a:spcAft>
              <a:buNone/>
            </a:pPr>
            <a:r>
              <a:rPr lang="en-US" dirty="0"/>
              <a:t>Calculates an </a:t>
            </a:r>
            <a:r>
              <a:rPr lang="en-US" i="1" dirty="0"/>
              <a:t>HSD </a:t>
            </a:r>
            <a:r>
              <a:rPr lang="en-US" dirty="0"/>
              <a:t>value</a:t>
            </a:r>
          </a:p>
          <a:p>
            <a:pPr marL="1377950" lvl="4" indent="0">
              <a:lnSpc>
                <a:spcPct val="110000"/>
              </a:lnSpc>
              <a:spcBef>
                <a:spcPts val="0"/>
              </a:spcBef>
              <a:spcAft>
                <a:spcPts val="600"/>
              </a:spcAft>
              <a:buNone/>
            </a:pPr>
            <a:r>
              <a:rPr lang="en-US" dirty="0"/>
              <a:t>If the observed difference between a pair of means is greater than or equal to the </a:t>
            </a:r>
            <a:r>
              <a:rPr lang="en-US" i="1" dirty="0"/>
              <a:t>HSD </a:t>
            </a:r>
            <a:r>
              <a:rPr lang="en-US" dirty="0"/>
              <a:t>value, then the researcher can conclude that there is a statistically significant difference between the two groups.</a:t>
            </a:r>
          </a:p>
          <a:p>
            <a:pPr marL="1149350" lvl="3">
              <a:lnSpc>
                <a:spcPct val="110000"/>
              </a:lnSpc>
              <a:spcBef>
                <a:spcPts val="0"/>
              </a:spcBef>
              <a:spcAft>
                <a:spcPts val="600"/>
              </a:spcAft>
            </a:pPr>
            <a:r>
              <a:rPr lang="en-US" i="1" dirty="0" err="1">
                <a:cs typeface="Times New Roman" pitchFamily="18" charset="0"/>
              </a:rPr>
              <a:t>df</a:t>
            </a:r>
            <a:r>
              <a:rPr lang="en-US" i="1" dirty="0">
                <a:cs typeface="Times New Roman" pitchFamily="18" charset="0"/>
              </a:rPr>
              <a:t> </a:t>
            </a:r>
            <a:r>
              <a:rPr lang="en-US" dirty="0">
                <a:cs typeface="Times New Roman" pitchFamily="18" charset="0"/>
              </a:rPr>
              <a:t>= 7</a:t>
            </a:r>
            <a:r>
              <a:rPr lang="en-US" dirty="0"/>
              <a:t>, within-groups </a:t>
            </a:r>
            <a:r>
              <a:rPr lang="en-US" i="1" dirty="0" err="1">
                <a:cs typeface="Times New Roman" pitchFamily="18" charset="0"/>
              </a:rPr>
              <a:t>df</a:t>
            </a:r>
            <a:endParaRPr lang="en-US" i="1" dirty="0">
              <a:cs typeface="Times New Roman" pitchFamily="18" charset="0"/>
            </a:endParaRPr>
          </a:p>
          <a:p>
            <a:pPr marL="1149350" lvl="3">
              <a:lnSpc>
                <a:spcPct val="110000"/>
              </a:lnSpc>
              <a:spcBef>
                <a:spcPts val="0"/>
              </a:spcBef>
              <a:spcAft>
                <a:spcPts val="600"/>
              </a:spcAft>
            </a:pPr>
            <a:r>
              <a:rPr lang="en-US" i="1" dirty="0">
                <a:cs typeface="Times New Roman" pitchFamily="18" charset="0"/>
              </a:rPr>
              <a:t>k</a:t>
            </a:r>
            <a:r>
              <a:rPr lang="en-US" dirty="0">
                <a:cs typeface="Times New Roman" pitchFamily="18" charset="0"/>
              </a:rPr>
              <a:t>= 3</a:t>
            </a:r>
            <a:r>
              <a:rPr lang="en-US" dirty="0"/>
              <a:t>, number of groups</a:t>
            </a:r>
          </a:p>
          <a:p>
            <a:pPr marL="1149350" lvl="3">
              <a:lnSpc>
                <a:spcPct val="110000"/>
              </a:lnSpc>
              <a:spcBef>
                <a:spcPts val="0"/>
              </a:spcBef>
              <a:spcAft>
                <a:spcPts val="600"/>
              </a:spcAft>
            </a:pPr>
            <a:r>
              <a:rPr lang="en-US" i="1" dirty="0">
                <a:cs typeface="Times New Roman" pitchFamily="18" charset="0"/>
              </a:rPr>
              <a:t>q</a:t>
            </a:r>
            <a:r>
              <a:rPr lang="en-US" dirty="0">
                <a:cs typeface="Times New Roman" pitchFamily="18" charset="0"/>
              </a:rPr>
              <a:t> = 4.17</a:t>
            </a:r>
          </a:p>
        </p:txBody>
      </p:sp>
    </p:spTree>
    <p:extLst>
      <p:ext uri="{BB962C8B-B14F-4D97-AF65-F5344CB8AC3E}">
        <p14:creationId xmlns:p14="http://schemas.microsoft.com/office/powerpoint/2010/main" val="2656925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7789962" cy="623585"/>
          </a:xfrm>
        </p:spPr>
        <p:txBody>
          <a:bodyPr>
            <a:normAutofit fontScale="90000"/>
          </a:bodyPr>
          <a:lstStyle/>
          <a:p>
            <a:pPr algn="l"/>
            <a:r>
              <a:rPr lang="en-US" sz="4000" dirty="0">
                <a:latin typeface="+mn-lt"/>
                <a:ea typeface="Arial" charset="0"/>
                <a:cs typeface="Arial" charset="0"/>
              </a:rPr>
              <a:t>Food/Maze Example – Step 6: Tukey </a:t>
            </a:r>
            <a:r>
              <a:rPr lang="en-US" sz="4000" i="1" dirty="0">
                <a:latin typeface="+mn-lt"/>
                <a:ea typeface="Arial" charset="0"/>
                <a:cs typeface="Arial" charset="0"/>
              </a:rPr>
              <a:t>HSD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D0BFCEA2-6694-4F94-99E9-E93C9BEB152E}"/>
              </a:ext>
            </a:extLst>
          </p:cNvPr>
          <p:cNvSpPr>
            <a:spLocks noGrp="1"/>
          </p:cNvSpPr>
          <p:nvPr>
            <p:ph idx="1"/>
          </p:nvPr>
        </p:nvSpPr>
        <p:spPr>
          <a:xfrm>
            <a:off x="609600" y="1033647"/>
            <a:ext cx="8229600" cy="1143000"/>
          </a:xfrm>
        </p:spPr>
        <p:txBody>
          <a:bodyPr>
            <a:normAutofit fontScale="77500" lnSpcReduction="20000"/>
          </a:bodyPr>
          <a:lstStyle/>
          <a:p>
            <a:pPr>
              <a:lnSpc>
                <a:spcPct val="120000"/>
              </a:lnSpc>
              <a:spcBef>
                <a:spcPts val="0"/>
              </a:spcBef>
            </a:pPr>
            <a:r>
              <a:rPr lang="en-US" b="1" dirty="0"/>
              <a:t>STEP 6:</a:t>
            </a:r>
            <a:r>
              <a:rPr lang="en-US" dirty="0"/>
              <a:t> Interpret the Results</a:t>
            </a:r>
          </a:p>
          <a:p>
            <a:pPr lvl="1">
              <a:lnSpc>
                <a:spcPct val="120000"/>
              </a:lnSpc>
              <a:spcBef>
                <a:spcPts val="0"/>
              </a:spcBef>
            </a:pPr>
            <a:r>
              <a:rPr lang="en-US" dirty="0"/>
              <a:t>Where is the effect?</a:t>
            </a:r>
          </a:p>
          <a:p>
            <a:pPr lvl="2">
              <a:lnSpc>
                <a:spcPct val="120000"/>
              </a:lnSpc>
              <a:spcBef>
                <a:spcPts val="0"/>
              </a:spcBef>
            </a:pPr>
            <a:r>
              <a:rPr lang="en-US" dirty="0" err="1"/>
              <a:t>Tukey</a:t>
            </a:r>
            <a:r>
              <a:rPr lang="en-US" dirty="0"/>
              <a:t> </a:t>
            </a:r>
            <a:r>
              <a:rPr lang="en-US" i="1" dirty="0"/>
              <a:t>HSD</a:t>
            </a:r>
          </a:p>
          <a:p>
            <a:pPr lvl="2">
              <a:lnSpc>
                <a:spcPct val="120000"/>
              </a:lnSpc>
              <a:spcBef>
                <a:spcPts val="0"/>
              </a:spcBef>
            </a:pPr>
            <a:endParaRPr lang="en-US" i="1"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586F867-AF5D-48DC-B0D3-85AF686C5A5D}"/>
                  </a:ext>
                </a:extLst>
              </p:cNvPr>
              <p:cNvSpPr/>
              <p:nvPr/>
            </p:nvSpPr>
            <p:spPr>
              <a:xfrm>
                <a:off x="1018478" y="2262440"/>
                <a:ext cx="6475141" cy="295778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charset="0"/>
                        </a:rPr>
                        <m:t>𝐻𝑆𝐷</m:t>
                      </m:r>
                      <m:r>
                        <a:rPr lang="en-US" sz="1600" b="0" i="1" smtClean="0">
                          <a:latin typeface="Cambria Math" charset="0"/>
                        </a:rPr>
                        <m:t>=</m:t>
                      </m:r>
                      <m:r>
                        <a:rPr lang="en-US" sz="1600" b="0" i="1" smtClean="0">
                          <a:latin typeface="Cambria Math" charset="0"/>
                        </a:rPr>
                        <m:t>𝑞</m:t>
                      </m:r>
                      <m:rad>
                        <m:radPr>
                          <m:degHide m:val="on"/>
                          <m:ctrlPr>
                            <a:rPr lang="en-US" sz="1600" b="0" i="1" smtClean="0">
                              <a:latin typeface="Cambria Math" panose="02040503050406030204" pitchFamily="18" charset="0"/>
                              <a:ea typeface="Cambria Math" charset="0"/>
                              <a:cs typeface="Cambria Math" charset="0"/>
                            </a:rPr>
                          </m:ctrlPr>
                        </m:radPr>
                        <m:deg/>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charset="0"/>
                                    </a:rPr>
                                    <m:t>𝑀𝑆</m:t>
                                  </m:r>
                                </m:e>
                                <m:sub>
                                  <m:r>
                                    <a:rPr lang="en-US" sz="1600" b="0" i="1" smtClean="0">
                                      <a:latin typeface="Cambria Math" charset="0"/>
                                    </a:rPr>
                                    <m:t>𝑊𝑖𝑡h𝑖𝑛</m:t>
                                  </m:r>
                                </m:sub>
                              </m:sSub>
                            </m:num>
                            <m:den>
                              <m:r>
                                <a:rPr lang="en-US" sz="1600" b="0" i="1" smtClean="0">
                                  <a:latin typeface="Cambria Math" charset="0"/>
                                </a:rPr>
                                <m:t>𝑛</m:t>
                              </m:r>
                            </m:den>
                          </m:f>
                        </m:e>
                      </m:rad>
                    </m:oMath>
                    <m:oMath xmlns:m="http://schemas.openxmlformats.org/officeDocument/2006/math">
                      <m:r>
                        <a:rPr lang="en-US" sz="1600" b="0" i="1" smtClean="0">
                          <a:latin typeface="Cambria Math" charset="0"/>
                        </a:rPr>
                        <m:t>𝑤h𝑒𝑟𝑒</m:t>
                      </m:r>
                      <m:r>
                        <a:rPr lang="en-US" sz="1600" b="0" i="1" smtClean="0">
                          <a:latin typeface="Cambria Math" charset="0"/>
                        </a:rPr>
                        <m:t> </m:t>
                      </m:r>
                      <m:r>
                        <a:rPr lang="en-US" sz="1600" b="0" i="1" smtClean="0">
                          <a:latin typeface="Cambria Math" charset="0"/>
                        </a:rPr>
                        <m:t>𝐻𝑆𝐷</m:t>
                      </m:r>
                      <m:r>
                        <a:rPr lang="en-US" sz="1600" b="0" i="1" smtClean="0">
                          <a:latin typeface="Cambria Math" charset="0"/>
                        </a:rPr>
                        <m:t>=</m:t>
                      </m:r>
                      <m:r>
                        <a:rPr lang="en-US" sz="1600" b="0" i="1" smtClean="0">
                          <a:latin typeface="Cambria Math" charset="0"/>
                        </a:rPr>
                        <m:t>𝑣𝑎𝑙𝑢𝑒</m:t>
                      </m:r>
                      <m:r>
                        <a:rPr lang="en-US" sz="1600" b="0" i="1" smtClean="0">
                          <a:latin typeface="Cambria Math" charset="0"/>
                        </a:rPr>
                        <m:t> </m:t>
                      </m:r>
                      <m:r>
                        <a:rPr lang="en-US" sz="1600" b="0" i="1" smtClean="0">
                          <a:latin typeface="Cambria Math" charset="0"/>
                        </a:rPr>
                        <m:t>𝑏𝑦</m:t>
                      </m:r>
                      <m:r>
                        <a:rPr lang="en-US" sz="1600" b="0" i="1" smtClean="0">
                          <a:latin typeface="Cambria Math" charset="0"/>
                        </a:rPr>
                        <m:t> </m:t>
                      </m:r>
                      <m:r>
                        <a:rPr lang="en-US" sz="1600" b="0" i="1" smtClean="0">
                          <a:latin typeface="Cambria Math" charset="0"/>
                        </a:rPr>
                        <m:t>𝑤h𝑖𝑐h</m:t>
                      </m:r>
                      <m:r>
                        <a:rPr lang="en-US" sz="1600" b="0" i="1" smtClean="0">
                          <a:latin typeface="Cambria Math" charset="0"/>
                        </a:rPr>
                        <m:t>, </m:t>
                      </m:r>
                      <m:r>
                        <a:rPr lang="en-US" sz="1600" b="0" i="1" smtClean="0">
                          <a:latin typeface="Cambria Math" charset="0"/>
                        </a:rPr>
                        <m:t>𝑖𝑓</m:t>
                      </m:r>
                      <m:r>
                        <a:rPr lang="en-US" sz="1600" b="0" i="1" smtClean="0">
                          <a:latin typeface="Cambria Math" charset="0"/>
                        </a:rPr>
                        <m:t> </m:t>
                      </m:r>
                      <m:r>
                        <a:rPr lang="en-US" sz="1600" b="0" i="1" smtClean="0">
                          <a:latin typeface="Cambria Math" charset="0"/>
                        </a:rPr>
                        <m:t>𝑡𝑤𝑜</m:t>
                      </m:r>
                      <m:r>
                        <a:rPr lang="en-US" sz="1600" b="0" i="1" smtClean="0">
                          <a:latin typeface="Cambria Math" charset="0"/>
                        </a:rPr>
                        <m:t> </m:t>
                      </m:r>
                      <m:r>
                        <a:rPr lang="en-US" sz="1600" b="0" i="1" smtClean="0">
                          <a:latin typeface="Cambria Math" charset="0"/>
                        </a:rPr>
                        <m:t>𝑚𝑒𝑎𝑛𝑠</m:t>
                      </m:r>
                      <m:r>
                        <a:rPr lang="en-US" sz="1600" b="0" i="1" smtClean="0">
                          <a:latin typeface="Cambria Math" charset="0"/>
                        </a:rPr>
                        <m:t> </m:t>
                      </m:r>
                      <m:r>
                        <a:rPr lang="en-US" sz="1600" b="0" i="1" smtClean="0">
                          <a:latin typeface="Cambria Math" charset="0"/>
                        </a:rPr>
                        <m:t>𝑑𝑖𝑓𝑓𝑒𝑟</m:t>
                      </m:r>
                      <m:r>
                        <a:rPr lang="en-US" sz="1600" b="0" i="1" smtClean="0">
                          <a:latin typeface="Cambria Math" charset="0"/>
                        </a:rPr>
                        <m:t>,</m:t>
                      </m:r>
                    </m:oMath>
                    <m:oMath xmlns:m="http://schemas.openxmlformats.org/officeDocument/2006/math">
                      <m:r>
                        <a:rPr lang="en-US" sz="1600" b="0" i="1" smtClean="0">
                          <a:latin typeface="Cambria Math" charset="0"/>
                        </a:rPr>
                        <m:t>𝑡h𝑒</m:t>
                      </m:r>
                      <m:r>
                        <a:rPr lang="en-US" sz="1600" b="0" i="1" smtClean="0">
                          <a:latin typeface="Cambria Math" charset="0"/>
                        </a:rPr>
                        <m:t> </m:t>
                      </m:r>
                      <m:r>
                        <a:rPr lang="en-US" sz="1600" b="0" i="1" smtClean="0">
                          <a:latin typeface="Cambria Math" charset="0"/>
                        </a:rPr>
                        <m:t>𝑑𝑖𝑓𝑓𝑒𝑟𝑒𝑛𝑐𝑒</m:t>
                      </m:r>
                      <m:r>
                        <a:rPr lang="en-US" sz="1600" b="0" i="1" smtClean="0">
                          <a:latin typeface="Cambria Math" charset="0"/>
                        </a:rPr>
                        <m:t> </m:t>
                      </m:r>
                      <m:r>
                        <a:rPr lang="en-US" sz="1600" b="0" i="1" smtClean="0">
                          <a:latin typeface="Cambria Math" charset="0"/>
                        </a:rPr>
                        <m:t>𝑖𝑠</m:t>
                      </m:r>
                      <m:r>
                        <a:rPr lang="en-US" sz="1600" b="0" i="1" smtClean="0">
                          <a:latin typeface="Cambria Math" charset="0"/>
                        </a:rPr>
                        <m:t> </m:t>
                      </m:r>
                      <m:r>
                        <a:rPr lang="en-US" sz="1600" b="0" i="1" smtClean="0">
                          <a:latin typeface="Cambria Math" charset="0"/>
                        </a:rPr>
                        <m:t>𝑠𝑡𝑎𝑡𝑖𝑠𝑡𝑖𝑐𝑎𝑙𝑙𝑦</m:t>
                      </m:r>
                      <m:r>
                        <a:rPr lang="en-US" sz="1600" b="0" i="1" smtClean="0">
                          <a:latin typeface="Cambria Math" charset="0"/>
                        </a:rPr>
                        <m:t> </m:t>
                      </m:r>
                      <m:r>
                        <a:rPr lang="en-US" sz="1600" b="0" i="1" smtClean="0">
                          <a:latin typeface="Cambria Math" charset="0"/>
                        </a:rPr>
                        <m:t>𝑑𝑖𝑓𝑓𝑒𝑟𝑒𝑛𝑡</m:t>
                      </m:r>
                    </m:oMath>
                    <m:oMath xmlns:m="http://schemas.openxmlformats.org/officeDocument/2006/math">
                      <m:r>
                        <a:rPr lang="en-US" sz="1600" b="0" i="1" smtClean="0">
                          <a:latin typeface="Cambria Math" charset="0"/>
                        </a:rPr>
                        <m:t>𝑞</m:t>
                      </m:r>
                      <m:r>
                        <a:rPr lang="en-US" sz="1600" b="0" i="1" smtClean="0">
                          <a:latin typeface="Cambria Math" charset="0"/>
                        </a:rPr>
                        <m:t>=</m:t>
                      </m:r>
                      <m:r>
                        <a:rPr lang="en-US" sz="1600" b="0" i="1" smtClean="0">
                          <a:latin typeface="Cambria Math" charset="0"/>
                        </a:rPr>
                        <m:t>𝑣𝑎𝑙𝑢𝑒</m:t>
                      </m:r>
                      <m:r>
                        <a:rPr lang="en-US" sz="1600" b="0" i="1" smtClean="0">
                          <a:latin typeface="Cambria Math" charset="0"/>
                        </a:rPr>
                        <m:t> </m:t>
                      </m:r>
                      <m:r>
                        <a:rPr lang="en-US" sz="1600" b="0" i="1" smtClean="0">
                          <a:latin typeface="Cambria Math" charset="0"/>
                        </a:rPr>
                        <m:t>𝑜𝑓</m:t>
                      </m:r>
                      <m:r>
                        <a:rPr lang="en-US" sz="1600" b="0" i="1" smtClean="0">
                          <a:latin typeface="Cambria Math" charset="0"/>
                        </a:rPr>
                        <m:t> </m:t>
                      </m:r>
                      <m:r>
                        <a:rPr lang="en-US" sz="1600" b="0" i="1" smtClean="0">
                          <a:latin typeface="Cambria Math" charset="0"/>
                        </a:rPr>
                        <m:t>𝑞</m:t>
                      </m:r>
                      <m:r>
                        <a:rPr lang="en-US" sz="1600" b="0" i="1" smtClean="0">
                          <a:latin typeface="Cambria Math" charset="0"/>
                        </a:rPr>
                        <m:t>, </m:t>
                      </m:r>
                      <m:r>
                        <a:rPr lang="en-US" sz="1600" b="0" i="1" smtClean="0">
                          <a:latin typeface="Cambria Math" charset="0"/>
                        </a:rPr>
                        <m:t>𝑓𝑟𝑜𝑚</m:t>
                      </m:r>
                      <m:r>
                        <a:rPr lang="en-US" sz="1600" b="0" i="1" smtClean="0">
                          <a:latin typeface="Cambria Math" charset="0"/>
                        </a:rPr>
                        <m:t> </m:t>
                      </m:r>
                      <m:r>
                        <a:rPr lang="en-US" sz="1600" b="0" i="1" smtClean="0">
                          <a:latin typeface="Cambria Math" charset="0"/>
                        </a:rPr>
                        <m:t>𝐴𝑝𝑝𝑒𝑛𝑑𝑖𝑥</m:t>
                      </m:r>
                      <m:r>
                        <a:rPr lang="en-US" sz="1600" b="0" i="1" smtClean="0">
                          <a:latin typeface="Cambria Math" charset="0"/>
                        </a:rPr>
                        <m:t> </m:t>
                      </m:r>
                      <m:r>
                        <a:rPr lang="en-US" sz="1600" b="0" i="1" smtClean="0">
                          <a:latin typeface="Cambria Math" charset="0"/>
                        </a:rPr>
                        <m:t>𝑇𝑎𝑏𝑙𝑒</m:t>
                      </m:r>
                      <m:r>
                        <a:rPr lang="en-US" sz="1600" b="0" i="1" smtClean="0">
                          <a:latin typeface="Cambria Math" charset="0"/>
                        </a:rPr>
                        <m:t> 5</m:t>
                      </m:r>
                    </m:oMath>
                    <m:oMath xmlns:m="http://schemas.openxmlformats.org/officeDocument/2006/math">
                      <m:sSub>
                        <m:sSubPr>
                          <m:ctrlPr>
                            <a:rPr lang="en-US" sz="1600" i="1">
                              <a:latin typeface="Cambria Math" panose="02040503050406030204" pitchFamily="18" charset="0"/>
                            </a:rPr>
                          </m:ctrlPr>
                        </m:sSubPr>
                        <m:e>
                          <m:r>
                            <a:rPr lang="en-US" sz="1600" i="1">
                              <a:latin typeface="Cambria Math" charset="0"/>
                            </a:rPr>
                            <m:t>𝑀𝑆</m:t>
                          </m:r>
                        </m:e>
                        <m:sub>
                          <m:r>
                            <a:rPr lang="en-US" sz="1600" i="1">
                              <a:latin typeface="Cambria Math" charset="0"/>
                            </a:rPr>
                            <m:t>𝑊𝑖𝑡h𝑖𝑛</m:t>
                          </m:r>
                        </m:sub>
                      </m:sSub>
                      <m:r>
                        <a:rPr lang="en-US" sz="1600" b="0" i="1" smtClean="0">
                          <a:latin typeface="Cambria Math" charset="0"/>
                        </a:rPr>
                        <m:t>=</m:t>
                      </m:r>
                      <m:sSub>
                        <m:sSubPr>
                          <m:ctrlPr>
                            <a:rPr lang="en-US" sz="1600" i="1">
                              <a:latin typeface="Cambria Math" panose="02040503050406030204" pitchFamily="18" charset="0"/>
                            </a:rPr>
                          </m:ctrlPr>
                        </m:sSubPr>
                        <m:e>
                          <m:r>
                            <a:rPr lang="en-US" sz="1600" i="1">
                              <a:latin typeface="Cambria Math" charset="0"/>
                            </a:rPr>
                            <m:t>𝑀𝑆</m:t>
                          </m:r>
                        </m:e>
                        <m:sub>
                          <m:r>
                            <a:rPr lang="en-US" sz="1600" i="1">
                              <a:latin typeface="Cambria Math" charset="0"/>
                            </a:rPr>
                            <m:t>𝑊𝑖𝑡h𝑖𝑛</m:t>
                          </m:r>
                        </m:sub>
                      </m:sSub>
                      <m:r>
                        <a:rPr lang="en-US" sz="1600" b="0" i="1" smtClean="0">
                          <a:latin typeface="Cambria Math" charset="0"/>
                        </a:rPr>
                        <m:t> </m:t>
                      </m:r>
                      <m:d>
                        <m:dPr>
                          <m:ctrlPr>
                            <a:rPr lang="en-US" sz="1600" b="0" i="1" smtClean="0">
                              <a:latin typeface="Cambria Math" panose="02040503050406030204" pitchFamily="18" charset="0"/>
                            </a:rPr>
                          </m:ctrlPr>
                        </m:dPr>
                        <m:e>
                          <m:r>
                            <a:rPr lang="en-US" sz="1600" b="0" i="1" smtClean="0">
                              <a:latin typeface="Cambria Math" charset="0"/>
                            </a:rPr>
                            <m:t>𝑓𝑟𝑜𝑚</m:t>
                          </m:r>
                          <m:r>
                            <a:rPr lang="en-US" sz="1600" b="0" i="1" smtClean="0">
                              <a:latin typeface="Cambria Math" charset="0"/>
                            </a:rPr>
                            <m:t> </m:t>
                          </m:r>
                          <m:r>
                            <a:rPr lang="en-US" sz="1600" b="0" i="1" smtClean="0">
                              <a:latin typeface="Cambria Math" charset="0"/>
                            </a:rPr>
                            <m:t>𝐴𝑁𝑂𝑉𝐴</m:t>
                          </m:r>
                          <m:r>
                            <a:rPr lang="en-US" sz="1600" b="0" i="1" smtClean="0">
                              <a:latin typeface="Cambria Math" charset="0"/>
                            </a:rPr>
                            <m:t> </m:t>
                          </m:r>
                          <m:r>
                            <a:rPr lang="en-US" sz="1600" b="0" i="1" smtClean="0">
                              <a:latin typeface="Cambria Math" charset="0"/>
                            </a:rPr>
                            <m:t>𝑠𝑢𝑚𝑚𝑎𝑟𝑦</m:t>
                          </m:r>
                          <m:r>
                            <a:rPr lang="en-US" sz="1600" b="0" i="1" smtClean="0">
                              <a:latin typeface="Cambria Math" charset="0"/>
                            </a:rPr>
                            <m:t> </m:t>
                          </m:r>
                          <m:r>
                            <a:rPr lang="en-US" sz="1600" b="0" i="1" smtClean="0">
                              <a:latin typeface="Cambria Math" charset="0"/>
                            </a:rPr>
                            <m:t>𝑡𝑎𝑏𝑙𝑒</m:t>
                          </m:r>
                        </m:e>
                      </m:d>
                    </m:oMath>
                    <m:oMath xmlns:m="http://schemas.openxmlformats.org/officeDocument/2006/math">
                      <m:r>
                        <a:rPr lang="en-US" sz="1600" b="0" i="1" smtClean="0">
                          <a:latin typeface="Cambria Math" charset="0"/>
                        </a:rPr>
                        <m:t>𝑛</m:t>
                      </m:r>
                      <m:r>
                        <a:rPr lang="en-US" sz="1600" b="0" i="1" smtClean="0">
                          <a:latin typeface="Cambria Math" charset="0"/>
                        </a:rPr>
                        <m:t>=</m:t>
                      </m:r>
                      <m:r>
                        <a:rPr lang="en-US" sz="1600" b="0" i="1" smtClean="0">
                          <a:latin typeface="Cambria Math" charset="0"/>
                        </a:rPr>
                        <m:t>𝑠𝑎𝑚𝑝𝑙𝑒</m:t>
                      </m:r>
                      <m:r>
                        <a:rPr lang="en-US" sz="1600" b="0" i="1" smtClean="0">
                          <a:latin typeface="Cambria Math" charset="0"/>
                        </a:rPr>
                        <m:t> </m:t>
                      </m:r>
                      <m:r>
                        <a:rPr lang="en-US" sz="1600" b="0" i="1" smtClean="0">
                          <a:latin typeface="Cambria Math" charset="0"/>
                        </a:rPr>
                        <m:t>𝑠𝑖𝑧𝑒</m:t>
                      </m:r>
                      <m:r>
                        <a:rPr lang="en-US" sz="1600" b="0" i="1" smtClean="0">
                          <a:latin typeface="Cambria Math" charset="0"/>
                        </a:rPr>
                        <m:t> </m:t>
                      </m:r>
                      <m:r>
                        <a:rPr lang="en-US" sz="1600" b="0" i="1" smtClean="0">
                          <a:latin typeface="Cambria Math" charset="0"/>
                        </a:rPr>
                        <m:t>𝑓𝑜𝑟</m:t>
                      </m:r>
                      <m:r>
                        <a:rPr lang="en-US" sz="1600" b="0" i="1" smtClean="0">
                          <a:latin typeface="Cambria Math" charset="0"/>
                        </a:rPr>
                        <m:t> </m:t>
                      </m:r>
                      <m:r>
                        <a:rPr lang="en-US" sz="1600" b="0" i="1" smtClean="0">
                          <a:latin typeface="Cambria Math" charset="0"/>
                        </a:rPr>
                        <m:t>𝑠𝑚𝑎𝑙𝑙𝑒𝑠𝑡</m:t>
                      </m:r>
                      <m:r>
                        <a:rPr lang="en-US" sz="1600" b="0" i="1" smtClean="0">
                          <a:latin typeface="Cambria Math" charset="0"/>
                        </a:rPr>
                        <m:t> </m:t>
                      </m:r>
                      <m:r>
                        <a:rPr lang="en-US" sz="1600" b="0" i="1" smtClean="0">
                          <a:latin typeface="Cambria Math" charset="0"/>
                        </a:rPr>
                        <m:t>𝑔𝑟𝑜𝑢𝑝</m:t>
                      </m:r>
                    </m:oMath>
                  </m:oMathPara>
                </a14:m>
                <a:br>
                  <a:rPr lang="en-US" sz="1600" dirty="0"/>
                </a:br>
                <a:endParaRPr lang="en-US" sz="1600" dirty="0"/>
              </a:p>
            </p:txBody>
          </p:sp>
        </mc:Choice>
        <mc:Fallback xmlns="">
          <p:sp>
            <p:nvSpPr>
              <p:cNvPr id="9" name="Rectangle 8">
                <a:extLst>
                  <a:ext uri="{FF2B5EF4-FFF2-40B4-BE49-F238E27FC236}">
                    <a16:creationId xmlns:a16="http://schemas.microsoft.com/office/drawing/2014/main" id="{A586F867-AF5D-48DC-B0D3-85AF686C5A5D}"/>
                  </a:ext>
                </a:extLst>
              </p:cNvPr>
              <p:cNvSpPr>
                <a:spLocks noRot="1" noChangeAspect="1" noMove="1" noResize="1" noEditPoints="1" noAdjustHandles="1" noChangeArrowheads="1" noChangeShapeType="1" noTextEdit="1"/>
              </p:cNvSpPr>
              <p:nvPr/>
            </p:nvSpPr>
            <p:spPr>
              <a:xfrm>
                <a:off x="1018478" y="2262440"/>
                <a:ext cx="6475141" cy="295778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549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69"/>
            <a:ext cx="7789962" cy="623585"/>
          </a:xfrm>
        </p:spPr>
        <p:txBody>
          <a:bodyPr>
            <a:normAutofit fontScale="90000"/>
          </a:bodyPr>
          <a:lstStyle/>
          <a:p>
            <a:pPr algn="l"/>
            <a:r>
              <a:rPr lang="en-US" sz="4000" dirty="0">
                <a:latin typeface="+mn-lt"/>
                <a:ea typeface="Arial" charset="0"/>
                <a:cs typeface="Arial" charset="0"/>
              </a:rPr>
              <a:t>Food/Maze Example – Step 6: Tukey </a:t>
            </a:r>
            <a:r>
              <a:rPr lang="en-US" sz="4000" i="1" dirty="0">
                <a:latin typeface="+mn-lt"/>
                <a:ea typeface="Arial" charset="0"/>
                <a:cs typeface="Arial" charset="0"/>
              </a:rPr>
              <a:t>HSD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64689C67-95BC-4D4D-86ED-C74812D41072}"/>
              </a:ext>
            </a:extLst>
          </p:cNvPr>
          <p:cNvSpPr>
            <a:spLocks noGrp="1"/>
          </p:cNvSpPr>
          <p:nvPr>
            <p:ph idx="1"/>
          </p:nvPr>
        </p:nvSpPr>
        <p:spPr>
          <a:xfrm>
            <a:off x="609600" y="1127266"/>
            <a:ext cx="4419600" cy="4525963"/>
          </a:xfrm>
        </p:spPr>
        <p:txBody>
          <a:bodyPr>
            <a:normAutofit lnSpcReduction="10000"/>
          </a:bodyPr>
          <a:lstStyle/>
          <a:p>
            <a:pPr marL="457200" lvl="2" indent="-457200">
              <a:spcBef>
                <a:spcPts val="0"/>
              </a:spcBef>
              <a:buSzPct val="70000"/>
            </a:pPr>
            <a:r>
              <a:rPr lang="en-US" sz="2800" b="1" dirty="0" err="1"/>
              <a:t>Tukey</a:t>
            </a:r>
            <a:r>
              <a:rPr lang="en-US" sz="2800" b="1" dirty="0"/>
              <a:t> </a:t>
            </a:r>
            <a:r>
              <a:rPr lang="en-US" sz="2800" b="1" i="1" dirty="0"/>
              <a:t>HSD</a:t>
            </a:r>
          </a:p>
          <a:p>
            <a:pPr lvl="1">
              <a:spcBef>
                <a:spcPts val="0"/>
              </a:spcBef>
            </a:pPr>
            <a:r>
              <a:rPr lang="en-US" i="1" dirty="0">
                <a:cs typeface="Times New Roman" pitchFamily="18" charset="0"/>
              </a:rPr>
              <a:t>q</a:t>
            </a:r>
            <a:r>
              <a:rPr lang="en-US" dirty="0">
                <a:cs typeface="Times New Roman" pitchFamily="18" charset="0"/>
              </a:rPr>
              <a:t> = 4.17, </a:t>
            </a:r>
            <a:r>
              <a:rPr lang="en-US" i="1" dirty="0" err="1">
                <a:cs typeface="Times New Roman" pitchFamily="18" charset="0"/>
              </a:rPr>
              <a:t>MS</a:t>
            </a:r>
            <a:r>
              <a:rPr lang="en-US" baseline="-25000" dirty="0" err="1">
                <a:cs typeface="Times New Roman" pitchFamily="18" charset="0"/>
              </a:rPr>
              <a:t>Within</a:t>
            </a:r>
            <a:r>
              <a:rPr lang="en-US" dirty="0">
                <a:cs typeface="Times New Roman" pitchFamily="18" charset="0"/>
              </a:rPr>
              <a:t> = 0.86, </a:t>
            </a:r>
            <a:r>
              <a:rPr lang="en-US" i="1" dirty="0">
                <a:cs typeface="Times New Roman" pitchFamily="18" charset="0"/>
              </a:rPr>
              <a:t>n</a:t>
            </a:r>
            <a:r>
              <a:rPr lang="en-US" dirty="0">
                <a:cs typeface="Times New Roman" pitchFamily="18" charset="0"/>
              </a:rPr>
              <a:t> = 3 (sample size for smallest group)</a:t>
            </a:r>
          </a:p>
          <a:p>
            <a:pPr lvl="1">
              <a:spcBef>
                <a:spcPts val="0"/>
              </a:spcBef>
            </a:pPr>
            <a:r>
              <a:rPr lang="en-US" dirty="0">
                <a:cs typeface="Times New Roman" pitchFamily="18" charset="0"/>
              </a:rPr>
              <a:t>Any two means that differ by at least 2.23 seconds are honestly significantly different (</a:t>
            </a:r>
            <a:r>
              <a:rPr lang="en-US" i="1" dirty="0">
                <a:cs typeface="Times New Roman" pitchFamily="18" charset="0"/>
              </a:rPr>
              <a:t>HSD</a:t>
            </a:r>
            <a:r>
              <a:rPr lang="en-US" dirty="0">
                <a:cs typeface="Times New Roman" pitchFamily="18" charset="0"/>
              </a:rPr>
              <a:t>)</a:t>
            </a:r>
          </a:p>
          <a:p>
            <a:pPr lvl="1">
              <a:spcBef>
                <a:spcPts val="0"/>
              </a:spcBef>
            </a:pPr>
            <a:r>
              <a:rPr lang="en-US" dirty="0">
                <a:cs typeface="Times New Roman" pitchFamily="18" charset="0"/>
              </a:rPr>
              <a:t>All comparisons were significant</a:t>
            </a:r>
          </a:p>
          <a:p>
            <a:pPr>
              <a:spcBef>
                <a:spcPts val="0"/>
              </a:spcBef>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548A11A-2AE7-438C-AA6C-966889BD3265}"/>
                  </a:ext>
                </a:extLst>
              </p:cNvPr>
              <p:cNvSpPr txBox="1"/>
              <p:nvPr/>
            </p:nvSpPr>
            <p:spPr>
              <a:xfrm>
                <a:off x="4950096" y="795205"/>
                <a:ext cx="2895600" cy="472148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000" i="1" smtClean="0">
                          <a:latin typeface="Cambria Math" charset="0"/>
                        </a:rPr>
                        <m:t>𝐻𝑆𝐷</m:t>
                      </m:r>
                      <m:r>
                        <a:rPr lang="en-US" sz="2000" i="1" smtClean="0">
                          <a:latin typeface="Cambria Math" charset="0"/>
                        </a:rPr>
                        <m:t>=</m:t>
                      </m:r>
                      <m:r>
                        <a:rPr lang="en-US" sz="2000" i="1" smtClean="0">
                          <a:latin typeface="Cambria Math" charset="0"/>
                        </a:rPr>
                        <m:t>𝑞</m:t>
                      </m:r>
                      <m:rad>
                        <m:radPr>
                          <m:degHide m:val="on"/>
                          <m:ctrlPr>
                            <a:rPr lang="en-US" sz="2000" i="1">
                              <a:latin typeface="Cambria Math" panose="02040503050406030204" pitchFamily="18" charset="0"/>
                              <a:ea typeface="Cambria Math" charset="0"/>
                              <a:cs typeface="Cambria Math" charset="0"/>
                            </a:rPr>
                          </m:ctrlPr>
                        </m:radPr>
                        <m:deg/>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charset="0"/>
                                    </a:rPr>
                                    <m:t>𝑀𝑆</m:t>
                                  </m:r>
                                </m:e>
                                <m:sub>
                                  <m:r>
                                    <a:rPr lang="en-US" sz="2000" i="1">
                                      <a:latin typeface="Cambria Math" charset="0"/>
                                    </a:rPr>
                                    <m:t>𝑊𝑖𝑡h𝑖𝑛</m:t>
                                  </m:r>
                                </m:sub>
                              </m:sSub>
                            </m:num>
                            <m:den>
                              <m:r>
                                <a:rPr lang="en-US" sz="2000" i="1">
                                  <a:latin typeface="Cambria Math" charset="0"/>
                                </a:rPr>
                                <m:t>𝑛</m:t>
                              </m:r>
                            </m:den>
                          </m:f>
                        </m:e>
                      </m:rad>
                    </m:oMath>
                    <m:oMath xmlns:m="http://schemas.openxmlformats.org/officeDocument/2006/math">
                      <m:r>
                        <a:rPr lang="en-US" sz="2000" b="0" i="1" smtClean="0">
                          <a:latin typeface="Cambria Math" charset="0"/>
                        </a:rPr>
                        <m:t>=4.17</m:t>
                      </m:r>
                      <m:rad>
                        <m:radPr>
                          <m:degHide m:val="on"/>
                          <m:ctrlPr>
                            <a:rPr lang="en-US" sz="2000" b="0" i="1" smtClean="0">
                              <a:latin typeface="Cambria Math" panose="02040503050406030204" pitchFamily="18" charset="0"/>
                              <a:ea typeface="Cambria Math" charset="0"/>
                              <a:cs typeface="Cambria Math" charset="0"/>
                            </a:rPr>
                          </m:ctrlPr>
                        </m:radPr>
                        <m:deg/>
                        <m:e>
                          <m:f>
                            <m:fPr>
                              <m:ctrlPr>
                                <a:rPr lang="en-US" sz="2000" b="0" i="1" smtClean="0">
                                  <a:latin typeface="Cambria Math" panose="02040503050406030204" pitchFamily="18" charset="0"/>
                                </a:rPr>
                              </m:ctrlPr>
                            </m:fPr>
                            <m:num>
                              <m:r>
                                <a:rPr lang="en-US" sz="2000" b="0" i="1" smtClean="0">
                                  <a:latin typeface="Cambria Math" charset="0"/>
                                </a:rPr>
                                <m:t>0.86</m:t>
                              </m:r>
                            </m:num>
                            <m:den>
                              <m:r>
                                <a:rPr lang="en-US" sz="2000" b="0" i="1" smtClean="0">
                                  <a:latin typeface="Cambria Math" charset="0"/>
                                </a:rPr>
                                <m:t>3</m:t>
                              </m:r>
                            </m:den>
                          </m:f>
                        </m:e>
                      </m:rad>
                    </m:oMath>
                    <m:oMath xmlns:m="http://schemas.openxmlformats.org/officeDocument/2006/math">
                      <m:r>
                        <a:rPr lang="en-US" sz="2000" b="0" i="1" smtClean="0">
                          <a:latin typeface="Cambria Math" charset="0"/>
                          <a:ea typeface="Cambria Math" charset="0"/>
                          <a:cs typeface="Cambria Math" charset="0"/>
                        </a:rPr>
                        <m:t>=4.17</m:t>
                      </m:r>
                      <m:rad>
                        <m:radPr>
                          <m:degHide m:val="on"/>
                          <m:ctrlPr>
                            <a:rPr lang="en-US" sz="2000" b="0" i="1" smtClean="0">
                              <a:latin typeface="Cambria Math" panose="02040503050406030204" pitchFamily="18" charset="0"/>
                              <a:ea typeface="Cambria Math" charset="0"/>
                              <a:cs typeface="Cambria Math" charset="0"/>
                            </a:rPr>
                          </m:ctrlPr>
                        </m:radPr>
                        <m:deg/>
                        <m:e>
                          <m:r>
                            <a:rPr lang="en-US" sz="2000" b="0" i="1" smtClean="0">
                              <a:latin typeface="Cambria Math" charset="0"/>
                              <a:ea typeface="Cambria Math" charset="0"/>
                              <a:cs typeface="Cambria Math" charset="0"/>
                            </a:rPr>
                            <m:t>0.2867</m:t>
                          </m:r>
                        </m:e>
                      </m:rad>
                    </m:oMath>
                    <m:oMath xmlns:m="http://schemas.openxmlformats.org/officeDocument/2006/math">
                      <m:r>
                        <a:rPr lang="en-US" sz="2000" b="0" i="1" smtClean="0">
                          <a:latin typeface="Cambria Math" charset="0"/>
                          <a:ea typeface="Cambria Math" charset="0"/>
                          <a:cs typeface="Cambria Math" charset="0"/>
                        </a:rPr>
                        <m:t>=4.17×0.5354</m:t>
                      </m:r>
                    </m:oMath>
                    <m:oMath xmlns:m="http://schemas.openxmlformats.org/officeDocument/2006/math">
                      <m:r>
                        <a:rPr lang="en-US" sz="2000" b="0" i="1" smtClean="0">
                          <a:latin typeface="Cambria Math" charset="0"/>
                          <a:ea typeface="Cambria Math" charset="0"/>
                          <a:cs typeface="Cambria Math" charset="0"/>
                        </a:rPr>
                        <m:t>=2.2326</m:t>
                      </m:r>
                    </m:oMath>
                    <m:oMath xmlns:m="http://schemas.openxmlformats.org/officeDocument/2006/math">
                      <m:r>
                        <a:rPr lang="en-US" sz="2000" b="0" i="1" smtClean="0">
                          <a:latin typeface="Cambria Math" charset="0"/>
                          <a:ea typeface="Cambria Math" charset="0"/>
                          <a:cs typeface="Cambria Math" charset="0"/>
                        </a:rPr>
                        <m:t>=2.23</m:t>
                      </m:r>
                    </m:oMath>
                  </m:oMathPara>
                </a14:m>
                <a:endParaRPr lang="en-US" sz="2000" dirty="0"/>
              </a:p>
            </p:txBody>
          </p:sp>
        </mc:Choice>
        <mc:Fallback xmlns="">
          <p:sp>
            <p:nvSpPr>
              <p:cNvPr id="10" name="TextBox 9">
                <a:extLst>
                  <a:ext uri="{FF2B5EF4-FFF2-40B4-BE49-F238E27FC236}">
                    <a16:creationId xmlns:a16="http://schemas.microsoft.com/office/drawing/2014/main" id="{F548A11A-2AE7-438C-AA6C-966889BD3265}"/>
                  </a:ext>
                </a:extLst>
              </p:cNvPr>
              <p:cNvSpPr txBox="1">
                <a:spLocks noRot="1" noChangeAspect="1" noMove="1" noResize="1" noEditPoints="1" noAdjustHandles="1" noChangeArrowheads="1" noChangeShapeType="1" noTextEdit="1"/>
              </p:cNvSpPr>
              <p:nvPr/>
            </p:nvSpPr>
            <p:spPr>
              <a:xfrm>
                <a:off x="4950096" y="795205"/>
                <a:ext cx="2895600" cy="472148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73506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1934662" cy="502602"/>
          </a:xfrm>
        </p:spPr>
        <p:txBody>
          <a:bodyPr>
            <a:normAutofit fontScale="90000"/>
          </a:bodyPr>
          <a:lstStyle/>
          <a:p>
            <a:r>
              <a:rPr lang="en-US" sz="4000" dirty="0"/>
              <a:t>Example</a:t>
            </a:r>
          </a:p>
        </p:txBody>
      </p:sp>
      <p:sp>
        <p:nvSpPr>
          <p:cNvPr id="25" name="Rectangle 1"/>
          <p:cNvSpPr>
            <a:spLocks noChangeArrowheads="1"/>
          </p:cNvSpPr>
          <p:nvPr/>
        </p:nvSpPr>
        <p:spPr bwMode="auto">
          <a:xfrm>
            <a:off x="587230" y="832674"/>
            <a:ext cx="352757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altLang="en-US" sz="1600" dirty="0">
                <a:solidFill>
                  <a:schemeClr val="tx1"/>
                </a:solidFill>
                <a:latin typeface="+mn-lt"/>
              </a:rPr>
              <a:t>The ankle-brachial pressure index (</a:t>
            </a:r>
            <a:r>
              <a:rPr lang="en-US" altLang="en-US" sz="1600" dirty="0" err="1">
                <a:solidFill>
                  <a:schemeClr val="tx1"/>
                </a:solidFill>
                <a:latin typeface="+mn-lt"/>
              </a:rPr>
              <a:t>ABix</a:t>
            </a:r>
            <a:r>
              <a:rPr lang="en-US" altLang="en-US" sz="1600" dirty="0">
                <a:solidFill>
                  <a:schemeClr val="tx1"/>
                </a:solidFill>
                <a:latin typeface="+mn-lt"/>
              </a:rPr>
              <a:t>) is the ratio of the blood pressure at the ankle to the blood pressure in the upper arm (brachium). A low ABI suggests blocked arteries due to peripheral artery disease (PAD).</a:t>
            </a:r>
          </a:p>
        </p:txBody>
      </p:sp>
      <p:sp>
        <p:nvSpPr>
          <p:cNvPr id="26" name="Rectangle 25"/>
          <p:cNvSpPr/>
          <p:nvPr/>
        </p:nvSpPr>
        <p:spPr>
          <a:xfrm>
            <a:off x="553581" y="5067940"/>
            <a:ext cx="8285134" cy="338554"/>
          </a:xfrm>
          <a:prstGeom prst="rect">
            <a:avLst/>
          </a:prstGeom>
        </p:spPr>
        <p:txBody>
          <a:bodyPr wrap="square">
            <a:spAutoFit/>
          </a:bodyPr>
          <a:lstStyle/>
          <a:p>
            <a:pPr>
              <a:buClr>
                <a:schemeClr val="tx2"/>
              </a:buClr>
              <a:buSzPct val="75000"/>
            </a:pPr>
            <a:r>
              <a:rPr lang="en-US" altLang="en-US" sz="1600" b="1" dirty="0"/>
              <a:t>Question: Are there any mean differences of </a:t>
            </a:r>
            <a:r>
              <a:rPr lang="en-US" altLang="en-US" sz="1600" b="1" dirty="0" err="1"/>
              <a:t>hsCRP</a:t>
            </a:r>
            <a:r>
              <a:rPr lang="en-US" altLang="en-US" sz="1600" b="1" dirty="0"/>
              <a:t> according to </a:t>
            </a:r>
            <a:r>
              <a:rPr lang="en-US" altLang="en-US" sz="1600" b="1" dirty="0" err="1"/>
              <a:t>ABix</a:t>
            </a:r>
            <a:r>
              <a:rPr lang="en-US" altLang="en-US" sz="1600" b="1" dirty="0"/>
              <a:t> (among three groups)?</a:t>
            </a:r>
          </a:p>
        </p:txBody>
      </p:sp>
      <p:sp>
        <p:nvSpPr>
          <p:cNvPr id="7" name="Rectangle 1">
            <a:extLst>
              <a:ext uri="{FF2B5EF4-FFF2-40B4-BE49-F238E27FC236}">
                <a16:creationId xmlns:a16="http://schemas.microsoft.com/office/drawing/2014/main" id="{21570020-1F4F-43B2-BAE5-C202F053DFD1}"/>
              </a:ext>
            </a:extLst>
          </p:cNvPr>
          <p:cNvSpPr>
            <a:spLocks noChangeArrowheads="1"/>
          </p:cNvSpPr>
          <p:nvPr/>
        </p:nvSpPr>
        <p:spPr bwMode="auto">
          <a:xfrm>
            <a:off x="2936983" y="2500936"/>
            <a:ext cx="595183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altLang="en-US" sz="1600" dirty="0">
                <a:solidFill>
                  <a:schemeClr val="tx1"/>
                </a:solidFill>
                <a:latin typeface="+mn-lt"/>
              </a:rPr>
              <a:t>For 65 prevalent nondiabetic patients on hemodialysis, they measured </a:t>
            </a:r>
            <a:r>
              <a:rPr lang="en-US" altLang="en-US" sz="1600" dirty="0" err="1">
                <a:solidFill>
                  <a:schemeClr val="tx1"/>
                </a:solidFill>
                <a:latin typeface="+mn-lt"/>
              </a:rPr>
              <a:t>ABix</a:t>
            </a:r>
            <a:r>
              <a:rPr lang="en-US" altLang="en-US" sz="1600" dirty="0">
                <a:solidFill>
                  <a:schemeClr val="tx1"/>
                </a:solidFill>
                <a:latin typeface="+mn-lt"/>
              </a:rPr>
              <a:t> and evaluated mineral and bone disorders with bone histomorphometry. Patients were divided in three groups according to their </a:t>
            </a:r>
            <a:r>
              <a:rPr lang="en-US" altLang="en-US" sz="1600" dirty="0" err="1">
                <a:solidFill>
                  <a:schemeClr val="tx1"/>
                </a:solidFill>
                <a:latin typeface="+mn-lt"/>
              </a:rPr>
              <a:t>ABix</a:t>
            </a:r>
            <a:r>
              <a:rPr lang="en-US" altLang="en-US" sz="1600" dirty="0">
                <a:solidFill>
                  <a:schemeClr val="tx1"/>
                </a:solidFill>
                <a:latin typeface="+mn-lt"/>
              </a:rPr>
              <a:t> values: normal </a:t>
            </a:r>
            <a:r>
              <a:rPr lang="en-US" altLang="en-US" sz="1600" dirty="0" err="1">
                <a:solidFill>
                  <a:schemeClr val="tx1"/>
                </a:solidFill>
                <a:latin typeface="+mn-lt"/>
              </a:rPr>
              <a:t>ABix</a:t>
            </a:r>
            <a:r>
              <a:rPr lang="en-US" altLang="en-US" sz="1600" dirty="0">
                <a:solidFill>
                  <a:schemeClr val="tx1"/>
                </a:solidFill>
                <a:latin typeface="+mn-lt"/>
              </a:rPr>
              <a:t>, 0.9 - 1.3; low </a:t>
            </a:r>
            <a:r>
              <a:rPr lang="en-US" altLang="en-US" sz="1600" dirty="0" err="1">
                <a:solidFill>
                  <a:schemeClr val="tx1"/>
                </a:solidFill>
                <a:latin typeface="+mn-lt"/>
              </a:rPr>
              <a:t>ABix</a:t>
            </a:r>
            <a:r>
              <a:rPr lang="en-US" altLang="en-US" sz="1600" dirty="0">
                <a:solidFill>
                  <a:schemeClr val="tx1"/>
                </a:solidFill>
                <a:latin typeface="+mn-lt"/>
              </a:rPr>
              <a:t>, &lt;0.9; high </a:t>
            </a:r>
            <a:r>
              <a:rPr lang="en-US" altLang="en-US" sz="1600" dirty="0" err="1">
                <a:solidFill>
                  <a:schemeClr val="tx1"/>
                </a:solidFill>
                <a:latin typeface="+mn-lt"/>
              </a:rPr>
              <a:t>Abix</a:t>
            </a:r>
            <a:r>
              <a:rPr lang="en-US" altLang="en-US" sz="1600" dirty="0">
                <a:solidFill>
                  <a:schemeClr val="tx1"/>
                </a:solidFill>
                <a:latin typeface="+mn-lt"/>
              </a:rPr>
              <a:t>, &gt;1.4 (i.e., incompressible). One primary blood chemistry outcome is serum high-sensitivity C-reactive protein (</a:t>
            </a:r>
            <a:r>
              <a:rPr lang="en-US" altLang="en-US" sz="1600" dirty="0" err="1">
                <a:solidFill>
                  <a:schemeClr val="tx1"/>
                </a:solidFill>
                <a:latin typeface="+mn-lt"/>
              </a:rPr>
              <a:t>hsCRP</a:t>
            </a:r>
            <a:r>
              <a:rPr lang="en-US" altLang="en-US" sz="1600" dirty="0">
                <a:solidFill>
                  <a:schemeClr val="tx1"/>
                </a:solidFill>
                <a:latin typeface="+mn-lt"/>
              </a:rPr>
              <a:t>). It is used to evaluate individuals for risk of CVD. </a:t>
            </a:r>
          </a:p>
        </p:txBody>
      </p:sp>
      <p:pic>
        <p:nvPicPr>
          <p:cNvPr id="5" name="Picture 4">
            <a:extLst>
              <a:ext uri="{FF2B5EF4-FFF2-40B4-BE49-F238E27FC236}">
                <a16:creationId xmlns:a16="http://schemas.microsoft.com/office/drawing/2014/main" id="{A60CE54D-D836-475F-BA13-AC08D4E51C15}"/>
              </a:ext>
            </a:extLst>
          </p:cNvPr>
          <p:cNvPicPr>
            <a:picLocks noChangeAspect="1"/>
          </p:cNvPicPr>
          <p:nvPr/>
        </p:nvPicPr>
        <p:blipFill>
          <a:blip r:embed="rId4"/>
          <a:stretch>
            <a:fillRect/>
          </a:stretch>
        </p:blipFill>
        <p:spPr>
          <a:xfrm>
            <a:off x="587229" y="2451373"/>
            <a:ext cx="2256031" cy="188556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8564B36-1193-4842-996A-21D4E7D8D95A}"/>
              </a:ext>
            </a:extLst>
          </p:cNvPr>
          <p:cNvPicPr>
            <a:picLocks noChangeAspect="1"/>
          </p:cNvPicPr>
          <p:nvPr/>
        </p:nvPicPr>
        <p:blipFill>
          <a:blip r:embed="rId5"/>
          <a:stretch>
            <a:fillRect/>
          </a:stretch>
        </p:blipFill>
        <p:spPr>
          <a:xfrm>
            <a:off x="4308625" y="759157"/>
            <a:ext cx="4583962" cy="1379073"/>
          </a:xfrm>
          <a:prstGeom prst="rect">
            <a:avLst/>
          </a:prstGeom>
        </p:spPr>
      </p:pic>
      <p:sp>
        <p:nvSpPr>
          <p:cNvPr id="10" name="Rectangle 9">
            <a:extLst>
              <a:ext uri="{FF2B5EF4-FFF2-40B4-BE49-F238E27FC236}">
                <a16:creationId xmlns:a16="http://schemas.microsoft.com/office/drawing/2014/main" id="{0106CACC-EA90-4125-9838-999BE31CC9FC}"/>
              </a:ext>
            </a:extLst>
          </p:cNvPr>
          <p:cNvSpPr/>
          <p:nvPr/>
        </p:nvSpPr>
        <p:spPr>
          <a:xfrm>
            <a:off x="553581" y="4385979"/>
            <a:ext cx="8540315" cy="584775"/>
          </a:xfrm>
          <a:prstGeom prst="rect">
            <a:avLst/>
          </a:prstGeom>
        </p:spPr>
        <p:txBody>
          <a:bodyPr wrap="square">
            <a:spAutoFit/>
          </a:bodyPr>
          <a:lstStyle/>
          <a:p>
            <a:r>
              <a:rPr lang="en-US" altLang="en-US" sz="1600" dirty="0"/>
              <a:t>30 patients with Normal </a:t>
            </a:r>
            <a:r>
              <a:rPr lang="en-US" altLang="en-US" sz="1600" dirty="0" err="1"/>
              <a:t>ABix</a:t>
            </a:r>
            <a:r>
              <a:rPr lang="en-US" altLang="en-US" sz="1600" dirty="0"/>
              <a:t> had mean </a:t>
            </a:r>
            <a:r>
              <a:rPr lang="en-US" altLang="en-US" sz="1600" dirty="0" err="1"/>
              <a:t>hsCPR</a:t>
            </a:r>
            <a:r>
              <a:rPr lang="en-US" altLang="en-US" sz="1600" dirty="0"/>
              <a:t> of 2.91 (SD = 1.93), 11 patients with LOW </a:t>
            </a:r>
            <a:r>
              <a:rPr lang="en-US" altLang="en-US" sz="1600" dirty="0" err="1"/>
              <a:t>ABix</a:t>
            </a:r>
            <a:r>
              <a:rPr lang="en-US" altLang="en-US" sz="1600" dirty="0"/>
              <a:t> had mean </a:t>
            </a:r>
            <a:r>
              <a:rPr lang="en-US" altLang="en-US" sz="1600" dirty="0" err="1"/>
              <a:t>hsCPR</a:t>
            </a:r>
            <a:r>
              <a:rPr lang="en-US" altLang="en-US" sz="1600" dirty="0"/>
              <a:t> of 8.13 (SD = 3.28), and 24 patients with HIGH </a:t>
            </a:r>
            <a:r>
              <a:rPr lang="en-US" altLang="en-US" sz="1600" dirty="0" err="1"/>
              <a:t>ABix</a:t>
            </a:r>
            <a:r>
              <a:rPr lang="en-US" altLang="en-US" sz="1600" dirty="0"/>
              <a:t> had mean </a:t>
            </a:r>
            <a:r>
              <a:rPr lang="en-US" altLang="en-US" sz="1600" dirty="0" err="1"/>
              <a:t>hsCPR</a:t>
            </a:r>
            <a:r>
              <a:rPr lang="en-US" altLang="en-US" sz="1600" dirty="0"/>
              <a:t> of 7.09 (SD = 3.57). </a:t>
            </a:r>
            <a:endParaRPr lang="en-US" sz="1600" dirty="0"/>
          </a:p>
        </p:txBody>
      </p:sp>
    </p:spTree>
    <p:extLst>
      <p:ext uri="{BB962C8B-B14F-4D97-AF65-F5344CB8AC3E}">
        <p14:creationId xmlns:p14="http://schemas.microsoft.com/office/powerpoint/2010/main" val="647785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1934662" cy="502602"/>
          </a:xfrm>
        </p:spPr>
        <p:txBody>
          <a:bodyPr>
            <a:normAutofit fontScale="90000"/>
          </a:bodyPr>
          <a:lstStyle/>
          <a:p>
            <a:r>
              <a:rPr lang="en-US" sz="4000" dirty="0"/>
              <a:t>Example</a:t>
            </a:r>
          </a:p>
        </p:txBody>
      </p:sp>
      <p:sp>
        <p:nvSpPr>
          <p:cNvPr id="11" name="Text Box 9"/>
          <p:cNvSpPr txBox="1">
            <a:spLocks noChangeArrowheads="1"/>
          </p:cNvSpPr>
          <p:nvPr/>
        </p:nvSpPr>
        <p:spPr bwMode="black">
          <a:xfrm>
            <a:off x="588963" y="962184"/>
            <a:ext cx="251460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100000"/>
              <a:buFont typeface="Wingdings 2" panose="05020102010507070707" pitchFamily="18" charset="2"/>
              <a:buChar char="¡"/>
              <a:tabLst>
                <a:tab pos="1252538" algn="l"/>
              </a:tabLst>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tabLst>
                <a:tab pos="1252538" algn="l"/>
              </a:tabLst>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tabLst>
                <a:tab pos="1252538" algn="l"/>
              </a:tabLst>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tabLst>
                <a:tab pos="1252538" algn="l"/>
              </a:tabLst>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tabLst>
                <a:tab pos="1252538" algn="l"/>
              </a:tabLst>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tabLst>
                <a:tab pos="1252538" algn="l"/>
              </a:tabLst>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tabLst>
                <a:tab pos="1252538" algn="l"/>
              </a:tabLst>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tabLst>
                <a:tab pos="1252538" algn="l"/>
              </a:tabLst>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tabLst>
                <a:tab pos="1252538" algn="l"/>
              </a:tabLst>
              <a:defRPr>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1600" u="sng" dirty="0">
                <a:solidFill>
                  <a:schemeClr val="tx1"/>
                </a:solidFill>
                <a:latin typeface="+mn-lt"/>
                <a:cs typeface="Arial" panose="020B0604020202020204" pitchFamily="34" charset="0"/>
              </a:rPr>
              <a:t>Means</a:t>
            </a:r>
            <a:r>
              <a:rPr lang="en-US" altLang="en-US" sz="1600" dirty="0">
                <a:solidFill>
                  <a:schemeClr val="tx1"/>
                </a:solidFill>
                <a:latin typeface="+mn-lt"/>
                <a:cs typeface="Arial" panose="020B0604020202020204" pitchFamily="34" charset="0"/>
              </a:rPr>
              <a:t>:</a:t>
            </a:r>
          </a:p>
          <a:p>
            <a:pPr eaLnBrk="1" hangingPunct="1">
              <a:spcBef>
                <a:spcPct val="15000"/>
              </a:spcBef>
              <a:buClrTx/>
              <a:buSzTx/>
              <a:buFontTx/>
              <a:buNone/>
            </a:pPr>
            <a:r>
              <a:rPr lang="en-US" altLang="en-US" sz="1600" dirty="0">
                <a:solidFill>
                  <a:schemeClr val="tx1"/>
                </a:solidFill>
                <a:latin typeface="+mn-lt"/>
                <a:cs typeface="Arial" panose="020B0604020202020204" pitchFamily="34" charset="0"/>
              </a:rPr>
              <a:t>Normal:	2.91</a:t>
            </a:r>
          </a:p>
          <a:p>
            <a:pPr eaLnBrk="1" hangingPunct="1">
              <a:spcBef>
                <a:spcPct val="10000"/>
              </a:spcBef>
              <a:buClrTx/>
              <a:buSzTx/>
              <a:buFontTx/>
              <a:buNone/>
            </a:pPr>
            <a:r>
              <a:rPr lang="en-US" altLang="en-US" sz="1600" dirty="0" err="1">
                <a:solidFill>
                  <a:schemeClr val="tx1"/>
                </a:solidFill>
                <a:latin typeface="+mn-lt"/>
                <a:cs typeface="Arial" panose="020B0604020202020204" pitchFamily="34" charset="0"/>
              </a:rPr>
              <a:t>ABix</a:t>
            </a:r>
            <a:r>
              <a:rPr lang="en-US" altLang="en-US" sz="1600" dirty="0">
                <a:solidFill>
                  <a:schemeClr val="tx1"/>
                </a:solidFill>
                <a:latin typeface="+mn-lt"/>
                <a:cs typeface="Arial" panose="020B0604020202020204" pitchFamily="34" charset="0"/>
              </a:rPr>
              <a:t> &lt; 0.9:	8.13</a:t>
            </a:r>
          </a:p>
          <a:p>
            <a:pPr eaLnBrk="1" hangingPunct="1">
              <a:spcBef>
                <a:spcPct val="10000"/>
              </a:spcBef>
              <a:buClrTx/>
              <a:buSzTx/>
              <a:buFontTx/>
              <a:buNone/>
            </a:pPr>
            <a:r>
              <a:rPr lang="en-US" altLang="en-US" sz="1600" dirty="0" err="1">
                <a:solidFill>
                  <a:schemeClr val="tx1"/>
                </a:solidFill>
                <a:latin typeface="+mn-lt"/>
                <a:cs typeface="Arial" panose="020B0604020202020204" pitchFamily="34" charset="0"/>
              </a:rPr>
              <a:t>ABix</a:t>
            </a:r>
            <a:r>
              <a:rPr lang="en-US" altLang="en-US" sz="1600" dirty="0">
                <a:solidFill>
                  <a:schemeClr val="tx1"/>
                </a:solidFill>
                <a:latin typeface="+mn-lt"/>
                <a:cs typeface="Arial" panose="020B0604020202020204" pitchFamily="34" charset="0"/>
              </a:rPr>
              <a:t> &gt; 1.4:	7.09</a:t>
            </a:r>
          </a:p>
        </p:txBody>
      </p:sp>
      <p:sp>
        <p:nvSpPr>
          <p:cNvPr id="12" name="Rectangle 5"/>
          <p:cNvSpPr>
            <a:spLocks noChangeArrowheads="1"/>
          </p:cNvSpPr>
          <p:nvPr/>
        </p:nvSpPr>
        <p:spPr bwMode="auto">
          <a:xfrm>
            <a:off x="278811" y="2256420"/>
            <a:ext cx="3179848" cy="180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indent="-182880">
              <a:spcBef>
                <a:spcPct val="20000"/>
              </a:spcBef>
              <a:buClrTx/>
            </a:pPr>
            <a:r>
              <a:rPr lang="en-US" altLang="en-US" sz="1600" dirty="0">
                <a:solidFill>
                  <a:schemeClr val="tx1"/>
                </a:solidFill>
                <a:latin typeface="+mn-lt"/>
                <a:cs typeface="Arial" panose="020B0604020202020204" pitchFamily="34" charset="0"/>
              </a:rPr>
              <a:t>Mean </a:t>
            </a:r>
            <a:r>
              <a:rPr lang="en-US" altLang="en-US" sz="1600" dirty="0" err="1">
                <a:solidFill>
                  <a:schemeClr val="tx1"/>
                </a:solidFill>
                <a:latin typeface="+mn-lt"/>
                <a:cs typeface="Arial" panose="020B0604020202020204" pitchFamily="34" charset="0"/>
              </a:rPr>
              <a:t>hsCRP</a:t>
            </a:r>
            <a:r>
              <a:rPr lang="en-US" altLang="en-US" sz="1600" dirty="0">
                <a:solidFill>
                  <a:schemeClr val="tx1"/>
                </a:solidFill>
                <a:latin typeface="+mn-lt"/>
                <a:cs typeface="Arial" panose="020B0604020202020204" pitchFamily="34" charset="0"/>
              </a:rPr>
              <a:t> in patients with either </a:t>
            </a:r>
            <a:r>
              <a:rPr lang="en-US" altLang="en-US" sz="1600" dirty="0" err="1">
                <a:solidFill>
                  <a:schemeClr val="tx1"/>
                </a:solidFill>
                <a:latin typeface="+mn-lt"/>
                <a:cs typeface="Arial" panose="020B0604020202020204" pitchFamily="34" charset="0"/>
              </a:rPr>
              <a:t>ABix</a:t>
            </a:r>
            <a:r>
              <a:rPr lang="en-US" altLang="en-US" sz="1600" dirty="0">
                <a:solidFill>
                  <a:schemeClr val="tx1"/>
                </a:solidFill>
                <a:latin typeface="+mn-lt"/>
                <a:cs typeface="Arial" panose="020B0604020202020204" pitchFamily="34" charset="0"/>
              </a:rPr>
              <a:t> &lt; 0.9 or </a:t>
            </a:r>
            <a:r>
              <a:rPr lang="en-US" altLang="en-US" sz="1600" dirty="0" err="1">
                <a:solidFill>
                  <a:schemeClr val="tx1"/>
                </a:solidFill>
                <a:latin typeface="+mn-lt"/>
                <a:cs typeface="Arial" panose="020B0604020202020204" pitchFamily="34" charset="0"/>
              </a:rPr>
              <a:t>ABix</a:t>
            </a:r>
            <a:r>
              <a:rPr lang="en-US" altLang="en-US" sz="1600" dirty="0">
                <a:solidFill>
                  <a:schemeClr val="tx1"/>
                </a:solidFill>
                <a:latin typeface="+mn-lt"/>
                <a:cs typeface="Arial" panose="020B0604020202020204" pitchFamily="34" charset="0"/>
              </a:rPr>
              <a:t> &gt; 1.4 appears higher than normal patients.</a:t>
            </a:r>
          </a:p>
          <a:p>
            <a:pPr indent="-182880">
              <a:spcBef>
                <a:spcPct val="20000"/>
              </a:spcBef>
              <a:buClrTx/>
            </a:pPr>
            <a:endParaRPr lang="en-US" altLang="en-US" sz="1000" dirty="0">
              <a:solidFill>
                <a:schemeClr val="tx1"/>
              </a:solidFill>
              <a:latin typeface="+mn-lt"/>
              <a:cs typeface="Arial" panose="020B0604020202020204" pitchFamily="34" charset="0"/>
            </a:endParaRPr>
          </a:p>
          <a:p>
            <a:pPr indent="-182880">
              <a:spcBef>
                <a:spcPct val="20000"/>
              </a:spcBef>
              <a:buClrTx/>
            </a:pPr>
            <a:r>
              <a:rPr lang="en-US" altLang="en-US" sz="1600" dirty="0">
                <a:solidFill>
                  <a:schemeClr val="tx1"/>
                </a:solidFill>
                <a:latin typeface="+mn-lt"/>
                <a:cs typeface="Arial" panose="020B0604020202020204" pitchFamily="34" charset="0"/>
              </a:rPr>
              <a:t>Are these differences statistically significant?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754" y="935827"/>
            <a:ext cx="4815279" cy="3611459"/>
          </a:xfrm>
          <a:prstGeom prst="rect">
            <a:avLst/>
          </a:prstGeom>
        </p:spPr>
      </p:pic>
      <p:sp>
        <p:nvSpPr>
          <p:cNvPr id="15" name="Rectangle 14">
            <a:extLst>
              <a:ext uri="{FF2B5EF4-FFF2-40B4-BE49-F238E27FC236}">
                <a16:creationId xmlns:a16="http://schemas.microsoft.com/office/drawing/2014/main" id="{0106CACC-EA90-4125-9838-999BE31CC9FC}"/>
              </a:ext>
            </a:extLst>
          </p:cNvPr>
          <p:cNvSpPr/>
          <p:nvPr/>
        </p:nvSpPr>
        <p:spPr>
          <a:xfrm>
            <a:off x="456200" y="4733095"/>
            <a:ext cx="8508041" cy="584775"/>
          </a:xfrm>
          <a:prstGeom prst="rect">
            <a:avLst/>
          </a:prstGeom>
        </p:spPr>
        <p:txBody>
          <a:bodyPr wrap="square">
            <a:spAutoFit/>
          </a:bodyPr>
          <a:lstStyle/>
          <a:p>
            <a:r>
              <a:rPr lang="en-US" altLang="en-US" sz="1600" b="1" dirty="0"/>
              <a:t>We need to run one-way ANOVA analysis for it. However, do not forget to check for the conditions for ANOVA.</a:t>
            </a:r>
            <a:endParaRPr lang="en-US" sz="1600" b="1" dirty="0"/>
          </a:p>
        </p:txBody>
      </p:sp>
    </p:spTree>
    <p:extLst>
      <p:ext uri="{BB962C8B-B14F-4D97-AF65-F5344CB8AC3E}">
        <p14:creationId xmlns:p14="http://schemas.microsoft.com/office/powerpoint/2010/main" val="302143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1934662" cy="502602"/>
          </a:xfrm>
        </p:spPr>
        <p:txBody>
          <a:bodyPr>
            <a:normAutofit fontScale="90000"/>
          </a:bodyPr>
          <a:lstStyle/>
          <a:p>
            <a:r>
              <a:rPr lang="en-US" sz="4000" dirty="0"/>
              <a:t>Example</a:t>
            </a:r>
          </a:p>
        </p:txBody>
      </p:sp>
      <p:sp>
        <p:nvSpPr>
          <p:cNvPr id="10" name="Rectangle 9">
            <a:extLst>
              <a:ext uri="{FF2B5EF4-FFF2-40B4-BE49-F238E27FC236}">
                <a16:creationId xmlns:a16="http://schemas.microsoft.com/office/drawing/2014/main" id="{0106CACC-EA90-4125-9838-999BE31CC9FC}"/>
              </a:ext>
            </a:extLst>
          </p:cNvPr>
          <p:cNvSpPr/>
          <p:nvPr/>
        </p:nvSpPr>
        <p:spPr>
          <a:xfrm>
            <a:off x="553581" y="1008466"/>
            <a:ext cx="7989057" cy="1231106"/>
          </a:xfrm>
          <a:prstGeom prst="rect">
            <a:avLst/>
          </a:prstGeom>
        </p:spPr>
        <p:txBody>
          <a:bodyPr wrap="square">
            <a:spAutoFit/>
          </a:bodyPr>
          <a:lstStyle/>
          <a:p>
            <a:r>
              <a:rPr lang="en-US" altLang="en-US" sz="1600" b="1" dirty="0"/>
              <a:t>Null hypothesis: </a:t>
            </a:r>
            <a:br>
              <a:rPr lang="en-US" altLang="en-US" sz="1600" dirty="0"/>
            </a:br>
            <a:r>
              <a:rPr lang="en-US" altLang="en-US" sz="1600" dirty="0"/>
              <a:t>The true means (for </a:t>
            </a:r>
            <a:r>
              <a:rPr lang="en-US" altLang="en-US" sz="1600" dirty="0" err="1"/>
              <a:t>hsCRP</a:t>
            </a:r>
            <a:r>
              <a:rPr lang="en-US" altLang="en-US" sz="1600" dirty="0"/>
              <a:t>) are the same for all groups (the three </a:t>
            </a:r>
            <a:r>
              <a:rPr lang="en-US" altLang="en-US" sz="1600" dirty="0" err="1"/>
              <a:t>ABix</a:t>
            </a:r>
            <a:r>
              <a:rPr lang="en-US" altLang="en-US" sz="1600" dirty="0"/>
              <a:t> classifications).</a:t>
            </a:r>
          </a:p>
          <a:p>
            <a:endParaRPr lang="en-US" altLang="en-US" sz="1000" dirty="0"/>
          </a:p>
          <a:p>
            <a:r>
              <a:rPr lang="en-US" altLang="en-US" sz="1600" b="1" dirty="0"/>
              <a:t>Alternative hypothesis: </a:t>
            </a:r>
            <a:br>
              <a:rPr lang="en-US" altLang="en-US" sz="1600" dirty="0"/>
            </a:br>
            <a:r>
              <a:rPr lang="en-US" altLang="en-US" sz="1600" dirty="0"/>
              <a:t>The true means (for </a:t>
            </a:r>
            <a:r>
              <a:rPr lang="en-US" altLang="en-US" sz="1600" dirty="0" err="1"/>
              <a:t>hsCRP</a:t>
            </a:r>
            <a:r>
              <a:rPr lang="en-US" altLang="en-US" sz="1600" dirty="0"/>
              <a:t>) are NOT the same for all groups (the three </a:t>
            </a:r>
            <a:r>
              <a:rPr lang="en-US" altLang="en-US" sz="1600" dirty="0" err="1"/>
              <a:t>ABix</a:t>
            </a:r>
            <a:r>
              <a:rPr lang="en-US" altLang="en-US" sz="1600" dirty="0"/>
              <a:t> classifications).</a:t>
            </a:r>
          </a:p>
        </p:txBody>
      </p:sp>
      <p:sp>
        <p:nvSpPr>
          <p:cNvPr id="11" name="Rectangle 10">
            <a:extLst>
              <a:ext uri="{FF2B5EF4-FFF2-40B4-BE49-F238E27FC236}">
                <a16:creationId xmlns:a16="http://schemas.microsoft.com/office/drawing/2014/main" id="{0106CACC-EA90-4125-9838-999BE31CC9FC}"/>
              </a:ext>
            </a:extLst>
          </p:cNvPr>
          <p:cNvSpPr/>
          <p:nvPr/>
        </p:nvSpPr>
        <p:spPr>
          <a:xfrm>
            <a:off x="582043" y="2821498"/>
            <a:ext cx="7989057" cy="2062103"/>
          </a:xfrm>
          <a:prstGeom prst="rect">
            <a:avLst/>
          </a:prstGeom>
        </p:spPr>
        <p:txBody>
          <a:bodyPr wrap="square">
            <a:spAutoFit/>
          </a:bodyPr>
          <a:lstStyle/>
          <a:p>
            <a:r>
              <a:rPr lang="en-US" altLang="en-US" sz="1600" b="1" dirty="0"/>
              <a:t>Null hypothesis: </a:t>
            </a:r>
            <a:br>
              <a:rPr lang="en-US" altLang="en-US" sz="1600" dirty="0"/>
            </a:br>
            <a:r>
              <a:rPr lang="en-US" altLang="en-US" sz="1600" i="1" dirty="0">
                <a:solidFill>
                  <a:srgbClr val="000000"/>
                </a:solidFill>
              </a:rPr>
              <a:t>H</a:t>
            </a:r>
            <a:r>
              <a:rPr lang="en-US" altLang="en-US" sz="1600" baseline="-25000" dirty="0">
                <a:solidFill>
                  <a:srgbClr val="000000"/>
                </a:solidFill>
              </a:rPr>
              <a:t>0</a:t>
            </a:r>
            <a:r>
              <a:rPr lang="en-US" altLang="en-US" sz="1600" dirty="0">
                <a:solidFill>
                  <a:srgbClr val="000000"/>
                </a:solidFill>
              </a:rPr>
              <a:t> : </a:t>
            </a:r>
            <a:r>
              <a:rPr lang="en-US" altLang="en-US" sz="1600" i="1" dirty="0">
                <a:solidFill>
                  <a:srgbClr val="000000"/>
                </a:solidFill>
              </a:rPr>
              <a:t>µ</a:t>
            </a:r>
            <a:r>
              <a:rPr lang="en-US" altLang="en-US" sz="1600" baseline="-25000" dirty="0">
                <a:solidFill>
                  <a:srgbClr val="000000"/>
                </a:solidFill>
              </a:rPr>
              <a:t>1</a:t>
            </a:r>
            <a:r>
              <a:rPr lang="en-US" altLang="en-US" sz="1600" dirty="0">
                <a:solidFill>
                  <a:srgbClr val="000000"/>
                </a:solidFill>
              </a:rPr>
              <a:t> = </a:t>
            </a:r>
            <a:r>
              <a:rPr lang="en-US" altLang="en-US" sz="1600" i="1" dirty="0">
                <a:solidFill>
                  <a:srgbClr val="000000"/>
                </a:solidFill>
              </a:rPr>
              <a:t>µ</a:t>
            </a:r>
            <a:r>
              <a:rPr lang="en-US" altLang="en-US" sz="1600" baseline="-25000" dirty="0">
                <a:solidFill>
                  <a:srgbClr val="000000"/>
                </a:solidFill>
              </a:rPr>
              <a:t>2</a:t>
            </a:r>
            <a:r>
              <a:rPr lang="en-US" altLang="en-US" sz="1600" dirty="0">
                <a:solidFill>
                  <a:srgbClr val="000000"/>
                </a:solidFill>
              </a:rPr>
              <a:t> = </a:t>
            </a:r>
            <a:r>
              <a:rPr lang="en-US" altLang="en-US" sz="1600" i="1" dirty="0">
                <a:solidFill>
                  <a:srgbClr val="000000"/>
                </a:solidFill>
              </a:rPr>
              <a:t>µ</a:t>
            </a:r>
            <a:r>
              <a:rPr lang="en-US" altLang="en-US" sz="1600" baseline="-25000" dirty="0">
                <a:solidFill>
                  <a:srgbClr val="000000"/>
                </a:solidFill>
              </a:rPr>
              <a:t>3</a:t>
            </a:r>
            <a:endParaRPr lang="en-US" altLang="en-US" sz="1600" dirty="0"/>
          </a:p>
          <a:p>
            <a:endParaRPr lang="en-US" altLang="en-US" sz="1000" dirty="0"/>
          </a:p>
          <a:p>
            <a:r>
              <a:rPr lang="en-US" altLang="en-US" sz="1600" b="1" dirty="0"/>
              <a:t>Alternative hypothesis: </a:t>
            </a:r>
            <a:br>
              <a:rPr lang="en-US" altLang="en-US" sz="1600" dirty="0"/>
            </a:br>
            <a:r>
              <a:rPr lang="en-US" altLang="en-US" sz="1600" i="1" dirty="0">
                <a:solidFill>
                  <a:srgbClr val="000000"/>
                </a:solidFill>
              </a:rPr>
              <a:t>H</a:t>
            </a:r>
            <a:r>
              <a:rPr lang="en-US" altLang="en-US" sz="1600" baseline="-25000" dirty="0">
                <a:solidFill>
                  <a:srgbClr val="000000"/>
                </a:solidFill>
              </a:rPr>
              <a:t>a</a:t>
            </a:r>
            <a:r>
              <a:rPr lang="en-US" altLang="en-US" sz="1600" dirty="0">
                <a:solidFill>
                  <a:srgbClr val="000000"/>
                </a:solidFill>
              </a:rPr>
              <a:t> : not all three </a:t>
            </a:r>
            <a:r>
              <a:rPr lang="en-US" altLang="en-US" sz="1600" i="1" dirty="0">
                <a:solidFill>
                  <a:srgbClr val="000000"/>
                </a:solidFill>
              </a:rPr>
              <a:t>µ’</a:t>
            </a:r>
            <a:r>
              <a:rPr lang="en-US" altLang="en-US" sz="1600" dirty="0">
                <a:solidFill>
                  <a:srgbClr val="000000"/>
                </a:solidFill>
              </a:rPr>
              <a:t>s are the same</a:t>
            </a:r>
          </a:p>
          <a:p>
            <a:endParaRPr lang="en-US" altLang="en-US" sz="600" dirty="0">
              <a:solidFill>
                <a:srgbClr val="000000"/>
              </a:solidFill>
            </a:endParaRPr>
          </a:p>
          <a:p>
            <a:r>
              <a:rPr lang="en-US" altLang="en-US" sz="1600" dirty="0">
                <a:solidFill>
                  <a:srgbClr val="000000"/>
                </a:solidFill>
              </a:rPr>
              <a:t>Where </a:t>
            </a:r>
            <a:r>
              <a:rPr lang="en-US" altLang="en-US" sz="1600" i="1" dirty="0">
                <a:solidFill>
                  <a:srgbClr val="000000"/>
                </a:solidFill>
              </a:rPr>
              <a:t>µ</a:t>
            </a:r>
            <a:r>
              <a:rPr lang="en-US" altLang="en-US" sz="1600" baseline="-25000" dirty="0">
                <a:solidFill>
                  <a:srgbClr val="000000"/>
                </a:solidFill>
              </a:rPr>
              <a:t>1</a:t>
            </a:r>
            <a:r>
              <a:rPr lang="en-US" altLang="en-US" sz="1600" dirty="0">
                <a:solidFill>
                  <a:srgbClr val="000000"/>
                </a:solidFill>
              </a:rPr>
              <a:t>, </a:t>
            </a:r>
            <a:r>
              <a:rPr lang="en-US" altLang="en-US" sz="1600" i="1" dirty="0">
                <a:solidFill>
                  <a:srgbClr val="000000"/>
                </a:solidFill>
              </a:rPr>
              <a:t>µ</a:t>
            </a:r>
            <a:r>
              <a:rPr lang="en-US" altLang="en-US" sz="1600" baseline="-25000" dirty="0">
                <a:solidFill>
                  <a:srgbClr val="000000"/>
                </a:solidFill>
              </a:rPr>
              <a:t>2</a:t>
            </a:r>
            <a:r>
              <a:rPr lang="en-US" altLang="en-US" sz="1600" dirty="0">
                <a:solidFill>
                  <a:srgbClr val="000000"/>
                </a:solidFill>
              </a:rPr>
              <a:t>, </a:t>
            </a:r>
            <a:r>
              <a:rPr lang="en-US" altLang="en-US" sz="1600" i="1" dirty="0">
                <a:solidFill>
                  <a:srgbClr val="000000"/>
                </a:solidFill>
              </a:rPr>
              <a:t>µ</a:t>
            </a:r>
            <a:r>
              <a:rPr lang="en-US" altLang="en-US" sz="1600" baseline="-25000" dirty="0">
                <a:solidFill>
                  <a:srgbClr val="000000"/>
                </a:solidFill>
              </a:rPr>
              <a:t>3</a:t>
            </a:r>
            <a:r>
              <a:rPr lang="en-US" altLang="en-US" sz="1600" dirty="0">
                <a:solidFill>
                  <a:srgbClr val="000000"/>
                </a:solidFill>
              </a:rPr>
              <a:t> are the true </a:t>
            </a:r>
            <a:r>
              <a:rPr lang="en-US" altLang="en-US" sz="1600" dirty="0" err="1">
                <a:solidFill>
                  <a:srgbClr val="000000"/>
                </a:solidFill>
              </a:rPr>
              <a:t>hsCRP</a:t>
            </a:r>
            <a:r>
              <a:rPr lang="en-US" altLang="en-US" sz="1600" dirty="0">
                <a:solidFill>
                  <a:srgbClr val="000000"/>
                </a:solidFill>
              </a:rPr>
              <a:t> means in normal patients, in patients with </a:t>
            </a:r>
            <a:r>
              <a:rPr lang="en-US" altLang="en-US" sz="1600" dirty="0" err="1">
                <a:solidFill>
                  <a:srgbClr val="000000"/>
                </a:solidFill>
              </a:rPr>
              <a:t>ABix</a:t>
            </a:r>
            <a:r>
              <a:rPr lang="en-US" altLang="en-US" sz="1600" dirty="0">
                <a:solidFill>
                  <a:srgbClr val="000000"/>
                </a:solidFill>
              </a:rPr>
              <a:t> &lt; 0.9 and in patients with </a:t>
            </a:r>
            <a:r>
              <a:rPr lang="en-US" altLang="en-US" sz="1600" dirty="0" err="1">
                <a:solidFill>
                  <a:srgbClr val="000000"/>
                </a:solidFill>
              </a:rPr>
              <a:t>ABix</a:t>
            </a:r>
            <a:r>
              <a:rPr lang="en-US" altLang="en-US" sz="1600" dirty="0">
                <a:solidFill>
                  <a:srgbClr val="000000"/>
                </a:solidFill>
              </a:rPr>
              <a:t> &gt; 1.4 , respectively.</a:t>
            </a:r>
            <a:endParaRPr lang="en-US" altLang="en-US" sz="1600" dirty="0"/>
          </a:p>
          <a:p>
            <a:endParaRPr lang="en-US" altLang="en-US" sz="1600" dirty="0"/>
          </a:p>
        </p:txBody>
      </p:sp>
      <p:sp>
        <p:nvSpPr>
          <p:cNvPr id="12" name="Rectangle 11">
            <a:extLst>
              <a:ext uri="{FF2B5EF4-FFF2-40B4-BE49-F238E27FC236}">
                <a16:creationId xmlns:a16="http://schemas.microsoft.com/office/drawing/2014/main" id="{0106CACC-EA90-4125-9838-999BE31CC9FC}"/>
              </a:ext>
            </a:extLst>
          </p:cNvPr>
          <p:cNvSpPr/>
          <p:nvPr/>
        </p:nvSpPr>
        <p:spPr>
          <a:xfrm>
            <a:off x="553581" y="2363936"/>
            <a:ext cx="8540315" cy="400110"/>
          </a:xfrm>
          <a:prstGeom prst="rect">
            <a:avLst/>
          </a:prstGeom>
        </p:spPr>
        <p:txBody>
          <a:bodyPr wrap="square">
            <a:spAutoFit/>
          </a:bodyPr>
          <a:lstStyle/>
          <a:p>
            <a:r>
              <a:rPr lang="en-US" altLang="en-US" sz="2000" dirty="0"/>
              <a:t>Put in another way,</a:t>
            </a:r>
            <a:endParaRPr lang="en-US" sz="2000" dirty="0"/>
          </a:p>
        </p:txBody>
      </p:sp>
    </p:spTree>
    <p:extLst>
      <p:ext uri="{BB962C8B-B14F-4D97-AF65-F5344CB8AC3E}">
        <p14:creationId xmlns:p14="http://schemas.microsoft.com/office/powerpoint/2010/main" val="180231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4478051" cy="502602"/>
          </a:xfrm>
        </p:spPr>
        <p:txBody>
          <a:bodyPr>
            <a:normAutofit fontScale="90000"/>
          </a:bodyPr>
          <a:lstStyle/>
          <a:p>
            <a:r>
              <a:rPr lang="en-US" sz="4000" dirty="0">
                <a:latin typeface="+mn-lt"/>
                <a:ea typeface="Arial" charset="0"/>
                <a:cs typeface="Arial" charset="0"/>
              </a:rPr>
              <a:t>Why ANOVA Is Needed</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397263AE-FC82-4F8D-9209-2C6551C9D4C9}"/>
              </a:ext>
            </a:extLst>
          </p:cNvPr>
          <p:cNvSpPr>
            <a:spLocks noGrp="1"/>
          </p:cNvSpPr>
          <p:nvPr>
            <p:ph idx="1"/>
          </p:nvPr>
        </p:nvSpPr>
        <p:spPr>
          <a:xfrm>
            <a:off x="457200" y="893779"/>
            <a:ext cx="8229600" cy="3047999"/>
          </a:xfrm>
        </p:spPr>
        <p:txBody>
          <a:bodyPr>
            <a:normAutofit fontScale="85000" lnSpcReduction="10000"/>
          </a:bodyPr>
          <a:lstStyle/>
          <a:p>
            <a:pPr>
              <a:lnSpc>
                <a:spcPct val="120000"/>
              </a:lnSpc>
              <a:spcBef>
                <a:spcPts val="0"/>
              </a:spcBef>
            </a:pPr>
            <a:r>
              <a:rPr lang="en-US" dirty="0"/>
              <a:t>Needed to keep the risk of Type I error at a reasonable level when comparing multiple samples</a:t>
            </a:r>
          </a:p>
          <a:p>
            <a:pPr lvl="1">
              <a:lnSpc>
                <a:spcPct val="120000"/>
              </a:lnSpc>
              <a:spcBef>
                <a:spcPts val="0"/>
              </a:spcBef>
            </a:pPr>
            <a:r>
              <a:rPr lang="en-US" dirty="0"/>
              <a:t>Example: 5 experimental groups</a:t>
            </a:r>
          </a:p>
          <a:p>
            <a:pPr lvl="2">
              <a:lnSpc>
                <a:spcPct val="120000"/>
              </a:lnSpc>
              <a:spcBef>
                <a:spcPts val="0"/>
              </a:spcBef>
            </a:pPr>
            <a:r>
              <a:rPr lang="en-US" dirty="0"/>
              <a:t>4 medications and a placebo tested to treat a disease</a:t>
            </a:r>
          </a:p>
          <a:p>
            <a:pPr lvl="3">
              <a:lnSpc>
                <a:spcPct val="120000"/>
              </a:lnSpc>
              <a:spcBef>
                <a:spcPts val="0"/>
              </a:spcBef>
            </a:pPr>
            <a:r>
              <a:rPr lang="en-US" dirty="0"/>
              <a:t>10 separate t tests would be needed to make all comparisons</a:t>
            </a:r>
          </a:p>
          <a:p>
            <a:pPr lvl="3">
              <a:lnSpc>
                <a:spcPct val="120000"/>
              </a:lnSpc>
              <a:spcBef>
                <a:spcPts val="0"/>
              </a:spcBef>
            </a:pPr>
            <a:r>
              <a:rPr lang="en-US" dirty="0"/>
              <a:t>Each </a:t>
            </a:r>
            <a:r>
              <a:rPr lang="en-US" i="1" dirty="0"/>
              <a:t>t</a:t>
            </a:r>
            <a:r>
              <a:rPr lang="en-US" dirty="0"/>
              <a:t> test has 5% Type I error rate</a:t>
            </a:r>
          </a:p>
          <a:p>
            <a:pPr lvl="3">
              <a:lnSpc>
                <a:spcPct val="120000"/>
              </a:lnSpc>
              <a:spcBef>
                <a:spcPts val="0"/>
              </a:spcBef>
            </a:pPr>
            <a:r>
              <a:rPr lang="en-US" dirty="0"/>
              <a:t>Results in almost a 50% chance of Type I error	</a:t>
            </a:r>
          </a:p>
        </p:txBody>
      </p:sp>
      <p:graphicFrame>
        <p:nvGraphicFramePr>
          <p:cNvPr id="9" name="Table 8">
            <a:extLst>
              <a:ext uri="{FF2B5EF4-FFF2-40B4-BE49-F238E27FC236}">
                <a16:creationId xmlns:a16="http://schemas.microsoft.com/office/drawing/2014/main" id="{D0BE789B-6E17-4784-90EF-4A8C6E8198B0}"/>
              </a:ext>
            </a:extLst>
          </p:cNvPr>
          <p:cNvGraphicFramePr>
            <a:graphicFrameLocks noGrp="1"/>
          </p:cNvGraphicFramePr>
          <p:nvPr>
            <p:extLst>
              <p:ext uri="{D42A27DB-BD31-4B8C-83A1-F6EECF244321}">
                <p14:modId xmlns:p14="http://schemas.microsoft.com/office/powerpoint/2010/main" val="2190143458"/>
              </p:ext>
            </p:extLst>
          </p:nvPr>
        </p:nvGraphicFramePr>
        <p:xfrm>
          <a:off x="914400" y="3622288"/>
          <a:ext cx="7543800" cy="1676400"/>
        </p:xfrm>
        <a:graphic>
          <a:graphicData uri="http://schemas.openxmlformats.org/drawingml/2006/table">
            <a:tbl>
              <a:tblPr firstRow="1" bandRow="1">
                <a:tableStyleId>{7DF18680-E054-41AD-8BC1-D1AEF772440D}</a:tableStyleId>
              </a:tblPr>
              <a:tblGrid>
                <a:gridCol w="1885950">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gridCol w="1885950">
                  <a:extLst>
                    <a:ext uri="{9D8B030D-6E8A-4147-A177-3AD203B41FA5}">
                      <a16:colId xmlns:a16="http://schemas.microsoft.com/office/drawing/2014/main" val="20002"/>
                    </a:ext>
                  </a:extLst>
                </a:gridCol>
                <a:gridCol w="1885950">
                  <a:extLst>
                    <a:ext uri="{9D8B030D-6E8A-4147-A177-3AD203B41FA5}">
                      <a16:colId xmlns:a16="http://schemas.microsoft.com/office/drawing/2014/main" val="20003"/>
                    </a:ext>
                  </a:extLst>
                </a:gridCol>
              </a:tblGrid>
              <a:tr h="0">
                <a:tc gridSpan="4">
                  <a:txBody>
                    <a:bodyPr/>
                    <a:lstStyle/>
                    <a:p>
                      <a:pPr algn="ctr"/>
                      <a:r>
                        <a:rPr lang="en-US" sz="1600" dirty="0"/>
                        <a:t>All Possible Pairs of Five Experimental</a:t>
                      </a:r>
                      <a:r>
                        <a:rPr lang="en-US" sz="1600" baseline="0" dirty="0"/>
                        <a:t> Groups</a:t>
                      </a:r>
                      <a:endParaRPr lang="en-US" sz="16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0">
                <a:tc>
                  <a:txBody>
                    <a:bodyPr/>
                    <a:lstStyle/>
                    <a:p>
                      <a:pPr algn="ctr"/>
                      <a:r>
                        <a:rPr lang="en-US" sz="1600" dirty="0"/>
                        <a:t>1 vs. 2</a:t>
                      </a:r>
                    </a:p>
                  </a:txBody>
                  <a:tcPr/>
                </a:tc>
                <a:tc>
                  <a:txBody>
                    <a:bodyPr/>
                    <a:lstStyle/>
                    <a:p>
                      <a:pPr algn="ctr"/>
                      <a:r>
                        <a:rPr lang="en-US" sz="1600" dirty="0"/>
                        <a:t>1 vs. 3</a:t>
                      </a:r>
                    </a:p>
                  </a:txBody>
                  <a:tcPr/>
                </a:tc>
                <a:tc>
                  <a:txBody>
                    <a:bodyPr/>
                    <a:lstStyle/>
                    <a:p>
                      <a:pPr algn="ctr"/>
                      <a:r>
                        <a:rPr lang="en-US" sz="1600" dirty="0"/>
                        <a:t>1 vs. 4</a:t>
                      </a:r>
                    </a:p>
                  </a:txBody>
                  <a:tcPr/>
                </a:tc>
                <a:tc>
                  <a:txBody>
                    <a:bodyPr/>
                    <a:lstStyle/>
                    <a:p>
                      <a:pPr algn="ctr"/>
                      <a:r>
                        <a:rPr lang="en-US" sz="1600" dirty="0"/>
                        <a:t>1 vs. 5</a:t>
                      </a:r>
                    </a:p>
                  </a:txBody>
                  <a:tcPr/>
                </a:tc>
                <a:extLst>
                  <a:ext uri="{0D108BD9-81ED-4DB2-BD59-A6C34878D82A}">
                    <a16:rowId xmlns:a16="http://schemas.microsoft.com/office/drawing/2014/main" val="10001"/>
                  </a:ext>
                </a:extLst>
              </a:tr>
              <a:tr h="0">
                <a:tc>
                  <a:txBody>
                    <a:bodyPr/>
                    <a:lstStyle/>
                    <a:p>
                      <a:pPr algn="ctr"/>
                      <a:r>
                        <a:rPr lang="en-US" sz="1600" dirty="0"/>
                        <a:t>2 vs. 3</a:t>
                      </a:r>
                    </a:p>
                  </a:txBody>
                  <a:tcPr/>
                </a:tc>
                <a:tc>
                  <a:txBody>
                    <a:bodyPr/>
                    <a:lstStyle/>
                    <a:p>
                      <a:pPr algn="ctr"/>
                      <a:r>
                        <a:rPr lang="en-US" sz="1600" dirty="0"/>
                        <a:t>2 vs. 4</a:t>
                      </a:r>
                    </a:p>
                  </a:txBody>
                  <a:tcPr/>
                </a:tc>
                <a:tc>
                  <a:txBody>
                    <a:bodyPr/>
                    <a:lstStyle/>
                    <a:p>
                      <a:pPr algn="ctr"/>
                      <a:r>
                        <a:rPr lang="en-US" sz="1600" dirty="0"/>
                        <a:t>2 vs. 5</a:t>
                      </a:r>
                    </a:p>
                  </a:txBody>
                  <a:tcPr/>
                </a:tc>
                <a:tc>
                  <a:txBody>
                    <a:bodyPr/>
                    <a:lstStyle/>
                    <a:p>
                      <a:pPr algn="ctr"/>
                      <a:endParaRPr lang="en-US" sz="1600" dirty="0"/>
                    </a:p>
                  </a:txBody>
                  <a:tcPr/>
                </a:tc>
                <a:extLst>
                  <a:ext uri="{0D108BD9-81ED-4DB2-BD59-A6C34878D82A}">
                    <a16:rowId xmlns:a16="http://schemas.microsoft.com/office/drawing/2014/main" val="10002"/>
                  </a:ext>
                </a:extLst>
              </a:tr>
              <a:tr h="0">
                <a:tc>
                  <a:txBody>
                    <a:bodyPr/>
                    <a:lstStyle/>
                    <a:p>
                      <a:pPr algn="ctr"/>
                      <a:r>
                        <a:rPr lang="en-US" sz="1600" dirty="0"/>
                        <a:t>3 vs. 4</a:t>
                      </a:r>
                    </a:p>
                  </a:txBody>
                  <a:tcPr/>
                </a:tc>
                <a:tc>
                  <a:txBody>
                    <a:bodyPr/>
                    <a:lstStyle/>
                    <a:p>
                      <a:pPr algn="ctr"/>
                      <a:r>
                        <a:rPr lang="en-US" sz="1600" dirty="0"/>
                        <a:t>3 vs. 5</a:t>
                      </a:r>
                    </a:p>
                  </a:txBody>
                  <a:tcPr/>
                </a:tc>
                <a:tc>
                  <a:txBody>
                    <a:bodyPr/>
                    <a:lstStyle/>
                    <a:p>
                      <a:pPr algn="ctr"/>
                      <a:endParaRPr lang="en-US" sz="1600"/>
                    </a:p>
                  </a:txBody>
                  <a:tcPr/>
                </a:tc>
                <a:tc>
                  <a:txBody>
                    <a:bodyPr/>
                    <a:lstStyle/>
                    <a:p>
                      <a:pPr algn="ctr"/>
                      <a:endParaRPr lang="en-US" sz="1600"/>
                    </a:p>
                  </a:txBody>
                  <a:tcPr/>
                </a:tc>
                <a:extLst>
                  <a:ext uri="{0D108BD9-81ED-4DB2-BD59-A6C34878D82A}">
                    <a16:rowId xmlns:a16="http://schemas.microsoft.com/office/drawing/2014/main" val="10003"/>
                  </a:ext>
                </a:extLst>
              </a:tr>
              <a:tr h="0">
                <a:tc>
                  <a:txBody>
                    <a:bodyPr/>
                    <a:lstStyle/>
                    <a:p>
                      <a:pPr algn="ctr"/>
                      <a:r>
                        <a:rPr lang="en-US" sz="1600" dirty="0"/>
                        <a:t>4 vs. 5</a:t>
                      </a:r>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327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1934662" cy="502602"/>
          </a:xfrm>
        </p:spPr>
        <p:txBody>
          <a:bodyPr>
            <a:normAutofit fontScale="90000"/>
          </a:bodyPr>
          <a:lstStyle/>
          <a:p>
            <a:r>
              <a:rPr lang="en-US" sz="4000" dirty="0"/>
              <a:t>Example</a:t>
            </a:r>
          </a:p>
        </p:txBody>
      </p:sp>
      <p:sp>
        <p:nvSpPr>
          <p:cNvPr id="3" name="Rectangle 2"/>
          <p:cNvSpPr/>
          <p:nvPr/>
        </p:nvSpPr>
        <p:spPr>
          <a:xfrm>
            <a:off x="560278" y="831448"/>
            <a:ext cx="7562230" cy="1546577"/>
          </a:xfrm>
          <a:prstGeom prst="rect">
            <a:avLst/>
          </a:prstGeom>
        </p:spPr>
        <p:txBody>
          <a:bodyPr wrap="square">
            <a:spAutoFit/>
          </a:bodyPr>
          <a:lstStyle/>
          <a:p>
            <a:r>
              <a:rPr lang="en-US" sz="1050" b="1" dirty="0">
                <a:latin typeface="SAS Monospace" panose="020B0609020202020204" pitchFamily="49" charset="0"/>
              </a:rPr>
              <a:t>The ANOVA Procedure: Dependent Variable: </a:t>
            </a:r>
            <a:r>
              <a:rPr lang="en-US" sz="1050" b="1" dirty="0" err="1">
                <a:latin typeface="SAS Monospace" panose="020B0609020202020204" pitchFamily="49" charset="0"/>
              </a:rPr>
              <a:t>hscrp</a:t>
            </a:r>
            <a:endParaRPr lang="en-US" sz="1050" b="1" dirty="0">
              <a:latin typeface="SAS Monospace" panose="020B0609020202020204" pitchFamily="49" charset="0"/>
            </a:endParaRPr>
          </a:p>
          <a:p>
            <a:r>
              <a:rPr lang="en-US" sz="1050" dirty="0">
                <a:latin typeface="SAS Monospace" panose="020B0609020202020204" pitchFamily="49" charset="0"/>
              </a:rPr>
              <a:t>                              Sum of</a:t>
            </a:r>
          </a:p>
          <a:p>
            <a:r>
              <a:rPr lang="en-US" sz="1050" dirty="0">
                <a:latin typeface="SAS Monospace" panose="020B0609020202020204" pitchFamily="49" charset="0"/>
              </a:rPr>
              <a:t>Source              DF       Squares   Mean Square  F Value  </a:t>
            </a:r>
            <a:r>
              <a:rPr lang="en-US" sz="1050" dirty="0" err="1">
                <a:latin typeface="SAS Monospace" panose="020B0609020202020204" pitchFamily="49" charset="0"/>
              </a:rPr>
              <a:t>Pr</a:t>
            </a:r>
            <a:r>
              <a:rPr lang="en-US" sz="1050" dirty="0">
                <a:latin typeface="SAS Monospace" panose="020B0609020202020204" pitchFamily="49" charset="0"/>
              </a:rPr>
              <a:t> &gt; F</a:t>
            </a:r>
          </a:p>
          <a:p>
            <a:r>
              <a:rPr lang="it-IT" sz="1050" dirty="0">
                <a:latin typeface="SAS Monospace" panose="020B0609020202020204" pitchFamily="49" charset="0"/>
              </a:rPr>
              <a:t>Model                2   336.0503666   168.0251833    20.46  &lt;.0001</a:t>
            </a:r>
          </a:p>
          <a:p>
            <a:r>
              <a:rPr lang="en-US" sz="1050" dirty="0">
                <a:latin typeface="SAS Monospace" panose="020B0609020202020204" pitchFamily="49" charset="0"/>
              </a:rPr>
              <a:t>Error               62   509.0787656     8.2109478</a:t>
            </a:r>
          </a:p>
          <a:p>
            <a:r>
              <a:rPr lang="en-US" sz="1050" dirty="0">
                <a:latin typeface="SAS Monospace" panose="020B0609020202020204" pitchFamily="49" charset="0"/>
              </a:rPr>
              <a:t>Corrected Total     64   845.1291322</a:t>
            </a:r>
          </a:p>
          <a:p>
            <a:endParaRPr lang="en-US" sz="1050" dirty="0">
              <a:latin typeface="SAS Monospace" panose="020B0609020202020204" pitchFamily="49" charset="0"/>
            </a:endParaRPr>
          </a:p>
          <a:p>
            <a:r>
              <a:rPr lang="en-US" sz="1050" dirty="0">
                <a:latin typeface="SAS Monospace" panose="020B0609020202020204" pitchFamily="49" charset="0"/>
              </a:rPr>
              <a:t>R-Square     Root MSE</a:t>
            </a:r>
          </a:p>
          <a:p>
            <a:r>
              <a:rPr lang="en-US" sz="1050" dirty="0">
                <a:latin typeface="SAS Monospace" panose="020B0609020202020204" pitchFamily="49" charset="0"/>
              </a:rPr>
              <a:t>0.397632     2.865475</a:t>
            </a:r>
            <a:endParaRPr lang="en-US" sz="1050" dirty="0"/>
          </a:p>
        </p:txBody>
      </p:sp>
      <p:sp>
        <p:nvSpPr>
          <p:cNvPr id="11" name="Rectangle 10"/>
          <p:cNvSpPr/>
          <p:nvPr/>
        </p:nvSpPr>
        <p:spPr>
          <a:xfrm>
            <a:off x="-153400" y="2358397"/>
            <a:ext cx="3860427" cy="1223412"/>
          </a:xfrm>
          <a:prstGeom prst="rect">
            <a:avLst/>
          </a:prstGeom>
        </p:spPr>
        <p:txBody>
          <a:bodyPr wrap="square">
            <a:spAutoFit/>
          </a:bodyPr>
          <a:lstStyle/>
          <a:p>
            <a:r>
              <a:rPr lang="en-US" sz="1050" dirty="0">
                <a:latin typeface="SAS Monospace" panose="020B0609020202020204" pitchFamily="49" charset="0"/>
              </a:rPr>
              <a:t>                   N </a:t>
            </a:r>
          </a:p>
          <a:p>
            <a:r>
              <a:rPr lang="en-US" sz="1050" dirty="0">
                <a:latin typeface="SAS Monospace" panose="020B0609020202020204" pitchFamily="49" charset="0"/>
              </a:rPr>
              <a:t>         </a:t>
            </a:r>
            <a:r>
              <a:rPr lang="en-US" sz="1050" dirty="0" err="1">
                <a:latin typeface="SAS Monospace" panose="020B0609020202020204" pitchFamily="49" charset="0"/>
              </a:rPr>
              <a:t>ABix</a:t>
            </a:r>
            <a:r>
              <a:rPr lang="en-US" sz="1050" dirty="0">
                <a:latin typeface="SAS Monospace" panose="020B0609020202020204" pitchFamily="49" charset="0"/>
              </a:rPr>
              <a:t>    </a:t>
            </a:r>
            <a:r>
              <a:rPr lang="en-US" sz="1050" dirty="0" err="1">
                <a:latin typeface="SAS Monospace" panose="020B0609020202020204" pitchFamily="49" charset="0"/>
              </a:rPr>
              <a:t>Obs</a:t>
            </a:r>
            <a:r>
              <a:rPr lang="en-US" sz="1050" dirty="0">
                <a:latin typeface="SAS Monospace" panose="020B0609020202020204" pitchFamily="49" charset="0"/>
              </a:rPr>
              <a:t>        Mean     </a:t>
            </a:r>
            <a:r>
              <a:rPr lang="en-US" sz="1050" dirty="0" err="1">
                <a:latin typeface="SAS Monospace" panose="020B0609020202020204" pitchFamily="49" charset="0"/>
              </a:rPr>
              <a:t>Std</a:t>
            </a:r>
            <a:r>
              <a:rPr lang="en-US" sz="1050" dirty="0">
                <a:latin typeface="SAS Monospace" panose="020B0609020202020204" pitchFamily="49" charset="0"/>
              </a:rPr>
              <a:t> Dev</a:t>
            </a:r>
          </a:p>
          <a:p>
            <a:r>
              <a:rPr lang="en-US" sz="1050" dirty="0">
                <a:latin typeface="SAS Monospace" panose="020B0609020202020204" pitchFamily="49" charset="0"/>
              </a:rPr>
              <a:t>         </a:t>
            </a:r>
            <a:r>
              <a:rPr lang="en-US" sz="1050" dirty="0" err="1">
                <a:latin typeface="SAS Monospace" panose="020B0609020202020204" pitchFamily="49" charset="0"/>
              </a:rPr>
              <a:t>ƒƒƒƒƒƒƒƒƒƒƒƒƒƒƒƒƒƒƒƒƒƒƒƒƒƒƒƒƒƒƒƒƒƒƒƒ</a:t>
            </a:r>
            <a:endParaRPr lang="en-US" sz="1050" dirty="0">
              <a:latin typeface="SAS Monospace" panose="020B0609020202020204" pitchFamily="49" charset="0"/>
            </a:endParaRPr>
          </a:p>
          <a:p>
            <a:r>
              <a:rPr lang="en-US" sz="1050" dirty="0">
                <a:latin typeface="SAS Monospace" panose="020B0609020202020204" pitchFamily="49" charset="0"/>
              </a:rPr>
              <a:t>         &lt;0.9     11   8.1326852   3.2839532</a:t>
            </a:r>
          </a:p>
          <a:p>
            <a:r>
              <a:rPr lang="en-US" sz="1050" dirty="0">
                <a:latin typeface="SAS Monospace" panose="020B0609020202020204" pitchFamily="49" charset="0"/>
              </a:rPr>
              <a:t>         &gt;1.4     24   7.0874720   3.5693072</a:t>
            </a:r>
          </a:p>
          <a:p>
            <a:r>
              <a:rPr lang="en-US" sz="1050" dirty="0">
                <a:latin typeface="SAS Monospace" panose="020B0609020202020204" pitchFamily="49" charset="0"/>
              </a:rPr>
              <a:t>         Normal   30   2.9111922   1.9317345 </a:t>
            </a:r>
          </a:p>
          <a:p>
            <a:r>
              <a:rPr lang="en-US" sz="1050" dirty="0">
                <a:latin typeface="SAS Monospace" panose="020B0609020202020204" pitchFamily="49" charset="0"/>
              </a:rPr>
              <a:t>         </a:t>
            </a:r>
            <a:r>
              <a:rPr lang="en-US" sz="1050" dirty="0" err="1">
                <a:latin typeface="SAS Monospace" panose="020B0609020202020204" pitchFamily="49" charset="0"/>
              </a:rPr>
              <a:t>ƒƒƒƒƒƒƒƒƒƒƒƒƒƒƒƒƒƒƒƒƒƒƒƒƒƒƒƒƒƒƒƒƒƒƒƒ</a:t>
            </a:r>
            <a:endParaRPr lang="en-US" sz="28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738" y="2663197"/>
            <a:ext cx="4529963" cy="1088044"/>
          </a:xfrm>
          <a:prstGeom prst="rect">
            <a:avLst/>
          </a:prstGeom>
        </p:spPr>
      </p:pic>
      <p:sp>
        <p:nvSpPr>
          <p:cNvPr id="17" name="Rectangle 12"/>
          <p:cNvSpPr>
            <a:spLocks noChangeArrowheads="1"/>
          </p:cNvSpPr>
          <p:nvPr/>
        </p:nvSpPr>
        <p:spPr bwMode="auto">
          <a:xfrm>
            <a:off x="4767424" y="1052335"/>
            <a:ext cx="1450084" cy="523136"/>
          </a:xfrm>
          <a:prstGeom prst="rect">
            <a:avLst/>
          </a:prstGeom>
          <a:noFill/>
          <a:ln w="285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100">
              <a:solidFill>
                <a:schemeClr val="tx1"/>
              </a:solidFill>
              <a:latin typeface="+mn-lt"/>
              <a:cs typeface="Arial" panose="020B0604020202020204" pitchFamily="34" charset="0"/>
            </a:endParaRPr>
          </a:p>
        </p:txBody>
      </p:sp>
      <p:grpSp>
        <p:nvGrpSpPr>
          <p:cNvPr id="18" name="Group 19"/>
          <p:cNvGrpSpPr>
            <a:grpSpLocks/>
          </p:cNvGrpSpPr>
          <p:nvPr/>
        </p:nvGrpSpPr>
        <p:grpSpPr bwMode="auto">
          <a:xfrm>
            <a:off x="6263256" y="814888"/>
            <a:ext cx="2133600" cy="830263"/>
            <a:chOff x="4416" y="1536"/>
            <a:chExt cx="1344" cy="523"/>
          </a:xfrm>
        </p:grpSpPr>
        <p:sp>
          <p:nvSpPr>
            <p:cNvPr id="19" name="Text Box 13"/>
            <p:cNvSpPr txBox="1">
              <a:spLocks noChangeArrowheads="1"/>
            </p:cNvSpPr>
            <p:nvPr/>
          </p:nvSpPr>
          <p:spPr bwMode="auto">
            <a:xfrm>
              <a:off x="4560" y="1536"/>
              <a:ext cx="120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algn="ctr" eaLnBrk="1" hangingPunct="1">
                <a:spcBef>
                  <a:spcPct val="50000"/>
                </a:spcBef>
                <a:buClrTx/>
                <a:buSzTx/>
                <a:buFontTx/>
                <a:buNone/>
              </a:pPr>
              <a:r>
                <a:rPr lang="en-US" altLang="en-US" sz="1600" b="1" i="1">
                  <a:solidFill>
                    <a:srgbClr val="800000"/>
                  </a:solidFill>
                  <a:latin typeface="+mn-lt"/>
                  <a:cs typeface="Arial" panose="020B0604020202020204" pitchFamily="34" charset="0"/>
                </a:rPr>
                <a:t>P</a:t>
              </a:r>
              <a:r>
                <a:rPr lang="en-US" altLang="en-US" sz="1600" b="1">
                  <a:solidFill>
                    <a:srgbClr val="800000"/>
                  </a:solidFill>
                  <a:latin typeface="+mn-lt"/>
                  <a:cs typeface="Arial" panose="020B0604020202020204" pitchFamily="34" charset="0"/>
                </a:rPr>
                <a:t>-value  &lt; .05</a:t>
              </a:r>
              <a:br>
                <a:rPr lang="en-US" altLang="en-US" sz="1600" b="1">
                  <a:solidFill>
                    <a:srgbClr val="800000"/>
                  </a:solidFill>
                  <a:latin typeface="+mn-lt"/>
                  <a:cs typeface="Arial" panose="020B0604020202020204" pitchFamily="34" charset="0"/>
                </a:rPr>
              </a:br>
              <a:r>
                <a:rPr lang="en-US" altLang="en-US" sz="1600" b="1">
                  <a:solidFill>
                    <a:srgbClr val="800000"/>
                  </a:solidFill>
                  <a:latin typeface="+mn-lt"/>
                  <a:cs typeface="Arial" panose="020B0604020202020204" pitchFamily="34" charset="0"/>
                </a:rPr>
                <a:t>significant differences</a:t>
              </a:r>
            </a:p>
          </p:txBody>
        </p:sp>
        <p:sp>
          <p:nvSpPr>
            <p:cNvPr id="20" name="Line 18"/>
            <p:cNvSpPr>
              <a:spLocks noChangeShapeType="1"/>
            </p:cNvSpPr>
            <p:nvPr/>
          </p:nvSpPr>
          <p:spPr bwMode="auto">
            <a:xfrm flipH="1">
              <a:off x="4416" y="1680"/>
              <a:ext cx="288" cy="192"/>
            </a:xfrm>
            <a:prstGeom prst="line">
              <a:avLst/>
            </a:prstGeom>
            <a:noFill/>
            <a:ln w="28575">
              <a:solidFill>
                <a:srgbClr val="800000"/>
              </a:solidFill>
              <a:round/>
              <a:headEnd/>
              <a:tailEnd type="triangle" w="lg" len="med"/>
            </a:ln>
            <a:extLst>
              <a:ext uri="{909E8E84-426E-40DD-AFC4-6F175D3DCCD1}">
                <a14:hiddenFill xmlns:a14="http://schemas.microsoft.com/office/drawing/2010/main">
                  <a:noFill/>
                </a14:hiddenFill>
              </a:ext>
            </a:extLst>
          </p:spPr>
          <p:txBody>
            <a:bodyPr/>
            <a:lstStyle/>
            <a:p>
              <a:endParaRPr lang="en-US" sz="1400"/>
            </a:p>
          </p:txBody>
        </p:sp>
      </p:grpSp>
      <p:sp>
        <p:nvSpPr>
          <p:cNvPr id="23" name="Rectangle 14"/>
          <p:cNvSpPr>
            <a:spLocks noChangeArrowheads="1"/>
          </p:cNvSpPr>
          <p:nvPr/>
        </p:nvSpPr>
        <p:spPr bwMode="auto">
          <a:xfrm>
            <a:off x="3656600" y="2590065"/>
            <a:ext cx="4740256" cy="1200830"/>
          </a:xfrm>
          <a:prstGeom prst="rect">
            <a:avLst/>
          </a:prstGeom>
          <a:noFill/>
          <a:ln w="285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400">
              <a:solidFill>
                <a:schemeClr val="tx1"/>
              </a:solidFill>
              <a:latin typeface="+mn-lt"/>
              <a:cs typeface="Arial" panose="020B0604020202020204" pitchFamily="34" charset="0"/>
            </a:endParaRPr>
          </a:p>
        </p:txBody>
      </p:sp>
      <p:sp>
        <p:nvSpPr>
          <p:cNvPr id="24" name="Text Box 15"/>
          <p:cNvSpPr txBox="1">
            <a:spLocks noChangeArrowheads="1"/>
          </p:cNvSpPr>
          <p:nvPr/>
        </p:nvSpPr>
        <p:spPr bwMode="auto">
          <a:xfrm>
            <a:off x="1369040" y="3538396"/>
            <a:ext cx="18256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algn="ctr" eaLnBrk="1" hangingPunct="1">
              <a:spcBef>
                <a:spcPct val="50000"/>
              </a:spcBef>
              <a:buClrTx/>
              <a:buSzTx/>
              <a:buFontTx/>
              <a:buNone/>
            </a:pPr>
            <a:r>
              <a:rPr lang="en-US" altLang="en-US" sz="1600" b="1" dirty="0">
                <a:solidFill>
                  <a:srgbClr val="800000"/>
                </a:solidFill>
                <a:latin typeface="+mn-lt"/>
                <a:cs typeface="Arial" panose="020B0604020202020204" pitchFamily="34" charset="0"/>
              </a:rPr>
              <a:t>Follow-up analysis</a:t>
            </a:r>
          </a:p>
        </p:txBody>
      </p:sp>
      <p:sp>
        <p:nvSpPr>
          <p:cNvPr id="27" name="Line 16"/>
          <p:cNvSpPr>
            <a:spLocks noChangeShapeType="1"/>
          </p:cNvSpPr>
          <p:nvPr/>
        </p:nvSpPr>
        <p:spPr bwMode="auto">
          <a:xfrm flipV="1">
            <a:off x="3123200" y="3610152"/>
            <a:ext cx="533400" cy="76200"/>
          </a:xfrm>
          <a:prstGeom prst="line">
            <a:avLst/>
          </a:prstGeom>
          <a:noFill/>
          <a:ln w="28575">
            <a:solidFill>
              <a:srgbClr val="800000"/>
            </a:solidFill>
            <a:round/>
            <a:headEnd/>
            <a:tailEnd type="triangle" w="lg" len="med"/>
          </a:ln>
          <a:extLst>
            <a:ext uri="{909E8E84-426E-40DD-AFC4-6F175D3DCCD1}">
              <a14:hiddenFill xmlns:a14="http://schemas.microsoft.com/office/drawing/2010/main">
                <a:noFill/>
              </a14:hiddenFill>
            </a:ext>
          </a:extLst>
        </p:spPr>
        <p:txBody>
          <a:bodyPr/>
          <a:lstStyle/>
          <a:p>
            <a:endParaRPr lang="en-US" sz="1400"/>
          </a:p>
        </p:txBody>
      </p:sp>
      <p:sp>
        <p:nvSpPr>
          <p:cNvPr id="28" name="Rectangle 11"/>
          <p:cNvSpPr>
            <a:spLocks noChangeArrowheads="1"/>
          </p:cNvSpPr>
          <p:nvPr/>
        </p:nvSpPr>
        <p:spPr bwMode="auto">
          <a:xfrm>
            <a:off x="560278" y="4105682"/>
            <a:ext cx="4347784" cy="58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79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eaLnBrk="1" hangingPunct="1">
              <a:spcBef>
                <a:spcPct val="20000"/>
              </a:spcBef>
              <a:buClr>
                <a:schemeClr val="tx1"/>
              </a:buClr>
              <a:buSzTx/>
              <a:buFontTx/>
              <a:buNone/>
            </a:pPr>
            <a:r>
              <a:rPr lang="en-US" altLang="en-US" sz="1600" dirty="0">
                <a:solidFill>
                  <a:schemeClr val="tx1"/>
                </a:solidFill>
                <a:latin typeface="+mn-lt"/>
                <a:cs typeface="Arial" panose="020B0604020202020204" pitchFamily="34" charset="0"/>
              </a:rPr>
              <a:t>There is significant evidence that the three </a:t>
            </a:r>
            <a:r>
              <a:rPr lang="en-US" altLang="en-US" sz="1600" dirty="0" err="1">
                <a:solidFill>
                  <a:schemeClr val="tx1"/>
                </a:solidFill>
                <a:latin typeface="+mn-lt"/>
                <a:cs typeface="Arial" panose="020B0604020202020204" pitchFamily="34" charset="0"/>
              </a:rPr>
              <a:t>ABix</a:t>
            </a:r>
            <a:r>
              <a:rPr lang="en-US" altLang="en-US" sz="1600" dirty="0">
                <a:solidFill>
                  <a:schemeClr val="tx1"/>
                </a:solidFill>
                <a:latin typeface="+mn-lt"/>
                <a:cs typeface="Arial" panose="020B0604020202020204" pitchFamily="34" charset="0"/>
              </a:rPr>
              <a:t> ranges do not all have the same means of </a:t>
            </a:r>
            <a:r>
              <a:rPr lang="en-US" altLang="en-US" sz="1600" dirty="0" err="1">
                <a:solidFill>
                  <a:schemeClr val="tx1"/>
                </a:solidFill>
                <a:latin typeface="+mn-lt"/>
                <a:cs typeface="Arial" panose="020B0604020202020204" pitchFamily="34" charset="0"/>
              </a:rPr>
              <a:t>hsCRP</a:t>
            </a:r>
            <a:r>
              <a:rPr lang="en-US" altLang="en-US" sz="1600" dirty="0">
                <a:solidFill>
                  <a:schemeClr val="tx1"/>
                </a:solidFill>
                <a:latin typeface="+mn-lt"/>
                <a:cs typeface="Arial" panose="020B0604020202020204" pitchFamily="34" charset="0"/>
              </a:rPr>
              <a:t>.</a:t>
            </a:r>
          </a:p>
        </p:txBody>
      </p:sp>
      <p:sp>
        <p:nvSpPr>
          <p:cNvPr id="29" name="Rectangle 28"/>
          <p:cNvSpPr/>
          <p:nvPr/>
        </p:nvSpPr>
        <p:spPr>
          <a:xfrm>
            <a:off x="5492466" y="3860816"/>
            <a:ext cx="3099176" cy="900246"/>
          </a:xfrm>
          <a:prstGeom prst="rect">
            <a:avLst/>
          </a:prstGeom>
        </p:spPr>
        <p:txBody>
          <a:bodyPr wrap="square">
            <a:spAutoFit/>
          </a:bodyPr>
          <a:lstStyle/>
          <a:p>
            <a:r>
              <a:rPr lang="en-US" sz="1050" b="1" dirty="0" err="1">
                <a:latin typeface="SAS Monospace" panose="020B0609020202020204" pitchFamily="49" charset="0"/>
              </a:rPr>
              <a:t>Pr</a:t>
            </a:r>
            <a:r>
              <a:rPr lang="en-US" sz="1050" b="1" dirty="0">
                <a:latin typeface="SAS Monospace" panose="020B0609020202020204" pitchFamily="49" charset="0"/>
              </a:rPr>
              <a:t> &gt; |t| for H0: </a:t>
            </a:r>
            <a:r>
              <a:rPr lang="en-US" sz="1050" b="1" dirty="0" err="1">
                <a:latin typeface="SAS Monospace" panose="020B0609020202020204" pitchFamily="49" charset="0"/>
              </a:rPr>
              <a:t>LSMean</a:t>
            </a:r>
            <a:r>
              <a:rPr lang="en-US" sz="1050" b="1" dirty="0">
                <a:latin typeface="SAS Monospace" panose="020B0609020202020204" pitchFamily="49" charset="0"/>
              </a:rPr>
              <a:t>(i)=</a:t>
            </a:r>
            <a:r>
              <a:rPr lang="en-US" sz="1050" b="1" dirty="0" err="1">
                <a:latin typeface="SAS Monospace" panose="020B0609020202020204" pitchFamily="49" charset="0"/>
              </a:rPr>
              <a:t>LSMean</a:t>
            </a:r>
            <a:r>
              <a:rPr lang="en-US" sz="1050" b="1" dirty="0">
                <a:latin typeface="SAS Monospace" panose="020B0609020202020204" pitchFamily="49" charset="0"/>
              </a:rPr>
              <a:t>(j)</a:t>
            </a:r>
          </a:p>
          <a:p>
            <a:r>
              <a:rPr lang="en-US" sz="1050" dirty="0">
                <a:latin typeface="SAS Monospace" panose="020B0609020202020204" pitchFamily="49" charset="0"/>
              </a:rPr>
              <a:t>i/j         1        2        3</a:t>
            </a:r>
          </a:p>
          <a:p>
            <a:r>
              <a:rPr lang="en-US" sz="1050" dirty="0">
                <a:latin typeface="SAS Monospace" panose="020B0609020202020204" pitchFamily="49" charset="0"/>
              </a:rPr>
              <a:t>   1            0.5785   &lt;.0001</a:t>
            </a:r>
          </a:p>
          <a:p>
            <a:r>
              <a:rPr lang="en-US" sz="1050" dirty="0">
                <a:latin typeface="SAS Monospace" panose="020B0609020202020204" pitchFamily="49" charset="0"/>
              </a:rPr>
              <a:t>   </a:t>
            </a:r>
            <a:r>
              <a:rPr lang="en-US" sz="1050">
                <a:latin typeface="SAS Monospace" panose="020B0609020202020204" pitchFamily="49" charset="0"/>
              </a:rPr>
              <a:t>2   0.5785            </a:t>
            </a:r>
            <a:r>
              <a:rPr lang="en-US" sz="1050" dirty="0">
                <a:latin typeface="SAS Monospace" panose="020B0609020202020204" pitchFamily="49" charset="0"/>
              </a:rPr>
              <a:t>&lt;.0001</a:t>
            </a:r>
          </a:p>
          <a:p>
            <a:r>
              <a:rPr lang="en-US" sz="1050" dirty="0">
                <a:latin typeface="SAS Monospace" panose="020B0609020202020204" pitchFamily="49" charset="0"/>
              </a:rPr>
              <a:t>   3   &lt;.0001   &lt;.0001</a:t>
            </a:r>
            <a:endParaRPr lang="en-US" sz="1050" dirty="0"/>
          </a:p>
        </p:txBody>
      </p:sp>
      <p:sp>
        <p:nvSpPr>
          <p:cNvPr id="30" name="Rectangle 14"/>
          <p:cNvSpPr>
            <a:spLocks noChangeArrowheads="1"/>
          </p:cNvSpPr>
          <p:nvPr/>
        </p:nvSpPr>
        <p:spPr bwMode="auto">
          <a:xfrm>
            <a:off x="5492466" y="3825502"/>
            <a:ext cx="3010672" cy="959005"/>
          </a:xfrm>
          <a:prstGeom prst="rect">
            <a:avLst/>
          </a:prstGeom>
          <a:noFill/>
          <a:ln w="285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400">
              <a:solidFill>
                <a:schemeClr val="tx1"/>
              </a:solidFill>
              <a:latin typeface="+mn-lt"/>
              <a:cs typeface="Arial" panose="020B0604020202020204" pitchFamily="34" charset="0"/>
            </a:endParaRPr>
          </a:p>
        </p:txBody>
      </p:sp>
      <p:sp>
        <p:nvSpPr>
          <p:cNvPr id="31" name="Line 16"/>
          <p:cNvSpPr>
            <a:spLocks noChangeShapeType="1"/>
          </p:cNvSpPr>
          <p:nvPr/>
        </p:nvSpPr>
        <p:spPr bwMode="auto">
          <a:xfrm>
            <a:off x="3123200" y="3779585"/>
            <a:ext cx="2308492" cy="375842"/>
          </a:xfrm>
          <a:prstGeom prst="line">
            <a:avLst/>
          </a:prstGeom>
          <a:noFill/>
          <a:ln w="28575">
            <a:solidFill>
              <a:srgbClr val="800000"/>
            </a:solidFill>
            <a:round/>
            <a:headEnd/>
            <a:tailEnd type="triangle" w="lg" len="med"/>
          </a:ln>
          <a:extLst>
            <a:ext uri="{909E8E84-426E-40DD-AFC4-6F175D3DCCD1}">
              <a14:hiddenFill xmlns:a14="http://schemas.microsoft.com/office/drawing/2010/main">
                <a:noFill/>
              </a14:hiddenFill>
            </a:ext>
          </a:extLst>
        </p:spPr>
        <p:txBody>
          <a:bodyPr/>
          <a:lstStyle/>
          <a:p>
            <a:endParaRPr lang="en-US" sz="1400"/>
          </a:p>
        </p:txBody>
      </p:sp>
      <p:sp>
        <p:nvSpPr>
          <p:cNvPr id="14" name="Rectangle 13"/>
          <p:cNvSpPr/>
          <p:nvPr/>
        </p:nvSpPr>
        <p:spPr>
          <a:xfrm>
            <a:off x="560278" y="4718550"/>
            <a:ext cx="7731845" cy="830997"/>
          </a:xfrm>
          <a:prstGeom prst="rect">
            <a:avLst/>
          </a:prstGeom>
        </p:spPr>
        <p:txBody>
          <a:bodyPr wrap="square">
            <a:spAutoFit/>
          </a:bodyPr>
          <a:lstStyle/>
          <a:p>
            <a:pPr>
              <a:spcBef>
                <a:spcPct val="20000"/>
              </a:spcBef>
              <a:buClr>
                <a:schemeClr val="tx1"/>
              </a:buClr>
            </a:pPr>
            <a:r>
              <a:rPr lang="en-US" altLang="en-US" sz="1600" dirty="0">
                <a:cs typeface="Arial" panose="020B0604020202020204" pitchFamily="34" charset="0"/>
              </a:rPr>
              <a:t>From the confidence intervals (and looking at Tukey-HSD follow-up procedure), we see that patients with abnormal </a:t>
            </a:r>
            <a:r>
              <a:rPr lang="en-US" altLang="en-US" sz="1600" dirty="0" err="1">
                <a:cs typeface="Arial" panose="020B0604020202020204" pitchFamily="34" charset="0"/>
              </a:rPr>
              <a:t>ABix</a:t>
            </a:r>
            <a:r>
              <a:rPr lang="en-US" altLang="en-US" sz="1600" dirty="0">
                <a:cs typeface="Arial" panose="020B0604020202020204" pitchFamily="34" charset="0"/>
              </a:rPr>
              <a:t> (&lt;0.9 or &gt;1.4, i.e., with PAD) have similar mean </a:t>
            </a:r>
            <a:r>
              <a:rPr lang="en-US" altLang="en-US" sz="1600" dirty="0" err="1">
                <a:cs typeface="Arial" panose="020B0604020202020204" pitchFamily="34" charset="0"/>
              </a:rPr>
              <a:t>hsCRP</a:t>
            </a:r>
            <a:r>
              <a:rPr lang="en-US" altLang="en-US" sz="1600" dirty="0">
                <a:cs typeface="Arial" panose="020B0604020202020204" pitchFamily="34" charset="0"/>
              </a:rPr>
              <a:t> and both are distinctly higher than patients with normal </a:t>
            </a:r>
            <a:r>
              <a:rPr lang="en-US" altLang="en-US" sz="1600" dirty="0" err="1">
                <a:cs typeface="Arial" panose="020B0604020202020204" pitchFamily="34" charset="0"/>
              </a:rPr>
              <a:t>ABix</a:t>
            </a:r>
            <a:r>
              <a:rPr lang="en-US" altLang="en-US" sz="1600" dirty="0">
                <a:cs typeface="Arial" panose="020B0604020202020204" pitchFamily="34" charset="0"/>
              </a:rPr>
              <a:t>.</a:t>
            </a:r>
            <a:endParaRPr lang="en-US" altLang="en-US" sz="1400" dirty="0">
              <a:cs typeface="Arial" panose="020B0604020202020204" pitchFamily="34" charset="0"/>
            </a:endParaRPr>
          </a:p>
        </p:txBody>
      </p:sp>
    </p:spTree>
    <p:extLst>
      <p:ext uri="{BB962C8B-B14F-4D97-AF65-F5344CB8AC3E}">
        <p14:creationId xmlns:p14="http://schemas.microsoft.com/office/powerpoint/2010/main" val="16936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7" grpId="0" animBg="1"/>
      <p:bldP spid="28" grpId="0"/>
      <p:bldP spid="30" grpId="0" animBg="1"/>
      <p:bldP spid="31"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4478051" cy="502602"/>
          </a:xfrm>
        </p:spPr>
        <p:txBody>
          <a:bodyPr>
            <a:normAutofit fontScale="90000"/>
          </a:bodyPr>
          <a:lstStyle/>
          <a:p>
            <a:r>
              <a:rPr lang="en-US" sz="4000" dirty="0">
                <a:latin typeface="+mn-lt"/>
                <a:ea typeface="Arial" charset="0"/>
                <a:cs typeface="Arial" charset="0"/>
              </a:rPr>
              <a:t>Why ANOVA Is Needed</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C14C70D6-538D-4F9F-99BB-450CA9408777}"/>
              </a:ext>
            </a:extLst>
          </p:cNvPr>
          <p:cNvSpPr>
            <a:spLocks noGrp="1"/>
          </p:cNvSpPr>
          <p:nvPr>
            <p:ph idx="1"/>
          </p:nvPr>
        </p:nvSpPr>
        <p:spPr>
          <a:xfrm>
            <a:off x="457200" y="977717"/>
            <a:ext cx="8062332" cy="4787464"/>
          </a:xfrm>
        </p:spPr>
        <p:txBody>
          <a:bodyPr>
            <a:normAutofit fontScale="85000" lnSpcReduction="10000"/>
          </a:bodyPr>
          <a:lstStyle/>
          <a:p>
            <a:pPr>
              <a:lnSpc>
                <a:spcPct val="120000"/>
              </a:lnSpc>
              <a:spcBef>
                <a:spcPts val="0"/>
              </a:spcBef>
            </a:pPr>
            <a:r>
              <a:rPr lang="en-US" sz="2800" b="1" dirty="0"/>
              <a:t>With ANOVA, one test is completed</a:t>
            </a:r>
          </a:p>
          <a:p>
            <a:pPr lvl="1">
              <a:lnSpc>
                <a:spcPct val="120000"/>
              </a:lnSpc>
              <a:spcBef>
                <a:spcPts val="0"/>
              </a:spcBef>
            </a:pPr>
            <a:r>
              <a:rPr lang="en-US" dirty="0"/>
              <a:t>Alpha level is set at .05</a:t>
            </a:r>
          </a:p>
          <a:p>
            <a:pPr lvl="1">
              <a:lnSpc>
                <a:spcPct val="120000"/>
              </a:lnSpc>
              <a:spcBef>
                <a:spcPts val="0"/>
              </a:spcBef>
            </a:pPr>
            <a:r>
              <a:rPr lang="en-US" dirty="0"/>
              <a:t>ANOVA compares all means at once</a:t>
            </a:r>
          </a:p>
          <a:p>
            <a:pPr lvl="1">
              <a:lnSpc>
                <a:spcPct val="120000"/>
              </a:lnSpc>
              <a:spcBef>
                <a:spcPts val="0"/>
              </a:spcBef>
            </a:pPr>
            <a:r>
              <a:rPr lang="en-US" dirty="0"/>
              <a:t>If any two means are significant, perform a post-hoc test</a:t>
            </a:r>
            <a:br>
              <a:rPr lang="en-US" dirty="0"/>
            </a:br>
            <a:endParaRPr lang="en-US" dirty="0"/>
          </a:p>
          <a:p>
            <a:pPr>
              <a:lnSpc>
                <a:spcPct val="120000"/>
              </a:lnSpc>
              <a:spcBef>
                <a:spcPts val="0"/>
              </a:spcBef>
            </a:pPr>
            <a:r>
              <a:rPr lang="en-US" sz="2800" b="1" dirty="0"/>
              <a:t>Post-Hoc Test</a:t>
            </a:r>
          </a:p>
          <a:p>
            <a:pPr lvl="1">
              <a:lnSpc>
                <a:spcPct val="120000"/>
              </a:lnSpc>
              <a:spcBef>
                <a:spcPts val="0"/>
              </a:spcBef>
            </a:pPr>
            <a:r>
              <a:rPr lang="en-US" dirty="0"/>
              <a:t>Follow-up test to a statistically significant ANOVA, engineered to find out which pairs of means differ while keeping the overall alpha level at the chosen level</a:t>
            </a:r>
            <a:br>
              <a:rPr lang="en-US" dirty="0"/>
            </a:br>
            <a:endParaRPr lang="en-US" dirty="0"/>
          </a:p>
        </p:txBody>
      </p:sp>
    </p:spTree>
    <p:extLst>
      <p:ext uri="{BB962C8B-B14F-4D97-AF65-F5344CB8AC3E}">
        <p14:creationId xmlns:p14="http://schemas.microsoft.com/office/powerpoint/2010/main" val="299694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70"/>
            <a:ext cx="3719767" cy="502602"/>
          </a:xfrm>
        </p:spPr>
        <p:txBody>
          <a:bodyPr>
            <a:normAutofit fontScale="90000"/>
          </a:bodyPr>
          <a:lstStyle/>
          <a:p>
            <a:r>
              <a:rPr lang="en-US" sz="4000" dirty="0">
                <a:latin typeface="+mn-lt"/>
                <a:ea typeface="Arial" charset="0"/>
                <a:cs typeface="Arial" charset="0"/>
              </a:rPr>
              <a:t>What ANOVA Does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EE6D4372-A791-42D1-9D67-84122C7C87FE}"/>
              </a:ext>
            </a:extLst>
          </p:cNvPr>
          <p:cNvSpPr>
            <a:spLocks noGrp="1"/>
          </p:cNvSpPr>
          <p:nvPr>
            <p:ph idx="1"/>
          </p:nvPr>
        </p:nvSpPr>
        <p:spPr>
          <a:xfrm>
            <a:off x="457200" y="977717"/>
            <a:ext cx="8229600" cy="4525963"/>
          </a:xfrm>
        </p:spPr>
        <p:txBody>
          <a:bodyPr>
            <a:normAutofit fontScale="85000" lnSpcReduction="20000"/>
          </a:bodyPr>
          <a:lstStyle/>
          <a:p>
            <a:pPr>
              <a:lnSpc>
                <a:spcPct val="120000"/>
              </a:lnSpc>
              <a:spcBef>
                <a:spcPts val="0"/>
              </a:spcBef>
            </a:pPr>
            <a:r>
              <a:rPr lang="en-US" dirty="0"/>
              <a:t>ANOVA works by analyzing a set of scores and separating out the different sources of variability</a:t>
            </a:r>
            <a:br>
              <a:rPr lang="en-US" dirty="0"/>
            </a:br>
            <a:endParaRPr lang="en-US" dirty="0"/>
          </a:p>
          <a:p>
            <a:pPr>
              <a:lnSpc>
                <a:spcPct val="120000"/>
              </a:lnSpc>
              <a:spcBef>
                <a:spcPts val="0"/>
              </a:spcBef>
            </a:pPr>
            <a:r>
              <a:rPr lang="en-US" dirty="0"/>
              <a:t>Within-Group Variability</a:t>
            </a:r>
          </a:p>
          <a:p>
            <a:pPr lvl="1">
              <a:lnSpc>
                <a:spcPct val="120000"/>
              </a:lnSpc>
              <a:spcBef>
                <a:spcPts val="0"/>
              </a:spcBef>
            </a:pPr>
            <a:r>
              <a:rPr lang="en-US" dirty="0"/>
              <a:t>Variability within a sample of cases, all of which have received the same treatment</a:t>
            </a:r>
          </a:p>
          <a:p>
            <a:pPr lvl="1">
              <a:lnSpc>
                <a:spcPct val="120000"/>
              </a:lnSpc>
              <a:spcBef>
                <a:spcPts val="0"/>
              </a:spcBef>
            </a:pPr>
            <a:r>
              <a:rPr lang="en-US" dirty="0"/>
              <a:t>Primarily caused by individual differences</a:t>
            </a:r>
          </a:p>
          <a:p>
            <a:pPr lvl="1">
              <a:lnSpc>
                <a:spcPct val="120000"/>
              </a:lnSpc>
              <a:spcBef>
                <a:spcPts val="0"/>
              </a:spcBef>
            </a:pPr>
            <a:endParaRPr lang="en-US" dirty="0"/>
          </a:p>
          <a:p>
            <a:pPr>
              <a:lnSpc>
                <a:spcPct val="120000"/>
              </a:lnSpc>
              <a:spcBef>
                <a:spcPts val="0"/>
              </a:spcBef>
            </a:pPr>
            <a:r>
              <a:rPr lang="en-US" dirty="0"/>
              <a:t>Between-Group Variability </a:t>
            </a:r>
          </a:p>
          <a:p>
            <a:pPr lvl="1">
              <a:lnSpc>
                <a:spcPct val="120000"/>
              </a:lnSpc>
              <a:spcBef>
                <a:spcPts val="0"/>
              </a:spcBef>
            </a:pPr>
            <a:r>
              <a:rPr lang="en-US" dirty="0"/>
              <a:t>Variability in scores that is primarily due to the different treatments that different groups receive </a:t>
            </a:r>
          </a:p>
          <a:p>
            <a:pPr>
              <a:lnSpc>
                <a:spcPct val="120000"/>
              </a:lnSpc>
              <a:spcBef>
                <a:spcPts val="0"/>
              </a:spcBef>
            </a:pPr>
            <a:endParaRPr lang="en-US" dirty="0"/>
          </a:p>
        </p:txBody>
      </p:sp>
    </p:spTree>
    <p:extLst>
      <p:ext uri="{BB962C8B-B14F-4D97-AF65-F5344CB8AC3E}">
        <p14:creationId xmlns:p14="http://schemas.microsoft.com/office/powerpoint/2010/main" val="3605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70"/>
            <a:ext cx="3719767" cy="502602"/>
          </a:xfrm>
        </p:spPr>
        <p:txBody>
          <a:bodyPr>
            <a:normAutofit fontScale="90000"/>
          </a:bodyPr>
          <a:lstStyle/>
          <a:p>
            <a:r>
              <a:rPr lang="en-US" sz="4000" dirty="0">
                <a:latin typeface="+mn-lt"/>
                <a:ea typeface="Arial" charset="0"/>
                <a:cs typeface="Arial" charset="0"/>
              </a:rPr>
              <a:t>What ANOVA Does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EFFB7031-47CF-48F4-92ED-5B73833D2727}"/>
              </a:ext>
            </a:extLst>
          </p:cNvPr>
          <p:cNvSpPr>
            <a:spLocks noGrp="1"/>
          </p:cNvSpPr>
          <p:nvPr>
            <p:ph idx="1"/>
          </p:nvPr>
        </p:nvSpPr>
        <p:spPr>
          <a:xfrm>
            <a:off x="457200" y="1003445"/>
            <a:ext cx="8382000" cy="2655887"/>
          </a:xfrm>
        </p:spPr>
        <p:txBody>
          <a:bodyPr>
            <a:normAutofit fontScale="85000" lnSpcReduction="10000"/>
          </a:bodyPr>
          <a:lstStyle/>
          <a:p>
            <a:pPr>
              <a:lnSpc>
                <a:spcPct val="110000"/>
              </a:lnSpc>
              <a:spcBef>
                <a:spcPts val="0"/>
              </a:spcBef>
            </a:pPr>
            <a:r>
              <a:rPr lang="en-US" dirty="0"/>
              <a:t>Example: Alcohol Intoxication</a:t>
            </a:r>
          </a:p>
          <a:p>
            <a:pPr lvl="1">
              <a:lnSpc>
                <a:spcPct val="110000"/>
              </a:lnSpc>
              <a:spcBef>
                <a:spcPts val="0"/>
              </a:spcBef>
            </a:pPr>
            <a:r>
              <a:rPr lang="en-US" dirty="0"/>
              <a:t>All participants received exactly the same dose of alcohol; however there was variability in how it affected them:</a:t>
            </a:r>
          </a:p>
          <a:p>
            <a:pPr lvl="2">
              <a:lnSpc>
                <a:spcPct val="110000"/>
              </a:lnSpc>
              <a:spcBef>
                <a:spcPts val="0"/>
              </a:spcBef>
            </a:pPr>
            <a:r>
              <a:rPr lang="en-US" dirty="0"/>
              <a:t>Some exhibited very little intoxication and others showed more. </a:t>
            </a:r>
          </a:p>
          <a:p>
            <a:pPr lvl="2">
              <a:lnSpc>
                <a:spcPct val="110000"/>
              </a:lnSpc>
              <a:spcBef>
                <a:spcPts val="0"/>
              </a:spcBef>
            </a:pPr>
            <a:r>
              <a:rPr lang="en-US" dirty="0"/>
              <a:t>Variability within the group is accounted for by individual differences such as sex, weight, time since last meal, and prior experience with alcohol.</a:t>
            </a:r>
          </a:p>
        </p:txBody>
      </p:sp>
      <p:sp>
        <p:nvSpPr>
          <p:cNvPr id="9" name="TextBox 8">
            <a:extLst>
              <a:ext uri="{FF2B5EF4-FFF2-40B4-BE49-F238E27FC236}">
                <a16:creationId xmlns:a16="http://schemas.microsoft.com/office/drawing/2014/main" id="{723F558D-EA28-4E03-98B0-B3CD8ACFA430}"/>
              </a:ext>
            </a:extLst>
          </p:cNvPr>
          <p:cNvSpPr txBox="1"/>
          <p:nvPr/>
        </p:nvSpPr>
        <p:spPr>
          <a:xfrm>
            <a:off x="4746703" y="3659332"/>
            <a:ext cx="3810000" cy="1077218"/>
          </a:xfrm>
          <a:prstGeom prst="rect">
            <a:avLst/>
          </a:prstGeom>
          <a:noFill/>
        </p:spPr>
        <p:txBody>
          <a:bodyPr wrap="square" rtlCol="0">
            <a:spAutoFit/>
          </a:bodyPr>
          <a:lstStyle/>
          <a:p>
            <a:r>
              <a:rPr lang="en-US" sz="1600" dirty="0">
                <a:solidFill>
                  <a:srgbClr val="000000"/>
                </a:solidFill>
              </a:rPr>
              <a:t>Distribution of Intoxication Scores for Participants Who Consumed One Beer</a:t>
            </a:r>
            <a:br>
              <a:rPr lang="en-US" sz="1600" dirty="0">
                <a:solidFill>
                  <a:srgbClr val="000000"/>
                </a:solidFill>
              </a:rPr>
            </a:br>
            <a:endParaRPr lang="en-US" sz="1600" dirty="0">
              <a:solidFill>
                <a:srgbClr val="000000"/>
              </a:solidFill>
            </a:endParaRPr>
          </a:p>
          <a:p>
            <a:r>
              <a:rPr lang="en-US" sz="1600" dirty="0">
                <a:solidFill>
                  <a:srgbClr val="000000"/>
                </a:solidFill>
              </a:rPr>
              <a:t>Demonstrates within-group variability</a:t>
            </a:r>
          </a:p>
        </p:txBody>
      </p:sp>
      <p:pic>
        <p:nvPicPr>
          <p:cNvPr id="10" name="Picture 9" descr="The figure is a graph of a Distribution of Intoxication Scores for Participants Who Consumed One Beer and shows the expected results—not everyone would have exactly the same intoxication score. &#10;Rather, there is variability in the scores—with some people acting quite intoxicated, some people not acting at all intoxicated, and most clustered around the average score. &#10;Even though everyone received exactly the same dose of alcohol, not everyone reacted in exactly the same way. &#10;This variability within a group that receives the same treatment is called within-group variability.&#10;&#10;&#10;" title="Figure 10.1">
            <a:extLst>
              <a:ext uri="{FF2B5EF4-FFF2-40B4-BE49-F238E27FC236}">
                <a16:creationId xmlns:a16="http://schemas.microsoft.com/office/drawing/2014/main" id="{14C4841C-E171-4AB4-A92F-F876E6822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500773"/>
            <a:ext cx="3810000" cy="1851378"/>
          </a:xfrm>
          <a:prstGeom prst="rect">
            <a:avLst/>
          </a:prstGeom>
        </p:spPr>
      </p:pic>
    </p:spTree>
    <p:extLst>
      <p:ext uri="{BB962C8B-B14F-4D97-AF65-F5344CB8AC3E}">
        <p14:creationId xmlns:p14="http://schemas.microsoft.com/office/powerpoint/2010/main" val="344627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1" y="324270"/>
            <a:ext cx="3719767" cy="502602"/>
          </a:xfrm>
        </p:spPr>
        <p:txBody>
          <a:bodyPr>
            <a:normAutofit fontScale="90000"/>
          </a:bodyPr>
          <a:lstStyle/>
          <a:p>
            <a:r>
              <a:rPr lang="en-US" sz="4000" dirty="0">
                <a:latin typeface="+mn-lt"/>
                <a:ea typeface="Arial" charset="0"/>
                <a:cs typeface="Arial" charset="0"/>
              </a:rPr>
              <a:t>What ANOVA Does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1" name="Text Placeholder 2">
            <a:extLst>
              <a:ext uri="{FF2B5EF4-FFF2-40B4-BE49-F238E27FC236}">
                <a16:creationId xmlns:a16="http://schemas.microsoft.com/office/drawing/2014/main" id="{C89494AC-BA7B-4479-82F7-BBF49C0F435B}"/>
              </a:ext>
            </a:extLst>
          </p:cNvPr>
          <p:cNvSpPr>
            <a:spLocks noGrp="1"/>
          </p:cNvSpPr>
          <p:nvPr>
            <p:ph idx="1"/>
          </p:nvPr>
        </p:nvSpPr>
        <p:spPr>
          <a:xfrm>
            <a:off x="457199" y="1005317"/>
            <a:ext cx="8441474" cy="2919912"/>
          </a:xfrm>
        </p:spPr>
        <p:txBody>
          <a:bodyPr>
            <a:normAutofit fontScale="62500" lnSpcReduction="20000"/>
          </a:bodyPr>
          <a:lstStyle/>
          <a:p>
            <a:pPr>
              <a:lnSpc>
                <a:spcPct val="120000"/>
              </a:lnSpc>
              <a:spcBef>
                <a:spcPts val="0"/>
              </a:spcBef>
            </a:pPr>
            <a:r>
              <a:rPr lang="en-US" dirty="0"/>
              <a:t>Example: Alcohol Intoxication</a:t>
            </a:r>
          </a:p>
          <a:p>
            <a:pPr lvl="1">
              <a:lnSpc>
                <a:spcPct val="120000"/>
              </a:lnSpc>
              <a:spcBef>
                <a:spcPts val="0"/>
              </a:spcBef>
            </a:pPr>
            <a:r>
              <a:rPr lang="en-US" dirty="0"/>
              <a:t>Left curve is the distribution of intoxication scores for participants who consumed one beer.</a:t>
            </a:r>
          </a:p>
          <a:p>
            <a:pPr lvl="1">
              <a:lnSpc>
                <a:spcPct val="120000"/>
              </a:lnSpc>
              <a:spcBef>
                <a:spcPts val="0"/>
              </a:spcBef>
            </a:pPr>
            <a:r>
              <a:rPr lang="en-US" dirty="0"/>
              <a:t>Right curve is the distribution of scores for participants who consumed six beers.</a:t>
            </a:r>
          </a:p>
          <a:p>
            <a:pPr lvl="1">
              <a:lnSpc>
                <a:spcPct val="120000"/>
              </a:lnSpc>
              <a:spcBef>
                <a:spcPts val="0"/>
              </a:spcBef>
            </a:pPr>
            <a:r>
              <a:rPr lang="en-US" dirty="0"/>
              <a:t>Within each group there is variability in the intoxication level, variability due to individual differences.</a:t>
            </a:r>
          </a:p>
          <a:p>
            <a:pPr lvl="1">
              <a:lnSpc>
                <a:spcPct val="120000"/>
              </a:lnSpc>
              <a:spcBef>
                <a:spcPts val="0"/>
              </a:spcBef>
            </a:pPr>
            <a:r>
              <a:rPr lang="en-US" dirty="0"/>
              <a:t>There is also variability between the two groups.</a:t>
            </a:r>
          </a:p>
          <a:p>
            <a:pPr lvl="1">
              <a:lnSpc>
                <a:spcPct val="120000"/>
              </a:lnSpc>
              <a:spcBef>
                <a:spcPts val="0"/>
              </a:spcBef>
            </a:pPr>
            <a:r>
              <a:rPr lang="en-US" dirty="0"/>
              <a:t>Easiest way to see this is to observe that the two curves have different midpoints.</a:t>
            </a:r>
          </a:p>
          <a:p>
            <a:pPr>
              <a:lnSpc>
                <a:spcPct val="120000"/>
              </a:lnSpc>
              <a:spcBef>
                <a:spcPts val="0"/>
              </a:spcBef>
            </a:pPr>
            <a:endParaRPr lang="en-US" dirty="0"/>
          </a:p>
        </p:txBody>
      </p:sp>
      <p:sp>
        <p:nvSpPr>
          <p:cNvPr id="12" name="TextBox 11">
            <a:extLst>
              <a:ext uri="{FF2B5EF4-FFF2-40B4-BE49-F238E27FC236}">
                <a16:creationId xmlns:a16="http://schemas.microsoft.com/office/drawing/2014/main" id="{61A454DC-E18A-4F46-8FE7-ED5CDEE51950}"/>
              </a:ext>
            </a:extLst>
          </p:cNvPr>
          <p:cNvSpPr txBox="1"/>
          <p:nvPr/>
        </p:nvSpPr>
        <p:spPr>
          <a:xfrm>
            <a:off x="4772724" y="3799668"/>
            <a:ext cx="3505200" cy="830997"/>
          </a:xfrm>
          <a:prstGeom prst="rect">
            <a:avLst/>
          </a:prstGeom>
          <a:noFill/>
        </p:spPr>
        <p:txBody>
          <a:bodyPr wrap="square" rtlCol="0">
            <a:spAutoFit/>
          </a:bodyPr>
          <a:lstStyle/>
          <a:p>
            <a:r>
              <a:rPr lang="en-US" sz="1600" dirty="0">
                <a:solidFill>
                  <a:srgbClr val="000000"/>
                </a:solidFill>
              </a:rPr>
              <a:t>Distributions of Intoxication Scores for Participants Who Consumed Different Amounts of Alcohol</a:t>
            </a:r>
          </a:p>
        </p:txBody>
      </p:sp>
      <p:pic>
        <p:nvPicPr>
          <p:cNvPr id="13" name="Picture 12" descr="The figure is a sample of Distributions of Intoxication Scores for Participants Who Consumed Different Amounts of Alcohol and shows the distribution of intoxication scores for two groups—one group where each participant drank one beer and one group where each participant drank a six-pack. &#10;Individual differences explain the variability within a group, but the different doses of alcohol explain the differences between groups, why one group is more intoxicated than the other. This is called the treatment effect, which refers to the different ways that groups are treated.&#10;" title="Figure 10.2">
            <a:extLst>
              <a:ext uri="{FF2B5EF4-FFF2-40B4-BE49-F238E27FC236}">
                <a16:creationId xmlns:a16="http://schemas.microsoft.com/office/drawing/2014/main" id="{4840C57B-907D-4756-B864-8D1EE1D42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123" y="3613170"/>
            <a:ext cx="3637155" cy="1791636"/>
          </a:xfrm>
          <a:prstGeom prst="rect">
            <a:avLst/>
          </a:prstGeom>
        </p:spPr>
      </p:pic>
    </p:spTree>
    <p:extLst>
      <p:ext uri="{BB962C8B-B14F-4D97-AF65-F5344CB8AC3E}">
        <p14:creationId xmlns:p14="http://schemas.microsoft.com/office/powerpoint/2010/main" val="2209427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8094</TotalTime>
  <Words>3849</Words>
  <Application>Microsoft Office PowerPoint</Application>
  <PresentationFormat>On-screen Show (4:3)</PresentationFormat>
  <Paragraphs>505</Paragraphs>
  <Slides>50</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CK Journaling</vt:lpstr>
      <vt:lpstr>Arial</vt:lpstr>
      <vt:lpstr>Calibri</vt:lpstr>
      <vt:lpstr>Cambria Math</vt:lpstr>
      <vt:lpstr>SAS Monospace</vt:lpstr>
      <vt:lpstr>Times New Roman</vt:lpstr>
      <vt:lpstr>Wingdings 2</vt:lpstr>
      <vt:lpstr>Office Theme</vt:lpstr>
      <vt:lpstr>Jingwei Wu, PhD</vt:lpstr>
      <vt:lpstr>Objectives </vt:lpstr>
      <vt:lpstr>Introduction to Analysis of Variance</vt:lpstr>
      <vt:lpstr>Introduction to Analysis of Variance: Handedness Example</vt:lpstr>
      <vt:lpstr>Why ANOVA Is Needed</vt:lpstr>
      <vt:lpstr>Why ANOVA Is Needed</vt:lpstr>
      <vt:lpstr>What ANOVA Does</vt:lpstr>
      <vt:lpstr>What ANOVA Does</vt:lpstr>
      <vt:lpstr>What ANOVA Does</vt:lpstr>
      <vt:lpstr>How ANOVA Uses Variability</vt:lpstr>
      <vt:lpstr>How ANOVA Uses Variability</vt:lpstr>
      <vt:lpstr>Partitioning Variability into Between-Group and Within-Group Variability</vt:lpstr>
      <vt:lpstr>How ANOVA Uses Variability</vt:lpstr>
      <vt:lpstr>How ANOVA Uses Variability</vt:lpstr>
      <vt:lpstr>Hypothesis Testing in Action - Example</vt:lpstr>
      <vt:lpstr>Calculating Between-Subjects, One-Way ANOVA</vt:lpstr>
      <vt:lpstr>Calculating Between-Subjects, One-Way ANOVA</vt:lpstr>
      <vt:lpstr>Calculating Between-Subjects, One-Way ANOVA</vt:lpstr>
      <vt:lpstr>Hypothesis Testing in Action: Food/Maze Example</vt:lpstr>
      <vt:lpstr>Food/Maze Example (continued)</vt:lpstr>
      <vt:lpstr>Food/Maze Example (continued)</vt:lpstr>
      <vt:lpstr>Food/Maze Example (continued)</vt:lpstr>
      <vt:lpstr>Food/Maze Example (continued)</vt:lpstr>
      <vt:lpstr>Food/Maze Example (continued)</vt:lpstr>
      <vt:lpstr>Food/Maze Example (continued)</vt:lpstr>
      <vt:lpstr>Food/Maze Example (continued)</vt:lpstr>
      <vt:lpstr>Food/Maze Example (continued)</vt:lpstr>
      <vt:lpstr>Food/Maze Example (continued)</vt:lpstr>
      <vt:lpstr>Food/Maze Example (continued)</vt:lpstr>
      <vt:lpstr>Food/Maze Example (continued)</vt:lpstr>
      <vt:lpstr>Food/Maze Example (continued)</vt:lpstr>
      <vt:lpstr>Food/Maze Example (continued)</vt:lpstr>
      <vt:lpstr>Food/Maze Example (continued)</vt:lpstr>
      <vt:lpstr>Food/Maze Example (continued)</vt:lpstr>
      <vt:lpstr>Summary Table for One-Way ANOVA</vt:lpstr>
      <vt:lpstr>Food/Maze Example (continued)</vt:lpstr>
      <vt:lpstr>Food/Maze Example (continued)</vt:lpstr>
      <vt:lpstr>Food/Maze Example (continued)</vt:lpstr>
      <vt:lpstr>Food/Maze Example (continued)</vt:lpstr>
      <vt:lpstr>Food/Maze Example (continued)</vt:lpstr>
      <vt:lpstr>Food/Maze Example – Step 6: APA Style</vt:lpstr>
      <vt:lpstr>Food/Maze Example – Step 6: Effect Size</vt:lpstr>
      <vt:lpstr>Food/Maze Example – Step 6: Effect Size</vt:lpstr>
      <vt:lpstr>Food/Maze Example – Step 6: Tukey HSD</vt:lpstr>
      <vt:lpstr>Food/Maze Example – Step 6: Tukey HSD</vt:lpstr>
      <vt:lpstr>Food/Maze Example – Step 6: Tukey HSD</vt:lpstr>
      <vt:lpstr>Example</vt:lpstr>
      <vt:lpstr>Example</vt:lpstr>
      <vt:lpstr>Example</vt:lpstr>
      <vt:lpstr>Example</vt:lpstr>
    </vt:vector>
  </TitlesOfParts>
  <Company>Temple College of Public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R Haines</dc:creator>
  <cp:lastModifiedBy>Jingwei Wu</cp:lastModifiedBy>
  <cp:revision>272</cp:revision>
  <dcterms:created xsi:type="dcterms:W3CDTF">2017-03-29T19:08:32Z</dcterms:created>
  <dcterms:modified xsi:type="dcterms:W3CDTF">2021-10-20T20:52:15Z</dcterms:modified>
</cp:coreProperties>
</file>