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557" r:id="rId3"/>
    <p:sldId id="590" r:id="rId4"/>
    <p:sldId id="628" r:id="rId5"/>
    <p:sldId id="629" r:id="rId6"/>
    <p:sldId id="630" r:id="rId7"/>
    <p:sldId id="631" r:id="rId8"/>
    <p:sldId id="632" r:id="rId9"/>
    <p:sldId id="633" r:id="rId10"/>
    <p:sldId id="634" r:id="rId11"/>
    <p:sldId id="635" r:id="rId12"/>
    <p:sldId id="636" r:id="rId13"/>
    <p:sldId id="659" r:id="rId14"/>
    <p:sldId id="637" r:id="rId15"/>
    <p:sldId id="638" r:id="rId16"/>
    <p:sldId id="639" r:id="rId17"/>
    <p:sldId id="640" r:id="rId18"/>
    <p:sldId id="641" r:id="rId19"/>
    <p:sldId id="642" r:id="rId20"/>
    <p:sldId id="643" r:id="rId21"/>
    <p:sldId id="644" r:id="rId22"/>
    <p:sldId id="645" r:id="rId23"/>
    <p:sldId id="646" r:id="rId24"/>
    <p:sldId id="647" r:id="rId25"/>
    <p:sldId id="648" r:id="rId26"/>
    <p:sldId id="649" r:id="rId27"/>
    <p:sldId id="650" r:id="rId28"/>
    <p:sldId id="651" r:id="rId29"/>
    <p:sldId id="652" r:id="rId30"/>
    <p:sldId id="653" r:id="rId31"/>
    <p:sldId id="654" r:id="rId32"/>
    <p:sldId id="655" r:id="rId33"/>
    <p:sldId id="521" r:id="rId34"/>
    <p:sldId id="627" r:id="rId35"/>
    <p:sldId id="656" r:id="rId36"/>
    <p:sldId id="657" r:id="rId37"/>
    <p:sldId id="658" r:id="rId38"/>
    <p:sldId id="660"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674031B-ED23-504C-8A3F-57220AAD947F}">
          <p14:sldIdLst>
            <p14:sldId id="256"/>
            <p14:sldId id="557"/>
            <p14:sldId id="590"/>
            <p14:sldId id="628"/>
            <p14:sldId id="629"/>
            <p14:sldId id="630"/>
            <p14:sldId id="631"/>
            <p14:sldId id="632"/>
            <p14:sldId id="633"/>
            <p14:sldId id="634"/>
            <p14:sldId id="635"/>
            <p14:sldId id="636"/>
            <p14:sldId id="659"/>
            <p14:sldId id="637"/>
            <p14:sldId id="638"/>
            <p14:sldId id="639"/>
            <p14:sldId id="640"/>
            <p14:sldId id="641"/>
            <p14:sldId id="642"/>
            <p14:sldId id="643"/>
            <p14:sldId id="644"/>
            <p14:sldId id="645"/>
            <p14:sldId id="646"/>
            <p14:sldId id="647"/>
            <p14:sldId id="648"/>
            <p14:sldId id="649"/>
            <p14:sldId id="650"/>
            <p14:sldId id="651"/>
            <p14:sldId id="652"/>
            <p14:sldId id="653"/>
            <p14:sldId id="654"/>
            <p14:sldId id="655"/>
            <p14:sldId id="521"/>
            <p14:sldId id="627"/>
            <p14:sldId id="656"/>
            <p14:sldId id="657"/>
            <p14:sldId id="658"/>
            <p14:sldId id="6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9AD1"/>
    <a:srgbClr val="65AECA"/>
    <a:srgbClr val="950E1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02" autoAdjust="0"/>
    <p:restoredTop sz="87183" autoAdjust="0"/>
  </p:normalViewPr>
  <p:slideViewPr>
    <p:cSldViewPr snapToGrid="0" snapToObjects="1">
      <p:cViewPr varScale="1">
        <p:scale>
          <a:sx n="78" d="100"/>
          <a:sy n="78" d="100"/>
        </p:scale>
        <p:origin x="1788" y="90"/>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EB0418-5A2C-4927-A5B8-F7C989CD754B}" type="datetimeFigureOut">
              <a:rPr lang="en-US" smtClean="0"/>
              <a:t>9/8/2020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26EB9-37A2-4D9D-9009-6518DBACA051}" type="slidenum">
              <a:rPr lang="en-US" smtClean="0"/>
              <a:t>‹#›</a:t>
            </a:fld>
            <a:endParaRPr lang="en-US"/>
          </a:p>
        </p:txBody>
      </p:sp>
    </p:spTree>
    <p:extLst>
      <p:ext uri="{BB962C8B-B14F-4D97-AF65-F5344CB8AC3E}">
        <p14:creationId xmlns:p14="http://schemas.microsoft.com/office/powerpoint/2010/main" val="1861350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a:t>
            </a:fld>
            <a:endParaRPr lang="en-US"/>
          </a:p>
        </p:txBody>
      </p:sp>
    </p:spTree>
    <p:extLst>
      <p:ext uri="{BB962C8B-B14F-4D97-AF65-F5344CB8AC3E}">
        <p14:creationId xmlns:p14="http://schemas.microsoft.com/office/powerpoint/2010/main" val="2779033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11</a:t>
            </a:fld>
            <a:endParaRPr lang="en-US"/>
          </a:p>
        </p:txBody>
      </p:sp>
    </p:spTree>
    <p:extLst>
      <p:ext uri="{BB962C8B-B14F-4D97-AF65-F5344CB8AC3E}">
        <p14:creationId xmlns:p14="http://schemas.microsoft.com/office/powerpoint/2010/main" val="3875793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12</a:t>
            </a:fld>
            <a:endParaRPr lang="en-US"/>
          </a:p>
        </p:txBody>
      </p:sp>
    </p:spTree>
    <p:extLst>
      <p:ext uri="{BB962C8B-B14F-4D97-AF65-F5344CB8AC3E}">
        <p14:creationId xmlns:p14="http://schemas.microsoft.com/office/powerpoint/2010/main" val="2701296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13</a:t>
            </a:fld>
            <a:endParaRPr lang="en-US"/>
          </a:p>
        </p:txBody>
      </p:sp>
    </p:spTree>
    <p:extLst>
      <p:ext uri="{BB962C8B-B14F-4D97-AF65-F5344CB8AC3E}">
        <p14:creationId xmlns:p14="http://schemas.microsoft.com/office/powerpoint/2010/main" val="2377781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14</a:t>
            </a:fld>
            <a:endParaRPr lang="en-US"/>
          </a:p>
        </p:txBody>
      </p:sp>
    </p:spTree>
    <p:extLst>
      <p:ext uri="{BB962C8B-B14F-4D97-AF65-F5344CB8AC3E}">
        <p14:creationId xmlns:p14="http://schemas.microsoft.com/office/powerpoint/2010/main" val="901374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15</a:t>
            </a:fld>
            <a:endParaRPr lang="en-US"/>
          </a:p>
        </p:txBody>
      </p:sp>
    </p:spTree>
    <p:extLst>
      <p:ext uri="{BB962C8B-B14F-4D97-AF65-F5344CB8AC3E}">
        <p14:creationId xmlns:p14="http://schemas.microsoft.com/office/powerpoint/2010/main" val="1137482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16</a:t>
            </a:fld>
            <a:endParaRPr lang="en-US"/>
          </a:p>
        </p:txBody>
      </p:sp>
    </p:spTree>
    <p:extLst>
      <p:ext uri="{BB962C8B-B14F-4D97-AF65-F5344CB8AC3E}">
        <p14:creationId xmlns:p14="http://schemas.microsoft.com/office/powerpoint/2010/main" val="110854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17</a:t>
            </a:fld>
            <a:endParaRPr lang="en-US"/>
          </a:p>
        </p:txBody>
      </p:sp>
    </p:spTree>
    <p:extLst>
      <p:ext uri="{BB962C8B-B14F-4D97-AF65-F5344CB8AC3E}">
        <p14:creationId xmlns:p14="http://schemas.microsoft.com/office/powerpoint/2010/main" val="234108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18</a:t>
            </a:fld>
            <a:endParaRPr lang="en-US"/>
          </a:p>
        </p:txBody>
      </p:sp>
    </p:spTree>
    <p:extLst>
      <p:ext uri="{BB962C8B-B14F-4D97-AF65-F5344CB8AC3E}">
        <p14:creationId xmlns:p14="http://schemas.microsoft.com/office/powerpoint/2010/main" val="1647873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kumimoji="1" lang="en-US" sz="1200" b="0"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4" name="Slide Number Placeholder 3"/>
          <p:cNvSpPr>
            <a:spLocks noGrp="1"/>
          </p:cNvSpPr>
          <p:nvPr>
            <p:ph type="sldNum" sz="quarter" idx="5"/>
          </p:nvPr>
        </p:nvSpPr>
        <p:spPr/>
        <p:txBody>
          <a:bodyPr/>
          <a:lstStyle/>
          <a:p>
            <a:fld id="{4D626EB9-37A2-4D9D-9009-6518DBACA051}" type="slidenum">
              <a:rPr lang="en-US" smtClean="0"/>
              <a:t>19</a:t>
            </a:fld>
            <a:endParaRPr lang="en-US"/>
          </a:p>
        </p:txBody>
      </p:sp>
    </p:spTree>
    <p:extLst>
      <p:ext uri="{BB962C8B-B14F-4D97-AF65-F5344CB8AC3E}">
        <p14:creationId xmlns:p14="http://schemas.microsoft.com/office/powerpoint/2010/main" val="32831864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20</a:t>
            </a:fld>
            <a:endParaRPr lang="en-US"/>
          </a:p>
        </p:txBody>
      </p:sp>
    </p:spTree>
    <p:extLst>
      <p:ext uri="{BB962C8B-B14F-4D97-AF65-F5344CB8AC3E}">
        <p14:creationId xmlns:p14="http://schemas.microsoft.com/office/powerpoint/2010/main" val="237176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a:t>
            </a:fld>
            <a:endParaRPr lang="en-US"/>
          </a:p>
        </p:txBody>
      </p:sp>
    </p:spTree>
    <p:extLst>
      <p:ext uri="{BB962C8B-B14F-4D97-AF65-F5344CB8AC3E}">
        <p14:creationId xmlns:p14="http://schemas.microsoft.com/office/powerpoint/2010/main" val="1552359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21</a:t>
            </a:fld>
            <a:endParaRPr lang="en-US"/>
          </a:p>
        </p:txBody>
      </p:sp>
    </p:spTree>
    <p:extLst>
      <p:ext uri="{BB962C8B-B14F-4D97-AF65-F5344CB8AC3E}">
        <p14:creationId xmlns:p14="http://schemas.microsoft.com/office/powerpoint/2010/main" val="31013282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22</a:t>
            </a:fld>
            <a:endParaRPr lang="en-US"/>
          </a:p>
        </p:txBody>
      </p:sp>
    </p:spTree>
    <p:extLst>
      <p:ext uri="{BB962C8B-B14F-4D97-AF65-F5344CB8AC3E}">
        <p14:creationId xmlns:p14="http://schemas.microsoft.com/office/powerpoint/2010/main" val="28123739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23</a:t>
            </a:fld>
            <a:endParaRPr lang="en-US"/>
          </a:p>
        </p:txBody>
      </p:sp>
    </p:spTree>
    <p:extLst>
      <p:ext uri="{BB962C8B-B14F-4D97-AF65-F5344CB8AC3E}">
        <p14:creationId xmlns:p14="http://schemas.microsoft.com/office/powerpoint/2010/main" val="2129824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24</a:t>
            </a:fld>
            <a:endParaRPr lang="en-US"/>
          </a:p>
        </p:txBody>
      </p:sp>
    </p:spTree>
    <p:extLst>
      <p:ext uri="{BB962C8B-B14F-4D97-AF65-F5344CB8AC3E}">
        <p14:creationId xmlns:p14="http://schemas.microsoft.com/office/powerpoint/2010/main" val="37090661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charset="0"/>
              <a:buChar char="•"/>
              <a:tabLst/>
              <a:defRPr/>
            </a:pPr>
            <a:endParaRPr lang="en-US" baseline="0" dirty="0"/>
          </a:p>
        </p:txBody>
      </p:sp>
      <p:sp>
        <p:nvSpPr>
          <p:cNvPr id="4" name="Slide Number Placeholder 3"/>
          <p:cNvSpPr>
            <a:spLocks noGrp="1"/>
          </p:cNvSpPr>
          <p:nvPr>
            <p:ph type="sldNum" sz="quarter" idx="5"/>
          </p:nvPr>
        </p:nvSpPr>
        <p:spPr/>
        <p:txBody>
          <a:bodyPr/>
          <a:lstStyle/>
          <a:p>
            <a:fld id="{4D626EB9-37A2-4D9D-9009-6518DBACA051}" type="slidenum">
              <a:rPr lang="en-US" smtClean="0"/>
              <a:t>25</a:t>
            </a:fld>
            <a:endParaRPr lang="en-US"/>
          </a:p>
        </p:txBody>
      </p:sp>
    </p:spTree>
    <p:extLst>
      <p:ext uri="{BB962C8B-B14F-4D97-AF65-F5344CB8AC3E}">
        <p14:creationId xmlns:p14="http://schemas.microsoft.com/office/powerpoint/2010/main" val="31495280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26</a:t>
            </a:fld>
            <a:endParaRPr lang="en-US"/>
          </a:p>
        </p:txBody>
      </p:sp>
    </p:spTree>
    <p:extLst>
      <p:ext uri="{BB962C8B-B14F-4D97-AF65-F5344CB8AC3E}">
        <p14:creationId xmlns:p14="http://schemas.microsoft.com/office/powerpoint/2010/main" val="7160657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27</a:t>
            </a:fld>
            <a:endParaRPr lang="en-US"/>
          </a:p>
        </p:txBody>
      </p:sp>
    </p:spTree>
    <p:extLst>
      <p:ext uri="{BB962C8B-B14F-4D97-AF65-F5344CB8AC3E}">
        <p14:creationId xmlns:p14="http://schemas.microsoft.com/office/powerpoint/2010/main" val="17146645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28</a:t>
            </a:fld>
            <a:endParaRPr lang="en-US"/>
          </a:p>
        </p:txBody>
      </p:sp>
    </p:spTree>
    <p:extLst>
      <p:ext uri="{BB962C8B-B14F-4D97-AF65-F5344CB8AC3E}">
        <p14:creationId xmlns:p14="http://schemas.microsoft.com/office/powerpoint/2010/main" val="17463525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29</a:t>
            </a:fld>
            <a:endParaRPr lang="en-US"/>
          </a:p>
        </p:txBody>
      </p:sp>
    </p:spTree>
    <p:extLst>
      <p:ext uri="{BB962C8B-B14F-4D97-AF65-F5344CB8AC3E}">
        <p14:creationId xmlns:p14="http://schemas.microsoft.com/office/powerpoint/2010/main" val="1912827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30</a:t>
            </a:fld>
            <a:endParaRPr lang="en-US"/>
          </a:p>
        </p:txBody>
      </p:sp>
    </p:spTree>
    <p:extLst>
      <p:ext uri="{BB962C8B-B14F-4D97-AF65-F5344CB8AC3E}">
        <p14:creationId xmlns:p14="http://schemas.microsoft.com/office/powerpoint/2010/main" val="151741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4</a:t>
            </a:fld>
            <a:endParaRPr lang="en-US"/>
          </a:p>
        </p:txBody>
      </p:sp>
    </p:spTree>
    <p:extLst>
      <p:ext uri="{BB962C8B-B14F-4D97-AF65-F5344CB8AC3E}">
        <p14:creationId xmlns:p14="http://schemas.microsoft.com/office/powerpoint/2010/main" val="28553926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31</a:t>
            </a:fld>
            <a:endParaRPr lang="en-US"/>
          </a:p>
        </p:txBody>
      </p:sp>
    </p:spTree>
    <p:extLst>
      <p:ext uri="{BB962C8B-B14F-4D97-AF65-F5344CB8AC3E}">
        <p14:creationId xmlns:p14="http://schemas.microsoft.com/office/powerpoint/2010/main" val="3309759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32</a:t>
            </a:fld>
            <a:endParaRPr lang="en-US"/>
          </a:p>
        </p:txBody>
      </p:sp>
    </p:spTree>
    <p:extLst>
      <p:ext uri="{BB962C8B-B14F-4D97-AF65-F5344CB8AC3E}">
        <p14:creationId xmlns:p14="http://schemas.microsoft.com/office/powerpoint/2010/main" val="16969931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33</a:t>
            </a:fld>
            <a:endParaRPr lang="en-US"/>
          </a:p>
        </p:txBody>
      </p:sp>
    </p:spTree>
    <p:extLst>
      <p:ext uri="{BB962C8B-B14F-4D97-AF65-F5344CB8AC3E}">
        <p14:creationId xmlns:p14="http://schemas.microsoft.com/office/powerpoint/2010/main" val="3696252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5</a:t>
            </a:fld>
            <a:endParaRPr lang="en-US"/>
          </a:p>
        </p:txBody>
      </p:sp>
    </p:spTree>
    <p:extLst>
      <p:ext uri="{BB962C8B-B14F-4D97-AF65-F5344CB8AC3E}">
        <p14:creationId xmlns:p14="http://schemas.microsoft.com/office/powerpoint/2010/main" val="1674023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6</a:t>
            </a:fld>
            <a:endParaRPr lang="en-US"/>
          </a:p>
        </p:txBody>
      </p:sp>
    </p:spTree>
    <p:extLst>
      <p:ext uri="{BB962C8B-B14F-4D97-AF65-F5344CB8AC3E}">
        <p14:creationId xmlns:p14="http://schemas.microsoft.com/office/powerpoint/2010/main" val="2030429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7</a:t>
            </a:fld>
            <a:endParaRPr lang="en-US"/>
          </a:p>
        </p:txBody>
      </p:sp>
    </p:spTree>
    <p:extLst>
      <p:ext uri="{BB962C8B-B14F-4D97-AF65-F5344CB8AC3E}">
        <p14:creationId xmlns:p14="http://schemas.microsoft.com/office/powerpoint/2010/main" val="340098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8</a:t>
            </a:fld>
            <a:endParaRPr lang="en-US"/>
          </a:p>
        </p:txBody>
      </p:sp>
    </p:spTree>
    <p:extLst>
      <p:ext uri="{BB962C8B-B14F-4D97-AF65-F5344CB8AC3E}">
        <p14:creationId xmlns:p14="http://schemas.microsoft.com/office/powerpoint/2010/main" val="833544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9</a:t>
            </a:fld>
            <a:endParaRPr lang="en-US"/>
          </a:p>
        </p:txBody>
      </p:sp>
    </p:spTree>
    <p:extLst>
      <p:ext uri="{BB962C8B-B14F-4D97-AF65-F5344CB8AC3E}">
        <p14:creationId xmlns:p14="http://schemas.microsoft.com/office/powerpoint/2010/main" val="26046782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626EB9-37A2-4D9D-9009-6518DBACA051}" type="slidenum">
              <a:rPr lang="en-US" smtClean="0"/>
              <a:t>10</a:t>
            </a:fld>
            <a:endParaRPr lang="en-US"/>
          </a:p>
        </p:txBody>
      </p:sp>
    </p:spTree>
    <p:extLst>
      <p:ext uri="{BB962C8B-B14F-4D97-AF65-F5344CB8AC3E}">
        <p14:creationId xmlns:p14="http://schemas.microsoft.com/office/powerpoint/2010/main" val="3515638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8FE33C1-E5D0-1943-AFFE-6B8BBA2340FF}"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22334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2635468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12209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FE33C1-E5D0-1943-AFFE-6B8BBA2340FF}"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2865562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E33C1-E5D0-1943-AFFE-6B8BBA2340FF}" type="datetimeFigureOut">
              <a:rPr lang="en-US" smtClean="0"/>
              <a:t>9/8/2020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678101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8FE33C1-E5D0-1943-AFFE-6B8BBA2340FF}"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804215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8FE33C1-E5D0-1943-AFFE-6B8BBA2340FF}" type="datetimeFigureOut">
              <a:rPr lang="en-US" smtClean="0"/>
              <a:t>9/8/2020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3767291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8FE33C1-E5D0-1943-AFFE-6B8BBA2340FF}" type="datetimeFigureOut">
              <a:rPr lang="en-US" smtClean="0"/>
              <a:t>9/8/2020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31441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E33C1-E5D0-1943-AFFE-6B8BBA2340FF}" type="datetimeFigureOut">
              <a:rPr lang="en-US" smtClean="0"/>
              <a:t>9/8/2020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871927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E33C1-E5D0-1943-AFFE-6B8BBA2340FF}"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695161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FE33C1-E5D0-1943-AFFE-6B8BBA2340FF}" type="datetimeFigureOut">
              <a:rPr lang="en-US" smtClean="0"/>
              <a:t>9/8/2020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1F17D-57E6-D142-BAC2-269037FD96B8}" type="slidenum">
              <a:rPr lang="en-US" smtClean="0"/>
              <a:t>‹#›</a:t>
            </a:fld>
            <a:endParaRPr lang="en-US"/>
          </a:p>
        </p:txBody>
      </p:sp>
    </p:spTree>
    <p:extLst>
      <p:ext uri="{BB962C8B-B14F-4D97-AF65-F5344CB8AC3E}">
        <p14:creationId xmlns:p14="http://schemas.microsoft.com/office/powerpoint/2010/main" val="157921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E33C1-E5D0-1943-AFFE-6B8BBA2340FF}" type="datetimeFigureOut">
              <a:rPr lang="en-US" smtClean="0"/>
              <a:t>9/8/2020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E1F17D-57E6-D142-BAC2-269037FD96B8}" type="slidenum">
              <a:rPr lang="en-US" smtClean="0"/>
              <a:t>‹#›</a:t>
            </a:fld>
            <a:endParaRPr lang="en-US"/>
          </a:p>
        </p:txBody>
      </p:sp>
    </p:spTree>
    <p:extLst>
      <p:ext uri="{BB962C8B-B14F-4D97-AF65-F5344CB8AC3E}">
        <p14:creationId xmlns:p14="http://schemas.microsoft.com/office/powerpoint/2010/main" val="2572845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1.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8.png"/><Relationship Id="rId4" Type="http://schemas.openxmlformats.org/officeDocument/2006/relationships/image" Target="../media/image15.jpg"/></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685799" y="2998203"/>
            <a:ext cx="7772400" cy="794429"/>
          </a:xfrm>
        </p:spPr>
        <p:txBody>
          <a:bodyPr>
            <a:normAutofit/>
          </a:bodyPr>
          <a:lstStyle/>
          <a:p>
            <a:r>
              <a:rPr lang="en-US" sz="3600" dirty="0"/>
              <a:t>Jingwei Wu, PhD</a:t>
            </a:r>
          </a:p>
        </p:txBody>
      </p:sp>
      <p:sp>
        <p:nvSpPr>
          <p:cNvPr id="9" name="TextBox 8"/>
          <p:cNvSpPr txBox="1"/>
          <p:nvPr/>
        </p:nvSpPr>
        <p:spPr>
          <a:xfrm>
            <a:off x="1554481" y="486685"/>
            <a:ext cx="5737859" cy="1446550"/>
          </a:xfrm>
          <a:prstGeom prst="rect">
            <a:avLst/>
          </a:prstGeom>
          <a:noFill/>
        </p:spPr>
        <p:txBody>
          <a:bodyPr wrap="square" rtlCol="0">
            <a:spAutoFit/>
          </a:bodyPr>
          <a:lstStyle/>
          <a:p>
            <a:pPr algn="ctr"/>
            <a:r>
              <a:rPr lang="en-US" sz="4400"/>
              <a:t>Chapter 7</a:t>
            </a:r>
            <a:endParaRPr lang="en-US" sz="4400" dirty="0"/>
          </a:p>
          <a:p>
            <a:pPr algn="ctr"/>
            <a:r>
              <a:rPr lang="en-US" sz="4400" dirty="0"/>
              <a:t>The Single-Sample </a:t>
            </a:r>
            <a:r>
              <a:rPr lang="en-US" sz="4400" i="1" dirty="0"/>
              <a:t>t</a:t>
            </a:r>
            <a:r>
              <a:rPr lang="en-US" sz="4400" dirty="0"/>
              <a:t> Test</a:t>
            </a:r>
          </a:p>
        </p:txBody>
      </p:sp>
      <p:pic>
        <p:nvPicPr>
          <p:cNvPr id="12" name="Picture 11" descr="Public_Health_reg_KO.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9360" y="5892480"/>
            <a:ext cx="2379378" cy="835070"/>
          </a:xfrm>
          <a:prstGeom prst="rect">
            <a:avLst/>
          </a:prstGeom>
        </p:spPr>
      </p:pic>
      <p:sp>
        <p:nvSpPr>
          <p:cNvPr id="11" name="Rectangle 10"/>
          <p:cNvSpPr/>
          <p:nvPr/>
        </p:nvSpPr>
        <p:spPr>
          <a:xfrm>
            <a:off x="0" y="0"/>
            <a:ext cx="9144000" cy="141099"/>
          </a:xfrm>
          <a:prstGeom prst="rect">
            <a:avLst/>
          </a:prstGeom>
          <a:solidFill>
            <a:srgbClr val="5DB3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5DB3D5"/>
              </a:solidFill>
            </a:endParaRPr>
          </a:p>
        </p:txBody>
      </p:sp>
      <p:pic>
        <p:nvPicPr>
          <p:cNvPr id="5" name="Picture 4" descr="header-rectangle-bw_Epi-Biosta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51536"/>
            <a:ext cx="9153144" cy="2523744"/>
          </a:xfrm>
          <a:prstGeom prst="rect">
            <a:avLst/>
          </a:prstGeom>
        </p:spPr>
      </p:pic>
      <p:sp>
        <p:nvSpPr>
          <p:cNvPr id="2" name="TextBox 1">
            <a:extLst>
              <a:ext uri="{FF2B5EF4-FFF2-40B4-BE49-F238E27FC236}">
                <a16:creationId xmlns:a16="http://schemas.microsoft.com/office/drawing/2014/main" id="{9704B034-AB6E-4CFF-A3F0-58A5C4C738F9}"/>
              </a:ext>
            </a:extLst>
          </p:cNvPr>
          <p:cNvSpPr txBox="1"/>
          <p:nvPr/>
        </p:nvSpPr>
        <p:spPr>
          <a:xfrm>
            <a:off x="1171575" y="4065306"/>
            <a:ext cx="7283597" cy="276999"/>
          </a:xfrm>
          <a:prstGeom prst="rect">
            <a:avLst/>
          </a:prstGeom>
          <a:noFill/>
        </p:spPr>
        <p:txBody>
          <a:bodyPr wrap="none" rtlCol="0">
            <a:spAutoFit/>
          </a:bodyPr>
          <a:lstStyle/>
          <a:p>
            <a:r>
              <a:rPr lang="en-US" sz="1200" dirty="0"/>
              <a:t>A courtesy of “USING AND INTERPRETING STATISTICS” by ERIC W. CORTY | THIRD EDITION  (Macmillan Education) </a:t>
            </a:r>
          </a:p>
        </p:txBody>
      </p:sp>
    </p:spTree>
    <p:extLst>
      <p:ext uri="{BB962C8B-B14F-4D97-AF65-F5344CB8AC3E}">
        <p14:creationId xmlns:p14="http://schemas.microsoft.com/office/powerpoint/2010/main" val="4012620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429500" cy="502602"/>
          </a:xfrm>
        </p:spPr>
        <p:txBody>
          <a:bodyPr>
            <a:normAutofit fontScale="90000"/>
          </a:bodyPr>
          <a:lstStyle/>
          <a:p>
            <a:r>
              <a:rPr lang="en-US" sz="4000" dirty="0">
                <a:latin typeface="+mn-lt"/>
                <a:ea typeface="Arial" charset="0"/>
                <a:cs typeface="Arial" charset="0"/>
              </a:rPr>
              <a:t>Shape of the Sampling Distribution of </a:t>
            </a:r>
            <a:r>
              <a:rPr lang="en-US" sz="4000" i="1" dirty="0">
                <a:latin typeface="+mn-lt"/>
                <a:ea typeface="Arial" charset="0"/>
                <a:cs typeface="Arial" charset="0"/>
              </a:rPr>
              <a:t>t</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40BAB3FA-E040-4CA7-9A69-F9DBD5424E02}"/>
              </a:ext>
            </a:extLst>
          </p:cNvPr>
          <p:cNvSpPr>
            <a:spLocks noGrp="1"/>
          </p:cNvSpPr>
          <p:nvPr>
            <p:ph idx="1"/>
          </p:nvPr>
        </p:nvSpPr>
        <p:spPr>
          <a:xfrm>
            <a:off x="496547" y="977717"/>
            <a:ext cx="4648200" cy="4525963"/>
          </a:xfrm>
        </p:spPr>
        <p:txBody>
          <a:bodyPr>
            <a:normAutofit/>
          </a:bodyPr>
          <a:lstStyle/>
          <a:p>
            <a:pPr>
              <a:spcBef>
                <a:spcPts val="0"/>
              </a:spcBef>
            </a:pPr>
            <a:r>
              <a:rPr lang="en-US" sz="2000" b="0" dirty="0"/>
              <a:t>Figure shows how the shape of the sampling distribution of </a:t>
            </a:r>
            <a:r>
              <a:rPr lang="en-US" sz="2000" b="0" i="1" dirty="0"/>
              <a:t>t </a:t>
            </a:r>
            <a:r>
              <a:rPr lang="en-US" sz="2000" b="0" dirty="0"/>
              <a:t>changes with the sample size.</a:t>
            </a:r>
          </a:p>
          <a:p>
            <a:pPr>
              <a:spcBef>
                <a:spcPts val="0"/>
              </a:spcBef>
            </a:pPr>
            <a:r>
              <a:rPr lang="en-US" sz="2000" b="0" dirty="0"/>
              <a:t>When the sample size is small, there is more variability and more samples have means that fall farther out in a tail</a:t>
            </a:r>
          </a:p>
          <a:p>
            <a:pPr>
              <a:spcBef>
                <a:spcPts val="0"/>
              </a:spcBef>
            </a:pPr>
            <a:r>
              <a:rPr lang="en-US" sz="2000" b="0" dirty="0"/>
              <a:t>Result is that the </a:t>
            </a:r>
            <a:r>
              <a:rPr lang="en-US" sz="2000" b="0" i="1" dirty="0" err="1"/>
              <a:t>t</a:t>
            </a:r>
            <a:r>
              <a:rPr lang="en-US" sz="2000" b="0" i="1" baseline="-25000" dirty="0" err="1"/>
              <a:t>cv</a:t>
            </a:r>
            <a:r>
              <a:rPr lang="en-US" sz="2000" b="0" i="1" baseline="-25000" dirty="0"/>
              <a:t>  </a:t>
            </a:r>
            <a:r>
              <a:rPr lang="en-US" sz="2000" b="0" dirty="0"/>
              <a:t>falls farther away from the midpoint when the sample size is small, making it more difficult to reject null hypothesis.</a:t>
            </a:r>
          </a:p>
          <a:p>
            <a:pPr>
              <a:spcBef>
                <a:spcPts val="0"/>
              </a:spcBef>
            </a:pPr>
            <a:r>
              <a:rPr lang="en-US" sz="2000" b="0" dirty="0"/>
              <a:t>Sample size affects </a:t>
            </a:r>
            <a:r>
              <a:rPr lang="en-US" sz="2000" b="0" i="1" dirty="0" err="1"/>
              <a:t>t</a:t>
            </a:r>
            <a:r>
              <a:rPr lang="en-US" sz="2000" b="0" i="1" baseline="-25000" dirty="0" err="1"/>
              <a:t>cv</a:t>
            </a:r>
            <a:r>
              <a:rPr lang="en-US" sz="2000" b="0" i="1" baseline="-25000" dirty="0"/>
              <a:t> </a:t>
            </a:r>
            <a:r>
              <a:rPr lang="en-US" sz="2000" dirty="0"/>
              <a:t>;</a:t>
            </a:r>
            <a:r>
              <a:rPr lang="en-US" sz="2000" b="0" dirty="0"/>
              <a:t> critical value determines the rare and common zones.</a:t>
            </a:r>
          </a:p>
        </p:txBody>
      </p:sp>
      <p:sp>
        <p:nvSpPr>
          <p:cNvPr id="9" name="TextBox 8">
            <a:extLst>
              <a:ext uri="{FF2B5EF4-FFF2-40B4-BE49-F238E27FC236}">
                <a16:creationId xmlns:a16="http://schemas.microsoft.com/office/drawing/2014/main" id="{9E5B5F4C-BBFF-43AD-8BFC-CFBE0503B48D}"/>
              </a:ext>
            </a:extLst>
          </p:cNvPr>
          <p:cNvSpPr txBox="1"/>
          <p:nvPr/>
        </p:nvSpPr>
        <p:spPr>
          <a:xfrm>
            <a:off x="5144747" y="3542205"/>
            <a:ext cx="3657602" cy="646331"/>
          </a:xfrm>
          <a:prstGeom prst="rect">
            <a:avLst/>
          </a:prstGeom>
          <a:noFill/>
        </p:spPr>
        <p:txBody>
          <a:bodyPr wrap="square" rtlCol="0">
            <a:spAutoFit/>
          </a:bodyPr>
          <a:lstStyle/>
          <a:p>
            <a:r>
              <a:rPr lang="en-US" sz="1800" dirty="0">
                <a:solidFill>
                  <a:srgbClr val="000000"/>
                </a:solidFill>
              </a:rPr>
              <a:t>Shape of Sampling Distribution of </a:t>
            </a:r>
            <a:r>
              <a:rPr lang="en-US" sz="1800" i="1" dirty="0">
                <a:solidFill>
                  <a:srgbClr val="000000"/>
                </a:solidFill>
              </a:rPr>
              <a:t>t</a:t>
            </a:r>
            <a:r>
              <a:rPr lang="en-US" sz="1800" dirty="0">
                <a:solidFill>
                  <a:srgbClr val="000000"/>
                </a:solidFill>
              </a:rPr>
              <a:t> as a Function of Sample Size</a:t>
            </a:r>
          </a:p>
        </p:txBody>
      </p:sp>
      <p:pic>
        <p:nvPicPr>
          <p:cNvPr id="10" name="Picture 9" descr="The figure is a sample of two distribution curves overlaid on one another. Figure shows how the shape of the sampling distribution of t changes with the sample size&#10;When the sample size is small, there is more variability and more samples have means that fall farther out in a tail&#10;Result is the tcv  falls farther away from the midpoint when the sample size is small, making it more difficult to reject null hypothesis&#10;Sample size affects tcv , critical value determines the rare and common zones&#10;" title="Figure 7.2">
            <a:extLst>
              <a:ext uri="{FF2B5EF4-FFF2-40B4-BE49-F238E27FC236}">
                <a16:creationId xmlns:a16="http://schemas.microsoft.com/office/drawing/2014/main" id="{55B2D5E3-CE01-49A9-95E7-A50FA7E53C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965" y="1156903"/>
            <a:ext cx="3531167" cy="2341033"/>
          </a:xfrm>
          <a:prstGeom prst="rect">
            <a:avLst/>
          </a:prstGeom>
        </p:spPr>
      </p:pic>
    </p:spTree>
    <p:extLst>
      <p:ext uri="{BB962C8B-B14F-4D97-AF65-F5344CB8AC3E}">
        <p14:creationId xmlns:p14="http://schemas.microsoft.com/office/powerpoint/2010/main" val="2966206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429500" cy="502602"/>
          </a:xfrm>
        </p:spPr>
        <p:txBody>
          <a:bodyPr>
            <a:normAutofit fontScale="90000"/>
          </a:bodyPr>
          <a:lstStyle/>
          <a:p>
            <a:r>
              <a:rPr lang="en-US" sz="4000" dirty="0"/>
              <a:t>Critical Values of </a:t>
            </a:r>
            <a:r>
              <a:rPr lang="en-US" sz="4000" i="1" dirty="0"/>
              <a:t>t</a:t>
            </a:r>
            <a:r>
              <a:rPr lang="en-US" sz="4000" dirty="0"/>
              <a:t> (Appendix Table 3)</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D09D440B-9BD5-4ADC-B760-19E5BF7DB91B}"/>
              </a:ext>
            </a:extLst>
          </p:cNvPr>
          <p:cNvPicPr>
            <a:picLocks noChangeAspect="1"/>
          </p:cNvPicPr>
          <p:nvPr/>
        </p:nvPicPr>
        <p:blipFill>
          <a:blip r:embed="rId4"/>
          <a:stretch>
            <a:fillRect/>
          </a:stretch>
        </p:blipFill>
        <p:spPr>
          <a:xfrm>
            <a:off x="514350" y="940159"/>
            <a:ext cx="8389620" cy="4529231"/>
          </a:xfrm>
          <a:prstGeom prst="rect">
            <a:avLst/>
          </a:prstGeom>
        </p:spPr>
      </p:pic>
    </p:spTree>
    <p:extLst>
      <p:ext uri="{BB962C8B-B14F-4D97-AF65-F5344CB8AC3E}">
        <p14:creationId xmlns:p14="http://schemas.microsoft.com/office/powerpoint/2010/main" val="387609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4766310" cy="502602"/>
          </a:xfrm>
        </p:spPr>
        <p:txBody>
          <a:bodyPr>
            <a:normAutofit fontScale="90000"/>
          </a:bodyPr>
          <a:lstStyle/>
          <a:p>
            <a:r>
              <a:rPr lang="en-US" sz="4000" dirty="0">
                <a:latin typeface="+mn-lt"/>
                <a:ea typeface="Arial" charset="0"/>
                <a:cs typeface="Arial" charset="0"/>
              </a:rPr>
              <a:t>Degrees of Freedom (</a:t>
            </a:r>
            <a:r>
              <a:rPr lang="en-US" sz="4000" i="1" dirty="0">
                <a:latin typeface="+mn-lt"/>
                <a:ea typeface="Arial" charset="0"/>
                <a:cs typeface="Arial" charset="0"/>
              </a:rPr>
              <a:t>df</a:t>
            </a:r>
            <a:r>
              <a:rPr lang="en-US" sz="4000" dirty="0">
                <a:latin typeface="+mn-lt"/>
                <a:ea typeface="Arial" charset="0"/>
                <a:cs typeface="Arial" charset="0"/>
              </a:rPr>
              <a:t>)</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1" name="Text Placeholder 2">
            <a:extLst>
              <a:ext uri="{FF2B5EF4-FFF2-40B4-BE49-F238E27FC236}">
                <a16:creationId xmlns:a16="http://schemas.microsoft.com/office/drawing/2014/main" id="{C0C2ED7A-66D7-42BB-914E-62D425E2D17B}"/>
              </a:ext>
            </a:extLst>
          </p:cNvPr>
          <p:cNvSpPr>
            <a:spLocks noGrp="1"/>
          </p:cNvSpPr>
          <p:nvPr>
            <p:ph idx="1"/>
          </p:nvPr>
        </p:nvSpPr>
        <p:spPr>
          <a:xfrm>
            <a:off x="492507" y="1341991"/>
            <a:ext cx="8229600" cy="4525963"/>
          </a:xfrm>
        </p:spPr>
        <p:txBody>
          <a:bodyPr/>
          <a:lstStyle/>
          <a:p>
            <a:pPr>
              <a:spcBef>
                <a:spcPts val="0"/>
              </a:spcBef>
            </a:pPr>
            <a:r>
              <a:rPr lang="en-US" dirty="0"/>
              <a:t>Degrees of Freedom (</a:t>
            </a:r>
            <a:r>
              <a:rPr lang="en-US" i="1" dirty="0" err="1"/>
              <a:t>df</a:t>
            </a:r>
            <a:r>
              <a:rPr lang="en-US" i="1" dirty="0"/>
              <a:t> </a:t>
            </a:r>
            <a:r>
              <a:rPr lang="en-US" dirty="0"/>
              <a:t>)</a:t>
            </a:r>
          </a:p>
          <a:p>
            <a:pPr lvl="1">
              <a:spcBef>
                <a:spcPts val="0"/>
              </a:spcBef>
            </a:pPr>
            <a:r>
              <a:rPr lang="en-US" dirty="0"/>
              <a:t>Number of values in a sample that are free to vary</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C22EC28-C296-411E-AC4A-FC9C86C1EBDC}"/>
                  </a:ext>
                </a:extLst>
              </p:cNvPr>
              <p:cNvSpPr/>
              <p:nvPr/>
            </p:nvSpPr>
            <p:spPr>
              <a:xfrm>
                <a:off x="481077" y="2432319"/>
                <a:ext cx="8381999" cy="17526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ea typeface="Cambria Math" charset="0"/>
                          <a:cs typeface="Cambria Math" charset="0"/>
                        </a:rPr>
                        <m:t>𝑑𝑓</m:t>
                      </m:r>
                      <m:r>
                        <a:rPr lang="en-US" sz="2000" b="0" i="1" smtClean="0">
                          <a:latin typeface="Cambria Math" panose="02040503050406030204" pitchFamily="18" charset="0"/>
                          <a:ea typeface="Cambria Math" charset="0"/>
                          <a:cs typeface="Cambria Math" charset="0"/>
                        </a:rPr>
                        <m:t>=</m:t>
                      </m:r>
                      <m:r>
                        <a:rPr lang="en-US" sz="2000" b="0" i="1" smtClean="0">
                          <a:latin typeface="Cambria Math" panose="02040503050406030204" pitchFamily="18" charset="0"/>
                          <a:ea typeface="Cambria Math" charset="0"/>
                          <a:cs typeface="Cambria Math" charset="0"/>
                        </a:rPr>
                        <m:t>𝑁</m:t>
                      </m:r>
                      <m:r>
                        <a:rPr lang="en-US" sz="2000" b="0" i="1" smtClean="0">
                          <a:latin typeface="Cambria Math" panose="02040503050406030204" pitchFamily="18" charset="0"/>
                          <a:ea typeface="Cambria Math" charset="0"/>
                          <a:cs typeface="Cambria Math" charset="0"/>
                        </a:rPr>
                        <m:t>−1</m:t>
                      </m:r>
                    </m:oMath>
                    <m:oMath xmlns:m="http://schemas.openxmlformats.org/officeDocument/2006/math">
                      <m:r>
                        <m:rPr>
                          <m:sty m:val="p"/>
                        </m:rPr>
                        <a:rPr lang="en-US" sz="2000" b="0" i="0" smtClean="0">
                          <a:latin typeface="Cambria Math" panose="02040503050406030204" pitchFamily="18" charset="0"/>
                        </a:rPr>
                        <m:t>where</m:t>
                      </m:r>
                      <m:r>
                        <a:rPr lang="en-US" sz="2000" b="0" i="0" smtClean="0">
                          <a:latin typeface="Cambria Math" panose="02040503050406030204" pitchFamily="18" charset="0"/>
                        </a:rPr>
                        <m:t> </m:t>
                      </m:r>
                      <m:r>
                        <a:rPr lang="en-US" sz="2000" b="0" i="1" smtClean="0">
                          <a:latin typeface="Cambria Math" panose="02040503050406030204" pitchFamily="18" charset="0"/>
                        </a:rPr>
                        <m:t>𝑑𝑓</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degrees</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of</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freedom</m:t>
                      </m:r>
                    </m:oMath>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m:t>
                      </m:r>
                      <m:r>
                        <m:rPr>
                          <m:sty m:val="p"/>
                        </m:rPr>
                        <a:rPr lang="en-US" sz="2000" b="0" i="0" smtClean="0">
                          <a:latin typeface="Cambria Math" panose="02040503050406030204" pitchFamily="18" charset="0"/>
                        </a:rPr>
                        <m:t>sample</m:t>
                      </m:r>
                      <m:r>
                        <a:rPr lang="en-US" sz="2000" b="0" i="0" smtClean="0">
                          <a:latin typeface="Cambria Math" panose="02040503050406030204" pitchFamily="18" charset="0"/>
                        </a:rPr>
                        <m:t> </m:t>
                      </m:r>
                      <m:r>
                        <m:rPr>
                          <m:sty m:val="p"/>
                        </m:rPr>
                        <a:rPr lang="en-US" sz="2000" b="0" i="0" smtClean="0">
                          <a:latin typeface="Cambria Math" panose="02040503050406030204" pitchFamily="18" charset="0"/>
                        </a:rPr>
                        <m:t>size</m:t>
                      </m:r>
                    </m:oMath>
                  </m:oMathPara>
                </a14:m>
                <a:br>
                  <a:rPr lang="en-US" sz="2000" dirty="0"/>
                </a:br>
                <a:endParaRPr lang="en-US" sz="2000" dirty="0"/>
              </a:p>
            </p:txBody>
          </p:sp>
        </mc:Choice>
        <mc:Fallback xmlns="">
          <p:sp>
            <p:nvSpPr>
              <p:cNvPr id="12" name="Rectangle 11">
                <a:extLst>
                  <a:ext uri="{FF2B5EF4-FFF2-40B4-BE49-F238E27FC236}">
                    <a16:creationId xmlns:a16="http://schemas.microsoft.com/office/drawing/2014/main" id="{1C22EC28-C296-411E-AC4A-FC9C86C1EBDC}"/>
                  </a:ext>
                </a:extLst>
              </p:cNvPr>
              <p:cNvSpPr>
                <a:spLocks noRot="1" noChangeAspect="1" noMove="1" noResize="1" noEditPoints="1" noAdjustHandles="1" noChangeArrowheads="1" noChangeShapeType="1" noTextEdit="1"/>
              </p:cNvSpPr>
              <p:nvPr/>
            </p:nvSpPr>
            <p:spPr>
              <a:xfrm>
                <a:off x="481077" y="2432319"/>
                <a:ext cx="8381999" cy="1752600"/>
              </a:xfrm>
              <a:prstGeom prst="rect">
                <a:avLst/>
              </a:prstGeom>
              <a:blipFill>
                <a:blip r:embed="rId4"/>
                <a:stretch>
                  <a:fillRect/>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AB5FFEB4-7063-4862-BC37-D350BEA40C97}"/>
              </a:ext>
            </a:extLst>
          </p:cNvPr>
          <p:cNvSpPr/>
          <p:nvPr/>
        </p:nvSpPr>
        <p:spPr>
          <a:xfrm>
            <a:off x="481077" y="4303351"/>
            <a:ext cx="8610600" cy="1200329"/>
          </a:xfrm>
          <a:prstGeom prst="rect">
            <a:avLst/>
          </a:prstGeom>
        </p:spPr>
        <p:txBody>
          <a:bodyPr wrap="square">
            <a:spAutoFit/>
          </a:bodyPr>
          <a:lstStyle/>
          <a:p>
            <a:r>
              <a:rPr lang="en-US" sz="1800" dirty="0">
                <a:ea typeface="Arial" charset="0"/>
                <a:cs typeface="Arial" charset="0"/>
              </a:rPr>
              <a:t>For the reaction-time study, there are 141 participants in the sample, so degrees of freedom are calculated like this:</a:t>
            </a:r>
          </a:p>
          <a:p>
            <a:pPr lvl="6"/>
            <a:r>
              <a:rPr lang="is-IS" sz="1800" i="1" dirty="0">
                <a:ea typeface="Arial" charset="0"/>
                <a:cs typeface="Arial" charset="0"/>
              </a:rPr>
              <a:t>df</a:t>
            </a:r>
            <a:r>
              <a:rPr lang="is-IS" sz="1800" dirty="0">
                <a:ea typeface="Arial" charset="0"/>
                <a:cs typeface="Arial" charset="0"/>
              </a:rPr>
              <a:t> = 141 − 1</a:t>
            </a:r>
          </a:p>
          <a:p>
            <a:pPr lvl="6"/>
            <a:r>
              <a:rPr lang="is-IS" sz="1800" dirty="0">
                <a:ea typeface="Arial" charset="0"/>
                <a:cs typeface="Arial" charset="0"/>
              </a:rPr>
              <a:t>= 140</a:t>
            </a:r>
            <a:endParaRPr lang="en-US" sz="1800" dirty="0">
              <a:ea typeface="Arial" charset="0"/>
              <a:cs typeface="Arial" charset="0"/>
            </a:endParaRPr>
          </a:p>
        </p:txBody>
      </p:sp>
    </p:spTree>
    <p:extLst>
      <p:ext uri="{BB962C8B-B14F-4D97-AF65-F5344CB8AC3E}">
        <p14:creationId xmlns:p14="http://schemas.microsoft.com/office/powerpoint/2010/main" val="2977189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429500" cy="502602"/>
          </a:xfrm>
        </p:spPr>
        <p:txBody>
          <a:bodyPr>
            <a:normAutofit fontScale="90000"/>
          </a:bodyPr>
          <a:lstStyle/>
          <a:p>
            <a:r>
              <a:rPr lang="en-US" sz="4000" dirty="0"/>
              <a:t>Critical Values of </a:t>
            </a:r>
            <a:r>
              <a:rPr lang="en-US" sz="4000" i="1" dirty="0"/>
              <a:t>t</a:t>
            </a:r>
            <a:r>
              <a:rPr lang="en-US" sz="4000" dirty="0"/>
              <a:t> (Appendix Table 3)</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15" name="Picture 14" descr="A screenshot of a cell phone&#10;&#10;Description automatically generated">
            <a:extLst>
              <a:ext uri="{FF2B5EF4-FFF2-40B4-BE49-F238E27FC236}">
                <a16:creationId xmlns:a16="http://schemas.microsoft.com/office/drawing/2014/main" id="{D09D440B-9BD5-4ADC-B760-19E5BF7DB91B}"/>
              </a:ext>
            </a:extLst>
          </p:cNvPr>
          <p:cNvPicPr>
            <a:picLocks noChangeAspect="1"/>
          </p:cNvPicPr>
          <p:nvPr/>
        </p:nvPicPr>
        <p:blipFill>
          <a:blip r:embed="rId4"/>
          <a:stretch>
            <a:fillRect/>
          </a:stretch>
        </p:blipFill>
        <p:spPr>
          <a:xfrm>
            <a:off x="514350" y="940159"/>
            <a:ext cx="8389620" cy="4529231"/>
          </a:xfrm>
          <a:prstGeom prst="rect">
            <a:avLst/>
          </a:prstGeom>
        </p:spPr>
      </p:pic>
    </p:spTree>
    <p:extLst>
      <p:ext uri="{BB962C8B-B14F-4D97-AF65-F5344CB8AC3E}">
        <p14:creationId xmlns:p14="http://schemas.microsoft.com/office/powerpoint/2010/main" val="90268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72200" cy="502602"/>
          </a:xfrm>
        </p:spPr>
        <p:txBody>
          <a:bodyPr>
            <a:normAutofit fontScale="90000"/>
          </a:bodyPr>
          <a:lstStyle/>
          <a:p>
            <a:r>
              <a:rPr lang="en-US" sz="4000" dirty="0">
                <a:latin typeface="+mn-lt"/>
                <a:ea typeface="Arial" charset="0"/>
                <a:cs typeface="Arial" charset="0"/>
              </a:rPr>
              <a:t>Reaction Time Example – Step 4</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EB0E8D29-8D7D-4B77-BDE0-CAED6937C33A}"/>
              </a:ext>
            </a:extLst>
          </p:cNvPr>
          <p:cNvSpPr>
            <a:spLocks noGrp="1"/>
          </p:cNvSpPr>
          <p:nvPr>
            <p:ph idx="1"/>
          </p:nvPr>
        </p:nvSpPr>
        <p:spPr>
          <a:xfrm>
            <a:off x="304799" y="1063308"/>
            <a:ext cx="8582331" cy="4525963"/>
          </a:xfrm>
        </p:spPr>
        <p:txBody>
          <a:bodyPr>
            <a:normAutofit fontScale="92500"/>
          </a:bodyPr>
          <a:lstStyle/>
          <a:p>
            <a:pPr>
              <a:spcBef>
                <a:spcPts val="0"/>
              </a:spcBef>
              <a:spcAft>
                <a:spcPts val="600"/>
              </a:spcAft>
            </a:pPr>
            <a:r>
              <a:rPr lang="en-US" b="1" dirty="0"/>
              <a:t>STEP 4</a:t>
            </a:r>
            <a:r>
              <a:rPr lang="en-US" dirty="0"/>
              <a:t> – Set Decision Rule</a:t>
            </a:r>
          </a:p>
          <a:p>
            <a:pPr marL="571500" lvl="1" indent="-228600">
              <a:spcBef>
                <a:spcPts val="0"/>
              </a:spcBef>
              <a:spcAft>
                <a:spcPts val="0"/>
              </a:spcAft>
            </a:pPr>
            <a:r>
              <a:rPr lang="en-US" dirty="0"/>
              <a:t>Reaction-Time Example</a:t>
            </a:r>
          </a:p>
          <a:p>
            <a:pPr marL="1028700" lvl="2" indent="-457200">
              <a:spcBef>
                <a:spcPts val="0"/>
              </a:spcBef>
              <a:spcAft>
                <a:spcPts val="0"/>
              </a:spcAft>
              <a:buSzPct val="100000"/>
              <a:buFont typeface="+mj-lt"/>
              <a:buAutoNum type="arabicParenR"/>
            </a:pPr>
            <a:r>
              <a:rPr lang="en-US" dirty="0"/>
              <a:t>Two-tailed</a:t>
            </a:r>
          </a:p>
          <a:p>
            <a:pPr marL="1028700" lvl="2" indent="-457200">
              <a:spcBef>
                <a:spcPts val="0"/>
              </a:spcBef>
              <a:spcAft>
                <a:spcPts val="0"/>
              </a:spcAft>
              <a:buSzPct val="100000"/>
              <a:buFont typeface="+mj-lt"/>
              <a:buAutoNum type="arabicParenR"/>
            </a:pPr>
            <a:r>
              <a:rPr lang="en-US" dirty="0"/>
              <a:t>Alpha level, </a:t>
            </a:r>
            <a:r>
              <a:rPr lang="el-GR" dirty="0">
                <a:cs typeface="Arial" charset="0"/>
              </a:rPr>
              <a:t>α</a:t>
            </a:r>
            <a:r>
              <a:rPr lang="en-US" dirty="0">
                <a:cs typeface="Arial" charset="0"/>
              </a:rPr>
              <a:t> = .05</a:t>
            </a:r>
          </a:p>
          <a:p>
            <a:pPr marL="1028700" lvl="2" indent="-457200">
              <a:spcBef>
                <a:spcPts val="0"/>
              </a:spcBef>
              <a:spcAft>
                <a:spcPts val="0"/>
              </a:spcAft>
              <a:buSzPct val="100000"/>
              <a:buFont typeface="+mj-lt"/>
              <a:buAutoNum type="arabicParenR"/>
            </a:pPr>
            <a:r>
              <a:rPr lang="en-US" i="1" dirty="0">
                <a:cs typeface="Arial" charset="0"/>
              </a:rPr>
              <a:t>N</a:t>
            </a:r>
            <a:r>
              <a:rPr lang="en-US" dirty="0">
                <a:cs typeface="Arial" charset="0"/>
              </a:rPr>
              <a:t> = 141, </a:t>
            </a:r>
            <a:r>
              <a:rPr lang="en-US" i="1" dirty="0" err="1">
                <a:cs typeface="Arial" charset="0"/>
              </a:rPr>
              <a:t>df</a:t>
            </a:r>
            <a:r>
              <a:rPr lang="en-US" dirty="0">
                <a:cs typeface="Arial" charset="0"/>
              </a:rPr>
              <a:t> = 140</a:t>
            </a:r>
            <a:br>
              <a:rPr lang="en-US" dirty="0">
                <a:cs typeface="Arial" charset="0"/>
              </a:rPr>
            </a:br>
            <a:endParaRPr lang="en-US" sz="3200" dirty="0"/>
          </a:p>
          <a:p>
            <a:pPr>
              <a:spcBef>
                <a:spcPts val="0"/>
              </a:spcBef>
            </a:pPr>
            <a:r>
              <a:rPr lang="en-US" sz="2400" b="0" dirty="0"/>
              <a:t>With</a:t>
            </a:r>
            <a:r>
              <a:rPr lang="en-US" sz="2400" b="0" i="1" dirty="0"/>
              <a:t> </a:t>
            </a:r>
            <a:r>
              <a:rPr lang="en-US" sz="2400" b="0" i="1" dirty="0" err="1"/>
              <a:t>df</a:t>
            </a:r>
            <a:r>
              <a:rPr lang="en-US" sz="2400" b="0" i="1" dirty="0"/>
              <a:t> </a:t>
            </a:r>
            <a:r>
              <a:rPr lang="en-US" sz="2400" b="0" dirty="0"/>
              <a:t>= 140, α = .05, </a:t>
            </a:r>
            <a:br>
              <a:rPr lang="en-US" sz="2400" b="0" dirty="0"/>
            </a:br>
            <a:r>
              <a:rPr lang="en-US" sz="2400" b="0" dirty="0"/>
              <a:t>two-tailed</a:t>
            </a:r>
            <a:r>
              <a:rPr lang="en-US" sz="2400" b="0" i="1" dirty="0"/>
              <a:t>, </a:t>
            </a:r>
            <a:r>
              <a:rPr lang="en-US" sz="2400" b="0" dirty="0"/>
              <a:t>border between the rare and common zones is </a:t>
            </a:r>
            <a:r>
              <a:rPr lang="en-US" sz="2400" dirty="0"/>
              <a:t>± </a:t>
            </a:r>
            <a:r>
              <a:rPr lang="en-US" sz="2400" b="0" dirty="0"/>
              <a:t>1.977</a:t>
            </a:r>
            <a:br>
              <a:rPr lang="en-US" sz="2400" b="0" dirty="0"/>
            </a:br>
            <a:endParaRPr lang="en-US" sz="2400" b="0" dirty="0"/>
          </a:p>
          <a:p>
            <a:pPr>
              <a:spcBef>
                <a:spcPts val="0"/>
              </a:spcBef>
            </a:pPr>
            <a:r>
              <a:rPr lang="en-US" sz="2400" b="0" dirty="0"/>
              <a:t>If observed value of </a:t>
            </a:r>
            <a:r>
              <a:rPr lang="en-US" sz="2400" b="0" i="1" dirty="0"/>
              <a:t>t </a:t>
            </a:r>
            <a:r>
              <a:rPr lang="en-US" sz="2400" b="0" dirty="0"/>
              <a:t>falls in the rare zone, null hypothesis is rejected; one fails to reject it if the observed value falls in the common zone.</a:t>
            </a:r>
          </a:p>
        </p:txBody>
      </p:sp>
      <p:sp>
        <p:nvSpPr>
          <p:cNvPr id="9" name="TextBox 8">
            <a:extLst>
              <a:ext uri="{FF2B5EF4-FFF2-40B4-BE49-F238E27FC236}">
                <a16:creationId xmlns:a16="http://schemas.microsoft.com/office/drawing/2014/main" id="{769E49AF-4E4B-4CC3-8CDD-0967404DB7B2}"/>
              </a:ext>
            </a:extLst>
          </p:cNvPr>
          <p:cNvSpPr txBox="1"/>
          <p:nvPr/>
        </p:nvSpPr>
        <p:spPr>
          <a:xfrm>
            <a:off x="4762500" y="3232686"/>
            <a:ext cx="4438650" cy="584775"/>
          </a:xfrm>
          <a:prstGeom prst="rect">
            <a:avLst/>
          </a:prstGeom>
          <a:noFill/>
        </p:spPr>
        <p:txBody>
          <a:bodyPr wrap="square" rtlCol="0">
            <a:spAutoFit/>
          </a:bodyPr>
          <a:lstStyle/>
          <a:p>
            <a:r>
              <a:rPr lang="en-US" sz="1600" dirty="0">
                <a:solidFill>
                  <a:srgbClr val="000000"/>
                </a:solidFill>
              </a:rPr>
              <a:t>Setting the Decision Rule: Two-Tailed, Single-Sample </a:t>
            </a:r>
            <a:r>
              <a:rPr lang="en-US" sz="1600" i="1" dirty="0">
                <a:solidFill>
                  <a:srgbClr val="000000"/>
                </a:solidFill>
              </a:rPr>
              <a:t>t</a:t>
            </a:r>
            <a:r>
              <a:rPr lang="en-US" sz="1600" dirty="0">
                <a:solidFill>
                  <a:srgbClr val="000000"/>
                </a:solidFill>
              </a:rPr>
              <a:t> Test</a:t>
            </a:r>
          </a:p>
        </p:txBody>
      </p:sp>
      <p:pic>
        <p:nvPicPr>
          <p:cNvPr id="10" name="Picture 9" descr="The figure is an example of a distribution. With the reaction-time study as a two-tailed test, Dr. Farshad would reject the null hypothesis if adults with ADHD had slower reaction times than the general population or if adults with ADHD had faster reaction times than the general population. That is what a two-tailed test means.&#10;Under these conditions (df = 140, α = .05, two-tailed), Dr. Farshad finds that the critical value of t is }1.977 (i.e., −1.977 and 1.977). These values are marked in Figure 7.3, along with the rare and common zones.&#10;" title="Figure 7.3">
            <a:extLst>
              <a:ext uri="{FF2B5EF4-FFF2-40B4-BE49-F238E27FC236}">
                <a16:creationId xmlns:a16="http://schemas.microsoft.com/office/drawing/2014/main" id="{AC22C989-6695-45A0-9C99-33E8128A06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4589" y="1276350"/>
            <a:ext cx="4012542" cy="1931965"/>
          </a:xfrm>
          <a:prstGeom prst="rect">
            <a:avLst/>
          </a:prstGeom>
        </p:spPr>
      </p:pic>
    </p:spTree>
    <p:extLst>
      <p:ext uri="{BB962C8B-B14F-4D97-AF65-F5344CB8AC3E}">
        <p14:creationId xmlns:p14="http://schemas.microsoft.com/office/powerpoint/2010/main" val="175289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4377690" cy="502602"/>
          </a:xfrm>
        </p:spPr>
        <p:txBody>
          <a:bodyPr>
            <a:normAutofit fontScale="90000"/>
          </a:bodyPr>
          <a:lstStyle/>
          <a:p>
            <a:r>
              <a:rPr lang="en-US" sz="4000" dirty="0">
                <a:latin typeface="+mn-lt"/>
                <a:ea typeface="Arial" charset="0"/>
                <a:cs typeface="Arial" charset="0"/>
              </a:rPr>
              <a:t>Comparing Rare Zones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EB0E8D29-8D7D-4B77-BDE0-CAED6937C33A}"/>
              </a:ext>
            </a:extLst>
          </p:cNvPr>
          <p:cNvSpPr>
            <a:spLocks noGrp="1"/>
          </p:cNvSpPr>
          <p:nvPr>
            <p:ph idx="1"/>
          </p:nvPr>
        </p:nvSpPr>
        <p:spPr>
          <a:xfrm>
            <a:off x="304800" y="1063308"/>
            <a:ext cx="4377690" cy="4525963"/>
          </a:xfrm>
        </p:spPr>
        <p:txBody>
          <a:bodyPr>
            <a:normAutofit fontScale="62500" lnSpcReduction="20000"/>
          </a:bodyPr>
          <a:lstStyle/>
          <a:p>
            <a:pPr>
              <a:lnSpc>
                <a:spcPct val="120000"/>
              </a:lnSpc>
              <a:spcBef>
                <a:spcPts val="0"/>
              </a:spcBef>
            </a:pPr>
            <a:r>
              <a:rPr lang="en-US" dirty="0"/>
              <a:t>Rare zone of the sampling distribution of </a:t>
            </a:r>
            <a:r>
              <a:rPr lang="en-US" i="1" dirty="0"/>
              <a:t>t </a:t>
            </a:r>
            <a:r>
              <a:rPr lang="en-US" dirty="0"/>
              <a:t>with</a:t>
            </a:r>
            <a:r>
              <a:rPr lang="en-US" i="1" dirty="0"/>
              <a:t> </a:t>
            </a:r>
            <a:br>
              <a:rPr lang="en-US" i="1" dirty="0"/>
            </a:br>
            <a:r>
              <a:rPr lang="en-US" i="1" dirty="0"/>
              <a:t>df </a:t>
            </a:r>
            <a:r>
              <a:rPr lang="en-US" dirty="0"/>
              <a:t>= 140 and α = .05 for a one-tailed test is the section marked \\\ to the right of </a:t>
            </a:r>
            <a:r>
              <a:rPr lang="en-US" i="1" dirty="0"/>
              <a:t>t </a:t>
            </a:r>
            <a:r>
              <a:rPr lang="en-US" dirty="0"/>
              <a:t>= 1.656.</a:t>
            </a:r>
            <a:br>
              <a:rPr lang="en-US" dirty="0"/>
            </a:br>
            <a:endParaRPr lang="en-US" dirty="0"/>
          </a:p>
          <a:p>
            <a:pPr>
              <a:lnSpc>
                <a:spcPct val="120000"/>
              </a:lnSpc>
              <a:spcBef>
                <a:spcPts val="0"/>
              </a:spcBef>
            </a:pPr>
            <a:r>
              <a:rPr lang="en-US" dirty="0"/>
              <a:t>For a two-tailed test, the rare zone is marked /// to the right of </a:t>
            </a:r>
            <a:r>
              <a:rPr lang="en-US" i="1" dirty="0"/>
              <a:t>t </a:t>
            </a:r>
            <a:r>
              <a:rPr lang="en-US" dirty="0"/>
              <a:t>= 1.977.</a:t>
            </a:r>
            <a:br>
              <a:rPr lang="en-US" dirty="0"/>
            </a:br>
            <a:endParaRPr lang="en-US" dirty="0"/>
          </a:p>
          <a:p>
            <a:pPr>
              <a:lnSpc>
                <a:spcPct val="120000"/>
              </a:lnSpc>
              <a:spcBef>
                <a:spcPts val="0"/>
              </a:spcBef>
            </a:pPr>
            <a:r>
              <a:rPr lang="en-US" dirty="0"/>
              <a:t>Notice</a:t>
            </a:r>
            <a:r>
              <a:rPr lang="en-US" i="1" dirty="0"/>
              <a:t> </a:t>
            </a:r>
            <a:r>
              <a:rPr lang="en-US" dirty="0"/>
              <a:t>how much larger the rare zone is for the one-tailed test, making it easier to reject the null hypothesis for a one-tailed test.</a:t>
            </a:r>
          </a:p>
        </p:txBody>
      </p:sp>
      <p:sp>
        <p:nvSpPr>
          <p:cNvPr id="7" name="TextBox 6">
            <a:extLst>
              <a:ext uri="{FF2B5EF4-FFF2-40B4-BE49-F238E27FC236}">
                <a16:creationId xmlns:a16="http://schemas.microsoft.com/office/drawing/2014/main" id="{408AFD0C-7381-4D6A-9ED9-5770DC98AF98}"/>
              </a:ext>
            </a:extLst>
          </p:cNvPr>
          <p:cNvSpPr txBox="1"/>
          <p:nvPr/>
        </p:nvSpPr>
        <p:spPr>
          <a:xfrm>
            <a:off x="4787253" y="3262883"/>
            <a:ext cx="4191000" cy="584775"/>
          </a:xfrm>
          <a:prstGeom prst="rect">
            <a:avLst/>
          </a:prstGeom>
          <a:noFill/>
        </p:spPr>
        <p:txBody>
          <a:bodyPr wrap="square" rtlCol="0">
            <a:spAutoFit/>
          </a:bodyPr>
          <a:lstStyle/>
          <a:p>
            <a:r>
              <a:rPr lang="en-US" sz="1600" dirty="0">
                <a:solidFill>
                  <a:srgbClr val="000000"/>
                </a:solidFill>
              </a:rPr>
              <a:t>Comparing Rare Zones for One-Tailed and Two-Tailed Tests</a:t>
            </a:r>
          </a:p>
        </p:txBody>
      </p:sp>
      <p:pic>
        <p:nvPicPr>
          <p:cNvPr id="11" name="Picture 10" descr="Figure 7.4 shows the larger rare zone on the right for the one-tailed test. The rare zone for the two-tailed test is marked with /// and the rare zone for the one-tailed test is marked with \\\. &#10;&#10;Though the total percentage of the curve that is the rare zone is the same for the two tests, notice how more area of the rare zone is marked off on one side by the one-tailed test (\\\) than by the two-tailed test (///).&#10;&#10;As a result, it is easier to reject the null hypothesis with a one-tailed test than a two-tailed test, as long as the difference is in the expected direction. This is an advantage for one-tailed tests. The advantage disappears if there is a difference, but it is not in the hypothesized direction.&#10;" title="Figure 7.4">
            <a:extLst>
              <a:ext uri="{FF2B5EF4-FFF2-40B4-BE49-F238E27FC236}">
                <a16:creationId xmlns:a16="http://schemas.microsoft.com/office/drawing/2014/main" id="{ECFB041F-49C1-4FEF-8EF2-53A041AB64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6092" y="1257300"/>
            <a:ext cx="3913322" cy="1881293"/>
          </a:xfrm>
          <a:prstGeom prst="rect">
            <a:avLst/>
          </a:prstGeom>
        </p:spPr>
      </p:pic>
    </p:spTree>
    <p:extLst>
      <p:ext uri="{BB962C8B-B14F-4D97-AF65-F5344CB8AC3E}">
        <p14:creationId xmlns:p14="http://schemas.microsoft.com/office/powerpoint/2010/main" val="2808807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72200" cy="502602"/>
          </a:xfrm>
        </p:spPr>
        <p:txBody>
          <a:bodyPr>
            <a:normAutofit fontScale="90000"/>
          </a:bodyPr>
          <a:lstStyle/>
          <a:p>
            <a:r>
              <a:rPr lang="en-US" sz="4000" dirty="0">
                <a:latin typeface="+mn-lt"/>
                <a:ea typeface="Arial" charset="0"/>
                <a:cs typeface="Arial" charset="0"/>
              </a:rPr>
              <a:t>Reaction Time Example – Step 5</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EB0E8D29-8D7D-4B77-BDE0-CAED6937C33A}"/>
              </a:ext>
            </a:extLst>
          </p:cNvPr>
          <p:cNvSpPr>
            <a:spLocks noGrp="1"/>
          </p:cNvSpPr>
          <p:nvPr>
            <p:ph idx="1"/>
          </p:nvPr>
        </p:nvSpPr>
        <p:spPr>
          <a:xfrm>
            <a:off x="304799" y="1063308"/>
            <a:ext cx="8582331" cy="4525963"/>
          </a:xfrm>
        </p:spPr>
        <p:txBody>
          <a:bodyPr>
            <a:normAutofit/>
          </a:bodyPr>
          <a:lstStyle/>
          <a:p>
            <a:r>
              <a:rPr lang="en-US" b="1" dirty="0"/>
              <a:t>STEP 5</a:t>
            </a:r>
            <a:r>
              <a:rPr lang="en-US" dirty="0"/>
              <a:t> – Calculate the Test Statistic</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E2B1D84-66D4-410C-9C89-8CBB7D3CBB3F}"/>
                  </a:ext>
                </a:extLst>
              </p:cNvPr>
              <p:cNvSpPr/>
              <p:nvPr/>
            </p:nvSpPr>
            <p:spPr>
              <a:xfrm>
                <a:off x="404964" y="1923230"/>
                <a:ext cx="8381999" cy="3011539"/>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charset="0"/>
                          <a:ea typeface="Cambria Math" charset="0"/>
                          <a:cs typeface="Cambria Math" charset="0"/>
                        </a:rPr>
                        <m:t>𝑡</m:t>
                      </m:r>
                      <m:r>
                        <a:rPr lang="en-US" sz="2000" b="0" i="1" smtClean="0">
                          <a:latin typeface="Cambria Math" charset="0"/>
                          <a:ea typeface="Cambria Math" charset="0"/>
                          <a:cs typeface="Cambria Math" charset="0"/>
                        </a:rPr>
                        <m:t>=</m:t>
                      </m:r>
                      <m:f>
                        <m:fPr>
                          <m:ctrlPr>
                            <a:rPr lang="en-US" sz="2000" b="0" i="1" smtClean="0">
                              <a:latin typeface="Cambria Math" panose="02040503050406030204" pitchFamily="18" charset="0"/>
                              <a:ea typeface="Cambria Math" charset="0"/>
                              <a:cs typeface="Cambria Math" charset="0"/>
                            </a:rPr>
                          </m:ctrlPr>
                        </m:fPr>
                        <m:num>
                          <m:r>
                            <a:rPr lang="en-US" sz="2000" b="0" i="1" smtClean="0">
                              <a:latin typeface="Cambria Math" charset="0"/>
                              <a:ea typeface="Cambria Math" charset="0"/>
                              <a:cs typeface="Cambria Math" charset="0"/>
                            </a:rPr>
                            <m:t>𝑀</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𝜇</m:t>
                          </m:r>
                        </m:num>
                        <m:den>
                          <m:sSub>
                            <m:sSubPr>
                              <m:ctrlPr>
                                <a:rPr lang="en-US" sz="2000" b="0" i="1" smtClean="0">
                                  <a:latin typeface="Cambria Math" panose="02040503050406030204" pitchFamily="18" charset="0"/>
                                  <a:ea typeface="Cambria Math" charset="0"/>
                                  <a:cs typeface="Cambria Math" charset="0"/>
                                </a:rPr>
                              </m:ctrlPr>
                            </m:sSubPr>
                            <m:e>
                              <m:r>
                                <a:rPr lang="en-US" sz="2000" b="0" i="1" smtClean="0">
                                  <a:latin typeface="Cambria Math" charset="0"/>
                                  <a:ea typeface="Cambria Math" charset="0"/>
                                  <a:cs typeface="Cambria Math" charset="0"/>
                                </a:rPr>
                                <m:t>𝑆</m:t>
                              </m:r>
                            </m:e>
                            <m:sub>
                              <m:r>
                                <a:rPr lang="en-US" sz="2000" b="0" i="1" smtClean="0">
                                  <a:latin typeface="Cambria Math" charset="0"/>
                                  <a:ea typeface="Cambria Math" charset="0"/>
                                  <a:cs typeface="Cambria Math" charset="0"/>
                                </a:rPr>
                                <m:t>𝑀</m:t>
                              </m:r>
                            </m:sub>
                          </m:sSub>
                        </m:den>
                      </m:f>
                    </m:oMath>
                    <m:oMath xmlns:m="http://schemas.openxmlformats.org/officeDocument/2006/math">
                      <m:r>
                        <m:rPr>
                          <m:sty m:val="p"/>
                        </m:rPr>
                        <a:rPr lang="en-US" sz="2000" b="0" i="0" smtClean="0">
                          <a:latin typeface="Cambria Math" charset="0"/>
                        </a:rPr>
                        <m:t>where</m:t>
                      </m:r>
                      <m:r>
                        <a:rPr lang="en-US" sz="2000" b="0" i="0" smtClean="0">
                          <a:latin typeface="Cambria Math" charset="0"/>
                        </a:rPr>
                        <m:t> </m:t>
                      </m:r>
                      <m:r>
                        <a:rPr lang="en-US" sz="2000" b="0" i="1" smtClean="0">
                          <a:latin typeface="Cambria Math" charset="0"/>
                        </a:rPr>
                        <m:t>𝑡</m:t>
                      </m:r>
                      <m:r>
                        <a:rPr lang="en-US" sz="2000" b="0" i="1" smtClean="0">
                          <a:latin typeface="Cambria Math" charset="0"/>
                        </a:rPr>
                        <m:t>=</m:t>
                      </m:r>
                      <m:r>
                        <a:rPr lang="en-US" sz="2000" b="0" i="1" smtClean="0">
                          <a:latin typeface="Cambria Math" charset="0"/>
                        </a:rPr>
                        <m:t>𝑡</m:t>
                      </m:r>
                      <m:r>
                        <a:rPr lang="en-US" sz="2000" b="0" i="1" smtClean="0">
                          <a:latin typeface="Cambria Math" charset="0"/>
                        </a:rPr>
                        <m:t> </m:t>
                      </m:r>
                      <m:r>
                        <m:rPr>
                          <m:sty m:val="p"/>
                        </m:rPr>
                        <a:rPr lang="en-US" sz="2000" b="0" i="0" smtClean="0">
                          <a:latin typeface="Cambria Math" charset="0"/>
                        </a:rPr>
                        <m:t>value</m:t>
                      </m:r>
                    </m:oMath>
                    <m:oMath xmlns:m="http://schemas.openxmlformats.org/officeDocument/2006/math">
                      <m:r>
                        <a:rPr lang="en-US" sz="2000" b="0" i="1" smtClean="0">
                          <a:latin typeface="Cambria Math" charset="0"/>
                        </a:rPr>
                        <m:t>𝑀</m:t>
                      </m:r>
                      <m:r>
                        <a:rPr lang="en-US" sz="2000" b="0" i="1" smtClean="0">
                          <a:latin typeface="Cambria Math" charset="0"/>
                        </a:rPr>
                        <m:t>=</m:t>
                      </m:r>
                      <m:r>
                        <m:rPr>
                          <m:sty m:val="p"/>
                        </m:rPr>
                        <a:rPr lang="en-US" sz="2000" b="0" i="0" smtClean="0">
                          <a:latin typeface="Cambria Math" charset="0"/>
                        </a:rPr>
                        <m:t>sample</m:t>
                      </m:r>
                      <m:r>
                        <a:rPr lang="en-US" sz="2000" b="0" i="0" smtClean="0">
                          <a:latin typeface="Cambria Math" charset="0"/>
                        </a:rPr>
                        <m:t> </m:t>
                      </m:r>
                      <m:r>
                        <m:rPr>
                          <m:sty m:val="p"/>
                        </m:rPr>
                        <a:rPr lang="en-US" sz="2000" b="0" i="0" smtClean="0">
                          <a:latin typeface="Cambria Math" charset="0"/>
                        </a:rPr>
                        <m:t>mean</m:t>
                      </m:r>
                    </m:oMath>
                    <m:oMath xmlns:m="http://schemas.openxmlformats.org/officeDocument/2006/math">
                      <m:r>
                        <a:rPr lang="en-US" sz="2000" b="0" i="1" smtClean="0">
                          <a:latin typeface="Cambria Math" charset="0"/>
                          <a:ea typeface="Cambria Math" charset="0"/>
                          <a:cs typeface="Cambria Math" charset="0"/>
                        </a:rPr>
                        <m:t>𝜇</m:t>
                      </m:r>
                      <m:r>
                        <a:rPr lang="en-US" sz="2000" b="0" i="1" smtClean="0">
                          <a:latin typeface="Cambria Math" charset="0"/>
                          <a:ea typeface="Cambria Math" charset="0"/>
                          <a:cs typeface="Cambria Math" charset="0"/>
                        </a:rPr>
                        <m:t>=</m:t>
                      </m:r>
                      <m:r>
                        <m:rPr>
                          <m:sty m:val="p"/>
                        </m:rPr>
                        <a:rPr lang="en-US" sz="2000" b="0" i="0" smtClean="0">
                          <a:latin typeface="Cambria Math" charset="0"/>
                          <a:ea typeface="Cambria Math" charset="0"/>
                          <a:cs typeface="Cambria Math" charset="0"/>
                        </a:rPr>
                        <m:t>population</m:t>
                      </m:r>
                      <m:r>
                        <a:rPr lang="en-US" sz="2000" b="0" i="0" smtClean="0">
                          <a:latin typeface="Cambria Math" charset="0"/>
                          <a:ea typeface="Cambria Math" charset="0"/>
                          <a:cs typeface="Cambria Math" charset="0"/>
                        </a:rPr>
                        <m:t> </m:t>
                      </m:r>
                      <m:r>
                        <m:rPr>
                          <m:sty m:val="p"/>
                        </m:rPr>
                        <a:rPr lang="en-US" sz="2000" b="0" i="0" smtClean="0">
                          <a:latin typeface="Cambria Math" charset="0"/>
                          <a:ea typeface="Cambria Math" charset="0"/>
                          <a:cs typeface="Cambria Math" charset="0"/>
                        </a:rPr>
                        <m:t>mean</m:t>
                      </m:r>
                      <m:r>
                        <a:rPr lang="en-US" sz="2000" b="0" i="0" smtClean="0">
                          <a:latin typeface="Cambria Math" charset="0"/>
                          <a:ea typeface="Cambria Math" charset="0"/>
                          <a:cs typeface="Cambria Math" charset="0"/>
                        </a:rPr>
                        <m:t> </m:t>
                      </m:r>
                      <m:d>
                        <m:dPr>
                          <m:ctrlPr>
                            <a:rPr lang="en-US" sz="2000" b="0" i="1" smtClean="0">
                              <a:latin typeface="Cambria Math" panose="02040503050406030204" pitchFamily="18" charset="0"/>
                              <a:ea typeface="Cambria Math" charset="0"/>
                              <a:cs typeface="Cambria Math" charset="0"/>
                            </a:rPr>
                          </m:ctrlPr>
                        </m:dPr>
                        <m:e>
                          <m:r>
                            <m:rPr>
                              <m:sty m:val="p"/>
                            </m:rPr>
                            <a:rPr lang="en-US" sz="2000" b="0" i="0" smtClean="0">
                              <a:latin typeface="Cambria Math" charset="0"/>
                              <a:ea typeface="Cambria Math" charset="0"/>
                              <a:cs typeface="Cambria Math" charset="0"/>
                            </a:rPr>
                            <m:t>or</m:t>
                          </m:r>
                          <m:r>
                            <a:rPr lang="en-US" sz="2000" b="0" i="0" smtClean="0">
                              <a:latin typeface="Cambria Math" charset="0"/>
                              <a:ea typeface="Cambria Math" charset="0"/>
                              <a:cs typeface="Cambria Math" charset="0"/>
                            </a:rPr>
                            <m:t> </m:t>
                          </m:r>
                          <m:r>
                            <m:rPr>
                              <m:sty m:val="p"/>
                            </m:rPr>
                            <a:rPr lang="en-US" sz="2000" b="0" i="0" smtClean="0">
                              <a:latin typeface="Cambria Math" charset="0"/>
                              <a:ea typeface="Cambria Math" charset="0"/>
                              <a:cs typeface="Cambria Math" charset="0"/>
                            </a:rPr>
                            <m:t>a</m:t>
                          </m:r>
                          <m:r>
                            <a:rPr lang="en-US" sz="2000" b="0" i="0" smtClean="0">
                              <a:latin typeface="Cambria Math" charset="0"/>
                              <a:ea typeface="Cambria Math" charset="0"/>
                              <a:cs typeface="Cambria Math" charset="0"/>
                            </a:rPr>
                            <m:t> </m:t>
                          </m:r>
                          <m:r>
                            <m:rPr>
                              <m:sty m:val="p"/>
                            </m:rPr>
                            <a:rPr lang="en-US" sz="2000" b="0" i="0" smtClean="0">
                              <a:latin typeface="Cambria Math" charset="0"/>
                              <a:ea typeface="Cambria Math" charset="0"/>
                              <a:cs typeface="Cambria Math" charset="0"/>
                            </a:rPr>
                            <m:t>specified</m:t>
                          </m:r>
                          <m:r>
                            <a:rPr lang="en-US" sz="2000" b="0" i="0" smtClean="0">
                              <a:latin typeface="Cambria Math" charset="0"/>
                              <a:ea typeface="Cambria Math" charset="0"/>
                              <a:cs typeface="Cambria Math" charset="0"/>
                            </a:rPr>
                            <m:t> </m:t>
                          </m:r>
                          <m:r>
                            <m:rPr>
                              <m:sty m:val="p"/>
                            </m:rPr>
                            <a:rPr lang="en-US" sz="2000" b="0" i="0" smtClean="0">
                              <a:latin typeface="Cambria Math" charset="0"/>
                              <a:ea typeface="Cambria Math" charset="0"/>
                              <a:cs typeface="Cambria Math" charset="0"/>
                            </a:rPr>
                            <m:t>value</m:t>
                          </m:r>
                        </m:e>
                      </m:d>
                    </m:oMath>
                    <m:oMath xmlns:m="http://schemas.openxmlformats.org/officeDocument/2006/math">
                      <m:sSub>
                        <m:sSubPr>
                          <m:ctrlPr>
                            <a:rPr lang="en-US" sz="2000" b="0" i="1" smtClean="0">
                              <a:latin typeface="Cambria Math" panose="02040503050406030204" pitchFamily="18" charset="0"/>
                              <a:ea typeface="Cambria Math" charset="0"/>
                              <a:cs typeface="Cambria Math" charset="0"/>
                            </a:rPr>
                          </m:ctrlPr>
                        </m:sSubPr>
                        <m:e>
                          <m:r>
                            <a:rPr lang="en-US" sz="2000" b="0" i="1" smtClean="0">
                              <a:latin typeface="Cambria Math" charset="0"/>
                              <a:ea typeface="Cambria Math" charset="0"/>
                              <a:cs typeface="Cambria Math" charset="0"/>
                            </a:rPr>
                            <m:t>𝑆</m:t>
                          </m:r>
                        </m:e>
                        <m:sub>
                          <m:r>
                            <a:rPr lang="en-US" sz="2000" b="0" i="1" smtClean="0">
                              <a:latin typeface="Cambria Math" charset="0"/>
                              <a:ea typeface="Cambria Math" charset="0"/>
                              <a:cs typeface="Cambria Math" charset="0"/>
                            </a:rPr>
                            <m:t>𝑀</m:t>
                          </m:r>
                        </m:sub>
                      </m:sSub>
                      <m:r>
                        <a:rPr lang="en-US" sz="2000" b="0" i="1" smtClean="0">
                          <a:latin typeface="Cambria Math" charset="0"/>
                          <a:ea typeface="Cambria Math" charset="0"/>
                          <a:cs typeface="Cambria Math" charset="0"/>
                        </a:rPr>
                        <m:t>=</m:t>
                      </m:r>
                      <m:r>
                        <m:rPr>
                          <m:sty m:val="p"/>
                        </m:rPr>
                        <a:rPr lang="en-US" sz="2000" b="0" i="0" smtClean="0">
                          <a:latin typeface="Cambria Math" charset="0"/>
                          <a:ea typeface="Cambria Math" charset="0"/>
                          <a:cs typeface="Cambria Math" charset="0"/>
                        </a:rPr>
                        <m:t>estimated</m:t>
                      </m:r>
                      <m:r>
                        <a:rPr lang="en-US" sz="2000" b="0" i="0" smtClean="0">
                          <a:latin typeface="Cambria Math" charset="0"/>
                          <a:ea typeface="Cambria Math" charset="0"/>
                          <a:cs typeface="Cambria Math" charset="0"/>
                        </a:rPr>
                        <m:t> </m:t>
                      </m:r>
                      <m:r>
                        <m:rPr>
                          <m:sty m:val="p"/>
                        </m:rPr>
                        <a:rPr lang="en-US" sz="2000" b="0" i="0" smtClean="0">
                          <a:latin typeface="Cambria Math" charset="0"/>
                          <a:ea typeface="Cambria Math" charset="0"/>
                          <a:cs typeface="Cambria Math" charset="0"/>
                        </a:rPr>
                        <m:t>standard</m:t>
                      </m:r>
                      <m:r>
                        <a:rPr lang="en-US" sz="2000" b="0" i="0" smtClean="0">
                          <a:latin typeface="Cambria Math" charset="0"/>
                          <a:ea typeface="Cambria Math" charset="0"/>
                          <a:cs typeface="Cambria Math" charset="0"/>
                        </a:rPr>
                        <m:t> </m:t>
                      </m:r>
                      <m:r>
                        <m:rPr>
                          <m:sty m:val="p"/>
                        </m:rPr>
                        <a:rPr lang="en-US" sz="2000" b="0" i="0" smtClean="0">
                          <a:latin typeface="Cambria Math" charset="0"/>
                          <a:ea typeface="Cambria Math" charset="0"/>
                          <a:cs typeface="Cambria Math" charset="0"/>
                        </a:rPr>
                        <m:t>error</m:t>
                      </m:r>
                      <m:r>
                        <a:rPr lang="en-US" sz="2000" b="0" i="0" smtClean="0">
                          <a:latin typeface="Cambria Math" charset="0"/>
                          <a:ea typeface="Cambria Math" charset="0"/>
                          <a:cs typeface="Cambria Math" charset="0"/>
                        </a:rPr>
                        <m:t> </m:t>
                      </m:r>
                      <m:r>
                        <m:rPr>
                          <m:sty m:val="p"/>
                        </m:rPr>
                        <a:rPr lang="en-US" sz="2000" b="0" i="0" smtClean="0">
                          <a:latin typeface="Cambria Math" charset="0"/>
                          <a:ea typeface="Cambria Math" charset="0"/>
                          <a:cs typeface="Cambria Math" charset="0"/>
                        </a:rPr>
                        <m:t>of</m:t>
                      </m:r>
                      <m:r>
                        <a:rPr lang="en-US" sz="2000" b="0" i="0" smtClean="0">
                          <a:latin typeface="Cambria Math" charset="0"/>
                          <a:ea typeface="Cambria Math" charset="0"/>
                          <a:cs typeface="Cambria Math" charset="0"/>
                        </a:rPr>
                        <m:t> </m:t>
                      </m:r>
                      <m:r>
                        <m:rPr>
                          <m:sty m:val="p"/>
                        </m:rPr>
                        <a:rPr lang="en-US" sz="2000" b="0" i="0" smtClean="0">
                          <a:latin typeface="Cambria Math" charset="0"/>
                          <a:ea typeface="Cambria Math" charset="0"/>
                          <a:cs typeface="Cambria Math" charset="0"/>
                        </a:rPr>
                        <m:t>the</m:t>
                      </m:r>
                      <m:r>
                        <a:rPr lang="en-US" sz="2000" b="0" i="0" smtClean="0">
                          <a:latin typeface="Cambria Math" charset="0"/>
                          <a:ea typeface="Cambria Math" charset="0"/>
                          <a:cs typeface="Cambria Math" charset="0"/>
                        </a:rPr>
                        <m:t> </m:t>
                      </m:r>
                      <m:r>
                        <m:rPr>
                          <m:sty m:val="p"/>
                        </m:rPr>
                        <a:rPr lang="en-US" sz="2000" b="0" i="0" smtClean="0">
                          <a:latin typeface="Cambria Math" charset="0"/>
                          <a:ea typeface="Cambria Math" charset="0"/>
                          <a:cs typeface="Cambria Math" charset="0"/>
                        </a:rPr>
                        <m:t>mean</m:t>
                      </m:r>
                      <m:r>
                        <a:rPr lang="en-US" sz="2000" b="0" i="0" smtClean="0">
                          <a:latin typeface="Cambria Math" charset="0"/>
                          <a:ea typeface="Cambria Math" charset="0"/>
                          <a:cs typeface="Cambria Math" charset="0"/>
                        </a:rPr>
                        <m:t> (</m:t>
                      </m:r>
                      <m:r>
                        <m:rPr>
                          <m:sty m:val="p"/>
                        </m:rPr>
                        <a:rPr lang="en-US" sz="2000" b="0" i="0" smtClean="0">
                          <a:latin typeface="Cambria Math" charset="0"/>
                          <a:ea typeface="Cambria Math" charset="0"/>
                          <a:cs typeface="Cambria Math" charset="0"/>
                        </a:rPr>
                        <m:t>Equation</m:t>
                      </m:r>
                      <m:r>
                        <a:rPr lang="en-US" sz="2000" b="0" i="0" smtClean="0">
                          <a:latin typeface="Cambria Math" charset="0"/>
                          <a:ea typeface="Cambria Math" charset="0"/>
                          <a:cs typeface="Cambria Math" charset="0"/>
                        </a:rPr>
                        <m:t> 5.2)</m:t>
                      </m:r>
                    </m:oMath>
                  </m:oMathPara>
                </a14:m>
                <a:br>
                  <a:rPr lang="en-US" sz="2000" dirty="0"/>
                </a:br>
                <a:endParaRPr lang="en-US" sz="2000" dirty="0"/>
              </a:p>
            </p:txBody>
          </p:sp>
        </mc:Choice>
        <mc:Fallback xmlns="">
          <p:sp>
            <p:nvSpPr>
              <p:cNvPr id="7" name="Rectangle 6">
                <a:extLst>
                  <a:ext uri="{FF2B5EF4-FFF2-40B4-BE49-F238E27FC236}">
                    <a16:creationId xmlns:a16="http://schemas.microsoft.com/office/drawing/2014/main" id="{CE2B1D84-66D4-410C-9C89-8CBB7D3CBB3F}"/>
                  </a:ext>
                </a:extLst>
              </p:cNvPr>
              <p:cNvSpPr>
                <a:spLocks noRot="1" noChangeAspect="1" noMove="1" noResize="1" noEditPoints="1" noAdjustHandles="1" noChangeArrowheads="1" noChangeShapeType="1" noTextEdit="1"/>
              </p:cNvSpPr>
              <p:nvPr/>
            </p:nvSpPr>
            <p:spPr>
              <a:xfrm>
                <a:off x="404964" y="1923230"/>
                <a:ext cx="8381999" cy="301153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0757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72200" cy="502602"/>
          </a:xfrm>
        </p:spPr>
        <p:txBody>
          <a:bodyPr>
            <a:normAutofit fontScale="90000"/>
          </a:bodyPr>
          <a:lstStyle/>
          <a:p>
            <a:r>
              <a:rPr lang="en-US" sz="4000" dirty="0">
                <a:latin typeface="+mn-lt"/>
                <a:ea typeface="Arial" charset="0"/>
                <a:cs typeface="Arial" charset="0"/>
              </a:rPr>
              <a:t>Reaction Time Example – Step 5</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2971F695-AF21-48DA-953C-199429974B9F}"/>
              </a:ext>
            </a:extLst>
          </p:cNvPr>
          <p:cNvSpPr>
            <a:spLocks noGrp="1"/>
          </p:cNvSpPr>
          <p:nvPr>
            <p:ph idx="1"/>
          </p:nvPr>
        </p:nvSpPr>
        <p:spPr>
          <a:xfrm>
            <a:off x="651510" y="966287"/>
            <a:ext cx="2911886" cy="4525963"/>
          </a:xfrm>
        </p:spPr>
        <p:txBody>
          <a:bodyPr>
            <a:normAutofit fontScale="92500"/>
          </a:bodyPr>
          <a:lstStyle/>
          <a:p>
            <a:pPr>
              <a:lnSpc>
                <a:spcPct val="110000"/>
              </a:lnSpc>
              <a:spcBef>
                <a:spcPts val="0"/>
              </a:spcBef>
            </a:pPr>
            <a:r>
              <a:rPr lang="en-US" sz="2800" b="1" dirty="0"/>
              <a:t>STEP 5</a:t>
            </a:r>
            <a:r>
              <a:rPr lang="en-US" sz="2800" dirty="0"/>
              <a:t> – Calculate the Test Statistic</a:t>
            </a:r>
          </a:p>
          <a:p>
            <a:pPr lvl="1">
              <a:lnSpc>
                <a:spcPct val="110000"/>
              </a:lnSpc>
              <a:spcBef>
                <a:spcPts val="0"/>
              </a:spcBef>
            </a:pPr>
            <a:r>
              <a:rPr lang="en-US" sz="2400" dirty="0"/>
              <a:t>Calculate estimated standard error of the mean (</a:t>
            </a:r>
            <a:r>
              <a:rPr lang="en-US" sz="2400" i="1" dirty="0" err="1"/>
              <a:t>s</a:t>
            </a:r>
            <a:r>
              <a:rPr lang="en-US" sz="2400" i="1" baseline="-25000" dirty="0" err="1"/>
              <a:t>M</a:t>
            </a:r>
            <a:r>
              <a:rPr lang="en-US" sz="2400" dirty="0"/>
              <a:t>)</a:t>
            </a:r>
          </a:p>
          <a:p>
            <a:pPr lvl="1">
              <a:lnSpc>
                <a:spcPct val="110000"/>
              </a:lnSpc>
              <a:spcBef>
                <a:spcPts val="0"/>
              </a:spcBef>
            </a:pPr>
            <a:r>
              <a:rPr lang="en-US" sz="2400" dirty="0"/>
              <a:t>Calculate </a:t>
            </a:r>
            <a:r>
              <a:rPr lang="en-US" sz="2400" i="1" dirty="0"/>
              <a:t>t</a:t>
            </a:r>
            <a:r>
              <a:rPr lang="en-US" sz="2400" dirty="0"/>
              <a:t> value</a:t>
            </a:r>
          </a:p>
          <a:p>
            <a:pPr lvl="1">
              <a:lnSpc>
                <a:spcPct val="110000"/>
              </a:lnSpc>
              <a:spcBef>
                <a:spcPts val="0"/>
              </a:spcBef>
            </a:pPr>
            <a:r>
              <a:rPr lang="en-US" sz="2400" i="1" dirty="0"/>
              <a:t>N = 141, s </a:t>
            </a:r>
            <a:r>
              <a:rPr lang="en-US" sz="2400" dirty="0"/>
              <a:t>= 27, </a:t>
            </a:r>
            <a:r>
              <a:rPr lang="en-US" sz="2400" i="1" dirty="0"/>
              <a:t>M </a:t>
            </a:r>
            <a:r>
              <a:rPr lang="en-US" sz="2400" dirty="0"/>
              <a:t>= 220</a:t>
            </a:r>
            <a:r>
              <a:rPr lang="en-US" sz="2400" i="1" dirty="0"/>
              <a:t>, </a:t>
            </a:r>
            <a:r>
              <a:rPr lang="en-US" sz="2400" dirty="0"/>
              <a:t>μ = 200</a:t>
            </a:r>
            <a:endParaRPr lang="en-US" sz="1800" i="1" dirty="0"/>
          </a:p>
          <a:p>
            <a:pPr lvl="1">
              <a:lnSpc>
                <a:spcPct val="110000"/>
              </a:lnSpc>
              <a:spcBef>
                <a:spcPts val="0"/>
              </a:spcBef>
            </a:pPr>
            <a:r>
              <a:rPr lang="en-US" sz="2400" i="1" dirty="0" err="1"/>
              <a:t>s</a:t>
            </a:r>
            <a:r>
              <a:rPr lang="en-US" sz="2400" i="1" baseline="-25000" dirty="0" err="1"/>
              <a:t>M</a:t>
            </a:r>
            <a:r>
              <a:rPr lang="en-US" sz="2400" i="1" baseline="-25000" dirty="0"/>
              <a:t> </a:t>
            </a:r>
            <a:r>
              <a:rPr lang="en-US" sz="2400" dirty="0"/>
              <a:t>= 2.27, </a:t>
            </a:r>
            <a:r>
              <a:rPr lang="en-US" sz="2400" i="1" dirty="0"/>
              <a:t>t</a:t>
            </a:r>
            <a:r>
              <a:rPr lang="en-US" sz="2400" dirty="0"/>
              <a:t> =8.81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ADF9711-F24C-40EC-96A6-0D8222B93204}"/>
                  </a:ext>
                </a:extLst>
              </p:cNvPr>
              <p:cNvSpPr/>
              <p:nvPr/>
            </p:nvSpPr>
            <p:spPr>
              <a:xfrm>
                <a:off x="4130040" y="1358780"/>
                <a:ext cx="2038828" cy="4405886"/>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𝑡</m:t>
                      </m:r>
                      <m:r>
                        <a:rPr lang="en-US" i="1" smtClean="0">
                          <a:latin typeface="Cambria Math" charset="0"/>
                          <a:ea typeface="Cambria Math" charset="0"/>
                          <a:cs typeface="Cambria Math" charset="0"/>
                        </a:rPr>
                        <m:t>=</m:t>
                      </m:r>
                      <m:f>
                        <m:fPr>
                          <m:ctrlPr>
                            <a:rPr lang="en-US" i="1">
                              <a:latin typeface="Cambria Math" panose="02040503050406030204" pitchFamily="18" charset="0"/>
                              <a:ea typeface="Cambria Math" charset="0"/>
                              <a:cs typeface="Cambria Math" charset="0"/>
                            </a:rPr>
                          </m:ctrlPr>
                        </m:fPr>
                        <m:num>
                          <m:r>
                            <a:rPr lang="en-US" i="1">
                              <a:latin typeface="Cambria Math" charset="0"/>
                              <a:ea typeface="Cambria Math" charset="0"/>
                              <a:cs typeface="Cambria Math" charset="0"/>
                            </a:rPr>
                            <m:t>𝑀</m:t>
                          </m:r>
                          <m:r>
                            <a:rPr lang="en-US" i="1">
                              <a:latin typeface="Cambria Math" charset="0"/>
                              <a:ea typeface="Cambria Math" charset="0"/>
                              <a:cs typeface="Cambria Math" charset="0"/>
                            </a:rPr>
                            <m:t>−</m:t>
                          </m:r>
                          <m:r>
                            <a:rPr lang="en-US" i="1">
                              <a:latin typeface="Cambria Math" charset="0"/>
                              <a:ea typeface="Cambria Math" charset="0"/>
                              <a:cs typeface="Cambria Math" charset="0"/>
                            </a:rPr>
                            <m:t>𝜇</m:t>
                          </m:r>
                        </m:num>
                        <m:den>
                          <m:sSub>
                            <m:sSubPr>
                              <m:ctrlPr>
                                <a:rPr lang="en-US" i="1">
                                  <a:latin typeface="Cambria Math" panose="02040503050406030204" pitchFamily="18" charset="0"/>
                                  <a:ea typeface="Cambria Math" charset="0"/>
                                  <a:cs typeface="Cambria Math" charset="0"/>
                                </a:rPr>
                              </m:ctrlPr>
                            </m:sSubPr>
                            <m:e>
                              <m:r>
                                <a:rPr lang="en-US" i="1">
                                  <a:latin typeface="Cambria Math" charset="0"/>
                                  <a:ea typeface="Cambria Math" charset="0"/>
                                  <a:cs typeface="Cambria Math" charset="0"/>
                                </a:rPr>
                                <m:t>𝑆</m:t>
                              </m:r>
                            </m:e>
                            <m:sub>
                              <m:r>
                                <a:rPr lang="en-US" i="1">
                                  <a:latin typeface="Cambria Math" charset="0"/>
                                  <a:ea typeface="Cambria Math" charset="0"/>
                                  <a:cs typeface="Cambria Math" charset="0"/>
                                </a:rPr>
                                <m:t>𝑀</m:t>
                              </m:r>
                            </m:sub>
                          </m:sSub>
                        </m:den>
                      </m:f>
                    </m:oMath>
                    <m:oMath xmlns:m="http://schemas.openxmlformats.org/officeDocument/2006/math">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220−200</m:t>
                          </m:r>
                        </m:num>
                        <m:den>
                          <m:r>
                            <a:rPr lang="en-US" b="0" i="1" smtClean="0">
                              <a:latin typeface="Cambria Math" charset="0"/>
                              <a:ea typeface="Cambria Math" charset="0"/>
                              <a:cs typeface="Cambria Math" charset="0"/>
                            </a:rPr>
                            <m:t>2.27</m:t>
                          </m:r>
                        </m:den>
                      </m:f>
                    </m:oMath>
                    <m:oMath xmlns:m="http://schemas.openxmlformats.org/officeDocument/2006/math">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20.0000</m:t>
                          </m:r>
                        </m:num>
                        <m:den>
                          <m:r>
                            <a:rPr lang="en-US" b="0" i="1" smtClean="0">
                              <a:latin typeface="Cambria Math" charset="0"/>
                              <a:ea typeface="Cambria Math" charset="0"/>
                              <a:cs typeface="Cambria Math" charset="0"/>
                            </a:rPr>
                            <m:t>2.27</m:t>
                          </m:r>
                        </m:den>
                      </m:f>
                    </m:oMath>
                    <m:oMath xmlns:m="http://schemas.openxmlformats.org/officeDocument/2006/math">
                      <m:r>
                        <a:rPr lang="en-US" b="0" i="1" smtClean="0">
                          <a:latin typeface="Cambria Math" charset="0"/>
                          <a:ea typeface="Cambria Math" charset="0"/>
                          <a:cs typeface="Cambria Math" charset="0"/>
                        </a:rPr>
                        <m:t>=8.8106</m:t>
                      </m:r>
                    </m:oMath>
                    <m:oMath xmlns:m="http://schemas.openxmlformats.org/officeDocument/2006/math">
                      <m:r>
                        <a:rPr lang="en-US" b="0" i="1" smtClean="0">
                          <a:latin typeface="Cambria Math" charset="0"/>
                          <a:ea typeface="Cambria Math" charset="0"/>
                          <a:cs typeface="Cambria Math" charset="0"/>
                        </a:rPr>
                        <m:t>=8.81</m:t>
                      </m:r>
                    </m:oMath>
                  </m:oMathPara>
                </a14:m>
                <a:endParaRPr lang="en-US" dirty="0"/>
              </a:p>
            </p:txBody>
          </p:sp>
        </mc:Choice>
        <mc:Fallback xmlns="">
          <p:sp>
            <p:nvSpPr>
              <p:cNvPr id="10" name="Rectangle 9">
                <a:extLst>
                  <a:ext uri="{FF2B5EF4-FFF2-40B4-BE49-F238E27FC236}">
                    <a16:creationId xmlns:a16="http://schemas.microsoft.com/office/drawing/2014/main" id="{3ADF9711-F24C-40EC-96A6-0D8222B93204}"/>
                  </a:ext>
                </a:extLst>
              </p:cNvPr>
              <p:cNvSpPr>
                <a:spLocks noRot="1" noChangeAspect="1" noMove="1" noResize="1" noEditPoints="1" noAdjustHandles="1" noChangeArrowheads="1" noChangeShapeType="1" noTextEdit="1"/>
              </p:cNvSpPr>
              <p:nvPr/>
            </p:nvSpPr>
            <p:spPr>
              <a:xfrm>
                <a:off x="4130040" y="1358780"/>
                <a:ext cx="2038828" cy="44058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5CD87AF-2A88-4F11-A7C1-D122BF9705B3}"/>
                  </a:ext>
                </a:extLst>
              </p:cNvPr>
              <p:cNvSpPr/>
              <p:nvPr/>
            </p:nvSpPr>
            <p:spPr>
              <a:xfrm>
                <a:off x="6309360" y="1355485"/>
                <a:ext cx="1735283" cy="4437818"/>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𝑆</m:t>
                          </m:r>
                        </m:e>
                        <m:sub>
                          <m:r>
                            <a:rPr lang="en-US" b="0" i="1" smtClean="0">
                              <a:latin typeface="Cambria Math" charset="0"/>
                              <a:ea typeface="Cambria Math" charset="0"/>
                              <a:cs typeface="Cambria Math" charset="0"/>
                            </a:rPr>
                            <m:t>𝑀</m:t>
                          </m:r>
                        </m:sub>
                      </m:sSub>
                      <m:r>
                        <a:rPr lang="en-US"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𝑠</m:t>
                          </m:r>
                        </m:num>
                        <m:den>
                          <m:rad>
                            <m:radPr>
                              <m:degHide m:val="on"/>
                              <m:ctrlPr>
                                <a:rPr lang="en-US" b="0" i="1" smtClean="0">
                                  <a:latin typeface="Cambria Math" panose="02040503050406030204" pitchFamily="18" charset="0"/>
                                  <a:ea typeface="Cambria Math" charset="0"/>
                                  <a:cs typeface="Cambria Math" charset="0"/>
                                </a:rPr>
                              </m:ctrlPr>
                            </m:radPr>
                            <m:deg/>
                            <m:e>
                              <m:r>
                                <a:rPr lang="en-US" b="0" i="1" smtClean="0">
                                  <a:latin typeface="Cambria Math" charset="0"/>
                                  <a:ea typeface="Cambria Math" charset="0"/>
                                  <a:cs typeface="Cambria Math" charset="0"/>
                                </a:rPr>
                                <m:t>𝑁</m:t>
                              </m:r>
                            </m:e>
                          </m:rad>
                        </m:den>
                      </m:f>
                    </m:oMath>
                    <m:oMath xmlns:m="http://schemas.openxmlformats.org/officeDocument/2006/math">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27</m:t>
                          </m:r>
                        </m:num>
                        <m:den>
                          <m:rad>
                            <m:radPr>
                              <m:degHide m:val="on"/>
                              <m:ctrlPr>
                                <a:rPr lang="en-US" b="0" i="1" smtClean="0">
                                  <a:latin typeface="Cambria Math" panose="02040503050406030204" pitchFamily="18" charset="0"/>
                                  <a:ea typeface="Cambria Math" charset="0"/>
                                  <a:cs typeface="Cambria Math" charset="0"/>
                                </a:rPr>
                              </m:ctrlPr>
                            </m:radPr>
                            <m:deg/>
                            <m:e>
                              <m:r>
                                <a:rPr lang="en-US" b="0" i="1" smtClean="0">
                                  <a:latin typeface="Cambria Math" charset="0"/>
                                  <a:ea typeface="Cambria Math" charset="0"/>
                                  <a:cs typeface="Cambria Math" charset="0"/>
                                </a:rPr>
                                <m:t>141</m:t>
                              </m:r>
                            </m:e>
                          </m:rad>
                        </m:den>
                      </m:f>
                    </m:oMath>
                    <m:oMath xmlns:m="http://schemas.openxmlformats.org/officeDocument/2006/math">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27</m:t>
                          </m:r>
                        </m:num>
                        <m:den>
                          <m:r>
                            <a:rPr lang="en-US" b="0" i="1" smtClean="0">
                              <a:latin typeface="Cambria Math" charset="0"/>
                              <a:ea typeface="Cambria Math" charset="0"/>
                              <a:cs typeface="Cambria Math" charset="0"/>
                            </a:rPr>
                            <m:t>11.8743</m:t>
                          </m:r>
                        </m:den>
                      </m:f>
                    </m:oMath>
                    <m:oMath xmlns:m="http://schemas.openxmlformats.org/officeDocument/2006/math">
                      <m:r>
                        <a:rPr lang="en-US" b="0" i="1" smtClean="0">
                          <a:latin typeface="Cambria Math" charset="0"/>
                          <a:ea typeface="Cambria Math" charset="0"/>
                          <a:cs typeface="Cambria Math" charset="0"/>
                        </a:rPr>
                        <m:t>=2.2738</m:t>
                      </m:r>
                    </m:oMath>
                    <m:oMath xmlns:m="http://schemas.openxmlformats.org/officeDocument/2006/math">
                      <m:r>
                        <a:rPr lang="en-US" b="0" i="1" smtClean="0">
                          <a:latin typeface="Cambria Math" charset="0"/>
                          <a:ea typeface="Cambria Math" charset="0"/>
                          <a:cs typeface="Cambria Math" charset="0"/>
                        </a:rPr>
                        <m:t>=2.27</m:t>
                      </m:r>
                    </m:oMath>
                  </m:oMathPara>
                </a14:m>
                <a:endParaRPr lang="en-US" dirty="0"/>
              </a:p>
            </p:txBody>
          </p:sp>
        </mc:Choice>
        <mc:Fallback xmlns="">
          <p:sp>
            <p:nvSpPr>
              <p:cNvPr id="11" name="Rectangle 10">
                <a:extLst>
                  <a:ext uri="{FF2B5EF4-FFF2-40B4-BE49-F238E27FC236}">
                    <a16:creationId xmlns:a16="http://schemas.microsoft.com/office/drawing/2014/main" id="{15CD87AF-2A88-4F11-A7C1-D122BF9705B3}"/>
                  </a:ext>
                </a:extLst>
              </p:cNvPr>
              <p:cNvSpPr>
                <a:spLocks noRot="1" noChangeAspect="1" noMove="1" noResize="1" noEditPoints="1" noAdjustHandles="1" noChangeArrowheads="1" noChangeShapeType="1" noTextEdit="1"/>
              </p:cNvSpPr>
              <p:nvPr/>
            </p:nvSpPr>
            <p:spPr>
              <a:xfrm>
                <a:off x="6309360" y="1355485"/>
                <a:ext cx="1735283" cy="443781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58404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2903220" cy="502602"/>
          </a:xfrm>
        </p:spPr>
        <p:txBody>
          <a:bodyPr>
            <a:normAutofit fontScale="90000"/>
          </a:bodyPr>
          <a:lstStyle/>
          <a:p>
            <a:r>
              <a:rPr lang="en-US" sz="4000" dirty="0">
                <a:latin typeface="+mn-lt"/>
                <a:ea typeface="Arial" charset="0"/>
                <a:cs typeface="Arial" charset="0"/>
              </a:rPr>
              <a:t>Interpretation</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Rectangle 8">
            <a:extLst>
              <a:ext uri="{FF2B5EF4-FFF2-40B4-BE49-F238E27FC236}">
                <a16:creationId xmlns:a16="http://schemas.microsoft.com/office/drawing/2014/main" id="{0CE24ED4-311F-4847-B967-3577BAA4A90F}"/>
              </a:ext>
            </a:extLst>
          </p:cNvPr>
          <p:cNvSpPr/>
          <p:nvPr/>
        </p:nvSpPr>
        <p:spPr>
          <a:xfrm>
            <a:off x="651510" y="4805362"/>
            <a:ext cx="8357235" cy="646331"/>
          </a:xfrm>
          <a:prstGeom prst="rect">
            <a:avLst/>
          </a:prstGeom>
        </p:spPr>
        <p:txBody>
          <a:bodyPr wrap="square">
            <a:spAutoFit/>
          </a:bodyPr>
          <a:lstStyle/>
          <a:p>
            <a:r>
              <a:rPr lang="en-US" sz="1800" dirty="0">
                <a:ea typeface="Arial" charset="0"/>
                <a:cs typeface="Arial" charset="0"/>
              </a:rPr>
              <a:t>Interpretation is subjective but should be based on facts. Confidence intervals, introduced later in the chapter, provide a little wiggle room.</a:t>
            </a:r>
          </a:p>
        </p:txBody>
      </p:sp>
      <p:pic>
        <p:nvPicPr>
          <p:cNvPr id="10" name="Picture 9" title="Photo of two glasses of water. One is labled half empty and the other is labeled half full">
            <a:extLst>
              <a:ext uri="{FF2B5EF4-FFF2-40B4-BE49-F238E27FC236}">
                <a16:creationId xmlns:a16="http://schemas.microsoft.com/office/drawing/2014/main" id="{33AD0E79-E135-4DF2-BBF2-6AA7D7DC5E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3660" y="960305"/>
            <a:ext cx="4225290" cy="3845057"/>
          </a:xfrm>
          <a:prstGeom prst="rect">
            <a:avLst/>
          </a:prstGeom>
        </p:spPr>
      </p:pic>
    </p:spTree>
    <p:extLst>
      <p:ext uri="{BB962C8B-B14F-4D97-AF65-F5344CB8AC3E}">
        <p14:creationId xmlns:p14="http://schemas.microsoft.com/office/powerpoint/2010/main" val="2610577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72200" cy="502602"/>
          </a:xfrm>
        </p:spPr>
        <p:txBody>
          <a:bodyPr>
            <a:normAutofit fontScale="90000"/>
          </a:bodyPr>
          <a:lstStyle/>
          <a:p>
            <a:r>
              <a:rPr lang="en-US" sz="4000" dirty="0">
                <a:latin typeface="+mn-lt"/>
                <a:ea typeface="Arial" charset="0"/>
                <a:cs typeface="Arial" charset="0"/>
              </a:rPr>
              <a:t>Reaction Time Example – Step 6</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Text Placeholder 2">
            <a:extLst>
              <a:ext uri="{FF2B5EF4-FFF2-40B4-BE49-F238E27FC236}">
                <a16:creationId xmlns:a16="http://schemas.microsoft.com/office/drawing/2014/main" id="{FF76B640-14DA-4FC8-9C30-DEDD3BD3C951}"/>
              </a:ext>
            </a:extLst>
          </p:cNvPr>
          <p:cNvSpPr>
            <a:spLocks noGrp="1"/>
          </p:cNvSpPr>
          <p:nvPr>
            <p:ph idx="1"/>
          </p:nvPr>
        </p:nvSpPr>
        <p:spPr>
          <a:xfrm>
            <a:off x="548640" y="977717"/>
            <a:ext cx="8229600" cy="4525963"/>
          </a:xfrm>
        </p:spPr>
        <p:txBody>
          <a:bodyPr/>
          <a:lstStyle/>
          <a:p>
            <a:pPr>
              <a:spcBef>
                <a:spcPts val="0"/>
              </a:spcBef>
            </a:pPr>
            <a:r>
              <a:rPr lang="en-US" b="1" dirty="0"/>
              <a:t>STEP 6</a:t>
            </a:r>
            <a:r>
              <a:rPr lang="en-US" dirty="0"/>
              <a:t> – Interpret the Results</a:t>
            </a:r>
          </a:p>
          <a:p>
            <a:pPr lvl="1">
              <a:spcBef>
                <a:spcPts val="0"/>
              </a:spcBef>
            </a:pPr>
            <a:r>
              <a:rPr lang="en-US" dirty="0"/>
              <a:t>Need to answer three questions</a:t>
            </a:r>
          </a:p>
          <a:p>
            <a:pPr marL="1371600" lvl="2" indent="-457200">
              <a:spcBef>
                <a:spcPts val="0"/>
              </a:spcBef>
              <a:buFont typeface="+mj-lt"/>
              <a:buAutoNum type="arabicParenR"/>
            </a:pPr>
            <a:r>
              <a:rPr lang="en-US" dirty="0"/>
              <a:t>Was the null hypothesis rejected?</a:t>
            </a:r>
          </a:p>
          <a:p>
            <a:pPr marL="1371600" lvl="2" indent="-457200">
              <a:spcBef>
                <a:spcPts val="0"/>
              </a:spcBef>
              <a:buFont typeface="+mj-lt"/>
              <a:buAutoNum type="arabicParenR"/>
            </a:pPr>
            <a:r>
              <a:rPr lang="en-US" dirty="0"/>
              <a:t>How big is the effect?</a:t>
            </a:r>
          </a:p>
          <a:p>
            <a:pPr marL="1371600" lvl="2" indent="-457200">
              <a:spcBef>
                <a:spcPts val="0"/>
              </a:spcBef>
              <a:buFont typeface="+mj-lt"/>
              <a:buAutoNum type="arabicParenR"/>
            </a:pPr>
            <a:r>
              <a:rPr lang="en-US" dirty="0"/>
              <a:t>How wide is the confidence interval?</a:t>
            </a:r>
          </a:p>
          <a:p>
            <a:pPr>
              <a:spcBef>
                <a:spcPts val="0"/>
              </a:spcBef>
            </a:pPr>
            <a:endParaRPr lang="en-US" dirty="0"/>
          </a:p>
        </p:txBody>
      </p:sp>
      <p:sp>
        <p:nvSpPr>
          <p:cNvPr id="10" name="TextBox 9">
            <a:extLst>
              <a:ext uri="{FF2B5EF4-FFF2-40B4-BE49-F238E27FC236}">
                <a16:creationId xmlns:a16="http://schemas.microsoft.com/office/drawing/2014/main" id="{46878646-3266-44D1-9DB1-F747D0D371AE}"/>
              </a:ext>
            </a:extLst>
          </p:cNvPr>
          <p:cNvSpPr txBox="1"/>
          <p:nvPr/>
        </p:nvSpPr>
        <p:spPr>
          <a:xfrm>
            <a:off x="1193292" y="5168169"/>
            <a:ext cx="7772400" cy="369332"/>
          </a:xfrm>
          <a:prstGeom prst="rect">
            <a:avLst/>
          </a:prstGeom>
          <a:noFill/>
        </p:spPr>
        <p:txBody>
          <a:bodyPr wrap="square" rtlCol="0">
            <a:spAutoFit/>
          </a:bodyPr>
          <a:lstStyle/>
          <a:p>
            <a:r>
              <a:rPr lang="en-US" sz="1800" dirty="0">
                <a:solidFill>
                  <a:srgbClr val="000000"/>
                </a:solidFill>
              </a:rPr>
              <a:t> Single-Sample </a:t>
            </a:r>
            <a:r>
              <a:rPr lang="en-US" sz="1800" i="1" dirty="0">
                <a:solidFill>
                  <a:srgbClr val="000000"/>
                </a:solidFill>
              </a:rPr>
              <a:t>t </a:t>
            </a:r>
            <a:r>
              <a:rPr lang="en-US" sz="1800" dirty="0">
                <a:solidFill>
                  <a:srgbClr val="000000"/>
                </a:solidFill>
              </a:rPr>
              <a:t>Test: Results from ADHD Reaction-Time Study</a:t>
            </a:r>
          </a:p>
        </p:txBody>
      </p:sp>
      <p:pic>
        <p:nvPicPr>
          <p:cNvPr id="11" name="Picture 10" descr="The figure is a distribution curve. The value of the test statistic (t ) is 8.81. This is greater than or equal to the critical value of t of 1.977, so it falls in the rare zone. The null hypothesis is rejected.&#10;Value of the test statistic (t ) is 8.81. This is greater than or equal to the critical value of t of 1.977, so it falls in the rare zone. The null hypothesis is rejected.&#10;Two ways to measure effect size: Cohen’s d and r 2.&#10;" title="Figure 7.6">
            <a:extLst>
              <a:ext uri="{FF2B5EF4-FFF2-40B4-BE49-F238E27FC236}">
                <a16:creationId xmlns:a16="http://schemas.microsoft.com/office/drawing/2014/main" id="{F7EA15CA-2E9C-4269-B937-0445CF9298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2040" y="3137670"/>
            <a:ext cx="6781800" cy="2034540"/>
          </a:xfrm>
          <a:prstGeom prst="rect">
            <a:avLst/>
          </a:prstGeom>
        </p:spPr>
      </p:pic>
    </p:spTree>
    <p:extLst>
      <p:ext uri="{BB962C8B-B14F-4D97-AF65-F5344CB8AC3E}">
        <p14:creationId xmlns:p14="http://schemas.microsoft.com/office/powerpoint/2010/main" val="116127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5925D-8362-454E-BCE9-5E96BF8EC425}"/>
              </a:ext>
            </a:extLst>
          </p:cNvPr>
          <p:cNvSpPr>
            <a:spLocks noGrp="1"/>
          </p:cNvSpPr>
          <p:nvPr>
            <p:ph type="title"/>
          </p:nvPr>
        </p:nvSpPr>
        <p:spPr/>
        <p:txBody>
          <a:bodyPr/>
          <a:lstStyle/>
          <a:p>
            <a:r>
              <a:rPr lang="en-US" dirty="0"/>
              <a:t>Objectives </a:t>
            </a:r>
          </a:p>
        </p:txBody>
      </p:sp>
      <p:sp>
        <p:nvSpPr>
          <p:cNvPr id="3" name="Content Placeholder 2">
            <a:extLst>
              <a:ext uri="{FF2B5EF4-FFF2-40B4-BE49-F238E27FC236}">
                <a16:creationId xmlns:a16="http://schemas.microsoft.com/office/drawing/2014/main" id="{9029E240-7745-4A24-A4C6-9302409A1D2D}"/>
              </a:ext>
            </a:extLst>
          </p:cNvPr>
          <p:cNvSpPr>
            <a:spLocks noGrp="1"/>
          </p:cNvSpPr>
          <p:nvPr>
            <p:ph idx="1"/>
          </p:nvPr>
        </p:nvSpPr>
        <p:spPr>
          <a:xfrm>
            <a:off x="457200" y="1362875"/>
            <a:ext cx="8229600" cy="3997882"/>
          </a:xfrm>
        </p:spPr>
        <p:txBody>
          <a:bodyPr>
            <a:normAutofit/>
          </a:bodyPr>
          <a:lstStyle/>
          <a:p>
            <a:pPr marL="365760">
              <a:spcBef>
                <a:spcPts val="0"/>
              </a:spcBef>
            </a:pPr>
            <a:r>
              <a:rPr lang="en-US" dirty="0"/>
              <a:t>Calculating the Single-Sample </a:t>
            </a:r>
            <a:r>
              <a:rPr lang="en-US" i="1" dirty="0"/>
              <a:t>t</a:t>
            </a:r>
            <a:r>
              <a:rPr lang="en-US" dirty="0"/>
              <a:t> Test </a:t>
            </a:r>
          </a:p>
          <a:p>
            <a:pPr marL="365760">
              <a:spcBef>
                <a:spcPts val="0"/>
              </a:spcBef>
            </a:pPr>
            <a:r>
              <a:rPr lang="en-US" dirty="0"/>
              <a:t>Interpreting the Single-Sample </a:t>
            </a:r>
            <a:r>
              <a:rPr lang="en-US" i="1" dirty="0"/>
              <a:t>t</a:t>
            </a:r>
            <a:r>
              <a:rPr lang="en-US" dirty="0"/>
              <a:t> Test</a:t>
            </a:r>
          </a:p>
        </p:txBody>
      </p:sp>
      <p:pic>
        <p:nvPicPr>
          <p:cNvPr id="4" name="Picture 3" descr="footer-rectangle-bw_Epi-Biostat.png">
            <a:extLst>
              <a:ext uri="{FF2B5EF4-FFF2-40B4-BE49-F238E27FC236}">
                <a16:creationId xmlns:a16="http://schemas.microsoft.com/office/drawing/2014/main" id="{00175545-EB11-4A3E-8F96-50BEF1EC02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Tree>
    <p:extLst>
      <p:ext uri="{BB962C8B-B14F-4D97-AF65-F5344CB8AC3E}">
        <p14:creationId xmlns:p14="http://schemas.microsoft.com/office/powerpoint/2010/main" val="2731380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189470" cy="1081620"/>
          </a:xfrm>
        </p:spPr>
        <p:txBody>
          <a:bodyPr>
            <a:normAutofit fontScale="90000"/>
          </a:bodyPr>
          <a:lstStyle/>
          <a:p>
            <a:pPr algn="l"/>
            <a:r>
              <a:rPr lang="en-US" sz="4000" dirty="0">
                <a:latin typeface="+mn-lt"/>
                <a:ea typeface="Arial" charset="0"/>
                <a:cs typeface="Arial" charset="0"/>
              </a:rPr>
              <a:t>Reaction Time Example – Step 6 – Effect Size</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2" name="Text Placeholder 2">
            <a:extLst>
              <a:ext uri="{FF2B5EF4-FFF2-40B4-BE49-F238E27FC236}">
                <a16:creationId xmlns:a16="http://schemas.microsoft.com/office/drawing/2014/main" id="{C490EF78-30BA-460D-84EE-6B93DB897A81}"/>
              </a:ext>
            </a:extLst>
          </p:cNvPr>
          <p:cNvSpPr>
            <a:spLocks noGrp="1"/>
          </p:cNvSpPr>
          <p:nvPr>
            <p:ph idx="1"/>
          </p:nvPr>
        </p:nvSpPr>
        <p:spPr>
          <a:xfrm>
            <a:off x="554355" y="1520190"/>
            <a:ext cx="6692265" cy="4525963"/>
          </a:xfrm>
        </p:spPr>
        <p:txBody>
          <a:bodyPr>
            <a:normAutofit/>
          </a:bodyPr>
          <a:lstStyle/>
          <a:p>
            <a:pPr>
              <a:spcBef>
                <a:spcPts val="0"/>
              </a:spcBef>
            </a:pPr>
            <a:r>
              <a:rPr lang="en-US" sz="2800" b="1" dirty="0"/>
              <a:t>STEP 6</a:t>
            </a:r>
            <a:r>
              <a:rPr lang="en-US" sz="2800" dirty="0"/>
              <a:t> – Interpret the Results</a:t>
            </a:r>
          </a:p>
          <a:p>
            <a:pPr lvl="1">
              <a:spcBef>
                <a:spcPts val="0"/>
              </a:spcBef>
            </a:pPr>
            <a:r>
              <a:rPr lang="en-US" sz="2400" b="1" dirty="0"/>
              <a:t>Effect Size (</a:t>
            </a:r>
            <a:r>
              <a:rPr lang="en-US" sz="2400" b="1" i="1" dirty="0"/>
              <a:t>d</a:t>
            </a:r>
            <a:r>
              <a:rPr lang="en-US" sz="2400" b="1" dirty="0"/>
              <a:t>) </a:t>
            </a:r>
          </a:p>
          <a:p>
            <a:pPr lvl="2">
              <a:spcBef>
                <a:spcPts val="0"/>
              </a:spcBef>
            </a:pPr>
            <a:r>
              <a:rPr lang="en-US" sz="2000" dirty="0"/>
              <a:t>Measure of the degree of impact of the independent variable on the dependent variable</a:t>
            </a:r>
            <a:br>
              <a:rPr lang="en-US" sz="2000" dirty="0"/>
            </a:br>
            <a:br>
              <a:rPr lang="en-US" sz="2000" dirty="0"/>
            </a:br>
            <a:br>
              <a:rPr lang="en-US" sz="2000" dirty="0"/>
            </a:br>
            <a:br>
              <a:rPr lang="en-US" sz="2000" dirty="0"/>
            </a:br>
            <a:br>
              <a:rPr lang="en-US" sz="2000" dirty="0"/>
            </a:br>
            <a:br>
              <a:rPr lang="en-US" sz="2000" dirty="0"/>
            </a:br>
            <a:br>
              <a:rPr lang="en-US" sz="2000" dirty="0"/>
            </a:br>
            <a:endParaRPr lang="en-US" sz="2000" dirty="0"/>
          </a:p>
          <a:p>
            <a:pPr lvl="1">
              <a:spcBef>
                <a:spcPts val="0"/>
              </a:spcBef>
            </a:pPr>
            <a:endParaRPr lang="en-US" sz="2400" dirty="0"/>
          </a:p>
          <a:p>
            <a:pPr>
              <a:spcBef>
                <a:spcPts val="0"/>
              </a:spcBef>
            </a:pPr>
            <a:endParaRPr lang="en-US" sz="2800" dirty="0"/>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D0BEF49C-643B-4D65-AC92-AD0A1FAAE5E6}"/>
                  </a:ext>
                </a:extLst>
              </p:cNvPr>
              <p:cNvSpPr/>
              <p:nvPr/>
            </p:nvSpPr>
            <p:spPr>
              <a:xfrm>
                <a:off x="651510" y="3030990"/>
                <a:ext cx="7726680" cy="23583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b="0" i="1" smtClean="0">
                          <a:latin typeface="Cambria Math" charset="0"/>
                          <a:ea typeface="Cambria Math" charset="0"/>
                          <a:cs typeface="Cambria Math" charset="0"/>
                        </a:rPr>
                        <m:t>𝑑</m:t>
                      </m:r>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𝑀</m:t>
                          </m:r>
                          <m:r>
                            <a:rPr lang="en-US" b="0" i="1" smtClean="0">
                              <a:latin typeface="Cambria Math" charset="0"/>
                              <a:ea typeface="Cambria Math" charset="0"/>
                              <a:cs typeface="Cambria Math" charset="0"/>
                            </a:rPr>
                            <m:t>−</m:t>
                          </m:r>
                          <m:r>
                            <a:rPr lang="en-US" b="0" i="1" smtClean="0">
                              <a:latin typeface="Cambria Math" charset="0"/>
                              <a:ea typeface="Cambria Math" charset="0"/>
                              <a:cs typeface="Cambria Math" charset="0"/>
                            </a:rPr>
                            <m:t>𝜇</m:t>
                          </m:r>
                        </m:num>
                        <m:den>
                          <m:r>
                            <a:rPr lang="en-US" b="0" i="1" smtClean="0">
                              <a:latin typeface="Cambria Math" charset="0"/>
                              <a:ea typeface="Cambria Math" charset="0"/>
                              <a:cs typeface="Cambria Math" charset="0"/>
                            </a:rPr>
                            <m:t>𝑠</m:t>
                          </m:r>
                        </m:den>
                      </m:f>
                    </m:oMath>
                    <m:oMath xmlns:m="http://schemas.openxmlformats.org/officeDocument/2006/math">
                      <m:r>
                        <m:rPr>
                          <m:sty m:val="p"/>
                        </m:rPr>
                        <a:rPr lang="en-US" b="0" i="0" smtClean="0">
                          <a:latin typeface="Cambria Math" charset="0"/>
                        </a:rPr>
                        <m:t>where</m:t>
                      </m:r>
                      <m:r>
                        <a:rPr lang="en-US" b="0" i="0" smtClean="0">
                          <a:latin typeface="Cambria Math" charset="0"/>
                        </a:rPr>
                        <m:t> </m:t>
                      </m:r>
                      <m:r>
                        <a:rPr lang="en-US" b="0" i="1" smtClean="0">
                          <a:latin typeface="Cambria Math" charset="0"/>
                        </a:rPr>
                        <m:t>𝑑</m:t>
                      </m:r>
                      <m:r>
                        <a:rPr lang="en-US" b="0" i="1" smtClean="0">
                          <a:latin typeface="Cambria Math" charset="0"/>
                        </a:rPr>
                        <m:t>=</m:t>
                      </m:r>
                      <m:r>
                        <m:rPr>
                          <m:sty m:val="p"/>
                        </m:rPr>
                        <a:rPr lang="en-US" b="0" i="0" smtClean="0">
                          <a:latin typeface="Cambria Math" charset="0"/>
                        </a:rPr>
                        <m:t>the</m:t>
                      </m:r>
                      <m:r>
                        <a:rPr lang="en-US" b="0" i="0" smtClean="0">
                          <a:latin typeface="Cambria Math" charset="0"/>
                        </a:rPr>
                        <m:t> </m:t>
                      </m:r>
                      <m:r>
                        <m:rPr>
                          <m:sty m:val="p"/>
                        </m:rPr>
                        <a:rPr lang="en-US" b="0" i="0" smtClean="0">
                          <a:latin typeface="Cambria Math" charset="0"/>
                        </a:rPr>
                        <m:t>effect</m:t>
                      </m:r>
                      <m:r>
                        <a:rPr lang="en-US" b="0" i="0" smtClean="0">
                          <a:latin typeface="Cambria Math" charset="0"/>
                        </a:rPr>
                        <m:t> </m:t>
                      </m:r>
                      <m:r>
                        <m:rPr>
                          <m:sty m:val="p"/>
                        </m:rPr>
                        <a:rPr lang="en-US" b="0" i="0" smtClean="0">
                          <a:latin typeface="Cambria Math" charset="0"/>
                        </a:rPr>
                        <m:t>size</m:t>
                      </m:r>
                    </m:oMath>
                    <m:oMath xmlns:m="http://schemas.openxmlformats.org/officeDocument/2006/math">
                      <m:r>
                        <a:rPr lang="en-US" b="0" i="1" smtClean="0">
                          <a:latin typeface="Cambria Math" charset="0"/>
                        </a:rPr>
                        <m:t>𝑀</m:t>
                      </m:r>
                      <m:r>
                        <a:rPr lang="en-US" b="0" i="1" smtClean="0">
                          <a:latin typeface="Cambria Math" charset="0"/>
                        </a:rPr>
                        <m:t>=</m:t>
                      </m:r>
                      <m:r>
                        <m:rPr>
                          <m:sty m:val="p"/>
                        </m:rPr>
                        <a:rPr lang="en-US" b="0" i="0" smtClean="0">
                          <a:latin typeface="Cambria Math" charset="0"/>
                        </a:rPr>
                        <m:t>sample</m:t>
                      </m:r>
                      <m:r>
                        <a:rPr lang="en-US" b="0" i="0" smtClean="0">
                          <a:latin typeface="Cambria Math" charset="0"/>
                        </a:rPr>
                        <m:t> </m:t>
                      </m:r>
                      <m:r>
                        <m:rPr>
                          <m:sty m:val="p"/>
                        </m:rPr>
                        <a:rPr lang="en-US" b="0" i="0" smtClean="0">
                          <a:latin typeface="Cambria Math" charset="0"/>
                        </a:rPr>
                        <m:t>mean</m:t>
                      </m:r>
                    </m:oMath>
                    <m:oMath xmlns:m="http://schemas.openxmlformats.org/officeDocument/2006/math">
                      <m:r>
                        <a:rPr lang="en-US" b="0" i="1" smtClean="0">
                          <a:latin typeface="Cambria Math" charset="0"/>
                          <a:ea typeface="Cambria Math" charset="0"/>
                          <a:cs typeface="Cambria Math" charset="0"/>
                        </a:rPr>
                        <m:t>𝜇</m:t>
                      </m:r>
                      <m:r>
                        <a:rPr lang="en-US" b="0" i="1" smtClean="0">
                          <a:latin typeface="Cambria Math" charset="0"/>
                          <a:ea typeface="Cambria Math" charset="0"/>
                          <a:cs typeface="Cambria Math" charset="0"/>
                        </a:rPr>
                        <m:t>=</m:t>
                      </m:r>
                      <m:r>
                        <m:rPr>
                          <m:sty m:val="p"/>
                        </m:rPr>
                        <a:rPr lang="en-US" b="0" i="0" smtClean="0">
                          <a:latin typeface="Cambria Math" charset="0"/>
                          <a:ea typeface="Cambria Math" charset="0"/>
                          <a:cs typeface="Cambria Math" charset="0"/>
                        </a:rPr>
                        <m:t>hypothesized</m:t>
                      </m:r>
                      <m:r>
                        <a:rPr lang="en-US" b="0" i="0" smtClean="0">
                          <a:latin typeface="Cambria Math" charset="0"/>
                          <a:ea typeface="Cambria Math" charset="0"/>
                          <a:cs typeface="Cambria Math" charset="0"/>
                        </a:rPr>
                        <m:t> </m:t>
                      </m:r>
                      <m:r>
                        <m:rPr>
                          <m:sty m:val="p"/>
                        </m:rPr>
                        <a:rPr lang="en-US" b="0" i="0" smtClean="0">
                          <a:latin typeface="Cambria Math" charset="0"/>
                          <a:ea typeface="Cambria Math" charset="0"/>
                          <a:cs typeface="Cambria Math" charset="0"/>
                        </a:rPr>
                        <m:t>sample</m:t>
                      </m:r>
                      <m:r>
                        <a:rPr lang="en-US" b="0" i="0" smtClean="0">
                          <a:latin typeface="Cambria Math" charset="0"/>
                          <a:ea typeface="Cambria Math" charset="0"/>
                          <a:cs typeface="Cambria Math" charset="0"/>
                        </a:rPr>
                        <m:t> </m:t>
                      </m:r>
                      <m:r>
                        <m:rPr>
                          <m:sty m:val="p"/>
                        </m:rPr>
                        <a:rPr lang="en-US" b="0" i="0" smtClean="0">
                          <a:latin typeface="Cambria Math" charset="0"/>
                          <a:ea typeface="Cambria Math" charset="0"/>
                          <a:cs typeface="Cambria Math" charset="0"/>
                        </a:rPr>
                        <m:t>mean</m:t>
                      </m:r>
                    </m:oMath>
                    <m:oMath xmlns:m="http://schemas.openxmlformats.org/officeDocument/2006/math">
                      <m:r>
                        <a:rPr lang="en-US" b="0" i="1" smtClean="0">
                          <a:latin typeface="Cambria Math" charset="0"/>
                          <a:ea typeface="Cambria Math" charset="0"/>
                          <a:cs typeface="Cambria Math" charset="0"/>
                        </a:rPr>
                        <m:t>𝑠</m:t>
                      </m:r>
                      <m:r>
                        <a:rPr lang="en-US" b="0" i="1" smtClean="0">
                          <a:latin typeface="Cambria Math" charset="0"/>
                          <a:ea typeface="Cambria Math" charset="0"/>
                          <a:cs typeface="Cambria Math" charset="0"/>
                        </a:rPr>
                        <m:t>=</m:t>
                      </m:r>
                      <m:r>
                        <m:rPr>
                          <m:sty m:val="p"/>
                        </m:rPr>
                        <a:rPr lang="en-US" b="0" i="0" smtClean="0">
                          <a:latin typeface="Cambria Math" charset="0"/>
                          <a:ea typeface="Cambria Math" charset="0"/>
                          <a:cs typeface="Cambria Math" charset="0"/>
                        </a:rPr>
                        <m:t>sample</m:t>
                      </m:r>
                      <m:r>
                        <a:rPr lang="en-US" b="0" i="0" smtClean="0">
                          <a:latin typeface="Cambria Math" charset="0"/>
                          <a:ea typeface="Cambria Math" charset="0"/>
                          <a:cs typeface="Cambria Math" charset="0"/>
                        </a:rPr>
                        <m:t> </m:t>
                      </m:r>
                      <m:r>
                        <m:rPr>
                          <m:sty m:val="p"/>
                        </m:rPr>
                        <a:rPr lang="en-US" b="0" i="0" smtClean="0">
                          <a:latin typeface="Cambria Math" charset="0"/>
                          <a:ea typeface="Cambria Math" charset="0"/>
                          <a:cs typeface="Cambria Math" charset="0"/>
                        </a:rPr>
                        <m:t>standard</m:t>
                      </m:r>
                      <m:r>
                        <a:rPr lang="en-US" b="0" i="0" smtClean="0">
                          <a:latin typeface="Cambria Math" charset="0"/>
                          <a:ea typeface="Cambria Math" charset="0"/>
                          <a:cs typeface="Cambria Math" charset="0"/>
                        </a:rPr>
                        <m:t> </m:t>
                      </m:r>
                      <m:r>
                        <m:rPr>
                          <m:sty m:val="p"/>
                        </m:rPr>
                        <a:rPr lang="en-US" b="0" i="0" smtClean="0">
                          <a:latin typeface="Cambria Math" charset="0"/>
                          <a:ea typeface="Cambria Math" charset="0"/>
                          <a:cs typeface="Cambria Math" charset="0"/>
                        </a:rPr>
                        <m:t>deviation</m:t>
                      </m:r>
                    </m:oMath>
                  </m:oMathPara>
                </a14:m>
                <a:endParaRPr lang="en-US" dirty="0"/>
              </a:p>
            </p:txBody>
          </p:sp>
        </mc:Choice>
        <mc:Fallback xmlns="">
          <p:sp>
            <p:nvSpPr>
              <p:cNvPr id="13" name="Rectangle 12">
                <a:extLst>
                  <a:ext uri="{FF2B5EF4-FFF2-40B4-BE49-F238E27FC236}">
                    <a16:creationId xmlns:a16="http://schemas.microsoft.com/office/drawing/2014/main" id="{D0BEF49C-643B-4D65-AC92-AD0A1FAAE5E6}"/>
                  </a:ext>
                </a:extLst>
              </p:cNvPr>
              <p:cNvSpPr>
                <a:spLocks noRot="1" noChangeAspect="1" noMove="1" noResize="1" noEditPoints="1" noAdjustHandles="1" noChangeArrowheads="1" noChangeShapeType="1" noTextEdit="1"/>
              </p:cNvSpPr>
              <p:nvPr/>
            </p:nvSpPr>
            <p:spPr>
              <a:xfrm>
                <a:off x="651510" y="3030990"/>
                <a:ext cx="7726680" cy="235839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69507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189470" cy="1081620"/>
          </a:xfrm>
        </p:spPr>
        <p:txBody>
          <a:bodyPr>
            <a:normAutofit fontScale="90000"/>
          </a:bodyPr>
          <a:lstStyle/>
          <a:p>
            <a:pPr algn="l"/>
            <a:r>
              <a:rPr lang="en-US" sz="4000" dirty="0">
                <a:latin typeface="+mn-lt"/>
                <a:ea typeface="Arial" charset="0"/>
                <a:cs typeface="Arial" charset="0"/>
              </a:rPr>
              <a:t>Reaction Time Example – Step 6 – Effect Size</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D502502E-1C62-4EDC-849F-B96F038EFDFD}"/>
              </a:ext>
            </a:extLst>
          </p:cNvPr>
          <p:cNvSpPr>
            <a:spLocks noGrp="1"/>
          </p:cNvSpPr>
          <p:nvPr>
            <p:ph idx="1"/>
          </p:nvPr>
        </p:nvSpPr>
        <p:spPr>
          <a:xfrm>
            <a:off x="457200" y="1531619"/>
            <a:ext cx="4251960" cy="4315477"/>
          </a:xfrm>
        </p:spPr>
        <p:txBody>
          <a:bodyPr>
            <a:normAutofit fontScale="77500" lnSpcReduction="20000"/>
          </a:bodyPr>
          <a:lstStyle/>
          <a:p>
            <a:pPr>
              <a:lnSpc>
                <a:spcPct val="120000"/>
              </a:lnSpc>
              <a:spcBef>
                <a:spcPts val="0"/>
              </a:spcBef>
            </a:pPr>
            <a:r>
              <a:rPr lang="en-US" b="1" dirty="0"/>
              <a:t>STEP 6</a:t>
            </a:r>
            <a:r>
              <a:rPr lang="en-US" dirty="0"/>
              <a:t> – Interpret the Results</a:t>
            </a:r>
          </a:p>
          <a:p>
            <a:pPr lvl="1">
              <a:lnSpc>
                <a:spcPct val="120000"/>
              </a:lnSpc>
              <a:spcBef>
                <a:spcPts val="0"/>
              </a:spcBef>
            </a:pPr>
            <a:r>
              <a:rPr lang="en-US" dirty="0"/>
              <a:t>Reaction time study</a:t>
            </a:r>
            <a:endParaRPr lang="en-US" i="1" dirty="0"/>
          </a:p>
          <a:p>
            <a:pPr lvl="1">
              <a:lnSpc>
                <a:spcPct val="120000"/>
              </a:lnSpc>
              <a:spcBef>
                <a:spcPts val="0"/>
              </a:spcBef>
            </a:pPr>
            <a:r>
              <a:rPr lang="en-US" dirty="0">
                <a:cs typeface="Arial" charset="0"/>
              </a:rPr>
              <a:t>M = 220, μ = 200, s = 27</a:t>
            </a:r>
            <a:endParaRPr lang="en-US" dirty="0"/>
          </a:p>
          <a:p>
            <a:pPr lvl="1">
              <a:lnSpc>
                <a:spcPct val="120000"/>
              </a:lnSpc>
              <a:spcBef>
                <a:spcPts val="0"/>
              </a:spcBef>
            </a:pPr>
            <a:r>
              <a:rPr lang="en-US" dirty="0">
                <a:cs typeface="Arial" charset="0"/>
              </a:rPr>
              <a:t>d = 0.74</a:t>
            </a:r>
            <a:r>
              <a:rPr lang="en-US" dirty="0"/>
              <a:t>, medium effect, interpretation continued</a:t>
            </a:r>
          </a:p>
          <a:p>
            <a:pPr lvl="2">
              <a:lnSpc>
                <a:spcPct val="120000"/>
              </a:lnSpc>
              <a:spcBef>
                <a:spcPts val="0"/>
              </a:spcBef>
            </a:pPr>
            <a:r>
              <a:rPr lang="en-US" dirty="0">
                <a:cs typeface="Arial" charset="0"/>
              </a:rPr>
              <a:t>The effect of ADHD status on reaction time falls in the medium range, suggesting that the slower reaction time associated with having ADHD may impair performance.</a:t>
            </a:r>
            <a:endParaRPr lang="en-US" sz="6600" dirty="0">
              <a:cs typeface="Arial"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9E2AF35-FA23-40FA-A51F-4835D02DC683}"/>
                  </a:ext>
                </a:extLst>
              </p:cNvPr>
              <p:cNvSpPr txBox="1"/>
              <p:nvPr/>
            </p:nvSpPr>
            <p:spPr>
              <a:xfrm>
                <a:off x="5029200" y="1600200"/>
                <a:ext cx="2667000" cy="4315477"/>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i="1" smtClean="0">
                          <a:latin typeface="Cambria Math" charset="0"/>
                          <a:ea typeface="Cambria Math" charset="0"/>
                          <a:cs typeface="Cambria Math" charset="0"/>
                        </a:rPr>
                        <m:t>𝑑</m:t>
                      </m:r>
                      <m:r>
                        <a:rPr lang="en-US" i="1" smtClean="0">
                          <a:latin typeface="Cambria Math" charset="0"/>
                          <a:ea typeface="Cambria Math" charset="0"/>
                          <a:cs typeface="Cambria Math" charset="0"/>
                        </a:rPr>
                        <m:t>=</m:t>
                      </m:r>
                      <m:f>
                        <m:fPr>
                          <m:ctrlPr>
                            <a:rPr lang="en-US" i="1">
                              <a:latin typeface="Cambria Math" panose="02040503050406030204" pitchFamily="18" charset="0"/>
                              <a:ea typeface="Cambria Math" charset="0"/>
                              <a:cs typeface="Cambria Math" charset="0"/>
                            </a:rPr>
                          </m:ctrlPr>
                        </m:fPr>
                        <m:num>
                          <m:r>
                            <a:rPr lang="en-US" i="1">
                              <a:latin typeface="Cambria Math" charset="0"/>
                              <a:ea typeface="Cambria Math" charset="0"/>
                              <a:cs typeface="Cambria Math" charset="0"/>
                            </a:rPr>
                            <m:t>𝑀</m:t>
                          </m:r>
                          <m:r>
                            <a:rPr lang="en-US" i="1">
                              <a:latin typeface="Cambria Math" charset="0"/>
                              <a:ea typeface="Cambria Math" charset="0"/>
                              <a:cs typeface="Cambria Math" charset="0"/>
                            </a:rPr>
                            <m:t>−</m:t>
                          </m:r>
                          <m:r>
                            <a:rPr lang="en-US" i="1">
                              <a:latin typeface="Cambria Math" charset="0"/>
                              <a:ea typeface="Cambria Math" charset="0"/>
                              <a:cs typeface="Cambria Math" charset="0"/>
                            </a:rPr>
                            <m:t>𝜇</m:t>
                          </m:r>
                        </m:num>
                        <m:den>
                          <m:r>
                            <a:rPr lang="en-US" i="1">
                              <a:latin typeface="Cambria Math" charset="0"/>
                              <a:ea typeface="Cambria Math" charset="0"/>
                              <a:cs typeface="Cambria Math" charset="0"/>
                            </a:rPr>
                            <m:t>𝑠</m:t>
                          </m:r>
                        </m:den>
                      </m:f>
                    </m:oMath>
                    <m:oMath xmlns:m="http://schemas.openxmlformats.org/officeDocument/2006/math">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220−200</m:t>
                          </m:r>
                        </m:num>
                        <m:den>
                          <m:r>
                            <a:rPr lang="en-US" b="0" i="1" smtClean="0">
                              <a:latin typeface="Cambria Math" charset="0"/>
                              <a:ea typeface="Cambria Math" charset="0"/>
                              <a:cs typeface="Cambria Math" charset="0"/>
                            </a:rPr>
                            <m:t>27</m:t>
                          </m:r>
                        </m:den>
                      </m:f>
                    </m:oMath>
                    <m:oMath xmlns:m="http://schemas.openxmlformats.org/officeDocument/2006/math">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20.0000</m:t>
                          </m:r>
                        </m:num>
                        <m:den>
                          <m:r>
                            <a:rPr lang="en-US" b="0" i="1" smtClean="0">
                              <a:latin typeface="Cambria Math" charset="0"/>
                              <a:ea typeface="Cambria Math" charset="0"/>
                              <a:cs typeface="Cambria Math" charset="0"/>
                            </a:rPr>
                            <m:t>27</m:t>
                          </m:r>
                        </m:den>
                      </m:f>
                    </m:oMath>
                    <m:oMath xmlns:m="http://schemas.openxmlformats.org/officeDocument/2006/math">
                      <m:r>
                        <a:rPr lang="en-US" b="0" i="1" smtClean="0">
                          <a:latin typeface="Cambria Math" charset="0"/>
                          <a:ea typeface="Cambria Math" charset="0"/>
                          <a:cs typeface="Cambria Math" charset="0"/>
                        </a:rPr>
                        <m:t>=0.7407</m:t>
                      </m:r>
                    </m:oMath>
                    <m:oMath xmlns:m="http://schemas.openxmlformats.org/officeDocument/2006/math">
                      <m:r>
                        <a:rPr lang="en-US" b="0" i="1" smtClean="0">
                          <a:latin typeface="Cambria Math" charset="0"/>
                          <a:ea typeface="Cambria Math" charset="0"/>
                          <a:cs typeface="Cambria Math" charset="0"/>
                        </a:rPr>
                        <m:t>=0.74</m:t>
                      </m:r>
                    </m:oMath>
                  </m:oMathPara>
                </a14:m>
                <a:endParaRPr lang="en-US" dirty="0"/>
              </a:p>
            </p:txBody>
          </p:sp>
        </mc:Choice>
        <mc:Fallback xmlns="">
          <p:sp>
            <p:nvSpPr>
              <p:cNvPr id="9" name="TextBox 8">
                <a:extLst>
                  <a:ext uri="{FF2B5EF4-FFF2-40B4-BE49-F238E27FC236}">
                    <a16:creationId xmlns:a16="http://schemas.microsoft.com/office/drawing/2014/main" id="{49E2AF35-FA23-40FA-A51F-4835D02DC683}"/>
                  </a:ext>
                </a:extLst>
              </p:cNvPr>
              <p:cNvSpPr txBox="1">
                <a:spLocks noRot="1" noChangeAspect="1" noMove="1" noResize="1" noEditPoints="1" noAdjustHandles="1" noChangeArrowheads="1" noChangeShapeType="1" noTextEdit="1"/>
              </p:cNvSpPr>
              <p:nvPr/>
            </p:nvSpPr>
            <p:spPr>
              <a:xfrm>
                <a:off x="5029200" y="1600200"/>
                <a:ext cx="2667000" cy="431547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3564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189470" cy="1081620"/>
          </a:xfrm>
        </p:spPr>
        <p:txBody>
          <a:bodyPr>
            <a:normAutofit fontScale="90000"/>
          </a:bodyPr>
          <a:lstStyle/>
          <a:p>
            <a:pPr algn="l"/>
            <a:r>
              <a:rPr lang="en-US" sz="4000" dirty="0">
                <a:latin typeface="+mn-lt"/>
                <a:ea typeface="Arial" charset="0"/>
                <a:cs typeface="Arial" charset="0"/>
              </a:rPr>
              <a:t>Reaction Time Example – Step 6 – Effect Size</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Rectangle 9">
            <a:extLst>
              <a:ext uri="{FF2B5EF4-FFF2-40B4-BE49-F238E27FC236}">
                <a16:creationId xmlns:a16="http://schemas.microsoft.com/office/drawing/2014/main" id="{C9607BE4-EF94-4068-BAC4-F418C743EC3F}"/>
              </a:ext>
            </a:extLst>
          </p:cNvPr>
          <p:cNvSpPr/>
          <p:nvPr/>
        </p:nvSpPr>
        <p:spPr>
          <a:xfrm>
            <a:off x="1219200" y="1649537"/>
            <a:ext cx="7059216" cy="461665"/>
          </a:xfrm>
          <a:prstGeom prst="rect">
            <a:avLst/>
          </a:prstGeom>
        </p:spPr>
        <p:txBody>
          <a:bodyPr wrap="square">
            <a:spAutoFit/>
          </a:bodyPr>
          <a:lstStyle/>
          <a:p>
            <a:r>
              <a:rPr lang="en-US" sz="2400" dirty="0">
                <a:ea typeface="Arial" charset="0"/>
                <a:cs typeface="Arial" charset="0"/>
              </a:rPr>
              <a:t>Effect Sizes in the Social and Behavioral Sciences</a:t>
            </a:r>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27E4A7E7-71C0-49C0-909D-C0344986479B}"/>
                  </a:ext>
                </a:extLst>
              </p:cNvPr>
              <p:cNvGraphicFramePr>
                <a:graphicFrameLocks noGrp="1"/>
              </p:cNvGraphicFramePr>
              <p:nvPr>
                <p:extLst>
                  <p:ext uri="{D42A27DB-BD31-4B8C-83A1-F6EECF244321}">
                    <p14:modId xmlns:p14="http://schemas.microsoft.com/office/powerpoint/2010/main" val="45480637"/>
                  </p:ext>
                </p:extLst>
              </p:nvPr>
            </p:nvGraphicFramePr>
            <p:xfrm>
              <a:off x="800100" y="2354849"/>
              <a:ext cx="7364016" cy="1828800"/>
            </p:xfrm>
            <a:graphic>
              <a:graphicData uri="http://schemas.openxmlformats.org/drawingml/2006/table">
                <a:tbl>
                  <a:tblPr firstRow="1" bandRow="1">
                    <a:tableStyleId>{7DF18680-E054-41AD-8BC1-D1AEF772440D}</a:tableStyleId>
                  </a:tblPr>
                  <a:tblGrid>
                    <a:gridCol w="3682008">
                      <a:extLst>
                        <a:ext uri="{9D8B030D-6E8A-4147-A177-3AD203B41FA5}">
                          <a16:colId xmlns:a16="http://schemas.microsoft.com/office/drawing/2014/main" val="20000"/>
                        </a:ext>
                      </a:extLst>
                    </a:gridCol>
                    <a:gridCol w="3682008">
                      <a:extLst>
                        <a:ext uri="{9D8B030D-6E8A-4147-A177-3AD203B41FA5}">
                          <a16:colId xmlns:a16="http://schemas.microsoft.com/office/drawing/2014/main" val="20001"/>
                        </a:ext>
                      </a:extLst>
                    </a:gridCol>
                  </a:tblGrid>
                  <a:tr h="0">
                    <a:tc>
                      <a:txBody>
                        <a:bodyPr/>
                        <a:lstStyle/>
                        <a:p>
                          <a:pPr algn="ctr"/>
                          <a:r>
                            <a:rPr lang="en-US" dirty="0">
                              <a:latin typeface="+mn-lt"/>
                            </a:rPr>
                            <a:t>Size of Effect</a:t>
                          </a:r>
                        </a:p>
                      </a:txBody>
                      <a:tcPr/>
                    </a:tc>
                    <a:tc>
                      <a:txBody>
                        <a:bodyPr/>
                        <a:lstStyle/>
                        <a:p>
                          <a:pPr algn="ctr"/>
                          <a:r>
                            <a:rPr lang="en-US" dirty="0">
                              <a:latin typeface="+mn-lt"/>
                            </a:rPr>
                            <a:t>Cohen’s</a:t>
                          </a:r>
                          <a:r>
                            <a:rPr lang="en-US" baseline="0" dirty="0">
                              <a:latin typeface="+mn-lt"/>
                            </a:rPr>
                            <a:t> </a:t>
                          </a:r>
                          <a:r>
                            <a:rPr lang="en-US" i="1" baseline="0" dirty="0">
                              <a:latin typeface="+mn-lt"/>
                            </a:rPr>
                            <a:t>d</a:t>
                          </a:r>
                          <a:endParaRPr lang="en-US" i="1" dirty="0">
                            <a:latin typeface="+mn-lt"/>
                          </a:endParaRPr>
                        </a:p>
                      </a:txBody>
                      <a:tcPr/>
                    </a:tc>
                    <a:extLst>
                      <a:ext uri="{0D108BD9-81ED-4DB2-BD59-A6C34878D82A}">
                        <a16:rowId xmlns:a16="http://schemas.microsoft.com/office/drawing/2014/main" val="10000"/>
                      </a:ext>
                    </a:extLst>
                  </a:tr>
                  <a:tr h="0">
                    <a:tc>
                      <a:txBody>
                        <a:bodyPr/>
                        <a:lstStyle/>
                        <a:p>
                          <a:pPr algn="ctr"/>
                          <a:r>
                            <a:rPr lang="en-US" dirty="0">
                              <a:latin typeface="+mn-lt"/>
                            </a:rPr>
                            <a:t>None</a:t>
                          </a:r>
                        </a:p>
                      </a:txBody>
                      <a:tcPr/>
                    </a:tc>
                    <a:tc>
                      <a:txBody>
                        <a:bodyPr/>
                        <a:lstStyle/>
                        <a:p>
                          <a:pPr algn="ct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charset="0"/>
                                    <a:cs typeface="Cambria Math" charset="0"/>
                                  </a:rPr>
                                  <m:t>≈</m:t>
                                </m:r>
                                <m:r>
                                  <a:rPr lang="en-US" b="0" i="1" smtClean="0">
                                    <a:latin typeface="Cambria Math" panose="02040503050406030204" pitchFamily="18" charset="0"/>
                                    <a:ea typeface="Cambria Math" charset="0"/>
                                    <a:cs typeface="Cambria Math" charset="0"/>
                                  </a:rPr>
                                  <m:t>0.00</m:t>
                                </m:r>
                              </m:oMath>
                            </m:oMathPara>
                          </a14:m>
                          <a:endParaRPr lang="en-US" dirty="0">
                            <a:latin typeface="+mn-lt"/>
                          </a:endParaRPr>
                        </a:p>
                      </a:txBody>
                      <a:tcPr/>
                    </a:tc>
                    <a:extLst>
                      <a:ext uri="{0D108BD9-81ED-4DB2-BD59-A6C34878D82A}">
                        <a16:rowId xmlns:a16="http://schemas.microsoft.com/office/drawing/2014/main" val="10001"/>
                      </a:ext>
                    </a:extLst>
                  </a:tr>
                  <a:tr h="0">
                    <a:tc>
                      <a:txBody>
                        <a:bodyPr/>
                        <a:lstStyle/>
                        <a:p>
                          <a:pPr algn="ctr"/>
                          <a:r>
                            <a:rPr lang="en-US" dirty="0">
                              <a:latin typeface="+mn-lt"/>
                            </a:rPr>
                            <a:t>Small</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charset="0"/>
                                    <a:cs typeface="Cambria Math" charset="0"/>
                                  </a:rPr>
                                  <m:t>≈</m:t>
                                </m:r>
                                <m:r>
                                  <a:rPr lang="en-US" b="0" i="1" smtClean="0">
                                    <a:latin typeface="Cambria Math" panose="02040503050406030204" pitchFamily="18" charset="0"/>
                                    <a:ea typeface="Cambria Math" charset="0"/>
                                    <a:cs typeface="Cambria Math" charset="0"/>
                                  </a:rPr>
                                  <m:t>0.20</m:t>
                                </m:r>
                              </m:oMath>
                            </m:oMathPara>
                          </a14:m>
                          <a:endParaRPr lang="en-US" dirty="0">
                            <a:latin typeface="+mn-lt"/>
                          </a:endParaRPr>
                        </a:p>
                      </a:txBody>
                      <a:tcPr/>
                    </a:tc>
                    <a:extLst>
                      <a:ext uri="{0D108BD9-81ED-4DB2-BD59-A6C34878D82A}">
                        <a16:rowId xmlns:a16="http://schemas.microsoft.com/office/drawing/2014/main" val="10002"/>
                      </a:ext>
                    </a:extLst>
                  </a:tr>
                  <a:tr h="0">
                    <a:tc>
                      <a:txBody>
                        <a:bodyPr/>
                        <a:lstStyle/>
                        <a:p>
                          <a:pPr algn="ctr"/>
                          <a:r>
                            <a:rPr lang="en-US" dirty="0">
                              <a:latin typeface="+mn-lt"/>
                            </a:rPr>
                            <a:t>Medium</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charset="0"/>
                                    <a:cs typeface="Cambria Math" charset="0"/>
                                  </a:rPr>
                                  <m:t>≈</m:t>
                                </m:r>
                                <m:r>
                                  <a:rPr lang="en-US" b="0" i="1" smtClean="0">
                                    <a:latin typeface="Cambria Math" panose="02040503050406030204" pitchFamily="18" charset="0"/>
                                    <a:ea typeface="Cambria Math" charset="0"/>
                                    <a:cs typeface="Cambria Math" charset="0"/>
                                  </a:rPr>
                                  <m:t>0.50</m:t>
                                </m:r>
                              </m:oMath>
                            </m:oMathPara>
                          </a14:m>
                          <a:endParaRPr lang="en-US" dirty="0">
                            <a:latin typeface="+mn-lt"/>
                          </a:endParaRPr>
                        </a:p>
                      </a:txBody>
                      <a:tcPr/>
                    </a:tc>
                    <a:extLst>
                      <a:ext uri="{0D108BD9-81ED-4DB2-BD59-A6C34878D82A}">
                        <a16:rowId xmlns:a16="http://schemas.microsoft.com/office/drawing/2014/main" val="10003"/>
                      </a:ext>
                    </a:extLst>
                  </a:tr>
                  <a:tr h="0">
                    <a:tc>
                      <a:txBody>
                        <a:bodyPr/>
                        <a:lstStyle/>
                        <a:p>
                          <a:pPr algn="ctr"/>
                          <a:r>
                            <a:rPr lang="en-US" dirty="0">
                              <a:latin typeface="+mn-lt"/>
                            </a:rPr>
                            <a:t>Large</a:t>
                          </a: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charset="0"/>
                                    <a:cs typeface="Cambria Math" charset="0"/>
                                  </a:rPr>
                                  <m:t>&gt;</m:t>
                                </m:r>
                                <m:r>
                                  <a:rPr lang="en-US" b="0" i="1" smtClean="0">
                                    <a:latin typeface="Cambria Math" panose="02040503050406030204" pitchFamily="18" charset="0"/>
                                    <a:ea typeface="Cambria Math" charset="0"/>
                                    <a:cs typeface="Cambria Math" charset="0"/>
                                  </a:rPr>
                                  <m:t>0.80</m:t>
                                </m:r>
                              </m:oMath>
                            </m:oMathPara>
                          </a14:m>
                          <a:endParaRPr lang="en-US" dirty="0">
                            <a:latin typeface="+mn-lt"/>
                          </a:endParaRPr>
                        </a:p>
                      </a:txBody>
                      <a:tcPr/>
                    </a:tc>
                    <a:extLst>
                      <a:ext uri="{0D108BD9-81ED-4DB2-BD59-A6C34878D82A}">
                        <a16:rowId xmlns:a16="http://schemas.microsoft.com/office/drawing/2014/main" val="10004"/>
                      </a:ext>
                    </a:extLst>
                  </a:tr>
                </a:tbl>
              </a:graphicData>
            </a:graphic>
          </p:graphicFrame>
        </mc:Choice>
        <mc:Fallback xmlns="">
          <p:graphicFrame>
            <p:nvGraphicFramePr>
              <p:cNvPr id="11" name="Table 10">
                <a:extLst>
                  <a:ext uri="{FF2B5EF4-FFF2-40B4-BE49-F238E27FC236}">
                    <a16:creationId xmlns:a16="http://schemas.microsoft.com/office/drawing/2014/main" id="{27E4A7E7-71C0-49C0-909D-C0344986479B}"/>
                  </a:ext>
                </a:extLst>
              </p:cNvPr>
              <p:cNvGraphicFramePr>
                <a:graphicFrameLocks noGrp="1"/>
              </p:cNvGraphicFramePr>
              <p:nvPr>
                <p:extLst>
                  <p:ext uri="{D42A27DB-BD31-4B8C-83A1-F6EECF244321}">
                    <p14:modId xmlns:p14="http://schemas.microsoft.com/office/powerpoint/2010/main" val="45480637"/>
                  </p:ext>
                </p:extLst>
              </p:nvPr>
            </p:nvGraphicFramePr>
            <p:xfrm>
              <a:off x="800100" y="2354849"/>
              <a:ext cx="7364016" cy="1828800"/>
            </p:xfrm>
            <a:graphic>
              <a:graphicData uri="http://schemas.openxmlformats.org/drawingml/2006/table">
                <a:tbl>
                  <a:tblPr firstRow="1" bandRow="1">
                    <a:tableStyleId>{7DF18680-E054-41AD-8BC1-D1AEF772440D}</a:tableStyleId>
                  </a:tblPr>
                  <a:tblGrid>
                    <a:gridCol w="3682008">
                      <a:extLst>
                        <a:ext uri="{9D8B030D-6E8A-4147-A177-3AD203B41FA5}">
                          <a16:colId xmlns:a16="http://schemas.microsoft.com/office/drawing/2014/main" val="20000"/>
                        </a:ext>
                      </a:extLst>
                    </a:gridCol>
                    <a:gridCol w="3682008">
                      <a:extLst>
                        <a:ext uri="{9D8B030D-6E8A-4147-A177-3AD203B41FA5}">
                          <a16:colId xmlns:a16="http://schemas.microsoft.com/office/drawing/2014/main" val="20001"/>
                        </a:ext>
                      </a:extLst>
                    </a:gridCol>
                  </a:tblGrid>
                  <a:tr h="365760">
                    <a:tc>
                      <a:txBody>
                        <a:bodyPr/>
                        <a:lstStyle/>
                        <a:p>
                          <a:pPr algn="ctr"/>
                          <a:r>
                            <a:rPr lang="en-US" dirty="0">
                              <a:latin typeface="+mn-lt"/>
                            </a:rPr>
                            <a:t>Size of Effect</a:t>
                          </a:r>
                        </a:p>
                      </a:txBody>
                      <a:tcPr/>
                    </a:tc>
                    <a:tc>
                      <a:txBody>
                        <a:bodyPr/>
                        <a:lstStyle/>
                        <a:p>
                          <a:pPr algn="ctr"/>
                          <a:r>
                            <a:rPr lang="en-US" dirty="0">
                              <a:latin typeface="+mn-lt"/>
                            </a:rPr>
                            <a:t>Cohen’s</a:t>
                          </a:r>
                          <a:r>
                            <a:rPr lang="en-US" baseline="0" dirty="0">
                              <a:latin typeface="+mn-lt"/>
                            </a:rPr>
                            <a:t> </a:t>
                          </a:r>
                          <a:r>
                            <a:rPr lang="en-US" i="1" baseline="0" dirty="0">
                              <a:latin typeface="+mn-lt"/>
                            </a:rPr>
                            <a:t>d</a:t>
                          </a:r>
                          <a:endParaRPr lang="en-US" i="1" dirty="0">
                            <a:latin typeface="+mn-lt"/>
                          </a:endParaRPr>
                        </a:p>
                      </a:txBody>
                      <a:tcPr/>
                    </a:tc>
                    <a:extLst>
                      <a:ext uri="{0D108BD9-81ED-4DB2-BD59-A6C34878D82A}">
                        <a16:rowId xmlns:a16="http://schemas.microsoft.com/office/drawing/2014/main" val="10000"/>
                      </a:ext>
                    </a:extLst>
                  </a:tr>
                  <a:tr h="365760">
                    <a:tc>
                      <a:txBody>
                        <a:bodyPr/>
                        <a:lstStyle/>
                        <a:p>
                          <a:pPr algn="ctr"/>
                          <a:r>
                            <a:rPr lang="en-US" dirty="0">
                              <a:latin typeface="+mn-lt"/>
                            </a:rPr>
                            <a:t>None</a:t>
                          </a:r>
                        </a:p>
                      </a:txBody>
                      <a:tcPr/>
                    </a:tc>
                    <a:tc>
                      <a:txBody>
                        <a:bodyPr/>
                        <a:lstStyle/>
                        <a:p>
                          <a:endParaRPr lang="en-US"/>
                        </a:p>
                      </a:txBody>
                      <a:tcPr>
                        <a:blipFill>
                          <a:blip r:embed="rId4"/>
                          <a:stretch>
                            <a:fillRect l="-100331" t="-108333" r="-662" b="-326667"/>
                          </a:stretch>
                        </a:blipFill>
                      </a:tcPr>
                    </a:tc>
                    <a:extLst>
                      <a:ext uri="{0D108BD9-81ED-4DB2-BD59-A6C34878D82A}">
                        <a16:rowId xmlns:a16="http://schemas.microsoft.com/office/drawing/2014/main" val="10001"/>
                      </a:ext>
                    </a:extLst>
                  </a:tr>
                  <a:tr h="365760">
                    <a:tc>
                      <a:txBody>
                        <a:bodyPr/>
                        <a:lstStyle/>
                        <a:p>
                          <a:pPr algn="ctr"/>
                          <a:r>
                            <a:rPr lang="en-US" dirty="0">
                              <a:latin typeface="+mn-lt"/>
                            </a:rPr>
                            <a:t>Small</a:t>
                          </a:r>
                        </a:p>
                      </a:txBody>
                      <a:tcPr/>
                    </a:tc>
                    <a:tc>
                      <a:txBody>
                        <a:bodyPr/>
                        <a:lstStyle/>
                        <a:p>
                          <a:endParaRPr lang="en-US"/>
                        </a:p>
                      </a:txBody>
                      <a:tcPr>
                        <a:blipFill>
                          <a:blip r:embed="rId4"/>
                          <a:stretch>
                            <a:fillRect l="-100331" t="-204918" r="-662" b="-221311"/>
                          </a:stretch>
                        </a:blipFill>
                      </a:tcPr>
                    </a:tc>
                    <a:extLst>
                      <a:ext uri="{0D108BD9-81ED-4DB2-BD59-A6C34878D82A}">
                        <a16:rowId xmlns:a16="http://schemas.microsoft.com/office/drawing/2014/main" val="10002"/>
                      </a:ext>
                    </a:extLst>
                  </a:tr>
                  <a:tr h="365760">
                    <a:tc>
                      <a:txBody>
                        <a:bodyPr/>
                        <a:lstStyle/>
                        <a:p>
                          <a:pPr algn="ctr"/>
                          <a:r>
                            <a:rPr lang="en-US" dirty="0">
                              <a:latin typeface="+mn-lt"/>
                            </a:rPr>
                            <a:t>Medium</a:t>
                          </a:r>
                        </a:p>
                      </a:txBody>
                      <a:tcPr/>
                    </a:tc>
                    <a:tc>
                      <a:txBody>
                        <a:bodyPr/>
                        <a:lstStyle/>
                        <a:p>
                          <a:endParaRPr lang="en-US"/>
                        </a:p>
                      </a:txBody>
                      <a:tcPr>
                        <a:blipFill>
                          <a:blip r:embed="rId4"/>
                          <a:stretch>
                            <a:fillRect l="-100331" t="-310000" r="-662" b="-125000"/>
                          </a:stretch>
                        </a:blipFill>
                      </a:tcPr>
                    </a:tc>
                    <a:extLst>
                      <a:ext uri="{0D108BD9-81ED-4DB2-BD59-A6C34878D82A}">
                        <a16:rowId xmlns:a16="http://schemas.microsoft.com/office/drawing/2014/main" val="10003"/>
                      </a:ext>
                    </a:extLst>
                  </a:tr>
                  <a:tr h="365760">
                    <a:tc>
                      <a:txBody>
                        <a:bodyPr/>
                        <a:lstStyle/>
                        <a:p>
                          <a:pPr algn="ctr"/>
                          <a:r>
                            <a:rPr lang="en-US" dirty="0">
                              <a:latin typeface="+mn-lt"/>
                            </a:rPr>
                            <a:t>Large</a:t>
                          </a:r>
                        </a:p>
                      </a:txBody>
                      <a:tcPr/>
                    </a:tc>
                    <a:tc>
                      <a:txBody>
                        <a:bodyPr/>
                        <a:lstStyle/>
                        <a:p>
                          <a:endParaRPr lang="en-US"/>
                        </a:p>
                      </a:txBody>
                      <a:tcPr>
                        <a:blipFill>
                          <a:blip r:embed="rId4"/>
                          <a:stretch>
                            <a:fillRect l="-100331" t="-410000" r="-662" b="-25000"/>
                          </a:stretch>
                        </a:blipFill>
                      </a:tcPr>
                    </a:tc>
                    <a:extLst>
                      <a:ext uri="{0D108BD9-81ED-4DB2-BD59-A6C34878D82A}">
                        <a16:rowId xmlns:a16="http://schemas.microsoft.com/office/drawing/2014/main" val="10004"/>
                      </a:ext>
                    </a:extLst>
                  </a:tr>
                </a:tbl>
              </a:graphicData>
            </a:graphic>
          </p:graphicFrame>
        </mc:Fallback>
      </mc:AlternateContent>
    </p:spTree>
    <p:extLst>
      <p:ext uri="{BB962C8B-B14F-4D97-AF65-F5344CB8AC3E}">
        <p14:creationId xmlns:p14="http://schemas.microsoft.com/office/powerpoint/2010/main" val="2093569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452360" cy="1081620"/>
          </a:xfrm>
        </p:spPr>
        <p:txBody>
          <a:bodyPr>
            <a:normAutofit fontScale="90000"/>
          </a:bodyPr>
          <a:lstStyle/>
          <a:p>
            <a:pPr algn="l"/>
            <a:r>
              <a:rPr lang="en-US" sz="4000" dirty="0">
                <a:latin typeface="+mn-lt"/>
                <a:ea typeface="Arial" charset="0"/>
                <a:cs typeface="Arial" charset="0"/>
              </a:rPr>
              <a:t>Examples of Small, Medium, and Large Effect Sizes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6" name="Picture 5" descr="This figure uses the distribution of IQ scores for two different groups to show effect sizes. In each panel, the solid-line curve shows the set of scores for the control group and the dotted-line curve shows the set of scores for the experimental group. In each panel, the experimental group has a higher mean IQ. &#10;The top panel (Small effect) shows what Cohen (1988) calls a small effect size (d = 0.20), the middle panel (Medium effect) a medium effect size d = 0.50), and the bottom panel (Large effect) a large effect size (d = 0.80).&#10;These are mean differences, respectively, of 3, 7.5, and 12 IQ points. Notice how the differentiation between the two groups in each panel increases as the size of the effect increases, both in terms of increasing distance between the two means and decreasing overlap between the two distributions.&#10;" title="Figure 7.7">
            <a:extLst>
              <a:ext uri="{FF2B5EF4-FFF2-40B4-BE49-F238E27FC236}">
                <a16:creationId xmlns:a16="http://schemas.microsoft.com/office/drawing/2014/main" id="{53F4918B-E4C3-416B-9BBF-21213A5A1F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13380" y="1268730"/>
            <a:ext cx="4093210" cy="4129921"/>
          </a:xfrm>
          <a:prstGeom prst="rect">
            <a:avLst/>
          </a:prstGeom>
        </p:spPr>
      </p:pic>
    </p:spTree>
    <p:extLst>
      <p:ext uri="{BB962C8B-B14F-4D97-AF65-F5344CB8AC3E}">
        <p14:creationId xmlns:p14="http://schemas.microsoft.com/office/powerpoint/2010/main" val="536356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2057400" cy="502602"/>
          </a:xfrm>
        </p:spPr>
        <p:txBody>
          <a:bodyPr>
            <a:normAutofit fontScale="90000"/>
          </a:bodyPr>
          <a:lstStyle/>
          <a:p>
            <a:r>
              <a:rPr lang="en-US" sz="4000" i="1" dirty="0">
                <a:latin typeface="+mn-lt"/>
                <a:ea typeface="Arial" charset="0"/>
                <a:cs typeface="Arial" charset="0"/>
              </a:rPr>
              <a:t>r </a:t>
            </a:r>
            <a:r>
              <a:rPr lang="en-US" sz="4000" dirty="0">
                <a:latin typeface="+mn-lt"/>
                <a:ea typeface="Arial" charset="0"/>
                <a:cs typeface="Arial" charset="0"/>
              </a:rPr>
              <a:t>Squared</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6" name="Text Placeholder 2">
            <a:extLst>
              <a:ext uri="{FF2B5EF4-FFF2-40B4-BE49-F238E27FC236}">
                <a16:creationId xmlns:a16="http://schemas.microsoft.com/office/drawing/2014/main" id="{4E4E95DD-1AB8-4640-8983-35D732581C77}"/>
              </a:ext>
            </a:extLst>
          </p:cNvPr>
          <p:cNvSpPr>
            <a:spLocks noGrp="1"/>
          </p:cNvSpPr>
          <p:nvPr>
            <p:ph idx="1"/>
          </p:nvPr>
        </p:nvSpPr>
        <p:spPr>
          <a:xfrm>
            <a:off x="457200" y="1028701"/>
            <a:ext cx="6606540" cy="1600199"/>
          </a:xfrm>
        </p:spPr>
        <p:txBody>
          <a:bodyPr>
            <a:normAutofit fontScale="70000" lnSpcReduction="20000"/>
          </a:bodyPr>
          <a:lstStyle/>
          <a:p>
            <a:pPr>
              <a:lnSpc>
                <a:spcPct val="120000"/>
              </a:lnSpc>
              <a:spcBef>
                <a:spcPts val="0"/>
              </a:spcBef>
            </a:pPr>
            <a:r>
              <a:rPr lang="en-US" b="0" dirty="0"/>
              <a:t>Also called coefficient of determination </a:t>
            </a:r>
            <a:br>
              <a:rPr lang="en-US" b="0" dirty="0"/>
            </a:br>
            <a:r>
              <a:rPr lang="en-US" b="0" dirty="0"/>
              <a:t>(</a:t>
            </a:r>
            <a:r>
              <a:rPr lang="en-US" b="0" i="1" dirty="0"/>
              <a:t>r </a:t>
            </a:r>
            <a:r>
              <a:rPr lang="en-US" b="0" dirty="0"/>
              <a:t>squared. </a:t>
            </a:r>
            <a:r>
              <a:rPr lang="en-US" b="0" i="1" dirty="0"/>
              <a:t>r</a:t>
            </a:r>
            <a:r>
              <a:rPr lang="en-US" b="0" baseline="30000" dirty="0"/>
              <a:t>2</a:t>
            </a:r>
            <a:r>
              <a:rPr lang="en-US" b="0" dirty="0"/>
              <a:t>)</a:t>
            </a:r>
          </a:p>
          <a:p>
            <a:pPr>
              <a:lnSpc>
                <a:spcPct val="120000"/>
              </a:lnSpc>
              <a:spcBef>
                <a:spcPts val="0"/>
              </a:spcBef>
            </a:pPr>
            <a:r>
              <a:rPr lang="en-US" b="0" dirty="0"/>
              <a:t>Tells how much impact the explanatory variable has on the outcome variable</a:t>
            </a:r>
            <a:endParaRPr lang="en-US" b="0" baseline="30000"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6F1BEFA-C757-4D0D-8203-B742DA59DAD3}"/>
                  </a:ext>
                </a:extLst>
              </p:cNvPr>
              <p:cNvSpPr/>
              <p:nvPr/>
            </p:nvSpPr>
            <p:spPr>
              <a:xfrm>
                <a:off x="457200" y="2480312"/>
                <a:ext cx="8381999" cy="2847826"/>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ea typeface="Cambria Math" charset="0"/>
                              <a:cs typeface="Cambria Math" charset="0"/>
                            </a:rPr>
                          </m:ctrlPr>
                        </m:sSupPr>
                        <m:e>
                          <m:r>
                            <a:rPr lang="en-US" sz="1600" b="0" i="1" smtClean="0">
                              <a:latin typeface="Cambria Math" charset="0"/>
                              <a:ea typeface="Cambria Math" charset="0"/>
                              <a:cs typeface="Cambria Math" charset="0"/>
                            </a:rPr>
                            <m:t>𝑟</m:t>
                          </m:r>
                        </m:e>
                        <m:sup>
                          <m:r>
                            <a:rPr lang="en-US" sz="1600" b="0" i="1" smtClean="0">
                              <a:latin typeface="Cambria Math" charset="0"/>
                              <a:ea typeface="Cambria Math" charset="0"/>
                              <a:cs typeface="Cambria Math" charset="0"/>
                            </a:rPr>
                            <m:t>2</m:t>
                          </m:r>
                        </m:sup>
                      </m:sSup>
                      <m:r>
                        <a:rPr lang="en-US" sz="1600" b="0" i="1" smtClean="0">
                          <a:latin typeface="Cambria Math" charset="0"/>
                          <a:ea typeface="Cambria Math" charset="0"/>
                          <a:cs typeface="Cambria Math" charset="0"/>
                        </a:rPr>
                        <m:t>=</m:t>
                      </m:r>
                      <m:f>
                        <m:fPr>
                          <m:ctrlPr>
                            <a:rPr lang="en-US" sz="1600" b="0" i="1" smtClean="0">
                              <a:latin typeface="Cambria Math" panose="02040503050406030204" pitchFamily="18" charset="0"/>
                              <a:ea typeface="Cambria Math" charset="0"/>
                              <a:cs typeface="Cambria Math" charset="0"/>
                            </a:rPr>
                          </m:ctrlPr>
                        </m:fPr>
                        <m:num>
                          <m:sSup>
                            <m:sSupPr>
                              <m:ctrlPr>
                                <a:rPr lang="en-US" sz="1600" b="0" i="1" smtClean="0">
                                  <a:latin typeface="Cambria Math" panose="02040503050406030204" pitchFamily="18" charset="0"/>
                                  <a:ea typeface="Cambria Math" charset="0"/>
                                  <a:cs typeface="Cambria Math" charset="0"/>
                                </a:rPr>
                              </m:ctrlPr>
                            </m:sSupPr>
                            <m:e>
                              <m:r>
                                <a:rPr lang="en-US" sz="1600" b="0" i="1" smtClean="0">
                                  <a:latin typeface="Cambria Math" charset="0"/>
                                  <a:ea typeface="Cambria Math" charset="0"/>
                                  <a:cs typeface="Cambria Math" charset="0"/>
                                </a:rPr>
                                <m:t>𝑡</m:t>
                              </m:r>
                            </m:e>
                            <m:sup>
                              <m:r>
                                <a:rPr lang="en-US" sz="1600" b="0" i="1" smtClean="0">
                                  <a:latin typeface="Cambria Math" charset="0"/>
                                  <a:ea typeface="Cambria Math" charset="0"/>
                                  <a:cs typeface="Cambria Math" charset="0"/>
                                </a:rPr>
                                <m:t>2</m:t>
                              </m:r>
                            </m:sup>
                          </m:sSup>
                        </m:num>
                        <m:den>
                          <m:sSup>
                            <m:sSupPr>
                              <m:ctrlPr>
                                <a:rPr lang="en-US" sz="1600" b="0" i="1" smtClean="0">
                                  <a:latin typeface="Cambria Math" panose="02040503050406030204" pitchFamily="18" charset="0"/>
                                  <a:ea typeface="Cambria Math" charset="0"/>
                                  <a:cs typeface="Cambria Math" charset="0"/>
                                </a:rPr>
                              </m:ctrlPr>
                            </m:sSupPr>
                            <m:e>
                              <m:r>
                                <a:rPr lang="en-US" sz="1600" b="0" i="1" smtClean="0">
                                  <a:latin typeface="Cambria Math" charset="0"/>
                                  <a:ea typeface="Cambria Math" charset="0"/>
                                  <a:cs typeface="Cambria Math" charset="0"/>
                                </a:rPr>
                                <m:t>𝑡</m:t>
                              </m:r>
                            </m:e>
                            <m:sup>
                              <m:r>
                                <a:rPr lang="en-US" sz="1600" b="0" i="1" smtClean="0">
                                  <a:latin typeface="Cambria Math" charset="0"/>
                                  <a:ea typeface="Cambria Math" charset="0"/>
                                  <a:cs typeface="Cambria Math" charset="0"/>
                                </a:rPr>
                                <m:t>2</m:t>
                              </m:r>
                            </m:sup>
                          </m:sSup>
                          <m:r>
                            <a:rPr lang="en-US" sz="1600" b="0" i="1" smtClean="0">
                              <a:latin typeface="Cambria Math" panose="02040503050406030204" pitchFamily="18" charset="0"/>
                              <a:ea typeface="Cambria Math" charset="0"/>
                              <a:cs typeface="Cambria Math" charset="0"/>
                            </a:rPr>
                            <m:t>+</m:t>
                          </m:r>
                          <m:r>
                            <a:rPr lang="en-US" sz="1600" b="0" i="1" smtClean="0">
                              <a:latin typeface="Cambria Math" charset="0"/>
                              <a:ea typeface="Cambria Math" charset="0"/>
                              <a:cs typeface="Cambria Math" charset="0"/>
                            </a:rPr>
                            <m:t>𝑑𝑓</m:t>
                          </m:r>
                        </m:den>
                      </m:f>
                      <m:r>
                        <a:rPr lang="en-US" sz="1600" b="0" i="1" smtClean="0">
                          <a:latin typeface="Cambria Math" charset="0"/>
                          <a:ea typeface="Cambria Math" charset="0"/>
                          <a:cs typeface="Cambria Math" charset="0"/>
                        </a:rPr>
                        <m:t>×100</m:t>
                      </m:r>
                    </m:oMath>
                    <m:oMath xmlns:m="http://schemas.openxmlformats.org/officeDocument/2006/math">
                      <m:r>
                        <m:rPr>
                          <m:sty m:val="p"/>
                        </m:rPr>
                        <a:rPr lang="en-US" sz="1600" b="0" i="0" smtClean="0">
                          <a:latin typeface="Cambria Math" charset="0"/>
                        </a:rPr>
                        <m:t>where</m:t>
                      </m:r>
                      <m:r>
                        <a:rPr lang="en-US" sz="1600" b="0" i="0" smtClean="0">
                          <a:latin typeface="Cambria Math" charset="0"/>
                        </a:rPr>
                        <m:t> </m:t>
                      </m:r>
                      <m:sSup>
                        <m:sSupPr>
                          <m:ctrlPr>
                            <a:rPr lang="en-US" sz="1600" i="1">
                              <a:latin typeface="Cambria Math" panose="02040503050406030204" pitchFamily="18" charset="0"/>
                              <a:ea typeface="Cambria Math" charset="0"/>
                              <a:cs typeface="Cambria Math" charset="0"/>
                            </a:rPr>
                          </m:ctrlPr>
                        </m:sSupPr>
                        <m:e>
                          <m:r>
                            <a:rPr lang="en-US" sz="1600" i="1">
                              <a:latin typeface="Cambria Math" charset="0"/>
                              <a:ea typeface="Cambria Math" charset="0"/>
                              <a:cs typeface="Cambria Math" charset="0"/>
                            </a:rPr>
                            <m:t>𝑟</m:t>
                          </m:r>
                        </m:e>
                        <m:sup>
                          <m:r>
                            <a:rPr lang="en-US" sz="1600" i="1">
                              <a:latin typeface="Cambria Math" charset="0"/>
                              <a:ea typeface="Cambria Math" charset="0"/>
                              <a:cs typeface="Cambria Math" charset="0"/>
                            </a:rPr>
                            <m:t>2</m:t>
                          </m:r>
                        </m:sup>
                      </m:sSup>
                      <m:r>
                        <a:rPr lang="en-US" sz="1600" b="0" i="1" smtClean="0">
                          <a:latin typeface="Cambria Math" charset="0"/>
                        </a:rPr>
                        <m:t>=</m:t>
                      </m:r>
                      <m:r>
                        <m:rPr>
                          <m:sty m:val="p"/>
                        </m:rPr>
                        <a:rPr lang="en-US" sz="1600" b="0" i="0" smtClean="0">
                          <a:latin typeface="Cambria Math" charset="0"/>
                        </a:rPr>
                        <m:t>the</m:t>
                      </m:r>
                      <m:r>
                        <a:rPr lang="en-US" sz="1600" b="0" i="0" smtClean="0">
                          <a:latin typeface="Cambria Math" charset="0"/>
                        </a:rPr>
                        <m:t> </m:t>
                      </m:r>
                      <m:r>
                        <m:rPr>
                          <m:sty m:val="p"/>
                        </m:rPr>
                        <a:rPr lang="en-US" sz="1600" b="0" i="0" smtClean="0">
                          <a:latin typeface="Cambria Math" charset="0"/>
                        </a:rPr>
                        <m:t>percentage</m:t>
                      </m:r>
                      <m:r>
                        <a:rPr lang="en-US" sz="1600" b="0" i="0" smtClean="0">
                          <a:latin typeface="Cambria Math" charset="0"/>
                        </a:rPr>
                        <m:t> </m:t>
                      </m:r>
                      <m:r>
                        <m:rPr>
                          <m:sty m:val="p"/>
                        </m:rPr>
                        <a:rPr lang="en-US" sz="1600" b="0" i="0" smtClean="0">
                          <a:latin typeface="Cambria Math" charset="0"/>
                        </a:rPr>
                        <m:t>of</m:t>
                      </m:r>
                      <m:r>
                        <a:rPr lang="en-US" sz="1600" b="0" i="0" smtClean="0">
                          <a:latin typeface="Cambria Math" charset="0"/>
                        </a:rPr>
                        <m:t> </m:t>
                      </m:r>
                      <m:r>
                        <m:rPr>
                          <m:sty m:val="p"/>
                        </m:rPr>
                        <a:rPr lang="en-US" sz="1600" b="0" i="0" smtClean="0">
                          <a:latin typeface="Cambria Math" charset="0"/>
                        </a:rPr>
                        <m:t>variability</m:t>
                      </m:r>
                      <m:r>
                        <a:rPr lang="en-US" sz="1600" b="0" i="0" smtClean="0">
                          <a:latin typeface="Cambria Math" charset="0"/>
                        </a:rPr>
                        <m:t> </m:t>
                      </m:r>
                      <m:r>
                        <m:rPr>
                          <m:sty m:val="p"/>
                        </m:rPr>
                        <a:rPr lang="en-US" sz="1600" b="0" i="0" smtClean="0">
                          <a:latin typeface="Cambria Math" charset="0"/>
                        </a:rPr>
                        <m:t>in</m:t>
                      </m:r>
                      <m:r>
                        <a:rPr lang="en-US" sz="1600" b="0" i="0" smtClean="0">
                          <a:latin typeface="Cambria Math" charset="0"/>
                        </a:rPr>
                        <m:t> </m:t>
                      </m:r>
                      <m:r>
                        <m:rPr>
                          <m:sty m:val="p"/>
                        </m:rPr>
                        <a:rPr lang="en-US" sz="1600" b="0" i="0" smtClean="0">
                          <a:latin typeface="Cambria Math" charset="0"/>
                        </a:rPr>
                        <m:t>the</m:t>
                      </m:r>
                      <m:r>
                        <a:rPr lang="en-US" sz="1600" b="0" i="0" smtClean="0">
                          <a:latin typeface="Cambria Math" charset="0"/>
                        </a:rPr>
                        <m:t> </m:t>
                      </m:r>
                    </m:oMath>
                    <m:oMath xmlns:m="http://schemas.openxmlformats.org/officeDocument/2006/math">
                      <m:r>
                        <m:rPr>
                          <m:sty m:val="p"/>
                        </m:rPr>
                        <a:rPr lang="en-US" sz="1600" b="0" i="0" smtClean="0">
                          <a:latin typeface="Cambria Math" charset="0"/>
                        </a:rPr>
                        <m:t>outcome</m:t>
                      </m:r>
                      <m:r>
                        <a:rPr lang="en-US" sz="1600" b="0" i="0" smtClean="0">
                          <a:latin typeface="Cambria Math" panose="02040503050406030204" pitchFamily="18" charset="0"/>
                        </a:rPr>
                        <m:t> </m:t>
                      </m:r>
                      <m:r>
                        <m:rPr>
                          <m:sty m:val="p"/>
                        </m:rPr>
                        <a:rPr lang="en-US" sz="1600" b="0" i="0" smtClean="0">
                          <a:latin typeface="Cambria Math" charset="0"/>
                        </a:rPr>
                        <m:t>variable</m:t>
                      </m:r>
                      <m:r>
                        <a:rPr lang="en-US" sz="1600" b="0" i="0" smtClean="0">
                          <a:latin typeface="Cambria Math" charset="0"/>
                        </a:rPr>
                        <m:t> </m:t>
                      </m:r>
                      <m:r>
                        <m:rPr>
                          <m:sty m:val="p"/>
                        </m:rPr>
                        <a:rPr lang="en-US" sz="1600" b="0" i="0" smtClean="0">
                          <a:latin typeface="Cambria Math" charset="0"/>
                        </a:rPr>
                        <m:t>that</m:t>
                      </m:r>
                      <m:r>
                        <a:rPr lang="en-US" sz="1600" b="0" i="0" smtClean="0">
                          <a:latin typeface="Cambria Math" charset="0"/>
                        </a:rPr>
                        <m:t> </m:t>
                      </m:r>
                      <m:r>
                        <m:rPr>
                          <m:sty m:val="p"/>
                        </m:rPr>
                        <a:rPr lang="en-US" sz="1600" b="0" i="0" smtClean="0">
                          <a:latin typeface="Cambria Math" charset="0"/>
                        </a:rPr>
                        <m:t>is</m:t>
                      </m:r>
                      <m:r>
                        <a:rPr lang="en-US" sz="1600" b="0" i="0" smtClean="0">
                          <a:latin typeface="Cambria Math" charset="0"/>
                        </a:rPr>
                        <m:t> </m:t>
                      </m:r>
                      <m:r>
                        <m:rPr>
                          <m:sty m:val="p"/>
                        </m:rPr>
                        <a:rPr lang="en-US" sz="1600" b="0" i="0" smtClean="0">
                          <a:latin typeface="Cambria Math" charset="0"/>
                        </a:rPr>
                        <m:t>accounted</m:t>
                      </m:r>
                      <m:r>
                        <a:rPr lang="en-US" sz="1600" b="0" i="0" smtClean="0">
                          <a:latin typeface="Cambria Math" charset="0"/>
                        </a:rPr>
                        <m:t> </m:t>
                      </m:r>
                      <m:r>
                        <m:rPr>
                          <m:sty m:val="p"/>
                        </m:rPr>
                        <a:rPr lang="en-US" sz="1600" b="0" i="0" smtClean="0">
                          <a:latin typeface="Cambria Math" charset="0"/>
                        </a:rPr>
                        <m:t>for</m:t>
                      </m:r>
                    </m:oMath>
                    <m:oMath xmlns:m="http://schemas.openxmlformats.org/officeDocument/2006/math">
                      <m:r>
                        <m:rPr>
                          <m:sty m:val="p"/>
                        </m:rPr>
                        <a:rPr lang="en-US" sz="1600" b="0" i="0" smtClean="0">
                          <a:latin typeface="Cambria Math" charset="0"/>
                        </a:rPr>
                        <m:t>by</m:t>
                      </m:r>
                      <m:r>
                        <a:rPr lang="en-US" sz="1600" b="0" i="0" smtClean="0">
                          <a:latin typeface="Cambria Math" charset="0"/>
                        </a:rPr>
                        <m:t> </m:t>
                      </m:r>
                      <m:r>
                        <m:rPr>
                          <m:sty m:val="p"/>
                        </m:rPr>
                        <a:rPr lang="en-US" sz="1600" b="0" i="0" smtClean="0">
                          <a:latin typeface="Cambria Math" charset="0"/>
                        </a:rPr>
                        <m:t>the</m:t>
                      </m:r>
                      <m:r>
                        <a:rPr lang="en-US" sz="1600" b="0" i="0" smtClean="0">
                          <a:latin typeface="Cambria Math" charset="0"/>
                        </a:rPr>
                        <m:t> </m:t>
                      </m:r>
                      <m:r>
                        <m:rPr>
                          <m:sty m:val="p"/>
                        </m:rPr>
                        <a:rPr lang="en-US" sz="1600" b="0" i="0" smtClean="0">
                          <a:latin typeface="Cambria Math" charset="0"/>
                        </a:rPr>
                        <m:t>explanatory</m:t>
                      </m:r>
                      <m:r>
                        <a:rPr lang="en-US" sz="1600" b="0" i="0" smtClean="0">
                          <a:latin typeface="Cambria Math" charset="0"/>
                        </a:rPr>
                        <m:t> </m:t>
                      </m:r>
                      <m:r>
                        <m:rPr>
                          <m:sty m:val="p"/>
                        </m:rPr>
                        <a:rPr lang="en-US" sz="1600" b="0" i="0" smtClean="0">
                          <a:latin typeface="Cambria Math" charset="0"/>
                        </a:rPr>
                        <m:t>variable</m:t>
                      </m:r>
                    </m:oMath>
                    <m:oMath xmlns:m="http://schemas.openxmlformats.org/officeDocument/2006/math">
                      <m:sSup>
                        <m:sSupPr>
                          <m:ctrlPr>
                            <a:rPr lang="en-US" sz="1600" i="1">
                              <a:latin typeface="Cambria Math" panose="02040503050406030204" pitchFamily="18" charset="0"/>
                              <a:ea typeface="Cambria Math" charset="0"/>
                              <a:cs typeface="Cambria Math" charset="0"/>
                            </a:rPr>
                          </m:ctrlPr>
                        </m:sSupPr>
                        <m:e>
                          <m:r>
                            <a:rPr lang="en-US" sz="1600" i="1">
                              <a:latin typeface="Cambria Math" charset="0"/>
                              <a:ea typeface="Cambria Math" charset="0"/>
                              <a:cs typeface="Cambria Math" charset="0"/>
                            </a:rPr>
                            <m:t>𝑡</m:t>
                          </m:r>
                        </m:e>
                        <m:sup>
                          <m:r>
                            <a:rPr lang="en-US" sz="1600" i="1">
                              <a:latin typeface="Cambria Math" charset="0"/>
                              <a:ea typeface="Cambria Math" charset="0"/>
                              <a:cs typeface="Cambria Math" charset="0"/>
                            </a:rPr>
                            <m:t>2</m:t>
                          </m:r>
                        </m:sup>
                      </m:sSup>
                      <m:r>
                        <a:rPr lang="en-US" sz="1600" b="0" i="1" smtClean="0">
                          <a:latin typeface="Cambria Math" charset="0"/>
                        </a:rPr>
                        <m:t>=</m:t>
                      </m:r>
                      <m:r>
                        <m:rPr>
                          <m:sty m:val="p"/>
                        </m:rPr>
                        <a:rPr lang="en-US" sz="1600" b="0" i="0" smtClean="0">
                          <a:latin typeface="Cambria Math" charset="0"/>
                        </a:rPr>
                        <m:t>the</m:t>
                      </m:r>
                      <m:r>
                        <a:rPr lang="en-US" sz="1600" b="0" i="0" smtClean="0">
                          <a:latin typeface="Cambria Math" charset="0"/>
                        </a:rPr>
                        <m:t> </m:t>
                      </m:r>
                      <m:r>
                        <m:rPr>
                          <m:sty m:val="p"/>
                        </m:rPr>
                        <a:rPr lang="en-US" sz="1600" b="0" i="0" smtClean="0">
                          <a:latin typeface="Cambria Math" charset="0"/>
                        </a:rPr>
                        <m:t>squared</m:t>
                      </m:r>
                      <m:r>
                        <a:rPr lang="en-US" sz="1600" b="0" i="0" smtClean="0">
                          <a:latin typeface="Cambria Math" charset="0"/>
                        </a:rPr>
                        <m:t> </m:t>
                      </m:r>
                      <m:r>
                        <m:rPr>
                          <m:sty m:val="p"/>
                        </m:rPr>
                        <a:rPr lang="en-US" sz="1600" b="0" i="0" smtClean="0">
                          <a:latin typeface="Cambria Math" charset="0"/>
                        </a:rPr>
                        <m:t>value</m:t>
                      </m:r>
                      <m:r>
                        <a:rPr lang="en-US" sz="1600" b="0" i="0" smtClean="0">
                          <a:latin typeface="Cambria Math" charset="0"/>
                        </a:rPr>
                        <m:t> </m:t>
                      </m:r>
                      <m:r>
                        <m:rPr>
                          <m:sty m:val="p"/>
                        </m:rPr>
                        <a:rPr lang="en-US" sz="1600" b="0" i="0" smtClean="0">
                          <a:latin typeface="Cambria Math" charset="0"/>
                        </a:rPr>
                        <m:t>of</m:t>
                      </m:r>
                      <m:r>
                        <a:rPr lang="en-US" sz="1600" b="0" i="0" smtClean="0">
                          <a:latin typeface="Cambria Math" charset="0"/>
                        </a:rPr>
                        <m:t> </m:t>
                      </m:r>
                      <m:r>
                        <a:rPr lang="en-US" sz="1600" b="0" i="1" smtClean="0">
                          <a:latin typeface="Cambria Math" charset="0"/>
                        </a:rPr>
                        <m:t>𝑡</m:t>
                      </m:r>
                      <m:r>
                        <a:rPr lang="en-US" sz="1600" b="0" i="0" smtClean="0">
                          <a:latin typeface="Cambria Math" charset="0"/>
                        </a:rPr>
                        <m:t> </m:t>
                      </m:r>
                      <m:r>
                        <m:rPr>
                          <m:sty m:val="p"/>
                        </m:rPr>
                        <a:rPr lang="en-US" sz="1600" b="0" i="0" smtClean="0">
                          <a:latin typeface="Cambria Math" charset="0"/>
                        </a:rPr>
                        <m:t>from</m:t>
                      </m:r>
                      <m:r>
                        <a:rPr lang="en-US" sz="1600" b="0" i="0" smtClean="0">
                          <a:latin typeface="Cambria Math" charset="0"/>
                        </a:rPr>
                        <m:t> </m:t>
                      </m:r>
                      <m:r>
                        <m:rPr>
                          <m:sty m:val="p"/>
                        </m:rPr>
                        <a:rPr lang="en-US" sz="1600" b="0" i="0" smtClean="0">
                          <a:latin typeface="Cambria Math" charset="0"/>
                        </a:rPr>
                        <m:t>Equation</m:t>
                      </m:r>
                      <m:r>
                        <a:rPr lang="en-US" sz="1600" b="0" i="0" smtClean="0">
                          <a:latin typeface="Cambria Math" charset="0"/>
                        </a:rPr>
                        <m:t> 7.2</m:t>
                      </m:r>
                    </m:oMath>
                    <m:oMath xmlns:m="http://schemas.openxmlformats.org/officeDocument/2006/math">
                      <m:r>
                        <a:rPr lang="en-US" sz="1600" i="1">
                          <a:latin typeface="Cambria Math" charset="0"/>
                          <a:ea typeface="Cambria Math" charset="0"/>
                          <a:cs typeface="Cambria Math" charset="0"/>
                        </a:rPr>
                        <m:t>𝑑𝑓</m:t>
                      </m:r>
                      <m:r>
                        <a:rPr lang="en-US" sz="1600" i="1">
                          <a:latin typeface="Cambria Math" charset="0"/>
                          <a:ea typeface="Cambria Math" charset="0"/>
                          <a:cs typeface="Cambria Math" charset="0"/>
                        </a:rPr>
                        <m:t>=</m:t>
                      </m:r>
                      <m:r>
                        <m:rPr>
                          <m:sty m:val="p"/>
                        </m:rPr>
                        <a:rPr lang="en-US" sz="1600" b="0" i="0" smtClean="0">
                          <a:latin typeface="Cambria Math" charset="0"/>
                          <a:ea typeface="Cambria Math" charset="0"/>
                          <a:cs typeface="Cambria Math" charset="0"/>
                        </a:rPr>
                        <m:t>the</m:t>
                      </m:r>
                      <m:r>
                        <a:rPr lang="en-US" sz="1600" b="0" i="0" smtClean="0">
                          <a:latin typeface="Cambria Math" charset="0"/>
                          <a:ea typeface="Cambria Math" charset="0"/>
                          <a:cs typeface="Cambria Math" charset="0"/>
                        </a:rPr>
                        <m:t> </m:t>
                      </m:r>
                      <m:r>
                        <m:rPr>
                          <m:sty m:val="p"/>
                        </m:rPr>
                        <a:rPr lang="en-US" sz="1600" b="0" i="0" smtClean="0">
                          <a:latin typeface="Cambria Math" charset="0"/>
                          <a:ea typeface="Cambria Math" charset="0"/>
                          <a:cs typeface="Cambria Math" charset="0"/>
                        </a:rPr>
                        <m:t>degrees</m:t>
                      </m:r>
                      <m:r>
                        <a:rPr lang="en-US" sz="1600" b="0" i="0" smtClean="0">
                          <a:latin typeface="Cambria Math" charset="0"/>
                          <a:ea typeface="Cambria Math" charset="0"/>
                          <a:cs typeface="Cambria Math" charset="0"/>
                        </a:rPr>
                        <m:t> </m:t>
                      </m:r>
                      <m:r>
                        <m:rPr>
                          <m:sty m:val="p"/>
                        </m:rPr>
                        <a:rPr lang="en-US" sz="1600" b="0" i="0" smtClean="0">
                          <a:latin typeface="Cambria Math" charset="0"/>
                          <a:ea typeface="Cambria Math" charset="0"/>
                          <a:cs typeface="Cambria Math" charset="0"/>
                        </a:rPr>
                        <m:t>of</m:t>
                      </m:r>
                      <m:r>
                        <a:rPr lang="en-US" sz="1600" b="0" i="0" smtClean="0">
                          <a:latin typeface="Cambria Math" charset="0"/>
                          <a:ea typeface="Cambria Math" charset="0"/>
                          <a:cs typeface="Cambria Math" charset="0"/>
                        </a:rPr>
                        <m:t> </m:t>
                      </m:r>
                      <m:r>
                        <m:rPr>
                          <m:sty m:val="p"/>
                        </m:rPr>
                        <a:rPr lang="en-US" sz="1600" b="0" i="0" smtClean="0">
                          <a:latin typeface="Cambria Math" charset="0"/>
                          <a:ea typeface="Cambria Math" charset="0"/>
                          <a:cs typeface="Cambria Math" charset="0"/>
                        </a:rPr>
                        <m:t>fredom</m:t>
                      </m:r>
                      <m:r>
                        <a:rPr lang="en-US" sz="1600" b="0" i="0" smtClean="0">
                          <a:latin typeface="Cambria Math" charset="0"/>
                          <a:ea typeface="Cambria Math" charset="0"/>
                          <a:cs typeface="Cambria Math" charset="0"/>
                        </a:rPr>
                        <m:t> </m:t>
                      </m:r>
                      <m:r>
                        <m:rPr>
                          <m:sty m:val="p"/>
                        </m:rPr>
                        <a:rPr lang="en-US" sz="1600" b="0" i="0" smtClean="0">
                          <a:latin typeface="Cambria Math" charset="0"/>
                          <a:ea typeface="Cambria Math" charset="0"/>
                          <a:cs typeface="Cambria Math" charset="0"/>
                        </a:rPr>
                        <m:t>for</m:t>
                      </m:r>
                      <m:r>
                        <a:rPr lang="en-US" sz="1600" b="0" i="0" smtClean="0">
                          <a:latin typeface="Cambria Math" charset="0"/>
                          <a:ea typeface="Cambria Math" charset="0"/>
                          <a:cs typeface="Cambria Math" charset="0"/>
                        </a:rPr>
                        <m:t> </m:t>
                      </m:r>
                      <m:r>
                        <m:rPr>
                          <m:sty m:val="p"/>
                        </m:rPr>
                        <a:rPr lang="en-US" sz="1600" b="0" i="0" smtClean="0">
                          <a:latin typeface="Cambria Math" charset="0"/>
                          <a:ea typeface="Cambria Math" charset="0"/>
                          <a:cs typeface="Cambria Math" charset="0"/>
                        </a:rPr>
                        <m:t>the</m:t>
                      </m:r>
                      <m:r>
                        <a:rPr lang="en-US" sz="1600" b="0" i="0"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𝑡</m:t>
                      </m:r>
                      <m:r>
                        <a:rPr lang="en-US" sz="1600" b="0" i="1" smtClean="0">
                          <a:latin typeface="Cambria Math" charset="0"/>
                          <a:ea typeface="Cambria Math" charset="0"/>
                          <a:cs typeface="Cambria Math" charset="0"/>
                        </a:rPr>
                        <m:t> </m:t>
                      </m:r>
                      <m:r>
                        <m:rPr>
                          <m:sty m:val="p"/>
                        </m:rPr>
                        <a:rPr lang="en-US" sz="1600" b="0" i="0" smtClean="0">
                          <a:latin typeface="Cambria Math" charset="0"/>
                          <a:ea typeface="Cambria Math" charset="0"/>
                          <a:cs typeface="Cambria Math" charset="0"/>
                        </a:rPr>
                        <m:t>value</m:t>
                      </m:r>
                    </m:oMath>
                  </m:oMathPara>
                </a14:m>
                <a:br>
                  <a:rPr lang="en-US" sz="1600" b="0" i="1" dirty="0">
                    <a:latin typeface="Cambria Math" charset="0"/>
                    <a:ea typeface="Cambria Math" charset="0"/>
                    <a:cs typeface="Cambria Math" charset="0"/>
                  </a:rPr>
                </a:br>
                <a:endParaRPr lang="en-US" sz="1600" dirty="0"/>
              </a:p>
            </p:txBody>
          </p:sp>
        </mc:Choice>
        <mc:Fallback xmlns="">
          <p:sp>
            <p:nvSpPr>
              <p:cNvPr id="7" name="Rectangle 6">
                <a:extLst>
                  <a:ext uri="{FF2B5EF4-FFF2-40B4-BE49-F238E27FC236}">
                    <a16:creationId xmlns:a16="http://schemas.microsoft.com/office/drawing/2014/main" id="{C6F1BEFA-C757-4D0D-8203-B742DA59DAD3}"/>
                  </a:ext>
                </a:extLst>
              </p:cNvPr>
              <p:cNvSpPr>
                <a:spLocks noRot="1" noChangeAspect="1" noMove="1" noResize="1" noEditPoints="1" noAdjustHandles="1" noChangeArrowheads="1" noChangeShapeType="1" noTextEdit="1"/>
              </p:cNvSpPr>
              <p:nvPr/>
            </p:nvSpPr>
            <p:spPr>
              <a:xfrm>
                <a:off x="457200" y="2480312"/>
                <a:ext cx="8381999" cy="284782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343688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2057400" cy="502602"/>
          </a:xfrm>
        </p:spPr>
        <p:txBody>
          <a:bodyPr>
            <a:normAutofit fontScale="90000"/>
          </a:bodyPr>
          <a:lstStyle/>
          <a:p>
            <a:r>
              <a:rPr lang="en-US" sz="4000" i="1" dirty="0">
                <a:latin typeface="+mn-lt"/>
                <a:ea typeface="Arial" charset="0"/>
                <a:cs typeface="Arial" charset="0"/>
              </a:rPr>
              <a:t>r </a:t>
            </a:r>
            <a:r>
              <a:rPr lang="en-US" sz="4000" dirty="0">
                <a:latin typeface="+mn-lt"/>
                <a:ea typeface="Arial" charset="0"/>
                <a:cs typeface="Arial" charset="0"/>
              </a:rPr>
              <a:t>Squared</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8" name="Text Placeholder 2">
            <a:extLst>
              <a:ext uri="{FF2B5EF4-FFF2-40B4-BE49-F238E27FC236}">
                <a16:creationId xmlns:a16="http://schemas.microsoft.com/office/drawing/2014/main" id="{211A4F74-B57A-4DBE-894F-C9C8C2399235}"/>
              </a:ext>
            </a:extLst>
          </p:cNvPr>
          <p:cNvSpPr>
            <a:spLocks noGrp="1"/>
          </p:cNvSpPr>
          <p:nvPr>
            <p:ph idx="1"/>
          </p:nvPr>
        </p:nvSpPr>
        <p:spPr>
          <a:xfrm>
            <a:off x="419100" y="1166018"/>
            <a:ext cx="4343400" cy="4525963"/>
          </a:xfrm>
        </p:spPr>
        <p:txBody>
          <a:bodyPr/>
          <a:lstStyle/>
          <a:p>
            <a:pPr>
              <a:spcBef>
                <a:spcPts val="0"/>
              </a:spcBef>
            </a:pPr>
            <a:r>
              <a:rPr lang="en-US" b="0" dirty="0"/>
              <a:t>For the ADHD data, these calculations would lead to the conclusion that </a:t>
            </a:r>
            <a:br>
              <a:rPr lang="en-US" b="0" dirty="0"/>
            </a:br>
            <a:r>
              <a:rPr lang="en-US" i="1" dirty="0"/>
              <a:t>r</a:t>
            </a:r>
            <a:r>
              <a:rPr lang="en-US" b="0" baseline="30000" dirty="0"/>
              <a:t>2</a:t>
            </a:r>
            <a:r>
              <a:rPr lang="en-US" b="0" dirty="0"/>
              <a:t> = 36%:</a:t>
            </a:r>
            <a:endParaRPr lang="en-US" dirty="0"/>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57D1AAC-3B4F-4195-9472-051DF92978B0}"/>
                  </a:ext>
                </a:extLst>
              </p:cNvPr>
              <p:cNvSpPr/>
              <p:nvPr/>
            </p:nvSpPr>
            <p:spPr>
              <a:xfrm>
                <a:off x="4907280" y="699447"/>
                <a:ext cx="2603598" cy="4238661"/>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𝑟</m:t>
                          </m:r>
                        </m:e>
                        <m:sup>
                          <m:r>
                            <a:rPr lang="en-US" i="1">
                              <a:latin typeface="Cambria Math" charset="0"/>
                              <a:ea typeface="Cambria Math" charset="0"/>
                              <a:cs typeface="Cambria Math" charset="0"/>
                            </a:rPr>
                            <m:t>2</m:t>
                          </m:r>
                        </m:sup>
                      </m:sSup>
                      <m:r>
                        <a:rPr lang="en-US" i="1">
                          <a:latin typeface="Cambria Math" charset="0"/>
                          <a:ea typeface="Cambria Math" charset="0"/>
                          <a:cs typeface="Cambria Math" charset="0"/>
                        </a:rPr>
                        <m:t>=</m:t>
                      </m:r>
                      <m:f>
                        <m:fPr>
                          <m:ctrlPr>
                            <a:rPr lang="en-US" i="1">
                              <a:latin typeface="Cambria Math" panose="02040503050406030204" pitchFamily="18" charset="0"/>
                              <a:ea typeface="Cambria Math" charset="0"/>
                              <a:cs typeface="Cambria Math" charset="0"/>
                            </a:rPr>
                          </m:ctrlPr>
                        </m:fPr>
                        <m:num>
                          <m:sSup>
                            <m:sSupPr>
                              <m:ctrlPr>
                                <a:rPr lang="en-US" i="1">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𝑡</m:t>
                              </m:r>
                            </m:e>
                            <m:sup>
                              <m:r>
                                <a:rPr lang="en-US" i="1">
                                  <a:latin typeface="Cambria Math" charset="0"/>
                                  <a:ea typeface="Cambria Math" charset="0"/>
                                  <a:cs typeface="Cambria Math" charset="0"/>
                                </a:rPr>
                                <m:t>2</m:t>
                              </m:r>
                            </m:sup>
                          </m:sSup>
                        </m:num>
                        <m:den>
                          <m:sSup>
                            <m:sSupPr>
                              <m:ctrlPr>
                                <a:rPr lang="en-US" i="1">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𝑡</m:t>
                              </m:r>
                            </m:e>
                            <m:sup>
                              <m:r>
                                <a:rPr lang="en-US" i="1">
                                  <a:latin typeface="Cambria Math" charset="0"/>
                                  <a:ea typeface="Cambria Math" charset="0"/>
                                  <a:cs typeface="Cambria Math" charset="0"/>
                                </a:rPr>
                                <m:t>2</m:t>
                              </m:r>
                            </m:sup>
                          </m:sSup>
                          <m:r>
                            <a:rPr lang="en-US" b="0" i="1" smtClean="0">
                              <a:latin typeface="Cambria Math" panose="02040503050406030204" pitchFamily="18" charset="0"/>
                              <a:ea typeface="Cambria Math" charset="0"/>
                              <a:cs typeface="Cambria Math" charset="0"/>
                            </a:rPr>
                            <m:t>+</m:t>
                          </m:r>
                          <m:r>
                            <a:rPr lang="en-US" i="1">
                              <a:latin typeface="Cambria Math" charset="0"/>
                              <a:ea typeface="Cambria Math" charset="0"/>
                              <a:cs typeface="Cambria Math" charset="0"/>
                            </a:rPr>
                            <m:t>𝑑𝑓</m:t>
                          </m:r>
                        </m:den>
                      </m:f>
                      <m:r>
                        <a:rPr lang="en-US" i="1">
                          <a:latin typeface="Cambria Math" charset="0"/>
                          <a:ea typeface="Cambria Math" charset="0"/>
                          <a:cs typeface="Cambria Math" charset="0"/>
                        </a:rPr>
                        <m:t>×100</m:t>
                      </m:r>
                    </m:oMath>
                    <m:oMath xmlns:m="http://schemas.openxmlformats.org/officeDocument/2006/math">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sSup>
                            <m:sSupPr>
                              <m:ctrlPr>
                                <a:rPr lang="en-US" b="0" i="1" smtClean="0">
                                  <a:latin typeface="Cambria Math" panose="02040503050406030204" pitchFamily="18" charset="0"/>
                                  <a:ea typeface="Cambria Math" charset="0"/>
                                  <a:cs typeface="Cambria Math" charset="0"/>
                                </a:rPr>
                              </m:ctrlPr>
                            </m:sSupPr>
                            <m:e>
                              <m:r>
                                <a:rPr lang="en-US" b="0" i="1" smtClean="0">
                                  <a:latin typeface="Cambria Math" charset="0"/>
                                  <a:ea typeface="Cambria Math" charset="0"/>
                                  <a:cs typeface="Cambria Math" charset="0"/>
                                </a:rPr>
                                <m:t>8.81</m:t>
                              </m:r>
                            </m:e>
                            <m:sup>
                              <m:r>
                                <a:rPr lang="en-US" b="0" i="1" smtClean="0">
                                  <a:latin typeface="Cambria Math" charset="0"/>
                                  <a:ea typeface="Cambria Math" charset="0"/>
                                  <a:cs typeface="Cambria Math" charset="0"/>
                                </a:rPr>
                                <m:t>2</m:t>
                              </m:r>
                            </m:sup>
                          </m:sSup>
                        </m:num>
                        <m:den>
                          <m:sSup>
                            <m:sSupPr>
                              <m:ctrlPr>
                                <a:rPr lang="en-US" i="1">
                                  <a:latin typeface="Cambria Math" panose="02040503050406030204" pitchFamily="18" charset="0"/>
                                  <a:ea typeface="Cambria Math" charset="0"/>
                                  <a:cs typeface="Cambria Math" charset="0"/>
                                </a:rPr>
                              </m:ctrlPr>
                            </m:sSupPr>
                            <m:e>
                              <m:r>
                                <a:rPr lang="en-US" i="1">
                                  <a:latin typeface="Cambria Math" charset="0"/>
                                  <a:ea typeface="Cambria Math" charset="0"/>
                                  <a:cs typeface="Cambria Math" charset="0"/>
                                </a:rPr>
                                <m:t>8.81</m:t>
                              </m:r>
                            </m:e>
                            <m:sup>
                              <m:r>
                                <a:rPr lang="en-US" i="1">
                                  <a:latin typeface="Cambria Math" charset="0"/>
                                  <a:ea typeface="Cambria Math" charset="0"/>
                                  <a:cs typeface="Cambria Math" charset="0"/>
                                </a:rPr>
                                <m:t>2</m:t>
                              </m:r>
                            </m:sup>
                          </m:sSup>
                          <m:r>
                            <a:rPr lang="en-US" b="0" i="1" smtClean="0">
                              <a:latin typeface="Cambria Math" charset="0"/>
                              <a:ea typeface="Cambria Math" charset="0"/>
                              <a:cs typeface="Cambria Math" charset="0"/>
                            </a:rPr>
                            <m:t>+140</m:t>
                          </m:r>
                        </m:den>
                      </m:f>
                      <m:r>
                        <a:rPr lang="en-US" b="0" i="1" smtClean="0">
                          <a:latin typeface="Cambria Math" charset="0"/>
                          <a:ea typeface="Cambria Math" charset="0"/>
                          <a:cs typeface="Cambria Math" charset="0"/>
                        </a:rPr>
                        <m:t>×100</m:t>
                      </m:r>
                    </m:oMath>
                    <m:oMath xmlns:m="http://schemas.openxmlformats.org/officeDocument/2006/math">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77.6161</m:t>
                          </m:r>
                        </m:num>
                        <m:den>
                          <m:r>
                            <a:rPr lang="en-US" b="0" i="1" smtClean="0">
                              <a:latin typeface="Cambria Math" charset="0"/>
                              <a:ea typeface="Cambria Math" charset="0"/>
                              <a:cs typeface="Cambria Math" charset="0"/>
                            </a:rPr>
                            <m:t>77.6161+140</m:t>
                          </m:r>
                        </m:den>
                      </m:f>
                      <m:r>
                        <a:rPr lang="en-US" b="0" i="1" smtClean="0">
                          <a:latin typeface="Cambria Math" charset="0"/>
                          <a:ea typeface="Cambria Math" charset="0"/>
                          <a:cs typeface="Cambria Math" charset="0"/>
                        </a:rPr>
                        <m:t>×100</m:t>
                      </m:r>
                    </m:oMath>
                    <m:oMath xmlns:m="http://schemas.openxmlformats.org/officeDocument/2006/math">
                      <m:r>
                        <a:rPr lang="en-US" b="0" i="1" smtClean="0">
                          <a:latin typeface="Cambria Math" charset="0"/>
                          <a:ea typeface="Cambria Math" charset="0"/>
                          <a:cs typeface="Cambria Math" charset="0"/>
                        </a:rPr>
                        <m:t>=</m:t>
                      </m:r>
                      <m:f>
                        <m:fPr>
                          <m:ctrlPr>
                            <a:rPr lang="en-US" b="0" i="1" smtClean="0">
                              <a:latin typeface="Cambria Math" panose="02040503050406030204" pitchFamily="18" charset="0"/>
                              <a:ea typeface="Cambria Math" charset="0"/>
                              <a:cs typeface="Cambria Math" charset="0"/>
                            </a:rPr>
                          </m:ctrlPr>
                        </m:fPr>
                        <m:num>
                          <m:r>
                            <a:rPr lang="en-US" b="0" i="1" smtClean="0">
                              <a:latin typeface="Cambria Math" charset="0"/>
                              <a:ea typeface="Cambria Math" charset="0"/>
                              <a:cs typeface="Cambria Math" charset="0"/>
                            </a:rPr>
                            <m:t>77.6161</m:t>
                          </m:r>
                        </m:num>
                        <m:den>
                          <m:r>
                            <a:rPr lang="en-US" b="0" i="1" smtClean="0">
                              <a:latin typeface="Cambria Math" charset="0"/>
                              <a:ea typeface="Cambria Math" charset="0"/>
                              <a:cs typeface="Cambria Math" charset="0"/>
                            </a:rPr>
                            <m:t>217.6161</m:t>
                          </m:r>
                        </m:den>
                      </m:f>
                      <m:r>
                        <a:rPr lang="en-US" b="0" i="1" smtClean="0">
                          <a:latin typeface="Cambria Math" charset="0"/>
                          <a:ea typeface="Cambria Math" charset="0"/>
                          <a:cs typeface="Cambria Math" charset="0"/>
                        </a:rPr>
                        <m:t>×100</m:t>
                      </m:r>
                    </m:oMath>
                    <m:oMath xmlns:m="http://schemas.openxmlformats.org/officeDocument/2006/math">
                      <m:r>
                        <a:rPr lang="en-US" b="0" i="1" smtClean="0">
                          <a:latin typeface="Cambria Math" charset="0"/>
                          <a:ea typeface="Cambria Math" charset="0"/>
                          <a:cs typeface="Cambria Math" charset="0"/>
                        </a:rPr>
                        <m:t>=.3567×100</m:t>
                      </m:r>
                    </m:oMath>
                    <m:oMath xmlns:m="http://schemas.openxmlformats.org/officeDocument/2006/math">
                      <m:r>
                        <a:rPr lang="en-US" b="0" i="1" smtClean="0">
                          <a:latin typeface="Cambria Math" charset="0"/>
                          <a:ea typeface="Cambria Math" charset="0"/>
                          <a:cs typeface="Cambria Math" charset="0"/>
                        </a:rPr>
                        <m:t>=35.67%</m:t>
                      </m:r>
                    </m:oMath>
                  </m:oMathPara>
                </a14:m>
                <a:endParaRPr lang="en-US" dirty="0"/>
              </a:p>
            </p:txBody>
          </p:sp>
        </mc:Choice>
        <mc:Fallback xmlns="">
          <p:sp>
            <p:nvSpPr>
              <p:cNvPr id="9" name="Rectangle 8">
                <a:extLst>
                  <a:ext uri="{FF2B5EF4-FFF2-40B4-BE49-F238E27FC236}">
                    <a16:creationId xmlns:a16="http://schemas.microsoft.com/office/drawing/2014/main" id="{157D1AAC-3B4F-4195-9472-051DF92978B0}"/>
                  </a:ext>
                </a:extLst>
              </p:cNvPr>
              <p:cNvSpPr>
                <a:spLocks noRot="1" noChangeAspect="1" noMove="1" noResize="1" noEditPoints="1" noAdjustHandles="1" noChangeArrowheads="1" noChangeShapeType="1" noTextEdit="1"/>
              </p:cNvSpPr>
              <p:nvPr/>
            </p:nvSpPr>
            <p:spPr>
              <a:xfrm>
                <a:off x="4907280" y="699447"/>
                <a:ext cx="2603598" cy="423866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02805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8012430" cy="1081620"/>
          </a:xfrm>
        </p:spPr>
        <p:txBody>
          <a:bodyPr>
            <a:normAutofit fontScale="90000"/>
          </a:bodyPr>
          <a:lstStyle/>
          <a:p>
            <a:pPr algn="l"/>
            <a:r>
              <a:rPr lang="en-US" sz="4000" dirty="0">
                <a:latin typeface="+mn-lt"/>
                <a:ea typeface="Arial" charset="0"/>
                <a:cs typeface="Arial" charset="0"/>
              </a:rPr>
              <a:t>Percentage of Variability in Reaction Time Accounted for by ADHD Status</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pic>
        <p:nvPicPr>
          <p:cNvPr id="5" name="Picture 4" descr="The figure is a square with a darkly shaded section.  The darkly shaded section of this square represents the 36% of the variability in reaction time that is accounted for by ADHD status. The nonshaded part of the square represents the 64% of variability that is still not accounted for." title="Figure 7.8">
            <a:extLst>
              <a:ext uri="{FF2B5EF4-FFF2-40B4-BE49-F238E27FC236}">
                <a16:creationId xmlns:a16="http://schemas.microsoft.com/office/drawing/2014/main" id="{45294B2C-7492-4B75-94CB-75663FE0A3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5411" y="1405890"/>
            <a:ext cx="5516880" cy="3994523"/>
          </a:xfrm>
          <a:prstGeom prst="rect">
            <a:avLst/>
          </a:prstGeom>
        </p:spPr>
      </p:pic>
    </p:spTree>
    <p:extLst>
      <p:ext uri="{BB962C8B-B14F-4D97-AF65-F5344CB8AC3E}">
        <p14:creationId xmlns:p14="http://schemas.microsoft.com/office/powerpoint/2010/main" val="613937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189470" cy="1081620"/>
          </a:xfrm>
        </p:spPr>
        <p:txBody>
          <a:bodyPr>
            <a:normAutofit fontScale="90000"/>
          </a:bodyPr>
          <a:lstStyle/>
          <a:p>
            <a:pPr algn="l"/>
            <a:r>
              <a:rPr lang="en-US" sz="4000" dirty="0">
                <a:latin typeface="+mn-lt"/>
                <a:ea typeface="Arial" charset="0"/>
                <a:cs typeface="Arial" charset="0"/>
              </a:rPr>
              <a:t>Reaction Time Example – Step 6 – Confidence Interval</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1E08703-3B13-4D6B-A01D-F912BC7D2ACD}"/>
                  </a:ext>
                </a:extLst>
              </p:cNvPr>
              <p:cNvSpPr/>
              <p:nvPr/>
            </p:nvSpPr>
            <p:spPr>
              <a:xfrm>
                <a:off x="550545" y="1524000"/>
                <a:ext cx="8042910" cy="3733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r>
                        <a:rPr lang="en-US" sz="2000" b="0" i="1" smtClean="0">
                          <a:latin typeface="Cambria Math" charset="0"/>
                        </a:rPr>
                        <m:t>95%</m:t>
                      </m:r>
                      <m:sSub>
                        <m:sSubPr>
                          <m:ctrlPr>
                            <a:rPr lang="en-US" sz="2000" b="0" i="1" smtClean="0">
                              <a:latin typeface="Cambria Math" panose="02040503050406030204" pitchFamily="18" charset="0"/>
                            </a:rPr>
                          </m:ctrlPr>
                        </m:sSubPr>
                        <m:e>
                          <m:r>
                            <a:rPr lang="en-US" sz="2000" b="0" i="1" smtClean="0">
                              <a:latin typeface="Cambria Math" charset="0"/>
                            </a:rPr>
                            <m:t>𝐶𝐼</m:t>
                          </m:r>
                          <m:r>
                            <a:rPr lang="en-US" sz="2000" b="0" i="1" smtClean="0">
                              <a:latin typeface="Cambria Math" charset="0"/>
                              <a:ea typeface="Cambria Math" charset="0"/>
                              <a:cs typeface="Cambria Math" charset="0"/>
                            </a:rPr>
                            <m:t>𝜇</m:t>
                          </m:r>
                        </m:e>
                        <m:sub>
                          <m:r>
                            <a:rPr lang="en-US" sz="2000" b="0" i="1" smtClean="0">
                              <a:latin typeface="Cambria Math" charset="0"/>
                            </a:rPr>
                            <m:t>𝐷𝑖𝑓𝑓</m:t>
                          </m:r>
                        </m:sub>
                      </m:sSub>
                      <m:r>
                        <a:rPr lang="en-US" sz="2000" b="0" i="1" smtClean="0">
                          <a:latin typeface="Cambria Math" charset="0"/>
                        </a:rPr>
                        <m:t>=</m:t>
                      </m:r>
                      <m:d>
                        <m:dPr>
                          <m:ctrlPr>
                            <a:rPr lang="en-US" sz="2000" b="0" i="1" smtClean="0">
                              <a:latin typeface="Cambria Math" panose="02040503050406030204" pitchFamily="18" charset="0"/>
                            </a:rPr>
                          </m:ctrlPr>
                        </m:dPr>
                        <m:e>
                          <m:r>
                            <a:rPr lang="en-US" sz="2000" b="0" i="1" smtClean="0">
                              <a:latin typeface="Cambria Math" charset="0"/>
                            </a:rPr>
                            <m:t>𝑀</m:t>
                          </m:r>
                          <m:r>
                            <a:rPr lang="en-US" sz="2000" b="0" i="1" smtClean="0">
                              <a:latin typeface="Cambria Math" charset="0"/>
                            </a:rPr>
                            <m:t>−</m:t>
                          </m:r>
                          <m:r>
                            <a:rPr lang="en-US" sz="2000" b="0" i="1" smtClean="0">
                              <a:latin typeface="Cambria Math" charset="0"/>
                              <a:ea typeface="Cambria Math" charset="0"/>
                              <a:cs typeface="Cambria Math" charset="0"/>
                            </a:rPr>
                            <m:t>𝜇</m:t>
                          </m:r>
                        </m:e>
                      </m:d>
                      <m:r>
                        <a:rPr lang="en-US" sz="2000" b="0" i="1" smtClean="0">
                          <a:latin typeface="Cambria Math" charset="0"/>
                          <a:ea typeface="Cambria Math" charset="0"/>
                          <a:cs typeface="Cambria Math" charset="0"/>
                        </a:rPr>
                        <m:t>±</m:t>
                      </m:r>
                      <m:d>
                        <m:dPr>
                          <m:ctrlPr>
                            <a:rPr lang="en-US" sz="2000" b="0" i="1" smtClean="0">
                              <a:latin typeface="Cambria Math" panose="02040503050406030204" pitchFamily="18" charset="0"/>
                              <a:ea typeface="Cambria Math" charset="0"/>
                              <a:cs typeface="Cambria Math" charset="0"/>
                            </a:rPr>
                          </m:ctrlPr>
                        </m:dPr>
                        <m:e>
                          <m:sSub>
                            <m:sSubPr>
                              <m:ctrlPr>
                                <a:rPr lang="en-US" sz="2000" b="0" i="1" smtClean="0">
                                  <a:latin typeface="Cambria Math" panose="02040503050406030204" pitchFamily="18" charset="0"/>
                                  <a:ea typeface="Cambria Math" charset="0"/>
                                  <a:cs typeface="Cambria Math" charset="0"/>
                                </a:rPr>
                              </m:ctrlPr>
                            </m:sSubPr>
                            <m:e>
                              <m:r>
                                <a:rPr lang="en-US" sz="2000" b="0" i="1" smtClean="0">
                                  <a:latin typeface="Cambria Math" charset="0"/>
                                  <a:ea typeface="Cambria Math" charset="0"/>
                                  <a:cs typeface="Cambria Math" charset="0"/>
                                </a:rPr>
                                <m:t>𝑡</m:t>
                              </m:r>
                            </m:e>
                            <m:sub>
                              <m:r>
                                <a:rPr lang="en-US" sz="2000" b="0" i="1" smtClean="0">
                                  <a:latin typeface="Cambria Math" charset="0"/>
                                  <a:ea typeface="Cambria Math" charset="0"/>
                                  <a:cs typeface="Cambria Math" charset="0"/>
                                </a:rPr>
                                <m:t>𝑐𝑣</m:t>
                              </m:r>
                            </m:sub>
                          </m:sSub>
                          <m:r>
                            <a:rPr lang="en-US" sz="2000" b="0" i="1" smtClean="0">
                              <a:latin typeface="Cambria Math" charset="0"/>
                              <a:ea typeface="Cambria Math" charset="0"/>
                              <a:cs typeface="Cambria Math" charset="0"/>
                            </a:rPr>
                            <m:t>×</m:t>
                          </m:r>
                          <m:sSub>
                            <m:sSubPr>
                              <m:ctrlPr>
                                <a:rPr lang="en-US" sz="2000" b="0" i="1" smtClean="0">
                                  <a:latin typeface="Cambria Math" panose="02040503050406030204" pitchFamily="18" charset="0"/>
                                  <a:ea typeface="Cambria Math" charset="0"/>
                                  <a:cs typeface="Cambria Math" charset="0"/>
                                </a:rPr>
                              </m:ctrlPr>
                            </m:sSubPr>
                            <m:e>
                              <m:r>
                                <a:rPr lang="en-US" sz="2000" b="0" i="1" smtClean="0">
                                  <a:latin typeface="Cambria Math" charset="0"/>
                                  <a:ea typeface="Cambria Math" charset="0"/>
                                  <a:cs typeface="Cambria Math" charset="0"/>
                                </a:rPr>
                                <m:t>𝑆</m:t>
                              </m:r>
                            </m:e>
                            <m:sub>
                              <m:r>
                                <a:rPr lang="en-US" sz="2000" b="0" i="1" smtClean="0">
                                  <a:latin typeface="Cambria Math" charset="0"/>
                                  <a:ea typeface="Cambria Math" charset="0"/>
                                  <a:cs typeface="Cambria Math" charset="0"/>
                                </a:rPr>
                                <m:t>𝑀</m:t>
                              </m:r>
                            </m:sub>
                          </m:sSub>
                        </m:e>
                      </m:d>
                    </m:oMath>
                    <m:oMath xmlns:m="http://schemas.openxmlformats.org/officeDocument/2006/math">
                      <m:r>
                        <a:rPr lang="en-US" sz="2000" b="0" i="1" smtClean="0">
                          <a:latin typeface="Cambria Math" charset="0"/>
                          <a:ea typeface="Cambria Math" charset="0"/>
                          <a:cs typeface="Cambria Math" charset="0"/>
                        </a:rPr>
                        <m:t>𝑤h𝑒𝑟𝑒</m:t>
                      </m:r>
                      <m:r>
                        <a:rPr lang="en-US" sz="2000" b="0" i="1" smtClean="0">
                          <a:latin typeface="Cambria Math" charset="0"/>
                          <a:ea typeface="Cambria Math" charset="0"/>
                          <a:cs typeface="Cambria Math" charset="0"/>
                        </a:rPr>
                        <m:t> 95%</m:t>
                      </m:r>
                      <m:sSub>
                        <m:sSubPr>
                          <m:ctrlPr>
                            <a:rPr lang="en-US" sz="2000" i="1">
                              <a:latin typeface="Cambria Math" panose="02040503050406030204" pitchFamily="18" charset="0"/>
                            </a:rPr>
                          </m:ctrlPr>
                        </m:sSubPr>
                        <m:e>
                          <m:r>
                            <a:rPr lang="en-US" sz="2000" i="1">
                              <a:latin typeface="Cambria Math" charset="0"/>
                            </a:rPr>
                            <m:t>𝐶𝐼</m:t>
                          </m:r>
                          <m:r>
                            <a:rPr lang="en-US" sz="2000" i="1">
                              <a:latin typeface="Cambria Math" charset="0"/>
                              <a:ea typeface="Cambria Math" charset="0"/>
                              <a:cs typeface="Cambria Math" charset="0"/>
                            </a:rPr>
                            <m:t>𝜇</m:t>
                          </m:r>
                        </m:e>
                        <m:sub>
                          <m:r>
                            <a:rPr lang="en-US" sz="2000" i="1">
                              <a:latin typeface="Cambria Math" charset="0"/>
                            </a:rPr>
                            <m:t>𝐷𝑖𝑓𝑓</m:t>
                          </m:r>
                        </m:sub>
                      </m:sSub>
                      <m:r>
                        <a:rPr lang="en-US" sz="2000" b="0" i="1" smtClean="0">
                          <a:latin typeface="Cambria Math" charset="0"/>
                        </a:rPr>
                        <m:t>=</m:t>
                      </m:r>
                      <m:r>
                        <a:rPr lang="en-US" sz="2000" b="0" i="1" smtClean="0">
                          <a:latin typeface="Cambria Math" charset="0"/>
                        </a:rPr>
                        <m:t>𝑡h𝑒</m:t>
                      </m:r>
                      <m:r>
                        <a:rPr lang="en-US" sz="2000" b="0" i="1" smtClean="0">
                          <a:latin typeface="Cambria Math" charset="0"/>
                        </a:rPr>
                        <m:t> 95% </m:t>
                      </m:r>
                      <m:r>
                        <a:rPr lang="en-US" sz="2000" b="0" i="1" smtClean="0">
                          <a:latin typeface="Cambria Math" charset="0"/>
                        </a:rPr>
                        <m:t>𝑐𝑜𝑛𝑓𝑖𝑑𝑒𝑛𝑐𝑒</m:t>
                      </m:r>
                      <m:r>
                        <a:rPr lang="en-US" sz="2000" b="0" i="1" smtClean="0">
                          <a:latin typeface="Cambria Math" charset="0"/>
                        </a:rPr>
                        <m:t> </m:t>
                      </m:r>
                      <m:r>
                        <a:rPr lang="en-US" sz="2000" b="0" i="1" smtClean="0">
                          <a:latin typeface="Cambria Math" charset="0"/>
                        </a:rPr>
                        <m:t>𝑖𝑛𝑡𝑒𝑟𝑣𝑎𝑙</m:t>
                      </m:r>
                      <m:r>
                        <a:rPr lang="en-US" sz="2000" b="0" i="1" smtClean="0">
                          <a:latin typeface="Cambria Math" charset="0"/>
                        </a:rPr>
                        <m:t> </m:t>
                      </m:r>
                      <m:r>
                        <a:rPr lang="en-US" sz="2000" b="0" i="1" smtClean="0">
                          <a:latin typeface="Cambria Math" charset="0"/>
                        </a:rPr>
                        <m:t>𝑓𝑜𝑟</m:t>
                      </m:r>
                      <m:r>
                        <a:rPr lang="en-US" sz="2000" b="0" i="1" smtClean="0">
                          <a:latin typeface="Cambria Math" charset="0"/>
                        </a:rPr>
                        <m:t> </m:t>
                      </m:r>
                      <m:r>
                        <a:rPr lang="en-US" sz="2000" b="0" i="1" smtClean="0">
                          <a:latin typeface="Cambria Math" charset="0"/>
                        </a:rPr>
                        <m:t>𝑡h𝑒</m:t>
                      </m:r>
                      <m:r>
                        <a:rPr lang="en-US" sz="2000" b="0" i="1" smtClean="0">
                          <a:latin typeface="Cambria Math" charset="0"/>
                        </a:rPr>
                        <m:t> </m:t>
                      </m:r>
                    </m:oMath>
                    <m:oMath xmlns:m="http://schemas.openxmlformats.org/officeDocument/2006/math">
                      <m:r>
                        <a:rPr lang="en-US" sz="2000" b="0" i="1" smtClean="0">
                          <a:latin typeface="Cambria Math" charset="0"/>
                        </a:rPr>
                        <m:t>𝑑𝑖𝑓𝑓𝑒𝑟𝑒𝑛𝑐𝑒</m:t>
                      </m:r>
                      <m:r>
                        <a:rPr lang="en-US" sz="2000" b="0" i="1" smtClean="0">
                          <a:latin typeface="Cambria Math" charset="0"/>
                        </a:rPr>
                        <m:t> </m:t>
                      </m:r>
                      <m:r>
                        <a:rPr lang="en-US" sz="2000" b="0" i="1" smtClean="0">
                          <a:latin typeface="Cambria Math" charset="0"/>
                        </a:rPr>
                        <m:t>𝑏𝑒𝑡𝑤𝑒𝑒𝑛</m:t>
                      </m:r>
                      <m:r>
                        <a:rPr lang="en-US" sz="2000" b="0" i="1" smtClean="0">
                          <a:latin typeface="Cambria Math" charset="0"/>
                        </a:rPr>
                        <m:t> </m:t>
                      </m:r>
                      <m:r>
                        <a:rPr lang="en-US" sz="2000" b="0" i="1" smtClean="0">
                          <a:latin typeface="Cambria Math" charset="0"/>
                        </a:rPr>
                        <m:t>𝑡𝑤𝑜</m:t>
                      </m:r>
                      <m:r>
                        <a:rPr lang="en-US" sz="2000" b="0" i="1" smtClean="0">
                          <a:latin typeface="Cambria Math" charset="0"/>
                        </a:rPr>
                        <m:t> </m:t>
                      </m:r>
                      <m:r>
                        <a:rPr lang="en-US" sz="2000" b="0" i="1" smtClean="0">
                          <a:latin typeface="Cambria Math" charset="0"/>
                        </a:rPr>
                        <m:t>𝑝𝑜𝑝𝑢𝑙𝑎𝑡𝑖𝑜𝑛</m:t>
                      </m:r>
                      <m:r>
                        <a:rPr lang="en-US" sz="2000" b="0" i="1" smtClean="0">
                          <a:latin typeface="Cambria Math" charset="0"/>
                        </a:rPr>
                        <m:t> </m:t>
                      </m:r>
                      <m:r>
                        <a:rPr lang="en-US" sz="2000" b="0" i="1" smtClean="0">
                          <a:latin typeface="Cambria Math" charset="0"/>
                        </a:rPr>
                        <m:t>𝑚𝑒𝑎𝑛𝑠</m:t>
                      </m:r>
                    </m:oMath>
                    <m:oMath xmlns:m="http://schemas.openxmlformats.org/officeDocument/2006/math">
                      <m:r>
                        <a:rPr lang="en-US" sz="2000" b="0" i="1" smtClean="0">
                          <a:latin typeface="Cambria Math" charset="0"/>
                        </a:rPr>
                        <m:t>𝑀</m:t>
                      </m:r>
                      <m:r>
                        <a:rPr lang="en-US" sz="2000" b="0" i="1" smtClean="0">
                          <a:latin typeface="Cambria Math" charset="0"/>
                        </a:rPr>
                        <m:t>=</m:t>
                      </m:r>
                      <m:r>
                        <a:rPr lang="en-US" sz="2000" b="0" i="1" smtClean="0">
                          <a:latin typeface="Cambria Math" charset="0"/>
                        </a:rPr>
                        <m:t>𝑡h𝑒</m:t>
                      </m:r>
                      <m:r>
                        <a:rPr lang="en-US" sz="2000" b="0" i="1" smtClean="0">
                          <a:latin typeface="Cambria Math" charset="0"/>
                        </a:rPr>
                        <m:t> </m:t>
                      </m:r>
                      <m:r>
                        <a:rPr lang="en-US" sz="2000" b="0" i="1" smtClean="0">
                          <a:latin typeface="Cambria Math" charset="0"/>
                        </a:rPr>
                        <m:t>𝑠𝑎𝑚𝑝𝑙𝑒</m:t>
                      </m:r>
                      <m:r>
                        <a:rPr lang="en-US" sz="2000" b="0" i="1" smtClean="0">
                          <a:latin typeface="Cambria Math" charset="0"/>
                        </a:rPr>
                        <m:t> </m:t>
                      </m:r>
                      <m:r>
                        <a:rPr lang="en-US" sz="2000" b="0" i="1" smtClean="0">
                          <a:latin typeface="Cambria Math" charset="0"/>
                        </a:rPr>
                        <m:t>𝑚𝑒𝑎𝑛</m:t>
                      </m:r>
                      <m:r>
                        <a:rPr lang="en-US" sz="2000" b="0" i="1" smtClean="0">
                          <a:latin typeface="Cambria Math" charset="0"/>
                        </a:rPr>
                        <m:t> </m:t>
                      </m:r>
                      <m:r>
                        <a:rPr lang="en-US" sz="2000" b="0" i="1" smtClean="0">
                          <a:latin typeface="Cambria Math" charset="0"/>
                        </a:rPr>
                        <m:t>𝑓𝑟𝑜𝑚</m:t>
                      </m:r>
                      <m:r>
                        <a:rPr lang="en-US" sz="2000" b="0" i="1" smtClean="0">
                          <a:latin typeface="Cambria Math" charset="0"/>
                        </a:rPr>
                        <m:t> </m:t>
                      </m:r>
                      <m:r>
                        <a:rPr lang="en-US" sz="2000" b="0" i="1" smtClean="0">
                          <a:latin typeface="Cambria Math" charset="0"/>
                        </a:rPr>
                        <m:t>𝑜𝑛𝑒</m:t>
                      </m:r>
                      <m:r>
                        <a:rPr lang="en-US" sz="2000" b="0" i="1" smtClean="0">
                          <a:latin typeface="Cambria Math" charset="0"/>
                        </a:rPr>
                        <m:t> </m:t>
                      </m:r>
                      <m:r>
                        <a:rPr lang="en-US" sz="2000" b="0" i="1" smtClean="0">
                          <a:latin typeface="Cambria Math" charset="0"/>
                        </a:rPr>
                        <m:t>𝑝𝑜𝑝𝑢𝑙𝑎𝑡𝑖𝑜𝑛</m:t>
                      </m:r>
                    </m:oMath>
                    <m:oMath xmlns:m="http://schemas.openxmlformats.org/officeDocument/2006/math">
                      <m:r>
                        <a:rPr lang="en-US" sz="2000" i="1" smtClean="0">
                          <a:latin typeface="Cambria Math" charset="0"/>
                          <a:ea typeface="Cambria Math" charset="0"/>
                          <a:cs typeface="Cambria Math" charset="0"/>
                        </a:rPr>
                        <m:t>𝜇</m:t>
                      </m:r>
                      <m:r>
                        <a:rPr lang="en-US" sz="2000" i="1">
                          <a:latin typeface="Cambria Math" charset="0"/>
                        </a:rPr>
                        <m:t>=</m:t>
                      </m:r>
                      <m:r>
                        <a:rPr lang="en-US" sz="2000" b="0" i="1" smtClean="0">
                          <a:latin typeface="Cambria Math" charset="0"/>
                        </a:rPr>
                        <m:t>𝑚𝑒𝑎𝑛</m:t>
                      </m:r>
                      <m:r>
                        <a:rPr lang="en-US" sz="2000" b="0" i="1" smtClean="0">
                          <a:latin typeface="Cambria Math" charset="0"/>
                        </a:rPr>
                        <m:t> </m:t>
                      </m:r>
                      <m:r>
                        <a:rPr lang="en-US" sz="2000" b="0" i="1" smtClean="0">
                          <a:latin typeface="Cambria Math" charset="0"/>
                        </a:rPr>
                        <m:t>𝑓𝑜𝑟</m:t>
                      </m:r>
                      <m:r>
                        <a:rPr lang="en-US" sz="2000" b="0" i="1" smtClean="0">
                          <a:latin typeface="Cambria Math" charset="0"/>
                        </a:rPr>
                        <m:t> </m:t>
                      </m:r>
                      <m:r>
                        <a:rPr lang="en-US" sz="2000" b="0" i="1" smtClean="0">
                          <a:latin typeface="Cambria Math" charset="0"/>
                        </a:rPr>
                        <m:t>𝑡h𝑒</m:t>
                      </m:r>
                      <m:r>
                        <a:rPr lang="en-US" sz="2000" b="0" i="1" smtClean="0">
                          <a:latin typeface="Cambria Math" charset="0"/>
                        </a:rPr>
                        <m:t> </m:t>
                      </m:r>
                      <m:r>
                        <a:rPr lang="en-US" sz="2000" b="0" i="1" smtClean="0">
                          <a:latin typeface="Cambria Math" charset="0"/>
                        </a:rPr>
                        <m:t>𝑜𝑡h𝑒𝑟</m:t>
                      </m:r>
                      <m:r>
                        <a:rPr lang="en-US" sz="2000" b="0" i="1" smtClean="0">
                          <a:latin typeface="Cambria Math" charset="0"/>
                        </a:rPr>
                        <m:t> </m:t>
                      </m:r>
                      <m:r>
                        <a:rPr lang="en-US" sz="2000" b="0" i="1" smtClean="0">
                          <a:latin typeface="Cambria Math" charset="0"/>
                        </a:rPr>
                        <m:t>𝑝𝑜𝑝𝑢𝑙𝑎𝑡𝑖𝑜𝑛</m:t>
                      </m:r>
                    </m:oMath>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charset="0"/>
                            </a:rPr>
                            <m:t>𝑡</m:t>
                          </m:r>
                        </m:e>
                        <m:sub>
                          <m:r>
                            <a:rPr lang="en-US" sz="2000" b="0" i="1" smtClean="0">
                              <a:latin typeface="Cambria Math" charset="0"/>
                            </a:rPr>
                            <m:t>𝑐𝑣</m:t>
                          </m:r>
                        </m:sub>
                      </m:sSub>
                      <m:r>
                        <a:rPr lang="en-US" sz="2000" b="0" i="1" smtClean="0">
                          <a:latin typeface="Cambria Math" charset="0"/>
                        </a:rPr>
                        <m:t>=</m:t>
                      </m:r>
                      <m:r>
                        <a:rPr lang="en-US" sz="2000" b="0" i="1" smtClean="0">
                          <a:latin typeface="Cambria Math" charset="0"/>
                        </a:rPr>
                        <m:t>𝑡h𝑒</m:t>
                      </m:r>
                      <m:r>
                        <a:rPr lang="en-US" sz="2000" b="0" i="1" smtClean="0">
                          <a:latin typeface="Cambria Math" charset="0"/>
                        </a:rPr>
                        <m:t> </m:t>
                      </m:r>
                      <m:r>
                        <a:rPr lang="en-US" sz="2000" b="0" i="1" smtClean="0">
                          <a:latin typeface="Cambria Math" charset="0"/>
                        </a:rPr>
                        <m:t>𝑐𝑟𝑖𝑡𝑖𝑐𝑎𝑙</m:t>
                      </m:r>
                      <m:r>
                        <a:rPr lang="en-US" sz="2000" b="0" i="1" smtClean="0">
                          <a:latin typeface="Cambria Math" charset="0"/>
                        </a:rPr>
                        <m:t> </m:t>
                      </m:r>
                      <m:r>
                        <a:rPr lang="en-US" sz="2000" b="0" i="1" smtClean="0">
                          <a:latin typeface="Cambria Math" charset="0"/>
                        </a:rPr>
                        <m:t>𝑣𝑎𝑙𝑢𝑒</m:t>
                      </m:r>
                      <m:r>
                        <a:rPr lang="en-US" sz="2000" b="0" i="1" smtClean="0">
                          <a:latin typeface="Cambria Math" charset="0"/>
                        </a:rPr>
                        <m:t> </m:t>
                      </m:r>
                      <m:r>
                        <a:rPr lang="en-US" sz="2000" b="0" i="1" smtClean="0">
                          <a:latin typeface="Cambria Math" charset="0"/>
                        </a:rPr>
                        <m:t>𝑜𝑓</m:t>
                      </m:r>
                      <m:r>
                        <a:rPr lang="en-US" sz="2000" b="0" i="1" smtClean="0">
                          <a:latin typeface="Cambria Math" charset="0"/>
                        </a:rPr>
                        <m:t> </m:t>
                      </m:r>
                      <m:r>
                        <a:rPr lang="en-US" sz="2000" b="0" i="1" smtClean="0">
                          <a:latin typeface="Cambria Math" charset="0"/>
                        </a:rPr>
                        <m:t>𝑡</m:t>
                      </m:r>
                      <m:r>
                        <a:rPr lang="en-US" sz="2000" b="0" i="1" smtClean="0">
                          <a:latin typeface="Cambria Math" charset="0"/>
                        </a:rPr>
                        <m:t>, </m:t>
                      </m:r>
                      <m:r>
                        <a:rPr lang="en-US" sz="2000" b="0" i="1" smtClean="0">
                          <a:latin typeface="Cambria Math" charset="0"/>
                        </a:rPr>
                        <m:t>𝑡𝑤𝑜</m:t>
                      </m:r>
                      <m:r>
                        <a:rPr lang="en-US" sz="2000" b="0" i="1" smtClean="0">
                          <a:latin typeface="Cambria Math" charset="0"/>
                        </a:rPr>
                        <m:t>−</m:t>
                      </m:r>
                      <m:r>
                        <a:rPr lang="en-US" sz="2000" b="0" i="1" smtClean="0">
                          <a:latin typeface="Cambria Math" charset="0"/>
                        </a:rPr>
                        <m:t>𝑡𝑎𝑖𝑙𝑒𝑑</m:t>
                      </m:r>
                      <m:r>
                        <a:rPr lang="en-US" sz="2000" b="0" i="1" smtClean="0">
                          <a:latin typeface="Cambria Math" charset="0"/>
                        </a:rPr>
                        <m:t>,</m:t>
                      </m:r>
                    </m:oMath>
                    <m:oMath xmlns:m="http://schemas.openxmlformats.org/officeDocument/2006/math">
                      <m:r>
                        <a:rPr lang="en-US" sz="2000" b="0" i="1" smtClean="0">
                          <a:latin typeface="Cambria Math" charset="0"/>
                          <a:ea typeface="Cambria Math" charset="0"/>
                          <a:cs typeface="Cambria Math" charset="0"/>
                        </a:rPr>
                        <m:t>𝛼</m:t>
                      </m:r>
                      <m:r>
                        <a:rPr lang="en-US" sz="2000" b="0" i="1" smtClean="0">
                          <a:latin typeface="Cambria Math" charset="0"/>
                          <a:ea typeface="Cambria Math" charset="0"/>
                          <a:cs typeface="Cambria Math" charset="0"/>
                        </a:rPr>
                        <m:t>=.05, </m:t>
                      </m:r>
                      <m:r>
                        <a:rPr lang="en-US" sz="2000" b="0" i="1" smtClean="0">
                          <a:latin typeface="Cambria Math" charset="0"/>
                          <a:ea typeface="Cambria Math" charset="0"/>
                          <a:cs typeface="Cambria Math" charset="0"/>
                        </a:rPr>
                        <m:t>𝑑𝑓</m:t>
                      </m:r>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𝑁</m:t>
                      </m:r>
                      <m:r>
                        <a:rPr lang="en-US" sz="2000" b="0" i="1" smtClean="0">
                          <a:latin typeface="Cambria Math" charset="0"/>
                          <a:ea typeface="Cambria Math" charset="0"/>
                          <a:cs typeface="Cambria Math" charset="0"/>
                        </a:rPr>
                        <m:t>−1 </m:t>
                      </m:r>
                      <m:d>
                        <m:dPr>
                          <m:ctrlPr>
                            <a:rPr lang="en-US" sz="2000" b="0" i="1" smtClean="0">
                              <a:latin typeface="Cambria Math" panose="02040503050406030204" pitchFamily="18" charset="0"/>
                              <a:ea typeface="Cambria Math" charset="0"/>
                              <a:cs typeface="Cambria Math" charset="0"/>
                            </a:rPr>
                          </m:ctrlPr>
                        </m:dPr>
                        <m:e>
                          <m:r>
                            <a:rPr lang="en-US" sz="2000" b="0" i="1" smtClean="0">
                              <a:latin typeface="Cambria Math" charset="0"/>
                              <a:ea typeface="Cambria Math" charset="0"/>
                              <a:cs typeface="Cambria Math" charset="0"/>
                            </a:rPr>
                            <m:t>𝐴𝑝𝑝𝑒𝑛𝑑𝑖𝑥</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𝑇𝑎𝑏𝑙𝑒</m:t>
                          </m:r>
                          <m:r>
                            <a:rPr lang="en-US" sz="2000" b="0" i="1" smtClean="0">
                              <a:latin typeface="Cambria Math" charset="0"/>
                              <a:ea typeface="Cambria Math" charset="0"/>
                              <a:cs typeface="Cambria Math" charset="0"/>
                            </a:rPr>
                            <m:t> 3</m:t>
                          </m:r>
                        </m:e>
                      </m:d>
                    </m:oMath>
                    <m:oMath xmlns:m="http://schemas.openxmlformats.org/officeDocument/2006/math">
                      <m:sSub>
                        <m:sSubPr>
                          <m:ctrlPr>
                            <a:rPr lang="en-US" sz="2000" i="1">
                              <a:latin typeface="Cambria Math" panose="02040503050406030204" pitchFamily="18" charset="0"/>
                              <a:ea typeface="Cambria Math" charset="0"/>
                              <a:cs typeface="Cambria Math" charset="0"/>
                            </a:rPr>
                          </m:ctrlPr>
                        </m:sSubPr>
                        <m:e>
                          <m:r>
                            <a:rPr lang="en-US" sz="2000" i="1">
                              <a:latin typeface="Cambria Math" charset="0"/>
                              <a:ea typeface="Cambria Math" charset="0"/>
                              <a:cs typeface="Cambria Math" charset="0"/>
                            </a:rPr>
                            <m:t>𝑆</m:t>
                          </m:r>
                        </m:e>
                        <m:sub>
                          <m:r>
                            <a:rPr lang="en-US" sz="2000" b="0" i="1" smtClean="0">
                              <a:latin typeface="Cambria Math" charset="0"/>
                              <a:ea typeface="Cambria Math" charset="0"/>
                              <a:cs typeface="Cambria Math" charset="0"/>
                            </a:rPr>
                            <m:t>𝑀</m:t>
                          </m:r>
                        </m:sub>
                      </m:sSub>
                      <m:r>
                        <a:rPr lang="en-US" sz="2000" b="0" i="1" smtClean="0">
                          <a:latin typeface="Cambria Math" charset="0"/>
                          <a:ea typeface="Cambria Math" charset="0"/>
                          <a:cs typeface="Cambria Math" charset="0"/>
                        </a:rPr>
                        <m:t>=</m:t>
                      </m:r>
                      <m:r>
                        <a:rPr lang="en-US" sz="2000" b="0" i="1" smtClean="0">
                          <a:latin typeface="Cambria Math" charset="0"/>
                          <a:ea typeface="Cambria Math" charset="0"/>
                          <a:cs typeface="Cambria Math" charset="0"/>
                        </a:rPr>
                        <m:t>𝑡h𝑒</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𝑒𝑠𝑡𝑖𝑚𝑎𝑡𝑒𝑑</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𝑠𝑡𝑎𝑛𝑑𝑎𝑟𝑑</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𝑒𝑟𝑟𝑜𝑟</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𝑜𝑓</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𝑡h𝑒</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𝑚𝑒𝑎𝑛</m:t>
                      </m:r>
                      <m:r>
                        <a:rPr lang="en-US" sz="2000" b="0" i="1" smtClean="0">
                          <a:latin typeface="Cambria Math" charset="0"/>
                          <a:ea typeface="Cambria Math" charset="0"/>
                          <a:cs typeface="Cambria Math" charset="0"/>
                        </a:rPr>
                        <m:t> (</m:t>
                      </m:r>
                      <m:r>
                        <a:rPr lang="en-US" sz="2000" b="0" i="1" smtClean="0">
                          <a:latin typeface="Cambria Math" charset="0"/>
                          <a:ea typeface="Cambria Math" charset="0"/>
                          <a:cs typeface="Cambria Math" charset="0"/>
                        </a:rPr>
                        <m:t>𝐸𝑞𝑢𝑎𝑡𝑖𝑜𝑛</m:t>
                      </m:r>
                      <m:r>
                        <a:rPr lang="en-US" sz="2000" b="0" i="1" smtClean="0">
                          <a:latin typeface="Cambria Math" charset="0"/>
                          <a:ea typeface="Cambria Math" charset="0"/>
                          <a:cs typeface="Cambria Math" charset="0"/>
                        </a:rPr>
                        <m:t> 5.2)</m:t>
                      </m:r>
                    </m:oMath>
                  </m:oMathPara>
                </a14:m>
                <a:br>
                  <a:rPr lang="en-US" sz="2000" dirty="0"/>
                </a:br>
                <a:endParaRPr lang="en-US" sz="2000" dirty="0"/>
              </a:p>
            </p:txBody>
          </p:sp>
        </mc:Choice>
        <mc:Fallback xmlns="">
          <p:sp>
            <p:nvSpPr>
              <p:cNvPr id="6" name="Rectangle 5">
                <a:extLst>
                  <a:ext uri="{FF2B5EF4-FFF2-40B4-BE49-F238E27FC236}">
                    <a16:creationId xmlns:a16="http://schemas.microsoft.com/office/drawing/2014/main" id="{A1E08703-3B13-4D6B-A01D-F912BC7D2ACD}"/>
                  </a:ext>
                </a:extLst>
              </p:cNvPr>
              <p:cNvSpPr>
                <a:spLocks noRot="1" noChangeAspect="1" noMove="1" noResize="1" noEditPoints="1" noAdjustHandles="1" noChangeArrowheads="1" noChangeShapeType="1" noTextEdit="1"/>
              </p:cNvSpPr>
              <p:nvPr/>
            </p:nvSpPr>
            <p:spPr>
              <a:xfrm>
                <a:off x="550545" y="1524000"/>
                <a:ext cx="8042910" cy="373380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13851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189470" cy="1081620"/>
          </a:xfrm>
        </p:spPr>
        <p:txBody>
          <a:bodyPr>
            <a:normAutofit fontScale="90000"/>
          </a:bodyPr>
          <a:lstStyle/>
          <a:p>
            <a:pPr algn="l"/>
            <a:r>
              <a:rPr lang="en-US" sz="4000" dirty="0">
                <a:latin typeface="+mn-lt"/>
                <a:ea typeface="Arial" charset="0"/>
                <a:cs typeface="Arial" charset="0"/>
              </a:rPr>
              <a:t>Reaction Time Example – Step 6 – Confidence Interval</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A032961D-02FF-41EF-BD2B-109AF6A3F023}"/>
                  </a:ext>
                </a:extLst>
              </p:cNvPr>
              <p:cNvSpPr>
                <a:spLocks noGrp="1"/>
              </p:cNvSpPr>
              <p:nvPr>
                <p:ph idx="1"/>
              </p:nvPr>
            </p:nvSpPr>
            <p:spPr>
              <a:xfrm>
                <a:off x="457200" y="1600200"/>
                <a:ext cx="8229600" cy="4525963"/>
              </a:xfrm>
            </p:spPr>
            <p:txBody>
              <a:bodyPr/>
              <a:lstStyle/>
              <a:p>
                <a:pPr>
                  <a:spcBef>
                    <a:spcPts val="0"/>
                  </a:spcBef>
                </a:pPr>
                <a:r>
                  <a:rPr lang="en-US" b="1" dirty="0"/>
                  <a:t>STEP 6</a:t>
                </a:r>
                <a:r>
                  <a:rPr lang="en-US" dirty="0"/>
                  <a:t> – Interpret the Results</a:t>
                </a:r>
              </a:p>
              <a:p>
                <a:pPr lvl="1">
                  <a:spcBef>
                    <a:spcPts val="0"/>
                  </a:spcBef>
                </a:pPr>
                <a:r>
                  <a:rPr lang="en-US" dirty="0">
                    <a:cs typeface="Arial" charset="0"/>
                  </a:rPr>
                  <a:t>μ = 200, M = 220, </a:t>
                </a:r>
                <a:r>
                  <a:rPr lang="en-US" dirty="0" err="1">
                    <a:cs typeface="Arial" charset="0"/>
                  </a:rPr>
                  <a:t>s</a:t>
                </a:r>
                <a:r>
                  <a:rPr lang="en-US" baseline="-25000" dirty="0" err="1">
                    <a:cs typeface="Arial" charset="0"/>
                  </a:rPr>
                  <a:t>M</a:t>
                </a:r>
                <a:r>
                  <a:rPr lang="en-US" baseline="-25000" dirty="0">
                    <a:cs typeface="Arial" charset="0"/>
                  </a:rPr>
                  <a:t> </a:t>
                </a:r>
                <a:r>
                  <a:rPr lang="en-US" dirty="0">
                    <a:cs typeface="Arial" charset="0"/>
                  </a:rPr>
                  <a:t>= 2.27, </a:t>
                </a:r>
                <a:r>
                  <a:rPr lang="en-US" dirty="0" err="1">
                    <a:cs typeface="Arial" charset="0"/>
                  </a:rPr>
                  <a:t>t</a:t>
                </a:r>
                <a:r>
                  <a:rPr lang="en-US" baseline="-25000" dirty="0" err="1">
                    <a:cs typeface="Arial" charset="0"/>
                  </a:rPr>
                  <a:t>cv</a:t>
                </a:r>
                <a:r>
                  <a:rPr lang="en-US" dirty="0">
                    <a:cs typeface="Arial" charset="0"/>
                  </a:rPr>
                  <a:t> = 1.977</a:t>
                </a:r>
              </a:p>
              <a:p>
                <a:pPr lvl="1">
                  <a:spcBef>
                    <a:spcPts val="0"/>
                  </a:spcBef>
                </a:pPr>
                <a14:m>
                  <m:oMath xmlns:m="http://schemas.openxmlformats.org/officeDocument/2006/math">
                    <m:r>
                      <a:rPr lang="en-US" sz="2800" b="0" i="1" smtClean="0">
                        <a:latin typeface="Cambria Math" charset="0"/>
                      </a:rPr>
                      <m:t>95%</m:t>
                    </m:r>
                    <m:sSub>
                      <m:sSubPr>
                        <m:ctrlPr>
                          <a:rPr lang="en-US" sz="2800" b="0" i="1" smtClean="0">
                            <a:latin typeface="Cambria Math" panose="02040503050406030204" pitchFamily="18" charset="0"/>
                          </a:rPr>
                        </m:ctrlPr>
                      </m:sSubPr>
                      <m:e>
                        <m:r>
                          <a:rPr lang="en-US" sz="2800" b="0" i="1" smtClean="0">
                            <a:latin typeface="Cambria Math" charset="0"/>
                          </a:rPr>
                          <m:t>𝐶𝐼</m:t>
                        </m:r>
                        <m:r>
                          <a:rPr lang="en-US" sz="2800" b="0" i="1" smtClean="0">
                            <a:latin typeface="Cambria Math" charset="0"/>
                            <a:ea typeface="Cambria Math" charset="0"/>
                            <a:cs typeface="Cambria Math" charset="0"/>
                          </a:rPr>
                          <m:t>𝜇</m:t>
                        </m:r>
                      </m:e>
                      <m:sub>
                        <m:r>
                          <a:rPr lang="en-US" sz="2800" b="0" i="1" smtClean="0">
                            <a:latin typeface="Cambria Math" charset="0"/>
                          </a:rPr>
                          <m:t>𝐷𝑖𝑓𝑓</m:t>
                        </m:r>
                      </m:sub>
                    </m:sSub>
                  </m:oMath>
                </a14:m>
                <a:r>
                  <a:rPr lang="en-US" dirty="0">
                    <a:cs typeface="Arial" charset="0"/>
                  </a:rPr>
                  <a:t> = (15.51, 24.49)</a:t>
                </a:r>
              </a:p>
              <a:p>
                <a:pPr>
                  <a:spcBef>
                    <a:spcPts val="0"/>
                  </a:spcBef>
                </a:pPr>
                <a:endParaRPr lang="en-US" dirty="0">
                  <a:cs typeface="Arial" charset="0"/>
                </a:endParaRPr>
              </a:p>
              <a:p>
                <a:pPr>
                  <a:spcBef>
                    <a:spcPts val="0"/>
                  </a:spcBef>
                </a:pPr>
                <a:endParaRPr lang="en-US" dirty="0">
                  <a:cs typeface="Arial" charset="0"/>
                </a:endParaRPr>
              </a:p>
              <a:p>
                <a:pPr>
                  <a:spcBef>
                    <a:spcPts val="0"/>
                  </a:spcBef>
                </a:pPr>
                <a:endParaRPr lang="en-US" dirty="0">
                  <a:cs typeface="Arial" charset="0"/>
                </a:endParaRPr>
              </a:p>
              <a:p>
                <a:pPr>
                  <a:spcBef>
                    <a:spcPts val="0"/>
                  </a:spcBef>
                </a:pPr>
                <a:endParaRPr lang="en-US" dirty="0">
                  <a:cs typeface="Arial" charset="0"/>
                </a:endParaRPr>
              </a:p>
            </p:txBody>
          </p:sp>
        </mc:Choice>
        <mc:Fallback xmlns="">
          <p:sp>
            <p:nvSpPr>
              <p:cNvPr id="5" name="Text Placeholder 2">
                <a:extLst>
                  <a:ext uri="{FF2B5EF4-FFF2-40B4-BE49-F238E27FC236}">
                    <a16:creationId xmlns:a16="http://schemas.microsoft.com/office/drawing/2014/main" id="{A032961D-02FF-41EF-BD2B-109AF6A3F023}"/>
                  </a:ext>
                </a:extLst>
              </p:cNvPr>
              <p:cNvSpPr>
                <a:spLocks noGrp="1" noRot="1" noChangeAspect="1" noMove="1" noResize="1" noEditPoints="1" noAdjustHandles="1" noChangeArrowheads="1" noChangeShapeType="1" noTextEdit="1"/>
              </p:cNvSpPr>
              <p:nvPr>
                <p:ph idx="1"/>
              </p:nvPr>
            </p:nvSpPr>
            <p:spPr>
              <a:xfrm>
                <a:off x="457200" y="1600200"/>
                <a:ext cx="8229600" cy="4525963"/>
              </a:xfrm>
              <a:blipFill>
                <a:blip r:embed="rId4"/>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1351555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189470" cy="1081620"/>
          </a:xfrm>
        </p:spPr>
        <p:txBody>
          <a:bodyPr>
            <a:normAutofit fontScale="90000"/>
          </a:bodyPr>
          <a:lstStyle/>
          <a:p>
            <a:pPr algn="l"/>
            <a:r>
              <a:rPr lang="en-US" sz="4000" dirty="0">
                <a:latin typeface="+mn-lt"/>
                <a:ea typeface="Arial" charset="0"/>
                <a:cs typeface="Arial" charset="0"/>
              </a:rPr>
              <a:t>Reaction Time Example – Step 6 – Confidence Interval</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255891C5-204A-4052-A1EB-E05327EB124C}"/>
              </a:ext>
            </a:extLst>
          </p:cNvPr>
          <p:cNvSpPr>
            <a:spLocks noGrp="1"/>
          </p:cNvSpPr>
          <p:nvPr>
            <p:ph idx="1"/>
          </p:nvPr>
        </p:nvSpPr>
        <p:spPr>
          <a:xfrm>
            <a:off x="457200" y="961232"/>
            <a:ext cx="8343900" cy="4711951"/>
          </a:xfrm>
        </p:spPr>
        <p:txBody>
          <a:bodyPr>
            <a:normAutofit fontScale="92500" lnSpcReduction="20000"/>
          </a:bodyPr>
          <a:lstStyle/>
          <a:p>
            <a:pPr>
              <a:lnSpc>
                <a:spcPct val="120000"/>
              </a:lnSpc>
              <a:spcBef>
                <a:spcPts val="0"/>
              </a:spcBef>
            </a:pPr>
            <a:endParaRPr lang="en-US" sz="2000" dirty="0"/>
          </a:p>
          <a:p>
            <a:pPr>
              <a:lnSpc>
                <a:spcPct val="120000"/>
              </a:lnSpc>
              <a:spcBef>
                <a:spcPts val="0"/>
              </a:spcBef>
            </a:pPr>
            <a:endParaRPr lang="en-US" sz="2000" dirty="0"/>
          </a:p>
          <a:p>
            <a:pPr>
              <a:lnSpc>
                <a:spcPct val="120000"/>
              </a:lnSpc>
              <a:spcBef>
                <a:spcPts val="0"/>
              </a:spcBef>
            </a:pPr>
            <a:endParaRPr lang="en-US" sz="2000" dirty="0"/>
          </a:p>
          <a:p>
            <a:pPr>
              <a:lnSpc>
                <a:spcPct val="120000"/>
              </a:lnSpc>
              <a:spcBef>
                <a:spcPts val="0"/>
              </a:spcBef>
            </a:pPr>
            <a:endParaRPr lang="en-US" sz="2000" dirty="0"/>
          </a:p>
          <a:p>
            <a:pPr>
              <a:lnSpc>
                <a:spcPct val="120000"/>
              </a:lnSpc>
              <a:spcBef>
                <a:spcPts val="0"/>
              </a:spcBef>
            </a:pPr>
            <a:endParaRPr lang="en-US" sz="2000" dirty="0"/>
          </a:p>
          <a:p>
            <a:pPr>
              <a:lnSpc>
                <a:spcPct val="120000"/>
              </a:lnSpc>
              <a:spcBef>
                <a:spcPts val="0"/>
              </a:spcBef>
            </a:pPr>
            <a:endParaRPr lang="en-US" sz="2000" dirty="0"/>
          </a:p>
          <a:p>
            <a:pPr marL="0" indent="0">
              <a:lnSpc>
                <a:spcPct val="120000"/>
              </a:lnSpc>
              <a:spcBef>
                <a:spcPts val="0"/>
              </a:spcBef>
              <a:buNone/>
            </a:pPr>
            <a:endParaRPr lang="en-US" sz="2000" dirty="0"/>
          </a:p>
          <a:p>
            <a:pPr>
              <a:lnSpc>
                <a:spcPct val="120000"/>
              </a:lnSpc>
              <a:spcBef>
                <a:spcPts val="0"/>
              </a:spcBef>
            </a:pPr>
            <a:endParaRPr lang="en-US" sz="2000" dirty="0"/>
          </a:p>
          <a:p>
            <a:pPr>
              <a:lnSpc>
                <a:spcPct val="120000"/>
              </a:lnSpc>
              <a:spcBef>
                <a:spcPts val="0"/>
              </a:spcBef>
              <a:buNone/>
            </a:pPr>
            <a:endParaRPr lang="en-US" sz="2000" dirty="0"/>
          </a:p>
          <a:p>
            <a:pPr>
              <a:lnSpc>
                <a:spcPct val="120000"/>
              </a:lnSpc>
              <a:spcBef>
                <a:spcPts val="0"/>
              </a:spcBef>
              <a:spcAft>
                <a:spcPts val="1200"/>
              </a:spcAft>
            </a:pPr>
            <a:r>
              <a:rPr lang="en-US" sz="2000" b="0" dirty="0"/>
              <a:t>Imagine a race: a person representing the average American crosses the finish line first, followed by a person representing the average adult with ADHD.</a:t>
            </a:r>
          </a:p>
          <a:p>
            <a:pPr>
              <a:lnSpc>
                <a:spcPct val="120000"/>
              </a:lnSpc>
              <a:spcBef>
                <a:spcPts val="0"/>
              </a:spcBef>
              <a:spcAft>
                <a:spcPts val="1200"/>
              </a:spcAft>
            </a:pPr>
            <a:r>
              <a:rPr lang="en-US" sz="2000" b="0" dirty="0"/>
              <a:t>How much slower is the average adult with ADHD?</a:t>
            </a:r>
          </a:p>
          <a:p>
            <a:pPr>
              <a:lnSpc>
                <a:spcPct val="120000"/>
              </a:lnSpc>
              <a:spcBef>
                <a:spcPts val="0"/>
              </a:spcBef>
              <a:spcAft>
                <a:spcPts val="1200"/>
              </a:spcAft>
            </a:pPr>
            <a:r>
              <a:rPr lang="en-US" sz="2000" dirty="0"/>
              <a:t>C</a:t>
            </a:r>
            <a:r>
              <a:rPr lang="en-US" sz="2000" b="0" dirty="0"/>
              <a:t>onfidence interval says the average adult with ADHD </a:t>
            </a:r>
            <a:r>
              <a:rPr lang="en-US" sz="2000" b="0" i="1" dirty="0"/>
              <a:t>probably </a:t>
            </a:r>
            <a:r>
              <a:rPr lang="en-US" sz="2000" b="0" dirty="0"/>
              <a:t>trails the average American by anywhere from 15.51 </a:t>
            </a:r>
            <a:r>
              <a:rPr lang="en-US" sz="2000" b="0" dirty="0" err="1"/>
              <a:t>msec</a:t>
            </a:r>
            <a:r>
              <a:rPr lang="en-US" sz="2000" b="0" dirty="0"/>
              <a:t> to 24.49 msec.</a:t>
            </a:r>
          </a:p>
        </p:txBody>
      </p:sp>
      <p:sp>
        <p:nvSpPr>
          <p:cNvPr id="8" name="TextBox 7">
            <a:extLst>
              <a:ext uri="{FF2B5EF4-FFF2-40B4-BE49-F238E27FC236}">
                <a16:creationId xmlns:a16="http://schemas.microsoft.com/office/drawing/2014/main" id="{7E3DEA37-EB27-4E26-AB90-6060FE179C6E}"/>
              </a:ext>
            </a:extLst>
          </p:cNvPr>
          <p:cNvSpPr txBox="1"/>
          <p:nvPr/>
        </p:nvSpPr>
        <p:spPr>
          <a:xfrm>
            <a:off x="1047750" y="3180881"/>
            <a:ext cx="7048500" cy="307777"/>
          </a:xfrm>
          <a:prstGeom prst="rect">
            <a:avLst/>
          </a:prstGeom>
          <a:noFill/>
        </p:spPr>
        <p:txBody>
          <a:bodyPr wrap="square" rtlCol="0">
            <a:spAutoFit/>
          </a:bodyPr>
          <a:lstStyle/>
          <a:p>
            <a:r>
              <a:rPr lang="en-US" sz="1400" dirty="0">
                <a:solidFill>
                  <a:srgbClr val="000000"/>
                </a:solidFill>
              </a:rPr>
              <a:t>Confidence Interval for the Difference Between Population Means for the Reaction-Time Study</a:t>
            </a:r>
          </a:p>
        </p:txBody>
      </p:sp>
      <p:pic>
        <p:nvPicPr>
          <p:cNvPr id="9" name="Picture 8" descr="The figure is a proportional drawing of runners in a graph. Dr. Farshad’s confidence interval tells her that there’s a 95% chance that the difference between the two population means falls somewhere in the interval from 15.51 msec to 24.49 msec&#10;" title="Figure 7.9">
            <a:extLst>
              <a:ext uri="{FF2B5EF4-FFF2-40B4-BE49-F238E27FC236}">
                <a16:creationId xmlns:a16="http://schemas.microsoft.com/office/drawing/2014/main" id="{45BC15ED-30EF-48EC-B7DB-783483C46A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82265" y="1508760"/>
            <a:ext cx="3554902" cy="1672121"/>
          </a:xfrm>
          <a:prstGeom prst="rect">
            <a:avLst/>
          </a:prstGeom>
        </p:spPr>
      </p:pic>
    </p:spTree>
    <p:extLst>
      <p:ext uri="{BB962C8B-B14F-4D97-AF65-F5344CB8AC3E}">
        <p14:creationId xmlns:p14="http://schemas.microsoft.com/office/powerpoint/2010/main" val="3499821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755130" cy="502602"/>
          </a:xfrm>
        </p:spPr>
        <p:txBody>
          <a:bodyPr>
            <a:normAutofit fontScale="90000"/>
          </a:bodyPr>
          <a:lstStyle/>
          <a:p>
            <a:r>
              <a:rPr lang="en-US" sz="4000" dirty="0">
                <a:latin typeface="+mn-lt"/>
                <a:ea typeface="Arial" charset="0"/>
                <a:cs typeface="Arial" charset="0"/>
              </a:rPr>
              <a:t>Calculating the Single-Sample </a:t>
            </a:r>
            <a:r>
              <a:rPr lang="en-US" sz="4000" i="1" dirty="0">
                <a:latin typeface="+mn-lt"/>
                <a:ea typeface="Arial" charset="0"/>
                <a:cs typeface="Arial" charset="0"/>
              </a:rPr>
              <a:t>t</a:t>
            </a:r>
            <a:r>
              <a:rPr lang="en-US" sz="4000" dirty="0">
                <a:latin typeface="+mn-lt"/>
                <a:ea typeface="Arial" charset="0"/>
                <a:cs typeface="Arial" charset="0"/>
              </a:rPr>
              <a:t> Test</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C77658B9-F04C-4A14-83D2-A29C862B8045}"/>
              </a:ext>
            </a:extLst>
          </p:cNvPr>
          <p:cNvSpPr>
            <a:spLocks noGrp="1"/>
          </p:cNvSpPr>
          <p:nvPr>
            <p:ph idx="1"/>
          </p:nvPr>
        </p:nvSpPr>
        <p:spPr>
          <a:xfrm>
            <a:off x="457200" y="977717"/>
            <a:ext cx="8458200" cy="4525963"/>
          </a:xfrm>
        </p:spPr>
        <p:txBody>
          <a:bodyPr>
            <a:normAutofit fontScale="92500" lnSpcReduction="10000"/>
          </a:bodyPr>
          <a:lstStyle/>
          <a:p>
            <a:r>
              <a:rPr lang="en-US" dirty="0"/>
              <a:t>Single-Sample </a:t>
            </a:r>
            <a:r>
              <a:rPr lang="en-US" i="1" dirty="0"/>
              <a:t>t </a:t>
            </a:r>
            <a:r>
              <a:rPr lang="en-US" dirty="0"/>
              <a:t>test </a:t>
            </a:r>
          </a:p>
          <a:p>
            <a:pPr lvl="1"/>
            <a:r>
              <a:rPr lang="en-US" sz="2000" dirty="0"/>
              <a:t>Statistical test that compares a sample mean to a population mean when the population standard deviation is not known</a:t>
            </a:r>
          </a:p>
          <a:p>
            <a:r>
              <a:rPr lang="en-US" dirty="0"/>
              <a:t>Example: Dr. Farshad’s reaction time study</a:t>
            </a:r>
          </a:p>
          <a:p>
            <a:pPr lvl="1"/>
            <a:r>
              <a:rPr lang="en-US" dirty="0"/>
              <a:t>Do adults with attention deficit hyperactivity disorder (ADHD) differ in reaction time from the general population? </a:t>
            </a:r>
          </a:p>
          <a:p>
            <a:pPr lvl="1"/>
            <a:r>
              <a:rPr lang="en-US" sz="2000" dirty="0"/>
              <a:t>Reaction time test normed on adults in the United States </a:t>
            </a:r>
            <a:br>
              <a:rPr lang="en-US" sz="2000" dirty="0"/>
            </a:br>
            <a:r>
              <a:rPr lang="en-US" sz="2000" dirty="0"/>
              <a:t>μ = 200 milliseconds (</a:t>
            </a:r>
            <a:r>
              <a:rPr lang="en-US" sz="2000" dirty="0" err="1"/>
              <a:t>msec</a:t>
            </a:r>
            <a:r>
              <a:rPr lang="en-US" sz="2000" dirty="0"/>
              <a:t>)</a:t>
            </a:r>
          </a:p>
          <a:p>
            <a:pPr lvl="1"/>
            <a:r>
              <a:rPr lang="en-US" sz="2000" dirty="0"/>
              <a:t>Obtained a random sample of 141 adults diagnosed with ADHD from ADHD treatment centers in Illinois</a:t>
            </a:r>
          </a:p>
          <a:p>
            <a:pPr lvl="1">
              <a:lnSpc>
                <a:spcPct val="110000"/>
              </a:lnSpc>
              <a:spcBef>
                <a:spcPts val="0"/>
              </a:spcBef>
            </a:pPr>
            <a:r>
              <a:rPr lang="en-US" sz="2000" dirty="0"/>
              <a:t>Reaction time for the </a:t>
            </a:r>
            <a:r>
              <a:rPr lang="en-US" sz="2000" i="1" dirty="0"/>
              <a:t>sample </a:t>
            </a:r>
            <a:r>
              <a:rPr lang="en-US" sz="2000" dirty="0"/>
              <a:t>(</a:t>
            </a:r>
            <a:r>
              <a:rPr lang="en-US" sz="2000" i="1" dirty="0"/>
              <a:t>M </a:t>
            </a:r>
            <a:r>
              <a:rPr lang="en-US" sz="2000" dirty="0"/>
              <a:t>= 220</a:t>
            </a:r>
            <a:r>
              <a:rPr lang="en-US" sz="2000" i="1" dirty="0"/>
              <a:t>, s </a:t>
            </a:r>
            <a:r>
              <a:rPr lang="en-US" sz="2000" dirty="0"/>
              <a:t>= 27)</a:t>
            </a:r>
          </a:p>
        </p:txBody>
      </p:sp>
    </p:spTree>
    <p:extLst>
      <p:ext uri="{BB962C8B-B14F-4D97-AF65-F5344CB8AC3E}">
        <p14:creationId xmlns:p14="http://schemas.microsoft.com/office/powerpoint/2010/main" val="3232278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189470" cy="1081620"/>
          </a:xfrm>
        </p:spPr>
        <p:txBody>
          <a:bodyPr>
            <a:normAutofit fontScale="90000"/>
          </a:bodyPr>
          <a:lstStyle/>
          <a:p>
            <a:pPr algn="l"/>
            <a:r>
              <a:rPr lang="en-US" sz="4000" dirty="0">
                <a:latin typeface="+mn-lt"/>
                <a:ea typeface="Arial" charset="0"/>
                <a:cs typeface="Arial" charset="0"/>
              </a:rPr>
              <a:t>Reaction Time Example – Step 6 – Confidence Interval</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3D5C714E-58B1-4DA7-A7A5-00B1E5E476DD}"/>
              </a:ext>
            </a:extLst>
          </p:cNvPr>
          <p:cNvSpPr>
            <a:spLocks noGrp="1"/>
          </p:cNvSpPr>
          <p:nvPr>
            <p:ph idx="1"/>
          </p:nvPr>
        </p:nvSpPr>
        <p:spPr>
          <a:xfrm>
            <a:off x="444795" y="1429067"/>
            <a:ext cx="8229600" cy="4525963"/>
          </a:xfrm>
        </p:spPr>
        <p:txBody>
          <a:bodyPr/>
          <a:lstStyle/>
          <a:p>
            <a:pPr>
              <a:spcBef>
                <a:spcPts val="0"/>
              </a:spcBef>
            </a:pPr>
            <a:r>
              <a:rPr lang="en-US" sz="2400" b="1" dirty="0"/>
              <a:t>STEP 6</a:t>
            </a:r>
            <a:r>
              <a:rPr lang="en-US" sz="2400" dirty="0"/>
              <a:t> – Interpret the Results</a:t>
            </a:r>
          </a:p>
          <a:p>
            <a:pPr lvl="1">
              <a:spcBef>
                <a:spcPts val="0"/>
              </a:spcBef>
            </a:pPr>
            <a:r>
              <a:rPr lang="en-US" sz="2000" dirty="0"/>
              <a:t>Width of the Confidence Interval for Reaction Time Study</a:t>
            </a:r>
          </a:p>
          <a:p>
            <a:pPr lvl="2">
              <a:spcBef>
                <a:spcPts val="0"/>
              </a:spcBef>
              <a:tabLst>
                <a:tab pos="1778000" algn="l"/>
              </a:tabLst>
            </a:pPr>
            <a:r>
              <a:rPr lang="en-US" sz="1800" dirty="0"/>
              <a:t>CI</a:t>
            </a:r>
            <a:r>
              <a:rPr lang="en-US" sz="1800" baseline="-25000" dirty="0"/>
              <a:t>W</a:t>
            </a:r>
            <a:r>
              <a:rPr lang="en-US" sz="1800" dirty="0"/>
              <a:t> 	= 24.49 – 15.51 </a:t>
            </a:r>
            <a:br>
              <a:rPr lang="en-US" sz="1800" dirty="0"/>
            </a:br>
            <a:r>
              <a:rPr lang="en-US" sz="1800" dirty="0"/>
              <a:t>	= 8.98</a:t>
            </a:r>
          </a:p>
          <a:p>
            <a:pPr lvl="2">
              <a:spcBef>
                <a:spcPts val="0"/>
              </a:spcBef>
            </a:pPr>
            <a:r>
              <a:rPr lang="en-US" sz="1800" dirty="0"/>
              <a:t>Confidence Interval is almost 9 </a:t>
            </a:r>
            <a:r>
              <a:rPr lang="en-US" sz="1800" dirty="0" err="1"/>
              <a:t>msec</a:t>
            </a:r>
            <a:r>
              <a:rPr lang="en-US" sz="1800" dirty="0"/>
              <a:t> wide</a:t>
            </a:r>
            <a:endParaRPr lang="en-US" sz="900" dirty="0"/>
          </a:p>
          <a:p>
            <a:pPr lvl="2">
              <a:spcBef>
                <a:spcPts val="0"/>
              </a:spcBef>
            </a:pPr>
            <a:r>
              <a:rPr lang="en-US" sz="1800" dirty="0">
                <a:cs typeface="Arial" charset="0"/>
              </a:rPr>
              <a:t>Calculate Cohen’s </a:t>
            </a:r>
            <a:r>
              <a:rPr lang="en-US" sz="1800" i="1" dirty="0">
                <a:cs typeface="Arial" charset="0"/>
              </a:rPr>
              <a:t>d</a:t>
            </a:r>
            <a:r>
              <a:rPr lang="en-US" sz="1800" dirty="0">
                <a:cs typeface="Arial" charset="0"/>
              </a:rPr>
              <a:t> for the two ends of the confidence interval</a:t>
            </a:r>
          </a:p>
          <a:p>
            <a:pPr lvl="3">
              <a:spcBef>
                <a:spcPts val="0"/>
              </a:spcBef>
            </a:pPr>
            <a:r>
              <a:rPr lang="en-US" dirty="0">
                <a:cs typeface="Arial" charset="0"/>
              </a:rPr>
              <a:t>Effect could be from </a:t>
            </a:r>
            <a:r>
              <a:rPr lang="en-US" i="1" dirty="0">
                <a:cs typeface="Arial" charset="0"/>
              </a:rPr>
              <a:t>d</a:t>
            </a:r>
            <a:r>
              <a:rPr lang="en-US" dirty="0">
                <a:cs typeface="Arial" charset="0"/>
              </a:rPr>
              <a:t> = 0.57, medium effect, to </a:t>
            </a:r>
            <a:r>
              <a:rPr lang="en-US" i="1" dirty="0">
                <a:cs typeface="Arial" charset="0"/>
              </a:rPr>
              <a:t>d</a:t>
            </a:r>
            <a:r>
              <a:rPr lang="en-US" dirty="0">
                <a:cs typeface="Arial" charset="0"/>
              </a:rPr>
              <a:t> = 0.91 large effect</a:t>
            </a:r>
          </a:p>
          <a:p>
            <a:pPr>
              <a:spcBef>
                <a:spcPts val="0"/>
              </a:spcBef>
            </a:pP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21814A5-335C-4763-8D56-B8A1A048D2EE}"/>
                  </a:ext>
                </a:extLst>
              </p:cNvPr>
              <p:cNvSpPr txBox="1"/>
              <p:nvPr/>
            </p:nvSpPr>
            <p:spPr>
              <a:xfrm>
                <a:off x="6579870" y="1248754"/>
                <a:ext cx="2209800" cy="6687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charset="0"/>
                          <a:ea typeface="Cambria Math" charset="0"/>
                          <a:cs typeface="Cambria Math" charset="0"/>
                        </a:rPr>
                        <m:t>𝑑</m:t>
                      </m:r>
                      <m:r>
                        <a:rPr lang="en-US" sz="2000" i="1">
                          <a:latin typeface="Cambria Math" charset="0"/>
                          <a:ea typeface="Cambria Math" charset="0"/>
                          <a:cs typeface="Cambria Math" charset="0"/>
                        </a:rPr>
                        <m:t>=</m:t>
                      </m:r>
                      <m:f>
                        <m:fPr>
                          <m:ctrlPr>
                            <a:rPr lang="en-US" sz="2000" i="1">
                              <a:latin typeface="Cambria Math" panose="02040503050406030204" pitchFamily="18" charset="0"/>
                              <a:ea typeface="Cambria Math" charset="0"/>
                              <a:cs typeface="Cambria Math" charset="0"/>
                            </a:rPr>
                          </m:ctrlPr>
                        </m:fPr>
                        <m:num>
                          <m:r>
                            <a:rPr lang="en-US" sz="2000" i="1">
                              <a:latin typeface="Cambria Math" charset="0"/>
                              <a:ea typeface="Cambria Math" charset="0"/>
                              <a:cs typeface="Cambria Math" charset="0"/>
                            </a:rPr>
                            <m:t>𝑀</m:t>
                          </m:r>
                          <m:r>
                            <a:rPr lang="en-US" sz="2000" i="1">
                              <a:latin typeface="Cambria Math" charset="0"/>
                              <a:ea typeface="Cambria Math" charset="0"/>
                              <a:cs typeface="Cambria Math" charset="0"/>
                            </a:rPr>
                            <m:t>−</m:t>
                          </m:r>
                          <m:r>
                            <a:rPr lang="en-US" sz="2000" i="1">
                              <a:latin typeface="Cambria Math" charset="0"/>
                              <a:ea typeface="Cambria Math" charset="0"/>
                              <a:cs typeface="Cambria Math" charset="0"/>
                            </a:rPr>
                            <m:t>𝜇</m:t>
                          </m:r>
                        </m:num>
                        <m:den>
                          <m:r>
                            <a:rPr lang="en-US" sz="2000" i="1">
                              <a:latin typeface="Cambria Math" charset="0"/>
                              <a:ea typeface="Cambria Math" charset="0"/>
                              <a:cs typeface="Cambria Math" charset="0"/>
                            </a:rPr>
                            <m:t>𝑠</m:t>
                          </m:r>
                        </m:den>
                      </m:f>
                    </m:oMath>
                  </m:oMathPara>
                </a14:m>
                <a:endParaRPr lang="en-US" sz="2000" dirty="0"/>
              </a:p>
            </p:txBody>
          </p:sp>
        </mc:Choice>
        <mc:Fallback xmlns="">
          <p:sp>
            <p:nvSpPr>
              <p:cNvPr id="8" name="TextBox 7">
                <a:extLst>
                  <a:ext uri="{FF2B5EF4-FFF2-40B4-BE49-F238E27FC236}">
                    <a16:creationId xmlns:a16="http://schemas.microsoft.com/office/drawing/2014/main" id="{D21814A5-335C-4763-8D56-B8A1A048D2EE}"/>
                  </a:ext>
                </a:extLst>
              </p:cNvPr>
              <p:cNvSpPr txBox="1">
                <a:spLocks noRot="1" noChangeAspect="1" noMove="1" noResize="1" noEditPoints="1" noAdjustHandles="1" noChangeArrowheads="1" noChangeShapeType="1" noTextEdit="1"/>
              </p:cNvSpPr>
              <p:nvPr/>
            </p:nvSpPr>
            <p:spPr>
              <a:xfrm>
                <a:off x="6579870" y="1248754"/>
                <a:ext cx="2209800" cy="6687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8A6741B8-A7A7-4877-9430-1BC7B4F89EFE}"/>
                  </a:ext>
                </a:extLst>
              </p:cNvPr>
              <p:cNvSpPr/>
              <p:nvPr/>
            </p:nvSpPr>
            <p:spPr>
              <a:xfrm>
                <a:off x="651510" y="3929852"/>
                <a:ext cx="7599975" cy="1522422"/>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nSpc>
                    <a:spcPct val="150000"/>
                  </a:lnSpc>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charset="0"/>
                            </a:rPr>
                            <m:t>𝐶𝐼</m:t>
                          </m:r>
                        </m:e>
                        <m:sub>
                          <m:r>
                            <a:rPr lang="en-US" sz="1600" b="0" i="1" smtClean="0">
                              <a:latin typeface="Cambria Math" charset="0"/>
                            </a:rPr>
                            <m:t>𝑊</m:t>
                          </m:r>
                        </m:sub>
                      </m:sSub>
                      <m:r>
                        <a:rPr lang="en-US" sz="1600" b="0" i="1" smtClean="0">
                          <a:latin typeface="Cambria Math" charset="0"/>
                        </a:rPr>
                        <m:t>=</m:t>
                      </m:r>
                      <m:sSub>
                        <m:sSubPr>
                          <m:ctrlPr>
                            <a:rPr lang="en-US" sz="1600" b="0" i="1" smtClean="0">
                              <a:latin typeface="Cambria Math" panose="02040503050406030204" pitchFamily="18" charset="0"/>
                            </a:rPr>
                          </m:ctrlPr>
                        </m:sSubPr>
                        <m:e>
                          <m:r>
                            <a:rPr lang="en-US" sz="1600" b="0" i="1" smtClean="0">
                              <a:latin typeface="Cambria Math" charset="0"/>
                            </a:rPr>
                            <m:t>𝐶𝐼</m:t>
                          </m:r>
                        </m:e>
                        <m:sub>
                          <m:r>
                            <a:rPr lang="en-US" sz="1600" b="0" i="1" smtClean="0">
                              <a:latin typeface="Cambria Math" charset="0"/>
                            </a:rPr>
                            <m:t>𝑈𝐿</m:t>
                          </m:r>
                        </m:sub>
                      </m:sSub>
                      <m:r>
                        <a:rPr lang="en-US" sz="1600" b="0" i="1" smtClean="0">
                          <a:latin typeface="Cambria Math" charset="0"/>
                        </a:rPr>
                        <m:t>−</m:t>
                      </m:r>
                      <m:sSub>
                        <m:sSubPr>
                          <m:ctrlPr>
                            <a:rPr lang="en-US" sz="1600" b="0" i="1" smtClean="0">
                              <a:latin typeface="Cambria Math" panose="02040503050406030204" pitchFamily="18" charset="0"/>
                            </a:rPr>
                          </m:ctrlPr>
                        </m:sSubPr>
                        <m:e>
                          <m:r>
                            <a:rPr lang="en-US" sz="1600" b="0" i="1" smtClean="0">
                              <a:latin typeface="Cambria Math" charset="0"/>
                            </a:rPr>
                            <m:t>𝐶𝐼</m:t>
                          </m:r>
                        </m:e>
                        <m:sub>
                          <m:r>
                            <a:rPr lang="en-US" sz="1600" b="0" i="1" smtClean="0">
                              <a:latin typeface="Cambria Math" charset="0"/>
                            </a:rPr>
                            <m:t>𝐿𝐿</m:t>
                          </m:r>
                        </m:sub>
                      </m:sSub>
                    </m:oMath>
                    <m:oMath xmlns:m="http://schemas.openxmlformats.org/officeDocument/2006/math">
                      <m:r>
                        <a:rPr lang="en-US" sz="1600" b="0" i="1" smtClean="0">
                          <a:latin typeface="Cambria Math" charset="0"/>
                        </a:rPr>
                        <m:t>𝑤h𝑒𝑟𝑒</m:t>
                      </m:r>
                      <m:r>
                        <a:rPr lang="en-US" sz="1600" b="0" i="1" smtClean="0">
                          <a:latin typeface="Cambria Math" charset="0"/>
                        </a:rPr>
                        <m:t> </m:t>
                      </m:r>
                      <m:sSub>
                        <m:sSubPr>
                          <m:ctrlPr>
                            <a:rPr lang="en-US" sz="1600" i="1">
                              <a:latin typeface="Cambria Math" panose="02040503050406030204" pitchFamily="18" charset="0"/>
                            </a:rPr>
                          </m:ctrlPr>
                        </m:sSubPr>
                        <m:e>
                          <m:r>
                            <a:rPr lang="en-US" sz="1600" i="1">
                              <a:latin typeface="Cambria Math" charset="0"/>
                            </a:rPr>
                            <m:t>𝐶𝐼</m:t>
                          </m:r>
                        </m:e>
                        <m:sub>
                          <m:r>
                            <a:rPr lang="en-US" sz="1600" i="1">
                              <a:latin typeface="Cambria Math" charset="0"/>
                            </a:rPr>
                            <m:t>𝑊</m:t>
                          </m:r>
                        </m:sub>
                      </m:sSub>
                      <m:r>
                        <a:rPr lang="en-US" sz="1600" b="0" i="1" smtClean="0">
                          <a:latin typeface="Cambria Math" charset="0"/>
                        </a:rPr>
                        <m:t>=</m:t>
                      </m:r>
                      <m:r>
                        <a:rPr lang="en-US" sz="1600" b="0" i="1" smtClean="0">
                          <a:latin typeface="Cambria Math" charset="0"/>
                        </a:rPr>
                        <m:t>𝑡h𝑒</m:t>
                      </m:r>
                      <m:r>
                        <a:rPr lang="en-US" sz="1600" b="0" i="1" smtClean="0">
                          <a:latin typeface="Cambria Math" charset="0"/>
                        </a:rPr>
                        <m:t> </m:t>
                      </m:r>
                      <m:r>
                        <a:rPr lang="en-US" sz="1600" b="0" i="1" smtClean="0">
                          <a:latin typeface="Cambria Math" charset="0"/>
                        </a:rPr>
                        <m:t>𝑤𝑖𝑑𝑡h</m:t>
                      </m:r>
                      <m:r>
                        <a:rPr lang="en-US" sz="1600" b="0" i="1" smtClean="0">
                          <a:latin typeface="Cambria Math" charset="0"/>
                        </a:rPr>
                        <m:t> </m:t>
                      </m:r>
                      <m:r>
                        <a:rPr lang="en-US" sz="1600" b="0" i="1" smtClean="0">
                          <a:latin typeface="Cambria Math" charset="0"/>
                        </a:rPr>
                        <m:t>𝑜𝑓</m:t>
                      </m:r>
                      <m:r>
                        <a:rPr lang="en-US" sz="1600" b="0" i="1" smtClean="0">
                          <a:latin typeface="Cambria Math" charset="0"/>
                        </a:rPr>
                        <m:t> </m:t>
                      </m:r>
                      <m:r>
                        <a:rPr lang="en-US" sz="1600" b="0" i="1" smtClean="0">
                          <a:latin typeface="Cambria Math" charset="0"/>
                        </a:rPr>
                        <m:t>𝑡h𝑒</m:t>
                      </m:r>
                      <m:r>
                        <a:rPr lang="en-US" sz="1600" b="0" i="1" smtClean="0">
                          <a:latin typeface="Cambria Math" charset="0"/>
                        </a:rPr>
                        <m:t> </m:t>
                      </m:r>
                      <m:r>
                        <a:rPr lang="en-US" sz="1600" b="0" i="1" smtClean="0">
                          <a:latin typeface="Cambria Math" charset="0"/>
                        </a:rPr>
                        <m:t>𝑐𝑜𝑛𝑓𝑖𝑑𝑒𝑛𝑐𝑒</m:t>
                      </m:r>
                      <m:r>
                        <a:rPr lang="en-US" sz="1600" b="0" i="1" smtClean="0">
                          <a:latin typeface="Cambria Math" charset="0"/>
                        </a:rPr>
                        <m:t> </m:t>
                      </m:r>
                      <m:r>
                        <a:rPr lang="en-US" sz="1600" b="0" i="1" smtClean="0">
                          <a:latin typeface="Cambria Math" charset="0"/>
                        </a:rPr>
                        <m:t>𝑖𝑛𝑡𝑒𝑟𝑣𝑎𝑙</m:t>
                      </m:r>
                    </m:oMath>
                    <m:oMath xmlns:m="http://schemas.openxmlformats.org/officeDocument/2006/math">
                      <m:sSub>
                        <m:sSubPr>
                          <m:ctrlPr>
                            <a:rPr lang="en-US" sz="1600" i="1">
                              <a:latin typeface="Cambria Math" panose="02040503050406030204" pitchFamily="18" charset="0"/>
                            </a:rPr>
                          </m:ctrlPr>
                        </m:sSubPr>
                        <m:e>
                          <m:r>
                            <a:rPr lang="en-US" sz="1600" i="1">
                              <a:latin typeface="Cambria Math" charset="0"/>
                            </a:rPr>
                            <m:t>𝐶𝐼</m:t>
                          </m:r>
                        </m:e>
                        <m:sub>
                          <m:r>
                            <a:rPr lang="en-US" sz="1600" i="1">
                              <a:latin typeface="Cambria Math" charset="0"/>
                            </a:rPr>
                            <m:t>𝑈𝐿</m:t>
                          </m:r>
                        </m:sub>
                      </m:sSub>
                      <m:r>
                        <a:rPr lang="en-US" sz="1600" b="0" i="1" smtClean="0">
                          <a:latin typeface="Cambria Math" charset="0"/>
                        </a:rPr>
                        <m:t>=</m:t>
                      </m:r>
                      <m:r>
                        <a:rPr lang="en-US" sz="1600" b="0" i="1" smtClean="0">
                          <a:latin typeface="Cambria Math" charset="0"/>
                        </a:rPr>
                        <m:t>𝑡h𝑒</m:t>
                      </m:r>
                      <m:r>
                        <a:rPr lang="en-US" sz="1600" b="0" i="1" smtClean="0">
                          <a:latin typeface="Cambria Math" charset="0"/>
                        </a:rPr>
                        <m:t> </m:t>
                      </m:r>
                      <m:r>
                        <a:rPr lang="en-US" sz="1600" b="0" i="1" smtClean="0">
                          <a:latin typeface="Cambria Math" charset="0"/>
                        </a:rPr>
                        <m:t>𝑢𝑝𝑝𝑒𝑟</m:t>
                      </m:r>
                      <m:r>
                        <a:rPr lang="en-US" sz="1600" b="0" i="1" smtClean="0">
                          <a:latin typeface="Cambria Math" charset="0"/>
                        </a:rPr>
                        <m:t> </m:t>
                      </m:r>
                      <m:r>
                        <a:rPr lang="en-US" sz="1600" b="0" i="1" smtClean="0">
                          <a:latin typeface="Cambria Math" charset="0"/>
                        </a:rPr>
                        <m:t>𝑙𝑖𝑚𝑖𝑡</m:t>
                      </m:r>
                      <m:r>
                        <a:rPr lang="en-US" sz="1600" b="0" i="1" smtClean="0">
                          <a:latin typeface="Cambria Math" charset="0"/>
                        </a:rPr>
                        <m:t> </m:t>
                      </m:r>
                      <m:r>
                        <a:rPr lang="en-US" sz="1600" b="0" i="1" smtClean="0">
                          <a:latin typeface="Cambria Math" charset="0"/>
                        </a:rPr>
                        <m:t>𝑜𝑓</m:t>
                      </m:r>
                      <m:r>
                        <a:rPr lang="en-US" sz="1600" b="0" i="1" smtClean="0">
                          <a:latin typeface="Cambria Math" charset="0"/>
                        </a:rPr>
                        <m:t> </m:t>
                      </m:r>
                      <m:r>
                        <a:rPr lang="en-US" sz="1600" b="0" i="1" smtClean="0">
                          <a:latin typeface="Cambria Math" charset="0"/>
                        </a:rPr>
                        <m:t>𝑡h𝑒</m:t>
                      </m:r>
                      <m:r>
                        <a:rPr lang="en-US" sz="1600" b="0" i="1" smtClean="0">
                          <a:latin typeface="Cambria Math" charset="0"/>
                        </a:rPr>
                        <m:t> </m:t>
                      </m:r>
                      <m:r>
                        <a:rPr lang="en-US" sz="1600" b="0" i="1" smtClean="0">
                          <a:latin typeface="Cambria Math" charset="0"/>
                        </a:rPr>
                        <m:t>𝑐𝑜𝑛𝑓𝑖𝑑𝑒𝑛𝑐𝑒</m:t>
                      </m:r>
                      <m:r>
                        <a:rPr lang="en-US" sz="1600" b="0" i="1" smtClean="0">
                          <a:latin typeface="Cambria Math" charset="0"/>
                        </a:rPr>
                        <m:t> </m:t>
                      </m:r>
                      <m:r>
                        <a:rPr lang="en-US" sz="1600" b="0" i="1" smtClean="0">
                          <a:latin typeface="Cambria Math" charset="0"/>
                        </a:rPr>
                        <m:t>𝑖𝑛𝑡𝑒𝑟𝑣𝑎𝑙</m:t>
                      </m:r>
                    </m:oMath>
                    <m:oMath xmlns:m="http://schemas.openxmlformats.org/officeDocument/2006/math">
                      <m:sSub>
                        <m:sSubPr>
                          <m:ctrlPr>
                            <a:rPr lang="en-US" sz="1600" i="1">
                              <a:latin typeface="Cambria Math" panose="02040503050406030204" pitchFamily="18" charset="0"/>
                            </a:rPr>
                          </m:ctrlPr>
                        </m:sSubPr>
                        <m:e>
                          <m:r>
                            <a:rPr lang="en-US" sz="1600" i="1">
                              <a:latin typeface="Cambria Math" charset="0"/>
                            </a:rPr>
                            <m:t>𝐶𝐼</m:t>
                          </m:r>
                        </m:e>
                        <m:sub>
                          <m:r>
                            <a:rPr lang="en-US" sz="1600" i="1">
                              <a:latin typeface="Cambria Math" charset="0"/>
                            </a:rPr>
                            <m:t>𝐿𝐿</m:t>
                          </m:r>
                        </m:sub>
                      </m:sSub>
                      <m:r>
                        <a:rPr lang="en-US" sz="1600" b="0" i="1" smtClean="0">
                          <a:latin typeface="Cambria Math" charset="0"/>
                          <a:ea typeface="Cambria Math" charset="0"/>
                          <a:cs typeface="Cambria Math" charset="0"/>
                        </a:rPr>
                        <m:t>=</m:t>
                      </m:r>
                      <m:r>
                        <a:rPr lang="en-US" sz="1600" b="0" i="1" smtClean="0">
                          <a:latin typeface="Cambria Math" charset="0"/>
                          <a:ea typeface="Cambria Math" charset="0"/>
                          <a:cs typeface="Cambria Math" charset="0"/>
                        </a:rPr>
                        <m:t>𝑡h𝑒</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𝑙𝑜𝑤𝑒𝑟</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𝑙𝑖𝑚𝑖𝑡</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𝑜𝑓</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𝑡h𝑒</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𝑐𝑜𝑛𝑓𝑖𝑑𝑒𝑛𝑐𝑒</m:t>
                      </m:r>
                      <m:r>
                        <a:rPr lang="en-US" sz="1600" b="0" i="1" smtClean="0">
                          <a:latin typeface="Cambria Math" charset="0"/>
                          <a:ea typeface="Cambria Math" charset="0"/>
                          <a:cs typeface="Cambria Math" charset="0"/>
                        </a:rPr>
                        <m:t> </m:t>
                      </m:r>
                      <m:r>
                        <a:rPr lang="en-US" sz="1600" b="0" i="1" smtClean="0">
                          <a:latin typeface="Cambria Math" charset="0"/>
                          <a:ea typeface="Cambria Math" charset="0"/>
                          <a:cs typeface="Cambria Math" charset="0"/>
                        </a:rPr>
                        <m:t>𝑖𝑛𝑡𝑒𝑟𝑣𝑎𝑙</m:t>
                      </m:r>
                    </m:oMath>
                  </m:oMathPara>
                </a14:m>
                <a:br>
                  <a:rPr lang="en-US" sz="1600" b="0" i="1" dirty="0">
                    <a:latin typeface="Cambria Math" charset="0"/>
                    <a:ea typeface="Cambria Math" charset="0"/>
                    <a:cs typeface="Cambria Math" charset="0"/>
                  </a:rPr>
                </a:br>
                <a:endParaRPr lang="en-US" sz="1600" dirty="0"/>
              </a:p>
            </p:txBody>
          </p:sp>
        </mc:Choice>
        <mc:Fallback xmlns="">
          <p:sp>
            <p:nvSpPr>
              <p:cNvPr id="9" name="Rectangle 8">
                <a:extLst>
                  <a:ext uri="{FF2B5EF4-FFF2-40B4-BE49-F238E27FC236}">
                    <a16:creationId xmlns:a16="http://schemas.microsoft.com/office/drawing/2014/main" id="{8A6741B8-A7A7-4877-9430-1BC7B4F89EFE}"/>
                  </a:ext>
                </a:extLst>
              </p:cNvPr>
              <p:cNvSpPr>
                <a:spLocks noRot="1" noChangeAspect="1" noMove="1" noResize="1" noEditPoints="1" noAdjustHandles="1" noChangeArrowheads="1" noChangeShapeType="1" noTextEdit="1"/>
              </p:cNvSpPr>
              <p:nvPr/>
            </p:nvSpPr>
            <p:spPr>
              <a:xfrm>
                <a:off x="651510" y="3929852"/>
                <a:ext cx="7599975" cy="152242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1601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189470" cy="1081620"/>
          </a:xfrm>
        </p:spPr>
        <p:txBody>
          <a:bodyPr>
            <a:normAutofit fontScale="90000"/>
          </a:bodyPr>
          <a:lstStyle/>
          <a:p>
            <a:pPr algn="l"/>
            <a:r>
              <a:rPr lang="en-US" sz="4000" dirty="0"/>
              <a:t>Putting It All Together – Reaction Time Example</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06E2F5FE-0D61-4474-B06E-A640153B5F37}"/>
              </a:ext>
            </a:extLst>
          </p:cNvPr>
          <p:cNvSpPr>
            <a:spLocks noGrp="1"/>
          </p:cNvSpPr>
          <p:nvPr>
            <p:ph idx="1"/>
          </p:nvPr>
        </p:nvSpPr>
        <p:spPr>
          <a:xfrm>
            <a:off x="445770" y="1520190"/>
            <a:ext cx="8549640" cy="4525963"/>
          </a:xfrm>
        </p:spPr>
        <p:txBody>
          <a:bodyPr>
            <a:normAutofit fontScale="85000" lnSpcReduction="10000"/>
          </a:bodyPr>
          <a:lstStyle/>
          <a:p>
            <a:pPr>
              <a:lnSpc>
                <a:spcPct val="110000"/>
              </a:lnSpc>
              <a:spcBef>
                <a:spcPts val="0"/>
              </a:spcBef>
            </a:pPr>
            <a:r>
              <a:rPr lang="en-US" dirty="0"/>
              <a:t>Four points addressed in Dr. </a:t>
            </a:r>
            <a:r>
              <a:rPr lang="en-US" dirty="0" err="1"/>
              <a:t>Farshad’s</a:t>
            </a:r>
            <a:r>
              <a:rPr lang="en-US" dirty="0"/>
              <a:t> interpretation</a:t>
            </a:r>
          </a:p>
          <a:p>
            <a:pPr lvl="1">
              <a:lnSpc>
                <a:spcPct val="110000"/>
              </a:lnSpc>
              <a:spcBef>
                <a:spcPts val="0"/>
              </a:spcBef>
            </a:pPr>
            <a:r>
              <a:rPr lang="en-US" dirty="0"/>
              <a:t>Brief explanation of the study</a:t>
            </a:r>
          </a:p>
          <a:p>
            <a:pPr lvl="1">
              <a:lnSpc>
                <a:spcPct val="110000"/>
              </a:lnSpc>
              <a:spcBef>
                <a:spcPts val="0"/>
              </a:spcBef>
            </a:pPr>
            <a:r>
              <a:rPr lang="en-US" dirty="0"/>
              <a:t>Present some facts, means of the sample and the population. Be selective and only report what is most relevant</a:t>
            </a:r>
          </a:p>
          <a:p>
            <a:pPr lvl="1">
              <a:lnSpc>
                <a:spcPct val="110000"/>
              </a:lnSpc>
              <a:spcBef>
                <a:spcPts val="0"/>
              </a:spcBef>
            </a:pPr>
            <a:r>
              <a:rPr lang="en-US" dirty="0"/>
              <a:t>Explain the meaning of the results</a:t>
            </a:r>
          </a:p>
          <a:p>
            <a:pPr lvl="1">
              <a:lnSpc>
                <a:spcPct val="110000"/>
              </a:lnSpc>
              <a:spcBef>
                <a:spcPts val="0"/>
              </a:spcBef>
            </a:pPr>
            <a:r>
              <a:rPr lang="en-US" dirty="0"/>
              <a:t>Offer some suggestions for future research, “replicate”</a:t>
            </a:r>
            <a:br>
              <a:rPr lang="en-US" dirty="0"/>
            </a:br>
            <a:endParaRPr lang="en-US" dirty="0"/>
          </a:p>
          <a:p>
            <a:pPr>
              <a:lnSpc>
                <a:spcPct val="110000"/>
              </a:lnSpc>
              <a:spcBef>
                <a:spcPts val="0"/>
              </a:spcBef>
            </a:pPr>
            <a:r>
              <a:rPr lang="en-US" dirty="0"/>
              <a:t>Replicate</a:t>
            </a:r>
          </a:p>
          <a:p>
            <a:pPr lvl="1">
              <a:lnSpc>
                <a:spcPct val="110000"/>
              </a:lnSpc>
              <a:spcBef>
                <a:spcPts val="0"/>
              </a:spcBef>
            </a:pPr>
            <a:r>
              <a:rPr lang="en-US" dirty="0"/>
              <a:t>To repeat a study, usually introducing some change in procedure to make it better</a:t>
            </a:r>
          </a:p>
          <a:p>
            <a:pPr lvl="1">
              <a:lnSpc>
                <a:spcPct val="110000"/>
              </a:lnSpc>
              <a:spcBef>
                <a:spcPts val="0"/>
              </a:spcBef>
            </a:pPr>
            <a:endParaRPr lang="en-US" dirty="0"/>
          </a:p>
          <a:p>
            <a:pPr>
              <a:lnSpc>
                <a:spcPct val="110000"/>
              </a:lnSpc>
              <a:spcBef>
                <a:spcPts val="0"/>
              </a:spcBef>
            </a:pPr>
            <a:endParaRPr lang="en-US" dirty="0"/>
          </a:p>
        </p:txBody>
      </p:sp>
    </p:spTree>
    <p:extLst>
      <p:ext uri="{BB962C8B-B14F-4D97-AF65-F5344CB8AC3E}">
        <p14:creationId xmlns:p14="http://schemas.microsoft.com/office/powerpoint/2010/main" val="39852860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5989320" cy="502602"/>
          </a:xfrm>
        </p:spPr>
        <p:txBody>
          <a:bodyPr>
            <a:normAutofit fontScale="90000"/>
          </a:bodyPr>
          <a:lstStyle/>
          <a:p>
            <a:r>
              <a:rPr lang="en-US" sz="4000" dirty="0"/>
              <a:t>How Much Do You Remember?</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0" name="Text Placeholder 2">
            <a:extLst>
              <a:ext uri="{FF2B5EF4-FFF2-40B4-BE49-F238E27FC236}">
                <a16:creationId xmlns:a16="http://schemas.microsoft.com/office/drawing/2014/main" id="{BE5D442E-543B-4752-A644-EBB0E3D34333}"/>
              </a:ext>
            </a:extLst>
          </p:cNvPr>
          <p:cNvSpPr>
            <a:spLocks noGrp="1"/>
          </p:cNvSpPr>
          <p:nvPr>
            <p:ph idx="1"/>
          </p:nvPr>
        </p:nvSpPr>
        <p:spPr>
          <a:xfrm>
            <a:off x="457200" y="1166018"/>
            <a:ext cx="8229600" cy="4525963"/>
          </a:xfrm>
        </p:spPr>
        <p:txBody>
          <a:bodyPr/>
          <a:lstStyle/>
          <a:p>
            <a:pPr>
              <a:spcBef>
                <a:spcPts val="0"/>
              </a:spcBef>
            </a:pPr>
            <a:r>
              <a:rPr lang="en-US" dirty="0"/>
              <a:t>Three questions for interpreting a single-sample </a:t>
            </a:r>
            <a:r>
              <a:rPr lang="en-US" i="1" dirty="0"/>
              <a:t>t</a:t>
            </a:r>
            <a:r>
              <a:rPr lang="en-US" dirty="0"/>
              <a:t> test</a:t>
            </a:r>
          </a:p>
          <a:p>
            <a:pPr lvl="1">
              <a:spcBef>
                <a:spcPts val="0"/>
              </a:spcBef>
            </a:pPr>
            <a:r>
              <a:rPr lang="en-US" dirty="0"/>
              <a:t>Was the null hypothesis rejected?</a:t>
            </a:r>
          </a:p>
          <a:p>
            <a:pPr lvl="1">
              <a:spcBef>
                <a:spcPts val="0"/>
              </a:spcBef>
            </a:pPr>
            <a:r>
              <a:rPr lang="en-US" dirty="0"/>
              <a:t>How big is the effect?</a:t>
            </a:r>
          </a:p>
          <a:p>
            <a:pPr lvl="1">
              <a:spcBef>
                <a:spcPts val="0"/>
              </a:spcBef>
            </a:pPr>
            <a:r>
              <a:rPr lang="en-US" dirty="0"/>
              <a:t>How wide is the confidence interval?</a:t>
            </a:r>
          </a:p>
        </p:txBody>
      </p:sp>
    </p:spTree>
    <p:extLst>
      <p:ext uri="{BB962C8B-B14F-4D97-AF65-F5344CB8AC3E}">
        <p14:creationId xmlns:p14="http://schemas.microsoft.com/office/powerpoint/2010/main" val="3126882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416618" y="329758"/>
            <a:ext cx="2112574" cy="502602"/>
          </a:xfrm>
        </p:spPr>
        <p:txBody>
          <a:bodyPr>
            <a:normAutofit fontScale="90000"/>
          </a:bodyPr>
          <a:lstStyle/>
          <a:p>
            <a:r>
              <a:rPr lang="en-US" sz="4000" dirty="0"/>
              <a:t>Example 1</a:t>
            </a: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6" name="Content Placeholder 2">
            <a:extLst>
              <a:ext uri="{FF2B5EF4-FFF2-40B4-BE49-F238E27FC236}">
                <a16:creationId xmlns:a16="http://schemas.microsoft.com/office/drawing/2014/main" id="{E9E29D4E-2D70-4324-BA4F-F0915F6DE370}"/>
              </a:ext>
            </a:extLst>
          </p:cNvPr>
          <p:cNvSpPr>
            <a:spLocks noGrp="1"/>
          </p:cNvSpPr>
          <p:nvPr>
            <p:ph idx="1"/>
          </p:nvPr>
        </p:nvSpPr>
        <p:spPr>
          <a:xfrm>
            <a:off x="416618" y="978493"/>
            <a:ext cx="8352914" cy="1695730"/>
          </a:xfrm>
        </p:spPr>
        <p:txBody>
          <a:bodyPr>
            <a:noAutofit/>
          </a:bodyPr>
          <a:lstStyle/>
          <a:p>
            <a:pPr marL="0" indent="0">
              <a:buNone/>
            </a:pPr>
            <a:r>
              <a:rPr lang="en-US" altLang="en-US" sz="2400" dirty="0">
                <a:cs typeface="Arial" panose="020B0604020202020204" pitchFamily="34" charset="0"/>
              </a:rPr>
              <a:t>A study examined the effect of a new medication on the seated systolic blood pressure. The results, presented as mean ± SEM(   ) for 25 patients, are 113.5 ± 8.9. </a:t>
            </a:r>
          </a:p>
          <a:p>
            <a:pPr marL="0" indent="0">
              <a:buNone/>
            </a:pPr>
            <a:r>
              <a:rPr lang="en-US" altLang="en-US" sz="2400" dirty="0">
                <a:cs typeface="Arial" panose="020B0604020202020204" pitchFamily="34" charset="0"/>
              </a:rPr>
              <a:t>What is the standard deviation </a:t>
            </a:r>
            <a:r>
              <a:rPr lang="en-US" altLang="en-US" sz="2400" i="1" dirty="0">
                <a:cs typeface="Arial" panose="020B0604020202020204" pitchFamily="34" charset="0"/>
              </a:rPr>
              <a:t>s</a:t>
            </a:r>
            <a:r>
              <a:rPr lang="en-US" altLang="en-US" sz="2400" dirty="0">
                <a:cs typeface="Arial" panose="020B0604020202020204" pitchFamily="34" charset="0"/>
              </a:rPr>
              <a:t> of the sample data?</a:t>
            </a:r>
          </a:p>
          <a:p>
            <a:pPr marL="0" indent="0">
              <a:buNone/>
            </a:pPr>
            <a:endParaRPr lang="en-US" sz="600" dirty="0"/>
          </a:p>
        </p:txBody>
      </p:sp>
      <p:sp>
        <p:nvSpPr>
          <p:cNvPr id="7" name="Rectangle 5"/>
          <p:cNvSpPr>
            <a:spLocks noChangeArrowheads="1"/>
          </p:cNvSpPr>
          <p:nvPr/>
        </p:nvSpPr>
        <p:spPr bwMode="auto">
          <a:xfrm>
            <a:off x="1165225" y="5638800"/>
            <a:ext cx="1916469" cy="322676"/>
          </a:xfrm>
          <a:prstGeom prst="rect">
            <a:avLst/>
          </a:prstGeom>
          <a:noFill/>
          <a:ln w="9525">
            <a:noFill/>
            <a:miter lim="800000"/>
            <a:headEnd/>
            <a:tailEnd/>
          </a:ln>
          <a:effectLst/>
        </p:spPr>
        <p:txBody>
          <a:bodyPr/>
          <a:lstStyle/>
          <a:p>
            <a:pPr algn="ctr" defTabSz="914400" eaLnBrk="1" hangingPunct="1">
              <a:lnSpc>
                <a:spcPct val="120000"/>
              </a:lnSpc>
              <a:defRPr/>
            </a:pPr>
            <a:endParaRPr lang="en-US" altLang="en-US" sz="1400" dirty="0">
              <a:solidFill>
                <a:srgbClr val="000000"/>
              </a:solidFill>
              <a:latin typeface="Arial" charset="0"/>
              <a:ea typeface="+mn-ea"/>
            </a:endParaRPr>
          </a:p>
        </p:txBody>
      </p:sp>
      <p:pic>
        <p:nvPicPr>
          <p:cNvPr id="14" name="Picture 5">
            <a:extLst>
              <a:ext uri="{FF2B5EF4-FFF2-40B4-BE49-F238E27FC236}">
                <a16:creationId xmlns:a16="http://schemas.microsoft.com/office/drawing/2014/main" id="{9E54F51F-590D-4CA1-8A75-ABE39C4C20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970" y="2697587"/>
            <a:ext cx="1813870" cy="264477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5" name="Text Box 10">
                <a:extLst>
                  <a:ext uri="{FF2B5EF4-FFF2-40B4-BE49-F238E27FC236}">
                    <a16:creationId xmlns:a16="http://schemas.microsoft.com/office/drawing/2014/main" id="{A09D285E-60DF-41A9-A340-D836C1E02132}"/>
                  </a:ext>
                </a:extLst>
              </p:cNvPr>
              <p:cNvSpPr txBox="1">
                <a:spLocks noChangeArrowheads="1"/>
              </p:cNvSpPr>
              <p:nvPr/>
            </p:nvSpPr>
            <p:spPr bwMode="auto">
              <a:xfrm>
                <a:off x="3112838" y="2862529"/>
                <a:ext cx="4049635" cy="84266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eaLnBrk="0" hangingPunct="0">
                  <a:spcBef>
                    <a:spcPct val="20000"/>
                  </a:spcBef>
                  <a:buClr>
                    <a:srgbClr val="00CC99"/>
                  </a:buClr>
                  <a:buSzPct val="65000"/>
                  <a:buFont typeface="Wingdings" panose="05000000000000000000" pitchFamily="2" charset="2"/>
                  <a:buChar char="p"/>
                  <a:defRPr sz="2000">
                    <a:solidFill>
                      <a:schemeClr val="tx1"/>
                    </a:solidFill>
                    <a:latin typeface="Arial" panose="020B0604020202020204" pitchFamily="34" charset="0"/>
                  </a:defRPr>
                </a:lvl1pPr>
                <a:lvl2pPr marL="742950" indent="-285750" eaLnBrk="0" hangingPunct="0">
                  <a:spcBef>
                    <a:spcPct val="20000"/>
                  </a:spcBef>
                  <a:buClr>
                    <a:srgbClr val="CC0000"/>
                  </a:buClr>
                  <a:buSzPct val="60000"/>
                  <a:buFont typeface="Wingdings" panose="05000000000000000000" pitchFamily="2" charset="2"/>
                  <a:buChar char="p"/>
                  <a:defRPr>
                    <a:solidFill>
                      <a:schemeClr val="tx1"/>
                    </a:solidFill>
                    <a:latin typeface="Arial" panose="020B0604020202020204" pitchFamily="34" charset="0"/>
                  </a:defRPr>
                </a:lvl2pPr>
                <a:lvl3pPr marL="1143000" indent="-228600" eaLnBrk="0" hangingPunct="0">
                  <a:spcBef>
                    <a:spcPct val="20000"/>
                  </a:spcBef>
                  <a:buClr>
                    <a:srgbClr val="00CC99"/>
                  </a:buClr>
                  <a:buSzPct val="65000"/>
                  <a:buFont typeface="Wingdings" panose="05000000000000000000" pitchFamily="2" charset="2"/>
                  <a:buChar char="§"/>
                  <a:defRPr>
                    <a:solidFill>
                      <a:schemeClr val="tx1"/>
                    </a:solidFill>
                    <a:latin typeface="Arial" panose="020B0604020202020204" pitchFamily="34" charset="0"/>
                  </a:defRPr>
                </a:lvl3pPr>
                <a:lvl4pPr marL="1600200" indent="-228600" eaLnBrk="0" hangingPunct="0">
                  <a:spcBef>
                    <a:spcPct val="20000"/>
                  </a:spcBef>
                  <a:buClr>
                    <a:srgbClr val="CC0000"/>
                  </a:buClr>
                  <a:buSzPct val="70000"/>
                  <a:buFont typeface="Wingdings" panose="05000000000000000000" pitchFamily="2" charset="2"/>
                  <a:buChar char="§"/>
                  <a:defRPr>
                    <a:solidFill>
                      <a:schemeClr val="tx1"/>
                    </a:solidFill>
                    <a:latin typeface="Arial" panose="020B0604020202020204" pitchFamily="34" charset="0"/>
                  </a:defRPr>
                </a:lvl4pPr>
                <a:lvl5pPr marL="2057400" indent="-228600" eaLnBrk="0" hangingPunct="0">
                  <a:spcBef>
                    <a:spcPct val="20000"/>
                  </a:spcBef>
                  <a:buClr>
                    <a:schemeClr val="tx1"/>
                  </a:buClr>
                  <a:buSzPct val="75000"/>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75000"/>
                  <a:buFont typeface="Wingdings" panose="05000000000000000000" pitchFamily="2" charset="2"/>
                  <a:buChar char="§"/>
                  <a:defRPr sz="1600">
                    <a:solidFill>
                      <a:schemeClr val="tx1"/>
                    </a:solidFill>
                    <a:latin typeface="Arial" panose="020B0604020202020204" pitchFamily="34" charset="0"/>
                  </a:defRPr>
                </a:lvl9pPr>
              </a:lstStyle>
              <a:p>
                <a:pPr defTabSz="914400" eaLnBrk="1" hangingPunct="1">
                  <a:buClr>
                    <a:srgbClr val="CC9900"/>
                  </a:buClr>
                  <a:buNone/>
                  <a:defRPr/>
                </a:pPr>
                <a14:m>
                  <m:oMath xmlns:m="http://schemas.openxmlformats.org/officeDocument/2006/math">
                    <m:sSub>
                      <m:sSubPr>
                        <m:ctrlPr>
                          <a:rPr lang="en-US" sz="1800" i="1">
                            <a:latin typeface="Cambria Math" panose="02040503050406030204" pitchFamily="18" charset="0"/>
                            <a:ea typeface="Cambria Math" charset="0"/>
                            <a:cs typeface="Cambria Math" charset="0"/>
                          </a:rPr>
                        </m:ctrlPr>
                      </m:sSubPr>
                      <m:e>
                        <m:r>
                          <a:rPr lang="en-US" sz="1800" i="1">
                            <a:latin typeface="Cambria Math" charset="0"/>
                            <a:ea typeface="Cambria Math" charset="0"/>
                            <a:cs typeface="Cambria Math" charset="0"/>
                          </a:rPr>
                          <m:t>𝑆</m:t>
                        </m:r>
                      </m:e>
                      <m:sub>
                        <m:r>
                          <a:rPr lang="en-US" sz="1800" i="1">
                            <a:latin typeface="Cambria Math" charset="0"/>
                            <a:ea typeface="Cambria Math" charset="0"/>
                            <a:cs typeface="Cambria Math" charset="0"/>
                          </a:rPr>
                          <m:t>𝑀</m:t>
                        </m:r>
                      </m:sub>
                    </m:sSub>
                  </m:oMath>
                </a14:m>
                <a:r>
                  <a:rPr lang="en-US" altLang="en-US" sz="1800" dirty="0">
                    <a:solidFill>
                      <a:srgbClr val="000000"/>
                    </a:solidFill>
                    <a:ea typeface="+mn-ea"/>
                  </a:rPr>
                  <a:t> = </a:t>
                </a:r>
                <a14:m>
                  <m:oMath xmlns:m="http://schemas.openxmlformats.org/officeDocument/2006/math">
                    <m:f>
                      <m:fPr>
                        <m:type m:val="lin"/>
                        <m:ctrlPr>
                          <a:rPr lang="en-US" altLang="en-US" sz="2200" i="1" dirty="0" smtClean="0">
                            <a:solidFill>
                              <a:srgbClr val="000000"/>
                            </a:solidFill>
                            <a:latin typeface="Cambria Math" panose="02040503050406030204" pitchFamily="18" charset="0"/>
                            <a:ea typeface="+mn-ea"/>
                          </a:rPr>
                        </m:ctrlPr>
                      </m:fPr>
                      <m:num>
                        <m:r>
                          <a:rPr lang="en-US" altLang="en-US" sz="2200" i="1" dirty="0" smtClean="0">
                            <a:solidFill>
                              <a:srgbClr val="000000"/>
                            </a:solidFill>
                            <a:latin typeface="Cambria Math" panose="02040503050406030204" pitchFamily="18" charset="0"/>
                            <a:ea typeface="+mn-ea"/>
                          </a:rPr>
                          <m:t>𝑠</m:t>
                        </m:r>
                      </m:num>
                      <m:den>
                        <m:rad>
                          <m:radPr>
                            <m:degHide m:val="on"/>
                            <m:ctrlPr>
                              <a:rPr lang="en-US" altLang="en-US" sz="2200" i="1" dirty="0" smtClean="0">
                                <a:solidFill>
                                  <a:srgbClr val="000000"/>
                                </a:solidFill>
                                <a:latin typeface="Cambria Math" panose="02040503050406030204" pitchFamily="18" charset="0"/>
                                <a:ea typeface="+mn-ea"/>
                              </a:rPr>
                            </m:ctrlPr>
                          </m:radPr>
                          <m:deg/>
                          <m:e>
                            <m:r>
                              <a:rPr lang="en-US" altLang="en-US" sz="2200" i="1" dirty="0" smtClean="0">
                                <a:solidFill>
                                  <a:srgbClr val="000000"/>
                                </a:solidFill>
                                <a:latin typeface="Cambria Math" panose="02040503050406030204" pitchFamily="18" charset="0"/>
                                <a:ea typeface="+mn-ea"/>
                              </a:rPr>
                              <m:t>𝑛</m:t>
                            </m:r>
                          </m:e>
                        </m:rad>
                      </m:den>
                    </m:f>
                  </m:oMath>
                </a14:m>
                <a:r>
                  <a:rPr lang="en-US" altLang="en-US" sz="1800" dirty="0">
                    <a:solidFill>
                      <a:srgbClr val="000000"/>
                    </a:solidFill>
                    <a:ea typeface="+mn-ea"/>
                  </a:rPr>
                  <a:t>   &lt;=&gt;  </a:t>
                </a:r>
                <a:r>
                  <a:rPr lang="en-US" altLang="en-US" sz="1800" i="1" dirty="0">
                    <a:solidFill>
                      <a:srgbClr val="000000"/>
                    </a:solidFill>
                    <a:ea typeface="+mn-ea"/>
                  </a:rPr>
                  <a:t>s</a:t>
                </a:r>
                <a:r>
                  <a:rPr lang="en-US" altLang="en-US" sz="1800" dirty="0">
                    <a:solidFill>
                      <a:srgbClr val="000000"/>
                    </a:solidFill>
                    <a:ea typeface="+mn-ea"/>
                  </a:rPr>
                  <a:t> = </a:t>
                </a:r>
                <a14:m>
                  <m:oMath xmlns:m="http://schemas.openxmlformats.org/officeDocument/2006/math">
                    <m:sSub>
                      <m:sSubPr>
                        <m:ctrlPr>
                          <a:rPr lang="en-US" sz="1800" i="1">
                            <a:latin typeface="Cambria Math" panose="02040503050406030204" pitchFamily="18" charset="0"/>
                            <a:ea typeface="Cambria Math" charset="0"/>
                            <a:cs typeface="Cambria Math" charset="0"/>
                          </a:rPr>
                        </m:ctrlPr>
                      </m:sSubPr>
                      <m:e>
                        <m:r>
                          <a:rPr lang="en-US" sz="1800" i="1">
                            <a:latin typeface="Cambria Math" charset="0"/>
                            <a:ea typeface="Cambria Math" charset="0"/>
                            <a:cs typeface="Cambria Math" charset="0"/>
                          </a:rPr>
                          <m:t>𝑆</m:t>
                        </m:r>
                      </m:e>
                      <m:sub>
                        <m:r>
                          <a:rPr lang="en-US" sz="1800" i="1">
                            <a:latin typeface="Cambria Math" charset="0"/>
                            <a:ea typeface="Cambria Math" charset="0"/>
                            <a:cs typeface="Cambria Math" charset="0"/>
                          </a:rPr>
                          <m:t>𝑀</m:t>
                        </m:r>
                      </m:sub>
                    </m:sSub>
                    <m:r>
                      <a:rPr lang="en-US" sz="1800" i="1">
                        <a:latin typeface="Cambria Math" panose="02040503050406030204" pitchFamily="18" charset="0"/>
                        <a:ea typeface="Cambria Math" charset="0"/>
                        <a:cs typeface="Cambria Math" charset="0"/>
                      </a:rPr>
                      <m:t> </m:t>
                    </m:r>
                  </m:oMath>
                </a14:m>
                <a:r>
                  <a:rPr lang="en-US" altLang="en-US" sz="1800" dirty="0">
                    <a:solidFill>
                      <a:srgbClr val="000000"/>
                    </a:solidFill>
                    <a:ea typeface="+mn-ea"/>
                  </a:rPr>
                  <a:t>*</a:t>
                </a:r>
                <a14:m>
                  <m:oMath xmlns:m="http://schemas.openxmlformats.org/officeDocument/2006/math">
                    <m:rad>
                      <m:radPr>
                        <m:degHide m:val="on"/>
                        <m:ctrlPr>
                          <a:rPr lang="en-US" altLang="en-US" sz="2200" i="1" dirty="0" smtClean="0">
                            <a:solidFill>
                              <a:srgbClr val="000000"/>
                            </a:solidFill>
                            <a:latin typeface="Cambria Math" panose="02040503050406030204" pitchFamily="18" charset="0"/>
                            <a:ea typeface="+mn-ea"/>
                          </a:rPr>
                        </m:ctrlPr>
                      </m:radPr>
                      <m:deg/>
                      <m:e>
                        <m:r>
                          <a:rPr lang="en-US" altLang="en-US" sz="2200" i="1" dirty="0">
                            <a:solidFill>
                              <a:srgbClr val="000000"/>
                            </a:solidFill>
                            <a:latin typeface="Cambria Math" panose="02040503050406030204" pitchFamily="18" charset="0"/>
                            <a:ea typeface="+mn-ea"/>
                          </a:rPr>
                          <m:t>𝑛</m:t>
                        </m:r>
                      </m:e>
                    </m:rad>
                  </m:oMath>
                </a14:m>
                <a:endParaRPr lang="en-US" altLang="en-US" sz="2200" i="1" dirty="0">
                  <a:solidFill>
                    <a:srgbClr val="000000"/>
                  </a:solidFill>
                  <a:ea typeface="+mn-ea"/>
                </a:endParaRPr>
              </a:p>
              <a:p>
                <a:pPr defTabSz="914400" eaLnBrk="1" hangingPunct="1">
                  <a:buClr>
                    <a:srgbClr val="CC9900"/>
                  </a:buClr>
                  <a:buFont typeface="Wingdings" panose="05000000000000000000" pitchFamily="2" charset="2"/>
                  <a:buNone/>
                  <a:defRPr/>
                </a:pPr>
                <a:r>
                  <a:rPr lang="en-US" altLang="en-US" sz="1800" dirty="0">
                    <a:solidFill>
                      <a:srgbClr val="000000"/>
                    </a:solidFill>
                    <a:ea typeface="+mn-ea"/>
                  </a:rPr>
                  <a:t> 		 </a:t>
                </a:r>
                <a:r>
                  <a:rPr lang="en-US" altLang="en-US" sz="1800" i="1" dirty="0">
                    <a:solidFill>
                      <a:srgbClr val="000000"/>
                    </a:solidFill>
                    <a:ea typeface="+mn-ea"/>
                  </a:rPr>
                  <a:t>s</a:t>
                </a:r>
                <a:r>
                  <a:rPr lang="en-US" altLang="en-US" sz="1800" dirty="0">
                    <a:solidFill>
                      <a:srgbClr val="000000"/>
                    </a:solidFill>
                    <a:ea typeface="+mn-ea"/>
                  </a:rPr>
                  <a:t> = 8.9*</a:t>
                </a:r>
                <a14:m>
                  <m:oMath xmlns:m="http://schemas.openxmlformats.org/officeDocument/2006/math">
                    <m:rad>
                      <m:radPr>
                        <m:degHide m:val="on"/>
                        <m:ctrlPr>
                          <a:rPr lang="en-US" altLang="en-US" i="1" dirty="0" smtClean="0">
                            <a:solidFill>
                              <a:srgbClr val="000000"/>
                            </a:solidFill>
                            <a:latin typeface="Cambria Math" panose="02040503050406030204" pitchFamily="18" charset="0"/>
                            <a:ea typeface="+mn-ea"/>
                          </a:rPr>
                        </m:ctrlPr>
                      </m:radPr>
                      <m:deg/>
                      <m:e>
                        <m:r>
                          <a:rPr lang="en-US" altLang="en-US" dirty="0">
                            <a:solidFill>
                              <a:srgbClr val="000000"/>
                            </a:solidFill>
                            <a:latin typeface="Cambria Math" panose="02040503050406030204" pitchFamily="18" charset="0"/>
                            <a:ea typeface="+mn-ea"/>
                          </a:rPr>
                          <m:t>25</m:t>
                        </m:r>
                      </m:e>
                    </m:rad>
                  </m:oMath>
                </a14:m>
                <a:r>
                  <a:rPr lang="en-US" altLang="en-US" sz="1800" dirty="0">
                    <a:solidFill>
                      <a:srgbClr val="000000"/>
                    </a:solidFill>
                    <a:ea typeface="+mn-ea"/>
                  </a:rPr>
                  <a:t> = 44.5</a:t>
                </a:r>
              </a:p>
            </p:txBody>
          </p:sp>
        </mc:Choice>
        <mc:Fallback xmlns="">
          <p:sp>
            <p:nvSpPr>
              <p:cNvPr id="15" name="Text Box 10">
                <a:extLst>
                  <a:ext uri="{FF2B5EF4-FFF2-40B4-BE49-F238E27FC236}">
                    <a16:creationId xmlns:a16="http://schemas.microsoft.com/office/drawing/2014/main" id="{A09D285E-60DF-41A9-A340-D836C1E02132}"/>
                  </a:ext>
                </a:extLst>
              </p:cNvPr>
              <p:cNvSpPr txBox="1">
                <a:spLocks noRot="1" noChangeAspect="1" noMove="1" noResize="1" noEditPoints="1" noAdjustHandles="1" noChangeArrowheads="1" noChangeShapeType="1" noTextEdit="1"/>
              </p:cNvSpPr>
              <p:nvPr/>
            </p:nvSpPr>
            <p:spPr bwMode="auto">
              <a:xfrm>
                <a:off x="3112838" y="2862529"/>
                <a:ext cx="4049635" cy="842667"/>
              </a:xfrm>
              <a:prstGeom prst="rect">
                <a:avLst/>
              </a:prstGeom>
              <a:blipFill>
                <a:blip r:embed="rId5"/>
                <a:stretch>
                  <a:fillRect t="-60870" r="-452" b="-4782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3AB5730-5311-44FE-B6B4-E05F77793517}"/>
                  </a:ext>
                </a:extLst>
              </p:cNvPr>
              <p:cNvSpPr txBox="1"/>
              <p:nvPr/>
            </p:nvSpPr>
            <p:spPr>
              <a:xfrm>
                <a:off x="8149046" y="1412243"/>
                <a:ext cx="38535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charset="0"/>
                              <a:cs typeface="Cambria Math" charset="0"/>
                            </a:rPr>
                          </m:ctrlPr>
                        </m:sSubPr>
                        <m:e>
                          <m:r>
                            <a:rPr lang="en-US" b="0" i="1" smtClean="0">
                              <a:latin typeface="Cambria Math" charset="0"/>
                              <a:ea typeface="Cambria Math" charset="0"/>
                              <a:cs typeface="Cambria Math" charset="0"/>
                            </a:rPr>
                            <m:t>𝑆</m:t>
                          </m:r>
                        </m:e>
                        <m:sub>
                          <m:r>
                            <a:rPr lang="en-US" b="0" i="1" smtClean="0">
                              <a:latin typeface="Cambria Math" charset="0"/>
                              <a:ea typeface="Cambria Math" charset="0"/>
                              <a:cs typeface="Cambria Math" charset="0"/>
                            </a:rPr>
                            <m:t>𝑀</m:t>
                          </m:r>
                        </m:sub>
                      </m:sSub>
                    </m:oMath>
                  </m:oMathPara>
                </a14:m>
                <a:endParaRPr lang="en-US" dirty="0"/>
              </a:p>
            </p:txBody>
          </p:sp>
        </mc:Choice>
        <mc:Fallback xmlns="">
          <p:sp>
            <p:nvSpPr>
              <p:cNvPr id="11" name="TextBox 10">
                <a:extLst>
                  <a:ext uri="{FF2B5EF4-FFF2-40B4-BE49-F238E27FC236}">
                    <a16:creationId xmlns:a16="http://schemas.microsoft.com/office/drawing/2014/main" id="{73AB5730-5311-44FE-B6B4-E05F77793517}"/>
                  </a:ext>
                </a:extLst>
              </p:cNvPr>
              <p:cNvSpPr txBox="1">
                <a:spLocks noRot="1" noChangeAspect="1" noMove="1" noResize="1" noEditPoints="1" noAdjustHandles="1" noChangeArrowheads="1" noChangeShapeType="1" noTextEdit="1"/>
              </p:cNvSpPr>
              <p:nvPr/>
            </p:nvSpPr>
            <p:spPr>
              <a:xfrm>
                <a:off x="8149046" y="1412243"/>
                <a:ext cx="385354" cy="369332"/>
              </a:xfrm>
              <a:prstGeom prst="rect">
                <a:avLst/>
              </a:prstGeom>
              <a:blipFill>
                <a:blip r:embed="rId6"/>
                <a:stretch>
                  <a:fillRect r="-6349"/>
                </a:stretch>
              </a:blipFill>
            </p:spPr>
            <p:txBody>
              <a:bodyPr/>
              <a:lstStyle/>
              <a:p>
                <a:r>
                  <a:rPr lang="en-US">
                    <a:noFill/>
                  </a:rPr>
                  <a:t> </a:t>
                </a:r>
              </a:p>
            </p:txBody>
          </p:sp>
        </mc:Fallback>
      </mc:AlternateContent>
    </p:spTree>
    <p:extLst>
      <p:ext uri="{BB962C8B-B14F-4D97-AF65-F5344CB8AC3E}">
        <p14:creationId xmlns:p14="http://schemas.microsoft.com/office/powerpoint/2010/main" val="3846169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199" y="312286"/>
            <a:ext cx="2164337" cy="502602"/>
          </a:xfrm>
        </p:spPr>
        <p:txBody>
          <a:bodyPr>
            <a:normAutofit fontScale="90000"/>
          </a:bodyPr>
          <a:lstStyle/>
          <a:p>
            <a:r>
              <a:rPr lang="en-US" sz="4000" dirty="0"/>
              <a:t>Example 2</a:t>
            </a:r>
          </a:p>
        </p:txBody>
      </p:sp>
      <p:sp>
        <p:nvSpPr>
          <p:cNvPr id="25" name="Rectangle 1"/>
          <p:cNvSpPr>
            <a:spLocks noChangeArrowheads="1"/>
          </p:cNvSpPr>
          <p:nvPr/>
        </p:nvSpPr>
        <p:spPr bwMode="auto">
          <a:xfrm>
            <a:off x="587230" y="880506"/>
            <a:ext cx="5645790" cy="293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8138" indent="-3381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marL="0" eaLnBrk="1" hangingPunct="1">
              <a:spcBef>
                <a:spcPts val="0"/>
              </a:spcBef>
              <a:buClr>
                <a:schemeClr val="tx2"/>
              </a:buClr>
              <a:buSzPct val="75000"/>
              <a:buFont typeface="Monotype Sorts" panose="05010101010101010101" pitchFamily="2" charset="2"/>
              <a:buNone/>
            </a:pPr>
            <a:r>
              <a:rPr lang="en-US" altLang="en-US" sz="1600" dirty="0">
                <a:solidFill>
                  <a:schemeClr val="tx1"/>
                </a:solidFill>
                <a:latin typeface="+mn-lt"/>
              </a:rPr>
              <a:t>The national Center for Health Statistics (NCHS) published a report in 2018 entitled “Health, United States,” and it contains extensive information on major treads in the health of Americans. The NSCH reported that the mean total cholesterol level in 2016 for all adults were 191.</a:t>
            </a:r>
          </a:p>
          <a:p>
            <a:pPr marL="0" eaLnBrk="1" hangingPunct="1">
              <a:spcBef>
                <a:spcPts val="0"/>
              </a:spcBef>
              <a:buClr>
                <a:schemeClr val="tx2"/>
              </a:buClr>
              <a:buSzPct val="75000"/>
              <a:buFont typeface="Monotype Sorts" panose="05010101010101010101" pitchFamily="2" charset="2"/>
              <a:buNone/>
            </a:pPr>
            <a:endParaRPr lang="en-US" altLang="en-US" sz="900" dirty="0">
              <a:solidFill>
                <a:schemeClr val="tx1"/>
              </a:solidFill>
              <a:latin typeface="+mn-lt"/>
            </a:endParaRPr>
          </a:p>
          <a:p>
            <a:pPr marL="0">
              <a:spcBef>
                <a:spcPts val="0"/>
              </a:spcBef>
              <a:buClr>
                <a:schemeClr val="tx2"/>
              </a:buClr>
              <a:buSzPct val="75000"/>
              <a:buNone/>
            </a:pPr>
            <a:r>
              <a:rPr lang="en-US" altLang="en-US" sz="1600" dirty="0">
                <a:solidFill>
                  <a:schemeClr val="tx1"/>
                </a:solidFill>
                <a:latin typeface="+mn-lt"/>
              </a:rPr>
              <a:t>Suppose a new drug is proposed to lower total cholesterol, and a study is designed to evaluate the efficacy of the drug in lowering cholesterol. Fifteen patients are enrolled in the study and asked to take the new drug for 6 weeks. At the end of 6 weeks, each patient’s total cholesterol level is measured and the sample statistics are as follows: </a:t>
            </a:r>
            <a:r>
              <a:rPr lang="en-US" altLang="en-US" sz="1600" i="1" dirty="0">
                <a:solidFill>
                  <a:schemeClr val="tx1"/>
                </a:solidFill>
                <a:latin typeface="+mn-lt"/>
              </a:rPr>
              <a:t>n</a:t>
            </a:r>
            <a:r>
              <a:rPr lang="en-US" altLang="en-US" sz="1600" dirty="0">
                <a:solidFill>
                  <a:schemeClr val="tx1"/>
                </a:solidFill>
                <a:latin typeface="+mn-lt"/>
              </a:rPr>
              <a:t> = 15,     = 184.1, and </a:t>
            </a:r>
            <a:r>
              <a:rPr lang="en-US" altLang="en-US" sz="1600" i="1" dirty="0">
                <a:solidFill>
                  <a:schemeClr val="tx1"/>
                </a:solidFill>
                <a:latin typeface="+mn-lt"/>
              </a:rPr>
              <a:t>s</a:t>
            </a:r>
            <a:r>
              <a:rPr lang="en-US" altLang="en-US" sz="1600" dirty="0">
                <a:solidFill>
                  <a:schemeClr val="tx1"/>
                </a:solidFill>
                <a:latin typeface="+mn-lt"/>
              </a:rPr>
              <a:t> = 28.3. </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622" y="932057"/>
            <a:ext cx="1892989" cy="2457974"/>
          </a:xfrm>
          <a:prstGeom prst="rect">
            <a:avLst/>
          </a:prstGeom>
        </p:spPr>
      </p:pic>
      <p:pic>
        <p:nvPicPr>
          <p:cNvPr id="5" name="Picture 4"/>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3260225" y="3562734"/>
            <a:ext cx="102667" cy="128016"/>
          </a:xfrm>
          <a:prstGeom prst="rect">
            <a:avLst/>
          </a:prstGeom>
        </p:spPr>
      </p:pic>
      <p:sp>
        <p:nvSpPr>
          <p:cNvPr id="26" name="Rectangle 25"/>
          <p:cNvSpPr/>
          <p:nvPr/>
        </p:nvSpPr>
        <p:spPr>
          <a:xfrm>
            <a:off x="570450" y="4775742"/>
            <a:ext cx="8285134" cy="584775"/>
          </a:xfrm>
          <a:prstGeom prst="rect">
            <a:avLst/>
          </a:prstGeom>
        </p:spPr>
        <p:txBody>
          <a:bodyPr wrap="square">
            <a:spAutoFit/>
          </a:bodyPr>
          <a:lstStyle/>
          <a:p>
            <a:pPr>
              <a:buClr>
                <a:schemeClr val="tx2"/>
              </a:buClr>
              <a:buSzPct val="75000"/>
            </a:pPr>
            <a:r>
              <a:rPr lang="en-US" altLang="en-US" sz="1600" b="1" dirty="0"/>
              <a:t>Question: Is there statistical evidence of a reduction in mean total cholesterol in patients after using the new drug for 6 weeks?</a:t>
            </a:r>
          </a:p>
        </p:txBody>
      </p:sp>
      <p:sp>
        <p:nvSpPr>
          <p:cNvPr id="10" name="Rectangle 1">
            <a:extLst>
              <a:ext uri="{FF2B5EF4-FFF2-40B4-BE49-F238E27FC236}">
                <a16:creationId xmlns:a16="http://schemas.microsoft.com/office/drawing/2014/main" id="{A227934F-5D0C-4F9E-966E-52646BE32388}"/>
              </a:ext>
            </a:extLst>
          </p:cNvPr>
          <p:cNvSpPr>
            <a:spLocks noChangeArrowheads="1"/>
          </p:cNvSpPr>
          <p:nvPr/>
        </p:nvSpPr>
        <p:spPr bwMode="auto">
          <a:xfrm>
            <a:off x="570450" y="3836665"/>
            <a:ext cx="7853459"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38138" indent="-338138">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marL="0" eaLnBrk="1" hangingPunct="1">
              <a:spcBef>
                <a:spcPts val="0"/>
              </a:spcBef>
              <a:buClr>
                <a:schemeClr val="tx2"/>
              </a:buClr>
              <a:buSzPct val="75000"/>
              <a:buFont typeface="Monotype Sorts" panose="05010101010101010101" pitchFamily="2" charset="2"/>
              <a:buNone/>
            </a:pPr>
            <a:r>
              <a:rPr lang="en-US" altLang="en-US" sz="1600" dirty="0">
                <a:solidFill>
                  <a:schemeClr val="tx1"/>
                </a:solidFill>
                <a:latin typeface="+mn-lt"/>
              </a:rPr>
              <a:t>Raw data is provided as:</a:t>
            </a:r>
          </a:p>
          <a:p>
            <a:pPr marL="0">
              <a:spcBef>
                <a:spcPts val="0"/>
              </a:spcBef>
              <a:buClr>
                <a:schemeClr val="tx2"/>
              </a:buClr>
              <a:buSzPct val="75000"/>
              <a:buNone/>
            </a:pPr>
            <a:r>
              <a:rPr lang="en-US" altLang="en-US" sz="1600" dirty="0">
                <a:solidFill>
                  <a:schemeClr val="tx1"/>
                </a:solidFill>
                <a:latin typeface="+mn-lt"/>
              </a:rPr>
              <a:t>{196.3, 217.1, 196.3, 196.7, 132.6, 215.3, 152.1, 198.3, 169.9, 163.0, 218.1, 172.0, 134.9, 199.3, 199.5}</a:t>
            </a:r>
          </a:p>
          <a:p>
            <a:pPr marL="0" eaLnBrk="1" hangingPunct="1">
              <a:spcBef>
                <a:spcPts val="0"/>
              </a:spcBef>
              <a:buClr>
                <a:schemeClr val="tx2"/>
              </a:buClr>
              <a:buSzPct val="75000"/>
              <a:buFont typeface="Monotype Sorts" panose="05010101010101010101" pitchFamily="2" charset="2"/>
              <a:buNone/>
            </a:pPr>
            <a:endParaRPr lang="en-US" altLang="en-US" sz="1600" dirty="0">
              <a:solidFill>
                <a:schemeClr val="tx1"/>
              </a:solidFill>
              <a:latin typeface="+mn-lt"/>
            </a:endParaRPr>
          </a:p>
        </p:txBody>
      </p:sp>
    </p:spTree>
    <p:extLst>
      <p:ext uri="{BB962C8B-B14F-4D97-AF65-F5344CB8AC3E}">
        <p14:creationId xmlns:p14="http://schemas.microsoft.com/office/powerpoint/2010/main" val="42245449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42034" cy="502602"/>
          </a:xfrm>
        </p:spPr>
        <p:txBody>
          <a:bodyPr>
            <a:normAutofit fontScale="90000"/>
          </a:bodyPr>
          <a:lstStyle/>
          <a:p>
            <a:r>
              <a:rPr lang="en-US" sz="4000" dirty="0"/>
              <a:t>Example 2</a:t>
            </a:r>
          </a:p>
        </p:txBody>
      </p:sp>
      <p:sp>
        <p:nvSpPr>
          <p:cNvPr id="8" name="Rectangle 3">
            <a:extLst>
              <a:ext uri="{FF2B5EF4-FFF2-40B4-BE49-F238E27FC236}">
                <a16:creationId xmlns:a16="http://schemas.microsoft.com/office/drawing/2014/main" id="{673C099E-E24C-4D8A-959C-86A3BA14BB93}"/>
              </a:ext>
            </a:extLst>
          </p:cNvPr>
          <p:cNvSpPr txBox="1">
            <a:spLocks noChangeArrowheads="1"/>
          </p:cNvSpPr>
          <p:nvPr/>
        </p:nvSpPr>
        <p:spPr bwMode="auto">
          <a:xfrm>
            <a:off x="457200" y="997943"/>
            <a:ext cx="8241030" cy="64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lnSpc>
                <a:spcPct val="130000"/>
              </a:lnSpc>
              <a:spcBef>
                <a:spcPct val="20000"/>
              </a:spcBef>
              <a:spcAft>
                <a:spcPct val="0"/>
              </a:spcAft>
              <a:buClr>
                <a:srgbClr val="00CC99"/>
              </a:buClr>
              <a:buSzPct val="65000"/>
              <a:buFont typeface="Wingdings" pitchFamily="2" charset="2"/>
              <a:buChar char="p"/>
              <a:defRPr sz="2000">
                <a:solidFill>
                  <a:schemeClr val="tx1"/>
                </a:solidFill>
                <a:latin typeface="+mn-lt"/>
                <a:ea typeface="+mn-ea"/>
                <a:cs typeface="+mn-cs"/>
              </a:defRPr>
            </a:lvl1pPr>
            <a:lvl2pPr marL="669925" indent="-325438" algn="l" rtl="0" eaLnBrk="0" fontAlgn="base" hangingPunct="0">
              <a:lnSpc>
                <a:spcPct val="130000"/>
              </a:lnSpc>
              <a:spcBef>
                <a:spcPct val="20000"/>
              </a:spcBef>
              <a:spcAft>
                <a:spcPct val="0"/>
              </a:spcAft>
              <a:buClr>
                <a:srgbClr val="CC0000"/>
              </a:buClr>
              <a:buSzPct val="60000"/>
              <a:buFont typeface="Wingdings" pitchFamily="2" charset="2"/>
              <a:buChar char="p"/>
              <a:defRPr>
                <a:solidFill>
                  <a:schemeClr val="tx1"/>
                </a:solidFill>
                <a:latin typeface="+mn-lt"/>
              </a:defRPr>
            </a:lvl2pPr>
            <a:lvl3pPr marL="1022350" indent="-350838" algn="l" rtl="0" eaLnBrk="0" fontAlgn="base" hangingPunct="0">
              <a:lnSpc>
                <a:spcPct val="130000"/>
              </a:lnSpc>
              <a:spcBef>
                <a:spcPct val="20000"/>
              </a:spcBef>
              <a:spcAft>
                <a:spcPct val="0"/>
              </a:spcAft>
              <a:buClr>
                <a:srgbClr val="00CC99"/>
              </a:buClr>
              <a:buSzPct val="65000"/>
              <a:buFont typeface="Wingdings" pitchFamily="2" charset="2"/>
              <a:buChar char="§"/>
              <a:defRPr>
                <a:solidFill>
                  <a:schemeClr val="tx1"/>
                </a:solidFill>
                <a:latin typeface="+mn-lt"/>
              </a:defRPr>
            </a:lvl3pPr>
            <a:lvl4pPr marL="1339850" indent="-315913" algn="l" rtl="0" eaLnBrk="0" fontAlgn="base" hangingPunct="0">
              <a:lnSpc>
                <a:spcPct val="130000"/>
              </a:lnSpc>
              <a:spcBef>
                <a:spcPct val="20000"/>
              </a:spcBef>
              <a:spcAft>
                <a:spcPct val="0"/>
              </a:spcAft>
              <a:buClr>
                <a:srgbClr val="CC0000"/>
              </a:buClr>
              <a:buSzPct val="70000"/>
              <a:buFont typeface="Wingdings" pitchFamily="2" charset="2"/>
              <a:buChar char="§"/>
              <a:defRPr>
                <a:solidFill>
                  <a:schemeClr val="tx1"/>
                </a:solidFill>
                <a:latin typeface="+mn-lt"/>
              </a:defRPr>
            </a:lvl4pPr>
            <a:lvl5pPr marL="1681163" indent="-339725" algn="l" rtl="0" eaLnBrk="0" fontAlgn="base" hangingPunct="0">
              <a:lnSpc>
                <a:spcPct val="130000"/>
              </a:lnSpc>
              <a:spcBef>
                <a:spcPct val="20000"/>
              </a:spcBef>
              <a:spcAft>
                <a:spcPct val="0"/>
              </a:spcAft>
              <a:buClr>
                <a:schemeClr val="tx1"/>
              </a:buClr>
              <a:buSzPct val="75000"/>
              <a:buFont typeface="Wingdings" pitchFamily="2" charset="2"/>
              <a:buChar char="§"/>
              <a:defRPr sz="1600">
                <a:solidFill>
                  <a:schemeClr val="tx1"/>
                </a:solidFill>
                <a:latin typeface="+mn-lt"/>
              </a:defRPr>
            </a:lvl5pPr>
            <a:lvl6pPr marL="2138363" indent="-339725" algn="l" rtl="0" fontAlgn="base">
              <a:lnSpc>
                <a:spcPct val="130000"/>
              </a:lnSpc>
              <a:spcBef>
                <a:spcPct val="20000"/>
              </a:spcBef>
              <a:spcAft>
                <a:spcPct val="0"/>
              </a:spcAft>
              <a:buClr>
                <a:schemeClr val="tx1"/>
              </a:buClr>
              <a:buSzPct val="75000"/>
              <a:buFont typeface="Wingdings" pitchFamily="2" charset="2"/>
              <a:buChar char="§"/>
              <a:defRPr sz="1600">
                <a:solidFill>
                  <a:schemeClr val="tx1"/>
                </a:solidFill>
                <a:latin typeface="+mn-lt"/>
              </a:defRPr>
            </a:lvl6pPr>
            <a:lvl7pPr marL="2595563" indent="-339725" algn="l" rtl="0" fontAlgn="base">
              <a:lnSpc>
                <a:spcPct val="130000"/>
              </a:lnSpc>
              <a:spcBef>
                <a:spcPct val="20000"/>
              </a:spcBef>
              <a:spcAft>
                <a:spcPct val="0"/>
              </a:spcAft>
              <a:buClr>
                <a:schemeClr val="tx1"/>
              </a:buClr>
              <a:buSzPct val="75000"/>
              <a:buFont typeface="Wingdings" pitchFamily="2" charset="2"/>
              <a:buChar char="§"/>
              <a:defRPr sz="1600">
                <a:solidFill>
                  <a:schemeClr val="tx1"/>
                </a:solidFill>
                <a:latin typeface="+mn-lt"/>
              </a:defRPr>
            </a:lvl7pPr>
            <a:lvl8pPr marL="3052763" indent="-339725" algn="l" rtl="0" fontAlgn="base">
              <a:lnSpc>
                <a:spcPct val="130000"/>
              </a:lnSpc>
              <a:spcBef>
                <a:spcPct val="20000"/>
              </a:spcBef>
              <a:spcAft>
                <a:spcPct val="0"/>
              </a:spcAft>
              <a:buClr>
                <a:schemeClr val="tx1"/>
              </a:buClr>
              <a:buSzPct val="75000"/>
              <a:buFont typeface="Wingdings" pitchFamily="2" charset="2"/>
              <a:buChar char="§"/>
              <a:defRPr sz="1600">
                <a:solidFill>
                  <a:schemeClr val="tx1"/>
                </a:solidFill>
                <a:latin typeface="+mn-lt"/>
              </a:defRPr>
            </a:lvl8pPr>
            <a:lvl9pPr marL="3509963" indent="-339725" algn="l" rtl="0" fontAlgn="base">
              <a:lnSpc>
                <a:spcPct val="130000"/>
              </a:lnSpc>
              <a:spcBef>
                <a:spcPct val="20000"/>
              </a:spcBef>
              <a:spcAft>
                <a:spcPct val="0"/>
              </a:spcAft>
              <a:buClr>
                <a:schemeClr val="tx1"/>
              </a:buClr>
              <a:buSzPct val="75000"/>
              <a:buFont typeface="Wingdings" pitchFamily="2" charset="2"/>
              <a:buChar char="§"/>
              <a:defRPr sz="1600">
                <a:solidFill>
                  <a:schemeClr val="tx1"/>
                </a:solidFill>
                <a:latin typeface="+mn-lt"/>
              </a:defRPr>
            </a:lvl9pPr>
          </a:lstStyle>
          <a:p>
            <a:pPr marL="0" indent="0" defTabSz="914400" eaLnBrk="1" hangingPunct="1">
              <a:lnSpc>
                <a:spcPct val="100000"/>
              </a:lnSpc>
              <a:spcBef>
                <a:spcPts val="0"/>
              </a:spcBef>
              <a:buNone/>
              <a:defRPr/>
            </a:pPr>
            <a:r>
              <a:rPr lang="en-US" dirty="0"/>
              <a:t>If the following conditions are met (which we will discuss more in robust </a:t>
            </a:r>
            <a:r>
              <a:rPr lang="en-US" i="1" dirty="0"/>
              <a:t>t</a:t>
            </a:r>
            <a:r>
              <a:rPr lang="en-US" dirty="0"/>
              <a:t> procedure), we can use a one-sample </a:t>
            </a:r>
            <a:r>
              <a:rPr lang="en-US" i="1" dirty="0"/>
              <a:t>t</a:t>
            </a:r>
            <a:r>
              <a:rPr lang="en-US" dirty="0"/>
              <a:t> test. </a:t>
            </a:r>
          </a:p>
        </p:txBody>
      </p:sp>
      <p:sp>
        <p:nvSpPr>
          <p:cNvPr id="7" name="TextBox 6">
            <a:extLst>
              <a:ext uri="{FF2B5EF4-FFF2-40B4-BE49-F238E27FC236}">
                <a16:creationId xmlns:a16="http://schemas.microsoft.com/office/drawing/2014/main" id="{CAB0DB08-C741-430B-B63B-3508721CB871}"/>
              </a:ext>
            </a:extLst>
          </p:cNvPr>
          <p:cNvSpPr txBox="1">
            <a:spLocks noChangeArrowheads="1"/>
          </p:cNvSpPr>
          <p:nvPr/>
        </p:nvSpPr>
        <p:spPr bwMode="auto">
          <a:xfrm>
            <a:off x="445770" y="1703437"/>
            <a:ext cx="412622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a:spcBef>
                <a:spcPct val="0"/>
              </a:spcBef>
              <a:buClrTx/>
              <a:buSzPct val="80000"/>
            </a:pPr>
            <a:r>
              <a:rPr lang="en-US" altLang="en-US" b="1" dirty="0">
                <a:solidFill>
                  <a:schemeClr val="tx1"/>
                </a:solidFill>
                <a:latin typeface="+mn-lt"/>
              </a:rPr>
              <a:t>Random:</a:t>
            </a:r>
            <a:r>
              <a:rPr lang="en-US" altLang="en-US" dirty="0">
                <a:solidFill>
                  <a:schemeClr val="tx1"/>
                </a:solidFill>
                <a:latin typeface="+mn-lt"/>
              </a:rPr>
              <a:t> We are told that the data come from a random sample of 15 patients from those who took the new drug for 6 weeks.</a:t>
            </a:r>
            <a:endParaRPr lang="en-US" altLang="en-US" b="1" dirty="0">
              <a:solidFill>
                <a:schemeClr val="tx1"/>
              </a:solidFill>
              <a:latin typeface="+mn-lt"/>
            </a:endParaRPr>
          </a:p>
        </p:txBody>
      </p:sp>
      <p:sp>
        <p:nvSpPr>
          <p:cNvPr id="9" name="TextBox 8">
            <a:extLst>
              <a:ext uri="{FF2B5EF4-FFF2-40B4-BE49-F238E27FC236}">
                <a16:creationId xmlns:a16="http://schemas.microsoft.com/office/drawing/2014/main" id="{1F4D9C4C-5BB9-41F1-B5D6-6E6416B88309}"/>
              </a:ext>
            </a:extLst>
          </p:cNvPr>
          <p:cNvSpPr txBox="1">
            <a:spLocks noChangeArrowheads="1"/>
          </p:cNvSpPr>
          <p:nvPr/>
        </p:nvSpPr>
        <p:spPr bwMode="auto">
          <a:xfrm>
            <a:off x="457200" y="3018118"/>
            <a:ext cx="412622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a:spcBef>
                <a:spcPct val="0"/>
              </a:spcBef>
              <a:buClrTx/>
              <a:buSzPct val="80000"/>
            </a:pPr>
            <a:r>
              <a:rPr lang="en-US" altLang="en-US" b="1" dirty="0">
                <a:solidFill>
                  <a:schemeClr val="tx1"/>
                </a:solidFill>
                <a:latin typeface="+mn-lt"/>
              </a:rPr>
              <a:t>Normal:</a:t>
            </a:r>
            <a:r>
              <a:rPr lang="en-US" altLang="en-US" dirty="0">
                <a:solidFill>
                  <a:schemeClr val="tx1"/>
                </a:solidFill>
                <a:latin typeface="+mn-lt"/>
              </a:rPr>
              <a:t> Since the sample size is small (</a:t>
            </a:r>
            <a:r>
              <a:rPr lang="en-US" altLang="en-US" i="1" dirty="0">
                <a:solidFill>
                  <a:schemeClr val="tx1"/>
                </a:solidFill>
                <a:latin typeface="+mn-lt"/>
              </a:rPr>
              <a:t>n</a:t>
            </a:r>
            <a:r>
              <a:rPr lang="en-US" altLang="en-US" dirty="0">
                <a:solidFill>
                  <a:schemeClr val="tx1"/>
                </a:solidFill>
                <a:latin typeface="+mn-lt"/>
              </a:rPr>
              <a:t> &lt; 30), we must check whether it is reasonable to believe that the population distribution is Normal. Examine the distribution of the sample data.</a:t>
            </a:r>
            <a:endParaRPr lang="en-US" altLang="en-US" b="1" dirty="0">
              <a:solidFill>
                <a:schemeClr val="tx1"/>
              </a:solidFill>
              <a:latin typeface="+mn-lt"/>
            </a:endParaRPr>
          </a:p>
        </p:txBody>
      </p:sp>
      <p:sp>
        <p:nvSpPr>
          <p:cNvPr id="12" name="TextBox 11">
            <a:extLst>
              <a:ext uri="{FF2B5EF4-FFF2-40B4-BE49-F238E27FC236}">
                <a16:creationId xmlns:a16="http://schemas.microsoft.com/office/drawing/2014/main" id="{40386A7A-3821-4FC1-BA23-49696E527972}"/>
              </a:ext>
            </a:extLst>
          </p:cNvPr>
          <p:cNvSpPr txBox="1">
            <a:spLocks noChangeArrowheads="1"/>
          </p:cNvSpPr>
          <p:nvPr/>
        </p:nvSpPr>
        <p:spPr bwMode="auto">
          <a:xfrm>
            <a:off x="457200" y="4935143"/>
            <a:ext cx="42862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ts val="1800"/>
              </a:spcBef>
              <a:buClr>
                <a:schemeClr val="accent1"/>
              </a:buClr>
              <a:buSzPct val="100000"/>
              <a:buFont typeface="Wingdings 2" panose="05020102010507070707" pitchFamily="18" charset="2"/>
              <a:buChar char="¡"/>
              <a:defRPr sz="2000">
                <a:solidFill>
                  <a:schemeClr val="tx2"/>
                </a:solidFill>
                <a:latin typeface="Arial" panose="020B0604020202020204" pitchFamily="34" charset="0"/>
                <a:ea typeface="ＭＳ Ｐゴシック" panose="020B0600070205080204" pitchFamily="34" charset="-128"/>
              </a:defRPr>
            </a:lvl1pPr>
            <a:lvl2pPr marL="742950" indent="-28575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2pPr>
            <a:lvl3pPr marL="11430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3pPr>
            <a:lvl4pPr marL="1600200" indent="-228600">
              <a:spcBef>
                <a:spcPts val="600"/>
              </a:spcBef>
              <a:buClr>
                <a:srgbClr val="031B3C"/>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4pPr>
            <a:lvl5pPr marL="2057400" indent="-228600">
              <a:spcBef>
                <a:spcPts val="600"/>
              </a:spcBef>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600"/>
              </a:spcBef>
              <a:spcAft>
                <a:spcPct val="0"/>
              </a:spcAft>
              <a:buClr>
                <a:schemeClr val="accent1"/>
              </a:buClr>
              <a:buSzPct val="100000"/>
              <a:buFont typeface="Wingdings 2" panose="05020102010507070707" pitchFamily="18" charset="2"/>
              <a:buChar char="¡"/>
              <a:defRPr>
                <a:solidFill>
                  <a:schemeClr val="tx2"/>
                </a:solidFill>
                <a:latin typeface="Arial" panose="020B0604020202020204" pitchFamily="34" charset="0"/>
                <a:ea typeface="ＭＳ Ｐゴシック" panose="020B0600070205080204" pitchFamily="34" charset="-128"/>
              </a:defRPr>
            </a:lvl9pPr>
          </a:lstStyle>
          <a:p>
            <a:pPr>
              <a:spcBef>
                <a:spcPct val="0"/>
              </a:spcBef>
              <a:buClrTx/>
              <a:buSzPct val="80000"/>
            </a:pPr>
            <a:r>
              <a:rPr lang="en-US" altLang="en-US" b="1" dirty="0">
                <a:solidFill>
                  <a:schemeClr val="tx1"/>
                </a:solidFill>
                <a:latin typeface="+mn-lt"/>
              </a:rPr>
              <a:t>Independent: </a:t>
            </a:r>
            <a:r>
              <a:rPr lang="en-US" altLang="en-US" dirty="0">
                <a:solidFill>
                  <a:schemeClr val="tx1"/>
                </a:solidFill>
                <a:latin typeface="+mn-lt"/>
              </a:rPr>
              <a:t>Given in the question.</a:t>
            </a:r>
            <a:endParaRPr lang="en-US" altLang="en-US" b="1" dirty="0">
              <a:solidFill>
                <a:schemeClr val="tx1"/>
              </a:solidFill>
              <a:latin typeface="+mn-lt"/>
            </a:endParaRPr>
          </a:p>
        </p:txBody>
      </p:sp>
      <p:pic>
        <p:nvPicPr>
          <p:cNvPr id="3" name="Picture 2" descr="A screenshot of a cell phone&#10;&#10;Description automatically generated">
            <a:extLst>
              <a:ext uri="{FF2B5EF4-FFF2-40B4-BE49-F238E27FC236}">
                <a16:creationId xmlns:a16="http://schemas.microsoft.com/office/drawing/2014/main" id="{ED034420-4FB9-411C-AD6B-313428341BEA}"/>
              </a:ext>
            </a:extLst>
          </p:cNvPr>
          <p:cNvPicPr>
            <a:picLocks noChangeAspect="1"/>
          </p:cNvPicPr>
          <p:nvPr/>
        </p:nvPicPr>
        <p:blipFill>
          <a:blip r:embed="rId3"/>
          <a:stretch>
            <a:fillRect/>
          </a:stretch>
        </p:blipFill>
        <p:spPr>
          <a:xfrm>
            <a:off x="4922212" y="1774454"/>
            <a:ext cx="3513128" cy="3513128"/>
          </a:xfrm>
          <a:prstGeom prst="rect">
            <a:avLst/>
          </a:prstGeom>
        </p:spPr>
      </p:pic>
    </p:spTree>
    <p:extLst>
      <p:ext uri="{BB962C8B-B14F-4D97-AF65-F5344CB8AC3E}">
        <p14:creationId xmlns:p14="http://schemas.microsoft.com/office/powerpoint/2010/main" val="365571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199" y="312286"/>
            <a:ext cx="2138319" cy="502602"/>
          </a:xfrm>
        </p:spPr>
        <p:txBody>
          <a:bodyPr>
            <a:normAutofit fontScale="90000"/>
          </a:bodyPr>
          <a:lstStyle/>
          <a:p>
            <a:r>
              <a:rPr lang="en-US" sz="4000" dirty="0"/>
              <a:t>Example 2</a:t>
            </a:r>
          </a:p>
        </p:txBody>
      </p:sp>
      <p:sp>
        <p:nvSpPr>
          <p:cNvPr id="26" name="Rectangle 25"/>
          <p:cNvSpPr/>
          <p:nvPr/>
        </p:nvSpPr>
        <p:spPr>
          <a:xfrm>
            <a:off x="570451" y="922610"/>
            <a:ext cx="5075340" cy="369332"/>
          </a:xfrm>
          <a:prstGeom prst="rect">
            <a:avLst/>
          </a:prstGeom>
        </p:spPr>
        <p:txBody>
          <a:bodyPr wrap="square">
            <a:spAutoFit/>
          </a:bodyPr>
          <a:lstStyle/>
          <a:p>
            <a:pPr>
              <a:buClr>
                <a:schemeClr val="tx2"/>
              </a:buClr>
              <a:buSzPct val="75000"/>
            </a:pPr>
            <a:r>
              <a:rPr lang="en-US" altLang="en-US" b="1" dirty="0"/>
              <a:t>Step 1: State the null and alternative hypotheses.</a:t>
            </a:r>
          </a:p>
        </p:txBody>
      </p:sp>
      <p:sp>
        <p:nvSpPr>
          <p:cNvPr id="3" name="Rectangle 2"/>
          <p:cNvSpPr/>
          <p:nvPr/>
        </p:nvSpPr>
        <p:spPr>
          <a:xfrm>
            <a:off x="570450" y="1261164"/>
            <a:ext cx="7556280" cy="584775"/>
          </a:xfrm>
          <a:prstGeom prst="rect">
            <a:avLst/>
          </a:prstGeom>
        </p:spPr>
        <p:txBody>
          <a:bodyPr wrap="square">
            <a:spAutoFit/>
          </a:bodyPr>
          <a:lstStyle/>
          <a:p>
            <a:pPr>
              <a:defRPr/>
            </a:pPr>
            <a:r>
              <a:rPr lang="en-US" sz="1600" dirty="0">
                <a:solidFill>
                  <a:srgbClr val="000000"/>
                </a:solidFill>
                <a:cs typeface="Arial" pitchFamily="34" charset="0"/>
              </a:rPr>
              <a:t>The parameter of interest is the mean total cholesterol level </a:t>
            </a:r>
            <a:r>
              <a:rPr lang="en-US" sz="1600" i="1" dirty="0">
                <a:solidFill>
                  <a:srgbClr val="000000"/>
                </a:solidFill>
                <a:cs typeface="Arial" pitchFamily="34" charset="0"/>
              </a:rPr>
              <a:t>µ </a:t>
            </a:r>
            <a:r>
              <a:rPr lang="en-US" sz="1600" dirty="0">
                <a:solidFill>
                  <a:srgbClr val="000000"/>
                </a:solidFill>
                <a:cs typeface="Arial" pitchFamily="34" charset="0"/>
              </a:rPr>
              <a:t>in patients after using the new drug for 6 weeks..</a:t>
            </a:r>
          </a:p>
        </p:txBody>
      </p:sp>
      <p:sp>
        <p:nvSpPr>
          <p:cNvPr id="7" name="Rectangle 6"/>
          <p:cNvSpPr/>
          <p:nvPr/>
        </p:nvSpPr>
        <p:spPr>
          <a:xfrm>
            <a:off x="570450" y="1858804"/>
            <a:ext cx="8204434" cy="1323439"/>
          </a:xfrm>
          <a:prstGeom prst="rect">
            <a:avLst/>
          </a:prstGeom>
        </p:spPr>
        <p:txBody>
          <a:bodyPr wrap="square">
            <a:spAutoFit/>
          </a:bodyPr>
          <a:lstStyle/>
          <a:p>
            <a:pPr>
              <a:defRPr/>
            </a:pPr>
            <a:r>
              <a:rPr lang="en-US" sz="1600" dirty="0">
                <a:solidFill>
                  <a:srgbClr val="000000"/>
                </a:solidFill>
                <a:cs typeface="Arial" pitchFamily="34" charset="0"/>
              </a:rPr>
              <a:t>Because the research question asked whether the sample mean of 184.1 is statistically significantly lower than population mean of 191, the alternative hypothesis is one-sided;</a:t>
            </a:r>
          </a:p>
          <a:p>
            <a:pPr>
              <a:defRPr/>
            </a:pPr>
            <a:r>
              <a:rPr lang="en-US" sz="1600" dirty="0">
                <a:solidFill>
                  <a:srgbClr val="000000"/>
                </a:solidFill>
                <a:cs typeface="Arial" pitchFamily="34" charset="0"/>
              </a:rPr>
              <a:t>that is:</a:t>
            </a:r>
          </a:p>
          <a:p>
            <a:pPr algn="ctr">
              <a:defRPr/>
            </a:pPr>
            <a:r>
              <a:rPr lang="en-US" sz="1600" i="1" dirty="0">
                <a:solidFill>
                  <a:srgbClr val="000000"/>
                </a:solidFill>
                <a:cs typeface="Arial" pitchFamily="34" charset="0"/>
              </a:rPr>
              <a:t>H</a:t>
            </a:r>
            <a:r>
              <a:rPr lang="en-US" sz="1600" baseline="-25000" dirty="0">
                <a:solidFill>
                  <a:srgbClr val="000000"/>
                </a:solidFill>
                <a:cs typeface="Arial" pitchFamily="34" charset="0"/>
              </a:rPr>
              <a:t>0</a:t>
            </a:r>
            <a:r>
              <a:rPr lang="en-US" sz="1600" dirty="0">
                <a:solidFill>
                  <a:srgbClr val="000000"/>
                </a:solidFill>
                <a:cs typeface="Arial" pitchFamily="34" charset="0"/>
              </a:rPr>
              <a:t>: </a:t>
            </a:r>
            <a:r>
              <a:rPr lang="en-US" sz="1600" i="1" dirty="0">
                <a:solidFill>
                  <a:srgbClr val="000000"/>
                </a:solidFill>
                <a:cs typeface="Arial" pitchFamily="34" charset="0"/>
              </a:rPr>
              <a:t>µ</a:t>
            </a:r>
            <a:r>
              <a:rPr lang="en-US" sz="1600" dirty="0">
                <a:solidFill>
                  <a:srgbClr val="000000"/>
                </a:solidFill>
                <a:cs typeface="Arial" pitchFamily="34" charset="0"/>
              </a:rPr>
              <a:t> ≥ 191</a:t>
            </a:r>
          </a:p>
          <a:p>
            <a:pPr algn="ctr">
              <a:defRPr/>
            </a:pPr>
            <a:r>
              <a:rPr lang="en-US" sz="1600" i="1" dirty="0">
                <a:solidFill>
                  <a:srgbClr val="000000"/>
                </a:solidFill>
                <a:cs typeface="Arial" pitchFamily="34" charset="0"/>
              </a:rPr>
              <a:t>H</a:t>
            </a:r>
            <a:r>
              <a:rPr lang="en-US" sz="1600" baseline="-25000" dirty="0">
                <a:solidFill>
                  <a:srgbClr val="000000"/>
                </a:solidFill>
                <a:cs typeface="Arial" pitchFamily="34" charset="0"/>
              </a:rPr>
              <a:t>a</a:t>
            </a:r>
            <a:r>
              <a:rPr lang="en-US" sz="1600" dirty="0">
                <a:solidFill>
                  <a:srgbClr val="000000"/>
                </a:solidFill>
                <a:cs typeface="Arial" pitchFamily="34" charset="0"/>
              </a:rPr>
              <a:t>: </a:t>
            </a:r>
            <a:r>
              <a:rPr lang="en-US" sz="1600" i="1" dirty="0">
                <a:solidFill>
                  <a:srgbClr val="000000"/>
                </a:solidFill>
                <a:cs typeface="Arial" pitchFamily="34" charset="0"/>
              </a:rPr>
              <a:t>µ</a:t>
            </a:r>
            <a:r>
              <a:rPr lang="en-US" sz="1600" dirty="0">
                <a:solidFill>
                  <a:srgbClr val="000000"/>
                </a:solidFill>
                <a:cs typeface="Arial" pitchFamily="34" charset="0"/>
              </a:rPr>
              <a:t> &lt; 191</a:t>
            </a:r>
          </a:p>
        </p:txBody>
      </p:sp>
      <p:sp>
        <p:nvSpPr>
          <p:cNvPr id="12" name="Rectangle 11"/>
          <p:cNvSpPr/>
          <p:nvPr/>
        </p:nvSpPr>
        <p:spPr>
          <a:xfrm>
            <a:off x="588627" y="3370450"/>
            <a:ext cx="4828338" cy="369332"/>
          </a:xfrm>
          <a:prstGeom prst="rect">
            <a:avLst/>
          </a:prstGeom>
        </p:spPr>
        <p:txBody>
          <a:bodyPr wrap="square">
            <a:spAutoFit/>
          </a:bodyPr>
          <a:lstStyle/>
          <a:p>
            <a:pPr>
              <a:buClr>
                <a:schemeClr val="tx2"/>
              </a:buClr>
              <a:buSzPct val="75000"/>
            </a:pPr>
            <a:r>
              <a:rPr lang="en-US" altLang="en-US" b="1" dirty="0"/>
              <a:t>Step 2: Calculate the value of the test statistic </a:t>
            </a:r>
            <a:r>
              <a:rPr lang="en-US" altLang="en-US" b="1" i="1" dirty="0"/>
              <a:t>t</a:t>
            </a:r>
            <a:r>
              <a:rPr lang="en-US" altLang="en-US" b="1" dirty="0"/>
              <a:t>.</a:t>
            </a:r>
          </a:p>
        </p:txBody>
      </p:sp>
      <p:pic>
        <p:nvPicPr>
          <p:cNvPr id="5" name="Picture 4">
            <a:extLst>
              <a:ext uri="{FF2B5EF4-FFF2-40B4-BE49-F238E27FC236}">
                <a16:creationId xmlns:a16="http://schemas.microsoft.com/office/drawing/2014/main" id="{0196470C-E154-4855-A757-0232416A0F53}"/>
              </a:ext>
            </a:extLst>
          </p:cNvPr>
          <p:cNvPicPr>
            <a:picLocks noChangeAspect="1"/>
          </p:cNvPicPr>
          <p:nvPr>
            <p:custDataLst>
              <p:tags r:id="rId1"/>
            </p:custDataLst>
          </p:nvPr>
        </p:nvPicPr>
        <p:blipFill>
          <a:blip r:embed="rId4"/>
          <a:stretch>
            <a:fillRect/>
          </a:stretch>
        </p:blipFill>
        <p:spPr>
          <a:xfrm>
            <a:off x="2594519" y="3969878"/>
            <a:ext cx="2902551" cy="487618"/>
          </a:xfrm>
          <a:prstGeom prst="rect">
            <a:avLst/>
          </a:prstGeom>
        </p:spPr>
      </p:pic>
    </p:spTree>
    <p:extLst>
      <p:ext uri="{BB962C8B-B14F-4D97-AF65-F5344CB8AC3E}">
        <p14:creationId xmlns:p14="http://schemas.microsoft.com/office/powerpoint/2010/main" val="2215391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 grpId="0"/>
      <p:bldP spid="7" grpId="0"/>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200" y="312286"/>
            <a:ext cx="2175488" cy="502602"/>
          </a:xfrm>
        </p:spPr>
        <p:txBody>
          <a:bodyPr>
            <a:normAutofit fontScale="90000"/>
          </a:bodyPr>
          <a:lstStyle/>
          <a:p>
            <a:r>
              <a:rPr lang="en-US" sz="4000" dirty="0"/>
              <a:t>Example 2</a:t>
            </a:r>
          </a:p>
        </p:txBody>
      </p:sp>
      <p:sp>
        <p:nvSpPr>
          <p:cNvPr id="26" name="Rectangle 25"/>
          <p:cNvSpPr/>
          <p:nvPr/>
        </p:nvSpPr>
        <p:spPr>
          <a:xfrm>
            <a:off x="570451" y="922610"/>
            <a:ext cx="4756558" cy="369332"/>
          </a:xfrm>
          <a:prstGeom prst="rect">
            <a:avLst/>
          </a:prstGeom>
        </p:spPr>
        <p:txBody>
          <a:bodyPr wrap="square">
            <a:spAutoFit/>
          </a:bodyPr>
          <a:lstStyle/>
          <a:p>
            <a:pPr>
              <a:buClr>
                <a:schemeClr val="tx2"/>
              </a:buClr>
              <a:buSzPct val="75000"/>
            </a:pPr>
            <a:r>
              <a:rPr lang="en-US" altLang="en-US" b="1" dirty="0"/>
              <a:t>Step 3: </a:t>
            </a:r>
            <a:r>
              <a:rPr lang="en-US" altLang="en-US" b="1" dirty="0">
                <a:solidFill>
                  <a:srgbClr val="000000"/>
                </a:solidFill>
              </a:rPr>
              <a:t>Set Decision Rule.</a:t>
            </a:r>
            <a:endParaRPr lang="en-US" altLang="en-US" b="1" dirty="0"/>
          </a:p>
        </p:txBody>
      </p:sp>
      <p:sp>
        <p:nvSpPr>
          <p:cNvPr id="3" name="Rectangle 2"/>
          <p:cNvSpPr/>
          <p:nvPr/>
        </p:nvSpPr>
        <p:spPr>
          <a:xfrm>
            <a:off x="570450" y="1261164"/>
            <a:ext cx="4756559" cy="2062103"/>
          </a:xfrm>
          <a:prstGeom prst="rect">
            <a:avLst/>
          </a:prstGeom>
        </p:spPr>
        <p:txBody>
          <a:bodyPr wrap="square">
            <a:spAutoFit/>
          </a:bodyPr>
          <a:lstStyle/>
          <a:p>
            <a:pPr marL="285750" indent="-285750">
              <a:buClr>
                <a:schemeClr val="tx2"/>
              </a:buClr>
              <a:buSzPct val="75000"/>
              <a:buFont typeface="Arial" panose="020B0604020202020204" pitchFamily="34" charset="0"/>
              <a:buChar char="•"/>
            </a:pPr>
            <a:r>
              <a:rPr lang="en-US" altLang="en-US" sz="1600" dirty="0"/>
              <a:t>For alternative hypothesis </a:t>
            </a:r>
            <a:r>
              <a:rPr lang="en-US" altLang="en-US" sz="1600" i="1" dirty="0"/>
              <a:t>H</a:t>
            </a:r>
            <a:r>
              <a:rPr lang="en-US" altLang="en-US" sz="1600" baseline="-25000" dirty="0"/>
              <a:t>a</a:t>
            </a:r>
            <a:r>
              <a:rPr lang="en-US" altLang="en-US" sz="1600" dirty="0"/>
              <a:t>: </a:t>
            </a:r>
            <a:r>
              <a:rPr lang="en-US" altLang="en-US" sz="1600" i="1" dirty="0">
                <a:latin typeface="Symbol" panose="05050102010706020507" pitchFamily="18" charset="2"/>
              </a:rPr>
              <a:t>m</a:t>
            </a:r>
            <a:r>
              <a:rPr lang="en-US" altLang="en-US" sz="1600" dirty="0"/>
              <a:t> &lt; 191, a) one-tailed test, b) Alpha level, </a:t>
            </a:r>
            <a:r>
              <a:rPr lang="el-GR" altLang="en-US" sz="1600" dirty="0"/>
              <a:t>α = .05</a:t>
            </a:r>
            <a:r>
              <a:rPr lang="en-US" altLang="en-US" sz="1600" dirty="0"/>
              <a:t>, c) </a:t>
            </a:r>
            <a:r>
              <a:rPr lang="en-US" sz="1600" i="1" dirty="0">
                <a:cs typeface="Arial" charset="0"/>
              </a:rPr>
              <a:t>N</a:t>
            </a:r>
            <a:r>
              <a:rPr lang="en-US" sz="1600" dirty="0">
                <a:cs typeface="Arial" charset="0"/>
              </a:rPr>
              <a:t> = 15, </a:t>
            </a:r>
            <a:r>
              <a:rPr lang="en-US" sz="1600" i="1" dirty="0">
                <a:cs typeface="Arial" charset="0"/>
              </a:rPr>
              <a:t>df</a:t>
            </a:r>
            <a:r>
              <a:rPr lang="en-US" sz="1600" dirty="0">
                <a:cs typeface="Arial" charset="0"/>
              </a:rPr>
              <a:t> = 14.</a:t>
            </a:r>
            <a:endParaRPr lang="el-GR" altLang="en-US" sz="1600" dirty="0"/>
          </a:p>
          <a:p>
            <a:pPr marL="285750" indent="-285750">
              <a:buClr>
                <a:schemeClr val="tx2"/>
              </a:buClr>
              <a:buSzPct val="75000"/>
              <a:buFont typeface="Arial" panose="020B0604020202020204" pitchFamily="34" charset="0"/>
              <a:buChar char="•"/>
            </a:pPr>
            <a:r>
              <a:rPr lang="en-US" altLang="en-US" sz="1600" dirty="0"/>
              <a:t> With df = 14, α = .05, one-tailed, border between the rare and common zones is - 1.761. </a:t>
            </a:r>
          </a:p>
          <a:p>
            <a:pPr marL="285750" indent="-285750">
              <a:buClr>
                <a:schemeClr val="tx2"/>
              </a:buClr>
              <a:buSzPct val="75000"/>
              <a:buFont typeface="Arial" panose="020B0604020202020204" pitchFamily="34" charset="0"/>
              <a:buChar char="•"/>
            </a:pPr>
            <a:r>
              <a:rPr lang="en-US" altLang="en-US" sz="1600" dirty="0"/>
              <a:t>If observed value of t falls in the rare zone, null hypothesis is rejected; one fails to reject it if the observed value falls in the common zone.</a:t>
            </a:r>
          </a:p>
          <a:p>
            <a:pPr>
              <a:buClr>
                <a:schemeClr val="tx2"/>
              </a:buClr>
              <a:buSzPct val="75000"/>
            </a:pPr>
            <a:endParaRPr lang="en-US" altLang="en-US" sz="1600" dirty="0"/>
          </a:p>
        </p:txBody>
      </p:sp>
      <p:sp>
        <p:nvSpPr>
          <p:cNvPr id="7" name="Rectangle 6"/>
          <p:cNvSpPr/>
          <p:nvPr/>
        </p:nvSpPr>
        <p:spPr>
          <a:xfrm>
            <a:off x="506647" y="3512432"/>
            <a:ext cx="4756558" cy="1440394"/>
          </a:xfrm>
          <a:prstGeom prst="rect">
            <a:avLst/>
          </a:prstGeom>
        </p:spPr>
        <p:txBody>
          <a:bodyPr wrap="square">
            <a:spAutoFit/>
          </a:bodyPr>
          <a:lstStyle/>
          <a:p>
            <a:pPr>
              <a:spcBef>
                <a:spcPct val="0"/>
              </a:spcBef>
              <a:buClr>
                <a:schemeClr val="tx2"/>
              </a:buClr>
              <a:buSzPct val="75000"/>
            </a:pPr>
            <a:r>
              <a:rPr lang="en-US" altLang="en-US" sz="1600" dirty="0"/>
              <a:t>Since the test statistic </a:t>
            </a:r>
            <a:r>
              <a:rPr lang="en-US" altLang="en-US" sz="1600" i="1" dirty="0"/>
              <a:t>t</a:t>
            </a:r>
            <a:r>
              <a:rPr lang="en-US" altLang="en-US" sz="1600" dirty="0"/>
              <a:t> = -0.94, it falls in the common zone, thus, we fail to reject </a:t>
            </a:r>
            <a:r>
              <a:rPr lang="en-US" altLang="en-US" sz="1600" i="1" dirty="0"/>
              <a:t>H</a:t>
            </a:r>
            <a:r>
              <a:rPr lang="en-US" altLang="en-US" sz="1600" baseline="-25000" dirty="0"/>
              <a:t>0</a:t>
            </a:r>
            <a:r>
              <a:rPr lang="en-US" altLang="en-US" sz="1600" dirty="0"/>
              <a:t>. We don’</a:t>
            </a:r>
            <a:r>
              <a:rPr lang="en-US" altLang="ja-JP" sz="1600" dirty="0"/>
              <a:t>t have enough evidence to conclude that the mean total cholesterol level in patients taking the new drug for 6 weeks is lower than the national mean.</a:t>
            </a:r>
            <a:endParaRPr lang="en-US" altLang="en-US" sz="1600" dirty="0">
              <a:cs typeface="Arial" panose="020B0604020202020204" pitchFamily="34" charset="0"/>
            </a:endParaRPr>
          </a:p>
          <a:p>
            <a:pPr>
              <a:lnSpc>
                <a:spcPct val="95000"/>
              </a:lnSpc>
              <a:spcBef>
                <a:spcPct val="0"/>
              </a:spcBef>
              <a:buClr>
                <a:schemeClr val="tx2"/>
              </a:buClr>
              <a:buSzPct val="75000"/>
            </a:pPr>
            <a:endParaRPr lang="en-US" altLang="en-US" sz="800" dirty="0">
              <a:cs typeface="Arial" panose="020B0604020202020204" pitchFamily="34" charset="0"/>
            </a:endParaRPr>
          </a:p>
        </p:txBody>
      </p:sp>
      <p:sp>
        <p:nvSpPr>
          <p:cNvPr id="12" name="Rectangle 11"/>
          <p:cNvSpPr/>
          <p:nvPr/>
        </p:nvSpPr>
        <p:spPr>
          <a:xfrm>
            <a:off x="509180" y="3122191"/>
            <a:ext cx="4612547" cy="369332"/>
          </a:xfrm>
          <a:prstGeom prst="rect">
            <a:avLst/>
          </a:prstGeom>
        </p:spPr>
        <p:txBody>
          <a:bodyPr wrap="square">
            <a:spAutoFit/>
          </a:bodyPr>
          <a:lstStyle/>
          <a:p>
            <a:pPr>
              <a:buClr>
                <a:schemeClr val="tx2"/>
              </a:buClr>
              <a:buSzPct val="75000"/>
            </a:pPr>
            <a:r>
              <a:rPr lang="en-US" altLang="en-US" b="1" dirty="0"/>
              <a:t>Step 4: State a conclusion.</a:t>
            </a:r>
          </a:p>
        </p:txBody>
      </p:sp>
      <p:pic>
        <p:nvPicPr>
          <p:cNvPr id="11" name="Picture 10" descr="Screen shot 2010-11-21 at 11.30.52 AM.png">
            <a:extLst>
              <a:ext uri="{FF2B5EF4-FFF2-40B4-BE49-F238E27FC236}">
                <a16:creationId xmlns:a16="http://schemas.microsoft.com/office/drawing/2014/main" id="{362412FA-1879-4E3B-82B2-7641E9C114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9904" y="1655849"/>
            <a:ext cx="3163646" cy="2463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374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5"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1000" fill="hold"/>
                                        <p:tgtEl>
                                          <p:spTgt spid="11"/>
                                        </p:tgtEl>
                                        <p:attrNameLst>
                                          <p:attrName>ppt_w</p:attrName>
                                        </p:attrNameLst>
                                      </p:cBhvr>
                                      <p:tavLst>
                                        <p:tav tm="0">
                                          <p:val>
                                            <p:fltVal val="0"/>
                                          </p:val>
                                        </p:tav>
                                        <p:tav tm="100000">
                                          <p:val>
                                            <p:strVal val="#ppt_w"/>
                                          </p:val>
                                        </p:tav>
                                      </p:tavLst>
                                    </p:anim>
                                    <p:anim calcmode="lin" valueType="num">
                                      <p:cBhvr>
                                        <p:cTn id="14" dur="1000" fill="hold"/>
                                        <p:tgtEl>
                                          <p:spTgt spid="11"/>
                                        </p:tgtEl>
                                        <p:attrNameLst>
                                          <p:attrName>ppt_h</p:attrName>
                                        </p:attrNameLst>
                                      </p:cBhvr>
                                      <p:tavLst>
                                        <p:tav tm="0">
                                          <p:val>
                                            <p:fltVal val="0"/>
                                          </p:val>
                                        </p:tav>
                                        <p:tav tm="100000">
                                          <p:val>
                                            <p:strVal val="#ppt_h"/>
                                          </p:val>
                                        </p:tav>
                                      </p:tavLst>
                                    </p:anim>
                                    <p:anim calcmode="lin" valueType="num">
                                      <p:cBhvr>
                                        <p:cTn id="15"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3" grpId="0"/>
      <p:bldP spid="7" grpId="0"/>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16" name="Title 1">
            <a:extLst>
              <a:ext uri="{FF2B5EF4-FFF2-40B4-BE49-F238E27FC236}">
                <a16:creationId xmlns:a16="http://schemas.microsoft.com/office/drawing/2014/main" id="{70589BF1-8997-4E33-B650-02E534DB014B}"/>
              </a:ext>
            </a:extLst>
          </p:cNvPr>
          <p:cNvSpPr>
            <a:spLocks noGrp="1"/>
          </p:cNvSpPr>
          <p:nvPr>
            <p:ph type="title"/>
          </p:nvPr>
        </p:nvSpPr>
        <p:spPr>
          <a:xfrm>
            <a:off x="456199" y="312286"/>
            <a:ext cx="2138319" cy="502602"/>
          </a:xfrm>
        </p:spPr>
        <p:txBody>
          <a:bodyPr>
            <a:normAutofit fontScale="90000"/>
          </a:bodyPr>
          <a:lstStyle/>
          <a:p>
            <a:r>
              <a:rPr lang="en-US" sz="4000" dirty="0"/>
              <a:t>Example 2</a:t>
            </a:r>
          </a:p>
        </p:txBody>
      </p:sp>
      <p:sp>
        <p:nvSpPr>
          <p:cNvPr id="9" name="Rectangle 8">
            <a:extLst>
              <a:ext uri="{FF2B5EF4-FFF2-40B4-BE49-F238E27FC236}">
                <a16:creationId xmlns:a16="http://schemas.microsoft.com/office/drawing/2014/main" id="{1F789B5F-FC1A-4BDF-B07B-89E0E762E2B7}"/>
              </a:ext>
            </a:extLst>
          </p:cNvPr>
          <p:cNvSpPr/>
          <p:nvPr/>
        </p:nvSpPr>
        <p:spPr>
          <a:xfrm>
            <a:off x="570450" y="920712"/>
            <a:ext cx="4612547" cy="369332"/>
          </a:xfrm>
          <a:prstGeom prst="rect">
            <a:avLst/>
          </a:prstGeom>
        </p:spPr>
        <p:txBody>
          <a:bodyPr wrap="square">
            <a:spAutoFit/>
          </a:bodyPr>
          <a:lstStyle/>
          <a:p>
            <a:pPr>
              <a:buClr>
                <a:schemeClr val="tx2"/>
              </a:buClr>
              <a:buSzPct val="75000"/>
            </a:pPr>
            <a:r>
              <a:rPr lang="en-US" altLang="en-US" b="1" dirty="0"/>
              <a:t>Step 5: Calculate </a:t>
            </a:r>
            <a:r>
              <a:rPr lang="en-US" altLang="en-US" b="1" i="1" dirty="0"/>
              <a:t>d</a:t>
            </a:r>
            <a:r>
              <a:rPr lang="en-US" altLang="en-US" b="1" dirty="0"/>
              <a:t>, </a:t>
            </a:r>
            <a:r>
              <a:rPr lang="en-US" altLang="en-US" b="1" i="1" dirty="0"/>
              <a:t>r</a:t>
            </a:r>
            <a:r>
              <a:rPr lang="en-US" altLang="en-US" b="1" baseline="30000" dirty="0"/>
              <a:t>2</a:t>
            </a:r>
            <a:r>
              <a:rPr lang="en-US" altLang="en-US" b="1" dirty="0"/>
              <a:t>, 95% </a:t>
            </a:r>
            <a:r>
              <a:rPr lang="en-US" altLang="en-US" b="1" dirty="0" err="1"/>
              <a:t>CIµ</a:t>
            </a:r>
            <a:r>
              <a:rPr lang="en-US" altLang="en-US" b="1" baseline="-25000" dirty="0" err="1"/>
              <a:t>Diff</a:t>
            </a:r>
            <a:r>
              <a:rPr lang="en-US" altLang="en-US" b="1" dirty="0"/>
              <a:t>, CI</a:t>
            </a:r>
            <a:r>
              <a:rPr lang="en-US" altLang="en-US" b="1" baseline="-25000" dirty="0"/>
              <a:t>W</a:t>
            </a:r>
            <a:r>
              <a:rPr lang="en-US" altLang="en-US" b="1" dirty="0"/>
              <a: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D9E0F16-6207-4C01-864B-1ED10E37F492}"/>
                  </a:ext>
                </a:extLst>
              </p:cNvPr>
              <p:cNvSpPr txBox="1"/>
              <p:nvPr/>
            </p:nvSpPr>
            <p:spPr>
              <a:xfrm>
                <a:off x="718495" y="1348001"/>
                <a:ext cx="2024068" cy="2234779"/>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1400" i="1" smtClean="0">
                          <a:latin typeface="Cambria Math" charset="0"/>
                          <a:ea typeface="Cambria Math" charset="0"/>
                          <a:cs typeface="Cambria Math" charset="0"/>
                        </a:rPr>
                        <m:t>𝑑</m:t>
                      </m:r>
                      <m:r>
                        <a:rPr lang="en-US" sz="1400" i="1" smtClean="0">
                          <a:latin typeface="Cambria Math" charset="0"/>
                          <a:ea typeface="Cambria Math" charset="0"/>
                          <a:cs typeface="Cambria Math" charset="0"/>
                        </a:rPr>
                        <m:t>=</m:t>
                      </m:r>
                      <m:f>
                        <m:fPr>
                          <m:ctrlPr>
                            <a:rPr lang="en-US" sz="1400" i="1">
                              <a:latin typeface="Cambria Math" panose="02040503050406030204" pitchFamily="18" charset="0"/>
                              <a:ea typeface="Cambria Math" charset="0"/>
                              <a:cs typeface="Cambria Math" charset="0"/>
                            </a:rPr>
                          </m:ctrlPr>
                        </m:fPr>
                        <m:num>
                          <m:r>
                            <a:rPr lang="en-US" sz="1400" i="1">
                              <a:latin typeface="Cambria Math" charset="0"/>
                              <a:ea typeface="Cambria Math" charset="0"/>
                              <a:cs typeface="Cambria Math" charset="0"/>
                            </a:rPr>
                            <m:t>𝑀</m:t>
                          </m:r>
                          <m:r>
                            <a:rPr lang="en-US" sz="1400" i="1">
                              <a:latin typeface="Cambria Math" charset="0"/>
                              <a:ea typeface="Cambria Math" charset="0"/>
                              <a:cs typeface="Cambria Math" charset="0"/>
                            </a:rPr>
                            <m:t>−</m:t>
                          </m:r>
                          <m:r>
                            <a:rPr lang="en-US" sz="1400" i="1">
                              <a:latin typeface="Cambria Math" charset="0"/>
                              <a:ea typeface="Cambria Math" charset="0"/>
                              <a:cs typeface="Cambria Math" charset="0"/>
                            </a:rPr>
                            <m:t>𝜇</m:t>
                          </m:r>
                        </m:num>
                        <m:den>
                          <m:r>
                            <a:rPr lang="en-US" sz="1400" i="1">
                              <a:latin typeface="Cambria Math" charset="0"/>
                              <a:ea typeface="Cambria Math" charset="0"/>
                              <a:cs typeface="Cambria Math" charset="0"/>
                            </a:rPr>
                            <m:t>𝑠</m:t>
                          </m:r>
                        </m:den>
                      </m:f>
                    </m:oMath>
                    <m:oMath xmlns:m="http://schemas.openxmlformats.org/officeDocument/2006/math">
                      <m:r>
                        <a:rPr lang="en-US" sz="1400" b="0" i="1" smtClean="0">
                          <a:latin typeface="Cambria Math" charset="0"/>
                          <a:ea typeface="Cambria Math" charset="0"/>
                          <a:cs typeface="Cambria Math" charset="0"/>
                        </a:rPr>
                        <m:t>=</m:t>
                      </m:r>
                      <m:f>
                        <m:fPr>
                          <m:ctrlPr>
                            <a:rPr lang="en-US" sz="1400" b="0" i="1" smtClean="0">
                              <a:latin typeface="Cambria Math" panose="02040503050406030204" pitchFamily="18" charset="0"/>
                              <a:ea typeface="Cambria Math" charset="0"/>
                              <a:cs typeface="Cambria Math" charset="0"/>
                            </a:rPr>
                          </m:ctrlPr>
                        </m:fPr>
                        <m:num>
                          <m:r>
                            <a:rPr lang="en-US" sz="1400" b="0" i="1" smtClean="0">
                              <a:latin typeface="Cambria Math" panose="02040503050406030204" pitchFamily="18" charset="0"/>
                              <a:ea typeface="Cambria Math" charset="0"/>
                              <a:cs typeface="Cambria Math" charset="0"/>
                            </a:rPr>
                            <m:t>184.1</m:t>
                          </m:r>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191</m:t>
                          </m:r>
                        </m:num>
                        <m:den>
                          <m:r>
                            <a:rPr lang="en-US" sz="1400" b="0" i="1" smtClean="0">
                              <a:latin typeface="Cambria Math" panose="02040503050406030204" pitchFamily="18" charset="0"/>
                              <a:ea typeface="Cambria Math" charset="0"/>
                              <a:cs typeface="Cambria Math" charset="0"/>
                            </a:rPr>
                            <m:t>28.3</m:t>
                          </m:r>
                        </m:den>
                      </m:f>
                    </m:oMath>
                    <m:oMath xmlns:m="http://schemas.openxmlformats.org/officeDocument/2006/math">
                      <m:r>
                        <a:rPr lang="en-US" sz="1400" b="0" i="1" smtClean="0">
                          <a:latin typeface="Cambria Math" charset="0"/>
                          <a:ea typeface="Cambria Math" charset="0"/>
                          <a:cs typeface="Cambria Math" charset="0"/>
                        </a:rPr>
                        <m:t>=</m:t>
                      </m:r>
                      <m:f>
                        <m:fPr>
                          <m:ctrlPr>
                            <a:rPr lang="en-US" sz="1400" b="0" i="1" smtClean="0">
                              <a:latin typeface="Cambria Math" panose="02040503050406030204" pitchFamily="18" charset="0"/>
                              <a:ea typeface="Cambria Math" charset="0"/>
                              <a:cs typeface="Cambria Math" charset="0"/>
                            </a:rPr>
                          </m:ctrlPr>
                        </m:fPr>
                        <m:num>
                          <m:r>
                            <a:rPr lang="en-US" sz="1400" b="0" i="1" smtClean="0">
                              <a:latin typeface="Cambria Math" panose="02040503050406030204" pitchFamily="18" charset="0"/>
                              <a:ea typeface="Cambria Math" charset="0"/>
                              <a:cs typeface="Cambria Math" charset="0"/>
                            </a:rPr>
                            <m:t>−6.9</m:t>
                          </m:r>
                        </m:num>
                        <m:den>
                          <m:r>
                            <a:rPr lang="en-US" sz="1400" b="0" i="1" smtClean="0">
                              <a:latin typeface="Cambria Math" panose="02040503050406030204" pitchFamily="18" charset="0"/>
                              <a:ea typeface="Cambria Math" charset="0"/>
                              <a:cs typeface="Cambria Math" charset="0"/>
                            </a:rPr>
                            <m:t>28.3</m:t>
                          </m:r>
                        </m:den>
                      </m:f>
                    </m:oMath>
                    <m:oMath xmlns:m="http://schemas.openxmlformats.org/officeDocument/2006/math">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−0.24</m:t>
                      </m:r>
                    </m:oMath>
                  </m:oMathPara>
                </a14:m>
                <a:br>
                  <a:rPr lang="en-US" sz="1400" b="0" i="1" dirty="0">
                    <a:latin typeface="Cambria Math" charset="0"/>
                    <a:ea typeface="Cambria Math" charset="0"/>
                    <a:cs typeface="Cambria Math" charset="0"/>
                  </a:rPr>
                </a:br>
                <a:endParaRPr lang="en-US" sz="1400" dirty="0"/>
              </a:p>
            </p:txBody>
          </p:sp>
        </mc:Choice>
        <mc:Fallback xmlns="">
          <p:sp>
            <p:nvSpPr>
              <p:cNvPr id="2" name="TextBox 1">
                <a:extLst>
                  <a:ext uri="{FF2B5EF4-FFF2-40B4-BE49-F238E27FC236}">
                    <a16:creationId xmlns:a16="http://schemas.microsoft.com/office/drawing/2014/main" id="{7D9E0F16-6207-4C01-864B-1ED10E37F492}"/>
                  </a:ext>
                </a:extLst>
              </p:cNvPr>
              <p:cNvSpPr txBox="1">
                <a:spLocks noRot="1" noChangeAspect="1" noMove="1" noResize="1" noEditPoints="1" noAdjustHandles="1" noChangeArrowheads="1" noChangeShapeType="1" noTextEdit="1"/>
              </p:cNvSpPr>
              <p:nvPr/>
            </p:nvSpPr>
            <p:spPr>
              <a:xfrm>
                <a:off x="718495" y="1348001"/>
                <a:ext cx="2024068" cy="22347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87EEF9D-1DE4-4734-96D0-E975FF6D52A2}"/>
                  </a:ext>
                </a:extLst>
              </p:cNvPr>
              <p:cNvSpPr/>
              <p:nvPr/>
            </p:nvSpPr>
            <p:spPr>
              <a:xfrm>
                <a:off x="2742563" y="1189849"/>
                <a:ext cx="1948803" cy="3368936"/>
              </a:xfrm>
              <a:prstGeom prst="rect">
                <a:avLst/>
              </a:prstGeom>
            </p:spPr>
            <p:txBody>
              <a:bodyPr wrap="none">
                <a:spAutoFit/>
              </a:bodyPr>
              <a:lstStyle/>
              <a:p>
                <a:pPr>
                  <a:lnSpc>
                    <a:spcPct val="150000"/>
                  </a:lnSpc>
                </a:pPr>
                <a14:m>
                  <m:oMathPara xmlns:m="http://schemas.openxmlformats.org/officeDocument/2006/math">
                    <m:oMathParaPr>
                      <m:jc m:val="centerGroup"/>
                    </m:oMathParaPr>
                    <m:oMath xmlns:m="http://schemas.openxmlformats.org/officeDocument/2006/math">
                      <m:sSup>
                        <m:sSupPr>
                          <m:ctrlPr>
                            <a:rPr lang="en-US" sz="1400" i="1" smtClean="0">
                              <a:latin typeface="Cambria Math" panose="02040503050406030204" pitchFamily="18" charset="0"/>
                              <a:ea typeface="Cambria Math" charset="0"/>
                              <a:cs typeface="Cambria Math" charset="0"/>
                            </a:rPr>
                          </m:ctrlPr>
                        </m:sSupPr>
                        <m:e>
                          <m:r>
                            <a:rPr lang="en-US" sz="1400" i="1">
                              <a:latin typeface="Cambria Math" charset="0"/>
                              <a:ea typeface="Cambria Math" charset="0"/>
                              <a:cs typeface="Cambria Math" charset="0"/>
                            </a:rPr>
                            <m:t>𝑟</m:t>
                          </m:r>
                        </m:e>
                        <m:sup>
                          <m:r>
                            <a:rPr lang="en-US" sz="1400" i="1">
                              <a:latin typeface="Cambria Math" charset="0"/>
                              <a:ea typeface="Cambria Math" charset="0"/>
                              <a:cs typeface="Cambria Math" charset="0"/>
                            </a:rPr>
                            <m:t>2</m:t>
                          </m:r>
                        </m:sup>
                      </m:sSup>
                      <m:r>
                        <a:rPr lang="en-US" sz="1400" i="1">
                          <a:latin typeface="Cambria Math" charset="0"/>
                          <a:ea typeface="Cambria Math" charset="0"/>
                          <a:cs typeface="Cambria Math" charset="0"/>
                        </a:rPr>
                        <m:t>=</m:t>
                      </m:r>
                      <m:f>
                        <m:fPr>
                          <m:ctrlPr>
                            <a:rPr lang="en-US" sz="1400" i="1">
                              <a:latin typeface="Cambria Math" panose="02040503050406030204" pitchFamily="18" charset="0"/>
                              <a:ea typeface="Cambria Math" charset="0"/>
                              <a:cs typeface="Cambria Math" charset="0"/>
                            </a:rPr>
                          </m:ctrlPr>
                        </m:fPr>
                        <m:num>
                          <m:sSup>
                            <m:sSupPr>
                              <m:ctrlPr>
                                <a:rPr lang="en-US" sz="1400" i="1">
                                  <a:latin typeface="Cambria Math" panose="02040503050406030204" pitchFamily="18" charset="0"/>
                                  <a:ea typeface="Cambria Math" charset="0"/>
                                  <a:cs typeface="Cambria Math" charset="0"/>
                                </a:rPr>
                              </m:ctrlPr>
                            </m:sSupPr>
                            <m:e>
                              <m:r>
                                <a:rPr lang="en-US" sz="1400" i="1">
                                  <a:latin typeface="Cambria Math" charset="0"/>
                                  <a:ea typeface="Cambria Math" charset="0"/>
                                  <a:cs typeface="Cambria Math" charset="0"/>
                                </a:rPr>
                                <m:t>𝑡</m:t>
                              </m:r>
                            </m:e>
                            <m:sup>
                              <m:r>
                                <a:rPr lang="en-US" sz="1400" i="1">
                                  <a:latin typeface="Cambria Math" charset="0"/>
                                  <a:ea typeface="Cambria Math" charset="0"/>
                                  <a:cs typeface="Cambria Math" charset="0"/>
                                </a:rPr>
                                <m:t>2</m:t>
                              </m:r>
                            </m:sup>
                          </m:sSup>
                        </m:num>
                        <m:den>
                          <m:sSup>
                            <m:sSupPr>
                              <m:ctrlPr>
                                <a:rPr lang="en-US" sz="1400" i="1">
                                  <a:latin typeface="Cambria Math" panose="02040503050406030204" pitchFamily="18" charset="0"/>
                                  <a:ea typeface="Cambria Math" charset="0"/>
                                  <a:cs typeface="Cambria Math" charset="0"/>
                                </a:rPr>
                              </m:ctrlPr>
                            </m:sSupPr>
                            <m:e>
                              <m:r>
                                <a:rPr lang="en-US" sz="1400" i="1">
                                  <a:latin typeface="Cambria Math" charset="0"/>
                                  <a:ea typeface="Cambria Math" charset="0"/>
                                  <a:cs typeface="Cambria Math" charset="0"/>
                                </a:rPr>
                                <m:t>𝑡</m:t>
                              </m:r>
                            </m:e>
                            <m:sup>
                              <m:r>
                                <a:rPr lang="en-US" sz="1400" i="1">
                                  <a:latin typeface="Cambria Math" charset="0"/>
                                  <a:ea typeface="Cambria Math" charset="0"/>
                                  <a:cs typeface="Cambria Math" charset="0"/>
                                </a:rPr>
                                <m:t>2</m:t>
                              </m:r>
                            </m:sup>
                          </m:sSup>
                          <m:r>
                            <a:rPr lang="en-US" sz="1400" b="0" i="1" smtClean="0">
                              <a:latin typeface="Cambria Math" panose="02040503050406030204" pitchFamily="18" charset="0"/>
                              <a:ea typeface="Cambria Math" charset="0"/>
                              <a:cs typeface="Cambria Math" charset="0"/>
                            </a:rPr>
                            <m:t>+</m:t>
                          </m:r>
                          <m:r>
                            <a:rPr lang="en-US" sz="1400" i="1">
                              <a:latin typeface="Cambria Math" charset="0"/>
                              <a:ea typeface="Cambria Math" charset="0"/>
                              <a:cs typeface="Cambria Math" charset="0"/>
                            </a:rPr>
                            <m:t>𝑑𝑓</m:t>
                          </m:r>
                        </m:den>
                      </m:f>
                      <m:r>
                        <a:rPr lang="en-US" sz="1400" i="1">
                          <a:latin typeface="Cambria Math" charset="0"/>
                          <a:ea typeface="Cambria Math" charset="0"/>
                          <a:cs typeface="Cambria Math" charset="0"/>
                        </a:rPr>
                        <m:t>×100</m:t>
                      </m:r>
                    </m:oMath>
                    <m:oMath xmlns:m="http://schemas.openxmlformats.org/officeDocument/2006/math">
                      <m:r>
                        <a:rPr lang="en-US" sz="1400" b="0" i="1" smtClean="0">
                          <a:latin typeface="Cambria Math" charset="0"/>
                          <a:ea typeface="Cambria Math" charset="0"/>
                          <a:cs typeface="Cambria Math" charset="0"/>
                        </a:rPr>
                        <m:t>=</m:t>
                      </m:r>
                      <m:f>
                        <m:fPr>
                          <m:ctrlPr>
                            <a:rPr lang="en-US" sz="1400" b="0" i="1" smtClean="0">
                              <a:latin typeface="Cambria Math" panose="02040503050406030204" pitchFamily="18" charset="0"/>
                              <a:ea typeface="Cambria Math" charset="0"/>
                              <a:cs typeface="Cambria Math" charset="0"/>
                            </a:rPr>
                          </m:ctrlPr>
                        </m:fPr>
                        <m:num>
                          <m:sSup>
                            <m:sSupPr>
                              <m:ctrlPr>
                                <a:rPr lang="en-US" sz="1400" b="0" i="1" smtClean="0">
                                  <a:latin typeface="Cambria Math" panose="02040503050406030204" pitchFamily="18" charset="0"/>
                                  <a:ea typeface="Cambria Math" charset="0"/>
                                  <a:cs typeface="Cambria Math" charset="0"/>
                                </a:rPr>
                              </m:ctrlPr>
                            </m:sSupPr>
                            <m:e>
                              <m:r>
                                <a:rPr lang="en-US" sz="1400" b="0" i="1" smtClean="0">
                                  <a:latin typeface="Cambria Math" panose="02040503050406030204" pitchFamily="18" charset="0"/>
                                  <a:ea typeface="Cambria Math" charset="0"/>
                                  <a:cs typeface="Cambria Math" charset="0"/>
                                </a:rPr>
                                <m:t>(−0.94)</m:t>
                              </m:r>
                            </m:e>
                            <m:sup>
                              <m:r>
                                <a:rPr lang="en-US" sz="1400" b="0" i="1" smtClean="0">
                                  <a:latin typeface="Cambria Math" charset="0"/>
                                  <a:ea typeface="Cambria Math" charset="0"/>
                                  <a:cs typeface="Cambria Math" charset="0"/>
                                </a:rPr>
                                <m:t>2</m:t>
                              </m:r>
                            </m:sup>
                          </m:sSup>
                        </m:num>
                        <m:den>
                          <m:sSup>
                            <m:sSupPr>
                              <m:ctrlPr>
                                <a:rPr lang="en-US" sz="1400" i="1">
                                  <a:latin typeface="Cambria Math" panose="02040503050406030204" pitchFamily="18" charset="0"/>
                                  <a:ea typeface="Cambria Math" charset="0"/>
                                  <a:cs typeface="Cambria Math" charset="0"/>
                                </a:rPr>
                              </m:ctrlPr>
                            </m:sSupPr>
                            <m:e>
                              <m:r>
                                <a:rPr lang="en-US" sz="1400" b="0" i="1" smtClean="0">
                                  <a:latin typeface="Cambria Math" panose="02040503050406030204" pitchFamily="18" charset="0"/>
                                  <a:ea typeface="Cambria Math" charset="0"/>
                                  <a:cs typeface="Cambria Math" charset="0"/>
                                </a:rPr>
                                <m:t>(−0.94)</m:t>
                              </m:r>
                            </m:e>
                            <m:sup>
                              <m:r>
                                <a:rPr lang="en-US" sz="1400" i="1">
                                  <a:latin typeface="Cambria Math" charset="0"/>
                                  <a:ea typeface="Cambria Math" charset="0"/>
                                  <a:cs typeface="Cambria Math" charset="0"/>
                                </a:rPr>
                                <m:t>2</m:t>
                              </m:r>
                            </m:sup>
                          </m:sSup>
                          <m:r>
                            <a:rPr lang="en-US" sz="1400" b="0" i="1" smtClean="0">
                              <a:latin typeface="Cambria Math" charset="0"/>
                              <a:ea typeface="Cambria Math" charset="0"/>
                              <a:cs typeface="Cambria Math" charset="0"/>
                            </a:rPr>
                            <m:t>+14</m:t>
                          </m:r>
                        </m:den>
                      </m:f>
                      <m:r>
                        <a:rPr lang="en-US" sz="1400" b="0" i="1" smtClean="0">
                          <a:latin typeface="Cambria Math" charset="0"/>
                          <a:ea typeface="Cambria Math" charset="0"/>
                          <a:cs typeface="Cambria Math" charset="0"/>
                        </a:rPr>
                        <m:t>×100</m:t>
                      </m:r>
                    </m:oMath>
                    <m:oMath xmlns:m="http://schemas.openxmlformats.org/officeDocument/2006/math">
                      <m:r>
                        <a:rPr lang="en-US" sz="1400" b="0" i="1" smtClean="0">
                          <a:latin typeface="Cambria Math" charset="0"/>
                          <a:ea typeface="Cambria Math" charset="0"/>
                          <a:cs typeface="Cambria Math" charset="0"/>
                        </a:rPr>
                        <m:t>=</m:t>
                      </m:r>
                      <m:f>
                        <m:fPr>
                          <m:ctrlPr>
                            <a:rPr lang="en-US" sz="1400" b="0" i="1" smtClean="0">
                              <a:latin typeface="Cambria Math" panose="02040503050406030204" pitchFamily="18" charset="0"/>
                              <a:ea typeface="Cambria Math" charset="0"/>
                              <a:cs typeface="Cambria Math" charset="0"/>
                            </a:rPr>
                          </m:ctrlPr>
                        </m:fPr>
                        <m:num>
                          <m:r>
                            <a:rPr lang="en-US" sz="1400" b="0" i="1" smtClean="0">
                              <a:latin typeface="Cambria Math" panose="02040503050406030204" pitchFamily="18" charset="0"/>
                              <a:ea typeface="Cambria Math" charset="0"/>
                              <a:cs typeface="Cambria Math" charset="0"/>
                            </a:rPr>
                            <m:t>0.0332</m:t>
                          </m:r>
                        </m:num>
                        <m:den>
                          <m:r>
                            <a:rPr lang="en-US" sz="1400" b="0" i="1" smtClean="0">
                              <a:latin typeface="Cambria Math" panose="02040503050406030204" pitchFamily="18" charset="0"/>
                              <a:ea typeface="Cambria Math" charset="0"/>
                              <a:cs typeface="Cambria Math" charset="0"/>
                            </a:rPr>
                            <m:t>0.0332</m:t>
                          </m:r>
                          <m:r>
                            <a:rPr lang="en-US" sz="1400" b="0" i="1" smtClean="0">
                              <a:latin typeface="Cambria Math" charset="0"/>
                              <a:ea typeface="Cambria Math" charset="0"/>
                              <a:cs typeface="Cambria Math" charset="0"/>
                            </a:rPr>
                            <m:t>+14</m:t>
                          </m:r>
                        </m:den>
                      </m:f>
                      <m:r>
                        <a:rPr lang="en-US" sz="1400" b="0" i="1" smtClean="0">
                          <a:latin typeface="Cambria Math" charset="0"/>
                          <a:ea typeface="Cambria Math" charset="0"/>
                          <a:cs typeface="Cambria Math" charset="0"/>
                        </a:rPr>
                        <m:t>×100</m:t>
                      </m:r>
                    </m:oMath>
                    <m:oMath xmlns:m="http://schemas.openxmlformats.org/officeDocument/2006/math">
                      <m:r>
                        <a:rPr lang="en-US" sz="1400" b="0" i="1" smtClean="0">
                          <a:latin typeface="Cambria Math" charset="0"/>
                          <a:ea typeface="Cambria Math" charset="0"/>
                          <a:cs typeface="Cambria Math" charset="0"/>
                        </a:rPr>
                        <m:t>=</m:t>
                      </m:r>
                      <m:f>
                        <m:fPr>
                          <m:ctrlPr>
                            <a:rPr lang="en-US" sz="1400" b="0" i="1" smtClean="0">
                              <a:latin typeface="Cambria Math" panose="02040503050406030204" pitchFamily="18" charset="0"/>
                              <a:ea typeface="Cambria Math" charset="0"/>
                              <a:cs typeface="Cambria Math" charset="0"/>
                            </a:rPr>
                          </m:ctrlPr>
                        </m:fPr>
                        <m:num>
                          <m:r>
                            <a:rPr lang="en-US" sz="1400" b="0" i="1" smtClean="0">
                              <a:latin typeface="Cambria Math" panose="02040503050406030204" pitchFamily="18" charset="0"/>
                              <a:ea typeface="Cambria Math" charset="0"/>
                              <a:cs typeface="Cambria Math" charset="0"/>
                            </a:rPr>
                            <m:t>0.0332</m:t>
                          </m:r>
                        </m:num>
                        <m:den>
                          <m:r>
                            <a:rPr lang="en-US" sz="1400" b="0" i="1" smtClean="0">
                              <a:latin typeface="Cambria Math" panose="02040503050406030204" pitchFamily="18" charset="0"/>
                              <a:ea typeface="Cambria Math" charset="0"/>
                              <a:cs typeface="Cambria Math" charset="0"/>
                            </a:rPr>
                            <m:t>14.0332</m:t>
                          </m:r>
                        </m:den>
                      </m:f>
                      <m:r>
                        <a:rPr lang="en-US" sz="1400" b="0" i="1" smtClean="0">
                          <a:latin typeface="Cambria Math" charset="0"/>
                          <a:ea typeface="Cambria Math" charset="0"/>
                          <a:cs typeface="Cambria Math" charset="0"/>
                        </a:rPr>
                        <m:t>×100</m:t>
                      </m:r>
                    </m:oMath>
                    <m:oMath xmlns:m="http://schemas.openxmlformats.org/officeDocument/2006/math">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0024</m:t>
                      </m:r>
                      <m:r>
                        <a:rPr lang="en-US" sz="1400" b="0" i="1" smtClean="0">
                          <a:latin typeface="Cambria Math" charset="0"/>
                          <a:ea typeface="Cambria Math" charset="0"/>
                          <a:cs typeface="Cambria Math" charset="0"/>
                        </a:rPr>
                        <m:t>×100</m:t>
                      </m:r>
                    </m:oMath>
                    <m:oMath xmlns:m="http://schemas.openxmlformats.org/officeDocument/2006/math">
                      <m:r>
                        <a:rPr lang="en-US" sz="1400" b="0" i="1" smtClean="0">
                          <a:latin typeface="Cambria Math" charset="0"/>
                          <a:ea typeface="Cambria Math" charset="0"/>
                          <a:cs typeface="Cambria Math" charset="0"/>
                        </a:rPr>
                        <m:t>=</m:t>
                      </m:r>
                      <m:r>
                        <a:rPr lang="en-US" sz="1400" b="0" i="1" smtClean="0">
                          <a:latin typeface="Cambria Math" panose="02040503050406030204" pitchFamily="18" charset="0"/>
                          <a:ea typeface="Cambria Math" charset="0"/>
                          <a:cs typeface="Cambria Math" charset="0"/>
                        </a:rPr>
                        <m:t>0.24</m:t>
                      </m:r>
                      <m:r>
                        <a:rPr lang="en-US" sz="1400" b="0" i="1" smtClean="0">
                          <a:latin typeface="Cambria Math" charset="0"/>
                          <a:ea typeface="Cambria Math" charset="0"/>
                          <a:cs typeface="Cambria Math" charset="0"/>
                        </a:rPr>
                        <m:t>%</m:t>
                      </m:r>
                    </m:oMath>
                  </m:oMathPara>
                </a14:m>
                <a:endParaRPr lang="en-US" sz="1400" dirty="0"/>
              </a:p>
            </p:txBody>
          </p:sp>
        </mc:Choice>
        <mc:Fallback xmlns="">
          <p:sp>
            <p:nvSpPr>
              <p:cNvPr id="6" name="Rectangle 5">
                <a:extLst>
                  <a:ext uri="{FF2B5EF4-FFF2-40B4-BE49-F238E27FC236}">
                    <a16:creationId xmlns:a16="http://schemas.microsoft.com/office/drawing/2014/main" id="{C87EEF9D-1DE4-4734-96D0-E975FF6D52A2}"/>
                  </a:ext>
                </a:extLst>
              </p:cNvPr>
              <p:cNvSpPr>
                <a:spLocks noRot="1" noChangeAspect="1" noMove="1" noResize="1" noEditPoints="1" noAdjustHandles="1" noChangeArrowheads="1" noChangeShapeType="1" noTextEdit="1"/>
              </p:cNvSpPr>
              <p:nvPr/>
            </p:nvSpPr>
            <p:spPr>
              <a:xfrm>
                <a:off x="2742563" y="1189849"/>
                <a:ext cx="1948803" cy="33689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77600C7-B3F0-4E1B-86F1-2CC5F65F58D8}"/>
                  </a:ext>
                </a:extLst>
              </p:cNvPr>
              <p:cNvSpPr txBox="1"/>
              <p:nvPr/>
            </p:nvSpPr>
            <p:spPr>
              <a:xfrm>
                <a:off x="4802738" y="1471592"/>
                <a:ext cx="4036462" cy="993798"/>
              </a:xfrm>
              <a:prstGeom prst="rect">
                <a:avLst/>
              </a:prstGeom>
              <a:noFill/>
            </p:spPr>
            <p:txBody>
              <a:bodyPr wrap="square">
                <a:spAutoFit/>
              </a:bodyPr>
              <a:lstStyle/>
              <a:p>
                <a14:m>
                  <m:oMath xmlns:m="http://schemas.openxmlformats.org/officeDocument/2006/math">
                    <m:r>
                      <a:rPr lang="en-US" sz="1400" b="0" i="1" smtClean="0">
                        <a:latin typeface="Cambria Math" charset="0"/>
                      </a:rPr>
                      <m:t>95%</m:t>
                    </m:r>
                    <m:sSub>
                      <m:sSubPr>
                        <m:ctrlPr>
                          <a:rPr lang="en-US" sz="1400" b="0" i="1" smtClean="0">
                            <a:latin typeface="Cambria Math" panose="02040503050406030204" pitchFamily="18" charset="0"/>
                          </a:rPr>
                        </m:ctrlPr>
                      </m:sSubPr>
                      <m:e>
                        <m:r>
                          <a:rPr lang="en-US" sz="1400" b="0" i="1" smtClean="0">
                            <a:latin typeface="Cambria Math" charset="0"/>
                          </a:rPr>
                          <m:t>𝐶𝐼</m:t>
                        </m:r>
                        <m:r>
                          <a:rPr lang="en-US" sz="1400" b="0" i="1" smtClean="0">
                            <a:latin typeface="Cambria Math" charset="0"/>
                            <a:ea typeface="Cambria Math" charset="0"/>
                            <a:cs typeface="Cambria Math" charset="0"/>
                          </a:rPr>
                          <m:t>𝜇</m:t>
                        </m:r>
                      </m:e>
                      <m:sub>
                        <m:r>
                          <a:rPr lang="en-US" sz="1400" b="0" i="1" smtClean="0">
                            <a:latin typeface="Cambria Math" charset="0"/>
                          </a:rPr>
                          <m:t>𝐷𝑖𝑓𝑓</m:t>
                        </m:r>
                      </m:sub>
                    </m:sSub>
                    <m:r>
                      <a:rPr lang="en-US" sz="1400" b="0" i="1" smtClean="0">
                        <a:latin typeface="Cambria Math" charset="0"/>
                      </a:rPr>
                      <m:t>=</m:t>
                    </m:r>
                    <m:d>
                      <m:dPr>
                        <m:ctrlPr>
                          <a:rPr lang="en-US" sz="1400" b="0" i="1" smtClean="0">
                            <a:latin typeface="Cambria Math" panose="02040503050406030204" pitchFamily="18" charset="0"/>
                          </a:rPr>
                        </m:ctrlPr>
                      </m:dPr>
                      <m:e>
                        <m:r>
                          <a:rPr lang="en-US" sz="1400" b="0" i="1" smtClean="0">
                            <a:latin typeface="Cambria Math" charset="0"/>
                          </a:rPr>
                          <m:t>𝑀</m:t>
                        </m:r>
                        <m:r>
                          <a:rPr lang="en-US" sz="1400" b="0" i="1" smtClean="0">
                            <a:latin typeface="Cambria Math" charset="0"/>
                          </a:rPr>
                          <m:t>−</m:t>
                        </m:r>
                        <m:r>
                          <a:rPr lang="en-US" sz="1400" b="0" i="1" smtClean="0">
                            <a:latin typeface="Cambria Math" charset="0"/>
                            <a:ea typeface="Cambria Math" charset="0"/>
                            <a:cs typeface="Cambria Math" charset="0"/>
                          </a:rPr>
                          <m:t>𝜇</m:t>
                        </m:r>
                      </m:e>
                    </m:d>
                    <m:r>
                      <a:rPr lang="en-US" sz="1400" b="0" i="1" smtClean="0">
                        <a:latin typeface="Cambria Math" charset="0"/>
                        <a:ea typeface="Cambria Math" charset="0"/>
                        <a:cs typeface="Cambria Math" charset="0"/>
                      </a:rPr>
                      <m:t>±</m:t>
                    </m:r>
                    <m:d>
                      <m:dPr>
                        <m:ctrlPr>
                          <a:rPr lang="en-US" sz="1400" b="0" i="1" smtClean="0">
                            <a:latin typeface="Cambria Math" panose="02040503050406030204" pitchFamily="18" charset="0"/>
                            <a:ea typeface="Cambria Math" charset="0"/>
                            <a:cs typeface="Cambria Math" charset="0"/>
                          </a:rPr>
                        </m:ctrlPr>
                      </m:dPr>
                      <m:e>
                        <m:sSub>
                          <m:sSubPr>
                            <m:ctrlPr>
                              <a:rPr lang="en-US" sz="1400" b="0" i="1" smtClean="0">
                                <a:latin typeface="Cambria Math" panose="02040503050406030204" pitchFamily="18" charset="0"/>
                                <a:ea typeface="Cambria Math" charset="0"/>
                                <a:cs typeface="Cambria Math" charset="0"/>
                              </a:rPr>
                            </m:ctrlPr>
                          </m:sSubPr>
                          <m:e>
                            <m:r>
                              <a:rPr lang="en-US" sz="1400" b="0" i="1" smtClean="0">
                                <a:latin typeface="Cambria Math" charset="0"/>
                                <a:ea typeface="Cambria Math" charset="0"/>
                                <a:cs typeface="Cambria Math" charset="0"/>
                              </a:rPr>
                              <m:t>𝑡</m:t>
                            </m:r>
                          </m:e>
                          <m:sub>
                            <m:r>
                              <a:rPr lang="en-US" sz="1400" b="0" i="1" smtClean="0">
                                <a:latin typeface="Cambria Math" charset="0"/>
                                <a:ea typeface="Cambria Math" charset="0"/>
                                <a:cs typeface="Cambria Math" charset="0"/>
                              </a:rPr>
                              <m:t>𝑐𝑣</m:t>
                            </m:r>
                          </m:sub>
                        </m:sSub>
                        <m:r>
                          <a:rPr lang="en-US" sz="1400" b="0" i="1" smtClean="0">
                            <a:latin typeface="Cambria Math" charset="0"/>
                            <a:ea typeface="Cambria Math" charset="0"/>
                            <a:cs typeface="Cambria Math" charset="0"/>
                          </a:rPr>
                          <m:t>×</m:t>
                        </m:r>
                        <m:sSub>
                          <m:sSubPr>
                            <m:ctrlPr>
                              <a:rPr lang="en-US" sz="1400" b="0" i="1" smtClean="0">
                                <a:latin typeface="Cambria Math" panose="02040503050406030204" pitchFamily="18" charset="0"/>
                                <a:ea typeface="Cambria Math" charset="0"/>
                                <a:cs typeface="Cambria Math" charset="0"/>
                              </a:rPr>
                            </m:ctrlPr>
                          </m:sSubPr>
                          <m:e>
                            <m:r>
                              <a:rPr lang="en-US" sz="1400" b="0" i="1" smtClean="0">
                                <a:latin typeface="Cambria Math" charset="0"/>
                                <a:ea typeface="Cambria Math" charset="0"/>
                                <a:cs typeface="Cambria Math" charset="0"/>
                              </a:rPr>
                              <m:t>𝑆</m:t>
                            </m:r>
                          </m:e>
                          <m:sub>
                            <m:r>
                              <a:rPr lang="en-US" sz="1400" b="0" i="1" smtClean="0">
                                <a:latin typeface="Cambria Math" charset="0"/>
                                <a:ea typeface="Cambria Math" charset="0"/>
                                <a:cs typeface="Cambria Math" charset="0"/>
                              </a:rPr>
                              <m:t>𝑀</m:t>
                            </m:r>
                          </m:sub>
                        </m:sSub>
                      </m:e>
                    </m:d>
                  </m:oMath>
                </a14:m>
                <a:r>
                  <a:rPr lang="en-US" sz="1400" dirty="0"/>
                  <a:t>          </a:t>
                </a:r>
              </a:p>
              <a:p>
                <a:r>
                  <a:rPr lang="en-US" sz="1400" dirty="0"/>
                  <a:t> </a:t>
                </a:r>
                <a14:m>
                  <m:oMath xmlns:m="http://schemas.openxmlformats.org/officeDocument/2006/math">
                    <m:r>
                      <a:rPr lang="en-US" sz="1400" b="0" i="0" smtClean="0">
                        <a:latin typeface="Cambria Math" panose="02040503050406030204" pitchFamily="18" charset="0"/>
                      </a:rPr>
                      <m:t>                        </m:t>
                    </m:r>
                    <m:r>
                      <a:rPr lang="en-US" sz="1400" i="1">
                        <a:latin typeface="Cambria Math" charset="0"/>
                      </a:rPr>
                      <m:t>=</m:t>
                    </m:r>
                  </m:oMath>
                </a14:m>
                <a:r>
                  <a:rPr lang="en-US" sz="1400" dirty="0"/>
                  <a:t> (184.1 </a:t>
                </a:r>
                <a14:m>
                  <m:oMath xmlns:m="http://schemas.openxmlformats.org/officeDocument/2006/math">
                    <m:r>
                      <a:rPr lang="en-US" sz="1400" i="1">
                        <a:latin typeface="Cambria Math" charset="0"/>
                      </a:rPr>
                      <m:t>− </m:t>
                    </m:r>
                  </m:oMath>
                </a14:m>
                <a:r>
                  <a:rPr lang="en-US" sz="1400" dirty="0"/>
                  <a:t>191) ± (2.145 </a:t>
                </a:r>
                <a14:m>
                  <m:oMath xmlns:m="http://schemas.openxmlformats.org/officeDocument/2006/math">
                    <m:r>
                      <a:rPr lang="en-US" sz="1400" b="0" i="1" smtClean="0">
                        <a:latin typeface="Cambria Math" charset="0"/>
                        <a:ea typeface="Cambria Math" charset="0"/>
                        <a:cs typeface="Cambria Math" charset="0"/>
                      </a:rPr>
                      <m:t>×</m:t>
                    </m:r>
                  </m:oMath>
                </a14:m>
                <a:r>
                  <a:rPr lang="en-US" sz="1400" dirty="0"/>
                  <a:t> 28.3/</a:t>
                </a:r>
                <a14:m>
                  <m:oMath xmlns:m="http://schemas.openxmlformats.org/officeDocument/2006/math">
                    <m:rad>
                      <m:radPr>
                        <m:degHide m:val="on"/>
                        <m:ctrlPr>
                          <a:rPr lang="en-US" sz="1400" i="1" smtClean="0">
                            <a:latin typeface="Cambria Math" panose="02040503050406030204" pitchFamily="18" charset="0"/>
                          </a:rPr>
                        </m:ctrlPr>
                      </m:radPr>
                      <m:deg/>
                      <m:e>
                        <m:r>
                          <a:rPr lang="en-US" sz="1400" i="1" smtClean="0">
                            <a:latin typeface="Cambria Math" panose="02040503050406030204" pitchFamily="18" charset="0"/>
                          </a:rPr>
                          <m:t>15</m:t>
                        </m:r>
                      </m:e>
                    </m:rad>
                  </m:oMath>
                </a14:m>
                <a:r>
                  <a:rPr lang="en-US" sz="1400" dirty="0"/>
                  <a:t>)</a:t>
                </a:r>
              </a:p>
              <a:p>
                <a14:m>
                  <m:oMath xmlns:m="http://schemas.openxmlformats.org/officeDocument/2006/math">
                    <m:r>
                      <a:rPr lang="en-US" sz="1400" b="0" i="1" smtClean="0">
                        <a:latin typeface="Cambria Math" panose="02040503050406030204" pitchFamily="18" charset="0"/>
                      </a:rPr>
                      <m:t>                         </m:t>
                    </m:r>
                    <m:r>
                      <a:rPr lang="en-US" sz="1400" i="1" smtClean="0">
                        <a:latin typeface="Cambria Math" charset="0"/>
                      </a:rPr>
                      <m:t>=</m:t>
                    </m:r>
                  </m:oMath>
                </a14:m>
                <a:r>
                  <a:rPr lang="en-US" sz="1400" dirty="0"/>
                  <a:t> -6.9 ± 15.67</a:t>
                </a:r>
              </a:p>
              <a:p>
                <a:r>
                  <a:rPr lang="en-US" sz="1400" dirty="0"/>
                  <a:t> </a:t>
                </a:r>
                <a14:m>
                  <m:oMath xmlns:m="http://schemas.openxmlformats.org/officeDocument/2006/math">
                    <m:r>
                      <a:rPr lang="en-US" sz="1400" b="0" i="0" smtClean="0">
                        <a:latin typeface="Cambria Math" panose="02040503050406030204" pitchFamily="18" charset="0"/>
                      </a:rPr>
                      <m:t>                        </m:t>
                    </m:r>
                    <m:r>
                      <a:rPr lang="en-US" sz="1400" i="1" smtClean="0">
                        <a:latin typeface="Cambria Math" charset="0"/>
                      </a:rPr>
                      <m:t>=</m:t>
                    </m:r>
                  </m:oMath>
                </a14:m>
                <a:r>
                  <a:rPr lang="en-US" sz="1400" dirty="0"/>
                  <a:t> (-22.57, 8.77)</a:t>
                </a:r>
              </a:p>
            </p:txBody>
          </p:sp>
        </mc:Choice>
        <mc:Fallback>
          <p:sp>
            <p:nvSpPr>
              <p:cNvPr id="15" name="TextBox 14">
                <a:extLst>
                  <a:ext uri="{FF2B5EF4-FFF2-40B4-BE49-F238E27FC236}">
                    <a16:creationId xmlns:a16="http://schemas.microsoft.com/office/drawing/2014/main" id="{C77600C7-B3F0-4E1B-86F1-2CC5F65F58D8}"/>
                  </a:ext>
                </a:extLst>
              </p:cNvPr>
              <p:cNvSpPr txBox="1">
                <a:spLocks noRot="1" noChangeAspect="1" noMove="1" noResize="1" noEditPoints="1" noAdjustHandles="1" noChangeArrowheads="1" noChangeShapeType="1" noTextEdit="1"/>
              </p:cNvSpPr>
              <p:nvPr/>
            </p:nvSpPr>
            <p:spPr>
              <a:xfrm>
                <a:off x="4802738" y="1471592"/>
                <a:ext cx="4036462" cy="993798"/>
              </a:xfrm>
              <a:prstGeom prst="rect">
                <a:avLst/>
              </a:prstGeom>
              <a:blipFill>
                <a:blip r:embed="rId5"/>
                <a:stretch>
                  <a:fillRect b="-61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084A720C-800C-4A71-B3DD-DDBCE8F5DD10}"/>
                  </a:ext>
                </a:extLst>
              </p:cNvPr>
              <p:cNvSpPr txBox="1"/>
              <p:nvPr/>
            </p:nvSpPr>
            <p:spPr>
              <a:xfrm>
                <a:off x="4511038" y="2646938"/>
                <a:ext cx="2386149" cy="738664"/>
              </a:xfrm>
              <a:prstGeom prst="rect">
                <a:avLst/>
              </a:prstGeom>
              <a:noFill/>
            </p:spPr>
            <p:txBody>
              <a:bodyPr wrap="square">
                <a:spAutoFit/>
              </a:bodyPr>
              <a:lstStyle/>
              <a:p>
                <a:r>
                  <a:rPr lang="en-US" sz="1400" b="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charset="0"/>
                          </a:rPr>
                          <m:t>𝐶𝐼</m:t>
                        </m:r>
                      </m:e>
                      <m:sub>
                        <m:r>
                          <a:rPr lang="en-US" sz="1400" b="0" i="1" smtClean="0">
                            <a:latin typeface="Cambria Math" charset="0"/>
                          </a:rPr>
                          <m:t>𝑊</m:t>
                        </m:r>
                      </m:sub>
                    </m:sSub>
                    <m:r>
                      <a:rPr lang="en-US" sz="1400" b="0" i="1" smtClean="0">
                        <a:latin typeface="Cambria Math" charset="0"/>
                      </a:rPr>
                      <m:t>=</m:t>
                    </m:r>
                    <m:sSub>
                      <m:sSubPr>
                        <m:ctrlPr>
                          <a:rPr lang="en-US" sz="1400" b="0" i="1" smtClean="0">
                            <a:latin typeface="Cambria Math" panose="02040503050406030204" pitchFamily="18" charset="0"/>
                          </a:rPr>
                        </m:ctrlPr>
                      </m:sSubPr>
                      <m:e>
                        <m:r>
                          <a:rPr lang="en-US" sz="1400" b="0" i="1" smtClean="0">
                            <a:latin typeface="Cambria Math" charset="0"/>
                          </a:rPr>
                          <m:t>𝐶𝐼</m:t>
                        </m:r>
                      </m:e>
                      <m:sub>
                        <m:r>
                          <a:rPr lang="en-US" sz="1400" b="0" i="1" smtClean="0">
                            <a:latin typeface="Cambria Math" charset="0"/>
                          </a:rPr>
                          <m:t>𝑈𝐿</m:t>
                        </m:r>
                      </m:sub>
                    </m:sSub>
                    <m:r>
                      <a:rPr lang="en-US" sz="1400" b="0" i="1" smtClean="0">
                        <a:latin typeface="Cambria Math" charset="0"/>
                      </a:rPr>
                      <m:t>−</m:t>
                    </m:r>
                    <m:sSub>
                      <m:sSubPr>
                        <m:ctrlPr>
                          <a:rPr lang="en-US" sz="1400" b="0" i="1" smtClean="0">
                            <a:latin typeface="Cambria Math" panose="02040503050406030204" pitchFamily="18" charset="0"/>
                          </a:rPr>
                        </m:ctrlPr>
                      </m:sSubPr>
                      <m:e>
                        <m:r>
                          <a:rPr lang="en-US" sz="1400" b="0" i="1" smtClean="0">
                            <a:latin typeface="Cambria Math" charset="0"/>
                          </a:rPr>
                          <m:t>𝐶𝐼</m:t>
                        </m:r>
                      </m:e>
                      <m:sub>
                        <m:r>
                          <a:rPr lang="en-US" sz="1400" b="0" i="1" smtClean="0">
                            <a:latin typeface="Cambria Math" charset="0"/>
                          </a:rPr>
                          <m:t>𝐿𝐿</m:t>
                        </m:r>
                      </m:sub>
                    </m:sSub>
                  </m:oMath>
                </a14:m>
                <a:endParaRPr lang="en-US" sz="1400" dirty="0"/>
              </a:p>
              <a:p>
                <a:r>
                  <a:rPr lang="en-US" sz="1400" b="0" dirty="0"/>
                  <a:t>                  </a:t>
                </a:r>
                <a14:m>
                  <m:oMath xmlns:m="http://schemas.openxmlformats.org/officeDocument/2006/math">
                    <m:r>
                      <a:rPr lang="en-US" sz="1400" b="0" i="1" smtClean="0">
                        <a:latin typeface="Cambria Math" charset="0"/>
                      </a:rPr>
                      <m:t>=</m:t>
                    </m:r>
                    <m:r>
                      <a:rPr lang="en-US" sz="1400" b="0" i="1" smtClean="0">
                        <a:latin typeface="Cambria Math" panose="02040503050406030204" pitchFamily="18" charset="0"/>
                      </a:rPr>
                      <m:t>8.77</m:t>
                    </m:r>
                    <m:r>
                      <a:rPr lang="en-US" sz="1400" b="0" i="1" smtClean="0">
                        <a:latin typeface="Cambria Math" charset="0"/>
                      </a:rPr>
                      <m:t>−</m:t>
                    </m:r>
                  </m:oMath>
                </a14:m>
                <a:r>
                  <a:rPr lang="en-US" sz="1400" dirty="0"/>
                  <a:t> (-22.57)</a:t>
                </a:r>
              </a:p>
              <a:p>
                <a:r>
                  <a:rPr lang="en-US" sz="1400" b="0" dirty="0"/>
                  <a:t>                  </a:t>
                </a:r>
                <a14:m>
                  <m:oMath xmlns:m="http://schemas.openxmlformats.org/officeDocument/2006/math">
                    <m:r>
                      <a:rPr lang="en-US" sz="1400" b="0" i="1" smtClean="0">
                        <a:latin typeface="Cambria Math" charset="0"/>
                      </a:rPr>
                      <m:t>=</m:t>
                    </m:r>
                    <m:r>
                      <a:rPr lang="en-US" sz="1400" b="0" i="1" smtClean="0">
                        <a:latin typeface="Cambria Math" panose="02040503050406030204" pitchFamily="18" charset="0"/>
                      </a:rPr>
                      <m:t>31.34</m:t>
                    </m:r>
                  </m:oMath>
                </a14:m>
                <a:endParaRPr lang="en-US" sz="1400" dirty="0"/>
              </a:p>
            </p:txBody>
          </p:sp>
        </mc:Choice>
        <mc:Fallback>
          <p:sp>
            <p:nvSpPr>
              <p:cNvPr id="17" name="TextBox 16">
                <a:extLst>
                  <a:ext uri="{FF2B5EF4-FFF2-40B4-BE49-F238E27FC236}">
                    <a16:creationId xmlns:a16="http://schemas.microsoft.com/office/drawing/2014/main" id="{084A720C-800C-4A71-B3DD-DDBCE8F5DD10}"/>
                  </a:ext>
                </a:extLst>
              </p:cNvPr>
              <p:cNvSpPr txBox="1">
                <a:spLocks noRot="1" noChangeAspect="1" noMove="1" noResize="1" noEditPoints="1" noAdjustHandles="1" noChangeArrowheads="1" noChangeShapeType="1" noTextEdit="1"/>
              </p:cNvSpPr>
              <p:nvPr/>
            </p:nvSpPr>
            <p:spPr>
              <a:xfrm>
                <a:off x="4511038" y="2646938"/>
                <a:ext cx="2386149" cy="73866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4878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 grpId="0"/>
      <p:bldP spid="6" grpId="0"/>
      <p:bldP spid="15"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7646670" cy="502602"/>
          </a:xfrm>
        </p:spPr>
        <p:txBody>
          <a:bodyPr>
            <a:noAutofit/>
          </a:bodyPr>
          <a:lstStyle/>
          <a:p>
            <a:r>
              <a:rPr lang="en-US" sz="3200" dirty="0">
                <a:latin typeface="+mn-lt"/>
                <a:ea typeface="Arial" charset="0"/>
                <a:cs typeface="Arial" charset="0"/>
              </a:rPr>
              <a:t>Quick Review: Six Steps of Hypothesis Testing</a:t>
            </a:r>
            <a:endParaRPr lang="en-US" sz="32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C77658B9-F04C-4A14-83D2-A29C862B8045}"/>
              </a:ext>
            </a:extLst>
          </p:cNvPr>
          <p:cNvSpPr>
            <a:spLocks noGrp="1"/>
          </p:cNvSpPr>
          <p:nvPr>
            <p:ph idx="1"/>
          </p:nvPr>
        </p:nvSpPr>
        <p:spPr>
          <a:xfrm>
            <a:off x="457200" y="977717"/>
            <a:ext cx="8458200" cy="4525963"/>
          </a:xfrm>
        </p:spPr>
        <p:txBody>
          <a:bodyPr>
            <a:normAutofit fontScale="85000" lnSpcReduction="20000"/>
          </a:bodyPr>
          <a:lstStyle/>
          <a:p>
            <a:r>
              <a:rPr lang="en-US" dirty="0"/>
              <a:t>STEP 1 - Pick a Test</a:t>
            </a:r>
            <a:br>
              <a:rPr lang="en-US" dirty="0"/>
            </a:br>
            <a:endParaRPr lang="en-US" dirty="0"/>
          </a:p>
          <a:p>
            <a:r>
              <a:rPr lang="en-US" dirty="0"/>
              <a:t>STEP 2 - Check the Assumptions</a:t>
            </a:r>
            <a:br>
              <a:rPr lang="en-US" dirty="0"/>
            </a:br>
            <a:endParaRPr lang="en-US" dirty="0"/>
          </a:p>
          <a:p>
            <a:r>
              <a:rPr lang="en-US" dirty="0"/>
              <a:t>STEP 3 - List the Hypotheses</a:t>
            </a:r>
            <a:br>
              <a:rPr lang="en-US" dirty="0"/>
            </a:br>
            <a:endParaRPr lang="en-US" dirty="0"/>
          </a:p>
          <a:p>
            <a:pPr>
              <a:tabLst>
                <a:tab pos="2286000" algn="l"/>
              </a:tabLst>
            </a:pPr>
            <a:r>
              <a:rPr lang="en-US" dirty="0"/>
              <a:t>STEP 4 - Set the Decision Rule</a:t>
            </a:r>
            <a:br>
              <a:rPr lang="en-US" dirty="0"/>
            </a:br>
            <a:endParaRPr lang="en-US" dirty="0"/>
          </a:p>
          <a:p>
            <a:r>
              <a:rPr lang="en-US" dirty="0"/>
              <a:t>STEP 5 - Calculate the Test Statistic</a:t>
            </a:r>
            <a:br>
              <a:rPr lang="en-US" dirty="0"/>
            </a:br>
            <a:endParaRPr lang="en-US" dirty="0"/>
          </a:p>
          <a:p>
            <a:pPr>
              <a:lnSpc>
                <a:spcPct val="120000"/>
              </a:lnSpc>
              <a:spcBef>
                <a:spcPts val="0"/>
              </a:spcBef>
            </a:pPr>
            <a:r>
              <a:rPr lang="en-US" dirty="0"/>
              <a:t>STEP 6 - Interpret the Results</a:t>
            </a:r>
            <a:endParaRPr lang="en-US" sz="2000" dirty="0"/>
          </a:p>
        </p:txBody>
      </p:sp>
    </p:spTree>
    <p:extLst>
      <p:ext uri="{BB962C8B-B14F-4D97-AF65-F5344CB8AC3E}">
        <p14:creationId xmlns:p14="http://schemas.microsoft.com/office/powerpoint/2010/main" val="3537702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72200" cy="502602"/>
          </a:xfrm>
        </p:spPr>
        <p:txBody>
          <a:bodyPr>
            <a:normAutofit fontScale="90000"/>
          </a:bodyPr>
          <a:lstStyle/>
          <a:p>
            <a:r>
              <a:rPr lang="en-US" sz="4000" dirty="0">
                <a:latin typeface="+mn-lt"/>
                <a:ea typeface="Arial" charset="0"/>
                <a:cs typeface="Arial" charset="0"/>
              </a:rPr>
              <a:t>Reaction Time Example – Step 1</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C77658B9-F04C-4A14-83D2-A29C862B8045}"/>
              </a:ext>
            </a:extLst>
          </p:cNvPr>
          <p:cNvSpPr>
            <a:spLocks noGrp="1"/>
          </p:cNvSpPr>
          <p:nvPr>
            <p:ph idx="1"/>
          </p:nvPr>
        </p:nvSpPr>
        <p:spPr>
          <a:xfrm>
            <a:off x="457200" y="977717"/>
            <a:ext cx="8458200" cy="4525963"/>
          </a:xfrm>
        </p:spPr>
        <p:txBody>
          <a:bodyPr>
            <a:normAutofit/>
          </a:bodyPr>
          <a:lstStyle/>
          <a:p>
            <a:pPr>
              <a:spcBef>
                <a:spcPts val="0"/>
              </a:spcBef>
            </a:pPr>
            <a:r>
              <a:rPr lang="en-US" b="1" dirty="0"/>
              <a:t>STEP 1 </a:t>
            </a:r>
            <a:r>
              <a:rPr lang="en-US" dirty="0"/>
              <a:t>- Pick a Test</a:t>
            </a:r>
          </a:p>
          <a:p>
            <a:pPr lvl="1">
              <a:spcBef>
                <a:spcPts val="0"/>
              </a:spcBef>
            </a:pPr>
            <a:r>
              <a:rPr lang="en-US" dirty="0"/>
              <a:t>Dr. Farshad is comparing mean of a sample to the mean of a population.</a:t>
            </a:r>
          </a:p>
          <a:p>
            <a:pPr lvl="1">
              <a:spcBef>
                <a:spcPts val="0"/>
              </a:spcBef>
            </a:pPr>
            <a:r>
              <a:rPr lang="en-US" dirty="0"/>
              <a:t>She does not know population standard deviation, so she must choose the single-sample </a:t>
            </a:r>
            <a:r>
              <a:rPr lang="en-US" i="1" dirty="0"/>
              <a:t>t  </a:t>
            </a:r>
            <a:r>
              <a:rPr lang="en-US" dirty="0"/>
              <a:t>test.</a:t>
            </a:r>
          </a:p>
        </p:txBody>
      </p:sp>
    </p:spTree>
    <p:extLst>
      <p:ext uri="{BB962C8B-B14F-4D97-AF65-F5344CB8AC3E}">
        <p14:creationId xmlns:p14="http://schemas.microsoft.com/office/powerpoint/2010/main" val="331875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72200" cy="502602"/>
          </a:xfrm>
        </p:spPr>
        <p:txBody>
          <a:bodyPr>
            <a:normAutofit fontScale="90000"/>
          </a:bodyPr>
          <a:lstStyle/>
          <a:p>
            <a:r>
              <a:rPr lang="en-US" sz="4000" dirty="0">
                <a:latin typeface="+mn-lt"/>
                <a:ea typeface="Arial" charset="0"/>
                <a:cs typeface="Arial" charset="0"/>
              </a:rPr>
              <a:t>Reaction Time Example – Step 2</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C77658B9-F04C-4A14-83D2-A29C862B8045}"/>
              </a:ext>
            </a:extLst>
          </p:cNvPr>
          <p:cNvSpPr>
            <a:spLocks noGrp="1"/>
          </p:cNvSpPr>
          <p:nvPr>
            <p:ph idx="1"/>
          </p:nvPr>
        </p:nvSpPr>
        <p:spPr>
          <a:xfrm>
            <a:off x="457200" y="977717"/>
            <a:ext cx="8458200" cy="4525963"/>
          </a:xfrm>
        </p:spPr>
        <p:txBody>
          <a:bodyPr>
            <a:normAutofit/>
          </a:bodyPr>
          <a:lstStyle/>
          <a:p>
            <a:pPr>
              <a:spcBef>
                <a:spcPts val="0"/>
              </a:spcBef>
            </a:pPr>
            <a:r>
              <a:rPr lang="en-US" b="1" dirty="0"/>
              <a:t>STEP 2 </a:t>
            </a:r>
            <a:r>
              <a:rPr lang="en-US" dirty="0"/>
              <a:t>– Check the Assumptions</a:t>
            </a:r>
          </a:p>
          <a:p>
            <a:pPr lvl="1">
              <a:spcBef>
                <a:spcPts val="0"/>
              </a:spcBef>
            </a:pPr>
            <a:r>
              <a:rPr lang="en-US" dirty="0"/>
              <a:t>All 3 assumptions have been met</a:t>
            </a:r>
          </a:p>
        </p:txBody>
      </p:sp>
      <p:sp>
        <p:nvSpPr>
          <p:cNvPr id="5" name="Rectangle 4">
            <a:extLst>
              <a:ext uri="{FF2B5EF4-FFF2-40B4-BE49-F238E27FC236}">
                <a16:creationId xmlns:a16="http://schemas.microsoft.com/office/drawing/2014/main" id="{97452388-2ED5-42CB-A9CF-0EAE47F05AFB}"/>
              </a:ext>
            </a:extLst>
          </p:cNvPr>
          <p:cNvSpPr/>
          <p:nvPr/>
        </p:nvSpPr>
        <p:spPr>
          <a:xfrm>
            <a:off x="2095500" y="5121914"/>
            <a:ext cx="4008120" cy="369332"/>
          </a:xfrm>
          <a:prstGeom prst="rect">
            <a:avLst/>
          </a:prstGeom>
        </p:spPr>
        <p:txBody>
          <a:bodyPr wrap="square">
            <a:spAutoFit/>
          </a:bodyPr>
          <a:lstStyle/>
          <a:p>
            <a:r>
              <a:rPr kumimoji="1" lang="en-US" dirty="0"/>
              <a:t>Assumptions for the Single-Sample </a:t>
            </a:r>
            <a:r>
              <a:rPr kumimoji="1" lang="en-US" i="1" dirty="0"/>
              <a:t>t</a:t>
            </a:r>
            <a:r>
              <a:rPr kumimoji="1" lang="en-US" dirty="0"/>
              <a:t> Test</a:t>
            </a:r>
            <a:endParaRPr lang="en-US" dirty="0"/>
          </a:p>
        </p:txBody>
      </p:sp>
      <p:graphicFrame>
        <p:nvGraphicFramePr>
          <p:cNvPr id="6" name="Table 5">
            <a:extLst>
              <a:ext uri="{FF2B5EF4-FFF2-40B4-BE49-F238E27FC236}">
                <a16:creationId xmlns:a16="http://schemas.microsoft.com/office/drawing/2014/main" id="{58C80A3F-A03E-404A-A852-918B7A81B146}"/>
              </a:ext>
            </a:extLst>
          </p:cNvPr>
          <p:cNvGraphicFramePr>
            <a:graphicFrameLocks noGrp="1"/>
          </p:cNvGraphicFramePr>
          <p:nvPr>
            <p:extLst>
              <p:ext uri="{D42A27DB-BD31-4B8C-83A1-F6EECF244321}">
                <p14:modId xmlns:p14="http://schemas.microsoft.com/office/powerpoint/2010/main" val="1428788484"/>
              </p:ext>
            </p:extLst>
          </p:nvPr>
        </p:nvGraphicFramePr>
        <p:xfrm>
          <a:off x="457200" y="1977660"/>
          <a:ext cx="8043672" cy="3108960"/>
        </p:xfrm>
        <a:graphic>
          <a:graphicData uri="http://schemas.openxmlformats.org/drawingml/2006/table">
            <a:tbl>
              <a:tblPr firstRow="1" bandRow="1">
                <a:tableStyleId>{7DF18680-E054-41AD-8BC1-D1AEF772440D}</a:tableStyleId>
              </a:tblPr>
              <a:tblGrid>
                <a:gridCol w="2681224">
                  <a:extLst>
                    <a:ext uri="{9D8B030D-6E8A-4147-A177-3AD203B41FA5}">
                      <a16:colId xmlns:a16="http://schemas.microsoft.com/office/drawing/2014/main" val="20000"/>
                    </a:ext>
                  </a:extLst>
                </a:gridCol>
                <a:gridCol w="2681224">
                  <a:extLst>
                    <a:ext uri="{9D8B030D-6E8A-4147-A177-3AD203B41FA5}">
                      <a16:colId xmlns:a16="http://schemas.microsoft.com/office/drawing/2014/main" val="20001"/>
                    </a:ext>
                  </a:extLst>
                </a:gridCol>
                <a:gridCol w="2681224">
                  <a:extLst>
                    <a:ext uri="{9D8B030D-6E8A-4147-A177-3AD203B41FA5}">
                      <a16:colId xmlns:a16="http://schemas.microsoft.com/office/drawing/2014/main" val="20002"/>
                    </a:ext>
                  </a:extLst>
                </a:gridCol>
              </a:tblGrid>
              <a:tr h="0">
                <a:tc>
                  <a:txBody>
                    <a:bodyPr/>
                    <a:lstStyle/>
                    <a:p>
                      <a:r>
                        <a:rPr lang="en-US" dirty="0"/>
                        <a:t>Assumption</a:t>
                      </a:r>
                    </a:p>
                  </a:txBody>
                  <a:tcPr/>
                </a:tc>
                <a:tc>
                  <a:txBody>
                    <a:bodyPr/>
                    <a:lstStyle/>
                    <a:p>
                      <a:r>
                        <a:rPr lang="en-US" dirty="0"/>
                        <a:t>Explanation</a:t>
                      </a:r>
                    </a:p>
                  </a:txBody>
                  <a:tcPr/>
                </a:tc>
                <a:tc>
                  <a:txBody>
                    <a:bodyPr/>
                    <a:lstStyle/>
                    <a:p>
                      <a:r>
                        <a:rPr lang="en-US" dirty="0"/>
                        <a:t>Robustness</a:t>
                      </a:r>
                    </a:p>
                  </a:txBody>
                  <a:tcPr/>
                </a:tc>
                <a:extLst>
                  <a:ext uri="{0D108BD9-81ED-4DB2-BD59-A6C34878D82A}">
                    <a16:rowId xmlns:a16="http://schemas.microsoft.com/office/drawing/2014/main" val="10000"/>
                  </a:ext>
                </a:extLst>
              </a:tr>
              <a:tr h="0">
                <a:tc>
                  <a:txBody>
                    <a:bodyPr/>
                    <a:lstStyle/>
                    <a:p>
                      <a:r>
                        <a:rPr lang="en-US" dirty="0"/>
                        <a:t>Random sample</a:t>
                      </a:r>
                    </a:p>
                  </a:txBody>
                  <a:tcPr/>
                </a:tc>
                <a:tc>
                  <a:txBody>
                    <a:bodyPr/>
                    <a:lstStyle/>
                    <a:p>
                      <a:r>
                        <a:rPr lang="en-US" dirty="0"/>
                        <a:t>The sample is a</a:t>
                      </a:r>
                      <a:r>
                        <a:rPr lang="en-US" baseline="0" dirty="0"/>
                        <a:t> random sample from the population.</a:t>
                      </a:r>
                      <a:endParaRPr lang="en-US" dirty="0"/>
                    </a:p>
                  </a:txBody>
                  <a:tcPr/>
                </a:tc>
                <a:tc>
                  <a:txBody>
                    <a:bodyPr/>
                    <a:lstStyle/>
                    <a:p>
                      <a:r>
                        <a:rPr lang="en-US" dirty="0"/>
                        <a:t>Robust</a:t>
                      </a:r>
                      <a:r>
                        <a:rPr lang="en-US" baseline="0" dirty="0"/>
                        <a:t> if violated.</a:t>
                      </a:r>
                      <a:endParaRPr lang="en-US" dirty="0"/>
                    </a:p>
                  </a:txBody>
                  <a:tcPr/>
                </a:tc>
                <a:extLst>
                  <a:ext uri="{0D108BD9-81ED-4DB2-BD59-A6C34878D82A}">
                    <a16:rowId xmlns:a16="http://schemas.microsoft.com/office/drawing/2014/main" val="10001"/>
                  </a:ext>
                </a:extLst>
              </a:tr>
              <a:tr h="0">
                <a:tc>
                  <a:txBody>
                    <a:bodyPr/>
                    <a:lstStyle/>
                    <a:p>
                      <a:r>
                        <a:rPr lang="en-US" dirty="0"/>
                        <a:t>Independence of observations</a:t>
                      </a:r>
                    </a:p>
                  </a:txBody>
                  <a:tcPr/>
                </a:tc>
                <a:tc>
                  <a:txBody>
                    <a:bodyPr/>
                    <a:lstStyle/>
                    <a:p>
                      <a:r>
                        <a:rPr lang="en-US" dirty="0"/>
                        <a:t>Cases within the sample don’t influence each other.</a:t>
                      </a:r>
                    </a:p>
                  </a:txBody>
                  <a:tcPr/>
                </a:tc>
                <a:tc>
                  <a:txBody>
                    <a:bodyPr/>
                    <a:lstStyle/>
                    <a:p>
                      <a:r>
                        <a:rPr lang="en-US" dirty="0"/>
                        <a:t>Not robust to violations</a:t>
                      </a:r>
                    </a:p>
                  </a:txBody>
                  <a:tcPr/>
                </a:tc>
                <a:extLst>
                  <a:ext uri="{0D108BD9-81ED-4DB2-BD59-A6C34878D82A}">
                    <a16:rowId xmlns:a16="http://schemas.microsoft.com/office/drawing/2014/main" val="10002"/>
                  </a:ext>
                </a:extLst>
              </a:tr>
              <a:tr h="0">
                <a:tc>
                  <a:txBody>
                    <a:bodyPr/>
                    <a:lstStyle/>
                    <a:p>
                      <a:r>
                        <a:rPr lang="en-US" dirty="0"/>
                        <a:t>Normality</a:t>
                      </a:r>
                    </a:p>
                  </a:txBody>
                  <a:tcPr/>
                </a:tc>
                <a:tc>
                  <a:txBody>
                    <a:bodyPr/>
                    <a:lstStyle/>
                    <a:p>
                      <a:r>
                        <a:rPr lang="en-US" dirty="0"/>
                        <a:t>The dependent variable</a:t>
                      </a:r>
                      <a:r>
                        <a:rPr lang="en-US" baseline="0" dirty="0"/>
                        <a:t> is normally distributed in the population.</a:t>
                      </a:r>
                      <a:endParaRPr lang="en-US" dirty="0"/>
                    </a:p>
                  </a:txBody>
                  <a:tcPr/>
                </a:tc>
                <a:tc>
                  <a:txBody>
                    <a:bodyPr/>
                    <a:lstStyle/>
                    <a:p>
                      <a:r>
                        <a:rPr lang="en-US" dirty="0"/>
                        <a:t>Robust to violations</a:t>
                      </a:r>
                      <a:r>
                        <a:rPr lang="en-US" baseline="0" dirty="0"/>
                        <a:t> if the sample size is large.</a:t>
                      </a: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415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72200" cy="502602"/>
          </a:xfrm>
        </p:spPr>
        <p:txBody>
          <a:bodyPr>
            <a:normAutofit fontScale="90000"/>
          </a:bodyPr>
          <a:lstStyle/>
          <a:p>
            <a:r>
              <a:rPr lang="en-US" sz="4000" dirty="0">
                <a:latin typeface="+mn-lt"/>
                <a:ea typeface="Arial" charset="0"/>
                <a:cs typeface="Arial" charset="0"/>
              </a:rPr>
              <a:t>Reaction Time Example – Step 2</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9" name="Rectangle 8">
            <a:extLst>
              <a:ext uri="{FF2B5EF4-FFF2-40B4-BE49-F238E27FC236}">
                <a16:creationId xmlns:a16="http://schemas.microsoft.com/office/drawing/2014/main" id="{6C2A5E3D-EE05-4979-B3BB-196F5D6FB9B5}"/>
              </a:ext>
            </a:extLst>
          </p:cNvPr>
          <p:cNvSpPr/>
          <p:nvPr/>
        </p:nvSpPr>
        <p:spPr>
          <a:xfrm>
            <a:off x="1158240" y="4896203"/>
            <a:ext cx="5969000" cy="646331"/>
          </a:xfrm>
          <a:prstGeom prst="rect">
            <a:avLst/>
          </a:prstGeom>
        </p:spPr>
        <p:txBody>
          <a:bodyPr wrap="square">
            <a:spAutoFit/>
          </a:bodyPr>
          <a:lstStyle/>
          <a:p>
            <a:r>
              <a:rPr lang="en-US" sz="1800" dirty="0">
                <a:ea typeface="Arial" charset="0"/>
                <a:cs typeface="Arial" charset="0"/>
              </a:rPr>
              <a:t>Histogram Showing Reaction Time for 141 Adults with Diagnosis of ADHD</a:t>
            </a:r>
          </a:p>
        </p:txBody>
      </p:sp>
      <p:pic>
        <p:nvPicPr>
          <p:cNvPr id="10" name="Picture 9" descr="The figure is a sample of a histogram showing a relatively normal distribution." title="Figure 7.1">
            <a:extLst>
              <a:ext uri="{FF2B5EF4-FFF2-40B4-BE49-F238E27FC236}">
                <a16:creationId xmlns:a16="http://schemas.microsoft.com/office/drawing/2014/main" id="{4340716D-EFF3-4015-B9C2-1A5D7F3115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240" y="1112017"/>
            <a:ext cx="5562600" cy="3696039"/>
          </a:xfrm>
          <a:prstGeom prst="rect">
            <a:avLst/>
          </a:prstGeom>
        </p:spPr>
      </p:pic>
    </p:spTree>
    <p:extLst>
      <p:ext uri="{BB962C8B-B14F-4D97-AF65-F5344CB8AC3E}">
        <p14:creationId xmlns:p14="http://schemas.microsoft.com/office/powerpoint/2010/main" val="170262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72200" cy="502602"/>
          </a:xfrm>
        </p:spPr>
        <p:txBody>
          <a:bodyPr>
            <a:normAutofit fontScale="90000"/>
          </a:bodyPr>
          <a:lstStyle/>
          <a:p>
            <a:r>
              <a:rPr lang="en-US" sz="4000" dirty="0">
                <a:latin typeface="+mn-lt"/>
                <a:ea typeface="Arial" charset="0"/>
                <a:cs typeface="Arial" charset="0"/>
              </a:rPr>
              <a:t>Reaction Time Example – Step 3</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C77658B9-F04C-4A14-83D2-A29C862B8045}"/>
              </a:ext>
            </a:extLst>
          </p:cNvPr>
          <p:cNvSpPr>
            <a:spLocks noGrp="1"/>
          </p:cNvSpPr>
          <p:nvPr>
            <p:ph idx="1"/>
          </p:nvPr>
        </p:nvSpPr>
        <p:spPr>
          <a:xfrm>
            <a:off x="457200" y="977717"/>
            <a:ext cx="8172450" cy="4525963"/>
          </a:xfrm>
        </p:spPr>
        <p:txBody>
          <a:bodyPr>
            <a:normAutofit lnSpcReduction="10000"/>
          </a:bodyPr>
          <a:lstStyle/>
          <a:p>
            <a:pPr>
              <a:lnSpc>
                <a:spcPct val="110000"/>
              </a:lnSpc>
              <a:spcBef>
                <a:spcPts val="0"/>
              </a:spcBef>
            </a:pPr>
            <a:r>
              <a:rPr lang="en-US" b="1" dirty="0"/>
              <a:t>STEP 3</a:t>
            </a:r>
            <a:r>
              <a:rPr lang="en-US" dirty="0"/>
              <a:t> – List the Hypotheses</a:t>
            </a:r>
          </a:p>
          <a:p>
            <a:pPr lvl="1">
              <a:lnSpc>
                <a:spcPct val="110000"/>
              </a:lnSpc>
              <a:spcBef>
                <a:spcPts val="0"/>
              </a:spcBef>
            </a:pPr>
            <a:r>
              <a:rPr lang="en-US" dirty="0"/>
              <a:t>Two-tailed, nondirectional, single-sample </a:t>
            </a:r>
            <a:r>
              <a:rPr lang="en-US" i="1" dirty="0"/>
              <a:t>t</a:t>
            </a:r>
            <a:r>
              <a:rPr lang="en-US" dirty="0"/>
              <a:t> test</a:t>
            </a:r>
          </a:p>
          <a:p>
            <a:pPr lvl="2">
              <a:lnSpc>
                <a:spcPct val="110000"/>
              </a:lnSpc>
              <a:spcBef>
                <a:spcPts val="0"/>
              </a:spcBef>
            </a:pPr>
            <a:r>
              <a:rPr lang="en-US" dirty="0"/>
              <a:t>Dr. Farshad doesn’t know whether adults with ADHD had faster or slower reaction times.</a:t>
            </a:r>
          </a:p>
          <a:p>
            <a:pPr lvl="3">
              <a:lnSpc>
                <a:spcPct val="110000"/>
              </a:lnSpc>
              <a:spcBef>
                <a:spcPts val="0"/>
              </a:spcBef>
            </a:pPr>
            <a:r>
              <a:rPr lang="en-US" i="1" dirty="0">
                <a:cs typeface="Arial" charset="0"/>
              </a:rPr>
              <a:t>H</a:t>
            </a:r>
            <a:r>
              <a:rPr lang="en-US" baseline="-25000" dirty="0">
                <a:cs typeface="Arial" charset="0"/>
              </a:rPr>
              <a:t>0</a:t>
            </a:r>
            <a:r>
              <a:rPr lang="en-US" dirty="0">
                <a:cs typeface="Arial" charset="0"/>
              </a:rPr>
              <a:t>: </a:t>
            </a:r>
            <a:r>
              <a:rPr lang="el-GR" dirty="0">
                <a:cs typeface="Arial" charset="0"/>
              </a:rPr>
              <a:t>μ</a:t>
            </a:r>
            <a:r>
              <a:rPr lang="en-US" baseline="-25000" dirty="0">
                <a:cs typeface="Arial" charset="0"/>
              </a:rPr>
              <a:t>ADHD-Adults</a:t>
            </a:r>
            <a:r>
              <a:rPr lang="en-US" dirty="0">
                <a:cs typeface="Arial" charset="0"/>
              </a:rPr>
              <a:t> = 200</a:t>
            </a:r>
          </a:p>
          <a:p>
            <a:pPr lvl="3">
              <a:lnSpc>
                <a:spcPct val="110000"/>
              </a:lnSpc>
              <a:spcBef>
                <a:spcPts val="0"/>
              </a:spcBef>
            </a:pPr>
            <a:r>
              <a:rPr lang="en-US" i="1" dirty="0">
                <a:cs typeface="Arial" charset="0"/>
              </a:rPr>
              <a:t>H</a:t>
            </a:r>
            <a:r>
              <a:rPr lang="en-US" baseline="-25000" dirty="0">
                <a:cs typeface="Arial" charset="0"/>
              </a:rPr>
              <a:t>1</a:t>
            </a:r>
            <a:r>
              <a:rPr lang="en-US" dirty="0">
                <a:cs typeface="Arial" charset="0"/>
              </a:rPr>
              <a:t>: </a:t>
            </a:r>
            <a:r>
              <a:rPr lang="el-GR" dirty="0">
                <a:cs typeface="Arial" charset="0"/>
              </a:rPr>
              <a:t>μ</a:t>
            </a:r>
            <a:r>
              <a:rPr lang="en-US" baseline="-25000" dirty="0">
                <a:cs typeface="Arial" charset="0"/>
              </a:rPr>
              <a:t>ADHD-Adults</a:t>
            </a:r>
            <a:r>
              <a:rPr lang="en-US" dirty="0">
                <a:cs typeface="Arial" charset="0"/>
              </a:rPr>
              <a:t> ≠ 200</a:t>
            </a:r>
            <a:br>
              <a:rPr lang="en-US" dirty="0">
                <a:cs typeface="Arial" charset="0"/>
              </a:rPr>
            </a:br>
            <a:endParaRPr lang="en-US" dirty="0">
              <a:cs typeface="Arial" charset="0"/>
            </a:endParaRPr>
          </a:p>
          <a:p>
            <a:pPr lvl="1">
              <a:lnSpc>
                <a:spcPct val="110000"/>
              </a:lnSpc>
              <a:spcBef>
                <a:spcPts val="0"/>
              </a:spcBef>
            </a:pPr>
            <a:r>
              <a:rPr lang="en-US" dirty="0"/>
              <a:t>One-tailed, directional, single-sample </a:t>
            </a:r>
            <a:r>
              <a:rPr lang="en-US" i="1" dirty="0"/>
              <a:t>t</a:t>
            </a:r>
            <a:r>
              <a:rPr lang="en-US" dirty="0"/>
              <a:t> test</a:t>
            </a:r>
          </a:p>
          <a:p>
            <a:pPr lvl="2">
              <a:lnSpc>
                <a:spcPct val="110000"/>
              </a:lnSpc>
              <a:spcBef>
                <a:spcPts val="0"/>
              </a:spcBef>
            </a:pPr>
            <a:r>
              <a:rPr lang="en-US" dirty="0"/>
              <a:t>Dr. Farshad believes adults with ADHD have slower reaction times.</a:t>
            </a:r>
          </a:p>
          <a:p>
            <a:pPr lvl="3">
              <a:lnSpc>
                <a:spcPct val="110000"/>
              </a:lnSpc>
              <a:spcBef>
                <a:spcPts val="0"/>
              </a:spcBef>
            </a:pPr>
            <a:r>
              <a:rPr lang="en-US" i="1" dirty="0">
                <a:cs typeface="Arial" charset="0"/>
              </a:rPr>
              <a:t>H</a:t>
            </a:r>
            <a:r>
              <a:rPr lang="en-US" baseline="-25000" dirty="0">
                <a:cs typeface="Arial" charset="0"/>
              </a:rPr>
              <a:t>0</a:t>
            </a:r>
            <a:r>
              <a:rPr lang="en-US" dirty="0">
                <a:cs typeface="Arial" charset="0"/>
              </a:rPr>
              <a:t>: </a:t>
            </a:r>
            <a:r>
              <a:rPr lang="el-GR" dirty="0">
                <a:cs typeface="Arial" charset="0"/>
              </a:rPr>
              <a:t>μ</a:t>
            </a:r>
            <a:r>
              <a:rPr lang="en-US" baseline="-25000" dirty="0">
                <a:cs typeface="Arial" charset="0"/>
              </a:rPr>
              <a:t>ADHD-Adults</a:t>
            </a:r>
            <a:r>
              <a:rPr lang="en-US" dirty="0">
                <a:cs typeface="Arial" charset="0"/>
              </a:rPr>
              <a:t> ≤ 200</a:t>
            </a:r>
          </a:p>
          <a:p>
            <a:pPr lvl="3">
              <a:lnSpc>
                <a:spcPct val="110000"/>
              </a:lnSpc>
              <a:spcBef>
                <a:spcPts val="0"/>
              </a:spcBef>
            </a:pPr>
            <a:r>
              <a:rPr lang="en-US" i="1" dirty="0">
                <a:cs typeface="Arial" charset="0"/>
              </a:rPr>
              <a:t>H</a:t>
            </a:r>
            <a:r>
              <a:rPr lang="en-US" baseline="-25000" dirty="0">
                <a:cs typeface="Arial" charset="0"/>
              </a:rPr>
              <a:t>1</a:t>
            </a:r>
            <a:r>
              <a:rPr lang="en-US" dirty="0">
                <a:cs typeface="Arial" charset="0"/>
              </a:rPr>
              <a:t>: </a:t>
            </a:r>
            <a:r>
              <a:rPr lang="el-GR" dirty="0">
                <a:cs typeface="Arial" charset="0"/>
              </a:rPr>
              <a:t>μ</a:t>
            </a:r>
            <a:r>
              <a:rPr lang="en-US" baseline="-25000" dirty="0">
                <a:cs typeface="Arial" charset="0"/>
              </a:rPr>
              <a:t>ADHD-Adults</a:t>
            </a:r>
            <a:r>
              <a:rPr lang="en-US" dirty="0">
                <a:cs typeface="Arial" charset="0"/>
              </a:rPr>
              <a:t> &gt; 200</a:t>
            </a:r>
          </a:p>
        </p:txBody>
      </p:sp>
    </p:spTree>
    <p:extLst>
      <p:ext uri="{BB962C8B-B14F-4D97-AF65-F5344CB8AC3E}">
        <p14:creationId xmlns:p14="http://schemas.microsoft.com/office/powerpoint/2010/main" val="204202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9C210-BA7D-4DB3-B89A-FD28EBAFC21F}"/>
              </a:ext>
            </a:extLst>
          </p:cNvPr>
          <p:cNvSpPr>
            <a:spLocks noGrp="1"/>
          </p:cNvSpPr>
          <p:nvPr>
            <p:ph type="title"/>
          </p:nvPr>
        </p:nvSpPr>
        <p:spPr>
          <a:xfrm>
            <a:off x="651510" y="324270"/>
            <a:ext cx="6172200" cy="502602"/>
          </a:xfrm>
        </p:spPr>
        <p:txBody>
          <a:bodyPr>
            <a:normAutofit fontScale="90000"/>
          </a:bodyPr>
          <a:lstStyle/>
          <a:p>
            <a:r>
              <a:rPr lang="en-US" sz="4000" dirty="0">
                <a:latin typeface="+mn-lt"/>
                <a:ea typeface="Arial" charset="0"/>
                <a:cs typeface="Arial" charset="0"/>
              </a:rPr>
              <a:t>Reaction Time Example – Step 4</a:t>
            </a:r>
            <a:endParaRPr lang="en-US" sz="4000" dirty="0">
              <a:latin typeface="+mn-lt"/>
            </a:endParaRPr>
          </a:p>
        </p:txBody>
      </p:sp>
      <p:pic>
        <p:nvPicPr>
          <p:cNvPr id="4" name="Picture 3" descr="footer-rectangle-bw_Epi-Biostat.png">
            <a:extLst>
              <a:ext uri="{FF2B5EF4-FFF2-40B4-BE49-F238E27FC236}">
                <a16:creationId xmlns:a16="http://schemas.microsoft.com/office/drawing/2014/main" id="{81288353-FC84-46AD-A701-FB6916FDC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503680"/>
            <a:ext cx="9153144" cy="1371600"/>
          </a:xfrm>
          <a:prstGeom prst="rect">
            <a:avLst/>
          </a:prstGeom>
        </p:spPr>
      </p:pic>
      <p:sp>
        <p:nvSpPr>
          <p:cNvPr id="7" name="Text Placeholder 2">
            <a:extLst>
              <a:ext uri="{FF2B5EF4-FFF2-40B4-BE49-F238E27FC236}">
                <a16:creationId xmlns:a16="http://schemas.microsoft.com/office/drawing/2014/main" id="{C77658B9-F04C-4A14-83D2-A29C862B8045}"/>
              </a:ext>
            </a:extLst>
          </p:cNvPr>
          <p:cNvSpPr>
            <a:spLocks noGrp="1"/>
          </p:cNvSpPr>
          <p:nvPr>
            <p:ph idx="1"/>
          </p:nvPr>
        </p:nvSpPr>
        <p:spPr>
          <a:xfrm>
            <a:off x="457200" y="977717"/>
            <a:ext cx="8172450" cy="4525963"/>
          </a:xfrm>
        </p:spPr>
        <p:txBody>
          <a:bodyPr>
            <a:normAutofit lnSpcReduction="10000"/>
          </a:bodyPr>
          <a:lstStyle/>
          <a:p>
            <a:pPr>
              <a:lnSpc>
                <a:spcPct val="110000"/>
              </a:lnSpc>
              <a:spcBef>
                <a:spcPts val="0"/>
              </a:spcBef>
            </a:pPr>
            <a:r>
              <a:rPr lang="en-US" b="1" dirty="0"/>
              <a:t>STEP 4</a:t>
            </a:r>
            <a:r>
              <a:rPr lang="en-US" dirty="0"/>
              <a:t> – Set the Decision Rule</a:t>
            </a:r>
          </a:p>
          <a:p>
            <a:pPr lvl="1">
              <a:lnSpc>
                <a:spcPct val="110000"/>
              </a:lnSpc>
              <a:spcBef>
                <a:spcPts val="0"/>
              </a:spcBef>
            </a:pPr>
            <a:r>
              <a:rPr lang="en-US" dirty="0"/>
              <a:t>Critical Value of </a:t>
            </a:r>
            <a:r>
              <a:rPr lang="en-US" i="1" dirty="0"/>
              <a:t>t </a:t>
            </a:r>
            <a:endParaRPr lang="en-US" dirty="0"/>
          </a:p>
          <a:p>
            <a:pPr lvl="2">
              <a:lnSpc>
                <a:spcPct val="110000"/>
              </a:lnSpc>
              <a:spcBef>
                <a:spcPts val="0"/>
              </a:spcBef>
            </a:pPr>
            <a:r>
              <a:rPr lang="en-US" dirty="0"/>
              <a:t>Value of </a:t>
            </a:r>
            <a:r>
              <a:rPr lang="en-US" i="1" dirty="0"/>
              <a:t>t </a:t>
            </a:r>
            <a:r>
              <a:rPr lang="en-US" dirty="0"/>
              <a:t>used to determine whether null hypothesis is rejected or not</a:t>
            </a:r>
          </a:p>
          <a:p>
            <a:pPr lvl="2">
              <a:lnSpc>
                <a:spcPct val="110000"/>
              </a:lnSpc>
              <a:spcBef>
                <a:spcPts val="0"/>
              </a:spcBef>
            </a:pPr>
            <a:r>
              <a:rPr lang="en-US" dirty="0"/>
              <a:t>Abbreviated </a:t>
            </a:r>
            <a:r>
              <a:rPr lang="en-US" i="1" dirty="0" err="1"/>
              <a:t>t</a:t>
            </a:r>
            <a:r>
              <a:rPr lang="en-US" i="1" baseline="-25000" dirty="0" err="1"/>
              <a:t>cv</a:t>
            </a:r>
            <a:br>
              <a:rPr lang="en-US" i="1" baseline="-25000" dirty="0"/>
            </a:br>
            <a:endParaRPr lang="en-US" i="1" baseline="-25000" dirty="0"/>
          </a:p>
          <a:p>
            <a:pPr lvl="1">
              <a:lnSpc>
                <a:spcPct val="110000"/>
              </a:lnSpc>
              <a:spcBef>
                <a:spcPts val="0"/>
              </a:spcBef>
            </a:pPr>
            <a:r>
              <a:rPr lang="en-US" dirty="0"/>
              <a:t>Three pieces of information are needed to find the </a:t>
            </a:r>
            <a:r>
              <a:rPr lang="en-US" i="1" dirty="0" err="1"/>
              <a:t>t</a:t>
            </a:r>
            <a:r>
              <a:rPr lang="en-US" i="1" baseline="-25000" dirty="0" err="1"/>
              <a:t>cv</a:t>
            </a:r>
            <a:r>
              <a:rPr lang="en-US" i="1" baseline="-25000" dirty="0"/>
              <a:t> </a:t>
            </a:r>
            <a:endParaRPr lang="en-US" dirty="0"/>
          </a:p>
          <a:p>
            <a:pPr marL="1371600" lvl="2" indent="-457200">
              <a:lnSpc>
                <a:spcPct val="110000"/>
              </a:lnSpc>
              <a:spcBef>
                <a:spcPts val="0"/>
              </a:spcBef>
              <a:buSzPct val="100000"/>
              <a:buFont typeface="+mj-lt"/>
              <a:buAutoNum type="arabicParenR"/>
            </a:pPr>
            <a:r>
              <a:rPr lang="en-US" dirty="0"/>
              <a:t>Is the test one-tailed or two-tailed?</a:t>
            </a:r>
          </a:p>
          <a:p>
            <a:pPr marL="1371600" lvl="2" indent="-457200">
              <a:lnSpc>
                <a:spcPct val="110000"/>
              </a:lnSpc>
              <a:spcBef>
                <a:spcPts val="0"/>
              </a:spcBef>
              <a:buSzPct val="100000"/>
              <a:buFont typeface="+mj-lt"/>
              <a:buAutoNum type="arabicParenR"/>
            </a:pPr>
            <a:r>
              <a:rPr lang="en-US" dirty="0"/>
              <a:t>How willing is one to make a Type I error?</a:t>
            </a:r>
          </a:p>
          <a:p>
            <a:pPr marL="1371600" lvl="2" indent="-457200">
              <a:lnSpc>
                <a:spcPct val="110000"/>
              </a:lnSpc>
              <a:spcBef>
                <a:spcPts val="0"/>
              </a:spcBef>
              <a:buSzPct val="100000"/>
              <a:buFont typeface="+mj-lt"/>
              <a:buAutoNum type="arabicParenR"/>
            </a:pPr>
            <a:r>
              <a:rPr lang="en-US" dirty="0"/>
              <a:t>How large is the sample size?</a:t>
            </a:r>
            <a:endParaRPr lang="en-US" dirty="0">
              <a:cs typeface="Arial" charset="0"/>
            </a:endParaRPr>
          </a:p>
        </p:txBody>
      </p:sp>
    </p:spTree>
    <p:extLst>
      <p:ext uri="{BB962C8B-B14F-4D97-AF65-F5344CB8AC3E}">
        <p14:creationId xmlns:p14="http://schemas.microsoft.com/office/powerpoint/2010/main" val="27905794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75.75"/>
  <p:tag name="ORIGINALWIDTH" val="60.75"/>
  <p:tag name="LATEXADDIN" val="\documentclass{article}&#10;\usepackage{amsmath,mathptmx}&#10;\pagestyle{empty}&#10;\begin{document}&#10;&#10;&#10;$\bar{x}$&#10;&#10;\end{document}"/>
  <p:tag name="IGUANATEXSIZE" val="20"/>
  <p:tag name="IGUANATEXCURSOR" val="99"/>
  <p:tag name="TRANSPARENCY" val="True"/>
  <p:tag name="FILENAME" val=""/>
  <p:tag name="LATEXENGINEID" val="0"/>
  <p:tag name="TEMPFOLDER" val="F:\TAP\SP2020\Article\"/>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299.9625"/>
  <p:tag name="ORIGINALWIDTH" val="1785.527"/>
  <p:tag name="LATEXADDIN" val="\documentclass{article}&#10;\usepackage{amsmath,mathptmx}&#10;\pagestyle{empty}&#10;\begin{document}&#10;&#10;\begin{equation*}&#10;t=\frac{\bar{x}-\mu_0}{s/\sqrt{n}}=\frac{184.1-191}{28.3/\sqrt{15}}=-0.94&#10;\end{equation*}&#10;&#10;\end{document}"/>
  <p:tag name="IGUANATEXSIZE" val="16"/>
  <p:tag name="IGUANATEXCURSOR" val="131"/>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7986</TotalTime>
  <Words>2588</Words>
  <Application>Microsoft Office PowerPoint</Application>
  <PresentationFormat>On-screen Show (4:3)</PresentationFormat>
  <Paragraphs>265</Paragraphs>
  <Slides>38</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Cambria Math</vt:lpstr>
      <vt:lpstr>Monotype Sorts</vt:lpstr>
      <vt:lpstr>Symbol</vt:lpstr>
      <vt:lpstr>Wingdings</vt:lpstr>
      <vt:lpstr>Wingdings 2</vt:lpstr>
      <vt:lpstr>Office Theme</vt:lpstr>
      <vt:lpstr>Jingwei Wu, PhD</vt:lpstr>
      <vt:lpstr>Objectives </vt:lpstr>
      <vt:lpstr>Calculating the Single-Sample t Test</vt:lpstr>
      <vt:lpstr>Quick Review: Six Steps of Hypothesis Testing</vt:lpstr>
      <vt:lpstr>Reaction Time Example – Step 1</vt:lpstr>
      <vt:lpstr>Reaction Time Example – Step 2</vt:lpstr>
      <vt:lpstr>Reaction Time Example – Step 2</vt:lpstr>
      <vt:lpstr>Reaction Time Example – Step 3</vt:lpstr>
      <vt:lpstr>Reaction Time Example – Step 4</vt:lpstr>
      <vt:lpstr>Shape of the Sampling Distribution of t</vt:lpstr>
      <vt:lpstr>Critical Values of t (Appendix Table 3)</vt:lpstr>
      <vt:lpstr>Degrees of Freedom (df)</vt:lpstr>
      <vt:lpstr>Critical Values of t (Appendix Table 3)</vt:lpstr>
      <vt:lpstr>Reaction Time Example – Step 4</vt:lpstr>
      <vt:lpstr>Comparing Rare Zones</vt:lpstr>
      <vt:lpstr>Reaction Time Example – Step 5</vt:lpstr>
      <vt:lpstr>Reaction Time Example – Step 5</vt:lpstr>
      <vt:lpstr>Interpretation</vt:lpstr>
      <vt:lpstr>Reaction Time Example – Step 6</vt:lpstr>
      <vt:lpstr>Reaction Time Example – Step 6 – Effect Size</vt:lpstr>
      <vt:lpstr>Reaction Time Example – Step 6 – Effect Size</vt:lpstr>
      <vt:lpstr>Reaction Time Example – Step 6 – Effect Size</vt:lpstr>
      <vt:lpstr>Examples of Small, Medium, and Large Effect Sizes</vt:lpstr>
      <vt:lpstr>r Squared</vt:lpstr>
      <vt:lpstr>r Squared</vt:lpstr>
      <vt:lpstr>Percentage of Variability in Reaction Time Accounted for by ADHD Status</vt:lpstr>
      <vt:lpstr>Reaction Time Example – Step 6 – Confidence Interval</vt:lpstr>
      <vt:lpstr>Reaction Time Example – Step 6 – Confidence Interval</vt:lpstr>
      <vt:lpstr>Reaction Time Example – Step 6 – Confidence Interval</vt:lpstr>
      <vt:lpstr>Reaction Time Example – Step 6 – Confidence Interval</vt:lpstr>
      <vt:lpstr>Putting It All Together – Reaction Time Example</vt:lpstr>
      <vt:lpstr>How Much Do You Remember?</vt:lpstr>
      <vt:lpstr>Example 1</vt:lpstr>
      <vt:lpstr>Example 2</vt:lpstr>
      <vt:lpstr>Example 2</vt:lpstr>
      <vt:lpstr>Example 2</vt:lpstr>
      <vt:lpstr>Example 2</vt:lpstr>
      <vt:lpstr>Example 2</vt:lpstr>
    </vt:vector>
  </TitlesOfParts>
  <Company>Temple College of Public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R Haines</dc:creator>
  <cp:lastModifiedBy>Jingwei Wu</cp:lastModifiedBy>
  <cp:revision>241</cp:revision>
  <dcterms:created xsi:type="dcterms:W3CDTF">2017-03-29T19:08:32Z</dcterms:created>
  <dcterms:modified xsi:type="dcterms:W3CDTF">2020-09-08T19:14:04Z</dcterms:modified>
</cp:coreProperties>
</file>