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557" r:id="rId3"/>
    <p:sldId id="590" r:id="rId4"/>
    <p:sldId id="660" r:id="rId5"/>
    <p:sldId id="659" r:id="rId6"/>
    <p:sldId id="661" r:id="rId7"/>
    <p:sldId id="662" r:id="rId8"/>
    <p:sldId id="663" r:id="rId9"/>
    <p:sldId id="664" r:id="rId10"/>
    <p:sldId id="665" r:id="rId11"/>
    <p:sldId id="666" r:id="rId12"/>
    <p:sldId id="667" r:id="rId13"/>
    <p:sldId id="668" r:id="rId14"/>
    <p:sldId id="669" r:id="rId15"/>
    <p:sldId id="670" r:id="rId16"/>
    <p:sldId id="671" r:id="rId17"/>
    <p:sldId id="672" r:id="rId18"/>
    <p:sldId id="673" r:id="rId19"/>
    <p:sldId id="674" r:id="rId20"/>
    <p:sldId id="675" r:id="rId21"/>
    <p:sldId id="676" r:id="rId22"/>
    <p:sldId id="677" r:id="rId23"/>
    <p:sldId id="678" r:id="rId24"/>
    <p:sldId id="679" r:id="rId25"/>
    <p:sldId id="680" r:id="rId26"/>
    <p:sldId id="681" r:id="rId27"/>
    <p:sldId id="683" r:id="rId28"/>
    <p:sldId id="684" r:id="rId29"/>
    <p:sldId id="685" r:id="rId30"/>
    <p:sldId id="691" r:id="rId31"/>
    <p:sldId id="686" r:id="rId32"/>
    <p:sldId id="687" r:id="rId33"/>
    <p:sldId id="688" r:id="rId34"/>
    <p:sldId id="689" r:id="rId35"/>
    <p:sldId id="637" r:id="rId36"/>
    <p:sldId id="638" r:id="rId37"/>
    <p:sldId id="643" r:id="rId38"/>
    <p:sldId id="645" r:id="rId39"/>
    <p:sldId id="646" r:id="rId40"/>
    <p:sldId id="647" r:id="rId41"/>
    <p:sldId id="690"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74031B-ED23-504C-8A3F-57220AAD947F}">
          <p14:sldIdLst>
            <p14:sldId id="256"/>
            <p14:sldId id="557"/>
            <p14:sldId id="590"/>
            <p14:sldId id="660"/>
            <p14:sldId id="659"/>
            <p14:sldId id="661"/>
            <p14:sldId id="662"/>
            <p14:sldId id="663"/>
            <p14:sldId id="664"/>
            <p14:sldId id="665"/>
            <p14:sldId id="666"/>
            <p14:sldId id="667"/>
            <p14:sldId id="668"/>
            <p14:sldId id="669"/>
            <p14:sldId id="670"/>
            <p14:sldId id="671"/>
            <p14:sldId id="672"/>
            <p14:sldId id="673"/>
            <p14:sldId id="674"/>
            <p14:sldId id="675"/>
            <p14:sldId id="676"/>
            <p14:sldId id="677"/>
            <p14:sldId id="678"/>
            <p14:sldId id="679"/>
            <p14:sldId id="680"/>
            <p14:sldId id="681"/>
            <p14:sldId id="683"/>
            <p14:sldId id="684"/>
            <p14:sldId id="685"/>
            <p14:sldId id="691"/>
            <p14:sldId id="686"/>
            <p14:sldId id="687"/>
            <p14:sldId id="688"/>
            <p14:sldId id="689"/>
            <p14:sldId id="637"/>
            <p14:sldId id="638"/>
            <p14:sldId id="643"/>
            <p14:sldId id="645"/>
            <p14:sldId id="646"/>
            <p14:sldId id="647"/>
            <p14:sldId id="69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9AD1"/>
    <a:srgbClr val="65AECA"/>
    <a:srgbClr val="950E1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8" autoAdjust="0"/>
    <p:restoredTop sz="66319" autoAdjust="0"/>
  </p:normalViewPr>
  <p:slideViewPr>
    <p:cSldViewPr snapToGrid="0" snapToObjects="1">
      <p:cViewPr varScale="1">
        <p:scale>
          <a:sx n="59" d="100"/>
          <a:sy n="59" d="100"/>
        </p:scale>
        <p:origin x="1446" y="7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B0418-5A2C-4927-A5B8-F7C989CD754B}" type="datetimeFigureOut">
              <a:rPr lang="en-US" smtClean="0"/>
              <a:t>9/8/2020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26EB9-37A2-4D9D-9009-6518DBACA051}" type="slidenum">
              <a:rPr lang="en-US" smtClean="0"/>
              <a:t>‹#›</a:t>
            </a:fld>
            <a:endParaRPr lang="en-US"/>
          </a:p>
        </p:txBody>
      </p:sp>
    </p:spTree>
    <p:extLst>
      <p:ext uri="{BB962C8B-B14F-4D97-AF65-F5344CB8AC3E}">
        <p14:creationId xmlns:p14="http://schemas.microsoft.com/office/powerpoint/2010/main" val="1861350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a:t>
            </a:fld>
            <a:endParaRPr lang="en-US"/>
          </a:p>
        </p:txBody>
      </p:sp>
    </p:spTree>
    <p:extLst>
      <p:ext uri="{BB962C8B-B14F-4D97-AF65-F5344CB8AC3E}">
        <p14:creationId xmlns:p14="http://schemas.microsoft.com/office/powerpoint/2010/main" val="1792033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11</a:t>
            </a:fld>
            <a:endParaRPr lang="en-US"/>
          </a:p>
        </p:txBody>
      </p:sp>
    </p:spTree>
    <p:extLst>
      <p:ext uri="{BB962C8B-B14F-4D97-AF65-F5344CB8AC3E}">
        <p14:creationId xmlns:p14="http://schemas.microsoft.com/office/powerpoint/2010/main" val="3979201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12</a:t>
            </a:fld>
            <a:endParaRPr lang="en-US"/>
          </a:p>
        </p:txBody>
      </p:sp>
    </p:spTree>
    <p:extLst>
      <p:ext uri="{BB962C8B-B14F-4D97-AF65-F5344CB8AC3E}">
        <p14:creationId xmlns:p14="http://schemas.microsoft.com/office/powerpoint/2010/main" val="692046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13</a:t>
            </a:fld>
            <a:endParaRPr lang="en-US"/>
          </a:p>
        </p:txBody>
      </p:sp>
    </p:spTree>
    <p:extLst>
      <p:ext uri="{BB962C8B-B14F-4D97-AF65-F5344CB8AC3E}">
        <p14:creationId xmlns:p14="http://schemas.microsoft.com/office/powerpoint/2010/main" val="3460148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14</a:t>
            </a:fld>
            <a:endParaRPr lang="en-US"/>
          </a:p>
        </p:txBody>
      </p:sp>
    </p:spTree>
    <p:extLst>
      <p:ext uri="{BB962C8B-B14F-4D97-AF65-F5344CB8AC3E}">
        <p14:creationId xmlns:p14="http://schemas.microsoft.com/office/powerpoint/2010/main" val="2430425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15</a:t>
            </a:fld>
            <a:endParaRPr lang="en-US"/>
          </a:p>
        </p:txBody>
      </p:sp>
    </p:spTree>
    <p:extLst>
      <p:ext uri="{BB962C8B-B14F-4D97-AF65-F5344CB8AC3E}">
        <p14:creationId xmlns:p14="http://schemas.microsoft.com/office/powerpoint/2010/main" val="3473087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16</a:t>
            </a:fld>
            <a:endParaRPr lang="en-US"/>
          </a:p>
        </p:txBody>
      </p:sp>
    </p:spTree>
    <p:extLst>
      <p:ext uri="{BB962C8B-B14F-4D97-AF65-F5344CB8AC3E}">
        <p14:creationId xmlns:p14="http://schemas.microsoft.com/office/powerpoint/2010/main" val="210255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17</a:t>
            </a:fld>
            <a:endParaRPr lang="en-US"/>
          </a:p>
        </p:txBody>
      </p:sp>
    </p:spTree>
    <p:extLst>
      <p:ext uri="{BB962C8B-B14F-4D97-AF65-F5344CB8AC3E}">
        <p14:creationId xmlns:p14="http://schemas.microsoft.com/office/powerpoint/2010/main" val="2780511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18</a:t>
            </a:fld>
            <a:endParaRPr lang="en-US"/>
          </a:p>
        </p:txBody>
      </p:sp>
    </p:spTree>
    <p:extLst>
      <p:ext uri="{BB962C8B-B14F-4D97-AF65-F5344CB8AC3E}">
        <p14:creationId xmlns:p14="http://schemas.microsoft.com/office/powerpoint/2010/main" val="2904208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19</a:t>
            </a:fld>
            <a:endParaRPr lang="en-US"/>
          </a:p>
        </p:txBody>
      </p:sp>
    </p:spTree>
    <p:extLst>
      <p:ext uri="{BB962C8B-B14F-4D97-AF65-F5344CB8AC3E}">
        <p14:creationId xmlns:p14="http://schemas.microsoft.com/office/powerpoint/2010/main" val="3532896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20</a:t>
            </a:fld>
            <a:endParaRPr lang="en-US"/>
          </a:p>
        </p:txBody>
      </p:sp>
    </p:spTree>
    <p:extLst>
      <p:ext uri="{BB962C8B-B14F-4D97-AF65-F5344CB8AC3E}">
        <p14:creationId xmlns:p14="http://schemas.microsoft.com/office/powerpoint/2010/main" val="4268692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a:t>
            </a:fld>
            <a:endParaRPr lang="en-US"/>
          </a:p>
        </p:txBody>
      </p:sp>
    </p:spTree>
    <p:extLst>
      <p:ext uri="{BB962C8B-B14F-4D97-AF65-F5344CB8AC3E}">
        <p14:creationId xmlns:p14="http://schemas.microsoft.com/office/powerpoint/2010/main" val="1552359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lang="en-US" b="0" dirty="0"/>
          </a:p>
        </p:txBody>
      </p:sp>
      <p:sp>
        <p:nvSpPr>
          <p:cNvPr id="4" name="Slide Number Placeholder 3"/>
          <p:cNvSpPr>
            <a:spLocks noGrp="1"/>
          </p:cNvSpPr>
          <p:nvPr>
            <p:ph type="sldNum" sz="quarter" idx="5"/>
          </p:nvPr>
        </p:nvSpPr>
        <p:spPr/>
        <p:txBody>
          <a:bodyPr/>
          <a:lstStyle/>
          <a:p>
            <a:fld id="{4D626EB9-37A2-4D9D-9009-6518DBACA051}" type="slidenum">
              <a:rPr lang="en-US" smtClean="0"/>
              <a:t>21</a:t>
            </a:fld>
            <a:endParaRPr lang="en-US"/>
          </a:p>
        </p:txBody>
      </p:sp>
    </p:spTree>
    <p:extLst>
      <p:ext uri="{BB962C8B-B14F-4D97-AF65-F5344CB8AC3E}">
        <p14:creationId xmlns:p14="http://schemas.microsoft.com/office/powerpoint/2010/main" val="3352189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b="0" dirty="0"/>
          </a:p>
        </p:txBody>
      </p:sp>
      <p:sp>
        <p:nvSpPr>
          <p:cNvPr id="4" name="Slide Number Placeholder 3"/>
          <p:cNvSpPr>
            <a:spLocks noGrp="1"/>
          </p:cNvSpPr>
          <p:nvPr>
            <p:ph type="sldNum" sz="quarter" idx="5"/>
          </p:nvPr>
        </p:nvSpPr>
        <p:spPr/>
        <p:txBody>
          <a:bodyPr/>
          <a:lstStyle/>
          <a:p>
            <a:fld id="{4D626EB9-37A2-4D9D-9009-6518DBACA051}" type="slidenum">
              <a:rPr lang="en-US" smtClean="0"/>
              <a:t>22</a:t>
            </a:fld>
            <a:endParaRPr lang="en-US"/>
          </a:p>
        </p:txBody>
      </p:sp>
    </p:spTree>
    <p:extLst>
      <p:ext uri="{BB962C8B-B14F-4D97-AF65-F5344CB8AC3E}">
        <p14:creationId xmlns:p14="http://schemas.microsoft.com/office/powerpoint/2010/main" val="2230078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charset="0"/>
              <a:buNone/>
              <a:tabLst/>
              <a:defRP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23</a:t>
            </a:fld>
            <a:endParaRPr lang="en-US"/>
          </a:p>
        </p:txBody>
      </p:sp>
    </p:spTree>
    <p:extLst>
      <p:ext uri="{BB962C8B-B14F-4D97-AF65-F5344CB8AC3E}">
        <p14:creationId xmlns:p14="http://schemas.microsoft.com/office/powerpoint/2010/main" val="4583282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charset="0"/>
              <a:buNone/>
              <a:tabLst/>
              <a:defRP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24</a:t>
            </a:fld>
            <a:endParaRPr lang="en-US"/>
          </a:p>
        </p:txBody>
      </p:sp>
    </p:spTree>
    <p:extLst>
      <p:ext uri="{BB962C8B-B14F-4D97-AF65-F5344CB8AC3E}">
        <p14:creationId xmlns:p14="http://schemas.microsoft.com/office/powerpoint/2010/main" val="29727879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25</a:t>
            </a:fld>
            <a:endParaRPr lang="en-US"/>
          </a:p>
        </p:txBody>
      </p:sp>
    </p:spTree>
    <p:extLst>
      <p:ext uri="{BB962C8B-B14F-4D97-AF65-F5344CB8AC3E}">
        <p14:creationId xmlns:p14="http://schemas.microsoft.com/office/powerpoint/2010/main" val="30468493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26</a:t>
            </a:fld>
            <a:endParaRPr lang="en-US"/>
          </a:p>
        </p:txBody>
      </p:sp>
    </p:spTree>
    <p:extLst>
      <p:ext uri="{BB962C8B-B14F-4D97-AF65-F5344CB8AC3E}">
        <p14:creationId xmlns:p14="http://schemas.microsoft.com/office/powerpoint/2010/main" val="1371433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charset="0"/>
              <a:buNone/>
              <a:tabLst/>
              <a:defRP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27</a:t>
            </a:fld>
            <a:endParaRPr lang="en-US"/>
          </a:p>
        </p:txBody>
      </p:sp>
    </p:spTree>
    <p:extLst>
      <p:ext uri="{BB962C8B-B14F-4D97-AF65-F5344CB8AC3E}">
        <p14:creationId xmlns:p14="http://schemas.microsoft.com/office/powerpoint/2010/main" val="38674790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28</a:t>
            </a:fld>
            <a:endParaRPr lang="en-US"/>
          </a:p>
        </p:txBody>
      </p:sp>
    </p:spTree>
    <p:extLst>
      <p:ext uri="{BB962C8B-B14F-4D97-AF65-F5344CB8AC3E}">
        <p14:creationId xmlns:p14="http://schemas.microsoft.com/office/powerpoint/2010/main" val="38761372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29</a:t>
            </a:fld>
            <a:endParaRPr lang="en-US"/>
          </a:p>
        </p:txBody>
      </p:sp>
    </p:spTree>
    <p:extLst>
      <p:ext uri="{BB962C8B-B14F-4D97-AF65-F5344CB8AC3E}">
        <p14:creationId xmlns:p14="http://schemas.microsoft.com/office/powerpoint/2010/main" val="35404496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30</a:t>
            </a:fld>
            <a:endParaRPr lang="en-US"/>
          </a:p>
        </p:txBody>
      </p:sp>
    </p:spTree>
    <p:extLst>
      <p:ext uri="{BB962C8B-B14F-4D97-AF65-F5344CB8AC3E}">
        <p14:creationId xmlns:p14="http://schemas.microsoft.com/office/powerpoint/2010/main" val="2039566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4</a:t>
            </a:fld>
            <a:endParaRPr lang="en-US"/>
          </a:p>
        </p:txBody>
      </p:sp>
    </p:spTree>
    <p:extLst>
      <p:ext uri="{BB962C8B-B14F-4D97-AF65-F5344CB8AC3E}">
        <p14:creationId xmlns:p14="http://schemas.microsoft.com/office/powerpoint/2010/main" val="3193850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charset="0"/>
              <a:buNone/>
              <a:tabLst/>
              <a:defRP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31</a:t>
            </a:fld>
            <a:endParaRPr lang="en-US"/>
          </a:p>
        </p:txBody>
      </p:sp>
    </p:spTree>
    <p:extLst>
      <p:ext uri="{BB962C8B-B14F-4D97-AF65-F5344CB8AC3E}">
        <p14:creationId xmlns:p14="http://schemas.microsoft.com/office/powerpoint/2010/main" val="31134966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32</a:t>
            </a:fld>
            <a:endParaRPr lang="en-US"/>
          </a:p>
        </p:txBody>
      </p:sp>
    </p:spTree>
    <p:extLst>
      <p:ext uri="{BB962C8B-B14F-4D97-AF65-F5344CB8AC3E}">
        <p14:creationId xmlns:p14="http://schemas.microsoft.com/office/powerpoint/2010/main" val="11189878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charset="0"/>
              <a:buNone/>
              <a:tabLst/>
              <a:defRP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33</a:t>
            </a:fld>
            <a:endParaRPr lang="en-US"/>
          </a:p>
        </p:txBody>
      </p:sp>
    </p:spTree>
    <p:extLst>
      <p:ext uri="{BB962C8B-B14F-4D97-AF65-F5344CB8AC3E}">
        <p14:creationId xmlns:p14="http://schemas.microsoft.com/office/powerpoint/2010/main" val="34411664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34</a:t>
            </a:fld>
            <a:endParaRPr lang="en-US"/>
          </a:p>
        </p:txBody>
      </p:sp>
    </p:spTree>
    <p:extLst>
      <p:ext uri="{BB962C8B-B14F-4D97-AF65-F5344CB8AC3E}">
        <p14:creationId xmlns:p14="http://schemas.microsoft.com/office/powerpoint/2010/main" val="1968245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5</a:t>
            </a:fld>
            <a:endParaRPr lang="en-US"/>
          </a:p>
        </p:txBody>
      </p:sp>
    </p:spTree>
    <p:extLst>
      <p:ext uri="{BB962C8B-B14F-4D97-AF65-F5344CB8AC3E}">
        <p14:creationId xmlns:p14="http://schemas.microsoft.com/office/powerpoint/2010/main" val="925589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6</a:t>
            </a:fld>
            <a:endParaRPr lang="en-US"/>
          </a:p>
        </p:txBody>
      </p:sp>
    </p:spTree>
    <p:extLst>
      <p:ext uri="{BB962C8B-B14F-4D97-AF65-F5344CB8AC3E}">
        <p14:creationId xmlns:p14="http://schemas.microsoft.com/office/powerpoint/2010/main" val="996543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7</a:t>
            </a:fld>
            <a:endParaRPr lang="en-US"/>
          </a:p>
        </p:txBody>
      </p:sp>
    </p:spTree>
    <p:extLst>
      <p:ext uri="{BB962C8B-B14F-4D97-AF65-F5344CB8AC3E}">
        <p14:creationId xmlns:p14="http://schemas.microsoft.com/office/powerpoint/2010/main" val="3635382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8</a:t>
            </a:fld>
            <a:endParaRPr lang="en-US"/>
          </a:p>
        </p:txBody>
      </p:sp>
    </p:spTree>
    <p:extLst>
      <p:ext uri="{BB962C8B-B14F-4D97-AF65-F5344CB8AC3E}">
        <p14:creationId xmlns:p14="http://schemas.microsoft.com/office/powerpoint/2010/main" val="1339098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9</a:t>
            </a:fld>
            <a:endParaRPr lang="en-US"/>
          </a:p>
        </p:txBody>
      </p:sp>
    </p:spTree>
    <p:extLst>
      <p:ext uri="{BB962C8B-B14F-4D97-AF65-F5344CB8AC3E}">
        <p14:creationId xmlns:p14="http://schemas.microsoft.com/office/powerpoint/2010/main" val="3257039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10</a:t>
            </a:fld>
            <a:endParaRPr lang="en-US"/>
          </a:p>
        </p:txBody>
      </p:sp>
    </p:spTree>
    <p:extLst>
      <p:ext uri="{BB962C8B-B14F-4D97-AF65-F5344CB8AC3E}">
        <p14:creationId xmlns:p14="http://schemas.microsoft.com/office/powerpoint/2010/main" val="161878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8FE33C1-E5D0-1943-AFFE-6B8BBA2340FF}"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223346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FE33C1-E5D0-1943-AFFE-6B8BBA2340FF}"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2635468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FE33C1-E5D0-1943-AFFE-6B8BBA2340FF}"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122091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FE33C1-E5D0-1943-AFFE-6B8BBA2340FF}"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2865562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FE33C1-E5D0-1943-AFFE-6B8BBA2340FF}"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678101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FE33C1-E5D0-1943-AFFE-6B8BBA2340FF}"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80421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FE33C1-E5D0-1943-AFFE-6B8BBA2340FF}" type="datetimeFigureOut">
              <a:rPr lang="en-US" smtClean="0"/>
              <a:t>9/8/2020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376729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FE33C1-E5D0-1943-AFFE-6B8BBA2340FF}" type="datetimeFigureOut">
              <a:rPr lang="en-US" smtClean="0"/>
              <a:t>9/8/2020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314414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FE33C1-E5D0-1943-AFFE-6B8BBA2340FF}" type="datetimeFigureOut">
              <a:rPr lang="en-US" smtClean="0"/>
              <a:t>9/8/2020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871927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FE33C1-E5D0-1943-AFFE-6B8BBA2340FF}"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69516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FE33C1-E5D0-1943-AFFE-6B8BBA2340FF}"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57921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FE33C1-E5D0-1943-AFFE-6B8BBA2340FF}" type="datetimeFigureOut">
              <a:rPr lang="en-US" smtClean="0"/>
              <a:t>9/8/2020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E1F17D-57E6-D142-BAC2-269037FD96B8}" type="slidenum">
              <a:rPr lang="en-US" smtClean="0"/>
              <a:t>‹#›</a:t>
            </a:fld>
            <a:endParaRPr lang="en-US"/>
          </a:p>
        </p:txBody>
      </p:sp>
    </p:spTree>
    <p:extLst>
      <p:ext uri="{BB962C8B-B14F-4D97-AF65-F5344CB8AC3E}">
        <p14:creationId xmlns:p14="http://schemas.microsoft.com/office/powerpoint/2010/main" val="2572845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0.png"/><Relationship Id="rId7"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 Id="rId9"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799" y="2998203"/>
            <a:ext cx="7772400" cy="794429"/>
          </a:xfrm>
        </p:spPr>
        <p:txBody>
          <a:bodyPr>
            <a:normAutofit/>
          </a:bodyPr>
          <a:lstStyle/>
          <a:p>
            <a:r>
              <a:rPr lang="en-US" sz="3600" dirty="0"/>
              <a:t>Jingwei Wu, PhD</a:t>
            </a:r>
          </a:p>
        </p:txBody>
      </p:sp>
      <p:sp>
        <p:nvSpPr>
          <p:cNvPr id="9" name="TextBox 8"/>
          <p:cNvSpPr txBox="1"/>
          <p:nvPr/>
        </p:nvSpPr>
        <p:spPr>
          <a:xfrm>
            <a:off x="1242248" y="486685"/>
            <a:ext cx="6463246" cy="1446550"/>
          </a:xfrm>
          <a:prstGeom prst="rect">
            <a:avLst/>
          </a:prstGeom>
          <a:noFill/>
        </p:spPr>
        <p:txBody>
          <a:bodyPr wrap="square" rtlCol="0">
            <a:spAutoFit/>
          </a:bodyPr>
          <a:lstStyle/>
          <a:p>
            <a:pPr algn="ctr"/>
            <a:r>
              <a:rPr lang="en-US" sz="4400" dirty="0"/>
              <a:t>Chapter 8</a:t>
            </a:r>
          </a:p>
          <a:p>
            <a:pPr algn="ctr"/>
            <a:r>
              <a:rPr lang="en-US" sz="4400" dirty="0"/>
              <a:t>Independent-Sample </a:t>
            </a:r>
            <a:r>
              <a:rPr lang="en-US" sz="4400" i="1" dirty="0"/>
              <a:t>t</a:t>
            </a:r>
            <a:r>
              <a:rPr lang="en-US" sz="4400" dirty="0"/>
              <a:t> Test</a:t>
            </a:r>
          </a:p>
        </p:txBody>
      </p:sp>
      <p:pic>
        <p:nvPicPr>
          <p:cNvPr id="12" name="Picture 11" descr="Public_Health_reg_K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9360" y="5892480"/>
            <a:ext cx="2379378" cy="835070"/>
          </a:xfrm>
          <a:prstGeom prst="rect">
            <a:avLst/>
          </a:prstGeom>
        </p:spPr>
      </p:pic>
      <p:sp>
        <p:nvSpPr>
          <p:cNvPr id="11" name="Rectangle 10"/>
          <p:cNvSpPr/>
          <p:nvPr/>
        </p:nvSpPr>
        <p:spPr>
          <a:xfrm>
            <a:off x="0" y="0"/>
            <a:ext cx="9144000" cy="141099"/>
          </a:xfrm>
          <a:prstGeom prst="rect">
            <a:avLst/>
          </a:prstGeom>
          <a:solidFill>
            <a:srgbClr val="5DB3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DB3D5"/>
              </a:solidFill>
            </a:endParaRPr>
          </a:p>
        </p:txBody>
      </p:sp>
      <p:pic>
        <p:nvPicPr>
          <p:cNvPr id="5" name="Picture 4" descr="header-rectangle-bw_Epi-Biosta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51536"/>
            <a:ext cx="9153144" cy="2523744"/>
          </a:xfrm>
          <a:prstGeom prst="rect">
            <a:avLst/>
          </a:prstGeom>
        </p:spPr>
      </p:pic>
      <p:sp>
        <p:nvSpPr>
          <p:cNvPr id="2" name="TextBox 1">
            <a:extLst>
              <a:ext uri="{FF2B5EF4-FFF2-40B4-BE49-F238E27FC236}">
                <a16:creationId xmlns:a16="http://schemas.microsoft.com/office/drawing/2014/main" id="{9704B034-AB6E-4CFF-A3F0-58A5C4C738F9}"/>
              </a:ext>
            </a:extLst>
          </p:cNvPr>
          <p:cNvSpPr txBox="1"/>
          <p:nvPr/>
        </p:nvSpPr>
        <p:spPr>
          <a:xfrm>
            <a:off x="1171575" y="4065306"/>
            <a:ext cx="7283597" cy="276999"/>
          </a:xfrm>
          <a:prstGeom prst="rect">
            <a:avLst/>
          </a:prstGeom>
          <a:noFill/>
        </p:spPr>
        <p:txBody>
          <a:bodyPr wrap="none" rtlCol="0">
            <a:spAutoFit/>
          </a:bodyPr>
          <a:lstStyle/>
          <a:p>
            <a:r>
              <a:rPr lang="en-US" sz="1200" dirty="0"/>
              <a:t>A courtesy of “USING AND INTERPRETING STATISTICS” by ERIC W. CORTY | THIRD EDITION  (Macmillan Education) </a:t>
            </a:r>
          </a:p>
        </p:txBody>
      </p:sp>
    </p:spTree>
    <p:extLst>
      <p:ext uri="{BB962C8B-B14F-4D97-AF65-F5344CB8AC3E}">
        <p14:creationId xmlns:p14="http://schemas.microsoft.com/office/powerpoint/2010/main" val="4012620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70"/>
            <a:ext cx="5448208" cy="502602"/>
          </a:xfrm>
        </p:spPr>
        <p:txBody>
          <a:bodyPr>
            <a:normAutofit fontScale="90000"/>
          </a:bodyPr>
          <a:lstStyle/>
          <a:p>
            <a:r>
              <a:rPr lang="en-US" sz="4000" dirty="0"/>
              <a:t>Hypothesis Testing in Action</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CBE89A6D-C899-4EF2-A084-0D28E1F6BED9}"/>
              </a:ext>
            </a:extLst>
          </p:cNvPr>
          <p:cNvSpPr>
            <a:spLocks noGrp="1"/>
          </p:cNvSpPr>
          <p:nvPr>
            <p:ph idx="1"/>
          </p:nvPr>
        </p:nvSpPr>
        <p:spPr>
          <a:xfrm>
            <a:off x="457200" y="977717"/>
            <a:ext cx="7660888" cy="4525963"/>
          </a:xfrm>
        </p:spPr>
        <p:txBody>
          <a:bodyPr>
            <a:normAutofit lnSpcReduction="10000"/>
          </a:bodyPr>
          <a:lstStyle/>
          <a:p>
            <a:pPr>
              <a:lnSpc>
                <a:spcPct val="110000"/>
              </a:lnSpc>
              <a:spcBef>
                <a:spcPts val="0"/>
              </a:spcBef>
            </a:pPr>
            <a:r>
              <a:rPr lang="en-US" dirty="0"/>
              <a:t>Example: Dr. Villanova’s depth of processing study</a:t>
            </a:r>
            <a:br>
              <a:rPr lang="en-US" dirty="0"/>
            </a:br>
            <a:endParaRPr lang="en-US" dirty="0"/>
          </a:p>
          <a:p>
            <a:pPr>
              <a:lnSpc>
                <a:spcPct val="110000"/>
              </a:lnSpc>
              <a:spcBef>
                <a:spcPts val="0"/>
              </a:spcBef>
            </a:pPr>
            <a:r>
              <a:rPr lang="en-US" dirty="0"/>
              <a:t>6 Steps of Hypothesis Testing</a:t>
            </a:r>
          </a:p>
          <a:p>
            <a:pPr lvl="2">
              <a:lnSpc>
                <a:spcPct val="110000"/>
              </a:lnSpc>
              <a:spcBef>
                <a:spcPts val="0"/>
              </a:spcBef>
            </a:pPr>
            <a:r>
              <a:rPr lang="en-US" dirty="0"/>
              <a:t>STEP 1 - Pick a </a:t>
            </a:r>
            <a:r>
              <a:rPr lang="en-US" u="sng" dirty="0"/>
              <a:t>T</a:t>
            </a:r>
            <a:r>
              <a:rPr lang="en-US" dirty="0"/>
              <a:t>est</a:t>
            </a:r>
          </a:p>
          <a:p>
            <a:pPr lvl="2">
              <a:lnSpc>
                <a:spcPct val="110000"/>
              </a:lnSpc>
              <a:spcBef>
                <a:spcPts val="0"/>
              </a:spcBef>
            </a:pPr>
            <a:r>
              <a:rPr lang="en-US" dirty="0"/>
              <a:t>STEP 2 - Check the </a:t>
            </a:r>
            <a:r>
              <a:rPr lang="en-US" u="sng" dirty="0"/>
              <a:t>A</a:t>
            </a:r>
            <a:r>
              <a:rPr lang="en-US" dirty="0"/>
              <a:t>ssumptions</a:t>
            </a:r>
          </a:p>
          <a:p>
            <a:pPr lvl="2">
              <a:lnSpc>
                <a:spcPct val="110000"/>
              </a:lnSpc>
              <a:spcBef>
                <a:spcPts val="0"/>
              </a:spcBef>
            </a:pPr>
            <a:r>
              <a:rPr lang="en-US" dirty="0"/>
              <a:t>STEP 3 - List the </a:t>
            </a:r>
            <a:r>
              <a:rPr lang="en-US" u="sng" dirty="0"/>
              <a:t>H</a:t>
            </a:r>
            <a:r>
              <a:rPr lang="en-US" dirty="0"/>
              <a:t>ypotheses</a:t>
            </a:r>
          </a:p>
          <a:p>
            <a:pPr lvl="2">
              <a:lnSpc>
                <a:spcPct val="110000"/>
              </a:lnSpc>
              <a:spcBef>
                <a:spcPts val="0"/>
              </a:spcBef>
            </a:pPr>
            <a:r>
              <a:rPr lang="en-US" dirty="0"/>
              <a:t>STEP 4 - Set the </a:t>
            </a:r>
            <a:r>
              <a:rPr lang="en-US" u="sng" dirty="0"/>
              <a:t>D</a:t>
            </a:r>
            <a:r>
              <a:rPr lang="en-US" dirty="0"/>
              <a:t>ecision Rule</a:t>
            </a:r>
          </a:p>
          <a:p>
            <a:pPr lvl="2">
              <a:lnSpc>
                <a:spcPct val="110000"/>
              </a:lnSpc>
              <a:spcBef>
                <a:spcPts val="0"/>
              </a:spcBef>
            </a:pPr>
            <a:r>
              <a:rPr lang="en-US" dirty="0"/>
              <a:t>STEP 5 - </a:t>
            </a:r>
            <a:r>
              <a:rPr lang="en-US" u="sng" dirty="0"/>
              <a:t>C</a:t>
            </a:r>
            <a:r>
              <a:rPr lang="en-US" dirty="0"/>
              <a:t>alculate the Test Statistic</a:t>
            </a:r>
          </a:p>
          <a:p>
            <a:pPr lvl="2">
              <a:lnSpc>
                <a:spcPct val="110000"/>
              </a:lnSpc>
              <a:spcBef>
                <a:spcPts val="0"/>
              </a:spcBef>
            </a:pPr>
            <a:r>
              <a:rPr lang="en-US" dirty="0"/>
              <a:t>STEP 6 - </a:t>
            </a:r>
            <a:r>
              <a:rPr lang="en-US" u="sng" dirty="0"/>
              <a:t>I</a:t>
            </a:r>
            <a:r>
              <a:rPr lang="en-US" dirty="0"/>
              <a:t>nterpret the Results</a:t>
            </a:r>
          </a:p>
        </p:txBody>
      </p:sp>
    </p:spTree>
    <p:extLst>
      <p:ext uri="{BB962C8B-B14F-4D97-AF65-F5344CB8AC3E}">
        <p14:creationId xmlns:p14="http://schemas.microsoft.com/office/powerpoint/2010/main" val="4087863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8035291" cy="502602"/>
          </a:xfrm>
        </p:spPr>
        <p:txBody>
          <a:bodyPr>
            <a:normAutofit fontScale="90000"/>
          </a:bodyPr>
          <a:lstStyle/>
          <a:p>
            <a:r>
              <a:rPr lang="en-US" sz="4000" dirty="0">
                <a:latin typeface="Arial" charset="0"/>
                <a:ea typeface="Arial" charset="0"/>
                <a:cs typeface="Arial" charset="0"/>
              </a:rPr>
              <a:t>Depth of Processing Example – Step 1</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E3A2514F-02BE-4B57-A1DA-6257E7097603}"/>
              </a:ext>
            </a:extLst>
          </p:cNvPr>
          <p:cNvSpPr>
            <a:spLocks noGrp="1"/>
          </p:cNvSpPr>
          <p:nvPr>
            <p:ph idx="1"/>
          </p:nvPr>
        </p:nvSpPr>
        <p:spPr>
          <a:xfrm>
            <a:off x="457200" y="1076093"/>
            <a:ext cx="8229600" cy="4525963"/>
          </a:xfrm>
          <a:effectLst/>
        </p:spPr>
        <p:txBody>
          <a:bodyPr>
            <a:normAutofit lnSpcReduction="10000"/>
          </a:bodyPr>
          <a:lstStyle/>
          <a:p>
            <a:pPr>
              <a:lnSpc>
                <a:spcPct val="110000"/>
              </a:lnSpc>
              <a:spcBef>
                <a:spcPts val="0"/>
              </a:spcBef>
            </a:pPr>
            <a:r>
              <a:rPr lang="en-US" b="1" dirty="0"/>
              <a:t>STEP 1:</a:t>
            </a:r>
            <a:r>
              <a:rPr lang="en-US" dirty="0"/>
              <a:t> Pick a Test</a:t>
            </a:r>
          </a:p>
          <a:p>
            <a:pPr marL="627063" lvl="1">
              <a:lnSpc>
                <a:spcPct val="110000"/>
              </a:lnSpc>
              <a:spcBef>
                <a:spcPts val="0"/>
              </a:spcBef>
              <a:spcAft>
                <a:spcPts val="1200"/>
              </a:spcAft>
            </a:pPr>
            <a:r>
              <a:rPr lang="en-US" dirty="0"/>
              <a:t>Dr. Villanova is comparing the mean of one population to the mean of another population</a:t>
            </a:r>
          </a:p>
          <a:p>
            <a:pPr marL="627063" lvl="1">
              <a:lnSpc>
                <a:spcPct val="110000"/>
              </a:lnSpc>
              <a:spcBef>
                <a:spcPts val="0"/>
              </a:spcBef>
              <a:spcAft>
                <a:spcPts val="1200"/>
              </a:spcAft>
            </a:pPr>
            <a:r>
              <a:rPr lang="en-US" dirty="0"/>
              <a:t>He will use an independent-samples </a:t>
            </a:r>
            <a:r>
              <a:rPr lang="en-US" i="1" dirty="0"/>
              <a:t>t  </a:t>
            </a:r>
            <a:r>
              <a:rPr lang="en-US" dirty="0"/>
              <a:t>test</a:t>
            </a:r>
          </a:p>
          <a:p>
            <a:pPr marL="627063" lvl="1">
              <a:lnSpc>
                <a:spcPct val="110000"/>
              </a:lnSpc>
              <a:spcBef>
                <a:spcPts val="0"/>
              </a:spcBef>
              <a:spcAft>
                <a:spcPts val="1200"/>
              </a:spcAft>
            </a:pPr>
            <a:r>
              <a:rPr lang="en-US" dirty="0"/>
              <a:t>2 sample sizes are different, which means they are independent</a:t>
            </a:r>
          </a:p>
          <a:p>
            <a:pPr marL="911225" lvl="2">
              <a:lnSpc>
                <a:spcPct val="110000"/>
              </a:lnSpc>
              <a:spcBef>
                <a:spcPts val="0"/>
              </a:spcBef>
              <a:spcAft>
                <a:spcPts val="1200"/>
              </a:spcAft>
            </a:pPr>
            <a:r>
              <a:rPr lang="en-US" i="1" dirty="0" err="1">
                <a:cs typeface="Times New Roman" pitchFamily="18" charset="0"/>
              </a:rPr>
              <a:t>n</a:t>
            </a:r>
            <a:r>
              <a:rPr lang="en-US" baseline="-25000" dirty="0" err="1">
                <a:cs typeface="Times New Roman" pitchFamily="18" charset="0"/>
              </a:rPr>
              <a:t>Shallow</a:t>
            </a:r>
            <a:r>
              <a:rPr lang="en-US" dirty="0">
                <a:cs typeface="Times New Roman" pitchFamily="18" charset="0"/>
              </a:rPr>
              <a:t> = 18</a:t>
            </a:r>
          </a:p>
          <a:p>
            <a:pPr marL="911225" lvl="2">
              <a:lnSpc>
                <a:spcPct val="110000"/>
              </a:lnSpc>
              <a:spcBef>
                <a:spcPts val="0"/>
              </a:spcBef>
              <a:spcAft>
                <a:spcPts val="1200"/>
              </a:spcAft>
            </a:pPr>
            <a:r>
              <a:rPr lang="en-US" i="1" dirty="0" err="1">
                <a:cs typeface="Times New Roman" pitchFamily="18" charset="0"/>
              </a:rPr>
              <a:t>n</a:t>
            </a:r>
            <a:r>
              <a:rPr lang="en-US" baseline="-25000" dirty="0" err="1">
                <a:cs typeface="Times New Roman" pitchFamily="18" charset="0"/>
              </a:rPr>
              <a:t>Deep</a:t>
            </a:r>
            <a:r>
              <a:rPr lang="en-US" dirty="0">
                <a:cs typeface="Times New Roman" pitchFamily="18" charset="0"/>
              </a:rPr>
              <a:t> = 20</a:t>
            </a:r>
          </a:p>
          <a:p>
            <a:pPr lvl="1">
              <a:lnSpc>
                <a:spcPct val="110000"/>
              </a:lnSpc>
              <a:spcBef>
                <a:spcPts val="0"/>
              </a:spcBef>
            </a:pPr>
            <a:endParaRPr lang="en-US" dirty="0"/>
          </a:p>
        </p:txBody>
      </p:sp>
    </p:spTree>
    <p:extLst>
      <p:ext uri="{BB962C8B-B14F-4D97-AF65-F5344CB8AC3E}">
        <p14:creationId xmlns:p14="http://schemas.microsoft.com/office/powerpoint/2010/main" val="2862608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8035291" cy="502602"/>
          </a:xfrm>
        </p:spPr>
        <p:txBody>
          <a:bodyPr>
            <a:normAutofit fontScale="90000"/>
          </a:bodyPr>
          <a:lstStyle/>
          <a:p>
            <a:r>
              <a:rPr lang="en-US" sz="4000" dirty="0">
                <a:latin typeface="Arial" charset="0"/>
                <a:ea typeface="Arial" charset="0"/>
                <a:cs typeface="Arial" charset="0"/>
              </a:rPr>
              <a:t>Depth of Processing Example – Step 2</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5D328E7B-490A-48CD-9EAA-FC1070E2ED09}"/>
              </a:ext>
            </a:extLst>
          </p:cNvPr>
          <p:cNvSpPr>
            <a:spLocks noGrp="1"/>
          </p:cNvSpPr>
          <p:nvPr>
            <p:ph idx="1"/>
          </p:nvPr>
        </p:nvSpPr>
        <p:spPr>
          <a:xfrm>
            <a:off x="457200" y="1022321"/>
            <a:ext cx="8229600" cy="4525963"/>
          </a:xfrm>
        </p:spPr>
        <p:txBody>
          <a:bodyPr>
            <a:normAutofit fontScale="92500" lnSpcReduction="10000"/>
          </a:bodyPr>
          <a:lstStyle/>
          <a:p>
            <a:pPr>
              <a:lnSpc>
                <a:spcPct val="110000"/>
              </a:lnSpc>
              <a:spcBef>
                <a:spcPts val="0"/>
              </a:spcBef>
            </a:pPr>
            <a:r>
              <a:rPr lang="en-US" b="1" dirty="0"/>
              <a:t>STEP 2:</a:t>
            </a:r>
            <a:r>
              <a:rPr lang="en-US" dirty="0"/>
              <a:t> Check the Assumptions</a:t>
            </a:r>
            <a:br>
              <a:rPr lang="en-US" b="0" dirty="0"/>
            </a:br>
            <a:endParaRPr lang="en-US" b="0" dirty="0"/>
          </a:p>
          <a:p>
            <a:pPr>
              <a:lnSpc>
                <a:spcPct val="110000"/>
              </a:lnSpc>
              <a:spcBef>
                <a:spcPts val="0"/>
              </a:spcBef>
            </a:pPr>
            <a:r>
              <a:rPr lang="en-US" b="0" dirty="0"/>
              <a:t>Four assumptions</a:t>
            </a:r>
          </a:p>
          <a:p>
            <a:pPr lvl="1">
              <a:lnSpc>
                <a:spcPct val="110000"/>
              </a:lnSpc>
              <a:spcBef>
                <a:spcPts val="0"/>
              </a:spcBef>
            </a:pPr>
            <a:r>
              <a:rPr lang="en-US" dirty="0"/>
              <a:t>Random samples</a:t>
            </a:r>
          </a:p>
          <a:p>
            <a:pPr lvl="1">
              <a:lnSpc>
                <a:spcPct val="110000"/>
              </a:lnSpc>
              <a:spcBef>
                <a:spcPts val="0"/>
              </a:spcBef>
            </a:pPr>
            <a:r>
              <a:rPr lang="en-US" b="0" dirty="0"/>
              <a:t>Independence of observations</a:t>
            </a:r>
          </a:p>
          <a:p>
            <a:pPr lvl="1">
              <a:lnSpc>
                <a:spcPct val="110000"/>
              </a:lnSpc>
              <a:spcBef>
                <a:spcPts val="0"/>
              </a:spcBef>
            </a:pPr>
            <a:r>
              <a:rPr lang="en-US" dirty="0"/>
              <a:t>Normality</a:t>
            </a:r>
          </a:p>
          <a:p>
            <a:pPr lvl="1">
              <a:lnSpc>
                <a:spcPct val="110000"/>
              </a:lnSpc>
              <a:spcBef>
                <a:spcPts val="0"/>
              </a:spcBef>
            </a:pPr>
            <a:r>
              <a:rPr lang="en-US" b="0" dirty="0"/>
              <a:t>Homogeneity of variance</a:t>
            </a:r>
            <a:br>
              <a:rPr lang="en-US" b="0" dirty="0"/>
            </a:br>
            <a:br>
              <a:rPr lang="en-US" b="0" dirty="0"/>
            </a:br>
            <a:r>
              <a:rPr lang="en-US" sz="2800" b="0" i="1" dirty="0"/>
              <a:t>Can you identify the assumption and robustness of each of the above terms?</a:t>
            </a:r>
          </a:p>
          <a:p>
            <a:pPr lvl="1">
              <a:lnSpc>
                <a:spcPct val="110000"/>
              </a:lnSpc>
              <a:spcBef>
                <a:spcPts val="0"/>
              </a:spcBef>
            </a:pPr>
            <a:endParaRPr lang="en-US" b="0" dirty="0"/>
          </a:p>
          <a:p>
            <a:pPr>
              <a:lnSpc>
                <a:spcPct val="110000"/>
              </a:lnSpc>
              <a:spcBef>
                <a:spcPts val="0"/>
              </a:spcBef>
            </a:pPr>
            <a:endParaRPr lang="en-US" dirty="0"/>
          </a:p>
        </p:txBody>
      </p:sp>
      <p:pic>
        <p:nvPicPr>
          <p:cNvPr id="9" name="Picture 8" descr="A screenshot of a cell phone&#10;&#10;Description automatically generated">
            <a:extLst>
              <a:ext uri="{FF2B5EF4-FFF2-40B4-BE49-F238E27FC236}">
                <a16:creationId xmlns:a16="http://schemas.microsoft.com/office/drawing/2014/main" id="{C981B299-7EA6-4100-B747-DB2B76E229EB}"/>
              </a:ext>
            </a:extLst>
          </p:cNvPr>
          <p:cNvPicPr>
            <a:picLocks noChangeAspect="1"/>
          </p:cNvPicPr>
          <p:nvPr/>
        </p:nvPicPr>
        <p:blipFill>
          <a:blip r:embed="rId4"/>
          <a:stretch>
            <a:fillRect/>
          </a:stretch>
        </p:blipFill>
        <p:spPr>
          <a:xfrm>
            <a:off x="9144" y="836397"/>
            <a:ext cx="9144000" cy="4721013"/>
          </a:xfrm>
          <a:prstGeom prst="rect">
            <a:avLst/>
          </a:prstGeom>
        </p:spPr>
      </p:pic>
    </p:spTree>
    <p:extLst>
      <p:ext uri="{BB962C8B-B14F-4D97-AF65-F5344CB8AC3E}">
        <p14:creationId xmlns:p14="http://schemas.microsoft.com/office/powerpoint/2010/main" val="99497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8035291" cy="502602"/>
          </a:xfrm>
        </p:spPr>
        <p:txBody>
          <a:bodyPr>
            <a:normAutofit fontScale="90000"/>
          </a:bodyPr>
          <a:lstStyle/>
          <a:p>
            <a:r>
              <a:rPr lang="en-US" sz="4000" dirty="0">
                <a:latin typeface="Arial" charset="0"/>
                <a:ea typeface="Arial" charset="0"/>
                <a:cs typeface="Arial" charset="0"/>
              </a:rPr>
              <a:t>Depth of Processing Example – Step 3</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9" name="Text Placeholder 2">
            <a:extLst>
              <a:ext uri="{FF2B5EF4-FFF2-40B4-BE49-F238E27FC236}">
                <a16:creationId xmlns:a16="http://schemas.microsoft.com/office/drawing/2014/main" id="{C3AD118E-F3D1-4DC8-874F-17A3FA371816}"/>
              </a:ext>
            </a:extLst>
          </p:cNvPr>
          <p:cNvSpPr>
            <a:spLocks noGrp="1"/>
          </p:cNvSpPr>
          <p:nvPr>
            <p:ph idx="1"/>
          </p:nvPr>
        </p:nvSpPr>
        <p:spPr>
          <a:xfrm>
            <a:off x="457200" y="977717"/>
            <a:ext cx="8229600" cy="4525963"/>
          </a:xfrm>
        </p:spPr>
        <p:txBody>
          <a:bodyPr>
            <a:normAutofit fontScale="85000" lnSpcReduction="10000"/>
          </a:bodyPr>
          <a:lstStyle/>
          <a:p>
            <a:pPr>
              <a:lnSpc>
                <a:spcPct val="120000"/>
              </a:lnSpc>
              <a:spcBef>
                <a:spcPts val="0"/>
              </a:spcBef>
            </a:pPr>
            <a:r>
              <a:rPr lang="en-US" b="1" dirty="0"/>
              <a:t>STEP 3:</a:t>
            </a:r>
            <a:r>
              <a:rPr lang="en-US" dirty="0"/>
              <a:t> List the Hypotheses</a:t>
            </a:r>
          </a:p>
          <a:p>
            <a:pPr lvl="1">
              <a:lnSpc>
                <a:spcPct val="120000"/>
              </a:lnSpc>
              <a:spcBef>
                <a:spcPts val="0"/>
              </a:spcBef>
            </a:pPr>
            <a:r>
              <a:rPr lang="en-US" dirty="0"/>
              <a:t>Two-tailed, </a:t>
            </a:r>
            <a:r>
              <a:rPr lang="en-US" dirty="0" err="1"/>
              <a:t>nondirectional</a:t>
            </a:r>
            <a:r>
              <a:rPr lang="en-US" dirty="0"/>
              <a:t>, independent-samples </a:t>
            </a:r>
            <a:r>
              <a:rPr lang="en-US" i="1" dirty="0"/>
              <a:t>t  </a:t>
            </a:r>
            <a:r>
              <a:rPr lang="en-US" dirty="0"/>
              <a:t>test</a:t>
            </a:r>
          </a:p>
          <a:p>
            <a:pPr lvl="2">
              <a:lnSpc>
                <a:spcPct val="120000"/>
              </a:lnSpc>
              <a:spcBef>
                <a:spcPts val="0"/>
              </a:spcBef>
            </a:pPr>
            <a:r>
              <a:rPr lang="en-US" dirty="0" err="1"/>
              <a:t>Nondirectional</a:t>
            </a:r>
            <a:r>
              <a:rPr lang="en-US" dirty="0"/>
              <a:t> hypotheses are more common than directional</a:t>
            </a:r>
          </a:p>
          <a:p>
            <a:pPr lvl="3">
              <a:lnSpc>
                <a:spcPct val="120000"/>
              </a:lnSpc>
              <a:spcBef>
                <a:spcPts val="0"/>
              </a:spcBef>
            </a:pPr>
            <a:r>
              <a:rPr lang="en-US" i="1" dirty="0">
                <a:cs typeface="Times New Roman" pitchFamily="18" charset="0"/>
              </a:rPr>
              <a:t>H</a:t>
            </a:r>
            <a:r>
              <a:rPr lang="en-US" i="1" baseline="-25000" dirty="0">
                <a:cs typeface="Times New Roman" pitchFamily="18" charset="0"/>
              </a:rPr>
              <a:t>0</a:t>
            </a:r>
            <a:r>
              <a:rPr lang="en-US" dirty="0">
                <a:cs typeface="Times New Roman" pitchFamily="18" charset="0"/>
              </a:rPr>
              <a:t>: </a:t>
            </a:r>
            <a:r>
              <a:rPr lang="el-GR" dirty="0">
                <a:cs typeface="Times New Roman" pitchFamily="18" charset="0"/>
              </a:rPr>
              <a:t>μ</a:t>
            </a:r>
            <a:r>
              <a:rPr lang="en-US" baseline="-25000" dirty="0">
                <a:cs typeface="Times New Roman" pitchFamily="18" charset="0"/>
              </a:rPr>
              <a:t>Shallow</a:t>
            </a:r>
            <a:r>
              <a:rPr lang="en-US" dirty="0">
                <a:cs typeface="Times New Roman" pitchFamily="18" charset="0"/>
              </a:rPr>
              <a:t> = </a:t>
            </a:r>
            <a:r>
              <a:rPr lang="el-GR" dirty="0">
                <a:cs typeface="Times New Roman" pitchFamily="18" charset="0"/>
              </a:rPr>
              <a:t>μ</a:t>
            </a:r>
            <a:r>
              <a:rPr lang="en-US" baseline="-25000" dirty="0">
                <a:cs typeface="Times New Roman" pitchFamily="18" charset="0"/>
              </a:rPr>
              <a:t>Deep</a:t>
            </a:r>
            <a:endParaRPr lang="en-US" dirty="0">
              <a:cs typeface="Times New Roman" pitchFamily="18" charset="0"/>
            </a:endParaRPr>
          </a:p>
          <a:p>
            <a:pPr lvl="3">
              <a:lnSpc>
                <a:spcPct val="120000"/>
              </a:lnSpc>
              <a:spcBef>
                <a:spcPts val="0"/>
              </a:spcBef>
            </a:pPr>
            <a:r>
              <a:rPr lang="en-US" i="1" dirty="0">
                <a:cs typeface="Times New Roman" pitchFamily="18" charset="0"/>
              </a:rPr>
              <a:t>H</a:t>
            </a:r>
            <a:r>
              <a:rPr lang="en-US" i="1" baseline="-25000" dirty="0">
                <a:cs typeface="Times New Roman" pitchFamily="18" charset="0"/>
              </a:rPr>
              <a:t>1</a:t>
            </a:r>
            <a:r>
              <a:rPr lang="en-US" dirty="0">
                <a:cs typeface="Times New Roman" pitchFamily="18" charset="0"/>
              </a:rPr>
              <a:t>: </a:t>
            </a:r>
            <a:r>
              <a:rPr lang="el-GR" dirty="0">
                <a:cs typeface="Times New Roman" pitchFamily="18" charset="0"/>
              </a:rPr>
              <a:t>μ</a:t>
            </a:r>
            <a:r>
              <a:rPr lang="en-US" baseline="-25000" dirty="0">
                <a:cs typeface="Times New Roman" pitchFamily="18" charset="0"/>
              </a:rPr>
              <a:t>Shallow</a:t>
            </a:r>
            <a:r>
              <a:rPr lang="en-US" dirty="0">
                <a:cs typeface="Times New Roman" pitchFamily="18" charset="0"/>
              </a:rPr>
              <a:t> ≠ </a:t>
            </a:r>
            <a:r>
              <a:rPr lang="el-GR" dirty="0">
                <a:cs typeface="Times New Roman" pitchFamily="18" charset="0"/>
              </a:rPr>
              <a:t>μ</a:t>
            </a:r>
            <a:r>
              <a:rPr lang="en-US" baseline="-25000" dirty="0">
                <a:cs typeface="Times New Roman" pitchFamily="18" charset="0"/>
              </a:rPr>
              <a:t>Deep </a:t>
            </a:r>
            <a:br>
              <a:rPr lang="en-US" dirty="0">
                <a:cs typeface="Times New Roman" pitchFamily="18" charset="0"/>
              </a:rPr>
            </a:br>
            <a:endParaRPr lang="en-US" dirty="0">
              <a:cs typeface="Times New Roman" pitchFamily="18" charset="0"/>
            </a:endParaRPr>
          </a:p>
          <a:p>
            <a:pPr lvl="1">
              <a:lnSpc>
                <a:spcPct val="120000"/>
              </a:lnSpc>
              <a:spcBef>
                <a:spcPts val="0"/>
              </a:spcBef>
            </a:pPr>
            <a:r>
              <a:rPr lang="en-US" dirty="0"/>
              <a:t>One-tailed, directional, independent-samples </a:t>
            </a:r>
            <a:r>
              <a:rPr lang="en-US" i="1" dirty="0"/>
              <a:t>t  </a:t>
            </a:r>
            <a:r>
              <a:rPr lang="en-US" dirty="0"/>
              <a:t>test</a:t>
            </a:r>
          </a:p>
          <a:p>
            <a:pPr lvl="2">
              <a:lnSpc>
                <a:spcPct val="120000"/>
              </a:lnSpc>
              <a:spcBef>
                <a:spcPts val="0"/>
              </a:spcBef>
            </a:pPr>
            <a:r>
              <a:rPr lang="en-US" dirty="0"/>
              <a:t>Dr. Villanova believes that deep processing works better than shallow processing based upon original study by </a:t>
            </a:r>
            <a:r>
              <a:rPr lang="en-US" dirty="0" err="1"/>
              <a:t>Craik</a:t>
            </a:r>
            <a:r>
              <a:rPr lang="en-US" dirty="0"/>
              <a:t> and </a:t>
            </a:r>
            <a:r>
              <a:rPr lang="en-US" dirty="0" err="1"/>
              <a:t>Tulving</a:t>
            </a:r>
            <a:r>
              <a:rPr lang="en-US" dirty="0"/>
              <a:t> (1975)</a:t>
            </a:r>
          </a:p>
          <a:p>
            <a:pPr lvl="3">
              <a:lnSpc>
                <a:spcPct val="120000"/>
              </a:lnSpc>
              <a:spcBef>
                <a:spcPts val="0"/>
              </a:spcBef>
            </a:pPr>
            <a:r>
              <a:rPr lang="en-US" i="1" dirty="0">
                <a:cs typeface="Times New Roman" pitchFamily="18" charset="0"/>
              </a:rPr>
              <a:t>H</a:t>
            </a:r>
            <a:r>
              <a:rPr lang="en-US" i="1" baseline="-25000" dirty="0">
                <a:cs typeface="Times New Roman" pitchFamily="18" charset="0"/>
              </a:rPr>
              <a:t>0</a:t>
            </a:r>
            <a:r>
              <a:rPr lang="en-US" dirty="0">
                <a:cs typeface="Times New Roman" pitchFamily="18" charset="0"/>
              </a:rPr>
              <a:t>: </a:t>
            </a:r>
            <a:r>
              <a:rPr lang="el-GR" dirty="0">
                <a:cs typeface="Times New Roman" pitchFamily="18" charset="0"/>
              </a:rPr>
              <a:t>μ</a:t>
            </a:r>
            <a:r>
              <a:rPr lang="en-US" baseline="-25000" dirty="0">
                <a:cs typeface="Times New Roman" pitchFamily="18" charset="0"/>
              </a:rPr>
              <a:t>Deep </a:t>
            </a:r>
            <a:r>
              <a:rPr lang="en-US" dirty="0">
                <a:cs typeface="Times New Roman"/>
              </a:rPr>
              <a:t>≤</a:t>
            </a:r>
            <a:r>
              <a:rPr lang="en-US" dirty="0">
                <a:cs typeface="Times New Roman" pitchFamily="18" charset="0"/>
              </a:rPr>
              <a:t> </a:t>
            </a:r>
            <a:r>
              <a:rPr lang="el-GR" dirty="0">
                <a:cs typeface="Times New Roman" pitchFamily="18" charset="0"/>
              </a:rPr>
              <a:t>μ</a:t>
            </a:r>
            <a:r>
              <a:rPr lang="en-US" baseline="-25000" dirty="0">
                <a:cs typeface="Times New Roman" pitchFamily="18" charset="0"/>
              </a:rPr>
              <a:t>Shallow</a:t>
            </a:r>
            <a:endParaRPr lang="en-US" dirty="0">
              <a:cs typeface="Times New Roman" pitchFamily="18" charset="0"/>
            </a:endParaRPr>
          </a:p>
          <a:p>
            <a:pPr lvl="3">
              <a:lnSpc>
                <a:spcPct val="120000"/>
              </a:lnSpc>
              <a:spcBef>
                <a:spcPts val="0"/>
              </a:spcBef>
            </a:pPr>
            <a:r>
              <a:rPr lang="en-US" i="1" dirty="0">
                <a:cs typeface="Times New Roman" pitchFamily="18" charset="0"/>
              </a:rPr>
              <a:t>H</a:t>
            </a:r>
            <a:r>
              <a:rPr lang="en-US" i="1" baseline="-25000" dirty="0">
                <a:cs typeface="Times New Roman" pitchFamily="18" charset="0"/>
              </a:rPr>
              <a:t>1</a:t>
            </a:r>
            <a:r>
              <a:rPr lang="en-US" dirty="0">
                <a:cs typeface="Times New Roman" pitchFamily="18" charset="0"/>
              </a:rPr>
              <a:t>: </a:t>
            </a:r>
            <a:r>
              <a:rPr lang="el-GR" dirty="0">
                <a:cs typeface="Times New Roman" pitchFamily="18" charset="0"/>
              </a:rPr>
              <a:t>μ</a:t>
            </a:r>
            <a:r>
              <a:rPr lang="en-US" baseline="-25000" dirty="0">
                <a:cs typeface="Times New Roman" pitchFamily="18" charset="0"/>
              </a:rPr>
              <a:t>Deep </a:t>
            </a:r>
            <a:r>
              <a:rPr lang="en-US" dirty="0">
                <a:cs typeface="Times New Roman" pitchFamily="18" charset="0"/>
              </a:rPr>
              <a:t>&gt; </a:t>
            </a:r>
            <a:r>
              <a:rPr lang="el-GR" dirty="0">
                <a:cs typeface="Times New Roman" pitchFamily="18" charset="0"/>
              </a:rPr>
              <a:t>μ</a:t>
            </a:r>
            <a:r>
              <a:rPr lang="en-US" baseline="-25000" dirty="0">
                <a:cs typeface="Times New Roman" pitchFamily="18" charset="0"/>
              </a:rPr>
              <a:t>Shallow</a:t>
            </a:r>
            <a:endParaRPr lang="en-US" dirty="0"/>
          </a:p>
        </p:txBody>
      </p:sp>
    </p:spTree>
    <p:extLst>
      <p:ext uri="{BB962C8B-B14F-4D97-AF65-F5344CB8AC3E}">
        <p14:creationId xmlns:p14="http://schemas.microsoft.com/office/powerpoint/2010/main" val="923691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8035291" cy="502602"/>
          </a:xfrm>
        </p:spPr>
        <p:txBody>
          <a:bodyPr>
            <a:normAutofit fontScale="90000"/>
          </a:bodyPr>
          <a:lstStyle/>
          <a:p>
            <a:r>
              <a:rPr lang="en-US" sz="4000" dirty="0">
                <a:latin typeface="Arial" charset="0"/>
                <a:ea typeface="Arial" charset="0"/>
                <a:cs typeface="Arial" charset="0"/>
              </a:rPr>
              <a:t>Depth of Processing Example – Step 4</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ECD79058-E1C7-4379-8007-B667B254E331}"/>
              </a:ext>
            </a:extLst>
          </p:cNvPr>
          <p:cNvSpPr>
            <a:spLocks noGrp="1"/>
          </p:cNvSpPr>
          <p:nvPr>
            <p:ph idx="1"/>
          </p:nvPr>
        </p:nvSpPr>
        <p:spPr>
          <a:xfrm>
            <a:off x="457199" y="977717"/>
            <a:ext cx="8229600" cy="4525963"/>
          </a:xfrm>
        </p:spPr>
        <p:txBody>
          <a:bodyPr>
            <a:normAutofit lnSpcReduction="10000"/>
          </a:bodyPr>
          <a:lstStyle/>
          <a:p>
            <a:pPr>
              <a:lnSpc>
                <a:spcPct val="110000"/>
              </a:lnSpc>
              <a:spcBef>
                <a:spcPts val="0"/>
              </a:spcBef>
              <a:spcAft>
                <a:spcPts val="600"/>
              </a:spcAft>
            </a:pPr>
            <a:r>
              <a:rPr lang="en-US" b="1" dirty="0"/>
              <a:t>STEP 4:</a:t>
            </a:r>
            <a:r>
              <a:rPr lang="en-US" dirty="0"/>
              <a:t> Set the Decision Rule</a:t>
            </a:r>
          </a:p>
          <a:p>
            <a:pPr lvl="1">
              <a:lnSpc>
                <a:spcPct val="110000"/>
              </a:lnSpc>
              <a:spcBef>
                <a:spcPts val="0"/>
              </a:spcBef>
            </a:pPr>
            <a:r>
              <a:rPr lang="en-US" dirty="0"/>
              <a:t>Critical value of </a:t>
            </a:r>
            <a:r>
              <a:rPr lang="en-US" i="1" dirty="0"/>
              <a:t>t , </a:t>
            </a:r>
            <a:r>
              <a:rPr lang="en-US" i="1" dirty="0" err="1"/>
              <a:t>t</a:t>
            </a:r>
            <a:r>
              <a:rPr lang="en-US" i="1" baseline="-25000" dirty="0" err="1"/>
              <a:t>cv</a:t>
            </a:r>
            <a:endParaRPr lang="en-US" dirty="0"/>
          </a:p>
          <a:p>
            <a:pPr lvl="2">
              <a:lnSpc>
                <a:spcPct val="110000"/>
              </a:lnSpc>
              <a:spcBef>
                <a:spcPts val="0"/>
              </a:spcBef>
            </a:pPr>
            <a:r>
              <a:rPr lang="en-US" dirty="0"/>
              <a:t>Value of </a:t>
            </a:r>
            <a:r>
              <a:rPr lang="en-US" i="1" dirty="0"/>
              <a:t>t </a:t>
            </a:r>
            <a:r>
              <a:rPr lang="en-US" dirty="0"/>
              <a:t>used to determine whether null hypothesis is rejected or not</a:t>
            </a:r>
            <a:br>
              <a:rPr lang="en-US" dirty="0"/>
            </a:br>
            <a:endParaRPr lang="en-US" dirty="0"/>
          </a:p>
          <a:p>
            <a:pPr lvl="1">
              <a:lnSpc>
                <a:spcPct val="110000"/>
              </a:lnSpc>
              <a:spcBef>
                <a:spcPts val="0"/>
              </a:spcBef>
            </a:pPr>
            <a:r>
              <a:rPr lang="en-US" dirty="0"/>
              <a:t>3 pieces of information are needed to find the </a:t>
            </a:r>
            <a:r>
              <a:rPr lang="en-US" i="1" dirty="0" err="1"/>
              <a:t>t</a:t>
            </a:r>
            <a:r>
              <a:rPr lang="en-US" i="1" baseline="-25000" dirty="0" err="1"/>
              <a:t>cv</a:t>
            </a:r>
            <a:r>
              <a:rPr lang="en-US" i="1" baseline="-25000" dirty="0"/>
              <a:t> </a:t>
            </a:r>
            <a:endParaRPr lang="en-US" dirty="0"/>
          </a:p>
          <a:p>
            <a:pPr marL="1371600" lvl="2" indent="-457200">
              <a:lnSpc>
                <a:spcPct val="110000"/>
              </a:lnSpc>
              <a:spcBef>
                <a:spcPts val="0"/>
              </a:spcBef>
              <a:buSzPct val="100000"/>
              <a:buFont typeface="+mj-lt"/>
              <a:buAutoNum type="arabicParenR"/>
            </a:pPr>
            <a:r>
              <a:rPr lang="en-US" dirty="0"/>
              <a:t>Is the test one-tailed or two-tailed?</a:t>
            </a:r>
          </a:p>
          <a:p>
            <a:pPr marL="1371600" lvl="2" indent="-457200">
              <a:lnSpc>
                <a:spcPct val="110000"/>
              </a:lnSpc>
              <a:spcBef>
                <a:spcPts val="0"/>
              </a:spcBef>
              <a:buSzPct val="100000"/>
              <a:buFont typeface="+mj-lt"/>
              <a:buAutoNum type="arabicParenR"/>
            </a:pPr>
            <a:r>
              <a:rPr lang="en-US" dirty="0"/>
              <a:t>Willingness to make a Type I error, determined by alpha level</a:t>
            </a:r>
          </a:p>
          <a:p>
            <a:pPr marL="1371600" lvl="2" indent="-457200">
              <a:lnSpc>
                <a:spcPct val="110000"/>
              </a:lnSpc>
              <a:spcBef>
                <a:spcPts val="0"/>
              </a:spcBef>
              <a:buSzPct val="100000"/>
              <a:buFont typeface="+mj-lt"/>
              <a:buAutoNum type="arabicParenR"/>
            </a:pPr>
            <a:r>
              <a:rPr lang="en-US" dirty="0"/>
              <a:t>How many degrees of freedom the test has, based on sample size</a:t>
            </a:r>
          </a:p>
          <a:p>
            <a:pPr>
              <a:lnSpc>
                <a:spcPct val="110000"/>
              </a:lnSpc>
              <a:spcBef>
                <a:spcPts val="0"/>
              </a:spcBef>
            </a:pPr>
            <a:endParaRPr lang="en-US" dirty="0"/>
          </a:p>
        </p:txBody>
      </p:sp>
    </p:spTree>
    <p:extLst>
      <p:ext uri="{BB962C8B-B14F-4D97-AF65-F5344CB8AC3E}">
        <p14:creationId xmlns:p14="http://schemas.microsoft.com/office/powerpoint/2010/main" val="263297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8035291" cy="502602"/>
          </a:xfrm>
        </p:spPr>
        <p:txBody>
          <a:bodyPr>
            <a:normAutofit fontScale="90000"/>
          </a:bodyPr>
          <a:lstStyle/>
          <a:p>
            <a:r>
              <a:rPr lang="en-US" sz="4000" dirty="0">
                <a:latin typeface="Arial" charset="0"/>
                <a:ea typeface="Arial" charset="0"/>
                <a:cs typeface="Arial" charset="0"/>
              </a:rPr>
              <a:t>Depth of Processing Example – Step 4</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9491445F-7CCD-4804-89B0-101449DBF3A2}"/>
              </a:ext>
            </a:extLst>
          </p:cNvPr>
          <p:cNvSpPr>
            <a:spLocks noGrp="1"/>
          </p:cNvSpPr>
          <p:nvPr>
            <p:ph idx="1"/>
          </p:nvPr>
        </p:nvSpPr>
        <p:spPr>
          <a:xfrm>
            <a:off x="457200" y="977717"/>
            <a:ext cx="8229600" cy="4525963"/>
          </a:xfrm>
        </p:spPr>
        <p:txBody>
          <a:bodyPr>
            <a:normAutofit/>
          </a:bodyPr>
          <a:lstStyle/>
          <a:p>
            <a:pPr>
              <a:lnSpc>
                <a:spcPct val="110000"/>
              </a:lnSpc>
              <a:spcBef>
                <a:spcPts val="0"/>
              </a:spcBef>
            </a:pPr>
            <a:r>
              <a:rPr lang="en-US" dirty="0"/>
              <a:t>Degrees of Freedom (</a:t>
            </a:r>
            <a:r>
              <a:rPr lang="en-US" i="1" dirty="0" err="1"/>
              <a:t>df</a:t>
            </a:r>
            <a:r>
              <a:rPr lang="en-US" i="1" dirty="0"/>
              <a:t> </a:t>
            </a:r>
            <a:r>
              <a:rPr lang="en-US" dirty="0"/>
              <a:t>)</a:t>
            </a:r>
          </a:p>
          <a:p>
            <a:pPr lvl="1">
              <a:lnSpc>
                <a:spcPct val="110000"/>
              </a:lnSpc>
              <a:spcBef>
                <a:spcPts val="0"/>
              </a:spcBef>
            </a:pPr>
            <a:r>
              <a:rPr lang="en-US" dirty="0"/>
              <a:t>Number of values in a sample that are free to vary</a:t>
            </a:r>
            <a:br>
              <a:rPr lang="en-US" dirty="0"/>
            </a:br>
            <a:br>
              <a:rPr lang="en-US" dirty="0"/>
            </a:br>
            <a:br>
              <a:rPr lang="en-US" dirty="0"/>
            </a:br>
            <a:br>
              <a:rPr lang="en-US" dirty="0"/>
            </a:br>
            <a:br>
              <a:rPr lang="en-US" dirty="0"/>
            </a:br>
            <a:endParaRPr lang="en-US" sz="800" dirty="0"/>
          </a:p>
          <a:p>
            <a:pPr lvl="1">
              <a:lnSpc>
                <a:spcPct val="110000"/>
              </a:lnSpc>
              <a:spcBef>
                <a:spcPts val="0"/>
              </a:spcBef>
            </a:pPr>
            <a:r>
              <a:rPr lang="en-US" dirty="0"/>
              <a:t>Depth of Processing</a:t>
            </a:r>
          </a:p>
          <a:p>
            <a:pPr lvl="2">
              <a:lnSpc>
                <a:spcPct val="110000"/>
              </a:lnSpc>
              <a:spcBef>
                <a:spcPts val="0"/>
              </a:spcBef>
            </a:pPr>
            <a:r>
              <a:rPr lang="en-US" i="1" dirty="0" err="1"/>
              <a:t>df</a:t>
            </a:r>
            <a:r>
              <a:rPr lang="en-US" dirty="0"/>
              <a:t> = 38 – 2 = 36</a:t>
            </a:r>
          </a:p>
          <a:p>
            <a:pPr>
              <a:lnSpc>
                <a:spcPct val="110000"/>
              </a:lnSpc>
              <a:spcBef>
                <a:spcPts val="0"/>
              </a:spcBef>
            </a:pPr>
            <a:endParaRPr lang="en-US" dirty="0"/>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59BAA03-4C23-45BF-861C-B11A2BC1852B}"/>
                  </a:ext>
                </a:extLst>
              </p:cNvPr>
              <p:cNvSpPr/>
              <p:nvPr/>
            </p:nvSpPr>
            <p:spPr>
              <a:xfrm>
                <a:off x="452437" y="2165748"/>
                <a:ext cx="8381999" cy="16764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r>
                        <a:rPr lang="en-US" sz="1800" b="0" i="1" smtClean="0">
                          <a:latin typeface="Cambria Math" charset="0"/>
                        </a:rPr>
                        <m:t>𝑑𝑓</m:t>
                      </m:r>
                      <m:r>
                        <a:rPr lang="en-US" sz="1800" b="0" i="0" smtClean="0">
                          <a:latin typeface="Cambria Math" charset="0"/>
                        </a:rPr>
                        <m:t>=</m:t>
                      </m:r>
                      <m:r>
                        <a:rPr lang="en-US" sz="1800" b="0" i="1" smtClean="0">
                          <a:latin typeface="Cambria Math" charset="0"/>
                        </a:rPr>
                        <m:t>𝑁</m:t>
                      </m:r>
                      <m:r>
                        <a:rPr lang="en-US" sz="1800" b="0" i="0" smtClean="0">
                          <a:latin typeface="Cambria Math" charset="0"/>
                        </a:rPr>
                        <m:t>−2</m:t>
                      </m:r>
                    </m:oMath>
                    <m:oMath xmlns:m="http://schemas.openxmlformats.org/officeDocument/2006/math">
                      <m:r>
                        <m:rPr>
                          <m:sty m:val="p"/>
                        </m:rPr>
                        <a:rPr lang="en-US" sz="1800" b="0" i="0" smtClean="0">
                          <a:latin typeface="Cambria Math" charset="0"/>
                        </a:rPr>
                        <m:t>where</m:t>
                      </m:r>
                      <m:r>
                        <a:rPr lang="en-US" sz="1800" b="0" i="0" smtClean="0">
                          <a:latin typeface="Cambria Math" charset="0"/>
                        </a:rPr>
                        <m:t> </m:t>
                      </m:r>
                      <m:r>
                        <a:rPr lang="en-US" sz="1800" b="0" i="1" smtClean="0">
                          <a:latin typeface="Cambria Math" charset="0"/>
                        </a:rPr>
                        <m:t>𝑑𝑓</m:t>
                      </m:r>
                      <m:r>
                        <a:rPr lang="en-US" sz="1800" b="0" i="0" smtClean="0">
                          <a:latin typeface="Cambria Math" charset="0"/>
                        </a:rPr>
                        <m:t>=</m:t>
                      </m:r>
                      <m:r>
                        <m:rPr>
                          <m:sty m:val="p"/>
                        </m:rPr>
                        <a:rPr lang="en-US" sz="1800" b="0" i="0" smtClean="0">
                          <a:latin typeface="Cambria Math" charset="0"/>
                        </a:rPr>
                        <m:t>degrees</m:t>
                      </m:r>
                      <m:r>
                        <a:rPr lang="en-US" sz="1800" b="0" i="0" smtClean="0">
                          <a:latin typeface="Cambria Math" charset="0"/>
                        </a:rPr>
                        <m:t> </m:t>
                      </m:r>
                      <m:r>
                        <m:rPr>
                          <m:sty m:val="p"/>
                        </m:rPr>
                        <a:rPr lang="en-US" sz="1800" b="0" i="0" smtClean="0">
                          <a:latin typeface="Cambria Math" charset="0"/>
                        </a:rPr>
                        <m:t>of</m:t>
                      </m:r>
                      <m:r>
                        <a:rPr lang="en-US" sz="1800" b="0" i="0" smtClean="0">
                          <a:latin typeface="Cambria Math" charset="0"/>
                        </a:rPr>
                        <m:t> </m:t>
                      </m:r>
                      <m:r>
                        <m:rPr>
                          <m:sty m:val="p"/>
                        </m:rPr>
                        <a:rPr lang="en-US" sz="1800" b="0" i="0" smtClean="0">
                          <a:latin typeface="Cambria Math" charset="0"/>
                        </a:rPr>
                        <m:t>freedom</m:t>
                      </m:r>
                    </m:oMath>
                    <m:oMath xmlns:m="http://schemas.openxmlformats.org/officeDocument/2006/math">
                      <m:r>
                        <a:rPr lang="en-US" sz="1800" b="0" i="1" smtClean="0">
                          <a:latin typeface="Cambria Math" charset="0"/>
                          <a:ea typeface="Cambria Math" charset="0"/>
                          <a:cs typeface="Cambria Math" charset="0"/>
                        </a:rPr>
                        <m:t>𝑁</m:t>
                      </m:r>
                      <m:r>
                        <a:rPr lang="en-US" sz="1800" b="0" i="0" smtClean="0">
                          <a:latin typeface="Cambria Math" charset="0"/>
                          <a:ea typeface="Cambria Math" charset="0"/>
                          <a:cs typeface="Cambria Math" charset="0"/>
                        </a:rPr>
                        <m:t>=</m:t>
                      </m:r>
                      <m:r>
                        <m:rPr>
                          <m:sty m:val="p"/>
                        </m:rPr>
                        <a:rPr lang="en-US" sz="1800" b="0" i="0" smtClean="0">
                          <a:latin typeface="Cambria Math" charset="0"/>
                          <a:ea typeface="Cambria Math" charset="0"/>
                          <a:cs typeface="Cambria Math" charset="0"/>
                        </a:rPr>
                        <m:t>total</m:t>
                      </m:r>
                      <m:r>
                        <a:rPr lang="en-US" sz="1800" b="0" i="0" smtClean="0">
                          <a:latin typeface="Cambria Math" charset="0"/>
                          <a:ea typeface="Cambria Math" charset="0"/>
                          <a:cs typeface="Cambria Math" charset="0"/>
                        </a:rPr>
                        <m:t> </m:t>
                      </m:r>
                      <m:r>
                        <m:rPr>
                          <m:sty m:val="p"/>
                        </m:rPr>
                        <a:rPr lang="en-US" sz="1800" b="0" i="0" smtClean="0">
                          <a:latin typeface="Cambria Math" charset="0"/>
                          <a:ea typeface="Cambria Math" charset="0"/>
                          <a:cs typeface="Cambria Math" charset="0"/>
                        </a:rPr>
                        <m:t>number</m:t>
                      </m:r>
                      <m:r>
                        <a:rPr lang="en-US" sz="1800" b="0" i="0" smtClean="0">
                          <a:latin typeface="Cambria Math" charset="0"/>
                          <a:ea typeface="Cambria Math" charset="0"/>
                          <a:cs typeface="Cambria Math" charset="0"/>
                        </a:rPr>
                        <m:t> </m:t>
                      </m:r>
                      <m:r>
                        <m:rPr>
                          <m:sty m:val="p"/>
                        </m:rPr>
                        <a:rPr lang="en-US" sz="1800" b="0" i="0" smtClean="0">
                          <a:latin typeface="Cambria Math" charset="0"/>
                          <a:ea typeface="Cambria Math" charset="0"/>
                          <a:cs typeface="Cambria Math" charset="0"/>
                        </a:rPr>
                        <m:t>of</m:t>
                      </m:r>
                      <m:r>
                        <a:rPr lang="en-US" sz="1800" b="0" i="0" smtClean="0">
                          <a:latin typeface="Cambria Math" charset="0"/>
                          <a:ea typeface="Cambria Math" charset="0"/>
                          <a:cs typeface="Cambria Math" charset="0"/>
                        </a:rPr>
                        <m:t> </m:t>
                      </m:r>
                      <m:r>
                        <m:rPr>
                          <m:sty m:val="p"/>
                        </m:rPr>
                        <a:rPr lang="en-US" sz="1800" b="0" i="0" smtClean="0">
                          <a:latin typeface="Cambria Math" charset="0"/>
                          <a:ea typeface="Cambria Math" charset="0"/>
                          <a:cs typeface="Cambria Math" charset="0"/>
                        </a:rPr>
                        <m:t>cases</m:t>
                      </m:r>
                      <m:r>
                        <a:rPr lang="en-US" sz="1800" b="0" i="0" smtClean="0">
                          <a:latin typeface="Cambria Math" charset="0"/>
                          <a:ea typeface="Cambria Math" charset="0"/>
                          <a:cs typeface="Cambria Math" charset="0"/>
                        </a:rPr>
                        <m:t> </m:t>
                      </m:r>
                      <m:r>
                        <m:rPr>
                          <m:sty m:val="p"/>
                        </m:rPr>
                        <a:rPr lang="en-US" sz="1800" b="0" i="0" smtClean="0">
                          <a:latin typeface="Cambria Math" charset="0"/>
                          <a:ea typeface="Cambria Math" charset="0"/>
                          <a:cs typeface="Cambria Math" charset="0"/>
                        </a:rPr>
                        <m:t>in</m:t>
                      </m:r>
                      <m:r>
                        <a:rPr lang="en-US" sz="1800" b="0" i="0" smtClean="0">
                          <a:latin typeface="Cambria Math" charset="0"/>
                          <a:ea typeface="Cambria Math" charset="0"/>
                          <a:cs typeface="Cambria Math" charset="0"/>
                        </a:rPr>
                        <m:t> </m:t>
                      </m:r>
                      <m:r>
                        <m:rPr>
                          <m:sty m:val="p"/>
                        </m:rPr>
                        <a:rPr lang="en-US" sz="1800" b="0" i="0" smtClean="0">
                          <a:latin typeface="Cambria Math" charset="0"/>
                          <a:ea typeface="Cambria Math" charset="0"/>
                          <a:cs typeface="Cambria Math" charset="0"/>
                        </a:rPr>
                        <m:t>the</m:t>
                      </m:r>
                      <m:r>
                        <a:rPr lang="en-US" sz="1800" b="0" i="0" smtClean="0">
                          <a:latin typeface="Cambria Math" charset="0"/>
                          <a:ea typeface="Cambria Math" charset="0"/>
                          <a:cs typeface="Cambria Math" charset="0"/>
                        </a:rPr>
                        <m:t> </m:t>
                      </m:r>
                      <m:r>
                        <m:rPr>
                          <m:sty m:val="p"/>
                        </m:rPr>
                        <a:rPr lang="en-US" sz="1800" b="0" i="0" smtClean="0">
                          <a:latin typeface="Cambria Math" charset="0"/>
                          <a:ea typeface="Cambria Math" charset="0"/>
                          <a:cs typeface="Cambria Math" charset="0"/>
                        </a:rPr>
                        <m:t>two</m:t>
                      </m:r>
                      <m:r>
                        <a:rPr lang="en-US" sz="1800" b="0" i="0" smtClean="0">
                          <a:latin typeface="Cambria Math" charset="0"/>
                          <a:ea typeface="Cambria Math" charset="0"/>
                          <a:cs typeface="Cambria Math" charset="0"/>
                        </a:rPr>
                        <m:t> </m:t>
                      </m:r>
                      <m:r>
                        <m:rPr>
                          <m:sty m:val="p"/>
                        </m:rPr>
                        <a:rPr lang="en-US" sz="1800" b="0" i="0" smtClean="0">
                          <a:latin typeface="Cambria Math" charset="0"/>
                          <a:ea typeface="Cambria Math" charset="0"/>
                          <a:cs typeface="Cambria Math" charset="0"/>
                        </a:rPr>
                        <m:t>groups</m:t>
                      </m:r>
                    </m:oMath>
                  </m:oMathPara>
                </a14:m>
                <a:br>
                  <a:rPr lang="en-US" sz="1800" dirty="0"/>
                </a:br>
                <a:endParaRPr lang="en-US" sz="1800" dirty="0"/>
              </a:p>
            </p:txBody>
          </p:sp>
        </mc:Choice>
        <mc:Fallback xmlns="">
          <p:sp>
            <p:nvSpPr>
              <p:cNvPr id="9" name="Rectangle 8">
                <a:extLst>
                  <a:ext uri="{FF2B5EF4-FFF2-40B4-BE49-F238E27FC236}">
                    <a16:creationId xmlns:a16="http://schemas.microsoft.com/office/drawing/2014/main" id="{759BAA03-4C23-45BF-861C-B11A2BC1852B}"/>
                  </a:ext>
                </a:extLst>
              </p:cNvPr>
              <p:cNvSpPr>
                <a:spLocks noRot="1" noChangeAspect="1" noMove="1" noResize="1" noEditPoints="1" noAdjustHandles="1" noChangeArrowheads="1" noChangeShapeType="1" noTextEdit="1"/>
              </p:cNvSpPr>
              <p:nvPr/>
            </p:nvSpPr>
            <p:spPr>
              <a:xfrm>
                <a:off x="452437" y="2165748"/>
                <a:ext cx="8381999" cy="167640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75333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8035291" cy="502602"/>
          </a:xfrm>
        </p:spPr>
        <p:txBody>
          <a:bodyPr>
            <a:normAutofit fontScale="90000"/>
          </a:bodyPr>
          <a:lstStyle/>
          <a:p>
            <a:r>
              <a:rPr lang="en-US" sz="4000" dirty="0">
                <a:latin typeface="Arial" charset="0"/>
                <a:ea typeface="Arial" charset="0"/>
                <a:cs typeface="Arial" charset="0"/>
              </a:rPr>
              <a:t>Depth of Processing Example – Step 4</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A1D177FC-C179-4865-91D7-5828928CC3C3}"/>
              </a:ext>
            </a:extLst>
          </p:cNvPr>
          <p:cNvSpPr>
            <a:spLocks noGrp="1"/>
          </p:cNvSpPr>
          <p:nvPr>
            <p:ph idx="1"/>
          </p:nvPr>
        </p:nvSpPr>
        <p:spPr>
          <a:xfrm>
            <a:off x="457200" y="1089818"/>
            <a:ext cx="8229600" cy="4525963"/>
          </a:xfrm>
        </p:spPr>
        <p:txBody>
          <a:bodyPr/>
          <a:lstStyle/>
          <a:p>
            <a:pPr>
              <a:spcBef>
                <a:spcPts val="0"/>
              </a:spcBef>
              <a:spcAft>
                <a:spcPts val="600"/>
              </a:spcAft>
            </a:pPr>
            <a:r>
              <a:rPr lang="en-US" sz="2400" b="1" dirty="0"/>
              <a:t>STEP 4:</a:t>
            </a:r>
            <a:r>
              <a:rPr lang="en-US" sz="2400" dirty="0"/>
              <a:t> Set the Decision Rule</a:t>
            </a:r>
          </a:p>
          <a:p>
            <a:pPr marL="571500" lvl="1">
              <a:spcBef>
                <a:spcPts val="0"/>
              </a:spcBef>
              <a:spcAft>
                <a:spcPts val="0"/>
              </a:spcAft>
            </a:pPr>
            <a:r>
              <a:rPr lang="en-US" sz="2200" dirty="0"/>
              <a:t>One-tailed, alpha level: </a:t>
            </a:r>
            <a:r>
              <a:rPr lang="el-GR" sz="2200" dirty="0">
                <a:latin typeface="Times New Roman"/>
                <a:cs typeface="Times New Roman"/>
              </a:rPr>
              <a:t>α</a:t>
            </a:r>
            <a:r>
              <a:rPr lang="en-US" sz="2200" dirty="0">
                <a:cs typeface="Times New Roman"/>
              </a:rPr>
              <a:t> = .01,  </a:t>
            </a:r>
            <a:r>
              <a:rPr lang="en-US" sz="2200" i="1" dirty="0" err="1">
                <a:cs typeface="Times New Roman"/>
              </a:rPr>
              <a:t>df</a:t>
            </a:r>
            <a:r>
              <a:rPr lang="en-US" sz="2200" dirty="0">
                <a:cs typeface="Times New Roman"/>
              </a:rPr>
              <a:t> = 36, </a:t>
            </a:r>
            <a:r>
              <a:rPr lang="en-US" sz="2200" i="1" dirty="0" err="1"/>
              <a:t>t</a:t>
            </a:r>
            <a:r>
              <a:rPr lang="en-US" sz="2200" i="1" baseline="-25000" dirty="0" err="1"/>
              <a:t>cv</a:t>
            </a:r>
            <a:r>
              <a:rPr lang="en-US" sz="2200" i="1" baseline="-25000" dirty="0"/>
              <a:t>  </a:t>
            </a:r>
            <a:r>
              <a:rPr lang="en-US" sz="2200" dirty="0"/>
              <a:t>= 2.434</a:t>
            </a:r>
          </a:p>
          <a:p>
            <a:pPr marL="571500" lvl="1">
              <a:spcBef>
                <a:spcPts val="0"/>
              </a:spcBef>
              <a:spcAft>
                <a:spcPts val="0"/>
              </a:spcAft>
            </a:pPr>
            <a:r>
              <a:rPr lang="en-US" sz="2200" dirty="0"/>
              <a:t>I</a:t>
            </a:r>
            <a:r>
              <a:rPr lang="en-US" sz="2200" dirty="0">
                <a:cs typeface="Times New Roman"/>
              </a:rPr>
              <a:t>f </a:t>
            </a:r>
            <a:r>
              <a:rPr lang="en-US" sz="2200" i="1" dirty="0">
                <a:cs typeface="Times New Roman"/>
              </a:rPr>
              <a:t>t</a:t>
            </a:r>
            <a:r>
              <a:rPr lang="en-US" sz="2200" dirty="0">
                <a:cs typeface="Times New Roman"/>
              </a:rPr>
              <a:t> ≥ 2.434, </a:t>
            </a:r>
            <a:r>
              <a:rPr lang="en-US" sz="2200" dirty="0"/>
              <a:t>reject the null hypothesis </a:t>
            </a:r>
            <a:endParaRPr lang="en-US" sz="2200" dirty="0">
              <a:cs typeface="Times New Roman"/>
            </a:endParaRPr>
          </a:p>
          <a:p>
            <a:pPr marL="571500" lvl="1">
              <a:spcBef>
                <a:spcPts val="0"/>
              </a:spcBef>
              <a:spcAft>
                <a:spcPts val="0"/>
              </a:spcAft>
            </a:pPr>
            <a:r>
              <a:rPr lang="en-US" sz="2200" dirty="0">
                <a:cs typeface="Times New Roman"/>
              </a:rPr>
              <a:t>If </a:t>
            </a:r>
            <a:r>
              <a:rPr lang="en-US" sz="2200" i="1" dirty="0">
                <a:cs typeface="Times New Roman"/>
              </a:rPr>
              <a:t>t</a:t>
            </a:r>
            <a:r>
              <a:rPr lang="en-US" sz="2200" dirty="0">
                <a:cs typeface="Times New Roman"/>
              </a:rPr>
              <a:t> </a:t>
            </a:r>
            <a:r>
              <a:rPr lang="en-US" sz="2200" dirty="0">
                <a:latin typeface="Times New Roman"/>
                <a:cs typeface="Times New Roman"/>
              </a:rPr>
              <a:t>&lt;</a:t>
            </a:r>
            <a:r>
              <a:rPr lang="en-US" sz="2200" dirty="0">
                <a:cs typeface="Times New Roman"/>
              </a:rPr>
              <a:t> 2.434, fail to reject null hypothesis</a:t>
            </a:r>
            <a:endParaRPr lang="en-US" sz="2200" dirty="0"/>
          </a:p>
        </p:txBody>
      </p:sp>
      <p:pic>
        <p:nvPicPr>
          <p:cNvPr id="9" name="Picture 8" descr="The figure is a distribution curve that illustrates the  Decision Rule for an Independent-Samples t Test, df = 36." title="Figure 8.3">
            <a:extLst>
              <a:ext uri="{FF2B5EF4-FFF2-40B4-BE49-F238E27FC236}">
                <a16:creationId xmlns:a16="http://schemas.microsoft.com/office/drawing/2014/main" id="{0A242564-0325-4211-9863-5D9FF79528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2698886"/>
            <a:ext cx="5490117" cy="2749125"/>
          </a:xfrm>
          <a:prstGeom prst="rect">
            <a:avLst/>
          </a:prstGeom>
        </p:spPr>
      </p:pic>
    </p:spTree>
    <p:extLst>
      <p:ext uri="{BB962C8B-B14F-4D97-AF65-F5344CB8AC3E}">
        <p14:creationId xmlns:p14="http://schemas.microsoft.com/office/powerpoint/2010/main" val="2647816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69"/>
            <a:ext cx="8035291" cy="969271"/>
          </a:xfrm>
        </p:spPr>
        <p:txBody>
          <a:bodyPr>
            <a:normAutofit fontScale="90000"/>
          </a:bodyPr>
          <a:lstStyle/>
          <a:p>
            <a:pPr algn="l"/>
            <a:r>
              <a:rPr lang="en-US" sz="4000" dirty="0"/>
              <a:t>Decision Rules for Independent-Samples </a:t>
            </a:r>
            <a:r>
              <a:rPr lang="en-US" sz="4000" i="1" dirty="0"/>
              <a:t>t</a:t>
            </a:r>
            <a:r>
              <a:rPr lang="en-US" sz="4000" dirty="0"/>
              <a:t> Tests</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Rectangle 9">
            <a:extLst>
              <a:ext uri="{FF2B5EF4-FFF2-40B4-BE49-F238E27FC236}">
                <a16:creationId xmlns:a16="http://schemas.microsoft.com/office/drawing/2014/main" id="{84CA9B73-6548-4348-B7C1-E0D5C9B2BECE}"/>
              </a:ext>
            </a:extLst>
          </p:cNvPr>
          <p:cNvSpPr/>
          <p:nvPr/>
        </p:nvSpPr>
        <p:spPr>
          <a:xfrm>
            <a:off x="457200" y="3993273"/>
            <a:ext cx="8418786" cy="1323439"/>
          </a:xfrm>
          <a:prstGeom prst="rect">
            <a:avLst/>
          </a:prstGeom>
        </p:spPr>
        <p:txBody>
          <a:bodyPr wrap="square">
            <a:spAutoFit/>
          </a:bodyPr>
          <a:lstStyle/>
          <a:p>
            <a:r>
              <a:rPr lang="en-US" sz="2000" dirty="0">
                <a:ea typeface="Arial" charset="0"/>
                <a:cs typeface="Arial" charset="0"/>
              </a:rPr>
              <a:t>Note: </a:t>
            </a:r>
            <a:r>
              <a:rPr lang="en-US" sz="2000" i="1" dirty="0">
                <a:ea typeface="Arial" charset="0"/>
                <a:cs typeface="Arial" charset="0"/>
              </a:rPr>
              <a:t>t</a:t>
            </a:r>
            <a:r>
              <a:rPr lang="en-US" sz="2000" dirty="0">
                <a:ea typeface="Arial" charset="0"/>
                <a:cs typeface="Arial" charset="0"/>
              </a:rPr>
              <a:t> is the value of the test statistic, which is calculated in Step 5. </a:t>
            </a:r>
            <a:r>
              <a:rPr lang="en-US" sz="2000" i="1" dirty="0" err="1">
                <a:ea typeface="Arial" charset="0"/>
                <a:cs typeface="Arial" charset="0"/>
              </a:rPr>
              <a:t>t</a:t>
            </a:r>
            <a:r>
              <a:rPr lang="en-US" sz="2000" i="1" baseline="-25000" dirty="0" err="1">
                <a:ea typeface="Arial" charset="0"/>
                <a:cs typeface="Arial" charset="0"/>
              </a:rPr>
              <a:t>cv</a:t>
            </a:r>
            <a:r>
              <a:rPr lang="en-US" sz="2000" dirty="0">
                <a:ea typeface="Arial" charset="0"/>
                <a:cs typeface="Arial" charset="0"/>
              </a:rPr>
              <a:t> is the critical value, which is found in Appendix Table 3. </a:t>
            </a:r>
          </a:p>
          <a:p>
            <a:r>
              <a:rPr lang="en-US" sz="2000" dirty="0">
                <a:ea typeface="Arial" charset="0"/>
                <a:cs typeface="Arial" charset="0"/>
              </a:rPr>
              <a:t>For a one-tailed test, the researcher needs to decide in advance whether</a:t>
            </a:r>
          </a:p>
          <a:p>
            <a:r>
              <a:rPr lang="en-US" sz="2000" dirty="0">
                <a:ea typeface="Arial" charset="0"/>
                <a:cs typeface="Arial" charset="0"/>
              </a:rPr>
              <a:t>the </a:t>
            </a:r>
            <a:r>
              <a:rPr lang="en-US" sz="2000" i="1" dirty="0">
                <a:ea typeface="Arial" charset="0"/>
                <a:cs typeface="Arial" charset="0"/>
              </a:rPr>
              <a:t>t</a:t>
            </a:r>
            <a:r>
              <a:rPr lang="en-US" sz="2000" dirty="0">
                <a:ea typeface="Arial" charset="0"/>
                <a:cs typeface="Arial" charset="0"/>
              </a:rPr>
              <a:t> value should be negative or positive in order to reject the null hypothesis.</a:t>
            </a:r>
          </a:p>
        </p:txBody>
      </p:sp>
      <p:graphicFrame>
        <p:nvGraphicFramePr>
          <p:cNvPr id="11" name="Table 10">
            <a:extLst>
              <a:ext uri="{FF2B5EF4-FFF2-40B4-BE49-F238E27FC236}">
                <a16:creationId xmlns:a16="http://schemas.microsoft.com/office/drawing/2014/main" id="{82E86642-D2B7-47B4-B661-C80D916DA49F}"/>
              </a:ext>
            </a:extLst>
          </p:cNvPr>
          <p:cNvGraphicFramePr>
            <a:graphicFrameLocks noGrp="1"/>
          </p:cNvGraphicFramePr>
          <p:nvPr>
            <p:extLst>
              <p:ext uri="{D42A27DB-BD31-4B8C-83A1-F6EECF244321}">
                <p14:modId xmlns:p14="http://schemas.microsoft.com/office/powerpoint/2010/main" val="3210186524"/>
              </p:ext>
            </p:extLst>
          </p:nvPr>
        </p:nvGraphicFramePr>
        <p:xfrm>
          <a:off x="457200" y="1541288"/>
          <a:ext cx="8229600" cy="2046190"/>
        </p:xfrm>
        <a:graphic>
          <a:graphicData uri="http://schemas.openxmlformats.org/drawingml/2006/table">
            <a:tbl>
              <a:tblPr firstRow="1" bandRow="1">
                <a:tableStyleId>{7DF18680-E054-41AD-8BC1-D1AEF772440D}</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30750">
                <a:tc>
                  <a:txBody>
                    <a:bodyPr/>
                    <a:lstStyle/>
                    <a:p>
                      <a:pPr algn="ctr"/>
                      <a:r>
                        <a:rPr lang="en-US" sz="2000" dirty="0"/>
                        <a:t>Two-Tailed Test</a:t>
                      </a:r>
                    </a:p>
                  </a:txBody>
                  <a:tcPr/>
                </a:tc>
                <a:tc>
                  <a:txBody>
                    <a:bodyPr/>
                    <a:lstStyle/>
                    <a:p>
                      <a:pPr algn="ctr"/>
                      <a:r>
                        <a:rPr lang="en-US" sz="2000" dirty="0"/>
                        <a:t>One-Tailed Test</a:t>
                      </a:r>
                    </a:p>
                  </a:txBody>
                  <a:tcPr/>
                </a:tc>
                <a:extLst>
                  <a:ext uri="{0D108BD9-81ED-4DB2-BD59-A6C34878D82A}">
                    <a16:rowId xmlns:a16="http://schemas.microsoft.com/office/drawing/2014/main" val="10000"/>
                  </a:ext>
                </a:extLst>
              </a:tr>
              <a:tr h="1380762">
                <a:tc>
                  <a:txBody>
                    <a:bodyPr/>
                    <a:lstStyle/>
                    <a:p>
                      <a:pPr algn="ctr"/>
                      <a:r>
                        <a:rPr lang="en-US" sz="2000" b="0" i="0" u="none" strike="noStrike" kern="1200" baseline="0" dirty="0">
                          <a:solidFill>
                            <a:schemeClr val="dk1"/>
                          </a:solidFill>
                          <a:latin typeface="+mn-lt"/>
                          <a:ea typeface="+mn-ea"/>
                          <a:cs typeface="+mn-cs"/>
                        </a:rPr>
                        <a:t>If </a:t>
                      </a:r>
                      <a:r>
                        <a:rPr lang="en-US" sz="2000" b="0" i="1" u="none" strike="noStrike" kern="1200" baseline="0" dirty="0">
                          <a:solidFill>
                            <a:schemeClr val="dk1"/>
                          </a:solidFill>
                          <a:latin typeface="+mn-lt"/>
                          <a:ea typeface="+mn-ea"/>
                          <a:cs typeface="+mn-cs"/>
                        </a:rPr>
                        <a:t>t</a:t>
                      </a:r>
                      <a:r>
                        <a:rPr lang="en-US" sz="2000" b="0" i="0" u="none" strike="noStrike" kern="1200" baseline="0" dirty="0">
                          <a:solidFill>
                            <a:schemeClr val="dk1"/>
                          </a:solidFill>
                          <a:latin typeface="+mn-lt"/>
                          <a:ea typeface="+mn-ea"/>
                          <a:cs typeface="+mn-cs"/>
                        </a:rPr>
                        <a:t> ≤ −</a:t>
                      </a:r>
                      <a:r>
                        <a:rPr lang="en-US" sz="2000" b="0" i="1" u="none" strike="noStrike" kern="1200" baseline="0" dirty="0" err="1">
                          <a:solidFill>
                            <a:schemeClr val="dk1"/>
                          </a:solidFill>
                          <a:latin typeface="+mn-lt"/>
                          <a:ea typeface="+mn-ea"/>
                          <a:cs typeface="+mn-cs"/>
                        </a:rPr>
                        <a:t>t</a:t>
                      </a:r>
                      <a:r>
                        <a:rPr lang="en-US" sz="2000" b="0" i="1" u="none" strike="noStrike" kern="1200" baseline="-25000" dirty="0" err="1">
                          <a:solidFill>
                            <a:schemeClr val="dk1"/>
                          </a:solidFill>
                          <a:latin typeface="+mn-lt"/>
                          <a:ea typeface="+mn-ea"/>
                          <a:cs typeface="+mn-cs"/>
                        </a:rPr>
                        <a:t>cv</a:t>
                      </a:r>
                      <a:r>
                        <a:rPr lang="en-US" sz="2000" b="0" i="0" u="none" strike="noStrike" kern="1200" baseline="0" dirty="0">
                          <a:solidFill>
                            <a:schemeClr val="dk1"/>
                          </a:solidFill>
                          <a:latin typeface="+mn-lt"/>
                          <a:ea typeface="+mn-ea"/>
                          <a:cs typeface="+mn-cs"/>
                        </a:rPr>
                        <a:t> or if </a:t>
                      </a:r>
                      <a:r>
                        <a:rPr lang="en-US" sz="2000" b="0" i="1" u="none" strike="noStrike" kern="1200" baseline="0" dirty="0">
                          <a:solidFill>
                            <a:schemeClr val="dk1"/>
                          </a:solidFill>
                          <a:latin typeface="+mn-lt"/>
                          <a:ea typeface="+mn-ea"/>
                          <a:cs typeface="+mn-cs"/>
                        </a:rPr>
                        <a:t>t</a:t>
                      </a:r>
                      <a:r>
                        <a:rPr lang="en-US" sz="2000" b="0" i="0" u="none" strike="noStrike" kern="1200" baseline="0" dirty="0">
                          <a:solidFill>
                            <a:schemeClr val="dk1"/>
                          </a:solidFill>
                          <a:latin typeface="+mn-lt"/>
                          <a:ea typeface="+mn-ea"/>
                          <a:cs typeface="+mn-cs"/>
                        </a:rPr>
                        <a:t> ≥ </a:t>
                      </a:r>
                      <a:r>
                        <a:rPr lang="en-US" sz="2000" b="0" i="1" u="none" strike="noStrike" kern="1200" baseline="0" dirty="0" err="1">
                          <a:solidFill>
                            <a:schemeClr val="dk1"/>
                          </a:solidFill>
                          <a:latin typeface="+mn-lt"/>
                          <a:ea typeface="+mn-ea"/>
                          <a:cs typeface="+mn-cs"/>
                        </a:rPr>
                        <a:t>t</a:t>
                      </a:r>
                      <a:r>
                        <a:rPr lang="en-US" sz="2000" b="0" i="1" u="none" strike="noStrike" kern="1200" baseline="-25000" dirty="0" err="1">
                          <a:solidFill>
                            <a:schemeClr val="dk1"/>
                          </a:solidFill>
                          <a:latin typeface="+mn-lt"/>
                          <a:ea typeface="+mn-ea"/>
                          <a:cs typeface="+mn-cs"/>
                        </a:rPr>
                        <a:t>cv</a:t>
                      </a:r>
                      <a:r>
                        <a:rPr lang="en-US" sz="2000" b="0" i="0" u="none" strike="noStrike" kern="1200" baseline="0" dirty="0">
                          <a:solidFill>
                            <a:schemeClr val="dk1"/>
                          </a:solidFill>
                          <a:latin typeface="+mn-lt"/>
                          <a:ea typeface="+mn-ea"/>
                          <a:cs typeface="+mn-cs"/>
                        </a:rPr>
                        <a:t> , reject </a:t>
                      </a:r>
                      <a:r>
                        <a:rPr lang="en-US" sz="2000" b="0" i="1" u="none" strike="noStrike" kern="1200" baseline="0" dirty="0">
                          <a:solidFill>
                            <a:schemeClr val="dk1"/>
                          </a:solidFill>
                          <a:latin typeface="+mn-lt"/>
                          <a:ea typeface="+mn-ea"/>
                          <a:cs typeface="+mn-cs"/>
                        </a:rPr>
                        <a:t>H</a:t>
                      </a:r>
                      <a:r>
                        <a:rPr lang="en-US" sz="2000" b="0" i="0" u="none" strike="noStrike" kern="1200" baseline="-25000" dirty="0">
                          <a:solidFill>
                            <a:schemeClr val="dk1"/>
                          </a:solidFill>
                          <a:latin typeface="+mn-lt"/>
                          <a:ea typeface="+mn-ea"/>
                          <a:cs typeface="+mn-cs"/>
                        </a:rPr>
                        <a:t>0</a:t>
                      </a:r>
                      <a:r>
                        <a:rPr lang="en-US" sz="2000" b="0" i="0" u="none" strike="noStrike" kern="1200" baseline="0" dirty="0">
                          <a:solidFill>
                            <a:schemeClr val="dk1"/>
                          </a:solidFill>
                          <a:latin typeface="+mn-lt"/>
                          <a:ea typeface="+mn-ea"/>
                          <a:cs typeface="+mn-cs"/>
                        </a:rPr>
                        <a:t>.</a:t>
                      </a:r>
                    </a:p>
                    <a:p>
                      <a:pPr algn="ctr"/>
                      <a:r>
                        <a:rPr lang="en-US" sz="2000" b="0" i="0" u="none" strike="noStrike" kern="1200" baseline="0" dirty="0">
                          <a:solidFill>
                            <a:schemeClr val="dk1"/>
                          </a:solidFill>
                          <a:latin typeface="+mn-lt"/>
                          <a:ea typeface="+mn-ea"/>
                          <a:cs typeface="+mn-cs"/>
                        </a:rPr>
                        <a:t>If −</a:t>
                      </a:r>
                      <a:r>
                        <a:rPr lang="en-US" sz="2000" b="0" i="1" u="none" strike="noStrike" kern="1200" baseline="0" dirty="0" err="1">
                          <a:solidFill>
                            <a:schemeClr val="dk1"/>
                          </a:solidFill>
                          <a:latin typeface="+mn-lt"/>
                          <a:ea typeface="+mn-ea"/>
                          <a:cs typeface="+mn-cs"/>
                        </a:rPr>
                        <a:t>t</a:t>
                      </a:r>
                      <a:r>
                        <a:rPr lang="en-US" sz="2000" b="0" i="1" u="none" strike="noStrike" kern="1200" baseline="-25000" dirty="0" err="1">
                          <a:solidFill>
                            <a:schemeClr val="dk1"/>
                          </a:solidFill>
                          <a:latin typeface="+mn-lt"/>
                          <a:ea typeface="+mn-ea"/>
                          <a:cs typeface="+mn-cs"/>
                        </a:rPr>
                        <a:t>cv</a:t>
                      </a:r>
                      <a:r>
                        <a:rPr lang="en-US" sz="2000" b="0" i="0" u="none" strike="noStrike" kern="1200" baseline="0" dirty="0">
                          <a:solidFill>
                            <a:schemeClr val="dk1"/>
                          </a:solidFill>
                          <a:latin typeface="+mn-lt"/>
                          <a:ea typeface="+mn-ea"/>
                          <a:cs typeface="+mn-cs"/>
                        </a:rPr>
                        <a:t> &lt; </a:t>
                      </a:r>
                      <a:r>
                        <a:rPr lang="en-US" sz="2000" b="0" i="1" u="none" strike="noStrike" kern="1200" baseline="0" dirty="0">
                          <a:solidFill>
                            <a:schemeClr val="dk1"/>
                          </a:solidFill>
                          <a:latin typeface="+mn-lt"/>
                          <a:ea typeface="+mn-ea"/>
                          <a:cs typeface="+mn-cs"/>
                        </a:rPr>
                        <a:t>t</a:t>
                      </a:r>
                      <a:r>
                        <a:rPr lang="en-US" sz="2000" b="0" i="0" u="none" strike="noStrike" kern="1200" baseline="0" dirty="0">
                          <a:solidFill>
                            <a:schemeClr val="dk1"/>
                          </a:solidFill>
                          <a:latin typeface="+mn-lt"/>
                          <a:ea typeface="+mn-ea"/>
                          <a:cs typeface="+mn-cs"/>
                        </a:rPr>
                        <a:t> &lt; </a:t>
                      </a:r>
                      <a:r>
                        <a:rPr lang="en-US" sz="2000" b="0" i="1" u="none" strike="noStrike" kern="1200" baseline="0" dirty="0" err="1">
                          <a:solidFill>
                            <a:schemeClr val="dk1"/>
                          </a:solidFill>
                          <a:latin typeface="+mn-lt"/>
                          <a:ea typeface="+mn-ea"/>
                          <a:cs typeface="+mn-cs"/>
                        </a:rPr>
                        <a:t>t</a:t>
                      </a:r>
                      <a:r>
                        <a:rPr lang="en-US" sz="2000" b="0" i="1" u="none" strike="noStrike" kern="1200" baseline="-25000" dirty="0" err="1">
                          <a:solidFill>
                            <a:schemeClr val="dk1"/>
                          </a:solidFill>
                          <a:latin typeface="+mn-lt"/>
                          <a:ea typeface="+mn-ea"/>
                          <a:cs typeface="+mn-cs"/>
                        </a:rPr>
                        <a:t>cv</a:t>
                      </a:r>
                      <a:r>
                        <a:rPr lang="en-US" sz="2000" b="0" i="0" u="none" strike="noStrike" kern="1200" baseline="0" dirty="0">
                          <a:solidFill>
                            <a:schemeClr val="dk1"/>
                          </a:solidFill>
                          <a:latin typeface="+mn-lt"/>
                          <a:ea typeface="+mn-ea"/>
                          <a:cs typeface="+mn-cs"/>
                        </a:rPr>
                        <a:t> , fail to reject </a:t>
                      </a:r>
                      <a:r>
                        <a:rPr lang="en-US" sz="2000" b="0" i="1" u="none" strike="noStrike" kern="1200" baseline="0" dirty="0">
                          <a:solidFill>
                            <a:schemeClr val="dk1"/>
                          </a:solidFill>
                          <a:latin typeface="+mn-lt"/>
                          <a:ea typeface="+mn-ea"/>
                          <a:cs typeface="+mn-cs"/>
                        </a:rPr>
                        <a:t>H</a:t>
                      </a:r>
                      <a:r>
                        <a:rPr lang="en-US" sz="2000" b="0" i="0" u="none" strike="noStrike" kern="1200" baseline="-25000" dirty="0">
                          <a:solidFill>
                            <a:schemeClr val="dk1"/>
                          </a:solidFill>
                          <a:latin typeface="+mn-lt"/>
                          <a:ea typeface="+mn-ea"/>
                          <a:cs typeface="+mn-cs"/>
                        </a:rPr>
                        <a:t>0</a:t>
                      </a:r>
                      <a:r>
                        <a:rPr lang="en-US" sz="2000" b="0" i="0" u="none" strike="noStrike" kern="1200" baseline="0" dirty="0">
                          <a:solidFill>
                            <a:schemeClr val="dk1"/>
                          </a:solidFill>
                          <a:latin typeface="+mn-lt"/>
                          <a:ea typeface="+mn-ea"/>
                          <a:cs typeface="+mn-cs"/>
                        </a:rPr>
                        <a:t>.</a:t>
                      </a:r>
                      <a:endParaRPr lang="en-US" sz="2000" dirty="0"/>
                    </a:p>
                  </a:txBody>
                  <a:tcPr/>
                </a:tc>
                <a:tc>
                  <a:txBody>
                    <a:bodyPr/>
                    <a:lstStyle/>
                    <a:p>
                      <a:pPr algn="ctr"/>
                      <a:r>
                        <a:rPr lang="en-US" sz="2000" b="0" i="0" u="none" strike="noStrike" kern="1200" baseline="0" dirty="0">
                          <a:solidFill>
                            <a:schemeClr val="dk1"/>
                          </a:solidFill>
                          <a:latin typeface="+mn-lt"/>
                          <a:ea typeface="+mn-ea"/>
                          <a:cs typeface="+mn-cs"/>
                        </a:rPr>
                        <a:t>If </a:t>
                      </a:r>
                      <a:r>
                        <a:rPr lang="en-US" sz="2000" b="0" i="1" u="none" strike="noStrike" kern="1200" baseline="0" dirty="0">
                          <a:solidFill>
                            <a:schemeClr val="dk1"/>
                          </a:solidFill>
                          <a:latin typeface="+mn-lt"/>
                          <a:ea typeface="+mn-ea"/>
                          <a:cs typeface="+mn-cs"/>
                        </a:rPr>
                        <a:t>t</a:t>
                      </a:r>
                      <a:r>
                        <a:rPr lang="en-US" sz="2000" b="0" i="0" u="none" strike="noStrike" kern="1200" baseline="0" dirty="0">
                          <a:solidFill>
                            <a:schemeClr val="dk1"/>
                          </a:solidFill>
                          <a:latin typeface="+mn-lt"/>
                          <a:ea typeface="+mn-ea"/>
                          <a:cs typeface="+mn-cs"/>
                        </a:rPr>
                        <a:t> ≥ </a:t>
                      </a:r>
                      <a:r>
                        <a:rPr lang="en-US" sz="2000" b="0" i="1" u="none" strike="noStrike" kern="1200" baseline="0" dirty="0" err="1">
                          <a:solidFill>
                            <a:schemeClr val="dk1"/>
                          </a:solidFill>
                          <a:latin typeface="+mn-lt"/>
                          <a:ea typeface="+mn-ea"/>
                          <a:cs typeface="+mn-cs"/>
                        </a:rPr>
                        <a:t>t</a:t>
                      </a:r>
                      <a:r>
                        <a:rPr lang="en-US" sz="2000" b="0" i="1" u="none" strike="noStrike" kern="1200" baseline="-25000" dirty="0" err="1">
                          <a:solidFill>
                            <a:schemeClr val="dk1"/>
                          </a:solidFill>
                          <a:latin typeface="+mn-lt"/>
                          <a:ea typeface="+mn-ea"/>
                          <a:cs typeface="+mn-cs"/>
                        </a:rPr>
                        <a:t>cv</a:t>
                      </a:r>
                      <a:r>
                        <a:rPr lang="en-US" sz="2000" b="0" i="0" u="none" strike="noStrike" kern="1200" baseline="0" dirty="0">
                          <a:solidFill>
                            <a:schemeClr val="dk1"/>
                          </a:solidFill>
                          <a:latin typeface="+mn-lt"/>
                          <a:ea typeface="+mn-ea"/>
                          <a:cs typeface="+mn-cs"/>
                        </a:rPr>
                        <a:t> , reject </a:t>
                      </a:r>
                      <a:r>
                        <a:rPr lang="en-US" sz="2000" b="0" i="1" u="none" strike="noStrike" kern="1200" baseline="0" dirty="0">
                          <a:solidFill>
                            <a:schemeClr val="dk1"/>
                          </a:solidFill>
                          <a:latin typeface="+mn-lt"/>
                          <a:ea typeface="+mn-ea"/>
                          <a:cs typeface="+mn-cs"/>
                        </a:rPr>
                        <a:t>H</a:t>
                      </a:r>
                      <a:r>
                        <a:rPr lang="en-US" sz="2000" b="0" i="0" u="none" strike="noStrike" kern="1200" baseline="-25000" dirty="0">
                          <a:solidFill>
                            <a:schemeClr val="dk1"/>
                          </a:solidFill>
                          <a:latin typeface="+mn-lt"/>
                          <a:ea typeface="+mn-ea"/>
                          <a:cs typeface="+mn-cs"/>
                        </a:rPr>
                        <a:t>0</a:t>
                      </a:r>
                      <a:r>
                        <a:rPr lang="en-US" sz="2000" b="0" i="0" u="none" strike="noStrike" kern="1200" baseline="0" dirty="0">
                          <a:solidFill>
                            <a:schemeClr val="dk1"/>
                          </a:solidFill>
                          <a:latin typeface="+mn-lt"/>
                          <a:ea typeface="+mn-ea"/>
                          <a:cs typeface="+mn-cs"/>
                        </a:rPr>
                        <a:t>.</a:t>
                      </a:r>
                    </a:p>
                    <a:p>
                      <a:pPr algn="ctr"/>
                      <a:r>
                        <a:rPr lang="en-US" sz="2000" b="0" i="0" u="none" strike="noStrike" kern="1200" baseline="0" dirty="0">
                          <a:solidFill>
                            <a:schemeClr val="dk1"/>
                          </a:solidFill>
                          <a:latin typeface="+mn-lt"/>
                          <a:ea typeface="+mn-ea"/>
                          <a:cs typeface="+mn-cs"/>
                        </a:rPr>
                        <a:t>If </a:t>
                      </a:r>
                      <a:r>
                        <a:rPr lang="en-US" sz="2000" b="0" i="1" u="none" strike="noStrike" kern="1200" baseline="0" dirty="0">
                          <a:solidFill>
                            <a:schemeClr val="dk1"/>
                          </a:solidFill>
                          <a:latin typeface="+mn-lt"/>
                          <a:ea typeface="+mn-ea"/>
                          <a:cs typeface="+mn-cs"/>
                        </a:rPr>
                        <a:t>t</a:t>
                      </a:r>
                      <a:r>
                        <a:rPr lang="en-US" sz="2000" b="0" i="0" u="none" strike="noStrike" kern="1200" baseline="0" dirty="0">
                          <a:solidFill>
                            <a:schemeClr val="dk1"/>
                          </a:solidFill>
                          <a:latin typeface="+mn-lt"/>
                          <a:ea typeface="+mn-ea"/>
                          <a:cs typeface="+mn-cs"/>
                        </a:rPr>
                        <a:t> &lt; </a:t>
                      </a:r>
                      <a:r>
                        <a:rPr lang="en-US" sz="2000" b="0" i="1" u="none" strike="noStrike" kern="1200" baseline="0" dirty="0" err="1">
                          <a:solidFill>
                            <a:schemeClr val="dk1"/>
                          </a:solidFill>
                          <a:latin typeface="+mn-lt"/>
                          <a:ea typeface="+mn-ea"/>
                          <a:cs typeface="+mn-cs"/>
                        </a:rPr>
                        <a:t>t</a:t>
                      </a:r>
                      <a:r>
                        <a:rPr lang="en-US" sz="2000" b="0" i="1" u="none" strike="noStrike" kern="1200" baseline="-25000" dirty="0" err="1">
                          <a:solidFill>
                            <a:schemeClr val="dk1"/>
                          </a:solidFill>
                          <a:latin typeface="+mn-lt"/>
                          <a:ea typeface="+mn-ea"/>
                          <a:cs typeface="+mn-cs"/>
                        </a:rPr>
                        <a:t>cv</a:t>
                      </a:r>
                      <a:r>
                        <a:rPr lang="en-US" sz="2000" b="0" i="0" u="none" strike="noStrike" kern="1200" baseline="0" dirty="0">
                          <a:solidFill>
                            <a:schemeClr val="dk1"/>
                          </a:solidFill>
                          <a:latin typeface="+mn-lt"/>
                          <a:ea typeface="+mn-ea"/>
                          <a:cs typeface="+mn-cs"/>
                        </a:rPr>
                        <a:t> , fail to reject </a:t>
                      </a:r>
                      <a:r>
                        <a:rPr lang="en-US" sz="2000" b="0" i="1" u="none" strike="noStrike" kern="1200" baseline="0" dirty="0">
                          <a:solidFill>
                            <a:schemeClr val="dk1"/>
                          </a:solidFill>
                          <a:latin typeface="+mn-lt"/>
                          <a:ea typeface="+mn-ea"/>
                          <a:cs typeface="+mn-cs"/>
                        </a:rPr>
                        <a:t>H</a:t>
                      </a:r>
                      <a:r>
                        <a:rPr lang="en-US" sz="2000" b="0" i="0" u="none" strike="noStrike" kern="1200" baseline="-25000" dirty="0">
                          <a:solidFill>
                            <a:schemeClr val="dk1"/>
                          </a:solidFill>
                          <a:latin typeface="+mn-lt"/>
                          <a:ea typeface="+mn-ea"/>
                          <a:cs typeface="+mn-cs"/>
                        </a:rPr>
                        <a:t>0</a:t>
                      </a:r>
                      <a:r>
                        <a:rPr lang="en-US" sz="2000" b="0" i="0" u="none" strike="noStrike" kern="1200" baseline="0" dirty="0">
                          <a:solidFill>
                            <a:schemeClr val="dk1"/>
                          </a:solidFill>
                          <a:latin typeface="+mn-lt"/>
                          <a:ea typeface="+mn-ea"/>
                          <a:cs typeface="+mn-cs"/>
                        </a:rPr>
                        <a:t>.</a:t>
                      </a:r>
                    </a:p>
                    <a:p>
                      <a:pPr algn="ctr"/>
                      <a:r>
                        <a:rPr lang="en-US" sz="2000" b="0" i="0" u="none" strike="noStrike" kern="1200" baseline="0" dirty="0">
                          <a:solidFill>
                            <a:schemeClr val="dk1"/>
                          </a:solidFill>
                          <a:latin typeface="+mn-lt"/>
                          <a:ea typeface="+mn-ea"/>
                          <a:cs typeface="+mn-cs"/>
                        </a:rPr>
                        <a:t>or</a:t>
                      </a:r>
                    </a:p>
                    <a:p>
                      <a:pPr algn="ctr"/>
                      <a:r>
                        <a:rPr lang="en-US" sz="2000" b="0" i="0" u="none" strike="noStrike" kern="1200" baseline="0" dirty="0">
                          <a:solidFill>
                            <a:schemeClr val="dk1"/>
                          </a:solidFill>
                          <a:latin typeface="+mn-lt"/>
                          <a:ea typeface="+mn-ea"/>
                          <a:cs typeface="+mn-cs"/>
                        </a:rPr>
                        <a:t>If </a:t>
                      </a:r>
                      <a:r>
                        <a:rPr lang="en-US" sz="2000" b="0" i="1" u="none" strike="noStrike" kern="1200" baseline="0" dirty="0">
                          <a:solidFill>
                            <a:schemeClr val="dk1"/>
                          </a:solidFill>
                          <a:latin typeface="+mn-lt"/>
                          <a:ea typeface="+mn-ea"/>
                          <a:cs typeface="+mn-cs"/>
                        </a:rPr>
                        <a:t>t</a:t>
                      </a:r>
                      <a:r>
                        <a:rPr lang="en-US" sz="2000" b="0" i="0" u="none" strike="noStrike" kern="1200" baseline="0" dirty="0">
                          <a:solidFill>
                            <a:schemeClr val="dk1"/>
                          </a:solidFill>
                          <a:latin typeface="+mn-lt"/>
                          <a:ea typeface="+mn-ea"/>
                          <a:cs typeface="+mn-cs"/>
                        </a:rPr>
                        <a:t> ≤ − </a:t>
                      </a:r>
                      <a:r>
                        <a:rPr lang="en-US" sz="2000" b="0" i="1" u="none" strike="noStrike" kern="1200" baseline="0" dirty="0" err="1">
                          <a:solidFill>
                            <a:schemeClr val="dk1"/>
                          </a:solidFill>
                          <a:latin typeface="+mn-lt"/>
                          <a:ea typeface="+mn-ea"/>
                          <a:cs typeface="+mn-cs"/>
                        </a:rPr>
                        <a:t>t</a:t>
                      </a:r>
                      <a:r>
                        <a:rPr lang="en-US" sz="2000" b="0" i="1" u="none" strike="noStrike" kern="1200" baseline="-25000" dirty="0" err="1">
                          <a:solidFill>
                            <a:schemeClr val="dk1"/>
                          </a:solidFill>
                          <a:latin typeface="+mn-lt"/>
                          <a:ea typeface="+mn-ea"/>
                          <a:cs typeface="+mn-cs"/>
                        </a:rPr>
                        <a:t>cv</a:t>
                      </a:r>
                      <a:r>
                        <a:rPr lang="en-US" sz="2000" b="0" i="0" u="none" strike="noStrike" kern="1200" baseline="0" dirty="0">
                          <a:solidFill>
                            <a:schemeClr val="dk1"/>
                          </a:solidFill>
                          <a:latin typeface="+mn-lt"/>
                          <a:ea typeface="+mn-ea"/>
                          <a:cs typeface="+mn-cs"/>
                        </a:rPr>
                        <a:t> , reject </a:t>
                      </a:r>
                      <a:r>
                        <a:rPr lang="en-US" sz="2000" b="0" i="1" u="none" strike="noStrike" kern="1200" baseline="0" dirty="0">
                          <a:solidFill>
                            <a:schemeClr val="dk1"/>
                          </a:solidFill>
                          <a:latin typeface="+mn-lt"/>
                          <a:ea typeface="+mn-ea"/>
                          <a:cs typeface="+mn-cs"/>
                        </a:rPr>
                        <a:t>H</a:t>
                      </a:r>
                      <a:r>
                        <a:rPr lang="en-US" sz="2000" b="0" i="0" u="none" strike="noStrike" kern="1200" baseline="-25000" dirty="0">
                          <a:solidFill>
                            <a:schemeClr val="dk1"/>
                          </a:solidFill>
                          <a:latin typeface="+mn-lt"/>
                          <a:ea typeface="+mn-ea"/>
                          <a:cs typeface="+mn-cs"/>
                        </a:rPr>
                        <a:t>0</a:t>
                      </a:r>
                      <a:r>
                        <a:rPr lang="en-US" sz="2000" b="0" i="0" u="none" strike="noStrike" kern="1200" baseline="0" dirty="0">
                          <a:solidFill>
                            <a:schemeClr val="dk1"/>
                          </a:solidFill>
                          <a:latin typeface="+mn-lt"/>
                          <a:ea typeface="+mn-ea"/>
                          <a:cs typeface="+mn-cs"/>
                        </a:rPr>
                        <a:t>.</a:t>
                      </a:r>
                    </a:p>
                    <a:p>
                      <a:pPr algn="ctr"/>
                      <a:r>
                        <a:rPr lang="en-US" sz="2000" b="0" i="0" u="none" strike="noStrike" kern="1200" baseline="0" dirty="0">
                          <a:solidFill>
                            <a:schemeClr val="dk1"/>
                          </a:solidFill>
                          <a:latin typeface="+mn-lt"/>
                          <a:ea typeface="+mn-ea"/>
                          <a:cs typeface="+mn-cs"/>
                        </a:rPr>
                        <a:t>If </a:t>
                      </a:r>
                      <a:r>
                        <a:rPr lang="en-US" sz="2000" b="0" i="1" u="none" strike="noStrike" kern="1200" baseline="0" dirty="0">
                          <a:solidFill>
                            <a:schemeClr val="dk1"/>
                          </a:solidFill>
                          <a:latin typeface="+mn-lt"/>
                          <a:ea typeface="+mn-ea"/>
                          <a:cs typeface="+mn-cs"/>
                        </a:rPr>
                        <a:t>t</a:t>
                      </a:r>
                      <a:r>
                        <a:rPr lang="en-US" sz="2000" b="0" i="0" u="none" strike="noStrike" kern="1200" baseline="0" dirty="0">
                          <a:solidFill>
                            <a:schemeClr val="dk1"/>
                          </a:solidFill>
                          <a:latin typeface="+mn-lt"/>
                          <a:ea typeface="+mn-ea"/>
                          <a:cs typeface="+mn-cs"/>
                        </a:rPr>
                        <a:t> &gt; − </a:t>
                      </a:r>
                      <a:r>
                        <a:rPr lang="en-US" sz="2000" b="0" i="1" u="none" strike="noStrike" kern="1200" baseline="0" dirty="0" err="1">
                          <a:solidFill>
                            <a:schemeClr val="dk1"/>
                          </a:solidFill>
                          <a:latin typeface="+mn-lt"/>
                          <a:ea typeface="+mn-ea"/>
                          <a:cs typeface="+mn-cs"/>
                        </a:rPr>
                        <a:t>t</a:t>
                      </a:r>
                      <a:r>
                        <a:rPr lang="en-US" sz="2000" b="0" i="1" u="none" strike="noStrike" kern="1200" baseline="-25000" dirty="0" err="1">
                          <a:solidFill>
                            <a:schemeClr val="dk1"/>
                          </a:solidFill>
                          <a:latin typeface="+mn-lt"/>
                          <a:ea typeface="+mn-ea"/>
                          <a:cs typeface="+mn-cs"/>
                        </a:rPr>
                        <a:t>cv</a:t>
                      </a:r>
                      <a:r>
                        <a:rPr lang="en-US" sz="2000" b="0" i="0" u="none" strike="noStrike" kern="1200" baseline="0" dirty="0">
                          <a:solidFill>
                            <a:schemeClr val="dk1"/>
                          </a:solidFill>
                          <a:latin typeface="+mn-lt"/>
                          <a:ea typeface="+mn-ea"/>
                          <a:cs typeface="+mn-cs"/>
                        </a:rPr>
                        <a:t> , fail to reject </a:t>
                      </a:r>
                      <a:r>
                        <a:rPr lang="en-US" sz="2000" b="0" i="1" u="none" strike="noStrike" kern="1200" baseline="0" dirty="0">
                          <a:solidFill>
                            <a:schemeClr val="dk1"/>
                          </a:solidFill>
                          <a:latin typeface="+mn-lt"/>
                          <a:ea typeface="+mn-ea"/>
                          <a:cs typeface="+mn-cs"/>
                        </a:rPr>
                        <a:t>H</a:t>
                      </a:r>
                      <a:r>
                        <a:rPr lang="en-US" sz="2000" b="0" i="0" u="none" strike="noStrike" kern="1200" baseline="-25000" dirty="0">
                          <a:solidFill>
                            <a:schemeClr val="dk1"/>
                          </a:solidFill>
                          <a:latin typeface="+mn-lt"/>
                          <a:ea typeface="+mn-ea"/>
                          <a:cs typeface="+mn-cs"/>
                        </a:rPr>
                        <a:t>0</a:t>
                      </a:r>
                      <a:r>
                        <a:rPr lang="en-US" sz="2000" b="0" i="0" u="none" strike="noStrike" kern="1200" baseline="0" dirty="0">
                          <a:solidFill>
                            <a:schemeClr val="dk1"/>
                          </a:solidFill>
                          <a:latin typeface="+mn-lt"/>
                          <a:ea typeface="+mn-ea"/>
                          <a:cs typeface="+mn-cs"/>
                        </a:rPr>
                        <a:t>.</a:t>
                      </a:r>
                      <a:endParaRPr lang="en-US" sz="20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9839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7165497" cy="502602"/>
          </a:xfrm>
        </p:spPr>
        <p:txBody>
          <a:bodyPr>
            <a:normAutofit fontScale="90000"/>
          </a:bodyPr>
          <a:lstStyle/>
          <a:p>
            <a:r>
              <a:rPr lang="en-US" sz="4000" dirty="0">
                <a:ea typeface="Arial" charset="0"/>
                <a:cs typeface="Arial" charset="0"/>
              </a:rPr>
              <a:t>Depth of Processing Example – Step 5</a:t>
            </a:r>
            <a:endParaRPr lang="en-US" sz="4000" dirty="0"/>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mc:AlternateContent xmlns:mc="http://schemas.openxmlformats.org/markup-compatibility/2006">
        <mc:Choice xmlns:a14="http://schemas.microsoft.com/office/drawing/2010/main" Requires="a14">
          <p:sp>
            <p:nvSpPr>
              <p:cNvPr id="10" name="Text Placeholder 2">
                <a:extLst>
                  <a:ext uri="{FF2B5EF4-FFF2-40B4-BE49-F238E27FC236}">
                    <a16:creationId xmlns:a16="http://schemas.microsoft.com/office/drawing/2014/main" id="{574D6F90-63FA-4580-9CD8-43953B6F9CCC}"/>
                  </a:ext>
                </a:extLst>
              </p:cNvPr>
              <p:cNvSpPr>
                <a:spLocks noGrp="1"/>
              </p:cNvSpPr>
              <p:nvPr>
                <p:ph idx="1"/>
              </p:nvPr>
            </p:nvSpPr>
            <p:spPr>
              <a:xfrm>
                <a:off x="457200" y="1066800"/>
                <a:ext cx="8229600" cy="1904999"/>
              </a:xfrm>
            </p:spPr>
            <p:txBody>
              <a:bodyPr>
                <a:normAutofit fontScale="85000" lnSpcReduction="10000"/>
              </a:bodyPr>
              <a:lstStyle/>
              <a:p>
                <a:pPr>
                  <a:lnSpc>
                    <a:spcPct val="110000"/>
                  </a:lnSpc>
                  <a:spcBef>
                    <a:spcPts val="0"/>
                  </a:spcBef>
                </a:pPr>
                <a:r>
                  <a:rPr lang="en-US" b="1" dirty="0"/>
                  <a:t>STEP 5:</a:t>
                </a:r>
                <a:r>
                  <a:rPr lang="en-US" dirty="0"/>
                  <a:t> Calculate the Test Statistic</a:t>
                </a:r>
                <a:r>
                  <a:rPr lang="en-US" sz="3200" b="0" dirty="0"/>
                  <a:t> </a:t>
                </a:r>
                <a14:m>
                  <m:oMath xmlns:m="http://schemas.openxmlformats.org/officeDocument/2006/math">
                    <m:r>
                      <a:rPr lang="en-US" sz="3200" b="0" i="1" smtClean="0">
                        <a:latin typeface="Cambria Math" charset="0"/>
                      </a:rPr>
                      <m:t>𝑡</m:t>
                    </m:r>
                    <m:r>
                      <a:rPr lang="en-US" sz="3200" b="0" i="1" smtClean="0">
                        <a:latin typeface="Cambria Math" charset="0"/>
                      </a:rPr>
                      <m:t>=</m:t>
                    </m:r>
                    <m:f>
                      <m:fPr>
                        <m:ctrlPr>
                          <a:rPr lang="en-US" sz="3200" b="0" i="1" smtClean="0">
                            <a:latin typeface="Cambria Math" panose="02040503050406030204" pitchFamily="18" charset="0"/>
                          </a:rPr>
                        </m:ctrlPr>
                      </m:fPr>
                      <m:num>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r>
                              <a:rPr lang="en-US" sz="3200" b="0" i="1" smtClean="0">
                                <a:latin typeface="Cambria Math" charset="0"/>
                              </a:rPr>
                              <m:t>𝑀</m:t>
                            </m:r>
                          </m:e>
                          <m:sub>
                            <m:r>
                              <a:rPr lang="en-US" sz="3200" b="0" i="1" smtClean="0">
                                <a:latin typeface="Cambria Math" charset="0"/>
                              </a:rPr>
                              <m:t>1</m:t>
                            </m:r>
                          </m:sub>
                        </m:sSub>
                        <m:r>
                          <a:rPr lang="en-US" sz="3200" b="0" i="1" smtClean="0">
                            <a:latin typeface="Cambria Math" charset="0"/>
                          </a:rPr>
                          <m:t>−</m:t>
                        </m:r>
                        <m:sSub>
                          <m:sSubPr>
                            <m:ctrlPr>
                              <a:rPr lang="en-US" sz="3200" b="0" i="1" smtClean="0">
                                <a:latin typeface="Cambria Math" panose="02040503050406030204" pitchFamily="18" charset="0"/>
                              </a:rPr>
                            </m:ctrlPr>
                          </m:sSubPr>
                          <m:e>
                            <m:r>
                              <a:rPr lang="en-US" sz="3200" b="0" i="1" smtClean="0">
                                <a:latin typeface="Cambria Math" charset="0"/>
                              </a:rPr>
                              <m:t>𝑀</m:t>
                            </m:r>
                          </m:e>
                          <m:sub>
                            <m:r>
                              <a:rPr lang="en-US" sz="3200" b="0" i="1" smtClean="0">
                                <a:latin typeface="Cambria Math" charset="0"/>
                              </a:rPr>
                              <m:t>2</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𝜇</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𝜇</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m:t>
                        </m:r>
                      </m:num>
                      <m:den>
                        <m:sSub>
                          <m:sSubPr>
                            <m:ctrlPr>
                              <a:rPr lang="en-US" sz="3200" b="0" i="1" smtClean="0">
                                <a:latin typeface="Cambria Math" panose="02040503050406030204" pitchFamily="18" charset="0"/>
                              </a:rPr>
                            </m:ctrlPr>
                          </m:sSubPr>
                          <m:e>
                            <m:r>
                              <a:rPr lang="en-US" sz="3200" b="0" i="1" smtClean="0">
                                <a:latin typeface="Cambria Math" charset="0"/>
                              </a:rPr>
                              <m:t>𝑆</m:t>
                            </m:r>
                          </m:e>
                          <m:sub>
                            <m:sSub>
                              <m:sSubPr>
                                <m:ctrlPr>
                                  <a:rPr lang="en-US" sz="3200" b="0" i="1" smtClean="0">
                                    <a:latin typeface="Cambria Math" panose="02040503050406030204" pitchFamily="18" charset="0"/>
                                  </a:rPr>
                                </m:ctrlPr>
                              </m:sSubPr>
                              <m:e>
                                <m:r>
                                  <a:rPr lang="en-US" sz="3200" b="0" i="1" smtClean="0">
                                    <a:latin typeface="Cambria Math" charset="0"/>
                                  </a:rPr>
                                  <m:t>𝑀</m:t>
                                </m:r>
                              </m:e>
                              <m:sub>
                                <m:r>
                                  <a:rPr lang="en-US" sz="3200" b="0" i="1" smtClean="0">
                                    <a:latin typeface="Cambria Math" charset="0"/>
                                  </a:rPr>
                                  <m:t>1</m:t>
                                </m:r>
                              </m:sub>
                            </m:sSub>
                            <m:r>
                              <a:rPr lang="en-US" sz="3200" b="0" i="1" smtClean="0">
                                <a:latin typeface="Cambria Math" charset="0"/>
                              </a:rPr>
                              <m:t>−</m:t>
                            </m:r>
                            <m:sSub>
                              <m:sSubPr>
                                <m:ctrlPr>
                                  <a:rPr lang="en-US" sz="3200" b="0" i="1" smtClean="0">
                                    <a:latin typeface="Cambria Math" panose="02040503050406030204" pitchFamily="18" charset="0"/>
                                  </a:rPr>
                                </m:ctrlPr>
                              </m:sSubPr>
                              <m:e>
                                <m:r>
                                  <a:rPr lang="en-US" sz="3200" b="0" i="1" smtClean="0">
                                    <a:latin typeface="Cambria Math" charset="0"/>
                                  </a:rPr>
                                  <m:t>𝑀</m:t>
                                </m:r>
                              </m:e>
                              <m:sub>
                                <m:r>
                                  <a:rPr lang="en-US" sz="3200" b="0" i="1" smtClean="0">
                                    <a:latin typeface="Cambria Math" charset="0"/>
                                  </a:rPr>
                                  <m:t>2</m:t>
                                </m:r>
                              </m:sub>
                            </m:sSub>
                          </m:sub>
                        </m:sSub>
                      </m:den>
                    </m:f>
                  </m:oMath>
                </a14:m>
                <a:endParaRPr lang="en-US" dirty="0"/>
              </a:p>
              <a:p>
                <a:pPr lvl="1">
                  <a:lnSpc>
                    <a:spcPct val="110000"/>
                  </a:lnSpc>
                  <a:spcBef>
                    <a:spcPts val="0"/>
                  </a:spcBef>
                </a:pPr>
                <a:r>
                  <a:rPr lang="en-US" dirty="0"/>
                  <a:t>Two steps</a:t>
                </a:r>
              </a:p>
              <a:p>
                <a:pPr marL="1371600" lvl="2" indent="-457200">
                  <a:lnSpc>
                    <a:spcPct val="110000"/>
                  </a:lnSpc>
                  <a:spcBef>
                    <a:spcPts val="0"/>
                  </a:spcBef>
                  <a:buSzPct val="100000"/>
                  <a:buFont typeface="+mj-lt"/>
                  <a:buAutoNum type="arabicParenR"/>
                </a:pPr>
                <a:r>
                  <a:rPr lang="en-US" dirty="0"/>
                  <a:t>Calculate the standard error of the difference (Equation 8.2)</a:t>
                </a:r>
              </a:p>
              <a:p>
                <a:pPr marL="1371600" lvl="2" indent="-457200">
                  <a:lnSpc>
                    <a:spcPct val="110000"/>
                  </a:lnSpc>
                  <a:spcBef>
                    <a:spcPts val="0"/>
                  </a:spcBef>
                  <a:buSzPct val="100000"/>
                  <a:buFont typeface="+mj-lt"/>
                  <a:buAutoNum type="arabicParenR"/>
                </a:pPr>
                <a:r>
                  <a:rPr lang="en-US" dirty="0"/>
                  <a:t>Use standard error of the difference to calculate </a:t>
                </a:r>
                <a:r>
                  <a:rPr lang="en-US" i="1" dirty="0"/>
                  <a:t>t</a:t>
                </a:r>
                <a:r>
                  <a:rPr lang="en-US" dirty="0"/>
                  <a:t> (Equation 8.3)</a:t>
                </a:r>
              </a:p>
            </p:txBody>
          </p:sp>
        </mc:Choice>
        <mc:Fallback>
          <p:sp>
            <p:nvSpPr>
              <p:cNvPr id="10" name="Text Placeholder 2">
                <a:extLst>
                  <a:ext uri="{FF2B5EF4-FFF2-40B4-BE49-F238E27FC236}">
                    <a16:creationId xmlns:a16="http://schemas.microsoft.com/office/drawing/2014/main" id="{574D6F90-63FA-4580-9CD8-43953B6F9CCC}"/>
                  </a:ext>
                </a:extLst>
              </p:cNvPr>
              <p:cNvSpPr>
                <a:spLocks noGrp="1" noRot="1" noChangeAspect="1" noMove="1" noResize="1" noEditPoints="1" noAdjustHandles="1" noChangeArrowheads="1" noChangeShapeType="1" noTextEdit="1"/>
              </p:cNvSpPr>
              <p:nvPr>
                <p:ph idx="1"/>
              </p:nvPr>
            </p:nvSpPr>
            <p:spPr>
              <a:xfrm>
                <a:off x="457200" y="1066800"/>
                <a:ext cx="8229600" cy="1904999"/>
              </a:xfrm>
              <a:blipFill>
                <a:blip r:embed="rId4"/>
                <a:stretch>
                  <a:fillRect l="-1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AC817D1-ED5A-4E7E-BDEE-6694711B547C}"/>
                  </a:ext>
                </a:extLst>
              </p:cNvPr>
              <p:cNvSpPr/>
              <p:nvPr/>
            </p:nvSpPr>
            <p:spPr>
              <a:xfrm>
                <a:off x="838200" y="2790041"/>
                <a:ext cx="7877175" cy="243244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sSubSup>
                        <m:sSubSupPr>
                          <m:ctrlPr>
                            <a:rPr lang="en-US" sz="1200" b="0" i="1" smtClean="0">
                              <a:latin typeface="Cambria Math" panose="02040503050406030204" pitchFamily="18" charset="0"/>
                            </a:rPr>
                          </m:ctrlPr>
                        </m:sSubSupPr>
                        <m:e>
                          <m:r>
                            <a:rPr lang="en-US" sz="1200" b="0" i="1" smtClean="0">
                              <a:latin typeface="Cambria Math" charset="0"/>
                            </a:rPr>
                            <m:t>𝑠</m:t>
                          </m:r>
                        </m:e>
                        <m:sub>
                          <m:r>
                            <a:rPr lang="en-US" sz="1200" b="0" i="1" smtClean="0">
                              <a:latin typeface="Cambria Math" charset="0"/>
                            </a:rPr>
                            <m:t>𝑝𝑜𝑜𝑙𝑒𝑑</m:t>
                          </m:r>
                        </m:sub>
                        <m:sup>
                          <m:r>
                            <a:rPr lang="en-US" sz="1200" b="0" i="1" smtClean="0">
                              <a:latin typeface="Cambria Math" charset="0"/>
                            </a:rPr>
                            <m:t>2</m:t>
                          </m:r>
                        </m:sup>
                      </m:sSubSup>
                      <m:r>
                        <a:rPr lang="en-US" sz="1200" b="0" i="1" smtClean="0">
                          <a:latin typeface="Cambria Math" charset="0"/>
                        </a:rPr>
                        <m:t>=</m:t>
                      </m:r>
                      <m:f>
                        <m:fPr>
                          <m:ctrlPr>
                            <a:rPr lang="en-US" sz="1200" b="0" i="1" smtClean="0">
                              <a:latin typeface="Cambria Math" panose="02040503050406030204" pitchFamily="18" charset="0"/>
                            </a:rPr>
                          </m:ctrlPr>
                        </m:fPr>
                        <m:num>
                          <m:sSubSup>
                            <m:sSubSupPr>
                              <m:ctrlPr>
                                <a:rPr lang="en-US" sz="1200" b="0" i="1" smtClean="0">
                                  <a:latin typeface="Cambria Math" panose="02040503050406030204" pitchFamily="18" charset="0"/>
                                </a:rPr>
                              </m:ctrlPr>
                            </m:sSubSupPr>
                            <m:e>
                              <m:r>
                                <a:rPr lang="en-US" sz="1200" b="0" i="1" smtClean="0">
                                  <a:latin typeface="Cambria Math" charset="0"/>
                                </a:rPr>
                                <m:t>𝑠</m:t>
                              </m:r>
                            </m:e>
                            <m:sub>
                              <m:r>
                                <a:rPr lang="en-US" sz="1200" b="0" i="1" smtClean="0">
                                  <a:latin typeface="Cambria Math" charset="0"/>
                                </a:rPr>
                                <m:t>1</m:t>
                              </m:r>
                            </m:sub>
                            <m:sup>
                              <m:r>
                                <a:rPr lang="en-US" sz="1200" b="0" i="1" smtClean="0">
                                  <a:latin typeface="Cambria Math" charset="0"/>
                                </a:rPr>
                                <m:t>2</m:t>
                              </m:r>
                            </m:sup>
                          </m:sSubSup>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charset="0"/>
                                    </a:rPr>
                                    <m:t>𝑛</m:t>
                                  </m:r>
                                </m:e>
                                <m:sub>
                                  <m:r>
                                    <a:rPr lang="en-US" sz="1200" b="0" i="1" smtClean="0">
                                      <a:latin typeface="Cambria Math" charset="0"/>
                                    </a:rPr>
                                    <m:t>1</m:t>
                                  </m:r>
                                </m:sub>
                              </m:sSub>
                              <m:r>
                                <a:rPr lang="en-US" sz="1200" b="0" i="1" smtClean="0">
                                  <a:latin typeface="Cambria Math" charset="0"/>
                                </a:rPr>
                                <m:t>−1</m:t>
                              </m:r>
                            </m:e>
                          </m:d>
                          <m:r>
                            <a:rPr lang="en-US" sz="1200" b="0" i="1" smtClean="0">
                              <a:latin typeface="Cambria Math" charset="0"/>
                            </a:rPr>
                            <m:t>+</m:t>
                          </m:r>
                          <m:sSubSup>
                            <m:sSubSupPr>
                              <m:ctrlPr>
                                <a:rPr lang="en-US" sz="1200" b="0" i="1" smtClean="0">
                                  <a:latin typeface="Cambria Math" panose="02040503050406030204" pitchFamily="18" charset="0"/>
                                </a:rPr>
                              </m:ctrlPr>
                            </m:sSubSupPr>
                            <m:e>
                              <m:r>
                                <a:rPr lang="en-US" sz="1200" b="0" i="1" smtClean="0">
                                  <a:latin typeface="Cambria Math" charset="0"/>
                                </a:rPr>
                                <m:t>𝑠</m:t>
                              </m:r>
                            </m:e>
                            <m:sub>
                              <m:r>
                                <a:rPr lang="en-US" sz="1200" b="0" i="1" smtClean="0">
                                  <a:latin typeface="Cambria Math" charset="0"/>
                                </a:rPr>
                                <m:t>2</m:t>
                              </m:r>
                            </m:sub>
                            <m:sup>
                              <m:r>
                                <a:rPr lang="en-US" sz="1200" b="0" i="1" smtClean="0">
                                  <a:latin typeface="Cambria Math" charset="0"/>
                                </a:rPr>
                                <m:t>2</m:t>
                              </m:r>
                            </m:sup>
                          </m:sSubSup>
                          <m:r>
                            <a:rPr lang="en-US" sz="1200" b="0" i="1" smtClean="0">
                              <a:latin typeface="Cambria Math" charset="0"/>
                            </a:rPr>
                            <m:t>(</m:t>
                          </m:r>
                          <m:sSub>
                            <m:sSubPr>
                              <m:ctrlPr>
                                <a:rPr lang="en-US" sz="1200" b="0" i="1" smtClean="0">
                                  <a:latin typeface="Cambria Math" panose="02040503050406030204" pitchFamily="18" charset="0"/>
                                </a:rPr>
                              </m:ctrlPr>
                            </m:sSubPr>
                            <m:e>
                              <m:r>
                                <a:rPr lang="en-US" sz="1200" b="0" i="1" smtClean="0">
                                  <a:latin typeface="Cambria Math" charset="0"/>
                                </a:rPr>
                                <m:t>𝑛</m:t>
                              </m:r>
                            </m:e>
                            <m:sub>
                              <m:r>
                                <a:rPr lang="en-US" sz="1200" b="0" i="1" smtClean="0">
                                  <a:latin typeface="Cambria Math" charset="0"/>
                                </a:rPr>
                                <m:t>2</m:t>
                              </m:r>
                            </m:sub>
                          </m:sSub>
                          <m:r>
                            <a:rPr lang="en-US" sz="1200" b="0" i="1" smtClean="0">
                              <a:latin typeface="Cambria Math" charset="0"/>
                            </a:rPr>
                            <m:t>−1)</m:t>
                          </m:r>
                        </m:num>
                        <m:den>
                          <m:r>
                            <a:rPr lang="en-US" sz="1200" b="0" i="1" smtClean="0">
                              <a:latin typeface="Cambria Math" charset="0"/>
                            </a:rPr>
                            <m:t>𝑑𝑓</m:t>
                          </m:r>
                        </m:den>
                      </m:f>
                    </m:oMath>
                    <m:oMath xmlns:m="http://schemas.openxmlformats.org/officeDocument/2006/math">
                      <m:r>
                        <a:rPr lang="en-US" sz="1200" b="0" i="1" smtClean="0">
                          <a:latin typeface="Cambria Math" charset="0"/>
                        </a:rPr>
                        <m:t>𝑤h𝑒𝑟𝑒</m:t>
                      </m:r>
                      <m:r>
                        <a:rPr lang="en-US" sz="1200" b="0" i="1" smtClean="0">
                          <a:latin typeface="Cambria Math" charset="0"/>
                        </a:rPr>
                        <m:t> </m:t>
                      </m:r>
                      <m:sSubSup>
                        <m:sSubSupPr>
                          <m:ctrlPr>
                            <a:rPr lang="en-US" sz="1200" i="1">
                              <a:latin typeface="Cambria Math" panose="02040503050406030204" pitchFamily="18" charset="0"/>
                            </a:rPr>
                          </m:ctrlPr>
                        </m:sSubSupPr>
                        <m:e>
                          <m:r>
                            <a:rPr lang="en-US" sz="1200" i="1">
                              <a:latin typeface="Cambria Math" charset="0"/>
                            </a:rPr>
                            <m:t>𝑠</m:t>
                          </m:r>
                        </m:e>
                        <m:sub>
                          <m:r>
                            <a:rPr lang="en-US" sz="1200" i="1">
                              <a:latin typeface="Cambria Math" charset="0"/>
                            </a:rPr>
                            <m:t>𝑝𝑜𝑜𝑙𝑒𝑑</m:t>
                          </m:r>
                        </m:sub>
                        <m:sup>
                          <m:r>
                            <a:rPr lang="en-US" sz="1200" i="1">
                              <a:latin typeface="Cambria Math" charset="0"/>
                            </a:rPr>
                            <m:t>2</m:t>
                          </m:r>
                        </m:sup>
                      </m:sSubSup>
                      <m:r>
                        <a:rPr lang="en-US" sz="1200" b="0" i="1" smtClean="0">
                          <a:latin typeface="Cambria Math" charset="0"/>
                        </a:rPr>
                        <m:t>=</m:t>
                      </m:r>
                      <m:r>
                        <a:rPr lang="en-US" sz="1200" b="0" i="1" smtClean="0">
                          <a:latin typeface="Cambria Math" charset="0"/>
                        </a:rPr>
                        <m:t>𝑡h𝑒</m:t>
                      </m:r>
                      <m:r>
                        <a:rPr lang="en-US" sz="1200" b="0" i="1" smtClean="0">
                          <a:latin typeface="Cambria Math" charset="0"/>
                        </a:rPr>
                        <m:t> </m:t>
                      </m:r>
                      <m:r>
                        <a:rPr lang="en-US" sz="1200" b="0" i="1" smtClean="0">
                          <a:latin typeface="Cambria Math" charset="0"/>
                        </a:rPr>
                        <m:t>𝑝𝑜𝑜𝑙𝑒𝑑</m:t>
                      </m:r>
                      <m:r>
                        <a:rPr lang="en-US" sz="1200" b="0" i="1" smtClean="0">
                          <a:latin typeface="Cambria Math" charset="0"/>
                        </a:rPr>
                        <m:t> </m:t>
                      </m:r>
                      <m:r>
                        <a:rPr lang="en-US" sz="1200" b="0" i="1" smtClean="0">
                          <a:latin typeface="Cambria Math" charset="0"/>
                        </a:rPr>
                        <m:t>𝑣𝑎𝑟𝑖𝑎𝑛𝑐𝑒</m:t>
                      </m:r>
                    </m:oMath>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charset="0"/>
                            </a:rPr>
                            <m:t>𝑛</m:t>
                          </m:r>
                        </m:e>
                        <m:sub>
                          <m:r>
                            <a:rPr lang="en-US" sz="1200" b="0" i="1" smtClean="0">
                              <a:latin typeface="Cambria Math" charset="0"/>
                            </a:rPr>
                            <m:t>1</m:t>
                          </m:r>
                        </m:sub>
                      </m:sSub>
                      <m:r>
                        <a:rPr lang="en-US" sz="1200" b="0" i="1" smtClean="0">
                          <a:latin typeface="Cambria Math" charset="0"/>
                        </a:rPr>
                        <m:t>=</m:t>
                      </m:r>
                      <m:r>
                        <a:rPr lang="en-US" sz="1200" b="0" i="1" smtClean="0">
                          <a:latin typeface="Cambria Math" charset="0"/>
                        </a:rPr>
                        <m:t>𝑡h𝑒</m:t>
                      </m:r>
                      <m:r>
                        <a:rPr lang="en-US" sz="1200" b="0" i="1" smtClean="0">
                          <a:latin typeface="Cambria Math" charset="0"/>
                        </a:rPr>
                        <m:t> </m:t>
                      </m:r>
                      <m:r>
                        <a:rPr lang="en-US" sz="1200" b="0" i="1" smtClean="0">
                          <a:latin typeface="Cambria Math" charset="0"/>
                        </a:rPr>
                        <m:t>𝑠𝑎𝑚𝑝𝑙𝑒</m:t>
                      </m:r>
                      <m:r>
                        <a:rPr lang="en-US" sz="1200" b="0" i="1" smtClean="0">
                          <a:latin typeface="Cambria Math" charset="0"/>
                        </a:rPr>
                        <m:t> </m:t>
                      </m:r>
                      <m:r>
                        <a:rPr lang="en-US" sz="1200" b="0" i="1" smtClean="0">
                          <a:latin typeface="Cambria Math" charset="0"/>
                        </a:rPr>
                        <m:t>𝑠𝑖𝑧𝑒</m:t>
                      </m:r>
                      <m:r>
                        <a:rPr lang="en-US" sz="1200" b="0" i="1" smtClean="0">
                          <a:latin typeface="Cambria Math" charset="0"/>
                        </a:rPr>
                        <m:t> </m:t>
                      </m:r>
                      <m:r>
                        <a:rPr lang="en-US" sz="1200" b="0" i="1" smtClean="0">
                          <a:latin typeface="Cambria Math" charset="0"/>
                        </a:rPr>
                        <m:t>𝑓𝑜𝑟</m:t>
                      </m:r>
                      <m:r>
                        <a:rPr lang="en-US" sz="1200" b="0" i="1" smtClean="0">
                          <a:latin typeface="Cambria Math" charset="0"/>
                        </a:rPr>
                        <m:t> </m:t>
                      </m:r>
                      <m:r>
                        <a:rPr lang="en-US" sz="1200" b="0" i="1" smtClean="0">
                          <a:latin typeface="Cambria Math" charset="0"/>
                        </a:rPr>
                        <m:t>𝐺𝑟𝑜𝑢𝑝</m:t>
                      </m:r>
                      <m:r>
                        <a:rPr lang="en-US" sz="1200" b="0" i="1" smtClean="0">
                          <a:latin typeface="Cambria Math" charset="0"/>
                        </a:rPr>
                        <m:t> </m:t>
                      </m:r>
                      <m:d>
                        <m:dPr>
                          <m:ctrlPr>
                            <a:rPr lang="en-US" sz="1200" b="0" i="1" smtClean="0">
                              <a:latin typeface="Cambria Math" panose="02040503050406030204" pitchFamily="18" charset="0"/>
                            </a:rPr>
                          </m:ctrlPr>
                        </m:dPr>
                        <m:e>
                          <m:r>
                            <a:rPr lang="en-US" sz="1200" b="0" i="1" smtClean="0">
                              <a:latin typeface="Cambria Math" charset="0"/>
                            </a:rPr>
                            <m:t>𝑠𝑎𝑚𝑝𝑙𝑒</m:t>
                          </m:r>
                        </m:e>
                      </m:d>
                      <m:r>
                        <a:rPr lang="en-US" sz="1200" b="0" i="1" smtClean="0">
                          <a:latin typeface="Cambria Math" charset="0"/>
                        </a:rPr>
                        <m:t>1</m:t>
                      </m:r>
                    </m:oMath>
                    <m:oMath xmlns:m="http://schemas.openxmlformats.org/officeDocument/2006/math">
                      <m:sSubSup>
                        <m:sSubSupPr>
                          <m:ctrlPr>
                            <a:rPr lang="en-US" sz="1200" b="0" i="1" smtClean="0">
                              <a:latin typeface="Cambria Math" panose="02040503050406030204" pitchFamily="18" charset="0"/>
                            </a:rPr>
                          </m:ctrlPr>
                        </m:sSubSupPr>
                        <m:e>
                          <m:r>
                            <a:rPr lang="en-US" sz="1200" b="0" i="1" smtClean="0">
                              <a:latin typeface="Cambria Math" charset="0"/>
                            </a:rPr>
                            <m:t>𝑠</m:t>
                          </m:r>
                        </m:e>
                        <m:sub>
                          <m:r>
                            <a:rPr lang="en-US" sz="1200" b="0" i="1" smtClean="0">
                              <a:latin typeface="Cambria Math" charset="0"/>
                            </a:rPr>
                            <m:t>1</m:t>
                          </m:r>
                        </m:sub>
                        <m:sup>
                          <m:r>
                            <a:rPr lang="en-US" sz="1200" b="0" i="1" smtClean="0">
                              <a:latin typeface="Cambria Math" charset="0"/>
                            </a:rPr>
                            <m:t>2</m:t>
                          </m:r>
                        </m:sup>
                      </m:sSubSup>
                      <m:r>
                        <a:rPr lang="en-US" sz="1200" b="0" i="1" smtClean="0">
                          <a:latin typeface="Cambria Math" charset="0"/>
                        </a:rPr>
                        <m:t>=</m:t>
                      </m:r>
                      <m:r>
                        <a:rPr lang="en-US" sz="1200" b="0" i="1" smtClean="0">
                          <a:latin typeface="Cambria Math" charset="0"/>
                        </a:rPr>
                        <m:t>𝑡h𝑒</m:t>
                      </m:r>
                      <m:r>
                        <a:rPr lang="en-US" sz="1200" b="0" i="1" smtClean="0">
                          <a:latin typeface="Cambria Math" charset="0"/>
                        </a:rPr>
                        <m:t> </m:t>
                      </m:r>
                      <m:r>
                        <a:rPr lang="en-US" sz="1200" b="0" i="1" smtClean="0">
                          <a:latin typeface="Cambria Math" charset="0"/>
                        </a:rPr>
                        <m:t>𝑣𝑎𝑟𝑖𝑎𝑛𝑐𝑒</m:t>
                      </m:r>
                      <m:r>
                        <a:rPr lang="en-US" sz="1200" b="0" i="1" smtClean="0">
                          <a:latin typeface="Cambria Math" charset="0"/>
                        </a:rPr>
                        <m:t> </m:t>
                      </m:r>
                      <m:r>
                        <a:rPr lang="en-US" sz="1200" b="0" i="1" smtClean="0">
                          <a:latin typeface="Cambria Math" charset="0"/>
                        </a:rPr>
                        <m:t>𝑓𝑜𝑟</m:t>
                      </m:r>
                      <m:r>
                        <a:rPr lang="en-US" sz="1200" b="0" i="1" smtClean="0">
                          <a:latin typeface="Cambria Math" charset="0"/>
                        </a:rPr>
                        <m:t> </m:t>
                      </m:r>
                      <m:r>
                        <a:rPr lang="en-US" sz="1200" b="0" i="1" smtClean="0">
                          <a:latin typeface="Cambria Math" charset="0"/>
                        </a:rPr>
                        <m:t>𝐺𝑟𝑜𝑢𝑝</m:t>
                      </m:r>
                      <m:r>
                        <a:rPr lang="en-US" sz="1200" b="0" i="1" smtClean="0">
                          <a:latin typeface="Cambria Math" charset="0"/>
                        </a:rPr>
                        <m:t> 1</m:t>
                      </m:r>
                    </m:oMath>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charset="0"/>
                            </a:rPr>
                            <m:t>𝑛</m:t>
                          </m:r>
                        </m:e>
                        <m:sub>
                          <m:r>
                            <a:rPr lang="en-US" sz="1200" b="0" i="1" smtClean="0">
                              <a:latin typeface="Cambria Math" charset="0"/>
                            </a:rPr>
                            <m:t>2</m:t>
                          </m:r>
                        </m:sub>
                      </m:sSub>
                      <m:r>
                        <a:rPr lang="en-US" sz="1200" b="0" i="1" smtClean="0">
                          <a:latin typeface="Cambria Math" charset="0"/>
                        </a:rPr>
                        <m:t>=</m:t>
                      </m:r>
                      <m:r>
                        <a:rPr lang="en-US" sz="1200" b="0" i="1" smtClean="0">
                          <a:latin typeface="Cambria Math" charset="0"/>
                        </a:rPr>
                        <m:t>𝑡h𝑒</m:t>
                      </m:r>
                      <m:r>
                        <a:rPr lang="en-US" sz="1200" b="0" i="1" smtClean="0">
                          <a:latin typeface="Cambria Math" charset="0"/>
                        </a:rPr>
                        <m:t> </m:t>
                      </m:r>
                      <m:r>
                        <a:rPr lang="en-US" sz="1200" b="0" i="1" smtClean="0">
                          <a:latin typeface="Cambria Math" charset="0"/>
                        </a:rPr>
                        <m:t>𝑠𝑎𝑚𝑝𝑙𝑒</m:t>
                      </m:r>
                      <m:r>
                        <a:rPr lang="en-US" sz="1200" b="0" i="1" smtClean="0">
                          <a:latin typeface="Cambria Math" charset="0"/>
                        </a:rPr>
                        <m:t> </m:t>
                      </m:r>
                      <m:r>
                        <a:rPr lang="en-US" sz="1200" b="0" i="1" smtClean="0">
                          <a:latin typeface="Cambria Math" charset="0"/>
                        </a:rPr>
                        <m:t>𝑠𝑖𝑧𝑒</m:t>
                      </m:r>
                      <m:r>
                        <a:rPr lang="en-US" sz="1200" b="0" i="1" smtClean="0">
                          <a:latin typeface="Cambria Math" charset="0"/>
                        </a:rPr>
                        <m:t> </m:t>
                      </m:r>
                      <m:r>
                        <a:rPr lang="en-US" sz="1200" b="0" i="1" smtClean="0">
                          <a:latin typeface="Cambria Math" charset="0"/>
                        </a:rPr>
                        <m:t>𝑓𝑜𝑟</m:t>
                      </m:r>
                      <m:r>
                        <a:rPr lang="en-US" sz="1200" b="0" i="1" smtClean="0">
                          <a:latin typeface="Cambria Math" charset="0"/>
                        </a:rPr>
                        <m:t> </m:t>
                      </m:r>
                      <m:r>
                        <a:rPr lang="en-US" sz="1200" b="0" i="1" smtClean="0">
                          <a:latin typeface="Cambria Math" charset="0"/>
                        </a:rPr>
                        <m:t>𝐺𝑟𝑜𝑢𝑝</m:t>
                      </m:r>
                      <m:r>
                        <a:rPr lang="en-US" sz="1200" b="0" i="1" smtClean="0">
                          <a:latin typeface="Cambria Math" charset="0"/>
                        </a:rPr>
                        <m:t> </m:t>
                      </m:r>
                      <m:d>
                        <m:dPr>
                          <m:ctrlPr>
                            <a:rPr lang="en-US" sz="1200" b="0" i="1" smtClean="0">
                              <a:latin typeface="Cambria Math" panose="02040503050406030204" pitchFamily="18" charset="0"/>
                            </a:rPr>
                          </m:ctrlPr>
                        </m:dPr>
                        <m:e>
                          <m:r>
                            <a:rPr lang="en-US" sz="1200" b="0" i="1" smtClean="0">
                              <a:latin typeface="Cambria Math" charset="0"/>
                            </a:rPr>
                            <m:t>𝑠𝑎𝑚𝑝𝑙𝑒</m:t>
                          </m:r>
                        </m:e>
                      </m:d>
                      <m:r>
                        <a:rPr lang="en-US" sz="1200" b="0" i="1" smtClean="0">
                          <a:latin typeface="Cambria Math" charset="0"/>
                        </a:rPr>
                        <m:t>2</m:t>
                      </m:r>
                    </m:oMath>
                    <m:oMath xmlns:m="http://schemas.openxmlformats.org/officeDocument/2006/math">
                      <m:sSubSup>
                        <m:sSubSupPr>
                          <m:ctrlPr>
                            <a:rPr lang="en-US" sz="1200" b="0" i="1" smtClean="0">
                              <a:latin typeface="Cambria Math" panose="02040503050406030204" pitchFamily="18" charset="0"/>
                            </a:rPr>
                          </m:ctrlPr>
                        </m:sSubSupPr>
                        <m:e>
                          <m:r>
                            <a:rPr lang="en-US" sz="1200" b="0" i="1" smtClean="0">
                              <a:latin typeface="Cambria Math" charset="0"/>
                            </a:rPr>
                            <m:t>𝑠</m:t>
                          </m:r>
                        </m:e>
                        <m:sub>
                          <m:r>
                            <a:rPr lang="en-US" sz="1200" b="0" i="1" smtClean="0">
                              <a:latin typeface="Cambria Math" charset="0"/>
                            </a:rPr>
                            <m:t>2</m:t>
                          </m:r>
                        </m:sub>
                        <m:sup>
                          <m:r>
                            <a:rPr lang="en-US" sz="1200" b="0" i="1" smtClean="0">
                              <a:latin typeface="Cambria Math" charset="0"/>
                            </a:rPr>
                            <m:t>2</m:t>
                          </m:r>
                        </m:sup>
                      </m:sSubSup>
                      <m:r>
                        <a:rPr lang="en-US" sz="1200" b="0" i="1" smtClean="0">
                          <a:latin typeface="Cambria Math" charset="0"/>
                        </a:rPr>
                        <m:t>=</m:t>
                      </m:r>
                      <m:r>
                        <a:rPr lang="en-US" sz="1200" b="0" i="1" smtClean="0">
                          <a:latin typeface="Cambria Math" charset="0"/>
                        </a:rPr>
                        <m:t>𝑡h𝑒</m:t>
                      </m:r>
                      <m:r>
                        <a:rPr lang="en-US" sz="1200" b="0" i="1" smtClean="0">
                          <a:latin typeface="Cambria Math" charset="0"/>
                        </a:rPr>
                        <m:t> </m:t>
                      </m:r>
                      <m:r>
                        <a:rPr lang="en-US" sz="1200" b="0" i="1" smtClean="0">
                          <a:latin typeface="Cambria Math" charset="0"/>
                        </a:rPr>
                        <m:t>𝑣𝑎𝑟𝑖𝑎𝑛𝑐𝑒</m:t>
                      </m:r>
                      <m:r>
                        <a:rPr lang="en-US" sz="1200" b="0" i="1" smtClean="0">
                          <a:latin typeface="Cambria Math" charset="0"/>
                        </a:rPr>
                        <m:t> </m:t>
                      </m:r>
                      <m:r>
                        <a:rPr lang="en-US" sz="1200" b="0" i="1" smtClean="0">
                          <a:latin typeface="Cambria Math" charset="0"/>
                        </a:rPr>
                        <m:t>𝑓𝑜𝑟</m:t>
                      </m:r>
                      <m:r>
                        <a:rPr lang="en-US" sz="1200" b="0" i="1" smtClean="0">
                          <a:latin typeface="Cambria Math" charset="0"/>
                        </a:rPr>
                        <m:t> </m:t>
                      </m:r>
                      <m:r>
                        <a:rPr lang="en-US" sz="1200" b="0" i="1" smtClean="0">
                          <a:latin typeface="Cambria Math" charset="0"/>
                        </a:rPr>
                        <m:t>𝐺𝑟𝑜𝑢𝑝</m:t>
                      </m:r>
                      <m:r>
                        <a:rPr lang="en-US" sz="1200" b="0" i="1" smtClean="0">
                          <a:latin typeface="Cambria Math" charset="0"/>
                        </a:rPr>
                        <m:t> 2</m:t>
                      </m:r>
                    </m:oMath>
                    <m:oMath xmlns:m="http://schemas.openxmlformats.org/officeDocument/2006/math">
                      <m:r>
                        <a:rPr lang="en-US" sz="1200" b="0" i="1" smtClean="0">
                          <a:latin typeface="Cambria Math" charset="0"/>
                        </a:rPr>
                        <m:t>𝑑𝑓</m:t>
                      </m:r>
                      <m:r>
                        <a:rPr lang="en-US" sz="1200" b="0" i="1" smtClean="0">
                          <a:latin typeface="Cambria Math" charset="0"/>
                        </a:rPr>
                        <m:t>=</m:t>
                      </m:r>
                      <m:r>
                        <a:rPr lang="en-US" sz="1200" b="0" i="1" smtClean="0">
                          <a:latin typeface="Cambria Math" charset="0"/>
                        </a:rPr>
                        <m:t>𝑡h𝑒</m:t>
                      </m:r>
                      <m:r>
                        <a:rPr lang="en-US" sz="1200" b="0" i="1" smtClean="0">
                          <a:latin typeface="Cambria Math" charset="0"/>
                        </a:rPr>
                        <m:t> </m:t>
                      </m:r>
                      <m:r>
                        <a:rPr lang="en-US" sz="1200" b="0" i="1" smtClean="0">
                          <a:latin typeface="Cambria Math" charset="0"/>
                        </a:rPr>
                        <m:t>𝑑𝑒𝑔𝑟𝑒𝑒𝑠</m:t>
                      </m:r>
                      <m:r>
                        <a:rPr lang="en-US" sz="1200" b="0" i="1" smtClean="0">
                          <a:latin typeface="Cambria Math" charset="0"/>
                        </a:rPr>
                        <m:t> </m:t>
                      </m:r>
                      <m:r>
                        <a:rPr lang="en-US" sz="1200" b="0" i="1" smtClean="0">
                          <a:latin typeface="Cambria Math" charset="0"/>
                        </a:rPr>
                        <m:t>𝑜𝑓</m:t>
                      </m:r>
                      <m:r>
                        <a:rPr lang="en-US" sz="1200" b="0" i="1" smtClean="0">
                          <a:latin typeface="Cambria Math" charset="0"/>
                        </a:rPr>
                        <m:t> </m:t>
                      </m:r>
                      <m:r>
                        <a:rPr lang="en-US" sz="1200" b="0" i="1" smtClean="0">
                          <a:latin typeface="Cambria Math" charset="0"/>
                        </a:rPr>
                        <m:t>𝑓𝑟𝑒𝑒𝑑𝑜𝑚</m:t>
                      </m:r>
                      <m:r>
                        <a:rPr lang="en-US" sz="1200" b="0" i="1" smtClean="0">
                          <a:latin typeface="Cambria Math" charset="0"/>
                        </a:rPr>
                        <m:t> (</m:t>
                      </m:r>
                      <m:r>
                        <a:rPr lang="en-US" sz="1200" b="0" i="1" smtClean="0">
                          <a:latin typeface="Cambria Math" charset="0"/>
                        </a:rPr>
                        <m:t>𝑁</m:t>
                      </m:r>
                      <m:r>
                        <a:rPr lang="en-US" sz="1200" b="0" i="1" smtClean="0">
                          <a:latin typeface="Cambria Math" charset="0"/>
                        </a:rPr>
                        <m:t>−2)</m:t>
                      </m:r>
                    </m:oMath>
                  </m:oMathPara>
                </a14:m>
                <a:br>
                  <a:rPr lang="en-US" sz="1200" dirty="0"/>
                </a:br>
                <a:endParaRPr lang="en-US" sz="1200" dirty="0"/>
              </a:p>
            </p:txBody>
          </p:sp>
        </mc:Choice>
        <mc:Fallback xmlns="">
          <p:sp>
            <p:nvSpPr>
              <p:cNvPr id="11" name="Rectangle 10">
                <a:extLst>
                  <a:ext uri="{FF2B5EF4-FFF2-40B4-BE49-F238E27FC236}">
                    <a16:creationId xmlns:a16="http://schemas.microsoft.com/office/drawing/2014/main" id="{AAC817D1-ED5A-4E7E-BDEE-6694711B547C}"/>
                  </a:ext>
                </a:extLst>
              </p:cNvPr>
              <p:cNvSpPr>
                <a:spLocks noRot="1" noChangeAspect="1" noMove="1" noResize="1" noEditPoints="1" noAdjustHandles="1" noChangeArrowheads="1" noChangeShapeType="1" noTextEdit="1"/>
              </p:cNvSpPr>
              <p:nvPr/>
            </p:nvSpPr>
            <p:spPr>
              <a:xfrm>
                <a:off x="838200" y="2790041"/>
                <a:ext cx="7877175" cy="243244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64744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7187799" cy="502602"/>
          </a:xfrm>
        </p:spPr>
        <p:txBody>
          <a:bodyPr>
            <a:normAutofit fontScale="90000"/>
          </a:bodyPr>
          <a:lstStyle/>
          <a:p>
            <a:r>
              <a:rPr lang="en-US" sz="4000" dirty="0">
                <a:ea typeface="Arial" charset="0"/>
                <a:cs typeface="Arial" charset="0"/>
              </a:rPr>
              <a:t>Depth of Processing Example – Step 5</a:t>
            </a:r>
            <a:endParaRPr lang="en-US" sz="4000" dirty="0"/>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F8E26CDA-B97B-4F3D-9086-9832BED1FDE6}"/>
              </a:ext>
            </a:extLst>
          </p:cNvPr>
          <p:cNvSpPr>
            <a:spLocks noGrp="1"/>
          </p:cNvSpPr>
          <p:nvPr>
            <p:ph idx="1"/>
          </p:nvPr>
        </p:nvSpPr>
        <p:spPr>
          <a:xfrm>
            <a:off x="496229" y="1215371"/>
            <a:ext cx="3886200" cy="4525963"/>
          </a:xfrm>
        </p:spPr>
        <p:txBody>
          <a:bodyPr>
            <a:normAutofit/>
          </a:bodyPr>
          <a:lstStyle/>
          <a:p>
            <a:pPr>
              <a:spcBef>
                <a:spcPts val="0"/>
              </a:spcBef>
            </a:pPr>
            <a:r>
              <a:rPr lang="en-US" sz="2800" b="1" dirty="0"/>
              <a:t>STEP 5:</a:t>
            </a:r>
            <a:r>
              <a:rPr lang="en-US" sz="2800" dirty="0"/>
              <a:t> Calculate the Test Statistic</a:t>
            </a:r>
          </a:p>
          <a:p>
            <a:pPr>
              <a:spcBef>
                <a:spcPts val="0"/>
              </a:spcBef>
            </a:pPr>
            <a:r>
              <a:rPr lang="en-US" sz="2800" dirty="0"/>
              <a:t>The equation calls for the degrees of freedom, which was calculated in the previous step as </a:t>
            </a:r>
            <a:br>
              <a:rPr lang="en-US" sz="2800" dirty="0"/>
            </a:br>
            <a:r>
              <a:rPr lang="en-US" sz="2800" i="1" dirty="0"/>
              <a:t>N</a:t>
            </a:r>
            <a:r>
              <a:rPr lang="en-US" sz="2800" dirty="0"/>
              <a:t> – 2 = 38 – 2 = 36</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A7F9361-3185-4633-B7DF-B0250337F9A0}"/>
                  </a:ext>
                </a:extLst>
              </p:cNvPr>
              <p:cNvSpPr txBox="1"/>
              <p:nvPr/>
            </p:nvSpPr>
            <p:spPr>
              <a:xfrm>
                <a:off x="3592551" y="1094709"/>
                <a:ext cx="5715000" cy="4141134"/>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sSubSup>
                        <m:sSubSupPr>
                          <m:ctrlPr>
                            <a:rPr lang="en-US" sz="1600" i="1" smtClean="0">
                              <a:latin typeface="Cambria Math" panose="02040503050406030204" pitchFamily="18" charset="0"/>
                            </a:rPr>
                          </m:ctrlPr>
                        </m:sSubSupPr>
                        <m:e>
                          <m:r>
                            <a:rPr lang="en-US" sz="1600" i="1">
                              <a:latin typeface="Cambria Math" charset="0"/>
                            </a:rPr>
                            <m:t>𝑠</m:t>
                          </m:r>
                        </m:e>
                        <m:sub>
                          <m:r>
                            <a:rPr lang="en-US" sz="1600" i="1">
                              <a:latin typeface="Cambria Math" charset="0"/>
                            </a:rPr>
                            <m:t>𝑝𝑜𝑜𝑙𝑒𝑑</m:t>
                          </m:r>
                        </m:sub>
                        <m:sup>
                          <m:r>
                            <a:rPr lang="en-US" sz="1600" i="1">
                              <a:latin typeface="Cambria Math" charset="0"/>
                            </a:rPr>
                            <m:t>2</m:t>
                          </m:r>
                        </m:sup>
                      </m:sSubSup>
                      <m:r>
                        <a:rPr lang="en-US" sz="1600" i="1">
                          <a:latin typeface="Cambria Math" charset="0"/>
                        </a:rPr>
                        <m:t>=</m:t>
                      </m:r>
                      <m:f>
                        <m:fPr>
                          <m:ctrlPr>
                            <a:rPr lang="en-US" sz="1600" i="1">
                              <a:latin typeface="Cambria Math" panose="02040503050406030204" pitchFamily="18" charset="0"/>
                            </a:rPr>
                          </m:ctrlPr>
                        </m:fPr>
                        <m:num>
                          <m:sSubSup>
                            <m:sSubSupPr>
                              <m:ctrlPr>
                                <a:rPr lang="en-US" sz="1600" i="1">
                                  <a:latin typeface="Cambria Math" panose="02040503050406030204" pitchFamily="18" charset="0"/>
                                </a:rPr>
                              </m:ctrlPr>
                            </m:sSubSupPr>
                            <m:e>
                              <m:r>
                                <a:rPr lang="en-US" sz="1600" i="1">
                                  <a:latin typeface="Cambria Math" charset="0"/>
                                </a:rPr>
                                <m:t>𝑠</m:t>
                              </m:r>
                            </m:e>
                            <m:sub>
                              <m:r>
                                <a:rPr lang="en-US" sz="1600" i="1">
                                  <a:latin typeface="Cambria Math" charset="0"/>
                                </a:rPr>
                                <m:t>1</m:t>
                              </m:r>
                            </m:sub>
                            <m:sup>
                              <m:r>
                                <a:rPr lang="en-US" sz="1600" i="1">
                                  <a:latin typeface="Cambria Math" charset="0"/>
                                </a:rPr>
                                <m:t>2</m:t>
                              </m:r>
                            </m:sup>
                          </m:sSubSup>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charset="0"/>
                                    </a:rPr>
                                    <m:t>𝑛</m:t>
                                  </m:r>
                                </m:e>
                                <m:sub>
                                  <m:r>
                                    <a:rPr lang="en-US" sz="1600" i="1">
                                      <a:latin typeface="Cambria Math" charset="0"/>
                                    </a:rPr>
                                    <m:t>1</m:t>
                                  </m:r>
                                </m:sub>
                              </m:sSub>
                              <m:r>
                                <a:rPr lang="en-US" sz="1600" i="1">
                                  <a:latin typeface="Cambria Math" charset="0"/>
                                </a:rPr>
                                <m:t>−1</m:t>
                              </m:r>
                            </m:e>
                          </m:d>
                          <m:r>
                            <a:rPr lang="en-US" sz="1600" i="1">
                              <a:latin typeface="Cambria Math" charset="0"/>
                            </a:rPr>
                            <m:t>+</m:t>
                          </m:r>
                          <m:sSubSup>
                            <m:sSubSupPr>
                              <m:ctrlPr>
                                <a:rPr lang="en-US" sz="1600" i="1">
                                  <a:latin typeface="Cambria Math" panose="02040503050406030204" pitchFamily="18" charset="0"/>
                                </a:rPr>
                              </m:ctrlPr>
                            </m:sSubSupPr>
                            <m:e>
                              <m:r>
                                <a:rPr lang="en-US" sz="1600" i="1">
                                  <a:latin typeface="Cambria Math" charset="0"/>
                                </a:rPr>
                                <m:t>𝑠</m:t>
                              </m:r>
                            </m:e>
                            <m:sub>
                              <m:r>
                                <a:rPr lang="en-US" sz="1600" i="1">
                                  <a:latin typeface="Cambria Math" charset="0"/>
                                </a:rPr>
                                <m:t>2</m:t>
                              </m:r>
                            </m:sub>
                            <m:sup>
                              <m:r>
                                <a:rPr lang="en-US" sz="1600" i="1">
                                  <a:latin typeface="Cambria Math" charset="0"/>
                                </a:rPr>
                                <m:t>2</m:t>
                              </m:r>
                            </m:sup>
                          </m:sSubSup>
                          <m:r>
                            <a:rPr lang="en-US" sz="1600" i="1">
                              <a:latin typeface="Cambria Math" charset="0"/>
                            </a:rPr>
                            <m:t>(</m:t>
                          </m:r>
                          <m:sSub>
                            <m:sSubPr>
                              <m:ctrlPr>
                                <a:rPr lang="en-US" sz="1600" i="1">
                                  <a:latin typeface="Cambria Math" panose="02040503050406030204" pitchFamily="18" charset="0"/>
                                </a:rPr>
                              </m:ctrlPr>
                            </m:sSubPr>
                            <m:e>
                              <m:r>
                                <a:rPr lang="en-US" sz="1600" i="1">
                                  <a:latin typeface="Cambria Math" charset="0"/>
                                </a:rPr>
                                <m:t>𝑛</m:t>
                              </m:r>
                            </m:e>
                            <m:sub>
                              <m:r>
                                <a:rPr lang="en-US" sz="1600" i="1">
                                  <a:latin typeface="Cambria Math" charset="0"/>
                                </a:rPr>
                                <m:t>2</m:t>
                              </m:r>
                            </m:sub>
                          </m:sSub>
                          <m:r>
                            <a:rPr lang="en-US" sz="1600" i="1">
                              <a:latin typeface="Cambria Math" charset="0"/>
                            </a:rPr>
                            <m:t>−1)</m:t>
                          </m:r>
                        </m:num>
                        <m:den>
                          <m:r>
                            <a:rPr lang="en-US" sz="1600" i="1">
                              <a:latin typeface="Cambria Math" charset="0"/>
                            </a:rPr>
                            <m:t>𝑑𝑓</m:t>
                          </m:r>
                        </m:den>
                      </m:f>
                    </m:oMath>
                    <m:oMath xmlns:m="http://schemas.openxmlformats.org/officeDocument/2006/math">
                      <m:r>
                        <a:rPr lang="en-US" sz="1600" b="0" i="1" smtClean="0">
                          <a:latin typeface="Cambria Math" charset="0"/>
                        </a:rPr>
                        <m:t>=</m:t>
                      </m:r>
                      <m:f>
                        <m:fPr>
                          <m:ctrlPr>
                            <a:rPr lang="en-US" sz="1600" b="0" i="1" smtClean="0">
                              <a:latin typeface="Cambria Math" panose="02040503050406030204" pitchFamily="18" charset="0"/>
                            </a:rPr>
                          </m:ctrlPr>
                        </m:fPr>
                        <m:num>
                          <m:sSup>
                            <m:sSupPr>
                              <m:ctrlPr>
                                <a:rPr lang="en-US" sz="1600" b="0" i="1" smtClean="0">
                                  <a:latin typeface="Cambria Math" panose="02040503050406030204" pitchFamily="18" charset="0"/>
                                </a:rPr>
                              </m:ctrlPr>
                            </m:sSupPr>
                            <m:e>
                              <m:r>
                                <a:rPr lang="en-US" sz="1600" b="0" i="1" smtClean="0">
                                  <a:latin typeface="Cambria Math" charset="0"/>
                                </a:rPr>
                                <m:t>1.54</m:t>
                              </m:r>
                            </m:e>
                            <m:sup>
                              <m:r>
                                <a:rPr lang="en-US" sz="1600" b="0" i="1" smtClean="0">
                                  <a:latin typeface="Cambria Math" charset="0"/>
                                </a:rPr>
                                <m:t>2</m:t>
                              </m:r>
                            </m:sup>
                          </m:sSup>
                          <m:d>
                            <m:dPr>
                              <m:ctrlPr>
                                <a:rPr lang="en-US" sz="1600" b="0" i="1" smtClean="0">
                                  <a:latin typeface="Cambria Math" panose="02040503050406030204" pitchFamily="18" charset="0"/>
                                </a:rPr>
                              </m:ctrlPr>
                            </m:dPr>
                            <m:e>
                              <m:r>
                                <a:rPr lang="en-US" sz="1600" b="0" i="1" smtClean="0">
                                  <a:latin typeface="Cambria Math" charset="0"/>
                                </a:rPr>
                                <m:t>18−1</m:t>
                              </m:r>
                            </m:e>
                          </m:d>
                          <m:r>
                            <a:rPr lang="en-US" sz="1600" b="0" i="1" smtClean="0">
                              <a:latin typeface="Cambria Math" charset="0"/>
                            </a:rPr>
                            <m:t>+</m:t>
                          </m:r>
                          <m:sSup>
                            <m:sSupPr>
                              <m:ctrlPr>
                                <a:rPr lang="en-US" sz="1600" b="0" i="1" smtClean="0">
                                  <a:latin typeface="Cambria Math" panose="02040503050406030204" pitchFamily="18" charset="0"/>
                                </a:rPr>
                              </m:ctrlPr>
                            </m:sSupPr>
                            <m:e>
                              <m:r>
                                <a:rPr lang="en-US" sz="1600" b="0" i="1" smtClean="0">
                                  <a:latin typeface="Cambria Math" charset="0"/>
                                </a:rPr>
                                <m:t>2.74</m:t>
                              </m:r>
                            </m:e>
                            <m:sup>
                              <m:r>
                                <a:rPr lang="en-US" sz="1600" b="0" i="1" smtClean="0">
                                  <a:latin typeface="Cambria Math" charset="0"/>
                                </a:rPr>
                                <m:t>2</m:t>
                              </m:r>
                            </m:sup>
                          </m:sSup>
                          <m:r>
                            <a:rPr lang="en-US" sz="1600" b="0" i="1" smtClean="0">
                              <a:latin typeface="Cambria Math" charset="0"/>
                            </a:rPr>
                            <m:t>(20−1)</m:t>
                          </m:r>
                        </m:num>
                        <m:den>
                          <m:r>
                            <a:rPr lang="en-US" sz="1600" b="0" i="1" smtClean="0">
                              <a:latin typeface="Cambria Math" charset="0"/>
                            </a:rPr>
                            <m:t>36</m:t>
                          </m:r>
                        </m:den>
                      </m:f>
                    </m:oMath>
                    <m:oMath xmlns:m="http://schemas.openxmlformats.org/officeDocument/2006/math">
                      <m:r>
                        <a:rPr lang="en-US" sz="1600" b="0" i="1" smtClean="0">
                          <a:latin typeface="Cambria Math" charset="0"/>
                        </a:rPr>
                        <m:t>=2.3716</m:t>
                      </m:r>
                      <m:d>
                        <m:dPr>
                          <m:ctrlPr>
                            <a:rPr lang="en-US" sz="1600" b="0" i="1" smtClean="0">
                              <a:latin typeface="Cambria Math" panose="02040503050406030204" pitchFamily="18" charset="0"/>
                            </a:rPr>
                          </m:ctrlPr>
                        </m:dPr>
                        <m:e>
                          <m:r>
                            <a:rPr lang="en-US" sz="1600" b="0" i="1" smtClean="0">
                              <a:latin typeface="Cambria Math" charset="0"/>
                            </a:rPr>
                            <m:t>17</m:t>
                          </m:r>
                        </m:e>
                      </m:d>
                      <m:r>
                        <a:rPr lang="en-US" sz="1600" b="0" i="1" smtClean="0">
                          <a:latin typeface="Cambria Math" charset="0"/>
                        </a:rPr>
                        <m:t>+7.5076</m:t>
                      </m:r>
                      <m:d>
                        <m:dPr>
                          <m:ctrlPr>
                            <a:rPr lang="en-US" sz="1600" b="0" i="1" smtClean="0">
                              <a:latin typeface="Cambria Math" panose="02040503050406030204" pitchFamily="18" charset="0"/>
                            </a:rPr>
                          </m:ctrlPr>
                        </m:dPr>
                        <m:e>
                          <m:r>
                            <a:rPr lang="en-US" sz="1600" b="0" i="1" smtClean="0">
                              <a:latin typeface="Cambria Math" charset="0"/>
                            </a:rPr>
                            <m:t>19</m:t>
                          </m:r>
                        </m:e>
                      </m:d>
                    </m:oMath>
                    <m:oMath xmlns:m="http://schemas.openxmlformats.org/officeDocument/2006/math">
                      <m:r>
                        <a:rPr lang="en-US" sz="1600" b="0" i="1" smtClean="0">
                          <a:latin typeface="Cambria Math" charset="0"/>
                        </a:rPr>
                        <m:t>=</m:t>
                      </m:r>
                      <m:f>
                        <m:fPr>
                          <m:ctrlPr>
                            <a:rPr lang="en-US" sz="1600" b="0" i="1" smtClean="0">
                              <a:latin typeface="Cambria Math" panose="02040503050406030204" pitchFamily="18" charset="0"/>
                            </a:rPr>
                          </m:ctrlPr>
                        </m:fPr>
                        <m:num>
                          <m:r>
                            <a:rPr lang="en-US" sz="1600" b="0" i="1" smtClean="0">
                              <a:latin typeface="Cambria Math" charset="0"/>
                            </a:rPr>
                            <m:t>40.3172+142.6444</m:t>
                          </m:r>
                        </m:num>
                        <m:den>
                          <m:r>
                            <a:rPr lang="en-US" sz="1600" b="0" i="1" smtClean="0">
                              <a:latin typeface="Cambria Math" charset="0"/>
                            </a:rPr>
                            <m:t>36</m:t>
                          </m:r>
                        </m:den>
                      </m:f>
                    </m:oMath>
                    <m:oMath xmlns:m="http://schemas.openxmlformats.org/officeDocument/2006/math">
                      <m:r>
                        <a:rPr lang="en-US" sz="1600" b="0" i="1" smtClean="0">
                          <a:latin typeface="Cambria Math" charset="0"/>
                        </a:rPr>
                        <m:t>=</m:t>
                      </m:r>
                      <m:f>
                        <m:fPr>
                          <m:ctrlPr>
                            <a:rPr lang="en-US" sz="1600" b="0" i="1" smtClean="0">
                              <a:latin typeface="Cambria Math" panose="02040503050406030204" pitchFamily="18" charset="0"/>
                            </a:rPr>
                          </m:ctrlPr>
                        </m:fPr>
                        <m:num>
                          <m:r>
                            <a:rPr lang="en-US" sz="1600" b="0" i="1" smtClean="0">
                              <a:latin typeface="Cambria Math" charset="0"/>
                            </a:rPr>
                            <m:t>182.9616</m:t>
                          </m:r>
                        </m:num>
                        <m:den>
                          <m:r>
                            <a:rPr lang="en-US" sz="1600" b="0" i="1" smtClean="0">
                              <a:latin typeface="Cambria Math" charset="0"/>
                            </a:rPr>
                            <m:t>36</m:t>
                          </m:r>
                        </m:den>
                      </m:f>
                    </m:oMath>
                    <m:oMath xmlns:m="http://schemas.openxmlformats.org/officeDocument/2006/math">
                      <m:r>
                        <a:rPr lang="en-US" sz="1600" b="0" i="1" smtClean="0">
                          <a:latin typeface="Cambria Math" charset="0"/>
                        </a:rPr>
                        <m:t>=5.0823</m:t>
                      </m:r>
                    </m:oMath>
                    <m:oMath xmlns:m="http://schemas.openxmlformats.org/officeDocument/2006/math">
                      <m:r>
                        <a:rPr lang="en-US" sz="1600" b="0" i="1" smtClean="0">
                          <a:latin typeface="Cambria Math" charset="0"/>
                        </a:rPr>
                        <m:t>=5.08</m:t>
                      </m:r>
                    </m:oMath>
                  </m:oMathPara>
                </a14:m>
                <a:endParaRPr lang="en-US" sz="1600" dirty="0"/>
              </a:p>
            </p:txBody>
          </p:sp>
        </mc:Choice>
        <mc:Fallback xmlns="">
          <p:sp>
            <p:nvSpPr>
              <p:cNvPr id="9" name="TextBox 8">
                <a:extLst>
                  <a:ext uri="{FF2B5EF4-FFF2-40B4-BE49-F238E27FC236}">
                    <a16:creationId xmlns:a16="http://schemas.microsoft.com/office/drawing/2014/main" id="{CA7F9361-3185-4633-B7DF-B0250337F9A0}"/>
                  </a:ext>
                </a:extLst>
              </p:cNvPr>
              <p:cNvSpPr txBox="1">
                <a:spLocks noRot="1" noChangeAspect="1" noMove="1" noResize="1" noEditPoints="1" noAdjustHandles="1" noChangeArrowheads="1" noChangeShapeType="1" noTextEdit="1"/>
              </p:cNvSpPr>
              <p:nvPr/>
            </p:nvSpPr>
            <p:spPr>
              <a:xfrm>
                <a:off x="3592551" y="1094709"/>
                <a:ext cx="5715000" cy="414113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6460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5925D-8362-454E-BCE9-5E96BF8EC425}"/>
              </a:ext>
            </a:extLst>
          </p:cNvPr>
          <p:cNvSpPr>
            <a:spLocks noGrp="1"/>
          </p:cNvSpPr>
          <p:nvPr>
            <p:ph type="title"/>
          </p:nvPr>
        </p:nvSpPr>
        <p:spPr/>
        <p:txBody>
          <a:bodyPr/>
          <a:lstStyle/>
          <a:p>
            <a:r>
              <a:rPr lang="en-US" dirty="0"/>
              <a:t>Objectives </a:t>
            </a:r>
          </a:p>
        </p:txBody>
      </p:sp>
      <p:sp>
        <p:nvSpPr>
          <p:cNvPr id="3" name="Content Placeholder 2">
            <a:extLst>
              <a:ext uri="{FF2B5EF4-FFF2-40B4-BE49-F238E27FC236}">
                <a16:creationId xmlns:a16="http://schemas.microsoft.com/office/drawing/2014/main" id="{9029E240-7745-4A24-A4C6-9302409A1D2D}"/>
              </a:ext>
            </a:extLst>
          </p:cNvPr>
          <p:cNvSpPr>
            <a:spLocks noGrp="1"/>
          </p:cNvSpPr>
          <p:nvPr>
            <p:ph idx="1"/>
          </p:nvPr>
        </p:nvSpPr>
        <p:spPr>
          <a:xfrm>
            <a:off x="457200" y="1362875"/>
            <a:ext cx="8229600" cy="3997882"/>
          </a:xfrm>
        </p:spPr>
        <p:txBody>
          <a:bodyPr>
            <a:normAutofit/>
          </a:bodyPr>
          <a:lstStyle/>
          <a:p>
            <a:pPr marL="365760">
              <a:spcBef>
                <a:spcPts val="0"/>
              </a:spcBef>
            </a:pPr>
            <a:r>
              <a:rPr lang="en-US" dirty="0"/>
              <a:t>Types of Two-Sample t Tests</a:t>
            </a:r>
          </a:p>
          <a:p>
            <a:pPr marL="365760">
              <a:spcBef>
                <a:spcPts val="0"/>
              </a:spcBef>
            </a:pPr>
            <a:r>
              <a:rPr lang="en-US" dirty="0"/>
              <a:t>Calculating the Independent-Samples t Test</a:t>
            </a:r>
          </a:p>
          <a:p>
            <a:pPr marL="365760">
              <a:spcBef>
                <a:spcPts val="0"/>
              </a:spcBef>
            </a:pPr>
            <a:r>
              <a:rPr lang="en-US" dirty="0"/>
              <a:t>Interpreting the Independent-Samples t Test</a:t>
            </a:r>
          </a:p>
        </p:txBody>
      </p:sp>
      <p:pic>
        <p:nvPicPr>
          <p:cNvPr id="4" name="Picture 3" descr="footer-rectangle-bw_Epi-Biostat.png">
            <a:extLst>
              <a:ext uri="{FF2B5EF4-FFF2-40B4-BE49-F238E27FC236}">
                <a16:creationId xmlns:a16="http://schemas.microsoft.com/office/drawing/2014/main" id="{00175545-EB11-4A3E-8F96-50BEF1EC02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Tree>
    <p:extLst>
      <p:ext uri="{BB962C8B-B14F-4D97-AF65-F5344CB8AC3E}">
        <p14:creationId xmlns:p14="http://schemas.microsoft.com/office/powerpoint/2010/main" val="2731380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70"/>
            <a:ext cx="7154346" cy="502602"/>
          </a:xfrm>
        </p:spPr>
        <p:txBody>
          <a:bodyPr>
            <a:normAutofit fontScale="90000"/>
          </a:bodyPr>
          <a:lstStyle/>
          <a:p>
            <a:r>
              <a:rPr lang="en-US" sz="4000" dirty="0">
                <a:latin typeface="+mn-lt"/>
                <a:ea typeface="Arial" charset="0"/>
                <a:cs typeface="Arial" charset="0"/>
              </a:rPr>
              <a:t>Depth of Processing Example – Step 5</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4E5FF1E5-7424-498F-84AC-B7E692006375}"/>
              </a:ext>
            </a:extLst>
          </p:cNvPr>
          <p:cNvSpPr>
            <a:spLocks noGrp="1"/>
          </p:cNvSpPr>
          <p:nvPr>
            <p:ph idx="1"/>
          </p:nvPr>
        </p:nvSpPr>
        <p:spPr>
          <a:xfrm>
            <a:off x="457200" y="1166018"/>
            <a:ext cx="3124200" cy="4525963"/>
          </a:xfrm>
        </p:spPr>
        <p:txBody>
          <a:bodyPr>
            <a:normAutofit/>
          </a:bodyPr>
          <a:lstStyle/>
          <a:p>
            <a:pPr>
              <a:spcBef>
                <a:spcPts val="0"/>
              </a:spcBef>
            </a:pPr>
            <a:r>
              <a:rPr lang="en-US" sz="2800" b="1" dirty="0"/>
              <a:t>STEP 5: </a:t>
            </a:r>
            <a:r>
              <a:rPr lang="en-US" sz="2800" dirty="0"/>
              <a:t>Calculate the Test Statistic</a:t>
            </a:r>
          </a:p>
          <a:p>
            <a:pPr lvl="1">
              <a:spcBef>
                <a:spcPts val="0"/>
              </a:spcBef>
            </a:pPr>
            <a:r>
              <a:rPr lang="en-US" sz="2400" dirty="0"/>
              <a:t>Step 2</a:t>
            </a:r>
          </a:p>
          <a:p>
            <a:pPr lvl="2">
              <a:spcBef>
                <a:spcPts val="0"/>
              </a:spcBef>
            </a:pPr>
            <a:r>
              <a:rPr lang="en-US" sz="2000" dirty="0"/>
              <a:t>Use standard error of the difference to calculate </a:t>
            </a:r>
            <a:r>
              <a:rPr lang="en-US" sz="2000" i="1" dirty="0"/>
              <a:t>t</a:t>
            </a:r>
            <a:r>
              <a:rPr lang="en-US" sz="2000" dirty="0"/>
              <a:t> (Equation 8.3)</a:t>
            </a:r>
          </a:p>
          <a:p>
            <a:pPr>
              <a:spcBef>
                <a:spcPts val="0"/>
              </a:spcBef>
            </a:pPr>
            <a:endParaRPr lang="en-US" sz="2800" dirty="0"/>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322DD1C1-2A79-4216-95B1-F4F77F1CE169}"/>
                  </a:ext>
                </a:extLst>
              </p:cNvPr>
              <p:cNvSpPr/>
              <p:nvPr/>
            </p:nvSpPr>
            <p:spPr>
              <a:xfrm>
                <a:off x="3610337" y="1278602"/>
                <a:ext cx="5334000" cy="377334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charset="0"/>
                            </a:rPr>
                            <m:t>𝑆</m:t>
                          </m:r>
                        </m:e>
                        <m:sub>
                          <m:sSub>
                            <m:sSubPr>
                              <m:ctrlPr>
                                <a:rPr lang="en-US" sz="1400" b="0" i="1" smtClean="0">
                                  <a:latin typeface="Cambria Math" panose="02040503050406030204" pitchFamily="18" charset="0"/>
                                </a:rPr>
                              </m:ctrlPr>
                            </m:sSubPr>
                            <m:e>
                              <m:r>
                                <a:rPr lang="en-US" sz="1400" b="0" i="1" smtClean="0">
                                  <a:latin typeface="Cambria Math" charset="0"/>
                                </a:rPr>
                                <m:t>𝑀</m:t>
                              </m:r>
                            </m:e>
                            <m:sub>
                              <m:r>
                                <a:rPr lang="en-US" sz="1400" b="0" i="1" smtClean="0">
                                  <a:latin typeface="Cambria Math" charset="0"/>
                                </a:rPr>
                                <m:t>1</m:t>
                              </m:r>
                            </m:sub>
                          </m:sSub>
                          <m:r>
                            <a:rPr lang="en-US" sz="1400" b="0" i="1" smtClean="0">
                              <a:latin typeface="Cambria Math" charset="0"/>
                            </a:rPr>
                            <m:t>−</m:t>
                          </m:r>
                          <m:sSub>
                            <m:sSubPr>
                              <m:ctrlPr>
                                <a:rPr lang="en-US" sz="1400" b="0" i="1" smtClean="0">
                                  <a:latin typeface="Cambria Math" panose="02040503050406030204" pitchFamily="18" charset="0"/>
                                </a:rPr>
                              </m:ctrlPr>
                            </m:sSubPr>
                            <m:e>
                              <m:r>
                                <a:rPr lang="en-US" sz="1400" b="0" i="1" smtClean="0">
                                  <a:latin typeface="Cambria Math" charset="0"/>
                                </a:rPr>
                                <m:t>𝑀</m:t>
                              </m:r>
                            </m:e>
                            <m:sub>
                              <m:r>
                                <a:rPr lang="en-US" sz="1400" b="0" i="1" smtClean="0">
                                  <a:latin typeface="Cambria Math" charset="0"/>
                                </a:rPr>
                                <m:t>2</m:t>
                              </m:r>
                            </m:sub>
                          </m:sSub>
                        </m:sub>
                      </m:sSub>
                      <m:r>
                        <a:rPr lang="en-US" sz="1400" b="0" i="1" smtClean="0">
                          <a:latin typeface="Cambria Math" charset="0"/>
                        </a:rPr>
                        <m:t>=</m:t>
                      </m:r>
                      <m:rad>
                        <m:radPr>
                          <m:degHide m:val="on"/>
                          <m:ctrlPr>
                            <a:rPr lang="en-US" sz="1400" b="0" i="1" smtClean="0">
                              <a:latin typeface="Cambria Math" panose="02040503050406030204" pitchFamily="18" charset="0"/>
                              <a:ea typeface="Cambria Math" charset="0"/>
                              <a:cs typeface="Cambria Math" charset="0"/>
                            </a:rPr>
                          </m:ctrlPr>
                        </m:radPr>
                        <m:deg/>
                        <m:e>
                          <m:sSubSup>
                            <m:sSubSupPr>
                              <m:ctrlPr>
                                <a:rPr lang="en-US" sz="1400" b="0" i="1" smtClean="0">
                                  <a:latin typeface="Cambria Math" panose="02040503050406030204" pitchFamily="18" charset="0"/>
                                </a:rPr>
                              </m:ctrlPr>
                            </m:sSubSupPr>
                            <m:e>
                              <m:r>
                                <a:rPr lang="en-US" sz="1400" b="0" i="1" smtClean="0">
                                  <a:latin typeface="Cambria Math" charset="0"/>
                                </a:rPr>
                                <m:t>𝑆</m:t>
                              </m:r>
                            </m:e>
                            <m:sub>
                              <m:r>
                                <a:rPr lang="en-US" sz="1400" b="0" i="1" smtClean="0">
                                  <a:latin typeface="Cambria Math" charset="0"/>
                                </a:rPr>
                                <m:t>𝑃𝑜𝑜𝑙𝑒𝑑</m:t>
                              </m:r>
                            </m:sub>
                            <m:sup>
                              <m:r>
                                <a:rPr lang="en-US" sz="1400" b="0" i="1" smtClean="0">
                                  <a:latin typeface="Cambria Math" charset="0"/>
                                </a:rPr>
                                <m:t>2</m:t>
                              </m:r>
                            </m:sup>
                          </m:sSubSup>
                          <m:d>
                            <m:dPr>
                              <m:ctrlPr>
                                <a:rPr lang="en-US" sz="1400" b="0" i="1" smtClean="0">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charset="0"/>
                                    </a:rPr>
                                    <m:t>𝑁</m:t>
                                  </m:r>
                                </m:num>
                                <m:den>
                                  <m:sSub>
                                    <m:sSubPr>
                                      <m:ctrlPr>
                                        <a:rPr lang="en-US" sz="1400" i="1">
                                          <a:latin typeface="Cambria Math" panose="02040503050406030204" pitchFamily="18" charset="0"/>
                                        </a:rPr>
                                      </m:ctrlPr>
                                    </m:sSubPr>
                                    <m:e>
                                      <m:r>
                                        <a:rPr lang="en-US" sz="1400" i="1">
                                          <a:latin typeface="Cambria Math" charset="0"/>
                                        </a:rPr>
                                        <m:t>𝑛</m:t>
                                      </m:r>
                                    </m:e>
                                    <m:sub>
                                      <m:r>
                                        <a:rPr lang="en-US" sz="1400" i="1">
                                          <a:latin typeface="Cambria Math" charset="0"/>
                                        </a:rPr>
                                        <m:t>1</m:t>
                                      </m:r>
                                    </m:sub>
                                  </m:sSub>
                                  <m:r>
                                    <a:rPr lang="en-US" sz="1400" i="1">
                                      <a:latin typeface="Cambria Math" charset="0"/>
                                      <a:ea typeface="Cambria Math" charset="0"/>
                                      <a:cs typeface="Cambria Math" charset="0"/>
                                    </a:rPr>
                                    <m:t>×</m:t>
                                  </m:r>
                                  <m:sSub>
                                    <m:sSubPr>
                                      <m:ctrlPr>
                                        <a:rPr lang="en-US" sz="1400" i="1">
                                          <a:latin typeface="Cambria Math" panose="02040503050406030204" pitchFamily="18" charset="0"/>
                                          <a:ea typeface="Cambria Math" charset="0"/>
                                          <a:cs typeface="Cambria Math" charset="0"/>
                                        </a:rPr>
                                      </m:ctrlPr>
                                    </m:sSubPr>
                                    <m:e>
                                      <m:r>
                                        <a:rPr lang="en-US" sz="1400" i="1">
                                          <a:latin typeface="Cambria Math" charset="0"/>
                                          <a:ea typeface="Cambria Math" charset="0"/>
                                          <a:cs typeface="Cambria Math" charset="0"/>
                                        </a:rPr>
                                        <m:t>𝑛</m:t>
                                      </m:r>
                                    </m:e>
                                    <m:sub>
                                      <m:r>
                                        <a:rPr lang="en-US" sz="1400" i="1">
                                          <a:latin typeface="Cambria Math" charset="0"/>
                                          <a:ea typeface="Cambria Math" charset="0"/>
                                          <a:cs typeface="Cambria Math" charset="0"/>
                                        </a:rPr>
                                        <m:t>2</m:t>
                                      </m:r>
                                    </m:sub>
                                  </m:sSub>
                                </m:den>
                              </m:f>
                            </m:e>
                          </m:d>
                        </m:e>
                      </m:rad>
                    </m:oMath>
                    <m:oMath xmlns:m="http://schemas.openxmlformats.org/officeDocument/2006/math">
                      <m:r>
                        <a:rPr lang="en-US" sz="1400" b="0" i="1" smtClean="0">
                          <a:latin typeface="Cambria Math" charset="0"/>
                        </a:rPr>
                        <m:t>𝑤h𝑒𝑟𝑒</m:t>
                      </m:r>
                      <m:r>
                        <a:rPr lang="en-US" sz="1400" b="0" i="1" smtClean="0">
                          <a:latin typeface="Cambria Math" charset="0"/>
                        </a:rPr>
                        <m:t> </m:t>
                      </m:r>
                      <m:sSub>
                        <m:sSubPr>
                          <m:ctrlPr>
                            <a:rPr lang="en-US" sz="1400" i="1">
                              <a:latin typeface="Cambria Math" panose="02040503050406030204" pitchFamily="18" charset="0"/>
                            </a:rPr>
                          </m:ctrlPr>
                        </m:sSubPr>
                        <m:e>
                          <m:r>
                            <a:rPr lang="en-US" sz="1400" i="1">
                              <a:latin typeface="Cambria Math" charset="0"/>
                            </a:rPr>
                            <m:t>𝑆</m:t>
                          </m:r>
                        </m:e>
                        <m:sub>
                          <m:sSub>
                            <m:sSubPr>
                              <m:ctrlPr>
                                <a:rPr lang="en-US" sz="1400" i="1">
                                  <a:latin typeface="Cambria Math" panose="02040503050406030204" pitchFamily="18" charset="0"/>
                                </a:rPr>
                              </m:ctrlPr>
                            </m:sSubPr>
                            <m:e>
                              <m:r>
                                <a:rPr lang="en-US" sz="1400" i="1">
                                  <a:latin typeface="Cambria Math" charset="0"/>
                                </a:rPr>
                                <m:t>𝑀</m:t>
                              </m:r>
                            </m:e>
                            <m:sub>
                              <m:r>
                                <a:rPr lang="en-US" sz="1400" i="1">
                                  <a:latin typeface="Cambria Math" charset="0"/>
                                </a:rPr>
                                <m:t>1</m:t>
                              </m:r>
                            </m:sub>
                          </m:sSub>
                          <m:r>
                            <a:rPr lang="en-US" sz="1400" i="1">
                              <a:latin typeface="Cambria Math" charset="0"/>
                            </a:rPr>
                            <m:t>−</m:t>
                          </m:r>
                          <m:sSub>
                            <m:sSubPr>
                              <m:ctrlPr>
                                <a:rPr lang="en-US" sz="1400" i="1">
                                  <a:latin typeface="Cambria Math" panose="02040503050406030204" pitchFamily="18" charset="0"/>
                                </a:rPr>
                              </m:ctrlPr>
                            </m:sSubPr>
                            <m:e>
                              <m:r>
                                <a:rPr lang="en-US" sz="1400" i="1">
                                  <a:latin typeface="Cambria Math" charset="0"/>
                                </a:rPr>
                                <m:t>𝑀</m:t>
                              </m:r>
                            </m:e>
                            <m:sub>
                              <m:r>
                                <a:rPr lang="en-US" sz="1400" i="1">
                                  <a:latin typeface="Cambria Math" charset="0"/>
                                </a:rPr>
                                <m:t>2</m:t>
                              </m:r>
                            </m:sub>
                          </m:sSub>
                        </m:sub>
                      </m:sSub>
                      <m:r>
                        <a:rPr lang="en-US" sz="1400" b="0" i="1" smtClean="0">
                          <a:latin typeface="Cambria Math" charset="0"/>
                        </a:rPr>
                        <m:t>=</m:t>
                      </m:r>
                      <m:r>
                        <a:rPr lang="en-US" sz="1400" b="0" i="1" smtClean="0">
                          <a:latin typeface="Cambria Math" charset="0"/>
                        </a:rPr>
                        <m:t>𝑡h𝑒</m:t>
                      </m:r>
                      <m:r>
                        <a:rPr lang="en-US" sz="1400" b="0" i="1" smtClean="0">
                          <a:latin typeface="Cambria Math" charset="0"/>
                        </a:rPr>
                        <m:t> </m:t>
                      </m:r>
                      <m:r>
                        <a:rPr lang="en-US" sz="1400" b="0" i="1" smtClean="0">
                          <a:latin typeface="Cambria Math" charset="0"/>
                        </a:rPr>
                        <m:t>𝑠𝑡𝑎𝑛𝑑𝑎𝑟𝑑</m:t>
                      </m:r>
                      <m:r>
                        <a:rPr lang="en-US" sz="1400" b="0" i="1" smtClean="0">
                          <a:latin typeface="Cambria Math" charset="0"/>
                        </a:rPr>
                        <m:t> </m:t>
                      </m:r>
                      <m:r>
                        <a:rPr lang="en-US" sz="1400" b="0" i="1" smtClean="0">
                          <a:latin typeface="Cambria Math" charset="0"/>
                        </a:rPr>
                        <m:t>𝑒𝑟𝑟𝑜𝑟</m:t>
                      </m:r>
                      <m:r>
                        <a:rPr lang="en-US" sz="1400" b="0" i="1" smtClean="0">
                          <a:latin typeface="Cambria Math" charset="0"/>
                        </a:rPr>
                        <m:t> </m:t>
                      </m:r>
                      <m:r>
                        <a:rPr lang="en-US" sz="1400" b="0" i="1" smtClean="0">
                          <a:latin typeface="Cambria Math" charset="0"/>
                        </a:rPr>
                        <m:t>𝑜𝑓</m:t>
                      </m:r>
                      <m:r>
                        <a:rPr lang="en-US" sz="1400" b="0" i="1" smtClean="0">
                          <a:latin typeface="Cambria Math" charset="0"/>
                        </a:rPr>
                        <m:t> </m:t>
                      </m:r>
                      <m:r>
                        <a:rPr lang="en-US" sz="1400" b="0" i="1" smtClean="0">
                          <a:latin typeface="Cambria Math" charset="0"/>
                        </a:rPr>
                        <m:t>𝑡h𝑒</m:t>
                      </m:r>
                      <m:r>
                        <a:rPr lang="en-US" sz="1400" b="0" i="1" smtClean="0">
                          <a:latin typeface="Cambria Math" charset="0"/>
                        </a:rPr>
                        <m:t> </m:t>
                      </m:r>
                      <m:r>
                        <a:rPr lang="en-US" sz="1400" b="0" i="1" smtClean="0">
                          <a:latin typeface="Cambria Math" charset="0"/>
                        </a:rPr>
                        <m:t>𝑑𝑖𝑓𝑓𝑒𝑟𝑒𝑛𝑐𝑒</m:t>
                      </m:r>
                    </m:oMath>
                    <m:oMath xmlns:m="http://schemas.openxmlformats.org/officeDocument/2006/math">
                      <m:sSubSup>
                        <m:sSubSupPr>
                          <m:ctrlPr>
                            <a:rPr lang="en-US" sz="1400" i="1">
                              <a:latin typeface="Cambria Math" panose="02040503050406030204" pitchFamily="18" charset="0"/>
                            </a:rPr>
                          </m:ctrlPr>
                        </m:sSubSupPr>
                        <m:e>
                          <m:r>
                            <a:rPr lang="en-US" sz="1400" i="1">
                              <a:latin typeface="Cambria Math" charset="0"/>
                            </a:rPr>
                            <m:t>𝑠</m:t>
                          </m:r>
                        </m:e>
                        <m:sub>
                          <m:r>
                            <a:rPr lang="en-US" sz="1400" i="1">
                              <a:latin typeface="Cambria Math" charset="0"/>
                            </a:rPr>
                            <m:t>𝑝𝑜𝑜𝑙𝑒𝑑</m:t>
                          </m:r>
                        </m:sub>
                        <m:sup>
                          <m:r>
                            <a:rPr lang="en-US" sz="1400" i="1">
                              <a:latin typeface="Cambria Math" charset="0"/>
                            </a:rPr>
                            <m:t>2</m:t>
                          </m:r>
                        </m:sup>
                      </m:sSubSup>
                      <m:r>
                        <a:rPr lang="en-US" sz="1400" b="0" i="1" smtClean="0">
                          <a:latin typeface="Cambria Math" charset="0"/>
                        </a:rPr>
                        <m:t>=</m:t>
                      </m:r>
                      <m:r>
                        <a:rPr lang="en-US" sz="1400" b="0" i="1" smtClean="0">
                          <a:latin typeface="Cambria Math" charset="0"/>
                        </a:rPr>
                        <m:t>𝑡h𝑒</m:t>
                      </m:r>
                      <m:r>
                        <a:rPr lang="en-US" sz="1400" b="0" i="1" smtClean="0">
                          <a:latin typeface="Cambria Math" charset="0"/>
                        </a:rPr>
                        <m:t> </m:t>
                      </m:r>
                      <m:r>
                        <a:rPr lang="en-US" sz="1400" b="0" i="1" smtClean="0">
                          <a:latin typeface="Cambria Math" charset="0"/>
                        </a:rPr>
                        <m:t>𝑝𝑜𝑜𝑙𝑒𝑑</m:t>
                      </m:r>
                      <m:r>
                        <a:rPr lang="en-US" sz="1400" b="0" i="1" smtClean="0">
                          <a:latin typeface="Cambria Math" charset="0"/>
                        </a:rPr>
                        <m:t> </m:t>
                      </m:r>
                      <m:r>
                        <a:rPr lang="en-US" sz="1400" b="0" i="1" smtClean="0">
                          <a:latin typeface="Cambria Math" charset="0"/>
                        </a:rPr>
                        <m:t>𝑣𝑎𝑟𝑖𝑎𝑛𝑐𝑒</m:t>
                      </m:r>
                    </m:oMath>
                    <m:oMath xmlns:m="http://schemas.openxmlformats.org/officeDocument/2006/math">
                      <m:r>
                        <a:rPr lang="en-US" sz="1400" b="0" i="1" smtClean="0">
                          <a:latin typeface="Cambria Math" charset="0"/>
                        </a:rPr>
                        <m:t>𝑁</m:t>
                      </m:r>
                      <m:r>
                        <a:rPr lang="en-US" sz="1400" b="0" i="1" smtClean="0">
                          <a:latin typeface="Cambria Math" charset="0"/>
                        </a:rPr>
                        <m:t>=</m:t>
                      </m:r>
                      <m:r>
                        <a:rPr lang="en-US" sz="1400" b="0" i="1" smtClean="0">
                          <a:latin typeface="Cambria Math" charset="0"/>
                        </a:rPr>
                        <m:t>𝑡h𝑒</m:t>
                      </m:r>
                      <m:r>
                        <a:rPr lang="en-US" sz="1400" b="0" i="1" smtClean="0">
                          <a:latin typeface="Cambria Math" charset="0"/>
                        </a:rPr>
                        <m:t> </m:t>
                      </m:r>
                      <m:r>
                        <a:rPr lang="en-US" sz="1400" b="0" i="1" smtClean="0">
                          <a:latin typeface="Cambria Math" charset="0"/>
                        </a:rPr>
                        <m:t>𝑡𝑜𝑡𝑎𝑙</m:t>
                      </m:r>
                      <m:r>
                        <a:rPr lang="en-US" sz="1400" b="0" i="1" smtClean="0">
                          <a:latin typeface="Cambria Math" charset="0"/>
                        </a:rPr>
                        <m:t> </m:t>
                      </m:r>
                      <m:r>
                        <a:rPr lang="en-US" sz="1400" b="0" i="1" smtClean="0">
                          <a:latin typeface="Cambria Math" charset="0"/>
                        </a:rPr>
                        <m:t>𝑛𝑢𝑚𝑏𝑒𝑟</m:t>
                      </m:r>
                      <m:r>
                        <a:rPr lang="en-US" sz="1400" b="0" i="1" smtClean="0">
                          <a:latin typeface="Cambria Math" charset="0"/>
                        </a:rPr>
                        <m:t> </m:t>
                      </m:r>
                      <m:r>
                        <a:rPr lang="en-US" sz="1400" b="0" i="1" smtClean="0">
                          <a:latin typeface="Cambria Math" charset="0"/>
                        </a:rPr>
                        <m:t>𝑜𝑓</m:t>
                      </m:r>
                      <m:r>
                        <a:rPr lang="en-US" sz="1400" b="0" i="1" smtClean="0">
                          <a:latin typeface="Cambria Math" charset="0"/>
                        </a:rPr>
                        <m:t> </m:t>
                      </m:r>
                      <m:r>
                        <a:rPr lang="en-US" sz="1400" b="0" i="1" smtClean="0">
                          <a:latin typeface="Cambria Math" charset="0"/>
                        </a:rPr>
                        <m:t>𝑐𝑎𝑠𝑒𝑠</m:t>
                      </m:r>
                    </m:oMath>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charset="0"/>
                            </a:rPr>
                            <m:t>𝑛</m:t>
                          </m:r>
                        </m:e>
                        <m:sub>
                          <m:r>
                            <a:rPr lang="en-US" sz="1400" b="0" i="1" smtClean="0">
                              <a:latin typeface="Cambria Math" charset="0"/>
                            </a:rPr>
                            <m:t>1</m:t>
                          </m:r>
                        </m:sub>
                      </m:sSub>
                      <m:r>
                        <a:rPr lang="en-US" sz="1400" b="0" i="1" smtClean="0">
                          <a:latin typeface="Cambria Math" charset="0"/>
                        </a:rPr>
                        <m:t>=</m:t>
                      </m:r>
                      <m:r>
                        <a:rPr lang="en-US" sz="1400" b="0" i="1" smtClean="0">
                          <a:latin typeface="Cambria Math" charset="0"/>
                        </a:rPr>
                        <m:t>𝑡h𝑒</m:t>
                      </m:r>
                      <m:r>
                        <a:rPr lang="en-US" sz="1400" b="0" i="1" smtClean="0">
                          <a:latin typeface="Cambria Math" charset="0"/>
                        </a:rPr>
                        <m:t> </m:t>
                      </m:r>
                      <m:r>
                        <a:rPr lang="en-US" sz="1400" b="0" i="1" smtClean="0">
                          <a:latin typeface="Cambria Math" charset="0"/>
                        </a:rPr>
                        <m:t>𝑛𝑢𝑚𝑏𝑒𝑟</m:t>
                      </m:r>
                      <m:r>
                        <a:rPr lang="en-US" sz="1400" b="0" i="1" smtClean="0">
                          <a:latin typeface="Cambria Math" charset="0"/>
                        </a:rPr>
                        <m:t> </m:t>
                      </m:r>
                      <m:r>
                        <a:rPr lang="en-US" sz="1400" b="0" i="1" smtClean="0">
                          <a:latin typeface="Cambria Math" charset="0"/>
                        </a:rPr>
                        <m:t>𝑜𝑓</m:t>
                      </m:r>
                      <m:r>
                        <a:rPr lang="en-US" sz="1400" b="0" i="1" smtClean="0">
                          <a:latin typeface="Cambria Math" charset="0"/>
                        </a:rPr>
                        <m:t> </m:t>
                      </m:r>
                      <m:r>
                        <a:rPr lang="en-US" sz="1400" b="0" i="1" smtClean="0">
                          <a:latin typeface="Cambria Math" charset="0"/>
                        </a:rPr>
                        <m:t>𝑐𝑎𝑠𝑒𝑠</m:t>
                      </m:r>
                      <m:r>
                        <a:rPr lang="en-US" sz="1400" b="0" i="1" smtClean="0">
                          <a:latin typeface="Cambria Math" charset="0"/>
                        </a:rPr>
                        <m:t> </m:t>
                      </m:r>
                      <m:r>
                        <a:rPr lang="en-US" sz="1400" b="0" i="1" smtClean="0">
                          <a:latin typeface="Cambria Math" charset="0"/>
                        </a:rPr>
                        <m:t>𝑖𝑛</m:t>
                      </m:r>
                      <m:r>
                        <a:rPr lang="en-US" sz="1400" b="0" i="1" smtClean="0">
                          <a:latin typeface="Cambria Math" charset="0"/>
                        </a:rPr>
                        <m:t> </m:t>
                      </m:r>
                      <m:r>
                        <a:rPr lang="en-US" sz="1400" b="0" i="1" smtClean="0">
                          <a:latin typeface="Cambria Math" charset="0"/>
                        </a:rPr>
                        <m:t>𝐺𝑟𝑜𝑢𝑝</m:t>
                      </m:r>
                      <m:r>
                        <a:rPr lang="en-US" sz="1400" b="0" i="1" smtClean="0">
                          <a:latin typeface="Cambria Math" charset="0"/>
                        </a:rPr>
                        <m:t> 1</m:t>
                      </m:r>
                    </m:oMath>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charset="0"/>
                            </a:rPr>
                            <m:t>𝑛</m:t>
                          </m:r>
                        </m:e>
                        <m:sub>
                          <m:r>
                            <a:rPr lang="en-US" sz="1400" b="0" i="1" smtClean="0">
                              <a:latin typeface="Cambria Math" charset="0"/>
                            </a:rPr>
                            <m:t>2</m:t>
                          </m:r>
                        </m:sub>
                      </m:sSub>
                      <m:r>
                        <a:rPr lang="en-US" sz="1400" b="0" i="1" smtClean="0">
                          <a:latin typeface="Cambria Math" charset="0"/>
                        </a:rPr>
                        <m:t>=</m:t>
                      </m:r>
                      <m:r>
                        <a:rPr lang="en-US" sz="1400" b="0" i="1" smtClean="0">
                          <a:latin typeface="Cambria Math" charset="0"/>
                        </a:rPr>
                        <m:t>𝑡h𝑒</m:t>
                      </m:r>
                      <m:r>
                        <a:rPr lang="en-US" sz="1400" b="0" i="1" smtClean="0">
                          <a:latin typeface="Cambria Math" charset="0"/>
                        </a:rPr>
                        <m:t> </m:t>
                      </m:r>
                      <m:r>
                        <a:rPr lang="en-US" sz="1400" b="0" i="1" smtClean="0">
                          <a:latin typeface="Cambria Math" charset="0"/>
                        </a:rPr>
                        <m:t>𝑛𝑢𝑚𝑏𝑒𝑟</m:t>
                      </m:r>
                      <m:r>
                        <a:rPr lang="en-US" sz="1400" b="0" i="1" smtClean="0">
                          <a:latin typeface="Cambria Math" charset="0"/>
                        </a:rPr>
                        <m:t> </m:t>
                      </m:r>
                      <m:r>
                        <a:rPr lang="en-US" sz="1400" b="0" i="1" smtClean="0">
                          <a:latin typeface="Cambria Math" charset="0"/>
                        </a:rPr>
                        <m:t>𝑜𝑓</m:t>
                      </m:r>
                      <m:r>
                        <a:rPr lang="en-US" sz="1400" b="0" i="1" smtClean="0">
                          <a:latin typeface="Cambria Math" charset="0"/>
                        </a:rPr>
                        <m:t> </m:t>
                      </m:r>
                      <m:r>
                        <a:rPr lang="en-US" sz="1400" b="0" i="1" smtClean="0">
                          <a:latin typeface="Cambria Math" charset="0"/>
                        </a:rPr>
                        <m:t>𝑐𝑎𝑠𝑒𝑠</m:t>
                      </m:r>
                      <m:r>
                        <a:rPr lang="en-US" sz="1400" b="0" i="1" smtClean="0">
                          <a:latin typeface="Cambria Math" charset="0"/>
                        </a:rPr>
                        <m:t> </m:t>
                      </m:r>
                      <m:r>
                        <a:rPr lang="en-US" sz="1400" b="0" i="1" smtClean="0">
                          <a:latin typeface="Cambria Math" charset="0"/>
                        </a:rPr>
                        <m:t>𝑖𝑛</m:t>
                      </m:r>
                      <m:r>
                        <a:rPr lang="en-US" sz="1400" b="0" i="1" smtClean="0">
                          <a:latin typeface="Cambria Math" charset="0"/>
                        </a:rPr>
                        <m:t> </m:t>
                      </m:r>
                      <m:r>
                        <a:rPr lang="en-US" sz="1400" b="0" i="1" smtClean="0">
                          <a:latin typeface="Cambria Math" charset="0"/>
                        </a:rPr>
                        <m:t>𝐺𝑟𝑜𝑢𝑝</m:t>
                      </m:r>
                      <m:r>
                        <a:rPr lang="en-US" sz="1400" b="0" i="1" smtClean="0">
                          <a:latin typeface="Cambria Math" charset="0"/>
                        </a:rPr>
                        <m:t> 2</m:t>
                      </m:r>
                    </m:oMath>
                  </m:oMathPara>
                </a14:m>
                <a:br>
                  <a:rPr lang="en-US" sz="1400" dirty="0"/>
                </a:br>
                <a:endParaRPr lang="en-US" sz="1400" dirty="0"/>
              </a:p>
            </p:txBody>
          </p:sp>
        </mc:Choice>
        <mc:Fallback xmlns="">
          <p:sp>
            <p:nvSpPr>
              <p:cNvPr id="11" name="Rectangle 10">
                <a:extLst>
                  <a:ext uri="{FF2B5EF4-FFF2-40B4-BE49-F238E27FC236}">
                    <a16:creationId xmlns:a16="http://schemas.microsoft.com/office/drawing/2014/main" id="{322DD1C1-2A79-4216-95B1-F4F77F1CE169}"/>
                  </a:ext>
                </a:extLst>
              </p:cNvPr>
              <p:cNvSpPr>
                <a:spLocks noRot="1" noChangeAspect="1" noMove="1" noResize="1" noEditPoints="1" noAdjustHandles="1" noChangeArrowheads="1" noChangeShapeType="1" noTextEdit="1"/>
              </p:cNvSpPr>
              <p:nvPr/>
            </p:nvSpPr>
            <p:spPr>
              <a:xfrm>
                <a:off x="3610337" y="1278602"/>
                <a:ext cx="5334000" cy="377334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72696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70"/>
            <a:ext cx="7154346" cy="502602"/>
          </a:xfrm>
        </p:spPr>
        <p:txBody>
          <a:bodyPr>
            <a:normAutofit fontScale="90000"/>
          </a:bodyPr>
          <a:lstStyle/>
          <a:p>
            <a:r>
              <a:rPr lang="en-US" sz="4000" dirty="0">
                <a:latin typeface="+mn-lt"/>
                <a:ea typeface="Arial" charset="0"/>
                <a:cs typeface="Arial" charset="0"/>
              </a:rPr>
              <a:t>Depth of Processing Example – Step 5</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8D528F1C-8F5F-4BAF-8439-977CB46004D9}"/>
              </a:ext>
            </a:extLst>
          </p:cNvPr>
          <p:cNvSpPr>
            <a:spLocks noGrp="1"/>
          </p:cNvSpPr>
          <p:nvPr>
            <p:ph idx="1"/>
          </p:nvPr>
        </p:nvSpPr>
        <p:spPr>
          <a:xfrm>
            <a:off x="474562" y="1039721"/>
            <a:ext cx="3389971" cy="3733800"/>
          </a:xfrm>
        </p:spPr>
        <p:txBody>
          <a:bodyPr>
            <a:normAutofit/>
          </a:bodyPr>
          <a:lstStyle/>
          <a:p>
            <a:pPr>
              <a:spcBef>
                <a:spcPts val="0"/>
              </a:spcBef>
            </a:pPr>
            <a:r>
              <a:rPr lang="en-US" b="1" dirty="0"/>
              <a:t>STEP 5:</a:t>
            </a:r>
            <a:r>
              <a:rPr lang="en-US" dirty="0"/>
              <a:t> Calculate the Test Statistic</a:t>
            </a:r>
          </a:p>
          <a:p>
            <a:pPr lvl="1">
              <a:spcBef>
                <a:spcPts val="0"/>
              </a:spcBef>
            </a:pPr>
            <a:r>
              <a:rPr lang="en-US" dirty="0"/>
              <a:t>Calculating the shallow vs. deep processing study</a:t>
            </a:r>
          </a:p>
          <a:p>
            <a:pPr>
              <a:spcBef>
                <a:spcPts val="0"/>
              </a:spcBef>
            </a:pPr>
            <a:endParaRPr lang="en-US" dirty="0"/>
          </a:p>
        </p:txBody>
      </p:sp>
      <p:sp>
        <p:nvSpPr>
          <p:cNvPr id="11" name="Rectangle 10">
            <a:extLst>
              <a:ext uri="{FF2B5EF4-FFF2-40B4-BE49-F238E27FC236}">
                <a16:creationId xmlns:a16="http://schemas.microsoft.com/office/drawing/2014/main" id="{00A1761F-178B-42AE-AE7B-B0CB704268BB}"/>
              </a:ext>
            </a:extLst>
          </p:cNvPr>
          <p:cNvSpPr/>
          <p:nvPr/>
        </p:nvSpPr>
        <p:spPr>
          <a:xfrm>
            <a:off x="398362" y="3753606"/>
            <a:ext cx="4031386" cy="923330"/>
          </a:xfrm>
          <a:prstGeom prst="rect">
            <a:avLst/>
          </a:prstGeom>
        </p:spPr>
        <p:txBody>
          <a:bodyPr wrap="square">
            <a:spAutoFit/>
          </a:bodyPr>
          <a:lstStyle/>
          <a:p>
            <a:r>
              <a:rPr lang="en-US" sz="1800" dirty="0">
                <a:ea typeface="Arial" charset="0"/>
                <a:cs typeface="Arial" charset="0"/>
              </a:rPr>
              <a:t>The standard error of the mean is 0.73. The formula in Equation 8.4 is used to find </a:t>
            </a:r>
            <a:r>
              <a:rPr lang="en-US" sz="1800" i="1" dirty="0">
                <a:ea typeface="Arial" charset="0"/>
                <a:cs typeface="Arial" charset="0"/>
              </a:rPr>
              <a:t>t</a:t>
            </a:r>
            <a:r>
              <a:rPr lang="en-US" sz="1800" dirty="0">
                <a:ea typeface="Arial" charset="0"/>
                <a:cs typeface="Arial" charset="0"/>
              </a:rPr>
              <a:t>.  Let’s look at the next slide.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3B9D6CD-8507-41E8-8A66-1026AEADF498}"/>
                  </a:ext>
                </a:extLst>
              </p:cNvPr>
              <p:cNvSpPr txBox="1"/>
              <p:nvPr/>
            </p:nvSpPr>
            <p:spPr>
              <a:xfrm>
                <a:off x="4572000" y="589958"/>
                <a:ext cx="3389971" cy="4945649"/>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charset="0"/>
                            </a:rPr>
                            <m:t>𝑆</m:t>
                          </m:r>
                        </m:e>
                        <m:sub>
                          <m:sSub>
                            <m:sSubPr>
                              <m:ctrlPr>
                                <a:rPr lang="en-US" sz="1600" i="1">
                                  <a:latin typeface="Cambria Math" panose="02040503050406030204" pitchFamily="18" charset="0"/>
                                </a:rPr>
                              </m:ctrlPr>
                            </m:sSubPr>
                            <m:e>
                              <m:r>
                                <a:rPr lang="en-US" sz="1600" i="1">
                                  <a:latin typeface="Cambria Math" charset="0"/>
                                </a:rPr>
                                <m:t>𝑀</m:t>
                              </m:r>
                            </m:e>
                            <m:sub>
                              <m:r>
                                <a:rPr lang="en-US" sz="1600" i="1">
                                  <a:latin typeface="Cambria Math" charset="0"/>
                                </a:rPr>
                                <m:t>1</m:t>
                              </m:r>
                            </m:sub>
                          </m:sSub>
                          <m:r>
                            <a:rPr lang="en-US" sz="1600" i="1">
                              <a:latin typeface="Cambria Math" charset="0"/>
                            </a:rPr>
                            <m:t>−</m:t>
                          </m:r>
                          <m:sSub>
                            <m:sSubPr>
                              <m:ctrlPr>
                                <a:rPr lang="en-US" sz="1600" i="1">
                                  <a:latin typeface="Cambria Math" panose="02040503050406030204" pitchFamily="18" charset="0"/>
                                </a:rPr>
                              </m:ctrlPr>
                            </m:sSubPr>
                            <m:e>
                              <m:r>
                                <a:rPr lang="en-US" sz="1600" i="1">
                                  <a:latin typeface="Cambria Math" charset="0"/>
                                </a:rPr>
                                <m:t>𝑀</m:t>
                              </m:r>
                            </m:e>
                            <m:sub>
                              <m:r>
                                <a:rPr lang="en-US" sz="1600" i="1">
                                  <a:latin typeface="Cambria Math" charset="0"/>
                                </a:rPr>
                                <m:t>2</m:t>
                              </m:r>
                            </m:sub>
                          </m:sSub>
                        </m:sub>
                      </m:sSub>
                      <m:r>
                        <a:rPr lang="en-US" sz="1600" i="1">
                          <a:latin typeface="Cambria Math" charset="0"/>
                        </a:rPr>
                        <m:t>=</m:t>
                      </m:r>
                      <m:rad>
                        <m:radPr>
                          <m:degHide m:val="on"/>
                          <m:ctrlPr>
                            <a:rPr lang="en-US" sz="1600" i="1">
                              <a:latin typeface="Cambria Math" panose="02040503050406030204" pitchFamily="18" charset="0"/>
                              <a:ea typeface="Cambria Math" charset="0"/>
                              <a:cs typeface="Cambria Math" charset="0"/>
                            </a:rPr>
                          </m:ctrlPr>
                        </m:radPr>
                        <m:deg/>
                        <m:e>
                          <m:sSubSup>
                            <m:sSubSupPr>
                              <m:ctrlPr>
                                <a:rPr lang="en-US" sz="1600" i="1">
                                  <a:latin typeface="Cambria Math" panose="02040503050406030204" pitchFamily="18" charset="0"/>
                                </a:rPr>
                              </m:ctrlPr>
                            </m:sSubSupPr>
                            <m:e>
                              <m:r>
                                <a:rPr lang="en-US" sz="1600" i="1">
                                  <a:latin typeface="Cambria Math" charset="0"/>
                                </a:rPr>
                                <m:t>𝑆</m:t>
                              </m:r>
                            </m:e>
                            <m:sub>
                              <m:r>
                                <a:rPr lang="en-US" sz="1600" i="1">
                                  <a:latin typeface="Cambria Math" charset="0"/>
                                </a:rPr>
                                <m:t>𝑃𝑜𝑜𝑙𝑒𝑑</m:t>
                              </m:r>
                            </m:sub>
                            <m:sup>
                              <m:r>
                                <a:rPr lang="en-US" sz="1600" i="1">
                                  <a:latin typeface="Cambria Math" charset="0"/>
                                </a:rPr>
                                <m:t>2</m:t>
                              </m:r>
                            </m:sup>
                          </m:sSubSup>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charset="0"/>
                                    </a:rPr>
                                    <m:t>𝑁</m:t>
                                  </m:r>
                                </m:num>
                                <m:den>
                                  <m:sSub>
                                    <m:sSubPr>
                                      <m:ctrlPr>
                                        <a:rPr lang="en-US" sz="1600" i="1">
                                          <a:latin typeface="Cambria Math" panose="02040503050406030204" pitchFamily="18" charset="0"/>
                                        </a:rPr>
                                      </m:ctrlPr>
                                    </m:sSubPr>
                                    <m:e>
                                      <m:r>
                                        <a:rPr lang="en-US" sz="1600" i="1">
                                          <a:latin typeface="Cambria Math" charset="0"/>
                                        </a:rPr>
                                        <m:t>𝑛</m:t>
                                      </m:r>
                                    </m:e>
                                    <m:sub>
                                      <m:r>
                                        <a:rPr lang="en-US" sz="1600" i="1">
                                          <a:latin typeface="Cambria Math" charset="0"/>
                                        </a:rPr>
                                        <m:t>1</m:t>
                                      </m:r>
                                    </m:sub>
                                  </m:sSub>
                                  <m:r>
                                    <a:rPr lang="en-US" sz="1600" i="1">
                                      <a:latin typeface="Cambria Math" charset="0"/>
                                      <a:ea typeface="Cambria Math" charset="0"/>
                                      <a:cs typeface="Cambria Math" charset="0"/>
                                    </a:rPr>
                                    <m:t>×</m:t>
                                  </m:r>
                                  <m:sSub>
                                    <m:sSubPr>
                                      <m:ctrlPr>
                                        <a:rPr lang="en-US" sz="1600" i="1">
                                          <a:latin typeface="Cambria Math" panose="02040503050406030204" pitchFamily="18" charset="0"/>
                                          <a:ea typeface="Cambria Math" charset="0"/>
                                          <a:cs typeface="Cambria Math" charset="0"/>
                                        </a:rPr>
                                      </m:ctrlPr>
                                    </m:sSubPr>
                                    <m:e>
                                      <m:r>
                                        <a:rPr lang="en-US" sz="1600" i="1">
                                          <a:latin typeface="Cambria Math" charset="0"/>
                                          <a:ea typeface="Cambria Math" charset="0"/>
                                          <a:cs typeface="Cambria Math" charset="0"/>
                                        </a:rPr>
                                        <m:t>𝑛</m:t>
                                      </m:r>
                                    </m:e>
                                    <m:sub>
                                      <m:r>
                                        <a:rPr lang="en-US" sz="1600" i="1">
                                          <a:latin typeface="Cambria Math" charset="0"/>
                                          <a:ea typeface="Cambria Math" charset="0"/>
                                          <a:cs typeface="Cambria Math" charset="0"/>
                                        </a:rPr>
                                        <m:t>2</m:t>
                                      </m:r>
                                    </m:sub>
                                  </m:sSub>
                                </m:den>
                              </m:f>
                            </m:e>
                          </m:d>
                        </m:e>
                      </m:rad>
                    </m:oMath>
                    <m:oMath xmlns:m="http://schemas.openxmlformats.org/officeDocument/2006/math">
                      <m:r>
                        <a:rPr lang="en-US" sz="1600" b="0" i="1" smtClean="0">
                          <a:latin typeface="Cambria Math" charset="0"/>
                          <a:ea typeface="Cambria Math" charset="0"/>
                          <a:cs typeface="Cambria Math" charset="0"/>
                        </a:rPr>
                        <m:t>=</m:t>
                      </m:r>
                      <m:rad>
                        <m:radPr>
                          <m:degHide m:val="on"/>
                          <m:ctrlPr>
                            <a:rPr lang="en-US" sz="1600" b="0" i="1" smtClean="0">
                              <a:latin typeface="Cambria Math" panose="02040503050406030204" pitchFamily="18" charset="0"/>
                              <a:ea typeface="Cambria Math" charset="0"/>
                              <a:cs typeface="Cambria Math" charset="0"/>
                            </a:rPr>
                          </m:ctrlPr>
                        </m:radPr>
                        <m:deg/>
                        <m:e>
                          <m:r>
                            <a:rPr lang="en-US" sz="1600" b="0" i="1" smtClean="0">
                              <a:latin typeface="Cambria Math" charset="0"/>
                              <a:ea typeface="Cambria Math" charset="0"/>
                              <a:cs typeface="Cambria Math" charset="0"/>
                            </a:rPr>
                            <m:t>5.08</m:t>
                          </m:r>
                          <m:d>
                            <m:dPr>
                              <m:ctrlPr>
                                <a:rPr lang="en-US" sz="1600" b="0" i="1" smtClean="0">
                                  <a:latin typeface="Cambria Math" panose="02040503050406030204" pitchFamily="18" charset="0"/>
                                  <a:ea typeface="Cambria Math" charset="0"/>
                                  <a:cs typeface="Cambria Math" charset="0"/>
                                </a:rPr>
                              </m:ctrlPr>
                            </m:dPr>
                            <m:e>
                              <m:f>
                                <m:fPr>
                                  <m:ctrlPr>
                                    <a:rPr lang="en-US" sz="1600" b="0" i="1" smtClean="0">
                                      <a:latin typeface="Cambria Math" panose="02040503050406030204" pitchFamily="18" charset="0"/>
                                      <a:ea typeface="Cambria Math" charset="0"/>
                                      <a:cs typeface="Cambria Math" charset="0"/>
                                    </a:rPr>
                                  </m:ctrlPr>
                                </m:fPr>
                                <m:num>
                                  <m:r>
                                    <a:rPr lang="en-US" sz="1600" b="0" i="1" smtClean="0">
                                      <a:latin typeface="Cambria Math" charset="0"/>
                                      <a:ea typeface="Cambria Math" charset="0"/>
                                      <a:cs typeface="Cambria Math" charset="0"/>
                                    </a:rPr>
                                    <m:t>38</m:t>
                                  </m:r>
                                </m:num>
                                <m:den>
                                  <m:r>
                                    <a:rPr lang="en-US" sz="1600" b="0" i="1" smtClean="0">
                                      <a:latin typeface="Cambria Math" charset="0"/>
                                      <a:ea typeface="Cambria Math" charset="0"/>
                                      <a:cs typeface="Cambria Math" charset="0"/>
                                    </a:rPr>
                                    <m:t>18×20</m:t>
                                  </m:r>
                                </m:den>
                              </m:f>
                            </m:e>
                          </m:d>
                        </m:e>
                      </m:rad>
                    </m:oMath>
                    <m:oMath xmlns:m="http://schemas.openxmlformats.org/officeDocument/2006/math">
                      <m:r>
                        <a:rPr lang="en-US" sz="1600" b="0" i="1" smtClean="0">
                          <a:latin typeface="Cambria Math" charset="0"/>
                          <a:ea typeface="Cambria Math" charset="0"/>
                          <a:cs typeface="Cambria Math" charset="0"/>
                        </a:rPr>
                        <m:t>=</m:t>
                      </m:r>
                      <m:rad>
                        <m:radPr>
                          <m:degHide m:val="on"/>
                          <m:ctrlPr>
                            <a:rPr lang="en-US" sz="1600" b="0" i="1" smtClean="0">
                              <a:latin typeface="Cambria Math" panose="02040503050406030204" pitchFamily="18" charset="0"/>
                              <a:ea typeface="Cambria Math" charset="0"/>
                              <a:cs typeface="Cambria Math" charset="0"/>
                            </a:rPr>
                          </m:ctrlPr>
                        </m:radPr>
                        <m:deg/>
                        <m:e>
                          <m:r>
                            <a:rPr lang="en-US" sz="1600" b="0" i="1" smtClean="0">
                              <a:latin typeface="Cambria Math" charset="0"/>
                              <a:ea typeface="Cambria Math" charset="0"/>
                              <a:cs typeface="Cambria Math" charset="0"/>
                            </a:rPr>
                            <m:t>5.08</m:t>
                          </m:r>
                          <m:d>
                            <m:dPr>
                              <m:ctrlPr>
                                <a:rPr lang="en-US" sz="1600" b="0" i="1" smtClean="0">
                                  <a:latin typeface="Cambria Math" panose="02040503050406030204" pitchFamily="18" charset="0"/>
                                  <a:ea typeface="Cambria Math" charset="0"/>
                                  <a:cs typeface="Cambria Math" charset="0"/>
                                </a:rPr>
                              </m:ctrlPr>
                            </m:dPr>
                            <m:e>
                              <m:f>
                                <m:fPr>
                                  <m:ctrlPr>
                                    <a:rPr lang="en-US" sz="1600" b="0" i="1" smtClean="0">
                                      <a:latin typeface="Cambria Math" panose="02040503050406030204" pitchFamily="18" charset="0"/>
                                      <a:ea typeface="Cambria Math" charset="0"/>
                                      <a:cs typeface="Cambria Math" charset="0"/>
                                    </a:rPr>
                                  </m:ctrlPr>
                                </m:fPr>
                                <m:num>
                                  <m:r>
                                    <a:rPr lang="en-US" sz="1600" b="0" i="1" smtClean="0">
                                      <a:latin typeface="Cambria Math" charset="0"/>
                                      <a:ea typeface="Cambria Math" charset="0"/>
                                      <a:cs typeface="Cambria Math" charset="0"/>
                                    </a:rPr>
                                    <m:t>38</m:t>
                                  </m:r>
                                </m:num>
                                <m:den>
                                  <m:r>
                                    <a:rPr lang="en-US" sz="1600" b="0" i="1" smtClean="0">
                                      <a:latin typeface="Cambria Math" charset="0"/>
                                      <a:ea typeface="Cambria Math" charset="0"/>
                                      <a:cs typeface="Cambria Math" charset="0"/>
                                    </a:rPr>
                                    <m:t>360</m:t>
                                  </m:r>
                                </m:den>
                              </m:f>
                            </m:e>
                          </m:d>
                        </m:e>
                      </m:rad>
                    </m:oMath>
                    <m:oMath xmlns:m="http://schemas.openxmlformats.org/officeDocument/2006/math">
                      <m:r>
                        <a:rPr lang="en-US" sz="1600" b="0" i="1" smtClean="0">
                          <a:latin typeface="Cambria Math" charset="0"/>
                          <a:ea typeface="Cambria Math" charset="0"/>
                          <a:cs typeface="Cambria Math" charset="0"/>
                        </a:rPr>
                        <m:t>=</m:t>
                      </m:r>
                      <m:rad>
                        <m:radPr>
                          <m:degHide m:val="on"/>
                          <m:ctrlPr>
                            <a:rPr lang="en-US" sz="1600" b="0" i="1" smtClean="0">
                              <a:latin typeface="Cambria Math" panose="02040503050406030204" pitchFamily="18" charset="0"/>
                              <a:ea typeface="Cambria Math" charset="0"/>
                              <a:cs typeface="Cambria Math" charset="0"/>
                            </a:rPr>
                          </m:ctrlPr>
                        </m:radPr>
                        <m:deg/>
                        <m:e>
                          <m:r>
                            <a:rPr lang="en-US" sz="1600" b="0" i="1" smtClean="0">
                              <a:latin typeface="Cambria Math" charset="0"/>
                              <a:ea typeface="Cambria Math" charset="0"/>
                              <a:cs typeface="Cambria Math" charset="0"/>
                            </a:rPr>
                            <m:t>5.08×0.1056</m:t>
                          </m:r>
                        </m:e>
                      </m:rad>
                    </m:oMath>
                    <m:oMath xmlns:m="http://schemas.openxmlformats.org/officeDocument/2006/math">
                      <m:r>
                        <a:rPr lang="en-US" sz="1600" b="0" i="1" smtClean="0">
                          <a:latin typeface="Cambria Math" charset="0"/>
                          <a:ea typeface="Cambria Math" charset="0"/>
                          <a:cs typeface="Cambria Math" charset="0"/>
                        </a:rPr>
                        <m:t>=</m:t>
                      </m:r>
                      <m:rad>
                        <m:radPr>
                          <m:degHide m:val="on"/>
                          <m:ctrlPr>
                            <a:rPr lang="en-US" sz="1600" b="0" i="1" smtClean="0">
                              <a:latin typeface="Cambria Math" panose="02040503050406030204" pitchFamily="18" charset="0"/>
                              <a:ea typeface="Cambria Math" charset="0"/>
                              <a:cs typeface="Cambria Math" charset="0"/>
                            </a:rPr>
                          </m:ctrlPr>
                        </m:radPr>
                        <m:deg/>
                        <m:e>
                          <m:r>
                            <a:rPr lang="en-US" sz="1600" b="0" i="1" smtClean="0">
                              <a:latin typeface="Cambria Math" charset="0"/>
                              <a:ea typeface="Cambria Math" charset="0"/>
                              <a:cs typeface="Cambria Math" charset="0"/>
                            </a:rPr>
                            <m:t>0.5364</m:t>
                          </m:r>
                        </m:e>
                      </m:rad>
                    </m:oMath>
                    <m:oMath xmlns:m="http://schemas.openxmlformats.org/officeDocument/2006/math">
                      <m:r>
                        <a:rPr lang="en-US" sz="1600" b="0" i="1" smtClean="0">
                          <a:latin typeface="Cambria Math" charset="0"/>
                          <a:ea typeface="Cambria Math" charset="0"/>
                          <a:cs typeface="Cambria Math" charset="0"/>
                        </a:rPr>
                        <m:t>=.7324</m:t>
                      </m:r>
                    </m:oMath>
                    <m:oMath xmlns:m="http://schemas.openxmlformats.org/officeDocument/2006/math">
                      <m:r>
                        <a:rPr lang="en-US" sz="1600" b="0" i="1" smtClean="0">
                          <a:latin typeface="Cambria Math" charset="0"/>
                          <a:ea typeface="Cambria Math" charset="0"/>
                          <a:cs typeface="Cambria Math" charset="0"/>
                        </a:rPr>
                        <m:t>=.73</m:t>
                      </m:r>
                    </m:oMath>
                  </m:oMathPara>
                </a14:m>
                <a:endParaRPr lang="en-US" sz="1600" dirty="0"/>
              </a:p>
            </p:txBody>
          </p:sp>
        </mc:Choice>
        <mc:Fallback xmlns="">
          <p:sp>
            <p:nvSpPr>
              <p:cNvPr id="12" name="TextBox 11">
                <a:extLst>
                  <a:ext uri="{FF2B5EF4-FFF2-40B4-BE49-F238E27FC236}">
                    <a16:creationId xmlns:a16="http://schemas.microsoft.com/office/drawing/2014/main" id="{73B9D6CD-8507-41E8-8A66-1026AEADF498}"/>
                  </a:ext>
                </a:extLst>
              </p:cNvPr>
              <p:cNvSpPr txBox="1">
                <a:spLocks noRot="1" noChangeAspect="1" noMove="1" noResize="1" noEditPoints="1" noAdjustHandles="1" noChangeArrowheads="1" noChangeShapeType="1" noTextEdit="1"/>
              </p:cNvSpPr>
              <p:nvPr/>
            </p:nvSpPr>
            <p:spPr>
              <a:xfrm>
                <a:off x="4572000" y="589958"/>
                <a:ext cx="3389971" cy="494564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45447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7142529" cy="502602"/>
          </a:xfrm>
        </p:spPr>
        <p:txBody>
          <a:bodyPr>
            <a:normAutofit fontScale="90000"/>
          </a:bodyPr>
          <a:lstStyle/>
          <a:p>
            <a:r>
              <a:rPr lang="en-US" sz="4000" dirty="0">
                <a:ea typeface="Arial" charset="0"/>
                <a:cs typeface="Arial" charset="0"/>
              </a:rPr>
              <a:t>Depth of Processing Example – Step 5</a:t>
            </a:r>
            <a:endParaRPr lang="en-US" sz="4000" dirty="0"/>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Rectangle 7">
            <a:extLst>
              <a:ext uri="{FF2B5EF4-FFF2-40B4-BE49-F238E27FC236}">
                <a16:creationId xmlns:a16="http://schemas.microsoft.com/office/drawing/2014/main" id="{95D0C560-2BA4-44EC-83A3-ED573B1E3CE6}"/>
              </a:ext>
            </a:extLst>
          </p:cNvPr>
          <p:cNvSpPr/>
          <p:nvPr/>
        </p:nvSpPr>
        <p:spPr>
          <a:xfrm>
            <a:off x="346708" y="4482901"/>
            <a:ext cx="8035291" cy="923330"/>
          </a:xfrm>
          <a:prstGeom prst="rect">
            <a:avLst/>
          </a:prstGeom>
        </p:spPr>
        <p:txBody>
          <a:bodyPr wrap="square">
            <a:spAutoFit/>
          </a:bodyPr>
          <a:lstStyle/>
          <a:p>
            <a:r>
              <a:rPr lang="en-US" sz="1800" dirty="0">
                <a:ea typeface="Arial" charset="0"/>
                <a:cs typeface="Arial" charset="0"/>
              </a:rPr>
              <a:t>Equation 8.4 says that an independent-samples </a:t>
            </a:r>
            <a:r>
              <a:rPr lang="en-US" sz="1800" i="1" dirty="0">
                <a:ea typeface="Arial" charset="0"/>
                <a:cs typeface="Arial" charset="0"/>
              </a:rPr>
              <a:t>t</a:t>
            </a:r>
            <a:r>
              <a:rPr lang="en-US" sz="1800" dirty="0">
                <a:ea typeface="Arial" charset="0"/>
                <a:cs typeface="Arial" charset="0"/>
              </a:rPr>
              <a:t> value is calculated by dividing</a:t>
            </a:r>
          </a:p>
          <a:p>
            <a:r>
              <a:rPr lang="en-US" sz="1800" dirty="0">
                <a:ea typeface="Arial" charset="0"/>
                <a:cs typeface="Arial" charset="0"/>
              </a:rPr>
              <a:t>the numerator, the difference between the two sample means, by the denominator,  the standard error of the difference.</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B6267AA6-E01D-4C43-87F6-37394173183C}"/>
                  </a:ext>
                </a:extLst>
              </p:cNvPr>
              <p:cNvSpPr/>
              <p:nvPr/>
            </p:nvSpPr>
            <p:spPr>
              <a:xfrm>
                <a:off x="793089" y="1060799"/>
                <a:ext cx="7142528" cy="327932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r>
                        <a:rPr lang="en-US" sz="2000" b="0" i="1" smtClean="0">
                          <a:latin typeface="Cambria Math" charset="0"/>
                        </a:rPr>
                        <m:t>𝑡</m:t>
                      </m:r>
                      <m:r>
                        <a:rPr lang="en-US" sz="2000" b="0" i="1" smtClean="0">
                          <a:latin typeface="Cambria Math"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charset="0"/>
                                </a:rPr>
                                <m:t>𝑀</m:t>
                              </m:r>
                            </m:e>
                            <m:sub>
                              <m:r>
                                <a:rPr lang="en-US" sz="2000" b="0" i="1" smtClean="0">
                                  <a:latin typeface="Cambria Math" charset="0"/>
                                </a:rPr>
                                <m:t>1</m:t>
                              </m:r>
                            </m:sub>
                          </m:sSub>
                          <m:r>
                            <a:rPr lang="en-US" sz="2000" b="0" i="1" smtClean="0">
                              <a:latin typeface="Cambria Math" charset="0"/>
                            </a:rPr>
                            <m:t>−</m:t>
                          </m:r>
                          <m:sSub>
                            <m:sSubPr>
                              <m:ctrlPr>
                                <a:rPr lang="en-US" sz="2000" b="0" i="1" smtClean="0">
                                  <a:latin typeface="Cambria Math" panose="02040503050406030204" pitchFamily="18" charset="0"/>
                                </a:rPr>
                              </m:ctrlPr>
                            </m:sSubPr>
                            <m:e>
                              <m:r>
                                <a:rPr lang="en-US" sz="2000" b="0" i="1" smtClean="0">
                                  <a:latin typeface="Cambria Math" charset="0"/>
                                </a:rPr>
                                <m:t>𝑀</m:t>
                              </m:r>
                            </m:e>
                            <m:sub>
                              <m:r>
                                <a:rPr lang="en-US" sz="2000" b="0" i="1" smtClean="0">
                                  <a:latin typeface="Cambria Math" charset="0"/>
                                </a:rPr>
                                <m:t>2</m:t>
                              </m:r>
                            </m:sub>
                          </m:sSub>
                        </m:num>
                        <m:den>
                          <m:sSub>
                            <m:sSubPr>
                              <m:ctrlPr>
                                <a:rPr lang="en-US" sz="2000" b="0" i="1" smtClean="0">
                                  <a:latin typeface="Cambria Math" panose="02040503050406030204" pitchFamily="18" charset="0"/>
                                </a:rPr>
                              </m:ctrlPr>
                            </m:sSubPr>
                            <m:e>
                              <m:r>
                                <a:rPr lang="en-US" sz="2000" b="0" i="1" smtClean="0">
                                  <a:latin typeface="Cambria Math" charset="0"/>
                                </a:rPr>
                                <m:t>𝑆</m:t>
                              </m:r>
                            </m:e>
                            <m:sub>
                              <m:sSub>
                                <m:sSubPr>
                                  <m:ctrlPr>
                                    <a:rPr lang="en-US" sz="2000" b="0" i="1" smtClean="0">
                                      <a:latin typeface="Cambria Math" panose="02040503050406030204" pitchFamily="18" charset="0"/>
                                    </a:rPr>
                                  </m:ctrlPr>
                                </m:sSubPr>
                                <m:e>
                                  <m:r>
                                    <a:rPr lang="en-US" sz="2000" b="0" i="1" smtClean="0">
                                      <a:latin typeface="Cambria Math" charset="0"/>
                                    </a:rPr>
                                    <m:t>𝑀</m:t>
                                  </m:r>
                                </m:e>
                                <m:sub>
                                  <m:r>
                                    <a:rPr lang="en-US" sz="2000" b="0" i="1" smtClean="0">
                                      <a:latin typeface="Cambria Math" charset="0"/>
                                    </a:rPr>
                                    <m:t>1</m:t>
                                  </m:r>
                                </m:sub>
                              </m:sSub>
                              <m:r>
                                <a:rPr lang="en-US" sz="2000" b="0" i="1" smtClean="0">
                                  <a:latin typeface="Cambria Math" charset="0"/>
                                </a:rPr>
                                <m:t>−</m:t>
                              </m:r>
                              <m:sSub>
                                <m:sSubPr>
                                  <m:ctrlPr>
                                    <a:rPr lang="en-US" sz="2000" b="0" i="1" smtClean="0">
                                      <a:latin typeface="Cambria Math" panose="02040503050406030204" pitchFamily="18" charset="0"/>
                                    </a:rPr>
                                  </m:ctrlPr>
                                </m:sSubPr>
                                <m:e>
                                  <m:r>
                                    <a:rPr lang="en-US" sz="2000" b="0" i="1" smtClean="0">
                                      <a:latin typeface="Cambria Math" charset="0"/>
                                    </a:rPr>
                                    <m:t>𝑀</m:t>
                                  </m:r>
                                </m:e>
                                <m:sub>
                                  <m:r>
                                    <a:rPr lang="en-US" sz="2000" b="0" i="1" smtClean="0">
                                      <a:latin typeface="Cambria Math" charset="0"/>
                                    </a:rPr>
                                    <m:t>2</m:t>
                                  </m:r>
                                </m:sub>
                              </m:sSub>
                            </m:sub>
                          </m:sSub>
                        </m:den>
                      </m:f>
                    </m:oMath>
                    <m:oMath xmlns:m="http://schemas.openxmlformats.org/officeDocument/2006/math">
                      <m:r>
                        <m:rPr>
                          <m:sty m:val="p"/>
                        </m:rPr>
                        <a:rPr lang="en-US" sz="2000" b="0" i="0" smtClean="0">
                          <a:latin typeface="Cambria Math" charset="0"/>
                        </a:rPr>
                        <m:t>where</m:t>
                      </m:r>
                      <m:r>
                        <a:rPr lang="en-US" sz="2000" b="0" i="0" smtClean="0">
                          <a:latin typeface="Cambria Math" charset="0"/>
                        </a:rPr>
                        <m:t> </m:t>
                      </m:r>
                      <m:r>
                        <a:rPr lang="en-US" sz="2000" b="0" i="1" smtClean="0">
                          <a:latin typeface="Cambria Math" charset="0"/>
                        </a:rPr>
                        <m:t>𝑡</m:t>
                      </m:r>
                      <m:r>
                        <a:rPr lang="en-US" sz="2000" b="0" i="1" smtClean="0">
                          <a:latin typeface="Cambria Math" charset="0"/>
                        </a:rPr>
                        <m:t>=</m:t>
                      </m:r>
                      <m:r>
                        <m:rPr>
                          <m:sty m:val="p"/>
                        </m:rPr>
                        <a:rPr lang="en-US" sz="2000" b="0" i="0" smtClean="0">
                          <a:latin typeface="Cambria Math" charset="0"/>
                        </a:rPr>
                        <m:t>the</m:t>
                      </m:r>
                      <m:r>
                        <a:rPr lang="en-US" sz="2000" b="0" i="0" smtClean="0">
                          <a:latin typeface="Cambria Math" charset="0"/>
                        </a:rPr>
                        <m:t> </m:t>
                      </m:r>
                      <m:r>
                        <m:rPr>
                          <m:sty m:val="p"/>
                        </m:rPr>
                        <a:rPr lang="en-US" sz="2000" b="0" i="0" smtClean="0">
                          <a:latin typeface="Cambria Math" charset="0"/>
                        </a:rPr>
                        <m:t>independent</m:t>
                      </m:r>
                      <m:r>
                        <a:rPr lang="en-US" sz="2000" b="0" i="0" smtClean="0">
                          <a:latin typeface="Cambria Math" charset="0"/>
                        </a:rPr>
                        <m:t>−</m:t>
                      </m:r>
                      <m:r>
                        <m:rPr>
                          <m:sty m:val="p"/>
                        </m:rPr>
                        <a:rPr lang="en-US" sz="2000" b="0" i="0" smtClean="0">
                          <a:latin typeface="Cambria Math" charset="0"/>
                        </a:rPr>
                        <m:t>samples</m:t>
                      </m:r>
                      <m:r>
                        <a:rPr lang="en-US" sz="2000" b="0" i="0" smtClean="0">
                          <a:latin typeface="Cambria Math" charset="0"/>
                        </a:rPr>
                        <m:t> </m:t>
                      </m:r>
                      <m:r>
                        <m:rPr>
                          <m:sty m:val="p"/>
                        </m:rPr>
                        <a:rPr lang="en-US" sz="2000" b="0" i="0" smtClean="0">
                          <a:latin typeface="Cambria Math" charset="0"/>
                        </a:rPr>
                        <m:t>t</m:t>
                      </m:r>
                      <m:r>
                        <a:rPr lang="en-US" sz="2000" b="0" i="0" smtClean="0">
                          <a:latin typeface="Cambria Math" charset="0"/>
                        </a:rPr>
                        <m:t> </m:t>
                      </m:r>
                      <m:r>
                        <m:rPr>
                          <m:sty m:val="p"/>
                        </m:rPr>
                        <a:rPr lang="en-US" sz="2000" b="0" i="0" smtClean="0">
                          <a:latin typeface="Cambria Math" charset="0"/>
                        </a:rPr>
                        <m:t>test</m:t>
                      </m:r>
                      <m:r>
                        <a:rPr lang="en-US" sz="2000" b="0" i="0" smtClean="0">
                          <a:latin typeface="Cambria Math" charset="0"/>
                        </a:rPr>
                        <m:t> </m:t>
                      </m:r>
                      <m:r>
                        <m:rPr>
                          <m:sty m:val="p"/>
                        </m:rPr>
                        <a:rPr lang="en-US" sz="2000" b="0" i="0" smtClean="0">
                          <a:latin typeface="Cambria Math" charset="0"/>
                        </a:rPr>
                        <m:t>value</m:t>
                      </m:r>
                    </m:oMath>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charset="0"/>
                            </a:rPr>
                            <m:t>𝑀</m:t>
                          </m:r>
                        </m:e>
                        <m:sub>
                          <m:r>
                            <a:rPr lang="en-US" sz="2000" b="0" i="1" smtClean="0">
                              <a:latin typeface="Cambria Math" charset="0"/>
                            </a:rPr>
                            <m:t>1</m:t>
                          </m:r>
                        </m:sub>
                      </m:sSub>
                      <m:r>
                        <a:rPr lang="en-US" sz="2000" b="0" i="1" smtClean="0">
                          <a:latin typeface="Cambria Math" charset="0"/>
                        </a:rPr>
                        <m:t>=</m:t>
                      </m:r>
                      <m:r>
                        <m:rPr>
                          <m:sty m:val="p"/>
                        </m:rPr>
                        <a:rPr lang="en-US" sz="2000" b="0" i="0" smtClean="0">
                          <a:latin typeface="Cambria Math" charset="0"/>
                        </a:rPr>
                        <m:t>the</m:t>
                      </m:r>
                      <m:r>
                        <a:rPr lang="en-US" sz="2000" b="0" i="0" smtClean="0">
                          <a:latin typeface="Cambria Math" charset="0"/>
                        </a:rPr>
                        <m:t> </m:t>
                      </m:r>
                      <m:r>
                        <m:rPr>
                          <m:sty m:val="p"/>
                        </m:rPr>
                        <a:rPr lang="en-US" sz="2000" b="0" i="0" smtClean="0">
                          <a:latin typeface="Cambria Math" charset="0"/>
                        </a:rPr>
                        <m:t>mean</m:t>
                      </m:r>
                      <m:r>
                        <a:rPr lang="en-US" sz="2000" b="0" i="0" smtClean="0">
                          <a:latin typeface="Cambria Math" charset="0"/>
                        </a:rPr>
                        <m:t> </m:t>
                      </m:r>
                      <m:r>
                        <m:rPr>
                          <m:sty m:val="p"/>
                        </m:rPr>
                        <a:rPr lang="en-US" sz="2000" b="0" i="0" smtClean="0">
                          <a:latin typeface="Cambria Math" charset="0"/>
                        </a:rPr>
                        <m:t>of</m:t>
                      </m:r>
                      <m:r>
                        <a:rPr lang="en-US" sz="2000" b="0" i="0" smtClean="0">
                          <a:latin typeface="Cambria Math" charset="0"/>
                        </a:rPr>
                        <m:t> </m:t>
                      </m:r>
                      <m:r>
                        <m:rPr>
                          <m:sty m:val="p"/>
                        </m:rPr>
                        <a:rPr lang="en-US" sz="2000" b="0" i="0" smtClean="0">
                          <a:latin typeface="Cambria Math" charset="0"/>
                        </a:rPr>
                        <m:t>Group</m:t>
                      </m:r>
                      <m:r>
                        <a:rPr lang="en-US" sz="2000" b="0" i="0" smtClean="0">
                          <a:latin typeface="Cambria Math" charset="0"/>
                        </a:rPr>
                        <m:t> (</m:t>
                      </m:r>
                      <m:r>
                        <m:rPr>
                          <m:sty m:val="p"/>
                        </m:rPr>
                        <a:rPr lang="en-US" sz="2000" b="0" i="0" smtClean="0">
                          <a:latin typeface="Cambria Math" charset="0"/>
                        </a:rPr>
                        <m:t>sample</m:t>
                      </m:r>
                      <m:r>
                        <a:rPr lang="en-US" sz="2000" b="0" i="0" smtClean="0">
                          <a:latin typeface="Cambria Math" charset="0"/>
                        </a:rPr>
                        <m:t>) 1</m:t>
                      </m:r>
                    </m:oMath>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charset="0"/>
                            </a:rPr>
                            <m:t>𝑀</m:t>
                          </m:r>
                        </m:e>
                        <m:sub>
                          <m:r>
                            <a:rPr lang="en-US" sz="2000" b="0" i="1" smtClean="0">
                              <a:latin typeface="Cambria Math" charset="0"/>
                            </a:rPr>
                            <m:t>2</m:t>
                          </m:r>
                        </m:sub>
                      </m:sSub>
                      <m:r>
                        <a:rPr lang="en-US" sz="2000" b="0" i="1" smtClean="0">
                          <a:latin typeface="Cambria Math" charset="0"/>
                        </a:rPr>
                        <m:t>=</m:t>
                      </m:r>
                      <m:r>
                        <m:rPr>
                          <m:sty m:val="p"/>
                        </m:rPr>
                        <a:rPr lang="en-US" sz="2000" b="0" i="0" smtClean="0">
                          <a:latin typeface="Cambria Math" charset="0"/>
                        </a:rPr>
                        <m:t>the</m:t>
                      </m:r>
                      <m:r>
                        <a:rPr lang="en-US" sz="2000" b="0" i="0" smtClean="0">
                          <a:latin typeface="Cambria Math" charset="0"/>
                        </a:rPr>
                        <m:t> </m:t>
                      </m:r>
                      <m:r>
                        <m:rPr>
                          <m:sty m:val="p"/>
                        </m:rPr>
                        <a:rPr lang="en-US" sz="2000" b="0" i="0" smtClean="0">
                          <a:latin typeface="Cambria Math" charset="0"/>
                        </a:rPr>
                        <m:t>mean</m:t>
                      </m:r>
                      <m:r>
                        <a:rPr lang="en-US" sz="2000" b="0" i="0" smtClean="0">
                          <a:latin typeface="Cambria Math" charset="0"/>
                        </a:rPr>
                        <m:t> </m:t>
                      </m:r>
                      <m:r>
                        <m:rPr>
                          <m:sty m:val="p"/>
                        </m:rPr>
                        <a:rPr lang="en-US" sz="2000" b="0" i="0" smtClean="0">
                          <a:latin typeface="Cambria Math" charset="0"/>
                        </a:rPr>
                        <m:t>of</m:t>
                      </m:r>
                      <m:r>
                        <a:rPr lang="en-US" sz="2000" b="0" i="0" smtClean="0">
                          <a:latin typeface="Cambria Math" charset="0"/>
                        </a:rPr>
                        <m:t> </m:t>
                      </m:r>
                      <m:r>
                        <m:rPr>
                          <m:sty m:val="p"/>
                        </m:rPr>
                        <a:rPr lang="en-US" sz="2000" b="0" i="0" smtClean="0">
                          <a:latin typeface="Cambria Math" charset="0"/>
                        </a:rPr>
                        <m:t>Group</m:t>
                      </m:r>
                      <m:r>
                        <a:rPr lang="en-US" sz="2000" b="0" i="0" smtClean="0">
                          <a:latin typeface="Cambria Math" charset="0"/>
                        </a:rPr>
                        <m:t> </m:t>
                      </m:r>
                      <m:d>
                        <m:dPr>
                          <m:ctrlPr>
                            <a:rPr lang="en-US" sz="2000" b="0" i="1" smtClean="0">
                              <a:latin typeface="Cambria Math" panose="02040503050406030204" pitchFamily="18" charset="0"/>
                            </a:rPr>
                          </m:ctrlPr>
                        </m:dPr>
                        <m:e>
                          <m:r>
                            <m:rPr>
                              <m:sty m:val="p"/>
                            </m:rPr>
                            <a:rPr lang="en-US" sz="2000" b="0" i="0" smtClean="0">
                              <a:latin typeface="Cambria Math" charset="0"/>
                            </a:rPr>
                            <m:t>sample</m:t>
                          </m:r>
                        </m:e>
                      </m:d>
                      <m:r>
                        <a:rPr lang="en-US" sz="2000" b="0" i="0" smtClean="0">
                          <a:latin typeface="Cambria Math" charset="0"/>
                        </a:rPr>
                        <m:t>2</m:t>
                      </m:r>
                    </m:oMath>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charset="0"/>
                            </a:rPr>
                            <m:t>𝑆</m:t>
                          </m:r>
                        </m:e>
                        <m:sub>
                          <m:sSub>
                            <m:sSubPr>
                              <m:ctrlPr>
                                <a:rPr lang="en-US" sz="2000" b="0" i="1" smtClean="0">
                                  <a:latin typeface="Cambria Math" panose="02040503050406030204" pitchFamily="18" charset="0"/>
                                </a:rPr>
                              </m:ctrlPr>
                            </m:sSubPr>
                            <m:e>
                              <m:r>
                                <a:rPr lang="en-US" sz="2000" b="0" i="1" smtClean="0">
                                  <a:latin typeface="Cambria Math" charset="0"/>
                                </a:rPr>
                                <m:t>𝑀</m:t>
                              </m:r>
                            </m:e>
                            <m:sub>
                              <m:r>
                                <a:rPr lang="en-US" sz="2000" b="0" i="1" smtClean="0">
                                  <a:latin typeface="Cambria Math" charset="0"/>
                                </a:rPr>
                                <m:t>1</m:t>
                              </m:r>
                            </m:sub>
                          </m:sSub>
                          <m:r>
                            <a:rPr lang="en-US" sz="2000" b="0" i="1" smtClean="0">
                              <a:latin typeface="Cambria Math" charset="0"/>
                            </a:rPr>
                            <m:t>−</m:t>
                          </m:r>
                          <m:sSub>
                            <m:sSubPr>
                              <m:ctrlPr>
                                <a:rPr lang="en-US" sz="2000" b="0" i="1" smtClean="0">
                                  <a:latin typeface="Cambria Math" panose="02040503050406030204" pitchFamily="18" charset="0"/>
                                </a:rPr>
                              </m:ctrlPr>
                            </m:sSubPr>
                            <m:e>
                              <m:r>
                                <a:rPr lang="en-US" sz="2000" b="0" i="1" smtClean="0">
                                  <a:latin typeface="Cambria Math" charset="0"/>
                                </a:rPr>
                                <m:t>𝑀</m:t>
                              </m:r>
                            </m:e>
                            <m:sub>
                              <m:r>
                                <a:rPr lang="en-US" sz="2000" b="0" i="1" smtClean="0">
                                  <a:latin typeface="Cambria Math" charset="0"/>
                                </a:rPr>
                                <m:t>2</m:t>
                              </m:r>
                            </m:sub>
                          </m:sSub>
                        </m:sub>
                      </m:sSub>
                      <m:r>
                        <a:rPr lang="en-US" sz="2000" b="0" i="1" smtClean="0">
                          <a:latin typeface="Cambria Math" charset="0"/>
                        </a:rPr>
                        <m:t>=</m:t>
                      </m:r>
                      <m:r>
                        <m:rPr>
                          <m:sty m:val="p"/>
                        </m:rPr>
                        <a:rPr lang="en-US" sz="2000" b="0" i="0" smtClean="0">
                          <a:latin typeface="Cambria Math" charset="0"/>
                        </a:rPr>
                        <m:t>the</m:t>
                      </m:r>
                      <m:r>
                        <a:rPr lang="en-US" sz="2000" b="0" i="0" smtClean="0">
                          <a:latin typeface="Cambria Math" charset="0"/>
                        </a:rPr>
                        <m:t> </m:t>
                      </m:r>
                      <m:r>
                        <m:rPr>
                          <m:sty m:val="p"/>
                        </m:rPr>
                        <a:rPr lang="en-US" sz="2000" b="0" i="0" smtClean="0">
                          <a:latin typeface="Cambria Math" charset="0"/>
                        </a:rPr>
                        <m:t>standard</m:t>
                      </m:r>
                      <m:r>
                        <a:rPr lang="en-US" sz="2000" b="0" i="0" smtClean="0">
                          <a:latin typeface="Cambria Math" charset="0"/>
                        </a:rPr>
                        <m:t> </m:t>
                      </m:r>
                      <m:r>
                        <m:rPr>
                          <m:sty m:val="p"/>
                        </m:rPr>
                        <a:rPr lang="en-US" sz="2000" b="0" i="0" smtClean="0">
                          <a:latin typeface="Cambria Math" charset="0"/>
                        </a:rPr>
                        <m:t>error</m:t>
                      </m:r>
                      <m:r>
                        <a:rPr lang="en-US" sz="2000" b="0" i="0" smtClean="0">
                          <a:latin typeface="Cambria Math" charset="0"/>
                        </a:rPr>
                        <m:t> </m:t>
                      </m:r>
                      <m:r>
                        <m:rPr>
                          <m:sty m:val="p"/>
                        </m:rPr>
                        <a:rPr lang="en-US" sz="2000" b="0" i="0" smtClean="0">
                          <a:latin typeface="Cambria Math" charset="0"/>
                        </a:rPr>
                        <m:t>of</m:t>
                      </m:r>
                      <m:r>
                        <a:rPr lang="en-US" sz="2000" b="0" i="0" smtClean="0">
                          <a:latin typeface="Cambria Math" charset="0"/>
                        </a:rPr>
                        <m:t> </m:t>
                      </m:r>
                      <m:r>
                        <m:rPr>
                          <m:sty m:val="p"/>
                        </m:rPr>
                        <a:rPr lang="en-US" sz="2000" b="0" i="0" smtClean="0">
                          <a:latin typeface="Cambria Math" charset="0"/>
                        </a:rPr>
                        <m:t>the</m:t>
                      </m:r>
                      <m:r>
                        <a:rPr lang="en-US" sz="2000" b="0" i="0" smtClean="0">
                          <a:latin typeface="Cambria Math" charset="0"/>
                        </a:rPr>
                        <m:t> </m:t>
                      </m:r>
                      <m:r>
                        <m:rPr>
                          <m:sty m:val="p"/>
                        </m:rPr>
                        <a:rPr lang="en-US" sz="2000" b="0" i="0" smtClean="0">
                          <a:latin typeface="Cambria Math" charset="0"/>
                        </a:rPr>
                        <m:t>difference</m:t>
                      </m:r>
                    </m:oMath>
                  </m:oMathPara>
                </a14:m>
                <a:br>
                  <a:rPr lang="en-US" sz="2000" dirty="0"/>
                </a:br>
                <a:endParaRPr lang="en-US" sz="2000" dirty="0"/>
              </a:p>
            </p:txBody>
          </p:sp>
        </mc:Choice>
        <mc:Fallback xmlns="">
          <p:sp>
            <p:nvSpPr>
              <p:cNvPr id="9" name="Rectangle 8">
                <a:extLst>
                  <a:ext uri="{FF2B5EF4-FFF2-40B4-BE49-F238E27FC236}">
                    <a16:creationId xmlns:a16="http://schemas.microsoft.com/office/drawing/2014/main" id="{B6267AA6-E01D-4C43-87F6-37394173183C}"/>
                  </a:ext>
                </a:extLst>
              </p:cNvPr>
              <p:cNvSpPr>
                <a:spLocks noRot="1" noChangeAspect="1" noMove="1" noResize="1" noEditPoints="1" noAdjustHandles="1" noChangeArrowheads="1" noChangeShapeType="1" noTextEdit="1"/>
              </p:cNvSpPr>
              <p:nvPr/>
            </p:nvSpPr>
            <p:spPr>
              <a:xfrm>
                <a:off x="793089" y="1060799"/>
                <a:ext cx="7142528" cy="3279323"/>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29774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70"/>
            <a:ext cx="7154346" cy="502602"/>
          </a:xfrm>
        </p:spPr>
        <p:txBody>
          <a:bodyPr>
            <a:normAutofit fontScale="90000"/>
          </a:bodyPr>
          <a:lstStyle/>
          <a:p>
            <a:r>
              <a:rPr lang="en-US" sz="4000" dirty="0">
                <a:latin typeface="+mn-lt"/>
                <a:ea typeface="Arial" charset="0"/>
                <a:cs typeface="Arial" charset="0"/>
              </a:rPr>
              <a:t>Depth of Processing Example – Step 5</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mc:AlternateContent xmlns:mc="http://schemas.openxmlformats.org/markup-compatibility/2006">
        <mc:Choice xmlns:a14="http://schemas.microsoft.com/office/drawing/2010/main" Requires="a14">
          <p:sp>
            <p:nvSpPr>
              <p:cNvPr id="8" name="Text Placeholder 2">
                <a:extLst>
                  <a:ext uri="{FF2B5EF4-FFF2-40B4-BE49-F238E27FC236}">
                    <a16:creationId xmlns:a16="http://schemas.microsoft.com/office/drawing/2014/main" id="{CF65529A-C328-4DC7-9AB7-5FAB82CCD552}"/>
                  </a:ext>
                </a:extLst>
              </p:cNvPr>
              <p:cNvSpPr>
                <a:spLocks noGrp="1"/>
              </p:cNvSpPr>
              <p:nvPr>
                <p:ph idx="1"/>
              </p:nvPr>
            </p:nvSpPr>
            <p:spPr>
              <a:xfrm>
                <a:off x="457200" y="977717"/>
                <a:ext cx="3962400" cy="4525963"/>
              </a:xfrm>
            </p:spPr>
            <p:txBody>
              <a:bodyPr>
                <a:normAutofit lnSpcReduction="10000"/>
              </a:bodyPr>
              <a:lstStyle/>
              <a:p>
                <a:pPr>
                  <a:lnSpc>
                    <a:spcPct val="110000"/>
                  </a:lnSpc>
                  <a:spcBef>
                    <a:spcPts val="0"/>
                  </a:spcBef>
                </a:pPr>
                <a:r>
                  <a:rPr lang="en-US" b="1" dirty="0"/>
                  <a:t>STEP 5:</a:t>
                </a:r>
                <a:r>
                  <a:rPr lang="en-US" dirty="0"/>
                  <a:t> Calculate the Test Statistic</a:t>
                </a:r>
              </a:p>
              <a:p>
                <a:pPr lvl="1">
                  <a:lnSpc>
                    <a:spcPct val="110000"/>
                  </a:lnSpc>
                  <a:spcBef>
                    <a:spcPts val="0"/>
                  </a:spcBef>
                </a:pPr>
                <a:r>
                  <a:rPr lang="en-US" dirty="0"/>
                  <a:t>Calculate </a:t>
                </a:r>
                <a:r>
                  <a:rPr lang="en-US" i="1" dirty="0"/>
                  <a:t>t</a:t>
                </a:r>
                <a:r>
                  <a:rPr lang="en-US" dirty="0"/>
                  <a:t> value</a:t>
                </a:r>
              </a:p>
              <a:p>
                <a:pPr lvl="2">
                  <a:lnSpc>
                    <a:spcPct val="110000"/>
                  </a:lnSpc>
                  <a:spcBef>
                    <a:spcPts val="0"/>
                  </a:spcBef>
                </a:pPr>
                <a:r>
                  <a:rPr lang="en-US" dirty="0"/>
                  <a:t>Divide the numerator, the difference between the 2 sample means, by the denominator, the standard error of the difference </a:t>
                </a:r>
                <a:br>
                  <a:rPr lang="en-US" dirty="0"/>
                </a:br>
                <a:r>
                  <a:rPr lang="en-US" dirty="0"/>
                  <a:t>(</a:t>
                </a:r>
                <a14:m>
                  <m:oMath xmlns:m="http://schemas.openxmlformats.org/officeDocument/2006/math">
                    <m:sSub>
                      <m:sSubPr>
                        <m:ctrlPr>
                          <a:rPr lang="en-US" i="1" smtClean="0">
                            <a:latin typeface="Cambria Math" panose="02040503050406030204" pitchFamily="18" charset="0"/>
                          </a:rPr>
                        </m:ctrlPr>
                      </m:sSubPr>
                      <m:e>
                        <m:r>
                          <a:rPr lang="en-US" i="1">
                            <a:latin typeface="Cambria Math" charset="0"/>
                          </a:rPr>
                          <m:t>𝑆</m:t>
                        </m:r>
                      </m:e>
                      <m:sub>
                        <m:sSub>
                          <m:sSubPr>
                            <m:ctrlPr>
                              <a:rPr lang="en-US" i="1">
                                <a:latin typeface="Cambria Math" panose="02040503050406030204" pitchFamily="18" charset="0"/>
                              </a:rPr>
                            </m:ctrlPr>
                          </m:sSubPr>
                          <m:e>
                            <m:r>
                              <a:rPr lang="en-US" i="1">
                                <a:latin typeface="Cambria Math" charset="0"/>
                              </a:rPr>
                              <m:t>𝑀</m:t>
                            </m:r>
                          </m:e>
                          <m:sub>
                            <m:r>
                              <a:rPr lang="en-US" i="1">
                                <a:latin typeface="Cambria Math" charset="0"/>
                              </a:rPr>
                              <m:t>1</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𝑀</m:t>
                            </m:r>
                          </m:e>
                          <m:sub>
                            <m:r>
                              <a:rPr lang="en-US" i="1">
                                <a:latin typeface="Cambria Math" charset="0"/>
                              </a:rPr>
                              <m:t>2</m:t>
                            </m:r>
                          </m:sub>
                        </m:sSub>
                      </m:sub>
                    </m:sSub>
                  </m:oMath>
                </a14:m>
                <a:r>
                  <a:rPr lang="en-US" dirty="0"/>
                  <a:t>)</a:t>
                </a:r>
              </a:p>
            </p:txBody>
          </p:sp>
        </mc:Choice>
        <mc:Fallback>
          <p:sp>
            <p:nvSpPr>
              <p:cNvPr id="8" name="Text Placeholder 2">
                <a:extLst>
                  <a:ext uri="{FF2B5EF4-FFF2-40B4-BE49-F238E27FC236}">
                    <a16:creationId xmlns:a16="http://schemas.microsoft.com/office/drawing/2014/main" id="{CF65529A-C328-4DC7-9AB7-5FAB82CCD552}"/>
                  </a:ext>
                </a:extLst>
              </p:cNvPr>
              <p:cNvSpPr>
                <a:spLocks noGrp="1" noRot="1" noChangeAspect="1" noMove="1" noResize="1" noEditPoints="1" noAdjustHandles="1" noChangeArrowheads="1" noChangeShapeType="1" noTextEdit="1"/>
              </p:cNvSpPr>
              <p:nvPr>
                <p:ph idx="1"/>
              </p:nvPr>
            </p:nvSpPr>
            <p:spPr>
              <a:xfrm>
                <a:off x="457200" y="977717"/>
                <a:ext cx="3962400" cy="4525963"/>
              </a:xfrm>
              <a:blipFill>
                <a:blip r:embed="rId4"/>
                <a:stretch>
                  <a:fillRect l="-3538" t="-1750" r="-2923" b="-8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8EEE2DC-3BEF-48DB-AE83-3B1C4F242060}"/>
                  </a:ext>
                </a:extLst>
              </p:cNvPr>
              <p:cNvSpPr txBox="1"/>
              <p:nvPr/>
            </p:nvSpPr>
            <p:spPr>
              <a:xfrm>
                <a:off x="4800599" y="1308853"/>
                <a:ext cx="3886200" cy="504362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i="1" smtClean="0">
                          <a:latin typeface="Cambria Math" charset="0"/>
                        </a:rPr>
                        <m:t>𝑡</m:t>
                      </m:r>
                      <m:r>
                        <a:rPr lang="en-US" i="1" smtClean="0">
                          <a:latin typeface="Cambria Math"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charset="0"/>
                                </a:rPr>
                                <m:t>𝑀</m:t>
                              </m:r>
                            </m:e>
                            <m:sub>
                              <m:r>
                                <a:rPr lang="en-US" i="1">
                                  <a:latin typeface="Cambria Math" charset="0"/>
                                </a:rPr>
                                <m:t>1</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𝑀</m:t>
                              </m:r>
                            </m:e>
                            <m:sub>
                              <m:r>
                                <a:rPr lang="en-US" i="1">
                                  <a:latin typeface="Cambria Math" charset="0"/>
                                </a:rPr>
                                <m:t>2</m:t>
                              </m:r>
                            </m:sub>
                          </m:sSub>
                        </m:num>
                        <m:den>
                          <m:sSub>
                            <m:sSubPr>
                              <m:ctrlPr>
                                <a:rPr lang="en-US" i="1">
                                  <a:latin typeface="Cambria Math" panose="02040503050406030204" pitchFamily="18" charset="0"/>
                                </a:rPr>
                              </m:ctrlPr>
                            </m:sSubPr>
                            <m:e>
                              <m:r>
                                <a:rPr lang="en-US" i="1">
                                  <a:latin typeface="Cambria Math" charset="0"/>
                                </a:rPr>
                                <m:t>𝑆</m:t>
                              </m:r>
                            </m:e>
                            <m:sub>
                              <m:sSub>
                                <m:sSubPr>
                                  <m:ctrlPr>
                                    <a:rPr lang="en-US" i="1">
                                      <a:latin typeface="Cambria Math" panose="02040503050406030204" pitchFamily="18" charset="0"/>
                                    </a:rPr>
                                  </m:ctrlPr>
                                </m:sSubPr>
                                <m:e>
                                  <m:r>
                                    <a:rPr lang="en-US" i="1">
                                      <a:latin typeface="Cambria Math" charset="0"/>
                                    </a:rPr>
                                    <m:t>𝑀</m:t>
                                  </m:r>
                                </m:e>
                                <m:sub>
                                  <m:r>
                                    <a:rPr lang="en-US" i="1">
                                      <a:latin typeface="Cambria Math" charset="0"/>
                                    </a:rPr>
                                    <m:t>1</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𝑀</m:t>
                                  </m:r>
                                </m:e>
                                <m:sub>
                                  <m:r>
                                    <a:rPr lang="en-US" i="1">
                                      <a:latin typeface="Cambria Math" charset="0"/>
                                    </a:rPr>
                                    <m:t>2</m:t>
                                  </m:r>
                                </m:sub>
                              </m:sSub>
                            </m:sub>
                          </m:sSub>
                        </m:den>
                      </m:f>
                    </m:oMath>
                    <m:oMath xmlns:m="http://schemas.openxmlformats.org/officeDocument/2006/math">
                      <m:r>
                        <a:rPr lang="en-US" b="0" i="1" smtClean="0">
                          <a:latin typeface="Cambria Math" charset="0"/>
                        </a:rPr>
                        <m:t>=</m:t>
                      </m:r>
                      <m:f>
                        <m:fPr>
                          <m:ctrlPr>
                            <a:rPr lang="en-US" b="0" i="1" smtClean="0">
                              <a:latin typeface="Cambria Math" panose="02040503050406030204" pitchFamily="18" charset="0"/>
                            </a:rPr>
                          </m:ctrlPr>
                        </m:fPr>
                        <m:num>
                          <m:r>
                            <a:rPr lang="en-US" b="0" i="1" smtClean="0">
                              <a:latin typeface="Cambria Math" charset="0"/>
                            </a:rPr>
                            <m:t>8.30−3.50</m:t>
                          </m:r>
                        </m:num>
                        <m:den>
                          <m:r>
                            <a:rPr lang="en-US" b="0" i="1" smtClean="0">
                              <a:latin typeface="Cambria Math" charset="0"/>
                            </a:rPr>
                            <m:t>0.73</m:t>
                          </m:r>
                        </m:den>
                      </m:f>
                    </m:oMath>
                    <m:oMath xmlns:m="http://schemas.openxmlformats.org/officeDocument/2006/math">
                      <m:r>
                        <a:rPr lang="en-US" b="0" i="1" smtClean="0">
                          <a:latin typeface="Cambria Math" charset="0"/>
                        </a:rPr>
                        <m:t>=</m:t>
                      </m:r>
                      <m:f>
                        <m:fPr>
                          <m:ctrlPr>
                            <a:rPr lang="en-US" b="0" i="1" smtClean="0">
                              <a:latin typeface="Cambria Math" panose="02040503050406030204" pitchFamily="18" charset="0"/>
                            </a:rPr>
                          </m:ctrlPr>
                        </m:fPr>
                        <m:num>
                          <m:r>
                            <a:rPr lang="en-US" b="0" i="1" smtClean="0">
                              <a:latin typeface="Cambria Math" charset="0"/>
                            </a:rPr>
                            <m:t>4.8000</m:t>
                          </m:r>
                        </m:num>
                        <m:den>
                          <m:r>
                            <a:rPr lang="en-US" b="0" i="1" smtClean="0">
                              <a:latin typeface="Cambria Math" charset="0"/>
                            </a:rPr>
                            <m:t>0.73</m:t>
                          </m:r>
                        </m:den>
                      </m:f>
                    </m:oMath>
                    <m:oMath xmlns:m="http://schemas.openxmlformats.org/officeDocument/2006/math">
                      <m:r>
                        <a:rPr lang="en-US" b="0" i="1" smtClean="0">
                          <a:latin typeface="Cambria Math" charset="0"/>
                        </a:rPr>
                        <m:t>=6.5753</m:t>
                      </m:r>
                    </m:oMath>
                    <m:oMath xmlns:m="http://schemas.openxmlformats.org/officeDocument/2006/math">
                      <m:r>
                        <a:rPr lang="en-US" b="0" i="1" smtClean="0">
                          <a:latin typeface="Cambria Math" charset="0"/>
                        </a:rPr>
                        <m:t>=6.58</m:t>
                      </m:r>
                    </m:oMath>
                    <m:oMath xmlns:m="http://schemas.openxmlformats.org/officeDocument/2006/math">
                      <m:r>
                        <a:rPr lang="en-US" b="0" i="1" smtClean="0">
                          <a:latin typeface="Cambria Math" charset="0"/>
                        </a:rPr>
                        <m:t>𝑡</m:t>
                      </m:r>
                      <m:r>
                        <a:rPr lang="en-US" b="0" i="1" smtClean="0">
                          <a:latin typeface="Cambria Math" charset="0"/>
                        </a:rPr>
                        <m:t>=6.58</m:t>
                      </m:r>
                    </m:oMath>
                  </m:oMathPara>
                </a14:m>
                <a:endParaRPr lang="en-US" dirty="0"/>
              </a:p>
            </p:txBody>
          </p:sp>
        </mc:Choice>
        <mc:Fallback xmlns="">
          <p:sp>
            <p:nvSpPr>
              <p:cNvPr id="9" name="TextBox 8">
                <a:extLst>
                  <a:ext uri="{FF2B5EF4-FFF2-40B4-BE49-F238E27FC236}">
                    <a16:creationId xmlns:a16="http://schemas.microsoft.com/office/drawing/2014/main" id="{A8EEE2DC-3BEF-48DB-AE83-3B1C4F242060}"/>
                  </a:ext>
                </a:extLst>
              </p:cNvPr>
              <p:cNvSpPr txBox="1">
                <a:spLocks noRot="1" noChangeAspect="1" noMove="1" noResize="1" noEditPoints="1" noAdjustHandles="1" noChangeArrowheads="1" noChangeShapeType="1" noTextEdit="1"/>
              </p:cNvSpPr>
              <p:nvPr/>
            </p:nvSpPr>
            <p:spPr>
              <a:xfrm>
                <a:off x="4800599" y="1308853"/>
                <a:ext cx="3886200" cy="504362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37684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7165497" cy="502602"/>
          </a:xfrm>
        </p:spPr>
        <p:txBody>
          <a:bodyPr>
            <a:normAutofit fontScale="90000"/>
          </a:bodyPr>
          <a:lstStyle/>
          <a:p>
            <a:r>
              <a:rPr lang="en-US" sz="4000" dirty="0">
                <a:latin typeface="+mn-lt"/>
                <a:ea typeface="Arial" charset="0"/>
                <a:cs typeface="Arial" charset="0"/>
              </a:rPr>
              <a:t>Depth of Processing Example – Step 6</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6F72EBCA-E503-4971-AE63-865EE8B24E4D}"/>
              </a:ext>
            </a:extLst>
          </p:cNvPr>
          <p:cNvSpPr>
            <a:spLocks noGrp="1"/>
          </p:cNvSpPr>
          <p:nvPr>
            <p:ph idx="1"/>
          </p:nvPr>
        </p:nvSpPr>
        <p:spPr>
          <a:xfrm>
            <a:off x="457200" y="934880"/>
            <a:ext cx="8229600" cy="4525963"/>
          </a:xfrm>
        </p:spPr>
        <p:txBody>
          <a:bodyPr>
            <a:normAutofit/>
          </a:bodyPr>
          <a:lstStyle/>
          <a:p>
            <a:pPr>
              <a:spcBef>
                <a:spcPts val="0"/>
              </a:spcBef>
              <a:spcAft>
                <a:spcPts val="600"/>
              </a:spcAft>
            </a:pPr>
            <a:r>
              <a:rPr lang="en-US" sz="2800" b="1" dirty="0"/>
              <a:t>STEP 6:</a:t>
            </a:r>
            <a:r>
              <a:rPr lang="en-US" sz="2800" dirty="0"/>
              <a:t> Interpret the Results</a:t>
            </a:r>
          </a:p>
          <a:p>
            <a:pPr lvl="1">
              <a:spcBef>
                <a:spcPts val="0"/>
              </a:spcBef>
            </a:pPr>
            <a:r>
              <a:rPr lang="en-US" sz="2400" dirty="0"/>
              <a:t>Need to answer 3 questions</a:t>
            </a:r>
          </a:p>
          <a:p>
            <a:pPr lvl="2">
              <a:spcBef>
                <a:spcPts val="0"/>
              </a:spcBef>
            </a:pPr>
            <a:r>
              <a:rPr lang="en-US" sz="2000" dirty="0"/>
              <a:t>Was the null hypothesis rejected?</a:t>
            </a:r>
          </a:p>
          <a:p>
            <a:pPr lvl="2">
              <a:spcBef>
                <a:spcPts val="0"/>
              </a:spcBef>
            </a:pPr>
            <a:r>
              <a:rPr lang="en-US" sz="2000" dirty="0"/>
              <a:t>How big is the effect?</a:t>
            </a:r>
          </a:p>
          <a:p>
            <a:pPr lvl="2">
              <a:spcBef>
                <a:spcPts val="0"/>
              </a:spcBef>
            </a:pPr>
            <a:r>
              <a:rPr lang="en-US" sz="2000" dirty="0"/>
              <a:t>How wide is the confidence interval?</a:t>
            </a:r>
          </a:p>
          <a:p>
            <a:pPr>
              <a:spcBef>
                <a:spcPts val="0"/>
              </a:spcBef>
              <a:spcAft>
                <a:spcPts val="600"/>
              </a:spcAft>
            </a:pPr>
            <a:endParaRPr lang="en-US" sz="2800" dirty="0"/>
          </a:p>
          <a:p>
            <a:pPr>
              <a:spcBef>
                <a:spcPts val="0"/>
              </a:spcBef>
              <a:spcAft>
                <a:spcPts val="600"/>
              </a:spcAft>
            </a:pPr>
            <a:endParaRPr lang="en-US" sz="2800" dirty="0"/>
          </a:p>
        </p:txBody>
      </p:sp>
      <p:sp>
        <p:nvSpPr>
          <p:cNvPr id="11" name="TextBox 10">
            <a:extLst>
              <a:ext uri="{FF2B5EF4-FFF2-40B4-BE49-F238E27FC236}">
                <a16:creationId xmlns:a16="http://schemas.microsoft.com/office/drawing/2014/main" id="{0DC727D9-29BD-4CB3-94F6-03BBB241D365}"/>
              </a:ext>
            </a:extLst>
          </p:cNvPr>
          <p:cNvSpPr txBox="1"/>
          <p:nvPr/>
        </p:nvSpPr>
        <p:spPr>
          <a:xfrm>
            <a:off x="1066800" y="5119612"/>
            <a:ext cx="8077200" cy="307777"/>
          </a:xfrm>
          <a:prstGeom prst="rect">
            <a:avLst/>
          </a:prstGeom>
          <a:noFill/>
        </p:spPr>
        <p:txBody>
          <a:bodyPr wrap="square" rtlCol="0">
            <a:spAutoFit/>
          </a:bodyPr>
          <a:lstStyle/>
          <a:p>
            <a:r>
              <a:rPr lang="en-US" sz="1400" dirty="0">
                <a:solidFill>
                  <a:srgbClr val="000000"/>
                </a:solidFill>
              </a:rPr>
              <a:t>Test Statistic for an Independent-Samples </a:t>
            </a:r>
            <a:r>
              <a:rPr lang="en-US" sz="1400" i="1" dirty="0">
                <a:solidFill>
                  <a:srgbClr val="000000"/>
                </a:solidFill>
              </a:rPr>
              <a:t>t</a:t>
            </a:r>
            <a:r>
              <a:rPr lang="en-US" sz="1400" dirty="0">
                <a:solidFill>
                  <a:srgbClr val="000000"/>
                </a:solidFill>
              </a:rPr>
              <a:t> Test for the Depth of Processing Data</a:t>
            </a:r>
          </a:p>
        </p:txBody>
      </p:sp>
      <p:pic>
        <p:nvPicPr>
          <p:cNvPr id="12" name="Picture 11" descr="The figure is a normal distribution curve using data from the previous example. The test statistic t, 6.58, falls in the rare zone, so the null hypothesis is rejected. The alternative hypothesis is accepted. Because this is a one-tailed test, the alternative hypothesis states the direction of the difference.&#10;" title="Figure 8.6">
            <a:extLst>
              <a:ext uri="{FF2B5EF4-FFF2-40B4-BE49-F238E27FC236}">
                <a16:creationId xmlns:a16="http://schemas.microsoft.com/office/drawing/2014/main" id="{F9CD48A4-09F0-48D1-9D8C-77CF65F2E5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2923364"/>
            <a:ext cx="6781800" cy="2114916"/>
          </a:xfrm>
          <a:prstGeom prst="rect">
            <a:avLst/>
          </a:prstGeom>
        </p:spPr>
      </p:pic>
    </p:spTree>
    <p:extLst>
      <p:ext uri="{BB962C8B-B14F-4D97-AF65-F5344CB8AC3E}">
        <p14:creationId xmlns:p14="http://schemas.microsoft.com/office/powerpoint/2010/main" val="2025889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70"/>
            <a:ext cx="7176648" cy="502602"/>
          </a:xfrm>
        </p:spPr>
        <p:txBody>
          <a:bodyPr>
            <a:normAutofit fontScale="90000"/>
          </a:bodyPr>
          <a:lstStyle/>
          <a:p>
            <a:r>
              <a:rPr lang="en-US" sz="4000" dirty="0">
                <a:ea typeface="Arial" charset="0"/>
                <a:cs typeface="Arial" charset="0"/>
              </a:rPr>
              <a:t>Depth of Processing Example – Step 6</a:t>
            </a:r>
            <a:endParaRPr lang="en-US" sz="4000" dirty="0"/>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1" name="TextBox 10">
            <a:extLst>
              <a:ext uri="{FF2B5EF4-FFF2-40B4-BE49-F238E27FC236}">
                <a16:creationId xmlns:a16="http://schemas.microsoft.com/office/drawing/2014/main" id="{0DC727D9-29BD-4CB3-94F6-03BBB241D365}"/>
              </a:ext>
            </a:extLst>
          </p:cNvPr>
          <p:cNvSpPr txBox="1"/>
          <p:nvPr/>
        </p:nvSpPr>
        <p:spPr>
          <a:xfrm>
            <a:off x="1713571" y="5180059"/>
            <a:ext cx="8077200" cy="307777"/>
          </a:xfrm>
          <a:prstGeom prst="rect">
            <a:avLst/>
          </a:prstGeom>
          <a:noFill/>
        </p:spPr>
        <p:txBody>
          <a:bodyPr wrap="square" rtlCol="0">
            <a:spAutoFit/>
          </a:bodyPr>
          <a:lstStyle/>
          <a:p>
            <a:r>
              <a:rPr lang="en-US" sz="1400" dirty="0">
                <a:solidFill>
                  <a:srgbClr val="000000"/>
                </a:solidFill>
              </a:rPr>
              <a:t>Test Statistic for an Independent-Samples </a:t>
            </a:r>
            <a:r>
              <a:rPr lang="en-US" sz="1400" i="1" dirty="0">
                <a:solidFill>
                  <a:srgbClr val="000000"/>
                </a:solidFill>
              </a:rPr>
              <a:t>t</a:t>
            </a:r>
            <a:r>
              <a:rPr lang="en-US" sz="1400" dirty="0">
                <a:solidFill>
                  <a:srgbClr val="000000"/>
                </a:solidFill>
              </a:rPr>
              <a:t> Test for the Depth of Processing Data</a:t>
            </a:r>
          </a:p>
        </p:txBody>
      </p:sp>
      <p:pic>
        <p:nvPicPr>
          <p:cNvPr id="12" name="Picture 11" descr="The figure is a normal distribution curve using data from the previous example. The test statistic t, 6.58, falls in the rare zone, so the null hypothesis is rejected. The alternative hypothesis is accepted. Because this is a one-tailed test, the alternative hypothesis states the direction of the difference.&#10;" title="Figure 8.6">
            <a:extLst>
              <a:ext uri="{FF2B5EF4-FFF2-40B4-BE49-F238E27FC236}">
                <a16:creationId xmlns:a16="http://schemas.microsoft.com/office/drawing/2014/main" id="{F9CD48A4-09F0-48D1-9D8C-77CF65F2E5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6498" y="3246170"/>
            <a:ext cx="5889702" cy="1836714"/>
          </a:xfrm>
          <a:prstGeom prst="rect">
            <a:avLst/>
          </a:prstGeom>
        </p:spPr>
      </p:pic>
      <p:sp>
        <p:nvSpPr>
          <p:cNvPr id="9" name="Text Placeholder 2">
            <a:extLst>
              <a:ext uri="{FF2B5EF4-FFF2-40B4-BE49-F238E27FC236}">
                <a16:creationId xmlns:a16="http://schemas.microsoft.com/office/drawing/2014/main" id="{C68F81FA-D884-47A5-AED7-690AC865E985}"/>
              </a:ext>
            </a:extLst>
          </p:cNvPr>
          <p:cNvSpPr>
            <a:spLocks noGrp="1"/>
          </p:cNvSpPr>
          <p:nvPr>
            <p:ph idx="1"/>
          </p:nvPr>
        </p:nvSpPr>
        <p:spPr>
          <a:xfrm>
            <a:off x="449774" y="961873"/>
            <a:ext cx="8318810" cy="4525963"/>
          </a:xfrm>
        </p:spPr>
        <p:txBody>
          <a:bodyPr>
            <a:normAutofit/>
          </a:bodyPr>
          <a:lstStyle/>
          <a:p>
            <a:pPr>
              <a:spcBef>
                <a:spcPts val="0"/>
              </a:spcBef>
            </a:pPr>
            <a:r>
              <a:rPr lang="en-US" sz="2800" b="1" dirty="0"/>
              <a:t>STEP 6:</a:t>
            </a:r>
            <a:r>
              <a:rPr lang="en-US" sz="2800" dirty="0"/>
              <a:t> Interpret the Results</a:t>
            </a:r>
          </a:p>
          <a:p>
            <a:pPr lvl="1">
              <a:spcBef>
                <a:spcPts val="0"/>
              </a:spcBef>
            </a:pPr>
            <a:r>
              <a:rPr lang="en-US" sz="2400" dirty="0"/>
              <a:t>Does deeper processing lead to better memory?</a:t>
            </a:r>
          </a:p>
          <a:p>
            <a:pPr lvl="2">
              <a:spcBef>
                <a:spcPts val="0"/>
              </a:spcBef>
            </a:pPr>
            <a:r>
              <a:rPr lang="en-US" sz="2000" dirty="0"/>
              <a:t>Shallow processing: </a:t>
            </a:r>
            <a:r>
              <a:rPr lang="en-US" sz="2000" i="1" dirty="0"/>
              <a:t>M </a:t>
            </a:r>
            <a:r>
              <a:rPr lang="en-US" sz="2000" dirty="0"/>
              <a:t>= 3.50</a:t>
            </a:r>
            <a:r>
              <a:rPr lang="en-US" sz="2000" i="1" dirty="0"/>
              <a:t>, s </a:t>
            </a:r>
            <a:r>
              <a:rPr lang="en-US" sz="2000" dirty="0"/>
              <a:t>= 1.54, </a:t>
            </a:r>
            <a:r>
              <a:rPr lang="en-US" sz="2000" i="1" dirty="0"/>
              <a:t>n</a:t>
            </a:r>
            <a:r>
              <a:rPr lang="en-US" sz="2000" i="1" baseline="-25000" dirty="0"/>
              <a:t>1</a:t>
            </a:r>
            <a:r>
              <a:rPr lang="en-US" sz="2000" dirty="0"/>
              <a:t> = 18 </a:t>
            </a:r>
          </a:p>
          <a:p>
            <a:pPr lvl="2">
              <a:spcBef>
                <a:spcPts val="0"/>
              </a:spcBef>
            </a:pPr>
            <a:r>
              <a:rPr lang="en-US" sz="2000" dirty="0"/>
              <a:t>Deep processing: </a:t>
            </a:r>
            <a:r>
              <a:rPr lang="en-US" sz="2000" i="1" dirty="0"/>
              <a:t>M </a:t>
            </a:r>
            <a:r>
              <a:rPr lang="en-US" sz="2000" dirty="0"/>
              <a:t>= 8.30</a:t>
            </a:r>
            <a:r>
              <a:rPr lang="en-US" sz="2000" i="1" dirty="0"/>
              <a:t>, s </a:t>
            </a:r>
            <a:r>
              <a:rPr lang="en-US" sz="2000" dirty="0"/>
              <a:t>= 2.74, </a:t>
            </a:r>
            <a:r>
              <a:rPr lang="en-US" sz="2000" i="1" dirty="0"/>
              <a:t>n</a:t>
            </a:r>
            <a:r>
              <a:rPr lang="en-US" sz="2000" i="1" baseline="-25000" dirty="0"/>
              <a:t>2</a:t>
            </a:r>
            <a:r>
              <a:rPr lang="en-US" sz="2000" dirty="0"/>
              <a:t> = 20 </a:t>
            </a:r>
          </a:p>
          <a:p>
            <a:pPr lvl="1">
              <a:spcBef>
                <a:spcPts val="0"/>
              </a:spcBef>
            </a:pPr>
            <a:r>
              <a:rPr lang="en-US" sz="2400" dirty="0"/>
              <a:t>Calculated</a:t>
            </a:r>
            <a:r>
              <a:rPr lang="en-US" sz="2400" i="1" dirty="0"/>
              <a:t> t</a:t>
            </a:r>
            <a:r>
              <a:rPr lang="en-US" sz="2400" dirty="0"/>
              <a:t> = 6.58, greater than the critical value </a:t>
            </a:r>
            <a:r>
              <a:rPr lang="en-US" sz="2400" i="1" dirty="0"/>
              <a:t>t </a:t>
            </a:r>
            <a:r>
              <a:rPr lang="en-US" sz="2400" dirty="0"/>
              <a:t>of 2.434</a:t>
            </a:r>
          </a:p>
          <a:p>
            <a:pPr lvl="1">
              <a:spcBef>
                <a:spcPts val="0"/>
              </a:spcBef>
            </a:pPr>
            <a:r>
              <a:rPr lang="en-US" sz="2400" dirty="0"/>
              <a:t>Reject the null hypothesis</a:t>
            </a:r>
            <a:endParaRPr lang="en-US" dirty="0"/>
          </a:p>
        </p:txBody>
      </p:sp>
    </p:spTree>
    <p:extLst>
      <p:ext uri="{BB962C8B-B14F-4D97-AF65-F5344CB8AC3E}">
        <p14:creationId xmlns:p14="http://schemas.microsoft.com/office/powerpoint/2010/main" val="86404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70"/>
            <a:ext cx="7154346" cy="502602"/>
          </a:xfrm>
        </p:spPr>
        <p:txBody>
          <a:bodyPr>
            <a:normAutofit fontScale="90000"/>
          </a:bodyPr>
          <a:lstStyle/>
          <a:p>
            <a:r>
              <a:rPr lang="en-US" sz="4000" dirty="0">
                <a:ea typeface="Arial" charset="0"/>
                <a:cs typeface="Arial" charset="0"/>
              </a:rPr>
              <a:t>Depth of Processing Example – Step 6</a:t>
            </a:r>
            <a:endParaRPr lang="en-US" sz="4000" dirty="0"/>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9" name="Text Placeholder 2">
            <a:extLst>
              <a:ext uri="{FF2B5EF4-FFF2-40B4-BE49-F238E27FC236}">
                <a16:creationId xmlns:a16="http://schemas.microsoft.com/office/drawing/2014/main" id="{9C7CF51F-3AC0-41C6-8BB0-9A89EA92F342}"/>
              </a:ext>
            </a:extLst>
          </p:cNvPr>
          <p:cNvSpPr>
            <a:spLocks noGrp="1"/>
          </p:cNvSpPr>
          <p:nvPr>
            <p:ph idx="1"/>
          </p:nvPr>
        </p:nvSpPr>
        <p:spPr>
          <a:xfrm>
            <a:off x="457200" y="994444"/>
            <a:ext cx="8229600" cy="4525963"/>
          </a:xfrm>
        </p:spPr>
        <p:txBody>
          <a:bodyPr>
            <a:normAutofit fontScale="85000" lnSpcReduction="10000"/>
          </a:bodyPr>
          <a:lstStyle/>
          <a:p>
            <a:pPr>
              <a:lnSpc>
                <a:spcPct val="110000"/>
              </a:lnSpc>
              <a:spcBef>
                <a:spcPts val="0"/>
              </a:spcBef>
            </a:pPr>
            <a:r>
              <a:rPr lang="en-US" b="1" dirty="0"/>
              <a:t>STEP 6:</a:t>
            </a:r>
            <a:r>
              <a:rPr lang="en-US" dirty="0"/>
              <a:t> Interpret the Results</a:t>
            </a:r>
          </a:p>
          <a:p>
            <a:pPr lvl="1">
              <a:lnSpc>
                <a:spcPct val="110000"/>
              </a:lnSpc>
              <a:spcBef>
                <a:spcPts val="0"/>
              </a:spcBef>
            </a:pPr>
            <a:r>
              <a:rPr lang="en-US" dirty="0"/>
              <a:t>APA format, </a:t>
            </a:r>
            <a:r>
              <a:rPr lang="en-US" i="1" dirty="0">
                <a:cs typeface="Times New Roman" pitchFamily="18" charset="0"/>
              </a:rPr>
              <a:t>t</a:t>
            </a:r>
            <a:r>
              <a:rPr lang="en-US" dirty="0">
                <a:cs typeface="Times New Roman" pitchFamily="18" charset="0"/>
              </a:rPr>
              <a:t>(36) = 6.58, </a:t>
            </a:r>
            <a:r>
              <a:rPr lang="en-US" i="1" dirty="0">
                <a:cs typeface="Times New Roman" pitchFamily="18" charset="0"/>
              </a:rPr>
              <a:t>p</a:t>
            </a:r>
            <a:r>
              <a:rPr lang="en-US" dirty="0">
                <a:cs typeface="Times New Roman" pitchFamily="18" charset="0"/>
              </a:rPr>
              <a:t> &lt; .01 (one-tailed)</a:t>
            </a:r>
            <a:endParaRPr lang="en-US" dirty="0"/>
          </a:p>
          <a:p>
            <a:pPr lvl="2">
              <a:lnSpc>
                <a:spcPct val="110000"/>
              </a:lnSpc>
              <a:spcBef>
                <a:spcPts val="0"/>
              </a:spcBef>
            </a:pPr>
            <a:r>
              <a:rPr lang="en-US" dirty="0"/>
              <a:t>The initial </a:t>
            </a:r>
            <a:r>
              <a:rPr lang="en-US" i="1" dirty="0"/>
              <a:t>t </a:t>
            </a:r>
            <a:r>
              <a:rPr lang="en-US" dirty="0"/>
              <a:t>says that the statistical test was a </a:t>
            </a:r>
            <a:r>
              <a:rPr lang="en-US" i="1" dirty="0"/>
              <a:t>t</a:t>
            </a:r>
            <a:r>
              <a:rPr lang="en-US" dirty="0"/>
              <a:t> test</a:t>
            </a:r>
          </a:p>
          <a:p>
            <a:pPr lvl="2">
              <a:lnSpc>
                <a:spcPct val="110000"/>
              </a:lnSpc>
              <a:spcBef>
                <a:spcPts val="0"/>
              </a:spcBef>
            </a:pPr>
            <a:r>
              <a:rPr lang="en-US" dirty="0">
                <a:cs typeface="Times New Roman" pitchFamily="18" charset="0"/>
              </a:rPr>
              <a:t>36</a:t>
            </a:r>
            <a:r>
              <a:rPr lang="en-US" dirty="0"/>
              <a:t>, degrees of freedom </a:t>
            </a:r>
            <a:br>
              <a:rPr lang="en-US" dirty="0"/>
            </a:br>
            <a:r>
              <a:rPr lang="en-US" dirty="0"/>
              <a:t>For an independent samples </a:t>
            </a:r>
            <a:r>
              <a:rPr lang="en-US" i="1" dirty="0"/>
              <a:t>t </a:t>
            </a:r>
            <a:r>
              <a:rPr lang="en-US" dirty="0"/>
              <a:t>test,</a:t>
            </a:r>
            <a:r>
              <a:rPr lang="en-US" i="1" dirty="0"/>
              <a:t> </a:t>
            </a:r>
            <a:r>
              <a:rPr lang="en-US" i="1" dirty="0" err="1">
                <a:cs typeface="Times New Roman" pitchFamily="18" charset="0"/>
              </a:rPr>
              <a:t>df</a:t>
            </a:r>
            <a:r>
              <a:rPr lang="en-US" i="1" dirty="0">
                <a:cs typeface="Times New Roman" pitchFamily="18" charset="0"/>
              </a:rPr>
              <a:t> = N </a:t>
            </a:r>
            <a:r>
              <a:rPr lang="en-US" dirty="0">
                <a:cs typeface="Times New Roman" pitchFamily="18" charset="0"/>
              </a:rPr>
              <a:t>− 2</a:t>
            </a:r>
          </a:p>
          <a:p>
            <a:pPr lvl="2">
              <a:lnSpc>
                <a:spcPct val="110000"/>
              </a:lnSpc>
              <a:spcBef>
                <a:spcPts val="0"/>
              </a:spcBef>
            </a:pPr>
            <a:r>
              <a:rPr lang="en-US" dirty="0"/>
              <a:t>Observed </a:t>
            </a:r>
            <a:r>
              <a:rPr lang="en-US" i="1" dirty="0"/>
              <a:t>t </a:t>
            </a:r>
            <a:r>
              <a:rPr lang="en-US" dirty="0"/>
              <a:t>value, </a:t>
            </a:r>
            <a:r>
              <a:rPr lang="en-US" dirty="0">
                <a:cs typeface="Times New Roman" pitchFamily="18" charset="0"/>
              </a:rPr>
              <a:t>6.58</a:t>
            </a:r>
            <a:r>
              <a:rPr lang="en-US" i="1" dirty="0"/>
              <a:t>, </a:t>
            </a:r>
            <a:r>
              <a:rPr lang="en-US" dirty="0"/>
              <a:t>is reported</a:t>
            </a:r>
            <a:br>
              <a:rPr lang="en-US" i="1" dirty="0"/>
            </a:br>
            <a:r>
              <a:rPr lang="en-US" dirty="0"/>
              <a:t>This number is the value of </a:t>
            </a:r>
            <a:r>
              <a:rPr lang="en-US" i="1" dirty="0"/>
              <a:t>t </a:t>
            </a:r>
            <a:r>
              <a:rPr lang="en-US" dirty="0"/>
              <a:t>calculated</a:t>
            </a:r>
            <a:br>
              <a:rPr lang="en-US" dirty="0"/>
            </a:br>
            <a:r>
              <a:rPr lang="en-US" dirty="0"/>
              <a:t>APA format requires value to be reported to two decimal places</a:t>
            </a:r>
          </a:p>
          <a:p>
            <a:pPr lvl="2">
              <a:lnSpc>
                <a:spcPct val="110000"/>
              </a:lnSpc>
              <a:spcBef>
                <a:spcPts val="0"/>
              </a:spcBef>
            </a:pPr>
            <a:r>
              <a:rPr lang="en-US" dirty="0">
                <a:cs typeface="Times New Roman" pitchFamily="18" charset="0"/>
              </a:rPr>
              <a:t>.01 </a:t>
            </a:r>
            <a:r>
              <a:rPr lang="en-US" dirty="0"/>
              <a:t>tells alpha was set at </a:t>
            </a:r>
            <a:r>
              <a:rPr lang="en-US" dirty="0">
                <a:cs typeface="Times New Roman" pitchFamily="18" charset="0"/>
              </a:rPr>
              <a:t>.01</a:t>
            </a:r>
            <a:endParaRPr lang="en-US" dirty="0"/>
          </a:p>
          <a:p>
            <a:pPr lvl="2">
              <a:lnSpc>
                <a:spcPct val="110000"/>
              </a:lnSpc>
              <a:spcBef>
                <a:spcPts val="0"/>
              </a:spcBef>
            </a:pPr>
            <a:r>
              <a:rPr lang="en-US" i="1" dirty="0">
                <a:cs typeface="Times New Roman" pitchFamily="18" charset="0"/>
              </a:rPr>
              <a:t>p </a:t>
            </a:r>
            <a:r>
              <a:rPr lang="en-US" dirty="0">
                <a:cs typeface="Times New Roman" pitchFamily="18" charset="0"/>
              </a:rPr>
              <a:t>&lt; .01</a:t>
            </a:r>
            <a:r>
              <a:rPr lang="en-US" i="1" dirty="0"/>
              <a:t>, </a:t>
            </a:r>
            <a:r>
              <a:rPr lang="en-US" dirty="0"/>
              <a:t>reveals that the null hypothesis was rejected</a:t>
            </a:r>
            <a:br>
              <a:rPr lang="en-US" dirty="0"/>
            </a:br>
            <a:r>
              <a:rPr lang="en-US" dirty="0"/>
              <a:t>Observed result (6.58) is a rare result - probability of less than .01 of occurring when the null hypothesis is true</a:t>
            </a:r>
          </a:p>
          <a:p>
            <a:pPr lvl="2">
              <a:lnSpc>
                <a:spcPct val="110000"/>
              </a:lnSpc>
              <a:spcBef>
                <a:spcPts val="0"/>
              </a:spcBef>
            </a:pPr>
            <a:r>
              <a:rPr lang="en-US" dirty="0"/>
              <a:t>(one-tailed), tells the reader that a one-tailed test was conducted</a:t>
            </a:r>
          </a:p>
          <a:p>
            <a:pPr>
              <a:lnSpc>
                <a:spcPct val="110000"/>
              </a:lnSpc>
              <a:spcBef>
                <a:spcPts val="0"/>
              </a:spcBef>
            </a:pPr>
            <a:endParaRPr lang="en-US" dirty="0"/>
          </a:p>
        </p:txBody>
      </p:sp>
    </p:spTree>
    <p:extLst>
      <p:ext uri="{BB962C8B-B14F-4D97-AF65-F5344CB8AC3E}">
        <p14:creationId xmlns:p14="http://schemas.microsoft.com/office/powerpoint/2010/main" val="3298572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7801116" cy="502602"/>
          </a:xfrm>
        </p:spPr>
        <p:txBody>
          <a:bodyPr>
            <a:noAutofit/>
          </a:bodyPr>
          <a:lstStyle/>
          <a:p>
            <a:r>
              <a:rPr lang="en-US" sz="3000" dirty="0">
                <a:latin typeface="+mn-lt"/>
                <a:ea typeface="Arial" charset="0"/>
                <a:cs typeface="Arial" charset="0"/>
              </a:rPr>
              <a:t>Depth of Processing Example – Step 6 – APA Style</a:t>
            </a:r>
            <a:endParaRPr lang="en-US" sz="3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3CA81276-B596-4D06-AA49-E8267F3CBEAB}"/>
              </a:ext>
            </a:extLst>
          </p:cNvPr>
          <p:cNvSpPr>
            <a:spLocks noGrp="1"/>
          </p:cNvSpPr>
          <p:nvPr>
            <p:ph idx="1"/>
          </p:nvPr>
        </p:nvSpPr>
        <p:spPr>
          <a:xfrm>
            <a:off x="437266" y="983293"/>
            <a:ext cx="8015358" cy="4525963"/>
          </a:xfrm>
        </p:spPr>
        <p:txBody>
          <a:bodyPr>
            <a:normAutofit/>
          </a:bodyPr>
          <a:lstStyle/>
          <a:p>
            <a:pPr>
              <a:spcBef>
                <a:spcPts val="0"/>
              </a:spcBef>
            </a:pPr>
            <a:r>
              <a:rPr lang="en-US" b="1" dirty="0"/>
              <a:t>STEP 6: </a:t>
            </a:r>
            <a:r>
              <a:rPr lang="en-US" dirty="0"/>
              <a:t>Interpret the Results</a:t>
            </a:r>
          </a:p>
          <a:p>
            <a:pPr lvl="1">
              <a:spcBef>
                <a:spcPts val="0"/>
              </a:spcBef>
            </a:pPr>
            <a:r>
              <a:rPr lang="en-US" dirty="0">
                <a:ea typeface="Arial" charset="0"/>
                <a:cs typeface="Arial" charset="0"/>
              </a:rPr>
              <a:t>At this point the first interpretation question can be answered:</a:t>
            </a:r>
          </a:p>
          <a:p>
            <a:pPr lvl="1">
              <a:spcBef>
                <a:spcPts val="0"/>
              </a:spcBef>
            </a:pPr>
            <a:r>
              <a:rPr lang="en-US" sz="2800" b="1" dirty="0">
                <a:ea typeface="Arial" charset="0"/>
                <a:cs typeface="Arial" charset="0"/>
              </a:rPr>
              <a:t>Was the null hypothesis rejected?</a:t>
            </a:r>
          </a:p>
          <a:p>
            <a:pPr lvl="2">
              <a:spcBef>
                <a:spcPts val="0"/>
              </a:spcBef>
            </a:pPr>
            <a:r>
              <a:rPr lang="en-US" sz="2400" dirty="0">
                <a:ea typeface="Arial" charset="0"/>
                <a:cs typeface="Arial" charset="0"/>
              </a:rPr>
              <a:t>In a study comparing deep processing to shallow processing, a statistically significant effect was found: [</a:t>
            </a:r>
            <a:r>
              <a:rPr lang="en-US" sz="2400" i="1" dirty="0">
                <a:ea typeface="Arial" charset="0"/>
                <a:cs typeface="Arial" charset="0"/>
              </a:rPr>
              <a:t>t</a:t>
            </a:r>
            <a:r>
              <a:rPr lang="en-US" sz="2400" dirty="0">
                <a:ea typeface="Arial" charset="0"/>
                <a:cs typeface="Arial" charset="0"/>
              </a:rPr>
              <a:t> (36) = 6.58, </a:t>
            </a:r>
            <a:r>
              <a:rPr lang="en-US" sz="2400" i="1" dirty="0">
                <a:ea typeface="Arial" charset="0"/>
                <a:cs typeface="Arial" charset="0"/>
              </a:rPr>
              <a:t>p</a:t>
            </a:r>
            <a:r>
              <a:rPr lang="en-US" sz="2400" dirty="0">
                <a:ea typeface="Arial" charset="0"/>
                <a:cs typeface="Arial" charset="0"/>
              </a:rPr>
              <a:t> &lt; .01 (one-tailed)]. People who were randomly assigned to use deep processing recalled more words (</a:t>
            </a:r>
            <a:r>
              <a:rPr lang="en-US" sz="2400" i="1" dirty="0">
                <a:ea typeface="Arial" charset="0"/>
                <a:cs typeface="Arial" charset="0"/>
              </a:rPr>
              <a:t>M</a:t>
            </a:r>
            <a:r>
              <a:rPr lang="en-US" sz="2400" dirty="0">
                <a:ea typeface="Arial" charset="0"/>
                <a:cs typeface="Arial" charset="0"/>
              </a:rPr>
              <a:t> = 8.30, </a:t>
            </a:r>
            <a:r>
              <a:rPr lang="en-US" sz="2400" i="1" dirty="0">
                <a:ea typeface="Arial" charset="0"/>
                <a:cs typeface="Arial" charset="0"/>
              </a:rPr>
              <a:t>s</a:t>
            </a:r>
            <a:r>
              <a:rPr lang="en-US" sz="2400" dirty="0">
                <a:ea typeface="Arial" charset="0"/>
                <a:cs typeface="Arial" charset="0"/>
              </a:rPr>
              <a:t> = 2.74) than did people who used shallow processing (</a:t>
            </a:r>
            <a:r>
              <a:rPr lang="en-US" sz="2400" i="1" dirty="0">
                <a:ea typeface="Arial" charset="0"/>
                <a:cs typeface="Arial" charset="0"/>
              </a:rPr>
              <a:t>M</a:t>
            </a:r>
            <a:r>
              <a:rPr lang="en-US" sz="2400" dirty="0">
                <a:ea typeface="Arial" charset="0"/>
                <a:cs typeface="Arial" charset="0"/>
              </a:rPr>
              <a:t> = 3.50, </a:t>
            </a:r>
            <a:r>
              <a:rPr lang="en-US" sz="2400" i="1" dirty="0">
                <a:ea typeface="Arial" charset="0"/>
                <a:cs typeface="Arial" charset="0"/>
              </a:rPr>
              <a:t>s</a:t>
            </a:r>
            <a:r>
              <a:rPr lang="en-US" sz="2400" dirty="0">
                <a:ea typeface="Arial" charset="0"/>
                <a:cs typeface="Arial" charset="0"/>
              </a:rPr>
              <a:t> = 1.54).</a:t>
            </a:r>
          </a:p>
          <a:p>
            <a:pPr lvl="2">
              <a:spcBef>
                <a:spcPts val="0"/>
              </a:spcBef>
            </a:pPr>
            <a:endParaRPr lang="en-US" dirty="0"/>
          </a:p>
        </p:txBody>
      </p:sp>
    </p:spTree>
    <p:extLst>
      <p:ext uri="{BB962C8B-B14F-4D97-AF65-F5344CB8AC3E}">
        <p14:creationId xmlns:p14="http://schemas.microsoft.com/office/powerpoint/2010/main" val="1060636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7923780" cy="502602"/>
          </a:xfrm>
        </p:spPr>
        <p:txBody>
          <a:bodyPr>
            <a:noAutofit/>
          </a:bodyPr>
          <a:lstStyle/>
          <a:p>
            <a:r>
              <a:rPr lang="en-US" sz="3000" dirty="0">
                <a:latin typeface="+mn-lt"/>
                <a:ea typeface="Arial" charset="0"/>
                <a:cs typeface="Arial" charset="0"/>
              </a:rPr>
              <a:t>Depth of Processing Example – Step 6 – Effect Size</a:t>
            </a:r>
            <a:endParaRPr lang="en-US" sz="3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8823EB8A-DA71-4424-B732-CD4C130A7066}"/>
              </a:ext>
            </a:extLst>
          </p:cNvPr>
          <p:cNvSpPr>
            <a:spLocks noGrp="1"/>
          </p:cNvSpPr>
          <p:nvPr>
            <p:ph idx="1"/>
          </p:nvPr>
        </p:nvSpPr>
        <p:spPr>
          <a:xfrm>
            <a:off x="457200" y="949287"/>
            <a:ext cx="8229600" cy="4525963"/>
          </a:xfrm>
        </p:spPr>
        <p:txBody>
          <a:bodyPr/>
          <a:lstStyle/>
          <a:p>
            <a:pPr>
              <a:spcBef>
                <a:spcPts val="0"/>
              </a:spcBef>
            </a:pPr>
            <a:r>
              <a:rPr lang="en-US" b="1" dirty="0"/>
              <a:t>STEP 6:</a:t>
            </a:r>
            <a:r>
              <a:rPr lang="en-US" dirty="0"/>
              <a:t> Interpret the Results</a:t>
            </a:r>
          </a:p>
          <a:p>
            <a:pPr lvl="1">
              <a:spcBef>
                <a:spcPts val="0"/>
              </a:spcBef>
            </a:pPr>
            <a:r>
              <a:rPr lang="en-US" dirty="0"/>
              <a:t>Effect Size, Cohen’s </a:t>
            </a:r>
            <a:r>
              <a:rPr lang="en-US" i="1" dirty="0"/>
              <a:t>d</a:t>
            </a:r>
            <a:r>
              <a:rPr lang="en-US" dirty="0"/>
              <a:t> </a:t>
            </a:r>
          </a:p>
          <a:p>
            <a:pPr>
              <a:spcBef>
                <a:spcPts val="0"/>
              </a:spcBef>
            </a:pPr>
            <a:endParaRPr lang="en-US" dirty="0"/>
          </a:p>
        </p:txBody>
      </p:sp>
      <p:sp>
        <p:nvSpPr>
          <p:cNvPr id="9" name="Rectangle 8">
            <a:extLst>
              <a:ext uri="{FF2B5EF4-FFF2-40B4-BE49-F238E27FC236}">
                <a16:creationId xmlns:a16="http://schemas.microsoft.com/office/drawing/2014/main" id="{D79AD64B-3F57-4C67-A9D7-6320236A5FE7}"/>
              </a:ext>
            </a:extLst>
          </p:cNvPr>
          <p:cNvSpPr/>
          <p:nvPr/>
        </p:nvSpPr>
        <p:spPr>
          <a:xfrm>
            <a:off x="356110" y="4860819"/>
            <a:ext cx="8330690" cy="646331"/>
          </a:xfrm>
          <a:prstGeom prst="rect">
            <a:avLst/>
          </a:prstGeom>
        </p:spPr>
        <p:txBody>
          <a:bodyPr wrap="square">
            <a:spAutoFit/>
          </a:bodyPr>
          <a:lstStyle/>
          <a:p>
            <a:r>
              <a:rPr lang="en-US" sz="1800" dirty="0">
                <a:ea typeface="Arial" charset="0"/>
                <a:cs typeface="Arial" charset="0"/>
              </a:rPr>
              <a:t>Equation 8.5 shows how to calculate Cohen’s </a:t>
            </a:r>
            <a:r>
              <a:rPr lang="en-US" sz="1800" i="1" dirty="0">
                <a:ea typeface="Arial" charset="0"/>
                <a:cs typeface="Arial" charset="0"/>
              </a:rPr>
              <a:t>d</a:t>
            </a:r>
            <a:r>
              <a:rPr lang="en-US" sz="1800" dirty="0">
                <a:ea typeface="Arial" charset="0"/>
                <a:cs typeface="Arial" charset="0"/>
              </a:rPr>
              <a:t> for the independent-samples </a:t>
            </a:r>
            <a:r>
              <a:rPr lang="en-US" sz="1800" i="1" dirty="0">
                <a:ea typeface="Arial" charset="0"/>
                <a:cs typeface="Arial" charset="0"/>
              </a:rPr>
              <a:t>t</a:t>
            </a:r>
            <a:r>
              <a:rPr lang="en-US" sz="1800" dirty="0">
                <a:ea typeface="Arial" charset="0"/>
                <a:cs typeface="Arial" charset="0"/>
              </a:rPr>
              <a:t> test. Note that it makes use of the pooled variance, </a:t>
            </a:r>
            <a:r>
              <a:rPr lang="en-US" sz="1800" i="1" dirty="0">
                <a:ea typeface="Arial" charset="0"/>
                <a:cs typeface="Arial" charset="0"/>
              </a:rPr>
              <a:t>s</a:t>
            </a:r>
            <a:r>
              <a:rPr lang="en-US" sz="1800" baseline="30000" dirty="0">
                <a:ea typeface="Arial" charset="0"/>
                <a:cs typeface="Arial" charset="0"/>
              </a:rPr>
              <a:t>2</a:t>
            </a:r>
            <a:r>
              <a:rPr lang="en-US" sz="1800" baseline="-25000" dirty="0">
                <a:ea typeface="Arial" charset="0"/>
                <a:cs typeface="Arial" charset="0"/>
              </a:rPr>
              <a:t>Pooled</a:t>
            </a:r>
            <a:r>
              <a:rPr lang="en-US" sz="1800" dirty="0">
                <a:ea typeface="Arial" charset="0"/>
                <a:cs typeface="Arial" charset="0"/>
              </a:rPr>
              <a:t>, which was 5.08.</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235B43BB-DF3B-4998-85D6-46E475CCF5FA}"/>
                  </a:ext>
                </a:extLst>
              </p:cNvPr>
              <p:cNvSpPr/>
              <p:nvPr/>
            </p:nvSpPr>
            <p:spPr>
              <a:xfrm>
                <a:off x="457200" y="1981200"/>
                <a:ext cx="7734300" cy="28956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r>
                        <a:rPr lang="en-US" sz="1600" b="0" i="1" smtClean="0">
                          <a:latin typeface="Cambria Math" charset="0"/>
                        </a:rPr>
                        <m:t>𝑑</m:t>
                      </m:r>
                      <m:r>
                        <a:rPr lang="en-US" sz="1600" b="0" i="1" smtClean="0">
                          <a:latin typeface="Cambria Math" charset="0"/>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charset="0"/>
                                </a:rPr>
                                <m:t>𝑀</m:t>
                              </m:r>
                            </m:e>
                            <m:sub>
                              <m:r>
                                <a:rPr lang="en-US" sz="1600" b="0" i="1" smtClean="0">
                                  <a:latin typeface="Cambria Math" charset="0"/>
                                </a:rPr>
                                <m:t>1</m:t>
                              </m:r>
                            </m:sub>
                          </m:sSub>
                          <m:r>
                            <a:rPr lang="en-US" sz="1600" b="0" i="1" smtClean="0">
                              <a:latin typeface="Cambria Math" charset="0"/>
                            </a:rPr>
                            <m:t>−</m:t>
                          </m:r>
                          <m:sSub>
                            <m:sSubPr>
                              <m:ctrlPr>
                                <a:rPr lang="en-US" sz="1600" b="0" i="1" smtClean="0">
                                  <a:latin typeface="Cambria Math" panose="02040503050406030204" pitchFamily="18" charset="0"/>
                                </a:rPr>
                              </m:ctrlPr>
                            </m:sSubPr>
                            <m:e>
                              <m:r>
                                <a:rPr lang="en-US" sz="1600" b="0" i="1" smtClean="0">
                                  <a:latin typeface="Cambria Math" charset="0"/>
                                </a:rPr>
                                <m:t>𝑀</m:t>
                              </m:r>
                            </m:e>
                            <m:sub>
                              <m:r>
                                <a:rPr lang="en-US" sz="1600" b="0" i="1" smtClean="0">
                                  <a:latin typeface="Cambria Math" charset="0"/>
                                </a:rPr>
                                <m:t>2</m:t>
                              </m:r>
                            </m:sub>
                          </m:sSub>
                        </m:num>
                        <m:den>
                          <m:rad>
                            <m:radPr>
                              <m:degHide m:val="on"/>
                              <m:ctrlPr>
                                <a:rPr lang="en-US" sz="1600" b="0" i="1" smtClean="0">
                                  <a:latin typeface="Cambria Math" panose="02040503050406030204" pitchFamily="18" charset="0"/>
                                  <a:ea typeface="Cambria Math" charset="0"/>
                                  <a:cs typeface="Cambria Math" charset="0"/>
                                </a:rPr>
                              </m:ctrlPr>
                            </m:radPr>
                            <m:deg/>
                            <m:e>
                              <m:sSubSup>
                                <m:sSubSupPr>
                                  <m:ctrlPr>
                                    <a:rPr lang="en-US" sz="1600" b="0" i="1" smtClean="0">
                                      <a:latin typeface="Cambria Math" panose="02040503050406030204" pitchFamily="18" charset="0"/>
                                    </a:rPr>
                                  </m:ctrlPr>
                                </m:sSubSupPr>
                                <m:e>
                                  <m:r>
                                    <a:rPr lang="en-US" sz="1600" b="0" i="1" smtClean="0">
                                      <a:latin typeface="Cambria Math" charset="0"/>
                                    </a:rPr>
                                    <m:t>𝑠</m:t>
                                  </m:r>
                                </m:e>
                                <m:sub>
                                  <m:r>
                                    <a:rPr lang="en-US" sz="1600" b="0" i="1" smtClean="0">
                                      <a:latin typeface="Cambria Math" charset="0"/>
                                    </a:rPr>
                                    <m:t>𝑃𝑜𝑜𝑙𝑒𝑑</m:t>
                                  </m:r>
                                </m:sub>
                                <m:sup>
                                  <m:r>
                                    <a:rPr lang="en-US" sz="1600" b="0" i="1" smtClean="0">
                                      <a:latin typeface="Cambria Math" charset="0"/>
                                    </a:rPr>
                                    <m:t>2</m:t>
                                  </m:r>
                                </m:sup>
                              </m:sSubSup>
                            </m:e>
                          </m:rad>
                        </m:den>
                      </m:f>
                    </m:oMath>
                    <m:oMath xmlns:m="http://schemas.openxmlformats.org/officeDocument/2006/math">
                      <m:r>
                        <m:rPr>
                          <m:sty m:val="p"/>
                        </m:rPr>
                        <a:rPr lang="en-US" sz="1600" b="0" i="0" smtClean="0">
                          <a:latin typeface="Cambria Math" charset="0"/>
                        </a:rPr>
                        <m:t>where</m:t>
                      </m:r>
                      <m:r>
                        <a:rPr lang="en-US" sz="1600" b="0" i="0" smtClean="0">
                          <a:latin typeface="Cambria Math" charset="0"/>
                        </a:rPr>
                        <m:t> </m:t>
                      </m:r>
                      <m:r>
                        <a:rPr lang="en-US" sz="1600" i="1" smtClean="0">
                          <a:latin typeface="Cambria Math" charset="0"/>
                        </a:rPr>
                        <m:t>𝑑</m:t>
                      </m:r>
                      <m:r>
                        <a:rPr lang="en-US" sz="1600" b="0" i="1" smtClean="0">
                          <a:latin typeface="Cambria Math" charset="0"/>
                        </a:rPr>
                        <m:t>=</m:t>
                      </m:r>
                      <m:r>
                        <m:rPr>
                          <m:sty m:val="p"/>
                        </m:rPr>
                        <a:rPr lang="en-US" sz="1600" b="0" i="0" smtClean="0">
                          <a:latin typeface="Cambria Math" charset="0"/>
                        </a:rPr>
                        <m:t>Cohe</m:t>
                      </m:r>
                      <m:sSup>
                        <m:sSupPr>
                          <m:ctrlPr>
                            <a:rPr lang="en-US" sz="1600" b="0" i="1" smtClean="0">
                              <a:latin typeface="Cambria Math" panose="02040503050406030204" pitchFamily="18" charset="0"/>
                            </a:rPr>
                          </m:ctrlPr>
                        </m:sSupPr>
                        <m:e>
                          <m:r>
                            <m:rPr>
                              <m:sty m:val="p"/>
                            </m:rPr>
                            <a:rPr lang="en-US" sz="1600" b="0" i="0" smtClean="0">
                              <a:latin typeface="Cambria Math" charset="0"/>
                            </a:rPr>
                            <m:t>n</m:t>
                          </m:r>
                        </m:e>
                        <m:sup>
                          <m:r>
                            <a:rPr lang="en-US" sz="1600" b="0" i="0" smtClean="0">
                              <a:latin typeface="Cambria Math" charset="0"/>
                            </a:rPr>
                            <m:t>′</m:t>
                          </m:r>
                        </m:sup>
                      </m:sSup>
                      <m:r>
                        <a:rPr lang="en-US" sz="1600" b="0" i="1" smtClean="0">
                          <a:latin typeface="Cambria Math" charset="0"/>
                        </a:rPr>
                        <m:t>𝑠</m:t>
                      </m:r>
                      <m:r>
                        <a:rPr lang="en-US" sz="1600" b="0" i="1" smtClean="0">
                          <a:latin typeface="Cambria Math" charset="0"/>
                        </a:rPr>
                        <m:t> </m:t>
                      </m:r>
                      <m:r>
                        <a:rPr lang="en-US" sz="1600" b="0" i="1" smtClean="0">
                          <a:latin typeface="Cambria Math" charset="0"/>
                        </a:rPr>
                        <m:t>𝑑</m:t>
                      </m:r>
                      <m:r>
                        <a:rPr lang="en-US" sz="1600" b="0" i="1" smtClean="0">
                          <a:latin typeface="Cambria Math" charset="0"/>
                        </a:rPr>
                        <m:t> </m:t>
                      </m:r>
                      <m:r>
                        <m:rPr>
                          <m:sty m:val="p"/>
                        </m:rPr>
                        <a:rPr lang="en-US" sz="1600" b="0" i="0" smtClean="0">
                          <a:latin typeface="Cambria Math" charset="0"/>
                        </a:rPr>
                        <m:t>value</m:t>
                      </m:r>
                    </m:oMath>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charset="0"/>
                            </a:rPr>
                            <m:t>𝑀</m:t>
                          </m:r>
                        </m:e>
                        <m:sub>
                          <m:r>
                            <a:rPr lang="en-US" sz="1600" b="0" i="1" smtClean="0">
                              <a:latin typeface="Cambria Math" charset="0"/>
                            </a:rPr>
                            <m:t>1</m:t>
                          </m:r>
                        </m:sub>
                      </m:sSub>
                      <m:r>
                        <a:rPr lang="en-US" sz="1600" b="0" i="1" smtClean="0">
                          <a:latin typeface="Cambria Math" charset="0"/>
                        </a:rPr>
                        <m:t>=</m:t>
                      </m:r>
                      <m:r>
                        <m:rPr>
                          <m:sty m:val="p"/>
                        </m:rPr>
                        <a:rPr lang="en-US" sz="1600" b="0" i="0" smtClean="0">
                          <a:latin typeface="Cambria Math" charset="0"/>
                        </a:rPr>
                        <m:t>the</m:t>
                      </m:r>
                      <m:r>
                        <a:rPr lang="en-US" sz="1600" b="0" i="0" smtClean="0">
                          <a:latin typeface="Cambria Math" charset="0"/>
                        </a:rPr>
                        <m:t> </m:t>
                      </m:r>
                      <m:r>
                        <m:rPr>
                          <m:sty m:val="p"/>
                        </m:rPr>
                        <a:rPr lang="en-US" sz="1600" b="0" i="0" smtClean="0">
                          <a:latin typeface="Cambria Math" charset="0"/>
                        </a:rPr>
                        <m:t>mean</m:t>
                      </m:r>
                      <m:r>
                        <a:rPr lang="en-US" sz="1600" b="0" i="0" smtClean="0">
                          <a:latin typeface="Cambria Math" charset="0"/>
                        </a:rPr>
                        <m:t> </m:t>
                      </m:r>
                      <m:r>
                        <m:rPr>
                          <m:sty m:val="p"/>
                        </m:rPr>
                        <a:rPr lang="en-US" sz="1600" b="0" i="0" smtClean="0">
                          <a:latin typeface="Cambria Math" charset="0"/>
                        </a:rPr>
                        <m:t>for</m:t>
                      </m:r>
                      <m:r>
                        <a:rPr lang="en-US" sz="1600" b="0" i="0" smtClean="0">
                          <a:latin typeface="Cambria Math" charset="0"/>
                        </a:rPr>
                        <m:t> </m:t>
                      </m:r>
                      <m:r>
                        <m:rPr>
                          <m:sty m:val="p"/>
                        </m:rPr>
                        <a:rPr lang="en-US" sz="1600" b="0" i="0" smtClean="0">
                          <a:latin typeface="Cambria Math" charset="0"/>
                        </a:rPr>
                        <m:t>Group</m:t>
                      </m:r>
                      <m:r>
                        <a:rPr lang="en-US" sz="1600" b="0" i="0" smtClean="0">
                          <a:latin typeface="Cambria Math" charset="0"/>
                        </a:rPr>
                        <m:t> </m:t>
                      </m:r>
                      <m:d>
                        <m:dPr>
                          <m:ctrlPr>
                            <a:rPr lang="en-US" sz="1600" b="0" i="1" smtClean="0">
                              <a:latin typeface="Cambria Math" panose="02040503050406030204" pitchFamily="18" charset="0"/>
                            </a:rPr>
                          </m:ctrlPr>
                        </m:dPr>
                        <m:e>
                          <m:r>
                            <m:rPr>
                              <m:sty m:val="p"/>
                            </m:rPr>
                            <a:rPr lang="en-US" sz="1600" b="0" i="0" smtClean="0">
                              <a:latin typeface="Cambria Math" charset="0"/>
                            </a:rPr>
                            <m:t>sample</m:t>
                          </m:r>
                        </m:e>
                      </m:d>
                      <m:r>
                        <a:rPr lang="en-US" sz="1600" b="0" i="0" smtClean="0">
                          <a:latin typeface="Cambria Math" charset="0"/>
                        </a:rPr>
                        <m:t>1</m:t>
                      </m:r>
                    </m:oMath>
                    <m:oMath xmlns:m="http://schemas.openxmlformats.org/officeDocument/2006/math">
                      <m:sSub>
                        <m:sSubPr>
                          <m:ctrlPr>
                            <a:rPr lang="en-US" sz="1600" i="1">
                              <a:latin typeface="Cambria Math" panose="02040503050406030204" pitchFamily="18" charset="0"/>
                            </a:rPr>
                          </m:ctrlPr>
                        </m:sSubPr>
                        <m:e>
                          <m:r>
                            <a:rPr lang="en-US" sz="1600" i="1">
                              <a:latin typeface="Cambria Math" charset="0"/>
                            </a:rPr>
                            <m:t>𝑀</m:t>
                          </m:r>
                        </m:e>
                        <m:sub>
                          <m:r>
                            <a:rPr lang="en-US" sz="1600" b="0" i="1" smtClean="0">
                              <a:latin typeface="Cambria Math" charset="0"/>
                            </a:rPr>
                            <m:t>2</m:t>
                          </m:r>
                        </m:sub>
                      </m:sSub>
                      <m:r>
                        <a:rPr lang="en-US" sz="1600" i="1">
                          <a:latin typeface="Cambria Math" charset="0"/>
                        </a:rPr>
                        <m:t>=</m:t>
                      </m:r>
                      <m:r>
                        <m:rPr>
                          <m:sty m:val="p"/>
                        </m:rPr>
                        <a:rPr lang="en-US" sz="1600" i="0">
                          <a:latin typeface="Cambria Math" charset="0"/>
                        </a:rPr>
                        <m:t>the</m:t>
                      </m:r>
                      <m:r>
                        <a:rPr lang="en-US" sz="1600" i="0">
                          <a:latin typeface="Cambria Math" charset="0"/>
                        </a:rPr>
                        <m:t> </m:t>
                      </m:r>
                      <m:r>
                        <m:rPr>
                          <m:sty m:val="p"/>
                        </m:rPr>
                        <a:rPr lang="en-US" sz="1600" i="0">
                          <a:latin typeface="Cambria Math" charset="0"/>
                        </a:rPr>
                        <m:t>mean</m:t>
                      </m:r>
                      <m:r>
                        <a:rPr lang="en-US" sz="1600" i="0">
                          <a:latin typeface="Cambria Math" charset="0"/>
                        </a:rPr>
                        <m:t> </m:t>
                      </m:r>
                      <m:r>
                        <m:rPr>
                          <m:sty m:val="p"/>
                        </m:rPr>
                        <a:rPr lang="en-US" sz="1600" i="0">
                          <a:latin typeface="Cambria Math" charset="0"/>
                        </a:rPr>
                        <m:t>for</m:t>
                      </m:r>
                      <m:r>
                        <a:rPr lang="en-US" sz="1600" i="0">
                          <a:latin typeface="Cambria Math" charset="0"/>
                        </a:rPr>
                        <m:t> </m:t>
                      </m:r>
                      <m:r>
                        <m:rPr>
                          <m:sty m:val="p"/>
                        </m:rPr>
                        <a:rPr lang="en-US" sz="1600" i="0">
                          <a:latin typeface="Cambria Math" charset="0"/>
                        </a:rPr>
                        <m:t>Group</m:t>
                      </m:r>
                      <m:r>
                        <a:rPr lang="en-US" sz="1600" i="0">
                          <a:latin typeface="Cambria Math" charset="0"/>
                        </a:rPr>
                        <m:t> </m:t>
                      </m:r>
                      <m:d>
                        <m:dPr>
                          <m:ctrlPr>
                            <a:rPr lang="en-US" sz="1600" i="1">
                              <a:latin typeface="Cambria Math" panose="02040503050406030204" pitchFamily="18" charset="0"/>
                            </a:rPr>
                          </m:ctrlPr>
                        </m:dPr>
                        <m:e>
                          <m:r>
                            <m:rPr>
                              <m:sty m:val="p"/>
                            </m:rPr>
                            <a:rPr lang="en-US" sz="1600" i="0">
                              <a:latin typeface="Cambria Math" charset="0"/>
                            </a:rPr>
                            <m:t>sample</m:t>
                          </m:r>
                        </m:e>
                      </m:d>
                      <m:r>
                        <a:rPr lang="en-US" sz="1600" b="0" i="0" smtClean="0">
                          <a:latin typeface="Cambria Math" charset="0"/>
                        </a:rPr>
                        <m:t>2</m:t>
                      </m:r>
                    </m:oMath>
                    <m:oMath xmlns:m="http://schemas.openxmlformats.org/officeDocument/2006/math">
                      <m:sSubSup>
                        <m:sSubSupPr>
                          <m:ctrlPr>
                            <a:rPr lang="en-US" sz="1600" b="0" i="1" smtClean="0">
                              <a:latin typeface="Cambria Math" panose="02040503050406030204" pitchFamily="18" charset="0"/>
                            </a:rPr>
                          </m:ctrlPr>
                        </m:sSubSupPr>
                        <m:e>
                          <m:r>
                            <a:rPr lang="en-US" sz="1600" b="0" i="1" smtClean="0">
                              <a:latin typeface="Cambria Math" charset="0"/>
                            </a:rPr>
                            <m:t>𝑠</m:t>
                          </m:r>
                        </m:e>
                        <m:sub>
                          <m:r>
                            <m:rPr>
                              <m:sty m:val="p"/>
                            </m:rPr>
                            <a:rPr lang="en-US" sz="1600" b="0" i="0" smtClean="0">
                              <a:latin typeface="Cambria Math" charset="0"/>
                            </a:rPr>
                            <m:t>Pooled</m:t>
                          </m:r>
                        </m:sub>
                        <m:sup>
                          <m:r>
                            <a:rPr lang="en-US" sz="1600" b="0" i="1" smtClean="0">
                              <a:latin typeface="Cambria Math" charset="0"/>
                            </a:rPr>
                            <m:t>2</m:t>
                          </m:r>
                        </m:sup>
                      </m:sSubSup>
                      <m:r>
                        <a:rPr lang="en-US" sz="1600" b="0" i="1" smtClean="0">
                          <a:latin typeface="Cambria Math" charset="0"/>
                        </a:rPr>
                        <m:t>=</m:t>
                      </m:r>
                      <m:r>
                        <m:rPr>
                          <m:sty m:val="p"/>
                        </m:rPr>
                        <a:rPr lang="en-US" sz="1600" b="0" i="0" smtClean="0">
                          <a:latin typeface="Cambria Math" charset="0"/>
                        </a:rPr>
                        <m:t>the</m:t>
                      </m:r>
                      <m:r>
                        <a:rPr lang="en-US" sz="1600" b="0" i="0" smtClean="0">
                          <a:latin typeface="Cambria Math" charset="0"/>
                        </a:rPr>
                        <m:t> </m:t>
                      </m:r>
                      <m:r>
                        <m:rPr>
                          <m:sty m:val="p"/>
                        </m:rPr>
                        <a:rPr lang="en-US" sz="1600" b="0" i="0" smtClean="0">
                          <a:latin typeface="Cambria Math" charset="0"/>
                        </a:rPr>
                        <m:t>pooled</m:t>
                      </m:r>
                      <m:r>
                        <a:rPr lang="en-US" sz="1600" b="0" i="0" smtClean="0">
                          <a:latin typeface="Cambria Math" charset="0"/>
                        </a:rPr>
                        <m:t> </m:t>
                      </m:r>
                      <m:r>
                        <m:rPr>
                          <m:sty m:val="p"/>
                        </m:rPr>
                        <a:rPr lang="en-US" sz="1600" b="0" i="0" smtClean="0">
                          <a:latin typeface="Cambria Math" charset="0"/>
                        </a:rPr>
                        <m:t>variance</m:t>
                      </m:r>
                      <m:r>
                        <a:rPr lang="en-US" sz="1600" b="0" i="0" smtClean="0">
                          <a:latin typeface="Cambria Math" charset="0"/>
                        </a:rPr>
                        <m:t> (</m:t>
                      </m:r>
                      <m:r>
                        <m:rPr>
                          <m:sty m:val="p"/>
                        </m:rPr>
                        <a:rPr lang="en-US" sz="1600" b="0" i="0" smtClean="0">
                          <a:latin typeface="Cambria Math" charset="0"/>
                        </a:rPr>
                        <m:t>from</m:t>
                      </m:r>
                      <m:r>
                        <a:rPr lang="en-US" sz="1600" b="0" i="0" smtClean="0">
                          <a:latin typeface="Cambria Math" charset="0"/>
                        </a:rPr>
                        <m:t> </m:t>
                      </m:r>
                      <m:r>
                        <m:rPr>
                          <m:sty m:val="p"/>
                        </m:rPr>
                        <a:rPr lang="en-US" sz="1600" b="0" i="0" smtClean="0">
                          <a:latin typeface="Cambria Math" charset="0"/>
                        </a:rPr>
                        <m:t>Equation</m:t>
                      </m:r>
                      <m:r>
                        <a:rPr lang="en-US" sz="1600" b="0" i="0" smtClean="0">
                          <a:latin typeface="Cambria Math" charset="0"/>
                        </a:rPr>
                        <m:t> 8.2)</m:t>
                      </m:r>
                    </m:oMath>
                  </m:oMathPara>
                </a14:m>
                <a:br>
                  <a:rPr lang="en-US" sz="1600" dirty="0"/>
                </a:br>
                <a:endParaRPr lang="en-US" sz="1600" dirty="0"/>
              </a:p>
            </p:txBody>
          </p:sp>
        </mc:Choice>
        <mc:Fallback xmlns="">
          <p:sp>
            <p:nvSpPr>
              <p:cNvPr id="10" name="Rectangle 9">
                <a:extLst>
                  <a:ext uri="{FF2B5EF4-FFF2-40B4-BE49-F238E27FC236}">
                    <a16:creationId xmlns:a16="http://schemas.microsoft.com/office/drawing/2014/main" id="{235B43BB-DF3B-4998-85D6-46E475CCF5FA}"/>
                  </a:ext>
                </a:extLst>
              </p:cNvPr>
              <p:cNvSpPr>
                <a:spLocks noRot="1" noChangeAspect="1" noMove="1" noResize="1" noEditPoints="1" noAdjustHandles="1" noChangeArrowheads="1" noChangeShapeType="1" noTextEdit="1"/>
              </p:cNvSpPr>
              <p:nvPr/>
            </p:nvSpPr>
            <p:spPr>
              <a:xfrm>
                <a:off x="457200" y="1981200"/>
                <a:ext cx="7734300" cy="289560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29593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7923780" cy="502602"/>
          </a:xfrm>
        </p:spPr>
        <p:txBody>
          <a:bodyPr>
            <a:noAutofit/>
          </a:bodyPr>
          <a:lstStyle/>
          <a:p>
            <a:r>
              <a:rPr lang="en-US" sz="3000" dirty="0">
                <a:latin typeface="+mn-lt"/>
                <a:ea typeface="Arial" charset="0"/>
                <a:cs typeface="Arial" charset="0"/>
              </a:rPr>
              <a:t>Depth of Processing Example – Step 6 – Effect Size</a:t>
            </a:r>
            <a:endParaRPr lang="en-US" sz="3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1" name="Text Placeholder 2">
            <a:extLst>
              <a:ext uri="{FF2B5EF4-FFF2-40B4-BE49-F238E27FC236}">
                <a16:creationId xmlns:a16="http://schemas.microsoft.com/office/drawing/2014/main" id="{6176DD62-BBB6-491F-A2E3-2349B0802B8C}"/>
              </a:ext>
            </a:extLst>
          </p:cNvPr>
          <p:cNvSpPr>
            <a:spLocks noGrp="1"/>
          </p:cNvSpPr>
          <p:nvPr>
            <p:ph idx="1"/>
          </p:nvPr>
        </p:nvSpPr>
        <p:spPr>
          <a:xfrm>
            <a:off x="457200" y="977717"/>
            <a:ext cx="4114800" cy="4525963"/>
          </a:xfrm>
        </p:spPr>
        <p:txBody>
          <a:bodyPr>
            <a:normAutofit lnSpcReduction="10000"/>
          </a:bodyPr>
          <a:lstStyle/>
          <a:p>
            <a:pPr>
              <a:lnSpc>
                <a:spcPct val="110000"/>
              </a:lnSpc>
              <a:spcBef>
                <a:spcPts val="0"/>
              </a:spcBef>
            </a:pPr>
            <a:r>
              <a:rPr lang="en-US" b="1" dirty="0"/>
              <a:t>STEP 6:</a:t>
            </a:r>
            <a:r>
              <a:rPr lang="en-US" dirty="0"/>
              <a:t> Interpret the Results</a:t>
            </a:r>
          </a:p>
          <a:p>
            <a:pPr marL="627063" lvl="1">
              <a:lnSpc>
                <a:spcPct val="110000"/>
              </a:lnSpc>
              <a:spcBef>
                <a:spcPts val="0"/>
              </a:spcBef>
              <a:spcAft>
                <a:spcPts val="0"/>
              </a:spcAft>
            </a:pPr>
            <a:r>
              <a:rPr lang="en-US" dirty="0"/>
              <a:t>Calculate Cohen’s </a:t>
            </a:r>
            <a:r>
              <a:rPr lang="en-US" i="1" dirty="0"/>
              <a:t>d</a:t>
            </a:r>
          </a:p>
          <a:p>
            <a:pPr marL="911225" lvl="2">
              <a:lnSpc>
                <a:spcPct val="110000"/>
              </a:lnSpc>
              <a:spcBef>
                <a:spcPts val="0"/>
              </a:spcBef>
              <a:spcAft>
                <a:spcPts val="300"/>
              </a:spcAft>
            </a:pPr>
            <a:r>
              <a:rPr lang="en-US" sz="1800" dirty="0">
                <a:cs typeface="Arial"/>
              </a:rPr>
              <a:t>Deep processing: </a:t>
            </a:r>
            <a:r>
              <a:rPr lang="en-US" sz="1800" i="1" dirty="0">
                <a:cs typeface="Arial"/>
              </a:rPr>
              <a:t>M</a:t>
            </a:r>
            <a:r>
              <a:rPr lang="en-US" sz="1800" i="1" baseline="-25000" dirty="0">
                <a:cs typeface="Arial"/>
              </a:rPr>
              <a:t>1</a:t>
            </a:r>
            <a:r>
              <a:rPr lang="en-US" sz="1800" i="1" dirty="0">
                <a:cs typeface="Arial"/>
              </a:rPr>
              <a:t> </a:t>
            </a:r>
            <a:r>
              <a:rPr lang="en-US" sz="1800" dirty="0">
                <a:cs typeface="Arial"/>
              </a:rPr>
              <a:t>= 8.30</a:t>
            </a:r>
            <a:endParaRPr lang="en-US" sz="1800" b="1" dirty="0">
              <a:cs typeface="Arial"/>
            </a:endParaRPr>
          </a:p>
          <a:p>
            <a:pPr marL="911225" lvl="2">
              <a:lnSpc>
                <a:spcPct val="110000"/>
              </a:lnSpc>
              <a:spcBef>
                <a:spcPts val="0"/>
              </a:spcBef>
              <a:spcAft>
                <a:spcPts val="300"/>
              </a:spcAft>
            </a:pPr>
            <a:r>
              <a:rPr lang="en-US" sz="1800" dirty="0">
                <a:cs typeface="Arial"/>
              </a:rPr>
              <a:t>Shallow processing: </a:t>
            </a:r>
            <a:r>
              <a:rPr lang="en-US" sz="1800" i="1" dirty="0">
                <a:cs typeface="Arial"/>
              </a:rPr>
              <a:t>M</a:t>
            </a:r>
            <a:r>
              <a:rPr lang="en-US" sz="1800" i="1" baseline="-25000" dirty="0">
                <a:cs typeface="Arial"/>
              </a:rPr>
              <a:t>2</a:t>
            </a:r>
            <a:r>
              <a:rPr lang="en-US" sz="1800" i="1" dirty="0">
                <a:cs typeface="Arial"/>
              </a:rPr>
              <a:t> </a:t>
            </a:r>
            <a:r>
              <a:rPr lang="en-US" sz="1800" dirty="0">
                <a:cs typeface="Arial"/>
              </a:rPr>
              <a:t>= 3.50</a:t>
            </a:r>
          </a:p>
          <a:p>
            <a:pPr marL="911225" lvl="2">
              <a:lnSpc>
                <a:spcPct val="110000"/>
              </a:lnSpc>
              <a:spcBef>
                <a:spcPts val="0"/>
              </a:spcBef>
              <a:spcAft>
                <a:spcPts val="300"/>
              </a:spcAft>
            </a:pPr>
            <a:r>
              <a:rPr lang="en-US" sz="1800" i="1" dirty="0">
                <a:cs typeface="Arial"/>
              </a:rPr>
              <a:t>S</a:t>
            </a:r>
            <a:r>
              <a:rPr lang="en-US" sz="1800" i="1" baseline="30000" dirty="0">
                <a:cs typeface="Arial"/>
              </a:rPr>
              <a:t>2</a:t>
            </a:r>
            <a:r>
              <a:rPr lang="en-US" sz="1800" baseline="-25000" dirty="0">
                <a:cs typeface="Arial"/>
              </a:rPr>
              <a:t>Pooled</a:t>
            </a:r>
            <a:r>
              <a:rPr lang="en-US" sz="1800" dirty="0">
                <a:cs typeface="Arial"/>
              </a:rPr>
              <a:t> = 5.0823</a:t>
            </a:r>
          </a:p>
          <a:p>
            <a:pPr marL="911225" lvl="2">
              <a:lnSpc>
                <a:spcPct val="110000"/>
              </a:lnSpc>
              <a:spcBef>
                <a:spcPts val="0"/>
              </a:spcBef>
              <a:spcAft>
                <a:spcPts val="0"/>
              </a:spcAft>
            </a:pPr>
            <a:r>
              <a:rPr lang="en-US" sz="1800" i="1" dirty="0">
                <a:cs typeface="Arial"/>
              </a:rPr>
              <a:t>d</a:t>
            </a:r>
            <a:r>
              <a:rPr lang="en-US" sz="1800" dirty="0">
                <a:cs typeface="Arial"/>
              </a:rPr>
              <a:t> = 2.13, large </a:t>
            </a:r>
            <a:r>
              <a:rPr lang="en-US" sz="1800" dirty="0"/>
              <a:t>effect, interpretation continued</a:t>
            </a:r>
          </a:p>
          <a:p>
            <a:pPr marL="1149350" lvl="3">
              <a:lnSpc>
                <a:spcPct val="110000"/>
              </a:lnSpc>
              <a:spcBef>
                <a:spcPts val="0"/>
              </a:spcBef>
              <a:spcAft>
                <a:spcPts val="0"/>
              </a:spcAft>
            </a:pPr>
            <a:r>
              <a:rPr lang="en-US" dirty="0">
                <a:cs typeface="Times New Roman" pitchFamily="18" charset="0"/>
              </a:rPr>
              <a:t>Effect size is large, and how people process information does matter in how well they recall information</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24BC2D1-D6D7-405F-A2F1-AE41B0EF45B7}"/>
                  </a:ext>
                </a:extLst>
              </p:cNvPr>
              <p:cNvSpPr txBox="1"/>
              <p:nvPr/>
            </p:nvSpPr>
            <p:spPr>
              <a:xfrm>
                <a:off x="4460488" y="1066474"/>
                <a:ext cx="4114800" cy="5123006"/>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i="1" smtClean="0">
                          <a:latin typeface="Cambria Math" charset="0"/>
                        </a:rPr>
                        <m:t>𝑑</m:t>
                      </m:r>
                      <m:r>
                        <a:rPr lang="en-US" i="1" smtClean="0">
                          <a:latin typeface="Cambria Math"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charset="0"/>
                                </a:rPr>
                                <m:t>𝑀</m:t>
                              </m:r>
                            </m:e>
                            <m:sub>
                              <m:r>
                                <a:rPr lang="en-US" i="1">
                                  <a:latin typeface="Cambria Math" charset="0"/>
                                </a:rPr>
                                <m:t>1</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𝑀</m:t>
                              </m:r>
                            </m:e>
                            <m:sub>
                              <m:r>
                                <a:rPr lang="en-US" i="1">
                                  <a:latin typeface="Cambria Math" charset="0"/>
                                </a:rPr>
                                <m:t>2</m:t>
                              </m:r>
                            </m:sub>
                          </m:sSub>
                        </m:num>
                        <m:den>
                          <m:rad>
                            <m:radPr>
                              <m:degHide m:val="on"/>
                              <m:ctrlPr>
                                <a:rPr lang="en-US" i="1">
                                  <a:latin typeface="Cambria Math" panose="02040503050406030204" pitchFamily="18" charset="0"/>
                                  <a:ea typeface="Cambria Math" charset="0"/>
                                  <a:cs typeface="Cambria Math" charset="0"/>
                                </a:rPr>
                              </m:ctrlPr>
                            </m:radPr>
                            <m:deg/>
                            <m:e>
                              <m:sSubSup>
                                <m:sSubSupPr>
                                  <m:ctrlPr>
                                    <a:rPr lang="en-US" i="1">
                                      <a:latin typeface="Cambria Math" panose="02040503050406030204" pitchFamily="18" charset="0"/>
                                    </a:rPr>
                                  </m:ctrlPr>
                                </m:sSubSupPr>
                                <m:e>
                                  <m:r>
                                    <a:rPr lang="en-US" i="1">
                                      <a:latin typeface="Cambria Math" charset="0"/>
                                    </a:rPr>
                                    <m:t>𝑠</m:t>
                                  </m:r>
                                </m:e>
                                <m:sub>
                                  <m:r>
                                    <a:rPr lang="en-US" i="1">
                                      <a:latin typeface="Cambria Math" charset="0"/>
                                    </a:rPr>
                                    <m:t>𝑃𝑜𝑜𝑙𝑒𝑑</m:t>
                                  </m:r>
                                </m:sub>
                                <m:sup>
                                  <m:r>
                                    <a:rPr lang="en-US" i="1">
                                      <a:latin typeface="Cambria Math" charset="0"/>
                                    </a:rPr>
                                    <m:t>2</m:t>
                                  </m:r>
                                </m:sup>
                              </m:sSubSup>
                            </m:e>
                          </m:rad>
                        </m:den>
                      </m:f>
                    </m:oMath>
                    <m:oMath xmlns:m="http://schemas.openxmlformats.org/officeDocument/2006/math">
                      <m:r>
                        <a:rPr lang="en-US" b="0" i="1" smtClean="0">
                          <a:latin typeface="Cambria Math" charset="0"/>
                        </a:rPr>
                        <m:t>=</m:t>
                      </m:r>
                      <m:f>
                        <m:fPr>
                          <m:ctrlPr>
                            <a:rPr lang="en-US" b="0" i="1" smtClean="0">
                              <a:latin typeface="Cambria Math" panose="02040503050406030204" pitchFamily="18" charset="0"/>
                            </a:rPr>
                          </m:ctrlPr>
                        </m:fPr>
                        <m:num>
                          <m:r>
                            <a:rPr lang="en-US" b="0" i="1" smtClean="0">
                              <a:latin typeface="Cambria Math" charset="0"/>
                            </a:rPr>
                            <m:t>8.30−3.50</m:t>
                          </m:r>
                        </m:num>
                        <m:den>
                          <m:rad>
                            <m:radPr>
                              <m:degHide m:val="on"/>
                              <m:ctrlPr>
                                <a:rPr lang="en-US" b="0" i="1" smtClean="0">
                                  <a:latin typeface="Cambria Math" panose="02040503050406030204" pitchFamily="18" charset="0"/>
                                  <a:ea typeface="Cambria Math" charset="0"/>
                                  <a:cs typeface="Cambria Math" charset="0"/>
                                </a:rPr>
                              </m:ctrlPr>
                            </m:radPr>
                            <m:deg/>
                            <m:e>
                              <m:r>
                                <a:rPr lang="en-US" b="0" i="1" smtClean="0">
                                  <a:latin typeface="Cambria Math" charset="0"/>
                                </a:rPr>
                                <m:t>5.0823</m:t>
                              </m:r>
                            </m:e>
                          </m:rad>
                        </m:den>
                      </m:f>
                    </m:oMath>
                    <m:oMath xmlns:m="http://schemas.openxmlformats.org/officeDocument/2006/math">
                      <m:r>
                        <a:rPr lang="en-US" b="0" i="1" smtClean="0">
                          <a:latin typeface="Cambria Math" charset="0"/>
                          <a:ea typeface="Cambria Math" charset="0"/>
                          <a:cs typeface="Cambria Math" charset="0"/>
                        </a:rPr>
                        <m:t>=</m:t>
                      </m:r>
                      <m:f>
                        <m:fPr>
                          <m:ctrlPr>
                            <a:rPr lang="en-US" b="0" i="1" smtClean="0">
                              <a:latin typeface="Cambria Math" panose="02040503050406030204" pitchFamily="18" charset="0"/>
                              <a:ea typeface="Cambria Math" charset="0"/>
                              <a:cs typeface="Cambria Math" charset="0"/>
                            </a:rPr>
                          </m:ctrlPr>
                        </m:fPr>
                        <m:num>
                          <m:r>
                            <a:rPr lang="en-US" b="0" i="1" smtClean="0">
                              <a:latin typeface="Cambria Math" charset="0"/>
                              <a:ea typeface="Cambria Math" charset="0"/>
                              <a:cs typeface="Cambria Math" charset="0"/>
                            </a:rPr>
                            <m:t>4.800</m:t>
                          </m:r>
                        </m:num>
                        <m:den>
                          <m:r>
                            <a:rPr lang="en-US" b="0" i="1" smtClean="0">
                              <a:latin typeface="Cambria Math" charset="0"/>
                              <a:ea typeface="Cambria Math" charset="0"/>
                              <a:cs typeface="Cambria Math" charset="0"/>
                            </a:rPr>
                            <m:t>2.2544</m:t>
                          </m:r>
                        </m:den>
                      </m:f>
                    </m:oMath>
                    <m:oMath xmlns:m="http://schemas.openxmlformats.org/officeDocument/2006/math">
                      <m:r>
                        <a:rPr lang="en-US" b="0" i="1" smtClean="0">
                          <a:latin typeface="Cambria Math" charset="0"/>
                          <a:ea typeface="Cambria Math" charset="0"/>
                          <a:cs typeface="Cambria Math" charset="0"/>
                        </a:rPr>
                        <m:t>=2.1292</m:t>
                      </m:r>
                    </m:oMath>
                    <m:oMath xmlns:m="http://schemas.openxmlformats.org/officeDocument/2006/math">
                      <m:r>
                        <a:rPr lang="en-US" b="0" i="1" smtClean="0">
                          <a:latin typeface="Cambria Math" charset="0"/>
                          <a:ea typeface="Cambria Math" charset="0"/>
                          <a:cs typeface="Cambria Math" charset="0"/>
                        </a:rPr>
                        <m:t>=2.13</m:t>
                      </m:r>
                    </m:oMath>
                  </m:oMathPara>
                </a14:m>
                <a:endParaRPr lang="en-US" dirty="0"/>
              </a:p>
            </p:txBody>
          </p:sp>
        </mc:Choice>
        <mc:Fallback xmlns="">
          <p:sp>
            <p:nvSpPr>
              <p:cNvPr id="12" name="TextBox 11">
                <a:extLst>
                  <a:ext uri="{FF2B5EF4-FFF2-40B4-BE49-F238E27FC236}">
                    <a16:creationId xmlns:a16="http://schemas.microsoft.com/office/drawing/2014/main" id="{F24BC2D1-D6D7-405F-A2F1-AE41B0EF45B7}"/>
                  </a:ext>
                </a:extLst>
              </p:cNvPr>
              <p:cNvSpPr txBox="1">
                <a:spLocks noRot="1" noChangeAspect="1" noMove="1" noResize="1" noEditPoints="1" noAdjustHandles="1" noChangeArrowheads="1" noChangeShapeType="1" noTextEdit="1"/>
              </p:cNvSpPr>
              <p:nvPr/>
            </p:nvSpPr>
            <p:spPr>
              <a:xfrm>
                <a:off x="4460488" y="1066474"/>
                <a:ext cx="4114800" cy="512300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5898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3552500" cy="502602"/>
          </a:xfrm>
        </p:spPr>
        <p:txBody>
          <a:bodyPr>
            <a:normAutofit fontScale="90000"/>
          </a:bodyPr>
          <a:lstStyle/>
          <a:p>
            <a:r>
              <a:rPr lang="en-US" sz="4000" dirty="0"/>
              <a:t>Two-Sample </a:t>
            </a:r>
            <a:r>
              <a:rPr lang="en-US" sz="4000" i="1" dirty="0"/>
              <a:t>t</a:t>
            </a:r>
            <a:r>
              <a:rPr lang="en-US" sz="4000" dirty="0"/>
              <a:t> Test</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C77658B9-F04C-4A14-83D2-A29C862B8045}"/>
              </a:ext>
            </a:extLst>
          </p:cNvPr>
          <p:cNvSpPr>
            <a:spLocks noGrp="1"/>
          </p:cNvSpPr>
          <p:nvPr>
            <p:ph idx="1"/>
          </p:nvPr>
        </p:nvSpPr>
        <p:spPr>
          <a:xfrm>
            <a:off x="457200" y="977717"/>
            <a:ext cx="8274205" cy="4525963"/>
          </a:xfrm>
        </p:spPr>
        <p:txBody>
          <a:bodyPr>
            <a:normAutofit/>
          </a:bodyPr>
          <a:lstStyle/>
          <a:p>
            <a:pPr>
              <a:spcBef>
                <a:spcPts val="0"/>
              </a:spcBef>
            </a:pPr>
            <a:r>
              <a:rPr lang="en-US" dirty="0"/>
              <a:t>Two-sample </a:t>
            </a:r>
            <a:r>
              <a:rPr lang="en-US" i="1" dirty="0"/>
              <a:t>t</a:t>
            </a:r>
            <a:r>
              <a:rPr lang="en-US" dirty="0"/>
              <a:t> test </a:t>
            </a:r>
          </a:p>
          <a:p>
            <a:pPr lvl="1">
              <a:spcBef>
                <a:spcPts val="0"/>
              </a:spcBef>
            </a:pPr>
            <a:r>
              <a:rPr lang="en-US" dirty="0"/>
              <a:t>Inferential statistical test used to compare the mean of one population to the mean of another population</a:t>
            </a:r>
          </a:p>
          <a:p>
            <a:pPr lvl="1">
              <a:spcBef>
                <a:spcPts val="0"/>
              </a:spcBef>
            </a:pPr>
            <a:r>
              <a:rPr lang="en-US" dirty="0"/>
              <a:t>Among the most commonly used statistical tests</a:t>
            </a:r>
          </a:p>
          <a:p>
            <a:pPr lvl="1">
              <a:spcBef>
                <a:spcPts val="0"/>
              </a:spcBef>
            </a:pPr>
            <a:endParaRPr lang="en-US" dirty="0"/>
          </a:p>
          <a:p>
            <a:pPr>
              <a:spcBef>
                <a:spcPts val="0"/>
              </a:spcBef>
            </a:pPr>
            <a:r>
              <a:rPr lang="en-US" dirty="0"/>
              <a:t>Classic experiments involve two groups</a:t>
            </a:r>
          </a:p>
          <a:p>
            <a:pPr lvl="1">
              <a:spcBef>
                <a:spcPts val="0"/>
              </a:spcBef>
            </a:pPr>
            <a:r>
              <a:rPr lang="en-US" dirty="0"/>
              <a:t>An experimental and a control group to see if the independent variable had an effect on the dependent variable</a:t>
            </a:r>
          </a:p>
          <a:p>
            <a:pPr lvl="1">
              <a:lnSpc>
                <a:spcPct val="110000"/>
              </a:lnSpc>
              <a:spcBef>
                <a:spcPts val="0"/>
              </a:spcBef>
            </a:pPr>
            <a:endParaRPr lang="en-US" sz="2000" dirty="0"/>
          </a:p>
        </p:txBody>
      </p:sp>
    </p:spTree>
    <p:extLst>
      <p:ext uri="{BB962C8B-B14F-4D97-AF65-F5344CB8AC3E}">
        <p14:creationId xmlns:p14="http://schemas.microsoft.com/office/powerpoint/2010/main" val="3232278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70"/>
            <a:ext cx="7923780" cy="502602"/>
          </a:xfrm>
        </p:spPr>
        <p:txBody>
          <a:bodyPr>
            <a:noAutofit/>
          </a:bodyPr>
          <a:lstStyle/>
          <a:p>
            <a:r>
              <a:rPr lang="en-US" sz="3000" dirty="0">
                <a:latin typeface="+mn-lt"/>
                <a:ea typeface="Arial" charset="0"/>
                <a:cs typeface="Arial" charset="0"/>
              </a:rPr>
              <a:t>Depth of Processing Example – Step 6 – Effect Size</a:t>
            </a:r>
            <a:endParaRPr lang="en-US" sz="3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1" name="Text Placeholder 2">
            <a:extLst>
              <a:ext uri="{FF2B5EF4-FFF2-40B4-BE49-F238E27FC236}">
                <a16:creationId xmlns:a16="http://schemas.microsoft.com/office/drawing/2014/main" id="{6176DD62-BBB6-491F-A2E3-2349B0802B8C}"/>
              </a:ext>
            </a:extLst>
          </p:cNvPr>
          <p:cNvSpPr>
            <a:spLocks noGrp="1"/>
          </p:cNvSpPr>
          <p:nvPr>
            <p:ph idx="1"/>
          </p:nvPr>
        </p:nvSpPr>
        <p:spPr>
          <a:xfrm>
            <a:off x="457200" y="977717"/>
            <a:ext cx="4114800" cy="4525963"/>
          </a:xfrm>
        </p:spPr>
        <p:txBody>
          <a:bodyPr>
            <a:normAutofit/>
          </a:bodyPr>
          <a:lstStyle/>
          <a:p>
            <a:pPr>
              <a:lnSpc>
                <a:spcPct val="110000"/>
              </a:lnSpc>
              <a:spcBef>
                <a:spcPts val="0"/>
              </a:spcBef>
            </a:pPr>
            <a:r>
              <a:rPr lang="en-US" b="1" dirty="0"/>
              <a:t>STEP 6:</a:t>
            </a:r>
            <a:r>
              <a:rPr lang="en-US" dirty="0"/>
              <a:t> Interpret the Results</a:t>
            </a:r>
          </a:p>
          <a:p>
            <a:pPr marL="627063" lvl="1">
              <a:lnSpc>
                <a:spcPct val="110000"/>
              </a:lnSpc>
              <a:spcBef>
                <a:spcPts val="0"/>
              </a:spcBef>
              <a:spcAft>
                <a:spcPts val="0"/>
              </a:spcAft>
            </a:pPr>
            <a:r>
              <a:rPr lang="en-US" dirty="0"/>
              <a:t>Calculate </a:t>
            </a:r>
            <a:r>
              <a:rPr lang="en-US" i="1" dirty="0"/>
              <a:t>r</a:t>
            </a:r>
            <a:r>
              <a:rPr lang="en-US" i="1" baseline="30000" dirty="0"/>
              <a:t>2</a:t>
            </a:r>
          </a:p>
          <a:p>
            <a:pPr marL="911225" lvl="2">
              <a:lnSpc>
                <a:spcPct val="110000"/>
              </a:lnSpc>
              <a:spcBef>
                <a:spcPts val="0"/>
              </a:spcBef>
              <a:spcAft>
                <a:spcPts val="300"/>
              </a:spcAft>
            </a:pPr>
            <a:r>
              <a:rPr lang="en-US" sz="1800" dirty="0">
                <a:cs typeface="Arial"/>
              </a:rPr>
              <a:t>Same formula for the single-samples </a:t>
            </a:r>
            <a:r>
              <a:rPr lang="en-US" sz="1800" i="1" dirty="0">
                <a:cs typeface="Arial"/>
              </a:rPr>
              <a:t>t</a:t>
            </a:r>
            <a:r>
              <a:rPr lang="en-US" sz="1800" dirty="0">
                <a:cs typeface="Arial"/>
              </a:rPr>
              <a:t> test</a:t>
            </a:r>
          </a:p>
          <a:p>
            <a:pPr marL="911225" lvl="2">
              <a:lnSpc>
                <a:spcPct val="110000"/>
              </a:lnSpc>
              <a:spcBef>
                <a:spcPts val="0"/>
              </a:spcBef>
              <a:spcAft>
                <a:spcPts val="300"/>
              </a:spcAft>
            </a:pPr>
            <a:r>
              <a:rPr lang="en-US" sz="1800" i="1" dirty="0">
                <a:cs typeface="Arial"/>
              </a:rPr>
              <a:t>t</a:t>
            </a:r>
            <a:r>
              <a:rPr lang="en-US" sz="1800" dirty="0">
                <a:cs typeface="Arial"/>
              </a:rPr>
              <a:t> = 6.58, </a:t>
            </a:r>
            <a:r>
              <a:rPr lang="en-US" sz="1800" i="1" dirty="0">
                <a:cs typeface="Arial"/>
              </a:rPr>
              <a:t>df</a:t>
            </a:r>
            <a:r>
              <a:rPr lang="en-US" sz="1800" dirty="0">
                <a:cs typeface="Arial"/>
              </a:rPr>
              <a:t> = 36</a:t>
            </a:r>
          </a:p>
          <a:p>
            <a:pPr marL="911225" lvl="2">
              <a:lnSpc>
                <a:spcPct val="110000"/>
              </a:lnSpc>
              <a:spcBef>
                <a:spcPts val="0"/>
              </a:spcBef>
              <a:spcAft>
                <a:spcPts val="0"/>
              </a:spcAft>
            </a:pPr>
            <a:r>
              <a:rPr lang="en-US" sz="1800" i="1" dirty="0">
                <a:cs typeface="Arial"/>
              </a:rPr>
              <a:t>r</a:t>
            </a:r>
            <a:r>
              <a:rPr lang="en-US" sz="1800" i="1" baseline="30000" dirty="0">
                <a:cs typeface="Arial"/>
              </a:rPr>
              <a:t>2</a:t>
            </a:r>
            <a:r>
              <a:rPr lang="en-US" sz="1800" dirty="0">
                <a:cs typeface="Arial"/>
              </a:rPr>
              <a:t> = 54.60%, large </a:t>
            </a:r>
            <a:r>
              <a:rPr lang="en-US" sz="1800" dirty="0"/>
              <a:t>effect, interpretation continued</a:t>
            </a:r>
          </a:p>
          <a:p>
            <a:pPr marL="1149350" lvl="3">
              <a:lnSpc>
                <a:spcPct val="110000"/>
              </a:lnSpc>
              <a:spcBef>
                <a:spcPts val="0"/>
              </a:spcBef>
              <a:spcAft>
                <a:spcPts val="0"/>
              </a:spcAft>
            </a:pPr>
            <a:r>
              <a:rPr lang="en-US" dirty="0">
                <a:cs typeface="Times New Roman" pitchFamily="18" charset="0"/>
              </a:rPr>
              <a:t>Effect size is large, with over 50% of the variability explained by group status.</a:t>
            </a: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810DC3AC-7CA0-4FB6-9C3D-EAEDA53676AF}"/>
                  </a:ext>
                </a:extLst>
              </p:cNvPr>
              <p:cNvSpPr/>
              <p:nvPr/>
            </p:nvSpPr>
            <p:spPr>
              <a:xfrm>
                <a:off x="5266508" y="1045945"/>
                <a:ext cx="2475357" cy="423866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ea typeface="Cambria Math" charset="0"/>
                              <a:cs typeface="Cambria Math" charset="0"/>
                            </a:rPr>
                          </m:ctrlPr>
                        </m:sSupPr>
                        <m:e>
                          <m:r>
                            <a:rPr lang="en-US" i="1">
                              <a:latin typeface="Cambria Math" charset="0"/>
                              <a:ea typeface="Cambria Math" charset="0"/>
                              <a:cs typeface="Cambria Math" charset="0"/>
                            </a:rPr>
                            <m:t>𝑟</m:t>
                          </m:r>
                        </m:e>
                        <m:sup>
                          <m:r>
                            <a:rPr lang="en-US" i="1">
                              <a:latin typeface="Cambria Math" charset="0"/>
                              <a:ea typeface="Cambria Math" charset="0"/>
                              <a:cs typeface="Cambria Math" charset="0"/>
                            </a:rPr>
                            <m:t>2</m:t>
                          </m:r>
                        </m:sup>
                      </m:sSup>
                      <m:r>
                        <a:rPr lang="en-US" i="1">
                          <a:latin typeface="Cambria Math" charset="0"/>
                          <a:ea typeface="Cambria Math" charset="0"/>
                          <a:cs typeface="Cambria Math" charset="0"/>
                        </a:rPr>
                        <m:t>=</m:t>
                      </m:r>
                      <m:f>
                        <m:fPr>
                          <m:ctrlPr>
                            <a:rPr lang="en-US" i="1">
                              <a:latin typeface="Cambria Math" panose="02040503050406030204" pitchFamily="18" charset="0"/>
                              <a:ea typeface="Cambria Math" charset="0"/>
                              <a:cs typeface="Cambria Math" charset="0"/>
                            </a:rPr>
                          </m:ctrlPr>
                        </m:fPr>
                        <m:num>
                          <m:sSup>
                            <m:sSupPr>
                              <m:ctrlPr>
                                <a:rPr lang="en-US" i="1">
                                  <a:latin typeface="Cambria Math" panose="02040503050406030204" pitchFamily="18" charset="0"/>
                                  <a:ea typeface="Cambria Math" charset="0"/>
                                  <a:cs typeface="Cambria Math" charset="0"/>
                                </a:rPr>
                              </m:ctrlPr>
                            </m:sSupPr>
                            <m:e>
                              <m:r>
                                <a:rPr lang="en-US" i="1">
                                  <a:latin typeface="Cambria Math" charset="0"/>
                                  <a:ea typeface="Cambria Math" charset="0"/>
                                  <a:cs typeface="Cambria Math" charset="0"/>
                                </a:rPr>
                                <m:t>𝑡</m:t>
                              </m:r>
                            </m:e>
                            <m:sup>
                              <m:r>
                                <a:rPr lang="en-US" i="1">
                                  <a:latin typeface="Cambria Math" charset="0"/>
                                  <a:ea typeface="Cambria Math" charset="0"/>
                                  <a:cs typeface="Cambria Math" charset="0"/>
                                </a:rPr>
                                <m:t>2</m:t>
                              </m:r>
                            </m:sup>
                          </m:sSup>
                        </m:num>
                        <m:den>
                          <m:sSup>
                            <m:sSupPr>
                              <m:ctrlPr>
                                <a:rPr lang="en-US" i="1">
                                  <a:latin typeface="Cambria Math" panose="02040503050406030204" pitchFamily="18" charset="0"/>
                                  <a:ea typeface="Cambria Math" charset="0"/>
                                  <a:cs typeface="Cambria Math" charset="0"/>
                                </a:rPr>
                              </m:ctrlPr>
                            </m:sSupPr>
                            <m:e>
                              <m:r>
                                <a:rPr lang="en-US" i="1">
                                  <a:latin typeface="Cambria Math" charset="0"/>
                                  <a:ea typeface="Cambria Math" charset="0"/>
                                  <a:cs typeface="Cambria Math" charset="0"/>
                                </a:rPr>
                                <m:t>𝑡</m:t>
                              </m:r>
                            </m:e>
                            <m:sup>
                              <m:r>
                                <a:rPr lang="en-US" i="1">
                                  <a:latin typeface="Cambria Math" charset="0"/>
                                  <a:ea typeface="Cambria Math" charset="0"/>
                                  <a:cs typeface="Cambria Math" charset="0"/>
                                </a:rPr>
                                <m:t>2</m:t>
                              </m:r>
                            </m:sup>
                          </m:sSup>
                          <m:r>
                            <a:rPr lang="en-US" b="0" i="1" smtClean="0">
                              <a:latin typeface="Cambria Math" panose="02040503050406030204" pitchFamily="18" charset="0"/>
                              <a:ea typeface="Cambria Math" charset="0"/>
                              <a:cs typeface="Cambria Math" charset="0"/>
                            </a:rPr>
                            <m:t>+</m:t>
                          </m:r>
                          <m:r>
                            <a:rPr lang="en-US" i="1">
                              <a:latin typeface="Cambria Math" charset="0"/>
                              <a:ea typeface="Cambria Math" charset="0"/>
                              <a:cs typeface="Cambria Math" charset="0"/>
                            </a:rPr>
                            <m:t>𝑑𝑓</m:t>
                          </m:r>
                        </m:den>
                      </m:f>
                      <m:r>
                        <a:rPr lang="en-US" i="1">
                          <a:latin typeface="Cambria Math" charset="0"/>
                          <a:ea typeface="Cambria Math" charset="0"/>
                          <a:cs typeface="Cambria Math" charset="0"/>
                        </a:rPr>
                        <m:t>×100</m:t>
                      </m:r>
                    </m:oMath>
                    <m:oMath xmlns:m="http://schemas.openxmlformats.org/officeDocument/2006/math">
                      <m:r>
                        <a:rPr lang="en-US" b="0" i="1" smtClean="0">
                          <a:latin typeface="Cambria Math" charset="0"/>
                          <a:ea typeface="Cambria Math" charset="0"/>
                          <a:cs typeface="Cambria Math" charset="0"/>
                        </a:rPr>
                        <m:t>=</m:t>
                      </m:r>
                      <m:f>
                        <m:fPr>
                          <m:ctrlPr>
                            <a:rPr lang="en-US" b="0" i="1" smtClean="0">
                              <a:latin typeface="Cambria Math" panose="02040503050406030204" pitchFamily="18" charset="0"/>
                              <a:ea typeface="Cambria Math" charset="0"/>
                              <a:cs typeface="Cambria Math" charset="0"/>
                            </a:rPr>
                          </m:ctrlPr>
                        </m:fPr>
                        <m:num>
                          <m:sSup>
                            <m:sSupPr>
                              <m:ctrlPr>
                                <a:rPr lang="en-US" b="0" i="1" smtClean="0">
                                  <a:latin typeface="Cambria Math" panose="02040503050406030204" pitchFamily="18" charset="0"/>
                                  <a:ea typeface="Cambria Math" charset="0"/>
                                  <a:cs typeface="Cambria Math" charset="0"/>
                                </a:rPr>
                              </m:ctrlPr>
                            </m:sSupPr>
                            <m:e>
                              <m:r>
                                <a:rPr lang="en-US" b="0" i="1" smtClean="0">
                                  <a:latin typeface="Cambria Math" panose="02040503050406030204" pitchFamily="18" charset="0"/>
                                  <a:ea typeface="Cambria Math" charset="0"/>
                                  <a:cs typeface="Cambria Math" charset="0"/>
                                </a:rPr>
                                <m:t>6.58</m:t>
                              </m:r>
                            </m:e>
                            <m:sup>
                              <m:r>
                                <a:rPr lang="en-US" b="0" i="1" smtClean="0">
                                  <a:latin typeface="Cambria Math" charset="0"/>
                                  <a:ea typeface="Cambria Math" charset="0"/>
                                  <a:cs typeface="Cambria Math" charset="0"/>
                                </a:rPr>
                                <m:t>2</m:t>
                              </m:r>
                            </m:sup>
                          </m:sSup>
                        </m:num>
                        <m:den>
                          <m:sSup>
                            <m:sSupPr>
                              <m:ctrlPr>
                                <a:rPr lang="en-US" i="1">
                                  <a:latin typeface="Cambria Math" panose="02040503050406030204" pitchFamily="18" charset="0"/>
                                  <a:ea typeface="Cambria Math" charset="0"/>
                                  <a:cs typeface="Cambria Math" charset="0"/>
                                </a:rPr>
                              </m:ctrlPr>
                            </m:sSupPr>
                            <m:e>
                              <m:r>
                                <a:rPr lang="en-US" b="0" i="1" smtClean="0">
                                  <a:latin typeface="Cambria Math" panose="02040503050406030204" pitchFamily="18" charset="0"/>
                                  <a:ea typeface="Cambria Math" charset="0"/>
                                  <a:cs typeface="Cambria Math" charset="0"/>
                                </a:rPr>
                                <m:t>6.58</m:t>
                              </m:r>
                            </m:e>
                            <m:sup>
                              <m:r>
                                <a:rPr lang="en-US" i="1">
                                  <a:latin typeface="Cambria Math" charset="0"/>
                                  <a:ea typeface="Cambria Math" charset="0"/>
                                  <a:cs typeface="Cambria Math" charset="0"/>
                                </a:rPr>
                                <m:t>2</m:t>
                              </m:r>
                            </m:sup>
                          </m:sSup>
                          <m:r>
                            <a:rPr lang="en-US" b="0" i="1" smtClean="0">
                              <a:latin typeface="Cambria Math" charset="0"/>
                              <a:ea typeface="Cambria Math" charset="0"/>
                              <a:cs typeface="Cambria Math" charset="0"/>
                            </a:rPr>
                            <m:t>+</m:t>
                          </m:r>
                          <m:r>
                            <a:rPr lang="en-US" b="0" i="1" smtClean="0">
                              <a:latin typeface="Cambria Math" panose="02040503050406030204" pitchFamily="18" charset="0"/>
                              <a:ea typeface="Cambria Math" charset="0"/>
                              <a:cs typeface="Cambria Math" charset="0"/>
                            </a:rPr>
                            <m:t>36</m:t>
                          </m:r>
                        </m:den>
                      </m:f>
                      <m:r>
                        <a:rPr lang="en-US" b="0" i="1" smtClean="0">
                          <a:latin typeface="Cambria Math" charset="0"/>
                          <a:ea typeface="Cambria Math" charset="0"/>
                          <a:cs typeface="Cambria Math" charset="0"/>
                        </a:rPr>
                        <m:t>×100</m:t>
                      </m:r>
                    </m:oMath>
                    <m:oMath xmlns:m="http://schemas.openxmlformats.org/officeDocument/2006/math">
                      <m:r>
                        <a:rPr lang="en-US" b="0" i="1" smtClean="0">
                          <a:latin typeface="Cambria Math" charset="0"/>
                          <a:ea typeface="Cambria Math" charset="0"/>
                          <a:cs typeface="Cambria Math" charset="0"/>
                        </a:rPr>
                        <m:t>=</m:t>
                      </m:r>
                      <m:f>
                        <m:fPr>
                          <m:ctrlPr>
                            <a:rPr lang="en-US" b="0" i="1" smtClean="0">
                              <a:latin typeface="Cambria Math" panose="02040503050406030204" pitchFamily="18" charset="0"/>
                              <a:ea typeface="Cambria Math" charset="0"/>
                              <a:cs typeface="Cambria Math" charset="0"/>
                            </a:rPr>
                          </m:ctrlPr>
                        </m:fPr>
                        <m:num>
                          <m:r>
                            <a:rPr lang="en-US" b="0" i="1" smtClean="0">
                              <a:latin typeface="Cambria Math" panose="02040503050406030204" pitchFamily="18" charset="0"/>
                              <a:ea typeface="Cambria Math" charset="0"/>
                              <a:cs typeface="Cambria Math" charset="0"/>
                            </a:rPr>
                            <m:t>43.2964</m:t>
                          </m:r>
                        </m:num>
                        <m:den>
                          <m:r>
                            <a:rPr lang="en-US" b="0" i="1" smtClean="0">
                              <a:latin typeface="Cambria Math" panose="02040503050406030204" pitchFamily="18" charset="0"/>
                              <a:ea typeface="Cambria Math" charset="0"/>
                              <a:cs typeface="Cambria Math" charset="0"/>
                            </a:rPr>
                            <m:t>43.2964</m:t>
                          </m:r>
                          <m:r>
                            <a:rPr lang="en-US" b="0" i="1" smtClean="0">
                              <a:latin typeface="Cambria Math" charset="0"/>
                              <a:ea typeface="Cambria Math" charset="0"/>
                              <a:cs typeface="Cambria Math" charset="0"/>
                            </a:rPr>
                            <m:t>+</m:t>
                          </m:r>
                          <m:r>
                            <a:rPr lang="en-US" b="0" i="1" smtClean="0">
                              <a:latin typeface="Cambria Math" panose="02040503050406030204" pitchFamily="18" charset="0"/>
                              <a:ea typeface="Cambria Math" charset="0"/>
                              <a:cs typeface="Cambria Math" charset="0"/>
                            </a:rPr>
                            <m:t>36</m:t>
                          </m:r>
                        </m:den>
                      </m:f>
                      <m:r>
                        <a:rPr lang="en-US" b="0" i="1" smtClean="0">
                          <a:latin typeface="Cambria Math" charset="0"/>
                          <a:ea typeface="Cambria Math" charset="0"/>
                          <a:cs typeface="Cambria Math" charset="0"/>
                        </a:rPr>
                        <m:t>×100</m:t>
                      </m:r>
                    </m:oMath>
                    <m:oMath xmlns:m="http://schemas.openxmlformats.org/officeDocument/2006/math">
                      <m:r>
                        <a:rPr lang="en-US" b="0" i="1" smtClean="0">
                          <a:latin typeface="Cambria Math" charset="0"/>
                          <a:ea typeface="Cambria Math" charset="0"/>
                          <a:cs typeface="Cambria Math" charset="0"/>
                        </a:rPr>
                        <m:t>=</m:t>
                      </m:r>
                      <m:f>
                        <m:fPr>
                          <m:ctrlPr>
                            <a:rPr lang="en-US" b="0" i="1" smtClean="0">
                              <a:latin typeface="Cambria Math" panose="02040503050406030204" pitchFamily="18" charset="0"/>
                              <a:ea typeface="Cambria Math" charset="0"/>
                              <a:cs typeface="Cambria Math" charset="0"/>
                            </a:rPr>
                          </m:ctrlPr>
                        </m:fPr>
                        <m:num>
                          <m:r>
                            <a:rPr lang="en-US" b="0" i="1" smtClean="0">
                              <a:latin typeface="Cambria Math" panose="02040503050406030204" pitchFamily="18" charset="0"/>
                              <a:ea typeface="Cambria Math" charset="0"/>
                              <a:cs typeface="Cambria Math" charset="0"/>
                            </a:rPr>
                            <m:t>43.2964</m:t>
                          </m:r>
                        </m:num>
                        <m:den>
                          <m:r>
                            <a:rPr lang="en-US" b="0" i="1" smtClean="0">
                              <a:latin typeface="Cambria Math" panose="02040503050406030204" pitchFamily="18" charset="0"/>
                              <a:ea typeface="Cambria Math" charset="0"/>
                              <a:cs typeface="Cambria Math" charset="0"/>
                            </a:rPr>
                            <m:t>79.2964</m:t>
                          </m:r>
                        </m:den>
                      </m:f>
                      <m:r>
                        <a:rPr lang="en-US" b="0" i="1" smtClean="0">
                          <a:latin typeface="Cambria Math" charset="0"/>
                          <a:ea typeface="Cambria Math" charset="0"/>
                          <a:cs typeface="Cambria Math" charset="0"/>
                        </a:rPr>
                        <m:t>×100</m:t>
                      </m:r>
                    </m:oMath>
                    <m:oMath xmlns:m="http://schemas.openxmlformats.org/officeDocument/2006/math">
                      <m:r>
                        <a:rPr lang="en-US" b="0" i="1" smtClean="0">
                          <a:latin typeface="Cambria Math" charset="0"/>
                          <a:ea typeface="Cambria Math" charset="0"/>
                          <a:cs typeface="Cambria Math" charset="0"/>
                        </a:rPr>
                        <m:t>=.</m:t>
                      </m:r>
                      <m:r>
                        <a:rPr lang="en-US" b="0" i="1" smtClean="0">
                          <a:latin typeface="Cambria Math" panose="02040503050406030204" pitchFamily="18" charset="0"/>
                          <a:ea typeface="Cambria Math" charset="0"/>
                          <a:cs typeface="Cambria Math" charset="0"/>
                        </a:rPr>
                        <m:t>5460</m:t>
                      </m:r>
                      <m:r>
                        <a:rPr lang="en-US" b="0" i="1" smtClean="0">
                          <a:latin typeface="Cambria Math" charset="0"/>
                          <a:ea typeface="Cambria Math" charset="0"/>
                          <a:cs typeface="Cambria Math" charset="0"/>
                        </a:rPr>
                        <m:t>×100</m:t>
                      </m:r>
                    </m:oMath>
                    <m:oMath xmlns:m="http://schemas.openxmlformats.org/officeDocument/2006/math">
                      <m:r>
                        <a:rPr lang="en-US" b="0" i="1" smtClean="0">
                          <a:latin typeface="Cambria Math" charset="0"/>
                          <a:ea typeface="Cambria Math" charset="0"/>
                          <a:cs typeface="Cambria Math" charset="0"/>
                        </a:rPr>
                        <m:t>=</m:t>
                      </m:r>
                      <m:r>
                        <a:rPr lang="en-US" b="0" i="1" smtClean="0">
                          <a:latin typeface="Cambria Math" panose="02040503050406030204" pitchFamily="18" charset="0"/>
                          <a:ea typeface="Cambria Math" charset="0"/>
                          <a:cs typeface="Cambria Math" charset="0"/>
                        </a:rPr>
                        <m:t>54.60</m:t>
                      </m:r>
                      <m:r>
                        <a:rPr lang="en-US" b="0" i="1" smtClean="0">
                          <a:latin typeface="Cambria Math" charset="0"/>
                          <a:ea typeface="Cambria Math" charset="0"/>
                          <a:cs typeface="Cambria Math" charset="0"/>
                        </a:rPr>
                        <m:t>%</m:t>
                      </m:r>
                    </m:oMath>
                  </m:oMathPara>
                </a14:m>
                <a:endParaRPr lang="en-US" dirty="0"/>
              </a:p>
            </p:txBody>
          </p:sp>
        </mc:Choice>
        <mc:Fallback>
          <p:sp>
            <p:nvSpPr>
              <p:cNvPr id="3" name="Rectangle 2">
                <a:extLst>
                  <a:ext uri="{FF2B5EF4-FFF2-40B4-BE49-F238E27FC236}">
                    <a16:creationId xmlns:a16="http://schemas.microsoft.com/office/drawing/2014/main" id="{810DC3AC-7CA0-4FB6-9C3D-EAEDA53676AF}"/>
                  </a:ext>
                </a:extLst>
              </p:cNvPr>
              <p:cNvSpPr>
                <a:spLocks noRot="1" noChangeAspect="1" noMove="1" noResize="1" noEditPoints="1" noAdjustHandles="1" noChangeArrowheads="1" noChangeShapeType="1" noTextEdit="1"/>
              </p:cNvSpPr>
              <p:nvPr/>
            </p:nvSpPr>
            <p:spPr>
              <a:xfrm>
                <a:off x="5266508" y="1045945"/>
                <a:ext cx="2475357" cy="423866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89071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69"/>
            <a:ext cx="7923780" cy="857759"/>
          </a:xfrm>
        </p:spPr>
        <p:txBody>
          <a:bodyPr>
            <a:noAutofit/>
          </a:bodyPr>
          <a:lstStyle/>
          <a:p>
            <a:pPr algn="l"/>
            <a:r>
              <a:rPr lang="en-US" sz="3000" dirty="0">
                <a:latin typeface="+mn-lt"/>
                <a:ea typeface="Arial" charset="0"/>
                <a:cs typeface="Arial" charset="0"/>
              </a:rPr>
              <a:t>Depth of Processing Example – Step 6 – Confidence Interval</a:t>
            </a:r>
            <a:endParaRPr lang="en-US" sz="3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91D76FB8-E1E2-421C-9E01-CF86FA86D61F}"/>
                  </a:ext>
                </a:extLst>
              </p:cNvPr>
              <p:cNvSpPr/>
              <p:nvPr/>
            </p:nvSpPr>
            <p:spPr>
              <a:xfrm>
                <a:off x="349496" y="1279878"/>
                <a:ext cx="8225792" cy="41259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95%</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𝐶𝐼</m:t>
                          </m:r>
                          <m:r>
                            <a:rPr lang="en-US" sz="2000" b="0" i="1" smtClean="0">
                              <a:latin typeface="Cambria Math" panose="02040503050406030204" pitchFamily="18" charset="0"/>
                              <a:ea typeface="Cambria Math" charset="0"/>
                              <a:cs typeface="Cambria Math" charset="0"/>
                            </a:rPr>
                            <m:t>𝜇</m:t>
                          </m:r>
                        </m:e>
                        <m:sub>
                          <m:r>
                            <a:rPr lang="en-US" sz="2000" b="0" i="1" smtClean="0">
                              <a:latin typeface="Cambria Math" panose="02040503050406030204" pitchFamily="18" charset="0"/>
                            </a:rPr>
                            <m:t>𝐷𝑖𝑓𝑓</m:t>
                          </m:r>
                        </m:sub>
                      </m:sSub>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ea typeface="Cambria Math" charset="0"/>
                          <a:cs typeface="Cambria Math" charset="0"/>
                        </a:rPr>
                        <m:t>±</m:t>
                      </m:r>
                      <m:d>
                        <m:dPr>
                          <m:ctrlPr>
                            <a:rPr lang="en-US" sz="2000" b="0" i="1" smtClean="0">
                              <a:latin typeface="Cambria Math" panose="02040503050406030204" pitchFamily="18" charset="0"/>
                              <a:ea typeface="Cambria Math" charset="0"/>
                              <a:cs typeface="Cambria Math" charset="0"/>
                            </a:rPr>
                          </m:ctrlPr>
                        </m:dPr>
                        <m:e>
                          <m:sSub>
                            <m:sSubPr>
                              <m:ctrlPr>
                                <a:rPr lang="en-US" sz="2000" b="0" i="1" smtClean="0">
                                  <a:latin typeface="Cambria Math" panose="02040503050406030204" pitchFamily="18" charset="0"/>
                                  <a:ea typeface="Cambria Math" charset="0"/>
                                  <a:cs typeface="Cambria Math" charset="0"/>
                                </a:rPr>
                              </m:ctrlPr>
                            </m:sSubPr>
                            <m:e>
                              <m:r>
                                <a:rPr lang="en-US" sz="2000" b="0" i="1" smtClean="0">
                                  <a:latin typeface="Cambria Math" panose="02040503050406030204" pitchFamily="18" charset="0"/>
                                  <a:ea typeface="Cambria Math" charset="0"/>
                                  <a:cs typeface="Cambria Math" charset="0"/>
                                </a:rPr>
                                <m:t>𝑡</m:t>
                              </m:r>
                            </m:e>
                            <m:sub>
                              <m:r>
                                <a:rPr lang="en-US" sz="2000" b="0" i="1" smtClean="0">
                                  <a:latin typeface="Cambria Math" panose="02040503050406030204" pitchFamily="18" charset="0"/>
                                  <a:ea typeface="Cambria Math" charset="0"/>
                                  <a:cs typeface="Cambria Math" charset="0"/>
                                </a:rPr>
                                <m:t>𝑐𝑣</m:t>
                              </m:r>
                            </m:sub>
                          </m:sSub>
                          <m:r>
                            <a:rPr lang="en-US" sz="2000" b="0" i="1" smtClean="0">
                              <a:latin typeface="Cambria Math" panose="02040503050406030204" pitchFamily="18" charset="0"/>
                              <a:ea typeface="Cambria Math" charset="0"/>
                              <a:cs typeface="Cambria Math" charset="0"/>
                            </a:rPr>
                            <m:t>×</m:t>
                          </m:r>
                          <m:sSub>
                            <m:sSubPr>
                              <m:ctrlPr>
                                <a:rPr lang="en-US" sz="2000" b="0" i="1" smtClean="0">
                                  <a:latin typeface="Cambria Math" panose="02040503050406030204" pitchFamily="18" charset="0"/>
                                  <a:ea typeface="Cambria Math" charset="0"/>
                                  <a:cs typeface="Cambria Math" charset="0"/>
                                </a:rPr>
                              </m:ctrlPr>
                            </m:sSubPr>
                            <m:e>
                              <m:r>
                                <a:rPr lang="en-US" sz="2000" b="0" i="1" smtClean="0">
                                  <a:latin typeface="Cambria Math" panose="02040503050406030204" pitchFamily="18" charset="0"/>
                                  <a:ea typeface="Cambria Math" charset="0"/>
                                  <a:cs typeface="Cambria Math" charset="0"/>
                                </a:rPr>
                                <m:t>𝑆</m:t>
                              </m:r>
                            </m:e>
                            <m:sub>
                              <m:sSub>
                                <m:sSubPr>
                                  <m:ctrlPr>
                                    <a:rPr lang="en-US" sz="2000" b="0" i="1" smtClean="0">
                                      <a:latin typeface="Cambria Math" panose="02040503050406030204" pitchFamily="18" charset="0"/>
                                      <a:ea typeface="Cambria Math" charset="0"/>
                                      <a:cs typeface="Cambria Math" charset="0"/>
                                    </a:rPr>
                                  </m:ctrlPr>
                                </m:sSubPr>
                                <m:e>
                                  <m:r>
                                    <a:rPr lang="en-US" sz="2000" b="0" i="1" smtClean="0">
                                      <a:latin typeface="Cambria Math" panose="02040503050406030204" pitchFamily="18" charset="0"/>
                                      <a:ea typeface="Cambria Math" charset="0"/>
                                      <a:cs typeface="Cambria Math" charset="0"/>
                                    </a:rPr>
                                    <m:t>𝑀</m:t>
                                  </m:r>
                                </m:e>
                                <m:sub>
                                  <m:r>
                                    <a:rPr lang="en-US" sz="2000" b="0" i="1" smtClean="0">
                                      <a:latin typeface="Cambria Math" panose="02040503050406030204" pitchFamily="18" charset="0"/>
                                      <a:ea typeface="Cambria Math" charset="0"/>
                                      <a:cs typeface="Cambria Math" charset="0"/>
                                    </a:rPr>
                                    <m:t>1</m:t>
                                  </m:r>
                                </m:sub>
                              </m:sSub>
                              <m:r>
                                <a:rPr lang="en-US" sz="2000" b="0" i="1" smtClean="0">
                                  <a:latin typeface="Cambria Math" panose="02040503050406030204" pitchFamily="18" charset="0"/>
                                  <a:ea typeface="Cambria Math" charset="0"/>
                                  <a:cs typeface="Cambria Math" charset="0"/>
                                </a:rPr>
                                <m:t>−</m:t>
                              </m:r>
                              <m:sSub>
                                <m:sSubPr>
                                  <m:ctrlPr>
                                    <a:rPr lang="en-US" sz="2000" b="0" i="1" smtClean="0">
                                      <a:latin typeface="Cambria Math" panose="02040503050406030204" pitchFamily="18" charset="0"/>
                                      <a:ea typeface="Cambria Math" charset="0"/>
                                      <a:cs typeface="Cambria Math" charset="0"/>
                                    </a:rPr>
                                  </m:ctrlPr>
                                </m:sSubPr>
                                <m:e>
                                  <m:r>
                                    <a:rPr lang="en-US" sz="2000" b="0" i="1" smtClean="0">
                                      <a:latin typeface="Cambria Math" panose="02040503050406030204" pitchFamily="18" charset="0"/>
                                      <a:ea typeface="Cambria Math" charset="0"/>
                                      <a:cs typeface="Cambria Math" charset="0"/>
                                    </a:rPr>
                                    <m:t>𝑀</m:t>
                                  </m:r>
                                </m:e>
                                <m:sub>
                                  <m:r>
                                    <a:rPr lang="en-US" sz="2000" b="0" i="1" smtClean="0">
                                      <a:latin typeface="Cambria Math" panose="02040503050406030204" pitchFamily="18" charset="0"/>
                                      <a:ea typeface="Cambria Math" charset="0"/>
                                      <a:cs typeface="Cambria Math" charset="0"/>
                                    </a:rPr>
                                    <m:t>2</m:t>
                                  </m:r>
                                </m:sub>
                              </m:sSub>
                            </m:sub>
                          </m:sSub>
                        </m:e>
                      </m:d>
                    </m:oMath>
                    <m:oMath xmlns:m="http://schemas.openxmlformats.org/officeDocument/2006/math">
                      <m:r>
                        <a:rPr lang="en-US" sz="2000" b="0" i="1" smtClean="0">
                          <a:latin typeface="Cambria Math" panose="02040503050406030204" pitchFamily="18" charset="0"/>
                          <a:ea typeface="Cambria Math" charset="0"/>
                          <a:cs typeface="Cambria Math" charset="0"/>
                        </a:rPr>
                        <m:t>𝑤h𝑒𝑟𝑒</m:t>
                      </m:r>
                      <m:r>
                        <a:rPr lang="en-US" sz="2000" b="0" i="1" smtClean="0">
                          <a:latin typeface="Cambria Math" panose="02040503050406030204" pitchFamily="18" charset="0"/>
                          <a:ea typeface="Cambria Math" charset="0"/>
                          <a:cs typeface="Cambria Math" charset="0"/>
                        </a:rPr>
                        <m:t> 95%</m:t>
                      </m:r>
                      <m:sSub>
                        <m:sSubPr>
                          <m:ctrlPr>
                            <a:rPr lang="en-US" sz="2000" i="1">
                              <a:latin typeface="Cambria Math" panose="02040503050406030204" pitchFamily="18" charset="0"/>
                            </a:rPr>
                          </m:ctrlPr>
                        </m:sSubPr>
                        <m:e>
                          <m:r>
                            <a:rPr lang="en-US" sz="2000" i="1">
                              <a:latin typeface="Cambria Math" panose="02040503050406030204" pitchFamily="18" charset="0"/>
                            </a:rPr>
                            <m:t>𝐶𝐼</m:t>
                          </m:r>
                          <m:r>
                            <a:rPr lang="en-US" sz="2000" i="1">
                              <a:latin typeface="Cambria Math" panose="02040503050406030204" pitchFamily="18" charset="0"/>
                              <a:ea typeface="Cambria Math" charset="0"/>
                              <a:cs typeface="Cambria Math" charset="0"/>
                            </a:rPr>
                            <m:t>𝜇</m:t>
                          </m:r>
                        </m:e>
                        <m:sub>
                          <m:r>
                            <a:rPr lang="en-US" sz="2000" i="1">
                              <a:latin typeface="Cambria Math" panose="02040503050406030204" pitchFamily="18" charset="0"/>
                            </a:rPr>
                            <m:t>𝐷𝑖𝑓𝑓</m:t>
                          </m:r>
                        </m:sub>
                      </m:sSub>
                      <m:r>
                        <a:rPr lang="en-US" sz="2000" b="0" i="1" smtClean="0">
                          <a:latin typeface="Cambria Math" panose="02040503050406030204" pitchFamily="18" charset="0"/>
                        </a:rPr>
                        <m:t>=</m:t>
                      </m:r>
                      <m:r>
                        <a:rPr lang="en-US" sz="2000" b="0" i="1" smtClean="0">
                          <a:latin typeface="Cambria Math" panose="02040503050406030204" pitchFamily="18" charset="0"/>
                        </a:rPr>
                        <m:t>𝑡h𝑒</m:t>
                      </m:r>
                      <m:r>
                        <a:rPr lang="en-US" sz="2000" b="0" i="1" smtClean="0">
                          <a:latin typeface="Cambria Math" panose="02040503050406030204" pitchFamily="18" charset="0"/>
                        </a:rPr>
                        <m:t> 95% </m:t>
                      </m:r>
                      <m:r>
                        <a:rPr lang="en-US" sz="2000" b="0" i="1" smtClean="0">
                          <a:latin typeface="Cambria Math" panose="02040503050406030204" pitchFamily="18" charset="0"/>
                        </a:rPr>
                        <m:t>𝑐𝑜𝑛𝑓𝑖𝑑𝑒𝑛𝑐𝑒</m:t>
                      </m:r>
                      <m:r>
                        <a:rPr lang="en-US" sz="2000" b="0" i="1" smtClean="0">
                          <a:latin typeface="Cambria Math" panose="02040503050406030204" pitchFamily="18" charset="0"/>
                        </a:rPr>
                        <m:t> </m:t>
                      </m:r>
                      <m:r>
                        <a:rPr lang="en-US" sz="2000" b="0" i="1" smtClean="0">
                          <a:latin typeface="Cambria Math" panose="02040503050406030204" pitchFamily="18" charset="0"/>
                        </a:rPr>
                        <m:t>𝑖𝑛𝑡𝑒𝑟𝑣𝑎𝑙</m:t>
                      </m:r>
                      <m:r>
                        <a:rPr lang="en-US" sz="2000" b="0" i="1" smtClean="0">
                          <a:latin typeface="Cambria Math" panose="02040503050406030204" pitchFamily="18" charset="0"/>
                        </a:rPr>
                        <m:t> </m:t>
                      </m:r>
                      <m:r>
                        <a:rPr lang="en-US" sz="2000" b="0" i="1" smtClean="0">
                          <a:latin typeface="Cambria Math" panose="02040503050406030204" pitchFamily="18" charset="0"/>
                        </a:rPr>
                        <m:t>𝑓𝑜𝑟</m:t>
                      </m:r>
                      <m:r>
                        <a:rPr lang="en-US" sz="2000" b="0" i="1" smtClean="0">
                          <a:latin typeface="Cambria Math" panose="02040503050406030204" pitchFamily="18" charset="0"/>
                        </a:rPr>
                        <m:t> </m:t>
                      </m:r>
                      <m:r>
                        <a:rPr lang="en-US" sz="2000" b="0" i="1" smtClean="0">
                          <a:latin typeface="Cambria Math" panose="02040503050406030204" pitchFamily="18" charset="0"/>
                        </a:rPr>
                        <m:t>𝑡h𝑒</m:t>
                      </m:r>
                      <m:r>
                        <a:rPr lang="en-US" sz="2000" b="0" i="1" smtClean="0">
                          <a:latin typeface="Cambria Math" panose="02040503050406030204" pitchFamily="18" charset="0"/>
                        </a:rPr>
                        <m:t> </m:t>
                      </m:r>
                    </m:oMath>
                    <m:oMath xmlns:m="http://schemas.openxmlformats.org/officeDocument/2006/math">
                      <m:r>
                        <a:rPr lang="en-US" sz="2000" b="0" i="1" smtClean="0">
                          <a:latin typeface="Cambria Math" panose="02040503050406030204" pitchFamily="18" charset="0"/>
                        </a:rPr>
                        <m:t>𝑑𝑖𝑓𝑓𝑒𝑟𝑒𝑛𝑐𝑒</m:t>
                      </m:r>
                      <m:r>
                        <a:rPr lang="en-US" sz="2000" b="0" i="1" smtClean="0">
                          <a:latin typeface="Cambria Math" panose="02040503050406030204" pitchFamily="18" charset="0"/>
                        </a:rPr>
                        <m:t> </m:t>
                      </m:r>
                      <m:r>
                        <a:rPr lang="en-US" sz="2000" b="0" i="1" smtClean="0">
                          <a:latin typeface="Cambria Math" panose="02040503050406030204" pitchFamily="18" charset="0"/>
                        </a:rPr>
                        <m:t>𝑏𝑒𝑡𝑤𝑒𝑒𝑛</m:t>
                      </m:r>
                      <m:r>
                        <a:rPr lang="en-US" sz="2000" b="0" i="1" smtClean="0">
                          <a:latin typeface="Cambria Math" panose="02040503050406030204" pitchFamily="18" charset="0"/>
                        </a:rPr>
                        <m:t> </m:t>
                      </m:r>
                      <m:r>
                        <a:rPr lang="en-US" sz="2000" b="0" i="1" smtClean="0">
                          <a:latin typeface="Cambria Math" panose="02040503050406030204" pitchFamily="18" charset="0"/>
                        </a:rPr>
                        <m:t>𝑝𝑜𝑝𝑢𝑙𝑎𝑡𝑖𝑜𝑛</m:t>
                      </m:r>
                      <m:r>
                        <a:rPr lang="en-US" sz="2000" b="0" i="1" smtClean="0">
                          <a:latin typeface="Cambria Math" panose="02040503050406030204" pitchFamily="18" charset="0"/>
                        </a:rPr>
                        <m:t> </m:t>
                      </m:r>
                      <m:r>
                        <a:rPr lang="en-US" sz="2000" b="0" i="1" smtClean="0">
                          <a:latin typeface="Cambria Math" panose="02040503050406030204" pitchFamily="18" charset="0"/>
                        </a:rPr>
                        <m:t>𝑚𝑒𝑎𝑛𝑠</m:t>
                      </m:r>
                    </m:oMath>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𝑡h𝑒</m:t>
                      </m:r>
                      <m:r>
                        <a:rPr lang="en-US" sz="2000" b="0" i="1" smtClean="0">
                          <a:latin typeface="Cambria Math" panose="02040503050406030204" pitchFamily="18" charset="0"/>
                        </a:rPr>
                        <m:t> </m:t>
                      </m:r>
                      <m:r>
                        <a:rPr lang="en-US" sz="2000" b="0" i="1" smtClean="0">
                          <a:latin typeface="Cambria Math" panose="02040503050406030204" pitchFamily="18" charset="0"/>
                        </a:rPr>
                        <m:t>𝑚𝑒𝑎𝑛</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𝐺𝑟𝑜𝑢𝑝</m:t>
                      </m:r>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𝑠𝑎𝑚𝑝𝑙𝑒</m:t>
                          </m:r>
                        </m:e>
                      </m:d>
                      <m:r>
                        <a:rPr lang="en-US" sz="2000" b="0" i="1" smtClean="0">
                          <a:latin typeface="Cambria Math" panose="02040503050406030204" pitchFamily="18" charset="0"/>
                        </a:rPr>
                        <m:t>1</m:t>
                      </m:r>
                    </m:oMath>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b="0" i="1" smtClean="0">
                              <a:latin typeface="Cambria Math" panose="02040503050406030204" pitchFamily="18" charset="0"/>
                            </a:rPr>
                            <m:t>2</m:t>
                          </m:r>
                        </m:sub>
                      </m:sSub>
                      <m:r>
                        <a:rPr lang="en-US" sz="2000" i="1">
                          <a:latin typeface="Cambria Math" panose="02040503050406030204" pitchFamily="18" charset="0"/>
                        </a:rPr>
                        <m:t>=</m:t>
                      </m:r>
                      <m:r>
                        <a:rPr lang="en-US" sz="2000" i="1">
                          <a:latin typeface="Cambria Math" panose="02040503050406030204" pitchFamily="18" charset="0"/>
                        </a:rPr>
                        <m:t>𝑡h𝑒</m:t>
                      </m:r>
                      <m:r>
                        <a:rPr lang="en-US" sz="2000" i="1">
                          <a:latin typeface="Cambria Math" panose="02040503050406030204" pitchFamily="18" charset="0"/>
                        </a:rPr>
                        <m:t> </m:t>
                      </m:r>
                      <m:r>
                        <a:rPr lang="en-US" sz="2000" i="1">
                          <a:latin typeface="Cambria Math" panose="02040503050406030204" pitchFamily="18" charset="0"/>
                        </a:rPr>
                        <m:t>𝑚𝑒𝑎𝑛</m:t>
                      </m:r>
                      <m:r>
                        <a:rPr lang="en-US" sz="2000" i="1">
                          <a:latin typeface="Cambria Math" panose="02040503050406030204" pitchFamily="18" charset="0"/>
                        </a:rPr>
                        <m:t> </m:t>
                      </m:r>
                      <m:r>
                        <a:rPr lang="en-US" sz="2000" i="1">
                          <a:latin typeface="Cambria Math" panose="02040503050406030204" pitchFamily="18" charset="0"/>
                        </a:rPr>
                        <m:t>𝑜𝑓</m:t>
                      </m:r>
                      <m:r>
                        <a:rPr lang="en-US" sz="2000" i="1">
                          <a:latin typeface="Cambria Math" panose="02040503050406030204" pitchFamily="18" charset="0"/>
                        </a:rPr>
                        <m:t> </m:t>
                      </m:r>
                      <m:r>
                        <a:rPr lang="en-US" sz="2000" i="1">
                          <a:latin typeface="Cambria Math" panose="02040503050406030204" pitchFamily="18" charset="0"/>
                        </a:rPr>
                        <m:t>𝐺𝑟𝑜𝑢𝑝</m:t>
                      </m:r>
                      <m:r>
                        <a:rPr lang="en-US" sz="2000" i="1">
                          <a:latin typeface="Cambria Math" panose="02040503050406030204" pitchFamily="18" charset="0"/>
                        </a:rPr>
                        <m:t> </m:t>
                      </m:r>
                      <m:d>
                        <m:dPr>
                          <m:ctrlPr>
                            <a:rPr lang="en-US" sz="2000" i="1">
                              <a:latin typeface="Cambria Math" panose="02040503050406030204" pitchFamily="18" charset="0"/>
                            </a:rPr>
                          </m:ctrlPr>
                        </m:dPr>
                        <m:e>
                          <m:r>
                            <a:rPr lang="en-US" sz="2000" i="1">
                              <a:latin typeface="Cambria Math" panose="02040503050406030204" pitchFamily="18" charset="0"/>
                            </a:rPr>
                            <m:t>𝑠𝑎𝑚𝑝𝑙𝑒</m:t>
                          </m:r>
                        </m:e>
                      </m:d>
                      <m:r>
                        <a:rPr lang="en-US" sz="2000" b="0" i="1" smtClean="0">
                          <a:latin typeface="Cambria Math" panose="02040503050406030204" pitchFamily="18" charset="0"/>
                        </a:rPr>
                        <m:t>2</m:t>
                      </m:r>
                    </m:oMath>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𝑐𝑣</m:t>
                          </m:r>
                        </m:sub>
                      </m:sSub>
                      <m:r>
                        <a:rPr lang="en-US" sz="2000" b="0" i="1" smtClean="0">
                          <a:latin typeface="Cambria Math" panose="02040503050406030204" pitchFamily="18" charset="0"/>
                        </a:rPr>
                        <m:t>=</m:t>
                      </m:r>
                      <m:r>
                        <a:rPr lang="en-US" sz="2000" b="0" i="1" smtClean="0">
                          <a:latin typeface="Cambria Math" panose="02040503050406030204" pitchFamily="18" charset="0"/>
                        </a:rPr>
                        <m:t>𝑡h𝑒</m:t>
                      </m:r>
                      <m:r>
                        <a:rPr lang="en-US" sz="2000" b="0" i="1" smtClean="0">
                          <a:latin typeface="Cambria Math" panose="02040503050406030204" pitchFamily="18" charset="0"/>
                        </a:rPr>
                        <m:t> </m:t>
                      </m:r>
                      <m:r>
                        <a:rPr lang="en-US" sz="2000" b="0" i="1" smtClean="0">
                          <a:latin typeface="Cambria Math" panose="02040503050406030204" pitchFamily="18" charset="0"/>
                        </a:rPr>
                        <m:t>𝑐𝑟𝑖𝑡𝑖𝑐𝑎𝑙</m:t>
                      </m:r>
                      <m:r>
                        <a:rPr lang="en-US" sz="2000" b="0" i="1" smtClean="0">
                          <a:latin typeface="Cambria Math" panose="02040503050406030204" pitchFamily="18" charset="0"/>
                        </a:rPr>
                        <m:t> </m:t>
                      </m:r>
                      <m:r>
                        <a:rPr lang="en-US" sz="2000" b="0" i="1" smtClean="0">
                          <a:latin typeface="Cambria Math" panose="02040503050406030204" pitchFamily="18" charset="0"/>
                        </a:rPr>
                        <m:t>𝑣𝑎𝑙𝑢𝑒</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𝑡</m:t>
                      </m:r>
                      <m:r>
                        <a:rPr lang="en-US" sz="2000" b="0" i="1" smtClean="0">
                          <a:latin typeface="Cambria Math" panose="02040503050406030204" pitchFamily="18" charset="0"/>
                        </a:rPr>
                        <m:t>, </m:t>
                      </m:r>
                      <m:r>
                        <a:rPr lang="en-US" sz="2000" b="0" i="1" smtClean="0">
                          <a:latin typeface="Cambria Math" panose="02040503050406030204" pitchFamily="18" charset="0"/>
                        </a:rPr>
                        <m:t>𝑡𝑤𝑜</m:t>
                      </m:r>
                      <m:r>
                        <a:rPr lang="en-US" sz="2000" b="0" i="1" smtClean="0">
                          <a:latin typeface="Cambria Math" panose="02040503050406030204" pitchFamily="18" charset="0"/>
                        </a:rPr>
                        <m:t>−</m:t>
                      </m:r>
                      <m:r>
                        <a:rPr lang="en-US" sz="2000" b="0" i="1" smtClean="0">
                          <a:latin typeface="Cambria Math" panose="02040503050406030204" pitchFamily="18" charset="0"/>
                        </a:rPr>
                        <m:t>𝑡𝑎𝑖𝑙𝑒𝑑</m:t>
                      </m:r>
                      <m:r>
                        <a:rPr lang="en-US" sz="2000" b="0" i="1" smtClean="0">
                          <a:latin typeface="Cambria Math" panose="02040503050406030204" pitchFamily="18" charset="0"/>
                        </a:rPr>
                        <m:t>,</m:t>
                      </m:r>
                    </m:oMath>
                    <m:oMath xmlns:m="http://schemas.openxmlformats.org/officeDocument/2006/math">
                      <m:r>
                        <a:rPr lang="en-US" sz="2000" b="0" i="1" smtClean="0">
                          <a:latin typeface="Cambria Math" panose="02040503050406030204" pitchFamily="18" charset="0"/>
                          <a:ea typeface="Cambria Math" charset="0"/>
                          <a:cs typeface="Cambria Math" charset="0"/>
                        </a:rPr>
                        <m:t>𝛼</m:t>
                      </m:r>
                      <m:r>
                        <a:rPr lang="en-US" sz="2000" b="0" i="1" smtClean="0">
                          <a:latin typeface="Cambria Math" panose="02040503050406030204" pitchFamily="18" charset="0"/>
                          <a:ea typeface="Cambria Math" charset="0"/>
                          <a:cs typeface="Cambria Math" charset="0"/>
                        </a:rPr>
                        <m:t>=.05, </m:t>
                      </m:r>
                      <m:r>
                        <a:rPr lang="en-US" sz="2000" b="0" i="1" smtClean="0">
                          <a:latin typeface="Cambria Math" panose="02040503050406030204" pitchFamily="18" charset="0"/>
                          <a:ea typeface="Cambria Math" charset="0"/>
                          <a:cs typeface="Cambria Math" charset="0"/>
                        </a:rPr>
                        <m:t>𝑑𝑓</m:t>
                      </m:r>
                      <m:r>
                        <a:rPr lang="en-US" sz="2000" b="0" i="1" smtClean="0">
                          <a:latin typeface="Cambria Math" panose="02040503050406030204" pitchFamily="18" charset="0"/>
                          <a:ea typeface="Cambria Math" charset="0"/>
                          <a:cs typeface="Cambria Math" charset="0"/>
                        </a:rPr>
                        <m:t>=</m:t>
                      </m:r>
                      <m:r>
                        <a:rPr lang="en-US" sz="2000" b="0" i="1" smtClean="0">
                          <a:latin typeface="Cambria Math" panose="02040503050406030204" pitchFamily="18" charset="0"/>
                          <a:ea typeface="Cambria Math" charset="0"/>
                          <a:cs typeface="Cambria Math" charset="0"/>
                        </a:rPr>
                        <m:t>𝑁</m:t>
                      </m:r>
                      <m:r>
                        <a:rPr lang="en-US" sz="2000" b="0" i="1" smtClean="0">
                          <a:latin typeface="Cambria Math" panose="02040503050406030204" pitchFamily="18" charset="0"/>
                          <a:ea typeface="Cambria Math" charset="0"/>
                          <a:cs typeface="Cambria Math" charset="0"/>
                        </a:rPr>
                        <m:t>−2 </m:t>
                      </m:r>
                      <m:d>
                        <m:dPr>
                          <m:ctrlPr>
                            <a:rPr lang="en-US" sz="2000" b="0" i="1" smtClean="0">
                              <a:latin typeface="Cambria Math" panose="02040503050406030204" pitchFamily="18" charset="0"/>
                              <a:ea typeface="Cambria Math" charset="0"/>
                              <a:cs typeface="Cambria Math" charset="0"/>
                            </a:rPr>
                          </m:ctrlPr>
                        </m:dPr>
                        <m:e>
                          <m:r>
                            <a:rPr lang="en-US" sz="2000" b="0" i="1" smtClean="0">
                              <a:latin typeface="Cambria Math" panose="02040503050406030204" pitchFamily="18" charset="0"/>
                              <a:ea typeface="Cambria Math" charset="0"/>
                              <a:cs typeface="Cambria Math" charset="0"/>
                            </a:rPr>
                            <m:t>𝐴𝑝𝑝𝑒𝑛𝑑𝑖𝑥</m:t>
                          </m:r>
                          <m:r>
                            <a:rPr lang="en-US" sz="2000" b="0" i="1" smtClean="0">
                              <a:latin typeface="Cambria Math" panose="02040503050406030204" pitchFamily="18" charset="0"/>
                              <a:ea typeface="Cambria Math" charset="0"/>
                              <a:cs typeface="Cambria Math" charset="0"/>
                            </a:rPr>
                            <m:t> </m:t>
                          </m:r>
                          <m:r>
                            <a:rPr lang="en-US" sz="2000" b="0" i="1" smtClean="0">
                              <a:latin typeface="Cambria Math" panose="02040503050406030204" pitchFamily="18" charset="0"/>
                              <a:ea typeface="Cambria Math" charset="0"/>
                              <a:cs typeface="Cambria Math" charset="0"/>
                            </a:rPr>
                            <m:t>𝑇𝑎𝑏𝑙𝑒</m:t>
                          </m:r>
                          <m:r>
                            <a:rPr lang="en-US" sz="2000" b="0" i="1" smtClean="0">
                              <a:latin typeface="Cambria Math" panose="02040503050406030204" pitchFamily="18" charset="0"/>
                              <a:ea typeface="Cambria Math" charset="0"/>
                              <a:cs typeface="Cambria Math" charset="0"/>
                            </a:rPr>
                            <m:t> 3</m:t>
                          </m:r>
                        </m:e>
                      </m:d>
                    </m:oMath>
                    <m:oMath xmlns:m="http://schemas.openxmlformats.org/officeDocument/2006/math">
                      <m:sSub>
                        <m:sSubPr>
                          <m:ctrlPr>
                            <a:rPr lang="en-US" sz="2000" i="1">
                              <a:latin typeface="Cambria Math" panose="02040503050406030204" pitchFamily="18" charset="0"/>
                              <a:ea typeface="Cambria Math" charset="0"/>
                              <a:cs typeface="Cambria Math" charset="0"/>
                            </a:rPr>
                          </m:ctrlPr>
                        </m:sSubPr>
                        <m:e>
                          <m:r>
                            <a:rPr lang="en-US" sz="2000" i="1">
                              <a:latin typeface="Cambria Math" panose="02040503050406030204" pitchFamily="18" charset="0"/>
                              <a:ea typeface="Cambria Math" charset="0"/>
                              <a:cs typeface="Cambria Math" charset="0"/>
                            </a:rPr>
                            <m:t>𝑆</m:t>
                          </m:r>
                        </m:e>
                        <m:sub>
                          <m:sSub>
                            <m:sSubPr>
                              <m:ctrlPr>
                                <a:rPr lang="en-US" sz="2000" i="1">
                                  <a:latin typeface="Cambria Math" panose="02040503050406030204" pitchFamily="18" charset="0"/>
                                  <a:ea typeface="Cambria Math" charset="0"/>
                                  <a:cs typeface="Cambria Math" charset="0"/>
                                </a:rPr>
                              </m:ctrlPr>
                            </m:sSubPr>
                            <m:e>
                              <m:r>
                                <a:rPr lang="en-US" sz="2000" i="1">
                                  <a:latin typeface="Cambria Math" panose="02040503050406030204" pitchFamily="18" charset="0"/>
                                  <a:ea typeface="Cambria Math" charset="0"/>
                                  <a:cs typeface="Cambria Math" charset="0"/>
                                </a:rPr>
                                <m:t>𝑀</m:t>
                              </m:r>
                            </m:e>
                            <m:sub>
                              <m:r>
                                <a:rPr lang="en-US" sz="2000" i="1">
                                  <a:latin typeface="Cambria Math" panose="02040503050406030204" pitchFamily="18" charset="0"/>
                                  <a:ea typeface="Cambria Math" charset="0"/>
                                  <a:cs typeface="Cambria Math" charset="0"/>
                                </a:rPr>
                                <m:t>1</m:t>
                              </m:r>
                            </m:sub>
                          </m:sSub>
                          <m:r>
                            <a:rPr lang="en-US" sz="2000" i="1">
                              <a:latin typeface="Cambria Math" panose="02040503050406030204" pitchFamily="18" charset="0"/>
                              <a:ea typeface="Cambria Math" charset="0"/>
                              <a:cs typeface="Cambria Math" charset="0"/>
                            </a:rPr>
                            <m:t>−</m:t>
                          </m:r>
                          <m:sSub>
                            <m:sSubPr>
                              <m:ctrlPr>
                                <a:rPr lang="en-US" sz="2000" i="1">
                                  <a:latin typeface="Cambria Math" panose="02040503050406030204" pitchFamily="18" charset="0"/>
                                  <a:ea typeface="Cambria Math" charset="0"/>
                                  <a:cs typeface="Cambria Math" charset="0"/>
                                </a:rPr>
                              </m:ctrlPr>
                            </m:sSubPr>
                            <m:e>
                              <m:r>
                                <a:rPr lang="en-US" sz="2000" i="1">
                                  <a:latin typeface="Cambria Math" panose="02040503050406030204" pitchFamily="18" charset="0"/>
                                  <a:ea typeface="Cambria Math" charset="0"/>
                                  <a:cs typeface="Cambria Math" charset="0"/>
                                </a:rPr>
                                <m:t>𝑀</m:t>
                              </m:r>
                            </m:e>
                            <m:sub>
                              <m:r>
                                <a:rPr lang="en-US" sz="2000" i="1">
                                  <a:latin typeface="Cambria Math" panose="02040503050406030204" pitchFamily="18" charset="0"/>
                                  <a:ea typeface="Cambria Math" charset="0"/>
                                  <a:cs typeface="Cambria Math" charset="0"/>
                                </a:rPr>
                                <m:t>2</m:t>
                              </m:r>
                            </m:sub>
                          </m:sSub>
                        </m:sub>
                      </m:sSub>
                      <m:r>
                        <a:rPr lang="en-US" sz="2000" b="0" i="1" smtClean="0">
                          <a:latin typeface="Cambria Math" panose="02040503050406030204" pitchFamily="18" charset="0"/>
                          <a:ea typeface="Cambria Math" charset="0"/>
                          <a:cs typeface="Cambria Math" charset="0"/>
                        </a:rPr>
                        <m:t>=</m:t>
                      </m:r>
                      <m:r>
                        <a:rPr lang="en-US" sz="2000" b="0" i="1" smtClean="0">
                          <a:latin typeface="Cambria Math" panose="02040503050406030204" pitchFamily="18" charset="0"/>
                          <a:ea typeface="Cambria Math" charset="0"/>
                          <a:cs typeface="Cambria Math" charset="0"/>
                        </a:rPr>
                        <m:t>𝑡h𝑒</m:t>
                      </m:r>
                      <m:r>
                        <a:rPr lang="en-US" sz="2000" b="0" i="1" smtClean="0">
                          <a:latin typeface="Cambria Math" panose="02040503050406030204" pitchFamily="18" charset="0"/>
                          <a:ea typeface="Cambria Math" charset="0"/>
                          <a:cs typeface="Cambria Math" charset="0"/>
                        </a:rPr>
                        <m:t> </m:t>
                      </m:r>
                      <m:r>
                        <a:rPr lang="en-US" sz="2000" b="0" i="1" smtClean="0">
                          <a:latin typeface="Cambria Math" panose="02040503050406030204" pitchFamily="18" charset="0"/>
                          <a:ea typeface="Cambria Math" charset="0"/>
                          <a:cs typeface="Cambria Math" charset="0"/>
                        </a:rPr>
                        <m:t>𝑠𝑡𝑎𝑛𝑑𝑎𝑟𝑑</m:t>
                      </m:r>
                      <m:r>
                        <a:rPr lang="en-US" sz="2000" b="0" i="1" smtClean="0">
                          <a:latin typeface="Cambria Math" panose="02040503050406030204" pitchFamily="18" charset="0"/>
                          <a:ea typeface="Cambria Math" charset="0"/>
                          <a:cs typeface="Cambria Math" charset="0"/>
                        </a:rPr>
                        <m:t> </m:t>
                      </m:r>
                      <m:r>
                        <a:rPr lang="en-US" sz="2000" b="0" i="1" smtClean="0">
                          <a:latin typeface="Cambria Math" panose="02040503050406030204" pitchFamily="18" charset="0"/>
                          <a:ea typeface="Cambria Math" charset="0"/>
                          <a:cs typeface="Cambria Math" charset="0"/>
                        </a:rPr>
                        <m:t>𝑒𝑟𝑟𝑜𝑟</m:t>
                      </m:r>
                      <m:r>
                        <a:rPr lang="en-US" sz="2000" b="0" i="1" smtClean="0">
                          <a:latin typeface="Cambria Math" panose="02040503050406030204" pitchFamily="18" charset="0"/>
                          <a:ea typeface="Cambria Math" charset="0"/>
                          <a:cs typeface="Cambria Math" charset="0"/>
                        </a:rPr>
                        <m:t> </m:t>
                      </m:r>
                      <m:r>
                        <a:rPr lang="en-US" sz="2000" b="0" i="1" smtClean="0">
                          <a:latin typeface="Cambria Math" panose="02040503050406030204" pitchFamily="18" charset="0"/>
                          <a:ea typeface="Cambria Math" charset="0"/>
                          <a:cs typeface="Cambria Math" charset="0"/>
                        </a:rPr>
                        <m:t>𝑜𝑓</m:t>
                      </m:r>
                      <m:r>
                        <a:rPr lang="en-US" sz="2000" b="0" i="1" smtClean="0">
                          <a:latin typeface="Cambria Math" panose="02040503050406030204" pitchFamily="18" charset="0"/>
                          <a:ea typeface="Cambria Math" charset="0"/>
                          <a:cs typeface="Cambria Math" charset="0"/>
                        </a:rPr>
                        <m:t> </m:t>
                      </m:r>
                      <m:r>
                        <a:rPr lang="en-US" sz="2000" b="0" i="1" smtClean="0">
                          <a:latin typeface="Cambria Math" panose="02040503050406030204" pitchFamily="18" charset="0"/>
                          <a:ea typeface="Cambria Math" charset="0"/>
                          <a:cs typeface="Cambria Math" charset="0"/>
                        </a:rPr>
                        <m:t>𝑡h𝑒</m:t>
                      </m:r>
                      <m:r>
                        <a:rPr lang="en-US" sz="2000" b="0" i="1" smtClean="0">
                          <a:latin typeface="Cambria Math" panose="02040503050406030204" pitchFamily="18" charset="0"/>
                          <a:ea typeface="Cambria Math" charset="0"/>
                          <a:cs typeface="Cambria Math" charset="0"/>
                        </a:rPr>
                        <m:t> </m:t>
                      </m:r>
                      <m:r>
                        <a:rPr lang="en-US" sz="2000" b="0" i="1" smtClean="0">
                          <a:latin typeface="Cambria Math" panose="02040503050406030204" pitchFamily="18" charset="0"/>
                          <a:ea typeface="Cambria Math" charset="0"/>
                          <a:cs typeface="Cambria Math" charset="0"/>
                        </a:rPr>
                        <m:t>𝑑𝑖𝑓𝑓𝑒𝑟𝑒𝑛𝑐𝑒</m:t>
                      </m:r>
                      <m:r>
                        <a:rPr lang="en-US" sz="2000" b="0" i="1" smtClean="0">
                          <a:latin typeface="Cambria Math" panose="02040503050406030204" pitchFamily="18" charset="0"/>
                          <a:ea typeface="Cambria Math" charset="0"/>
                          <a:cs typeface="Cambria Math" charset="0"/>
                        </a:rPr>
                        <m:t> (</m:t>
                      </m:r>
                      <m:r>
                        <a:rPr lang="en-US" sz="2000" b="0" i="1" smtClean="0">
                          <a:latin typeface="Cambria Math" panose="02040503050406030204" pitchFamily="18" charset="0"/>
                          <a:ea typeface="Cambria Math" charset="0"/>
                          <a:cs typeface="Cambria Math" charset="0"/>
                        </a:rPr>
                        <m:t>𝐸𝑞𝑢𝑎𝑡𝑖𝑜𝑛</m:t>
                      </m:r>
                      <m:r>
                        <a:rPr lang="en-US" sz="2000" b="0" i="1" smtClean="0">
                          <a:latin typeface="Cambria Math" panose="02040503050406030204" pitchFamily="18" charset="0"/>
                          <a:ea typeface="Cambria Math" charset="0"/>
                          <a:cs typeface="Cambria Math" charset="0"/>
                        </a:rPr>
                        <m:t> 8.3)</m:t>
                      </m:r>
                    </m:oMath>
                  </m:oMathPara>
                </a14:m>
                <a:br>
                  <a:rPr lang="en-US" sz="2000" dirty="0"/>
                </a:br>
                <a:endParaRPr lang="en-US" sz="2000" dirty="0"/>
              </a:p>
            </p:txBody>
          </p:sp>
        </mc:Choice>
        <mc:Fallback xmlns="">
          <p:sp>
            <p:nvSpPr>
              <p:cNvPr id="8" name="Rectangle 7">
                <a:extLst>
                  <a:ext uri="{FF2B5EF4-FFF2-40B4-BE49-F238E27FC236}">
                    <a16:creationId xmlns:a16="http://schemas.microsoft.com/office/drawing/2014/main" id="{91D76FB8-E1E2-421C-9E01-CF86FA86D61F}"/>
                  </a:ext>
                </a:extLst>
              </p:cNvPr>
              <p:cNvSpPr>
                <a:spLocks noRot="1" noChangeAspect="1" noMove="1" noResize="1" noEditPoints="1" noAdjustHandles="1" noChangeArrowheads="1" noChangeShapeType="1" noTextEdit="1"/>
              </p:cNvSpPr>
              <p:nvPr/>
            </p:nvSpPr>
            <p:spPr>
              <a:xfrm>
                <a:off x="349496" y="1279878"/>
                <a:ext cx="8225792" cy="412595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24665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69"/>
            <a:ext cx="7923780" cy="857759"/>
          </a:xfrm>
        </p:spPr>
        <p:txBody>
          <a:bodyPr>
            <a:noAutofit/>
          </a:bodyPr>
          <a:lstStyle/>
          <a:p>
            <a:pPr algn="l"/>
            <a:r>
              <a:rPr lang="en-US" sz="3000" dirty="0">
                <a:latin typeface="+mn-lt"/>
                <a:ea typeface="Arial" charset="0"/>
                <a:cs typeface="Arial" charset="0"/>
              </a:rPr>
              <a:t>Depth of Processing Example – Step 6 – Confidence Interval</a:t>
            </a:r>
            <a:endParaRPr lang="en-US" sz="3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5" name="Text Placeholder 2">
            <a:extLst>
              <a:ext uri="{FF2B5EF4-FFF2-40B4-BE49-F238E27FC236}">
                <a16:creationId xmlns:a16="http://schemas.microsoft.com/office/drawing/2014/main" id="{2D1BAA00-141D-4B4A-B4DC-F46D22E3130C}"/>
              </a:ext>
            </a:extLst>
          </p:cNvPr>
          <p:cNvSpPr>
            <a:spLocks noGrp="1"/>
          </p:cNvSpPr>
          <p:nvPr>
            <p:ph idx="1"/>
          </p:nvPr>
        </p:nvSpPr>
        <p:spPr>
          <a:xfrm>
            <a:off x="381000" y="1319135"/>
            <a:ext cx="4038600" cy="4525963"/>
          </a:xfrm>
        </p:spPr>
        <p:txBody>
          <a:bodyPr>
            <a:normAutofit fontScale="70000" lnSpcReduction="20000"/>
          </a:bodyPr>
          <a:lstStyle/>
          <a:p>
            <a:pPr>
              <a:lnSpc>
                <a:spcPct val="120000"/>
              </a:lnSpc>
              <a:spcBef>
                <a:spcPts val="0"/>
              </a:spcBef>
            </a:pPr>
            <a:r>
              <a:rPr lang="en-US" b="1" dirty="0"/>
              <a:t>STEP 6:</a:t>
            </a:r>
            <a:r>
              <a:rPr lang="en-US" dirty="0"/>
              <a:t> Interpret the Results</a:t>
            </a:r>
          </a:p>
          <a:p>
            <a:pPr marL="511175" lvl="1">
              <a:lnSpc>
                <a:spcPct val="120000"/>
              </a:lnSpc>
              <a:spcBef>
                <a:spcPts val="0"/>
              </a:spcBef>
              <a:spcAft>
                <a:spcPts val="300"/>
              </a:spcAft>
            </a:pPr>
            <a:r>
              <a:rPr lang="en-US" sz="2600" dirty="0">
                <a:cs typeface="Times New Roman" pitchFamily="18" charset="0"/>
              </a:rPr>
              <a:t>Deep processing: </a:t>
            </a:r>
            <a:r>
              <a:rPr lang="en-US" sz="2600" i="1" dirty="0">
                <a:cs typeface="Times New Roman" pitchFamily="18" charset="0"/>
              </a:rPr>
              <a:t>M</a:t>
            </a:r>
            <a:r>
              <a:rPr lang="en-US" sz="2600" i="1" baseline="-25000" dirty="0">
                <a:cs typeface="Times New Roman" pitchFamily="18" charset="0"/>
              </a:rPr>
              <a:t>1</a:t>
            </a:r>
            <a:r>
              <a:rPr lang="en-US" sz="2600" i="1" dirty="0">
                <a:cs typeface="Times New Roman" pitchFamily="18" charset="0"/>
              </a:rPr>
              <a:t> </a:t>
            </a:r>
            <a:r>
              <a:rPr lang="en-US" sz="2600" dirty="0">
                <a:cs typeface="Times New Roman" pitchFamily="18" charset="0"/>
              </a:rPr>
              <a:t>= 8.30</a:t>
            </a:r>
            <a:endParaRPr lang="en-US" sz="2600" b="1" dirty="0">
              <a:cs typeface="Times New Roman" pitchFamily="18" charset="0"/>
            </a:endParaRPr>
          </a:p>
          <a:p>
            <a:pPr marL="511175" lvl="1">
              <a:lnSpc>
                <a:spcPct val="120000"/>
              </a:lnSpc>
              <a:spcBef>
                <a:spcPts val="0"/>
              </a:spcBef>
              <a:spcAft>
                <a:spcPts val="300"/>
              </a:spcAft>
            </a:pPr>
            <a:r>
              <a:rPr lang="en-US" sz="2600" dirty="0">
                <a:cs typeface="Times New Roman" pitchFamily="18" charset="0"/>
              </a:rPr>
              <a:t>Shallow processing: </a:t>
            </a:r>
            <a:r>
              <a:rPr lang="en-US" sz="2600" i="1" dirty="0">
                <a:cs typeface="Times New Roman" pitchFamily="18" charset="0"/>
              </a:rPr>
              <a:t>M</a:t>
            </a:r>
            <a:r>
              <a:rPr lang="en-US" sz="2600" i="1" baseline="-25000" dirty="0">
                <a:cs typeface="Times New Roman" pitchFamily="18" charset="0"/>
              </a:rPr>
              <a:t>2</a:t>
            </a:r>
            <a:r>
              <a:rPr lang="en-US" sz="2600" i="1" dirty="0">
                <a:cs typeface="Times New Roman" pitchFamily="18" charset="0"/>
              </a:rPr>
              <a:t> </a:t>
            </a:r>
            <a:r>
              <a:rPr lang="en-US" sz="2600" dirty="0">
                <a:cs typeface="Times New Roman" pitchFamily="18" charset="0"/>
              </a:rPr>
              <a:t>= 3.50</a:t>
            </a:r>
          </a:p>
          <a:p>
            <a:pPr marL="511175" lvl="1">
              <a:lnSpc>
                <a:spcPct val="120000"/>
              </a:lnSpc>
              <a:spcBef>
                <a:spcPts val="0"/>
              </a:spcBef>
              <a:spcAft>
                <a:spcPts val="300"/>
              </a:spcAft>
            </a:pPr>
            <a:r>
              <a:rPr lang="en-US" sz="2600" i="1" dirty="0">
                <a:cs typeface="Times New Roman" pitchFamily="18" charset="0"/>
              </a:rPr>
              <a:t>S</a:t>
            </a:r>
            <a:r>
              <a:rPr lang="en-US" sz="2600" i="1" baseline="-25000" dirty="0">
                <a:cs typeface="Times New Roman" pitchFamily="18" charset="0"/>
              </a:rPr>
              <a:t>M</a:t>
            </a:r>
            <a:r>
              <a:rPr lang="en-US" sz="2600" i="1" baseline="-50000" dirty="0">
                <a:cs typeface="Times New Roman" pitchFamily="18" charset="0"/>
              </a:rPr>
              <a:t>1</a:t>
            </a:r>
            <a:r>
              <a:rPr lang="en-US" sz="2600" i="1" baseline="-25000" dirty="0">
                <a:cs typeface="Times New Roman" pitchFamily="18" charset="0"/>
              </a:rPr>
              <a:t> – M</a:t>
            </a:r>
            <a:r>
              <a:rPr lang="en-US" sz="2600" i="1" baseline="-50000" dirty="0">
                <a:cs typeface="Times New Roman" pitchFamily="18" charset="0"/>
              </a:rPr>
              <a:t>2</a:t>
            </a:r>
            <a:r>
              <a:rPr lang="en-US" sz="2600" dirty="0">
                <a:cs typeface="Times New Roman" pitchFamily="18" charset="0"/>
              </a:rPr>
              <a:t>= 0.73</a:t>
            </a:r>
          </a:p>
          <a:p>
            <a:pPr marL="511175" lvl="1">
              <a:lnSpc>
                <a:spcPct val="120000"/>
              </a:lnSpc>
              <a:spcBef>
                <a:spcPts val="0"/>
              </a:spcBef>
              <a:spcAft>
                <a:spcPts val="300"/>
              </a:spcAft>
            </a:pPr>
            <a:r>
              <a:rPr lang="en-US" sz="2600" i="1" dirty="0" err="1">
                <a:cs typeface="Times New Roman" pitchFamily="18" charset="0"/>
              </a:rPr>
              <a:t>t</a:t>
            </a:r>
            <a:r>
              <a:rPr lang="en-US" sz="2600" i="1" baseline="-25000" dirty="0" err="1">
                <a:cs typeface="Times New Roman" pitchFamily="18" charset="0"/>
              </a:rPr>
              <a:t>cv</a:t>
            </a:r>
            <a:r>
              <a:rPr lang="en-US" sz="2600" dirty="0">
                <a:cs typeface="Times New Roman" pitchFamily="18" charset="0"/>
              </a:rPr>
              <a:t> = 2.028 (two-tailed, with </a:t>
            </a:r>
            <a:r>
              <a:rPr lang="el-GR" sz="2600" dirty="0">
                <a:cs typeface="Times New Roman"/>
              </a:rPr>
              <a:t>α</a:t>
            </a:r>
            <a:r>
              <a:rPr lang="en-US" sz="2600" dirty="0">
                <a:cs typeface="Times New Roman"/>
              </a:rPr>
              <a:t> = .05, </a:t>
            </a:r>
            <a:r>
              <a:rPr lang="en-US" sz="2600" i="1" dirty="0" err="1">
                <a:cs typeface="Times New Roman"/>
              </a:rPr>
              <a:t>df</a:t>
            </a:r>
            <a:r>
              <a:rPr lang="en-US" sz="2600" dirty="0">
                <a:cs typeface="Times New Roman"/>
              </a:rPr>
              <a:t> = 36)</a:t>
            </a:r>
          </a:p>
          <a:p>
            <a:pPr marL="511175" lvl="1">
              <a:lnSpc>
                <a:spcPct val="120000"/>
              </a:lnSpc>
              <a:spcBef>
                <a:spcPts val="0"/>
              </a:spcBef>
              <a:spcAft>
                <a:spcPts val="300"/>
              </a:spcAft>
            </a:pPr>
            <a:r>
              <a:rPr lang="en-US" sz="2600" dirty="0"/>
              <a:t>Dr. Villanova’s confidence interval ranges from 3.32 to 6.28</a:t>
            </a:r>
          </a:p>
          <a:p>
            <a:pPr marL="511175" lvl="1">
              <a:lnSpc>
                <a:spcPct val="120000"/>
              </a:lnSpc>
              <a:spcBef>
                <a:spcPts val="0"/>
              </a:spcBef>
              <a:spcAft>
                <a:spcPts val="300"/>
              </a:spcAft>
            </a:pPr>
            <a:r>
              <a:rPr lang="en-US" sz="2600" dirty="0"/>
              <a:t>Deep processing leads to an average of about 3.32 to 6.28 more words being recalled than shallow processing does. </a:t>
            </a:r>
          </a:p>
          <a:p>
            <a:pPr marL="511175" lvl="1">
              <a:lnSpc>
                <a:spcPct val="120000"/>
              </a:lnSpc>
              <a:spcBef>
                <a:spcPts val="0"/>
              </a:spcBef>
              <a:spcAft>
                <a:spcPts val="300"/>
              </a:spcAft>
            </a:pPr>
            <a:endParaRPr lang="en-US"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F57ED71-594F-4CCD-AF4B-0D6161F2F285}"/>
                  </a:ext>
                </a:extLst>
              </p:cNvPr>
              <p:cNvSpPr txBox="1"/>
              <p:nvPr/>
            </p:nvSpPr>
            <p:spPr>
              <a:xfrm>
                <a:off x="4270917" y="1277605"/>
                <a:ext cx="5029200" cy="2606996"/>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i="1" smtClean="0">
                          <a:latin typeface="Cambria Math" charset="0"/>
                        </a:rPr>
                        <m:t>95%</m:t>
                      </m:r>
                      <m:sSub>
                        <m:sSubPr>
                          <m:ctrlPr>
                            <a:rPr lang="en-US" i="1">
                              <a:latin typeface="Cambria Math" panose="02040503050406030204" pitchFamily="18" charset="0"/>
                            </a:rPr>
                          </m:ctrlPr>
                        </m:sSubPr>
                        <m:e>
                          <m:r>
                            <a:rPr lang="en-US" i="1">
                              <a:latin typeface="Cambria Math" charset="0"/>
                            </a:rPr>
                            <m:t>𝐶𝐼</m:t>
                          </m:r>
                          <m:r>
                            <a:rPr lang="en-US" i="1">
                              <a:latin typeface="Cambria Math" charset="0"/>
                              <a:ea typeface="Cambria Math" charset="0"/>
                              <a:cs typeface="Cambria Math" charset="0"/>
                            </a:rPr>
                            <m:t>𝜇</m:t>
                          </m:r>
                        </m:e>
                        <m:sub>
                          <m:r>
                            <a:rPr lang="en-US" i="1">
                              <a:latin typeface="Cambria Math" charset="0"/>
                            </a:rPr>
                            <m:t>𝐷𝑖𝑓𝑓</m:t>
                          </m:r>
                        </m:sub>
                      </m:sSub>
                      <m:r>
                        <a:rPr lang="en-US" i="1">
                          <a:latin typeface="Cambria Math"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charset="0"/>
                                </a:rPr>
                                <m:t>𝑀</m:t>
                              </m:r>
                            </m:e>
                            <m:sub>
                              <m:r>
                                <a:rPr lang="en-US" i="1">
                                  <a:latin typeface="Cambria Math" charset="0"/>
                                </a:rPr>
                                <m:t>1</m:t>
                              </m:r>
                            </m:sub>
                          </m:sSub>
                          <m:r>
                            <a:rPr lang="en-US" i="1">
                              <a:latin typeface="Cambria Math" charset="0"/>
                            </a:rPr>
                            <m:t>−</m:t>
                          </m:r>
                          <m:sSub>
                            <m:sSubPr>
                              <m:ctrlPr>
                                <a:rPr lang="en-US" i="1">
                                  <a:latin typeface="Cambria Math" panose="02040503050406030204" pitchFamily="18" charset="0"/>
                                </a:rPr>
                              </m:ctrlPr>
                            </m:sSubPr>
                            <m:e>
                              <m:r>
                                <a:rPr lang="en-US" i="1">
                                  <a:latin typeface="Cambria Math" charset="0"/>
                                </a:rPr>
                                <m:t>𝑀</m:t>
                              </m:r>
                            </m:e>
                            <m:sub>
                              <m:r>
                                <a:rPr lang="en-US" i="1">
                                  <a:latin typeface="Cambria Math" charset="0"/>
                                </a:rPr>
                                <m:t>2</m:t>
                              </m:r>
                            </m:sub>
                          </m:sSub>
                        </m:e>
                      </m:d>
                      <m:r>
                        <a:rPr lang="en-US" i="1">
                          <a:latin typeface="Cambria Math" charset="0"/>
                          <a:ea typeface="Cambria Math" charset="0"/>
                          <a:cs typeface="Cambria Math" charset="0"/>
                        </a:rPr>
                        <m:t>±</m:t>
                      </m:r>
                      <m:d>
                        <m:dPr>
                          <m:ctrlPr>
                            <a:rPr lang="en-US" i="1">
                              <a:latin typeface="Cambria Math" panose="02040503050406030204" pitchFamily="18" charset="0"/>
                              <a:ea typeface="Cambria Math" charset="0"/>
                              <a:cs typeface="Cambria Math" charset="0"/>
                            </a:rPr>
                          </m:ctrlPr>
                        </m:dPr>
                        <m:e>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𝑡</m:t>
                              </m:r>
                            </m:e>
                            <m:sub>
                              <m:r>
                                <a:rPr lang="en-US" i="1">
                                  <a:latin typeface="Cambria Math" charset="0"/>
                                  <a:ea typeface="Cambria Math" charset="0"/>
                                  <a:cs typeface="Cambria Math" charset="0"/>
                                </a:rPr>
                                <m:t>𝑐𝑣</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𝑆</m:t>
                              </m:r>
                            </m:e>
                            <m:sub>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𝑀</m:t>
                                  </m:r>
                                </m:e>
                                <m:sub>
                                  <m:r>
                                    <a:rPr lang="en-US" i="1">
                                      <a:latin typeface="Cambria Math" charset="0"/>
                                      <a:ea typeface="Cambria Math" charset="0"/>
                                      <a:cs typeface="Cambria Math" charset="0"/>
                                    </a:rPr>
                                    <m:t>1</m:t>
                                  </m:r>
                                </m:sub>
                              </m:sSub>
                              <m:r>
                                <a:rPr lang="en-US" i="1">
                                  <a:latin typeface="Cambria Math" charset="0"/>
                                  <a:ea typeface="Cambria Math" charset="0"/>
                                  <a:cs typeface="Cambria Math" charset="0"/>
                                </a:rPr>
                                <m:t>−</m:t>
                              </m:r>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𝑀</m:t>
                                  </m:r>
                                </m:e>
                                <m:sub>
                                  <m:r>
                                    <a:rPr lang="en-US" i="1">
                                      <a:latin typeface="Cambria Math" charset="0"/>
                                      <a:ea typeface="Cambria Math" charset="0"/>
                                      <a:cs typeface="Cambria Math" charset="0"/>
                                    </a:rPr>
                                    <m:t>2</m:t>
                                  </m:r>
                                </m:sub>
                              </m:sSub>
                            </m:sub>
                          </m:sSub>
                        </m:e>
                      </m:d>
                    </m:oMath>
                    <m:oMath xmlns:m="http://schemas.openxmlformats.org/officeDocument/2006/math">
                      <m:r>
                        <a:rPr lang="en-US" b="0" i="1" smtClean="0">
                          <a:latin typeface="Cambria Math" charset="0"/>
                          <a:ea typeface="Cambria Math" charset="0"/>
                          <a:cs typeface="Cambria Math" charset="0"/>
                        </a:rPr>
                        <m:t>=</m:t>
                      </m:r>
                      <m:d>
                        <m:dPr>
                          <m:ctrlPr>
                            <a:rPr lang="en-US" b="0" i="1" smtClean="0">
                              <a:latin typeface="Cambria Math" panose="02040503050406030204" pitchFamily="18" charset="0"/>
                              <a:ea typeface="Cambria Math" charset="0"/>
                              <a:cs typeface="Cambria Math" charset="0"/>
                            </a:rPr>
                          </m:ctrlPr>
                        </m:dPr>
                        <m:e>
                          <m:r>
                            <a:rPr lang="en-US" b="0" i="1" smtClean="0">
                              <a:latin typeface="Cambria Math" charset="0"/>
                              <a:ea typeface="Cambria Math" charset="0"/>
                              <a:cs typeface="Cambria Math" charset="0"/>
                            </a:rPr>
                            <m:t>8.30−3.50</m:t>
                          </m:r>
                        </m:e>
                      </m:d>
                      <m:r>
                        <a:rPr lang="en-US" b="0" i="1" smtClean="0">
                          <a:latin typeface="Cambria Math" charset="0"/>
                          <a:ea typeface="Cambria Math" charset="0"/>
                          <a:cs typeface="Cambria Math" charset="0"/>
                        </a:rPr>
                        <m:t>±</m:t>
                      </m:r>
                      <m:d>
                        <m:dPr>
                          <m:ctrlPr>
                            <a:rPr lang="en-US" b="0" i="1" smtClean="0">
                              <a:latin typeface="Cambria Math" panose="02040503050406030204" pitchFamily="18" charset="0"/>
                              <a:ea typeface="Cambria Math" charset="0"/>
                              <a:cs typeface="Cambria Math" charset="0"/>
                            </a:rPr>
                          </m:ctrlPr>
                        </m:dPr>
                        <m:e>
                          <m:r>
                            <a:rPr lang="en-US" b="0" i="1" smtClean="0">
                              <a:latin typeface="Cambria Math" charset="0"/>
                              <a:ea typeface="Cambria Math" charset="0"/>
                              <a:cs typeface="Cambria Math" charset="0"/>
                            </a:rPr>
                            <m:t>2.028×0.73</m:t>
                          </m:r>
                        </m:e>
                      </m:d>
                    </m:oMath>
                    <m:oMath xmlns:m="http://schemas.openxmlformats.org/officeDocument/2006/math">
                      <m:r>
                        <a:rPr lang="en-US" b="0" i="1" smtClean="0">
                          <a:latin typeface="Cambria Math" charset="0"/>
                          <a:ea typeface="Cambria Math" charset="0"/>
                          <a:cs typeface="Cambria Math" charset="0"/>
                        </a:rPr>
                        <m:t>=4.8000±1.4804</m:t>
                      </m:r>
                    </m:oMath>
                    <m:oMath xmlns:m="http://schemas.openxmlformats.org/officeDocument/2006/math">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𝑓𝑟𝑜𝑚</m:t>
                      </m:r>
                      <m:r>
                        <a:rPr lang="en-US" b="0" i="1" smtClean="0">
                          <a:latin typeface="Cambria Math" charset="0"/>
                          <a:ea typeface="Cambria Math" charset="0"/>
                          <a:cs typeface="Cambria Math" charset="0"/>
                        </a:rPr>
                        <m:t> 3.3196 </m:t>
                      </m:r>
                      <m:r>
                        <a:rPr lang="en-US" b="0" i="1" smtClean="0">
                          <a:latin typeface="Cambria Math" charset="0"/>
                          <a:ea typeface="Cambria Math" charset="0"/>
                          <a:cs typeface="Cambria Math" charset="0"/>
                        </a:rPr>
                        <m:t>𝑡𝑜</m:t>
                      </m:r>
                      <m:r>
                        <a:rPr lang="en-US" b="0" i="1" smtClean="0">
                          <a:latin typeface="Cambria Math" charset="0"/>
                          <a:ea typeface="Cambria Math" charset="0"/>
                          <a:cs typeface="Cambria Math" charset="0"/>
                        </a:rPr>
                        <m:t> 6.2804</m:t>
                      </m:r>
                    </m:oMath>
                    <m:oMath xmlns:m="http://schemas.openxmlformats.org/officeDocument/2006/math">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𝑓𝑟𝑜𝑚</m:t>
                      </m:r>
                      <m:r>
                        <a:rPr lang="en-US" b="0" i="1" smtClean="0">
                          <a:latin typeface="Cambria Math" charset="0"/>
                          <a:ea typeface="Cambria Math" charset="0"/>
                          <a:cs typeface="Cambria Math" charset="0"/>
                        </a:rPr>
                        <m:t> 3.32 </m:t>
                      </m:r>
                      <m:r>
                        <a:rPr lang="en-US" b="0" i="1" smtClean="0">
                          <a:latin typeface="Cambria Math" charset="0"/>
                          <a:ea typeface="Cambria Math" charset="0"/>
                          <a:cs typeface="Cambria Math" charset="0"/>
                        </a:rPr>
                        <m:t>𝑡𝑜</m:t>
                      </m:r>
                      <m:r>
                        <a:rPr lang="en-US" b="0" i="1" smtClean="0">
                          <a:latin typeface="Cambria Math" charset="0"/>
                          <a:ea typeface="Cambria Math" charset="0"/>
                          <a:cs typeface="Cambria Math" charset="0"/>
                        </a:rPr>
                        <m:t> 6.28</m:t>
                      </m:r>
                    </m:oMath>
                  </m:oMathPara>
                </a14:m>
                <a:endParaRPr lang="en-US" dirty="0"/>
              </a:p>
              <a:p>
                <a:pPr>
                  <a:lnSpc>
                    <a:spcPct val="150000"/>
                  </a:lnSpc>
                </a:pPr>
                <a:r>
                  <a:rPr lang="en-US" dirty="0"/>
                  <a:t>     </a:t>
                </a:r>
                <a14:m>
                  <m:oMath xmlns:m="http://schemas.openxmlformats.org/officeDocument/2006/math">
                    <m:r>
                      <a:rPr lang="en-US" b="0" i="1" smtClean="0">
                        <a:latin typeface="Cambria Math" charset="0"/>
                        <a:ea typeface="Cambria Math" charset="0"/>
                        <a:cs typeface="Cambria Math" charset="0"/>
                      </a:rPr>
                      <m:t>=</m:t>
                    </m:r>
                    <m:r>
                      <a:rPr lang="en-US" b="0" i="1" smtClean="0">
                        <a:latin typeface="Cambria Math" panose="02040503050406030204" pitchFamily="18" charset="0"/>
                        <a:ea typeface="Cambria Math" charset="0"/>
                        <a:cs typeface="Cambria Math" charset="0"/>
                      </a:rPr>
                      <m:t> </m:t>
                    </m:r>
                  </m:oMath>
                </a14:m>
                <a:r>
                  <a:rPr lang="en-US" dirty="0"/>
                  <a:t>[3.32, 6.28]</a:t>
                </a:r>
              </a:p>
            </p:txBody>
          </p:sp>
        </mc:Choice>
        <mc:Fallback>
          <p:sp>
            <p:nvSpPr>
              <p:cNvPr id="6" name="TextBox 5">
                <a:extLst>
                  <a:ext uri="{FF2B5EF4-FFF2-40B4-BE49-F238E27FC236}">
                    <a16:creationId xmlns:a16="http://schemas.microsoft.com/office/drawing/2014/main" id="{2F57ED71-594F-4CCD-AF4B-0D6161F2F285}"/>
                  </a:ext>
                </a:extLst>
              </p:cNvPr>
              <p:cNvSpPr txBox="1">
                <a:spLocks noRot="1" noChangeAspect="1" noMove="1" noResize="1" noEditPoints="1" noAdjustHandles="1" noChangeArrowheads="1" noChangeShapeType="1" noTextEdit="1"/>
              </p:cNvSpPr>
              <p:nvPr/>
            </p:nvSpPr>
            <p:spPr>
              <a:xfrm>
                <a:off x="4270917" y="1277605"/>
                <a:ext cx="5029200" cy="2606996"/>
              </a:xfrm>
              <a:prstGeom prst="rect">
                <a:avLst/>
              </a:prstGeom>
              <a:blipFill>
                <a:blip r:embed="rId4"/>
                <a:stretch>
                  <a:fillRect b="-3044"/>
                </a:stretch>
              </a:blipFill>
            </p:spPr>
            <p:txBody>
              <a:bodyPr/>
              <a:lstStyle/>
              <a:p>
                <a:r>
                  <a:rPr lang="en-US">
                    <a:noFill/>
                  </a:rPr>
                  <a:t> </a:t>
                </a:r>
              </a:p>
            </p:txBody>
          </p:sp>
        </mc:Fallback>
      </mc:AlternateContent>
    </p:spTree>
    <p:extLst>
      <p:ext uri="{BB962C8B-B14F-4D97-AF65-F5344CB8AC3E}">
        <p14:creationId xmlns:p14="http://schemas.microsoft.com/office/powerpoint/2010/main" val="1460286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69"/>
            <a:ext cx="7923780" cy="857759"/>
          </a:xfrm>
        </p:spPr>
        <p:txBody>
          <a:bodyPr>
            <a:noAutofit/>
          </a:bodyPr>
          <a:lstStyle/>
          <a:p>
            <a:pPr algn="l"/>
            <a:r>
              <a:rPr lang="en-US" sz="3000" dirty="0">
                <a:latin typeface="+mn-lt"/>
                <a:ea typeface="Arial" charset="0"/>
                <a:cs typeface="Arial" charset="0"/>
              </a:rPr>
              <a:t>Depth of Processing Example – Step 6 – Confidence Interval</a:t>
            </a:r>
            <a:endParaRPr lang="en-US" sz="3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2766D188-7377-4358-B46F-457BD70289EA}"/>
              </a:ext>
            </a:extLst>
          </p:cNvPr>
          <p:cNvSpPr>
            <a:spLocks noGrp="1"/>
          </p:cNvSpPr>
          <p:nvPr>
            <p:ph idx="1"/>
          </p:nvPr>
        </p:nvSpPr>
        <p:spPr>
          <a:xfrm>
            <a:off x="457200" y="1407309"/>
            <a:ext cx="3886200" cy="4525963"/>
          </a:xfrm>
        </p:spPr>
        <p:txBody>
          <a:bodyPr>
            <a:normAutofit/>
          </a:bodyPr>
          <a:lstStyle/>
          <a:p>
            <a:pPr>
              <a:spcBef>
                <a:spcPts val="0"/>
              </a:spcBef>
            </a:pPr>
            <a:r>
              <a:rPr lang="en-US" sz="2400" b="1" dirty="0"/>
              <a:t>STEP 6:</a:t>
            </a:r>
            <a:r>
              <a:rPr lang="en-US" sz="2400" dirty="0"/>
              <a:t> Interpret the Results</a:t>
            </a:r>
          </a:p>
          <a:p>
            <a:pPr lvl="1">
              <a:spcBef>
                <a:spcPts val="0"/>
              </a:spcBef>
            </a:pPr>
            <a:r>
              <a:rPr lang="en-US" sz="2000" b="1" dirty="0"/>
              <a:t>Width of the Confidence Interval</a:t>
            </a:r>
          </a:p>
          <a:p>
            <a:pPr lvl="2">
              <a:spcBef>
                <a:spcPts val="0"/>
              </a:spcBef>
              <a:spcAft>
                <a:spcPts val="300"/>
              </a:spcAft>
              <a:tabLst>
                <a:tab pos="1778000" algn="l"/>
              </a:tabLst>
            </a:pPr>
            <a:r>
              <a:rPr lang="en-US" sz="1800" dirty="0">
                <a:latin typeface="Times New Roman" pitchFamily="18" charset="0"/>
                <a:cs typeface="Times New Roman" pitchFamily="18" charset="0"/>
              </a:rPr>
              <a:t>CI</a:t>
            </a:r>
            <a:r>
              <a:rPr lang="en-US" sz="1800" baseline="-25000" dirty="0">
                <a:latin typeface="Times New Roman" pitchFamily="18" charset="0"/>
                <a:cs typeface="Times New Roman" pitchFamily="18" charset="0"/>
              </a:rPr>
              <a:t>W</a:t>
            </a:r>
            <a:r>
              <a:rPr lang="en-US" sz="1800" dirty="0">
                <a:latin typeface="Times New Roman" pitchFamily="18" charset="0"/>
                <a:cs typeface="Times New Roman" pitchFamily="18" charset="0"/>
              </a:rPr>
              <a:t> 	=  6.28 – 3.32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  2.96</a:t>
            </a:r>
          </a:p>
          <a:p>
            <a:pPr lvl="2">
              <a:spcBef>
                <a:spcPts val="0"/>
              </a:spcBef>
              <a:spcAft>
                <a:spcPts val="300"/>
              </a:spcAft>
            </a:pPr>
            <a:r>
              <a:rPr lang="en-US" sz="1800" dirty="0"/>
              <a:t>Confidence interval is almost 3 words wide</a:t>
            </a:r>
            <a:br>
              <a:rPr lang="en-US" sz="1800" dirty="0"/>
            </a:br>
            <a:endParaRPr lang="en-US" sz="1400" dirty="0"/>
          </a:p>
          <a:p>
            <a:pPr lvl="1">
              <a:spcBef>
                <a:spcPts val="0"/>
              </a:spcBef>
              <a:spcAft>
                <a:spcPts val="300"/>
              </a:spcAft>
            </a:pPr>
            <a:r>
              <a:rPr lang="en-US" sz="2000" b="1" dirty="0">
                <a:cs typeface="Times New Roman" pitchFamily="18" charset="0"/>
              </a:rPr>
              <a:t>Calculate Cohen’s </a:t>
            </a:r>
            <a:r>
              <a:rPr lang="en-US" sz="2000" b="1" i="1" dirty="0">
                <a:cs typeface="Times New Roman" pitchFamily="18" charset="0"/>
              </a:rPr>
              <a:t>d</a:t>
            </a:r>
          </a:p>
          <a:p>
            <a:pPr lvl="2">
              <a:spcBef>
                <a:spcPts val="0"/>
              </a:spcBef>
              <a:spcAft>
                <a:spcPts val="300"/>
              </a:spcAft>
            </a:pPr>
            <a:r>
              <a:rPr lang="en-US" sz="1800" dirty="0">
                <a:cs typeface="Times New Roman" pitchFamily="18" charset="0"/>
              </a:rPr>
              <a:t>Low end of </a:t>
            </a:r>
            <a:r>
              <a:rPr lang="en-US" sz="1800" dirty="0">
                <a:latin typeface="Times New Roman" pitchFamily="18" charset="0"/>
                <a:cs typeface="Times New Roman" pitchFamily="18" charset="0"/>
              </a:rPr>
              <a:t>CI = 3.32, </a:t>
            </a:r>
            <a:r>
              <a:rPr lang="en-US" sz="1800" i="1" dirty="0">
                <a:latin typeface="Times New Roman" pitchFamily="18" charset="0"/>
                <a:cs typeface="Times New Roman" pitchFamily="18" charset="0"/>
              </a:rPr>
              <a:t>S</a:t>
            </a:r>
            <a:r>
              <a:rPr lang="en-US" sz="1800" i="1" baseline="30000" dirty="0">
                <a:latin typeface="Times New Roman" pitchFamily="18" charset="0"/>
                <a:cs typeface="Times New Roman" pitchFamily="18" charset="0"/>
              </a:rPr>
              <a:t>2</a:t>
            </a:r>
            <a:r>
              <a:rPr lang="en-US" sz="1800" baseline="-25000" dirty="0">
                <a:latin typeface="Times New Roman" pitchFamily="18" charset="0"/>
                <a:cs typeface="Times New Roman" pitchFamily="18" charset="0"/>
              </a:rPr>
              <a:t>Pooled</a:t>
            </a:r>
            <a:r>
              <a:rPr lang="en-US" sz="1800" dirty="0">
                <a:latin typeface="Times New Roman" pitchFamily="18" charset="0"/>
                <a:cs typeface="Times New Roman" pitchFamily="18" charset="0"/>
              </a:rPr>
              <a:t> = 5.0823</a:t>
            </a:r>
            <a:endParaRPr lang="en-US" dirty="0">
              <a:cs typeface="Times New Roman" pitchFamily="18" charset="0"/>
            </a:endParaRPr>
          </a:p>
          <a:p>
            <a:pPr lvl="3">
              <a:spcBef>
                <a:spcPts val="0"/>
              </a:spcBef>
              <a:spcAft>
                <a:spcPts val="300"/>
              </a:spcAft>
            </a:pPr>
            <a:endParaRPr lang="en-US" dirty="0">
              <a:cs typeface="Times New Roman" pitchFamily="18" charset="0"/>
            </a:endParaRPr>
          </a:p>
          <a:p>
            <a:pPr lvl="3">
              <a:spcBef>
                <a:spcPts val="0"/>
              </a:spcBef>
              <a:spcAft>
                <a:spcPts val="300"/>
              </a:spcAft>
              <a:buNone/>
            </a:pPr>
            <a:endParaRPr lang="en-US" sz="1050" dirty="0">
              <a:cs typeface="Times New Roman"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C46CDC7-2BAD-473C-8E88-0845CC580AD1}"/>
                  </a:ext>
                </a:extLst>
              </p:cNvPr>
              <p:cNvSpPr txBox="1"/>
              <p:nvPr/>
            </p:nvSpPr>
            <p:spPr>
              <a:xfrm>
                <a:off x="4155688" y="1505415"/>
                <a:ext cx="4419600" cy="3449599"/>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1600" i="1" smtClean="0">
                          <a:latin typeface="Cambria Math" charset="0"/>
                        </a:rPr>
                        <m:t>𝑑</m:t>
                      </m:r>
                      <m:r>
                        <a:rPr lang="en-US" sz="1600" i="1" smtClean="0">
                          <a:latin typeface="Cambria Math" charset="0"/>
                        </a:rPr>
                        <m:t>=</m:t>
                      </m:r>
                      <m:f>
                        <m:fPr>
                          <m:ctrlPr>
                            <a:rPr lang="en-US" sz="1600" i="1">
                              <a:latin typeface="Cambria Math" panose="02040503050406030204" pitchFamily="18" charset="0"/>
                            </a:rPr>
                          </m:ctrlPr>
                        </m:fPr>
                        <m:num>
                          <m:r>
                            <a:rPr lang="en-US" sz="1600" b="0" i="1" smtClean="0">
                              <a:latin typeface="Cambria Math" charset="0"/>
                            </a:rPr>
                            <m:t>𝐿𝑜𝑤</m:t>
                          </m:r>
                          <m:r>
                            <a:rPr lang="en-US" sz="1600" b="0" i="1" smtClean="0">
                              <a:latin typeface="Cambria Math" charset="0"/>
                            </a:rPr>
                            <m:t> </m:t>
                          </m:r>
                          <m:r>
                            <a:rPr lang="en-US" sz="1600" b="0" i="1" smtClean="0">
                              <a:latin typeface="Cambria Math" charset="0"/>
                            </a:rPr>
                            <m:t>𝑒𝑛𝑑</m:t>
                          </m:r>
                          <m:r>
                            <a:rPr lang="en-US" sz="1600" b="0" i="1" smtClean="0">
                              <a:latin typeface="Cambria Math" charset="0"/>
                            </a:rPr>
                            <m:t> </m:t>
                          </m:r>
                          <m:r>
                            <a:rPr lang="en-US" sz="1600" b="0" i="1" smtClean="0">
                              <a:latin typeface="Cambria Math" charset="0"/>
                            </a:rPr>
                            <m:t>𝑜𝑓</m:t>
                          </m:r>
                          <m:r>
                            <a:rPr lang="en-US" sz="1600" b="0" i="1" smtClean="0">
                              <a:latin typeface="Cambria Math" charset="0"/>
                            </a:rPr>
                            <m:t> </m:t>
                          </m:r>
                          <m:r>
                            <a:rPr lang="en-US" sz="1600" b="0" i="1" smtClean="0">
                              <a:latin typeface="Cambria Math" charset="0"/>
                            </a:rPr>
                            <m:t>𝑡h𝑒</m:t>
                          </m:r>
                          <m:r>
                            <a:rPr lang="en-US" sz="1600" b="0" i="1" smtClean="0">
                              <a:latin typeface="Cambria Math" charset="0"/>
                            </a:rPr>
                            <m:t> </m:t>
                          </m:r>
                          <m:r>
                            <a:rPr lang="en-US" sz="1600" b="0" i="1" smtClean="0">
                              <a:latin typeface="Cambria Math" charset="0"/>
                            </a:rPr>
                            <m:t>𝑐𝑜𝑛𝑓𝑖𝑑𝑒𝑛𝑐𝑒</m:t>
                          </m:r>
                          <m:r>
                            <a:rPr lang="en-US" sz="1600" b="0" i="1" smtClean="0">
                              <a:latin typeface="Cambria Math" charset="0"/>
                            </a:rPr>
                            <m:t> </m:t>
                          </m:r>
                          <m:r>
                            <a:rPr lang="en-US" sz="1600" b="0" i="1" smtClean="0">
                              <a:latin typeface="Cambria Math" charset="0"/>
                            </a:rPr>
                            <m:t>𝑖𝑛𝑡𝑒𝑟𝑣𝑎𝑙</m:t>
                          </m:r>
                        </m:num>
                        <m:den>
                          <m:rad>
                            <m:radPr>
                              <m:degHide m:val="on"/>
                              <m:ctrlPr>
                                <a:rPr lang="en-US" sz="1600" i="1">
                                  <a:latin typeface="Cambria Math" panose="02040503050406030204" pitchFamily="18" charset="0"/>
                                  <a:ea typeface="Cambria Math" charset="0"/>
                                  <a:cs typeface="Cambria Math" charset="0"/>
                                </a:rPr>
                              </m:ctrlPr>
                            </m:radPr>
                            <m:deg/>
                            <m:e>
                              <m:sSubSup>
                                <m:sSubSupPr>
                                  <m:ctrlPr>
                                    <a:rPr lang="en-US" sz="1600" i="1">
                                      <a:latin typeface="Cambria Math" panose="02040503050406030204" pitchFamily="18" charset="0"/>
                                    </a:rPr>
                                  </m:ctrlPr>
                                </m:sSubSupPr>
                                <m:e>
                                  <m:r>
                                    <a:rPr lang="en-US" sz="1600" i="1">
                                      <a:latin typeface="Cambria Math" charset="0"/>
                                    </a:rPr>
                                    <m:t>𝑠</m:t>
                                  </m:r>
                                </m:e>
                                <m:sub>
                                  <m:r>
                                    <a:rPr lang="en-US" sz="1600" i="1">
                                      <a:latin typeface="Cambria Math" charset="0"/>
                                    </a:rPr>
                                    <m:t>𝑃𝑜𝑜𝑙𝑒𝑑</m:t>
                                  </m:r>
                                </m:sub>
                                <m:sup>
                                  <m:r>
                                    <a:rPr lang="en-US" sz="1600" i="1">
                                      <a:latin typeface="Cambria Math" charset="0"/>
                                    </a:rPr>
                                    <m:t>2</m:t>
                                  </m:r>
                                </m:sup>
                              </m:sSubSup>
                            </m:e>
                          </m:rad>
                        </m:den>
                      </m:f>
                    </m:oMath>
                    <m:oMath xmlns:m="http://schemas.openxmlformats.org/officeDocument/2006/math">
                      <m:r>
                        <a:rPr lang="en-US" sz="1600" b="0" i="1" smtClean="0">
                          <a:latin typeface="Cambria Math" charset="0"/>
                        </a:rPr>
                        <m:t>=</m:t>
                      </m:r>
                      <m:f>
                        <m:fPr>
                          <m:ctrlPr>
                            <a:rPr lang="en-US" sz="1600" b="0" i="1" smtClean="0">
                              <a:latin typeface="Cambria Math" panose="02040503050406030204" pitchFamily="18" charset="0"/>
                            </a:rPr>
                          </m:ctrlPr>
                        </m:fPr>
                        <m:num>
                          <m:r>
                            <a:rPr lang="en-US" sz="1600" b="0" i="1" smtClean="0">
                              <a:latin typeface="Cambria Math" charset="0"/>
                            </a:rPr>
                            <m:t>3.32</m:t>
                          </m:r>
                        </m:num>
                        <m:den>
                          <m:rad>
                            <m:radPr>
                              <m:degHide m:val="on"/>
                              <m:ctrlPr>
                                <a:rPr lang="en-US" sz="1600" b="0" i="1" smtClean="0">
                                  <a:latin typeface="Cambria Math" panose="02040503050406030204" pitchFamily="18" charset="0"/>
                                  <a:ea typeface="Cambria Math" charset="0"/>
                                  <a:cs typeface="Cambria Math" charset="0"/>
                                </a:rPr>
                              </m:ctrlPr>
                            </m:radPr>
                            <m:deg/>
                            <m:e>
                              <m:r>
                                <a:rPr lang="en-US" sz="1600" b="0" i="1" smtClean="0">
                                  <a:latin typeface="Cambria Math" charset="0"/>
                                </a:rPr>
                                <m:t>5.0823</m:t>
                              </m:r>
                            </m:e>
                          </m:rad>
                        </m:den>
                      </m:f>
                    </m:oMath>
                    <m:oMath xmlns:m="http://schemas.openxmlformats.org/officeDocument/2006/math">
                      <m:r>
                        <a:rPr lang="en-US" sz="1600" b="0" i="1" smtClean="0">
                          <a:latin typeface="Cambria Math" charset="0"/>
                          <a:ea typeface="Cambria Math" charset="0"/>
                          <a:cs typeface="Cambria Math" charset="0"/>
                        </a:rPr>
                        <m:t>=</m:t>
                      </m:r>
                      <m:f>
                        <m:fPr>
                          <m:ctrlPr>
                            <a:rPr lang="en-US" sz="1600" b="0" i="1" smtClean="0">
                              <a:latin typeface="Cambria Math" panose="02040503050406030204" pitchFamily="18" charset="0"/>
                              <a:ea typeface="Cambria Math" charset="0"/>
                              <a:cs typeface="Cambria Math" charset="0"/>
                            </a:rPr>
                          </m:ctrlPr>
                        </m:fPr>
                        <m:num>
                          <m:r>
                            <a:rPr lang="en-US" sz="1600" b="0" i="1" smtClean="0">
                              <a:latin typeface="Cambria Math" charset="0"/>
                              <a:ea typeface="Cambria Math" charset="0"/>
                              <a:cs typeface="Cambria Math" charset="0"/>
                            </a:rPr>
                            <m:t>3.32</m:t>
                          </m:r>
                        </m:num>
                        <m:den>
                          <m:r>
                            <a:rPr lang="en-US" sz="1600" b="0" i="1" smtClean="0">
                              <a:latin typeface="Cambria Math" charset="0"/>
                              <a:ea typeface="Cambria Math" charset="0"/>
                              <a:cs typeface="Cambria Math" charset="0"/>
                            </a:rPr>
                            <m:t>2.2544</m:t>
                          </m:r>
                        </m:den>
                      </m:f>
                    </m:oMath>
                    <m:oMath xmlns:m="http://schemas.openxmlformats.org/officeDocument/2006/math">
                      <m:r>
                        <a:rPr lang="en-US" sz="1600" b="0" i="1" smtClean="0">
                          <a:latin typeface="Cambria Math" charset="0"/>
                          <a:ea typeface="Cambria Math" charset="0"/>
                          <a:cs typeface="Cambria Math" charset="0"/>
                        </a:rPr>
                        <m:t>=1.4727</m:t>
                      </m:r>
                    </m:oMath>
                    <m:oMath xmlns:m="http://schemas.openxmlformats.org/officeDocument/2006/math">
                      <m:r>
                        <a:rPr lang="en-US" sz="1600" b="0" i="1" smtClean="0">
                          <a:latin typeface="Cambria Math" charset="0"/>
                          <a:ea typeface="Cambria Math" charset="0"/>
                          <a:cs typeface="Cambria Math" charset="0"/>
                        </a:rPr>
                        <m:t>=1.47</m:t>
                      </m:r>
                    </m:oMath>
                  </m:oMathPara>
                </a14:m>
                <a:endParaRPr lang="en-US" sz="1600" dirty="0"/>
              </a:p>
            </p:txBody>
          </p:sp>
        </mc:Choice>
        <mc:Fallback xmlns="">
          <p:sp>
            <p:nvSpPr>
              <p:cNvPr id="9" name="TextBox 8">
                <a:extLst>
                  <a:ext uri="{FF2B5EF4-FFF2-40B4-BE49-F238E27FC236}">
                    <a16:creationId xmlns:a16="http://schemas.microsoft.com/office/drawing/2014/main" id="{EC46CDC7-2BAD-473C-8E88-0845CC580AD1}"/>
                  </a:ext>
                </a:extLst>
              </p:cNvPr>
              <p:cNvSpPr txBox="1">
                <a:spLocks noRot="1" noChangeAspect="1" noMove="1" noResize="1" noEditPoints="1" noAdjustHandles="1" noChangeArrowheads="1" noChangeShapeType="1" noTextEdit="1"/>
              </p:cNvSpPr>
              <p:nvPr/>
            </p:nvSpPr>
            <p:spPr>
              <a:xfrm>
                <a:off x="4155688" y="1505415"/>
                <a:ext cx="4419600" cy="344959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44827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8" y="324269"/>
            <a:ext cx="8492492" cy="1083040"/>
          </a:xfrm>
        </p:spPr>
        <p:txBody>
          <a:bodyPr>
            <a:noAutofit/>
          </a:bodyPr>
          <a:lstStyle/>
          <a:p>
            <a:pPr algn="l"/>
            <a:r>
              <a:rPr lang="en-US" sz="3600" dirty="0">
                <a:latin typeface="+mn-lt"/>
                <a:ea typeface="Arial" charset="0"/>
                <a:cs typeface="Arial" charset="0"/>
              </a:rPr>
              <a:t>Putting It All Together – Depth of Processing Example</a:t>
            </a:r>
            <a:endParaRPr lang="en-US" sz="36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82C037BD-4838-4B4E-A36B-C19CFEE0F344}"/>
              </a:ext>
            </a:extLst>
          </p:cNvPr>
          <p:cNvSpPr>
            <a:spLocks noGrp="1"/>
          </p:cNvSpPr>
          <p:nvPr>
            <p:ph idx="1"/>
          </p:nvPr>
        </p:nvSpPr>
        <p:spPr>
          <a:xfrm>
            <a:off x="651508" y="1407309"/>
            <a:ext cx="8012990" cy="4525963"/>
          </a:xfrm>
        </p:spPr>
        <p:txBody>
          <a:bodyPr>
            <a:normAutofit/>
          </a:bodyPr>
          <a:lstStyle/>
          <a:p>
            <a:pPr marL="0" indent="0">
              <a:spcBef>
                <a:spcPts val="0"/>
              </a:spcBef>
              <a:buNone/>
            </a:pPr>
            <a:r>
              <a:rPr lang="en-US" sz="2800" dirty="0"/>
              <a:t>Four points addressed in Dr. Villanova’s interpretation</a:t>
            </a:r>
            <a:br>
              <a:rPr lang="en-US" sz="2800" dirty="0"/>
            </a:br>
            <a:endParaRPr lang="en-US" sz="2800" dirty="0"/>
          </a:p>
          <a:p>
            <a:pPr marL="914400" lvl="1" indent="-457200">
              <a:spcBef>
                <a:spcPts val="0"/>
              </a:spcBef>
              <a:spcAft>
                <a:spcPts val="1800"/>
              </a:spcAft>
              <a:buSzPct val="100000"/>
              <a:buFont typeface="+mj-lt"/>
              <a:buAutoNum type="arabicPeriod"/>
            </a:pPr>
            <a:r>
              <a:rPr lang="en-US" sz="2400" dirty="0"/>
              <a:t>Brief explanation of the study</a:t>
            </a:r>
          </a:p>
          <a:p>
            <a:pPr marL="914400" lvl="1" indent="-457200">
              <a:spcBef>
                <a:spcPts val="0"/>
              </a:spcBef>
              <a:spcAft>
                <a:spcPts val="1800"/>
              </a:spcAft>
              <a:buSzPct val="100000"/>
              <a:buFont typeface="+mj-lt"/>
              <a:buAutoNum type="arabicPeriod"/>
            </a:pPr>
            <a:r>
              <a:rPr lang="en-US" sz="2400" dirty="0"/>
              <a:t>States the main results</a:t>
            </a:r>
            <a:br>
              <a:rPr lang="en-US" sz="2400" dirty="0"/>
            </a:br>
            <a:r>
              <a:rPr lang="en-US" sz="2400" dirty="0"/>
              <a:t>Be selective and only report what is most relevant</a:t>
            </a:r>
          </a:p>
          <a:p>
            <a:pPr marL="914400" lvl="1" indent="-457200">
              <a:spcBef>
                <a:spcPts val="0"/>
              </a:spcBef>
              <a:spcAft>
                <a:spcPts val="1800"/>
              </a:spcAft>
              <a:buSzPct val="100000"/>
              <a:buFont typeface="+mj-lt"/>
              <a:buAutoNum type="arabicPeriod"/>
            </a:pPr>
            <a:r>
              <a:rPr lang="en-US" sz="2400" dirty="0"/>
              <a:t>Explains the meaning of the results</a:t>
            </a:r>
          </a:p>
          <a:p>
            <a:pPr marL="914400" lvl="1" indent="-457200">
              <a:spcBef>
                <a:spcPts val="0"/>
              </a:spcBef>
              <a:spcAft>
                <a:spcPts val="1800"/>
              </a:spcAft>
              <a:buSzPct val="100000"/>
              <a:buFont typeface="+mj-lt"/>
              <a:buAutoNum type="arabicPeriod"/>
            </a:pPr>
            <a:r>
              <a:rPr lang="en-US" sz="2400" dirty="0"/>
              <a:t>Suggestions for future research</a:t>
            </a:r>
          </a:p>
        </p:txBody>
      </p:sp>
    </p:spTree>
    <p:extLst>
      <p:ext uri="{BB962C8B-B14F-4D97-AF65-F5344CB8AC3E}">
        <p14:creationId xmlns:p14="http://schemas.microsoft.com/office/powerpoint/2010/main" val="593239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200" y="312286"/>
            <a:ext cx="2142034" cy="502602"/>
          </a:xfrm>
        </p:spPr>
        <p:txBody>
          <a:bodyPr>
            <a:normAutofit fontScale="90000"/>
          </a:bodyPr>
          <a:lstStyle/>
          <a:p>
            <a:r>
              <a:rPr lang="en-US" sz="4000" dirty="0"/>
              <a:t>Example 1</a:t>
            </a:r>
          </a:p>
        </p:txBody>
      </p:sp>
      <p:sp>
        <p:nvSpPr>
          <p:cNvPr id="25" name="Rectangle 1"/>
          <p:cNvSpPr>
            <a:spLocks noChangeArrowheads="1"/>
          </p:cNvSpPr>
          <p:nvPr/>
        </p:nvSpPr>
        <p:spPr bwMode="auto">
          <a:xfrm>
            <a:off x="587230" y="880506"/>
            <a:ext cx="342633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38138" indent="-338138">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marL="0">
              <a:spcBef>
                <a:spcPts val="0"/>
              </a:spcBef>
              <a:buClr>
                <a:schemeClr val="tx2"/>
              </a:buClr>
              <a:buSzPct val="75000"/>
              <a:buNone/>
            </a:pPr>
            <a:r>
              <a:rPr lang="en-US" altLang="en-US" sz="1600" dirty="0">
                <a:solidFill>
                  <a:schemeClr val="tx1"/>
                </a:solidFill>
                <a:latin typeface="+mn-lt"/>
              </a:rPr>
              <a:t>Although pain is a common symptom in chronic obstructive pulmonary disease (COPD), pain characteristics such as frequency, duration and severity are unclear.</a:t>
            </a:r>
          </a:p>
        </p:txBody>
      </p:sp>
      <p:sp>
        <p:nvSpPr>
          <p:cNvPr id="26" name="Rectangle 25"/>
          <p:cNvSpPr/>
          <p:nvPr/>
        </p:nvSpPr>
        <p:spPr>
          <a:xfrm>
            <a:off x="570449" y="4255870"/>
            <a:ext cx="8285134" cy="584775"/>
          </a:xfrm>
          <a:prstGeom prst="rect">
            <a:avLst/>
          </a:prstGeom>
        </p:spPr>
        <p:txBody>
          <a:bodyPr wrap="square">
            <a:spAutoFit/>
          </a:bodyPr>
          <a:lstStyle/>
          <a:p>
            <a:pPr>
              <a:buClr>
                <a:schemeClr val="tx2"/>
              </a:buClr>
              <a:buSzPct val="75000"/>
            </a:pPr>
            <a:r>
              <a:rPr lang="en-US" altLang="en-US" sz="1600" b="1" dirty="0"/>
              <a:t>Question: Construct and interpret a 90% confidence interval for the difference in the mean EABPS scores between COPD and Control participants.</a:t>
            </a:r>
          </a:p>
        </p:txBody>
      </p:sp>
      <p:sp>
        <p:nvSpPr>
          <p:cNvPr id="7" name="Rectangle 1">
            <a:extLst>
              <a:ext uri="{FF2B5EF4-FFF2-40B4-BE49-F238E27FC236}">
                <a16:creationId xmlns:a16="http://schemas.microsoft.com/office/drawing/2014/main" id="{21570020-1F4F-43B2-BAE5-C202F053DFD1}"/>
              </a:ext>
            </a:extLst>
          </p:cNvPr>
          <p:cNvSpPr>
            <a:spLocks noChangeArrowheads="1"/>
          </p:cNvSpPr>
          <p:nvPr/>
        </p:nvSpPr>
        <p:spPr bwMode="auto">
          <a:xfrm>
            <a:off x="587229" y="2269397"/>
            <a:ext cx="826835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38138" indent="-338138">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marL="0">
              <a:spcBef>
                <a:spcPts val="0"/>
              </a:spcBef>
              <a:buClr>
                <a:schemeClr val="tx2"/>
              </a:buClr>
              <a:buSzPct val="75000"/>
              <a:buNone/>
            </a:pPr>
            <a:r>
              <a:rPr lang="en-US" altLang="en-US" sz="1600" dirty="0">
                <a:solidFill>
                  <a:schemeClr val="tx1"/>
                </a:solidFill>
                <a:latin typeface="+mn-lt"/>
              </a:rPr>
              <a:t>The primary study aim was to identify these pain characteristics in individuals with COPD versus healthy control participants. Participants with COPD and age and gender-matched, healthy controls completed questionnaires to elicit pain characteristics. Severity of pain is measured by Extended Aberdeen Back Pain Scale (EABPS): a reliable and valid measure of neck, upper</a:t>
            </a:r>
          </a:p>
          <a:p>
            <a:pPr marL="0">
              <a:spcBef>
                <a:spcPts val="0"/>
              </a:spcBef>
              <a:buClr>
                <a:schemeClr val="tx2"/>
              </a:buClr>
              <a:buSzPct val="75000"/>
              <a:buNone/>
            </a:pPr>
            <a:r>
              <a:rPr lang="en-US" altLang="en-US" sz="1600" dirty="0">
                <a:solidFill>
                  <a:schemeClr val="tx1"/>
                </a:solidFill>
                <a:latin typeface="+mn-lt"/>
              </a:rPr>
              <a:t>and lower back pain from 35 questions with an overall total score.</a:t>
            </a:r>
          </a:p>
        </p:txBody>
      </p:sp>
      <p:sp>
        <p:nvSpPr>
          <p:cNvPr id="8" name="Rectangle 1">
            <a:extLst>
              <a:ext uri="{FF2B5EF4-FFF2-40B4-BE49-F238E27FC236}">
                <a16:creationId xmlns:a16="http://schemas.microsoft.com/office/drawing/2014/main" id="{62402AFD-E43A-4A04-980C-5F3BF5A67F2F}"/>
              </a:ext>
            </a:extLst>
          </p:cNvPr>
          <p:cNvSpPr>
            <a:spLocks noChangeArrowheads="1"/>
          </p:cNvSpPr>
          <p:nvPr/>
        </p:nvSpPr>
        <p:spPr bwMode="auto">
          <a:xfrm>
            <a:off x="587228" y="3586341"/>
            <a:ext cx="82683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38138" indent="-338138">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marL="0">
              <a:spcBef>
                <a:spcPts val="0"/>
              </a:spcBef>
              <a:buClr>
                <a:schemeClr val="tx2"/>
              </a:buClr>
              <a:buSzPct val="75000"/>
              <a:buNone/>
            </a:pPr>
            <a:r>
              <a:rPr lang="en-US" altLang="en-US" sz="1600" dirty="0">
                <a:solidFill>
                  <a:schemeClr val="tx1"/>
                </a:solidFill>
                <a:latin typeface="+mn-lt"/>
              </a:rPr>
              <a:t>29 COPD participants reported mean EABPS score of 26.3 (SD = 22.6), while 19 Control participants reported mean EABPS score of 12.8 (SD = 10.6). </a:t>
            </a:r>
          </a:p>
        </p:txBody>
      </p:sp>
      <p:pic>
        <p:nvPicPr>
          <p:cNvPr id="3" name="Picture 2" descr="A screenshot of a cell phone&#10;&#10;Description automatically generated">
            <a:extLst>
              <a:ext uri="{FF2B5EF4-FFF2-40B4-BE49-F238E27FC236}">
                <a16:creationId xmlns:a16="http://schemas.microsoft.com/office/drawing/2014/main" id="{E1FEA295-481E-4FD4-A2CC-4B6F2355A42D}"/>
              </a:ext>
            </a:extLst>
          </p:cNvPr>
          <p:cNvPicPr>
            <a:picLocks noChangeAspect="1"/>
          </p:cNvPicPr>
          <p:nvPr/>
        </p:nvPicPr>
        <p:blipFill>
          <a:blip r:embed="rId3"/>
          <a:stretch>
            <a:fillRect/>
          </a:stretch>
        </p:blipFill>
        <p:spPr>
          <a:xfrm>
            <a:off x="4219489" y="836154"/>
            <a:ext cx="4425779" cy="1356712"/>
          </a:xfrm>
          <a:prstGeom prst="rect">
            <a:avLst/>
          </a:prstGeom>
        </p:spPr>
      </p:pic>
    </p:spTree>
    <p:extLst>
      <p:ext uri="{BB962C8B-B14F-4D97-AF65-F5344CB8AC3E}">
        <p14:creationId xmlns:p14="http://schemas.microsoft.com/office/powerpoint/2010/main" val="1931513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200" y="312286"/>
            <a:ext cx="2108580" cy="502602"/>
          </a:xfrm>
        </p:spPr>
        <p:txBody>
          <a:bodyPr>
            <a:normAutofit fontScale="90000"/>
          </a:bodyPr>
          <a:lstStyle/>
          <a:p>
            <a:r>
              <a:rPr lang="en-US" sz="4000" dirty="0"/>
              <a:t>Example 1</a:t>
            </a:r>
          </a:p>
        </p:txBody>
      </p:sp>
      <p:sp>
        <p:nvSpPr>
          <p:cNvPr id="9" name="Rectangle 6">
            <a:extLst>
              <a:ext uri="{FF2B5EF4-FFF2-40B4-BE49-F238E27FC236}">
                <a16:creationId xmlns:a16="http://schemas.microsoft.com/office/drawing/2014/main" id="{0A77758B-CD35-4EE2-865A-67A8894B2E96}"/>
              </a:ext>
            </a:extLst>
          </p:cNvPr>
          <p:cNvSpPr>
            <a:spLocks noChangeArrowheads="1"/>
          </p:cNvSpPr>
          <p:nvPr/>
        </p:nvSpPr>
        <p:spPr bwMode="auto">
          <a:xfrm>
            <a:off x="533400" y="811287"/>
            <a:ext cx="804707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n-US" altLang="en-US" sz="1600" dirty="0">
                <a:solidFill>
                  <a:srgbClr val="000000"/>
                </a:solidFill>
                <a:latin typeface="+mn-lt"/>
              </a:rPr>
              <a:t>O</a:t>
            </a:r>
            <a:r>
              <a:rPr lang="en-US" altLang="en-US" sz="1600" dirty="0">
                <a:solidFill>
                  <a:schemeClr val="tx1"/>
                </a:solidFill>
                <a:latin typeface="+mn-lt"/>
              </a:rPr>
              <a:t>ur parameters of interest are </a:t>
            </a:r>
            <a:r>
              <a:rPr lang="en-US" altLang="en-US" sz="1600" i="1" dirty="0">
                <a:solidFill>
                  <a:schemeClr val="tx1"/>
                </a:solidFill>
                <a:latin typeface="+mn-lt"/>
              </a:rPr>
              <a:t>µ</a:t>
            </a:r>
            <a:r>
              <a:rPr lang="en-US" altLang="en-US" sz="1600" baseline="-25000" dirty="0">
                <a:solidFill>
                  <a:schemeClr val="tx1"/>
                </a:solidFill>
                <a:latin typeface="+mn-lt"/>
              </a:rPr>
              <a:t>1</a:t>
            </a:r>
            <a:r>
              <a:rPr lang="en-US" altLang="en-US" sz="1600" dirty="0">
                <a:solidFill>
                  <a:schemeClr val="tx1"/>
                </a:solidFill>
                <a:latin typeface="+mn-lt"/>
              </a:rPr>
              <a:t> = the true mean of EABPS in the COPD participants and </a:t>
            </a:r>
            <a:r>
              <a:rPr lang="en-US" altLang="en-US" sz="1600" i="1" dirty="0">
                <a:solidFill>
                  <a:schemeClr val="tx1"/>
                </a:solidFill>
                <a:latin typeface="+mn-lt"/>
              </a:rPr>
              <a:t>µ</a:t>
            </a:r>
            <a:r>
              <a:rPr lang="en-US" altLang="en-US" sz="1600" baseline="-25000" dirty="0">
                <a:solidFill>
                  <a:schemeClr val="tx1"/>
                </a:solidFill>
                <a:latin typeface="+mn-lt"/>
              </a:rPr>
              <a:t>2</a:t>
            </a:r>
            <a:r>
              <a:rPr lang="en-US" altLang="en-US" sz="1600" i="1" dirty="0">
                <a:solidFill>
                  <a:schemeClr val="tx1"/>
                </a:solidFill>
                <a:latin typeface="+mn-lt"/>
              </a:rPr>
              <a:t> </a:t>
            </a:r>
            <a:r>
              <a:rPr lang="en-US" altLang="en-US" sz="1600" dirty="0">
                <a:solidFill>
                  <a:schemeClr val="tx1"/>
                </a:solidFill>
                <a:latin typeface="+mn-lt"/>
              </a:rPr>
              <a:t>= the true mean of EABPS in the Control participants. We want to estimate the difference </a:t>
            </a:r>
            <a:r>
              <a:rPr lang="en-US" altLang="en-US" sz="1600" i="1" dirty="0">
                <a:solidFill>
                  <a:schemeClr val="tx1"/>
                </a:solidFill>
                <a:latin typeface="+mn-lt"/>
              </a:rPr>
              <a:t>µ</a:t>
            </a:r>
            <a:r>
              <a:rPr lang="en-US" altLang="en-US" sz="1600" baseline="-25000" dirty="0">
                <a:solidFill>
                  <a:schemeClr val="tx1"/>
                </a:solidFill>
                <a:latin typeface="+mn-lt"/>
              </a:rPr>
              <a:t>1</a:t>
            </a:r>
            <a:r>
              <a:rPr lang="en-US" altLang="en-US" sz="1600" dirty="0">
                <a:solidFill>
                  <a:schemeClr val="tx1"/>
                </a:solidFill>
                <a:latin typeface="+mn-lt"/>
              </a:rPr>
              <a:t>  </a:t>
            </a:r>
            <a:r>
              <a:rPr lang="en-US" altLang="en-US" sz="1600" dirty="0">
                <a:solidFill>
                  <a:schemeClr val="tx1"/>
                </a:solidFill>
                <a:latin typeface="+mn-lt"/>
                <a:cs typeface="Arial" panose="020B0604020202020204" pitchFamily="34" charset="0"/>
              </a:rPr>
              <a:t>– </a:t>
            </a:r>
            <a:r>
              <a:rPr lang="en-US" altLang="en-US" sz="1600" i="1" dirty="0">
                <a:solidFill>
                  <a:schemeClr val="tx1"/>
                </a:solidFill>
                <a:latin typeface="+mn-lt"/>
                <a:cs typeface="Arial" panose="020B0604020202020204" pitchFamily="34" charset="0"/>
              </a:rPr>
              <a:t>µ</a:t>
            </a:r>
            <a:r>
              <a:rPr lang="en-US" altLang="en-US" sz="1600" baseline="-25000" dirty="0">
                <a:solidFill>
                  <a:schemeClr val="tx1"/>
                </a:solidFill>
                <a:latin typeface="+mn-lt"/>
                <a:cs typeface="Arial" panose="020B0604020202020204" pitchFamily="34" charset="0"/>
              </a:rPr>
              <a:t>2</a:t>
            </a:r>
            <a:r>
              <a:rPr lang="en-US" altLang="en-US" sz="1600" dirty="0">
                <a:solidFill>
                  <a:schemeClr val="tx1"/>
                </a:solidFill>
                <a:latin typeface="+mn-lt"/>
                <a:cs typeface="Arial" panose="020B0604020202020204" pitchFamily="34" charset="0"/>
              </a:rPr>
              <a:t>  at a 90% confidence level</a:t>
            </a:r>
            <a:r>
              <a:rPr lang="en-US" altLang="en-US" sz="1400" dirty="0">
                <a:solidFill>
                  <a:schemeClr val="tx1"/>
                </a:solidFill>
                <a:latin typeface="+mn-lt"/>
                <a:cs typeface="Arial" panose="020B0604020202020204" pitchFamily="34" charset="0"/>
              </a:rPr>
              <a:t>.</a:t>
            </a:r>
          </a:p>
        </p:txBody>
      </p:sp>
      <p:sp>
        <p:nvSpPr>
          <p:cNvPr id="10" name="Rectangle 3">
            <a:extLst>
              <a:ext uri="{FF2B5EF4-FFF2-40B4-BE49-F238E27FC236}">
                <a16:creationId xmlns:a16="http://schemas.microsoft.com/office/drawing/2014/main" id="{0DF7BC1E-7372-4A89-824B-21C08DCF0CA6}"/>
              </a:ext>
            </a:extLst>
          </p:cNvPr>
          <p:cNvSpPr txBox="1">
            <a:spLocks noChangeArrowheads="1"/>
          </p:cNvSpPr>
          <p:nvPr/>
        </p:nvSpPr>
        <p:spPr bwMode="auto">
          <a:xfrm>
            <a:off x="563526" y="1642285"/>
            <a:ext cx="8241030" cy="357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30000"/>
              </a:lnSpc>
              <a:spcBef>
                <a:spcPct val="20000"/>
              </a:spcBef>
              <a:spcAft>
                <a:spcPct val="0"/>
              </a:spcAft>
              <a:buClr>
                <a:srgbClr val="00CC99"/>
              </a:buClr>
              <a:buSzPct val="65000"/>
              <a:buFont typeface="Wingdings" pitchFamily="2" charset="2"/>
              <a:buChar char="p"/>
              <a:defRPr sz="2000">
                <a:solidFill>
                  <a:schemeClr val="tx1"/>
                </a:solidFill>
                <a:latin typeface="+mn-lt"/>
                <a:ea typeface="+mn-ea"/>
                <a:cs typeface="+mn-cs"/>
              </a:defRPr>
            </a:lvl1pPr>
            <a:lvl2pPr marL="669925" indent="-325438" algn="l" rtl="0" eaLnBrk="0" fontAlgn="base" hangingPunct="0">
              <a:lnSpc>
                <a:spcPct val="130000"/>
              </a:lnSpc>
              <a:spcBef>
                <a:spcPct val="20000"/>
              </a:spcBef>
              <a:spcAft>
                <a:spcPct val="0"/>
              </a:spcAft>
              <a:buClr>
                <a:srgbClr val="CC0000"/>
              </a:buClr>
              <a:buSzPct val="60000"/>
              <a:buFont typeface="Wingdings" pitchFamily="2" charset="2"/>
              <a:buChar char="p"/>
              <a:defRPr>
                <a:solidFill>
                  <a:schemeClr val="tx1"/>
                </a:solidFill>
                <a:latin typeface="+mn-lt"/>
              </a:defRPr>
            </a:lvl2pPr>
            <a:lvl3pPr marL="1022350" indent="-350838" algn="l" rtl="0" eaLnBrk="0" fontAlgn="base" hangingPunct="0">
              <a:lnSpc>
                <a:spcPct val="130000"/>
              </a:lnSpc>
              <a:spcBef>
                <a:spcPct val="20000"/>
              </a:spcBef>
              <a:spcAft>
                <a:spcPct val="0"/>
              </a:spcAft>
              <a:buClr>
                <a:srgbClr val="00CC99"/>
              </a:buClr>
              <a:buSzPct val="65000"/>
              <a:buFont typeface="Wingdings" pitchFamily="2" charset="2"/>
              <a:buChar char="§"/>
              <a:defRPr>
                <a:solidFill>
                  <a:schemeClr val="tx1"/>
                </a:solidFill>
                <a:latin typeface="+mn-lt"/>
              </a:defRPr>
            </a:lvl3pPr>
            <a:lvl4pPr marL="1339850" indent="-315913" algn="l" rtl="0" eaLnBrk="0" fontAlgn="base" hangingPunct="0">
              <a:lnSpc>
                <a:spcPct val="130000"/>
              </a:lnSpc>
              <a:spcBef>
                <a:spcPct val="20000"/>
              </a:spcBef>
              <a:spcAft>
                <a:spcPct val="0"/>
              </a:spcAft>
              <a:buClr>
                <a:srgbClr val="CC0000"/>
              </a:buClr>
              <a:buSzPct val="70000"/>
              <a:buFont typeface="Wingdings" pitchFamily="2" charset="2"/>
              <a:buChar char="§"/>
              <a:defRPr>
                <a:solidFill>
                  <a:schemeClr val="tx1"/>
                </a:solidFill>
                <a:latin typeface="+mn-lt"/>
              </a:defRPr>
            </a:lvl4pPr>
            <a:lvl5pPr marL="1681163" indent="-339725" algn="l" rtl="0" eaLnBrk="0" fontAlgn="base" hangingPunct="0">
              <a:lnSpc>
                <a:spcPct val="130000"/>
              </a:lnSpc>
              <a:spcBef>
                <a:spcPct val="20000"/>
              </a:spcBef>
              <a:spcAft>
                <a:spcPct val="0"/>
              </a:spcAft>
              <a:buClr>
                <a:schemeClr val="tx1"/>
              </a:buClr>
              <a:buSzPct val="75000"/>
              <a:buFont typeface="Wingdings" pitchFamily="2" charset="2"/>
              <a:buChar char="§"/>
              <a:defRPr sz="1600">
                <a:solidFill>
                  <a:schemeClr val="tx1"/>
                </a:solidFill>
                <a:latin typeface="+mn-lt"/>
              </a:defRPr>
            </a:lvl5pPr>
            <a:lvl6pPr marL="2138363" indent="-339725" algn="l" rtl="0" fontAlgn="base">
              <a:lnSpc>
                <a:spcPct val="130000"/>
              </a:lnSpc>
              <a:spcBef>
                <a:spcPct val="20000"/>
              </a:spcBef>
              <a:spcAft>
                <a:spcPct val="0"/>
              </a:spcAft>
              <a:buClr>
                <a:schemeClr val="tx1"/>
              </a:buClr>
              <a:buSzPct val="75000"/>
              <a:buFont typeface="Wingdings" pitchFamily="2" charset="2"/>
              <a:buChar char="§"/>
              <a:defRPr sz="1600">
                <a:solidFill>
                  <a:schemeClr val="tx1"/>
                </a:solidFill>
                <a:latin typeface="+mn-lt"/>
              </a:defRPr>
            </a:lvl6pPr>
            <a:lvl7pPr marL="2595563" indent="-339725" algn="l" rtl="0" fontAlgn="base">
              <a:lnSpc>
                <a:spcPct val="130000"/>
              </a:lnSpc>
              <a:spcBef>
                <a:spcPct val="20000"/>
              </a:spcBef>
              <a:spcAft>
                <a:spcPct val="0"/>
              </a:spcAft>
              <a:buClr>
                <a:schemeClr val="tx1"/>
              </a:buClr>
              <a:buSzPct val="75000"/>
              <a:buFont typeface="Wingdings" pitchFamily="2" charset="2"/>
              <a:buChar char="§"/>
              <a:defRPr sz="1600">
                <a:solidFill>
                  <a:schemeClr val="tx1"/>
                </a:solidFill>
                <a:latin typeface="+mn-lt"/>
              </a:defRPr>
            </a:lvl7pPr>
            <a:lvl8pPr marL="3052763" indent="-339725" algn="l" rtl="0" fontAlgn="base">
              <a:lnSpc>
                <a:spcPct val="130000"/>
              </a:lnSpc>
              <a:spcBef>
                <a:spcPct val="20000"/>
              </a:spcBef>
              <a:spcAft>
                <a:spcPct val="0"/>
              </a:spcAft>
              <a:buClr>
                <a:schemeClr val="tx1"/>
              </a:buClr>
              <a:buSzPct val="75000"/>
              <a:buFont typeface="Wingdings" pitchFamily="2" charset="2"/>
              <a:buChar char="§"/>
              <a:defRPr sz="1600">
                <a:solidFill>
                  <a:schemeClr val="tx1"/>
                </a:solidFill>
                <a:latin typeface="+mn-lt"/>
              </a:defRPr>
            </a:lvl8pPr>
            <a:lvl9pPr marL="3509963" indent="-339725" algn="l" rtl="0" fontAlgn="base">
              <a:lnSpc>
                <a:spcPct val="130000"/>
              </a:lnSpc>
              <a:spcBef>
                <a:spcPct val="20000"/>
              </a:spcBef>
              <a:spcAft>
                <a:spcPct val="0"/>
              </a:spcAft>
              <a:buClr>
                <a:schemeClr val="tx1"/>
              </a:buClr>
              <a:buSzPct val="75000"/>
              <a:buFont typeface="Wingdings" pitchFamily="2" charset="2"/>
              <a:buChar char="§"/>
              <a:defRPr sz="1600">
                <a:solidFill>
                  <a:schemeClr val="tx1"/>
                </a:solidFill>
                <a:latin typeface="+mn-lt"/>
              </a:defRPr>
            </a:lvl9pPr>
          </a:lstStyle>
          <a:p>
            <a:pPr marL="0" indent="0" defTabSz="914400" eaLnBrk="1" hangingPunct="1">
              <a:lnSpc>
                <a:spcPct val="100000"/>
              </a:lnSpc>
              <a:spcBef>
                <a:spcPts val="0"/>
              </a:spcBef>
              <a:buNone/>
              <a:defRPr/>
            </a:pPr>
            <a:r>
              <a:rPr lang="en-US" sz="1600" dirty="0"/>
              <a:t>We should use a two-sample </a:t>
            </a:r>
            <a:r>
              <a:rPr lang="en-US" sz="1600" i="1" dirty="0"/>
              <a:t>t</a:t>
            </a:r>
            <a:r>
              <a:rPr lang="en-US" sz="1600" dirty="0"/>
              <a:t> interval for </a:t>
            </a:r>
            <a:r>
              <a:rPr lang="en-US" sz="1600" i="1" dirty="0"/>
              <a:t>µ</a:t>
            </a:r>
            <a:r>
              <a:rPr lang="en-US" sz="1600" baseline="-25000" dirty="0"/>
              <a:t>1</a:t>
            </a:r>
            <a:r>
              <a:rPr lang="en-US" sz="1600" dirty="0"/>
              <a:t> – </a:t>
            </a:r>
            <a:r>
              <a:rPr lang="en-US" sz="1600" i="1" dirty="0"/>
              <a:t>µ</a:t>
            </a:r>
            <a:r>
              <a:rPr lang="en-US" sz="1600" baseline="-25000" dirty="0"/>
              <a:t>2</a:t>
            </a:r>
            <a:r>
              <a:rPr lang="en-US" sz="1600" dirty="0"/>
              <a:t> if the conditions are satisfied.</a:t>
            </a:r>
          </a:p>
        </p:txBody>
      </p:sp>
      <p:sp>
        <p:nvSpPr>
          <p:cNvPr id="11" name="TextBox 10">
            <a:extLst>
              <a:ext uri="{FF2B5EF4-FFF2-40B4-BE49-F238E27FC236}">
                <a16:creationId xmlns:a16="http://schemas.microsoft.com/office/drawing/2014/main" id="{BEB2F17B-8D4B-4D27-9BEE-79F6F3A973BE}"/>
              </a:ext>
            </a:extLst>
          </p:cNvPr>
          <p:cNvSpPr txBox="1">
            <a:spLocks noChangeArrowheads="1"/>
          </p:cNvSpPr>
          <p:nvPr/>
        </p:nvSpPr>
        <p:spPr bwMode="auto">
          <a:xfrm>
            <a:off x="533400" y="1996217"/>
            <a:ext cx="72708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a:spcBef>
                <a:spcPct val="0"/>
              </a:spcBef>
              <a:buClrTx/>
              <a:buSzPct val="80000"/>
            </a:pPr>
            <a:r>
              <a:rPr lang="en-US" altLang="en-US" sz="1600" b="1" dirty="0">
                <a:solidFill>
                  <a:schemeClr val="tx1"/>
                </a:solidFill>
                <a:latin typeface="+mn-lt"/>
              </a:rPr>
              <a:t>Random:</a:t>
            </a:r>
            <a:r>
              <a:rPr lang="en-US" altLang="en-US" sz="1600" dirty="0">
                <a:solidFill>
                  <a:schemeClr val="tx1"/>
                </a:solidFill>
                <a:latin typeface="+mn-lt"/>
              </a:rPr>
              <a:t> The data come from random samples of 48 participants.</a:t>
            </a:r>
            <a:endParaRPr lang="en-US" altLang="en-US" sz="1600" b="1" dirty="0">
              <a:solidFill>
                <a:schemeClr val="tx1"/>
              </a:solidFill>
              <a:latin typeface="+mn-lt"/>
            </a:endParaRPr>
          </a:p>
        </p:txBody>
      </p:sp>
      <p:sp>
        <p:nvSpPr>
          <p:cNvPr id="12" name="TextBox 11">
            <a:extLst>
              <a:ext uri="{FF2B5EF4-FFF2-40B4-BE49-F238E27FC236}">
                <a16:creationId xmlns:a16="http://schemas.microsoft.com/office/drawing/2014/main" id="{45334832-B044-4066-82E7-866F11F1D4A5}"/>
              </a:ext>
            </a:extLst>
          </p:cNvPr>
          <p:cNvSpPr txBox="1">
            <a:spLocks noChangeArrowheads="1"/>
          </p:cNvSpPr>
          <p:nvPr/>
        </p:nvSpPr>
        <p:spPr bwMode="auto">
          <a:xfrm>
            <a:off x="533400" y="2353751"/>
            <a:ext cx="804707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a:spcBef>
                <a:spcPct val="0"/>
              </a:spcBef>
              <a:buClrTx/>
              <a:buSzPct val="80000"/>
            </a:pPr>
            <a:r>
              <a:rPr lang="en-US" altLang="en-US" sz="1600" b="1" dirty="0">
                <a:solidFill>
                  <a:schemeClr val="tx1"/>
                </a:solidFill>
                <a:latin typeface="+mn-lt"/>
              </a:rPr>
              <a:t>Normal:</a:t>
            </a:r>
            <a:r>
              <a:rPr lang="en-US" altLang="en-US" sz="1600" dirty="0">
                <a:solidFill>
                  <a:schemeClr val="tx1"/>
                </a:solidFill>
                <a:latin typeface="+mn-lt"/>
              </a:rPr>
              <a:t> Since the sample size in each group is small (n &lt; 30), we must check whether it is reasonable to believe that the population distribution is Normal. Examine the distribution of the sample data.</a:t>
            </a:r>
            <a:endParaRPr lang="en-US" altLang="en-US" sz="1600" b="1" dirty="0">
              <a:solidFill>
                <a:schemeClr val="tx1"/>
              </a:solidFill>
              <a:latin typeface="+mn-lt"/>
            </a:endParaRPr>
          </a:p>
        </p:txBody>
      </p:sp>
      <p:sp>
        <p:nvSpPr>
          <p:cNvPr id="13" name="TextBox 12">
            <a:extLst>
              <a:ext uri="{FF2B5EF4-FFF2-40B4-BE49-F238E27FC236}">
                <a16:creationId xmlns:a16="http://schemas.microsoft.com/office/drawing/2014/main" id="{3B40AD3C-3ABA-4C65-9A6C-586B5266807F}"/>
              </a:ext>
            </a:extLst>
          </p:cNvPr>
          <p:cNvSpPr txBox="1">
            <a:spLocks noChangeArrowheads="1"/>
          </p:cNvSpPr>
          <p:nvPr/>
        </p:nvSpPr>
        <p:spPr bwMode="auto">
          <a:xfrm>
            <a:off x="563526" y="4976868"/>
            <a:ext cx="42862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a:spcBef>
                <a:spcPct val="0"/>
              </a:spcBef>
              <a:buClrTx/>
              <a:buSzPct val="80000"/>
            </a:pPr>
            <a:r>
              <a:rPr lang="en-US" altLang="en-US" sz="1600" b="1" dirty="0">
                <a:solidFill>
                  <a:schemeClr val="tx1"/>
                </a:solidFill>
                <a:latin typeface="+mn-lt"/>
              </a:rPr>
              <a:t>Independent: </a:t>
            </a:r>
            <a:r>
              <a:rPr lang="en-US" altLang="en-US" sz="1600" dirty="0">
                <a:solidFill>
                  <a:schemeClr val="tx1"/>
                </a:solidFill>
                <a:latin typeface="+mn-lt"/>
              </a:rPr>
              <a:t>Given in the question.</a:t>
            </a:r>
            <a:endParaRPr lang="en-US" altLang="en-US" sz="1600" b="1" dirty="0">
              <a:solidFill>
                <a:schemeClr val="tx1"/>
              </a:solidFill>
              <a:latin typeface="+mn-lt"/>
            </a:endParaRPr>
          </a:p>
        </p:txBody>
      </p:sp>
      <p:pic>
        <p:nvPicPr>
          <p:cNvPr id="5" name="Picture 4" descr="A screenshot of a cell phone&#10;&#10;Description automatically generated">
            <a:extLst>
              <a:ext uri="{FF2B5EF4-FFF2-40B4-BE49-F238E27FC236}">
                <a16:creationId xmlns:a16="http://schemas.microsoft.com/office/drawing/2014/main" id="{6153D29C-2401-43B7-AB69-42C8E64CF28D}"/>
              </a:ext>
            </a:extLst>
          </p:cNvPr>
          <p:cNvPicPr>
            <a:picLocks noChangeAspect="1"/>
          </p:cNvPicPr>
          <p:nvPr/>
        </p:nvPicPr>
        <p:blipFill>
          <a:blip r:embed="rId3"/>
          <a:stretch>
            <a:fillRect/>
          </a:stretch>
        </p:blipFill>
        <p:spPr>
          <a:xfrm>
            <a:off x="1423531" y="3218320"/>
            <a:ext cx="2197822" cy="1648366"/>
          </a:xfrm>
          <a:prstGeom prst="rect">
            <a:avLst/>
          </a:prstGeom>
        </p:spPr>
      </p:pic>
      <p:pic>
        <p:nvPicPr>
          <p:cNvPr id="14" name="Picture 13" descr="A screenshot of a social media post&#10;&#10;Description automatically generated">
            <a:extLst>
              <a:ext uri="{FF2B5EF4-FFF2-40B4-BE49-F238E27FC236}">
                <a16:creationId xmlns:a16="http://schemas.microsoft.com/office/drawing/2014/main" id="{AE305EC4-705B-4F0E-A14F-1440604C37AC}"/>
              </a:ext>
            </a:extLst>
          </p:cNvPr>
          <p:cNvPicPr>
            <a:picLocks noChangeAspect="1"/>
          </p:cNvPicPr>
          <p:nvPr/>
        </p:nvPicPr>
        <p:blipFill>
          <a:blip r:embed="rId4"/>
          <a:stretch>
            <a:fillRect/>
          </a:stretch>
        </p:blipFill>
        <p:spPr>
          <a:xfrm>
            <a:off x="4288039" y="3203728"/>
            <a:ext cx="2197821" cy="1648366"/>
          </a:xfrm>
          <a:prstGeom prst="rect">
            <a:avLst/>
          </a:prstGeom>
        </p:spPr>
      </p:pic>
    </p:spTree>
    <p:extLst>
      <p:ext uri="{BB962C8B-B14F-4D97-AF65-F5344CB8AC3E}">
        <p14:creationId xmlns:p14="http://schemas.microsoft.com/office/powerpoint/2010/main" val="3437375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200" y="312286"/>
            <a:ext cx="2108580" cy="502602"/>
          </a:xfrm>
        </p:spPr>
        <p:txBody>
          <a:bodyPr>
            <a:normAutofit fontScale="90000"/>
          </a:bodyPr>
          <a:lstStyle/>
          <a:p>
            <a:r>
              <a:rPr lang="en-US" sz="4000" dirty="0"/>
              <a:t>Example 1</a:t>
            </a:r>
          </a:p>
        </p:txBody>
      </p:sp>
      <mc:AlternateContent xmlns:mc="http://schemas.openxmlformats.org/markup-compatibility/2006" xmlns:a14="http://schemas.microsoft.com/office/drawing/2010/main">
        <mc:Choice Requires="a14">
          <p:sp>
            <p:nvSpPr>
              <p:cNvPr id="9" name="Rectangle 6">
                <a:extLst>
                  <a:ext uri="{FF2B5EF4-FFF2-40B4-BE49-F238E27FC236}">
                    <a16:creationId xmlns:a16="http://schemas.microsoft.com/office/drawing/2014/main" id="{0A77758B-CD35-4EE2-865A-67A8894B2E96}"/>
                  </a:ext>
                </a:extLst>
              </p:cNvPr>
              <p:cNvSpPr>
                <a:spLocks noChangeArrowheads="1"/>
              </p:cNvSpPr>
              <p:nvPr/>
            </p:nvSpPr>
            <p:spPr bwMode="auto">
              <a:xfrm>
                <a:off x="533400" y="811287"/>
                <a:ext cx="7898219" cy="5847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a:spcBef>
                    <a:spcPct val="0"/>
                  </a:spcBef>
                  <a:buClrTx/>
                  <a:buSzTx/>
                  <a:buNone/>
                </a:pPr>
                <a:r>
                  <a:rPr lang="en-US" altLang="en-US" sz="1600" dirty="0">
                    <a:solidFill>
                      <a:srgbClr val="000000"/>
                    </a:solidFill>
                    <a:latin typeface="+mn-lt"/>
                  </a:rPr>
                  <a:t>Since the conditions are satisfied, we can construct a two-sample </a:t>
                </a:r>
                <a:r>
                  <a:rPr lang="en-US" altLang="en-US" sz="1600" i="1" dirty="0">
                    <a:solidFill>
                      <a:srgbClr val="000000"/>
                    </a:solidFill>
                    <a:latin typeface="+mn-lt"/>
                  </a:rPr>
                  <a:t>t</a:t>
                </a:r>
                <a:r>
                  <a:rPr lang="en-US" altLang="en-US" sz="1600" dirty="0">
                    <a:solidFill>
                      <a:srgbClr val="000000"/>
                    </a:solidFill>
                    <a:latin typeface="+mn-lt"/>
                  </a:rPr>
                  <a:t> interval for the difference </a:t>
                </a:r>
                <a:r>
                  <a:rPr lang="en-US" altLang="en-US" sz="1600" i="1" dirty="0">
                    <a:solidFill>
                      <a:srgbClr val="000000"/>
                    </a:solidFill>
                    <a:latin typeface="+mn-lt"/>
                  </a:rPr>
                  <a:t>µ</a:t>
                </a:r>
                <a:r>
                  <a:rPr lang="en-US" altLang="en-US" sz="1600" baseline="-25000" dirty="0">
                    <a:solidFill>
                      <a:srgbClr val="000000"/>
                    </a:solidFill>
                    <a:latin typeface="+mn-lt"/>
                  </a:rPr>
                  <a:t>1</a:t>
                </a:r>
                <a:r>
                  <a:rPr lang="en-US" altLang="en-US" sz="1600" dirty="0">
                    <a:solidFill>
                      <a:srgbClr val="000000"/>
                    </a:solidFill>
                    <a:latin typeface="+mn-lt"/>
                  </a:rPr>
                  <a:t> – </a:t>
                </a:r>
                <a:r>
                  <a:rPr lang="en-US" altLang="en-US" sz="1600" i="1" dirty="0">
                    <a:solidFill>
                      <a:srgbClr val="000000"/>
                    </a:solidFill>
                    <a:latin typeface="+mn-lt"/>
                  </a:rPr>
                  <a:t>µ</a:t>
                </a:r>
                <a:r>
                  <a:rPr lang="en-US" altLang="en-US" sz="1600" baseline="-25000" dirty="0">
                    <a:solidFill>
                      <a:srgbClr val="000000"/>
                    </a:solidFill>
                    <a:latin typeface="+mn-lt"/>
                  </a:rPr>
                  <a:t>2</a:t>
                </a:r>
                <a:r>
                  <a:rPr lang="en-US" altLang="en-US" sz="1600" dirty="0">
                    <a:solidFill>
                      <a:srgbClr val="000000"/>
                    </a:solidFill>
                    <a:latin typeface="+mn-lt"/>
                  </a:rPr>
                  <a:t>. We’ll use the </a:t>
                </a:r>
                <a:r>
                  <a:rPr lang="en-US" altLang="en-US" sz="1600" i="1" dirty="0">
                    <a:solidFill>
                      <a:srgbClr val="000000"/>
                    </a:solidFill>
                    <a:latin typeface="+mn-lt"/>
                  </a:rPr>
                  <a:t>df</a:t>
                </a:r>
                <a:r>
                  <a:rPr lang="en-US" altLang="en-US" sz="1600" dirty="0">
                    <a:solidFill>
                      <a:srgbClr val="000000"/>
                    </a:solidFill>
                    <a:latin typeface="+mn-lt"/>
                  </a:rPr>
                  <a:t> = 29 + 19  – 2 = 46. Based on Table 3, </a:t>
                </a:r>
                <a14:m>
                  <m:oMath xmlns:m="http://schemas.openxmlformats.org/officeDocument/2006/math">
                    <m:sSub>
                      <m:sSubPr>
                        <m:ctrlPr>
                          <a:rPr lang="en-US" sz="1600" i="1" smtClean="0">
                            <a:solidFill>
                              <a:schemeClr val="tx1"/>
                            </a:solidFill>
                            <a:latin typeface="Cambria Math" panose="02040503050406030204" pitchFamily="18" charset="0"/>
                            <a:ea typeface="Cambria Math" charset="0"/>
                            <a:cs typeface="Cambria Math" charset="0"/>
                          </a:rPr>
                        </m:ctrlPr>
                      </m:sSubPr>
                      <m:e>
                        <m:r>
                          <a:rPr lang="en-US" sz="1600" i="1">
                            <a:solidFill>
                              <a:schemeClr val="tx1"/>
                            </a:solidFill>
                            <a:latin typeface="Cambria Math" charset="0"/>
                            <a:ea typeface="Cambria Math" charset="0"/>
                            <a:cs typeface="Cambria Math" charset="0"/>
                          </a:rPr>
                          <m:t>𝑡</m:t>
                        </m:r>
                      </m:e>
                      <m:sub>
                        <m:r>
                          <a:rPr lang="en-US" sz="1600" i="1">
                            <a:solidFill>
                              <a:schemeClr val="tx1"/>
                            </a:solidFill>
                            <a:latin typeface="Cambria Math" charset="0"/>
                            <a:ea typeface="Cambria Math" charset="0"/>
                            <a:cs typeface="Cambria Math" charset="0"/>
                          </a:rPr>
                          <m:t>𝑐𝑣</m:t>
                        </m:r>
                      </m:sub>
                    </m:sSub>
                  </m:oMath>
                </a14:m>
                <a:r>
                  <a:rPr lang="en-US" altLang="en-US" sz="1600" dirty="0">
                    <a:solidFill>
                      <a:srgbClr val="000000"/>
                    </a:solidFill>
                    <a:latin typeface="+mn-lt"/>
                  </a:rPr>
                  <a:t> = 1.679 (</a:t>
                </a:r>
                <a14:m>
                  <m:oMath xmlns:m="http://schemas.openxmlformats.org/officeDocument/2006/math">
                    <m:r>
                      <a:rPr lang="en-US" sz="1600" i="1">
                        <a:solidFill>
                          <a:prstClr val="black"/>
                        </a:solidFill>
                        <a:latin typeface="Cambria Math" panose="02040503050406030204" pitchFamily="18" charset="0"/>
                        <a:ea typeface="Cambria Math" charset="0"/>
                        <a:cs typeface="Cambria Math" charset="0"/>
                      </a:rPr>
                      <m:t>𝛼</m:t>
                    </m:r>
                    <m:r>
                      <a:rPr lang="en-US" sz="1600" i="1">
                        <a:solidFill>
                          <a:prstClr val="black"/>
                        </a:solidFill>
                        <a:latin typeface="Cambria Math" panose="02040503050406030204" pitchFamily="18" charset="0"/>
                        <a:ea typeface="Cambria Math" charset="0"/>
                        <a:cs typeface="Cambria Math" charset="0"/>
                      </a:rPr>
                      <m:t>=.10</m:t>
                    </m:r>
                  </m:oMath>
                </a14:m>
                <a:r>
                  <a:rPr lang="en-US" altLang="en-US" sz="1600" dirty="0">
                    <a:solidFill>
                      <a:srgbClr val="000000"/>
                    </a:solidFill>
                    <a:latin typeface="+mn-lt"/>
                  </a:rPr>
                  <a:t> two tailed)</a:t>
                </a:r>
              </a:p>
            </p:txBody>
          </p:sp>
        </mc:Choice>
        <mc:Fallback xmlns="">
          <p:sp>
            <p:nvSpPr>
              <p:cNvPr id="9" name="Rectangle 6">
                <a:extLst>
                  <a:ext uri="{FF2B5EF4-FFF2-40B4-BE49-F238E27FC236}">
                    <a16:creationId xmlns:a16="http://schemas.microsoft.com/office/drawing/2014/main" id="{0A77758B-CD35-4EE2-865A-67A8894B2E96}"/>
                  </a:ext>
                </a:extLst>
              </p:cNvPr>
              <p:cNvSpPr>
                <a:spLocks noRot="1" noChangeAspect="1" noMove="1" noResize="1" noEditPoints="1" noAdjustHandles="1" noChangeArrowheads="1" noChangeShapeType="1" noTextEdit="1"/>
              </p:cNvSpPr>
              <p:nvPr/>
            </p:nvSpPr>
            <p:spPr bwMode="auto">
              <a:xfrm>
                <a:off x="533400" y="811287"/>
                <a:ext cx="7898219" cy="584775"/>
              </a:xfrm>
              <a:prstGeom prst="rect">
                <a:avLst/>
              </a:prstGeom>
              <a:blipFill>
                <a:blip r:embed="rId3"/>
                <a:stretch>
                  <a:fillRect l="-463" t="-3125" b="-125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6" name="Rectangle 35">
            <a:extLst>
              <a:ext uri="{FF2B5EF4-FFF2-40B4-BE49-F238E27FC236}">
                <a16:creationId xmlns:a16="http://schemas.microsoft.com/office/drawing/2014/main" id="{ADD2240A-1594-4A64-B5B4-3E6B9494D0F0}"/>
              </a:ext>
            </a:extLst>
          </p:cNvPr>
          <p:cNvSpPr/>
          <p:nvPr/>
        </p:nvSpPr>
        <p:spPr>
          <a:xfrm>
            <a:off x="533398" y="4426462"/>
            <a:ext cx="7898219" cy="1077218"/>
          </a:xfrm>
          <a:prstGeom prst="rect">
            <a:avLst/>
          </a:prstGeom>
        </p:spPr>
        <p:txBody>
          <a:bodyPr wrap="square">
            <a:spAutoFit/>
          </a:bodyPr>
          <a:lstStyle/>
          <a:p>
            <a:pPr>
              <a:defRPr/>
            </a:pPr>
            <a:r>
              <a:rPr lang="en-US" altLang="en-US" sz="1600" dirty="0">
                <a:solidFill>
                  <a:srgbClr val="000000"/>
                </a:solidFill>
                <a:cs typeface="Arial" pitchFamily="34" charset="0"/>
              </a:rPr>
              <a:t>We are 90% confident that the interval from 4.14 to 22.86 captures the difference in the actual mean EABPS of the COPD participants and the actual mean EABPS of the Control participants. This interval suggests that the mean EABPS of the COPD participants is between 4.14 and 22.86 larger than the mean EABPS of the Control participants.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9A3F6B4-2B4A-4EF9-9457-9B2DA6A27761}"/>
                  </a:ext>
                </a:extLst>
              </p:cNvPr>
              <p:cNvSpPr txBox="1"/>
              <p:nvPr/>
            </p:nvSpPr>
            <p:spPr>
              <a:xfrm>
                <a:off x="-466638" y="1400840"/>
                <a:ext cx="5715000" cy="1774012"/>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rPr>
                          </m:ctrlPr>
                        </m:sSubSupPr>
                        <m:e>
                          <m:r>
                            <a:rPr lang="en-US" sz="1400" i="1">
                              <a:latin typeface="Cambria Math" charset="0"/>
                            </a:rPr>
                            <m:t>𝑠</m:t>
                          </m:r>
                        </m:e>
                        <m:sub>
                          <m:r>
                            <a:rPr lang="en-US" sz="1400" i="1">
                              <a:latin typeface="Cambria Math" charset="0"/>
                            </a:rPr>
                            <m:t>𝑝𝑜𝑜𝑙𝑒𝑑</m:t>
                          </m:r>
                        </m:sub>
                        <m:sup>
                          <m:r>
                            <a:rPr lang="en-US" sz="1400" i="1">
                              <a:latin typeface="Cambria Math" charset="0"/>
                            </a:rPr>
                            <m:t>2</m:t>
                          </m:r>
                        </m:sup>
                      </m:sSubSup>
                      <m:r>
                        <a:rPr lang="en-US" sz="1400" i="1">
                          <a:latin typeface="Cambria Math" charset="0"/>
                        </a:rPr>
                        <m:t>=</m:t>
                      </m:r>
                      <m:f>
                        <m:fPr>
                          <m:ctrlPr>
                            <a:rPr lang="en-US" sz="1400" i="1">
                              <a:latin typeface="Cambria Math" panose="02040503050406030204" pitchFamily="18" charset="0"/>
                            </a:rPr>
                          </m:ctrlPr>
                        </m:fPr>
                        <m:num>
                          <m:sSubSup>
                            <m:sSubSupPr>
                              <m:ctrlPr>
                                <a:rPr lang="en-US" sz="1400" i="1">
                                  <a:latin typeface="Cambria Math" panose="02040503050406030204" pitchFamily="18" charset="0"/>
                                </a:rPr>
                              </m:ctrlPr>
                            </m:sSubSupPr>
                            <m:e>
                              <m:r>
                                <a:rPr lang="en-US" sz="1400" i="1">
                                  <a:latin typeface="Cambria Math" charset="0"/>
                                </a:rPr>
                                <m:t>𝑠</m:t>
                              </m:r>
                            </m:e>
                            <m:sub>
                              <m:r>
                                <a:rPr lang="en-US" sz="1400" i="1">
                                  <a:latin typeface="Cambria Math" charset="0"/>
                                </a:rPr>
                                <m:t>1</m:t>
                              </m:r>
                            </m:sub>
                            <m:sup>
                              <m:r>
                                <a:rPr lang="en-US" sz="1400" i="1">
                                  <a:latin typeface="Cambria Math" charset="0"/>
                                </a:rPr>
                                <m:t>2</m:t>
                              </m:r>
                            </m:sup>
                          </m:sSubSup>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charset="0"/>
                                    </a:rPr>
                                    <m:t>𝑛</m:t>
                                  </m:r>
                                </m:e>
                                <m:sub>
                                  <m:r>
                                    <a:rPr lang="en-US" sz="1400" i="1">
                                      <a:latin typeface="Cambria Math" charset="0"/>
                                    </a:rPr>
                                    <m:t>1</m:t>
                                  </m:r>
                                </m:sub>
                              </m:sSub>
                              <m:r>
                                <a:rPr lang="en-US" sz="1400" i="1">
                                  <a:latin typeface="Cambria Math" charset="0"/>
                                </a:rPr>
                                <m:t>−1</m:t>
                              </m:r>
                            </m:e>
                          </m:d>
                          <m:r>
                            <a:rPr lang="en-US" sz="1400" i="1">
                              <a:latin typeface="Cambria Math" charset="0"/>
                            </a:rPr>
                            <m:t>+</m:t>
                          </m:r>
                          <m:sSubSup>
                            <m:sSubSupPr>
                              <m:ctrlPr>
                                <a:rPr lang="en-US" sz="1400" i="1">
                                  <a:latin typeface="Cambria Math" panose="02040503050406030204" pitchFamily="18" charset="0"/>
                                </a:rPr>
                              </m:ctrlPr>
                            </m:sSubSupPr>
                            <m:e>
                              <m:r>
                                <a:rPr lang="en-US" sz="1400" i="1">
                                  <a:latin typeface="Cambria Math" charset="0"/>
                                </a:rPr>
                                <m:t>𝑠</m:t>
                              </m:r>
                            </m:e>
                            <m:sub>
                              <m:r>
                                <a:rPr lang="en-US" sz="1400" i="1">
                                  <a:latin typeface="Cambria Math" charset="0"/>
                                </a:rPr>
                                <m:t>2</m:t>
                              </m:r>
                            </m:sub>
                            <m:sup>
                              <m:r>
                                <a:rPr lang="en-US" sz="1400" i="1">
                                  <a:latin typeface="Cambria Math" charset="0"/>
                                </a:rPr>
                                <m:t>2</m:t>
                              </m:r>
                            </m:sup>
                          </m:sSubSup>
                          <m:r>
                            <a:rPr lang="en-US" sz="1400" i="1">
                              <a:latin typeface="Cambria Math" charset="0"/>
                            </a:rPr>
                            <m:t>(</m:t>
                          </m:r>
                          <m:sSub>
                            <m:sSubPr>
                              <m:ctrlPr>
                                <a:rPr lang="en-US" sz="1400" i="1">
                                  <a:latin typeface="Cambria Math" panose="02040503050406030204" pitchFamily="18" charset="0"/>
                                </a:rPr>
                              </m:ctrlPr>
                            </m:sSubPr>
                            <m:e>
                              <m:r>
                                <a:rPr lang="en-US" sz="1400" i="1">
                                  <a:latin typeface="Cambria Math" charset="0"/>
                                </a:rPr>
                                <m:t>𝑛</m:t>
                              </m:r>
                            </m:e>
                            <m:sub>
                              <m:r>
                                <a:rPr lang="en-US" sz="1400" i="1">
                                  <a:latin typeface="Cambria Math" charset="0"/>
                                </a:rPr>
                                <m:t>2</m:t>
                              </m:r>
                            </m:sub>
                          </m:sSub>
                          <m:r>
                            <a:rPr lang="en-US" sz="1400" i="1">
                              <a:latin typeface="Cambria Math" charset="0"/>
                            </a:rPr>
                            <m:t>−1)</m:t>
                          </m:r>
                        </m:num>
                        <m:den>
                          <m:r>
                            <a:rPr lang="en-US" sz="1400" i="1">
                              <a:latin typeface="Cambria Math" charset="0"/>
                            </a:rPr>
                            <m:t>𝑑𝑓</m:t>
                          </m:r>
                        </m:den>
                      </m:f>
                    </m:oMath>
                    <m:oMath xmlns:m="http://schemas.openxmlformats.org/officeDocument/2006/math">
                      <m:r>
                        <a:rPr lang="en-US" sz="1400" b="0" i="1" smtClean="0">
                          <a:latin typeface="Cambria Math" charset="0"/>
                        </a:rPr>
                        <m:t>=</m:t>
                      </m:r>
                      <m:f>
                        <m:fPr>
                          <m:ctrlPr>
                            <a:rPr lang="en-US" sz="1400" b="0" i="1" smtClean="0">
                              <a:latin typeface="Cambria Math" panose="02040503050406030204" pitchFamily="18" charset="0"/>
                            </a:rPr>
                          </m:ctrlPr>
                        </m:fPr>
                        <m:num>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22.6</m:t>
                              </m:r>
                            </m:e>
                            <m:sup>
                              <m:r>
                                <a:rPr lang="en-US" sz="1400" b="0" i="1" smtClean="0">
                                  <a:latin typeface="Cambria Math" charset="0"/>
                                </a:rPr>
                                <m:t>2</m:t>
                              </m:r>
                            </m:sup>
                          </m:sSup>
                          <m:d>
                            <m:dPr>
                              <m:ctrlPr>
                                <a:rPr lang="en-US" sz="1400" b="0" i="1" smtClean="0">
                                  <a:latin typeface="Cambria Math" panose="02040503050406030204" pitchFamily="18" charset="0"/>
                                </a:rPr>
                              </m:ctrlPr>
                            </m:dPr>
                            <m:e>
                              <m:r>
                                <a:rPr lang="en-US" sz="1400" b="0" i="1" smtClean="0">
                                  <a:latin typeface="Cambria Math" panose="02040503050406030204" pitchFamily="18" charset="0"/>
                                </a:rPr>
                                <m:t>29</m:t>
                              </m:r>
                              <m:r>
                                <a:rPr lang="en-US" sz="1400" b="0" i="1" smtClean="0">
                                  <a:latin typeface="Cambria Math" charset="0"/>
                                </a:rPr>
                                <m:t>−1</m:t>
                              </m:r>
                            </m:e>
                          </m:d>
                          <m:r>
                            <a:rPr lang="en-US" sz="1400" b="0" i="1" smtClean="0">
                              <a:latin typeface="Cambria Math"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10.6</m:t>
                              </m:r>
                            </m:e>
                            <m:sup>
                              <m:r>
                                <a:rPr lang="en-US" sz="1400" b="0" i="1" smtClean="0">
                                  <a:latin typeface="Cambria Math" charset="0"/>
                                </a:rPr>
                                <m:t>2</m:t>
                              </m:r>
                            </m:sup>
                          </m:sSup>
                          <m:r>
                            <a:rPr lang="en-US" sz="1400" b="0" i="1" smtClean="0">
                              <a:latin typeface="Cambria Math" charset="0"/>
                            </a:rPr>
                            <m:t>(</m:t>
                          </m:r>
                          <m:r>
                            <a:rPr lang="en-US" sz="1400" b="0" i="1" smtClean="0">
                              <a:latin typeface="Cambria Math" panose="02040503050406030204" pitchFamily="18" charset="0"/>
                            </a:rPr>
                            <m:t>19</m:t>
                          </m:r>
                          <m:r>
                            <a:rPr lang="en-US" sz="1400" b="0" i="1" smtClean="0">
                              <a:latin typeface="Cambria Math" charset="0"/>
                            </a:rPr>
                            <m:t>−1)</m:t>
                          </m:r>
                        </m:num>
                        <m:den>
                          <m:r>
                            <a:rPr lang="en-US" sz="1400" b="0" i="1" smtClean="0">
                              <a:latin typeface="Cambria Math" panose="02040503050406030204" pitchFamily="18" charset="0"/>
                            </a:rPr>
                            <m:t>46</m:t>
                          </m:r>
                        </m:den>
                      </m:f>
                    </m:oMath>
                    <m:oMath xmlns:m="http://schemas.openxmlformats.org/officeDocument/2006/math">
                      <m:r>
                        <a:rPr lang="en-US" sz="1400" b="0" i="1" smtClean="0">
                          <a:latin typeface="Cambria Math" charset="0"/>
                        </a:rPr>
                        <m:t>=</m:t>
                      </m:r>
                      <m:r>
                        <a:rPr lang="en-US" sz="1400" b="0" i="1" smtClean="0">
                          <a:latin typeface="Cambria Math" panose="02040503050406030204" pitchFamily="18" charset="0"/>
                        </a:rPr>
                        <m:t>354.86</m:t>
                      </m:r>
                    </m:oMath>
                  </m:oMathPara>
                </a14:m>
                <a:endParaRPr lang="en-US" sz="1400" dirty="0"/>
              </a:p>
            </p:txBody>
          </p:sp>
        </mc:Choice>
        <mc:Fallback xmlns="">
          <p:sp>
            <p:nvSpPr>
              <p:cNvPr id="12" name="TextBox 11">
                <a:extLst>
                  <a:ext uri="{FF2B5EF4-FFF2-40B4-BE49-F238E27FC236}">
                    <a16:creationId xmlns:a16="http://schemas.microsoft.com/office/drawing/2014/main" id="{99A3F6B4-2B4A-4EF9-9457-9B2DA6A27761}"/>
                  </a:ext>
                </a:extLst>
              </p:cNvPr>
              <p:cNvSpPr txBox="1">
                <a:spLocks noRot="1" noChangeAspect="1" noMove="1" noResize="1" noEditPoints="1" noAdjustHandles="1" noChangeArrowheads="1" noChangeShapeType="1" noTextEdit="1"/>
              </p:cNvSpPr>
              <p:nvPr/>
            </p:nvSpPr>
            <p:spPr>
              <a:xfrm>
                <a:off x="-466638" y="1400840"/>
                <a:ext cx="5715000" cy="177401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F023102-CC2D-40B2-AB9B-5D360B7834FB}"/>
                  </a:ext>
                </a:extLst>
              </p:cNvPr>
              <p:cNvSpPr txBox="1"/>
              <p:nvPr/>
            </p:nvSpPr>
            <p:spPr>
              <a:xfrm>
                <a:off x="4553414" y="1080189"/>
                <a:ext cx="3389971" cy="2325124"/>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charset="0"/>
                            </a:rPr>
                            <m:t>𝑆</m:t>
                          </m:r>
                        </m:e>
                        <m:sub>
                          <m:sSub>
                            <m:sSubPr>
                              <m:ctrlPr>
                                <a:rPr lang="en-US" sz="1400" i="1">
                                  <a:latin typeface="Cambria Math" panose="02040503050406030204" pitchFamily="18" charset="0"/>
                                </a:rPr>
                              </m:ctrlPr>
                            </m:sSubPr>
                            <m:e>
                              <m:r>
                                <a:rPr lang="en-US" sz="1400" i="1">
                                  <a:latin typeface="Cambria Math" charset="0"/>
                                </a:rPr>
                                <m:t>𝑀</m:t>
                              </m:r>
                            </m:e>
                            <m:sub>
                              <m:r>
                                <a:rPr lang="en-US" sz="1400" i="1">
                                  <a:latin typeface="Cambria Math" charset="0"/>
                                </a:rPr>
                                <m:t>1</m:t>
                              </m:r>
                            </m:sub>
                          </m:sSub>
                          <m:r>
                            <a:rPr lang="en-US" sz="1400" i="1">
                              <a:latin typeface="Cambria Math" charset="0"/>
                            </a:rPr>
                            <m:t>−</m:t>
                          </m:r>
                          <m:sSub>
                            <m:sSubPr>
                              <m:ctrlPr>
                                <a:rPr lang="en-US" sz="1400" i="1">
                                  <a:latin typeface="Cambria Math" panose="02040503050406030204" pitchFamily="18" charset="0"/>
                                </a:rPr>
                              </m:ctrlPr>
                            </m:sSubPr>
                            <m:e>
                              <m:r>
                                <a:rPr lang="en-US" sz="1400" i="1">
                                  <a:latin typeface="Cambria Math" charset="0"/>
                                </a:rPr>
                                <m:t>𝑀</m:t>
                              </m:r>
                            </m:e>
                            <m:sub>
                              <m:r>
                                <a:rPr lang="en-US" sz="1400" i="1">
                                  <a:latin typeface="Cambria Math" charset="0"/>
                                </a:rPr>
                                <m:t>2</m:t>
                              </m:r>
                            </m:sub>
                          </m:sSub>
                        </m:sub>
                      </m:sSub>
                      <m:r>
                        <a:rPr lang="en-US" sz="1400" i="1">
                          <a:latin typeface="Cambria Math" charset="0"/>
                        </a:rPr>
                        <m:t>=</m:t>
                      </m:r>
                      <m:rad>
                        <m:radPr>
                          <m:degHide m:val="on"/>
                          <m:ctrlPr>
                            <a:rPr lang="en-US" sz="1400" i="1">
                              <a:latin typeface="Cambria Math" panose="02040503050406030204" pitchFamily="18" charset="0"/>
                              <a:ea typeface="Cambria Math" charset="0"/>
                              <a:cs typeface="Cambria Math" charset="0"/>
                            </a:rPr>
                          </m:ctrlPr>
                        </m:radPr>
                        <m:deg/>
                        <m:e>
                          <m:sSubSup>
                            <m:sSubSupPr>
                              <m:ctrlPr>
                                <a:rPr lang="en-US" sz="1400" i="1">
                                  <a:latin typeface="Cambria Math" panose="02040503050406030204" pitchFamily="18" charset="0"/>
                                </a:rPr>
                              </m:ctrlPr>
                            </m:sSubSupPr>
                            <m:e>
                              <m:r>
                                <a:rPr lang="en-US" sz="1400" i="1">
                                  <a:latin typeface="Cambria Math" charset="0"/>
                                </a:rPr>
                                <m:t>𝑆</m:t>
                              </m:r>
                            </m:e>
                            <m:sub>
                              <m:r>
                                <a:rPr lang="en-US" sz="1400" i="1">
                                  <a:latin typeface="Cambria Math" charset="0"/>
                                </a:rPr>
                                <m:t>𝑃𝑜𝑜𝑙𝑒𝑑</m:t>
                              </m:r>
                            </m:sub>
                            <m:sup>
                              <m:r>
                                <a:rPr lang="en-US" sz="1400" i="1">
                                  <a:latin typeface="Cambria Math" charset="0"/>
                                </a:rPr>
                                <m:t>2</m:t>
                              </m:r>
                            </m:sup>
                          </m:sSubSup>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charset="0"/>
                                    </a:rPr>
                                    <m:t>𝑁</m:t>
                                  </m:r>
                                </m:num>
                                <m:den>
                                  <m:sSub>
                                    <m:sSubPr>
                                      <m:ctrlPr>
                                        <a:rPr lang="en-US" sz="1400" i="1">
                                          <a:latin typeface="Cambria Math" panose="02040503050406030204" pitchFamily="18" charset="0"/>
                                        </a:rPr>
                                      </m:ctrlPr>
                                    </m:sSubPr>
                                    <m:e>
                                      <m:r>
                                        <a:rPr lang="en-US" sz="1400" i="1">
                                          <a:latin typeface="Cambria Math" charset="0"/>
                                        </a:rPr>
                                        <m:t>𝑛</m:t>
                                      </m:r>
                                    </m:e>
                                    <m:sub>
                                      <m:r>
                                        <a:rPr lang="en-US" sz="1400" i="1">
                                          <a:latin typeface="Cambria Math" charset="0"/>
                                        </a:rPr>
                                        <m:t>1</m:t>
                                      </m:r>
                                    </m:sub>
                                  </m:sSub>
                                  <m:r>
                                    <a:rPr lang="en-US" sz="1400" i="1">
                                      <a:latin typeface="Cambria Math" charset="0"/>
                                      <a:ea typeface="Cambria Math" charset="0"/>
                                      <a:cs typeface="Cambria Math" charset="0"/>
                                    </a:rPr>
                                    <m:t>×</m:t>
                                  </m:r>
                                  <m:sSub>
                                    <m:sSubPr>
                                      <m:ctrlPr>
                                        <a:rPr lang="en-US" sz="1400" i="1">
                                          <a:latin typeface="Cambria Math" panose="02040503050406030204" pitchFamily="18" charset="0"/>
                                          <a:ea typeface="Cambria Math" charset="0"/>
                                          <a:cs typeface="Cambria Math" charset="0"/>
                                        </a:rPr>
                                      </m:ctrlPr>
                                    </m:sSubPr>
                                    <m:e>
                                      <m:r>
                                        <a:rPr lang="en-US" sz="1400" i="1">
                                          <a:latin typeface="Cambria Math" charset="0"/>
                                          <a:ea typeface="Cambria Math" charset="0"/>
                                          <a:cs typeface="Cambria Math" charset="0"/>
                                        </a:rPr>
                                        <m:t>𝑛</m:t>
                                      </m:r>
                                    </m:e>
                                    <m:sub>
                                      <m:r>
                                        <a:rPr lang="en-US" sz="1400" i="1">
                                          <a:latin typeface="Cambria Math" charset="0"/>
                                          <a:ea typeface="Cambria Math" charset="0"/>
                                          <a:cs typeface="Cambria Math" charset="0"/>
                                        </a:rPr>
                                        <m:t>2</m:t>
                                      </m:r>
                                    </m:sub>
                                  </m:sSub>
                                </m:den>
                              </m:f>
                            </m:e>
                          </m:d>
                        </m:e>
                      </m:rad>
                    </m:oMath>
                    <m:oMath xmlns:m="http://schemas.openxmlformats.org/officeDocument/2006/math">
                      <m:r>
                        <a:rPr lang="en-US" sz="1400" b="0" i="1" smtClean="0">
                          <a:latin typeface="Cambria Math" charset="0"/>
                          <a:ea typeface="Cambria Math" charset="0"/>
                          <a:cs typeface="Cambria Math" charset="0"/>
                        </a:rPr>
                        <m:t>=</m:t>
                      </m:r>
                      <m:rad>
                        <m:radPr>
                          <m:degHide m:val="on"/>
                          <m:ctrlPr>
                            <a:rPr lang="en-US" sz="1400" b="0" i="1" smtClean="0">
                              <a:latin typeface="Cambria Math" panose="02040503050406030204" pitchFamily="18" charset="0"/>
                              <a:ea typeface="Cambria Math" charset="0"/>
                              <a:cs typeface="Cambria Math" charset="0"/>
                            </a:rPr>
                          </m:ctrlPr>
                        </m:radPr>
                        <m:deg/>
                        <m:e>
                          <m:r>
                            <a:rPr lang="en-US" sz="1400" b="0" i="1" smtClean="0">
                              <a:latin typeface="Cambria Math" panose="02040503050406030204" pitchFamily="18" charset="0"/>
                              <a:ea typeface="Cambria Math" charset="0"/>
                              <a:cs typeface="Cambria Math" charset="0"/>
                            </a:rPr>
                            <m:t>354.86</m:t>
                          </m:r>
                          <m:d>
                            <m:dPr>
                              <m:ctrlPr>
                                <a:rPr lang="en-US" sz="1400" b="0" i="1" smtClean="0">
                                  <a:latin typeface="Cambria Math" panose="02040503050406030204" pitchFamily="18" charset="0"/>
                                  <a:ea typeface="Cambria Math" charset="0"/>
                                  <a:cs typeface="Cambria Math" charset="0"/>
                                </a:rPr>
                              </m:ctrlPr>
                            </m:dPr>
                            <m:e>
                              <m:f>
                                <m:fPr>
                                  <m:ctrlPr>
                                    <a:rPr lang="en-US" sz="1400" b="0" i="1" smtClean="0">
                                      <a:latin typeface="Cambria Math" panose="02040503050406030204" pitchFamily="18" charset="0"/>
                                      <a:ea typeface="Cambria Math" charset="0"/>
                                      <a:cs typeface="Cambria Math" charset="0"/>
                                    </a:rPr>
                                  </m:ctrlPr>
                                </m:fPr>
                                <m:num>
                                  <m:r>
                                    <a:rPr lang="en-US" sz="1400" b="0" i="1" smtClean="0">
                                      <a:latin typeface="Cambria Math" panose="02040503050406030204" pitchFamily="18" charset="0"/>
                                      <a:ea typeface="Cambria Math" charset="0"/>
                                      <a:cs typeface="Cambria Math" charset="0"/>
                                    </a:rPr>
                                    <m:t>48</m:t>
                                  </m:r>
                                </m:num>
                                <m:den>
                                  <m:r>
                                    <a:rPr lang="en-US" sz="1400" b="0" i="1" smtClean="0">
                                      <a:latin typeface="Cambria Math" panose="02040503050406030204" pitchFamily="18" charset="0"/>
                                      <a:ea typeface="Cambria Math" charset="0"/>
                                      <a:cs typeface="Cambria Math" charset="0"/>
                                    </a:rPr>
                                    <m:t>29</m:t>
                                  </m:r>
                                  <m:r>
                                    <a:rPr lang="en-US" sz="1400" b="0" i="1" smtClean="0">
                                      <a:latin typeface="Cambria Math" charset="0"/>
                                      <a:ea typeface="Cambria Math" charset="0"/>
                                      <a:cs typeface="Cambria Math" charset="0"/>
                                    </a:rPr>
                                    <m:t>×</m:t>
                                  </m:r>
                                  <m:r>
                                    <a:rPr lang="en-US" sz="1400" b="0" i="1" smtClean="0">
                                      <a:latin typeface="Cambria Math" panose="02040503050406030204" pitchFamily="18" charset="0"/>
                                      <a:ea typeface="Cambria Math" charset="0"/>
                                      <a:cs typeface="Cambria Math" charset="0"/>
                                    </a:rPr>
                                    <m:t>19</m:t>
                                  </m:r>
                                </m:den>
                              </m:f>
                            </m:e>
                          </m:d>
                        </m:e>
                      </m:rad>
                    </m:oMath>
                    <m:oMath xmlns:m="http://schemas.openxmlformats.org/officeDocument/2006/math">
                      <m:r>
                        <a:rPr lang="en-US" sz="1400" b="0" i="1" smtClean="0">
                          <a:latin typeface="Cambria Math" charset="0"/>
                          <a:ea typeface="Cambria Math" charset="0"/>
                          <a:cs typeface="Cambria Math" charset="0"/>
                        </a:rPr>
                        <m:t>=</m:t>
                      </m:r>
                      <m:r>
                        <a:rPr lang="en-US" sz="1400" b="0" i="1" smtClean="0">
                          <a:latin typeface="Cambria Math" panose="02040503050406030204" pitchFamily="18" charset="0"/>
                          <a:ea typeface="Cambria Math" charset="0"/>
                          <a:cs typeface="Cambria Math" charset="0"/>
                        </a:rPr>
                        <m:t>5</m:t>
                      </m:r>
                      <m:r>
                        <a:rPr lang="en-US" sz="1400" b="0" i="1" smtClean="0">
                          <a:latin typeface="Cambria Math" charset="0"/>
                          <a:ea typeface="Cambria Math" charset="0"/>
                          <a:cs typeface="Cambria Math" charset="0"/>
                        </a:rPr>
                        <m:t>.</m:t>
                      </m:r>
                      <m:r>
                        <a:rPr lang="en-US" sz="1400" b="0" i="1" smtClean="0">
                          <a:latin typeface="Cambria Math" panose="02040503050406030204" pitchFamily="18" charset="0"/>
                          <a:ea typeface="Cambria Math" charset="0"/>
                          <a:cs typeface="Cambria Math" charset="0"/>
                        </a:rPr>
                        <m:t>56</m:t>
                      </m:r>
                    </m:oMath>
                  </m:oMathPara>
                </a14:m>
                <a:endParaRPr lang="en-US" sz="1400" dirty="0"/>
              </a:p>
            </p:txBody>
          </p:sp>
        </mc:Choice>
        <mc:Fallback xmlns="">
          <p:sp>
            <p:nvSpPr>
              <p:cNvPr id="13" name="TextBox 12">
                <a:extLst>
                  <a:ext uri="{FF2B5EF4-FFF2-40B4-BE49-F238E27FC236}">
                    <a16:creationId xmlns:a16="http://schemas.microsoft.com/office/drawing/2014/main" id="{DF023102-CC2D-40B2-AB9B-5D360B7834FB}"/>
                  </a:ext>
                </a:extLst>
              </p:cNvPr>
              <p:cNvSpPr txBox="1">
                <a:spLocks noRot="1" noChangeAspect="1" noMove="1" noResize="1" noEditPoints="1" noAdjustHandles="1" noChangeArrowheads="1" noChangeShapeType="1" noTextEdit="1"/>
              </p:cNvSpPr>
              <p:nvPr/>
            </p:nvSpPr>
            <p:spPr>
              <a:xfrm>
                <a:off x="4553414" y="1080189"/>
                <a:ext cx="3389971" cy="232512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42F8742-CF44-48C4-B7AD-7E654E07517C}"/>
                  </a:ext>
                </a:extLst>
              </p:cNvPr>
              <p:cNvSpPr txBox="1"/>
              <p:nvPr/>
            </p:nvSpPr>
            <p:spPr>
              <a:xfrm>
                <a:off x="882806" y="3042915"/>
                <a:ext cx="5029200" cy="1435778"/>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1400" i="1" smtClean="0">
                          <a:latin typeface="Cambria Math" charset="0"/>
                        </a:rPr>
                        <m:t>9</m:t>
                      </m:r>
                      <m:r>
                        <a:rPr lang="en-US" sz="1400" b="0" i="1" smtClean="0">
                          <a:latin typeface="Cambria Math" panose="02040503050406030204" pitchFamily="18" charset="0"/>
                        </a:rPr>
                        <m:t>0</m:t>
                      </m:r>
                      <m:r>
                        <a:rPr lang="en-US" sz="1400" i="1" smtClean="0">
                          <a:latin typeface="Cambria Math" charset="0"/>
                        </a:rPr>
                        <m:t>%</m:t>
                      </m:r>
                      <m:sSub>
                        <m:sSubPr>
                          <m:ctrlPr>
                            <a:rPr lang="en-US" sz="1400" i="1">
                              <a:latin typeface="Cambria Math" panose="02040503050406030204" pitchFamily="18" charset="0"/>
                            </a:rPr>
                          </m:ctrlPr>
                        </m:sSubPr>
                        <m:e>
                          <m:r>
                            <a:rPr lang="en-US" sz="1400" i="1">
                              <a:latin typeface="Cambria Math" charset="0"/>
                            </a:rPr>
                            <m:t>𝐶𝐼</m:t>
                          </m:r>
                          <m:r>
                            <a:rPr lang="en-US" sz="1400" i="1">
                              <a:latin typeface="Cambria Math" charset="0"/>
                              <a:ea typeface="Cambria Math" charset="0"/>
                              <a:cs typeface="Cambria Math" charset="0"/>
                            </a:rPr>
                            <m:t>𝜇</m:t>
                          </m:r>
                        </m:e>
                        <m:sub>
                          <m:r>
                            <a:rPr lang="en-US" sz="1400" i="1">
                              <a:latin typeface="Cambria Math" charset="0"/>
                            </a:rPr>
                            <m:t>𝐷𝑖𝑓𝑓</m:t>
                          </m:r>
                        </m:sub>
                      </m:sSub>
                      <m:r>
                        <a:rPr lang="en-US" sz="1400" i="1">
                          <a:latin typeface="Cambria Math" charset="0"/>
                        </a:rPr>
                        <m:t>=</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charset="0"/>
                                </a:rPr>
                                <m:t>𝑀</m:t>
                              </m:r>
                            </m:e>
                            <m:sub>
                              <m:r>
                                <a:rPr lang="en-US" sz="1400" i="1">
                                  <a:latin typeface="Cambria Math" charset="0"/>
                                </a:rPr>
                                <m:t>1</m:t>
                              </m:r>
                            </m:sub>
                          </m:sSub>
                          <m:r>
                            <a:rPr lang="en-US" sz="1400" i="1">
                              <a:latin typeface="Cambria Math" charset="0"/>
                            </a:rPr>
                            <m:t>−</m:t>
                          </m:r>
                          <m:sSub>
                            <m:sSubPr>
                              <m:ctrlPr>
                                <a:rPr lang="en-US" sz="1400" i="1">
                                  <a:latin typeface="Cambria Math" panose="02040503050406030204" pitchFamily="18" charset="0"/>
                                </a:rPr>
                              </m:ctrlPr>
                            </m:sSubPr>
                            <m:e>
                              <m:r>
                                <a:rPr lang="en-US" sz="1400" i="1">
                                  <a:latin typeface="Cambria Math" charset="0"/>
                                </a:rPr>
                                <m:t>𝑀</m:t>
                              </m:r>
                            </m:e>
                            <m:sub>
                              <m:r>
                                <a:rPr lang="en-US" sz="1400" i="1">
                                  <a:latin typeface="Cambria Math" charset="0"/>
                                </a:rPr>
                                <m:t>2</m:t>
                              </m:r>
                            </m:sub>
                          </m:sSub>
                        </m:e>
                      </m:d>
                      <m:r>
                        <a:rPr lang="en-US" sz="1400" i="1">
                          <a:latin typeface="Cambria Math" charset="0"/>
                          <a:ea typeface="Cambria Math" charset="0"/>
                          <a:cs typeface="Cambria Math" charset="0"/>
                        </a:rPr>
                        <m:t>±</m:t>
                      </m:r>
                      <m:d>
                        <m:dPr>
                          <m:ctrlPr>
                            <a:rPr lang="en-US" sz="1400" i="1">
                              <a:latin typeface="Cambria Math" panose="02040503050406030204" pitchFamily="18" charset="0"/>
                              <a:ea typeface="Cambria Math" charset="0"/>
                              <a:cs typeface="Cambria Math" charset="0"/>
                            </a:rPr>
                          </m:ctrlPr>
                        </m:dPr>
                        <m:e>
                          <m:sSub>
                            <m:sSubPr>
                              <m:ctrlPr>
                                <a:rPr lang="en-US" sz="1400" i="1">
                                  <a:latin typeface="Cambria Math" panose="02040503050406030204" pitchFamily="18" charset="0"/>
                                  <a:ea typeface="Cambria Math" charset="0"/>
                                  <a:cs typeface="Cambria Math" charset="0"/>
                                </a:rPr>
                              </m:ctrlPr>
                            </m:sSubPr>
                            <m:e>
                              <m:r>
                                <a:rPr lang="en-US" sz="1400" i="1">
                                  <a:latin typeface="Cambria Math" charset="0"/>
                                  <a:ea typeface="Cambria Math" charset="0"/>
                                  <a:cs typeface="Cambria Math" charset="0"/>
                                </a:rPr>
                                <m:t>𝑡</m:t>
                              </m:r>
                            </m:e>
                            <m:sub>
                              <m:r>
                                <a:rPr lang="en-US" sz="1400" i="1">
                                  <a:latin typeface="Cambria Math" charset="0"/>
                                  <a:ea typeface="Cambria Math" charset="0"/>
                                  <a:cs typeface="Cambria Math" charset="0"/>
                                </a:rPr>
                                <m:t>𝑐𝑣</m:t>
                              </m:r>
                            </m:sub>
                          </m:sSub>
                          <m:r>
                            <a:rPr lang="en-US" sz="1400" i="1">
                              <a:latin typeface="Cambria Math" charset="0"/>
                              <a:ea typeface="Cambria Math" charset="0"/>
                              <a:cs typeface="Cambria Math" charset="0"/>
                            </a:rPr>
                            <m:t>×</m:t>
                          </m:r>
                          <m:sSub>
                            <m:sSubPr>
                              <m:ctrlPr>
                                <a:rPr lang="en-US" sz="1400" i="1">
                                  <a:latin typeface="Cambria Math" panose="02040503050406030204" pitchFamily="18" charset="0"/>
                                  <a:ea typeface="Cambria Math" charset="0"/>
                                  <a:cs typeface="Cambria Math" charset="0"/>
                                </a:rPr>
                              </m:ctrlPr>
                            </m:sSubPr>
                            <m:e>
                              <m:r>
                                <a:rPr lang="en-US" sz="1400" i="1">
                                  <a:latin typeface="Cambria Math" charset="0"/>
                                  <a:ea typeface="Cambria Math" charset="0"/>
                                  <a:cs typeface="Cambria Math" charset="0"/>
                                </a:rPr>
                                <m:t>𝑆</m:t>
                              </m:r>
                            </m:e>
                            <m:sub>
                              <m:sSub>
                                <m:sSubPr>
                                  <m:ctrlPr>
                                    <a:rPr lang="en-US" sz="1400" i="1">
                                      <a:latin typeface="Cambria Math" panose="02040503050406030204" pitchFamily="18" charset="0"/>
                                      <a:ea typeface="Cambria Math" charset="0"/>
                                      <a:cs typeface="Cambria Math" charset="0"/>
                                    </a:rPr>
                                  </m:ctrlPr>
                                </m:sSubPr>
                                <m:e>
                                  <m:r>
                                    <a:rPr lang="en-US" sz="1400" i="1">
                                      <a:latin typeface="Cambria Math" charset="0"/>
                                      <a:ea typeface="Cambria Math" charset="0"/>
                                      <a:cs typeface="Cambria Math" charset="0"/>
                                    </a:rPr>
                                    <m:t>𝑀</m:t>
                                  </m:r>
                                </m:e>
                                <m:sub>
                                  <m:r>
                                    <a:rPr lang="en-US" sz="1400" i="1">
                                      <a:latin typeface="Cambria Math" charset="0"/>
                                      <a:ea typeface="Cambria Math" charset="0"/>
                                      <a:cs typeface="Cambria Math" charset="0"/>
                                    </a:rPr>
                                    <m:t>1</m:t>
                                  </m:r>
                                </m:sub>
                              </m:sSub>
                              <m:r>
                                <a:rPr lang="en-US" sz="1400" i="1">
                                  <a:latin typeface="Cambria Math" charset="0"/>
                                  <a:ea typeface="Cambria Math" charset="0"/>
                                  <a:cs typeface="Cambria Math" charset="0"/>
                                </a:rPr>
                                <m:t>−</m:t>
                              </m:r>
                              <m:sSub>
                                <m:sSubPr>
                                  <m:ctrlPr>
                                    <a:rPr lang="en-US" sz="1400" i="1">
                                      <a:latin typeface="Cambria Math" panose="02040503050406030204" pitchFamily="18" charset="0"/>
                                      <a:ea typeface="Cambria Math" charset="0"/>
                                      <a:cs typeface="Cambria Math" charset="0"/>
                                    </a:rPr>
                                  </m:ctrlPr>
                                </m:sSubPr>
                                <m:e>
                                  <m:r>
                                    <a:rPr lang="en-US" sz="1400" i="1">
                                      <a:latin typeface="Cambria Math" charset="0"/>
                                      <a:ea typeface="Cambria Math" charset="0"/>
                                      <a:cs typeface="Cambria Math" charset="0"/>
                                    </a:rPr>
                                    <m:t>𝑀</m:t>
                                  </m:r>
                                </m:e>
                                <m:sub>
                                  <m:r>
                                    <a:rPr lang="en-US" sz="1400" i="1">
                                      <a:latin typeface="Cambria Math" charset="0"/>
                                      <a:ea typeface="Cambria Math" charset="0"/>
                                      <a:cs typeface="Cambria Math" charset="0"/>
                                    </a:rPr>
                                    <m:t>2</m:t>
                                  </m:r>
                                </m:sub>
                              </m:sSub>
                            </m:sub>
                          </m:sSub>
                        </m:e>
                      </m:d>
                    </m:oMath>
                    <m:oMath xmlns:m="http://schemas.openxmlformats.org/officeDocument/2006/math">
                      <m:r>
                        <a:rPr lang="en-US" sz="1400" b="0" i="1" smtClean="0">
                          <a:latin typeface="Cambria Math" charset="0"/>
                          <a:ea typeface="Cambria Math" charset="0"/>
                          <a:cs typeface="Cambria Math" charset="0"/>
                        </a:rPr>
                        <m:t>=</m:t>
                      </m:r>
                      <m:d>
                        <m:dPr>
                          <m:ctrlPr>
                            <a:rPr lang="en-US" sz="1400" b="0" i="1" smtClean="0">
                              <a:latin typeface="Cambria Math" panose="02040503050406030204" pitchFamily="18" charset="0"/>
                              <a:ea typeface="Cambria Math" charset="0"/>
                              <a:cs typeface="Cambria Math" charset="0"/>
                            </a:rPr>
                          </m:ctrlPr>
                        </m:dPr>
                        <m:e>
                          <m:r>
                            <a:rPr lang="en-US" sz="1400" b="0" i="1" smtClean="0">
                              <a:latin typeface="Cambria Math" panose="02040503050406030204" pitchFamily="18" charset="0"/>
                              <a:ea typeface="Cambria Math" charset="0"/>
                              <a:cs typeface="Cambria Math" charset="0"/>
                            </a:rPr>
                            <m:t>26.3</m:t>
                          </m:r>
                          <m:r>
                            <a:rPr lang="en-US" sz="1400" b="0" i="1" smtClean="0">
                              <a:latin typeface="Cambria Math" charset="0"/>
                              <a:ea typeface="Cambria Math" charset="0"/>
                              <a:cs typeface="Cambria Math" charset="0"/>
                            </a:rPr>
                            <m:t>−</m:t>
                          </m:r>
                          <m:r>
                            <a:rPr lang="en-US" sz="1400" b="0" i="1" smtClean="0">
                              <a:latin typeface="Cambria Math" panose="02040503050406030204" pitchFamily="18" charset="0"/>
                              <a:ea typeface="Cambria Math" charset="0"/>
                              <a:cs typeface="Cambria Math" charset="0"/>
                            </a:rPr>
                            <m:t>12.8</m:t>
                          </m:r>
                        </m:e>
                      </m:d>
                      <m:r>
                        <a:rPr lang="en-US" sz="1400" b="0" i="1" smtClean="0">
                          <a:latin typeface="Cambria Math" charset="0"/>
                          <a:ea typeface="Cambria Math" charset="0"/>
                          <a:cs typeface="Cambria Math" charset="0"/>
                        </a:rPr>
                        <m:t>±</m:t>
                      </m:r>
                      <m:d>
                        <m:dPr>
                          <m:ctrlPr>
                            <a:rPr lang="en-US" sz="1400" b="0" i="1" smtClean="0">
                              <a:latin typeface="Cambria Math" panose="02040503050406030204" pitchFamily="18" charset="0"/>
                              <a:ea typeface="Cambria Math" charset="0"/>
                              <a:cs typeface="Cambria Math" charset="0"/>
                            </a:rPr>
                          </m:ctrlPr>
                        </m:dPr>
                        <m:e>
                          <m:r>
                            <a:rPr lang="en-US" sz="1400" b="0" i="1" smtClean="0">
                              <a:latin typeface="Cambria Math" panose="02040503050406030204" pitchFamily="18" charset="0"/>
                              <a:ea typeface="Cambria Math" charset="0"/>
                              <a:cs typeface="Cambria Math" charset="0"/>
                            </a:rPr>
                            <m:t>1.679</m:t>
                          </m:r>
                          <m:r>
                            <a:rPr lang="en-US" sz="1400" b="0" i="1" smtClean="0">
                              <a:latin typeface="Cambria Math" charset="0"/>
                              <a:ea typeface="Cambria Math" charset="0"/>
                              <a:cs typeface="Cambria Math" charset="0"/>
                            </a:rPr>
                            <m:t>×</m:t>
                          </m:r>
                          <m:r>
                            <a:rPr lang="en-US" sz="1400" b="0" i="1" smtClean="0">
                              <a:latin typeface="Cambria Math" panose="02040503050406030204" pitchFamily="18" charset="0"/>
                              <a:ea typeface="Cambria Math" charset="0"/>
                              <a:cs typeface="Cambria Math" charset="0"/>
                            </a:rPr>
                            <m:t>5.56</m:t>
                          </m:r>
                        </m:e>
                      </m:d>
                    </m:oMath>
                    <m:oMath xmlns:m="http://schemas.openxmlformats.org/officeDocument/2006/math">
                      <m:r>
                        <a:rPr lang="en-US" sz="1400" b="0" i="1" smtClean="0">
                          <a:latin typeface="Cambria Math" charset="0"/>
                          <a:ea typeface="Cambria Math" charset="0"/>
                          <a:cs typeface="Cambria Math" charset="0"/>
                        </a:rPr>
                        <m:t>=</m:t>
                      </m:r>
                      <m:r>
                        <a:rPr lang="en-US" sz="1400" b="0" i="1" smtClean="0">
                          <a:latin typeface="Cambria Math" panose="02040503050406030204" pitchFamily="18" charset="0"/>
                          <a:ea typeface="Cambria Math" charset="0"/>
                          <a:cs typeface="Cambria Math" charset="0"/>
                        </a:rPr>
                        <m:t>13.5</m:t>
                      </m:r>
                      <m:r>
                        <a:rPr lang="en-US" sz="1400" b="0" i="1" smtClean="0">
                          <a:latin typeface="Cambria Math" charset="0"/>
                          <a:ea typeface="Cambria Math" charset="0"/>
                          <a:cs typeface="Cambria Math" charset="0"/>
                        </a:rPr>
                        <m:t>±</m:t>
                      </m:r>
                      <m:r>
                        <a:rPr lang="en-US" sz="1400" b="0" i="1" smtClean="0">
                          <a:latin typeface="Cambria Math" panose="02040503050406030204" pitchFamily="18" charset="0"/>
                          <a:ea typeface="Cambria Math" charset="0"/>
                          <a:cs typeface="Cambria Math" charset="0"/>
                        </a:rPr>
                        <m:t>9.36</m:t>
                      </m:r>
                    </m:oMath>
                    <m:oMath xmlns:m="http://schemas.openxmlformats.org/officeDocument/2006/math">
                      <m:r>
                        <a:rPr lang="en-US" sz="1400" b="0" i="1" smtClean="0">
                          <a:latin typeface="Cambria Math" charset="0"/>
                          <a:ea typeface="Cambria Math" charset="0"/>
                          <a:cs typeface="Cambria Math" charset="0"/>
                        </a:rPr>
                        <m:t>=</m:t>
                      </m:r>
                      <m:r>
                        <a:rPr lang="en-US" sz="1400" b="0" i="1" smtClean="0">
                          <a:latin typeface="Cambria Math" charset="0"/>
                          <a:ea typeface="Cambria Math" charset="0"/>
                          <a:cs typeface="Cambria Math" charset="0"/>
                        </a:rPr>
                        <m:t>𝑓𝑟𝑜𝑚</m:t>
                      </m:r>
                      <m:r>
                        <a:rPr lang="en-US" sz="1400" b="0" i="1" smtClean="0">
                          <a:latin typeface="Cambria Math" charset="0"/>
                          <a:ea typeface="Cambria Math" charset="0"/>
                          <a:cs typeface="Cambria Math" charset="0"/>
                        </a:rPr>
                        <m:t> 4.14 </m:t>
                      </m:r>
                      <m:r>
                        <a:rPr lang="en-US" sz="1400" b="0" i="1" smtClean="0">
                          <a:latin typeface="Cambria Math" charset="0"/>
                          <a:ea typeface="Cambria Math" charset="0"/>
                          <a:cs typeface="Cambria Math" charset="0"/>
                        </a:rPr>
                        <m:t>𝑡𝑜</m:t>
                      </m:r>
                      <m:r>
                        <a:rPr lang="en-US" sz="1400" b="0" i="1" smtClean="0">
                          <a:latin typeface="Cambria Math" charset="0"/>
                          <a:ea typeface="Cambria Math" charset="0"/>
                          <a:cs typeface="Cambria Math" charset="0"/>
                        </a:rPr>
                        <m:t> 22.86</m:t>
                      </m:r>
                    </m:oMath>
                  </m:oMathPara>
                </a14:m>
                <a:endParaRPr lang="en-US" sz="1400" dirty="0"/>
              </a:p>
            </p:txBody>
          </p:sp>
        </mc:Choice>
        <mc:Fallback xmlns="">
          <p:sp>
            <p:nvSpPr>
              <p:cNvPr id="14" name="TextBox 13">
                <a:extLst>
                  <a:ext uri="{FF2B5EF4-FFF2-40B4-BE49-F238E27FC236}">
                    <a16:creationId xmlns:a16="http://schemas.microsoft.com/office/drawing/2014/main" id="{942F8742-CF44-48C4-B7AD-7E654E07517C}"/>
                  </a:ext>
                </a:extLst>
              </p:cNvPr>
              <p:cNvSpPr txBox="1">
                <a:spLocks noRot="1" noChangeAspect="1" noMove="1" noResize="1" noEditPoints="1" noAdjustHandles="1" noChangeArrowheads="1" noChangeShapeType="1" noTextEdit="1"/>
              </p:cNvSpPr>
              <p:nvPr/>
            </p:nvSpPr>
            <p:spPr>
              <a:xfrm>
                <a:off x="882806" y="3042915"/>
                <a:ext cx="5029200" cy="1435778"/>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3549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200" y="312286"/>
            <a:ext cx="2108580" cy="502602"/>
          </a:xfrm>
        </p:spPr>
        <p:txBody>
          <a:bodyPr>
            <a:normAutofit fontScale="90000"/>
          </a:bodyPr>
          <a:lstStyle/>
          <a:p>
            <a:r>
              <a:rPr lang="en-US" sz="4000" dirty="0"/>
              <a:t>Example 2</a:t>
            </a:r>
          </a:p>
        </p:txBody>
      </p:sp>
      <p:sp>
        <p:nvSpPr>
          <p:cNvPr id="25" name="Rectangle 1"/>
          <p:cNvSpPr>
            <a:spLocks noChangeArrowheads="1"/>
          </p:cNvSpPr>
          <p:nvPr/>
        </p:nvSpPr>
        <p:spPr bwMode="auto">
          <a:xfrm>
            <a:off x="463879" y="814888"/>
            <a:ext cx="3853966"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38138" indent="-338138">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marL="0">
              <a:spcBef>
                <a:spcPts val="0"/>
              </a:spcBef>
              <a:buClr>
                <a:schemeClr val="tx2"/>
              </a:buClr>
              <a:buSzPct val="75000"/>
              <a:buNone/>
            </a:pPr>
            <a:r>
              <a:rPr lang="en-US" altLang="en-US" sz="1600" dirty="0">
                <a:solidFill>
                  <a:schemeClr val="tx1"/>
                </a:solidFill>
                <a:latin typeface="+mn-lt"/>
              </a:rPr>
              <a:t>To determine whether adjunctive raloxifene therapy reduces illness severity in women with refractory schizophrenia, a 12-week, double-blind, placebo-controlled,</a:t>
            </a:r>
          </a:p>
          <a:p>
            <a:pPr marL="0">
              <a:spcBef>
                <a:spcPts val="0"/>
              </a:spcBef>
              <a:buClr>
                <a:schemeClr val="tx2"/>
              </a:buClr>
              <a:buSzPct val="75000"/>
              <a:buNone/>
            </a:pPr>
            <a:r>
              <a:rPr lang="en-US" altLang="en-US" sz="1600" dirty="0">
                <a:solidFill>
                  <a:schemeClr val="tx1"/>
                </a:solidFill>
                <a:latin typeface="+mn-lt"/>
              </a:rPr>
              <a:t>randomized clinical trial was performed at an urban tertiary referral center and a regional center from January 1, 2006, to December 31, 2014.</a:t>
            </a:r>
          </a:p>
        </p:txBody>
      </p:sp>
      <p:sp>
        <p:nvSpPr>
          <p:cNvPr id="26" name="Rectangle 25"/>
          <p:cNvSpPr/>
          <p:nvPr/>
        </p:nvSpPr>
        <p:spPr>
          <a:xfrm>
            <a:off x="402666" y="4944037"/>
            <a:ext cx="8285134" cy="584775"/>
          </a:xfrm>
          <a:prstGeom prst="rect">
            <a:avLst/>
          </a:prstGeom>
        </p:spPr>
        <p:txBody>
          <a:bodyPr wrap="square">
            <a:spAutoFit/>
          </a:bodyPr>
          <a:lstStyle/>
          <a:p>
            <a:pPr>
              <a:buClr>
                <a:schemeClr val="tx2"/>
              </a:buClr>
              <a:buSzPct val="75000"/>
            </a:pPr>
            <a:r>
              <a:rPr lang="en-US" altLang="en-US" sz="1600" b="1" dirty="0"/>
              <a:t>Question: Are there difference in the mean PANSS scores between participants treated with adjunct raloxifene and placebo?</a:t>
            </a:r>
          </a:p>
        </p:txBody>
      </p:sp>
      <p:sp>
        <p:nvSpPr>
          <p:cNvPr id="7" name="Rectangle 1">
            <a:extLst>
              <a:ext uri="{FF2B5EF4-FFF2-40B4-BE49-F238E27FC236}">
                <a16:creationId xmlns:a16="http://schemas.microsoft.com/office/drawing/2014/main" id="{21570020-1F4F-43B2-BAE5-C202F053DFD1}"/>
              </a:ext>
            </a:extLst>
          </p:cNvPr>
          <p:cNvSpPr>
            <a:spLocks noChangeArrowheads="1"/>
          </p:cNvSpPr>
          <p:nvPr/>
        </p:nvSpPr>
        <p:spPr bwMode="auto">
          <a:xfrm>
            <a:off x="437822" y="2834249"/>
            <a:ext cx="826835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38138" indent="-338138">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marL="0">
              <a:spcBef>
                <a:spcPts val="0"/>
              </a:spcBef>
              <a:buClr>
                <a:schemeClr val="tx2"/>
              </a:buClr>
              <a:buSzPct val="75000"/>
              <a:buNone/>
            </a:pPr>
            <a:r>
              <a:rPr lang="en-US" altLang="en-US" sz="1600" dirty="0">
                <a:solidFill>
                  <a:schemeClr val="tx1"/>
                </a:solidFill>
                <a:latin typeface="+mn-lt"/>
              </a:rPr>
              <a:t>The primary outcome was the change in the Positive and Negative Syndrome Scale (PANSS) total score. PANSS is a medical scale used for measuring symptom severity of patients with schizophrenia, with higher scores indicating severe illness.</a:t>
            </a:r>
          </a:p>
        </p:txBody>
      </p:sp>
      <p:pic>
        <p:nvPicPr>
          <p:cNvPr id="5" name="Picture 4" descr="A screenshot of a cell phone&#10;&#10;Description automatically generated">
            <a:extLst>
              <a:ext uri="{FF2B5EF4-FFF2-40B4-BE49-F238E27FC236}">
                <a16:creationId xmlns:a16="http://schemas.microsoft.com/office/drawing/2014/main" id="{21FDA8C3-6941-467B-B821-6DD9D642010A}"/>
              </a:ext>
            </a:extLst>
          </p:cNvPr>
          <p:cNvPicPr>
            <a:picLocks noChangeAspect="1"/>
          </p:cNvPicPr>
          <p:nvPr/>
        </p:nvPicPr>
        <p:blipFill>
          <a:blip r:embed="rId3"/>
          <a:stretch>
            <a:fillRect/>
          </a:stretch>
        </p:blipFill>
        <p:spPr>
          <a:xfrm>
            <a:off x="4343902" y="917132"/>
            <a:ext cx="4180231" cy="1276652"/>
          </a:xfrm>
          <a:prstGeom prst="rect">
            <a:avLst/>
          </a:prstGeom>
        </p:spPr>
      </p:pic>
      <p:sp>
        <p:nvSpPr>
          <p:cNvPr id="11" name="Rectangle 1">
            <a:extLst>
              <a:ext uri="{FF2B5EF4-FFF2-40B4-BE49-F238E27FC236}">
                <a16:creationId xmlns:a16="http://schemas.microsoft.com/office/drawing/2014/main" id="{7ED178AD-47C1-416C-8B07-0AA04CBE7D0A}"/>
              </a:ext>
            </a:extLst>
          </p:cNvPr>
          <p:cNvSpPr>
            <a:spLocks noChangeArrowheads="1"/>
          </p:cNvSpPr>
          <p:nvPr/>
        </p:nvSpPr>
        <p:spPr bwMode="auto">
          <a:xfrm>
            <a:off x="419445" y="3645729"/>
            <a:ext cx="8321889"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38138" indent="-338138">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marL="0">
              <a:spcBef>
                <a:spcPts val="0"/>
              </a:spcBef>
              <a:buClr>
                <a:schemeClr val="tx2"/>
              </a:buClr>
              <a:buSzPct val="75000"/>
              <a:buNone/>
            </a:pPr>
            <a:r>
              <a:rPr lang="en-US" altLang="en-US" sz="1600" dirty="0">
                <a:solidFill>
                  <a:schemeClr val="tx1"/>
                </a:solidFill>
                <a:latin typeface="+mn-lt"/>
              </a:rPr>
              <a:t>Enrolled participants were randomized to receive either adjunctive raloxifene or placebo. At baseline, 26 participants treated with adjunct raloxifene had mean PANSS score of 79.96 (SD = 15.91), while 30 participants treated with placebo had mean PANSS score of 77.03 (SD = 14.85). The investigators wish to make sure randomization successfully by comparing the mean PANSS score between two randomized groups.</a:t>
            </a:r>
          </a:p>
        </p:txBody>
      </p:sp>
    </p:spTree>
    <p:extLst>
      <p:ext uri="{BB962C8B-B14F-4D97-AF65-F5344CB8AC3E}">
        <p14:creationId xmlns:p14="http://schemas.microsoft.com/office/powerpoint/2010/main" val="40404463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200" y="312286"/>
            <a:ext cx="2119732" cy="502602"/>
          </a:xfrm>
        </p:spPr>
        <p:txBody>
          <a:bodyPr>
            <a:normAutofit fontScale="90000"/>
          </a:bodyPr>
          <a:lstStyle/>
          <a:p>
            <a:r>
              <a:rPr lang="en-US" sz="4000" dirty="0"/>
              <a:t>Example 2</a:t>
            </a:r>
          </a:p>
        </p:txBody>
      </p:sp>
      <p:sp>
        <p:nvSpPr>
          <p:cNvPr id="26" name="Rectangle 25"/>
          <p:cNvSpPr/>
          <p:nvPr/>
        </p:nvSpPr>
        <p:spPr>
          <a:xfrm>
            <a:off x="570451" y="922610"/>
            <a:ext cx="5075340" cy="369332"/>
          </a:xfrm>
          <a:prstGeom prst="rect">
            <a:avLst/>
          </a:prstGeom>
        </p:spPr>
        <p:txBody>
          <a:bodyPr wrap="square">
            <a:spAutoFit/>
          </a:bodyPr>
          <a:lstStyle/>
          <a:p>
            <a:pPr>
              <a:buClr>
                <a:schemeClr val="tx2"/>
              </a:buClr>
              <a:buSzPct val="75000"/>
            </a:pPr>
            <a:r>
              <a:rPr lang="en-US" altLang="en-US" b="1" dirty="0"/>
              <a:t>Step 1: State the null and alternative hypotheses.</a:t>
            </a:r>
          </a:p>
        </p:txBody>
      </p:sp>
      <p:sp>
        <p:nvSpPr>
          <p:cNvPr id="9" name="Rectangle 8">
            <a:extLst>
              <a:ext uri="{FF2B5EF4-FFF2-40B4-BE49-F238E27FC236}">
                <a16:creationId xmlns:a16="http://schemas.microsoft.com/office/drawing/2014/main" id="{2FA6BF03-6FB4-4C08-830E-7E27C7DFE6B3}"/>
              </a:ext>
            </a:extLst>
          </p:cNvPr>
          <p:cNvSpPr/>
          <p:nvPr/>
        </p:nvSpPr>
        <p:spPr>
          <a:xfrm>
            <a:off x="583796" y="1293857"/>
            <a:ext cx="7556280" cy="830997"/>
          </a:xfrm>
          <a:prstGeom prst="rect">
            <a:avLst/>
          </a:prstGeom>
        </p:spPr>
        <p:txBody>
          <a:bodyPr wrap="square">
            <a:spAutoFit/>
          </a:bodyPr>
          <a:lstStyle/>
          <a:p>
            <a:pPr>
              <a:defRPr/>
            </a:pPr>
            <a:r>
              <a:rPr lang="en-US" sz="1600" dirty="0">
                <a:solidFill>
                  <a:srgbClr val="000000"/>
                </a:solidFill>
                <a:cs typeface="Arial" pitchFamily="34" charset="0"/>
              </a:rPr>
              <a:t>If we define the baseline mean PANSS score in participants treated with </a:t>
            </a:r>
            <a:r>
              <a:rPr lang="en-US" altLang="en-US" sz="1600" dirty="0"/>
              <a:t>adjunctive raloxifene </a:t>
            </a:r>
            <a:r>
              <a:rPr lang="en-US" sz="1600" dirty="0">
                <a:solidFill>
                  <a:srgbClr val="000000"/>
                </a:solidFill>
                <a:cs typeface="Arial" pitchFamily="34" charset="0"/>
              </a:rPr>
              <a:t>as </a:t>
            </a:r>
            <a:r>
              <a:rPr lang="en-US" sz="1600" i="1" dirty="0">
                <a:solidFill>
                  <a:srgbClr val="000000"/>
                </a:solidFill>
                <a:cs typeface="Arial" pitchFamily="34" charset="0"/>
              </a:rPr>
              <a:t>µ</a:t>
            </a:r>
            <a:r>
              <a:rPr lang="en-US" sz="1600" baseline="-25000" dirty="0">
                <a:solidFill>
                  <a:srgbClr val="000000"/>
                </a:solidFill>
                <a:cs typeface="Arial" pitchFamily="34" charset="0"/>
              </a:rPr>
              <a:t>T</a:t>
            </a:r>
            <a:r>
              <a:rPr lang="en-US" sz="1600" dirty="0">
                <a:solidFill>
                  <a:srgbClr val="000000"/>
                </a:solidFill>
                <a:cs typeface="Arial" pitchFamily="34" charset="0"/>
              </a:rPr>
              <a:t> , define the baseline mean PANSS score in participants treated with placebo as </a:t>
            </a:r>
            <a:r>
              <a:rPr lang="en-US" sz="1600" i="1" dirty="0">
                <a:solidFill>
                  <a:srgbClr val="000000"/>
                </a:solidFill>
                <a:cs typeface="Arial" pitchFamily="34" charset="0"/>
              </a:rPr>
              <a:t>µ</a:t>
            </a:r>
            <a:r>
              <a:rPr lang="en-US" sz="1600" baseline="-25000" dirty="0">
                <a:solidFill>
                  <a:srgbClr val="000000"/>
                </a:solidFill>
                <a:cs typeface="Arial" pitchFamily="34" charset="0"/>
              </a:rPr>
              <a:t>C</a:t>
            </a:r>
            <a:r>
              <a:rPr lang="en-US" sz="1600" dirty="0">
                <a:solidFill>
                  <a:srgbClr val="000000"/>
                </a:solidFill>
                <a:cs typeface="Arial" pitchFamily="34" charset="0"/>
              </a:rPr>
              <a:t> , then</a:t>
            </a:r>
          </a:p>
        </p:txBody>
      </p:sp>
      <p:sp>
        <p:nvSpPr>
          <p:cNvPr id="17" name="Rectangle 16">
            <a:extLst>
              <a:ext uri="{FF2B5EF4-FFF2-40B4-BE49-F238E27FC236}">
                <a16:creationId xmlns:a16="http://schemas.microsoft.com/office/drawing/2014/main" id="{024A0773-0212-4CFD-AD27-79A1BBAF9D01}"/>
              </a:ext>
            </a:extLst>
          </p:cNvPr>
          <p:cNvSpPr/>
          <p:nvPr/>
        </p:nvSpPr>
        <p:spPr>
          <a:xfrm>
            <a:off x="1275907" y="1937605"/>
            <a:ext cx="4572000" cy="584775"/>
          </a:xfrm>
          <a:prstGeom prst="rect">
            <a:avLst/>
          </a:prstGeom>
        </p:spPr>
        <p:txBody>
          <a:bodyPr>
            <a:spAutoFit/>
          </a:bodyPr>
          <a:lstStyle/>
          <a:p>
            <a:pPr algn="ctr">
              <a:defRPr/>
            </a:pPr>
            <a:r>
              <a:rPr lang="en-US" sz="1600" i="1" dirty="0">
                <a:solidFill>
                  <a:srgbClr val="000000"/>
                </a:solidFill>
                <a:cs typeface="Arial" pitchFamily="34" charset="0"/>
              </a:rPr>
              <a:t>H</a:t>
            </a:r>
            <a:r>
              <a:rPr lang="en-US" sz="1600" baseline="-25000" dirty="0">
                <a:solidFill>
                  <a:srgbClr val="000000"/>
                </a:solidFill>
                <a:cs typeface="Arial" pitchFamily="34" charset="0"/>
              </a:rPr>
              <a:t>0</a:t>
            </a:r>
            <a:r>
              <a:rPr lang="en-US" sz="1600" dirty="0">
                <a:solidFill>
                  <a:srgbClr val="000000"/>
                </a:solidFill>
                <a:cs typeface="Arial" pitchFamily="34" charset="0"/>
              </a:rPr>
              <a:t>:  </a:t>
            </a:r>
            <a:r>
              <a:rPr lang="en-US" sz="1600" i="1" dirty="0">
                <a:solidFill>
                  <a:srgbClr val="000000"/>
                </a:solidFill>
                <a:cs typeface="Arial" pitchFamily="34" charset="0"/>
              </a:rPr>
              <a:t>µ</a:t>
            </a:r>
            <a:r>
              <a:rPr lang="en-US" sz="1600" baseline="-25000" dirty="0">
                <a:solidFill>
                  <a:srgbClr val="000000"/>
                </a:solidFill>
                <a:cs typeface="Arial" pitchFamily="34" charset="0"/>
              </a:rPr>
              <a:t>T</a:t>
            </a:r>
            <a:r>
              <a:rPr lang="en-US" sz="1600" dirty="0">
                <a:solidFill>
                  <a:srgbClr val="000000"/>
                </a:solidFill>
                <a:cs typeface="Arial" pitchFamily="34" charset="0"/>
              </a:rPr>
              <a:t> = </a:t>
            </a:r>
            <a:r>
              <a:rPr lang="en-US" sz="1600" i="1" dirty="0">
                <a:solidFill>
                  <a:srgbClr val="000000"/>
                </a:solidFill>
                <a:cs typeface="Arial" pitchFamily="34" charset="0"/>
              </a:rPr>
              <a:t>µ</a:t>
            </a:r>
            <a:r>
              <a:rPr lang="en-US" sz="1600" baseline="-25000" dirty="0">
                <a:solidFill>
                  <a:srgbClr val="000000"/>
                </a:solidFill>
                <a:cs typeface="Arial" pitchFamily="34" charset="0"/>
              </a:rPr>
              <a:t>C</a:t>
            </a:r>
            <a:endParaRPr lang="en-US" sz="1600" dirty="0">
              <a:solidFill>
                <a:srgbClr val="000000"/>
              </a:solidFill>
              <a:cs typeface="Arial" pitchFamily="34" charset="0"/>
            </a:endParaRPr>
          </a:p>
          <a:p>
            <a:pPr algn="ctr">
              <a:defRPr/>
            </a:pPr>
            <a:r>
              <a:rPr lang="en-US" sz="1600" i="1" dirty="0">
                <a:solidFill>
                  <a:srgbClr val="000000"/>
                </a:solidFill>
                <a:cs typeface="Arial" pitchFamily="34" charset="0"/>
              </a:rPr>
              <a:t>H</a:t>
            </a:r>
            <a:r>
              <a:rPr lang="en-US" sz="1600" baseline="-25000" dirty="0">
                <a:solidFill>
                  <a:srgbClr val="000000"/>
                </a:solidFill>
                <a:cs typeface="Arial" pitchFamily="34" charset="0"/>
              </a:rPr>
              <a:t>a</a:t>
            </a:r>
            <a:r>
              <a:rPr lang="en-US" sz="1600" dirty="0">
                <a:solidFill>
                  <a:srgbClr val="000000"/>
                </a:solidFill>
                <a:cs typeface="Arial" pitchFamily="34" charset="0"/>
              </a:rPr>
              <a:t>: </a:t>
            </a:r>
            <a:r>
              <a:rPr lang="en-US" sz="1600" i="1" dirty="0">
                <a:solidFill>
                  <a:srgbClr val="000000"/>
                </a:solidFill>
                <a:cs typeface="Arial" pitchFamily="34" charset="0"/>
              </a:rPr>
              <a:t>µ</a:t>
            </a:r>
            <a:r>
              <a:rPr lang="en-US" sz="1600" baseline="-25000" dirty="0">
                <a:solidFill>
                  <a:srgbClr val="000000"/>
                </a:solidFill>
                <a:cs typeface="Arial" pitchFamily="34" charset="0"/>
              </a:rPr>
              <a:t>T</a:t>
            </a:r>
            <a:r>
              <a:rPr lang="en-US" sz="1600" dirty="0">
                <a:solidFill>
                  <a:srgbClr val="000000"/>
                </a:solidFill>
                <a:cs typeface="Arial" pitchFamily="34" charset="0"/>
              </a:rPr>
              <a:t> ≠ </a:t>
            </a:r>
            <a:r>
              <a:rPr lang="en-US" sz="1600" i="1" dirty="0">
                <a:solidFill>
                  <a:srgbClr val="000000"/>
                </a:solidFill>
                <a:cs typeface="Arial" pitchFamily="34" charset="0"/>
              </a:rPr>
              <a:t>µ</a:t>
            </a:r>
            <a:r>
              <a:rPr lang="en-US" sz="1600" baseline="-25000" dirty="0">
                <a:solidFill>
                  <a:srgbClr val="000000"/>
                </a:solidFill>
                <a:cs typeface="Arial" pitchFamily="34" charset="0"/>
              </a:rPr>
              <a:t>C</a:t>
            </a:r>
            <a:endParaRPr lang="en-US" sz="1600" dirty="0"/>
          </a:p>
        </p:txBody>
      </p:sp>
      <p:sp>
        <p:nvSpPr>
          <p:cNvPr id="25" name="Rectangle 24">
            <a:extLst>
              <a:ext uri="{FF2B5EF4-FFF2-40B4-BE49-F238E27FC236}">
                <a16:creationId xmlns:a16="http://schemas.microsoft.com/office/drawing/2014/main" id="{144A6D2A-79E8-4A17-9318-C59E3A6444C0}"/>
              </a:ext>
            </a:extLst>
          </p:cNvPr>
          <p:cNvSpPr/>
          <p:nvPr/>
        </p:nvSpPr>
        <p:spPr>
          <a:xfrm>
            <a:off x="563527" y="2471729"/>
            <a:ext cx="7262037" cy="338554"/>
          </a:xfrm>
          <a:prstGeom prst="rect">
            <a:avLst/>
          </a:prstGeom>
        </p:spPr>
        <p:txBody>
          <a:bodyPr wrap="square">
            <a:spAutoFit/>
          </a:bodyPr>
          <a:lstStyle/>
          <a:p>
            <a:pPr>
              <a:spcBef>
                <a:spcPct val="0"/>
              </a:spcBef>
              <a:spcAft>
                <a:spcPts val="600"/>
              </a:spcAft>
            </a:pPr>
            <a:r>
              <a:rPr lang="en-US" altLang="en-US" sz="1600" dirty="0">
                <a:solidFill>
                  <a:srgbClr val="000000"/>
                </a:solidFill>
              </a:rPr>
              <a:t>If conditions are met, we will carry out an independent  two-sample </a:t>
            </a:r>
            <a:r>
              <a:rPr lang="en-US" altLang="en-US" sz="1600" i="1" dirty="0">
                <a:solidFill>
                  <a:srgbClr val="000000"/>
                </a:solidFill>
              </a:rPr>
              <a:t>t-</a:t>
            </a:r>
            <a:r>
              <a:rPr lang="en-US" altLang="en-US" sz="1600" dirty="0">
                <a:solidFill>
                  <a:srgbClr val="000000"/>
                </a:solidFill>
              </a:rPr>
              <a:t>test for </a:t>
            </a:r>
            <a:r>
              <a:rPr lang="en-US" altLang="en-US" sz="1600" i="1" dirty="0">
                <a:solidFill>
                  <a:srgbClr val="000000"/>
                </a:solidFill>
              </a:rPr>
              <a:t>µ</a:t>
            </a:r>
            <a:r>
              <a:rPr lang="en-US" altLang="en-US" sz="1600" baseline="-25000" dirty="0">
                <a:solidFill>
                  <a:srgbClr val="000000"/>
                </a:solidFill>
              </a:rPr>
              <a:t>T</a:t>
            </a:r>
            <a:r>
              <a:rPr lang="en-US" altLang="en-US" sz="1600" i="1" baseline="-25000" dirty="0">
                <a:solidFill>
                  <a:srgbClr val="000000"/>
                </a:solidFill>
              </a:rPr>
              <a:t> </a:t>
            </a:r>
            <a:r>
              <a:rPr lang="en-US" altLang="en-US" sz="1600" i="1" dirty="0">
                <a:solidFill>
                  <a:srgbClr val="000000"/>
                </a:solidFill>
                <a:cs typeface="Arial" panose="020B0604020202020204" pitchFamily="34" charset="0"/>
              </a:rPr>
              <a:t>– µ</a:t>
            </a:r>
            <a:r>
              <a:rPr lang="en-US" altLang="en-US" sz="1600" baseline="-25000" dirty="0">
                <a:solidFill>
                  <a:srgbClr val="000000"/>
                </a:solidFill>
                <a:cs typeface="Arial" panose="020B0604020202020204" pitchFamily="34" charset="0"/>
              </a:rPr>
              <a:t>C</a:t>
            </a:r>
            <a:r>
              <a:rPr lang="en-US" altLang="en-US" sz="1600" i="1" dirty="0">
                <a:solidFill>
                  <a:srgbClr val="000000"/>
                </a:solidFill>
                <a:cs typeface="Arial" panose="020B0604020202020204" pitchFamily="34" charset="0"/>
              </a:rPr>
              <a:t>.</a:t>
            </a:r>
          </a:p>
        </p:txBody>
      </p:sp>
      <p:sp>
        <p:nvSpPr>
          <p:cNvPr id="31" name="TextBox 30">
            <a:extLst>
              <a:ext uri="{FF2B5EF4-FFF2-40B4-BE49-F238E27FC236}">
                <a16:creationId xmlns:a16="http://schemas.microsoft.com/office/drawing/2014/main" id="{F57D3D9E-9A79-4029-90F6-27BFDD939033}"/>
              </a:ext>
            </a:extLst>
          </p:cNvPr>
          <p:cNvSpPr txBox="1">
            <a:spLocks noChangeArrowheads="1"/>
          </p:cNvSpPr>
          <p:nvPr/>
        </p:nvSpPr>
        <p:spPr bwMode="auto">
          <a:xfrm>
            <a:off x="509365" y="2762238"/>
            <a:ext cx="72708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a:spcBef>
                <a:spcPct val="0"/>
              </a:spcBef>
              <a:buClrTx/>
              <a:buSzPct val="80000"/>
            </a:pPr>
            <a:r>
              <a:rPr lang="en-US" altLang="en-US" sz="1600" b="1" dirty="0">
                <a:solidFill>
                  <a:schemeClr val="tx1"/>
                </a:solidFill>
                <a:latin typeface="+mn-lt"/>
              </a:rPr>
              <a:t>Random:</a:t>
            </a:r>
            <a:r>
              <a:rPr lang="en-US" altLang="en-US" sz="1600" dirty="0">
                <a:solidFill>
                  <a:schemeClr val="tx1"/>
                </a:solidFill>
                <a:latin typeface="+mn-lt"/>
              </a:rPr>
              <a:t> The 56 participants were randomly assigned to the two groups.</a:t>
            </a:r>
            <a:endParaRPr lang="en-US" altLang="en-US" sz="1600" b="1" dirty="0">
              <a:solidFill>
                <a:schemeClr val="tx1"/>
              </a:solidFill>
              <a:latin typeface="+mn-lt"/>
            </a:endParaRPr>
          </a:p>
        </p:txBody>
      </p:sp>
      <p:sp>
        <p:nvSpPr>
          <p:cNvPr id="33" name="TextBox 32">
            <a:extLst>
              <a:ext uri="{FF2B5EF4-FFF2-40B4-BE49-F238E27FC236}">
                <a16:creationId xmlns:a16="http://schemas.microsoft.com/office/drawing/2014/main" id="{ACA568A2-6E9C-4CDE-AFAA-75C875EA39A8}"/>
              </a:ext>
            </a:extLst>
          </p:cNvPr>
          <p:cNvSpPr txBox="1">
            <a:spLocks noChangeArrowheads="1"/>
          </p:cNvSpPr>
          <p:nvPr/>
        </p:nvSpPr>
        <p:spPr bwMode="auto">
          <a:xfrm>
            <a:off x="509365" y="3034709"/>
            <a:ext cx="8047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a:spcBef>
                <a:spcPct val="0"/>
              </a:spcBef>
              <a:buClrTx/>
              <a:buSzPct val="80000"/>
            </a:pPr>
            <a:r>
              <a:rPr lang="en-US" altLang="en-US" sz="1600" b="1" dirty="0">
                <a:solidFill>
                  <a:schemeClr val="tx1"/>
                </a:solidFill>
                <a:latin typeface="+mn-lt"/>
              </a:rPr>
              <a:t>Normal:</a:t>
            </a:r>
            <a:r>
              <a:rPr lang="en-US" altLang="en-US" sz="1600" dirty="0">
                <a:solidFill>
                  <a:schemeClr val="tx1"/>
                </a:solidFill>
                <a:latin typeface="+mn-lt"/>
              </a:rPr>
              <a:t> Boxplots and Normal probability plots for these data are below:</a:t>
            </a:r>
            <a:endParaRPr lang="en-US" altLang="en-US" sz="1600" b="1" dirty="0">
              <a:solidFill>
                <a:schemeClr val="tx1"/>
              </a:solidFill>
              <a:latin typeface="+mn-lt"/>
            </a:endParaRPr>
          </a:p>
        </p:txBody>
      </p:sp>
      <p:sp>
        <p:nvSpPr>
          <p:cNvPr id="35" name="TextBox 34">
            <a:extLst>
              <a:ext uri="{FF2B5EF4-FFF2-40B4-BE49-F238E27FC236}">
                <a16:creationId xmlns:a16="http://schemas.microsoft.com/office/drawing/2014/main" id="{0EFD935B-6F28-4B89-A391-7B5593721C17}"/>
              </a:ext>
            </a:extLst>
          </p:cNvPr>
          <p:cNvSpPr txBox="1">
            <a:spLocks noChangeArrowheads="1"/>
          </p:cNvSpPr>
          <p:nvPr/>
        </p:nvSpPr>
        <p:spPr bwMode="auto">
          <a:xfrm>
            <a:off x="509365" y="4982138"/>
            <a:ext cx="79647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a:spcBef>
                <a:spcPct val="0"/>
              </a:spcBef>
              <a:buClrTx/>
              <a:buSzPct val="80000"/>
            </a:pPr>
            <a:r>
              <a:rPr lang="en-US" altLang="en-US" sz="1600" b="1" dirty="0">
                <a:solidFill>
                  <a:schemeClr val="tx1"/>
                </a:solidFill>
                <a:latin typeface="+mn-lt"/>
              </a:rPr>
              <a:t>Independent: </a:t>
            </a:r>
            <a:r>
              <a:rPr lang="en-US" altLang="en-US" sz="1600" dirty="0">
                <a:solidFill>
                  <a:schemeClr val="tx1"/>
                </a:solidFill>
                <a:latin typeface="+mn-lt"/>
              </a:rPr>
              <a:t>Due to the random assignment, the two samples may be regarded as independent of each other.</a:t>
            </a:r>
            <a:endParaRPr lang="en-US" altLang="en-US" sz="1600" b="1" dirty="0">
              <a:solidFill>
                <a:schemeClr val="tx1"/>
              </a:solidFill>
              <a:latin typeface="+mn-lt"/>
            </a:endParaRPr>
          </a:p>
        </p:txBody>
      </p:sp>
      <p:pic>
        <p:nvPicPr>
          <p:cNvPr id="29" name="Picture 28" descr="A screenshot of a social media post&#10;&#10;Description automatically generated">
            <a:extLst>
              <a:ext uri="{FF2B5EF4-FFF2-40B4-BE49-F238E27FC236}">
                <a16:creationId xmlns:a16="http://schemas.microsoft.com/office/drawing/2014/main" id="{CF2D67CC-BE90-4D98-9BAB-595CDDDF6901}"/>
              </a:ext>
            </a:extLst>
          </p:cNvPr>
          <p:cNvPicPr>
            <a:picLocks noChangeAspect="1"/>
          </p:cNvPicPr>
          <p:nvPr/>
        </p:nvPicPr>
        <p:blipFill>
          <a:blip r:embed="rId3"/>
          <a:stretch>
            <a:fillRect/>
          </a:stretch>
        </p:blipFill>
        <p:spPr>
          <a:xfrm>
            <a:off x="4091649" y="3396862"/>
            <a:ext cx="2138376" cy="1603782"/>
          </a:xfrm>
          <a:prstGeom prst="rect">
            <a:avLst/>
          </a:prstGeom>
        </p:spPr>
      </p:pic>
      <p:pic>
        <p:nvPicPr>
          <p:cNvPr id="39" name="Picture 38" descr="A screenshot of a cell phone&#10;&#10;Description automatically generated">
            <a:extLst>
              <a:ext uri="{FF2B5EF4-FFF2-40B4-BE49-F238E27FC236}">
                <a16:creationId xmlns:a16="http://schemas.microsoft.com/office/drawing/2014/main" id="{D80BB66C-1E76-4DBE-91EE-1C8F423B61C9}"/>
              </a:ext>
            </a:extLst>
          </p:cNvPr>
          <p:cNvPicPr>
            <a:picLocks noChangeAspect="1"/>
          </p:cNvPicPr>
          <p:nvPr/>
        </p:nvPicPr>
        <p:blipFill>
          <a:blip r:embed="rId4"/>
          <a:stretch>
            <a:fillRect/>
          </a:stretch>
        </p:blipFill>
        <p:spPr>
          <a:xfrm>
            <a:off x="1644047" y="3377618"/>
            <a:ext cx="2138376" cy="1603782"/>
          </a:xfrm>
          <a:prstGeom prst="rect">
            <a:avLst/>
          </a:prstGeom>
        </p:spPr>
      </p:pic>
    </p:spTree>
    <p:extLst>
      <p:ext uri="{BB962C8B-B14F-4D97-AF65-F5344CB8AC3E}">
        <p14:creationId xmlns:p14="http://schemas.microsoft.com/office/powerpoint/2010/main" val="261033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9" grpId="0"/>
      <p:bldP spid="17" grpId="0"/>
      <p:bldP spid="25" grpId="0"/>
      <p:bldP spid="31" grpId="0"/>
      <p:bldP spid="33"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69"/>
            <a:ext cx="7823418" cy="1058481"/>
          </a:xfrm>
        </p:spPr>
        <p:txBody>
          <a:bodyPr>
            <a:normAutofit fontScale="90000"/>
          </a:bodyPr>
          <a:lstStyle/>
          <a:p>
            <a:pPr algn="l"/>
            <a:r>
              <a:rPr lang="en-US" sz="4000" dirty="0"/>
              <a:t>Two-Sample </a:t>
            </a:r>
            <a:r>
              <a:rPr lang="en-US" sz="4000" i="1" dirty="0"/>
              <a:t>t</a:t>
            </a:r>
            <a:r>
              <a:rPr lang="en-US" sz="4000" dirty="0"/>
              <a:t> Test – Elderly Stereotypes Example</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E5E265DE-8E19-4884-9DEA-1DA06AFBA662}"/>
              </a:ext>
            </a:extLst>
          </p:cNvPr>
          <p:cNvSpPr>
            <a:spLocks noGrp="1"/>
          </p:cNvSpPr>
          <p:nvPr>
            <p:ph idx="1"/>
          </p:nvPr>
        </p:nvSpPr>
        <p:spPr>
          <a:xfrm>
            <a:off x="457200" y="1497052"/>
            <a:ext cx="8229600" cy="2590800"/>
          </a:xfrm>
        </p:spPr>
        <p:txBody>
          <a:bodyPr>
            <a:normAutofit fontScale="62500" lnSpcReduction="20000"/>
          </a:bodyPr>
          <a:lstStyle/>
          <a:p>
            <a:pPr>
              <a:lnSpc>
                <a:spcPct val="120000"/>
              </a:lnSpc>
              <a:spcBef>
                <a:spcPts val="0"/>
              </a:spcBef>
            </a:pPr>
            <a:r>
              <a:rPr lang="en-US" dirty="0"/>
              <a:t>How do elderly stereotypes affect behavior? </a:t>
            </a:r>
          </a:p>
          <a:p>
            <a:pPr lvl="1">
              <a:lnSpc>
                <a:spcPct val="120000"/>
              </a:lnSpc>
              <a:spcBef>
                <a:spcPts val="0"/>
              </a:spcBef>
            </a:pPr>
            <a:r>
              <a:rPr lang="en-US" dirty="0"/>
              <a:t>Control group received neutral words.</a:t>
            </a:r>
          </a:p>
          <a:p>
            <a:pPr lvl="1">
              <a:lnSpc>
                <a:spcPct val="120000"/>
              </a:lnSpc>
              <a:spcBef>
                <a:spcPts val="0"/>
              </a:spcBef>
            </a:pPr>
            <a:r>
              <a:rPr lang="en-US" dirty="0"/>
              <a:t>Experimental group received words to prime elderly stereotype.</a:t>
            </a:r>
          </a:p>
          <a:p>
            <a:pPr lvl="1">
              <a:lnSpc>
                <a:spcPct val="120000"/>
              </a:lnSpc>
              <a:spcBef>
                <a:spcPts val="0"/>
              </a:spcBef>
            </a:pPr>
            <a:r>
              <a:rPr lang="en-US" dirty="0"/>
              <a:t>Both groups put the words into sentences, and when finished they were secretly timed walking down the hall.</a:t>
            </a:r>
          </a:p>
          <a:p>
            <a:pPr lvl="1">
              <a:lnSpc>
                <a:spcPct val="120000"/>
              </a:lnSpc>
              <a:spcBef>
                <a:spcPts val="0"/>
              </a:spcBef>
            </a:pPr>
            <a:r>
              <a:rPr lang="en-US" dirty="0"/>
              <a:t>Results showed that control group walked, on average, 1 second faster down the hall.</a:t>
            </a:r>
          </a:p>
          <a:p>
            <a:pPr lvl="2">
              <a:lnSpc>
                <a:spcPct val="120000"/>
              </a:lnSpc>
              <a:spcBef>
                <a:spcPts val="0"/>
              </a:spcBef>
            </a:pPr>
            <a:r>
              <a:rPr lang="en-US" dirty="0"/>
              <a:t>Being  primed with words that activated a stereotype of elderly people led participants to walk more slowly.</a:t>
            </a:r>
          </a:p>
        </p:txBody>
      </p:sp>
      <p:pic>
        <p:nvPicPr>
          <p:cNvPr id="9" name="Picture 8" descr="Drawing of an elderly figure walking the length of a hallway" title="Figure 8.1">
            <a:extLst>
              <a:ext uri="{FF2B5EF4-FFF2-40B4-BE49-F238E27FC236}">
                <a16:creationId xmlns:a16="http://schemas.microsoft.com/office/drawing/2014/main" id="{B57D39EE-A58D-4605-8245-39FCBA7CBE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4421" y="3979484"/>
            <a:ext cx="4471639" cy="1470672"/>
          </a:xfrm>
          <a:prstGeom prst="rect">
            <a:avLst/>
          </a:prstGeom>
        </p:spPr>
      </p:pic>
    </p:spTree>
    <p:extLst>
      <p:ext uri="{BB962C8B-B14F-4D97-AF65-F5344CB8AC3E}">
        <p14:creationId xmlns:p14="http://schemas.microsoft.com/office/powerpoint/2010/main" val="17350141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200" y="312286"/>
            <a:ext cx="2166680" cy="502602"/>
          </a:xfrm>
        </p:spPr>
        <p:txBody>
          <a:bodyPr>
            <a:normAutofit fontScale="90000"/>
          </a:bodyPr>
          <a:lstStyle/>
          <a:p>
            <a:r>
              <a:rPr lang="en-US" sz="4000" dirty="0"/>
              <a:t>Example 2</a:t>
            </a:r>
          </a:p>
        </p:txBody>
      </p:sp>
      <p:sp>
        <p:nvSpPr>
          <p:cNvPr id="26" name="Rectangle 25"/>
          <p:cNvSpPr/>
          <p:nvPr/>
        </p:nvSpPr>
        <p:spPr>
          <a:xfrm>
            <a:off x="509180" y="2833129"/>
            <a:ext cx="4756558" cy="369332"/>
          </a:xfrm>
          <a:prstGeom prst="rect">
            <a:avLst/>
          </a:prstGeom>
        </p:spPr>
        <p:txBody>
          <a:bodyPr wrap="square">
            <a:spAutoFit/>
          </a:bodyPr>
          <a:lstStyle/>
          <a:p>
            <a:pPr>
              <a:buClr>
                <a:schemeClr val="tx2"/>
              </a:buClr>
              <a:buSzPct val="75000"/>
            </a:pPr>
            <a:r>
              <a:rPr lang="en-US" altLang="en-US" b="1" dirty="0"/>
              <a:t>Step 3: </a:t>
            </a:r>
            <a:r>
              <a:rPr lang="en-US" altLang="en-US" b="1" dirty="0">
                <a:solidFill>
                  <a:srgbClr val="000000"/>
                </a:solidFill>
              </a:rPr>
              <a:t>Find the </a:t>
            </a:r>
            <a:r>
              <a:rPr lang="en-US" altLang="en-US" b="1" i="1" dirty="0">
                <a:solidFill>
                  <a:srgbClr val="000000"/>
                </a:solidFill>
              </a:rPr>
              <a:t>P</a:t>
            </a:r>
            <a:r>
              <a:rPr lang="en-US" altLang="en-US" b="1" dirty="0">
                <a:solidFill>
                  <a:srgbClr val="000000"/>
                </a:solidFill>
              </a:rPr>
              <a:t>-value for the observed data.</a:t>
            </a:r>
            <a:endParaRPr lang="en-US" altLang="en-US" b="1" dirty="0"/>
          </a:p>
        </p:txBody>
      </p:sp>
      <p:sp>
        <p:nvSpPr>
          <p:cNvPr id="3" name="Rectangle 2"/>
          <p:cNvSpPr/>
          <p:nvPr/>
        </p:nvSpPr>
        <p:spPr>
          <a:xfrm>
            <a:off x="509180" y="3211147"/>
            <a:ext cx="7597757" cy="584775"/>
          </a:xfrm>
          <a:prstGeom prst="rect">
            <a:avLst/>
          </a:prstGeom>
        </p:spPr>
        <p:txBody>
          <a:bodyPr wrap="square">
            <a:spAutoFit/>
          </a:bodyPr>
          <a:lstStyle/>
          <a:p>
            <a:pPr>
              <a:buClr>
                <a:schemeClr val="tx2"/>
              </a:buClr>
              <a:buSzPct val="75000"/>
            </a:pPr>
            <a:r>
              <a:rPr lang="en-US" altLang="en-US" sz="1600" dirty="0"/>
              <a:t>Since this is a two-sided test, using the </a:t>
            </a:r>
            <a:r>
              <a:rPr lang="en-US" altLang="en-US" sz="1600" i="1" dirty="0"/>
              <a:t>df</a:t>
            </a:r>
            <a:r>
              <a:rPr lang="en-US" altLang="en-US" sz="1600" dirty="0"/>
              <a:t> = 26 + 30 – 2 = 54, we can use Table 3 to conclude that the </a:t>
            </a:r>
            <a:r>
              <a:rPr lang="en-US" altLang="en-US" sz="1600" i="1" dirty="0"/>
              <a:t>P</a:t>
            </a:r>
            <a:r>
              <a:rPr lang="en-US" altLang="en-US" sz="1600" dirty="0"/>
              <a:t>-value is larger than 0.10. </a:t>
            </a:r>
          </a:p>
        </p:txBody>
      </p:sp>
      <p:sp>
        <p:nvSpPr>
          <p:cNvPr id="7" name="Rectangle 6"/>
          <p:cNvSpPr/>
          <p:nvPr/>
        </p:nvSpPr>
        <p:spPr>
          <a:xfrm>
            <a:off x="479987" y="4306266"/>
            <a:ext cx="8184028" cy="1077218"/>
          </a:xfrm>
          <a:prstGeom prst="rect">
            <a:avLst/>
          </a:prstGeom>
        </p:spPr>
        <p:txBody>
          <a:bodyPr wrap="square">
            <a:spAutoFit/>
          </a:bodyPr>
          <a:lstStyle/>
          <a:p>
            <a:pPr>
              <a:spcBef>
                <a:spcPct val="0"/>
              </a:spcBef>
            </a:pPr>
            <a:r>
              <a:rPr lang="en-US" altLang="en-US" sz="1600" dirty="0">
                <a:solidFill>
                  <a:srgbClr val="000000"/>
                </a:solidFill>
              </a:rPr>
              <a:t>B</a:t>
            </a:r>
            <a:r>
              <a:rPr lang="en-US" altLang="en-US" sz="1600" dirty="0"/>
              <a:t>ecause the </a:t>
            </a:r>
            <a:r>
              <a:rPr lang="en-US" altLang="en-US" sz="1600" i="1" dirty="0"/>
              <a:t>P</a:t>
            </a:r>
            <a:r>
              <a:rPr lang="en-US" altLang="en-US" sz="1600" dirty="0"/>
              <a:t>-value is greater (than </a:t>
            </a:r>
            <a:r>
              <a:rPr lang="en-US" altLang="ja-JP" sz="1600" i="1" dirty="0">
                <a:solidFill>
                  <a:srgbClr val="000000"/>
                </a:solidFill>
                <a:cs typeface="Arial" panose="020B0604020202020204" pitchFamily="34" charset="0"/>
                <a:sym typeface="Symbol" panose="05050102010706020507" pitchFamily="18" charset="2"/>
              </a:rPr>
              <a:t></a:t>
            </a:r>
            <a:r>
              <a:rPr lang="en-US" altLang="en-US" sz="1600" dirty="0">
                <a:cs typeface="Arial" panose="020B0604020202020204" pitchFamily="34" charset="0"/>
              </a:rPr>
              <a:t> = 0.05), we fail to reject </a:t>
            </a:r>
            <a:r>
              <a:rPr lang="en-US" altLang="en-US" sz="1600" i="1" dirty="0">
                <a:cs typeface="Arial" panose="020B0604020202020204" pitchFamily="34" charset="0"/>
              </a:rPr>
              <a:t>H</a:t>
            </a:r>
            <a:r>
              <a:rPr lang="en-US" altLang="en-US" sz="1600" baseline="-25000" dirty="0">
                <a:cs typeface="Arial" panose="020B0604020202020204" pitchFamily="34" charset="0"/>
              </a:rPr>
              <a:t>0</a:t>
            </a:r>
            <a:r>
              <a:rPr lang="en-US" altLang="en-US" sz="1600" dirty="0">
                <a:cs typeface="Arial" panose="020B0604020202020204" pitchFamily="34" charset="0"/>
              </a:rPr>
              <a:t>. The mean PANSS scores at baseline are not statistically significant different between participants randomized to either </a:t>
            </a:r>
            <a:r>
              <a:rPr lang="en-US" altLang="en-US" sz="1600" dirty="0"/>
              <a:t>adjunctive raloxifene group or placebo group. In other words, the severity of illness are similar between two groups, i.e., randomization is successful.</a:t>
            </a:r>
            <a:r>
              <a:rPr lang="en-US" altLang="en-US" sz="1600" dirty="0">
                <a:cs typeface="Arial" panose="020B0604020202020204" pitchFamily="34" charset="0"/>
              </a:rPr>
              <a:t>  </a:t>
            </a:r>
          </a:p>
        </p:txBody>
      </p:sp>
      <p:sp>
        <p:nvSpPr>
          <p:cNvPr id="12" name="Rectangle 11"/>
          <p:cNvSpPr/>
          <p:nvPr/>
        </p:nvSpPr>
        <p:spPr>
          <a:xfrm>
            <a:off x="479986" y="3944733"/>
            <a:ext cx="4612547" cy="369332"/>
          </a:xfrm>
          <a:prstGeom prst="rect">
            <a:avLst/>
          </a:prstGeom>
        </p:spPr>
        <p:txBody>
          <a:bodyPr wrap="square">
            <a:spAutoFit/>
          </a:bodyPr>
          <a:lstStyle/>
          <a:p>
            <a:pPr>
              <a:buClr>
                <a:schemeClr val="tx2"/>
              </a:buClr>
              <a:buSzPct val="75000"/>
            </a:pPr>
            <a:r>
              <a:rPr lang="en-US" altLang="en-US" b="1" dirty="0"/>
              <a:t>Step 4: State a conclusion.</a:t>
            </a:r>
          </a:p>
        </p:txBody>
      </p:sp>
      <p:sp>
        <p:nvSpPr>
          <p:cNvPr id="18" name="Rectangle 17">
            <a:extLst>
              <a:ext uri="{FF2B5EF4-FFF2-40B4-BE49-F238E27FC236}">
                <a16:creationId xmlns:a16="http://schemas.microsoft.com/office/drawing/2014/main" id="{10F7E2E6-D37E-40BA-ADBB-DB9616AD186E}"/>
              </a:ext>
            </a:extLst>
          </p:cNvPr>
          <p:cNvSpPr/>
          <p:nvPr/>
        </p:nvSpPr>
        <p:spPr>
          <a:xfrm>
            <a:off x="509180" y="969300"/>
            <a:ext cx="4828338" cy="369332"/>
          </a:xfrm>
          <a:prstGeom prst="rect">
            <a:avLst/>
          </a:prstGeom>
        </p:spPr>
        <p:txBody>
          <a:bodyPr wrap="square">
            <a:spAutoFit/>
          </a:bodyPr>
          <a:lstStyle/>
          <a:p>
            <a:pPr>
              <a:buClr>
                <a:schemeClr val="tx2"/>
              </a:buClr>
              <a:buSzPct val="75000"/>
            </a:pPr>
            <a:r>
              <a:rPr lang="en-US" altLang="en-US" b="1" dirty="0"/>
              <a:t>Step 2: Calculate the value of the test statistic </a:t>
            </a:r>
            <a:r>
              <a:rPr lang="en-US" altLang="en-US" b="1" i="1" dirty="0"/>
              <a:t>t</a:t>
            </a:r>
            <a:r>
              <a:rPr lang="en-US" altLang="en-US" b="1" dirty="0"/>
              <a:t>.</a:t>
            </a:r>
          </a:p>
        </p:txBody>
      </p:sp>
      <p:sp>
        <p:nvSpPr>
          <p:cNvPr id="20" name="Rectangle 19">
            <a:extLst>
              <a:ext uri="{FF2B5EF4-FFF2-40B4-BE49-F238E27FC236}">
                <a16:creationId xmlns:a16="http://schemas.microsoft.com/office/drawing/2014/main" id="{C939F42C-96A2-485F-A171-C109EBD3A101}"/>
              </a:ext>
            </a:extLst>
          </p:cNvPr>
          <p:cNvSpPr/>
          <p:nvPr/>
        </p:nvSpPr>
        <p:spPr>
          <a:xfrm>
            <a:off x="509180" y="1318137"/>
            <a:ext cx="4062820" cy="830997"/>
          </a:xfrm>
          <a:prstGeom prst="rect">
            <a:avLst/>
          </a:prstGeom>
        </p:spPr>
        <p:txBody>
          <a:bodyPr wrap="square">
            <a:spAutoFit/>
          </a:bodyPr>
          <a:lstStyle/>
          <a:p>
            <a:pPr>
              <a:buClr>
                <a:schemeClr val="tx2"/>
              </a:buClr>
              <a:buSzPct val="75000"/>
            </a:pPr>
            <a:r>
              <a:rPr lang="en-US" altLang="en-US" sz="1600" dirty="0"/>
              <a:t>Base on the raw data,  M</a:t>
            </a:r>
            <a:r>
              <a:rPr lang="en-US" altLang="en-US" sz="1600" baseline="-25000" dirty="0"/>
              <a:t>1</a:t>
            </a:r>
            <a:r>
              <a:rPr lang="en-US" altLang="en-US" sz="1600" dirty="0"/>
              <a:t> = 79.96, S</a:t>
            </a:r>
            <a:r>
              <a:rPr lang="en-US" altLang="en-US" sz="1600" baseline="-25000" dirty="0"/>
              <a:t>1</a:t>
            </a:r>
            <a:r>
              <a:rPr lang="en-US" altLang="en-US" sz="1600" dirty="0"/>
              <a:t> = 15.91, M</a:t>
            </a:r>
            <a:r>
              <a:rPr lang="en-US" altLang="en-US" sz="1600" baseline="-25000" dirty="0"/>
              <a:t>2</a:t>
            </a:r>
            <a:r>
              <a:rPr lang="en-US" altLang="en-US" sz="1600" dirty="0"/>
              <a:t> = 77.03, S</a:t>
            </a:r>
            <a:r>
              <a:rPr lang="en-US" altLang="en-US" sz="1600" baseline="-25000" dirty="0"/>
              <a:t>2</a:t>
            </a:r>
            <a:r>
              <a:rPr lang="en-US" altLang="en-US" sz="1600" dirty="0"/>
              <a:t> = 14.85, </a:t>
            </a:r>
            <a:r>
              <a:rPr lang="en-US" altLang="en-US" sz="1600" i="1" dirty="0"/>
              <a:t>n</a:t>
            </a:r>
            <a:r>
              <a:rPr lang="en-US" altLang="en-US" sz="1600" baseline="-25000" dirty="0"/>
              <a:t>1</a:t>
            </a:r>
            <a:r>
              <a:rPr lang="en-US" altLang="en-US" sz="1600" dirty="0"/>
              <a:t> = 26, </a:t>
            </a:r>
            <a:r>
              <a:rPr lang="en-US" altLang="en-US" sz="1600" i="1" dirty="0"/>
              <a:t>n</a:t>
            </a:r>
            <a:r>
              <a:rPr lang="en-US" altLang="en-US" sz="1600" baseline="-25000" dirty="0"/>
              <a:t>2</a:t>
            </a:r>
            <a:r>
              <a:rPr lang="en-US" altLang="en-US" sz="1600" dirty="0"/>
              <a:t> = 30, thus</a:t>
            </a:r>
          </a:p>
          <a:p>
            <a:pPr>
              <a:buClr>
                <a:schemeClr val="tx2"/>
              </a:buClr>
              <a:buSzPct val="75000"/>
            </a:pPr>
            <a:endParaRPr lang="en-US" altLang="en-US" sz="1600"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EBF4B8D-E7D8-44C3-B356-235470FC1BA1}"/>
                  </a:ext>
                </a:extLst>
              </p:cNvPr>
              <p:cNvSpPr txBox="1"/>
              <p:nvPr/>
            </p:nvSpPr>
            <p:spPr>
              <a:xfrm>
                <a:off x="4748620" y="949505"/>
                <a:ext cx="3886200" cy="195335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1600" i="1" smtClean="0">
                          <a:latin typeface="Cambria Math" charset="0"/>
                        </a:rPr>
                        <m:t>𝑡</m:t>
                      </m:r>
                      <m:r>
                        <a:rPr lang="en-US" sz="1600" i="1" smtClean="0">
                          <a:latin typeface="Cambria Math" charset="0"/>
                        </a:rPr>
                        <m:t>=</m:t>
                      </m:r>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charset="0"/>
                                </a:rPr>
                                <m:t>𝑀</m:t>
                              </m:r>
                            </m:e>
                            <m:sub>
                              <m:r>
                                <a:rPr lang="en-US" sz="1600" i="1">
                                  <a:latin typeface="Cambria Math" charset="0"/>
                                </a:rPr>
                                <m:t>1</m:t>
                              </m:r>
                            </m:sub>
                          </m:sSub>
                          <m:r>
                            <a:rPr lang="en-US" sz="1600" i="1">
                              <a:latin typeface="Cambria Math" charset="0"/>
                            </a:rPr>
                            <m:t>−</m:t>
                          </m:r>
                          <m:sSub>
                            <m:sSubPr>
                              <m:ctrlPr>
                                <a:rPr lang="en-US" sz="1600" i="1">
                                  <a:latin typeface="Cambria Math" panose="02040503050406030204" pitchFamily="18" charset="0"/>
                                </a:rPr>
                              </m:ctrlPr>
                            </m:sSubPr>
                            <m:e>
                              <m:r>
                                <a:rPr lang="en-US" sz="1600" i="1">
                                  <a:latin typeface="Cambria Math" charset="0"/>
                                </a:rPr>
                                <m:t>𝑀</m:t>
                              </m:r>
                            </m:e>
                            <m:sub>
                              <m:r>
                                <a:rPr lang="en-US" sz="1600" i="1">
                                  <a:latin typeface="Cambria Math" charset="0"/>
                                </a:rPr>
                                <m:t>2</m:t>
                              </m:r>
                            </m:sub>
                          </m:sSub>
                        </m:num>
                        <m:den>
                          <m:sSub>
                            <m:sSubPr>
                              <m:ctrlPr>
                                <a:rPr lang="en-US" sz="1600" i="1">
                                  <a:latin typeface="Cambria Math" panose="02040503050406030204" pitchFamily="18" charset="0"/>
                                </a:rPr>
                              </m:ctrlPr>
                            </m:sSubPr>
                            <m:e>
                              <m:r>
                                <a:rPr lang="en-US" sz="1600" i="1">
                                  <a:latin typeface="Cambria Math" charset="0"/>
                                </a:rPr>
                                <m:t>𝑆</m:t>
                              </m:r>
                            </m:e>
                            <m:sub>
                              <m:sSub>
                                <m:sSubPr>
                                  <m:ctrlPr>
                                    <a:rPr lang="en-US" sz="1600" i="1">
                                      <a:latin typeface="Cambria Math" panose="02040503050406030204" pitchFamily="18" charset="0"/>
                                    </a:rPr>
                                  </m:ctrlPr>
                                </m:sSubPr>
                                <m:e>
                                  <m:r>
                                    <a:rPr lang="en-US" sz="1600" i="1">
                                      <a:latin typeface="Cambria Math" charset="0"/>
                                    </a:rPr>
                                    <m:t>𝑀</m:t>
                                  </m:r>
                                </m:e>
                                <m:sub>
                                  <m:r>
                                    <a:rPr lang="en-US" sz="1600" i="1">
                                      <a:latin typeface="Cambria Math" charset="0"/>
                                    </a:rPr>
                                    <m:t>1</m:t>
                                  </m:r>
                                </m:sub>
                              </m:sSub>
                              <m:r>
                                <a:rPr lang="en-US" sz="1600" i="1">
                                  <a:latin typeface="Cambria Math" charset="0"/>
                                </a:rPr>
                                <m:t>−</m:t>
                              </m:r>
                              <m:sSub>
                                <m:sSubPr>
                                  <m:ctrlPr>
                                    <a:rPr lang="en-US" sz="1600" i="1">
                                      <a:latin typeface="Cambria Math" panose="02040503050406030204" pitchFamily="18" charset="0"/>
                                    </a:rPr>
                                  </m:ctrlPr>
                                </m:sSubPr>
                                <m:e>
                                  <m:r>
                                    <a:rPr lang="en-US" sz="1600" i="1">
                                      <a:latin typeface="Cambria Math" charset="0"/>
                                    </a:rPr>
                                    <m:t>𝑀</m:t>
                                  </m:r>
                                </m:e>
                                <m:sub>
                                  <m:r>
                                    <a:rPr lang="en-US" sz="1600" i="1">
                                      <a:latin typeface="Cambria Math" charset="0"/>
                                    </a:rPr>
                                    <m:t>2</m:t>
                                  </m:r>
                                </m:sub>
                              </m:sSub>
                            </m:sub>
                          </m:sSub>
                        </m:den>
                      </m:f>
                    </m:oMath>
                    <m:oMath xmlns:m="http://schemas.openxmlformats.org/officeDocument/2006/math">
                      <m:r>
                        <a:rPr lang="en-US" sz="1600" b="0" i="1" smtClean="0">
                          <a:latin typeface="Cambria Math"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79.96</m:t>
                          </m:r>
                          <m:r>
                            <a:rPr lang="en-US" sz="1600" b="0" i="1" smtClean="0">
                              <a:latin typeface="Cambria Math" charset="0"/>
                            </a:rPr>
                            <m:t>−</m:t>
                          </m:r>
                          <m:r>
                            <a:rPr lang="en-US" sz="1600" b="0" i="1" smtClean="0">
                              <a:latin typeface="Cambria Math" panose="02040503050406030204" pitchFamily="18" charset="0"/>
                            </a:rPr>
                            <m:t>77.03</m:t>
                          </m:r>
                        </m:num>
                        <m:den>
                          <m:r>
                            <a:rPr lang="en-US" sz="1600" b="0" i="1" smtClean="0">
                              <a:latin typeface="Cambria Math" panose="02040503050406030204" pitchFamily="18" charset="0"/>
                            </a:rPr>
                            <m:t>4.04</m:t>
                          </m:r>
                        </m:den>
                      </m:f>
                    </m:oMath>
                    <m:oMath xmlns:m="http://schemas.openxmlformats.org/officeDocument/2006/math">
                      <m:r>
                        <a:rPr lang="en-US" sz="1600" b="0" i="1" smtClean="0">
                          <a:latin typeface="Cambria Math" charset="0"/>
                        </a:rPr>
                        <m:t>=</m:t>
                      </m:r>
                      <m:r>
                        <a:rPr lang="en-US" sz="1600" b="0" i="1" smtClean="0">
                          <a:latin typeface="Cambria Math" panose="02040503050406030204" pitchFamily="18" charset="0"/>
                        </a:rPr>
                        <m:t>0.725</m:t>
                      </m:r>
                    </m:oMath>
                  </m:oMathPara>
                </a14:m>
                <a:endParaRPr lang="en-US" sz="1600" dirty="0"/>
              </a:p>
            </p:txBody>
          </p:sp>
        </mc:Choice>
        <mc:Fallback xmlns="">
          <p:sp>
            <p:nvSpPr>
              <p:cNvPr id="19" name="TextBox 18">
                <a:extLst>
                  <a:ext uri="{FF2B5EF4-FFF2-40B4-BE49-F238E27FC236}">
                    <a16:creationId xmlns:a16="http://schemas.microsoft.com/office/drawing/2014/main" id="{9EBF4B8D-E7D8-44C3-B356-235470FC1BA1}"/>
                  </a:ext>
                </a:extLst>
              </p:cNvPr>
              <p:cNvSpPr txBox="1">
                <a:spLocks noRot="1" noChangeAspect="1" noMove="1" noResize="1" noEditPoints="1" noAdjustHandles="1" noChangeArrowheads="1" noChangeShapeType="1" noTextEdit="1"/>
              </p:cNvSpPr>
              <p:nvPr/>
            </p:nvSpPr>
            <p:spPr>
              <a:xfrm>
                <a:off x="4748620" y="949505"/>
                <a:ext cx="3886200" cy="195335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0CD9B10-C0E4-493F-8316-155A56E6736E}"/>
                  </a:ext>
                </a:extLst>
              </p:cNvPr>
              <p:cNvSpPr txBox="1"/>
              <p:nvPr/>
            </p:nvSpPr>
            <p:spPr>
              <a:xfrm>
                <a:off x="509180" y="1802803"/>
                <a:ext cx="5715000" cy="481542"/>
              </a:xfrm>
              <a:prstGeom prst="rect">
                <a:avLst/>
              </a:prstGeom>
              <a:noFill/>
            </p:spPr>
            <p:txBody>
              <a:bodyPr wrap="square" rtlCol="0">
                <a:spAutoFit/>
              </a:bodyPr>
              <a:lstStyle/>
              <a:p>
                <a:pPr>
                  <a:lnSpc>
                    <a:spcPct val="150000"/>
                  </a:lnSpc>
                </a:pPr>
                <a14:m>
                  <m:oMath xmlns:m="http://schemas.openxmlformats.org/officeDocument/2006/math">
                    <m:sSubSup>
                      <m:sSubSupPr>
                        <m:ctrlPr>
                          <a:rPr lang="en-US" sz="1600" i="1" smtClean="0">
                            <a:latin typeface="Cambria Math" panose="02040503050406030204" pitchFamily="18" charset="0"/>
                          </a:rPr>
                        </m:ctrlPr>
                      </m:sSubSupPr>
                      <m:e>
                        <m:r>
                          <a:rPr lang="en-US" sz="1600" i="1">
                            <a:latin typeface="Cambria Math" charset="0"/>
                          </a:rPr>
                          <m:t>𝑠</m:t>
                        </m:r>
                      </m:e>
                      <m:sub>
                        <m:r>
                          <a:rPr lang="en-US" sz="1600" i="1">
                            <a:latin typeface="Cambria Math" charset="0"/>
                          </a:rPr>
                          <m:t>𝑝𝑜𝑜𝑙𝑒𝑑</m:t>
                        </m:r>
                      </m:sub>
                      <m:sup>
                        <m:r>
                          <a:rPr lang="en-US" sz="1600" i="1">
                            <a:latin typeface="Cambria Math" charset="0"/>
                          </a:rPr>
                          <m:t>2</m:t>
                        </m:r>
                      </m:sup>
                    </m:sSubSup>
                    <m:r>
                      <a:rPr lang="en-US" sz="1600" i="1">
                        <a:latin typeface="Cambria Math" charset="0"/>
                      </a:rPr>
                      <m:t>=</m:t>
                    </m:r>
                  </m:oMath>
                </a14:m>
                <a:r>
                  <a:rPr lang="en-US" sz="1600" b="0" i="1" dirty="0">
                    <a:latin typeface="Cambria Math" charset="0"/>
                  </a:rPr>
                  <a:t> </a:t>
                </a:r>
                <a:r>
                  <a:rPr lang="en-US" sz="1600" b="0" dirty="0">
                    <a:latin typeface="Cambria Math" charset="0"/>
                  </a:rPr>
                  <a:t>227.203</a:t>
                </a:r>
                <a:endParaRPr lang="en-US" sz="1600" dirty="0"/>
              </a:p>
            </p:txBody>
          </p:sp>
        </mc:Choice>
        <mc:Fallback xmlns="">
          <p:sp>
            <p:nvSpPr>
              <p:cNvPr id="21" name="TextBox 20">
                <a:extLst>
                  <a:ext uri="{FF2B5EF4-FFF2-40B4-BE49-F238E27FC236}">
                    <a16:creationId xmlns:a16="http://schemas.microsoft.com/office/drawing/2014/main" id="{B0CD9B10-C0E4-493F-8316-155A56E6736E}"/>
                  </a:ext>
                </a:extLst>
              </p:cNvPr>
              <p:cNvSpPr txBox="1">
                <a:spLocks noRot="1" noChangeAspect="1" noMove="1" noResize="1" noEditPoints="1" noAdjustHandles="1" noChangeArrowheads="1" noChangeShapeType="1" noTextEdit="1"/>
              </p:cNvSpPr>
              <p:nvPr/>
            </p:nvSpPr>
            <p:spPr>
              <a:xfrm>
                <a:off x="509180" y="1802803"/>
                <a:ext cx="5715000" cy="481542"/>
              </a:xfrm>
              <a:prstGeom prst="rect">
                <a:avLst/>
              </a:prstGeom>
              <a:blipFill>
                <a:blip r:embed="rId4"/>
                <a:stretch>
                  <a:fillRect b="-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72F05B9-DADA-469C-9391-35D5E379379C}"/>
                  </a:ext>
                </a:extLst>
              </p:cNvPr>
              <p:cNvSpPr txBox="1"/>
              <p:nvPr/>
            </p:nvSpPr>
            <p:spPr>
              <a:xfrm>
                <a:off x="479986" y="2149134"/>
                <a:ext cx="1582990" cy="49340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charset="0"/>
                            </a:rPr>
                            <m:t>𝑆</m:t>
                          </m:r>
                        </m:e>
                        <m:sub>
                          <m:sSub>
                            <m:sSubPr>
                              <m:ctrlPr>
                                <a:rPr lang="en-US" sz="1600" i="1">
                                  <a:latin typeface="Cambria Math" panose="02040503050406030204" pitchFamily="18" charset="0"/>
                                </a:rPr>
                              </m:ctrlPr>
                            </m:sSubPr>
                            <m:e>
                              <m:r>
                                <a:rPr lang="en-US" sz="1600" i="1">
                                  <a:latin typeface="Cambria Math" charset="0"/>
                                </a:rPr>
                                <m:t>𝑀</m:t>
                              </m:r>
                            </m:e>
                            <m:sub>
                              <m:r>
                                <a:rPr lang="en-US" sz="1600" i="1">
                                  <a:latin typeface="Cambria Math" charset="0"/>
                                </a:rPr>
                                <m:t>1</m:t>
                              </m:r>
                            </m:sub>
                          </m:sSub>
                          <m:r>
                            <a:rPr lang="en-US" sz="1600" i="1">
                              <a:latin typeface="Cambria Math" charset="0"/>
                            </a:rPr>
                            <m:t>−</m:t>
                          </m:r>
                          <m:sSub>
                            <m:sSubPr>
                              <m:ctrlPr>
                                <a:rPr lang="en-US" sz="1600" i="1">
                                  <a:latin typeface="Cambria Math" panose="02040503050406030204" pitchFamily="18" charset="0"/>
                                </a:rPr>
                              </m:ctrlPr>
                            </m:sSubPr>
                            <m:e>
                              <m:r>
                                <a:rPr lang="en-US" sz="1600" i="1">
                                  <a:latin typeface="Cambria Math" charset="0"/>
                                </a:rPr>
                                <m:t>𝑀</m:t>
                              </m:r>
                            </m:e>
                            <m:sub>
                              <m:r>
                                <a:rPr lang="en-US" sz="1600" i="1">
                                  <a:latin typeface="Cambria Math" charset="0"/>
                                </a:rPr>
                                <m:t>2</m:t>
                              </m:r>
                            </m:sub>
                          </m:sSub>
                        </m:sub>
                      </m:sSub>
                      <m:r>
                        <a:rPr lang="en-US" sz="1600" i="1">
                          <a:latin typeface="Cambria Math" charset="0"/>
                        </a:rPr>
                        <m:t>=</m:t>
                      </m:r>
                      <m:r>
                        <a:rPr lang="en-US" sz="1600" b="0" i="1" smtClean="0">
                          <a:latin typeface="Cambria Math" panose="02040503050406030204" pitchFamily="18" charset="0"/>
                        </a:rPr>
                        <m:t>4.04</m:t>
                      </m:r>
                    </m:oMath>
                  </m:oMathPara>
                </a14:m>
                <a:endParaRPr lang="en-US" sz="1600" dirty="0"/>
              </a:p>
            </p:txBody>
          </p:sp>
        </mc:Choice>
        <mc:Fallback xmlns="">
          <p:sp>
            <p:nvSpPr>
              <p:cNvPr id="23" name="TextBox 22">
                <a:extLst>
                  <a:ext uri="{FF2B5EF4-FFF2-40B4-BE49-F238E27FC236}">
                    <a16:creationId xmlns:a16="http://schemas.microsoft.com/office/drawing/2014/main" id="{572F05B9-DADA-469C-9391-35D5E379379C}"/>
                  </a:ext>
                </a:extLst>
              </p:cNvPr>
              <p:cNvSpPr txBox="1">
                <a:spLocks noRot="1" noChangeAspect="1" noMove="1" noResize="1" noEditPoints="1" noAdjustHandles="1" noChangeArrowheads="1" noChangeShapeType="1" noTextEdit="1"/>
              </p:cNvSpPr>
              <p:nvPr/>
            </p:nvSpPr>
            <p:spPr>
              <a:xfrm>
                <a:off x="479986" y="2149134"/>
                <a:ext cx="1582990" cy="49340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0802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 grpId="0"/>
      <p:bldP spid="7" grpId="0"/>
      <p:bldP spid="12" grpId="0"/>
      <p:bldP spid="18" grpId="0"/>
      <p:bldP spid="20" grpId="0"/>
      <p:bldP spid="19" grpId="0"/>
      <p:bldP spid="21" grpId="0"/>
      <p:bldP spid="2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199" y="312286"/>
            <a:ext cx="2138319" cy="502602"/>
          </a:xfrm>
        </p:spPr>
        <p:txBody>
          <a:bodyPr>
            <a:normAutofit fontScale="90000"/>
          </a:bodyPr>
          <a:lstStyle/>
          <a:p>
            <a:r>
              <a:rPr lang="en-US" sz="4000" dirty="0"/>
              <a:t>Example 2</a:t>
            </a:r>
          </a:p>
        </p:txBody>
      </p:sp>
      <p:sp>
        <p:nvSpPr>
          <p:cNvPr id="9" name="Rectangle 8">
            <a:extLst>
              <a:ext uri="{FF2B5EF4-FFF2-40B4-BE49-F238E27FC236}">
                <a16:creationId xmlns:a16="http://schemas.microsoft.com/office/drawing/2014/main" id="{1F789B5F-FC1A-4BDF-B07B-89E0E762E2B7}"/>
              </a:ext>
            </a:extLst>
          </p:cNvPr>
          <p:cNvSpPr/>
          <p:nvPr/>
        </p:nvSpPr>
        <p:spPr>
          <a:xfrm>
            <a:off x="570450" y="920712"/>
            <a:ext cx="4612547" cy="369332"/>
          </a:xfrm>
          <a:prstGeom prst="rect">
            <a:avLst/>
          </a:prstGeom>
        </p:spPr>
        <p:txBody>
          <a:bodyPr wrap="square">
            <a:spAutoFit/>
          </a:bodyPr>
          <a:lstStyle/>
          <a:p>
            <a:pPr>
              <a:buClr>
                <a:schemeClr val="tx2"/>
              </a:buClr>
              <a:buSzPct val="75000"/>
            </a:pPr>
            <a:r>
              <a:rPr lang="en-US" altLang="en-US" b="1" dirty="0"/>
              <a:t>Step 5: Calculate </a:t>
            </a:r>
            <a:r>
              <a:rPr lang="en-US" altLang="en-US" b="1" i="1" dirty="0"/>
              <a:t>d</a:t>
            </a:r>
            <a:r>
              <a:rPr lang="en-US" altLang="en-US" b="1" dirty="0"/>
              <a:t>, </a:t>
            </a:r>
            <a:r>
              <a:rPr lang="en-US" altLang="en-US" b="1" i="1" dirty="0"/>
              <a:t>r</a:t>
            </a:r>
            <a:r>
              <a:rPr lang="en-US" altLang="en-US" b="1" baseline="30000" dirty="0"/>
              <a:t>2</a:t>
            </a:r>
            <a:r>
              <a:rPr lang="en-US" altLang="en-US" b="1" dirty="0"/>
              <a:t>, 95% </a:t>
            </a:r>
            <a:r>
              <a:rPr lang="en-US" altLang="en-US" b="1" dirty="0" err="1"/>
              <a:t>CIµ</a:t>
            </a:r>
            <a:r>
              <a:rPr lang="en-US" altLang="en-US" b="1" baseline="-25000" dirty="0" err="1"/>
              <a:t>Diff</a:t>
            </a:r>
            <a:r>
              <a:rPr lang="en-US" altLang="en-US" b="1" dirty="0"/>
              <a:t>, CI</a:t>
            </a:r>
            <a:r>
              <a:rPr lang="en-US" altLang="en-US" b="1" baseline="-25000" dirty="0"/>
              <a:t>W</a:t>
            </a:r>
            <a:r>
              <a:rPr lang="en-US" altLang="en-US" b="1" dirty="0"/>
              <a:t>.</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87EEF9D-1DE4-4734-96D0-E975FF6D52A2}"/>
                  </a:ext>
                </a:extLst>
              </p:cNvPr>
              <p:cNvSpPr/>
              <p:nvPr/>
            </p:nvSpPr>
            <p:spPr>
              <a:xfrm>
                <a:off x="2742563" y="1189849"/>
                <a:ext cx="1913536" cy="3368936"/>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p>
                        <m:sSupPr>
                          <m:ctrlPr>
                            <a:rPr lang="en-US" sz="1400" i="1" smtClean="0">
                              <a:latin typeface="Cambria Math" panose="02040503050406030204" pitchFamily="18" charset="0"/>
                              <a:ea typeface="Cambria Math" charset="0"/>
                              <a:cs typeface="Cambria Math" charset="0"/>
                            </a:rPr>
                          </m:ctrlPr>
                        </m:sSupPr>
                        <m:e>
                          <m:r>
                            <a:rPr lang="en-US" sz="1400" i="1">
                              <a:latin typeface="Cambria Math" charset="0"/>
                              <a:ea typeface="Cambria Math" charset="0"/>
                              <a:cs typeface="Cambria Math" charset="0"/>
                            </a:rPr>
                            <m:t>𝑟</m:t>
                          </m:r>
                        </m:e>
                        <m:sup>
                          <m:r>
                            <a:rPr lang="en-US" sz="1400" i="1">
                              <a:latin typeface="Cambria Math" charset="0"/>
                              <a:ea typeface="Cambria Math" charset="0"/>
                              <a:cs typeface="Cambria Math" charset="0"/>
                            </a:rPr>
                            <m:t>2</m:t>
                          </m:r>
                        </m:sup>
                      </m:sSup>
                      <m:r>
                        <a:rPr lang="en-US" sz="1400" i="1">
                          <a:latin typeface="Cambria Math" charset="0"/>
                          <a:ea typeface="Cambria Math" charset="0"/>
                          <a:cs typeface="Cambria Math" charset="0"/>
                        </a:rPr>
                        <m:t>=</m:t>
                      </m:r>
                      <m:f>
                        <m:fPr>
                          <m:ctrlPr>
                            <a:rPr lang="en-US" sz="1400" i="1">
                              <a:latin typeface="Cambria Math" panose="02040503050406030204" pitchFamily="18" charset="0"/>
                              <a:ea typeface="Cambria Math" charset="0"/>
                              <a:cs typeface="Cambria Math" charset="0"/>
                            </a:rPr>
                          </m:ctrlPr>
                        </m:fPr>
                        <m:num>
                          <m:sSup>
                            <m:sSupPr>
                              <m:ctrlPr>
                                <a:rPr lang="en-US" sz="1400" i="1">
                                  <a:latin typeface="Cambria Math" panose="02040503050406030204" pitchFamily="18" charset="0"/>
                                  <a:ea typeface="Cambria Math" charset="0"/>
                                  <a:cs typeface="Cambria Math" charset="0"/>
                                </a:rPr>
                              </m:ctrlPr>
                            </m:sSupPr>
                            <m:e>
                              <m:r>
                                <a:rPr lang="en-US" sz="1400" i="1">
                                  <a:latin typeface="Cambria Math" charset="0"/>
                                  <a:ea typeface="Cambria Math" charset="0"/>
                                  <a:cs typeface="Cambria Math" charset="0"/>
                                </a:rPr>
                                <m:t>𝑡</m:t>
                              </m:r>
                            </m:e>
                            <m:sup>
                              <m:r>
                                <a:rPr lang="en-US" sz="1400" i="1">
                                  <a:latin typeface="Cambria Math" charset="0"/>
                                  <a:ea typeface="Cambria Math" charset="0"/>
                                  <a:cs typeface="Cambria Math" charset="0"/>
                                </a:rPr>
                                <m:t>2</m:t>
                              </m:r>
                            </m:sup>
                          </m:sSup>
                        </m:num>
                        <m:den>
                          <m:sSup>
                            <m:sSupPr>
                              <m:ctrlPr>
                                <a:rPr lang="en-US" sz="1400" i="1">
                                  <a:latin typeface="Cambria Math" panose="02040503050406030204" pitchFamily="18" charset="0"/>
                                  <a:ea typeface="Cambria Math" charset="0"/>
                                  <a:cs typeface="Cambria Math" charset="0"/>
                                </a:rPr>
                              </m:ctrlPr>
                            </m:sSupPr>
                            <m:e>
                              <m:r>
                                <a:rPr lang="en-US" sz="1400" i="1">
                                  <a:latin typeface="Cambria Math" charset="0"/>
                                  <a:ea typeface="Cambria Math" charset="0"/>
                                  <a:cs typeface="Cambria Math" charset="0"/>
                                </a:rPr>
                                <m:t>𝑡</m:t>
                              </m:r>
                            </m:e>
                            <m:sup>
                              <m:r>
                                <a:rPr lang="en-US" sz="1400" i="1">
                                  <a:latin typeface="Cambria Math" charset="0"/>
                                  <a:ea typeface="Cambria Math" charset="0"/>
                                  <a:cs typeface="Cambria Math" charset="0"/>
                                </a:rPr>
                                <m:t>2</m:t>
                              </m:r>
                            </m:sup>
                          </m:sSup>
                          <m:r>
                            <a:rPr lang="en-US" sz="1400" b="0" i="1" smtClean="0">
                              <a:latin typeface="Cambria Math" panose="02040503050406030204" pitchFamily="18" charset="0"/>
                              <a:ea typeface="Cambria Math" charset="0"/>
                              <a:cs typeface="Cambria Math" charset="0"/>
                            </a:rPr>
                            <m:t>+</m:t>
                          </m:r>
                          <m:r>
                            <a:rPr lang="en-US" sz="1400" i="1">
                              <a:latin typeface="Cambria Math" charset="0"/>
                              <a:ea typeface="Cambria Math" charset="0"/>
                              <a:cs typeface="Cambria Math" charset="0"/>
                            </a:rPr>
                            <m:t>𝑑𝑓</m:t>
                          </m:r>
                        </m:den>
                      </m:f>
                      <m:r>
                        <a:rPr lang="en-US" sz="1400" i="1">
                          <a:latin typeface="Cambria Math" charset="0"/>
                          <a:ea typeface="Cambria Math" charset="0"/>
                          <a:cs typeface="Cambria Math" charset="0"/>
                        </a:rPr>
                        <m:t>×100</m:t>
                      </m:r>
                    </m:oMath>
                    <m:oMath xmlns:m="http://schemas.openxmlformats.org/officeDocument/2006/math">
                      <m:r>
                        <a:rPr lang="en-US" sz="1400" b="0" i="1" smtClean="0">
                          <a:latin typeface="Cambria Math" charset="0"/>
                          <a:ea typeface="Cambria Math" charset="0"/>
                          <a:cs typeface="Cambria Math" charset="0"/>
                        </a:rPr>
                        <m:t>=</m:t>
                      </m:r>
                      <m:f>
                        <m:fPr>
                          <m:ctrlPr>
                            <a:rPr lang="en-US" sz="1400" b="0" i="1" smtClean="0">
                              <a:latin typeface="Cambria Math" panose="02040503050406030204" pitchFamily="18" charset="0"/>
                              <a:ea typeface="Cambria Math" charset="0"/>
                              <a:cs typeface="Cambria Math" charset="0"/>
                            </a:rPr>
                          </m:ctrlPr>
                        </m:fPr>
                        <m:num>
                          <m:sSup>
                            <m:sSupPr>
                              <m:ctrlPr>
                                <a:rPr lang="en-US" sz="1400" b="0" i="1" smtClean="0">
                                  <a:latin typeface="Cambria Math" panose="02040503050406030204" pitchFamily="18" charset="0"/>
                                  <a:ea typeface="Cambria Math" charset="0"/>
                                  <a:cs typeface="Cambria Math" charset="0"/>
                                </a:rPr>
                              </m:ctrlPr>
                            </m:sSupPr>
                            <m:e>
                              <m:r>
                                <a:rPr lang="en-US" sz="1400" b="0" i="1" smtClean="0">
                                  <a:latin typeface="Cambria Math" panose="02040503050406030204" pitchFamily="18" charset="0"/>
                                  <a:ea typeface="Cambria Math" charset="0"/>
                                  <a:cs typeface="Cambria Math" charset="0"/>
                                </a:rPr>
                                <m:t>(0.725)</m:t>
                              </m:r>
                            </m:e>
                            <m:sup>
                              <m:r>
                                <a:rPr lang="en-US" sz="1400" b="0" i="1" smtClean="0">
                                  <a:latin typeface="Cambria Math" charset="0"/>
                                  <a:ea typeface="Cambria Math" charset="0"/>
                                  <a:cs typeface="Cambria Math" charset="0"/>
                                </a:rPr>
                                <m:t>2</m:t>
                              </m:r>
                            </m:sup>
                          </m:sSup>
                        </m:num>
                        <m:den>
                          <m:sSup>
                            <m:sSupPr>
                              <m:ctrlPr>
                                <a:rPr lang="en-US" sz="1400" i="1">
                                  <a:latin typeface="Cambria Math" panose="02040503050406030204" pitchFamily="18" charset="0"/>
                                  <a:ea typeface="Cambria Math" charset="0"/>
                                  <a:cs typeface="Cambria Math" charset="0"/>
                                </a:rPr>
                              </m:ctrlPr>
                            </m:sSupPr>
                            <m:e>
                              <m:r>
                                <a:rPr lang="en-US" sz="1400" b="0" i="1" smtClean="0">
                                  <a:latin typeface="Cambria Math" panose="02040503050406030204" pitchFamily="18" charset="0"/>
                                  <a:ea typeface="Cambria Math" charset="0"/>
                                  <a:cs typeface="Cambria Math" charset="0"/>
                                </a:rPr>
                                <m:t>(0.725)</m:t>
                              </m:r>
                            </m:e>
                            <m:sup>
                              <m:r>
                                <a:rPr lang="en-US" sz="1400" i="1">
                                  <a:latin typeface="Cambria Math" charset="0"/>
                                  <a:ea typeface="Cambria Math" charset="0"/>
                                  <a:cs typeface="Cambria Math" charset="0"/>
                                </a:rPr>
                                <m:t>2</m:t>
                              </m:r>
                            </m:sup>
                          </m:sSup>
                          <m:r>
                            <a:rPr lang="en-US" sz="1400" b="0" i="1" smtClean="0">
                              <a:latin typeface="Cambria Math" charset="0"/>
                              <a:ea typeface="Cambria Math" charset="0"/>
                              <a:cs typeface="Cambria Math" charset="0"/>
                            </a:rPr>
                            <m:t>+</m:t>
                          </m:r>
                          <m:r>
                            <a:rPr lang="en-US" sz="1400" b="0" i="1" smtClean="0">
                              <a:latin typeface="Cambria Math" panose="02040503050406030204" pitchFamily="18" charset="0"/>
                              <a:ea typeface="Cambria Math" charset="0"/>
                              <a:cs typeface="Cambria Math" charset="0"/>
                            </a:rPr>
                            <m:t>5</m:t>
                          </m:r>
                          <m:r>
                            <a:rPr lang="en-US" sz="1400" b="0" i="1" smtClean="0">
                              <a:latin typeface="Cambria Math" charset="0"/>
                              <a:ea typeface="Cambria Math" charset="0"/>
                              <a:cs typeface="Cambria Math" charset="0"/>
                            </a:rPr>
                            <m:t>4</m:t>
                          </m:r>
                        </m:den>
                      </m:f>
                      <m:r>
                        <a:rPr lang="en-US" sz="1400" b="0" i="1" smtClean="0">
                          <a:latin typeface="Cambria Math" charset="0"/>
                          <a:ea typeface="Cambria Math" charset="0"/>
                          <a:cs typeface="Cambria Math" charset="0"/>
                        </a:rPr>
                        <m:t>×100</m:t>
                      </m:r>
                    </m:oMath>
                    <m:oMath xmlns:m="http://schemas.openxmlformats.org/officeDocument/2006/math">
                      <m:r>
                        <a:rPr lang="en-US" sz="1400" b="0" i="1" smtClean="0">
                          <a:latin typeface="Cambria Math" charset="0"/>
                          <a:ea typeface="Cambria Math" charset="0"/>
                          <a:cs typeface="Cambria Math" charset="0"/>
                        </a:rPr>
                        <m:t>=</m:t>
                      </m:r>
                      <m:f>
                        <m:fPr>
                          <m:ctrlPr>
                            <a:rPr lang="en-US" sz="1400" b="0" i="1" smtClean="0">
                              <a:latin typeface="Cambria Math" panose="02040503050406030204" pitchFamily="18" charset="0"/>
                              <a:ea typeface="Cambria Math" charset="0"/>
                              <a:cs typeface="Cambria Math" charset="0"/>
                            </a:rPr>
                          </m:ctrlPr>
                        </m:fPr>
                        <m:num>
                          <m:r>
                            <a:rPr lang="en-US" sz="1400" b="0" i="1" smtClean="0">
                              <a:latin typeface="Cambria Math" panose="02040503050406030204" pitchFamily="18" charset="0"/>
                              <a:ea typeface="Cambria Math" charset="0"/>
                              <a:cs typeface="Cambria Math" charset="0"/>
                            </a:rPr>
                            <m:t>0.5256</m:t>
                          </m:r>
                        </m:num>
                        <m:den>
                          <m:r>
                            <a:rPr lang="en-US" sz="1400" b="0" i="1" smtClean="0">
                              <a:latin typeface="Cambria Math" panose="02040503050406030204" pitchFamily="18" charset="0"/>
                              <a:ea typeface="Cambria Math" charset="0"/>
                              <a:cs typeface="Cambria Math" charset="0"/>
                            </a:rPr>
                            <m:t>0.5256</m:t>
                          </m:r>
                          <m:r>
                            <a:rPr lang="en-US" sz="1400" b="0" i="1" smtClean="0">
                              <a:latin typeface="Cambria Math" charset="0"/>
                              <a:ea typeface="Cambria Math" charset="0"/>
                              <a:cs typeface="Cambria Math" charset="0"/>
                            </a:rPr>
                            <m:t>+</m:t>
                          </m:r>
                          <m:r>
                            <a:rPr lang="en-US" sz="1400" b="0" i="1" smtClean="0">
                              <a:latin typeface="Cambria Math" panose="02040503050406030204" pitchFamily="18" charset="0"/>
                              <a:ea typeface="Cambria Math" charset="0"/>
                              <a:cs typeface="Cambria Math" charset="0"/>
                            </a:rPr>
                            <m:t>5</m:t>
                          </m:r>
                          <m:r>
                            <a:rPr lang="en-US" sz="1400" b="0" i="1" smtClean="0">
                              <a:latin typeface="Cambria Math" charset="0"/>
                              <a:ea typeface="Cambria Math" charset="0"/>
                              <a:cs typeface="Cambria Math" charset="0"/>
                            </a:rPr>
                            <m:t>4</m:t>
                          </m:r>
                        </m:den>
                      </m:f>
                      <m:r>
                        <a:rPr lang="en-US" sz="1400" b="0" i="1" smtClean="0">
                          <a:latin typeface="Cambria Math" charset="0"/>
                          <a:ea typeface="Cambria Math" charset="0"/>
                          <a:cs typeface="Cambria Math" charset="0"/>
                        </a:rPr>
                        <m:t>×100</m:t>
                      </m:r>
                    </m:oMath>
                    <m:oMath xmlns:m="http://schemas.openxmlformats.org/officeDocument/2006/math">
                      <m:r>
                        <a:rPr lang="en-US" sz="1400" b="0" i="1" smtClean="0">
                          <a:latin typeface="Cambria Math" charset="0"/>
                          <a:ea typeface="Cambria Math" charset="0"/>
                          <a:cs typeface="Cambria Math" charset="0"/>
                        </a:rPr>
                        <m:t>=</m:t>
                      </m:r>
                      <m:f>
                        <m:fPr>
                          <m:ctrlPr>
                            <a:rPr lang="en-US" sz="1400" b="0" i="1" smtClean="0">
                              <a:latin typeface="Cambria Math" panose="02040503050406030204" pitchFamily="18" charset="0"/>
                              <a:ea typeface="Cambria Math" charset="0"/>
                              <a:cs typeface="Cambria Math" charset="0"/>
                            </a:rPr>
                          </m:ctrlPr>
                        </m:fPr>
                        <m:num>
                          <m:r>
                            <a:rPr lang="en-US" sz="1400" b="0" i="1" smtClean="0">
                              <a:latin typeface="Cambria Math" panose="02040503050406030204" pitchFamily="18" charset="0"/>
                              <a:ea typeface="Cambria Math" charset="0"/>
                              <a:cs typeface="Cambria Math" charset="0"/>
                            </a:rPr>
                            <m:t>0.5256</m:t>
                          </m:r>
                        </m:num>
                        <m:den>
                          <m:r>
                            <a:rPr lang="en-US" sz="1400" b="0" i="1" smtClean="0">
                              <a:latin typeface="Cambria Math" panose="02040503050406030204" pitchFamily="18" charset="0"/>
                              <a:ea typeface="Cambria Math" charset="0"/>
                              <a:cs typeface="Cambria Math" charset="0"/>
                            </a:rPr>
                            <m:t>54.5256</m:t>
                          </m:r>
                        </m:den>
                      </m:f>
                      <m:r>
                        <a:rPr lang="en-US" sz="1400" b="0" i="1" smtClean="0">
                          <a:latin typeface="Cambria Math" charset="0"/>
                          <a:ea typeface="Cambria Math" charset="0"/>
                          <a:cs typeface="Cambria Math" charset="0"/>
                        </a:rPr>
                        <m:t>×100</m:t>
                      </m:r>
                    </m:oMath>
                    <m:oMath xmlns:m="http://schemas.openxmlformats.org/officeDocument/2006/math">
                      <m:r>
                        <a:rPr lang="en-US" sz="1400" b="0" i="1" smtClean="0">
                          <a:latin typeface="Cambria Math" charset="0"/>
                          <a:ea typeface="Cambria Math" charset="0"/>
                          <a:cs typeface="Cambria Math" charset="0"/>
                        </a:rPr>
                        <m:t>=.</m:t>
                      </m:r>
                      <m:r>
                        <a:rPr lang="en-US" sz="1400" b="0" i="1" smtClean="0">
                          <a:latin typeface="Cambria Math" panose="02040503050406030204" pitchFamily="18" charset="0"/>
                          <a:ea typeface="Cambria Math" charset="0"/>
                          <a:cs typeface="Cambria Math" charset="0"/>
                        </a:rPr>
                        <m:t>0096</m:t>
                      </m:r>
                      <m:r>
                        <a:rPr lang="en-US" sz="1400" b="0" i="1" smtClean="0">
                          <a:latin typeface="Cambria Math" charset="0"/>
                          <a:ea typeface="Cambria Math" charset="0"/>
                          <a:cs typeface="Cambria Math" charset="0"/>
                        </a:rPr>
                        <m:t>×100</m:t>
                      </m:r>
                    </m:oMath>
                    <m:oMath xmlns:m="http://schemas.openxmlformats.org/officeDocument/2006/math">
                      <m:r>
                        <a:rPr lang="en-US" sz="1400" b="0" i="1" smtClean="0">
                          <a:latin typeface="Cambria Math" charset="0"/>
                          <a:ea typeface="Cambria Math" charset="0"/>
                          <a:cs typeface="Cambria Math" charset="0"/>
                        </a:rPr>
                        <m:t>=</m:t>
                      </m:r>
                      <m:r>
                        <a:rPr lang="en-US" sz="1400" b="0" i="1" smtClean="0">
                          <a:latin typeface="Cambria Math" panose="02040503050406030204" pitchFamily="18" charset="0"/>
                          <a:ea typeface="Cambria Math" charset="0"/>
                          <a:cs typeface="Cambria Math" charset="0"/>
                        </a:rPr>
                        <m:t>0.96</m:t>
                      </m:r>
                      <m:r>
                        <a:rPr lang="en-US" sz="1400" b="0" i="1" smtClean="0">
                          <a:latin typeface="Cambria Math" charset="0"/>
                          <a:ea typeface="Cambria Math" charset="0"/>
                          <a:cs typeface="Cambria Math" charset="0"/>
                        </a:rPr>
                        <m:t>%</m:t>
                      </m:r>
                    </m:oMath>
                  </m:oMathPara>
                </a14:m>
                <a:endParaRPr lang="en-US" sz="1400" dirty="0"/>
              </a:p>
            </p:txBody>
          </p:sp>
        </mc:Choice>
        <mc:Fallback xmlns="">
          <p:sp>
            <p:nvSpPr>
              <p:cNvPr id="6" name="Rectangle 5">
                <a:extLst>
                  <a:ext uri="{FF2B5EF4-FFF2-40B4-BE49-F238E27FC236}">
                    <a16:creationId xmlns:a16="http://schemas.microsoft.com/office/drawing/2014/main" id="{C87EEF9D-1DE4-4734-96D0-E975FF6D52A2}"/>
                  </a:ext>
                </a:extLst>
              </p:cNvPr>
              <p:cNvSpPr>
                <a:spLocks noRot="1" noChangeAspect="1" noMove="1" noResize="1" noEditPoints="1" noAdjustHandles="1" noChangeArrowheads="1" noChangeShapeType="1" noTextEdit="1"/>
              </p:cNvSpPr>
              <p:nvPr/>
            </p:nvSpPr>
            <p:spPr>
              <a:xfrm>
                <a:off x="2742563" y="1189849"/>
                <a:ext cx="1913536" cy="336893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77600C7-B3F0-4E1B-86F1-2CC5F65F58D8}"/>
                  </a:ext>
                </a:extLst>
              </p:cNvPr>
              <p:cNvSpPr txBox="1"/>
              <p:nvPr/>
            </p:nvSpPr>
            <p:spPr>
              <a:xfrm>
                <a:off x="4802738" y="1471592"/>
                <a:ext cx="4036462" cy="10104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charset="0"/>
                        </a:rPr>
                        <m:t>95%</m:t>
                      </m:r>
                      <m:sSub>
                        <m:sSubPr>
                          <m:ctrlPr>
                            <a:rPr lang="en-US" sz="1400" b="0" i="1" smtClean="0">
                              <a:latin typeface="Cambria Math" panose="02040503050406030204" pitchFamily="18" charset="0"/>
                            </a:rPr>
                          </m:ctrlPr>
                        </m:sSubPr>
                        <m:e>
                          <m:r>
                            <a:rPr lang="en-US" sz="1400" b="0" i="1" smtClean="0">
                              <a:latin typeface="Cambria Math" charset="0"/>
                            </a:rPr>
                            <m:t>𝐶𝐼</m:t>
                          </m:r>
                          <m:r>
                            <a:rPr lang="en-US" sz="1400" b="0" i="1" smtClean="0">
                              <a:latin typeface="Cambria Math" charset="0"/>
                              <a:ea typeface="Cambria Math" charset="0"/>
                              <a:cs typeface="Cambria Math" charset="0"/>
                            </a:rPr>
                            <m:t>𝜇</m:t>
                          </m:r>
                        </m:e>
                        <m:sub>
                          <m:r>
                            <a:rPr lang="en-US" sz="1400" b="0" i="1" smtClean="0">
                              <a:latin typeface="Cambria Math" charset="0"/>
                            </a:rPr>
                            <m:t>𝐷𝑖𝑓𝑓</m:t>
                          </m:r>
                        </m:sub>
                      </m:sSub>
                      <m:r>
                        <a:rPr lang="en-US" sz="1400" b="0" i="1" smtClean="0">
                          <a:latin typeface="Cambria Math" charset="0"/>
                        </a:rPr>
                        <m:t>=</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charset="0"/>
                                </a:rPr>
                                <m:t>𝑀</m:t>
                              </m:r>
                            </m:e>
                            <m:sub>
                              <m:r>
                                <a:rPr lang="en-US" sz="1400" i="1">
                                  <a:latin typeface="Cambria Math" charset="0"/>
                                </a:rPr>
                                <m:t>1</m:t>
                              </m:r>
                            </m:sub>
                          </m:sSub>
                          <m:r>
                            <a:rPr lang="en-US" sz="1400" i="1">
                              <a:latin typeface="Cambria Math" charset="0"/>
                            </a:rPr>
                            <m:t>−</m:t>
                          </m:r>
                          <m:sSub>
                            <m:sSubPr>
                              <m:ctrlPr>
                                <a:rPr lang="en-US" sz="1400" i="1">
                                  <a:latin typeface="Cambria Math" panose="02040503050406030204" pitchFamily="18" charset="0"/>
                                </a:rPr>
                              </m:ctrlPr>
                            </m:sSubPr>
                            <m:e>
                              <m:r>
                                <a:rPr lang="en-US" sz="1400" i="1">
                                  <a:latin typeface="Cambria Math" charset="0"/>
                                </a:rPr>
                                <m:t>𝑀</m:t>
                              </m:r>
                            </m:e>
                            <m:sub>
                              <m:r>
                                <a:rPr lang="en-US" sz="1400" i="1">
                                  <a:latin typeface="Cambria Math" charset="0"/>
                                </a:rPr>
                                <m:t>2</m:t>
                              </m:r>
                            </m:sub>
                          </m:sSub>
                        </m:e>
                      </m:d>
                      <m:r>
                        <a:rPr lang="en-US" sz="1400" i="1">
                          <a:latin typeface="Cambria Math" charset="0"/>
                          <a:ea typeface="Cambria Math" charset="0"/>
                          <a:cs typeface="Cambria Math" charset="0"/>
                        </a:rPr>
                        <m:t>±</m:t>
                      </m:r>
                      <m:d>
                        <m:dPr>
                          <m:ctrlPr>
                            <a:rPr lang="en-US" sz="1400" i="1">
                              <a:latin typeface="Cambria Math" panose="02040503050406030204" pitchFamily="18" charset="0"/>
                              <a:ea typeface="Cambria Math" charset="0"/>
                              <a:cs typeface="Cambria Math" charset="0"/>
                            </a:rPr>
                          </m:ctrlPr>
                        </m:dPr>
                        <m:e>
                          <m:sSub>
                            <m:sSubPr>
                              <m:ctrlPr>
                                <a:rPr lang="en-US" sz="1400" i="1">
                                  <a:latin typeface="Cambria Math" panose="02040503050406030204" pitchFamily="18" charset="0"/>
                                  <a:ea typeface="Cambria Math" charset="0"/>
                                  <a:cs typeface="Cambria Math" charset="0"/>
                                </a:rPr>
                              </m:ctrlPr>
                            </m:sSubPr>
                            <m:e>
                              <m:r>
                                <a:rPr lang="en-US" sz="1400" i="1">
                                  <a:latin typeface="Cambria Math" charset="0"/>
                                  <a:ea typeface="Cambria Math" charset="0"/>
                                  <a:cs typeface="Cambria Math" charset="0"/>
                                </a:rPr>
                                <m:t>𝑡</m:t>
                              </m:r>
                            </m:e>
                            <m:sub>
                              <m:r>
                                <a:rPr lang="en-US" sz="1400" i="1">
                                  <a:latin typeface="Cambria Math" charset="0"/>
                                  <a:ea typeface="Cambria Math" charset="0"/>
                                  <a:cs typeface="Cambria Math" charset="0"/>
                                </a:rPr>
                                <m:t>𝑐𝑣</m:t>
                              </m:r>
                            </m:sub>
                          </m:sSub>
                          <m:r>
                            <a:rPr lang="en-US" sz="1400" i="1">
                              <a:latin typeface="Cambria Math" charset="0"/>
                              <a:ea typeface="Cambria Math" charset="0"/>
                              <a:cs typeface="Cambria Math" charset="0"/>
                            </a:rPr>
                            <m:t>×</m:t>
                          </m:r>
                          <m:sSub>
                            <m:sSubPr>
                              <m:ctrlPr>
                                <a:rPr lang="en-US" sz="1400" i="1">
                                  <a:latin typeface="Cambria Math" panose="02040503050406030204" pitchFamily="18" charset="0"/>
                                  <a:ea typeface="Cambria Math" charset="0"/>
                                  <a:cs typeface="Cambria Math" charset="0"/>
                                </a:rPr>
                              </m:ctrlPr>
                            </m:sSubPr>
                            <m:e>
                              <m:r>
                                <a:rPr lang="en-US" sz="1400" i="1">
                                  <a:latin typeface="Cambria Math" charset="0"/>
                                  <a:ea typeface="Cambria Math" charset="0"/>
                                  <a:cs typeface="Cambria Math" charset="0"/>
                                </a:rPr>
                                <m:t>𝑆</m:t>
                              </m:r>
                            </m:e>
                            <m:sub>
                              <m:sSub>
                                <m:sSubPr>
                                  <m:ctrlPr>
                                    <a:rPr lang="en-US" sz="1400" i="1">
                                      <a:latin typeface="Cambria Math" panose="02040503050406030204" pitchFamily="18" charset="0"/>
                                      <a:ea typeface="Cambria Math" charset="0"/>
                                      <a:cs typeface="Cambria Math" charset="0"/>
                                    </a:rPr>
                                  </m:ctrlPr>
                                </m:sSubPr>
                                <m:e>
                                  <m:r>
                                    <a:rPr lang="en-US" sz="1400" i="1">
                                      <a:latin typeface="Cambria Math" charset="0"/>
                                      <a:ea typeface="Cambria Math" charset="0"/>
                                      <a:cs typeface="Cambria Math" charset="0"/>
                                    </a:rPr>
                                    <m:t>𝑀</m:t>
                                  </m:r>
                                </m:e>
                                <m:sub>
                                  <m:r>
                                    <a:rPr lang="en-US" sz="1400" i="1">
                                      <a:latin typeface="Cambria Math" charset="0"/>
                                      <a:ea typeface="Cambria Math" charset="0"/>
                                      <a:cs typeface="Cambria Math" charset="0"/>
                                    </a:rPr>
                                    <m:t>1</m:t>
                                  </m:r>
                                </m:sub>
                              </m:sSub>
                              <m:r>
                                <a:rPr lang="en-US" sz="1400" i="1">
                                  <a:latin typeface="Cambria Math" charset="0"/>
                                  <a:ea typeface="Cambria Math" charset="0"/>
                                  <a:cs typeface="Cambria Math" charset="0"/>
                                </a:rPr>
                                <m:t>−</m:t>
                              </m:r>
                              <m:sSub>
                                <m:sSubPr>
                                  <m:ctrlPr>
                                    <a:rPr lang="en-US" sz="1400" i="1">
                                      <a:latin typeface="Cambria Math" panose="02040503050406030204" pitchFamily="18" charset="0"/>
                                      <a:ea typeface="Cambria Math" charset="0"/>
                                      <a:cs typeface="Cambria Math" charset="0"/>
                                    </a:rPr>
                                  </m:ctrlPr>
                                </m:sSubPr>
                                <m:e>
                                  <m:r>
                                    <a:rPr lang="en-US" sz="1400" i="1">
                                      <a:latin typeface="Cambria Math" charset="0"/>
                                      <a:ea typeface="Cambria Math" charset="0"/>
                                      <a:cs typeface="Cambria Math" charset="0"/>
                                    </a:rPr>
                                    <m:t>𝑀</m:t>
                                  </m:r>
                                </m:e>
                                <m:sub>
                                  <m:r>
                                    <a:rPr lang="en-US" sz="1400" i="1">
                                      <a:latin typeface="Cambria Math" charset="0"/>
                                      <a:ea typeface="Cambria Math" charset="0"/>
                                      <a:cs typeface="Cambria Math" charset="0"/>
                                    </a:rPr>
                                    <m:t>2</m:t>
                                  </m:r>
                                </m:sub>
                              </m:sSub>
                            </m:sub>
                          </m:sSub>
                        </m:e>
                      </m:d>
                    </m:oMath>
                  </m:oMathPara>
                </a14:m>
                <a:endParaRPr lang="en-US" sz="1400" dirty="0"/>
              </a:p>
              <a:p>
                <a:r>
                  <a:rPr lang="en-US" sz="1400" dirty="0"/>
                  <a:t> </a:t>
                </a:r>
                <a14:m>
                  <m:oMath xmlns:m="http://schemas.openxmlformats.org/officeDocument/2006/math">
                    <m:r>
                      <a:rPr lang="en-US" sz="1400" b="0" i="0" smtClean="0">
                        <a:latin typeface="Cambria Math" panose="02040503050406030204" pitchFamily="18" charset="0"/>
                      </a:rPr>
                      <m:t>                        </m:t>
                    </m:r>
                    <m:r>
                      <a:rPr lang="en-US" sz="1400" b="0" i="1" smtClean="0">
                        <a:latin typeface="Cambria Math" panose="02040503050406030204" pitchFamily="18" charset="0"/>
                      </a:rPr>
                      <m:t>       </m:t>
                    </m:r>
                    <m:r>
                      <a:rPr lang="en-US" sz="1400" i="1">
                        <a:latin typeface="Cambria Math" charset="0"/>
                      </a:rPr>
                      <m:t>=</m:t>
                    </m:r>
                  </m:oMath>
                </a14:m>
                <a:r>
                  <a:rPr lang="en-US" sz="1400" dirty="0"/>
                  <a:t> (79.96 </a:t>
                </a:r>
                <a14:m>
                  <m:oMath xmlns:m="http://schemas.openxmlformats.org/officeDocument/2006/math">
                    <m:r>
                      <a:rPr lang="en-US" sz="1400" i="1">
                        <a:latin typeface="Cambria Math" charset="0"/>
                      </a:rPr>
                      <m:t>− </m:t>
                    </m:r>
                  </m:oMath>
                </a14:m>
                <a:r>
                  <a:rPr lang="en-US" sz="1400" dirty="0"/>
                  <a:t>77.03) ± (2.004 </a:t>
                </a:r>
                <a14:m>
                  <m:oMath xmlns:m="http://schemas.openxmlformats.org/officeDocument/2006/math">
                    <m:r>
                      <a:rPr lang="en-US" sz="1400" b="0" i="1" smtClean="0">
                        <a:latin typeface="Cambria Math" charset="0"/>
                        <a:ea typeface="Cambria Math" charset="0"/>
                        <a:cs typeface="Cambria Math" charset="0"/>
                      </a:rPr>
                      <m:t>×</m:t>
                    </m:r>
                    <m:r>
                      <a:rPr lang="en-US" sz="1400" b="0" i="1" smtClean="0">
                        <a:latin typeface="Cambria Math" panose="02040503050406030204" pitchFamily="18" charset="0"/>
                        <a:ea typeface="Cambria Math" charset="0"/>
                        <a:cs typeface="Cambria Math" charset="0"/>
                      </a:rPr>
                      <m:t>4.04</m:t>
                    </m:r>
                  </m:oMath>
                </a14:m>
                <a:r>
                  <a:rPr lang="en-US" sz="1400" dirty="0"/>
                  <a:t>)</a:t>
                </a:r>
              </a:p>
              <a:p>
                <a14:m>
                  <m:oMath xmlns:m="http://schemas.openxmlformats.org/officeDocument/2006/math">
                    <m:r>
                      <a:rPr lang="en-US" sz="1400" b="0" i="1" smtClean="0">
                        <a:latin typeface="Cambria Math" panose="02040503050406030204" pitchFamily="18" charset="0"/>
                      </a:rPr>
                      <m:t>                                </m:t>
                    </m:r>
                    <m:r>
                      <a:rPr lang="en-US" sz="1400" i="1" smtClean="0">
                        <a:latin typeface="Cambria Math" charset="0"/>
                      </a:rPr>
                      <m:t>=</m:t>
                    </m:r>
                  </m:oMath>
                </a14:m>
                <a:r>
                  <a:rPr lang="en-US" sz="1400" dirty="0"/>
                  <a:t> 2.93 ± 8.096</a:t>
                </a:r>
              </a:p>
              <a:p>
                <a:r>
                  <a:rPr lang="en-US" sz="1400" dirty="0"/>
                  <a:t> </a:t>
                </a:r>
                <a14:m>
                  <m:oMath xmlns:m="http://schemas.openxmlformats.org/officeDocument/2006/math">
                    <m:r>
                      <a:rPr lang="en-US" sz="1400" b="0" i="0" smtClean="0">
                        <a:latin typeface="Cambria Math" panose="02040503050406030204" pitchFamily="18" charset="0"/>
                      </a:rPr>
                      <m:t>                               </m:t>
                    </m:r>
                    <m:r>
                      <a:rPr lang="en-US" sz="1400" i="1" smtClean="0">
                        <a:latin typeface="Cambria Math" charset="0"/>
                      </a:rPr>
                      <m:t>=</m:t>
                    </m:r>
                  </m:oMath>
                </a14:m>
                <a:r>
                  <a:rPr lang="en-US" sz="1400" dirty="0"/>
                  <a:t> (-5.17, 11.03)</a:t>
                </a:r>
              </a:p>
            </p:txBody>
          </p:sp>
        </mc:Choice>
        <mc:Fallback xmlns="">
          <p:sp>
            <p:nvSpPr>
              <p:cNvPr id="15" name="TextBox 14">
                <a:extLst>
                  <a:ext uri="{FF2B5EF4-FFF2-40B4-BE49-F238E27FC236}">
                    <a16:creationId xmlns:a16="http://schemas.microsoft.com/office/drawing/2014/main" id="{C77600C7-B3F0-4E1B-86F1-2CC5F65F58D8}"/>
                  </a:ext>
                </a:extLst>
              </p:cNvPr>
              <p:cNvSpPr txBox="1">
                <a:spLocks noRot="1" noChangeAspect="1" noMove="1" noResize="1" noEditPoints="1" noAdjustHandles="1" noChangeArrowheads="1" noChangeShapeType="1" noTextEdit="1"/>
              </p:cNvSpPr>
              <p:nvPr/>
            </p:nvSpPr>
            <p:spPr>
              <a:xfrm>
                <a:off x="4802738" y="1471592"/>
                <a:ext cx="4036462" cy="1010405"/>
              </a:xfrm>
              <a:prstGeom prst="rect">
                <a:avLst/>
              </a:prstGeom>
              <a:blipFill>
                <a:blip r:embed="rId8"/>
                <a:stretch>
                  <a:fillRect b="-36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84A720C-800C-4A71-B3DD-DDBCE8F5DD10}"/>
                  </a:ext>
                </a:extLst>
              </p:cNvPr>
              <p:cNvSpPr txBox="1"/>
              <p:nvPr/>
            </p:nvSpPr>
            <p:spPr>
              <a:xfrm>
                <a:off x="4715915" y="2663545"/>
                <a:ext cx="2386149" cy="738664"/>
              </a:xfrm>
              <a:prstGeom prst="rect">
                <a:avLst/>
              </a:prstGeom>
              <a:noFill/>
            </p:spPr>
            <p:txBody>
              <a:bodyPr wrap="square">
                <a:spAutoFit/>
              </a:bodyPr>
              <a:lstStyle/>
              <a:p>
                <a:r>
                  <a:rPr lang="en-US" sz="1400" b="0" dirty="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charset="0"/>
                          </a:rPr>
                          <m:t>𝐶𝐼</m:t>
                        </m:r>
                      </m:e>
                      <m:sub>
                        <m:r>
                          <a:rPr lang="en-US" sz="1400" b="0" i="1" smtClean="0">
                            <a:latin typeface="Cambria Math" charset="0"/>
                          </a:rPr>
                          <m:t>𝑊</m:t>
                        </m:r>
                      </m:sub>
                    </m:sSub>
                    <m:r>
                      <a:rPr lang="en-US" sz="1400" b="0" i="1" smtClean="0">
                        <a:latin typeface="Cambria Math" charset="0"/>
                      </a:rPr>
                      <m:t>=</m:t>
                    </m:r>
                    <m:sSub>
                      <m:sSubPr>
                        <m:ctrlPr>
                          <a:rPr lang="en-US" sz="1400" b="0" i="1" smtClean="0">
                            <a:latin typeface="Cambria Math" panose="02040503050406030204" pitchFamily="18" charset="0"/>
                          </a:rPr>
                        </m:ctrlPr>
                      </m:sSubPr>
                      <m:e>
                        <m:r>
                          <a:rPr lang="en-US" sz="1400" b="0" i="1" smtClean="0">
                            <a:latin typeface="Cambria Math" charset="0"/>
                          </a:rPr>
                          <m:t>𝐶𝐼</m:t>
                        </m:r>
                      </m:e>
                      <m:sub>
                        <m:r>
                          <a:rPr lang="en-US" sz="1400" b="0" i="1" smtClean="0">
                            <a:latin typeface="Cambria Math" charset="0"/>
                          </a:rPr>
                          <m:t>𝑈𝐿</m:t>
                        </m:r>
                      </m:sub>
                    </m:sSub>
                    <m:r>
                      <a:rPr lang="en-US" sz="1400" b="0" i="1" smtClean="0">
                        <a:latin typeface="Cambria Math" charset="0"/>
                      </a:rPr>
                      <m:t>−</m:t>
                    </m:r>
                    <m:sSub>
                      <m:sSubPr>
                        <m:ctrlPr>
                          <a:rPr lang="en-US" sz="1400" b="0" i="1" smtClean="0">
                            <a:latin typeface="Cambria Math" panose="02040503050406030204" pitchFamily="18" charset="0"/>
                          </a:rPr>
                        </m:ctrlPr>
                      </m:sSubPr>
                      <m:e>
                        <m:r>
                          <a:rPr lang="en-US" sz="1400" b="0" i="1" smtClean="0">
                            <a:latin typeface="Cambria Math" charset="0"/>
                          </a:rPr>
                          <m:t>𝐶𝐼</m:t>
                        </m:r>
                      </m:e>
                      <m:sub>
                        <m:r>
                          <a:rPr lang="en-US" sz="1400" b="0" i="1" smtClean="0">
                            <a:latin typeface="Cambria Math" charset="0"/>
                          </a:rPr>
                          <m:t>𝐿𝐿</m:t>
                        </m:r>
                      </m:sub>
                    </m:sSub>
                  </m:oMath>
                </a14:m>
                <a:endParaRPr lang="en-US" sz="1400" dirty="0"/>
              </a:p>
              <a:p>
                <a:r>
                  <a:rPr lang="en-US" sz="1400" b="0" dirty="0"/>
                  <a:t>                  </a:t>
                </a:r>
                <a14:m>
                  <m:oMath xmlns:m="http://schemas.openxmlformats.org/officeDocument/2006/math">
                    <m:r>
                      <a:rPr lang="en-US" sz="1400" b="0" i="1" smtClean="0">
                        <a:latin typeface="Cambria Math" charset="0"/>
                      </a:rPr>
                      <m:t>=</m:t>
                    </m:r>
                    <m:r>
                      <a:rPr lang="en-US" sz="1400" b="0" i="1" smtClean="0">
                        <a:latin typeface="Cambria Math" panose="02040503050406030204" pitchFamily="18" charset="0"/>
                      </a:rPr>
                      <m:t>11.03</m:t>
                    </m:r>
                    <m:r>
                      <a:rPr lang="en-US" sz="1400" b="0" i="1" smtClean="0">
                        <a:latin typeface="Cambria Math" charset="0"/>
                      </a:rPr>
                      <m:t>−</m:t>
                    </m:r>
                  </m:oMath>
                </a14:m>
                <a:r>
                  <a:rPr lang="en-US" sz="1400" dirty="0"/>
                  <a:t> (-5.17)</a:t>
                </a:r>
              </a:p>
              <a:p>
                <a:r>
                  <a:rPr lang="en-US" sz="1400" b="0" dirty="0"/>
                  <a:t>                  </a:t>
                </a:r>
                <a14:m>
                  <m:oMath xmlns:m="http://schemas.openxmlformats.org/officeDocument/2006/math">
                    <m:r>
                      <a:rPr lang="en-US" sz="1400" b="0" i="1" smtClean="0">
                        <a:latin typeface="Cambria Math" charset="0"/>
                      </a:rPr>
                      <m:t>=</m:t>
                    </m:r>
                    <m:r>
                      <a:rPr lang="en-US" sz="1400" b="0" i="1" smtClean="0">
                        <a:latin typeface="Cambria Math" panose="02040503050406030204" pitchFamily="18" charset="0"/>
                      </a:rPr>
                      <m:t>16.20</m:t>
                    </m:r>
                  </m:oMath>
                </a14:m>
                <a:endParaRPr lang="en-US" sz="1400" dirty="0"/>
              </a:p>
            </p:txBody>
          </p:sp>
        </mc:Choice>
        <mc:Fallback xmlns="">
          <p:sp>
            <p:nvSpPr>
              <p:cNvPr id="17" name="TextBox 16">
                <a:extLst>
                  <a:ext uri="{FF2B5EF4-FFF2-40B4-BE49-F238E27FC236}">
                    <a16:creationId xmlns:a16="http://schemas.microsoft.com/office/drawing/2014/main" id="{084A720C-800C-4A71-B3DD-DDBCE8F5DD10}"/>
                  </a:ext>
                </a:extLst>
              </p:cNvPr>
              <p:cNvSpPr txBox="1">
                <a:spLocks noRot="1" noChangeAspect="1" noMove="1" noResize="1" noEditPoints="1" noAdjustHandles="1" noChangeArrowheads="1" noChangeShapeType="1" noTextEdit="1"/>
              </p:cNvSpPr>
              <p:nvPr/>
            </p:nvSpPr>
            <p:spPr>
              <a:xfrm>
                <a:off x="4715915" y="2663545"/>
                <a:ext cx="2386149" cy="73866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FE83AE4-03C8-46D3-90B6-F2A02E86B238}"/>
                  </a:ext>
                </a:extLst>
              </p:cNvPr>
              <p:cNvSpPr txBox="1"/>
              <p:nvPr/>
            </p:nvSpPr>
            <p:spPr>
              <a:xfrm>
                <a:off x="-377923" y="1101113"/>
                <a:ext cx="4114800" cy="3026598"/>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1400" i="1" smtClean="0">
                          <a:latin typeface="Cambria Math" charset="0"/>
                        </a:rPr>
                        <m:t>𝑑</m:t>
                      </m:r>
                      <m:r>
                        <a:rPr lang="en-US" sz="1400" i="1" smtClean="0">
                          <a:latin typeface="Cambria Math" charset="0"/>
                        </a:rPr>
                        <m:t>=</m:t>
                      </m:r>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charset="0"/>
                                </a:rPr>
                                <m:t>𝑀</m:t>
                              </m:r>
                            </m:e>
                            <m:sub>
                              <m:r>
                                <a:rPr lang="en-US" sz="1400" i="1">
                                  <a:latin typeface="Cambria Math" charset="0"/>
                                </a:rPr>
                                <m:t>1</m:t>
                              </m:r>
                            </m:sub>
                          </m:sSub>
                          <m:r>
                            <a:rPr lang="en-US" sz="1400" i="1">
                              <a:latin typeface="Cambria Math" charset="0"/>
                            </a:rPr>
                            <m:t>−</m:t>
                          </m:r>
                          <m:sSub>
                            <m:sSubPr>
                              <m:ctrlPr>
                                <a:rPr lang="en-US" sz="1400" i="1">
                                  <a:latin typeface="Cambria Math" panose="02040503050406030204" pitchFamily="18" charset="0"/>
                                </a:rPr>
                              </m:ctrlPr>
                            </m:sSubPr>
                            <m:e>
                              <m:r>
                                <a:rPr lang="en-US" sz="1400" i="1">
                                  <a:latin typeface="Cambria Math" charset="0"/>
                                </a:rPr>
                                <m:t>𝑀</m:t>
                              </m:r>
                            </m:e>
                            <m:sub>
                              <m:r>
                                <a:rPr lang="en-US" sz="1400" i="1">
                                  <a:latin typeface="Cambria Math" charset="0"/>
                                </a:rPr>
                                <m:t>2</m:t>
                              </m:r>
                            </m:sub>
                          </m:sSub>
                        </m:num>
                        <m:den>
                          <m:rad>
                            <m:radPr>
                              <m:degHide m:val="on"/>
                              <m:ctrlPr>
                                <a:rPr lang="en-US" sz="1400" i="1">
                                  <a:latin typeface="Cambria Math" panose="02040503050406030204" pitchFamily="18" charset="0"/>
                                  <a:ea typeface="Cambria Math" charset="0"/>
                                  <a:cs typeface="Cambria Math" charset="0"/>
                                </a:rPr>
                              </m:ctrlPr>
                            </m:radPr>
                            <m:deg/>
                            <m:e>
                              <m:sSubSup>
                                <m:sSubSupPr>
                                  <m:ctrlPr>
                                    <a:rPr lang="en-US" sz="1400" i="1">
                                      <a:latin typeface="Cambria Math" panose="02040503050406030204" pitchFamily="18" charset="0"/>
                                    </a:rPr>
                                  </m:ctrlPr>
                                </m:sSubSupPr>
                                <m:e>
                                  <m:r>
                                    <a:rPr lang="en-US" sz="1400" i="1">
                                      <a:latin typeface="Cambria Math" charset="0"/>
                                    </a:rPr>
                                    <m:t>𝑠</m:t>
                                  </m:r>
                                </m:e>
                                <m:sub>
                                  <m:r>
                                    <a:rPr lang="en-US" sz="1400" i="1">
                                      <a:latin typeface="Cambria Math" charset="0"/>
                                    </a:rPr>
                                    <m:t>𝑃𝑜𝑜𝑙𝑒𝑑</m:t>
                                  </m:r>
                                </m:sub>
                                <m:sup>
                                  <m:r>
                                    <a:rPr lang="en-US" sz="1400" i="1">
                                      <a:latin typeface="Cambria Math" charset="0"/>
                                    </a:rPr>
                                    <m:t>2</m:t>
                                  </m:r>
                                </m:sup>
                              </m:sSubSup>
                            </m:e>
                          </m:rad>
                        </m:den>
                      </m:f>
                    </m:oMath>
                    <m:oMath xmlns:m="http://schemas.openxmlformats.org/officeDocument/2006/math">
                      <m:r>
                        <a:rPr lang="en-US" sz="1400" b="0" i="1" smtClean="0">
                          <a:latin typeface="Cambria Math"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79.96</m:t>
                          </m:r>
                          <m:r>
                            <a:rPr lang="en-US" sz="1400" b="0" i="1" smtClean="0">
                              <a:latin typeface="Cambria Math" charset="0"/>
                            </a:rPr>
                            <m:t>−</m:t>
                          </m:r>
                          <m:r>
                            <a:rPr lang="en-US" sz="1400" b="0" i="1" smtClean="0">
                              <a:latin typeface="Cambria Math" panose="02040503050406030204" pitchFamily="18" charset="0"/>
                            </a:rPr>
                            <m:t>77.03</m:t>
                          </m:r>
                        </m:num>
                        <m:den>
                          <m:rad>
                            <m:radPr>
                              <m:degHide m:val="on"/>
                              <m:ctrlPr>
                                <a:rPr lang="en-US" sz="1400" b="0" i="1" smtClean="0">
                                  <a:latin typeface="Cambria Math" panose="02040503050406030204" pitchFamily="18" charset="0"/>
                                  <a:ea typeface="Cambria Math" charset="0"/>
                                  <a:cs typeface="Cambria Math" charset="0"/>
                                </a:rPr>
                              </m:ctrlPr>
                            </m:radPr>
                            <m:deg/>
                            <m:e>
                              <m:r>
                                <a:rPr lang="en-US" sz="1400" b="0" i="1" smtClean="0">
                                  <a:latin typeface="Cambria Math" panose="02040503050406030204" pitchFamily="18" charset="0"/>
                                </a:rPr>
                                <m:t>227.20</m:t>
                              </m:r>
                              <m:r>
                                <a:rPr lang="en-US" sz="1400" b="0" i="1" smtClean="0">
                                  <a:latin typeface="Cambria Math" charset="0"/>
                                </a:rPr>
                                <m:t>3</m:t>
                              </m:r>
                            </m:e>
                          </m:rad>
                        </m:den>
                      </m:f>
                    </m:oMath>
                    <m:oMath xmlns:m="http://schemas.openxmlformats.org/officeDocument/2006/math">
                      <m:r>
                        <a:rPr lang="en-US" sz="1400" b="0" i="1" smtClean="0">
                          <a:latin typeface="Cambria Math" charset="0"/>
                          <a:ea typeface="Cambria Math" charset="0"/>
                          <a:cs typeface="Cambria Math" charset="0"/>
                        </a:rPr>
                        <m:t>=</m:t>
                      </m:r>
                      <m:f>
                        <m:fPr>
                          <m:ctrlPr>
                            <a:rPr lang="en-US" sz="1400" b="0" i="1" smtClean="0">
                              <a:latin typeface="Cambria Math" panose="02040503050406030204" pitchFamily="18" charset="0"/>
                              <a:ea typeface="Cambria Math" charset="0"/>
                              <a:cs typeface="Cambria Math" charset="0"/>
                            </a:rPr>
                          </m:ctrlPr>
                        </m:fPr>
                        <m:num>
                          <m:r>
                            <a:rPr lang="en-US" sz="1400" b="0" i="1" smtClean="0">
                              <a:latin typeface="Cambria Math" panose="02040503050406030204" pitchFamily="18" charset="0"/>
                              <a:ea typeface="Cambria Math" charset="0"/>
                              <a:cs typeface="Cambria Math" charset="0"/>
                            </a:rPr>
                            <m:t>2.93</m:t>
                          </m:r>
                        </m:num>
                        <m:den>
                          <m:r>
                            <a:rPr lang="en-US" sz="1400" b="0" i="1" smtClean="0">
                              <a:latin typeface="Cambria Math" panose="02040503050406030204" pitchFamily="18" charset="0"/>
                              <a:ea typeface="Cambria Math" charset="0"/>
                              <a:cs typeface="Cambria Math" charset="0"/>
                            </a:rPr>
                            <m:t>15.073</m:t>
                          </m:r>
                        </m:den>
                      </m:f>
                    </m:oMath>
                    <m:oMath xmlns:m="http://schemas.openxmlformats.org/officeDocument/2006/math">
                      <m:r>
                        <a:rPr lang="en-US" sz="1400" b="0" i="1" smtClean="0">
                          <a:latin typeface="Cambria Math" charset="0"/>
                          <a:ea typeface="Cambria Math" charset="0"/>
                          <a:cs typeface="Cambria Math" charset="0"/>
                        </a:rPr>
                        <m:t>=</m:t>
                      </m:r>
                      <m:r>
                        <a:rPr lang="en-US" sz="1400" b="0" i="1" smtClean="0">
                          <a:latin typeface="Cambria Math" panose="02040503050406030204" pitchFamily="18" charset="0"/>
                          <a:ea typeface="Cambria Math" charset="0"/>
                          <a:cs typeface="Cambria Math" charset="0"/>
                        </a:rPr>
                        <m:t>0.1944</m:t>
                      </m:r>
                    </m:oMath>
                    <m:oMath xmlns:m="http://schemas.openxmlformats.org/officeDocument/2006/math">
                      <m:r>
                        <a:rPr lang="en-US" sz="1400" b="0" i="1" smtClean="0">
                          <a:latin typeface="Cambria Math" charset="0"/>
                          <a:ea typeface="Cambria Math" charset="0"/>
                          <a:cs typeface="Cambria Math" charset="0"/>
                        </a:rPr>
                        <m:t>=</m:t>
                      </m:r>
                      <m:r>
                        <a:rPr lang="en-US" sz="1400" b="0" i="1" smtClean="0">
                          <a:latin typeface="Cambria Math" panose="02040503050406030204" pitchFamily="18" charset="0"/>
                          <a:ea typeface="Cambria Math" charset="0"/>
                          <a:cs typeface="Cambria Math" charset="0"/>
                        </a:rPr>
                        <m:t>0.19</m:t>
                      </m:r>
                    </m:oMath>
                  </m:oMathPara>
                </a14:m>
                <a:endParaRPr lang="en-US" sz="1400" dirty="0"/>
              </a:p>
            </p:txBody>
          </p:sp>
        </mc:Choice>
        <mc:Fallback xmlns="">
          <p:sp>
            <p:nvSpPr>
              <p:cNvPr id="3" name="TextBox 2">
                <a:extLst>
                  <a:ext uri="{FF2B5EF4-FFF2-40B4-BE49-F238E27FC236}">
                    <a16:creationId xmlns:a16="http://schemas.microsoft.com/office/drawing/2014/main" id="{4FE83AE4-03C8-46D3-90B6-F2A02E86B238}"/>
                  </a:ext>
                </a:extLst>
              </p:cNvPr>
              <p:cNvSpPr txBox="1">
                <a:spLocks noRot="1" noChangeAspect="1" noMove="1" noResize="1" noEditPoints="1" noAdjustHandles="1" noChangeArrowheads="1" noChangeShapeType="1" noTextEdit="1"/>
              </p:cNvSpPr>
              <p:nvPr/>
            </p:nvSpPr>
            <p:spPr>
              <a:xfrm>
                <a:off x="-377923" y="1101113"/>
                <a:ext cx="4114800" cy="3026598"/>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8487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15" grpId="0"/>
      <p:bldP spid="17"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70"/>
            <a:ext cx="5414754" cy="502602"/>
          </a:xfrm>
        </p:spPr>
        <p:txBody>
          <a:bodyPr>
            <a:normAutofit fontScale="90000"/>
          </a:bodyPr>
          <a:lstStyle/>
          <a:p>
            <a:r>
              <a:rPr lang="en-US" sz="4000" dirty="0"/>
              <a:t>Types of Two-Sample </a:t>
            </a:r>
            <a:r>
              <a:rPr lang="en-US" sz="4000" i="1" dirty="0"/>
              <a:t>t</a:t>
            </a:r>
            <a:r>
              <a:rPr lang="en-US" sz="4000" dirty="0"/>
              <a:t> Tests</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C77658B9-F04C-4A14-83D2-A29C862B8045}"/>
              </a:ext>
            </a:extLst>
          </p:cNvPr>
          <p:cNvSpPr>
            <a:spLocks noGrp="1"/>
          </p:cNvSpPr>
          <p:nvPr>
            <p:ph idx="1"/>
          </p:nvPr>
        </p:nvSpPr>
        <p:spPr>
          <a:xfrm>
            <a:off x="457200" y="977717"/>
            <a:ext cx="7582829" cy="4525963"/>
          </a:xfrm>
        </p:spPr>
        <p:txBody>
          <a:bodyPr>
            <a:normAutofit fontScale="77500" lnSpcReduction="20000"/>
          </a:bodyPr>
          <a:lstStyle/>
          <a:p>
            <a:pPr>
              <a:lnSpc>
                <a:spcPct val="120000"/>
              </a:lnSpc>
              <a:spcBef>
                <a:spcPts val="0"/>
              </a:spcBef>
            </a:pPr>
            <a:r>
              <a:rPr lang="en-US" dirty="0"/>
              <a:t>Independent samples  (Chapter 8)</a:t>
            </a:r>
          </a:p>
          <a:p>
            <a:pPr lvl="1">
              <a:lnSpc>
                <a:spcPct val="120000"/>
              </a:lnSpc>
              <a:spcBef>
                <a:spcPts val="0"/>
              </a:spcBef>
            </a:pPr>
            <a:r>
              <a:rPr lang="en-US" dirty="0"/>
              <a:t>Selection of cases for one sample has no impact on the selection of cases for another sample </a:t>
            </a:r>
          </a:p>
          <a:p>
            <a:pPr lvl="2">
              <a:lnSpc>
                <a:spcPct val="120000"/>
              </a:lnSpc>
              <a:spcBef>
                <a:spcPts val="0"/>
              </a:spcBef>
            </a:pPr>
            <a:r>
              <a:rPr lang="en-US" dirty="0"/>
              <a:t>Example: Which sex is smarter?</a:t>
            </a:r>
          </a:p>
          <a:p>
            <a:pPr lvl="3">
              <a:lnSpc>
                <a:spcPct val="120000"/>
              </a:lnSpc>
              <a:spcBef>
                <a:spcPts val="0"/>
              </a:spcBef>
            </a:pPr>
            <a:r>
              <a:rPr lang="en-US" dirty="0"/>
              <a:t>Dr. Smith obtains a random sample of men and a random sample of women. Each person takes an IQ test and Dr. Smith compares the mean of the men to the mean of the women.</a:t>
            </a:r>
          </a:p>
          <a:p>
            <a:pPr>
              <a:lnSpc>
                <a:spcPct val="120000"/>
              </a:lnSpc>
              <a:spcBef>
                <a:spcPts val="0"/>
              </a:spcBef>
            </a:pPr>
            <a:r>
              <a:rPr lang="en-US" dirty="0"/>
              <a:t>Paired samples (Chapter 9)</a:t>
            </a:r>
          </a:p>
          <a:p>
            <a:pPr lvl="1">
              <a:lnSpc>
                <a:spcPct val="120000"/>
              </a:lnSpc>
              <a:spcBef>
                <a:spcPts val="0"/>
              </a:spcBef>
            </a:pPr>
            <a:r>
              <a:rPr lang="en-US" dirty="0"/>
              <a:t>Case selection for one sample is influenced by, depends on, the cases selected for another sample</a:t>
            </a:r>
          </a:p>
          <a:p>
            <a:pPr lvl="2">
              <a:lnSpc>
                <a:spcPct val="120000"/>
              </a:lnSpc>
              <a:spcBef>
                <a:spcPts val="0"/>
              </a:spcBef>
            </a:pPr>
            <a:r>
              <a:rPr lang="en-US" dirty="0"/>
              <a:t>Example: Which sex is smarter?</a:t>
            </a:r>
          </a:p>
          <a:p>
            <a:pPr lvl="3">
              <a:lnSpc>
                <a:spcPct val="120000"/>
              </a:lnSpc>
              <a:spcBef>
                <a:spcPts val="0"/>
              </a:spcBef>
            </a:pPr>
            <a:r>
              <a:rPr lang="en-US" dirty="0"/>
              <a:t>Dr. Jones gets a random sample of men and has each of them bring a female friend. Each man and each woman takes an IQ test, and Dr. Jones compares the mean of the men to the mean of the women.</a:t>
            </a:r>
          </a:p>
        </p:txBody>
      </p:sp>
    </p:spTree>
    <p:extLst>
      <p:ext uri="{BB962C8B-B14F-4D97-AF65-F5344CB8AC3E}">
        <p14:creationId xmlns:p14="http://schemas.microsoft.com/office/powerpoint/2010/main" val="150560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69"/>
            <a:ext cx="7823418" cy="1058481"/>
          </a:xfrm>
        </p:spPr>
        <p:txBody>
          <a:bodyPr>
            <a:normAutofit fontScale="90000"/>
          </a:bodyPr>
          <a:lstStyle/>
          <a:p>
            <a:pPr algn="l"/>
            <a:r>
              <a:rPr lang="en-US" sz="4000" dirty="0"/>
              <a:t>Guidelines for Determining if Samples Are Independent or Paired</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grpSp>
        <p:nvGrpSpPr>
          <p:cNvPr id="10" name="Group 9">
            <a:extLst>
              <a:ext uri="{FF2B5EF4-FFF2-40B4-BE49-F238E27FC236}">
                <a16:creationId xmlns:a16="http://schemas.microsoft.com/office/drawing/2014/main" id="{2E57EC6E-9434-477F-AA7D-5720191440C6}"/>
              </a:ext>
            </a:extLst>
          </p:cNvPr>
          <p:cNvGrpSpPr/>
          <p:nvPr/>
        </p:nvGrpSpPr>
        <p:grpSpPr>
          <a:xfrm>
            <a:off x="339225" y="1382750"/>
            <a:ext cx="4076661" cy="520635"/>
            <a:chOff x="39" y="423187"/>
            <a:chExt cx="3809962" cy="576000"/>
          </a:xfrm>
        </p:grpSpPr>
        <p:sp>
          <p:nvSpPr>
            <p:cNvPr id="20" name="Rectangle 19">
              <a:extLst>
                <a:ext uri="{FF2B5EF4-FFF2-40B4-BE49-F238E27FC236}">
                  <a16:creationId xmlns:a16="http://schemas.microsoft.com/office/drawing/2014/main" id="{03701297-A723-45FE-B707-B029ED610E8E}"/>
                </a:ext>
              </a:extLst>
            </p:cNvPr>
            <p:cNvSpPr/>
            <p:nvPr/>
          </p:nvSpPr>
          <p:spPr>
            <a:xfrm>
              <a:off x="39" y="423187"/>
              <a:ext cx="3809962" cy="576000"/>
            </a:xfrm>
            <a:prstGeom prst="rect">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1" name="TextBox 20">
              <a:extLst>
                <a:ext uri="{FF2B5EF4-FFF2-40B4-BE49-F238E27FC236}">
                  <a16:creationId xmlns:a16="http://schemas.microsoft.com/office/drawing/2014/main" id="{9B460EEC-9191-4E04-AE3E-31D894EC1FB7}"/>
                </a:ext>
              </a:extLst>
            </p:cNvPr>
            <p:cNvSpPr txBox="1"/>
            <p:nvPr/>
          </p:nvSpPr>
          <p:spPr>
            <a:xfrm>
              <a:off x="39" y="423187"/>
              <a:ext cx="3809962" cy="576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kern="1200" dirty="0"/>
                <a:t>Independent Samples</a:t>
              </a:r>
            </a:p>
          </p:txBody>
        </p:sp>
      </p:grpSp>
      <p:grpSp>
        <p:nvGrpSpPr>
          <p:cNvPr id="11" name="Group 10">
            <a:extLst>
              <a:ext uri="{FF2B5EF4-FFF2-40B4-BE49-F238E27FC236}">
                <a16:creationId xmlns:a16="http://schemas.microsoft.com/office/drawing/2014/main" id="{83686BC1-909B-4C28-9816-FC002CF4CC2D}"/>
              </a:ext>
            </a:extLst>
          </p:cNvPr>
          <p:cNvGrpSpPr/>
          <p:nvPr/>
        </p:nvGrpSpPr>
        <p:grpSpPr>
          <a:xfrm>
            <a:off x="339225" y="1958751"/>
            <a:ext cx="4076661" cy="3438439"/>
            <a:chOff x="39" y="999187"/>
            <a:chExt cx="3809962" cy="3911624"/>
          </a:xfrm>
        </p:grpSpPr>
        <p:sp>
          <p:nvSpPr>
            <p:cNvPr id="18" name="Rectangle 17">
              <a:extLst>
                <a:ext uri="{FF2B5EF4-FFF2-40B4-BE49-F238E27FC236}">
                  <a16:creationId xmlns:a16="http://schemas.microsoft.com/office/drawing/2014/main" id="{D60CF1CF-351D-4E7B-9FCF-7FF9DA2EEB5E}"/>
                </a:ext>
              </a:extLst>
            </p:cNvPr>
            <p:cNvSpPr/>
            <p:nvPr/>
          </p:nvSpPr>
          <p:spPr>
            <a:xfrm>
              <a:off x="39" y="999187"/>
              <a:ext cx="3809962" cy="3911624"/>
            </a:xfrm>
            <a:prstGeom prst="rect">
              <a:avLst/>
            </a:pr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sp>
        <p:sp>
          <p:nvSpPr>
            <p:cNvPr id="19" name="TextBox 18">
              <a:extLst>
                <a:ext uri="{FF2B5EF4-FFF2-40B4-BE49-F238E27FC236}">
                  <a16:creationId xmlns:a16="http://schemas.microsoft.com/office/drawing/2014/main" id="{B836BDA3-6A4E-4E67-A66C-C5532D18493C}"/>
                </a:ext>
              </a:extLst>
            </p:cNvPr>
            <p:cNvSpPr txBox="1"/>
            <p:nvPr/>
          </p:nvSpPr>
          <p:spPr>
            <a:xfrm>
              <a:off x="39" y="999187"/>
              <a:ext cx="3809962" cy="391162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347472" lvl="0" indent="-285750">
                <a:buFont typeface="Arial" panose="020B0604020202020204" pitchFamily="34" charset="0"/>
                <a:buChar char="•"/>
              </a:pPr>
              <a:r>
                <a:rPr lang="en-US" dirty="0"/>
                <a:t>If each sample is a random sample from its respective population</a:t>
              </a:r>
            </a:p>
            <a:p>
              <a:pPr marL="347472" lvl="0"/>
              <a:r>
                <a:rPr lang="en-US" dirty="0"/>
                <a:t>                          or</a:t>
              </a:r>
            </a:p>
            <a:p>
              <a:pPr marL="347472" lvl="0"/>
              <a:r>
                <a:rPr lang="en-US" dirty="0"/>
                <a:t>If </a:t>
              </a:r>
              <a:r>
                <a:rPr lang="en-US" i="1" dirty="0"/>
                <a:t>n</a:t>
              </a:r>
              <a:r>
                <a:rPr lang="en-US" baseline="-25000" dirty="0"/>
                <a:t>1</a:t>
              </a:r>
              <a:r>
                <a:rPr lang="en-US" dirty="0"/>
                <a:t> ≠ </a:t>
              </a:r>
              <a:r>
                <a:rPr lang="en-US" i="1" dirty="0"/>
                <a:t>n</a:t>
              </a:r>
              <a:r>
                <a:rPr lang="en-US" baseline="-25000" dirty="0"/>
                <a:t>2</a:t>
              </a:r>
              <a:r>
                <a:rPr lang="en-US" dirty="0"/>
                <a:t>, that is, each sample has a different number of cases.*</a:t>
              </a:r>
            </a:p>
          </p:txBody>
        </p:sp>
      </p:grpSp>
      <p:grpSp>
        <p:nvGrpSpPr>
          <p:cNvPr id="12" name="Group 11">
            <a:extLst>
              <a:ext uri="{FF2B5EF4-FFF2-40B4-BE49-F238E27FC236}">
                <a16:creationId xmlns:a16="http://schemas.microsoft.com/office/drawing/2014/main" id="{68C591E7-B8A6-4107-979D-B762695BE194}"/>
              </a:ext>
            </a:extLst>
          </p:cNvPr>
          <p:cNvGrpSpPr/>
          <p:nvPr/>
        </p:nvGrpSpPr>
        <p:grpSpPr>
          <a:xfrm>
            <a:off x="4682583" y="1382750"/>
            <a:ext cx="4076661" cy="520635"/>
            <a:chOff x="4343397" y="423187"/>
            <a:chExt cx="3809962" cy="576000"/>
          </a:xfrm>
        </p:grpSpPr>
        <p:sp>
          <p:nvSpPr>
            <p:cNvPr id="16" name="Rectangle 15">
              <a:extLst>
                <a:ext uri="{FF2B5EF4-FFF2-40B4-BE49-F238E27FC236}">
                  <a16:creationId xmlns:a16="http://schemas.microsoft.com/office/drawing/2014/main" id="{E06652B6-C635-45A0-B3E4-143A731C7A54}"/>
                </a:ext>
              </a:extLst>
            </p:cNvPr>
            <p:cNvSpPr/>
            <p:nvPr/>
          </p:nvSpPr>
          <p:spPr>
            <a:xfrm>
              <a:off x="4343397" y="423187"/>
              <a:ext cx="3809962" cy="576000"/>
            </a:xfrm>
            <a:prstGeom prst="rect">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7" name="TextBox 16">
              <a:extLst>
                <a:ext uri="{FF2B5EF4-FFF2-40B4-BE49-F238E27FC236}">
                  <a16:creationId xmlns:a16="http://schemas.microsoft.com/office/drawing/2014/main" id="{3418976F-3A0F-4A76-BBCB-8CD13881CE09}"/>
                </a:ext>
              </a:extLst>
            </p:cNvPr>
            <p:cNvSpPr txBox="1"/>
            <p:nvPr/>
          </p:nvSpPr>
          <p:spPr>
            <a:xfrm>
              <a:off x="4343397" y="423187"/>
              <a:ext cx="3809962" cy="5760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kern="1200" dirty="0"/>
                <a:t>Paired Samples</a:t>
              </a:r>
            </a:p>
          </p:txBody>
        </p:sp>
      </p:grpSp>
      <p:grpSp>
        <p:nvGrpSpPr>
          <p:cNvPr id="13" name="Group 12">
            <a:extLst>
              <a:ext uri="{FF2B5EF4-FFF2-40B4-BE49-F238E27FC236}">
                <a16:creationId xmlns:a16="http://schemas.microsoft.com/office/drawing/2014/main" id="{241F652B-3975-438C-BB11-BFFADEDC85CE}"/>
              </a:ext>
            </a:extLst>
          </p:cNvPr>
          <p:cNvGrpSpPr/>
          <p:nvPr/>
        </p:nvGrpSpPr>
        <p:grpSpPr>
          <a:xfrm>
            <a:off x="4671435" y="1958751"/>
            <a:ext cx="4087811" cy="3530312"/>
            <a:chOff x="4332977" y="999187"/>
            <a:chExt cx="3820382" cy="4164711"/>
          </a:xfrm>
        </p:grpSpPr>
        <p:sp>
          <p:nvSpPr>
            <p:cNvPr id="14" name="Rectangle 13">
              <a:extLst>
                <a:ext uri="{FF2B5EF4-FFF2-40B4-BE49-F238E27FC236}">
                  <a16:creationId xmlns:a16="http://schemas.microsoft.com/office/drawing/2014/main" id="{AFB27D47-DD4E-4443-9920-411BBA4B53D0}"/>
                </a:ext>
              </a:extLst>
            </p:cNvPr>
            <p:cNvSpPr/>
            <p:nvPr/>
          </p:nvSpPr>
          <p:spPr>
            <a:xfrm>
              <a:off x="4343397" y="999187"/>
              <a:ext cx="3809962" cy="4056331"/>
            </a:xfrm>
            <a:prstGeom prst="rect">
              <a:avLst/>
            </a:prstGeom>
          </p:spPr>
          <p:style>
            <a:lnRef idx="2">
              <a:schemeClr val="accent5">
                <a:alpha val="90000"/>
                <a:tint val="40000"/>
                <a:hueOff val="0"/>
                <a:satOff val="0"/>
                <a:lumOff val="0"/>
                <a:alphaOff val="0"/>
              </a:schemeClr>
            </a:lnRef>
            <a:fillRef idx="1">
              <a:schemeClr val="accent5">
                <a:alpha val="90000"/>
                <a:tint val="40000"/>
                <a:hueOff val="0"/>
                <a:satOff val="0"/>
                <a:lumOff val="0"/>
                <a:alphaOff val="0"/>
              </a:schemeClr>
            </a:fillRef>
            <a:effectRef idx="0">
              <a:schemeClr val="accent5">
                <a:alpha val="90000"/>
                <a:tint val="40000"/>
                <a:hueOff val="0"/>
                <a:satOff val="0"/>
                <a:lumOff val="0"/>
                <a:alphaOff val="0"/>
              </a:schemeClr>
            </a:effectRef>
            <a:fontRef idx="minor">
              <a:schemeClr val="dk1">
                <a:hueOff val="0"/>
                <a:satOff val="0"/>
                <a:lumOff val="0"/>
                <a:alphaOff val="0"/>
              </a:schemeClr>
            </a:fontRef>
          </p:style>
        </p:sp>
        <p:sp>
          <p:nvSpPr>
            <p:cNvPr id="15" name="TextBox 14">
              <a:extLst>
                <a:ext uri="{FF2B5EF4-FFF2-40B4-BE49-F238E27FC236}">
                  <a16:creationId xmlns:a16="http://schemas.microsoft.com/office/drawing/2014/main" id="{4DB10C96-D007-4E02-BA7A-7729D474552D}"/>
                </a:ext>
              </a:extLst>
            </p:cNvPr>
            <p:cNvSpPr txBox="1"/>
            <p:nvPr/>
          </p:nvSpPr>
          <p:spPr>
            <a:xfrm>
              <a:off x="4332977" y="1015480"/>
              <a:ext cx="3809962" cy="414841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347472" lvl="1" indent="-228600" algn="l" defTabSz="889000">
                <a:spcBef>
                  <a:spcPct val="0"/>
                </a:spcBef>
                <a:buChar char="•"/>
              </a:pPr>
              <a:r>
                <a:rPr lang="en-US" kern="1200" dirty="0"/>
                <a:t>If samples consist of the same cases</a:t>
              </a:r>
              <a:r>
                <a:rPr lang="en-US" kern="1200" baseline="0" dirty="0"/>
                <a:t> </a:t>
              </a:r>
              <a:r>
                <a:rPr lang="en-US" kern="1200" dirty="0"/>
                <a:t>measured at more than one point in time or</a:t>
              </a:r>
              <a:r>
                <a:rPr lang="en-US" kern="1200" baseline="0" dirty="0"/>
                <a:t> </a:t>
              </a:r>
              <a:r>
                <a:rPr lang="en-US" kern="1200" dirty="0"/>
                <a:t>in more than one condition</a:t>
              </a:r>
            </a:p>
            <a:p>
              <a:pPr marL="347472" lvl="1" algn="l" defTabSz="889000">
                <a:spcBef>
                  <a:spcPct val="0"/>
                </a:spcBef>
              </a:pPr>
              <a:r>
                <a:rPr lang="en-US" kern="1200" dirty="0"/>
                <a:t>                      or</a:t>
              </a:r>
            </a:p>
            <a:p>
              <a:pPr marL="347472" lvl="1" algn="l" defTabSz="889000">
                <a:spcBef>
                  <a:spcPct val="0"/>
                </a:spcBef>
              </a:pPr>
              <a:r>
                <a:rPr lang="en-US" kern="1200" dirty="0"/>
                <a:t>If the selection of cases for one sample</a:t>
              </a:r>
              <a:r>
                <a:rPr lang="en-US" kern="1200" baseline="0" dirty="0"/>
                <a:t> </a:t>
              </a:r>
              <a:r>
                <a:rPr lang="en-US" kern="1200" dirty="0"/>
                <a:t>determines the selection of cases for another</a:t>
              </a:r>
            </a:p>
            <a:p>
              <a:pPr marL="347472" lvl="1" algn="l" defTabSz="889000">
                <a:spcBef>
                  <a:spcPct val="0"/>
                </a:spcBef>
              </a:pPr>
              <a:r>
                <a:rPr lang="en-US" kern="1200" dirty="0"/>
                <a:t>sample</a:t>
              </a:r>
            </a:p>
            <a:p>
              <a:pPr marL="347472" lvl="1" algn="l" defTabSz="889000">
                <a:spcBef>
                  <a:spcPct val="0"/>
                </a:spcBef>
              </a:pPr>
              <a:r>
                <a:rPr lang="en-US" kern="1200" dirty="0"/>
                <a:t>                    or</a:t>
              </a:r>
            </a:p>
            <a:p>
              <a:pPr marL="347472" lvl="1" algn="l" defTabSz="889000">
                <a:spcBef>
                  <a:spcPct val="0"/>
                </a:spcBef>
              </a:pPr>
              <a:r>
                <a:rPr lang="en-US" kern="1200" dirty="0"/>
                <a:t>If the cases in the samples are matched, yoked, or paired together in some way.</a:t>
              </a:r>
            </a:p>
          </p:txBody>
        </p:sp>
      </p:grpSp>
    </p:spTree>
    <p:extLst>
      <p:ext uri="{BB962C8B-B14F-4D97-AF65-F5344CB8AC3E}">
        <p14:creationId xmlns:p14="http://schemas.microsoft.com/office/powerpoint/2010/main" val="1878718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70"/>
            <a:ext cx="8224862" cy="502602"/>
          </a:xfrm>
        </p:spPr>
        <p:txBody>
          <a:bodyPr>
            <a:normAutofit fontScale="90000"/>
          </a:bodyPr>
          <a:lstStyle/>
          <a:p>
            <a:r>
              <a:rPr lang="en-US" sz="4000" dirty="0"/>
              <a:t>Calculating the Independent-Samples </a:t>
            </a:r>
            <a:r>
              <a:rPr lang="en-US" sz="4000" i="1" dirty="0"/>
              <a:t>t</a:t>
            </a:r>
            <a:r>
              <a:rPr lang="en-US" sz="4000" dirty="0"/>
              <a:t> Test</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9CAD7467-ABAB-4AE6-B0AA-3DD889B0835A}"/>
              </a:ext>
            </a:extLst>
          </p:cNvPr>
          <p:cNvSpPr>
            <a:spLocks noGrp="1"/>
          </p:cNvSpPr>
          <p:nvPr>
            <p:ph idx="1"/>
          </p:nvPr>
        </p:nvSpPr>
        <p:spPr>
          <a:xfrm>
            <a:off x="457200" y="1076093"/>
            <a:ext cx="7861610" cy="4525963"/>
          </a:xfrm>
        </p:spPr>
        <p:txBody>
          <a:bodyPr/>
          <a:lstStyle/>
          <a:p>
            <a:pPr>
              <a:spcBef>
                <a:spcPts val="0"/>
              </a:spcBef>
            </a:pPr>
            <a:r>
              <a:rPr lang="en-US" dirty="0"/>
              <a:t>Independent-samples </a:t>
            </a:r>
            <a:r>
              <a:rPr lang="en-US" i="1" dirty="0"/>
              <a:t>t</a:t>
            </a:r>
            <a:r>
              <a:rPr lang="en-US" dirty="0"/>
              <a:t> test </a:t>
            </a:r>
          </a:p>
          <a:p>
            <a:pPr lvl="1">
              <a:spcBef>
                <a:spcPts val="0"/>
              </a:spcBef>
            </a:pPr>
            <a:r>
              <a:rPr lang="en-US" dirty="0"/>
              <a:t>Inferential statistical test used to compare two independent samples on an interval- or ratio-level dependent variable</a:t>
            </a:r>
          </a:p>
          <a:p>
            <a:pPr lvl="2">
              <a:spcBef>
                <a:spcPts val="0"/>
              </a:spcBef>
            </a:pPr>
            <a:r>
              <a:rPr lang="en-US" dirty="0"/>
              <a:t>Lowercase </a:t>
            </a:r>
            <a:r>
              <a:rPr lang="en-US" i="1" dirty="0"/>
              <a:t>n</a:t>
            </a:r>
            <a:r>
              <a:rPr lang="en-US" dirty="0"/>
              <a:t> is abbreviation to indicate sample size for a specific group</a:t>
            </a:r>
          </a:p>
          <a:p>
            <a:pPr lvl="2">
              <a:spcBef>
                <a:spcPts val="0"/>
              </a:spcBef>
            </a:pPr>
            <a:r>
              <a:rPr lang="en-US" dirty="0"/>
              <a:t>Subscripts distinguish the 2 groups</a:t>
            </a:r>
          </a:p>
          <a:p>
            <a:pPr lvl="2">
              <a:spcBef>
                <a:spcPts val="0"/>
              </a:spcBef>
            </a:pPr>
            <a:r>
              <a:rPr lang="en-US" dirty="0"/>
              <a:t>Uppercase </a:t>
            </a:r>
            <a:r>
              <a:rPr lang="en-US" i="1" dirty="0"/>
              <a:t>N</a:t>
            </a:r>
            <a:r>
              <a:rPr lang="en-US" dirty="0"/>
              <a:t> will still be used to indicate total sample size</a:t>
            </a:r>
            <a:br>
              <a:rPr lang="en-US" dirty="0"/>
            </a:br>
            <a:endParaRPr lang="en-US" dirty="0"/>
          </a:p>
        </p:txBody>
      </p:sp>
    </p:spTree>
    <p:extLst>
      <p:ext uri="{BB962C8B-B14F-4D97-AF65-F5344CB8AC3E}">
        <p14:creationId xmlns:p14="http://schemas.microsoft.com/office/powerpoint/2010/main" val="1865730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70"/>
            <a:ext cx="8224862" cy="502602"/>
          </a:xfrm>
        </p:spPr>
        <p:txBody>
          <a:bodyPr>
            <a:normAutofit fontScale="90000"/>
          </a:bodyPr>
          <a:lstStyle/>
          <a:p>
            <a:r>
              <a:rPr lang="en-US" sz="4000" dirty="0"/>
              <a:t>Calculating the Independent-Samples </a:t>
            </a:r>
            <a:r>
              <a:rPr lang="en-US" sz="4000" i="1" dirty="0"/>
              <a:t>t</a:t>
            </a:r>
            <a:r>
              <a:rPr lang="en-US" sz="4000" dirty="0"/>
              <a:t> Test</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2C64F49E-B450-4B3F-8A45-58FCF745E1C9}"/>
              </a:ext>
            </a:extLst>
          </p:cNvPr>
          <p:cNvSpPr>
            <a:spLocks noGrp="1"/>
          </p:cNvSpPr>
          <p:nvPr>
            <p:ph idx="1"/>
          </p:nvPr>
        </p:nvSpPr>
        <p:spPr>
          <a:xfrm>
            <a:off x="457200" y="994444"/>
            <a:ext cx="8229600" cy="4525963"/>
          </a:xfrm>
        </p:spPr>
        <p:txBody>
          <a:bodyPr>
            <a:normAutofit fontScale="85000" lnSpcReduction="20000"/>
          </a:bodyPr>
          <a:lstStyle/>
          <a:p>
            <a:pPr>
              <a:lnSpc>
                <a:spcPct val="120000"/>
              </a:lnSpc>
              <a:spcBef>
                <a:spcPts val="0"/>
              </a:spcBef>
            </a:pPr>
            <a:r>
              <a:rPr lang="en-US" dirty="0"/>
              <a:t>Example: Dr. Villanova’s depth of processing study</a:t>
            </a:r>
          </a:p>
          <a:p>
            <a:pPr>
              <a:lnSpc>
                <a:spcPct val="120000"/>
              </a:lnSpc>
              <a:spcBef>
                <a:spcPts val="0"/>
              </a:spcBef>
            </a:pPr>
            <a:r>
              <a:rPr lang="en-US" dirty="0"/>
              <a:t>Does deeper processing lead to better memory?</a:t>
            </a:r>
          </a:p>
          <a:p>
            <a:pPr lvl="1">
              <a:lnSpc>
                <a:spcPct val="120000"/>
              </a:lnSpc>
              <a:spcBef>
                <a:spcPts val="0"/>
              </a:spcBef>
            </a:pPr>
            <a:r>
              <a:rPr lang="en-US" dirty="0"/>
              <a:t>38 psychology students randomly assigned to 2 groups</a:t>
            </a:r>
          </a:p>
          <a:p>
            <a:pPr lvl="2">
              <a:lnSpc>
                <a:spcPct val="120000"/>
              </a:lnSpc>
              <a:spcBef>
                <a:spcPts val="0"/>
              </a:spcBef>
            </a:pPr>
            <a:r>
              <a:rPr lang="en-US" i="1" dirty="0"/>
              <a:t>n</a:t>
            </a:r>
            <a:r>
              <a:rPr lang="en-US" i="1" baseline="-25000" dirty="0"/>
              <a:t>1</a:t>
            </a:r>
            <a:r>
              <a:rPr lang="en-US" dirty="0"/>
              <a:t> = 18 (control group), </a:t>
            </a:r>
            <a:r>
              <a:rPr lang="en-US" i="1" dirty="0"/>
              <a:t>n</a:t>
            </a:r>
            <a:r>
              <a:rPr lang="en-US" i="1" baseline="-25000" dirty="0"/>
              <a:t>2</a:t>
            </a:r>
            <a:r>
              <a:rPr lang="en-US" dirty="0"/>
              <a:t> = 20 (experimental group)</a:t>
            </a:r>
          </a:p>
          <a:p>
            <a:pPr lvl="1">
              <a:lnSpc>
                <a:spcPct val="120000"/>
              </a:lnSpc>
              <a:spcBef>
                <a:spcPts val="0"/>
              </a:spcBef>
            </a:pPr>
            <a:r>
              <a:rPr lang="en-US" dirty="0"/>
              <a:t>Participants shown 20 words (e.g., giraffe, DOG, mirror), one at a time, and asked a question about each word</a:t>
            </a:r>
          </a:p>
          <a:p>
            <a:pPr lvl="2">
              <a:lnSpc>
                <a:spcPct val="120000"/>
              </a:lnSpc>
              <a:spcBef>
                <a:spcPts val="0"/>
              </a:spcBef>
            </a:pPr>
            <a:r>
              <a:rPr lang="en-US" dirty="0"/>
              <a:t>Shallow processing group (control group)</a:t>
            </a:r>
          </a:p>
          <a:p>
            <a:pPr lvl="3">
              <a:lnSpc>
                <a:spcPct val="120000"/>
              </a:lnSpc>
              <a:spcBef>
                <a:spcPts val="0"/>
              </a:spcBef>
            </a:pPr>
            <a:r>
              <a:rPr lang="en-US" dirty="0"/>
              <a:t>Asked whether word appeared in capital letters or not</a:t>
            </a:r>
          </a:p>
          <a:p>
            <a:pPr lvl="2">
              <a:lnSpc>
                <a:spcPct val="120000"/>
              </a:lnSpc>
              <a:spcBef>
                <a:spcPts val="0"/>
              </a:spcBef>
            </a:pPr>
            <a:r>
              <a:rPr lang="en-US" dirty="0"/>
              <a:t>Deep processing group (experimental group)</a:t>
            </a:r>
          </a:p>
          <a:p>
            <a:pPr lvl="3">
              <a:lnSpc>
                <a:spcPct val="120000"/>
              </a:lnSpc>
              <a:spcBef>
                <a:spcPts val="0"/>
              </a:spcBef>
            </a:pPr>
            <a:r>
              <a:rPr lang="en-US" dirty="0"/>
              <a:t> Asked whether the word would make sense in this sentence</a:t>
            </a:r>
            <a:br>
              <a:rPr lang="en-US" dirty="0"/>
            </a:br>
            <a:r>
              <a:rPr lang="en-US" dirty="0"/>
              <a:t>“The passenger carried a _______ onto the bus.”</a:t>
            </a:r>
          </a:p>
          <a:p>
            <a:pPr lvl="1">
              <a:lnSpc>
                <a:spcPct val="120000"/>
              </a:lnSpc>
              <a:spcBef>
                <a:spcPts val="0"/>
              </a:spcBef>
            </a:pPr>
            <a:r>
              <a:rPr lang="en-US" dirty="0"/>
              <a:t>Participants wrote down as many words as they could recall</a:t>
            </a:r>
          </a:p>
        </p:txBody>
      </p:sp>
    </p:spTree>
    <p:extLst>
      <p:ext uri="{BB962C8B-B14F-4D97-AF65-F5344CB8AC3E}">
        <p14:creationId xmlns:p14="http://schemas.microsoft.com/office/powerpoint/2010/main" val="2331983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09" y="324270"/>
            <a:ext cx="8224862" cy="502602"/>
          </a:xfrm>
        </p:spPr>
        <p:txBody>
          <a:bodyPr>
            <a:normAutofit fontScale="90000"/>
          </a:bodyPr>
          <a:lstStyle/>
          <a:p>
            <a:r>
              <a:rPr lang="en-US" sz="4000" dirty="0"/>
              <a:t>Calculating the Independent-Samples </a:t>
            </a:r>
            <a:r>
              <a:rPr lang="en-US" sz="4000" i="1" dirty="0"/>
              <a:t>t</a:t>
            </a:r>
            <a:r>
              <a:rPr lang="en-US" sz="4000" dirty="0"/>
              <a:t> Test</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5801480C-E70C-4682-817F-915D614E0049}"/>
              </a:ext>
            </a:extLst>
          </p:cNvPr>
          <p:cNvSpPr>
            <a:spLocks noGrp="1"/>
          </p:cNvSpPr>
          <p:nvPr>
            <p:ph idx="1"/>
          </p:nvPr>
        </p:nvSpPr>
        <p:spPr>
          <a:xfrm>
            <a:off x="457200" y="994444"/>
            <a:ext cx="4495800" cy="4525963"/>
          </a:xfrm>
        </p:spPr>
        <p:txBody>
          <a:bodyPr>
            <a:normAutofit fontScale="70000" lnSpcReduction="20000"/>
          </a:bodyPr>
          <a:lstStyle/>
          <a:p>
            <a:pPr>
              <a:lnSpc>
                <a:spcPct val="120000"/>
              </a:lnSpc>
              <a:spcBef>
                <a:spcPts val="0"/>
              </a:spcBef>
            </a:pPr>
            <a:r>
              <a:rPr lang="en-US" dirty="0"/>
              <a:t>Example: Depth of processing study</a:t>
            </a:r>
          </a:p>
          <a:p>
            <a:pPr lvl="1">
              <a:lnSpc>
                <a:spcPct val="120000"/>
              </a:lnSpc>
              <a:spcBef>
                <a:spcPts val="0"/>
              </a:spcBef>
            </a:pPr>
            <a:r>
              <a:rPr lang="en-US" dirty="0"/>
              <a:t>Number of words recalled (dependent variable) on </a:t>
            </a:r>
            <a:r>
              <a:rPr lang="en-US" i="1" dirty="0"/>
              <a:t>Y</a:t>
            </a:r>
            <a:r>
              <a:rPr lang="en-US" dirty="0"/>
              <a:t>-axis </a:t>
            </a:r>
          </a:p>
          <a:p>
            <a:pPr lvl="1">
              <a:lnSpc>
                <a:spcPct val="120000"/>
              </a:lnSpc>
              <a:spcBef>
                <a:spcPts val="0"/>
              </a:spcBef>
            </a:pPr>
            <a:r>
              <a:rPr lang="en-US" dirty="0"/>
              <a:t>2 groups, shallow and deep (independent variable), on </a:t>
            </a:r>
            <a:r>
              <a:rPr lang="en-US" i="1" dirty="0"/>
              <a:t>X</a:t>
            </a:r>
            <a:r>
              <a:rPr lang="en-US" dirty="0"/>
              <a:t>-axis</a:t>
            </a:r>
          </a:p>
          <a:p>
            <a:pPr lvl="1">
              <a:lnSpc>
                <a:spcPct val="120000"/>
              </a:lnSpc>
              <a:spcBef>
                <a:spcPts val="0"/>
              </a:spcBef>
            </a:pPr>
            <a:r>
              <a:rPr lang="en-US" dirty="0"/>
              <a:t>Line in the middle of the box is the median</a:t>
            </a:r>
          </a:p>
          <a:p>
            <a:pPr lvl="1">
              <a:lnSpc>
                <a:spcPct val="120000"/>
              </a:lnSpc>
              <a:spcBef>
                <a:spcPts val="0"/>
              </a:spcBef>
            </a:pPr>
            <a:r>
              <a:rPr lang="en-US" dirty="0"/>
              <a:t>Box that surrounds the line for the median represents the interquartile range, range within which middle 50% of scores fall</a:t>
            </a:r>
          </a:p>
          <a:p>
            <a:pPr lvl="1">
              <a:lnSpc>
                <a:spcPct val="120000"/>
              </a:lnSpc>
              <a:spcBef>
                <a:spcPts val="0"/>
              </a:spcBef>
            </a:pPr>
            <a:r>
              <a:rPr lang="en-US" dirty="0"/>
              <a:t>Whiskers that extend from the box represent the range of scores</a:t>
            </a:r>
          </a:p>
          <a:p>
            <a:pPr lvl="1">
              <a:lnSpc>
                <a:spcPct val="120000"/>
              </a:lnSpc>
              <a:spcBef>
                <a:spcPts val="0"/>
              </a:spcBef>
            </a:pPr>
            <a:endParaRPr lang="en-US" dirty="0"/>
          </a:p>
          <a:p>
            <a:pPr>
              <a:lnSpc>
                <a:spcPct val="120000"/>
              </a:lnSpc>
              <a:spcBef>
                <a:spcPts val="0"/>
              </a:spcBef>
            </a:pPr>
            <a:endParaRPr lang="en-US" dirty="0"/>
          </a:p>
          <a:p>
            <a:pPr>
              <a:lnSpc>
                <a:spcPct val="120000"/>
              </a:lnSpc>
              <a:spcBef>
                <a:spcPts val="0"/>
              </a:spcBef>
            </a:pPr>
            <a:endParaRPr lang="en-US" dirty="0"/>
          </a:p>
        </p:txBody>
      </p:sp>
      <p:sp>
        <p:nvSpPr>
          <p:cNvPr id="9" name="TextBox 8">
            <a:extLst>
              <a:ext uri="{FF2B5EF4-FFF2-40B4-BE49-F238E27FC236}">
                <a16:creationId xmlns:a16="http://schemas.microsoft.com/office/drawing/2014/main" id="{C1E3BE3F-1C81-4C3C-8EE3-449A5CE2CC8A}"/>
              </a:ext>
            </a:extLst>
          </p:cNvPr>
          <p:cNvSpPr txBox="1"/>
          <p:nvPr/>
        </p:nvSpPr>
        <p:spPr>
          <a:xfrm>
            <a:off x="5105400" y="4103617"/>
            <a:ext cx="3949390" cy="1384995"/>
          </a:xfrm>
          <a:prstGeom prst="rect">
            <a:avLst/>
          </a:prstGeom>
          <a:noFill/>
        </p:spPr>
        <p:txBody>
          <a:bodyPr wrap="square" rtlCol="0">
            <a:spAutoFit/>
          </a:bodyPr>
          <a:lstStyle/>
          <a:p>
            <a:r>
              <a:rPr lang="en-US" sz="1800" dirty="0">
                <a:solidFill>
                  <a:srgbClr val="000000"/>
                </a:solidFill>
                <a:ea typeface="Arial" charset="0"/>
                <a:cs typeface="Arial" charset="0"/>
              </a:rPr>
              <a:t>Box-and-Whisker Plots Showing the Results of the Depth of Processing Study</a:t>
            </a:r>
          </a:p>
          <a:p>
            <a:endParaRPr lang="en-US" sz="1200" dirty="0">
              <a:solidFill>
                <a:srgbClr val="000000"/>
              </a:solidFill>
              <a:ea typeface="Arial" charset="0"/>
              <a:cs typeface="Arial" charset="0"/>
            </a:endParaRPr>
          </a:p>
          <a:p>
            <a:r>
              <a:rPr lang="en-US" sz="1800" dirty="0">
                <a:solidFill>
                  <a:srgbClr val="000000"/>
                </a:solidFill>
                <a:ea typeface="Arial" charset="0"/>
                <a:cs typeface="Arial" charset="0"/>
              </a:rPr>
              <a:t>Shallow (</a:t>
            </a:r>
            <a:r>
              <a:rPr lang="en-US" sz="1800" i="1" dirty="0">
                <a:solidFill>
                  <a:srgbClr val="000000"/>
                </a:solidFill>
                <a:ea typeface="Arial" charset="0"/>
                <a:cs typeface="Arial" charset="0"/>
              </a:rPr>
              <a:t>M</a:t>
            </a:r>
            <a:r>
              <a:rPr lang="en-US" sz="1800" dirty="0">
                <a:solidFill>
                  <a:srgbClr val="000000"/>
                </a:solidFill>
                <a:ea typeface="Arial" charset="0"/>
                <a:cs typeface="Arial" charset="0"/>
              </a:rPr>
              <a:t> = 3.50, </a:t>
            </a:r>
            <a:r>
              <a:rPr lang="en-US" sz="1800" i="1" dirty="0">
                <a:solidFill>
                  <a:srgbClr val="000000"/>
                </a:solidFill>
                <a:ea typeface="Arial" charset="0"/>
                <a:cs typeface="Arial" charset="0"/>
              </a:rPr>
              <a:t>s</a:t>
            </a:r>
            <a:r>
              <a:rPr lang="en-US" sz="1800" dirty="0">
                <a:solidFill>
                  <a:srgbClr val="000000"/>
                </a:solidFill>
                <a:ea typeface="Arial" charset="0"/>
                <a:cs typeface="Arial" charset="0"/>
              </a:rPr>
              <a:t> = 1.54)</a:t>
            </a:r>
          </a:p>
          <a:p>
            <a:r>
              <a:rPr lang="en-US" sz="1800" dirty="0">
                <a:solidFill>
                  <a:srgbClr val="000000"/>
                </a:solidFill>
                <a:ea typeface="Arial" charset="0"/>
                <a:cs typeface="Arial" charset="0"/>
              </a:rPr>
              <a:t>Deep (</a:t>
            </a:r>
            <a:r>
              <a:rPr lang="en-US" sz="1800" i="1" dirty="0">
                <a:solidFill>
                  <a:srgbClr val="000000"/>
                </a:solidFill>
                <a:ea typeface="Arial" charset="0"/>
                <a:cs typeface="Arial" charset="0"/>
              </a:rPr>
              <a:t>M</a:t>
            </a:r>
            <a:r>
              <a:rPr lang="en-US" sz="1800" dirty="0">
                <a:solidFill>
                  <a:srgbClr val="000000"/>
                </a:solidFill>
                <a:ea typeface="Arial" charset="0"/>
                <a:cs typeface="Arial" charset="0"/>
              </a:rPr>
              <a:t> = 8.30, </a:t>
            </a:r>
            <a:r>
              <a:rPr lang="en-US" sz="1800" i="1" dirty="0">
                <a:solidFill>
                  <a:srgbClr val="000000"/>
                </a:solidFill>
                <a:ea typeface="Arial" charset="0"/>
                <a:cs typeface="Arial" charset="0"/>
              </a:rPr>
              <a:t>s</a:t>
            </a:r>
            <a:r>
              <a:rPr lang="en-US" sz="1800" dirty="0">
                <a:solidFill>
                  <a:srgbClr val="000000"/>
                </a:solidFill>
                <a:ea typeface="Arial" charset="0"/>
                <a:cs typeface="Arial" charset="0"/>
              </a:rPr>
              <a:t> = 2.74)</a:t>
            </a:r>
          </a:p>
        </p:txBody>
      </p:sp>
      <p:pic>
        <p:nvPicPr>
          <p:cNvPr id="10" name="Picture 9" descr="The figure is an example of a box and whisker plot showing the results of a depth of processing study. the middle 50% of cases, represented by the box for the deep processors, recalled more words than the average cases for the shallow processors.&#10;This graph appears to show that deep processing leads to better recall than shallow processing." title="Figure 8.2">
            <a:extLst>
              <a:ext uri="{FF2B5EF4-FFF2-40B4-BE49-F238E27FC236}">
                <a16:creationId xmlns:a16="http://schemas.microsoft.com/office/drawing/2014/main" id="{D751575E-83AF-46F0-B366-A26FA78207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1920" y="1246837"/>
            <a:ext cx="3239553" cy="2841713"/>
          </a:xfrm>
          <a:prstGeom prst="rect">
            <a:avLst/>
          </a:prstGeom>
        </p:spPr>
      </p:pic>
    </p:spTree>
    <p:extLst>
      <p:ext uri="{BB962C8B-B14F-4D97-AF65-F5344CB8AC3E}">
        <p14:creationId xmlns:p14="http://schemas.microsoft.com/office/powerpoint/2010/main" val="536392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8210</TotalTime>
  <Words>3777</Words>
  <Application>Microsoft Office PowerPoint</Application>
  <PresentationFormat>On-screen Show (4:3)</PresentationFormat>
  <Paragraphs>330</Paragraphs>
  <Slides>41</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Cambria Math</vt:lpstr>
      <vt:lpstr>Times New Roman</vt:lpstr>
      <vt:lpstr>Wingdings</vt:lpstr>
      <vt:lpstr>Wingdings 2</vt:lpstr>
      <vt:lpstr>Office Theme</vt:lpstr>
      <vt:lpstr>Jingwei Wu, PhD</vt:lpstr>
      <vt:lpstr>Objectives </vt:lpstr>
      <vt:lpstr>Two-Sample t Test</vt:lpstr>
      <vt:lpstr>Two-Sample t Test – Elderly Stereotypes Example</vt:lpstr>
      <vt:lpstr>Types of Two-Sample t Tests</vt:lpstr>
      <vt:lpstr>Guidelines for Determining if Samples Are Independent or Paired</vt:lpstr>
      <vt:lpstr>Calculating the Independent-Samples t Test</vt:lpstr>
      <vt:lpstr>Calculating the Independent-Samples t Test</vt:lpstr>
      <vt:lpstr>Calculating the Independent-Samples t Test</vt:lpstr>
      <vt:lpstr>Hypothesis Testing in Action</vt:lpstr>
      <vt:lpstr>Depth of Processing Example – Step 1</vt:lpstr>
      <vt:lpstr>Depth of Processing Example – Step 2</vt:lpstr>
      <vt:lpstr>Depth of Processing Example – Step 3</vt:lpstr>
      <vt:lpstr>Depth of Processing Example – Step 4</vt:lpstr>
      <vt:lpstr>Depth of Processing Example – Step 4</vt:lpstr>
      <vt:lpstr>Depth of Processing Example – Step 4</vt:lpstr>
      <vt:lpstr>Decision Rules for Independent-Samples t Tests</vt:lpstr>
      <vt:lpstr>Depth of Processing Example – Step 5</vt:lpstr>
      <vt:lpstr>Depth of Processing Example – Step 5</vt:lpstr>
      <vt:lpstr>Depth of Processing Example – Step 5</vt:lpstr>
      <vt:lpstr>Depth of Processing Example – Step 5</vt:lpstr>
      <vt:lpstr>Depth of Processing Example – Step 5</vt:lpstr>
      <vt:lpstr>Depth of Processing Example – Step 5</vt:lpstr>
      <vt:lpstr>Depth of Processing Example – Step 6</vt:lpstr>
      <vt:lpstr>Depth of Processing Example – Step 6</vt:lpstr>
      <vt:lpstr>Depth of Processing Example – Step 6</vt:lpstr>
      <vt:lpstr>Depth of Processing Example – Step 6 – APA Style</vt:lpstr>
      <vt:lpstr>Depth of Processing Example – Step 6 – Effect Size</vt:lpstr>
      <vt:lpstr>Depth of Processing Example – Step 6 – Effect Size</vt:lpstr>
      <vt:lpstr>Depth of Processing Example – Step 6 – Effect Size</vt:lpstr>
      <vt:lpstr>Depth of Processing Example – Step 6 – Confidence Interval</vt:lpstr>
      <vt:lpstr>Depth of Processing Example – Step 6 – Confidence Interval</vt:lpstr>
      <vt:lpstr>Depth of Processing Example – Step 6 – Confidence Interval</vt:lpstr>
      <vt:lpstr>Putting It All Together – Depth of Processing Example</vt:lpstr>
      <vt:lpstr>Example 1</vt:lpstr>
      <vt:lpstr>Example 1</vt:lpstr>
      <vt:lpstr>Example 1</vt:lpstr>
      <vt:lpstr>Example 2</vt:lpstr>
      <vt:lpstr>Example 2</vt:lpstr>
      <vt:lpstr>Example 2</vt:lpstr>
      <vt:lpstr>Example 2</vt:lpstr>
    </vt:vector>
  </TitlesOfParts>
  <Company>Temple College of Public 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Zachary R Haines</dc:creator>
  <cp:lastModifiedBy>Jingwei Wu</cp:lastModifiedBy>
  <cp:revision>261</cp:revision>
  <dcterms:created xsi:type="dcterms:W3CDTF">2017-03-29T19:08:32Z</dcterms:created>
  <dcterms:modified xsi:type="dcterms:W3CDTF">2020-09-08T22:32:51Z</dcterms:modified>
</cp:coreProperties>
</file>